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9" r:id="rId8"/>
    <p:sldId id="262" r:id="rId9"/>
    <p:sldId id="268" r:id="rId10"/>
    <p:sldId id="263" r:id="rId11"/>
    <p:sldId id="264" r:id="rId12"/>
    <p:sldId id="265" r:id="rId13"/>
    <p:sldId id="266" r:id="rId14"/>
    <p:sldId id="267"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7A7D"/>
    <a:srgbClr val="7D1F21"/>
    <a:srgbClr val="7D381F"/>
    <a:srgbClr val="2A064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D195A7-1446-0530-E2B7-F42DA4D47591}" v="2" dt="2026-08-21T14:44:18.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 Monteith" userId="a90a862e5e473c04" providerId="Windows Live" clId="Web-{37D195A7-1446-0530-E2B7-F42DA4D47591}"/>
    <pc:docChg chg="modSld">
      <pc:chgData name="Susan Monteith" userId="a90a862e5e473c04" providerId="Windows Live" clId="Web-{37D195A7-1446-0530-E2B7-F42DA4D47591}" dt="2026-08-21T14:44:18.879" v="1" actId="1076"/>
      <pc:docMkLst>
        <pc:docMk/>
      </pc:docMkLst>
      <pc:sldChg chg="modSp">
        <pc:chgData name="Susan Monteith" userId="a90a862e5e473c04" providerId="Windows Live" clId="Web-{37D195A7-1446-0530-E2B7-F42DA4D47591}" dt="2026-08-21T14:44:18.879" v="1" actId="1076"/>
        <pc:sldMkLst>
          <pc:docMk/>
          <pc:sldMk cId="0" sldId="256"/>
        </pc:sldMkLst>
        <pc:picChg chg="mod">
          <ac:chgData name="Susan Monteith" userId="a90a862e5e473c04" providerId="Windows Live" clId="Web-{37D195A7-1446-0530-E2B7-F42DA4D47591}" dt="2026-08-21T14:44:18.879" v="1" actId="1076"/>
          <ac:picMkLst>
            <pc:docMk/>
            <pc:sldMk cId="0" sldId="256"/>
            <ac:picMk id="7" creationId="{97F28B2F-AA10-0C8C-626D-2E5038378DD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064285-BF6C-40B9-9574-B3CB9DAAFBE4}" type="datetimeFigureOut">
              <a:t>8/21/2026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459C8E-BC79-418C-A63A-3295FBB7C9DA}" type="slidenum">
              <a:t>‹#›</a:t>
            </a:fld>
            <a:endParaRPr lang="en-US"/>
          </a:p>
        </p:txBody>
      </p:sp>
    </p:spTree>
    <p:extLst>
      <p:ext uri="{BB962C8B-B14F-4D97-AF65-F5344CB8AC3E}">
        <p14:creationId xmlns:p14="http://schemas.microsoft.com/office/powerpoint/2010/main" val="4086304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presentation shares my dissertation, 'A Mother’s Grief'. It explores what it means for a mother to grieve a daughter who is alive but profoundly changed by illness and addiction. I open with a quote that captures this: ‘I grieve for the life she could have had…’ This reflects how my grief was not only about loss through death, but loss through suffering.</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 began this study out of a personal need to understand my own grief, but also to address a wider gap in understanding what it’s like to support someone living with multiple, overlapping illnesses. This kind of 'living loss' is often invisible, and the systems designed to help are fragmented.</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My aim was to explore maternal grief within this context — its emotional, relational, and systemic dimensions — and to consider how caregivers could be better supported.</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 wrote my own story as the data source and used Braun and Clarke’s reflexive thematic analysis to identify key patterns. It was both personal and analytical, requiring emotional honesty and reflexive awareness.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Critical realism guided my analysis — it recognises that while experiences are subjective, they’re also influenced by social and structural realities, such as healthcare policies, stigma, and gendered expectations of motherhood.</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first theme captured the evolving nature of my grief — shifting from shock to despair, and occasionally hope. Pauline Boss’s concept of ambiguous loss describes this well: grieving someone who is both present and absent.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theme reflected the heavy weight of maternal responsibility — the sense that I must always rescue, fix, and endure. It also explores how this role disrupted my sense of self and wellbeing.</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was the most emotionally intense theme — the coexistence of love and pain. The bond between mother and daughter is tested but remains powerful, symbolised by fire — both destructive and transformative.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theme examined systemic failures — moments when I felt excluded by services. But it also shows how I found light in peer support and therapy, where my story was finally heard and validated.</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My findings echoed existing literature — particularly Claassens et al.’s concept of chronic sorrow, Boss’s theory of ambiguous loss, and Chang’s advocacy for authentic narrative research. Like many caregivers, I found healing through storytelling itself.</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research calls for greater recognition of caregiver grief in professional practice. We need more family-inclusive approaches and more peer-led spaces. Future research could explore how different caregiving roles and genders experience these challenges.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closing — what began as a personal journey became a call for compassion. By giving voice to the caregiver’s story, we can create more understanding systems of care — ones that recognise living loss and the need for presence, empathy, and validation.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snowaddiction.org/2014/07/breathtaking-landscapes-convey-the-dazzling-beauty-of-iceland.html"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losmundosdebrana.com/2016/11/14/la__espera/" TargetMode="External"/><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extraordinarilygood.blogspot.com/2018/02/i-know-most-of-us-fear-holy-spirit-or.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iampsalmbody.blogspot.com/2010/12/blog-post_13.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A Mother’s Grief: An Autoethnographic Study</a:t>
            </a:r>
          </a:p>
        </p:txBody>
      </p:sp>
      <p:pic>
        <p:nvPicPr>
          <p:cNvPr id="7" name="Picture Placeholder 6" descr="Silhouette,Of,Mother,And,Daughter,Holding,Hands,At,Sunset - Gather Magazine">
            <a:extLst>
              <a:ext uri="{FF2B5EF4-FFF2-40B4-BE49-F238E27FC236}">
                <a16:creationId xmlns:a16="http://schemas.microsoft.com/office/drawing/2014/main" id="{97F28B2F-AA10-0C8C-626D-2E5038378DDD}"/>
              </a:ext>
            </a:extLst>
          </p:cNvPr>
          <p:cNvPicPr>
            <a:picLocks noGrp="1" noChangeAspect="1"/>
          </p:cNvPicPr>
          <p:nvPr>
            <p:ph sz="half" idx="1"/>
          </p:nvPr>
        </p:nvPicPr>
        <p:blipFill>
          <a:blip r:embed="rId3"/>
          <a:stretch/>
        </p:blipFill>
        <p:spPr>
          <a:xfrm>
            <a:off x="265861" y="2083950"/>
            <a:ext cx="4038600" cy="2692400"/>
          </a:xfrm>
          <a:prstGeom prst="rect">
            <a:avLst/>
          </a:prstGeom>
        </p:spPr>
      </p:pic>
      <p:sp>
        <p:nvSpPr>
          <p:cNvPr id="3" name="Content Placeholder 2"/>
          <p:cNvSpPr>
            <a:spLocks noGrp="1"/>
          </p:cNvSpPr>
          <p:nvPr>
            <p:ph sz="half" idx="2"/>
          </p:nvPr>
        </p:nvSpPr>
        <p:spPr>
          <a:xfrm>
            <a:off x="4956110" y="1600200"/>
            <a:ext cx="4038600" cy="4525963"/>
          </a:xfrm>
        </p:spPr>
        <p:txBody>
          <a:bodyPr vert="horz" lIns="91440" tIns="45720" rIns="91440" bIns="45720" rtlCol="0" anchor="t">
            <a:normAutofit/>
          </a:bodyPr>
          <a:lstStyle/>
          <a:p>
            <a:endParaRPr lang="en-US" sz="2400" dirty="0">
              <a:highlight>
                <a:srgbClr val="FFFFFF"/>
              </a:highlight>
              <a:latin typeface="Calibri"/>
              <a:ea typeface="Calibri"/>
              <a:cs typeface="Arial"/>
            </a:endParaRPr>
          </a:p>
          <a:p>
            <a:endParaRPr/>
          </a:p>
          <a:p>
            <a:pPr marL="0" indent="0">
              <a:buNone/>
            </a:pPr>
            <a:r>
              <a:rPr lang="en-GB" sz="2400" i="1" dirty="0">
                <a:highlight>
                  <a:srgbClr val="FFFFFF"/>
                </a:highlight>
              </a:rPr>
              <a:t>“</a:t>
            </a:r>
            <a:r>
              <a:rPr lang="en-GB" sz="2400" i="1" dirty="0">
                <a:highlight>
                  <a:srgbClr val="FFFFFF"/>
                </a:highlight>
                <a:latin typeface="Calibri"/>
                <a:ea typeface="Calibri"/>
                <a:cs typeface="Arial"/>
              </a:rPr>
              <a:t>I do not only grieve her death but, more than that, I grieve for the life she could have had, the one I envisaged for her before things went so tragically wrong." </a:t>
            </a:r>
            <a:r>
              <a:rPr lang="en-GB" sz="2400" dirty="0">
                <a:highlight>
                  <a:srgbClr val="FFFFFF"/>
                </a:highlight>
                <a:latin typeface="Calibri"/>
                <a:ea typeface="Calibri"/>
                <a:cs typeface="Arial"/>
              </a:rPr>
              <a:t>(taken from my narrative data).</a:t>
            </a:r>
            <a:endParaRPr lang="en-US" sz="2400" dirty="0">
              <a:ea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This Study?</a:t>
            </a:r>
          </a:p>
        </p:txBody>
      </p:sp>
      <p:sp>
        <p:nvSpPr>
          <p:cNvPr id="3" name="Content Placeholder 2"/>
          <p:cNvSpPr>
            <a:spLocks noGrp="1"/>
          </p:cNvSpPr>
          <p:nvPr>
            <p:ph sz="half" idx="1"/>
          </p:nvPr>
        </p:nvSpPr>
        <p:spPr/>
        <p:txBody>
          <a:bodyPr vert="horz" lIns="91440" tIns="45720" rIns="91440" bIns="45720" rtlCol="0" anchor="t">
            <a:normAutofit/>
          </a:bodyPr>
          <a:lstStyle/>
          <a:p>
            <a:pPr marL="0" indent="0">
              <a:buNone/>
            </a:pPr>
            <a:r>
              <a:rPr lang="en-GB" sz="2400" dirty="0">
                <a:highlight>
                  <a:srgbClr val="FFFFFF"/>
                </a:highlight>
                <a:latin typeface="Calibri"/>
                <a:ea typeface="Calibri"/>
                <a:cs typeface="Arial"/>
              </a:rPr>
              <a:t>The research responds to:</a:t>
            </a:r>
            <a:endParaRPr lang="en-US">
              <a:ea typeface="Calibri"/>
              <a:cs typeface="Calibri"/>
            </a:endParaRPr>
          </a:p>
          <a:p>
            <a:r>
              <a:rPr lang="en-GB" sz="2400" dirty="0">
                <a:highlight>
                  <a:srgbClr val="FFFFFF"/>
                </a:highlight>
                <a:latin typeface="Calibri"/>
                <a:ea typeface="Calibri"/>
                <a:cs typeface="Arial"/>
              </a:rPr>
              <a:t> a perceived gap in support and understanding for family members of individuals with such complex needs</a:t>
            </a:r>
            <a:endParaRPr lang="en-GB" dirty="0">
              <a:latin typeface="Calibri"/>
              <a:ea typeface="Calibri"/>
              <a:cs typeface="Calibri"/>
            </a:endParaRPr>
          </a:p>
          <a:p>
            <a:r>
              <a:rPr lang="en-GB" sz="2400" dirty="0">
                <a:highlight>
                  <a:srgbClr val="FFFFFF"/>
                </a:highlight>
                <a:latin typeface="Calibri"/>
                <a:ea typeface="Calibri"/>
                <a:cs typeface="Arial"/>
              </a:rPr>
              <a:t>seeks to illuminate the emotional, relational, and societal impact of caregiving under these circumstances.</a:t>
            </a:r>
            <a:endParaRPr lang="en-GB" dirty="0">
              <a:ea typeface="Calibri"/>
              <a:cs typeface="Calibri"/>
            </a:endParaRPr>
          </a:p>
        </p:txBody>
      </p:sp>
      <p:sp>
        <p:nvSpPr>
          <p:cNvPr id="4" name="Content Placeholder 3">
            <a:extLst>
              <a:ext uri="{FF2B5EF4-FFF2-40B4-BE49-F238E27FC236}">
                <a16:creationId xmlns:a16="http://schemas.microsoft.com/office/drawing/2014/main" id="{C1E3FD50-C700-4135-919F-3B0BA0CAE50D}"/>
              </a:ext>
            </a:extLst>
          </p:cNvPr>
          <p:cNvSpPr>
            <a:spLocks noGrp="1"/>
          </p:cNvSpPr>
          <p:nvPr>
            <p:ph sz="half" idx="2"/>
          </p:nvPr>
        </p:nvSpPr>
        <p:spPr>
          <a:xfrm>
            <a:off x="4200332" y="1413588"/>
            <a:ext cx="4719733" cy="4712575"/>
          </a:xfrm>
        </p:spPr>
        <p:txBody>
          <a:bodyPr vert="horz" lIns="91440" tIns="45720" rIns="91440" bIns="45720" rtlCol="0" anchor="t">
            <a:normAutofit/>
          </a:bodyPr>
          <a:lstStyle/>
          <a:p>
            <a:pPr>
              <a:buNone/>
            </a:pPr>
            <a:r>
              <a:rPr lang="en-US">
                <a:ea typeface="Calibri"/>
                <a:cs typeface="Calibri"/>
              </a:rPr>
              <a:t>                        </a:t>
            </a:r>
          </a:p>
          <a:p>
            <a:pPr>
              <a:buNone/>
            </a:pPr>
            <a:endParaRPr lang="en-US">
              <a:ea typeface="Calibri"/>
              <a:cs typeface="Calibri"/>
            </a:endParaRPr>
          </a:p>
        </p:txBody>
      </p:sp>
      <p:sp>
        <p:nvSpPr>
          <p:cNvPr id="18" name="Oval 17">
            <a:extLst>
              <a:ext uri="{FF2B5EF4-FFF2-40B4-BE49-F238E27FC236}">
                <a16:creationId xmlns:a16="http://schemas.microsoft.com/office/drawing/2014/main" id="{6C564B74-5208-D02E-EB4E-8AB5B1393BA0}"/>
              </a:ext>
            </a:extLst>
          </p:cNvPr>
          <p:cNvSpPr/>
          <p:nvPr/>
        </p:nvSpPr>
        <p:spPr>
          <a:xfrm>
            <a:off x="4327538" y="1833577"/>
            <a:ext cx="2781618" cy="2885745"/>
          </a:xfrm>
          <a:prstGeom prst="ellipse">
            <a:avLst/>
          </a:prstGeom>
          <a:solidFill>
            <a:schemeClr val="accent2">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9" name="Oval 18">
            <a:extLst>
              <a:ext uri="{FF2B5EF4-FFF2-40B4-BE49-F238E27FC236}">
                <a16:creationId xmlns:a16="http://schemas.microsoft.com/office/drawing/2014/main" id="{11C58380-7FB9-D369-A37A-AD1A4F384DF8}"/>
              </a:ext>
            </a:extLst>
          </p:cNvPr>
          <p:cNvSpPr/>
          <p:nvPr/>
        </p:nvSpPr>
        <p:spPr>
          <a:xfrm>
            <a:off x="4990012" y="3031567"/>
            <a:ext cx="2937175" cy="2755939"/>
          </a:xfrm>
          <a:prstGeom prst="ellipse">
            <a:avLst/>
          </a:prstGeom>
          <a:solidFill>
            <a:schemeClr val="accent4">
              <a:lumMod val="40000"/>
              <a:lumOff val="6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0" name="Oval 19">
            <a:extLst>
              <a:ext uri="{FF2B5EF4-FFF2-40B4-BE49-F238E27FC236}">
                <a16:creationId xmlns:a16="http://schemas.microsoft.com/office/drawing/2014/main" id="{A3299CB6-76B6-F626-CBC6-DC786D60C2B7}"/>
              </a:ext>
            </a:extLst>
          </p:cNvPr>
          <p:cNvSpPr/>
          <p:nvPr/>
        </p:nvSpPr>
        <p:spPr>
          <a:xfrm>
            <a:off x="5883182" y="1908222"/>
            <a:ext cx="2805129" cy="2914558"/>
          </a:xfrm>
          <a:prstGeom prst="ellipse">
            <a:avLst/>
          </a:prstGeom>
          <a:solidFill>
            <a:schemeClr val="accent6">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1" name="TextBox 6">
            <a:extLst>
              <a:ext uri="{FF2B5EF4-FFF2-40B4-BE49-F238E27FC236}">
                <a16:creationId xmlns:a16="http://schemas.microsoft.com/office/drawing/2014/main" id="{42D570D8-4C20-9CDA-AACA-D48913011922}"/>
              </a:ext>
            </a:extLst>
          </p:cNvPr>
          <p:cNvSpPr txBox="1"/>
          <p:nvPr/>
        </p:nvSpPr>
        <p:spPr>
          <a:xfrm>
            <a:off x="4457591" y="261509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Mental illness</a:t>
            </a:r>
          </a:p>
        </p:txBody>
      </p:sp>
      <p:sp>
        <p:nvSpPr>
          <p:cNvPr id="22" name="TextBox 7">
            <a:extLst>
              <a:ext uri="{FF2B5EF4-FFF2-40B4-BE49-F238E27FC236}">
                <a16:creationId xmlns:a16="http://schemas.microsoft.com/office/drawing/2014/main" id="{98E5E609-732C-E22D-E964-AB2C24C4E79C}"/>
              </a:ext>
            </a:extLst>
          </p:cNvPr>
          <p:cNvSpPr txBox="1"/>
          <p:nvPr/>
        </p:nvSpPr>
        <p:spPr>
          <a:xfrm>
            <a:off x="7372738" y="2619204"/>
            <a:ext cx="1119985" cy="6556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Physical illness</a:t>
            </a:r>
          </a:p>
        </p:txBody>
      </p:sp>
      <p:sp>
        <p:nvSpPr>
          <p:cNvPr id="23" name="TextBox 8">
            <a:extLst>
              <a:ext uri="{FF2B5EF4-FFF2-40B4-BE49-F238E27FC236}">
                <a16:creationId xmlns:a16="http://schemas.microsoft.com/office/drawing/2014/main" id="{B61623CC-05D3-B5C8-A09C-E0537821054D}"/>
              </a:ext>
            </a:extLst>
          </p:cNvPr>
          <p:cNvSpPr txBox="1"/>
          <p:nvPr/>
        </p:nvSpPr>
        <p:spPr>
          <a:xfrm>
            <a:off x="5994653" y="4715213"/>
            <a:ext cx="119365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Drug addiction</a:t>
            </a:r>
          </a:p>
        </p:txBody>
      </p:sp>
      <p:sp>
        <p:nvSpPr>
          <p:cNvPr id="24" name="TextBox 9">
            <a:extLst>
              <a:ext uri="{FF2B5EF4-FFF2-40B4-BE49-F238E27FC236}">
                <a16:creationId xmlns:a16="http://schemas.microsoft.com/office/drawing/2014/main" id="{6D9FEA76-8D2C-03CC-6E7C-1B13867FED2A}"/>
              </a:ext>
            </a:extLst>
          </p:cNvPr>
          <p:cNvSpPr txBox="1"/>
          <p:nvPr/>
        </p:nvSpPr>
        <p:spPr>
          <a:xfrm>
            <a:off x="5969327" y="3190264"/>
            <a:ext cx="113864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Caregiver impact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Aims</a:t>
            </a:r>
            <a:r>
              <a:rPr dirty="0"/>
              <a:t> &amp; Objectives</a:t>
            </a:r>
          </a:p>
        </p:txBody>
      </p:sp>
      <p:sp>
        <p:nvSpPr>
          <p:cNvPr id="3" name="Content Placeholder 2"/>
          <p:cNvSpPr>
            <a:spLocks noGrp="1"/>
          </p:cNvSpPr>
          <p:nvPr>
            <p:ph sz="half" idx="1"/>
          </p:nvPr>
        </p:nvSpPr>
        <p:spPr/>
        <p:txBody>
          <a:bodyPr vert="horz" lIns="91440" tIns="45720" rIns="91440" bIns="45720" rtlCol="0" anchor="t">
            <a:noAutofit/>
          </a:bodyPr>
          <a:lstStyle/>
          <a:p>
            <a:pPr marL="0" indent="0">
              <a:buNone/>
            </a:pPr>
            <a:r>
              <a:rPr lang="en-US" sz="2000" dirty="0"/>
              <a:t>To explore:</a:t>
            </a:r>
            <a:endParaRPr lang="en-US" sz="2000" dirty="0">
              <a:ea typeface="Calibri"/>
              <a:cs typeface="Calibri"/>
            </a:endParaRPr>
          </a:p>
          <a:p>
            <a:pPr marL="0" indent="0">
              <a:buNone/>
            </a:pPr>
            <a:endParaRPr lang="en-US" sz="2000" dirty="0"/>
          </a:p>
          <a:p>
            <a:r>
              <a:rPr lang="en-US" sz="2000" dirty="0"/>
              <a:t>maternal grief within this context;</a:t>
            </a:r>
            <a:endParaRPr lang="en-US" sz="2000" dirty="0">
              <a:ea typeface="Calibri"/>
              <a:cs typeface="Calibri"/>
            </a:endParaRPr>
          </a:p>
          <a:p>
            <a:endParaRPr lang="en-US" sz="2000" dirty="0">
              <a:ea typeface="Calibri"/>
              <a:cs typeface="Calibri"/>
            </a:endParaRPr>
          </a:p>
          <a:p>
            <a:r>
              <a:rPr lang="en-US" sz="2000" dirty="0">
                <a:ea typeface="Calibri"/>
                <a:cs typeface="Calibri"/>
              </a:rPr>
              <a:t>The emotional, relational and systemic dimensions involved; and</a:t>
            </a:r>
          </a:p>
          <a:p>
            <a:endParaRPr lang="en-US" sz="2000" dirty="0">
              <a:ea typeface="Calibri"/>
              <a:cs typeface="Calibri"/>
            </a:endParaRPr>
          </a:p>
          <a:p>
            <a:r>
              <a:rPr lang="en-US" sz="2000" dirty="0">
                <a:ea typeface="Calibri"/>
                <a:cs typeface="Calibri"/>
              </a:rPr>
              <a:t>To consider how caregivers could be better supported.</a:t>
            </a:r>
          </a:p>
        </p:txBody>
      </p:sp>
      <p:pic>
        <p:nvPicPr>
          <p:cNvPr id="5" name="Content Placeholder 4" descr="A pen on a book&#10;&#10;AI-generated content may be incorrect.">
            <a:extLst>
              <a:ext uri="{FF2B5EF4-FFF2-40B4-BE49-F238E27FC236}">
                <a16:creationId xmlns:a16="http://schemas.microsoft.com/office/drawing/2014/main" id="{C18EB013-9312-8A04-16DB-56B81E8CEF65}"/>
              </a:ext>
            </a:extLst>
          </p:cNvPr>
          <p:cNvPicPr>
            <a:picLocks noGrp="1" noChangeAspect="1"/>
          </p:cNvPicPr>
          <p:nvPr>
            <p:ph sz="half" idx="2"/>
          </p:nvPr>
        </p:nvPicPr>
        <p:blipFill>
          <a:blip r:embed="rId3"/>
          <a:stretch>
            <a:fillRect/>
          </a:stretch>
        </p:blipFill>
        <p:spPr>
          <a:xfrm>
            <a:off x="4648200" y="1705218"/>
            <a:ext cx="4038600" cy="350416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dirty="0"/>
              <a:t>Methodology</a:t>
            </a:r>
          </a:p>
        </p:txBody>
      </p:sp>
      <p:sp>
        <p:nvSpPr>
          <p:cNvPr id="3" name="Content Placeholder 2"/>
          <p:cNvSpPr>
            <a:spLocks noGrp="1"/>
          </p:cNvSpPr>
          <p:nvPr>
            <p:ph sz="half" idx="4294967295"/>
          </p:nvPr>
        </p:nvSpPr>
        <p:spPr>
          <a:xfrm>
            <a:off x="0" y="1600200"/>
            <a:ext cx="4038600" cy="4525963"/>
          </a:xfrm>
        </p:spPr>
        <p:txBody>
          <a:bodyPr vert="horz" lIns="91440" tIns="45720" rIns="91440" bIns="45720" rtlCol="0" anchor="t">
            <a:normAutofit/>
          </a:bodyPr>
          <a:lstStyle/>
          <a:p>
            <a:pPr marL="0" indent="0">
              <a:buNone/>
            </a:pPr>
            <a:endParaRPr lang="en-US">
              <a:ea typeface="Calibri"/>
              <a:cs typeface="Calibri"/>
            </a:endParaRPr>
          </a:p>
          <a:p>
            <a:r>
              <a:rPr lang="en-US" sz="2400" dirty="0"/>
              <a:t>The subjective nature of Autoethnography: personal narrative as data.</a:t>
            </a:r>
            <a:endParaRPr lang="en-US" sz="2400" dirty="0">
              <a:ea typeface="Calibri"/>
              <a:cs typeface="Calibri"/>
            </a:endParaRPr>
          </a:p>
          <a:p>
            <a:pPr marL="0" indent="0">
              <a:buNone/>
            </a:pPr>
            <a:endParaRPr lang="en-US" sz="2400"/>
          </a:p>
          <a:p>
            <a:r>
              <a:rPr lang="en-US" sz="2400" dirty="0"/>
              <a:t>Reflexive Thematic Analysis (Braun &amp; Clarke, 2022).</a:t>
            </a:r>
            <a:endParaRPr lang="en-US" sz="2400" dirty="0">
              <a:ea typeface="Calibri"/>
              <a:cs typeface="Calibri"/>
            </a:endParaRPr>
          </a:p>
          <a:p>
            <a:endParaRPr lang="en-US" sz="2400">
              <a:ea typeface="Calibri"/>
              <a:cs typeface="Calibri"/>
            </a:endParaRPr>
          </a:p>
          <a:p>
            <a:r>
              <a:rPr lang="en-US" sz="2400" dirty="0"/>
              <a:t>Iterative coding and theme development.</a:t>
            </a:r>
            <a:endParaRPr lang="en-US" sz="2400" dirty="0">
              <a:ea typeface="Calibri"/>
              <a:cs typeface="Calibri"/>
            </a:endParaRPr>
          </a:p>
        </p:txBody>
      </p:sp>
      <p:sp>
        <p:nvSpPr>
          <p:cNvPr id="4" name="Content Placeholder 3">
            <a:extLst>
              <a:ext uri="{FF2B5EF4-FFF2-40B4-BE49-F238E27FC236}">
                <a16:creationId xmlns:a16="http://schemas.microsoft.com/office/drawing/2014/main" id="{9EBEF126-736D-26B3-1707-CE0A6BB23D03}"/>
              </a:ext>
            </a:extLst>
          </p:cNvPr>
          <p:cNvSpPr>
            <a:spLocks noGrp="1"/>
          </p:cNvSpPr>
          <p:nvPr>
            <p:ph sz="half" idx="4294967295"/>
          </p:nvPr>
        </p:nvSpPr>
        <p:spPr>
          <a:xfrm>
            <a:off x="9136224" y="6116216"/>
            <a:ext cx="7776" cy="9947"/>
          </a:xfrm>
          <a:effectLst>
            <a:outerShdw blurRad="63500" dist="38100" dir="2700000">
              <a:srgbClr val="000000">
                <a:alpha val="41000"/>
              </a:srgbClr>
            </a:outerShdw>
          </a:effectLst>
        </p:spPr>
        <p:style>
          <a:lnRef idx="2">
            <a:schemeClr val="accent6"/>
          </a:lnRef>
          <a:fillRef idx="1">
            <a:schemeClr val="lt1"/>
          </a:fillRef>
          <a:effectRef idx="0">
            <a:schemeClr val="accent6"/>
          </a:effectRef>
          <a:fontRef idx="minor">
            <a:schemeClr val="dk1"/>
          </a:fontRef>
        </p:style>
        <p:txBody>
          <a:bodyPr vert="horz" lIns="91440" tIns="45720" rIns="91440" bIns="45720" rtlCol="0" anchor="t">
            <a:normAutofit fontScale="25000" lnSpcReduction="20000"/>
          </a:bodyPr>
          <a:lstStyle/>
          <a:p>
            <a:pPr marL="0" indent="0">
              <a:buNone/>
            </a:pPr>
            <a:r>
              <a:rPr lang="en-US">
                <a:ea typeface="Calibri"/>
                <a:cs typeface="Calibri"/>
              </a:rPr>
              <a:t>            </a:t>
            </a:r>
          </a:p>
        </p:txBody>
      </p:sp>
      <p:sp>
        <p:nvSpPr>
          <p:cNvPr id="5" name="Flowchart: Process 4">
            <a:extLst>
              <a:ext uri="{FF2B5EF4-FFF2-40B4-BE49-F238E27FC236}">
                <a16:creationId xmlns:a16="http://schemas.microsoft.com/office/drawing/2014/main" id="{DEC4CDDF-8648-F7BB-C7A5-CE4BD405E49D}"/>
              </a:ext>
            </a:extLst>
          </p:cNvPr>
          <p:cNvSpPr/>
          <p:nvPr/>
        </p:nvSpPr>
        <p:spPr>
          <a:xfrm>
            <a:off x="4665306" y="1909696"/>
            <a:ext cx="1315616" cy="612648"/>
          </a:xfrm>
          <a:prstGeom prst="flowChartProcess">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a:solidFill>
                  <a:schemeClr val="tx2"/>
                </a:solidFill>
                <a:ea typeface="Calibri"/>
                <a:cs typeface="Calibri"/>
              </a:rPr>
              <a:t>Narrative</a:t>
            </a:r>
          </a:p>
        </p:txBody>
      </p:sp>
      <p:sp>
        <p:nvSpPr>
          <p:cNvPr id="6" name="Flowchart: Process 5">
            <a:extLst>
              <a:ext uri="{FF2B5EF4-FFF2-40B4-BE49-F238E27FC236}">
                <a16:creationId xmlns:a16="http://schemas.microsoft.com/office/drawing/2014/main" id="{2FDE7722-06C7-11AA-E001-F74770577C07}"/>
              </a:ext>
            </a:extLst>
          </p:cNvPr>
          <p:cNvSpPr/>
          <p:nvPr/>
        </p:nvSpPr>
        <p:spPr>
          <a:xfrm>
            <a:off x="5340026" y="2724376"/>
            <a:ext cx="1548880" cy="547335"/>
          </a:xfrm>
          <a:prstGeom prst="flowChartProcess">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err="1">
                <a:solidFill>
                  <a:schemeClr val="accent2"/>
                </a:solidFill>
                <a:ea typeface="Calibri"/>
                <a:cs typeface="Calibri"/>
              </a:rPr>
              <a:t>Familiarisation</a:t>
            </a:r>
            <a:endParaRPr lang="en-US">
              <a:solidFill>
                <a:schemeClr val="accent2"/>
              </a:solidFill>
              <a:ea typeface="Calibri"/>
              <a:cs typeface="Calibri"/>
            </a:endParaRPr>
          </a:p>
        </p:txBody>
      </p:sp>
      <p:sp>
        <p:nvSpPr>
          <p:cNvPr id="7" name="Flowchart: Process 6">
            <a:extLst>
              <a:ext uri="{FF2B5EF4-FFF2-40B4-BE49-F238E27FC236}">
                <a16:creationId xmlns:a16="http://schemas.microsoft.com/office/drawing/2014/main" id="{F27183E2-803B-240D-873F-D7E5A6B74F41}"/>
              </a:ext>
            </a:extLst>
          </p:cNvPr>
          <p:cNvSpPr/>
          <p:nvPr/>
        </p:nvSpPr>
        <p:spPr>
          <a:xfrm>
            <a:off x="5977424" y="3427088"/>
            <a:ext cx="1296955" cy="538004"/>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accent1">
                    <a:lumMod val="49000"/>
                  </a:schemeClr>
                </a:solidFill>
                <a:ea typeface="Calibri"/>
                <a:cs typeface="Calibri"/>
              </a:rPr>
              <a:t>Coding</a:t>
            </a:r>
          </a:p>
        </p:txBody>
      </p:sp>
      <p:sp>
        <p:nvSpPr>
          <p:cNvPr id="8" name="Flowchart: Process 7">
            <a:extLst>
              <a:ext uri="{FF2B5EF4-FFF2-40B4-BE49-F238E27FC236}">
                <a16:creationId xmlns:a16="http://schemas.microsoft.com/office/drawing/2014/main" id="{925E3AC1-608D-BF31-8C60-47444B7FA9ED}"/>
              </a:ext>
            </a:extLst>
          </p:cNvPr>
          <p:cNvSpPr/>
          <p:nvPr/>
        </p:nvSpPr>
        <p:spPr>
          <a:xfrm>
            <a:off x="6624151" y="4167120"/>
            <a:ext cx="1166326" cy="612648"/>
          </a:xfrm>
          <a:prstGeom prst="flowChartProcess">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accent4">
                    <a:lumMod val="76000"/>
                  </a:schemeClr>
                </a:solidFill>
                <a:ea typeface="Calibri"/>
                <a:cs typeface="Calibri"/>
              </a:rPr>
              <a:t>Themes</a:t>
            </a:r>
          </a:p>
        </p:txBody>
      </p:sp>
      <p:sp>
        <p:nvSpPr>
          <p:cNvPr id="9" name="Flowchart: Process 8">
            <a:extLst>
              <a:ext uri="{FF2B5EF4-FFF2-40B4-BE49-F238E27FC236}">
                <a16:creationId xmlns:a16="http://schemas.microsoft.com/office/drawing/2014/main" id="{421F0601-C8BD-599D-86D1-EEF3B7A76C10}"/>
              </a:ext>
            </a:extLst>
          </p:cNvPr>
          <p:cNvSpPr/>
          <p:nvPr/>
        </p:nvSpPr>
        <p:spPr>
          <a:xfrm>
            <a:off x="7205567" y="4991132"/>
            <a:ext cx="1418250" cy="612648"/>
          </a:xfrm>
          <a:prstGeom prst="flowChartProcess">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accent6">
                    <a:lumMod val="49000"/>
                  </a:schemeClr>
                </a:solidFill>
                <a:ea typeface="Calibri"/>
                <a:cs typeface="Calibri"/>
              </a:rPr>
              <a:t>Writing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17219"/>
          </a:xfrm>
        </p:spPr>
        <p:txBody>
          <a:bodyPr/>
          <a:lstStyle/>
          <a:p>
            <a:r>
              <a:rPr dirty="0">
                <a:solidFill>
                  <a:schemeClr val="accent1"/>
                </a:solidFill>
              </a:rPr>
              <a:t>Philosophical Lens: Critical Realism</a:t>
            </a:r>
          </a:p>
        </p:txBody>
      </p:sp>
      <p:sp>
        <p:nvSpPr>
          <p:cNvPr id="3" name="Content Placeholder 2"/>
          <p:cNvSpPr>
            <a:spLocks noGrp="1"/>
          </p:cNvSpPr>
          <p:nvPr>
            <p:ph sz="half" idx="4294967295"/>
          </p:nvPr>
        </p:nvSpPr>
        <p:spPr>
          <a:xfrm>
            <a:off x="0" y="1600200"/>
            <a:ext cx="4038600" cy="4525963"/>
          </a:xfrm>
        </p:spPr>
        <p:txBody>
          <a:bodyPr vert="horz" lIns="91440" tIns="45720" rIns="91440" bIns="45720" rtlCol="0" anchor="ctr">
            <a:normAutofit/>
          </a:bodyPr>
          <a:lstStyle/>
          <a:p>
            <a:r>
              <a:rPr lang="en-US" sz="2400" dirty="0"/>
              <a:t>Experiences shaped by social, cultural, and systemic realities.</a:t>
            </a:r>
            <a:endParaRPr lang="en-US" sz="2400" dirty="0">
              <a:ea typeface="Calibri"/>
              <a:cs typeface="Calibri"/>
            </a:endParaRPr>
          </a:p>
          <a:p>
            <a:endParaRPr lang="en-US" sz="2400"/>
          </a:p>
          <a:p>
            <a:r>
              <a:rPr lang="en-US" sz="2400" dirty="0"/>
              <a:t>Lived experience reflects deeper structures such as stigma and healthcare systems.</a:t>
            </a:r>
            <a:endParaRPr lang="en-US" sz="2400" dirty="0">
              <a:ea typeface="Calibri"/>
              <a:cs typeface="Calibri"/>
            </a:endParaRPr>
          </a:p>
        </p:txBody>
      </p:sp>
      <p:sp>
        <p:nvSpPr>
          <p:cNvPr id="41" name="Flowchart: Connector 40">
            <a:extLst>
              <a:ext uri="{FF2B5EF4-FFF2-40B4-BE49-F238E27FC236}">
                <a16:creationId xmlns:a16="http://schemas.microsoft.com/office/drawing/2014/main" id="{F690A887-D258-9A9E-C129-BB7511E16FF0}"/>
              </a:ext>
            </a:extLst>
          </p:cNvPr>
          <p:cNvSpPr/>
          <p:nvPr/>
        </p:nvSpPr>
        <p:spPr>
          <a:xfrm>
            <a:off x="4469262" y="1893160"/>
            <a:ext cx="2800032" cy="2755857"/>
          </a:xfrm>
          <a:prstGeom prst="flowChartConnector">
            <a:avLst/>
          </a:prstGeom>
          <a:no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lowchart: Connector 41">
            <a:extLst>
              <a:ext uri="{FF2B5EF4-FFF2-40B4-BE49-F238E27FC236}">
                <a16:creationId xmlns:a16="http://schemas.microsoft.com/office/drawing/2014/main" id="{016113E9-686E-9981-BC00-B2E257BE3BA0}"/>
              </a:ext>
            </a:extLst>
          </p:cNvPr>
          <p:cNvSpPr/>
          <p:nvPr/>
        </p:nvSpPr>
        <p:spPr>
          <a:xfrm>
            <a:off x="6021179" y="1895483"/>
            <a:ext cx="2906480" cy="2760383"/>
          </a:xfrm>
          <a:prstGeom prst="flowChartConnector">
            <a:avLst/>
          </a:prstGeom>
          <a:noFill/>
          <a:ln>
            <a:solidFill>
              <a:srgbClr val="FF0000"/>
            </a:solidFill>
          </a:ln>
          <a:effectLst>
            <a:outerShdw>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5E1AA06-C32D-AB85-5FFC-A4183D0BB98B}"/>
              </a:ext>
            </a:extLst>
          </p:cNvPr>
          <p:cNvSpPr txBox="1"/>
          <p:nvPr/>
        </p:nvSpPr>
        <p:spPr>
          <a:xfrm>
            <a:off x="4569163" y="2888955"/>
            <a:ext cx="173770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dirty="0">
                <a:solidFill>
                  <a:srgbClr val="0070C0"/>
                </a:solidFill>
                <a:ea typeface="Calibri"/>
                <a:cs typeface="Calibri"/>
              </a:rPr>
              <a:t>Lived experience</a:t>
            </a:r>
          </a:p>
        </p:txBody>
      </p:sp>
      <p:sp>
        <p:nvSpPr>
          <p:cNvPr id="9" name="TextBox 8">
            <a:extLst>
              <a:ext uri="{FF2B5EF4-FFF2-40B4-BE49-F238E27FC236}">
                <a16:creationId xmlns:a16="http://schemas.microsoft.com/office/drawing/2014/main" id="{9547064A-EDE2-7DEC-4955-534785922FBD}"/>
              </a:ext>
            </a:extLst>
          </p:cNvPr>
          <p:cNvSpPr txBox="1"/>
          <p:nvPr/>
        </p:nvSpPr>
        <p:spPr>
          <a:xfrm>
            <a:off x="7548812" y="2889497"/>
            <a:ext cx="136816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dirty="0">
                <a:solidFill>
                  <a:srgbClr val="FF0000"/>
                </a:solidFill>
                <a:ea typeface="Calibri"/>
                <a:cs typeface="Calibri"/>
              </a:rPr>
              <a:t>Social Systems</a:t>
            </a:r>
          </a:p>
        </p:txBody>
      </p:sp>
      <p:sp>
        <p:nvSpPr>
          <p:cNvPr id="10" name="TextBox 9">
            <a:extLst>
              <a:ext uri="{FF2B5EF4-FFF2-40B4-BE49-F238E27FC236}">
                <a16:creationId xmlns:a16="http://schemas.microsoft.com/office/drawing/2014/main" id="{10C94530-B46D-F37A-6B43-156EB8C06CB8}"/>
              </a:ext>
            </a:extLst>
          </p:cNvPr>
          <p:cNvSpPr txBox="1"/>
          <p:nvPr/>
        </p:nvSpPr>
        <p:spPr>
          <a:xfrm>
            <a:off x="6100930" y="3126275"/>
            <a:ext cx="1290814"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200" dirty="0">
                <a:solidFill>
                  <a:srgbClr val="7030A0"/>
                </a:solidFill>
                <a:ea typeface="Calibri"/>
                <a:cs typeface="Calibri"/>
              </a:rPr>
              <a:t>Meaning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sz="4000">
                <a:solidFill>
                  <a:schemeClr val="accent3">
                    <a:lumMod val="49000"/>
                  </a:schemeClr>
                </a:solidFill>
              </a:rPr>
              <a:t>Theme 1: The Emotional Landscape of Living Loss</a:t>
            </a:r>
            <a:endParaRPr lang="en-US" sz="4000">
              <a:solidFill>
                <a:schemeClr val="accent3">
                  <a:lumMod val="49000"/>
                </a:schemeClr>
              </a:solidFill>
              <a:ea typeface="Calibri"/>
              <a:cs typeface="Calibri"/>
            </a:endParaRPr>
          </a:p>
        </p:txBody>
      </p:sp>
      <p:sp>
        <p:nvSpPr>
          <p:cNvPr id="3" name="Content Placeholder 2"/>
          <p:cNvSpPr>
            <a:spLocks noGrp="1"/>
          </p:cNvSpPr>
          <p:nvPr>
            <p:ph sz="half" idx="1"/>
          </p:nvPr>
        </p:nvSpPr>
        <p:spPr>
          <a:xfrm>
            <a:off x="167951" y="1600200"/>
            <a:ext cx="4038600" cy="4525963"/>
          </a:xfrm>
        </p:spPr>
        <p:txBody>
          <a:bodyPr vert="horz" lIns="91440" tIns="45720" rIns="91440" bIns="45720" rtlCol="0" anchor="ctr">
            <a:noAutofit/>
          </a:bodyPr>
          <a:lstStyle/>
          <a:p>
            <a:pPr marL="0" indent="0">
              <a:buNone/>
            </a:pPr>
            <a:r>
              <a:rPr lang="en-US" sz="2400" dirty="0">
                <a:highlight>
                  <a:srgbClr val="FFFFFF"/>
                </a:highlight>
                <a:latin typeface="Calibri"/>
                <a:ea typeface="Calibri"/>
                <a:cs typeface="Arial"/>
              </a:rPr>
              <a:t>The shifting emotional landscape I experienced in response to the accumulating losses associated with Anna’s journey. </a:t>
            </a:r>
            <a:endParaRPr lang="en-US" sz="2400" dirty="0">
              <a:latin typeface="Calibri"/>
              <a:ea typeface="Calibri"/>
              <a:cs typeface="Calibri"/>
            </a:endParaRPr>
          </a:p>
          <a:p>
            <a:endParaRPr lang="en-US" sz="2000" dirty="0">
              <a:highlight>
                <a:srgbClr val="FFFFFF"/>
              </a:highlight>
              <a:ea typeface="Calibri"/>
              <a:cs typeface="Arial"/>
            </a:endParaRPr>
          </a:p>
        </p:txBody>
      </p:sp>
      <p:pic>
        <p:nvPicPr>
          <p:cNvPr id="6" name="Content Placeholder 5" descr="A green lights in the sky over water&#10;&#10;AI-generated content may be incorrect.">
            <a:extLst>
              <a:ext uri="{FF2B5EF4-FFF2-40B4-BE49-F238E27FC236}">
                <a16:creationId xmlns:a16="http://schemas.microsoft.com/office/drawing/2014/main" id="{7294BAD2-6042-6323-F3A0-19C654D62581}"/>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rcRect r="17" b="346"/>
          <a:stretch>
            <a:fillRect/>
          </a:stretch>
        </p:blipFill>
        <p:spPr>
          <a:xfrm>
            <a:off x="4386943" y="1971435"/>
            <a:ext cx="4588444" cy="33847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219E9-989F-8CAE-27AE-4A0763ACDCBF}"/>
              </a:ext>
            </a:extLst>
          </p:cNvPr>
          <p:cNvSpPr>
            <a:spLocks noGrp="1"/>
          </p:cNvSpPr>
          <p:nvPr>
            <p:ph type="title"/>
          </p:nvPr>
        </p:nvSpPr>
        <p:spPr/>
        <p:txBody>
          <a:bodyPr>
            <a:normAutofit fontScale="90000"/>
          </a:bodyPr>
          <a:lstStyle/>
          <a:p>
            <a:r>
              <a:rPr lang="en-US">
                <a:ea typeface="Calibri"/>
                <a:cs typeface="Calibri"/>
              </a:rPr>
              <a:t>Subtheme: Pulled in opposite directions</a:t>
            </a:r>
            <a:endParaRPr lang="en-US"/>
          </a:p>
        </p:txBody>
      </p:sp>
      <p:sp>
        <p:nvSpPr>
          <p:cNvPr id="3" name="Content Placeholder 2">
            <a:extLst>
              <a:ext uri="{FF2B5EF4-FFF2-40B4-BE49-F238E27FC236}">
                <a16:creationId xmlns:a16="http://schemas.microsoft.com/office/drawing/2014/main" id="{DD0BEF89-9A96-564A-AA3F-014373B84185}"/>
              </a:ext>
            </a:extLst>
          </p:cNvPr>
          <p:cNvSpPr>
            <a:spLocks noGrp="1"/>
          </p:cNvSpPr>
          <p:nvPr>
            <p:ph sz="half" idx="1"/>
          </p:nvPr>
        </p:nvSpPr>
        <p:spPr/>
        <p:txBody>
          <a:bodyPr vert="horz" lIns="91440" tIns="45720" rIns="91440" bIns="45720" rtlCol="0" anchor="ctr">
            <a:normAutofit/>
          </a:bodyPr>
          <a:lstStyle/>
          <a:p>
            <a:r>
              <a:rPr lang="en" sz="2400">
                <a:highlight>
                  <a:srgbClr val="FFFFFF"/>
                </a:highlight>
                <a:latin typeface="Calibri"/>
                <a:ea typeface="Calibri"/>
                <a:cs typeface="Arial"/>
              </a:rPr>
              <a:t>Conflicting emotions that depict my deep internal struggles and emotional tension.</a:t>
            </a:r>
          </a:p>
        </p:txBody>
      </p:sp>
      <p:pic>
        <p:nvPicPr>
          <p:cNvPr id="5" name="Content Placeholder 4" descr="Fotos gratis : mano, naturaleza, persona, ligero, niña, mujer ...">
            <a:extLst>
              <a:ext uri="{FF2B5EF4-FFF2-40B4-BE49-F238E27FC236}">
                <a16:creationId xmlns:a16="http://schemas.microsoft.com/office/drawing/2014/main" id="{6265B352-4390-6036-10C1-B492BDE56ABE}"/>
              </a:ext>
            </a:extLst>
          </p:cNvPr>
          <p:cNvPicPr>
            <a:picLocks noGrp="1" noChangeAspect="1"/>
          </p:cNvPicPr>
          <p:nvPr>
            <p:ph sz="half" idx="2"/>
          </p:nvPr>
        </p:nvPicPr>
        <p:blipFill>
          <a:blip r:embed="rId2"/>
          <a:stretch>
            <a:fillRect/>
          </a:stretch>
        </p:blipFill>
        <p:spPr>
          <a:xfrm>
            <a:off x="4648200" y="2522030"/>
            <a:ext cx="4038600" cy="2682303"/>
          </a:xfrm>
          <a:prstGeom prst="rect">
            <a:avLst/>
          </a:prstGeom>
        </p:spPr>
      </p:pic>
    </p:spTree>
    <p:extLst>
      <p:ext uri="{BB962C8B-B14F-4D97-AF65-F5344CB8AC3E}">
        <p14:creationId xmlns:p14="http://schemas.microsoft.com/office/powerpoint/2010/main" val="2844599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Theme 2: Wearing the Mother Mantle (with subtheme – Mum to the rescue)</a:t>
            </a:r>
            <a:endParaRPr lang="en-US" sz="4200" dirty="0">
              <a:ea typeface="Calibri"/>
              <a:cs typeface="Calibri"/>
            </a:endParaRP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a:ea typeface="Calibri"/>
              <a:cs typeface="Calibri"/>
            </a:endParaRPr>
          </a:p>
          <a:p>
            <a:endParaRPr lang="en-US"/>
          </a:p>
          <a:p>
            <a:pPr marL="0" indent="0">
              <a:buNone/>
            </a:pPr>
            <a:endParaRPr lang="en-US">
              <a:ea typeface="Calibri"/>
              <a:cs typeface="Calibri"/>
            </a:endParaRPr>
          </a:p>
          <a:p>
            <a:pPr marL="0" indent="0">
              <a:buNone/>
            </a:pPr>
            <a:endParaRPr lang="en-US"/>
          </a:p>
          <a:p>
            <a:pPr marL="0" indent="0">
              <a:buNone/>
            </a:pPr>
            <a:endParaRPr lang="en-US">
              <a:ea typeface="Calibri"/>
              <a:cs typeface="Calibri"/>
            </a:endParaRPr>
          </a:p>
        </p:txBody>
      </p:sp>
      <p:pic>
        <p:nvPicPr>
          <p:cNvPr id="9" name="Content Placeholder 8" descr="holding hands, couple, man, woman, love, relationship, romance ...">
            <a:extLst>
              <a:ext uri="{FF2B5EF4-FFF2-40B4-BE49-F238E27FC236}">
                <a16:creationId xmlns:a16="http://schemas.microsoft.com/office/drawing/2014/main" id="{38C607BC-52CB-88C0-FA01-40374B6F806F}"/>
              </a:ext>
            </a:extLst>
          </p:cNvPr>
          <p:cNvPicPr>
            <a:picLocks noGrp="1" noChangeAspect="1"/>
          </p:cNvPicPr>
          <p:nvPr>
            <p:ph idx="4294967295"/>
          </p:nvPr>
        </p:nvPicPr>
        <p:blipFill>
          <a:blip r:embed="rId3"/>
          <a:srcRect l="1664" t="6111" b="-278"/>
          <a:stretch>
            <a:fillRect/>
          </a:stretch>
        </p:blipFill>
        <p:spPr>
          <a:xfrm>
            <a:off x="4575443" y="2340903"/>
            <a:ext cx="4354512" cy="2792413"/>
          </a:xfrm>
          <a:prstGeom prst="rect">
            <a:avLst/>
          </a:prstGeom>
        </p:spPr>
      </p:pic>
      <p:sp>
        <p:nvSpPr>
          <p:cNvPr id="6" name="TextBox 5">
            <a:extLst>
              <a:ext uri="{FF2B5EF4-FFF2-40B4-BE49-F238E27FC236}">
                <a16:creationId xmlns:a16="http://schemas.microsoft.com/office/drawing/2014/main" id="{C839CC1A-3D94-C44E-8274-B22F85528073}"/>
              </a:ext>
            </a:extLst>
          </p:cNvPr>
          <p:cNvSpPr txBox="1"/>
          <p:nvPr/>
        </p:nvSpPr>
        <p:spPr>
          <a:xfrm>
            <a:off x="453772" y="1526869"/>
            <a:ext cx="4130303" cy="5293757"/>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dirty="0">
                <a:ea typeface="+mn-lt"/>
                <a:cs typeface="+mn-lt"/>
              </a:rPr>
              <a:t> </a:t>
            </a:r>
          </a:p>
          <a:p>
            <a:pPr marL="342900" indent="-342900">
              <a:buFont typeface="Arial"/>
              <a:buChar char="•"/>
            </a:pPr>
            <a:r>
              <a:rPr lang="en-US" sz="2000" dirty="0">
                <a:ea typeface="+mn-lt"/>
                <a:cs typeface="+mn-lt"/>
              </a:rPr>
              <a:t>Enduring expectation to “be the present, self-sacrificing mother.” </a:t>
            </a:r>
            <a:r>
              <a:rPr lang="en-US" sz="1600" dirty="0">
                <a:highlight>
                  <a:srgbClr val="FFFFFF"/>
                </a:highlight>
                <a:latin typeface="Calibri"/>
                <a:ea typeface="+mn-lt"/>
                <a:cs typeface="Arial"/>
              </a:rPr>
              <a:t>(Schmidt et al., 2022:57).</a:t>
            </a:r>
            <a:endParaRPr lang="en-US" sz="1600" dirty="0">
              <a:highlight>
                <a:srgbClr val="FFFFFF"/>
              </a:highlight>
              <a:latin typeface="Calibri"/>
              <a:ea typeface="Calibri"/>
              <a:cs typeface="Arial"/>
            </a:endParaRPr>
          </a:p>
          <a:p>
            <a:endParaRPr lang="en-US" sz="2000">
              <a:ea typeface="+mn-lt"/>
              <a:cs typeface="+mn-lt"/>
            </a:endParaRPr>
          </a:p>
          <a:p>
            <a:pPr marL="342900" indent="-342900">
              <a:buFont typeface="Arial"/>
              <a:buChar char="•"/>
            </a:pPr>
            <a:r>
              <a:rPr lang="en-US" sz="2000" dirty="0">
                <a:ea typeface="+mn-lt"/>
                <a:cs typeface="+mn-lt"/>
              </a:rPr>
              <a:t>Role boundaries blur — continued rescue efforts despite child being an adult </a:t>
            </a:r>
            <a:r>
              <a:rPr lang="en-US" sz="1600" dirty="0">
                <a:ea typeface="+mn-lt"/>
                <a:cs typeface="+mn-lt"/>
              </a:rPr>
              <a:t>(Troll &amp; Fingerman, 1996).</a:t>
            </a:r>
            <a:endParaRPr lang="en-US" sz="1600" dirty="0">
              <a:ea typeface="Calibri"/>
              <a:cs typeface="Calibri"/>
            </a:endParaRPr>
          </a:p>
          <a:p>
            <a:endParaRPr lang="en-US" sz="2000">
              <a:ea typeface="+mn-lt"/>
              <a:cs typeface="+mn-lt"/>
            </a:endParaRPr>
          </a:p>
          <a:p>
            <a:pPr marL="342900" indent="-342900">
              <a:buFont typeface="Arial"/>
              <a:buChar char="•"/>
            </a:pPr>
            <a:r>
              <a:rPr lang="en-US" sz="2000" dirty="0">
                <a:ea typeface="+mn-lt"/>
                <a:cs typeface="+mn-lt"/>
              </a:rPr>
              <a:t>Maternal responsibility shaped by societal and </a:t>
            </a:r>
            <a:r>
              <a:rPr lang="en-US" sz="2000" dirty="0" err="1">
                <a:ea typeface="+mn-lt"/>
                <a:cs typeface="+mn-lt"/>
              </a:rPr>
              <a:t>internalised</a:t>
            </a:r>
            <a:r>
              <a:rPr lang="en-US" sz="2000" dirty="0">
                <a:ea typeface="+mn-lt"/>
                <a:cs typeface="+mn-lt"/>
              </a:rPr>
              <a:t> norms </a:t>
            </a:r>
            <a:r>
              <a:rPr lang="en-US" sz="1600" dirty="0">
                <a:ea typeface="+mn-lt"/>
                <a:cs typeface="+mn-lt"/>
              </a:rPr>
              <a:t>(Flensburg et al., 2023).</a:t>
            </a:r>
            <a:endParaRPr lang="en-US" sz="1600" dirty="0">
              <a:ea typeface="Calibri"/>
              <a:cs typeface="Calibri"/>
            </a:endParaRPr>
          </a:p>
          <a:p>
            <a:endParaRPr lang="en-US" sz="2000">
              <a:ea typeface="+mn-lt"/>
              <a:cs typeface="+mn-lt"/>
            </a:endParaRPr>
          </a:p>
          <a:p>
            <a:pPr marL="342900" indent="-342900">
              <a:buFont typeface="Arial"/>
              <a:buChar char="•"/>
            </a:pPr>
            <a:r>
              <a:rPr lang="en-US" sz="2000" dirty="0">
                <a:ea typeface="+mn-lt"/>
                <a:cs typeface="+mn-lt"/>
              </a:rPr>
              <a:t>Literature reflects predominantly maternal narratives — gap in paternal/family perspectives. </a:t>
            </a:r>
            <a:r>
              <a:rPr lang="en-US" sz="2200" dirty="0">
                <a:ea typeface="+mn-lt"/>
                <a:cs typeface="+mn-lt"/>
              </a:rPr>
              <a:t> </a:t>
            </a:r>
            <a:endParaRPr lang="en-US" sz="2200" dirty="0">
              <a:ea typeface="Calibri"/>
              <a:cs typeface="Calibri"/>
            </a:endParaRPr>
          </a:p>
          <a:p>
            <a:pPr algn="l"/>
            <a:endParaRPr lang="en-US" sz="2200">
              <a:ea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6811-D25D-BDA3-9F46-2AD0F0AE4DB2}"/>
              </a:ext>
            </a:extLst>
          </p:cNvPr>
          <p:cNvSpPr>
            <a:spLocks noGrp="1"/>
          </p:cNvSpPr>
          <p:nvPr>
            <p:ph type="title"/>
          </p:nvPr>
        </p:nvSpPr>
        <p:spPr/>
        <p:txBody>
          <a:bodyPr/>
          <a:lstStyle/>
          <a:p>
            <a:r>
              <a:rPr lang="en-US" dirty="0">
                <a:ea typeface="Calibri"/>
                <a:cs typeface="Calibri"/>
              </a:rPr>
              <a:t>Theme 3: A life disrupted</a:t>
            </a:r>
            <a:endParaRPr lang="en-US" dirty="0"/>
          </a:p>
        </p:txBody>
      </p:sp>
      <p:sp>
        <p:nvSpPr>
          <p:cNvPr id="3" name="Content Placeholder 2">
            <a:extLst>
              <a:ext uri="{FF2B5EF4-FFF2-40B4-BE49-F238E27FC236}">
                <a16:creationId xmlns:a16="http://schemas.microsoft.com/office/drawing/2014/main" id="{25AB863E-DA9A-3446-2203-26A097349FC9}"/>
              </a:ext>
            </a:extLst>
          </p:cNvPr>
          <p:cNvSpPr>
            <a:spLocks noGrp="1"/>
          </p:cNvSpPr>
          <p:nvPr>
            <p:ph sz="half" idx="1"/>
          </p:nvPr>
        </p:nvSpPr>
        <p:spPr/>
        <p:txBody>
          <a:bodyPr vert="horz" lIns="91440" tIns="45720" rIns="91440" bIns="45720" rtlCol="0" anchor="t">
            <a:normAutofit/>
          </a:bodyPr>
          <a:lstStyle/>
          <a:p>
            <a:r>
              <a:rPr lang="en-US" sz="2400" dirty="0">
                <a:ea typeface="+mn-lt"/>
                <a:cs typeface="+mn-lt"/>
              </a:rPr>
              <a:t>Personal identity and daily life transformed by caregiving.</a:t>
            </a:r>
            <a:endParaRPr lang="en-US" sz="2400" dirty="0">
              <a:ea typeface="Calibri"/>
              <a:cs typeface="Calibri"/>
            </a:endParaRPr>
          </a:p>
          <a:p>
            <a:r>
              <a:rPr lang="en-US" sz="2400" dirty="0">
                <a:ea typeface="+mn-lt"/>
                <a:cs typeface="+mn-lt"/>
              </a:rPr>
              <a:t>Loss of freedom, spontaneity, and personal goals.</a:t>
            </a:r>
            <a:endParaRPr lang="en-US" sz="2400" dirty="0">
              <a:ea typeface="Calibri"/>
              <a:cs typeface="Calibri"/>
            </a:endParaRPr>
          </a:p>
          <a:p>
            <a:r>
              <a:rPr lang="en-US" sz="2400" dirty="0">
                <a:ea typeface="+mn-lt"/>
                <a:cs typeface="+mn-lt"/>
              </a:rPr>
              <a:t>The challenge of holding space for self while caring for another.</a:t>
            </a:r>
            <a:endParaRPr lang="en-US" sz="2400" dirty="0">
              <a:ea typeface="Calibri"/>
              <a:cs typeface="Calibri"/>
            </a:endParaRPr>
          </a:p>
          <a:p>
            <a:r>
              <a:rPr lang="en-US" sz="2400" dirty="0">
                <a:ea typeface="+mn-lt"/>
                <a:cs typeface="+mn-lt"/>
              </a:rPr>
              <a:t>Ambivalence — pride in care, but grief for lost self.</a:t>
            </a:r>
            <a:endParaRPr lang="en-US" sz="2400" dirty="0"/>
          </a:p>
          <a:p>
            <a:endParaRPr lang="en-US">
              <a:ea typeface="Calibri"/>
              <a:cs typeface="Calibri"/>
            </a:endParaRPr>
          </a:p>
        </p:txBody>
      </p:sp>
      <p:pic>
        <p:nvPicPr>
          <p:cNvPr id="5" name="Content Placeholder 4" descr="A person walking up stairs to a clock&#10;&#10;AI-generated content may be incorrect.">
            <a:extLst>
              <a:ext uri="{FF2B5EF4-FFF2-40B4-BE49-F238E27FC236}">
                <a16:creationId xmlns:a16="http://schemas.microsoft.com/office/drawing/2014/main" id="{10EE0292-FFFB-EDA4-9954-E7F78888FEFC}"/>
              </a:ext>
            </a:extLst>
          </p:cNvPr>
          <p:cNvPicPr>
            <a:picLocks noGrp="1" noChangeAspect="1"/>
          </p:cNvPicPr>
          <p:nvPr>
            <p:ph sz="half" idx="2"/>
          </p:nvPr>
        </p:nvPicPr>
        <p:blipFill>
          <a:blip r:embed="rId2">
            <a:extLst>
              <a:ext uri="{837473B0-CC2E-450A-ABE3-18F120FF3D39}">
                <a1611:picAttrSrcUrl xmlns:a1611="http://schemas.microsoft.com/office/drawing/2016/11/main" r:id="rId3"/>
              </a:ext>
            </a:extLst>
          </a:blip>
          <a:stretch>
            <a:fillRect/>
          </a:stretch>
        </p:blipFill>
        <p:spPr>
          <a:xfrm>
            <a:off x="4574023" y="1598235"/>
            <a:ext cx="3954626" cy="3954625"/>
          </a:xfrm>
          <a:prstGeom prst="rect">
            <a:avLst/>
          </a:prstGeom>
        </p:spPr>
      </p:pic>
    </p:spTree>
    <p:extLst>
      <p:ext uri="{BB962C8B-B14F-4D97-AF65-F5344CB8AC3E}">
        <p14:creationId xmlns:p14="http://schemas.microsoft.com/office/powerpoint/2010/main" val="80344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Theme </a:t>
            </a:r>
            <a:r>
              <a:rPr lang="en-US" dirty="0"/>
              <a:t>4</a:t>
            </a:r>
            <a:r>
              <a:rPr dirty="0"/>
              <a:t>: Love in the Fire</a:t>
            </a:r>
          </a:p>
        </p:txBody>
      </p:sp>
      <p:sp>
        <p:nvSpPr>
          <p:cNvPr id="3" name="Content Placeholder 2"/>
          <p:cNvSpPr>
            <a:spLocks noGrp="1"/>
          </p:cNvSpPr>
          <p:nvPr>
            <p:ph sz="half" idx="1"/>
          </p:nvPr>
        </p:nvSpPr>
        <p:spPr/>
        <p:txBody>
          <a:bodyPr vert="horz" lIns="91440" tIns="45720" rIns="91440" bIns="45720" rtlCol="0" anchor="t">
            <a:normAutofit/>
          </a:bodyPr>
          <a:lstStyle/>
          <a:p>
            <a:pPr marL="0" indent="0">
              <a:buNone/>
            </a:pPr>
            <a:endParaRPr lang="en-US"/>
          </a:p>
          <a:p>
            <a:r>
              <a:t>Love coexisting with anger, guilt, and grief.</a:t>
            </a:r>
            <a:endParaRPr lang="en-US">
              <a:ea typeface="Calibri"/>
              <a:cs typeface="Calibri"/>
            </a:endParaRPr>
          </a:p>
          <a:p>
            <a:pPr marL="0" indent="0">
              <a:buNone/>
            </a:pPr>
            <a:endParaRPr lang="en-US"/>
          </a:p>
          <a:p>
            <a:r>
              <a:t>The bond between mother and daughter remains, though tested.</a:t>
            </a:r>
            <a:endParaRPr>
              <a:ea typeface="Calibri"/>
              <a:cs typeface="Calibri"/>
            </a:endParaRPr>
          </a:p>
        </p:txBody>
      </p:sp>
      <p:sp>
        <p:nvSpPr>
          <p:cNvPr id="7" name="Content Placeholder 6">
            <a:extLst>
              <a:ext uri="{FF2B5EF4-FFF2-40B4-BE49-F238E27FC236}">
                <a16:creationId xmlns:a16="http://schemas.microsoft.com/office/drawing/2014/main" id="{8168065C-191E-CA28-70C2-EA8643FE1C15}"/>
              </a:ext>
            </a:extLst>
          </p:cNvPr>
          <p:cNvSpPr>
            <a:spLocks noGrp="1"/>
          </p:cNvSpPr>
          <p:nvPr>
            <p:ph sz="half" idx="2"/>
          </p:nvPr>
        </p:nvSpPr>
        <p:spPr>
          <a:xfrm>
            <a:off x="4508241" y="1320282"/>
            <a:ext cx="4178559" cy="4805881"/>
          </a:xfrm>
        </p:spPr>
        <p:txBody>
          <a:bodyPr vert="horz" lIns="91440" tIns="45720" rIns="91440" bIns="45720" rtlCol="0" anchor="t">
            <a:normAutofit/>
          </a:bodyPr>
          <a:lstStyle/>
          <a:p>
            <a:pPr>
              <a:buNone/>
            </a:pPr>
            <a:r>
              <a:rPr lang="en-US">
                <a:ea typeface="Calibri"/>
                <a:cs typeface="Calibri"/>
              </a:rPr>
              <a:t>            </a:t>
            </a:r>
            <a:endParaRPr lang="en-US"/>
          </a:p>
        </p:txBody>
      </p:sp>
      <p:pic>
        <p:nvPicPr>
          <p:cNvPr id="4" name="Picture 3" descr="A heart shaped flame on a red background&#10;&#10;AI-generated content may be incorrect.">
            <a:extLst>
              <a:ext uri="{FF2B5EF4-FFF2-40B4-BE49-F238E27FC236}">
                <a16:creationId xmlns:a16="http://schemas.microsoft.com/office/drawing/2014/main" id="{4C4BCDF2-596B-ED28-9DAF-85C06AD1383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502019" y="2252113"/>
            <a:ext cx="4385389" cy="235377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Theme </a:t>
            </a:r>
            <a:r>
              <a:rPr lang="en-US"/>
              <a:t>5</a:t>
            </a:r>
            <a:r>
              <a:t>: From Roadblocks to Pathways of Hope</a:t>
            </a:r>
          </a:p>
        </p:txBody>
      </p:sp>
      <p:sp>
        <p:nvSpPr>
          <p:cNvPr id="3" name="Content Placeholder 2"/>
          <p:cNvSpPr>
            <a:spLocks noGrp="1"/>
          </p:cNvSpPr>
          <p:nvPr>
            <p:ph sz="half" idx="1"/>
          </p:nvPr>
        </p:nvSpPr>
        <p:spPr/>
        <p:txBody>
          <a:bodyPr vert="horz" lIns="91440" tIns="45720" rIns="91440" bIns="45720" rtlCol="0" anchor="t">
            <a:normAutofit/>
          </a:bodyPr>
          <a:lstStyle/>
          <a:p>
            <a:pPr marL="0" indent="0">
              <a:buNone/>
            </a:pPr>
            <a:endParaRPr lang="en-US">
              <a:ea typeface="Calibri"/>
              <a:cs typeface="Calibri"/>
            </a:endParaRPr>
          </a:p>
          <a:p>
            <a:r>
              <a:t>Abandoned by the system – lack of professional support.</a:t>
            </a:r>
            <a:endParaRPr>
              <a:ea typeface="Calibri"/>
              <a:cs typeface="Calibri"/>
            </a:endParaRPr>
          </a:p>
          <a:p>
            <a:pPr marL="0" indent="0">
              <a:buNone/>
            </a:pPr>
            <a:endParaRPr lang="en-US">
              <a:ea typeface="Calibri"/>
              <a:cs typeface="Calibri"/>
            </a:endParaRPr>
          </a:p>
          <a:p>
            <a:r>
              <a:rPr dirty="0"/>
              <a:t>Finding light in the </a:t>
            </a:r>
            <a:r>
              <a:rPr lang="en-US" dirty="0"/>
              <a:t>margins</a:t>
            </a:r>
            <a:r>
              <a:rPr dirty="0"/>
              <a:t> –</a:t>
            </a:r>
            <a:r>
              <a:rPr lang="en-US" dirty="0"/>
              <a:t>support gained from beyond public services</a:t>
            </a:r>
            <a:endParaRPr lang="en-US" dirty="0">
              <a:ea typeface="Calibri"/>
              <a:cs typeface="Calibri"/>
            </a:endParaRPr>
          </a:p>
        </p:txBody>
      </p:sp>
      <p:pic>
        <p:nvPicPr>
          <p:cNvPr id="8" name="Content Placeholder 7" descr="Flood Water River · Free photo on Pixabay">
            <a:extLst>
              <a:ext uri="{FF2B5EF4-FFF2-40B4-BE49-F238E27FC236}">
                <a16:creationId xmlns:a16="http://schemas.microsoft.com/office/drawing/2014/main" id="{EB32D6CB-CBC3-6515-C803-490DB21FF071}"/>
              </a:ext>
            </a:extLst>
          </p:cNvPr>
          <p:cNvPicPr>
            <a:picLocks noGrp="1" noChangeAspect="1"/>
          </p:cNvPicPr>
          <p:nvPr>
            <p:ph sz="half" idx="2"/>
          </p:nvPr>
        </p:nvPicPr>
        <p:blipFill>
          <a:blip r:embed="rId3"/>
          <a:stretch>
            <a:fillRect/>
          </a:stretch>
        </p:blipFill>
        <p:spPr>
          <a:xfrm>
            <a:off x="5086738" y="1420176"/>
            <a:ext cx="3590731" cy="2348084"/>
          </a:xfrm>
          <a:prstGeom prst="rect">
            <a:avLst/>
          </a:prstGeom>
        </p:spPr>
      </p:pic>
      <p:pic>
        <p:nvPicPr>
          <p:cNvPr id="10" name="Picture 9" descr="Purple fog and mist on the path image - Free stock photo - Public ...">
            <a:extLst>
              <a:ext uri="{FF2B5EF4-FFF2-40B4-BE49-F238E27FC236}">
                <a16:creationId xmlns:a16="http://schemas.microsoft.com/office/drawing/2014/main" id="{19C97E25-98B0-B3A8-4E7C-B2444D5D8AAB}"/>
              </a:ext>
            </a:extLst>
          </p:cNvPr>
          <p:cNvPicPr>
            <a:picLocks noChangeAspect="1"/>
          </p:cNvPicPr>
          <p:nvPr/>
        </p:nvPicPr>
        <p:blipFill>
          <a:blip r:embed="rId4"/>
          <a:srcRect t="-239" r="-578" b="12489"/>
          <a:stretch>
            <a:fillRect/>
          </a:stretch>
        </p:blipFill>
        <p:spPr>
          <a:xfrm>
            <a:off x="5089268" y="3873358"/>
            <a:ext cx="3584129" cy="26015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value of storytelling</a:t>
            </a:r>
            <a:endParaRPr dirty="0"/>
          </a:p>
        </p:txBody>
      </p:sp>
      <p:sp>
        <p:nvSpPr>
          <p:cNvPr id="3" name="Content Placeholder 2"/>
          <p:cNvSpPr>
            <a:spLocks noGrp="1"/>
          </p:cNvSpPr>
          <p:nvPr>
            <p:ph sz="half" idx="1"/>
          </p:nvPr>
        </p:nvSpPr>
        <p:spPr>
          <a:xfrm>
            <a:off x="328290" y="1273629"/>
            <a:ext cx="4038600" cy="4525963"/>
          </a:xfrm>
        </p:spPr>
        <p:txBody>
          <a:bodyPr vert="horz" lIns="91440" tIns="45720" rIns="91440" bIns="45720" rtlCol="0" anchor="ctr">
            <a:normAutofit/>
          </a:bodyPr>
          <a:lstStyle/>
          <a:p>
            <a:pPr marL="0" indent="0">
              <a:buNone/>
            </a:pPr>
            <a:r>
              <a:rPr lang="en-US" dirty="0">
                <a:highlight>
                  <a:srgbClr val="FFFFFF"/>
                </a:highlight>
                <a:latin typeface="Calibri"/>
                <a:ea typeface="+mn-lt"/>
                <a:cs typeface="Arial"/>
              </a:rPr>
              <a:t>Telling my story and relating it to other studies provided insight into my experience and, by extension the experience </a:t>
            </a:r>
            <a:r>
              <a:rPr lang="en-US">
                <a:highlight>
                  <a:srgbClr val="FFFFFF"/>
                </a:highlight>
                <a:latin typeface="Calibri"/>
                <a:ea typeface="+mn-lt"/>
                <a:cs typeface="Arial"/>
              </a:rPr>
              <a:t>of others.</a:t>
            </a:r>
            <a:endParaRPr lang="en-US" dirty="0">
              <a:highlight>
                <a:srgbClr val="FFFFFF"/>
              </a:highlight>
              <a:latin typeface="Calibri"/>
              <a:ea typeface="Calibri"/>
              <a:cs typeface="Arial"/>
            </a:endParaRPr>
          </a:p>
        </p:txBody>
      </p:sp>
      <p:pic>
        <p:nvPicPr>
          <p:cNvPr id="4" name="Picture 3" descr="Pen on Notepad Paper · Free Stock Photo">
            <a:extLst>
              <a:ext uri="{FF2B5EF4-FFF2-40B4-BE49-F238E27FC236}">
                <a16:creationId xmlns:a16="http://schemas.microsoft.com/office/drawing/2014/main" id="{C56DA1FA-FE1E-F5C6-5560-36169BBF767D}"/>
              </a:ext>
            </a:extLst>
          </p:cNvPr>
          <p:cNvPicPr>
            <a:picLocks noChangeAspect="1"/>
          </p:cNvPicPr>
          <p:nvPr/>
        </p:nvPicPr>
        <p:blipFill>
          <a:blip r:embed="rId3"/>
          <a:stretch>
            <a:fillRect/>
          </a:stretch>
        </p:blipFill>
        <p:spPr>
          <a:xfrm>
            <a:off x="4265102" y="1926465"/>
            <a:ext cx="4425903" cy="3219921"/>
          </a:xfrm>
          <a:prstGeom prst="rect">
            <a:avLst/>
          </a:prstGeom>
        </p:spPr>
      </p:pic>
      <p:sp>
        <p:nvSpPr>
          <p:cNvPr id="7" name="Content Placeholder 6">
            <a:extLst>
              <a:ext uri="{FF2B5EF4-FFF2-40B4-BE49-F238E27FC236}">
                <a16:creationId xmlns:a16="http://schemas.microsoft.com/office/drawing/2014/main" id="{9A8FFD1D-D0A9-2DAA-1BF1-47C85EAB1A48}"/>
              </a:ext>
            </a:extLst>
          </p:cNvPr>
          <p:cNvSpPr>
            <a:spLocks noGrp="1"/>
          </p:cNvSpPr>
          <p:nvPr>
            <p:ph sz="half" idx="2"/>
          </p:nvPr>
        </p:nvSpPr>
        <p:spPr>
          <a:xfrm>
            <a:off x="4364599" y="4668251"/>
            <a:ext cx="2758096" cy="718830"/>
          </a:xfrm>
        </p:spPr>
        <p:txBody>
          <a:bodyPr vert="horz" lIns="91440" tIns="45720" rIns="91440" bIns="45720" rtlCol="0" anchor="t">
            <a:normAutofit/>
          </a:bodyPr>
          <a:lstStyle/>
          <a:p>
            <a:pPr marL="0" indent="0">
              <a:buNone/>
            </a:pPr>
            <a:r>
              <a:rPr lang="en-US" dirty="0">
                <a:ea typeface="Calibri"/>
                <a:cs typeface="Calibri"/>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a:t>
            </a:r>
            <a:r>
              <a:rPr dirty="0"/>
              <a:t> &amp; Future Research</a:t>
            </a:r>
          </a:p>
        </p:txBody>
      </p:sp>
      <p:sp>
        <p:nvSpPr>
          <p:cNvPr id="3" name="Content Placeholder 2"/>
          <p:cNvSpPr>
            <a:spLocks noGrp="1"/>
          </p:cNvSpPr>
          <p:nvPr>
            <p:ph sz="half" idx="1"/>
          </p:nvPr>
        </p:nvSpPr>
        <p:spPr>
          <a:xfrm>
            <a:off x="457200" y="1282469"/>
            <a:ext cx="4113244" cy="4819385"/>
          </a:xfrm>
        </p:spPr>
        <p:txBody>
          <a:bodyPr vert="horz" lIns="91440" tIns="45720" rIns="91440" bIns="45720" rtlCol="0" anchor="t">
            <a:noAutofit/>
          </a:bodyPr>
          <a:lstStyle/>
          <a:p>
            <a:pPr marL="0" indent="0">
              <a:spcBef>
                <a:spcPts val="0"/>
              </a:spcBef>
              <a:spcAft>
                <a:spcPts val="1200"/>
              </a:spcAft>
              <a:buNone/>
            </a:pPr>
            <a:r>
              <a:rPr sz="1800" dirty="0"/>
              <a:t>Practice:</a:t>
            </a:r>
            <a:endParaRPr lang="en-US" sz="1800" dirty="0">
              <a:ea typeface="Calibri"/>
              <a:cs typeface="Calibri"/>
            </a:endParaRPr>
          </a:p>
          <a:p>
            <a:pPr marL="285750" indent="-285750">
              <a:spcBef>
                <a:spcPts val="0"/>
              </a:spcBef>
              <a:spcAft>
                <a:spcPts val="1200"/>
              </a:spcAft>
            </a:pPr>
            <a:r>
              <a:rPr sz="1800" dirty="0" err="1"/>
              <a:t>Recognise</a:t>
            </a:r>
            <a:r>
              <a:rPr sz="1800" dirty="0"/>
              <a:t> caregiver grief as real and ongoing</a:t>
            </a:r>
            <a:r>
              <a:rPr lang="en-US" sz="1800" dirty="0"/>
              <a:t>;</a:t>
            </a:r>
            <a:endParaRPr lang="en-US" sz="1800" dirty="0">
              <a:ea typeface="Calibri"/>
              <a:cs typeface="Calibri"/>
            </a:endParaRPr>
          </a:p>
          <a:p>
            <a:pPr marL="285750" indent="-285750">
              <a:spcBef>
                <a:spcPts val="0"/>
              </a:spcBef>
              <a:spcAft>
                <a:spcPts val="1200"/>
              </a:spcAft>
            </a:pPr>
            <a:r>
              <a:rPr lang="en-US" sz="1800" dirty="0"/>
              <a:t>family-inclusive and companioning approaches (e.g. Alan Wolfelt);</a:t>
            </a:r>
            <a:endParaRPr lang="en-US" sz="1800" dirty="0">
              <a:ea typeface="Calibri"/>
              <a:cs typeface="Calibri"/>
            </a:endParaRPr>
          </a:p>
          <a:p>
            <a:pPr marL="285750" indent="-285750">
              <a:spcBef>
                <a:spcPts val="0"/>
              </a:spcBef>
              <a:spcAft>
                <a:spcPts val="1200"/>
              </a:spcAft>
            </a:pPr>
            <a:r>
              <a:rPr lang="en-US" sz="1800" dirty="0"/>
              <a:t>value</a:t>
            </a:r>
            <a:r>
              <a:rPr sz="1800" dirty="0"/>
              <a:t> peer and narrative support.</a:t>
            </a:r>
            <a:endParaRPr lang="en-US" sz="1800">
              <a:ea typeface="Calibri"/>
              <a:cs typeface="Calibri"/>
            </a:endParaRPr>
          </a:p>
          <a:p>
            <a:pPr marL="0" indent="0">
              <a:spcBef>
                <a:spcPts val="0"/>
              </a:spcBef>
              <a:spcAft>
                <a:spcPts val="1200"/>
              </a:spcAft>
              <a:buNone/>
            </a:pPr>
            <a:r>
              <a:rPr sz="1800" dirty="0"/>
              <a:t>Future research:</a:t>
            </a:r>
            <a:r>
              <a:rPr lang="en-US" sz="1800" dirty="0"/>
              <a:t> </a:t>
            </a:r>
            <a:endParaRPr lang="en-US" sz="1800">
              <a:ea typeface="Calibri"/>
              <a:cs typeface="Calibri"/>
            </a:endParaRPr>
          </a:p>
          <a:p>
            <a:pPr marL="285750" indent="-285750">
              <a:spcBef>
                <a:spcPts val="0"/>
              </a:spcBef>
              <a:spcAft>
                <a:spcPts val="1200"/>
              </a:spcAft>
            </a:pPr>
            <a:r>
              <a:rPr sz="1800" dirty="0"/>
              <a:t>Compare co-occurring vs. single conditions</a:t>
            </a:r>
            <a:r>
              <a:rPr lang="en-US" sz="1800" dirty="0"/>
              <a:t>;</a:t>
            </a:r>
            <a:endParaRPr lang="en-US" sz="1800" dirty="0">
              <a:ea typeface="Calibri"/>
              <a:cs typeface="Calibri"/>
            </a:endParaRPr>
          </a:p>
          <a:p>
            <a:pPr marL="285750" indent="-285750">
              <a:spcBef>
                <a:spcPts val="0"/>
              </a:spcBef>
              <a:spcAft>
                <a:spcPts val="1200"/>
              </a:spcAft>
            </a:pPr>
            <a:r>
              <a:rPr lang="en-US" sz="1800" dirty="0"/>
              <a:t>explore </a:t>
            </a:r>
            <a:r>
              <a:rPr sz="1800" dirty="0"/>
              <a:t>gendered caregiving</a:t>
            </a:r>
            <a:r>
              <a:rPr lang="en-US" sz="1800" dirty="0"/>
              <a:t>;</a:t>
            </a:r>
          </a:p>
          <a:p>
            <a:pPr marL="285750" indent="-285750">
              <a:spcBef>
                <a:spcPts val="0"/>
              </a:spcBef>
              <a:spcAft>
                <a:spcPts val="1200"/>
              </a:spcAft>
            </a:pPr>
            <a:r>
              <a:rPr lang="en-US" sz="1800" dirty="0"/>
              <a:t>evaluate peer</a:t>
            </a:r>
            <a:r>
              <a:rPr sz="1800" dirty="0"/>
              <a:t> support </a:t>
            </a:r>
            <a:r>
              <a:rPr lang="en-US" sz="1800" dirty="0"/>
              <a:t>and systemic approaches.</a:t>
            </a:r>
            <a:endParaRPr sz="1800">
              <a:ea typeface="Calibri"/>
              <a:cs typeface="Calibri"/>
            </a:endParaRPr>
          </a:p>
          <a:p>
            <a:pPr indent="0">
              <a:spcBef>
                <a:spcPts val="0"/>
              </a:spcBef>
              <a:spcAft>
                <a:spcPts val="1200"/>
              </a:spcAft>
            </a:pPr>
            <a:endParaRPr lang="en-US" sz="2000" dirty="0">
              <a:ea typeface="Calibri"/>
              <a:cs typeface="Calibri"/>
            </a:endParaRPr>
          </a:p>
        </p:txBody>
      </p:sp>
      <p:pic>
        <p:nvPicPr>
          <p:cNvPr id="5" name="Content Placeholder 4" descr="A hand reaching out to water&#10;&#10;AI-generated content may be incorrect.">
            <a:extLst>
              <a:ext uri="{FF2B5EF4-FFF2-40B4-BE49-F238E27FC236}">
                <a16:creationId xmlns:a16="http://schemas.microsoft.com/office/drawing/2014/main" id="{756D4A68-2DAE-D437-AB64-8865222C7473}"/>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tretch>
            <a:fillRect/>
          </a:stretch>
        </p:blipFill>
        <p:spPr>
          <a:xfrm>
            <a:off x="4648978" y="2094933"/>
            <a:ext cx="3757126" cy="338720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a:ea typeface="Calibri"/>
                <a:cs typeface="Calibri"/>
              </a:rPr>
              <a:t>Conclusion</a:t>
            </a:r>
          </a:p>
        </p:txBody>
      </p:sp>
      <p:sp>
        <p:nvSpPr>
          <p:cNvPr id="3" name="Content Placeholder 2"/>
          <p:cNvSpPr>
            <a:spLocks noGrp="1"/>
          </p:cNvSpPr>
          <p:nvPr>
            <p:ph sz="half" idx="4294967295"/>
          </p:nvPr>
        </p:nvSpPr>
        <p:spPr>
          <a:xfrm>
            <a:off x="0" y="1600200"/>
            <a:ext cx="4038600" cy="4525963"/>
          </a:xfrm>
        </p:spPr>
        <p:txBody>
          <a:bodyPr vert="horz" lIns="91440" tIns="45720" rIns="91440" bIns="45720" rtlCol="0" anchor="t">
            <a:normAutofit/>
          </a:bodyPr>
          <a:lstStyle/>
          <a:p>
            <a:endParaRPr lang="en-US" sz="2000">
              <a:ea typeface="Calibri"/>
              <a:cs typeface="Calibri"/>
            </a:endParaRPr>
          </a:p>
          <a:p>
            <a:pPr marL="0" indent="0">
              <a:buNone/>
            </a:pPr>
            <a:endParaRPr lang="en-GB" sz="2000" dirty="0">
              <a:highlight>
                <a:srgbClr val="FFFFFF"/>
              </a:highlight>
              <a:latin typeface="Calibri"/>
              <a:ea typeface="Calibri"/>
              <a:cs typeface="Arial"/>
            </a:endParaRPr>
          </a:p>
        </p:txBody>
      </p:sp>
      <p:pic>
        <p:nvPicPr>
          <p:cNvPr id="5" name="Content Placeholder 4" descr="Free Images : light, bokeh, warm, red, color, flame, romantic, candle ...">
            <a:extLst>
              <a:ext uri="{FF2B5EF4-FFF2-40B4-BE49-F238E27FC236}">
                <a16:creationId xmlns:a16="http://schemas.microsoft.com/office/drawing/2014/main" id="{42C616C1-F824-3157-D060-E9C2F6C668FF}"/>
              </a:ext>
            </a:extLst>
          </p:cNvPr>
          <p:cNvPicPr>
            <a:picLocks noGrp="1" noChangeAspect="1"/>
          </p:cNvPicPr>
          <p:nvPr>
            <p:ph sz="half" idx="4294967295"/>
          </p:nvPr>
        </p:nvPicPr>
        <p:blipFill>
          <a:blip r:embed="rId3"/>
          <a:srcRect l="-354" t="-711" r="177" b="948"/>
          <a:stretch>
            <a:fillRect/>
          </a:stretch>
        </p:blipFill>
        <p:spPr>
          <a:xfrm>
            <a:off x="1316686" y="1163897"/>
            <a:ext cx="6511717" cy="483009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14</Slides>
  <Notes>12</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A Mother’s Grief: An Autoethnographic Study</vt:lpstr>
      <vt:lpstr>Why This Study?</vt:lpstr>
      <vt:lpstr>Aims &amp; Objectives</vt:lpstr>
      <vt:lpstr>Methodology</vt:lpstr>
      <vt:lpstr>Philosophical Lens: Critical Realism</vt:lpstr>
      <vt:lpstr>Theme 1: The Emotional Landscape of Living Loss</vt:lpstr>
      <vt:lpstr>Subtheme: Pulled in opposite directions</vt:lpstr>
      <vt:lpstr>Theme 2: Wearing the Mother Mantle (with subtheme – Mum to the rescue)</vt:lpstr>
      <vt:lpstr>Theme 3: A life disrupted</vt:lpstr>
      <vt:lpstr>Theme 4: Love in the Fire</vt:lpstr>
      <vt:lpstr>Theme 5: From Roadblocks to Pathways of Hope</vt:lpstr>
      <vt:lpstr>The value of storytelling</vt:lpstr>
      <vt:lpstr>Implications &amp; Future Research</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revision>286</cp:revision>
  <dcterms:created xsi:type="dcterms:W3CDTF">2013-01-27T09:14:16Z</dcterms:created>
  <dcterms:modified xsi:type="dcterms:W3CDTF">2026-08-21T14:44:28Z</dcterms:modified>
  <cp:category/>
</cp:coreProperties>
</file>