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4630400" cy="8229600"/>
  <p:notesSz cx="8229600" cy="14630400"/>
  <p:embeddedFontLst>
    <p:embeddedFont>
      <p:font typeface="Gelasi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43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3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2083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49579" y="3936444"/>
            <a:ext cx="9931122" cy="1165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150"/>
              </a:lnSpc>
              <a:buNone/>
            </a:pPr>
            <a:r>
              <a:rPr lang="en-US" sz="7300" kern="0" spc="6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  </a:t>
            </a:r>
            <a:r>
              <a:rPr lang="en-US" sz="730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The burden of blame:</a:t>
            </a:r>
            <a:endParaRPr lang="en-US" sz="7300" dirty="0"/>
          </a:p>
        </p:txBody>
      </p:sp>
      <p:sp>
        <p:nvSpPr>
          <p:cNvPr id="4" name="Text 1"/>
          <p:cNvSpPr/>
          <p:nvPr/>
        </p:nvSpPr>
        <p:spPr>
          <a:xfrm>
            <a:off x="898327" y="5486519"/>
            <a:ext cx="12833747" cy="513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How forgiveness and self- compassion may lead the way to healing 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898327" y="6288643"/>
            <a:ext cx="12833747" cy="513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for the family with addiction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1143256" y="7113695"/>
            <a:ext cx="12833747" cy="410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i="1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by Stavroula Koutsouki, Greece</a:t>
            </a:r>
            <a:endParaRPr lang="en-US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4866" y="884873"/>
            <a:ext cx="12027337" cy="784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150"/>
              </a:lnSpc>
              <a:buNone/>
            </a:pPr>
            <a:r>
              <a:rPr lang="en-US" sz="4900" kern="0" spc="56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Fostering a supportive environment for all</a:t>
            </a:r>
            <a:endParaRPr lang="en-US" sz="4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634" y="2027277"/>
            <a:ext cx="596265" cy="59626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4866" y="2862024"/>
            <a:ext cx="2971800" cy="941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950" kern="0" spc="56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Commitment to change</a:t>
            </a:r>
            <a:endParaRPr lang="en-US" sz="2950" dirty="0"/>
          </a:p>
        </p:txBody>
      </p:sp>
      <p:sp>
        <p:nvSpPr>
          <p:cNvPr id="5" name="Text 2"/>
          <p:cNvSpPr/>
          <p:nvPr/>
        </p:nvSpPr>
        <p:spPr>
          <a:xfrm>
            <a:off x="834866" y="3946446"/>
            <a:ext cx="2971800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217" y="2027277"/>
            <a:ext cx="596265" cy="5962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64449" y="2862024"/>
            <a:ext cx="2971800" cy="14119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950" kern="0" spc="56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Adult parent-Adult child relationship</a:t>
            </a:r>
            <a:endParaRPr lang="en-US" sz="2950" dirty="0"/>
          </a:p>
        </p:txBody>
      </p:sp>
      <p:sp>
        <p:nvSpPr>
          <p:cNvPr id="8" name="Text 4"/>
          <p:cNvSpPr/>
          <p:nvPr/>
        </p:nvSpPr>
        <p:spPr>
          <a:xfrm>
            <a:off x="4164449" y="4417100"/>
            <a:ext cx="2971800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99" y="2027277"/>
            <a:ext cx="596265" cy="5962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94032" y="2862024"/>
            <a:ext cx="2971800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950" kern="0" spc="56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Self-care</a:t>
            </a:r>
            <a:endParaRPr lang="en-US" sz="2950" dirty="0"/>
          </a:p>
        </p:txBody>
      </p:sp>
      <p:sp>
        <p:nvSpPr>
          <p:cNvPr id="11" name="Text 6"/>
          <p:cNvSpPr/>
          <p:nvPr/>
        </p:nvSpPr>
        <p:spPr>
          <a:xfrm>
            <a:off x="7494032" y="3475792"/>
            <a:ext cx="2971800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382" y="2027277"/>
            <a:ext cx="596265" cy="59626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23615" y="2862024"/>
            <a:ext cx="2971919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950" kern="0" spc="56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Boundaries</a:t>
            </a:r>
            <a:endParaRPr lang="en-US" sz="2950" dirty="0"/>
          </a:p>
        </p:txBody>
      </p:sp>
      <p:sp>
        <p:nvSpPr>
          <p:cNvPr id="14" name="Text 8"/>
          <p:cNvSpPr/>
          <p:nvPr/>
        </p:nvSpPr>
        <p:spPr>
          <a:xfrm>
            <a:off x="10823615" y="3475792"/>
            <a:ext cx="2971919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948" y="5514380"/>
            <a:ext cx="596265" cy="59626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829181" y="6349127"/>
            <a:ext cx="2971919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950" kern="0" spc="56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Awareness</a:t>
            </a:r>
            <a:endParaRPr lang="en-US" sz="2950" dirty="0"/>
          </a:p>
        </p:txBody>
      </p:sp>
      <p:sp>
        <p:nvSpPr>
          <p:cNvPr id="17" name="Text 10"/>
          <p:cNvSpPr/>
          <p:nvPr/>
        </p:nvSpPr>
        <p:spPr>
          <a:xfrm>
            <a:off x="5829181" y="6962894"/>
            <a:ext cx="2971919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18" name="Ορθογώνιο 17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61" y="961549"/>
            <a:ext cx="4903113" cy="63095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5477" y="3339227"/>
            <a:ext cx="6143982" cy="816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00"/>
              </a:lnSpc>
              <a:buNone/>
            </a:pPr>
            <a:endParaRPr lang="en-US" sz="5100" dirty="0"/>
          </a:p>
        </p:txBody>
      </p:sp>
      <p:sp>
        <p:nvSpPr>
          <p:cNvPr id="4" name="Text 1"/>
          <p:cNvSpPr/>
          <p:nvPr/>
        </p:nvSpPr>
        <p:spPr>
          <a:xfrm>
            <a:off x="7625477" y="4403646"/>
            <a:ext cx="5056823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050" i="1" kern="0" spc="59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thank you for you attention!</a:t>
            </a:r>
            <a:endParaRPr lang="en-US" sz="3050" dirty="0"/>
          </a:p>
        </p:txBody>
      </p:sp>
      <p:sp>
        <p:nvSpPr>
          <p:cNvPr id="5" name="Ορθογώνιο 4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7839" y="1014770"/>
            <a:ext cx="12920305" cy="759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50"/>
              </a:lnSpc>
              <a:buNone/>
            </a:pPr>
            <a:r>
              <a:rPr lang="en-US" sz="475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Working with family members facing addiction</a:t>
            </a:r>
            <a:endParaRPr lang="en-US" sz="4750" dirty="0"/>
          </a:p>
        </p:txBody>
      </p:sp>
      <p:sp>
        <p:nvSpPr>
          <p:cNvPr id="3" name="Text 1"/>
          <p:cNvSpPr/>
          <p:nvPr/>
        </p:nvSpPr>
        <p:spPr>
          <a:xfrm>
            <a:off x="807839" y="2327791"/>
            <a:ext cx="3102769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07839" y="2904768"/>
            <a:ext cx="3102769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endParaRPr lang="en-US" sz="18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39" y="3533656"/>
            <a:ext cx="2699623" cy="2699623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481393" y="2639258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115997" y="2639258"/>
            <a:ext cx="3924419" cy="759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Coping with Addiction's Challenges</a:t>
            </a:r>
            <a:endParaRPr lang="en-US" sz="2350" dirty="0"/>
          </a:p>
        </p:txBody>
      </p:sp>
      <p:sp>
        <p:nvSpPr>
          <p:cNvPr id="8" name="Shape 5"/>
          <p:cNvSpPr/>
          <p:nvPr/>
        </p:nvSpPr>
        <p:spPr>
          <a:xfrm>
            <a:off x="9866595" y="2629436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533088" y="2639258"/>
            <a:ext cx="3924419" cy="759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Burden: Objective and Subjective</a:t>
            </a:r>
            <a:endParaRPr lang="en-US" sz="2350" dirty="0"/>
          </a:p>
        </p:txBody>
      </p:sp>
      <p:sp>
        <p:nvSpPr>
          <p:cNvPr id="10" name="Shape 7"/>
          <p:cNvSpPr/>
          <p:nvPr/>
        </p:nvSpPr>
        <p:spPr>
          <a:xfrm>
            <a:off x="4481393" y="3888700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115997" y="3888700"/>
            <a:ext cx="3924419" cy="759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Overwhelm and Disconnection</a:t>
            </a:r>
            <a:endParaRPr lang="en-US" sz="2350" dirty="0"/>
          </a:p>
        </p:txBody>
      </p:sp>
      <p:sp>
        <p:nvSpPr>
          <p:cNvPr id="12" name="Shape 9"/>
          <p:cNvSpPr/>
          <p:nvPr/>
        </p:nvSpPr>
        <p:spPr>
          <a:xfrm>
            <a:off x="9866595" y="4005663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71314" y="3888700"/>
            <a:ext cx="4363130" cy="759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Trapped in Blame and Resentment</a:t>
            </a:r>
            <a:endParaRPr lang="en-US" sz="2350" dirty="0"/>
          </a:p>
        </p:txBody>
      </p:sp>
      <p:sp>
        <p:nvSpPr>
          <p:cNvPr id="14" name="Shape 11"/>
          <p:cNvSpPr/>
          <p:nvPr/>
        </p:nvSpPr>
        <p:spPr>
          <a:xfrm>
            <a:off x="4481393" y="5138142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115996" y="5138142"/>
            <a:ext cx="3398521" cy="37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50"/>
              </a:lnSpc>
            </a:pPr>
            <a:r>
              <a:rPr lang="en-US" sz="2350" kern="0" spc="55" dirty="0" smtClean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mixed feelings</a:t>
            </a:r>
            <a:endParaRPr lang="en-US" sz="2350" dirty="0"/>
          </a:p>
        </p:txBody>
      </p:sp>
      <p:sp>
        <p:nvSpPr>
          <p:cNvPr id="16" name="Shape 13"/>
          <p:cNvSpPr/>
          <p:nvPr/>
        </p:nvSpPr>
        <p:spPr>
          <a:xfrm>
            <a:off x="9866595" y="5138142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628771" y="5138142"/>
            <a:ext cx="3515797" cy="37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Self-Criticism </a:t>
            </a:r>
            <a:endParaRPr lang="en-US" sz="2350" dirty="0"/>
          </a:p>
        </p:txBody>
      </p:sp>
      <p:sp>
        <p:nvSpPr>
          <p:cNvPr id="18" name="Shape 15"/>
          <p:cNvSpPr/>
          <p:nvPr/>
        </p:nvSpPr>
        <p:spPr>
          <a:xfrm>
            <a:off x="4481393" y="6291858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115997" y="6291858"/>
            <a:ext cx="4285298" cy="37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"Not Good Enough" Belief</a:t>
            </a:r>
            <a:endParaRPr lang="en-US" sz="2350" dirty="0"/>
          </a:p>
        </p:txBody>
      </p:sp>
      <p:sp>
        <p:nvSpPr>
          <p:cNvPr id="20" name="Ορθογώνιο 19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Ορθογώνιο 20"/>
          <p:cNvSpPr/>
          <p:nvPr/>
        </p:nvSpPr>
        <p:spPr>
          <a:xfrm>
            <a:off x="10419907" y="6080416"/>
            <a:ext cx="38489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50"/>
              </a:lnSpc>
            </a:pPr>
            <a:r>
              <a:rPr lang="en-US" sz="2400" kern="0" spc="55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Stigma's Impact: Shame</a:t>
            </a:r>
            <a:endParaRPr lang="en-US" sz="2400" dirty="0"/>
          </a:p>
        </p:txBody>
      </p:sp>
      <p:sp>
        <p:nvSpPr>
          <p:cNvPr id="22" name="Shape 9"/>
          <p:cNvSpPr/>
          <p:nvPr/>
        </p:nvSpPr>
        <p:spPr>
          <a:xfrm>
            <a:off x="9891395" y="6125088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4396" y="695801"/>
            <a:ext cx="6649879" cy="831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500"/>
              </a:lnSpc>
              <a:buNone/>
            </a:pPr>
            <a:r>
              <a:rPr lang="en-US" sz="5200" kern="0" spc="60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Shame</a:t>
            </a:r>
            <a:endParaRPr lang="en-US" sz="5200" dirty="0"/>
          </a:p>
        </p:txBody>
      </p:sp>
      <p:sp>
        <p:nvSpPr>
          <p:cNvPr id="3" name="Text 1"/>
          <p:cNvSpPr/>
          <p:nvPr/>
        </p:nvSpPr>
        <p:spPr>
          <a:xfrm>
            <a:off x="884396" y="2133362"/>
            <a:ext cx="5038844" cy="505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endParaRPr lang="en-US" sz="2450" dirty="0"/>
          </a:p>
        </p:txBody>
      </p:sp>
      <p:sp>
        <p:nvSpPr>
          <p:cNvPr id="4" name="Shape 2"/>
          <p:cNvSpPr/>
          <p:nvPr/>
        </p:nvSpPr>
        <p:spPr>
          <a:xfrm>
            <a:off x="884396" y="3207068"/>
            <a:ext cx="442198" cy="442198"/>
          </a:xfrm>
          <a:prstGeom prst="roundRect">
            <a:avLst>
              <a:gd name="adj" fmla="val 2068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79245" y="3207068"/>
            <a:ext cx="4343995" cy="151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2450" kern="0" spc="60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Perceived lack of power to meet the standards of one’s ideal self</a:t>
            </a:r>
            <a:endParaRPr lang="en-US" sz="2450" dirty="0"/>
          </a:p>
        </p:txBody>
      </p:sp>
      <p:sp>
        <p:nvSpPr>
          <p:cNvPr id="6" name="Shape 4"/>
          <p:cNvSpPr/>
          <p:nvPr/>
        </p:nvSpPr>
        <p:spPr>
          <a:xfrm>
            <a:off x="884396" y="5259824"/>
            <a:ext cx="442198" cy="442198"/>
          </a:xfrm>
          <a:prstGeom prst="roundRect">
            <a:avLst>
              <a:gd name="adj" fmla="val 2068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579245" y="5259824"/>
            <a:ext cx="4343995" cy="505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2450" kern="0" spc="60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Sabotage of motivation</a:t>
            </a:r>
            <a:endParaRPr lang="en-US" sz="2450" dirty="0"/>
          </a:p>
        </p:txBody>
      </p:sp>
      <p:sp>
        <p:nvSpPr>
          <p:cNvPr id="8" name="Shape 6"/>
          <p:cNvSpPr/>
          <p:nvPr/>
        </p:nvSpPr>
        <p:spPr>
          <a:xfrm>
            <a:off x="884396" y="6523077"/>
            <a:ext cx="442198" cy="442198"/>
          </a:xfrm>
          <a:prstGeom prst="roundRect">
            <a:avLst>
              <a:gd name="adj" fmla="val 2068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579245" y="6523077"/>
            <a:ext cx="4343995" cy="505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2450" kern="0" spc="60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Past traumas </a:t>
            </a:r>
            <a:endParaRPr lang="en-US" sz="24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66" y="2231350"/>
            <a:ext cx="6989683" cy="4976813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112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5084" y="2941915"/>
            <a:ext cx="5076468" cy="634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kern="0" spc="46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path to recovery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75084" y="4299704"/>
            <a:ext cx="337542" cy="337542"/>
          </a:xfrm>
          <a:prstGeom prst="roundRect">
            <a:avLst>
              <a:gd name="adj" fmla="val 2709"/>
            </a:avLst>
          </a:prstGeom>
          <a:solidFill>
            <a:srgbClr val="DFECE9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05508" y="4299704"/>
            <a:ext cx="2538174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46" dirty="0" smtClean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psychoeducation </a:t>
            </a:r>
            <a:endParaRPr lang="en-US" sz="1950" dirty="0"/>
          </a:p>
        </p:txBody>
      </p:sp>
      <p:sp>
        <p:nvSpPr>
          <p:cNvPr id="6" name="Shape 3"/>
          <p:cNvSpPr/>
          <p:nvPr/>
        </p:nvSpPr>
        <p:spPr>
          <a:xfrm>
            <a:off x="675084" y="5263991"/>
            <a:ext cx="337542" cy="337542"/>
          </a:xfrm>
          <a:prstGeom prst="roundRect">
            <a:avLst>
              <a:gd name="adj" fmla="val 2709"/>
            </a:avLst>
          </a:prstGeom>
          <a:solidFill>
            <a:srgbClr val="DFECE9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205508" y="5263991"/>
            <a:ext cx="5874425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46" dirty="0" smtClean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 care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675084" y="6370712"/>
            <a:ext cx="6404848" cy="460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558088" y="4299704"/>
            <a:ext cx="337542" cy="337542"/>
          </a:xfrm>
          <a:prstGeom prst="roundRect">
            <a:avLst>
              <a:gd name="adj" fmla="val 2709"/>
            </a:avLst>
          </a:prstGeom>
          <a:solidFill>
            <a:srgbClr val="DFECE9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088511" y="4299704"/>
            <a:ext cx="58744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46" dirty="0" smtClean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 compassion 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8088511" y="5481042"/>
            <a:ext cx="587442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7558088" y="5481042"/>
            <a:ext cx="337542" cy="337542"/>
          </a:xfrm>
          <a:prstGeom prst="roundRect">
            <a:avLst>
              <a:gd name="adj" fmla="val 2709"/>
            </a:avLst>
          </a:prstGeom>
          <a:solidFill>
            <a:srgbClr val="DFECE9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088511" y="5509155"/>
            <a:ext cx="587442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46" dirty="0" smtClean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 forgiveness 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7558088" y="7216735"/>
            <a:ext cx="6404848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endParaRPr lang="en-US" sz="1500" dirty="0"/>
          </a:p>
        </p:txBody>
      </p:sp>
      <p:sp>
        <p:nvSpPr>
          <p:cNvPr id="16" name="Ορθογώνιο 15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hape 9"/>
          <p:cNvSpPr/>
          <p:nvPr/>
        </p:nvSpPr>
        <p:spPr>
          <a:xfrm>
            <a:off x="608766" y="6269831"/>
            <a:ext cx="403860" cy="403860"/>
          </a:xfrm>
          <a:prstGeom prst="roundRect">
            <a:avLst>
              <a:gd name="adj" fmla="val 2264"/>
            </a:avLst>
          </a:prstGeom>
          <a:solidFill>
            <a:srgbClr val="DFECE9"/>
          </a:solidFill>
          <a:ln w="38100">
            <a:solidFill>
              <a:srgbClr val="C5D2CF"/>
            </a:solidFill>
            <a:prstDash val="solid"/>
          </a:ln>
        </p:spPr>
      </p:sp>
      <p:sp>
        <p:nvSpPr>
          <p:cNvPr id="18" name="Ορθογώνιο 17"/>
          <p:cNvSpPr/>
          <p:nvPr/>
        </p:nvSpPr>
        <p:spPr>
          <a:xfrm>
            <a:off x="739490" y="7544671"/>
            <a:ext cx="1081046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50"/>
              </a:lnSpc>
            </a:pPr>
            <a:r>
              <a:rPr lang="en-US" kern="0" spc="46" dirty="0" smtClean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Compassion sent to others, received from others, sent and received from self to self (Gilbert, 2017)  </a:t>
            </a:r>
            <a:endParaRPr lang="en-US" dirty="0"/>
          </a:p>
        </p:txBody>
      </p:sp>
      <p:sp>
        <p:nvSpPr>
          <p:cNvPr id="19" name="Text 2"/>
          <p:cNvSpPr/>
          <p:nvPr/>
        </p:nvSpPr>
        <p:spPr>
          <a:xfrm>
            <a:off x="1357908" y="6313716"/>
            <a:ext cx="2538174" cy="360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46" dirty="0" smtClean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Social support</a:t>
            </a:r>
            <a:endParaRPr lang="en-US" sz="19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2083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8327" y="4155996"/>
            <a:ext cx="9189006" cy="422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50" b="1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"If you don’t love yourself, you cannot love others. </a:t>
            </a:r>
            <a:endParaRPr lang="en-US" sz="2650" dirty="0"/>
          </a:p>
        </p:txBody>
      </p:sp>
      <p:sp>
        <p:nvSpPr>
          <p:cNvPr id="4" name="Text 1"/>
          <p:cNvSpPr/>
          <p:nvPr/>
        </p:nvSpPr>
        <p:spPr>
          <a:xfrm>
            <a:off x="898327" y="4834771"/>
            <a:ext cx="6321028" cy="422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50" b="1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You will not be able to love others. 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898327" y="5641896"/>
            <a:ext cx="12833747" cy="844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50" b="1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If you have no compassion for yourself then you are not able of developing compassion for others.</a:t>
            </a:r>
            <a:r>
              <a:rPr lang="en-US" sz="2650" kern="0" spc="61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” 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898327" y="6871216"/>
            <a:ext cx="12833747" cy="410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00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-Dalai Lama</a:t>
            </a:r>
            <a:endParaRPr lang="en-US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638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790" y="2640687"/>
            <a:ext cx="4555450" cy="569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kern="0" spc="41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 compassion : 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05790" y="3469600"/>
            <a:ext cx="1341882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u="sng" kern="0" spc="41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cultivating self- acceptance</a:t>
            </a:r>
            <a:r>
              <a:rPr lang="en-US" sz="1700" kern="0" spc="4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 (Neff, 2003)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05790" y="4010382"/>
            <a:ext cx="1341882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i="1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By understanding their own emotions and limitations, they can approach the adversity with perspective</a:t>
            </a:r>
            <a:r>
              <a:rPr lang="en-US" sz="1700" kern="0" spc="4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  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05790" y="4706898"/>
            <a:ext cx="419231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b="1" kern="0" spc="41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self-kindness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05790" y="5208746"/>
            <a:ext cx="4192310" cy="1038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ability to show oneself care and understanding during instances of stress, pain or failure 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05790" y="6402824"/>
            <a:ext cx="419231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versus 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05790" y="6904673"/>
            <a:ext cx="4192310" cy="692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rumination, blaming, self-condemnation and self-criticism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5227915" y="4706898"/>
            <a:ext cx="419100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b="1" kern="0" spc="41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common humanity 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5227915" y="5208746"/>
            <a:ext cx="4191000" cy="692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recognizing oneself as part of the universal human experience 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5227915" y="6056709"/>
            <a:ext cx="419100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5227915" y="6558558"/>
            <a:ext cx="419100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versus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5227915" y="7060406"/>
            <a:ext cx="419100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perfection and isolation 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9848731" y="4706898"/>
            <a:ext cx="419100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b="1" kern="0" spc="41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mindfulness</a:t>
            </a:r>
            <a:r>
              <a:rPr lang="en-US" sz="1700" kern="0" spc="4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9848731" y="5208746"/>
            <a:ext cx="4191000" cy="1384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capacity to recognize and observe difficult cognitions and emotions with the awareness that these can shift in balanced awareness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9848731" y="6748939"/>
            <a:ext cx="419100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versus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9848731" y="7250787"/>
            <a:ext cx="419100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kern="0" spc="4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autopilot and over- identification </a:t>
            </a:r>
            <a:endParaRPr lang="en-US" sz="1700" dirty="0"/>
          </a:p>
        </p:txBody>
      </p:sp>
      <p:sp>
        <p:nvSpPr>
          <p:cNvPr id="19" name="Ορθογώνιο 18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2083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8327" y="3485343"/>
            <a:ext cx="8585716" cy="76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To illustrate…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75039" y="4454535"/>
            <a:ext cx="12317947" cy="872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00"/>
              </a:lnSpc>
            </a:pPr>
            <a:r>
              <a:rPr lang="en-US" sz="265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000" kern="0" spc="61" dirty="0" smtClean="0">
                <a:solidFill>
                  <a:schemeClr val="accent3">
                    <a:lumMod val="75000"/>
                  </a:schemeClr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"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 Effectiveness of Self-Compassion Training to Increase the Resilience of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Wives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Who Have 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ts val="33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Drug-Addicted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Husbands in the District Area of Aur Medan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Maimun” Untario et al, 2020.  </a:t>
            </a:r>
            <a:r>
              <a:rPr lang="en-US" sz="2000" kern="0" spc="61" dirty="0" smtClean="0">
                <a:solidFill>
                  <a:schemeClr val="accent3">
                    <a:lumMod val="75000"/>
                  </a:schemeClr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898327" y="6531769"/>
            <a:ext cx="12833747" cy="980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2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“investigating the effectiveness of compassion- based group therapy on the quality of life, self- esteem and mental health of </a:t>
            </a:r>
          </a:p>
          <a:p>
            <a:pPr algn="ctr">
              <a:lnSpc>
                <a:spcPts val="32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Spouses of substance- abusers”,  Fard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and Heiradi, 2022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1"/>
          <p:cNvSpPr/>
          <p:nvPr/>
        </p:nvSpPr>
        <p:spPr>
          <a:xfrm>
            <a:off x="827439" y="5393747"/>
            <a:ext cx="12317947" cy="113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00"/>
              </a:lnSpc>
            </a:pPr>
            <a:r>
              <a:rPr lang="en-US" sz="265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000" kern="0" spc="61" dirty="0" smtClean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ea typeface="Gelasio" pitchFamily="34" charset="-122"/>
                <a:cs typeface="Gelasio" panose="020B0604020202020204" charset="0"/>
              </a:rPr>
              <a:t>"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cs typeface="Gelasio" panose="020B0604020202020204" charset="0"/>
              </a:rPr>
              <a:t>A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cs typeface="Gelasio" panose="020B0604020202020204" charset="0"/>
              </a:rPr>
              <a:t>pilot of a mindfulness based stress reduction intervention for female caregivers </a:t>
            </a:r>
            <a:endParaRPr lang="en-GB" sz="2000" dirty="0" smtClean="0">
              <a:solidFill>
                <a:schemeClr val="accent3">
                  <a:lumMod val="75000"/>
                </a:schemeClr>
              </a:solidFill>
              <a:latin typeface="Gelasio" panose="020B0604020202020204" charset="0"/>
              <a:cs typeface="Gelasio" panose="020B0604020202020204" charset="0"/>
            </a:endParaRPr>
          </a:p>
          <a:p>
            <a:pPr algn="ctr">
              <a:lnSpc>
                <a:spcPts val="33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cs typeface="Gelasio" panose="020B0604020202020204" charset="0"/>
              </a:rPr>
              <a:t>of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cs typeface="Gelasio" panose="020B0604020202020204" charset="0"/>
              </a:rPr>
              <a:t>youth who are experiencing substance use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cs typeface="Gelasio" panose="020B0604020202020204" charset="0"/>
              </a:rPr>
              <a:t>disorders”, Smith et al.,2020</a:t>
            </a:r>
            <a:endParaRPr lang="en-GB" sz="2000" dirty="0">
              <a:solidFill>
                <a:schemeClr val="accent3">
                  <a:lumMod val="75000"/>
                </a:schemeClr>
              </a:solidFill>
              <a:latin typeface="Gelasio" panose="020B0604020202020204" charset="0"/>
              <a:cs typeface="Gelasio" panose="020B0604020202020204" charset="0"/>
            </a:endParaRPr>
          </a:p>
          <a:p>
            <a:pPr algn="ctr">
              <a:lnSpc>
                <a:spcPts val="3300"/>
              </a:lnSpc>
            </a:pP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cs typeface="Gelasio" panose="020B0604020202020204" charset="0"/>
              </a:rPr>
              <a:t> </a:t>
            </a:r>
            <a:r>
              <a:rPr lang="en-US" sz="2000" kern="0" spc="61" dirty="0" smtClean="0">
                <a:solidFill>
                  <a:schemeClr val="accent3">
                    <a:lumMod val="75000"/>
                  </a:schemeClr>
                </a:solidFill>
                <a:latin typeface="Gelasio" panose="020B0604020202020204" charset="0"/>
                <a:ea typeface="Gelasio" pitchFamily="34" charset="-122"/>
                <a:cs typeface="Gelasio" panose="020B0604020202020204" charset="0"/>
              </a:rPr>
              <a:t> 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Gelasio" panose="020B0604020202020204" charset="0"/>
              <a:cs typeface="Gelasi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2083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8327" y="4495443"/>
            <a:ext cx="8585716" cy="844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30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Challenging misconceptions</a:t>
            </a:r>
            <a:endParaRPr lang="en-US" sz="5300" dirty="0"/>
          </a:p>
        </p:txBody>
      </p:sp>
      <p:sp>
        <p:nvSpPr>
          <p:cNvPr id="4" name="Text 1"/>
          <p:cNvSpPr/>
          <p:nvPr/>
        </p:nvSpPr>
        <p:spPr>
          <a:xfrm>
            <a:off x="898327" y="5724644"/>
            <a:ext cx="11329154" cy="422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en-US" sz="265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"Peace cannot be kept by force. It can only achieved by understanding." 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898327" y="6531769"/>
            <a:ext cx="12833747" cy="410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00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-Albert Einstein </a:t>
            </a:r>
            <a:endParaRPr lang="en-US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2752614" y="7837714"/>
            <a:ext cx="1698172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8327" y="3270409"/>
            <a:ext cx="3679388" cy="1688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30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self- forgiveness</a:t>
            </a:r>
            <a:r>
              <a:rPr lang="en-US" sz="5300" kern="0" spc="61" dirty="0">
                <a:solidFill>
                  <a:srgbClr val="910D0D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300" kern="0" spc="6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lang="en-US" sz="5300" dirty="0"/>
          </a:p>
        </p:txBody>
      </p:sp>
      <p:sp>
        <p:nvSpPr>
          <p:cNvPr id="4" name="Text 1"/>
          <p:cNvSpPr/>
          <p:nvPr/>
        </p:nvSpPr>
        <p:spPr>
          <a:xfrm>
            <a:off x="5211604" y="1624846"/>
            <a:ext cx="3041571" cy="3080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250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It is about releasing anger and resentment, guilt and self- blame. It is a gradual and dynamic process. 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211604" y="4936212"/>
            <a:ext cx="3041571" cy="1026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2500" kern="0" spc="61" dirty="0">
                <a:solidFill>
                  <a:srgbClr val="43706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It allows to focus on moving forward.</a:t>
            </a:r>
            <a:r>
              <a:rPr lang="en-US" sz="2500" kern="0" spc="61" dirty="0">
                <a:solidFill>
                  <a:srgbClr val="204C8E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211604" y="6193988"/>
            <a:ext cx="3041571" cy="4106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431</Words>
  <Application>Microsoft Office PowerPoint</Application>
  <PresentationFormat>Προσαρμογή</PresentationFormat>
  <Paragraphs>75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Gelasio</vt:lpstr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Ioannis Agiakatsikas</cp:lastModifiedBy>
  <cp:revision>10</cp:revision>
  <dcterms:created xsi:type="dcterms:W3CDTF">2024-09-08T19:11:08Z</dcterms:created>
  <dcterms:modified xsi:type="dcterms:W3CDTF">2024-09-13T13:04:19Z</dcterms:modified>
</cp:coreProperties>
</file>