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1795" r:id="rId2"/>
    <p:sldId id="1866" r:id="rId3"/>
    <p:sldId id="1862" r:id="rId4"/>
    <p:sldId id="1804" r:id="rId5"/>
    <p:sldId id="1847" r:id="rId6"/>
    <p:sldId id="1836" r:id="rId7"/>
    <p:sldId id="1845" r:id="rId8"/>
    <p:sldId id="1837" r:id="rId9"/>
    <p:sldId id="1817" r:id="rId10"/>
    <p:sldId id="1849" r:id="rId11"/>
    <p:sldId id="1820" r:id="rId12"/>
    <p:sldId id="1819" r:id="rId13"/>
    <p:sldId id="1844" r:id="rId14"/>
    <p:sldId id="1852" r:id="rId15"/>
  </p:sldIdLst>
  <p:sldSz cx="9144000" cy="5143500" type="screen16x9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 userDrawn="1">
          <p15:clr>
            <a:srgbClr val="A4A3A4"/>
          </p15:clr>
        </p15:guide>
        <p15:guide id="2" pos="221" userDrawn="1">
          <p15:clr>
            <a:srgbClr val="A4A3A4"/>
          </p15:clr>
        </p15:guide>
        <p15:guide id="3" orient="horz" pos="751" userDrawn="1">
          <p15:clr>
            <a:srgbClr val="A4A3A4"/>
          </p15:clr>
        </p15:guide>
        <p15:guide id="4" pos="2190" userDrawn="1">
          <p15:clr>
            <a:srgbClr val="A4A3A4"/>
          </p15:clr>
        </p15:guide>
        <p15:guide id="5" orient="horz" pos="2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ADC"/>
    <a:srgbClr val="D8EADC"/>
    <a:srgbClr val="D8EADE"/>
    <a:srgbClr val="941651"/>
    <a:srgbClr val="4B1236"/>
    <a:srgbClr val="480E33"/>
    <a:srgbClr val="870052"/>
    <a:srgbClr val="78064D"/>
    <a:srgbClr val="FF7E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 autoAdjust="0"/>
    <p:restoredTop sz="84113" autoAdjust="0"/>
  </p:normalViewPr>
  <p:slideViewPr>
    <p:cSldViewPr>
      <p:cViewPr varScale="1">
        <p:scale>
          <a:sx n="118" d="100"/>
          <a:sy n="118" d="100"/>
        </p:scale>
        <p:origin x="1200" y="192"/>
      </p:cViewPr>
      <p:guideLst>
        <p:guide orient="horz" pos="441"/>
        <p:guide pos="221"/>
        <p:guide orient="horz" pos="751"/>
        <p:guide pos="2190"/>
        <p:guide orient="horz" pos="2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96" d="100"/>
          <a:sy n="96" d="100"/>
        </p:scale>
        <p:origin x="35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6818A54A-96AB-47F2-9FE3-5AA7C5EE68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7C3AE1-DBA2-4DA9-A7CE-D2A621C810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5F06C-14D9-45DF-81A5-F25F8ECA9886}" type="datetimeFigureOut">
              <a:rPr lang="sv-SE" smtClean="0"/>
              <a:t>2024-09-19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FB76FC6-F54A-4120-9B8F-E28E2A08E5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D9B89EF-3F47-4486-BAA9-AF9A8BE096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CC5D8-C806-4BBF-A442-91371CDD1BC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2378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v-S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v-S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v-S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F6DBA7-38D3-4FF9-B176-AA5B07999DDF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9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8C2F801-2833-4B7C-ADD3-2104B0205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F465504-C93D-417F-86B0-E3042BCFE446}" type="slidenum">
              <a:rPr lang="en-US" altLang="sv-SE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</a:t>
            </a:fld>
            <a:endParaRPr lang="en-US" altLang="sv-S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4F6095E-32B4-4378-95BB-7BC9FDE28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CB7B04C-A387-4D1A-9929-3E6EB7361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sv-SE" noProof="0" dirty="0"/>
          </a:p>
        </p:txBody>
      </p:sp>
    </p:spTree>
    <p:extLst>
      <p:ext uri="{BB962C8B-B14F-4D97-AF65-F5344CB8AC3E}">
        <p14:creationId xmlns:p14="http://schemas.microsoft.com/office/powerpoint/2010/main" val="4109705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942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8639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8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54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A771-428F-A905-FF2A-39F13712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DBCC9C0-965B-F20A-0662-5683D0F8A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FD54719-3391-B8F3-857B-A3050DF51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2E1632-0861-7678-E70F-D43F73CDC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812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noProof="0" dirty="0">
              <a:solidFill>
                <a:schemeClr val="tx1"/>
              </a:solidFill>
              <a:effectLst/>
              <a:latin typeface="Times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434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392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42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62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54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6DBA7-38D3-4FF9-B176-AA5B07999DDF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177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ogotyp Karolinska Institutet.">
            <a:extLst>
              <a:ext uri="{FF2B5EF4-FFF2-40B4-BE49-F238E27FC236}">
                <a16:creationId xmlns:a16="http://schemas.microsoft.com/office/drawing/2014/main" id="{5C58A32B-CE37-00A7-BB2A-05D502F7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1478" y="262850"/>
            <a:ext cx="1691680" cy="704867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45332"/>
            <a:ext cx="7772400" cy="857250"/>
          </a:xfrm>
        </p:spPr>
        <p:txBody>
          <a:bodyPr anchor="ctr"/>
          <a:lstStyle>
            <a:lvl1pPr>
              <a:defRPr sz="3200" kern="1200" spc="-8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53444"/>
            <a:ext cx="7772400" cy="1314450"/>
          </a:xfrm>
        </p:spPr>
        <p:txBody>
          <a:bodyPr/>
          <a:lstStyle>
            <a:lvl1pPr marL="0" indent="0">
              <a:buFont typeface="Wingdings" charset="2"/>
              <a:buNone/>
              <a:defRPr sz="1800" spc="-2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sv-SE" noProof="0"/>
              <a:t>Klicka här för att ändra mall för underrubrikformat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8853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ande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typ Karolinska Institutet.">
            <a:extLst>
              <a:ext uri="{FF2B5EF4-FFF2-40B4-BE49-F238E27FC236}">
                <a16:creationId xmlns:a16="http://schemas.microsoft.com/office/drawing/2014/main" id="{7AC1AD67-1AF6-B109-ABEC-31FF3DEF0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951" y="1915479"/>
            <a:ext cx="3150096" cy="13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ande bild me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9">
            <a:extLst>
              <a:ext uri="{FF2B5EF4-FFF2-40B4-BE49-F238E27FC236}">
                <a16:creationId xmlns:a16="http://schemas.microsoft.com/office/drawing/2014/main" id="{28D153B6-736E-604E-CC38-30ABDB634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971" y="4299942"/>
            <a:ext cx="8564501" cy="57849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 3" descr="Logotyp Karolinska Institutet.">
            <a:extLst>
              <a:ext uri="{FF2B5EF4-FFF2-40B4-BE49-F238E27FC236}">
                <a16:creationId xmlns:a16="http://schemas.microsoft.com/office/drawing/2014/main" id="{1A2DD4E6-57FC-99BA-083F-4F5711AA3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951" y="1915479"/>
            <a:ext cx="3150096" cy="13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0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2AE9B8-65FD-DBD6-6BDA-810C7B32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7BAE95B-2559-ED1B-6634-A3474D45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25A6EB3-5C64-4BC3-F7B0-1B6EE264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D93293C-520A-B801-0EC1-07E90501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0763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59C56-CB7E-413F-8971-4226A1EF6823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850404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851670"/>
            <a:ext cx="7772400" cy="282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3512632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672A2-7A6E-4D96-9253-F8CDFE0E8C67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119270" y="119271"/>
            <a:ext cx="8905460" cy="4905953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20383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1 innehåll och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02150" y="1851025"/>
            <a:ext cx="3810000" cy="28257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570BB-7289-4069-9D4A-2FAE4107D42A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539750" y="850404"/>
            <a:ext cx="7772400" cy="85725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851669"/>
            <a:ext cx="3810000" cy="28251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827238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539750" y="1851670"/>
            <a:ext cx="3810000" cy="28257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6EECC-44D8-4442-87AA-D47F74CC81A2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02150" y="1851025"/>
            <a:ext cx="3810000" cy="28257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539750" y="850404"/>
            <a:ext cx="7772400" cy="85725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799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2 bilder m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539750" y="1853075"/>
            <a:ext cx="3810000" cy="20868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02150" y="1852430"/>
            <a:ext cx="3810000" cy="208747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5"/>
          </p:nvPr>
        </p:nvSpPr>
        <p:spPr>
          <a:xfrm>
            <a:off x="539750" y="4063372"/>
            <a:ext cx="3810000" cy="574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4502150" y="4059548"/>
            <a:ext cx="3810000" cy="574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0158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nittsbild">
    <p:bg>
      <p:bgPr>
        <a:solidFill>
          <a:srgbClr val="ED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45332"/>
            <a:ext cx="7772400" cy="857250"/>
          </a:xfrm>
        </p:spPr>
        <p:txBody>
          <a:bodyPr anchor="ctr"/>
          <a:lstStyle>
            <a:lvl1pPr>
              <a:defRPr sz="3200" spc="-50" baseline="0">
                <a:solidFill>
                  <a:srgbClr val="4F0433"/>
                </a:solidFill>
              </a:defRPr>
            </a:lvl1pPr>
          </a:lstStyle>
          <a:p>
            <a:pPr lv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53444"/>
            <a:ext cx="7772400" cy="1314450"/>
          </a:xfrm>
        </p:spPr>
        <p:txBody>
          <a:bodyPr/>
          <a:lstStyle>
            <a:lvl1pPr marL="0" indent="0">
              <a:buFont typeface="Wingdings" charset="2"/>
              <a:buNone/>
              <a:defRPr sz="1800" spc="-20" baseline="0">
                <a:solidFill>
                  <a:srgbClr val="4F0433"/>
                </a:solidFill>
              </a:defRPr>
            </a:lvl1pPr>
          </a:lstStyle>
          <a:p>
            <a:pPr lvl="0"/>
            <a:r>
              <a:rPr lang="sv-SE" noProof="0"/>
              <a:t>Klicka här för att ändra mall för underrubrikformat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86581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971" y="339502"/>
            <a:ext cx="86320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/>
            </a:lvl1pPr>
          </a:lstStyle>
          <a:p>
            <a:pPr lv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6774" y="1402829"/>
            <a:ext cx="8631243" cy="31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09749DF-7E5C-713A-D45D-D9653C97C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59C56-CB7E-413F-8971-4226A1EF682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48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ljusblå">
    <p:bg>
      <p:bgPr>
        <a:solidFill>
          <a:srgbClr val="ED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971" y="339502"/>
            <a:ext cx="86320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6774" y="1402829"/>
            <a:ext cx="8631243" cy="31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sidfot 2">
            <a:extLst>
              <a:ext uri="{FF2B5EF4-FFF2-40B4-BE49-F238E27FC236}">
                <a16:creationId xmlns:a16="http://schemas.microsoft.com/office/drawing/2014/main" id="{FC9FD65F-D2A5-A805-C0D6-F4A601D07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852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+ 2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D75CC17-B226-9EC7-7062-ECD0FA065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971" y="339502"/>
            <a:ext cx="86320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73CEA02-8FD8-B27D-7351-D598B5116632}"/>
              </a:ext>
            </a:extLst>
          </p:cNvPr>
          <p:cNvSpPr>
            <a:spLocks noGrp="1" noChangeArrowheads="1"/>
          </p:cNvSpPr>
          <p:nvPr>
            <p:ph idx="13"/>
          </p:nvPr>
        </p:nvSpPr>
        <p:spPr bwMode="auto">
          <a:xfrm>
            <a:off x="256774" y="1402829"/>
            <a:ext cx="4170039" cy="31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11200" y="1403857"/>
            <a:ext cx="4170040" cy="3189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BBC55AFF-EEAC-CC84-7EDE-436AC101B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34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499"/>
          </a:xfrm>
          <a:noFill/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672A2-7A6E-4D96-9253-F8CDFE0E8C6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428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+ 1 innehåll och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6C309769-9796-3F4C-16EC-30D95F727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971" y="339502"/>
            <a:ext cx="86320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AA63C4E-0A70-530E-97DF-2D2B5352F878}"/>
              </a:ext>
            </a:extLst>
          </p:cNvPr>
          <p:cNvSpPr>
            <a:spLocks noGrp="1" noChangeArrowheads="1"/>
          </p:cNvSpPr>
          <p:nvPr>
            <p:ph idx="15"/>
          </p:nvPr>
        </p:nvSpPr>
        <p:spPr bwMode="auto">
          <a:xfrm>
            <a:off x="256774" y="1402829"/>
            <a:ext cx="4170039" cy="31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711200" y="1404631"/>
            <a:ext cx="4170040" cy="3188389"/>
          </a:xfr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D2BA1C-0344-BC2E-84D4-95E7F2FD7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215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AB09F81-3DF8-1100-91E4-2C1919909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971" y="339502"/>
            <a:ext cx="86320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3FD82FFC-1B23-A674-44A1-191C79AE99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5971" y="1401312"/>
            <a:ext cx="4170039" cy="3193712"/>
          </a:xfr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B77B4236-39CD-6B89-BB50-2F4E1D754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1200" y="1404631"/>
            <a:ext cx="4170040" cy="3188389"/>
          </a:xfr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372DAC4F-41A4-C8F3-1E26-84893299D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6EECC-44D8-4442-87AA-D47F74CC81A2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38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+ 2 bilder m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7BE79847-3291-90D5-271A-D29202B995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5971" y="1401312"/>
            <a:ext cx="4170039" cy="2520145"/>
          </a:xfr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5"/>
          </p:nvPr>
        </p:nvSpPr>
        <p:spPr>
          <a:xfrm>
            <a:off x="255971" y="4016459"/>
            <a:ext cx="4170039" cy="57849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51EDCC40-6A50-9720-12C6-44227A23E1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1200" y="1404632"/>
            <a:ext cx="4170040" cy="2516826"/>
          </a:xfrm>
          <a:noFill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9"/>
          <p:cNvSpPr>
            <a:spLocks noGrp="1"/>
          </p:cNvSpPr>
          <p:nvPr>
            <p:ph type="body" sz="quarter" idx="16"/>
          </p:nvPr>
        </p:nvSpPr>
        <p:spPr>
          <a:xfrm>
            <a:off x="4711200" y="4016459"/>
            <a:ext cx="4170039" cy="574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D069920A-1206-9BEB-B428-2FE026E7B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rgbClr val="4F0433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102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983" y="339502"/>
            <a:ext cx="862525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5983" y="1402830"/>
            <a:ext cx="8630513" cy="318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2080A6F-57B1-B9B7-BFFB-9C38D4F13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983" y="4790351"/>
            <a:ext cx="2155777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tabLst/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3447" y="4788233"/>
            <a:ext cx="19050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2024-09-19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9847" y="4788233"/>
            <a:ext cx="6858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fld id="{B5C8723E-5A40-4F9A-B83B-0F0B7FEF2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63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50" r:id="rId13"/>
    <p:sldLayoutId id="2147483654" r:id="rId14"/>
    <p:sldLayoutId id="2147483655" r:id="rId15"/>
    <p:sldLayoutId id="2147483657" r:id="rId16"/>
    <p:sldLayoutId id="2147483658" r:id="rId17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spc="-50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à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à"/>
        <a:defRPr sz="1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package" Target="../embeddings/Microsoft_Word-dokument2.docx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5" Type="http://schemas.openxmlformats.org/officeDocument/2006/relationships/image" Target="../media/image10.tiff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15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0.tif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Word-dokument.docx"/><Relationship Id="rId4" Type="http://schemas.microsoft.com/office/2007/relationships/hdphoto" Target="../media/hdphoto6.wdp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Word-dokument1.docx"/><Relationship Id="rId4" Type="http://schemas.microsoft.com/office/2007/relationships/hdphoto" Target="../media/hdphoto7.wdp"/><Relationship Id="rId9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A9E86C7-5C7F-264D-93B3-063FD2BCB4BB}"/>
              </a:ext>
            </a:extLst>
          </p:cNvPr>
          <p:cNvSpPr/>
          <p:nvPr/>
        </p:nvSpPr>
        <p:spPr>
          <a:xfrm>
            <a:off x="0" y="0"/>
            <a:ext cx="5213131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800" dirty="0"/>
          </a:p>
        </p:txBody>
      </p:sp>
      <p:sp>
        <p:nvSpPr>
          <p:cNvPr id="12291" name="Rectangle 7">
            <a:extLst>
              <a:ext uri="{FF2B5EF4-FFF2-40B4-BE49-F238E27FC236}">
                <a16:creationId xmlns:a16="http://schemas.microsoft.com/office/drawing/2014/main" id="{41620D58-FE08-42E8-A74D-FDF2945AAE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24128" y="1779662"/>
            <a:ext cx="7831261" cy="30122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Tw Cen MT" panose="020B0602020104020603" pitchFamily="34" charset="77"/>
              </a:rPr>
              <a:t>Ola Siljeholm</a:t>
            </a:r>
            <a:br>
              <a:rPr lang="en-US" sz="1600" dirty="0">
                <a:latin typeface="Tw Cen MT" panose="020B0602020104020603" pitchFamily="34" charset="77"/>
              </a:rPr>
            </a:br>
            <a:r>
              <a:rPr lang="en-US" sz="1600" dirty="0">
                <a:latin typeface="Tw Cen MT" panose="020B0602020104020603" pitchFamily="34" charset="77"/>
              </a:rPr>
              <a:t>STAD, Centre for Psychiatry Research, 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Tw Cen MT" panose="020B0602020104020603" pitchFamily="34" charset="77"/>
              </a:rPr>
              <a:t>Department of Clinical Neuroscience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Tw Cen MT" panose="020B0602020104020603" pitchFamily="34" charset="77"/>
              </a:rPr>
              <a:t>Karolinska Institutet</a:t>
            </a:r>
          </a:p>
          <a:p>
            <a:pPr>
              <a:spcBef>
                <a:spcPts val="0"/>
              </a:spcBef>
            </a:pPr>
            <a:endParaRPr lang="en-US" sz="1600" dirty="0">
              <a:latin typeface="Tw Cen MT" panose="020B0602020104020603" pitchFamily="34" charset="77"/>
            </a:endParaRPr>
          </a:p>
          <a:p>
            <a:pPr>
              <a:spcBef>
                <a:spcPts val="0"/>
              </a:spcBef>
            </a:pPr>
            <a:r>
              <a:rPr lang="en-US" altLang="sv-SE" sz="1600" dirty="0">
                <a:latin typeface="Tw Cen MT" panose="020B0602020104020603" pitchFamily="34" charset="77"/>
              </a:rPr>
              <a:t>AFINet online, September 19</a:t>
            </a:r>
            <a:r>
              <a:rPr lang="en-US" altLang="sv-SE" sz="1600" baseline="30000" dirty="0">
                <a:latin typeface="Tw Cen MT" panose="020B0602020104020603" pitchFamily="34" charset="77"/>
              </a:rPr>
              <a:t>th</a:t>
            </a:r>
            <a:r>
              <a:rPr lang="en-US" altLang="sv-SE" sz="1600" dirty="0">
                <a:latin typeface="Tw Cen MT" panose="020B0602020104020603" pitchFamily="34" charset="77"/>
              </a:rPr>
              <a:t>, 2024</a:t>
            </a:r>
            <a:r>
              <a:rPr lang="en-US" altLang="sv-SE" sz="1600" baseline="30000" dirty="0">
                <a:latin typeface="Tw Cen MT" panose="020B0602020104020603" pitchFamily="34" charset="77"/>
              </a:rPr>
              <a:t>  </a:t>
            </a:r>
          </a:p>
          <a:p>
            <a:pPr>
              <a:spcBef>
                <a:spcPts val="0"/>
              </a:spcBef>
            </a:pPr>
            <a:endParaRPr lang="en-US" altLang="sv-SE" sz="1500" baseline="300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F60976A-B505-17F0-8AF3-A2865880829F}"/>
              </a:ext>
            </a:extLst>
          </p:cNvPr>
          <p:cNvSpPr txBox="1"/>
          <p:nvPr/>
        </p:nvSpPr>
        <p:spPr>
          <a:xfrm>
            <a:off x="778391" y="1779662"/>
            <a:ext cx="401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Tw Cen MT" panose="020B0602020104020603" pitchFamily="34" charset="77"/>
              </a:rPr>
              <a:t>Two</a:t>
            </a:r>
            <a:r>
              <a:rPr lang="sv-SE" dirty="0">
                <a:latin typeface="Tw Cen MT" panose="020B0602020104020603" pitchFamily="34" charset="77"/>
              </a:rPr>
              <a:t> CRAFT-</a:t>
            </a:r>
            <a:r>
              <a:rPr lang="sv-SE" dirty="0" err="1">
                <a:latin typeface="Tw Cen MT" panose="020B0602020104020603" pitchFamily="34" charset="77"/>
              </a:rPr>
              <a:t>based</a:t>
            </a:r>
            <a:r>
              <a:rPr lang="sv-SE" dirty="0">
                <a:latin typeface="Tw Cen MT" panose="020B0602020104020603" pitchFamily="34" charset="77"/>
              </a:rPr>
              <a:t> programs in a Swedish </a:t>
            </a:r>
            <a:r>
              <a:rPr lang="sv-SE" dirty="0" err="1">
                <a:latin typeface="Tw Cen MT" panose="020B0602020104020603" pitchFamily="34" charset="77"/>
              </a:rPr>
              <a:t>context</a:t>
            </a:r>
            <a:endParaRPr lang="sv-SE" dirty="0">
              <a:latin typeface="Tw Cen MT" panose="020B0602020104020603" pitchFamily="34" charset="77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EC8E94B-AF96-F80C-121B-449948BD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391" r="100000">
                        <a14:foregroundMark x1="46484" y1="47461" x2="46484" y2="47461"/>
                        <a14:foregroundMark x1="39063" y1="40430" x2="39063" y2="40430"/>
                        <a14:foregroundMark x1="38672" y1="33398" x2="38672" y2="33398"/>
                        <a14:foregroundMark x1="36328" y1="28125" x2="36328" y2="28125"/>
                        <a14:foregroundMark x1="36328" y1="22266" x2="36328" y2="22266"/>
                        <a14:foregroundMark x1="19727" y1="26367" x2="19727" y2="26367"/>
                        <a14:foregroundMark x1="19727" y1="20508" x2="19727" y2="20508"/>
                        <a14:foregroundMark x1="12305" y1="35547" x2="12305" y2="35547"/>
                        <a14:foregroundMark x1="12305" y1="29297" x2="12305" y2="29297"/>
                        <a14:foregroundMark x1="18359" y1="50391" x2="18359" y2="50391"/>
                        <a14:foregroundMark x1="17578" y1="40430" x2="17578" y2="40430"/>
                        <a14:foregroundMark x1="4297" y1="36328" x2="4297" y2="36328"/>
                        <a14:foregroundMark x1="391" y1="35156" x2="391" y2="35156"/>
                        <a14:foregroundMark x1="2930" y1="29883" x2="2930" y2="29883"/>
                        <a14:foregroundMark x1="28516" y1="48242" x2="28516" y2="48242"/>
                        <a14:foregroundMark x1="28516" y1="36914" x2="28516" y2="36914"/>
                        <a14:foregroundMark x1="50977" y1="35547" x2="50977" y2="35547"/>
                        <a14:foregroundMark x1="50977" y1="29297" x2="50977" y2="29297"/>
                        <a14:foregroundMark x1="61523" y1="29297" x2="61523" y2="29297"/>
                        <a14:foregroundMark x1="66797" y1="25781" x2="66797" y2="25781"/>
                        <a14:foregroundMark x1="66797" y1="22266" x2="66797" y2="22266"/>
                        <a14:foregroundMark x1="59766" y1="25781" x2="59766" y2="25781"/>
                        <a14:foregroundMark x1="60156" y1="37305" x2="60156" y2="37305"/>
                        <a14:foregroundMark x1="60938" y1="48242" x2="60938" y2="48242"/>
                        <a14:foregroundMark x1="74219" y1="49219" x2="74219" y2="49219"/>
                        <a14:foregroundMark x1="75000" y1="39453" x2="75000" y2="39453"/>
                        <a14:foregroundMark x1="66211" y1="39063" x2="66211" y2="39063"/>
                        <a14:foregroundMark x1="67578" y1="33398" x2="67578" y2="33398"/>
                        <a14:foregroundMark x1="74219" y1="30273" x2="74219" y2="30273"/>
                        <a14:foregroundMark x1="75000" y1="25000" x2="75000" y2="25000"/>
                        <a14:foregroundMark x1="82617" y1="39063" x2="82617" y2="39063"/>
                        <a14:foregroundMark x1="83398" y1="29883" x2="83398" y2="29883"/>
                        <a14:foregroundMark x1="95313" y1="35547" x2="95313" y2="35547"/>
                        <a14:foregroundMark x1="97070" y1="35547" x2="97070" y2="35547"/>
                        <a14:foregroundMark x1="97461" y1="36914" x2="97461" y2="36914"/>
                        <a14:foregroundMark x1="95313" y1="28906" x2="95313" y2="28906"/>
                        <a14:foregroundMark x1="48047" y1="58984" x2="48047" y2="58984"/>
                        <a14:foregroundMark x1="29102" y1="25977" x2="29102" y2="25977"/>
                        <a14:foregroundMark x1="44922" y1="25000" x2="44922" y2="25000"/>
                        <a14:foregroundMark x1="29102" y1="31641" x2="29102" y2="31641"/>
                        <a14:foregroundMark x1="44531" y1="21094" x2="44531" y2="21094"/>
                        <a14:foregroundMark x1="57227" y1="20703" x2="57227" y2="20703"/>
                        <a14:foregroundMark x1="20703" y1="20703" x2="20703" y2="20703"/>
                        <a14:foregroundMark x1="29883" y1="25586" x2="29883" y2="25586"/>
                        <a14:foregroundMark x1="35156" y1="22461" x2="35156" y2="22461"/>
                        <a14:foregroundMark x1="44922" y1="20703" x2="44922" y2="207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10" y="2961298"/>
            <a:ext cx="1885281" cy="188528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ECBF3F0-AB2B-4787-498C-7E17A39B0C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391" r="100000">
                        <a14:foregroundMark x1="46484" y1="47461" x2="46484" y2="47461"/>
                        <a14:foregroundMark x1="39063" y1="40430" x2="39063" y2="40430"/>
                        <a14:foregroundMark x1="38672" y1="33398" x2="38672" y2="33398"/>
                        <a14:foregroundMark x1="36328" y1="28125" x2="36328" y2="28125"/>
                        <a14:foregroundMark x1="36328" y1="22266" x2="36328" y2="22266"/>
                        <a14:foregroundMark x1="19727" y1="26367" x2="19727" y2="26367"/>
                        <a14:foregroundMark x1="19727" y1="20508" x2="19727" y2="20508"/>
                        <a14:foregroundMark x1="12305" y1="35547" x2="12305" y2="35547"/>
                        <a14:foregroundMark x1="12305" y1="29297" x2="12305" y2="29297"/>
                        <a14:foregroundMark x1="18359" y1="50391" x2="18359" y2="50391"/>
                        <a14:foregroundMark x1="17578" y1="40430" x2="17578" y2="40430"/>
                        <a14:foregroundMark x1="4297" y1="36328" x2="4297" y2="36328"/>
                        <a14:foregroundMark x1="391" y1="35156" x2="391" y2="35156"/>
                        <a14:foregroundMark x1="2930" y1="29883" x2="2930" y2="29883"/>
                        <a14:foregroundMark x1="28516" y1="48242" x2="28516" y2="48242"/>
                        <a14:foregroundMark x1="28516" y1="36914" x2="28516" y2="36914"/>
                        <a14:foregroundMark x1="50977" y1="35547" x2="50977" y2="35547"/>
                        <a14:foregroundMark x1="50977" y1="29297" x2="50977" y2="29297"/>
                        <a14:foregroundMark x1="61523" y1="29297" x2="61523" y2="29297"/>
                        <a14:foregroundMark x1="66797" y1="25781" x2="66797" y2="25781"/>
                        <a14:foregroundMark x1="66797" y1="22266" x2="66797" y2="22266"/>
                        <a14:foregroundMark x1="59766" y1="25781" x2="59766" y2="25781"/>
                        <a14:foregroundMark x1="60156" y1="37305" x2="60156" y2="37305"/>
                        <a14:foregroundMark x1="60938" y1="48242" x2="60938" y2="48242"/>
                        <a14:foregroundMark x1="74219" y1="49219" x2="74219" y2="49219"/>
                        <a14:foregroundMark x1="75000" y1="39453" x2="75000" y2="39453"/>
                        <a14:foregroundMark x1="66211" y1="39063" x2="66211" y2="39063"/>
                        <a14:foregroundMark x1="67578" y1="33398" x2="67578" y2="33398"/>
                        <a14:foregroundMark x1="74219" y1="30273" x2="74219" y2="30273"/>
                        <a14:foregroundMark x1="75000" y1="25000" x2="75000" y2="25000"/>
                        <a14:foregroundMark x1="82617" y1="39063" x2="82617" y2="39063"/>
                        <a14:foregroundMark x1="83398" y1="29883" x2="83398" y2="29883"/>
                        <a14:foregroundMark x1="95313" y1="35547" x2="95313" y2="35547"/>
                        <a14:foregroundMark x1="97070" y1="35547" x2="97070" y2="35547"/>
                        <a14:foregroundMark x1="97461" y1="36914" x2="97461" y2="36914"/>
                        <a14:foregroundMark x1="95313" y1="28906" x2="95313" y2="28906"/>
                        <a14:foregroundMark x1="48047" y1="58984" x2="48047" y2="58984"/>
                        <a14:foregroundMark x1="29102" y1="25977" x2="29102" y2="25977"/>
                        <a14:foregroundMark x1="44922" y1="25000" x2="44922" y2="25000"/>
                        <a14:foregroundMark x1="29102" y1="31641" x2="29102" y2="31641"/>
                        <a14:foregroundMark x1="44531" y1="21094" x2="44531" y2="21094"/>
                        <a14:foregroundMark x1="57227" y1="20703" x2="57227" y2="20703"/>
                        <a14:foregroundMark x1="20703" y1="20703" x2="20703" y2="20703"/>
                        <a14:foregroundMark x1="29883" y1="25586" x2="29883" y2="25586"/>
                        <a14:foregroundMark x1="35156" y1="22461" x2="35156" y2="22461"/>
                        <a14:foregroundMark x1="44922" y1="20703" x2="44922" y2="207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6118" y="3136666"/>
            <a:ext cx="1981094" cy="198109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405932C-BD5B-5F26-EF17-65629102E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115" y="4212167"/>
            <a:ext cx="465781" cy="46578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207DF80-3D5B-CF0E-EC74-171DBD1C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737" y="3551335"/>
            <a:ext cx="893723" cy="89372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9DDF3E9-CAC3-C3AD-C7C0-6852C1AC9F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5" b="97466" l="10000" r="90000">
                        <a14:foregroundMark x1="35833" y1="15034" x2="35833" y2="15034"/>
                        <a14:foregroundMark x1="63095" y1="16216" x2="63095" y2="16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591" y="3516925"/>
            <a:ext cx="865504" cy="60997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21CA478-0B81-8430-391C-0BC6D1703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792" b="68500" l="31409" r="43964">
                        <a14:foregroundMark x1="40196" y1="59804" x2="40196" y2="59804"/>
                        <a14:foregroundMark x1="33987" y1="61765" x2="33987" y2="61765"/>
                        <a14:foregroundMark x1="33660" y1="60621" x2="33660" y2="60621"/>
                      </a14:backgroundRemoval>
                    </a14:imgEffect>
                  </a14:imgLayer>
                </a14:imgProps>
              </a:ext>
            </a:extLst>
          </a:blip>
          <a:srcRect l="29840" t="56454" r="54467" b="30162"/>
          <a:stretch/>
        </p:blipFill>
        <p:spPr>
          <a:xfrm>
            <a:off x="1630304" y="3617404"/>
            <a:ext cx="597738" cy="5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4A199288-4832-6941-8DEA-4687C607F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8834" y="1354335"/>
          <a:ext cx="6238875" cy="389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6311900" imgH="3962400" progId="Word.Document.12">
                  <p:embed/>
                </p:oleObj>
              </mc:Choice>
              <mc:Fallback>
                <p:oleObj name="Dokument" r:id="rId3" imgW="6311900" imgH="39624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4A199288-4832-6941-8DEA-4687C607F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8834" y="1354335"/>
                        <a:ext cx="6238875" cy="38973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ubrik 1">
            <a:extLst>
              <a:ext uri="{FF2B5EF4-FFF2-40B4-BE49-F238E27FC236}">
                <a16:creationId xmlns:a16="http://schemas.microsoft.com/office/drawing/2014/main" id="{C900AF4C-ED10-DC40-A394-84B7555A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776035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parents: </a:t>
            </a:r>
            <a:r>
              <a:rPr lang="en-US" dirty="0">
                <a:latin typeface="Tw Cen MT" panose="020B0602020104020603" pitchFamily="34" charset="77"/>
              </a:rPr>
              <a:t>Results - Participants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BE0D993-4A18-FA42-AAF5-C82F0A20C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6057398-17A6-5847-A041-F86B20F5E9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sp>
        <p:nvSpPr>
          <p:cNvPr id="2" name="Bildruta 1">
            <a:extLst>
              <a:ext uri="{FF2B5EF4-FFF2-40B4-BE49-F238E27FC236}">
                <a16:creationId xmlns:a16="http://schemas.microsoft.com/office/drawing/2014/main" id="{5D227F0C-D780-808D-4F1F-D4AB4BAF1CD7}"/>
              </a:ext>
            </a:extLst>
          </p:cNvPr>
          <p:cNvSpPr/>
          <p:nvPr/>
        </p:nvSpPr>
        <p:spPr bwMode="auto">
          <a:xfrm>
            <a:off x="5004048" y="1570902"/>
            <a:ext cx="2156686" cy="496812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Bildruta 2">
            <a:extLst>
              <a:ext uri="{FF2B5EF4-FFF2-40B4-BE49-F238E27FC236}">
                <a16:creationId xmlns:a16="http://schemas.microsoft.com/office/drawing/2014/main" id="{71968C48-5666-8EF4-04DD-080A8A490BBD}"/>
              </a:ext>
            </a:extLst>
          </p:cNvPr>
          <p:cNvSpPr/>
          <p:nvPr/>
        </p:nvSpPr>
        <p:spPr bwMode="auto">
          <a:xfrm>
            <a:off x="5076056" y="2211585"/>
            <a:ext cx="2156686" cy="682004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Bildruta 3">
            <a:extLst>
              <a:ext uri="{FF2B5EF4-FFF2-40B4-BE49-F238E27FC236}">
                <a16:creationId xmlns:a16="http://schemas.microsoft.com/office/drawing/2014/main" id="{8932EECA-2A12-78E1-9935-030422E3F305}"/>
              </a:ext>
            </a:extLst>
          </p:cNvPr>
          <p:cNvSpPr/>
          <p:nvPr/>
        </p:nvSpPr>
        <p:spPr bwMode="auto">
          <a:xfrm>
            <a:off x="5076056" y="3003798"/>
            <a:ext cx="2156686" cy="465980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Bildruta 4">
            <a:extLst>
              <a:ext uri="{FF2B5EF4-FFF2-40B4-BE49-F238E27FC236}">
                <a16:creationId xmlns:a16="http://schemas.microsoft.com/office/drawing/2014/main" id="{86B19D80-AFB7-95EA-2ECB-D1B74CBE4D99}"/>
              </a:ext>
            </a:extLst>
          </p:cNvPr>
          <p:cNvSpPr/>
          <p:nvPr/>
        </p:nvSpPr>
        <p:spPr bwMode="auto">
          <a:xfrm>
            <a:off x="5004048" y="3507854"/>
            <a:ext cx="2156686" cy="720080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Bildruta 10">
            <a:extLst>
              <a:ext uri="{FF2B5EF4-FFF2-40B4-BE49-F238E27FC236}">
                <a16:creationId xmlns:a16="http://schemas.microsoft.com/office/drawing/2014/main" id="{0BB8A1E3-6083-6432-B558-9D23E6A9F9BE}"/>
              </a:ext>
            </a:extLst>
          </p:cNvPr>
          <p:cNvSpPr/>
          <p:nvPr/>
        </p:nvSpPr>
        <p:spPr bwMode="auto">
          <a:xfrm>
            <a:off x="5076056" y="4253305"/>
            <a:ext cx="2156686" cy="720080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2263C4E-EE09-629D-FA48-382632169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parents: Results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7ABE849A-B672-BC4A-B969-434143FB737B}"/>
              </a:ext>
            </a:extLst>
          </p:cNvPr>
          <p:cNvSpPr txBox="1">
            <a:spLocks/>
          </p:cNvSpPr>
          <p:nvPr/>
        </p:nvSpPr>
        <p:spPr bwMode="auto">
          <a:xfrm>
            <a:off x="146454" y="1462482"/>
            <a:ext cx="3309093" cy="367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b="1" kern="0" dirty="0">
                <a:latin typeface="Tw Cen MT" panose="020B0602020104020603" pitchFamily="34" charset="77"/>
              </a:rPr>
              <a:t>Primary outcome</a:t>
            </a:r>
          </a:p>
          <a:p>
            <a:pPr>
              <a:buClr>
                <a:srgbClr val="000000"/>
              </a:buClr>
            </a:pPr>
            <a:r>
              <a:rPr lang="en-US" kern="0" dirty="0">
                <a:latin typeface="Tw Cen MT" panose="020B0602020104020603" pitchFamily="34" charset="77"/>
              </a:rPr>
              <a:t>32% of young adults entered treatment</a:t>
            </a:r>
          </a:p>
          <a:p>
            <a:pPr lvl="1">
              <a:buClr>
                <a:srgbClr val="000000"/>
              </a:buClr>
            </a:pPr>
            <a:r>
              <a:rPr lang="en-US" kern="0" dirty="0">
                <a:latin typeface="Tw Cen MT" panose="020B0602020104020603" pitchFamily="34" charset="77"/>
              </a:rPr>
              <a:t>No difference between conditions </a:t>
            </a:r>
          </a:p>
          <a:p>
            <a:pPr>
              <a:buClr>
                <a:srgbClr val="000000"/>
              </a:buClr>
            </a:pPr>
            <a:r>
              <a:rPr lang="en-US" kern="0" dirty="0">
                <a:latin typeface="Tw Cen MT" panose="020B0602020104020603" pitchFamily="34" charset="77"/>
              </a:rPr>
              <a:t>No difference between face-to-face vs videoconference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kern="0" dirty="0"/>
          </a:p>
          <a:p>
            <a:pPr>
              <a:buFont typeface="Wingdings" pitchFamily="2" charset="2"/>
              <a:buChar char="Ø"/>
            </a:pPr>
            <a:endParaRPr lang="sv-SE" sz="1600" kern="0" dirty="0"/>
          </a:p>
          <a:p>
            <a:pPr marL="457200" lvl="1" indent="0">
              <a:buFont typeface="Wingdings" charset="2"/>
              <a:buNone/>
            </a:pPr>
            <a:endParaRPr lang="sv-SE" kern="0" dirty="0"/>
          </a:p>
          <a:p>
            <a:pPr marL="571486" lvl="1" indent="0">
              <a:buFont typeface="Wingdings" charset="2"/>
              <a:buNone/>
            </a:pPr>
            <a:endParaRPr lang="sv-SE" kern="0" dirty="0"/>
          </a:p>
          <a:p>
            <a:endParaRPr lang="sv-SE" kern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F900276-213F-E243-A6FC-88F03DC7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747" y="1162344"/>
            <a:ext cx="5652121" cy="362588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7D416E2-BAC4-5547-ABCB-6514654F4A86}"/>
              </a:ext>
            </a:extLst>
          </p:cNvPr>
          <p:cNvSpPr/>
          <p:nvPr/>
        </p:nvSpPr>
        <p:spPr bwMode="auto">
          <a:xfrm rot="347043">
            <a:off x="7929420" y="1810416"/>
            <a:ext cx="599027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093CBE8-60C3-3849-B26F-890CD9593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365ABCB-695B-73DB-29D5-35D78E8FD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0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605232"/>
            <a:ext cx="7908359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parents: </a:t>
            </a:r>
            <a:r>
              <a:rPr lang="en-US" dirty="0">
                <a:latin typeface="Tw Cen MT" panose="020B0602020104020603" pitchFamily="34" charset="77"/>
              </a:rPr>
              <a:t>Results</a:t>
            </a:r>
            <a:endParaRPr lang="en-US" kern="0" dirty="0">
              <a:latin typeface="Tw Cen MT" panose="020B0602020104020603" pitchFamily="34" charset="77"/>
            </a:endParaRPr>
          </a:p>
        </p:txBody>
      </p:sp>
      <p:sp>
        <p:nvSpPr>
          <p:cNvPr id="8" name="Platshållare för innehåll 8">
            <a:extLst>
              <a:ext uri="{FF2B5EF4-FFF2-40B4-BE49-F238E27FC236}">
                <a16:creationId xmlns:a16="http://schemas.microsoft.com/office/drawing/2014/main" id="{A57660FD-AB96-1C45-A675-60B4345FE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12" y="1269876"/>
            <a:ext cx="8640960" cy="3008911"/>
          </a:xfrm>
        </p:spPr>
        <p:txBody>
          <a:bodyPr>
            <a:noAutofit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1600" b="1" dirty="0">
                <a:latin typeface="Tw Cen MT" panose="020B0602020104020603" pitchFamily="34" charset="77"/>
              </a:rPr>
              <a:t>Secondary outcomes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No differences between conditions</a:t>
            </a:r>
          </a:p>
          <a:p>
            <a:pPr>
              <a:buClr>
                <a:srgbClr val="000000"/>
              </a:buClr>
            </a:pPr>
            <a:endParaRPr lang="en-US" sz="1600" dirty="0">
              <a:latin typeface="Tw Cen MT" panose="020B0602020104020603" pitchFamily="34" charset="77"/>
            </a:endParaRPr>
          </a:p>
          <a:p>
            <a:pPr marL="0" indent="0">
              <a:buNone/>
            </a:pPr>
            <a:r>
              <a:rPr lang="en-US" sz="1600" b="1" dirty="0">
                <a:latin typeface="Tw Cen MT" panose="020B0602020104020603" pitchFamily="34" charset="77"/>
              </a:rPr>
              <a:t>Within-group improvements both conditions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Young adult substance use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CRAFT 49.6% reduction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Counselling 32.7% reduction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Parental self-efficacy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Relationship happiness</a:t>
            </a:r>
          </a:p>
          <a:p>
            <a:pPr>
              <a:buClr>
                <a:srgbClr val="000000"/>
              </a:buClr>
            </a:pPr>
            <a:endParaRPr lang="en-US" sz="1000" dirty="0">
              <a:latin typeface="Tw Cen MT" panose="020B0602020104020603" pitchFamily="34" charset="77"/>
            </a:endParaRPr>
          </a:p>
          <a:p>
            <a:pPr marL="0" indent="0">
              <a:buClr>
                <a:srgbClr val="000000"/>
              </a:buClr>
              <a:buNone/>
            </a:pPr>
            <a:endParaRPr lang="en-US" sz="1000" dirty="0">
              <a:latin typeface="Tw Cen MT" panose="020B0602020104020603" pitchFamily="34" charset="77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12" name="Platshållare för innehåll 8">
            <a:extLst>
              <a:ext uri="{FF2B5EF4-FFF2-40B4-BE49-F238E27FC236}">
                <a16:creationId xmlns:a16="http://schemas.microsoft.com/office/drawing/2014/main" id="{23EA6DD8-520E-0C44-8998-FC7BA9971F56}"/>
              </a:ext>
            </a:extLst>
          </p:cNvPr>
          <p:cNvSpPr txBox="1">
            <a:spLocks/>
          </p:cNvSpPr>
          <p:nvPr/>
        </p:nvSpPr>
        <p:spPr bwMode="auto">
          <a:xfrm>
            <a:off x="277141" y="4044207"/>
            <a:ext cx="5058044" cy="300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000" kern="0" dirty="0">
              <a:latin typeface="Tw Cen MT" panose="020B0602020104020603" pitchFamily="34" charset="77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1600" kern="0" dirty="0">
                <a:latin typeface="Tw Cen MT" panose="020B0602020104020603" pitchFamily="34" charset="77"/>
              </a:rPr>
              <a:t>No change in parental depression, anxiety or stress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9445EC1-5E1C-9144-8DD7-2D653067C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ABB1D9A-BF77-FF64-E9A9-57D410314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605232"/>
            <a:ext cx="7908359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parents: </a:t>
            </a:r>
            <a:r>
              <a:rPr lang="en-US" dirty="0">
                <a:latin typeface="Tw Cen MT" panose="020B0602020104020603" pitchFamily="34" charset="77"/>
              </a:rPr>
              <a:t>Conclusions</a:t>
            </a:r>
            <a:endParaRPr lang="en-US" kern="0" dirty="0">
              <a:latin typeface="Tw Cen MT" panose="020B0602020104020603" pitchFamily="34" charset="77"/>
            </a:endParaRPr>
          </a:p>
        </p:txBody>
      </p:sp>
      <p:sp>
        <p:nvSpPr>
          <p:cNvPr id="8" name="Platshållare för innehåll 8">
            <a:extLst>
              <a:ext uri="{FF2B5EF4-FFF2-40B4-BE49-F238E27FC236}">
                <a16:creationId xmlns:a16="http://schemas.microsoft.com/office/drawing/2014/main" id="{A57660FD-AB96-1C45-A675-60B4345FE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396" y="1321892"/>
            <a:ext cx="4722051" cy="3282524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No evidence that CRAFT is more efficacious than manualized counselling regarding young adult treatment seeking 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Suggested that both CRAFT and the manualized counselling program: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Increase treatment-seeking among young adults with problematic alcohol- or substance use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Decrease young adult use of alcohol and illicit substances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Improve parental self-efficacy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latin typeface="Tw Cen MT" panose="020B0602020104020603" pitchFamily="34" charset="77"/>
              </a:rPr>
              <a:t>Improve parent – young adult relationship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C63911F-38F6-2E4C-ACB1-947A507D6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418" r="23455" b="5355"/>
          <a:stretch/>
        </p:blipFill>
        <p:spPr>
          <a:xfrm flipH="1">
            <a:off x="960279" y="1462482"/>
            <a:ext cx="2473994" cy="2473994"/>
          </a:xfrm>
          <a:prstGeom prst="ellipse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6D157D7-3501-8C4D-B731-3C1EF8715A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A0A3875-47E8-3245-888F-4467DEC1D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121" t="43784" r="24495" b="-294"/>
          <a:stretch/>
        </p:blipFill>
        <p:spPr>
          <a:xfrm>
            <a:off x="902792" y="1378227"/>
            <a:ext cx="2558249" cy="2558249"/>
          </a:xfrm>
          <a:prstGeom prst="ellipse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4369861-86A6-7FC1-75D5-6288612E8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2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 7">
            <a:extLst>
              <a:ext uri="{FF2B5EF4-FFF2-40B4-BE49-F238E27FC236}">
                <a16:creationId xmlns:a16="http://schemas.microsoft.com/office/drawing/2014/main" id="{962E15AA-1C60-9B4E-9958-895EDD22730E}"/>
              </a:ext>
            </a:extLst>
          </p:cNvPr>
          <p:cNvSpPr/>
          <p:nvPr/>
        </p:nvSpPr>
        <p:spPr>
          <a:xfrm>
            <a:off x="2971895" y="1347614"/>
            <a:ext cx="3200210" cy="3013474"/>
          </a:xfrm>
          <a:prstGeom prst="ellipse">
            <a:avLst/>
          </a:prstGeom>
          <a:solidFill>
            <a:srgbClr val="D8EADC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w Cen MT" panose="020B0602020104020603" pitchFamily="34" charset="77"/>
              </a:rPr>
              <a:t>Thank you!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1D9381E-8842-734C-A7BF-4D6287053C7B}"/>
              </a:ext>
            </a:extLst>
          </p:cNvPr>
          <p:cNvSpPr/>
          <p:nvPr/>
        </p:nvSpPr>
        <p:spPr bwMode="auto">
          <a:xfrm>
            <a:off x="-76228" y="411509"/>
            <a:ext cx="2055940" cy="7200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141DDCF0-989E-F844-A39C-CEF425E950D1}"/>
              </a:ext>
            </a:extLst>
          </p:cNvPr>
          <p:cNvSpPr txBox="1">
            <a:spLocks/>
          </p:cNvSpPr>
          <p:nvPr/>
        </p:nvSpPr>
        <p:spPr bwMode="auto">
          <a:xfrm>
            <a:off x="182860" y="490364"/>
            <a:ext cx="1483004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Tw Cen MT" panose="020B0602020104020603" pitchFamily="34" charset="77"/>
              </a:rPr>
              <a:t>The end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F1DB940-BACB-0841-B18F-9E42B95A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888" y="3214198"/>
            <a:ext cx="1914112" cy="793452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9E1A65F-F7FB-6979-1741-52328774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A11B5C-D874-1272-C9AA-EAFA79E2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C177E38-2D43-E583-F49A-ED65CDF5B8F6}"/>
              </a:ext>
            </a:extLst>
          </p:cNvPr>
          <p:cNvSpPr txBox="1"/>
          <p:nvPr/>
        </p:nvSpPr>
        <p:spPr>
          <a:xfrm>
            <a:off x="467544" y="3932123"/>
            <a:ext cx="205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Tw Cen MT" panose="020B0602020104020603" pitchFamily="34" charset="77"/>
              </a:rPr>
              <a:t>ola.siljeholm@ki.se</a:t>
            </a:r>
            <a:endParaRPr lang="sv-SE" sz="1800" dirty="0">
              <a:solidFill>
                <a:schemeClr val="tx1"/>
              </a:solidFill>
              <a:latin typeface="Tw Cen MT" panose="020B0602020104020603" pitchFamily="34" charset="77"/>
            </a:endParaRPr>
          </a:p>
          <a:p>
            <a:pPr algn="l"/>
            <a:endParaRPr lang="sv-SE" sz="1400" dirty="0">
              <a:latin typeface="+mn-lt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41F68A-4A45-A7E2-1850-9AEFA0EB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28BAE4DA-060C-327D-6965-8B12A802C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0140"/>
            <a:ext cx="7985810" cy="49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52128-98E5-E477-0583-90F2AA3E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text, skärmbild, dator, design&#10;&#10;Automatiskt genererad beskrivning">
            <a:extLst>
              <a:ext uri="{FF2B5EF4-FFF2-40B4-BE49-F238E27FC236}">
                <a16:creationId xmlns:a16="http://schemas.microsoft.com/office/drawing/2014/main" id="{FAC18D11-C7FC-C484-1407-9A79C147D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29"/>
            <a:ext cx="9144000" cy="5115371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BC65B1BA-CFDA-118B-D639-EC8348540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9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SPARE: Aims and method</a:t>
            </a:r>
          </a:p>
        </p:txBody>
      </p:sp>
      <p:pic>
        <p:nvPicPr>
          <p:cNvPr id="80" name="Bildobjekt 79">
            <a:extLst>
              <a:ext uri="{FF2B5EF4-FFF2-40B4-BE49-F238E27FC236}">
                <a16:creationId xmlns:a16="http://schemas.microsoft.com/office/drawing/2014/main" id="{913D3FF9-6357-DB40-999E-08AF2BF4B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748" y="791681"/>
            <a:ext cx="3556444" cy="370519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94C2FF4-13F5-2B4D-ADC9-9DF7555CE88D}"/>
              </a:ext>
            </a:extLst>
          </p:cNvPr>
          <p:cNvSpPr txBox="1"/>
          <p:nvPr/>
        </p:nvSpPr>
        <p:spPr>
          <a:xfrm>
            <a:off x="1835696" y="471163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latin typeface="Tw Cen MT" panose="020B0602020104020603" pitchFamily="34" charset="77"/>
              </a:rPr>
              <a:t>Funding: Public Health Agency of Sweden, The Research Council of the Swedish Alcohol Retailing Monopoly (SRA)</a:t>
            </a:r>
          </a:p>
          <a:p>
            <a:pPr algn="l"/>
            <a:endParaRPr lang="sv-SE" sz="1400" dirty="0">
              <a:latin typeface="+mn-lt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1880062-65BA-2B45-8C16-FB7197AA24A5}"/>
              </a:ext>
            </a:extLst>
          </p:cNvPr>
          <p:cNvSpPr txBox="1"/>
          <p:nvPr/>
        </p:nvSpPr>
        <p:spPr>
          <a:xfrm>
            <a:off x="6747509" y="800762"/>
            <a:ext cx="1780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 kern="0" dirty="0">
                <a:latin typeface="Tw Cen MT" panose="020B0602020104020603" pitchFamily="34" charset="77"/>
              </a:rPr>
              <a:t>Participants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kern="0" dirty="0">
                <a:latin typeface="Tw Cen MT" panose="020B0602020104020603" pitchFamily="34" charset="77"/>
              </a:rPr>
              <a:t>Parents sharing a child (age: 3-11) with a problem drinking co-parent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75AC5891-F1EA-624E-8B53-00C2751D2934}"/>
              </a:ext>
            </a:extLst>
          </p:cNvPr>
          <p:cNvSpPr txBox="1"/>
          <p:nvPr/>
        </p:nvSpPr>
        <p:spPr>
          <a:xfrm>
            <a:off x="220830" y="1237830"/>
            <a:ext cx="3905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Tw Cen MT" panose="020B0602020104020603" pitchFamily="34" charset="77"/>
              </a:rPr>
              <a:t>Aim</a:t>
            </a:r>
            <a:endParaRPr lang="en-US" sz="1600" dirty="0">
              <a:latin typeface="Tw Cen MT" panose="020B0602020104020603" pitchFamily="34" charset="77"/>
            </a:endParaRPr>
          </a:p>
          <a:p>
            <a:r>
              <a:rPr lang="en-US" sz="1600" dirty="0">
                <a:latin typeface="Tw Cen MT" panose="020B0602020104020603" pitchFamily="34" charset="77"/>
              </a:rPr>
              <a:t>Investigate efficacy of SPARE compared to Information Material in improving mental health of children affected by parental alcohol use</a:t>
            </a:r>
          </a:p>
          <a:p>
            <a:pPr algn="l"/>
            <a:endParaRPr lang="en-US" sz="1600" dirty="0">
              <a:latin typeface="Tw Cen MT" panose="020B0602020104020603" pitchFamily="34" charset="77"/>
            </a:endParaRPr>
          </a:p>
          <a:p>
            <a:pPr algn="l"/>
            <a:r>
              <a:rPr lang="en-US" sz="1600" b="1" dirty="0">
                <a:latin typeface="Tw Cen MT" panose="020B0602020104020603" pitchFamily="34" charset="77"/>
              </a:rPr>
              <a:t>Primary outcome</a:t>
            </a:r>
          </a:p>
          <a:p>
            <a:pPr algn="l"/>
            <a:r>
              <a:rPr lang="en-US" sz="1600" dirty="0">
                <a:latin typeface="Tw Cen MT" panose="020B0602020104020603" pitchFamily="34" charset="77"/>
              </a:rPr>
              <a:t>Children’s mental health</a:t>
            </a:r>
          </a:p>
          <a:p>
            <a:pPr algn="l"/>
            <a:endParaRPr lang="en-US" sz="1600" dirty="0">
              <a:latin typeface="Tw Cen MT" panose="020B0602020104020603" pitchFamily="34" charset="77"/>
            </a:endParaRPr>
          </a:p>
          <a:p>
            <a:pPr algn="l"/>
            <a:r>
              <a:rPr lang="en-US" sz="1600" b="1" dirty="0">
                <a:latin typeface="Tw Cen MT" panose="020B0602020104020603" pitchFamily="34" charset="77"/>
              </a:rPr>
              <a:t>Secondary outcomes</a:t>
            </a:r>
          </a:p>
          <a:p>
            <a:pPr algn="l"/>
            <a:r>
              <a:rPr lang="sv-SE" sz="1600" dirty="0">
                <a:solidFill>
                  <a:srgbClr val="212121"/>
                </a:solidFill>
                <a:latin typeface="Tw Cen MT" panose="020B0602020104020603" pitchFamily="34" charset="77"/>
              </a:rPr>
              <a:t>CSO</a:t>
            </a:r>
            <a:r>
              <a:rPr lang="en-US" sz="1600" dirty="0">
                <a:latin typeface="Tw Cen MT" panose="020B0602020104020603" pitchFamily="34" charset="77"/>
              </a:rPr>
              <a:t>’s mental health</a:t>
            </a:r>
          </a:p>
          <a:p>
            <a:r>
              <a:rPr lang="sv-SE" sz="1600" dirty="0">
                <a:solidFill>
                  <a:srgbClr val="212121"/>
                </a:solidFill>
                <a:latin typeface="Tw Cen MT" panose="020B0602020104020603" pitchFamily="34" charset="77"/>
              </a:rPr>
              <a:t>CSO</a:t>
            </a:r>
            <a:r>
              <a:rPr lang="en-US" sz="1600" dirty="0">
                <a:latin typeface="Tw Cen MT" panose="020B0602020104020603" pitchFamily="34" charset="77"/>
              </a:rPr>
              <a:t>’s parental self-efficacy</a:t>
            </a:r>
          </a:p>
          <a:p>
            <a:pPr algn="l"/>
            <a:r>
              <a:rPr lang="en-US" sz="1600" dirty="0">
                <a:latin typeface="Tw Cen MT" panose="020B0602020104020603" pitchFamily="34" charset="77"/>
              </a:rPr>
              <a:t>Co-parent’s alcohol consumption and dependence</a:t>
            </a:r>
          </a:p>
        </p:txBody>
      </p:sp>
      <p:pic>
        <p:nvPicPr>
          <p:cNvPr id="91" name="Bildobjekt 90">
            <a:extLst>
              <a:ext uri="{FF2B5EF4-FFF2-40B4-BE49-F238E27FC236}">
                <a16:creationId xmlns:a16="http://schemas.microsoft.com/office/drawing/2014/main" id="{4C546C22-3381-A14B-851B-7DE1F91A9A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DBBF37C-C49C-254C-5010-35C2346E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03B17DF-574D-ADF7-0CE1-623D861FE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80A78C5-10D4-8179-7959-0FC6F960F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0433" y="2280906"/>
            <a:ext cx="1677929" cy="167792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538E8C6-D1AD-B5FC-9C85-554DA43C3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519" y="2751301"/>
            <a:ext cx="322727" cy="33886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020F06B-C3B3-63A3-660A-937021A18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SPARE: Results - Participants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AD4FC58-A536-6B4F-BD3F-7A96B37A1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095257"/>
              </p:ext>
            </p:extLst>
          </p:nvPr>
        </p:nvGraphicFramePr>
        <p:xfrm>
          <a:off x="9525" y="1204913"/>
          <a:ext cx="6037263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5" imgW="5943600" imgH="3403600" progId="Word.Document.12">
                  <p:embed/>
                </p:oleObj>
              </mc:Choice>
              <mc:Fallback>
                <p:oleObj name="Dokument" r:id="rId5" imgW="5943600" imgH="3403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" y="1204913"/>
                        <a:ext cx="6037263" cy="3455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Bildobjekt 17">
            <a:extLst>
              <a:ext uri="{FF2B5EF4-FFF2-40B4-BE49-F238E27FC236}">
                <a16:creationId xmlns:a16="http://schemas.microsoft.com/office/drawing/2014/main" id="{DCB0E564-C913-EB45-86A5-C220839708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57C1C1C-35D4-580A-30EB-4FE65861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13BEEB9-B5FC-3B8F-BD96-81FDE2BDE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sp>
        <p:nvSpPr>
          <p:cNvPr id="5" name="Bildruta 4">
            <a:extLst>
              <a:ext uri="{FF2B5EF4-FFF2-40B4-BE49-F238E27FC236}">
                <a16:creationId xmlns:a16="http://schemas.microsoft.com/office/drawing/2014/main" id="{8389DB7C-38CA-01F9-1ED9-83808A52A012}"/>
              </a:ext>
            </a:extLst>
          </p:cNvPr>
          <p:cNvSpPr/>
          <p:nvPr/>
        </p:nvSpPr>
        <p:spPr bwMode="auto">
          <a:xfrm>
            <a:off x="3635896" y="1412702"/>
            <a:ext cx="2156686" cy="438968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Bildruta 5">
            <a:extLst>
              <a:ext uri="{FF2B5EF4-FFF2-40B4-BE49-F238E27FC236}">
                <a16:creationId xmlns:a16="http://schemas.microsoft.com/office/drawing/2014/main" id="{4F66D6BF-4BB0-D53D-BAED-A55AFD429A1E}"/>
              </a:ext>
            </a:extLst>
          </p:cNvPr>
          <p:cNvSpPr/>
          <p:nvPr/>
        </p:nvSpPr>
        <p:spPr bwMode="auto">
          <a:xfrm>
            <a:off x="3563888" y="2009081"/>
            <a:ext cx="2156686" cy="706685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Bildruta 6">
            <a:extLst>
              <a:ext uri="{FF2B5EF4-FFF2-40B4-BE49-F238E27FC236}">
                <a16:creationId xmlns:a16="http://schemas.microsoft.com/office/drawing/2014/main" id="{B6C7124D-7FC2-3579-E464-7833939BAD47}"/>
              </a:ext>
            </a:extLst>
          </p:cNvPr>
          <p:cNvSpPr/>
          <p:nvPr/>
        </p:nvSpPr>
        <p:spPr bwMode="auto">
          <a:xfrm>
            <a:off x="3563888" y="3075806"/>
            <a:ext cx="2156686" cy="499751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Bildruta 7">
            <a:extLst>
              <a:ext uri="{FF2B5EF4-FFF2-40B4-BE49-F238E27FC236}">
                <a16:creationId xmlns:a16="http://schemas.microsoft.com/office/drawing/2014/main" id="{BACFF282-5EBF-3675-B6D3-CAA9A253AB49}"/>
              </a:ext>
            </a:extLst>
          </p:cNvPr>
          <p:cNvSpPr/>
          <p:nvPr/>
        </p:nvSpPr>
        <p:spPr bwMode="auto">
          <a:xfrm>
            <a:off x="3563888" y="3938587"/>
            <a:ext cx="2156686" cy="393972"/>
          </a:xfrm>
          <a:prstGeom prst="fram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Platshållare för innehåll 7">
            <a:extLst>
              <a:ext uri="{FF2B5EF4-FFF2-40B4-BE49-F238E27FC236}">
                <a16:creationId xmlns:a16="http://schemas.microsoft.com/office/drawing/2014/main" id="{ABA8DF04-C496-91F8-3200-DD89657E2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208" y="2662684"/>
            <a:ext cx="2527354" cy="1507947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w Cen MT" panose="020B0602020104020603" pitchFamily="34" charset="77"/>
            </a:endParaRPr>
          </a:p>
          <a:p>
            <a:pPr marL="0" indent="0">
              <a:buNone/>
            </a:pPr>
            <a:r>
              <a:rPr lang="en-US" sz="1600" dirty="0">
                <a:latin typeface="Tw Cen MT" panose="020B0602020104020603" pitchFamily="34" charset="77"/>
              </a:rPr>
              <a:t>Large proportion of applicants ineligible</a:t>
            </a:r>
          </a:p>
          <a:p>
            <a:pPr lvl="1"/>
            <a:r>
              <a:rPr lang="en-US" dirty="0">
                <a:latin typeface="Tw Cen MT" panose="020B0602020104020603" pitchFamily="34" charset="77"/>
              </a:rPr>
              <a:t>Co-parent violence</a:t>
            </a:r>
          </a:p>
          <a:p>
            <a:pPr lvl="1"/>
            <a:r>
              <a:rPr lang="en-US" dirty="0">
                <a:latin typeface="Tw Cen MT" panose="020B0602020104020603" pitchFamily="34" charset="77"/>
              </a:rPr>
              <a:t>CSO mental health</a:t>
            </a:r>
          </a:p>
          <a:p>
            <a:pPr lvl="1"/>
            <a:r>
              <a:rPr lang="en-US" dirty="0">
                <a:latin typeface="Tw Cen MT" panose="020B0602020104020603" pitchFamily="34" charset="77"/>
              </a:rPr>
              <a:t>CSO in support program</a:t>
            </a:r>
          </a:p>
          <a:p>
            <a:endParaRPr lang="en-US" dirty="0">
              <a:latin typeface="Tw Cen MT" panose="020B0602020104020603" pitchFamily="34" charset="77"/>
            </a:endParaRPr>
          </a:p>
          <a:p>
            <a:pPr lvl="1"/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62482FA-479F-A3EF-85EB-01728B624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267" y="1060099"/>
            <a:ext cx="1841426" cy="18002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78E0263-8F7C-C45D-558B-AE435D222E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SPARE: Results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11" name="Platshållare för innehåll 7">
            <a:extLst>
              <a:ext uri="{FF2B5EF4-FFF2-40B4-BE49-F238E27FC236}">
                <a16:creationId xmlns:a16="http://schemas.microsoft.com/office/drawing/2014/main" id="{D588E286-B168-3843-9257-59341BCC1A05}"/>
              </a:ext>
            </a:extLst>
          </p:cNvPr>
          <p:cNvSpPr txBox="1">
            <a:spLocks/>
          </p:cNvSpPr>
          <p:nvPr/>
        </p:nvSpPr>
        <p:spPr bwMode="auto">
          <a:xfrm>
            <a:off x="317045" y="1246255"/>
            <a:ext cx="4642706" cy="123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Tw Cen MT" panose="020B0602020104020603" pitchFamily="34" charset="77"/>
              </a:rPr>
              <a:t>Primary outcome: Children’s mental health 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No differences between conditions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No significant change over time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77"/>
            </a:endParaRPr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B4AD8C9A-DB02-184B-A17E-89977D01A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793357"/>
              </p:ext>
            </p:extLst>
          </p:nvPr>
        </p:nvGraphicFramePr>
        <p:xfrm>
          <a:off x="4860032" y="1308255"/>
          <a:ext cx="576064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5" imgW="5753100" imgH="977900" progId="Word.Document.12">
                  <p:embed/>
                </p:oleObj>
              </mc:Choice>
              <mc:Fallback>
                <p:oleObj name="Dokument" r:id="rId5" imgW="5753100" imgH="977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1308255"/>
                        <a:ext cx="5760640" cy="977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Platshållare för innehåll 7">
            <a:extLst>
              <a:ext uri="{FF2B5EF4-FFF2-40B4-BE49-F238E27FC236}">
                <a16:creationId xmlns:a16="http://schemas.microsoft.com/office/drawing/2014/main" id="{97396A47-9825-054B-9BE0-BBA04093495D}"/>
              </a:ext>
            </a:extLst>
          </p:cNvPr>
          <p:cNvSpPr txBox="1">
            <a:spLocks/>
          </p:cNvSpPr>
          <p:nvPr/>
        </p:nvSpPr>
        <p:spPr bwMode="auto">
          <a:xfrm>
            <a:off x="313697" y="2256647"/>
            <a:ext cx="4642706" cy="22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à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>
              <a:latin typeface="Tw Cen MT" panose="020B0602020104020603" pitchFamily="34" charset="77"/>
            </a:endParaRPr>
          </a:p>
          <a:p>
            <a:pPr marL="0" indent="0">
              <a:buNone/>
            </a:pPr>
            <a:r>
              <a:rPr lang="en-US" sz="1600" b="1" dirty="0">
                <a:latin typeface="Tw Cen MT" panose="020B0602020104020603" pitchFamily="34" charset="77"/>
              </a:rPr>
              <a:t>Secondary outcomes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No differences between conditions</a:t>
            </a:r>
            <a:endParaRPr lang="en-US" sz="1600" kern="0" dirty="0">
              <a:latin typeface="Tw Cen MT" panose="020B0602020104020603" pitchFamily="34" charset="77"/>
            </a:endParaRPr>
          </a:p>
          <a:p>
            <a:r>
              <a:rPr lang="en-US" sz="1600" kern="0" dirty="0">
                <a:latin typeface="Tw Cen MT" panose="020B0602020104020603" pitchFamily="34" charset="77"/>
              </a:rPr>
              <a:t>Improvements in whole sample:</a:t>
            </a:r>
          </a:p>
          <a:p>
            <a:pPr lvl="1"/>
            <a:r>
              <a:rPr lang="en-US" sz="1400" kern="0" dirty="0">
                <a:latin typeface="Tw Cen MT" panose="020B0602020104020603" pitchFamily="34" charset="77"/>
              </a:rPr>
              <a:t>Co-parent alcohol consumption</a:t>
            </a:r>
          </a:p>
          <a:p>
            <a:pPr lvl="1"/>
            <a:r>
              <a:rPr lang="en-US" sz="1400" kern="0" dirty="0">
                <a:latin typeface="Tw Cen MT" panose="020B0602020104020603" pitchFamily="34" charset="77"/>
              </a:rPr>
              <a:t>Co-parent severity of dependence</a:t>
            </a:r>
          </a:p>
          <a:p>
            <a:pPr marL="457200" lvl="1" indent="0">
              <a:buNone/>
            </a:pPr>
            <a:endParaRPr lang="en-US" sz="1400" kern="0" dirty="0">
              <a:latin typeface="Tw Cen MT" panose="020B0602020104020603" pitchFamily="34" charset="77"/>
            </a:endParaRPr>
          </a:p>
          <a:p>
            <a:pPr indent="-285750"/>
            <a:r>
              <a:rPr lang="en-US" sz="1600" kern="0" dirty="0">
                <a:latin typeface="Tw Cen MT" panose="020B0602020104020603" pitchFamily="34" charset="77"/>
              </a:rPr>
              <a:t>No change in CSOs’ mental health</a:t>
            </a:r>
          </a:p>
          <a:p>
            <a:pPr indent="-285750"/>
            <a:endParaRPr lang="en-US" kern="0" dirty="0">
              <a:latin typeface="Tw Cen MT" panose="020B0602020104020603" pitchFamily="34" charset="77"/>
            </a:endParaRP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96251C03-2D8F-1C4B-A577-01CE259677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B30E29F-B735-BEEB-36D7-1B6722EF9D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3201" r="486" b="6103"/>
          <a:stretch/>
        </p:blipFill>
        <p:spPr>
          <a:xfrm>
            <a:off x="3738485" y="2934649"/>
            <a:ext cx="5308530" cy="1603619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F9B11CF-F1EF-5BF2-C5A5-79DCB269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EC9621C-7E9E-02BA-B245-03DAFE99D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18F5E96-CB78-B60D-6670-6652A2988F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SPARE: </a:t>
            </a:r>
            <a:r>
              <a:rPr lang="en-US" dirty="0">
                <a:latin typeface="Tw Cen MT" panose="020B0602020104020603" pitchFamily="34" charset="77"/>
              </a:rPr>
              <a:t>Conclusions</a:t>
            </a:r>
            <a:endParaRPr lang="en-US" kern="0" dirty="0">
              <a:latin typeface="Tw Cen MT" panose="020B0602020104020603" pitchFamily="34" charset="77"/>
            </a:endParaRP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72E90FC-7590-B24E-A20B-CAC4B7B7A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147" y="1635646"/>
            <a:ext cx="4929617" cy="4855000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No evidence that SPARE is more efficacious than information material for improving children’s mental health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CSOs rated their children’s mental health as impaired compared to the general population 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latin typeface="Tw Cen MT" panose="020B0602020104020603" pitchFamily="34" charset="77"/>
              </a:rPr>
              <a:t>Majority of CSOs were ineligible - future studies recommended to focus on CSOs in more affected contexts</a:t>
            </a:r>
          </a:p>
          <a:p>
            <a:pPr marL="128016" lvl="1" indent="0">
              <a:buClr>
                <a:srgbClr val="000000"/>
              </a:buClr>
              <a:buNone/>
            </a:pPr>
            <a:endParaRPr lang="en-US" dirty="0">
              <a:latin typeface="Tw Cen MT" panose="020B0602020104020603" pitchFamily="34" charset="77"/>
            </a:endParaRP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AA0EB7C-B619-3946-B062-EB1A4C58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994" t="6570" r="17014" b="351"/>
          <a:stretch/>
        </p:blipFill>
        <p:spPr>
          <a:xfrm>
            <a:off x="899592" y="1401855"/>
            <a:ext cx="2562437" cy="2562437"/>
          </a:xfrm>
          <a:prstGeom prst="ellipse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AA5C62C-9A5A-494B-A3C6-172FACC4A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ABAB24-13A5-C22D-4317-10A58E5F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2024-09-19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B41A7D-43AE-8D5D-2E4B-82732DAED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Siljeholm AFINet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15A5B0A-DE55-76E6-DA0D-04403B84D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1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582930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parents: Aims and method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94C2FF4-13F5-2B4D-ADC9-9DF7555CE88D}"/>
              </a:ext>
            </a:extLst>
          </p:cNvPr>
          <p:cNvSpPr txBox="1"/>
          <p:nvPr/>
        </p:nvSpPr>
        <p:spPr>
          <a:xfrm>
            <a:off x="2195736" y="4703589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latin typeface="Tw Cen MT" panose="020B0602020104020603" pitchFamily="34" charset="77"/>
              </a:rPr>
              <a:t>Funding: Public Health Agency of Sweden, </a:t>
            </a:r>
            <a:r>
              <a:rPr lang="en-US" sz="1000" dirty="0">
                <a:latin typeface="Tw Cen MT" panose="020B0602020104020603" pitchFamily="34" charset="77"/>
              </a:rPr>
              <a:t>Stockholm County Council (ALF project)</a:t>
            </a:r>
            <a:endParaRPr lang="sv-SE" sz="1400" dirty="0">
              <a:latin typeface="+mn-lt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1880062-65BA-2B45-8C16-FB7197AA24A5}"/>
              </a:ext>
            </a:extLst>
          </p:cNvPr>
          <p:cNvSpPr txBox="1"/>
          <p:nvPr/>
        </p:nvSpPr>
        <p:spPr>
          <a:xfrm>
            <a:off x="6623447" y="909646"/>
            <a:ext cx="242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latin typeface="Tw Cen MT" panose="020B0602020104020603" pitchFamily="34" charset="77"/>
              </a:rPr>
              <a:t>Participants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Tw Cen MT" panose="020B0602020104020603" pitchFamily="34" charset="77"/>
              </a:rPr>
              <a:t>Parents of a treatment refusing young adult (age: 18-24) with problematic substance use</a:t>
            </a:r>
            <a:endParaRPr lang="sv-SE" sz="1600" kern="0" dirty="0">
              <a:latin typeface="Tw Cen MT" panose="020B0602020104020603" pitchFamily="34" charset="77"/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75AC5891-F1EA-624E-8B53-00C2751D2934}"/>
              </a:ext>
            </a:extLst>
          </p:cNvPr>
          <p:cNvSpPr txBox="1"/>
          <p:nvPr/>
        </p:nvSpPr>
        <p:spPr>
          <a:xfrm>
            <a:off x="347835" y="1180215"/>
            <a:ext cx="36481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Tw Cen MT" panose="020B0602020104020603" pitchFamily="34" charset="77"/>
              </a:rPr>
              <a:t>Aim</a:t>
            </a:r>
          </a:p>
          <a:p>
            <a:pPr algn="l"/>
            <a:r>
              <a:rPr lang="en-US" sz="1600" dirty="0">
                <a:latin typeface="Tw Cen MT" panose="020B0602020104020603" pitchFamily="34" charset="77"/>
              </a:rPr>
              <a:t>Investigate efficacy of CRAFT compared to manualized counselling regarding young adult treatment seeking</a:t>
            </a:r>
          </a:p>
          <a:p>
            <a:pPr algn="l"/>
            <a:endParaRPr lang="en-US" sz="1600" dirty="0">
              <a:latin typeface="Tw Cen MT" panose="020B0602020104020603" pitchFamily="34" charset="77"/>
            </a:endParaRPr>
          </a:p>
          <a:p>
            <a:pPr algn="l"/>
            <a:r>
              <a:rPr lang="en-US" sz="1600" b="1" dirty="0">
                <a:latin typeface="Tw Cen MT" panose="020B0602020104020603" pitchFamily="34" charset="77"/>
              </a:rPr>
              <a:t>Primary outcome</a:t>
            </a:r>
          </a:p>
          <a:p>
            <a:pPr algn="l"/>
            <a:r>
              <a:rPr lang="en-US" sz="1600" dirty="0">
                <a:latin typeface="Tw Cen MT" panose="020B0602020104020603" pitchFamily="34" charset="77"/>
              </a:rPr>
              <a:t>Young adult treatment seeking</a:t>
            </a:r>
          </a:p>
          <a:p>
            <a:pPr algn="l"/>
            <a:endParaRPr lang="en-US" sz="1600" dirty="0">
              <a:latin typeface="Tw Cen MT" panose="020B0602020104020603" pitchFamily="34" charset="77"/>
            </a:endParaRPr>
          </a:p>
          <a:p>
            <a:r>
              <a:rPr lang="en-US" sz="1600" b="1" dirty="0">
                <a:latin typeface="Tw Cen MT" panose="020B0602020104020603" pitchFamily="34" charset="77"/>
              </a:rPr>
              <a:t>Secondary outcomes 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Young adult alcohol- and substance use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Parental mental health 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Parental self-efficacy </a:t>
            </a:r>
          </a:p>
          <a:p>
            <a:r>
              <a:rPr lang="en-US" sz="1600" dirty="0">
                <a:latin typeface="Tw Cen MT" panose="020B0602020104020603" pitchFamily="34" charset="77"/>
              </a:rPr>
              <a:t>Relationship happiness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F9CD703-9013-5F4F-AD63-439360A8B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920" y="1106038"/>
            <a:ext cx="3420568" cy="3563634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F21E0829-5D3A-664B-B148-F841C2543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4FED49B-790E-8606-FDD4-0D4E559E7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3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570BD9F0-2815-B947-BF17-79C1894106E9}"/>
              </a:ext>
            </a:extLst>
          </p:cNvPr>
          <p:cNvSpPr/>
          <p:nvPr/>
        </p:nvSpPr>
        <p:spPr bwMode="auto">
          <a:xfrm>
            <a:off x="310087" y="1328342"/>
            <a:ext cx="4829778" cy="1440160"/>
          </a:xfrm>
          <a:prstGeom prst="rect">
            <a:avLst/>
          </a:prstGeom>
          <a:solidFill>
            <a:srgbClr val="D9EA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A972C10-4C67-D543-8AA6-CDEE80D93A65}"/>
              </a:ext>
            </a:extLst>
          </p:cNvPr>
          <p:cNvSpPr/>
          <p:nvPr/>
        </p:nvSpPr>
        <p:spPr bwMode="auto">
          <a:xfrm>
            <a:off x="331816" y="2960961"/>
            <a:ext cx="4854304" cy="1757806"/>
          </a:xfrm>
          <a:prstGeom prst="rect">
            <a:avLst/>
          </a:prstGeom>
          <a:solidFill>
            <a:srgbClr val="D9EA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09F1F496-C5F0-EB48-A9DF-A04402080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605232"/>
            <a:ext cx="7760350" cy="857250"/>
          </a:xfrm>
        </p:spPr>
        <p:txBody>
          <a:bodyPr>
            <a:normAutofit/>
          </a:bodyPr>
          <a:lstStyle/>
          <a:p>
            <a:r>
              <a:rPr lang="en-US" kern="0" dirty="0">
                <a:latin typeface="Tw Cen MT" panose="020B0602020104020603" pitchFamily="34" charset="77"/>
              </a:rPr>
              <a:t>CRAFT for parents</a:t>
            </a:r>
            <a:r>
              <a:rPr lang="en-US" dirty="0">
                <a:latin typeface="Tw Cen MT" panose="020B0602020104020603" pitchFamily="34" charset="77"/>
              </a:rPr>
              <a:t>: Interventions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94322E29-15DE-FC4E-959D-2EF111D92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87" y="1385641"/>
            <a:ext cx="7651207" cy="3093064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1700" b="1" dirty="0">
                <a:latin typeface="Tw Cen MT" panose="020B0602020104020603" pitchFamily="34" charset="77"/>
              </a:rPr>
              <a:t>CRAFT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w Cen MT" panose="020B0602020104020603" pitchFamily="34" charset="77"/>
              </a:rPr>
              <a:t> 8 individual sessions, 1/week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w Cen MT" panose="020B0602020104020603" pitchFamily="34" charset="77"/>
              </a:rPr>
              <a:t> Each session different themes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w Cen MT" panose="020B0602020104020603" pitchFamily="34" charset="77"/>
              </a:rPr>
              <a:t> Home assignments each week</a:t>
            </a:r>
          </a:p>
          <a:p>
            <a:pPr marL="457200" lvl="1" indent="0">
              <a:buClr>
                <a:srgbClr val="000000"/>
              </a:buClr>
              <a:buNone/>
            </a:pPr>
            <a:endParaRPr lang="en-US" sz="1700" dirty="0">
              <a:latin typeface="Tw Cen MT" panose="020B0602020104020603" pitchFamily="34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700" b="1" dirty="0">
              <a:latin typeface="Tw Cen MT" panose="020B0602020104020603" pitchFamily="34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700" b="1" dirty="0">
                <a:latin typeface="Tw Cen MT" panose="020B0602020104020603" pitchFamily="34" charset="77"/>
              </a:rPr>
              <a:t>Counselling</a:t>
            </a:r>
          </a:p>
          <a:p>
            <a:pPr>
              <a:buClr>
                <a:srgbClr val="000000"/>
              </a:buClr>
            </a:pPr>
            <a:r>
              <a:rPr lang="en-US" sz="1700" dirty="0">
                <a:latin typeface="Tw Cen MT" panose="020B0602020104020603" pitchFamily="34" charset="77"/>
              </a:rPr>
              <a:t> 5 individual sessions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w Cen MT" panose="020B0602020104020603" pitchFamily="34" charset="77"/>
              </a:rPr>
              <a:t> Each session different themes</a:t>
            </a:r>
          </a:p>
          <a:p>
            <a:pPr lvl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Tw Cen MT" panose="020B0602020104020603" pitchFamily="34" charset="77"/>
              </a:rPr>
              <a:t> No behavior change home assignments</a:t>
            </a:r>
          </a:p>
          <a:p>
            <a:pPr>
              <a:buClr>
                <a:srgbClr val="000000"/>
              </a:buClr>
            </a:pPr>
            <a:r>
              <a:rPr lang="en-US" sz="1700" dirty="0">
                <a:latin typeface="Tw Cen MT" panose="020B0602020104020603" pitchFamily="34" charset="77"/>
              </a:rPr>
              <a:t> 1 group session, facts about drugs</a:t>
            </a:r>
          </a:p>
          <a:p>
            <a:endParaRPr lang="sv-SE" sz="1700" dirty="0">
              <a:latin typeface="Tw Cen MT" panose="020B0602020104020603" pitchFamily="34" charset="77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0A74CE4-55D8-4D42-9E7C-594AB14A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0" r="99000">
                        <a14:foregroundMark x1="46000" y1="57500" x2="46000" y2="57500"/>
                        <a14:foregroundMark x1="60500" y1="53500" x2="60500" y2="53500"/>
                        <a14:foregroundMark x1="35000" y1="67000" x2="35000" y2="67000"/>
                        <a14:foregroundMark x1="14500" y1="53500" x2="14500" y2="5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7" y="605699"/>
            <a:ext cx="454400" cy="4544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B0CEC19-A383-D04F-B110-2BEAA81E317E}"/>
              </a:ext>
            </a:extLst>
          </p:cNvPr>
          <p:cNvSpPr txBox="1"/>
          <p:nvPr/>
        </p:nvSpPr>
        <p:spPr>
          <a:xfrm>
            <a:off x="5652120" y="3795122"/>
            <a:ext cx="3394895" cy="307777"/>
          </a:xfrm>
          <a:prstGeom prst="rect">
            <a:avLst/>
          </a:prstGeom>
          <a:solidFill>
            <a:srgbClr val="D9EAD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+mn-lt"/>
              </a:rPr>
              <a:t>Face-to-face            Videoconference </a:t>
            </a:r>
          </a:p>
        </p:txBody>
      </p:sp>
      <p:sp>
        <p:nvSpPr>
          <p:cNvPr id="3" name="Höger 2">
            <a:extLst>
              <a:ext uri="{FF2B5EF4-FFF2-40B4-BE49-F238E27FC236}">
                <a16:creationId xmlns:a16="http://schemas.microsoft.com/office/drawing/2014/main" id="{DCB606FC-ACF0-B44A-B589-89143FF81BEF}"/>
              </a:ext>
            </a:extLst>
          </p:cNvPr>
          <p:cNvSpPr/>
          <p:nvPr/>
        </p:nvSpPr>
        <p:spPr bwMode="auto">
          <a:xfrm>
            <a:off x="7048096" y="3913072"/>
            <a:ext cx="261902" cy="718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D4D866A9-2FA4-A24C-93C9-3C4DA7C7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831" t="8938" r="44549" b="18128"/>
          <a:stretch/>
        </p:blipFill>
        <p:spPr>
          <a:xfrm>
            <a:off x="5769407" y="891420"/>
            <a:ext cx="2592056" cy="2592056"/>
          </a:xfrm>
          <a:prstGeom prst="ellipse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ED54BBA3-2568-A440-963E-D2D38E3D17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183" b="6401"/>
          <a:stretch/>
        </p:blipFill>
        <p:spPr>
          <a:xfrm>
            <a:off x="8316416" y="56281"/>
            <a:ext cx="730599" cy="6882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D4D3C74-3228-FBFD-EB1D-59F7ADCF5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559" y="190140"/>
            <a:ext cx="755776" cy="7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PPT KI">
  <a:themeElements>
    <a:clrScheme name="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0433"/>
      </a:accent1>
      <a:accent2>
        <a:srgbClr val="FF876F"/>
      </a:accent2>
      <a:accent3>
        <a:srgbClr val="870052"/>
      </a:accent3>
      <a:accent4>
        <a:srgbClr val="FFDDD6"/>
      </a:accent4>
      <a:accent5>
        <a:srgbClr val="4DB5BC"/>
      </a:accent5>
      <a:accent6>
        <a:srgbClr val="CCEBED"/>
      </a:accent6>
      <a:hlink>
        <a:srgbClr val="870052"/>
      </a:hlink>
      <a:folHlink>
        <a:srgbClr val="C490AA"/>
      </a:folHlink>
    </a:clrScheme>
    <a:fontScheme name="KI PPT">
      <a:majorFont>
        <a:latin typeface="DM Sans Medium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1400" dirty="0">
            <a:latin typeface="+mn-lt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61B54"/>
        </a:accent1>
        <a:accent2>
          <a:srgbClr val="97D8DA"/>
        </a:accent2>
        <a:accent3>
          <a:srgbClr val="FFFFFF"/>
        </a:accent3>
        <a:accent4>
          <a:srgbClr val="000000"/>
        </a:accent4>
        <a:accent5>
          <a:srgbClr val="BDABB3"/>
        </a:accent5>
        <a:accent6>
          <a:srgbClr val="88C4C5"/>
        </a:accent6>
        <a:hlink>
          <a:srgbClr val="CF0063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KI" id="{31EC3C5C-F7AC-4B38-94AE-557C6ABA514C}" vid="{CD81541E-0F71-4F35-BE8B-9C384D35E95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35482</TotalTime>
  <Words>514</Words>
  <Application>Microsoft Macintosh PowerPoint</Application>
  <PresentationFormat>Bildspel på skärmen (16:9)</PresentationFormat>
  <Paragraphs>124</Paragraphs>
  <Slides>14</Slides>
  <Notes>12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3" baseType="lpstr">
      <vt:lpstr>Aptos</vt:lpstr>
      <vt:lpstr>Arial</vt:lpstr>
      <vt:lpstr>DM Sans</vt:lpstr>
      <vt:lpstr>DM Sans Medium</vt:lpstr>
      <vt:lpstr>Times</vt:lpstr>
      <vt:lpstr>Tw Cen MT</vt:lpstr>
      <vt:lpstr>Wingdings</vt:lpstr>
      <vt:lpstr>PPT KI</vt:lpstr>
      <vt:lpstr>Dokument</vt:lpstr>
      <vt:lpstr>PowerPoint-presentation</vt:lpstr>
      <vt:lpstr>PowerPoint-presentation</vt:lpstr>
      <vt:lpstr>PowerPoint-presentation</vt:lpstr>
      <vt:lpstr>SPARE: Aims and method</vt:lpstr>
      <vt:lpstr>SPARE: Results - Participants</vt:lpstr>
      <vt:lpstr>SPARE: Results</vt:lpstr>
      <vt:lpstr>SPARE: Conclusions</vt:lpstr>
      <vt:lpstr>CRAFT for parents: Aims and method</vt:lpstr>
      <vt:lpstr>CRAFT for parents: Interventions</vt:lpstr>
      <vt:lpstr>CRAFT for parents: Results - Participants</vt:lpstr>
      <vt:lpstr>CRAFT for parents: Results</vt:lpstr>
      <vt:lpstr>CRAFT for parents: Results</vt:lpstr>
      <vt:lpstr>CRAFT for parents: Conclusions</vt:lpstr>
      <vt:lpstr>PowerPoint-presentation</vt:lpstr>
    </vt:vector>
  </TitlesOfParts>
  <Company>Karolinska Institutet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Lindberg</dc:creator>
  <cp:lastModifiedBy>Ola Siljeholm</cp:lastModifiedBy>
  <cp:revision>615</cp:revision>
  <cp:lastPrinted>2005-09-23T14:22:03Z</cp:lastPrinted>
  <dcterms:created xsi:type="dcterms:W3CDTF">2018-02-12T08:19:50Z</dcterms:created>
  <dcterms:modified xsi:type="dcterms:W3CDTF">2024-09-19T07:48:35Z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QBANK_DOCINFO">
    <vt:lpwstr>2</vt:lpwstr>
  </property>
  <property fmtid="{D5CDD505-2E9C-101B-9397-08002B2CF9AE}" pid="3" name="QBANK_DOCINFO_0">
    <vt:lpwstr>eyJEb2NJZCI6ImYxMDc2YWVlMDY4ODQ3OWI5YjQ1MTZlMzQ5NjYyYzA0IiwiTmFtZSI6InBwdC1hYm91dC1raS0yMDIwLTAzLTEyLWVuZy0xNl85LnBwdHgiLCJVc2VyIjoiVVNFUlxcc2FyZWpkIiwiQXV0aG9yIjoiU29maWEgTGluZGJlcmciLCJVc2VyQWdlbnQiOiJPZmZpY2UgUG93ZXJQb2ludCIsIk1lZGlhc0luRG9jdW1lbnQiOlt</vt:lpwstr>
  </property>
  <property fmtid="{D5CDD505-2E9C-101B-9397-08002B2CF9AE}" pid="4" name="QBANK_DOCINFO_1">
    <vt:lpwstr>7Ik1lZGlhSWQiOjU2MjcsIlVzYWdlSWQiOjE1ODkyNCwiRGF0ZSI6IjIwMjAtMDItMjQifSx7Ik1lZGlhSWQiOjU2MzUsIlVzYWdlSWQiOjE1ODkyNSwiRGF0ZSI6IjIwMjAtMDItMjQifV19</vt:lpwstr>
  </property>
</Properties>
</file>