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4" r:id="rId5"/>
    <p:sldId id="369" r:id="rId6"/>
    <p:sldId id="373" r:id="rId7"/>
    <p:sldId id="267" r:id="rId8"/>
    <p:sldId id="278" r:id="rId9"/>
    <p:sldId id="284" r:id="rId10"/>
    <p:sldId id="370" r:id="rId11"/>
    <p:sldId id="352" r:id="rId12"/>
    <p:sldId id="353" r:id="rId13"/>
    <p:sldId id="371" r:id="rId14"/>
    <p:sldId id="374" r:id="rId15"/>
    <p:sldId id="358" r:id="rId16"/>
    <p:sldId id="372" r:id="rId17"/>
    <p:sldId id="282" r:id="rId18"/>
    <p:sldId id="288" r:id="rId19"/>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0" autoAdjust="0"/>
  </p:normalViewPr>
  <p:slideViewPr>
    <p:cSldViewPr>
      <p:cViewPr varScale="1">
        <p:scale>
          <a:sx n="82" d="100"/>
          <a:sy n="82" d="100"/>
        </p:scale>
        <p:origin x="10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5EF56A6-93C9-4436-8891-BF1163FA823E}" type="datetimeFigureOut">
              <a:rPr lang="nl-NL" smtClean="0"/>
              <a:t>2-6-2023</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DB3C631-F7D9-4B6D-BB16-8BDCA9CECF17}" type="slidenum">
              <a:rPr lang="nl-NL" smtClean="0"/>
              <a:t>‹#›</a:t>
            </a:fld>
            <a:endParaRPr lang="nl-NL"/>
          </a:p>
        </p:txBody>
      </p:sp>
    </p:spTree>
    <p:extLst>
      <p:ext uri="{BB962C8B-B14F-4D97-AF65-F5344CB8AC3E}">
        <p14:creationId xmlns:p14="http://schemas.microsoft.com/office/powerpoint/2010/main" val="151146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solidFill>
                  <a:prstClr val="black"/>
                </a:solidFill>
              </a:rPr>
              <a:pPr>
                <a:defRPr/>
              </a:pPr>
              <a:t>1</a:t>
            </a:fld>
            <a:endParaRPr lang="nl-NL">
              <a:solidFill>
                <a:prstClr val="black"/>
              </a:solidFill>
            </a:endParaRPr>
          </a:p>
        </p:txBody>
      </p:sp>
    </p:spTree>
    <p:extLst>
      <p:ext uri="{BB962C8B-B14F-4D97-AF65-F5344CB8AC3E}">
        <p14:creationId xmlns:p14="http://schemas.microsoft.com/office/powerpoint/2010/main" val="30356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DB3C631-F7D9-4B6D-BB16-8BDCA9CECF17}" type="slidenum">
              <a:rPr lang="nl-NL" smtClean="0"/>
              <a:t>10</a:t>
            </a:fld>
            <a:endParaRPr lang="nl-NL"/>
          </a:p>
        </p:txBody>
      </p:sp>
    </p:spTree>
    <p:extLst>
      <p:ext uri="{BB962C8B-B14F-4D97-AF65-F5344CB8AC3E}">
        <p14:creationId xmlns:p14="http://schemas.microsoft.com/office/powerpoint/2010/main" val="179665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B3C631-F7D9-4B6D-BB16-8BDCA9CECF17}" type="slidenum">
              <a:rPr lang="nl-NL" smtClean="0"/>
              <a:t>11</a:t>
            </a:fld>
            <a:endParaRPr lang="nl-NL"/>
          </a:p>
        </p:txBody>
      </p:sp>
    </p:spTree>
    <p:extLst>
      <p:ext uri="{BB962C8B-B14F-4D97-AF65-F5344CB8AC3E}">
        <p14:creationId xmlns:p14="http://schemas.microsoft.com/office/powerpoint/2010/main" val="210112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B3C631-F7D9-4B6D-BB16-8BDCA9CECF17}" type="slidenum">
              <a:rPr lang="nl-NL" smtClean="0"/>
              <a:t>12</a:t>
            </a:fld>
            <a:endParaRPr lang="nl-NL"/>
          </a:p>
        </p:txBody>
      </p:sp>
    </p:spTree>
    <p:extLst>
      <p:ext uri="{BB962C8B-B14F-4D97-AF65-F5344CB8AC3E}">
        <p14:creationId xmlns:p14="http://schemas.microsoft.com/office/powerpoint/2010/main" val="131684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B3C631-F7D9-4B6D-BB16-8BDCA9CECF17}" type="slidenum">
              <a:rPr lang="nl-NL" smtClean="0"/>
              <a:t>13</a:t>
            </a:fld>
            <a:endParaRPr lang="nl-NL"/>
          </a:p>
        </p:txBody>
      </p:sp>
    </p:spTree>
    <p:extLst>
      <p:ext uri="{BB962C8B-B14F-4D97-AF65-F5344CB8AC3E}">
        <p14:creationId xmlns:p14="http://schemas.microsoft.com/office/powerpoint/2010/main" val="406469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DB3C631-F7D9-4B6D-BB16-8BDCA9CECF17}" type="slidenum">
              <a:rPr lang="nl-NL" smtClean="0"/>
              <a:t>14</a:t>
            </a:fld>
            <a:endParaRPr lang="nl-NL"/>
          </a:p>
        </p:txBody>
      </p:sp>
    </p:spTree>
    <p:extLst>
      <p:ext uri="{BB962C8B-B14F-4D97-AF65-F5344CB8AC3E}">
        <p14:creationId xmlns:p14="http://schemas.microsoft.com/office/powerpoint/2010/main" val="3740433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Parenting skills are central in combination with having psychological problems/addiction</a:t>
            </a:r>
          </a:p>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pPr>
              <a:defRPr/>
            </a:pPr>
            <a:fld id="{279B167D-2A61-46EF-85D3-295867FA1C03}" type="slidenum">
              <a:rPr lang="nl-NL" smtClean="0"/>
              <a:pPr>
                <a:defRPr/>
              </a:pPr>
              <a:t>15</a:t>
            </a:fld>
            <a:endParaRPr lang="nl-NL"/>
          </a:p>
        </p:txBody>
      </p:sp>
    </p:spTree>
    <p:extLst>
      <p:ext uri="{BB962C8B-B14F-4D97-AF65-F5344CB8AC3E}">
        <p14:creationId xmlns:p14="http://schemas.microsoft.com/office/powerpoint/2010/main" val="284934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Parenting skills are central in combination with having psychological problems/addiction</a:t>
            </a:r>
          </a:p>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pPr>
              <a:defRPr/>
            </a:pPr>
            <a:fld id="{279B167D-2A61-46EF-85D3-295867FA1C03}" type="slidenum">
              <a:rPr lang="nl-NL" smtClean="0"/>
              <a:pPr>
                <a:defRPr/>
              </a:pPr>
              <a:t>16</a:t>
            </a:fld>
            <a:endParaRPr lang="nl-NL"/>
          </a:p>
        </p:txBody>
      </p:sp>
    </p:spTree>
    <p:extLst>
      <p:ext uri="{BB962C8B-B14F-4D97-AF65-F5344CB8AC3E}">
        <p14:creationId xmlns:p14="http://schemas.microsoft.com/office/powerpoint/2010/main" val="1773698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Always a non-binding introductory meeting It is possible to join a home visit or treatment meeting to provide information No costs involved, financed by the municipality No file structure No referral letter required At various locations in Rotterdam Ask about courses in other municipalities</a:t>
            </a:r>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solidFill>
                  <a:prstClr val="black"/>
                </a:solidFill>
              </a:rPr>
              <a:pPr>
                <a:defRPr/>
              </a:pPr>
              <a:t>17</a:t>
            </a:fld>
            <a:endParaRPr lang="nl-NL">
              <a:solidFill>
                <a:prstClr val="black"/>
              </a:solidFill>
            </a:endParaRPr>
          </a:p>
        </p:txBody>
      </p:sp>
    </p:spTree>
    <p:extLst>
      <p:ext uri="{BB962C8B-B14F-4D97-AF65-F5344CB8AC3E}">
        <p14:creationId xmlns:p14="http://schemas.microsoft.com/office/powerpoint/2010/main" val="24099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solidFill>
                  <a:prstClr val="black"/>
                </a:solidFill>
              </a:rPr>
              <a:pPr>
                <a:defRPr/>
              </a:pPr>
              <a:t>18</a:t>
            </a:fld>
            <a:endParaRPr lang="nl-NL">
              <a:solidFill>
                <a:prstClr val="black"/>
              </a:solidFill>
            </a:endParaRPr>
          </a:p>
        </p:txBody>
      </p:sp>
    </p:spTree>
    <p:extLst>
      <p:ext uri="{BB962C8B-B14F-4D97-AF65-F5344CB8AC3E}">
        <p14:creationId xmlns:p14="http://schemas.microsoft.com/office/powerpoint/2010/main" val="105633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CFC413E-EBBD-4B96-9239-E79BA962CB20}" type="slidenum">
              <a:rPr lang="nl-NL" smtClean="0">
                <a:solidFill>
                  <a:prstClr val="black"/>
                </a:solidFill>
              </a:rPr>
              <a:pPr>
                <a:defRPr/>
              </a:pPr>
              <a:t>2</a:t>
            </a:fld>
            <a:endParaRPr lang="nl-NL">
              <a:solidFill>
                <a:prstClr val="black"/>
              </a:solidFill>
            </a:endParaRPr>
          </a:p>
        </p:txBody>
      </p:sp>
    </p:spTree>
    <p:extLst>
      <p:ext uri="{BB962C8B-B14F-4D97-AF65-F5344CB8AC3E}">
        <p14:creationId xmlns:p14="http://schemas.microsoft.com/office/powerpoint/2010/main" val="170752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666909" y="4714204"/>
            <a:ext cx="5335270" cy="4468256"/>
          </a:xfrm>
          <a:noFill/>
        </p:spPr>
        <p:txBody>
          <a:bodyPr lIns="92190" tIns="46095" rIns="92190" bIns="46095"/>
          <a:lstStyle/>
          <a:p>
            <a:pPr eaLnBrk="1" hangingPunct="1"/>
            <a:r>
              <a:rPr lang="en-US" altLang="nl-NL" dirty="0" err="1">
                <a:ea typeface="ＭＳ Ｐゴシック" pitchFamily="34" charset="-128"/>
              </a:rPr>
              <a:t>Youz</a:t>
            </a:r>
            <a:r>
              <a:rPr lang="en-US" altLang="nl-NL" dirty="0">
                <a:ea typeface="ＭＳ Ｐゴシック" pitchFamily="34" charset="-128"/>
              </a:rPr>
              <a:t> </a:t>
            </a:r>
            <a:r>
              <a:rPr lang="en-US" altLang="nl-NL" dirty="0" err="1">
                <a:ea typeface="ＭＳ Ｐゴシック" pitchFamily="34" charset="-128"/>
              </a:rPr>
              <a:t>biedt</a:t>
            </a:r>
            <a:r>
              <a:rPr lang="en-US" altLang="nl-NL" baseline="0" dirty="0">
                <a:ea typeface="ＭＳ Ｐゴシック" pitchFamily="34" charset="-128"/>
              </a:rPr>
              <a:t> </a:t>
            </a:r>
            <a:r>
              <a:rPr lang="en-US" altLang="nl-NL" baseline="0" dirty="0" err="1">
                <a:ea typeface="ＭＳ Ｐゴシック" pitchFamily="34" charset="-128"/>
              </a:rPr>
              <a:t>ondersteuning</a:t>
            </a:r>
            <a:r>
              <a:rPr lang="en-US" altLang="nl-NL" baseline="0" dirty="0">
                <a:ea typeface="ＭＳ Ｐゴシック" pitchFamily="34" charset="-128"/>
              </a:rPr>
              <a:t> </a:t>
            </a:r>
            <a:r>
              <a:rPr lang="en-US" altLang="nl-NL" baseline="0" dirty="0" err="1">
                <a:ea typeface="ＭＳ Ｐゴシック" pitchFamily="34" charset="-128"/>
              </a:rPr>
              <a:t>aan</a:t>
            </a:r>
            <a:r>
              <a:rPr lang="en-US" altLang="nl-NL" baseline="0" dirty="0">
                <a:ea typeface="ＭＳ Ｐゴシック" pitchFamily="34" charset="-128"/>
              </a:rPr>
              <a:t> </a:t>
            </a:r>
            <a:r>
              <a:rPr lang="en-US" altLang="nl-NL" baseline="0" dirty="0" err="1">
                <a:ea typeface="ＭＳ Ｐゴシック" pitchFamily="34" charset="-128"/>
              </a:rPr>
              <a:t>jongeren</a:t>
            </a:r>
            <a:r>
              <a:rPr lang="en-US" altLang="nl-NL" baseline="0" dirty="0">
                <a:ea typeface="ＭＳ Ｐゴシック" pitchFamily="34" charset="-128"/>
              </a:rPr>
              <a:t> door </a:t>
            </a:r>
            <a:r>
              <a:rPr lang="en-US" altLang="nl-NL" baseline="0" dirty="0" err="1">
                <a:ea typeface="ＭＳ Ｐゴシック" pitchFamily="34" charset="-128"/>
              </a:rPr>
              <a:t>zowel</a:t>
            </a:r>
            <a:r>
              <a:rPr lang="en-US" altLang="nl-NL" baseline="0" dirty="0">
                <a:ea typeface="ＭＳ Ｐゴシック" pitchFamily="34" charset="-128"/>
              </a:rPr>
              <a:t> op </a:t>
            </a:r>
            <a:r>
              <a:rPr lang="en-US" altLang="nl-NL" baseline="0" dirty="0" err="1">
                <a:ea typeface="ＭＳ Ｐゴシック" pitchFamily="34" charset="-128"/>
              </a:rPr>
              <a:t>preventief</a:t>
            </a:r>
            <a:r>
              <a:rPr lang="en-US" altLang="nl-NL" baseline="0" dirty="0">
                <a:ea typeface="ＭＳ Ｐゴシック" pitchFamily="34" charset="-128"/>
              </a:rPr>
              <a:t>, ambulant en </a:t>
            </a:r>
            <a:r>
              <a:rPr lang="en-US" altLang="nl-NL" baseline="0" dirty="0" err="1">
                <a:ea typeface="ＭＳ Ｐゴシック" pitchFamily="34" charset="-128"/>
              </a:rPr>
              <a:t>klinische</a:t>
            </a:r>
            <a:r>
              <a:rPr lang="en-US" altLang="nl-NL" baseline="0" dirty="0">
                <a:ea typeface="ＭＳ Ｐゴシック" pitchFamily="34" charset="-128"/>
              </a:rPr>
              <a:t> </a:t>
            </a:r>
            <a:r>
              <a:rPr lang="en-US" altLang="nl-NL" baseline="0" dirty="0" err="1">
                <a:ea typeface="ＭＳ Ｐゴシック" pitchFamily="34" charset="-128"/>
              </a:rPr>
              <a:t>gebied</a:t>
            </a:r>
            <a:r>
              <a:rPr lang="en-US" altLang="nl-NL" baseline="0" dirty="0">
                <a:ea typeface="ＭＳ Ｐゴシック" pitchFamily="34" charset="-128"/>
              </a:rPr>
              <a:t> </a:t>
            </a:r>
            <a:r>
              <a:rPr lang="en-US" altLang="nl-NL" baseline="0" dirty="0" err="1">
                <a:ea typeface="ＭＳ Ｐゴシック" pitchFamily="34" charset="-128"/>
              </a:rPr>
              <a:t>behandeling</a:t>
            </a:r>
            <a:r>
              <a:rPr lang="en-US" altLang="nl-NL" baseline="0" dirty="0">
                <a:ea typeface="ＭＳ Ｐゴシック" pitchFamily="34" charset="-128"/>
              </a:rPr>
              <a:t> </a:t>
            </a:r>
            <a:r>
              <a:rPr lang="en-US" altLang="nl-NL" baseline="0" dirty="0" err="1">
                <a:ea typeface="ＭＳ Ｐゴシック" pitchFamily="34" charset="-128"/>
              </a:rPr>
              <a:t>te</a:t>
            </a:r>
            <a:r>
              <a:rPr lang="en-US" altLang="nl-NL" baseline="0" dirty="0">
                <a:ea typeface="ＭＳ Ｐゴシック" pitchFamily="34" charset="-128"/>
              </a:rPr>
              <a:t> </a:t>
            </a:r>
            <a:r>
              <a:rPr lang="en-US" altLang="nl-NL" baseline="0" dirty="0" err="1">
                <a:ea typeface="ＭＳ Ｐゴシック" pitchFamily="34" charset="-128"/>
              </a:rPr>
              <a:t>bieden</a:t>
            </a:r>
            <a:r>
              <a:rPr lang="en-US" altLang="nl-NL" baseline="0" dirty="0">
                <a:ea typeface="ＭＳ Ｐゴシック" pitchFamily="34" charset="-128"/>
              </a:rPr>
              <a:t>. </a:t>
            </a:r>
            <a:r>
              <a:rPr lang="en-US" altLang="nl-NL" baseline="0" dirty="0" err="1">
                <a:ea typeface="ＭＳ Ｐゴシック" pitchFamily="34" charset="-128"/>
              </a:rPr>
              <a:t>Daarnaast</a:t>
            </a:r>
            <a:r>
              <a:rPr lang="en-US" altLang="nl-NL" baseline="0" dirty="0">
                <a:ea typeface="ＭＳ Ｐゴシック" pitchFamily="34" charset="-128"/>
              </a:rPr>
              <a:t> </a:t>
            </a:r>
            <a:r>
              <a:rPr lang="en-US" altLang="nl-NL" baseline="0" dirty="0" err="1">
                <a:ea typeface="ＭＳ Ｐゴシック" pitchFamily="34" charset="-128"/>
              </a:rPr>
              <a:t>heeft</a:t>
            </a:r>
            <a:r>
              <a:rPr lang="en-US" altLang="nl-NL" baseline="0" dirty="0">
                <a:ea typeface="ＭＳ Ｐゴシック" pitchFamily="34" charset="-128"/>
              </a:rPr>
              <a:t> </a:t>
            </a:r>
            <a:r>
              <a:rPr lang="en-US" altLang="nl-NL" baseline="0" dirty="0" err="1">
                <a:ea typeface="ＭＳ Ｐゴシック" pitchFamily="34" charset="-128"/>
              </a:rPr>
              <a:t>youz</a:t>
            </a:r>
            <a:r>
              <a:rPr lang="en-US" altLang="nl-NL" baseline="0" dirty="0">
                <a:ea typeface="ＭＳ Ｐゴシック" pitchFamily="34" charset="-128"/>
              </a:rPr>
              <a:t> </a:t>
            </a:r>
            <a:r>
              <a:rPr lang="en-US" altLang="nl-NL" baseline="0" dirty="0" err="1">
                <a:ea typeface="ＭＳ Ｐゴシック" pitchFamily="34" charset="-128"/>
              </a:rPr>
              <a:t>ook</a:t>
            </a:r>
            <a:r>
              <a:rPr lang="en-US" altLang="nl-NL" baseline="0" dirty="0">
                <a:ea typeface="ＭＳ Ｐゴシック" pitchFamily="34" charset="-128"/>
              </a:rPr>
              <a:t> </a:t>
            </a:r>
            <a:r>
              <a:rPr lang="en-US" altLang="nl-NL" baseline="0" dirty="0" err="1">
                <a:ea typeface="ＭＳ Ｐゴシック" pitchFamily="34" charset="-128"/>
              </a:rPr>
              <a:t>een</a:t>
            </a:r>
            <a:r>
              <a:rPr lang="en-US" altLang="nl-NL" baseline="0" dirty="0">
                <a:ea typeface="ＭＳ Ｐゴシック" pitchFamily="34" charset="-128"/>
              </a:rPr>
              <a:t> </a:t>
            </a:r>
            <a:r>
              <a:rPr lang="en-US" altLang="nl-NL" baseline="0" dirty="0" err="1">
                <a:ea typeface="ＭＳ Ｐゴシック" pitchFamily="34" charset="-128"/>
              </a:rPr>
              <a:t>afdeling</a:t>
            </a:r>
            <a:r>
              <a:rPr lang="en-US" altLang="nl-NL" baseline="0" dirty="0">
                <a:ea typeface="ＭＳ Ｐゴシック" pitchFamily="34" charset="-128"/>
              </a:rPr>
              <a:t> </a:t>
            </a:r>
            <a:r>
              <a:rPr lang="en-US" altLang="nl-NL" baseline="0" dirty="0" err="1">
                <a:ea typeface="ＭＳ Ｐゴシック" pitchFamily="34" charset="-128"/>
              </a:rPr>
              <a:t>Veldwerk</a:t>
            </a:r>
            <a:r>
              <a:rPr lang="en-US" altLang="nl-NL" baseline="0" dirty="0">
                <a:ea typeface="ＭＳ Ｐゴシック" pitchFamily="34" charset="-128"/>
              </a:rPr>
              <a:t>, </a:t>
            </a:r>
            <a:r>
              <a:rPr lang="en-US" altLang="nl-NL" baseline="0" dirty="0" err="1">
                <a:ea typeface="ＭＳ Ｐゴシック" pitchFamily="34" charset="-128"/>
              </a:rPr>
              <a:t>zij</a:t>
            </a:r>
            <a:r>
              <a:rPr lang="en-US" altLang="nl-NL" baseline="0" dirty="0">
                <a:ea typeface="ＭＳ Ｐゴシック" pitchFamily="34" charset="-128"/>
              </a:rPr>
              <a:t> </a:t>
            </a:r>
            <a:r>
              <a:rPr lang="en-US" altLang="nl-NL" baseline="0" dirty="0" err="1">
                <a:ea typeface="ＭＳ Ｐゴシック" pitchFamily="34" charset="-128"/>
              </a:rPr>
              <a:t>gaan</a:t>
            </a:r>
            <a:r>
              <a:rPr lang="en-US" altLang="nl-NL" baseline="0" dirty="0">
                <a:ea typeface="ＭＳ Ｐゴシック" pitchFamily="34" charset="-128"/>
              </a:rPr>
              <a:t> </a:t>
            </a:r>
            <a:r>
              <a:rPr lang="en-US" altLang="nl-NL" baseline="0" dirty="0" err="1">
                <a:ea typeface="ＭＳ Ｐゴシック" pitchFamily="34" charset="-128"/>
              </a:rPr>
              <a:t>echt</a:t>
            </a:r>
            <a:r>
              <a:rPr lang="en-US" altLang="nl-NL" baseline="0" dirty="0">
                <a:ea typeface="ＭＳ Ｐゴシック" pitchFamily="34" charset="-128"/>
              </a:rPr>
              <a:t> de </a:t>
            </a:r>
            <a:r>
              <a:rPr lang="en-US" altLang="nl-NL" baseline="0" dirty="0" err="1">
                <a:ea typeface="ＭＳ Ｐゴシック" pitchFamily="34" charset="-128"/>
              </a:rPr>
              <a:t>straat</a:t>
            </a:r>
            <a:r>
              <a:rPr lang="en-US" altLang="nl-NL" baseline="0" dirty="0">
                <a:ea typeface="ＭＳ Ｐゴシック" pitchFamily="34" charset="-128"/>
              </a:rPr>
              <a:t> op </a:t>
            </a:r>
            <a:r>
              <a:rPr lang="en-US" altLang="nl-NL" baseline="0" dirty="0" err="1">
                <a:ea typeface="ＭＳ Ｐゴシック" pitchFamily="34" charset="-128"/>
              </a:rPr>
              <a:t>om</a:t>
            </a:r>
            <a:r>
              <a:rPr lang="en-US" altLang="nl-NL" baseline="0" dirty="0">
                <a:ea typeface="ＭＳ Ｐゴシック" pitchFamily="34" charset="-128"/>
              </a:rPr>
              <a:t> in contact </a:t>
            </a:r>
            <a:r>
              <a:rPr lang="en-US" altLang="nl-NL" baseline="0" dirty="0" err="1">
                <a:ea typeface="ＭＳ Ｐゴシック" pitchFamily="34" charset="-128"/>
              </a:rPr>
              <a:t>te</a:t>
            </a:r>
            <a:r>
              <a:rPr lang="en-US" altLang="nl-NL" baseline="0" dirty="0">
                <a:ea typeface="ＭＳ Ｐゴシック" pitchFamily="34" charset="-128"/>
              </a:rPr>
              <a:t> </a:t>
            </a:r>
            <a:r>
              <a:rPr lang="en-US" altLang="nl-NL" baseline="0" dirty="0" err="1">
                <a:ea typeface="ＭＳ Ｐゴシック" pitchFamily="34" charset="-128"/>
              </a:rPr>
              <a:t>komen</a:t>
            </a:r>
            <a:r>
              <a:rPr lang="en-US" altLang="nl-NL" baseline="0" dirty="0">
                <a:ea typeface="ＭＳ Ｐゴシック" pitchFamily="34" charset="-128"/>
              </a:rPr>
              <a:t> met </a:t>
            </a:r>
            <a:r>
              <a:rPr lang="en-US" altLang="nl-NL" baseline="0" dirty="0" err="1">
                <a:ea typeface="ＭＳ Ｐゴシック" pitchFamily="34" charset="-128"/>
              </a:rPr>
              <a:t>jongeren</a:t>
            </a:r>
            <a:r>
              <a:rPr lang="en-US" altLang="nl-NL" baseline="0" dirty="0">
                <a:ea typeface="ＭＳ Ｐゴシック" pitchFamily="34" charset="-128"/>
              </a:rPr>
              <a:t>. </a:t>
            </a:r>
            <a:r>
              <a:rPr lang="en-US" altLang="nl-NL" dirty="0" err="1">
                <a:ea typeface="ＭＳ Ｐゴシック" pitchFamily="34" charset="-128"/>
              </a:rPr>
              <a:t>Youz</a:t>
            </a:r>
            <a:r>
              <a:rPr lang="en-US" altLang="nl-NL" baseline="0" dirty="0">
                <a:ea typeface="ＭＳ Ｐゴシック" pitchFamily="34" charset="-128"/>
              </a:rPr>
              <a:t> is </a:t>
            </a:r>
            <a:r>
              <a:rPr lang="en-US" altLang="nl-NL" baseline="0" dirty="0" err="1">
                <a:ea typeface="ＭＳ Ｐゴシック" pitchFamily="34" charset="-128"/>
              </a:rPr>
              <a:t>een</a:t>
            </a:r>
            <a:r>
              <a:rPr lang="en-US" altLang="nl-NL" baseline="0" dirty="0">
                <a:ea typeface="ＭＳ Ｐゴシック" pitchFamily="34" charset="-128"/>
              </a:rPr>
              <a:t> </a:t>
            </a:r>
            <a:r>
              <a:rPr lang="en-US" altLang="nl-NL" baseline="0" dirty="0" err="1">
                <a:ea typeface="ＭＳ Ｐゴシック" pitchFamily="34" charset="-128"/>
              </a:rPr>
              <a:t>onderdeel</a:t>
            </a:r>
            <a:r>
              <a:rPr lang="en-US" altLang="nl-NL" baseline="0" dirty="0">
                <a:ea typeface="ＭＳ Ｐゴシック" pitchFamily="34" charset="-128"/>
              </a:rPr>
              <a:t> van de </a:t>
            </a:r>
            <a:r>
              <a:rPr lang="en-US" altLang="nl-NL" baseline="0" dirty="0" err="1">
                <a:ea typeface="ＭＳ Ｐゴシック" pitchFamily="34" charset="-128"/>
              </a:rPr>
              <a:t>Antesgroep</a:t>
            </a:r>
            <a:r>
              <a:rPr lang="en-US" altLang="nl-NL" baseline="0" dirty="0">
                <a:ea typeface="ＭＳ Ｐゴシック" pitchFamily="34" charset="-128"/>
              </a:rPr>
              <a:t>.</a:t>
            </a:r>
          </a:p>
          <a:p>
            <a:pPr eaLnBrk="1" hangingPunct="1"/>
            <a:r>
              <a:rPr lang="nl-NL" dirty="0"/>
              <a:t>Antes is in 2012 ontstaan na een fusie van Delta en Bouman. Wij zijn actief in de regio Rotterdam-Rijnmond, Nieuwe Waterweg Noord, Drechtsteden, Alblasserwaard-</a:t>
            </a:r>
            <a:r>
              <a:rPr lang="nl-NL" dirty="0" err="1"/>
              <a:t>Vijfheerenlanden</a:t>
            </a:r>
            <a:r>
              <a:rPr lang="nl-NL" dirty="0"/>
              <a:t> en de Zuid-Hollandse eilanden. </a:t>
            </a:r>
            <a:r>
              <a:rPr lang="nl-NL" altLang="nl-NL" dirty="0">
                <a:ea typeface="ＭＳ Ｐゴシック" pitchFamily="34" charset="-128"/>
              </a:rPr>
              <a:t>Antes is samen gefuseerd</a:t>
            </a:r>
            <a:r>
              <a:rPr lang="nl-NL" altLang="nl-NL" baseline="0" dirty="0">
                <a:ea typeface="ＭＳ Ｐゴシック" pitchFamily="34" charset="-128"/>
              </a:rPr>
              <a:t> met de </a:t>
            </a:r>
            <a:r>
              <a:rPr lang="nl-NL" altLang="nl-NL" baseline="0" dirty="0" err="1">
                <a:ea typeface="ＭＳ Ｐゴシック" pitchFamily="34" charset="-128"/>
              </a:rPr>
              <a:t>Parnassiagroep</a:t>
            </a:r>
            <a:r>
              <a:rPr lang="nl-NL" altLang="nl-NL" baseline="0" dirty="0">
                <a:ea typeface="ＭＳ Ｐゴシック" pitchFamily="34" charset="-128"/>
              </a:rPr>
              <a:t>. Samen zijn zij de specialist op het gebied van psychiatrie en verslavingszorg. </a:t>
            </a:r>
          </a:p>
          <a:p>
            <a:pPr eaLnBrk="1" hangingPunct="1"/>
            <a:r>
              <a:rPr lang="nl-NL" altLang="nl-NL" baseline="0" dirty="0">
                <a:ea typeface="ＭＳ Ｐゴシック" pitchFamily="34" charset="-128"/>
              </a:rPr>
              <a:t>(https://www.antesgroep.nl/over-antes/)</a:t>
            </a:r>
          </a:p>
          <a:p>
            <a:pPr eaLnBrk="1" hangingPunct="1"/>
            <a:endParaRPr lang="nl-NL" altLang="nl-NL" baseline="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pPr>
                <a:defRPr/>
              </a:pPr>
              <a:t>4</a:t>
            </a:fld>
            <a:endParaRPr lang="nl-NL"/>
          </a:p>
        </p:txBody>
      </p:sp>
    </p:spTree>
    <p:extLst>
      <p:ext uri="{BB962C8B-B14F-4D97-AF65-F5344CB8AC3E}">
        <p14:creationId xmlns:p14="http://schemas.microsoft.com/office/powerpoint/2010/main" val="395946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pPr>
                <a:defRPr/>
              </a:pPr>
              <a:t>5</a:t>
            </a:fld>
            <a:endParaRPr lang="nl-NL"/>
          </a:p>
        </p:txBody>
      </p:sp>
    </p:spTree>
    <p:extLst>
      <p:ext uri="{BB962C8B-B14F-4D97-AF65-F5344CB8AC3E}">
        <p14:creationId xmlns:p14="http://schemas.microsoft.com/office/powerpoint/2010/main" val="315240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pPr>
                <a:defRPr/>
              </a:pPr>
              <a:t>6</a:t>
            </a:fld>
            <a:endParaRPr lang="nl-NL"/>
          </a:p>
        </p:txBody>
      </p:sp>
    </p:spTree>
    <p:extLst>
      <p:ext uri="{BB962C8B-B14F-4D97-AF65-F5344CB8AC3E}">
        <p14:creationId xmlns:p14="http://schemas.microsoft.com/office/powerpoint/2010/main" val="375230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Warm upbringing Child who makes good contact with others. Child who can easily keep up with school. Lots of confidence Knowing what's going on at home: Why is there a lot of stress at home?</a:t>
            </a:r>
          </a:p>
          <a:p>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solidFill>
                  <a:prstClr val="black"/>
                </a:solidFill>
              </a:rPr>
              <a:pPr>
                <a:defRPr/>
              </a:pPr>
              <a:t>7</a:t>
            </a:fld>
            <a:endParaRPr lang="nl-NL">
              <a:solidFill>
                <a:prstClr val="black"/>
              </a:solidFill>
            </a:endParaRPr>
          </a:p>
        </p:txBody>
      </p:sp>
    </p:spTree>
    <p:extLst>
      <p:ext uri="{BB962C8B-B14F-4D97-AF65-F5344CB8AC3E}">
        <p14:creationId xmlns:p14="http://schemas.microsoft.com/office/powerpoint/2010/main" val="150181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Preventing psychological problems in young people Breaking isolation/broadening the network Providing information about psychological and addiction problems (psychoeducation) Learning to recognize and express feelings Increasing own competences Reduce shame/guilt</a:t>
            </a:r>
            <a:endParaRPr lang="nl-NL" dirty="0"/>
          </a:p>
        </p:txBody>
      </p:sp>
      <p:sp>
        <p:nvSpPr>
          <p:cNvPr id="4" name="Tijdelijke aanduiding voor dianummer 3"/>
          <p:cNvSpPr>
            <a:spLocks noGrp="1"/>
          </p:cNvSpPr>
          <p:nvPr>
            <p:ph type="sldNum" sz="quarter" idx="10"/>
          </p:nvPr>
        </p:nvSpPr>
        <p:spPr/>
        <p:txBody>
          <a:bodyPr/>
          <a:lstStyle/>
          <a:p>
            <a:pPr>
              <a:defRPr/>
            </a:pPr>
            <a:fld id="{C3F49BF0-5A94-43F1-B427-1D0B9A780431}" type="slidenum">
              <a:rPr lang="nl-NL" smtClean="0">
                <a:solidFill>
                  <a:prstClr val="black"/>
                </a:solidFill>
              </a:rPr>
              <a:pPr>
                <a:defRPr/>
              </a:pPr>
              <a:t>8</a:t>
            </a:fld>
            <a:endParaRPr lang="nl-NL">
              <a:solidFill>
                <a:prstClr val="black"/>
              </a:solidFill>
            </a:endParaRPr>
          </a:p>
        </p:txBody>
      </p:sp>
    </p:spTree>
    <p:extLst>
      <p:ext uri="{BB962C8B-B14F-4D97-AF65-F5344CB8AC3E}">
        <p14:creationId xmlns:p14="http://schemas.microsoft.com/office/powerpoint/2010/main" val="24446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887D9-FD01-4175-82FD-71F237EEEF34}" type="slidenum">
              <a:rPr lang="nl-NL"/>
              <a:pPr/>
              <a:t>9</a:t>
            </a:fld>
            <a:endParaRPr lang="nl-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lvl="0"/>
            <a:r>
              <a:rPr lang="en-US" dirty="0"/>
              <a:t>Inquire about a family consultation and hand over a flyer.</a:t>
            </a:r>
            <a:endParaRPr lang="nl-NL" dirty="0"/>
          </a:p>
        </p:txBody>
      </p:sp>
    </p:spTree>
    <p:extLst>
      <p:ext uri="{BB962C8B-B14F-4D97-AF65-F5344CB8AC3E}">
        <p14:creationId xmlns:p14="http://schemas.microsoft.com/office/powerpoint/2010/main" val="2408052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7" descr="Youz_Powerpoint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38249" y="2904618"/>
            <a:ext cx="6753398" cy="947562"/>
          </a:xfrm>
        </p:spPr>
        <p:txBody>
          <a:bodyPr>
            <a:normAutofit/>
          </a:bodyPr>
          <a:lstStyle>
            <a:lvl1pPr algn="ctr">
              <a:defRPr sz="4000"/>
            </a:lvl1pPr>
          </a:lstStyle>
          <a:p>
            <a:r>
              <a:rPr lang="nl-NL"/>
              <a:t>Klik om de stijl te bewerken</a:t>
            </a:r>
            <a:endParaRPr lang="nl-NL" dirty="0"/>
          </a:p>
        </p:txBody>
      </p:sp>
      <p:sp>
        <p:nvSpPr>
          <p:cNvPr id="3" name="Subtitel 2"/>
          <p:cNvSpPr>
            <a:spLocks noGrp="1"/>
          </p:cNvSpPr>
          <p:nvPr>
            <p:ph type="subTitle" idx="1"/>
          </p:nvPr>
        </p:nvSpPr>
        <p:spPr>
          <a:xfrm>
            <a:off x="538250" y="3886200"/>
            <a:ext cx="6753398" cy="1303297"/>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208293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658C3B9B-7402-4016-A5AF-09DA9651738E}" type="datetime1">
              <a:rPr lang="nl-NL">
                <a:solidFill>
                  <a:prstClr val="black"/>
                </a:solidFill>
              </a:rPr>
              <a:pPr>
                <a:defRPr/>
              </a:pPr>
              <a:t>2-6-2023</a:t>
            </a:fld>
            <a:endParaRPr lang="nl-NL">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9CC06572-1618-4D7C-94F1-D8D6476794C8}"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5090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4984438-DE00-409C-BCA7-926F86AF3758}" type="datetime1">
              <a:rPr lang="nl-NL">
                <a:solidFill>
                  <a:prstClr val="black"/>
                </a:solidFill>
              </a:rPr>
              <a:pPr>
                <a:defRPr/>
              </a:pPr>
              <a:t>2-6-2023</a:t>
            </a:fld>
            <a:endParaRPr lang="nl-NL">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093A9AF9-87FD-40D9-B8D1-FCE3C4365CE9}"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382330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23D228A-8051-4BB3-B73C-2B5DA5A0CD0C}" type="datetime1">
              <a:rPr lang="nl-NL">
                <a:solidFill>
                  <a:prstClr val="black"/>
                </a:solidFill>
              </a:rPr>
              <a:pPr>
                <a:defRPr/>
              </a:pPr>
              <a:t>2-6-2023</a:t>
            </a:fld>
            <a:endParaRPr lang="nl-NL">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73F94434-3E8E-4477-9B51-965824C45B5B}"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163334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0D22A7DC-F1D3-43D4-9993-0B0367751A37}" type="datetime1">
              <a:rPr lang="nl-NL">
                <a:solidFill>
                  <a:prstClr val="black"/>
                </a:solidFill>
              </a:rPr>
              <a:pPr>
                <a:defRPr/>
              </a:pPr>
              <a:t>2-6-2023</a:t>
            </a:fld>
            <a:endParaRPr lang="nl-NL">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0E0BBBCB-3879-45CC-86E8-6312549EE124}"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139865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1CAFF926-F371-4AD3-9833-86E0B96B49F6}" type="datetime1">
              <a:rPr lang="nl-NL">
                <a:solidFill>
                  <a:prstClr val="black"/>
                </a:solidFill>
              </a:rPr>
              <a:pPr>
                <a:defRPr/>
              </a:pPr>
              <a:t>2-6-2023</a:t>
            </a:fld>
            <a:endParaRPr lang="nl-NL">
              <a:solidFill>
                <a:prstClr val="black"/>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6E89142B-4D81-47CA-A205-F92E2FC936C2}"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103090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6E2B272A-FC77-4E5B-BCF9-DED45B9001F4}" type="datetime1">
              <a:rPr lang="nl-NL">
                <a:solidFill>
                  <a:prstClr val="black"/>
                </a:solidFill>
              </a:rPr>
              <a:pPr>
                <a:defRPr/>
              </a:pPr>
              <a:t>2-6-2023</a:t>
            </a:fld>
            <a:endParaRPr lang="nl-NL">
              <a:solidFill>
                <a:prstClr val="black"/>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9B3C042B-9623-439C-B8D3-A535B67F2E23}"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325643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EEF12EF2-0910-42A0-AA64-0B1395C8FDCA}" type="datetime1">
              <a:rPr lang="nl-NL">
                <a:solidFill>
                  <a:prstClr val="black"/>
                </a:solidFill>
              </a:rPr>
              <a:pPr>
                <a:defRPr/>
              </a:pPr>
              <a:t>2-6-2023</a:t>
            </a:fld>
            <a:endParaRPr lang="nl-NL">
              <a:solidFill>
                <a:prstClr val="black"/>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9089788D-6784-4025-AC6B-13538B6D8DFA}"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269014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5EAD494-686A-416E-A565-DD6A4DD77271}" type="datetime1">
              <a:rPr lang="nl-NL">
                <a:solidFill>
                  <a:prstClr val="black"/>
                </a:solidFill>
              </a:rPr>
              <a:pPr>
                <a:defRPr/>
              </a:pPr>
              <a:t>2-6-2023</a:t>
            </a:fld>
            <a:endParaRPr lang="nl-NL">
              <a:solidFill>
                <a:prstClr val="black"/>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15792DD5-1657-4428-BECA-03B70E063EA2}"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317129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87EFDC9-B9BC-4F13-96BC-2A690EFFA23F}" type="datetime1">
              <a:rPr lang="nl-NL">
                <a:solidFill>
                  <a:prstClr val="black"/>
                </a:solidFill>
              </a:rPr>
              <a:pPr>
                <a:defRPr/>
              </a:pPr>
              <a:t>2-6-2023</a:t>
            </a:fld>
            <a:endParaRPr lang="nl-NL">
              <a:solidFill>
                <a:prstClr val="black"/>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F88B982A-7C16-4018-AF0F-D3F9C96A0589}"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64819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6A22AF2-7CE3-44A4-828F-AAC7E47FEFEA}" type="datetime1">
              <a:rPr lang="nl-NL">
                <a:solidFill>
                  <a:prstClr val="black"/>
                </a:solidFill>
              </a:rPr>
              <a:pPr>
                <a:defRPr/>
              </a:pPr>
              <a:t>2-6-2023</a:t>
            </a:fld>
            <a:endParaRPr lang="nl-NL">
              <a:solidFill>
                <a:prstClr val="black"/>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96C2C2D-1B84-4789-B342-8700572F5467}" type="slidenum">
              <a:rPr lang="nl-NL">
                <a:solidFill>
                  <a:prstClr val="black"/>
                </a:solidFill>
              </a:rPr>
              <a:pPr>
                <a:defRPr/>
              </a:pPr>
              <a:t>‹#›</a:t>
            </a:fld>
            <a:endParaRPr lang="nl-NL">
              <a:solidFill>
                <a:prstClr val="black"/>
              </a:solidFill>
            </a:endParaRPr>
          </a:p>
        </p:txBody>
      </p:sp>
    </p:spTree>
    <p:extLst>
      <p:ext uri="{BB962C8B-B14F-4D97-AF65-F5344CB8AC3E}">
        <p14:creationId xmlns:p14="http://schemas.microsoft.com/office/powerpoint/2010/main" val="23943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6" descr="Youz_Powerpoin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457200" y="1935163"/>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Titelstijl van model bewerken</a:t>
            </a:r>
          </a:p>
        </p:txBody>
      </p:sp>
      <p:sp>
        <p:nvSpPr>
          <p:cNvPr id="1028" name="Tijdelijke aanduiding voor tekst 2"/>
          <p:cNvSpPr>
            <a:spLocks noGrp="1"/>
          </p:cNvSpPr>
          <p:nvPr>
            <p:ph type="body" idx="1"/>
          </p:nvPr>
        </p:nvSpPr>
        <p:spPr bwMode="auto">
          <a:xfrm>
            <a:off x="457200" y="2790825"/>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p:txBody>
      </p:sp>
      <p:sp>
        <p:nvSpPr>
          <p:cNvPr id="1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2" charset="0"/>
                <a:ea typeface="ＭＳ Ｐゴシック" pitchFamily="32" charset="-128"/>
                <a:cs typeface="+mn-cs"/>
              </a:defRPr>
            </a:lvl1pPr>
          </a:lstStyle>
          <a:p>
            <a:pPr defTabSz="457200" fontAlgn="base">
              <a:spcBef>
                <a:spcPct val="0"/>
              </a:spcBef>
              <a:spcAft>
                <a:spcPct val="0"/>
              </a:spcAft>
              <a:defRPr/>
            </a:pPr>
            <a:fld id="{B7D4F02A-7387-48C1-B613-BB20F748A6AF}" type="datetime1">
              <a:rPr lang="nl-NL">
                <a:solidFill>
                  <a:prstClr val="black"/>
                </a:solidFill>
              </a:rPr>
              <a:pPr defTabSz="457200" fontAlgn="base">
                <a:spcBef>
                  <a:spcPct val="0"/>
                </a:spcBef>
                <a:spcAft>
                  <a:spcPct val="0"/>
                </a:spcAft>
                <a:defRPr/>
              </a:pPr>
              <a:t>2-6-2023</a:t>
            </a:fld>
            <a:endParaRPr lang="nl-NL">
              <a:solidFill>
                <a:prstClr val="black"/>
              </a:solidFill>
            </a:endParaRPr>
          </a:p>
        </p:txBody>
      </p:sp>
      <p:sp>
        <p:nvSpPr>
          <p:cNvPr id="15" name="Tijdelijke aanduiding voor voettekst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nl-NL">
              <a:solidFill>
                <a:prstClr val="black"/>
              </a:solidFill>
            </a:endParaRPr>
          </a:p>
        </p:txBody>
      </p:sp>
      <p:sp>
        <p:nvSpPr>
          <p:cNvPr id="1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2" charset="0"/>
                <a:ea typeface="ＭＳ Ｐゴシック" pitchFamily="32" charset="-128"/>
                <a:cs typeface="+mn-cs"/>
              </a:defRPr>
            </a:lvl1pPr>
          </a:lstStyle>
          <a:p>
            <a:pPr defTabSz="457200" fontAlgn="base">
              <a:spcBef>
                <a:spcPct val="0"/>
              </a:spcBef>
              <a:spcAft>
                <a:spcPct val="0"/>
              </a:spcAft>
              <a:defRPr/>
            </a:pPr>
            <a:fld id="{C3EA5F1A-A82E-488C-A451-C36D4DAE9CB0}" type="slidenum">
              <a:rPr lang="nl-NL">
                <a:solidFill>
                  <a:prstClr val="black"/>
                </a:solidFill>
              </a:rPr>
              <a:pPr defTabSz="457200" fontAlgn="base">
                <a:spcBef>
                  <a:spcPct val="0"/>
                </a:spcBef>
                <a:spcAft>
                  <a:spcPct val="0"/>
                </a:spcAft>
                <a:defRPr/>
              </a:pPr>
              <a:t>‹#›</a:t>
            </a:fld>
            <a:endParaRPr lang="nl-NL">
              <a:solidFill>
                <a:prstClr val="black"/>
              </a:solidFill>
            </a:endParaRPr>
          </a:p>
        </p:txBody>
      </p:sp>
    </p:spTree>
    <p:extLst>
      <p:ext uri="{BB962C8B-B14F-4D97-AF65-F5344CB8AC3E}">
        <p14:creationId xmlns:p14="http://schemas.microsoft.com/office/powerpoint/2010/main" val="174867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p:titleStyle>
    <p:bodyStyle>
      <a:lvl1pPr marL="342900" indent="-342900" algn="l" defTabSz="457200" rtl="0" fontAlgn="base">
        <a:spcBef>
          <a:spcPct val="20000"/>
        </a:spcBef>
        <a:spcAft>
          <a:spcPct val="0"/>
        </a:spcAft>
        <a:buClr>
          <a:srgbClr val="1DAAFF"/>
        </a:buClr>
        <a:buFont typeface="Arial" charset="0"/>
        <a:buChar char="•"/>
        <a:defRPr sz="2200" kern="1200">
          <a:solidFill>
            <a:schemeClr val="tx1"/>
          </a:solidFill>
          <a:latin typeface="+mn-lt"/>
          <a:ea typeface="ＭＳ Ｐゴシック" pitchFamily="32" charset="-128"/>
          <a:cs typeface="+mn-cs"/>
        </a:defRPr>
      </a:lvl1pPr>
      <a:lvl2pPr marL="742950" indent="-285750" algn="l" defTabSz="457200" rtl="0" fontAlgn="base">
        <a:spcBef>
          <a:spcPct val="20000"/>
        </a:spcBef>
        <a:spcAft>
          <a:spcPct val="0"/>
        </a:spcAft>
        <a:buClr>
          <a:srgbClr val="B8D048"/>
        </a:buClr>
        <a:buFont typeface="Arial" charset="0"/>
        <a:buChar char="•"/>
        <a:defRPr sz="2200" kern="1200">
          <a:solidFill>
            <a:schemeClr val="tx1"/>
          </a:solidFill>
          <a:latin typeface="+mn-lt"/>
          <a:ea typeface="ＭＳ Ｐゴシック" pitchFamily="32" charset="-128"/>
          <a:cs typeface="+mn-cs"/>
        </a:defRPr>
      </a:lvl2pPr>
      <a:lvl3pPr marL="1143000" indent="-228600" algn="l" defTabSz="457200" rtl="0" fontAlgn="base">
        <a:spcBef>
          <a:spcPct val="20000"/>
        </a:spcBef>
        <a:spcAft>
          <a:spcPct val="0"/>
        </a:spcAft>
        <a:buClr>
          <a:srgbClr val="BFBFBF"/>
        </a:buClr>
        <a:buFont typeface="Arial" charset="0"/>
        <a:buChar char="•"/>
        <a:defRPr sz="2200" kern="1200">
          <a:solidFill>
            <a:schemeClr val="tx1"/>
          </a:solidFill>
          <a:latin typeface="+mn-lt"/>
          <a:ea typeface="ＭＳ Ｐゴシック" pitchFamily="32"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trimbos.nl/aanbod/webwinkel/?tag=koppkov"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indigowest.nl/zoeken/-/ouder-baby-interventie"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indigowest.nl/zoeken/-/ouder-peuter-interventie-vipp-s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sesameworkshop.org/topics/parental-addiction/" TargetMode="External"/><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ndigowest.nl/zoeken/-/kopp-kvo-doe-praat-groep-8-12-jaar" TargetMode="External"/><Relationship Id="rId5" Type="http://schemas.openxmlformats.org/officeDocument/2006/relationships/hyperlink" Target="https://www.indigowest.nl/zoeken/-/billy-boem" TargetMode="External"/><Relationship Id="rId4" Type="http://schemas.openxmlformats.org/officeDocument/2006/relationships/hyperlink" Target="https://www.indigowest.nl/zoeken/-/piep-zei-de-muis"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z.nl/specialismen/youz-verslavingszorg/verslavingspreventie/thuis/kopp-k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koppoprotterdam.weebly.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indigowest.nl/cursussen/cursus/-/goed-genoeg-ouderscha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indigowest.nl/zoeken/-/psychische-problemen-in-de-famili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mailto:kopp-kov@anteszorg.nl"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hyperlink" Target="mailto:preventie@indigorijnmond.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5"/>
          <p:cNvSpPr>
            <a:spLocks noGrp="1"/>
          </p:cNvSpPr>
          <p:nvPr>
            <p:ph type="ctrTitle"/>
          </p:nvPr>
        </p:nvSpPr>
        <p:spPr>
          <a:xfrm>
            <a:off x="101184" y="2043161"/>
            <a:ext cx="6753225" cy="947738"/>
          </a:xfrm>
        </p:spPr>
        <p:txBody>
          <a:bodyPr>
            <a:noAutofit/>
          </a:bodyPr>
          <a:lstStyle/>
          <a:p>
            <a:pPr algn="l"/>
            <a:r>
              <a:rPr lang="en-US" altLang="nl-NL" sz="6000" dirty="0">
                <a:solidFill>
                  <a:schemeClr val="tx2"/>
                </a:solidFill>
                <a:ea typeface="ＭＳ Ｐゴシック" pitchFamily="34" charset="-128"/>
              </a:rPr>
              <a:t>Cop-Mi in Rotterdam</a:t>
            </a:r>
            <a:br>
              <a:rPr lang="en-US" altLang="nl-NL" sz="6000" dirty="0">
                <a:solidFill>
                  <a:schemeClr val="tx2"/>
                </a:solidFill>
                <a:ea typeface="ＭＳ Ｐゴシック" pitchFamily="34" charset="-128"/>
              </a:rPr>
            </a:br>
            <a:endParaRPr lang="en-US" altLang="nl-NL" sz="3000" dirty="0">
              <a:solidFill>
                <a:schemeClr val="tx2"/>
              </a:solidFill>
              <a:ea typeface="ＭＳ Ｐゴシック" pitchFamily="34" charset="-128"/>
            </a:endParaRPr>
          </a:p>
        </p:txBody>
      </p:sp>
      <p:pic>
        <p:nvPicPr>
          <p:cNvPr id="7" name="Tijdelijke aanduiding voor inhoud 6">
            <a:extLst>
              <a:ext uri="{FF2B5EF4-FFF2-40B4-BE49-F238E27FC236}">
                <a16:creationId xmlns:a16="http://schemas.microsoft.com/office/drawing/2014/main" id="{0B348CAD-A0E2-4674-AB61-0BB5012A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76900" y="5173980"/>
            <a:ext cx="3467100"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C31F40BC-2406-43BD-B735-90247DB027B8}"/>
              </a:ext>
            </a:extLst>
          </p:cNvPr>
          <p:cNvSpPr txBox="1"/>
          <p:nvPr/>
        </p:nvSpPr>
        <p:spPr>
          <a:xfrm>
            <a:off x="860212" y="3406205"/>
            <a:ext cx="4824536" cy="2400657"/>
          </a:xfrm>
          <a:prstGeom prst="rect">
            <a:avLst/>
          </a:prstGeom>
          <a:noFill/>
        </p:spPr>
        <p:txBody>
          <a:bodyPr wrap="square" rtlCol="0">
            <a:spAutoFit/>
          </a:bodyPr>
          <a:lstStyle/>
          <a:p>
            <a:r>
              <a:rPr lang="nl-NL" b="1" i="1" dirty="0" err="1">
                <a:solidFill>
                  <a:schemeClr val="tx2"/>
                </a:solidFill>
                <a:latin typeface="Calibri" panose="020F0502020204030204" pitchFamily="34" charset="0"/>
                <a:ea typeface="Arial" panose="020B0604020202020204" pitchFamily="34" charset="0"/>
              </a:rPr>
              <a:t>T</a:t>
            </a:r>
            <a:r>
              <a:rPr lang="nl-NL" sz="1800" b="1" i="1" dirty="0" err="1">
                <a:solidFill>
                  <a:schemeClr val="tx2"/>
                </a:solidFill>
                <a:effectLst/>
                <a:latin typeface="Calibri" panose="020F0502020204030204" pitchFamily="34" charset="0"/>
                <a:ea typeface="Arial" panose="020B0604020202020204" pitchFamily="34" charset="0"/>
              </a:rPr>
              <a:t>alking</a:t>
            </a:r>
            <a:r>
              <a:rPr lang="nl-NL" sz="1800" b="1" i="1" dirty="0">
                <a:solidFill>
                  <a:schemeClr val="tx2"/>
                </a:solidFill>
                <a:effectLst/>
                <a:latin typeface="Calibri" panose="020F0502020204030204" pitchFamily="34" charset="0"/>
                <a:ea typeface="Arial" panose="020B0604020202020204" pitchFamily="34" charset="0"/>
              </a:rPr>
              <a:t> </a:t>
            </a:r>
            <a:r>
              <a:rPr lang="nl-NL" sz="1800" b="1" i="1" dirty="0" err="1">
                <a:solidFill>
                  <a:schemeClr val="tx2"/>
                </a:solidFill>
                <a:effectLst/>
                <a:latin typeface="Calibri" panose="020F0502020204030204" pitchFamily="34" charset="0"/>
                <a:ea typeface="Arial" panose="020B0604020202020204" pitchFamily="34" charset="0"/>
              </a:rPr>
              <a:t>about</a:t>
            </a:r>
            <a:r>
              <a:rPr lang="nl-NL" sz="1800" b="1" i="1" dirty="0">
                <a:solidFill>
                  <a:schemeClr val="tx2"/>
                </a:solidFill>
                <a:effectLst/>
                <a:latin typeface="Calibri" panose="020F0502020204030204" pitchFamily="34" charset="0"/>
                <a:ea typeface="Arial" panose="020B0604020202020204" pitchFamily="34" charset="0"/>
              </a:rPr>
              <a:t> </a:t>
            </a:r>
            <a:r>
              <a:rPr lang="nl-NL" sz="1800" b="1" i="1" dirty="0" err="1">
                <a:solidFill>
                  <a:schemeClr val="tx2"/>
                </a:solidFill>
                <a:effectLst/>
                <a:latin typeface="Calibri" panose="020F0502020204030204" pitchFamily="34" charset="0"/>
                <a:ea typeface="Arial" panose="020B0604020202020204" pitchFamily="34" charset="0"/>
              </a:rPr>
              <a:t>the</a:t>
            </a:r>
            <a:r>
              <a:rPr lang="nl-NL" sz="1800" b="1" i="1" dirty="0">
                <a:solidFill>
                  <a:schemeClr val="tx2"/>
                </a:solidFill>
                <a:effectLst/>
                <a:latin typeface="Calibri" panose="020F0502020204030204" pitchFamily="34" charset="0"/>
                <a:ea typeface="Arial" panose="020B0604020202020204" pitchFamily="34" charset="0"/>
              </a:rPr>
              <a:t> impact of </a:t>
            </a:r>
            <a:r>
              <a:rPr lang="nl-NL" sz="1800" b="1" i="1" dirty="0" err="1">
                <a:solidFill>
                  <a:schemeClr val="tx2"/>
                </a:solidFill>
                <a:effectLst/>
                <a:latin typeface="Calibri" panose="020F0502020204030204" pitchFamily="34" charset="0"/>
                <a:ea typeface="Arial" panose="020B0604020202020204" pitchFamily="34" charset="0"/>
              </a:rPr>
              <a:t>psychiatry</a:t>
            </a:r>
            <a:r>
              <a:rPr lang="nl-NL" sz="1800" b="1" i="1" dirty="0">
                <a:solidFill>
                  <a:schemeClr val="tx2"/>
                </a:solidFill>
                <a:effectLst/>
                <a:latin typeface="Calibri" panose="020F0502020204030204" pitchFamily="34" charset="0"/>
                <a:ea typeface="Arial" panose="020B0604020202020204" pitchFamily="34" charset="0"/>
              </a:rPr>
              <a:t> and/or </a:t>
            </a:r>
            <a:r>
              <a:rPr lang="nl-NL" sz="1800" b="1" i="1" dirty="0" err="1">
                <a:solidFill>
                  <a:schemeClr val="tx2"/>
                </a:solidFill>
                <a:effectLst/>
                <a:latin typeface="Calibri" panose="020F0502020204030204" pitchFamily="34" charset="0"/>
                <a:ea typeface="Arial" panose="020B0604020202020204" pitchFamily="34" charset="0"/>
              </a:rPr>
              <a:t>addiction</a:t>
            </a:r>
            <a:r>
              <a:rPr lang="nl-NL" sz="1800" b="1" i="1" dirty="0">
                <a:solidFill>
                  <a:schemeClr val="tx2"/>
                </a:solidFill>
                <a:effectLst/>
                <a:latin typeface="Calibri" panose="020F0502020204030204" pitchFamily="34" charset="0"/>
                <a:ea typeface="Arial" panose="020B0604020202020204" pitchFamily="34" charset="0"/>
              </a:rPr>
              <a:t> on </a:t>
            </a:r>
            <a:r>
              <a:rPr lang="nl-NL" sz="1800" b="1" i="1" dirty="0" err="1">
                <a:solidFill>
                  <a:schemeClr val="tx2"/>
                </a:solidFill>
                <a:effectLst/>
                <a:latin typeface="Calibri" panose="020F0502020204030204" pitchFamily="34" charset="0"/>
                <a:ea typeface="Arial" panose="020B0604020202020204" pitchFamily="34" charset="0"/>
              </a:rPr>
              <a:t>the</a:t>
            </a:r>
            <a:r>
              <a:rPr lang="nl-NL" sz="1800" b="1" i="1" dirty="0">
                <a:solidFill>
                  <a:schemeClr val="tx2"/>
                </a:solidFill>
                <a:effectLst/>
                <a:latin typeface="Calibri" panose="020F0502020204030204" pitchFamily="34" charset="0"/>
                <a:ea typeface="Arial" panose="020B0604020202020204" pitchFamily="34" charset="0"/>
              </a:rPr>
              <a:t> </a:t>
            </a:r>
            <a:r>
              <a:rPr lang="nl-NL" sz="1800" b="1" i="1" dirty="0" err="1">
                <a:solidFill>
                  <a:schemeClr val="tx2"/>
                </a:solidFill>
                <a:effectLst/>
                <a:latin typeface="Calibri" panose="020F0502020204030204" pitchFamily="34" charset="0"/>
                <a:ea typeface="Arial" panose="020B0604020202020204" pitchFamily="34" charset="0"/>
              </a:rPr>
              <a:t>whole</a:t>
            </a:r>
            <a:r>
              <a:rPr lang="nl-NL" sz="1800" b="1" i="1" dirty="0">
                <a:solidFill>
                  <a:schemeClr val="tx2"/>
                </a:solidFill>
                <a:effectLst/>
                <a:latin typeface="Calibri" panose="020F0502020204030204" pitchFamily="34" charset="0"/>
                <a:ea typeface="Arial" panose="020B0604020202020204" pitchFamily="34" charset="0"/>
              </a:rPr>
              <a:t> family, </a:t>
            </a:r>
            <a:r>
              <a:rPr lang="nl-NL" sz="1800" b="1" i="1" dirty="0" err="1">
                <a:solidFill>
                  <a:schemeClr val="tx2"/>
                </a:solidFill>
                <a:effectLst/>
                <a:latin typeface="Calibri" panose="020F0502020204030204" pitchFamily="34" charset="0"/>
                <a:ea typeface="Arial" panose="020B0604020202020204" pitchFamily="34" charset="0"/>
              </a:rPr>
              <a:t>both</a:t>
            </a:r>
            <a:r>
              <a:rPr lang="nl-NL" sz="1800" b="1" i="1" dirty="0">
                <a:solidFill>
                  <a:schemeClr val="tx2"/>
                </a:solidFill>
                <a:effectLst/>
                <a:latin typeface="Calibri" panose="020F0502020204030204" pitchFamily="34" charset="0"/>
                <a:ea typeface="Arial" panose="020B0604020202020204" pitchFamily="34" charset="0"/>
              </a:rPr>
              <a:t> </a:t>
            </a:r>
            <a:r>
              <a:rPr lang="nl-NL" sz="1800" b="1" i="1" dirty="0" err="1">
                <a:solidFill>
                  <a:schemeClr val="tx2"/>
                </a:solidFill>
                <a:effectLst/>
                <a:latin typeface="Calibri" panose="020F0502020204030204" pitchFamily="34" charset="0"/>
                <a:ea typeface="Arial" panose="020B0604020202020204" pitchFamily="34" charset="0"/>
              </a:rPr>
              <a:t>for</a:t>
            </a:r>
            <a:r>
              <a:rPr lang="nl-NL" sz="1800" b="1" i="1" dirty="0">
                <a:solidFill>
                  <a:schemeClr val="tx2"/>
                </a:solidFill>
                <a:effectLst/>
                <a:latin typeface="Calibri" panose="020F0502020204030204" pitchFamily="34" charset="0"/>
                <a:ea typeface="Arial" panose="020B0604020202020204" pitchFamily="34" charset="0"/>
              </a:rPr>
              <a:t> </a:t>
            </a:r>
            <a:r>
              <a:rPr lang="nl-NL" sz="1800" b="1" i="1" dirty="0" err="1">
                <a:solidFill>
                  <a:schemeClr val="tx2"/>
                </a:solidFill>
                <a:effectLst/>
                <a:latin typeface="Calibri" panose="020F0502020204030204" pitchFamily="34" charset="0"/>
                <a:ea typeface="Arial" panose="020B0604020202020204" pitchFamily="34" charset="0"/>
              </a:rPr>
              <a:t>children</a:t>
            </a:r>
            <a:r>
              <a:rPr lang="nl-NL" sz="1800" b="1" i="1" dirty="0">
                <a:solidFill>
                  <a:schemeClr val="tx2"/>
                </a:solidFill>
                <a:effectLst/>
                <a:latin typeface="Calibri" panose="020F0502020204030204" pitchFamily="34" charset="0"/>
                <a:ea typeface="Arial" panose="020B0604020202020204" pitchFamily="34" charset="0"/>
              </a:rPr>
              <a:t> in a system of </a:t>
            </a:r>
            <a:r>
              <a:rPr lang="nl-NL" sz="1800" b="1" i="1" dirty="0" err="1">
                <a:solidFill>
                  <a:schemeClr val="tx2"/>
                </a:solidFill>
                <a:effectLst/>
                <a:latin typeface="Calibri" panose="020F0502020204030204" pitchFamily="34" charset="0"/>
                <a:ea typeface="Arial" panose="020B0604020202020204" pitchFamily="34" charset="0"/>
              </a:rPr>
              <a:t>for</a:t>
            </a:r>
            <a:r>
              <a:rPr lang="nl-NL" sz="1800" b="1" i="1" dirty="0">
                <a:solidFill>
                  <a:schemeClr val="tx2"/>
                </a:solidFill>
                <a:effectLst/>
                <a:latin typeface="Calibri" panose="020F0502020204030204" pitchFamily="34" charset="0"/>
                <a:ea typeface="Arial" panose="020B0604020202020204" pitchFamily="34" charset="0"/>
              </a:rPr>
              <a:t> a partner</a:t>
            </a:r>
            <a:endParaRPr lang="en-US" sz="3200" b="1" i="1" dirty="0">
              <a:solidFill>
                <a:schemeClr val="tx2"/>
              </a:solidFill>
              <a:ea typeface="ＭＳ Ｐゴシック" pitchFamily="34" charset="-128"/>
            </a:endParaRPr>
          </a:p>
          <a:p>
            <a:endParaRPr lang="en-US" sz="3200" dirty="0">
              <a:solidFill>
                <a:schemeClr val="tx2"/>
              </a:solidFill>
              <a:ea typeface="ＭＳ Ｐゴシック" pitchFamily="34" charset="-128"/>
            </a:endParaRPr>
          </a:p>
          <a:p>
            <a:r>
              <a:rPr lang="en-US" sz="3200" dirty="0">
                <a:solidFill>
                  <a:schemeClr val="tx2"/>
                </a:solidFill>
                <a:ea typeface="ＭＳ Ｐゴシック" pitchFamily="34" charset="-128"/>
              </a:rPr>
              <a:t>Nine de Vries, Youz</a:t>
            </a:r>
          </a:p>
          <a:p>
            <a:r>
              <a:rPr lang="en-US" sz="3200" dirty="0">
                <a:solidFill>
                  <a:schemeClr val="tx2"/>
                </a:solidFill>
                <a:ea typeface="ＭＳ Ｐゴシック" pitchFamily="34" charset="-128"/>
              </a:rPr>
              <a:t>Anouk Sijbenga, Indigo</a:t>
            </a:r>
            <a:endParaRPr lang="nl-NL" sz="3200" dirty="0">
              <a:solidFill>
                <a:schemeClr val="tx2"/>
              </a:solidFill>
            </a:endParaRPr>
          </a:p>
        </p:txBody>
      </p:sp>
      <p:pic>
        <p:nvPicPr>
          <p:cNvPr id="2" name="Afbeelding 1">
            <a:extLst>
              <a:ext uri="{FF2B5EF4-FFF2-40B4-BE49-F238E27FC236}">
                <a16:creationId xmlns:a16="http://schemas.microsoft.com/office/drawing/2014/main" id="{443EDA40-EE18-7870-C697-89730B95378B}"/>
              </a:ext>
            </a:extLst>
          </p:cNvPr>
          <p:cNvPicPr>
            <a:picLocks noChangeAspect="1"/>
          </p:cNvPicPr>
          <p:nvPr/>
        </p:nvPicPr>
        <p:blipFill>
          <a:blip r:embed="rId4"/>
          <a:stretch>
            <a:fillRect/>
          </a:stretch>
        </p:blipFill>
        <p:spPr>
          <a:xfrm>
            <a:off x="3498899" y="341294"/>
            <a:ext cx="3450635" cy="573074"/>
          </a:xfrm>
          <a:prstGeom prst="rect">
            <a:avLst/>
          </a:prstGeom>
        </p:spPr>
      </p:pic>
      <p:pic>
        <p:nvPicPr>
          <p:cNvPr id="3" name="Afbeelding 2">
            <a:extLst>
              <a:ext uri="{FF2B5EF4-FFF2-40B4-BE49-F238E27FC236}">
                <a16:creationId xmlns:a16="http://schemas.microsoft.com/office/drawing/2014/main" id="{207F7527-C540-EC9B-D65D-522D05A27883}"/>
              </a:ext>
            </a:extLst>
          </p:cNvPr>
          <p:cNvPicPr>
            <a:picLocks noChangeAspect="1"/>
          </p:cNvPicPr>
          <p:nvPr/>
        </p:nvPicPr>
        <p:blipFill>
          <a:blip r:embed="rId5"/>
          <a:stretch>
            <a:fillRect/>
          </a:stretch>
        </p:blipFill>
        <p:spPr>
          <a:xfrm>
            <a:off x="251520" y="295570"/>
            <a:ext cx="2286198" cy="664522"/>
          </a:xfrm>
          <a:prstGeom prst="rect">
            <a:avLst/>
          </a:prstGeom>
        </p:spPr>
      </p:pic>
    </p:spTree>
    <p:extLst>
      <p:ext uri="{BB962C8B-B14F-4D97-AF65-F5344CB8AC3E}">
        <p14:creationId xmlns:p14="http://schemas.microsoft.com/office/powerpoint/2010/main" val="105611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r>
              <a:rPr lang="nl-NL"/>
              <a:t>TITEL </a:t>
            </a:r>
            <a:r>
              <a:rPr lang="nl-NL">
                <a:solidFill>
                  <a:schemeClr val="accent2"/>
                </a:solidFill>
              </a:rPr>
              <a:t>/</a:t>
            </a:r>
            <a:r>
              <a:rPr lang="nl-NL"/>
              <a:t> </a:t>
            </a:r>
            <a:fld id="{63AAB490-3BD1-425F-889D-11945B6ADEE9}" type="slidenum">
              <a:rPr lang="nl-NL" smtClean="0"/>
              <a:pPr/>
              <a:t>10</a:t>
            </a:fld>
            <a:endParaRPr lang="nl-NL"/>
          </a:p>
        </p:txBody>
      </p:sp>
      <p:sp>
        <p:nvSpPr>
          <p:cNvPr id="3" name="Tekstvak 2"/>
          <p:cNvSpPr txBox="1"/>
          <p:nvPr/>
        </p:nvSpPr>
        <p:spPr>
          <a:xfrm>
            <a:off x="275068" y="1358637"/>
            <a:ext cx="8568952" cy="2585323"/>
          </a:xfrm>
          <a:prstGeom prst="rect">
            <a:avLst/>
          </a:prstGeom>
          <a:noFill/>
        </p:spPr>
        <p:txBody>
          <a:bodyPr wrap="square" rtlCol="0">
            <a:spAutoFit/>
          </a:bodyPr>
          <a:lstStyle/>
          <a:p>
            <a:endParaRPr lang="nl-NL" sz="2400" dirty="0">
              <a:solidFill>
                <a:srgbClr val="002060"/>
              </a:solidFill>
            </a:endParaRPr>
          </a:p>
          <a:p>
            <a:r>
              <a:rPr lang="nl-NL" sz="2400" dirty="0"/>
              <a:t>Free downloads </a:t>
            </a:r>
            <a:r>
              <a:rPr lang="nl-NL" sz="2400" dirty="0" err="1"/>
              <a:t>through</a:t>
            </a:r>
            <a:r>
              <a:rPr lang="nl-NL" sz="2400" dirty="0"/>
              <a:t> </a:t>
            </a:r>
            <a:r>
              <a:rPr lang="nl-NL" sz="2400" dirty="0" err="1"/>
              <a:t>national</a:t>
            </a:r>
            <a:r>
              <a:rPr lang="nl-NL" sz="2400" dirty="0"/>
              <a:t> COPMI </a:t>
            </a:r>
            <a:r>
              <a:rPr lang="nl-NL" sz="2400" dirty="0" err="1"/>
              <a:t>network</a:t>
            </a:r>
            <a:r>
              <a:rPr lang="nl-NL" sz="2400" dirty="0"/>
              <a:t>:</a:t>
            </a:r>
          </a:p>
          <a:p>
            <a:endParaRPr lang="nl-NL" sz="2400" dirty="0">
              <a:solidFill>
                <a:srgbClr val="002060"/>
              </a:solidFill>
            </a:endParaRPr>
          </a:p>
          <a:p>
            <a:r>
              <a:rPr lang="nl-NL" dirty="0">
                <a:hlinkClick r:id="rId3"/>
              </a:rPr>
              <a:t>https://www.trimbos.nl/aanbod/webwinkel/?tag=koppkov</a:t>
            </a:r>
            <a:r>
              <a:rPr lang="nl-NL" dirty="0"/>
              <a:t> </a:t>
            </a:r>
          </a:p>
          <a:p>
            <a:endParaRPr lang="nl-NL" dirty="0"/>
          </a:p>
          <a:p>
            <a:endParaRPr lang="nl-NL" dirty="0"/>
          </a:p>
          <a:p>
            <a:endParaRPr lang="nl-NL" dirty="0"/>
          </a:p>
          <a:p>
            <a:endParaRPr lang="nl-NL" dirty="0"/>
          </a:p>
        </p:txBody>
      </p:sp>
      <p:pic>
        <p:nvPicPr>
          <p:cNvPr id="1026" name="Picture 2" descr="C:\Users\User\Desktop\knipoog en een knuffel.jpg&amp;w=270&amp;v=16016549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092979"/>
            <a:ext cx="2423919" cy="31421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2a925dfb-3d46-45c3-80f4-c4826da12056.jpg&amp;h=184&amp;w=130&amp;v=1601655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2886" y="3100773"/>
            <a:ext cx="2203301" cy="3118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f154e50f-c990-4ecb-b733-bb645762a704.jpg&amp;h=184&amp;w=130&amp;v=16016547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917" y="3140968"/>
            <a:ext cx="2186069" cy="309412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115FCF6-651B-002F-612F-363FB88DA708}"/>
              </a:ext>
            </a:extLst>
          </p:cNvPr>
          <p:cNvPicPr>
            <a:picLocks noChangeAspect="1"/>
          </p:cNvPicPr>
          <p:nvPr/>
        </p:nvPicPr>
        <p:blipFill>
          <a:blip r:embed="rId7"/>
          <a:stretch>
            <a:fillRect/>
          </a:stretch>
        </p:blipFill>
        <p:spPr>
          <a:xfrm>
            <a:off x="204788" y="168275"/>
            <a:ext cx="2286198" cy="664522"/>
          </a:xfrm>
          <a:prstGeom prst="rect">
            <a:avLst/>
          </a:prstGeom>
        </p:spPr>
      </p:pic>
      <p:pic>
        <p:nvPicPr>
          <p:cNvPr id="5" name="Afbeelding 4">
            <a:extLst>
              <a:ext uri="{FF2B5EF4-FFF2-40B4-BE49-F238E27FC236}">
                <a16:creationId xmlns:a16="http://schemas.microsoft.com/office/drawing/2014/main" id="{6F087AB7-3110-85A6-80A4-AEE27DF3C278}"/>
              </a:ext>
            </a:extLst>
          </p:cNvPr>
          <p:cNvPicPr>
            <a:picLocks noChangeAspect="1"/>
          </p:cNvPicPr>
          <p:nvPr/>
        </p:nvPicPr>
        <p:blipFill>
          <a:blip r:embed="rId8"/>
          <a:stretch>
            <a:fillRect/>
          </a:stretch>
        </p:blipFill>
        <p:spPr>
          <a:xfrm>
            <a:off x="3211901" y="202879"/>
            <a:ext cx="3450635" cy="573074"/>
          </a:xfrm>
          <a:prstGeom prst="rect">
            <a:avLst/>
          </a:prstGeom>
        </p:spPr>
      </p:pic>
    </p:spTree>
    <p:extLst>
      <p:ext uri="{BB962C8B-B14F-4D97-AF65-F5344CB8AC3E}">
        <p14:creationId xmlns:p14="http://schemas.microsoft.com/office/powerpoint/2010/main" val="353770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41176" y="2176725"/>
            <a:ext cx="8229600" cy="2819400"/>
          </a:xfrm>
        </p:spPr>
        <p:txBody>
          <a:bodyPr/>
          <a:lstStyle/>
          <a:p>
            <a:pPr marL="0" indent="0">
              <a:buNone/>
            </a:pPr>
            <a:r>
              <a:rPr lang="nl-NL" dirty="0" err="1"/>
              <a:t>Seeing</a:t>
            </a:r>
            <a:r>
              <a:rPr lang="nl-NL" dirty="0"/>
              <a:t> </a:t>
            </a:r>
            <a:r>
              <a:rPr lang="nl-NL" dirty="0" err="1"/>
              <a:t>yourself</a:t>
            </a:r>
            <a:r>
              <a:rPr lang="nl-NL" dirty="0"/>
              <a:t> in </a:t>
            </a:r>
            <a:r>
              <a:rPr lang="nl-NL" dirty="0" err="1"/>
              <a:t>parenting</a:t>
            </a:r>
            <a:r>
              <a:rPr lang="nl-NL" dirty="0"/>
              <a:t> action </a:t>
            </a:r>
            <a:r>
              <a:rPr lang="nl-NL" dirty="0" err="1"/>
              <a:t>by</a:t>
            </a:r>
            <a:r>
              <a:rPr lang="nl-NL" dirty="0"/>
              <a:t> </a:t>
            </a:r>
            <a:r>
              <a:rPr lang="nl-NL" dirty="0" err="1"/>
              <a:t>filming</a:t>
            </a:r>
            <a:r>
              <a:rPr lang="nl-NL" dirty="0"/>
              <a:t> </a:t>
            </a:r>
            <a:r>
              <a:rPr lang="nl-NL" dirty="0" err="1"/>
              <a:t>parenthood</a:t>
            </a:r>
            <a:r>
              <a:rPr lang="nl-NL" dirty="0"/>
              <a:t> </a:t>
            </a:r>
            <a:r>
              <a:rPr lang="nl-NL" dirty="0" err="1"/>
              <a:t>situations</a:t>
            </a:r>
            <a:r>
              <a:rPr lang="nl-NL" dirty="0"/>
              <a:t> </a:t>
            </a:r>
            <a:r>
              <a:rPr lang="nl-NL" dirty="0" err="1"/>
              <a:t>to</a:t>
            </a:r>
            <a:r>
              <a:rPr lang="nl-NL" dirty="0"/>
              <a:t> get </a:t>
            </a:r>
            <a:r>
              <a:rPr lang="nl-NL" dirty="0" err="1"/>
              <a:t>positive</a:t>
            </a:r>
            <a:r>
              <a:rPr lang="nl-NL" dirty="0"/>
              <a:t> feedback ánd </a:t>
            </a:r>
            <a:r>
              <a:rPr lang="nl-NL" dirty="0" err="1"/>
              <a:t>gain</a:t>
            </a:r>
            <a:r>
              <a:rPr lang="nl-NL" dirty="0"/>
              <a:t> </a:t>
            </a:r>
            <a:r>
              <a:rPr lang="nl-NL" dirty="0" err="1"/>
              <a:t>confidence</a:t>
            </a:r>
            <a:r>
              <a:rPr lang="nl-NL" dirty="0"/>
              <a:t> </a:t>
            </a:r>
            <a:r>
              <a:rPr lang="nl-NL" dirty="0" err="1"/>
              <a:t>to</a:t>
            </a:r>
            <a:r>
              <a:rPr lang="nl-NL" dirty="0"/>
              <a:t> </a:t>
            </a:r>
            <a:r>
              <a:rPr lang="nl-NL" dirty="0" err="1"/>
              <a:t>enhance</a:t>
            </a:r>
            <a:r>
              <a:rPr lang="nl-NL" dirty="0"/>
              <a:t> </a:t>
            </a:r>
            <a:r>
              <a:rPr lang="nl-NL" dirty="0" err="1"/>
              <a:t>attachtment</a:t>
            </a:r>
            <a:endParaRPr lang="nl-NL" dirty="0"/>
          </a:p>
          <a:p>
            <a:endParaRPr lang="nl-NL" dirty="0"/>
          </a:p>
          <a:p>
            <a:pPr marL="0" indent="0">
              <a:buNone/>
            </a:pPr>
            <a:endParaRPr lang="nl-NL" dirty="0"/>
          </a:p>
          <a:p>
            <a:pPr marL="0" indent="0">
              <a:buNone/>
            </a:pPr>
            <a:r>
              <a:rPr lang="nl-NL" dirty="0"/>
              <a:t>In Rotterdam: </a:t>
            </a:r>
          </a:p>
          <a:p>
            <a:r>
              <a:rPr lang="nl-NL" dirty="0">
                <a:hlinkClick r:id="rId3"/>
              </a:rPr>
              <a:t>Parent- Baby </a:t>
            </a:r>
            <a:r>
              <a:rPr lang="nl-NL" dirty="0" err="1">
                <a:hlinkClick r:id="rId3"/>
              </a:rPr>
              <a:t>Intervention</a:t>
            </a:r>
            <a:r>
              <a:rPr lang="nl-NL" dirty="0">
                <a:hlinkClick r:id="rId3"/>
              </a:rPr>
              <a:t> (0-1 jaar)</a:t>
            </a:r>
            <a:endParaRPr lang="nl-NL" dirty="0"/>
          </a:p>
          <a:p>
            <a:r>
              <a:rPr lang="nl-NL" dirty="0">
                <a:hlinkClick r:id="rId4"/>
              </a:rPr>
              <a:t>Parent-Child Interventie (1-6 jaar)</a:t>
            </a:r>
            <a:endParaRPr lang="nl-NL" dirty="0"/>
          </a:p>
          <a:p>
            <a:pPr marL="0" indent="0">
              <a:buNone/>
            </a:pPr>
            <a:endParaRPr lang="nl-NL" dirty="0"/>
          </a:p>
        </p:txBody>
      </p:sp>
      <p:sp>
        <p:nvSpPr>
          <p:cNvPr id="4" name="Titel 1"/>
          <p:cNvSpPr txBox="1">
            <a:spLocks/>
          </p:cNvSpPr>
          <p:nvPr/>
        </p:nvSpPr>
        <p:spPr bwMode="auto">
          <a:xfrm>
            <a:off x="251520" y="1247775"/>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r>
              <a:rPr lang="nl-NL" dirty="0">
                <a:solidFill>
                  <a:srgbClr val="1DAAFF"/>
                </a:solidFill>
                <a:ea typeface="Tahoma" panose="020B0604030504040204" pitchFamily="34" charset="0"/>
                <a:cs typeface="Tahoma" panose="020B0604030504040204" pitchFamily="34" charset="0"/>
              </a:rPr>
              <a:t>COPMI </a:t>
            </a:r>
            <a:r>
              <a:rPr lang="nl-NL" dirty="0" err="1">
                <a:solidFill>
                  <a:srgbClr val="1DAAFF"/>
                </a:solidFill>
                <a:ea typeface="Tahoma" panose="020B0604030504040204" pitchFamily="34" charset="0"/>
                <a:cs typeface="Tahoma" panose="020B0604030504040204" pitchFamily="34" charset="0"/>
              </a:rPr>
              <a:t>interventions</a:t>
            </a:r>
            <a:r>
              <a:rPr lang="nl-NL" dirty="0">
                <a:solidFill>
                  <a:srgbClr val="1DAAFF"/>
                </a:solidFill>
                <a:ea typeface="Tahoma" panose="020B0604030504040204" pitchFamily="34" charset="0"/>
                <a:cs typeface="Tahoma" panose="020B0604030504040204" pitchFamily="34" charset="0"/>
              </a:rPr>
              <a:t> 0-6 </a:t>
            </a:r>
            <a:r>
              <a:rPr lang="nl-NL" dirty="0" err="1">
                <a:solidFill>
                  <a:srgbClr val="1DAAFF"/>
                </a:solidFill>
                <a:ea typeface="Tahoma" panose="020B0604030504040204" pitchFamily="34" charset="0"/>
                <a:cs typeface="Tahoma" panose="020B0604030504040204" pitchFamily="34" charset="0"/>
              </a:rPr>
              <a:t>years</a:t>
            </a:r>
            <a:r>
              <a:rPr lang="nl-NL" dirty="0">
                <a:solidFill>
                  <a:srgbClr val="1DAAFF"/>
                </a:solidFill>
                <a:ea typeface="Tahoma" panose="020B0604030504040204" pitchFamily="34" charset="0"/>
                <a:cs typeface="Tahoma" panose="020B0604030504040204" pitchFamily="34" charset="0"/>
              </a:rPr>
              <a:t> of </a:t>
            </a:r>
            <a:r>
              <a:rPr lang="nl-NL" dirty="0" err="1">
                <a:solidFill>
                  <a:srgbClr val="1DAAFF"/>
                </a:solidFill>
                <a:ea typeface="Tahoma" panose="020B0604030504040204" pitchFamily="34" charset="0"/>
                <a:cs typeface="Tahoma" panose="020B0604030504040204" pitchFamily="34" charset="0"/>
              </a:rPr>
              <a:t>age</a:t>
            </a:r>
            <a:endParaRPr lang="nl-NL" dirty="0">
              <a:solidFill>
                <a:srgbClr val="1DAAFF"/>
              </a:solidFill>
              <a:ea typeface="Tahoma" panose="020B0604030504040204" pitchFamily="34" charset="0"/>
              <a:cs typeface="Tahoma" panose="020B0604030504040204" pitchFamily="34" charset="0"/>
            </a:endParaRPr>
          </a:p>
        </p:txBody>
      </p:sp>
      <p:pic>
        <p:nvPicPr>
          <p:cNvPr id="6" name="Afbeelding 5">
            <a:extLst>
              <a:ext uri="{FF2B5EF4-FFF2-40B4-BE49-F238E27FC236}">
                <a16:creationId xmlns:a16="http://schemas.microsoft.com/office/drawing/2014/main" id="{2295AEB1-DC4C-C564-E267-E044AA35AE38}"/>
              </a:ext>
            </a:extLst>
          </p:cNvPr>
          <p:cNvPicPr>
            <a:picLocks noChangeAspect="1"/>
          </p:cNvPicPr>
          <p:nvPr/>
        </p:nvPicPr>
        <p:blipFill>
          <a:blip r:embed="rId5"/>
          <a:stretch>
            <a:fillRect/>
          </a:stretch>
        </p:blipFill>
        <p:spPr>
          <a:xfrm>
            <a:off x="3211901" y="202879"/>
            <a:ext cx="3450635" cy="573074"/>
          </a:xfrm>
          <a:prstGeom prst="rect">
            <a:avLst/>
          </a:prstGeom>
        </p:spPr>
      </p:pic>
      <p:pic>
        <p:nvPicPr>
          <p:cNvPr id="7" name="Afbeelding 6">
            <a:extLst>
              <a:ext uri="{FF2B5EF4-FFF2-40B4-BE49-F238E27FC236}">
                <a16:creationId xmlns:a16="http://schemas.microsoft.com/office/drawing/2014/main" id="{DABE7C85-3752-92AF-45C7-8A62DBB70109}"/>
              </a:ext>
            </a:extLst>
          </p:cNvPr>
          <p:cNvPicPr>
            <a:picLocks noChangeAspect="1"/>
          </p:cNvPicPr>
          <p:nvPr/>
        </p:nvPicPr>
        <p:blipFill>
          <a:blip r:embed="rId6"/>
          <a:stretch>
            <a:fillRect/>
          </a:stretch>
        </p:blipFill>
        <p:spPr>
          <a:xfrm>
            <a:off x="432440" y="100613"/>
            <a:ext cx="2286198" cy="664522"/>
          </a:xfrm>
          <a:prstGeom prst="rect">
            <a:avLst/>
          </a:prstGeom>
        </p:spPr>
      </p:pic>
      <p:pic>
        <p:nvPicPr>
          <p:cNvPr id="8" name="Picture 2">
            <a:extLst>
              <a:ext uri="{FF2B5EF4-FFF2-40B4-BE49-F238E27FC236}">
                <a16:creationId xmlns:a16="http://schemas.microsoft.com/office/drawing/2014/main" id="{BCE6BFAD-E0CA-AFFC-E7BF-321B5C4AC3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6320" y="3861048"/>
            <a:ext cx="5567264" cy="313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2154237"/>
            <a:ext cx="8229600" cy="3456616"/>
          </a:xfrm>
        </p:spPr>
        <p:txBody>
          <a:bodyPr/>
          <a:lstStyle/>
          <a:p>
            <a:pPr marL="0" indent="0">
              <a:buNone/>
            </a:pPr>
            <a:endParaRPr lang="nl-NL" dirty="0"/>
          </a:p>
          <a:p>
            <a:pPr marL="0" indent="0">
              <a:buNone/>
            </a:pPr>
            <a:r>
              <a:rPr lang="nl-NL" dirty="0"/>
              <a:t>How </a:t>
            </a:r>
            <a:r>
              <a:rPr lang="nl-NL" dirty="0" err="1"/>
              <a:t>to</a:t>
            </a:r>
            <a:r>
              <a:rPr lang="nl-NL" dirty="0"/>
              <a:t> talk </a:t>
            </a:r>
            <a:r>
              <a:rPr lang="nl-NL" dirty="0" err="1"/>
              <a:t>to</a:t>
            </a:r>
            <a:r>
              <a:rPr lang="nl-NL" dirty="0"/>
              <a:t> COPMI </a:t>
            </a:r>
            <a:r>
              <a:rPr lang="nl-NL" dirty="0" err="1"/>
              <a:t>children</a:t>
            </a:r>
            <a:r>
              <a:rPr lang="nl-NL" dirty="0"/>
              <a:t>: </a:t>
            </a:r>
            <a:r>
              <a:rPr lang="nl-NL" dirty="0">
                <a:hlinkClick r:id="rId3"/>
              </a:rPr>
              <a:t>https://sesameworkshop.org/topics/parental-addiction/</a:t>
            </a:r>
            <a:r>
              <a:rPr lang="nl-NL" dirty="0"/>
              <a:t>   </a:t>
            </a:r>
          </a:p>
          <a:p>
            <a:pPr marL="0" indent="0">
              <a:buNone/>
            </a:pPr>
            <a:r>
              <a:rPr lang="nl-NL" dirty="0"/>
              <a:t>(show movie)</a:t>
            </a:r>
          </a:p>
          <a:p>
            <a:pPr marL="0" indent="0">
              <a:buNone/>
            </a:pPr>
            <a:endParaRPr lang="nl-NL" dirty="0"/>
          </a:p>
          <a:p>
            <a:pPr marL="0" indent="0">
              <a:buNone/>
            </a:pPr>
            <a:endParaRPr lang="nl-NL" dirty="0"/>
          </a:p>
          <a:p>
            <a:pPr marL="0" indent="0">
              <a:buNone/>
            </a:pPr>
            <a:r>
              <a:rPr lang="nl-NL" dirty="0"/>
              <a:t>In Rotterdam:</a:t>
            </a:r>
          </a:p>
          <a:p>
            <a:r>
              <a:rPr lang="nl-NL" dirty="0">
                <a:hlinkClick r:id="rId4"/>
              </a:rPr>
              <a:t>Piep zei de Muis</a:t>
            </a:r>
            <a:r>
              <a:rPr lang="nl-NL" dirty="0"/>
              <a:t> (10 x 1,5 uur) &gt; no diagnosis </a:t>
            </a:r>
            <a:r>
              <a:rPr lang="nl-NL" dirty="0" err="1"/>
              <a:t>necessary</a:t>
            </a:r>
            <a:endParaRPr lang="nl-NL" dirty="0"/>
          </a:p>
          <a:p>
            <a:r>
              <a:rPr lang="nl-NL" dirty="0">
                <a:hlinkClick r:id="rId5"/>
              </a:rPr>
              <a:t>Billy Boem </a:t>
            </a:r>
            <a:r>
              <a:rPr lang="nl-NL" dirty="0"/>
              <a:t>(10 x 1,5 uur) &gt; no diagnosis </a:t>
            </a:r>
            <a:r>
              <a:rPr lang="nl-NL" dirty="0" err="1"/>
              <a:t>necessary</a:t>
            </a:r>
            <a:endParaRPr lang="nl-NL" dirty="0"/>
          </a:p>
          <a:p>
            <a:r>
              <a:rPr lang="nl-NL" dirty="0">
                <a:hlinkClick r:id="rId6"/>
              </a:rPr>
              <a:t>COPMI </a:t>
            </a:r>
            <a:r>
              <a:rPr lang="nl-NL" dirty="0" err="1">
                <a:hlinkClick r:id="rId6"/>
              </a:rPr>
              <a:t>group</a:t>
            </a:r>
            <a:r>
              <a:rPr lang="nl-NL" dirty="0"/>
              <a:t> (8x1,5 uur)</a:t>
            </a:r>
          </a:p>
          <a:p>
            <a:pPr marL="0" indent="0">
              <a:buNone/>
            </a:pPr>
            <a:endParaRPr lang="nl-NL" dirty="0"/>
          </a:p>
          <a:p>
            <a:endParaRPr lang="nl-NL" dirty="0"/>
          </a:p>
          <a:p>
            <a:pPr marL="0" indent="0">
              <a:buNone/>
            </a:pPr>
            <a:endParaRPr lang="nl-NL" dirty="0"/>
          </a:p>
        </p:txBody>
      </p:sp>
      <p:sp>
        <p:nvSpPr>
          <p:cNvPr id="4" name="Titel 1"/>
          <p:cNvSpPr txBox="1">
            <a:spLocks/>
          </p:cNvSpPr>
          <p:nvPr/>
        </p:nvSpPr>
        <p:spPr bwMode="auto">
          <a:xfrm>
            <a:off x="251520" y="1247775"/>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r>
              <a:rPr lang="nl-NL" dirty="0">
                <a:solidFill>
                  <a:srgbClr val="1DAAFF"/>
                </a:solidFill>
                <a:ea typeface="Tahoma" panose="020B0604030504040204" pitchFamily="34" charset="0"/>
                <a:cs typeface="Tahoma" panose="020B0604030504040204" pitchFamily="34" charset="0"/>
              </a:rPr>
              <a:t>COPMI </a:t>
            </a:r>
            <a:r>
              <a:rPr lang="nl-NL" dirty="0" err="1">
                <a:solidFill>
                  <a:srgbClr val="1DAAFF"/>
                </a:solidFill>
                <a:ea typeface="Tahoma" panose="020B0604030504040204" pitchFamily="34" charset="0"/>
                <a:cs typeface="Tahoma" panose="020B0604030504040204" pitchFamily="34" charset="0"/>
              </a:rPr>
              <a:t>interventions</a:t>
            </a:r>
            <a:r>
              <a:rPr lang="nl-NL" dirty="0">
                <a:solidFill>
                  <a:srgbClr val="1DAAFF"/>
                </a:solidFill>
                <a:ea typeface="Tahoma" panose="020B0604030504040204" pitchFamily="34" charset="0"/>
                <a:cs typeface="Tahoma" panose="020B0604030504040204" pitchFamily="34" charset="0"/>
              </a:rPr>
              <a:t> 4-12 </a:t>
            </a:r>
            <a:r>
              <a:rPr lang="nl-NL" dirty="0" err="1">
                <a:solidFill>
                  <a:srgbClr val="1DAAFF"/>
                </a:solidFill>
                <a:ea typeface="Tahoma" panose="020B0604030504040204" pitchFamily="34" charset="0"/>
                <a:cs typeface="Tahoma" panose="020B0604030504040204" pitchFamily="34" charset="0"/>
              </a:rPr>
              <a:t>years</a:t>
            </a:r>
            <a:r>
              <a:rPr lang="nl-NL" dirty="0">
                <a:solidFill>
                  <a:srgbClr val="1DAAFF"/>
                </a:solidFill>
                <a:ea typeface="Tahoma" panose="020B0604030504040204" pitchFamily="34" charset="0"/>
                <a:cs typeface="Tahoma" panose="020B0604030504040204" pitchFamily="34" charset="0"/>
              </a:rPr>
              <a:t> of </a:t>
            </a:r>
            <a:r>
              <a:rPr lang="nl-NL" dirty="0" err="1">
                <a:solidFill>
                  <a:srgbClr val="1DAAFF"/>
                </a:solidFill>
                <a:ea typeface="Tahoma" panose="020B0604030504040204" pitchFamily="34" charset="0"/>
                <a:cs typeface="Tahoma" panose="020B0604030504040204" pitchFamily="34" charset="0"/>
              </a:rPr>
              <a:t>age</a:t>
            </a:r>
            <a:endParaRPr lang="nl-NL" dirty="0">
              <a:solidFill>
                <a:srgbClr val="1DAAFF"/>
              </a:solidFill>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82C84EA6-014E-4072-A652-ED1235AA9602}"/>
              </a:ext>
            </a:extLst>
          </p:cNvPr>
          <p:cNvPicPr>
            <a:picLocks noChangeAspect="1"/>
          </p:cNvPicPr>
          <p:nvPr/>
        </p:nvPicPr>
        <p:blipFill>
          <a:blip r:embed="rId7"/>
          <a:stretch>
            <a:fillRect/>
          </a:stretch>
        </p:blipFill>
        <p:spPr>
          <a:xfrm>
            <a:off x="7452229" y="3645024"/>
            <a:ext cx="1410867" cy="2601789"/>
          </a:xfrm>
          <a:prstGeom prst="rect">
            <a:avLst/>
          </a:prstGeom>
        </p:spPr>
      </p:pic>
      <p:pic>
        <p:nvPicPr>
          <p:cNvPr id="6" name="Afbeelding 5">
            <a:extLst>
              <a:ext uri="{FF2B5EF4-FFF2-40B4-BE49-F238E27FC236}">
                <a16:creationId xmlns:a16="http://schemas.microsoft.com/office/drawing/2014/main" id="{3959AC35-C37E-074D-8619-469A660292BC}"/>
              </a:ext>
            </a:extLst>
          </p:cNvPr>
          <p:cNvPicPr>
            <a:picLocks noChangeAspect="1"/>
          </p:cNvPicPr>
          <p:nvPr/>
        </p:nvPicPr>
        <p:blipFill>
          <a:blip r:embed="rId8"/>
          <a:stretch>
            <a:fillRect/>
          </a:stretch>
        </p:blipFill>
        <p:spPr>
          <a:xfrm>
            <a:off x="3203848" y="69870"/>
            <a:ext cx="3450635" cy="573074"/>
          </a:xfrm>
          <a:prstGeom prst="rect">
            <a:avLst/>
          </a:prstGeom>
        </p:spPr>
      </p:pic>
      <p:pic>
        <p:nvPicPr>
          <p:cNvPr id="7" name="Afbeelding 6">
            <a:extLst>
              <a:ext uri="{FF2B5EF4-FFF2-40B4-BE49-F238E27FC236}">
                <a16:creationId xmlns:a16="http://schemas.microsoft.com/office/drawing/2014/main" id="{AE4EC1AE-663B-6A11-460B-74787AE266D9}"/>
              </a:ext>
            </a:extLst>
          </p:cNvPr>
          <p:cNvPicPr>
            <a:picLocks noChangeAspect="1"/>
          </p:cNvPicPr>
          <p:nvPr/>
        </p:nvPicPr>
        <p:blipFill>
          <a:blip r:embed="rId9"/>
          <a:stretch>
            <a:fillRect/>
          </a:stretch>
        </p:blipFill>
        <p:spPr>
          <a:xfrm>
            <a:off x="251520" y="69870"/>
            <a:ext cx="2286198" cy="664522"/>
          </a:xfrm>
          <a:prstGeom prst="rect">
            <a:avLst/>
          </a:prstGeom>
        </p:spPr>
      </p:pic>
    </p:spTree>
    <p:extLst>
      <p:ext uri="{BB962C8B-B14F-4D97-AF65-F5344CB8AC3E}">
        <p14:creationId xmlns:p14="http://schemas.microsoft.com/office/powerpoint/2010/main" val="80872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2154237"/>
            <a:ext cx="8229600" cy="3456616"/>
          </a:xfrm>
        </p:spPr>
        <p:txBody>
          <a:bodyPr/>
          <a:lstStyle/>
          <a:p>
            <a:pPr marL="0" indent="0">
              <a:buNone/>
            </a:pPr>
            <a:endParaRPr lang="nl-NL" dirty="0"/>
          </a:p>
          <a:p>
            <a:pPr marL="0" indent="0">
              <a:buNone/>
            </a:pPr>
            <a:endParaRPr lang="nl-NL" dirty="0"/>
          </a:p>
          <a:p>
            <a:pPr marL="0" indent="0">
              <a:buNone/>
            </a:pPr>
            <a:endParaRPr lang="nl-NL" dirty="0"/>
          </a:p>
          <a:p>
            <a:pPr marL="0" indent="0">
              <a:buNone/>
            </a:pPr>
            <a:r>
              <a:rPr lang="nl-NL" dirty="0"/>
              <a:t>In Rotterdam:</a:t>
            </a:r>
          </a:p>
          <a:p>
            <a:r>
              <a:rPr lang="nl-NL" dirty="0">
                <a:hlinkClick r:id="rId3"/>
              </a:rPr>
              <a:t>COPMI </a:t>
            </a:r>
            <a:r>
              <a:rPr lang="nl-NL" dirty="0" err="1">
                <a:hlinkClick r:id="rId3"/>
              </a:rPr>
              <a:t>group</a:t>
            </a:r>
            <a:r>
              <a:rPr lang="nl-NL" dirty="0">
                <a:hlinkClick r:id="rId3"/>
              </a:rPr>
              <a:t> 12-15 (8 x 1,5 uur)</a:t>
            </a:r>
            <a:endParaRPr lang="nl-NL" dirty="0"/>
          </a:p>
          <a:p>
            <a:r>
              <a:rPr lang="nl-NL" dirty="0">
                <a:hlinkClick r:id="rId3"/>
              </a:rPr>
              <a:t>COPMI </a:t>
            </a:r>
            <a:r>
              <a:rPr lang="nl-NL" dirty="0" err="1">
                <a:hlinkClick r:id="rId3"/>
              </a:rPr>
              <a:t>group</a:t>
            </a:r>
            <a:r>
              <a:rPr lang="nl-NL" dirty="0">
                <a:hlinkClick r:id="rId3"/>
              </a:rPr>
              <a:t> 16-23 (8 x 1,5 uur)</a:t>
            </a:r>
            <a:endParaRPr lang="nl-NL" dirty="0"/>
          </a:p>
          <a:p>
            <a:r>
              <a:rPr lang="nl-NL" altLang="nl-NL" dirty="0">
                <a:ea typeface="ＭＳ Ｐゴシック" panose="020B0600070205080204" pitchFamily="34" charset="-128"/>
                <a:hlinkClick r:id="rId4"/>
              </a:rPr>
              <a:t>https://koppoprotterdam.weebly.com/</a:t>
            </a:r>
            <a:r>
              <a:rPr lang="nl-NL" altLang="nl-NL" dirty="0">
                <a:ea typeface="ＭＳ Ｐゴシック" panose="020B0600070205080204" pitchFamily="34" charset="-128"/>
              </a:rPr>
              <a:t> </a:t>
            </a:r>
          </a:p>
          <a:p>
            <a:endParaRPr lang="nl-NL" dirty="0"/>
          </a:p>
          <a:p>
            <a:pPr marL="0" indent="0">
              <a:buNone/>
            </a:pPr>
            <a:endParaRPr lang="nl-NL" dirty="0"/>
          </a:p>
          <a:p>
            <a:endParaRPr lang="nl-NL" dirty="0"/>
          </a:p>
          <a:p>
            <a:pPr marL="0" indent="0">
              <a:buNone/>
            </a:pPr>
            <a:endParaRPr lang="nl-NL" dirty="0"/>
          </a:p>
        </p:txBody>
      </p:sp>
      <p:sp>
        <p:nvSpPr>
          <p:cNvPr id="4" name="Titel 1"/>
          <p:cNvSpPr txBox="1">
            <a:spLocks/>
          </p:cNvSpPr>
          <p:nvPr/>
        </p:nvSpPr>
        <p:spPr bwMode="auto">
          <a:xfrm>
            <a:off x="0" y="1229374"/>
            <a:ext cx="8748464"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r>
              <a:rPr lang="nl-NL" dirty="0">
                <a:solidFill>
                  <a:srgbClr val="1DAAFF"/>
                </a:solidFill>
                <a:ea typeface="Tahoma" panose="020B0604030504040204" pitchFamily="34" charset="0"/>
                <a:cs typeface="Tahoma" panose="020B0604030504040204" pitchFamily="34" charset="0"/>
              </a:rPr>
              <a:t>COPMI </a:t>
            </a:r>
            <a:r>
              <a:rPr lang="nl-NL" dirty="0" err="1">
                <a:solidFill>
                  <a:srgbClr val="1DAAFF"/>
                </a:solidFill>
                <a:ea typeface="Tahoma" panose="020B0604030504040204" pitchFamily="34" charset="0"/>
                <a:cs typeface="Tahoma" panose="020B0604030504040204" pitchFamily="34" charset="0"/>
              </a:rPr>
              <a:t>Interventions</a:t>
            </a:r>
            <a:r>
              <a:rPr lang="nl-NL" dirty="0">
                <a:solidFill>
                  <a:srgbClr val="1DAAFF"/>
                </a:solidFill>
                <a:ea typeface="Tahoma" panose="020B0604030504040204" pitchFamily="34" charset="0"/>
                <a:cs typeface="Tahoma" panose="020B0604030504040204" pitchFamily="34" charset="0"/>
              </a:rPr>
              <a:t> 12-23 </a:t>
            </a:r>
            <a:r>
              <a:rPr lang="nl-NL" dirty="0" err="1">
                <a:solidFill>
                  <a:srgbClr val="1DAAFF"/>
                </a:solidFill>
                <a:ea typeface="Tahoma" panose="020B0604030504040204" pitchFamily="34" charset="0"/>
                <a:cs typeface="Tahoma" panose="020B0604030504040204" pitchFamily="34" charset="0"/>
              </a:rPr>
              <a:t>years</a:t>
            </a:r>
            <a:r>
              <a:rPr lang="nl-NL" dirty="0">
                <a:solidFill>
                  <a:srgbClr val="1DAAFF"/>
                </a:solidFill>
                <a:ea typeface="Tahoma" panose="020B0604030504040204" pitchFamily="34" charset="0"/>
                <a:cs typeface="Tahoma" panose="020B0604030504040204" pitchFamily="34" charset="0"/>
              </a:rPr>
              <a:t> of </a:t>
            </a:r>
            <a:r>
              <a:rPr lang="nl-NL" dirty="0" err="1">
                <a:solidFill>
                  <a:srgbClr val="1DAAFF"/>
                </a:solidFill>
                <a:ea typeface="Tahoma" panose="020B0604030504040204" pitchFamily="34" charset="0"/>
                <a:cs typeface="Tahoma" panose="020B0604030504040204" pitchFamily="34" charset="0"/>
              </a:rPr>
              <a:t>age</a:t>
            </a:r>
            <a:endParaRPr lang="nl-NL" dirty="0">
              <a:solidFill>
                <a:srgbClr val="1DAAFF"/>
              </a:solidFill>
              <a:ea typeface="Tahoma" panose="020B0604030504040204" pitchFamily="34" charset="0"/>
              <a:cs typeface="Tahoma" panose="020B0604030504040204" pitchFamily="34" charset="0"/>
            </a:endParaRPr>
          </a:p>
        </p:txBody>
      </p:sp>
      <p:pic>
        <p:nvPicPr>
          <p:cNvPr id="6" name="Afbeelding 5">
            <a:extLst>
              <a:ext uri="{FF2B5EF4-FFF2-40B4-BE49-F238E27FC236}">
                <a16:creationId xmlns:a16="http://schemas.microsoft.com/office/drawing/2014/main" id="{3959AC35-C37E-074D-8619-469A660292BC}"/>
              </a:ext>
            </a:extLst>
          </p:cNvPr>
          <p:cNvPicPr>
            <a:picLocks noChangeAspect="1"/>
          </p:cNvPicPr>
          <p:nvPr/>
        </p:nvPicPr>
        <p:blipFill>
          <a:blip r:embed="rId5"/>
          <a:stretch>
            <a:fillRect/>
          </a:stretch>
        </p:blipFill>
        <p:spPr>
          <a:xfrm>
            <a:off x="3203848" y="69870"/>
            <a:ext cx="3450635" cy="573074"/>
          </a:xfrm>
          <a:prstGeom prst="rect">
            <a:avLst/>
          </a:prstGeom>
        </p:spPr>
      </p:pic>
      <p:pic>
        <p:nvPicPr>
          <p:cNvPr id="7" name="Afbeelding 6">
            <a:extLst>
              <a:ext uri="{FF2B5EF4-FFF2-40B4-BE49-F238E27FC236}">
                <a16:creationId xmlns:a16="http://schemas.microsoft.com/office/drawing/2014/main" id="{AE4EC1AE-663B-6A11-460B-74787AE266D9}"/>
              </a:ext>
            </a:extLst>
          </p:cNvPr>
          <p:cNvPicPr>
            <a:picLocks noChangeAspect="1"/>
          </p:cNvPicPr>
          <p:nvPr/>
        </p:nvPicPr>
        <p:blipFill>
          <a:blip r:embed="rId6"/>
          <a:stretch>
            <a:fillRect/>
          </a:stretch>
        </p:blipFill>
        <p:spPr>
          <a:xfrm>
            <a:off x="251520" y="69870"/>
            <a:ext cx="2286198" cy="664522"/>
          </a:xfrm>
          <a:prstGeom prst="rect">
            <a:avLst/>
          </a:prstGeom>
        </p:spPr>
      </p:pic>
    </p:spTree>
    <p:extLst>
      <p:ext uri="{BB962C8B-B14F-4D97-AF65-F5344CB8AC3E}">
        <p14:creationId xmlns:p14="http://schemas.microsoft.com/office/powerpoint/2010/main" val="109762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2154237"/>
            <a:ext cx="8229600" cy="3456616"/>
          </a:xfrm>
        </p:spPr>
        <p:txBody>
          <a:bodyPr/>
          <a:lstStyle/>
          <a:p>
            <a:pPr marL="0" indent="0">
              <a:buNone/>
            </a:pPr>
            <a:endParaRPr lang="nl-NL" dirty="0"/>
          </a:p>
          <a:p>
            <a:pPr marL="0" indent="0">
              <a:buNone/>
            </a:pPr>
            <a:endParaRPr lang="nl-NL" dirty="0"/>
          </a:p>
          <a:p>
            <a:pPr marL="0" indent="0">
              <a:buNone/>
            </a:pPr>
            <a:endParaRPr lang="nl-NL" dirty="0"/>
          </a:p>
          <a:p>
            <a:endParaRPr lang="nl-NL" dirty="0"/>
          </a:p>
          <a:p>
            <a:pPr marL="0" indent="0">
              <a:buNone/>
            </a:pPr>
            <a:endParaRPr lang="nl-NL" dirty="0"/>
          </a:p>
          <a:p>
            <a:endParaRPr lang="nl-NL" dirty="0"/>
          </a:p>
          <a:p>
            <a:pPr marL="0" indent="0">
              <a:buNone/>
            </a:pPr>
            <a:endParaRPr lang="nl-NL" dirty="0"/>
          </a:p>
        </p:txBody>
      </p:sp>
      <p:sp>
        <p:nvSpPr>
          <p:cNvPr id="4" name="Titel 1"/>
          <p:cNvSpPr txBox="1">
            <a:spLocks/>
          </p:cNvSpPr>
          <p:nvPr/>
        </p:nvSpPr>
        <p:spPr bwMode="auto">
          <a:xfrm>
            <a:off x="251520" y="1247775"/>
            <a:ext cx="8229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r>
              <a:rPr lang="nl-NL" dirty="0">
                <a:solidFill>
                  <a:srgbClr val="1DAAFF"/>
                </a:solidFill>
                <a:ea typeface="Tahoma" panose="020B0604030504040204" pitchFamily="34" charset="0"/>
                <a:cs typeface="Tahoma" panose="020B0604030504040204" pitchFamily="34" charset="0"/>
              </a:rPr>
              <a:t>COPMI 12-23 </a:t>
            </a:r>
            <a:r>
              <a:rPr lang="nl-NL" dirty="0" err="1">
                <a:solidFill>
                  <a:srgbClr val="1DAAFF"/>
                </a:solidFill>
                <a:ea typeface="Tahoma" panose="020B0604030504040204" pitchFamily="34" charset="0"/>
                <a:cs typeface="Tahoma" panose="020B0604030504040204" pitchFamily="34" charset="0"/>
              </a:rPr>
              <a:t>years</a:t>
            </a:r>
            <a:r>
              <a:rPr lang="nl-NL" dirty="0">
                <a:solidFill>
                  <a:srgbClr val="1DAAFF"/>
                </a:solidFill>
                <a:ea typeface="Tahoma" panose="020B0604030504040204" pitchFamily="34" charset="0"/>
                <a:cs typeface="Tahoma" panose="020B0604030504040204" pitchFamily="34" charset="0"/>
              </a:rPr>
              <a:t> of </a:t>
            </a:r>
            <a:r>
              <a:rPr lang="nl-NL" dirty="0" err="1">
                <a:solidFill>
                  <a:srgbClr val="1DAAFF"/>
                </a:solidFill>
                <a:ea typeface="Tahoma" panose="020B0604030504040204" pitchFamily="34" charset="0"/>
                <a:cs typeface="Tahoma" panose="020B0604030504040204" pitchFamily="34" charset="0"/>
              </a:rPr>
              <a:t>age</a:t>
            </a:r>
            <a:endParaRPr lang="nl-NL" dirty="0">
              <a:solidFill>
                <a:srgbClr val="1DAAFF"/>
              </a:solidFill>
              <a:ea typeface="Tahoma" panose="020B0604030504040204" pitchFamily="34" charset="0"/>
              <a:cs typeface="Tahoma" panose="020B0604030504040204" pitchFamily="34" charset="0"/>
            </a:endParaRPr>
          </a:p>
        </p:txBody>
      </p:sp>
      <p:pic>
        <p:nvPicPr>
          <p:cNvPr id="6" name="Afbeelding 5">
            <a:extLst>
              <a:ext uri="{FF2B5EF4-FFF2-40B4-BE49-F238E27FC236}">
                <a16:creationId xmlns:a16="http://schemas.microsoft.com/office/drawing/2014/main" id="{3959AC35-C37E-074D-8619-469A660292BC}"/>
              </a:ext>
            </a:extLst>
          </p:cNvPr>
          <p:cNvPicPr>
            <a:picLocks noChangeAspect="1"/>
          </p:cNvPicPr>
          <p:nvPr/>
        </p:nvPicPr>
        <p:blipFill>
          <a:blip r:embed="rId3"/>
          <a:stretch>
            <a:fillRect/>
          </a:stretch>
        </p:blipFill>
        <p:spPr>
          <a:xfrm>
            <a:off x="3203848" y="69870"/>
            <a:ext cx="3450635" cy="573074"/>
          </a:xfrm>
          <a:prstGeom prst="rect">
            <a:avLst/>
          </a:prstGeom>
        </p:spPr>
      </p:pic>
      <p:pic>
        <p:nvPicPr>
          <p:cNvPr id="7" name="Afbeelding 6">
            <a:extLst>
              <a:ext uri="{FF2B5EF4-FFF2-40B4-BE49-F238E27FC236}">
                <a16:creationId xmlns:a16="http://schemas.microsoft.com/office/drawing/2014/main" id="{AE4EC1AE-663B-6A11-460B-74787AE266D9}"/>
              </a:ext>
            </a:extLst>
          </p:cNvPr>
          <p:cNvPicPr>
            <a:picLocks noChangeAspect="1"/>
          </p:cNvPicPr>
          <p:nvPr/>
        </p:nvPicPr>
        <p:blipFill>
          <a:blip r:embed="rId4"/>
          <a:stretch>
            <a:fillRect/>
          </a:stretch>
        </p:blipFill>
        <p:spPr>
          <a:xfrm>
            <a:off x="251520" y="69870"/>
            <a:ext cx="2286198" cy="664522"/>
          </a:xfrm>
          <a:prstGeom prst="rect">
            <a:avLst/>
          </a:prstGeom>
        </p:spPr>
      </p:pic>
      <p:pic>
        <p:nvPicPr>
          <p:cNvPr id="5" name="Afbeelding 4">
            <a:extLst>
              <a:ext uri="{FF2B5EF4-FFF2-40B4-BE49-F238E27FC236}">
                <a16:creationId xmlns:a16="http://schemas.microsoft.com/office/drawing/2014/main" id="{E98FC40E-ADF2-C512-7D8B-3D599322D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97462"/>
            <a:ext cx="9144000" cy="4762500"/>
          </a:xfrm>
          <a:prstGeom prst="rect">
            <a:avLst/>
          </a:prstGeom>
        </p:spPr>
      </p:pic>
    </p:spTree>
    <p:extLst>
      <p:ext uri="{BB962C8B-B14F-4D97-AF65-F5344CB8AC3E}">
        <p14:creationId xmlns:p14="http://schemas.microsoft.com/office/powerpoint/2010/main" val="396093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2392" y="2204864"/>
            <a:ext cx="8229600" cy="2819400"/>
          </a:xfrm>
        </p:spPr>
        <p:txBody>
          <a:bodyPr/>
          <a:lstStyle/>
          <a:p>
            <a:pPr marL="0" indent="0">
              <a:buNone/>
            </a:pPr>
            <a:endParaRPr lang="nl-NL" dirty="0"/>
          </a:p>
          <a:p>
            <a:pPr defTabSz="914400" fontAlgn="auto">
              <a:spcBef>
                <a:spcPts val="0"/>
              </a:spcBef>
              <a:spcAft>
                <a:spcPts val="0"/>
              </a:spcAft>
              <a:buClrTx/>
              <a:defRPr/>
            </a:pPr>
            <a:r>
              <a:rPr lang="en-US" dirty="0"/>
              <a:t>Parenting skills are central in combination with having psychological problems/addiction</a:t>
            </a:r>
          </a:p>
          <a:p>
            <a:r>
              <a:rPr lang="nl-NL" dirty="0" err="1"/>
              <a:t>Together</a:t>
            </a:r>
            <a:r>
              <a:rPr lang="nl-NL" dirty="0"/>
              <a:t> </a:t>
            </a:r>
            <a:r>
              <a:rPr lang="nl-NL" dirty="0" err="1"/>
              <a:t>with</a:t>
            </a:r>
            <a:r>
              <a:rPr lang="nl-NL" dirty="0"/>
              <a:t> </a:t>
            </a:r>
            <a:r>
              <a:rPr lang="nl-NL" dirty="0" err="1"/>
              <a:t>other</a:t>
            </a:r>
            <a:r>
              <a:rPr lang="nl-NL" dirty="0"/>
              <a:t> </a:t>
            </a:r>
            <a:r>
              <a:rPr lang="nl-NL" dirty="0" err="1"/>
              <a:t>parents</a:t>
            </a:r>
            <a:r>
              <a:rPr lang="nl-NL" dirty="0"/>
              <a:t> </a:t>
            </a:r>
            <a:r>
              <a:rPr lang="nl-NL" dirty="0" err="1"/>
              <a:t>to</a:t>
            </a:r>
            <a:r>
              <a:rPr lang="nl-NL" dirty="0"/>
              <a:t> </a:t>
            </a:r>
            <a:r>
              <a:rPr lang="nl-NL" dirty="0" err="1"/>
              <a:t>broaden</a:t>
            </a:r>
            <a:r>
              <a:rPr lang="nl-NL" dirty="0"/>
              <a:t> </a:t>
            </a:r>
            <a:r>
              <a:rPr lang="nl-NL" dirty="0" err="1"/>
              <a:t>the</a:t>
            </a:r>
            <a:r>
              <a:rPr lang="nl-NL" dirty="0"/>
              <a:t> </a:t>
            </a:r>
            <a:r>
              <a:rPr lang="nl-NL" dirty="0" err="1"/>
              <a:t>social</a:t>
            </a:r>
            <a:r>
              <a:rPr lang="nl-NL" dirty="0"/>
              <a:t> </a:t>
            </a:r>
            <a:r>
              <a:rPr lang="nl-NL" dirty="0" err="1"/>
              <a:t>network</a:t>
            </a:r>
            <a:endParaRPr lang="nl-NL" dirty="0"/>
          </a:p>
          <a:p>
            <a:endParaRPr lang="nl-NL" dirty="0"/>
          </a:p>
          <a:p>
            <a:pPr marL="0" indent="0">
              <a:buNone/>
            </a:pPr>
            <a:r>
              <a:rPr lang="nl-NL" dirty="0"/>
              <a:t>In Rotterdam:</a:t>
            </a:r>
          </a:p>
          <a:p>
            <a:r>
              <a:rPr lang="nl-NL" dirty="0">
                <a:hlinkClick r:id="rId3"/>
              </a:rPr>
              <a:t>How </a:t>
            </a:r>
            <a:r>
              <a:rPr lang="nl-NL" dirty="0" err="1">
                <a:hlinkClick r:id="rId3"/>
              </a:rPr>
              <a:t>to</a:t>
            </a:r>
            <a:r>
              <a:rPr lang="nl-NL" dirty="0">
                <a:hlinkClick r:id="rId3"/>
              </a:rPr>
              <a:t> keep in </a:t>
            </a:r>
            <a:r>
              <a:rPr lang="nl-NL" dirty="0" err="1">
                <a:hlinkClick r:id="rId3"/>
              </a:rPr>
              <a:t>balance</a:t>
            </a:r>
            <a:r>
              <a:rPr lang="nl-NL" dirty="0">
                <a:hlinkClick r:id="rId3"/>
              </a:rPr>
              <a:t> </a:t>
            </a:r>
            <a:r>
              <a:rPr lang="nl-NL" dirty="0"/>
              <a:t>(8x1,5 uur)</a:t>
            </a:r>
          </a:p>
          <a:p>
            <a:pPr marL="0" indent="0">
              <a:buNone/>
            </a:pPr>
            <a:endParaRPr lang="nl-NL" dirty="0"/>
          </a:p>
          <a:p>
            <a:endParaRPr lang="nl-NL" dirty="0"/>
          </a:p>
          <a:p>
            <a:endParaRPr lang="nl-NL" dirty="0"/>
          </a:p>
          <a:p>
            <a:pPr marL="0" indent="0">
              <a:buNone/>
            </a:pPr>
            <a:endParaRPr lang="nl-NL" dirty="0">
              <a:latin typeface="+mj-lt"/>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2"/>
          </p:nvPr>
        </p:nvSpPr>
        <p:spPr/>
        <p:txBody>
          <a:bodyPr/>
          <a:lstStyle/>
          <a:p>
            <a:pPr>
              <a:defRPr/>
            </a:pPr>
            <a:fld id="{988259BB-9690-4A7D-9AF2-206311A30545}" type="slidenum">
              <a:rPr lang="nl-NL" smtClean="0">
                <a:solidFill>
                  <a:prstClr val="black"/>
                </a:solidFill>
              </a:rPr>
              <a:pPr>
                <a:defRPr/>
              </a:pPr>
              <a:t>15</a:t>
            </a:fld>
            <a:endParaRPr lang="nl-NL">
              <a:solidFill>
                <a:prstClr val="black"/>
              </a:solidFill>
            </a:endParaRPr>
          </a:p>
        </p:txBody>
      </p:sp>
      <p:sp>
        <p:nvSpPr>
          <p:cNvPr id="5" name="AutoShape 2" descr="Afbeeldingsresultaat voor opstaan en zitten afbeel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opstaan en zitten afbeel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itel 1"/>
          <p:cNvSpPr txBox="1">
            <a:spLocks/>
          </p:cNvSpPr>
          <p:nvPr/>
        </p:nvSpPr>
        <p:spPr bwMode="auto">
          <a:xfrm>
            <a:off x="323528" y="1110725"/>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eaLnBrk="0" hangingPunct="0">
              <a:defRPr sz="2800">
                <a:solidFill>
                  <a:srgbClr val="1DAAFF"/>
                </a:solidFill>
                <a:latin typeface="Tahoma" pitchFamily="34" charset="0"/>
                <a:cs typeface="Tahoma" pitchFamily="34" charset="0"/>
              </a:defRPr>
            </a:lvl1pPr>
            <a:lvl2pPr eaLnBrk="0" hangingPunct="0">
              <a:defRPr sz="4000">
                <a:latin typeface="Calibri" pitchFamily="34" charset="0"/>
                <a:ea typeface="ＭＳ Ｐゴシック" pitchFamily="1" charset="-128"/>
              </a:defRPr>
            </a:lvl2pPr>
            <a:lvl3pPr eaLnBrk="0" hangingPunct="0">
              <a:defRPr sz="4000">
                <a:latin typeface="Calibri" pitchFamily="34" charset="0"/>
                <a:ea typeface="ＭＳ Ｐゴシック" pitchFamily="1" charset="-128"/>
              </a:defRPr>
            </a:lvl3pPr>
            <a:lvl4pPr eaLnBrk="0" hangingPunct="0">
              <a:defRPr sz="4000">
                <a:latin typeface="Calibri" pitchFamily="34" charset="0"/>
                <a:ea typeface="ＭＳ Ｐゴシック" pitchFamily="1" charset="-128"/>
              </a:defRPr>
            </a:lvl4pPr>
            <a:lvl5pPr eaLnBrk="0" hangingPunct="0">
              <a:defRPr sz="4000">
                <a:latin typeface="Calibri" pitchFamily="34" charset="0"/>
                <a:ea typeface="ＭＳ Ｐゴシック" pitchFamily="1" charset="-128"/>
              </a:defRPr>
            </a:lvl5pPr>
            <a:lvl6pPr marL="457200" defTabSz="457200" fontAlgn="base">
              <a:spcBef>
                <a:spcPct val="0"/>
              </a:spcBef>
              <a:spcAft>
                <a:spcPct val="0"/>
              </a:spcAft>
              <a:defRPr sz="4000">
                <a:latin typeface="Calibri" pitchFamily="34" charset="0"/>
                <a:ea typeface="ＭＳ Ｐゴシック" pitchFamily="1" charset="-128"/>
              </a:defRPr>
            </a:lvl6pPr>
            <a:lvl7pPr marL="914400" defTabSz="457200" fontAlgn="base">
              <a:spcBef>
                <a:spcPct val="0"/>
              </a:spcBef>
              <a:spcAft>
                <a:spcPct val="0"/>
              </a:spcAft>
              <a:defRPr sz="4000">
                <a:latin typeface="Calibri" pitchFamily="34" charset="0"/>
                <a:ea typeface="ＭＳ Ｐゴシック" pitchFamily="1" charset="-128"/>
              </a:defRPr>
            </a:lvl7pPr>
            <a:lvl8pPr marL="1371600" defTabSz="457200" fontAlgn="base">
              <a:spcBef>
                <a:spcPct val="0"/>
              </a:spcBef>
              <a:spcAft>
                <a:spcPct val="0"/>
              </a:spcAft>
              <a:defRPr sz="4000">
                <a:latin typeface="Calibri" pitchFamily="34" charset="0"/>
                <a:ea typeface="ＭＳ Ｐゴシック" pitchFamily="1" charset="-128"/>
              </a:defRPr>
            </a:lvl8pPr>
            <a:lvl9pPr marL="1828800" defTabSz="457200" fontAlgn="base">
              <a:spcBef>
                <a:spcPct val="0"/>
              </a:spcBef>
              <a:spcAft>
                <a:spcPct val="0"/>
              </a:spcAft>
              <a:defRPr sz="4000">
                <a:latin typeface="Calibri" pitchFamily="34" charset="0"/>
                <a:ea typeface="ＭＳ Ｐゴシック" pitchFamily="1" charset="-128"/>
              </a:defRPr>
            </a:lvl9pPr>
          </a:lstStyle>
          <a:p>
            <a:r>
              <a:rPr lang="nl-NL" altLang="nl-NL" sz="4000" dirty="0">
                <a:latin typeface="+mj-lt"/>
              </a:rPr>
              <a:t>For Parents</a:t>
            </a:r>
          </a:p>
        </p:txBody>
      </p:sp>
      <p:pic>
        <p:nvPicPr>
          <p:cNvPr id="8" name="Afbeelding 7">
            <a:extLst>
              <a:ext uri="{FF2B5EF4-FFF2-40B4-BE49-F238E27FC236}">
                <a16:creationId xmlns:a16="http://schemas.microsoft.com/office/drawing/2014/main" id="{7C968068-1435-0A5D-AB58-32EA6B9C0715}"/>
              </a:ext>
            </a:extLst>
          </p:cNvPr>
          <p:cNvPicPr>
            <a:picLocks noChangeAspect="1"/>
          </p:cNvPicPr>
          <p:nvPr/>
        </p:nvPicPr>
        <p:blipFill>
          <a:blip r:embed="rId4"/>
          <a:stretch>
            <a:fillRect/>
          </a:stretch>
        </p:blipFill>
        <p:spPr>
          <a:xfrm>
            <a:off x="3203848" y="69870"/>
            <a:ext cx="3450635" cy="573074"/>
          </a:xfrm>
          <a:prstGeom prst="rect">
            <a:avLst/>
          </a:prstGeom>
        </p:spPr>
      </p:pic>
      <p:pic>
        <p:nvPicPr>
          <p:cNvPr id="10" name="Afbeelding 9">
            <a:extLst>
              <a:ext uri="{FF2B5EF4-FFF2-40B4-BE49-F238E27FC236}">
                <a16:creationId xmlns:a16="http://schemas.microsoft.com/office/drawing/2014/main" id="{BD73836C-CA77-3C1A-55E2-EC3E2C54F032}"/>
              </a:ext>
            </a:extLst>
          </p:cNvPr>
          <p:cNvPicPr>
            <a:picLocks noChangeAspect="1"/>
          </p:cNvPicPr>
          <p:nvPr/>
        </p:nvPicPr>
        <p:blipFill>
          <a:blip r:embed="rId5"/>
          <a:stretch>
            <a:fillRect/>
          </a:stretch>
        </p:blipFill>
        <p:spPr>
          <a:xfrm>
            <a:off x="251520" y="69870"/>
            <a:ext cx="2286198" cy="664522"/>
          </a:xfrm>
          <a:prstGeom prst="rect">
            <a:avLst/>
          </a:prstGeom>
        </p:spPr>
      </p:pic>
    </p:spTree>
    <p:extLst>
      <p:ext uri="{BB962C8B-B14F-4D97-AF65-F5344CB8AC3E}">
        <p14:creationId xmlns:p14="http://schemas.microsoft.com/office/powerpoint/2010/main" val="284975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2392" y="2204864"/>
            <a:ext cx="8229600" cy="2819400"/>
          </a:xfrm>
        </p:spPr>
        <p:txBody>
          <a:bodyPr/>
          <a:lstStyle/>
          <a:p>
            <a:pPr marL="0" indent="0">
              <a:buNone/>
            </a:pPr>
            <a:endParaRPr lang="nl-NL" dirty="0"/>
          </a:p>
          <a:p>
            <a:pPr defTabSz="914400" fontAlgn="auto">
              <a:spcBef>
                <a:spcPts val="0"/>
              </a:spcBef>
              <a:spcAft>
                <a:spcPts val="0"/>
              </a:spcAft>
              <a:buClrTx/>
              <a:defRPr/>
            </a:pPr>
            <a:r>
              <a:rPr lang="en-US" dirty="0"/>
              <a:t>How to keep in balance when a close relative is going through a mental illness and/or addiction</a:t>
            </a:r>
          </a:p>
          <a:p>
            <a:r>
              <a:rPr lang="nl-NL" dirty="0" err="1"/>
              <a:t>Together</a:t>
            </a:r>
            <a:r>
              <a:rPr lang="nl-NL" dirty="0"/>
              <a:t> </a:t>
            </a:r>
            <a:r>
              <a:rPr lang="nl-NL" dirty="0" err="1"/>
              <a:t>with</a:t>
            </a:r>
            <a:r>
              <a:rPr lang="nl-NL" dirty="0"/>
              <a:t> </a:t>
            </a:r>
            <a:r>
              <a:rPr lang="nl-NL" dirty="0" err="1"/>
              <a:t>other</a:t>
            </a:r>
            <a:r>
              <a:rPr lang="nl-NL" dirty="0"/>
              <a:t> family members </a:t>
            </a:r>
            <a:r>
              <a:rPr lang="nl-NL" dirty="0" err="1"/>
              <a:t>to</a:t>
            </a:r>
            <a:r>
              <a:rPr lang="nl-NL" dirty="0"/>
              <a:t> </a:t>
            </a:r>
            <a:r>
              <a:rPr lang="nl-NL" dirty="0" err="1"/>
              <a:t>broaden</a:t>
            </a:r>
            <a:r>
              <a:rPr lang="nl-NL" dirty="0"/>
              <a:t> </a:t>
            </a:r>
            <a:r>
              <a:rPr lang="nl-NL" dirty="0" err="1"/>
              <a:t>the</a:t>
            </a:r>
            <a:r>
              <a:rPr lang="nl-NL" dirty="0"/>
              <a:t> </a:t>
            </a:r>
            <a:r>
              <a:rPr lang="nl-NL" dirty="0" err="1"/>
              <a:t>social</a:t>
            </a:r>
            <a:r>
              <a:rPr lang="nl-NL" dirty="0"/>
              <a:t> </a:t>
            </a:r>
            <a:r>
              <a:rPr lang="nl-NL" dirty="0" err="1"/>
              <a:t>network</a:t>
            </a:r>
            <a:endParaRPr lang="nl-NL" dirty="0"/>
          </a:p>
          <a:p>
            <a:endParaRPr lang="nl-NL" dirty="0"/>
          </a:p>
          <a:p>
            <a:pPr marL="0" indent="0">
              <a:buNone/>
            </a:pPr>
            <a:r>
              <a:rPr lang="nl-NL" dirty="0"/>
              <a:t>In Rotterdam:</a:t>
            </a:r>
          </a:p>
          <a:p>
            <a:r>
              <a:rPr lang="nl-NL" dirty="0">
                <a:hlinkClick r:id="rId3"/>
              </a:rPr>
              <a:t>Psychiatry and/or </a:t>
            </a:r>
            <a:r>
              <a:rPr lang="nl-NL" dirty="0" err="1">
                <a:hlinkClick r:id="rId3"/>
              </a:rPr>
              <a:t>addiction</a:t>
            </a:r>
            <a:r>
              <a:rPr lang="nl-NL" dirty="0">
                <a:hlinkClick r:id="rId3"/>
              </a:rPr>
              <a:t> </a:t>
            </a:r>
            <a:r>
              <a:rPr lang="nl-NL" dirty="0" err="1">
                <a:hlinkClick r:id="rId3"/>
              </a:rPr>
              <a:t>within</a:t>
            </a:r>
            <a:r>
              <a:rPr lang="nl-NL" dirty="0">
                <a:hlinkClick r:id="rId3"/>
              </a:rPr>
              <a:t> </a:t>
            </a:r>
            <a:r>
              <a:rPr lang="nl-NL" dirty="0" err="1">
                <a:hlinkClick r:id="rId3"/>
              </a:rPr>
              <a:t>the</a:t>
            </a:r>
            <a:r>
              <a:rPr lang="nl-NL" dirty="0">
                <a:hlinkClick r:id="rId3"/>
              </a:rPr>
              <a:t> family (8x1,5 uur)</a:t>
            </a:r>
            <a:endParaRPr lang="nl-NL" dirty="0"/>
          </a:p>
          <a:p>
            <a:endParaRPr lang="nl-NL" dirty="0"/>
          </a:p>
          <a:p>
            <a:endParaRPr lang="nl-NL" dirty="0"/>
          </a:p>
          <a:p>
            <a:pPr marL="0" indent="0">
              <a:buNone/>
            </a:pPr>
            <a:endParaRPr lang="nl-NL" dirty="0">
              <a:latin typeface="+mj-lt"/>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2"/>
          </p:nvPr>
        </p:nvSpPr>
        <p:spPr/>
        <p:txBody>
          <a:bodyPr/>
          <a:lstStyle/>
          <a:p>
            <a:pPr>
              <a:defRPr/>
            </a:pPr>
            <a:fld id="{988259BB-9690-4A7D-9AF2-206311A30545}" type="slidenum">
              <a:rPr lang="nl-NL" smtClean="0">
                <a:solidFill>
                  <a:prstClr val="black"/>
                </a:solidFill>
              </a:rPr>
              <a:pPr>
                <a:defRPr/>
              </a:pPr>
              <a:t>16</a:t>
            </a:fld>
            <a:endParaRPr lang="nl-NL">
              <a:solidFill>
                <a:prstClr val="black"/>
              </a:solidFill>
            </a:endParaRPr>
          </a:p>
        </p:txBody>
      </p:sp>
      <p:sp>
        <p:nvSpPr>
          <p:cNvPr id="5" name="AutoShape 2" descr="Afbeeldingsresultaat voor opstaan en zitten afbeel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opstaan en zitten afbeel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itel 1"/>
          <p:cNvSpPr txBox="1">
            <a:spLocks/>
          </p:cNvSpPr>
          <p:nvPr/>
        </p:nvSpPr>
        <p:spPr bwMode="auto">
          <a:xfrm>
            <a:off x="323528" y="1110725"/>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l-NL"/>
            </a:defPPr>
            <a:lvl1pPr eaLnBrk="0" hangingPunct="0">
              <a:defRPr sz="2800">
                <a:solidFill>
                  <a:srgbClr val="1DAAFF"/>
                </a:solidFill>
                <a:latin typeface="Tahoma" pitchFamily="34" charset="0"/>
                <a:cs typeface="Tahoma" pitchFamily="34" charset="0"/>
              </a:defRPr>
            </a:lvl1pPr>
            <a:lvl2pPr eaLnBrk="0" hangingPunct="0">
              <a:defRPr sz="4000">
                <a:latin typeface="Calibri" pitchFamily="34" charset="0"/>
                <a:ea typeface="ＭＳ Ｐゴシック" pitchFamily="1" charset="-128"/>
              </a:defRPr>
            </a:lvl2pPr>
            <a:lvl3pPr eaLnBrk="0" hangingPunct="0">
              <a:defRPr sz="4000">
                <a:latin typeface="Calibri" pitchFamily="34" charset="0"/>
                <a:ea typeface="ＭＳ Ｐゴシック" pitchFamily="1" charset="-128"/>
              </a:defRPr>
            </a:lvl3pPr>
            <a:lvl4pPr eaLnBrk="0" hangingPunct="0">
              <a:defRPr sz="4000">
                <a:latin typeface="Calibri" pitchFamily="34" charset="0"/>
                <a:ea typeface="ＭＳ Ｐゴシック" pitchFamily="1" charset="-128"/>
              </a:defRPr>
            </a:lvl4pPr>
            <a:lvl5pPr eaLnBrk="0" hangingPunct="0">
              <a:defRPr sz="4000">
                <a:latin typeface="Calibri" pitchFamily="34" charset="0"/>
                <a:ea typeface="ＭＳ Ｐゴシック" pitchFamily="1" charset="-128"/>
              </a:defRPr>
            </a:lvl5pPr>
            <a:lvl6pPr marL="457200" defTabSz="457200" fontAlgn="base">
              <a:spcBef>
                <a:spcPct val="0"/>
              </a:spcBef>
              <a:spcAft>
                <a:spcPct val="0"/>
              </a:spcAft>
              <a:defRPr sz="4000">
                <a:latin typeface="Calibri" pitchFamily="34" charset="0"/>
                <a:ea typeface="ＭＳ Ｐゴシック" pitchFamily="1" charset="-128"/>
              </a:defRPr>
            </a:lvl6pPr>
            <a:lvl7pPr marL="914400" defTabSz="457200" fontAlgn="base">
              <a:spcBef>
                <a:spcPct val="0"/>
              </a:spcBef>
              <a:spcAft>
                <a:spcPct val="0"/>
              </a:spcAft>
              <a:defRPr sz="4000">
                <a:latin typeface="Calibri" pitchFamily="34" charset="0"/>
                <a:ea typeface="ＭＳ Ｐゴシック" pitchFamily="1" charset="-128"/>
              </a:defRPr>
            </a:lvl7pPr>
            <a:lvl8pPr marL="1371600" defTabSz="457200" fontAlgn="base">
              <a:spcBef>
                <a:spcPct val="0"/>
              </a:spcBef>
              <a:spcAft>
                <a:spcPct val="0"/>
              </a:spcAft>
              <a:defRPr sz="4000">
                <a:latin typeface="Calibri" pitchFamily="34" charset="0"/>
                <a:ea typeface="ＭＳ Ｐゴシック" pitchFamily="1" charset="-128"/>
              </a:defRPr>
            </a:lvl8pPr>
            <a:lvl9pPr marL="1828800" defTabSz="457200" fontAlgn="base">
              <a:spcBef>
                <a:spcPct val="0"/>
              </a:spcBef>
              <a:spcAft>
                <a:spcPct val="0"/>
              </a:spcAft>
              <a:defRPr sz="4000">
                <a:latin typeface="Calibri" pitchFamily="34" charset="0"/>
                <a:ea typeface="ＭＳ Ｐゴシック" pitchFamily="1" charset="-128"/>
              </a:defRPr>
            </a:lvl9pPr>
          </a:lstStyle>
          <a:p>
            <a:r>
              <a:rPr lang="nl-NL" altLang="nl-NL" sz="4000" dirty="0">
                <a:latin typeface="+mj-lt"/>
              </a:rPr>
              <a:t>For close </a:t>
            </a:r>
            <a:r>
              <a:rPr lang="nl-NL" altLang="nl-NL" sz="4000" dirty="0" err="1">
                <a:latin typeface="+mj-lt"/>
              </a:rPr>
              <a:t>relatives</a:t>
            </a:r>
            <a:endParaRPr lang="nl-NL" altLang="nl-NL" sz="4000" dirty="0">
              <a:latin typeface="+mj-lt"/>
            </a:endParaRPr>
          </a:p>
        </p:txBody>
      </p:sp>
      <p:pic>
        <p:nvPicPr>
          <p:cNvPr id="8" name="Afbeelding 7">
            <a:extLst>
              <a:ext uri="{FF2B5EF4-FFF2-40B4-BE49-F238E27FC236}">
                <a16:creationId xmlns:a16="http://schemas.microsoft.com/office/drawing/2014/main" id="{7C968068-1435-0A5D-AB58-32EA6B9C0715}"/>
              </a:ext>
            </a:extLst>
          </p:cNvPr>
          <p:cNvPicPr>
            <a:picLocks noChangeAspect="1"/>
          </p:cNvPicPr>
          <p:nvPr/>
        </p:nvPicPr>
        <p:blipFill>
          <a:blip r:embed="rId4"/>
          <a:stretch>
            <a:fillRect/>
          </a:stretch>
        </p:blipFill>
        <p:spPr>
          <a:xfrm>
            <a:off x="3203848" y="69870"/>
            <a:ext cx="3450635" cy="573074"/>
          </a:xfrm>
          <a:prstGeom prst="rect">
            <a:avLst/>
          </a:prstGeom>
        </p:spPr>
      </p:pic>
      <p:pic>
        <p:nvPicPr>
          <p:cNvPr id="10" name="Afbeelding 9">
            <a:extLst>
              <a:ext uri="{FF2B5EF4-FFF2-40B4-BE49-F238E27FC236}">
                <a16:creationId xmlns:a16="http://schemas.microsoft.com/office/drawing/2014/main" id="{BD73836C-CA77-3C1A-55E2-EC3E2C54F032}"/>
              </a:ext>
            </a:extLst>
          </p:cNvPr>
          <p:cNvPicPr>
            <a:picLocks noChangeAspect="1"/>
          </p:cNvPicPr>
          <p:nvPr/>
        </p:nvPicPr>
        <p:blipFill>
          <a:blip r:embed="rId5"/>
          <a:stretch>
            <a:fillRect/>
          </a:stretch>
        </p:blipFill>
        <p:spPr>
          <a:xfrm>
            <a:off x="251520" y="69870"/>
            <a:ext cx="2286198" cy="664522"/>
          </a:xfrm>
          <a:prstGeom prst="rect">
            <a:avLst/>
          </a:prstGeom>
        </p:spPr>
      </p:pic>
    </p:spTree>
    <p:extLst>
      <p:ext uri="{BB962C8B-B14F-4D97-AF65-F5344CB8AC3E}">
        <p14:creationId xmlns:p14="http://schemas.microsoft.com/office/powerpoint/2010/main" val="423133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79512" y="1196752"/>
            <a:ext cx="8229600" cy="906462"/>
          </a:xfrm>
        </p:spPr>
        <p:txBody>
          <a:bodyPr/>
          <a:lstStyle/>
          <a:p>
            <a:r>
              <a:rPr lang="en-US" altLang="nl-NL" dirty="0">
                <a:solidFill>
                  <a:srgbClr val="1DAAFF"/>
                </a:solidFill>
                <a:ea typeface="ＭＳ Ｐゴシック" pitchFamily="34" charset="-128"/>
              </a:rPr>
              <a:t>Signing up? </a:t>
            </a:r>
            <a:br>
              <a:rPr lang="en-US" altLang="nl-NL" dirty="0">
                <a:solidFill>
                  <a:srgbClr val="1DAAFF"/>
                </a:solidFill>
                <a:ea typeface="ＭＳ Ｐゴシック" pitchFamily="34" charset="-128"/>
              </a:rPr>
            </a:br>
            <a:br>
              <a:rPr lang="en-US" altLang="nl-NL" dirty="0">
                <a:solidFill>
                  <a:srgbClr val="FF0000"/>
                </a:solidFill>
                <a:ea typeface="ＭＳ Ｐゴシック" pitchFamily="34" charset="-128"/>
              </a:rPr>
            </a:br>
            <a:endParaRPr lang="nl-NL" altLang="nl-NL" dirty="0">
              <a:solidFill>
                <a:srgbClr val="1DAAFF"/>
              </a:solidFill>
              <a:ea typeface="ＭＳ Ｐゴシック" pitchFamily="34" charset="-128"/>
            </a:endParaRPr>
          </a:p>
        </p:txBody>
      </p:sp>
      <p:sp>
        <p:nvSpPr>
          <p:cNvPr id="19459" name="Tijdelijke aanduiding voor inhoud 2"/>
          <p:cNvSpPr>
            <a:spLocks noGrp="1"/>
          </p:cNvSpPr>
          <p:nvPr>
            <p:ph idx="1"/>
          </p:nvPr>
        </p:nvSpPr>
        <p:spPr>
          <a:xfrm>
            <a:off x="251520" y="1988840"/>
            <a:ext cx="8229600" cy="2819400"/>
          </a:xfrm>
        </p:spPr>
        <p:txBody>
          <a:bodyPr/>
          <a:lstStyle/>
          <a:p>
            <a:r>
              <a:rPr lang="en-US" sz="2400" dirty="0"/>
              <a:t>Always an introductory meeting</a:t>
            </a:r>
          </a:p>
          <a:p>
            <a:r>
              <a:rPr lang="en-US" sz="2400" dirty="0"/>
              <a:t>It is possible to join a home visit or treatment meeting to provide information </a:t>
            </a:r>
          </a:p>
          <a:p>
            <a:r>
              <a:rPr lang="en-US" sz="2400" dirty="0"/>
              <a:t>No costs involved, financed by the municipality </a:t>
            </a:r>
          </a:p>
          <a:p>
            <a:r>
              <a:rPr lang="en-US" sz="2400" dirty="0"/>
              <a:t>No referral letter required </a:t>
            </a:r>
          </a:p>
          <a:p>
            <a:r>
              <a:rPr lang="en-US" sz="2400" dirty="0"/>
              <a:t>At various locations in Rotterdam and other municipalities</a:t>
            </a:r>
            <a:endParaRPr lang="nl-NL" sz="2400" dirty="0"/>
          </a:p>
          <a:p>
            <a:pPr marL="0" indent="0">
              <a:buFont typeface="Arial" charset="0"/>
              <a:buNone/>
              <a:defRPr/>
            </a:pPr>
            <a:endParaRPr lang="nl-NL" altLang="nl-NL" dirty="0">
              <a:ea typeface="ＭＳ Ｐゴシック" pitchFamily="34" charset="-128"/>
            </a:endParaRPr>
          </a:p>
        </p:txBody>
      </p:sp>
      <p:pic>
        <p:nvPicPr>
          <p:cNvPr id="2" name="Afbeelding 1">
            <a:extLst>
              <a:ext uri="{FF2B5EF4-FFF2-40B4-BE49-F238E27FC236}">
                <a16:creationId xmlns:a16="http://schemas.microsoft.com/office/drawing/2014/main" id="{0A18D9AA-86DB-13DE-1456-7502907E26C2}"/>
              </a:ext>
            </a:extLst>
          </p:cNvPr>
          <p:cNvPicPr>
            <a:picLocks noChangeAspect="1"/>
          </p:cNvPicPr>
          <p:nvPr/>
        </p:nvPicPr>
        <p:blipFill>
          <a:blip r:embed="rId3"/>
          <a:stretch>
            <a:fillRect/>
          </a:stretch>
        </p:blipFill>
        <p:spPr>
          <a:xfrm>
            <a:off x="211912" y="165049"/>
            <a:ext cx="2286198" cy="664522"/>
          </a:xfrm>
          <a:prstGeom prst="rect">
            <a:avLst/>
          </a:prstGeom>
        </p:spPr>
      </p:pic>
      <p:pic>
        <p:nvPicPr>
          <p:cNvPr id="3" name="Afbeelding 2">
            <a:extLst>
              <a:ext uri="{FF2B5EF4-FFF2-40B4-BE49-F238E27FC236}">
                <a16:creationId xmlns:a16="http://schemas.microsoft.com/office/drawing/2014/main" id="{3C8A0F41-F807-3687-D74C-F95E13899200}"/>
              </a:ext>
            </a:extLst>
          </p:cNvPr>
          <p:cNvPicPr>
            <a:picLocks noChangeAspect="1"/>
          </p:cNvPicPr>
          <p:nvPr/>
        </p:nvPicPr>
        <p:blipFill>
          <a:blip r:embed="rId4"/>
          <a:stretch>
            <a:fillRect/>
          </a:stretch>
        </p:blipFill>
        <p:spPr>
          <a:xfrm>
            <a:off x="3059832" y="256497"/>
            <a:ext cx="3450635" cy="573074"/>
          </a:xfrm>
          <a:prstGeom prst="rect">
            <a:avLst/>
          </a:prstGeom>
        </p:spPr>
      </p:pic>
    </p:spTree>
    <p:extLst>
      <p:ext uri="{BB962C8B-B14F-4D97-AF65-F5344CB8AC3E}">
        <p14:creationId xmlns:p14="http://schemas.microsoft.com/office/powerpoint/2010/main" val="274487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2132856"/>
            <a:ext cx="6753398" cy="1034715"/>
          </a:xfrm>
        </p:spPr>
        <p:txBody>
          <a:bodyPr>
            <a:normAutofit fontScale="90000"/>
          </a:bodyPr>
          <a:lstStyle/>
          <a:p>
            <a:r>
              <a:rPr lang="nl-NL" dirty="0" err="1"/>
              <a:t>Any</a:t>
            </a:r>
            <a:r>
              <a:rPr lang="nl-NL" dirty="0"/>
              <a:t> </a:t>
            </a:r>
            <a:r>
              <a:rPr lang="nl-NL" dirty="0" err="1"/>
              <a:t>Questions</a:t>
            </a:r>
            <a:r>
              <a:rPr lang="nl-NL" dirty="0"/>
              <a:t>?</a:t>
            </a:r>
            <a:br>
              <a:rPr lang="nl-NL" dirty="0"/>
            </a:br>
            <a:br>
              <a:rPr lang="nl-NL" dirty="0"/>
            </a:br>
            <a:br>
              <a:rPr lang="nl-NL" dirty="0"/>
            </a:br>
            <a:endParaRPr lang="nl-NL" dirty="0"/>
          </a:p>
        </p:txBody>
      </p:sp>
      <p:sp>
        <p:nvSpPr>
          <p:cNvPr id="4" name="Ondertitel 2"/>
          <p:cNvSpPr>
            <a:spLocks noGrp="1"/>
          </p:cNvSpPr>
          <p:nvPr>
            <p:ph type="subTitle" idx="1"/>
          </p:nvPr>
        </p:nvSpPr>
        <p:spPr>
          <a:xfrm>
            <a:off x="0" y="2841355"/>
            <a:ext cx="8532440" cy="3352800"/>
          </a:xfrm>
        </p:spPr>
        <p:txBody>
          <a:bodyPr>
            <a:normAutofit/>
          </a:bodyPr>
          <a:lstStyle/>
          <a:p>
            <a:pPr algn="l">
              <a:defRPr/>
            </a:pPr>
            <a:endParaRPr lang="en-US" altLang="nl-NL" sz="2400" b="1" i="1" dirty="0">
              <a:solidFill>
                <a:schemeClr val="tx1"/>
              </a:solidFill>
              <a:ea typeface="ＭＳ Ｐゴシック" pitchFamily="34" charset="-128"/>
            </a:endParaRPr>
          </a:p>
          <a:p>
            <a:pPr algn="l">
              <a:defRPr/>
            </a:pPr>
            <a:endParaRPr lang="en-US" altLang="nl-NL" sz="2400" b="1" i="1" dirty="0">
              <a:solidFill>
                <a:schemeClr val="tx1"/>
              </a:solidFill>
              <a:ea typeface="ＭＳ Ｐゴシック" pitchFamily="34" charset="-128"/>
            </a:endParaRPr>
          </a:p>
          <a:p>
            <a:pPr algn="l">
              <a:defRPr/>
            </a:pPr>
            <a:endParaRPr lang="en-US" altLang="nl-NL" dirty="0">
              <a:ea typeface="ＭＳ Ｐゴシック" pitchFamily="34" charset="-128"/>
            </a:endParaRPr>
          </a:p>
          <a:p>
            <a:pPr algn="l">
              <a:defRPr/>
            </a:pPr>
            <a:r>
              <a:rPr lang="en-US" altLang="nl-NL" dirty="0">
                <a:ea typeface="ＭＳ Ｐゴシック" pitchFamily="34" charset="-128"/>
              </a:rPr>
              <a:t>			</a:t>
            </a:r>
            <a:endParaRPr lang="nl-NL" altLang="nl-NL" dirty="0">
              <a:ea typeface="ＭＳ Ｐゴシック" pitchFamily="34" charset="-128"/>
            </a:endParaRPr>
          </a:p>
          <a:p>
            <a:pPr algn="l">
              <a:defRPr/>
            </a:pPr>
            <a:endParaRPr lang="en-US" altLang="nl-NL" dirty="0">
              <a:ea typeface="ＭＳ Ｐゴシック" pitchFamily="34" charset="-128"/>
            </a:endParaRPr>
          </a:p>
          <a:p>
            <a:pPr algn="l">
              <a:defRPr/>
            </a:pPr>
            <a:endParaRPr lang="en-US" altLang="nl-NL" dirty="0">
              <a:ea typeface="ＭＳ Ｐゴシック" pitchFamily="34" charset="-128"/>
            </a:endParaRPr>
          </a:p>
        </p:txBody>
      </p:sp>
      <p:pic>
        <p:nvPicPr>
          <p:cNvPr id="6" name="Afbeelding 5">
            <a:extLst>
              <a:ext uri="{FF2B5EF4-FFF2-40B4-BE49-F238E27FC236}">
                <a16:creationId xmlns:a16="http://schemas.microsoft.com/office/drawing/2014/main" id="{55F5646B-A993-F8FD-08D2-CD1203972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04" y="3059751"/>
            <a:ext cx="2273759" cy="2273759"/>
          </a:xfrm>
          <a:prstGeom prst="rect">
            <a:avLst/>
          </a:prstGeom>
        </p:spPr>
      </p:pic>
      <p:pic>
        <p:nvPicPr>
          <p:cNvPr id="8" name="Afbeelding 7">
            <a:extLst>
              <a:ext uri="{FF2B5EF4-FFF2-40B4-BE49-F238E27FC236}">
                <a16:creationId xmlns:a16="http://schemas.microsoft.com/office/drawing/2014/main" id="{C7BF65B2-4A32-8B23-92AB-2430DC409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680" y="3059750"/>
            <a:ext cx="2273760" cy="2273760"/>
          </a:xfrm>
          <a:prstGeom prst="rect">
            <a:avLst/>
          </a:prstGeom>
        </p:spPr>
      </p:pic>
      <p:sp>
        <p:nvSpPr>
          <p:cNvPr id="9" name="Titel 1">
            <a:extLst>
              <a:ext uri="{FF2B5EF4-FFF2-40B4-BE49-F238E27FC236}">
                <a16:creationId xmlns:a16="http://schemas.microsoft.com/office/drawing/2014/main" id="{7604CC0A-1B74-76B5-C8E5-ED00CBD694C8}"/>
              </a:ext>
            </a:extLst>
          </p:cNvPr>
          <p:cNvSpPr txBox="1">
            <a:spLocks/>
          </p:cNvSpPr>
          <p:nvPr/>
        </p:nvSpPr>
        <p:spPr bwMode="auto">
          <a:xfrm>
            <a:off x="23272" y="4997135"/>
            <a:ext cx="3312368" cy="10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5000" lnSpcReduction="20000"/>
          </a:bodyPr>
          <a:lstStyle>
            <a:lvl1pPr algn="ctr"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br>
              <a:rPr lang="nl-NL" dirty="0"/>
            </a:br>
            <a:br>
              <a:rPr lang="nl-NL" dirty="0"/>
            </a:br>
            <a:r>
              <a:rPr lang="nl-NL" dirty="0"/>
              <a:t>More information </a:t>
            </a:r>
            <a:r>
              <a:rPr lang="nl-NL" dirty="0" err="1"/>
              <a:t>about</a:t>
            </a:r>
            <a:r>
              <a:rPr lang="nl-NL" dirty="0"/>
              <a:t> Indigo</a:t>
            </a:r>
            <a:br>
              <a:rPr lang="nl-NL" dirty="0"/>
            </a:br>
            <a:endParaRPr lang="nl-NL" dirty="0"/>
          </a:p>
        </p:txBody>
      </p:sp>
      <p:sp>
        <p:nvSpPr>
          <p:cNvPr id="10" name="Titel 1">
            <a:extLst>
              <a:ext uri="{FF2B5EF4-FFF2-40B4-BE49-F238E27FC236}">
                <a16:creationId xmlns:a16="http://schemas.microsoft.com/office/drawing/2014/main" id="{153E3987-D968-6063-6F81-62015D55B83E}"/>
              </a:ext>
            </a:extLst>
          </p:cNvPr>
          <p:cNvSpPr txBox="1">
            <a:spLocks/>
          </p:cNvSpPr>
          <p:nvPr/>
        </p:nvSpPr>
        <p:spPr bwMode="auto">
          <a:xfrm>
            <a:off x="5715892" y="4997134"/>
            <a:ext cx="3312368" cy="103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45000" lnSpcReduction="20000"/>
          </a:bodyPr>
          <a:lstStyle>
            <a:lvl1pPr algn="ctr"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br>
              <a:rPr lang="nl-NL" dirty="0"/>
            </a:br>
            <a:br>
              <a:rPr lang="nl-NL" dirty="0"/>
            </a:br>
            <a:r>
              <a:rPr lang="nl-NL" dirty="0"/>
              <a:t>More information </a:t>
            </a:r>
            <a:r>
              <a:rPr lang="nl-NL" dirty="0" err="1"/>
              <a:t>about</a:t>
            </a:r>
            <a:r>
              <a:rPr lang="nl-NL" dirty="0"/>
              <a:t> Youz</a:t>
            </a:r>
            <a:br>
              <a:rPr lang="nl-NL" dirty="0"/>
            </a:br>
            <a:endParaRPr lang="nl-NL" dirty="0"/>
          </a:p>
        </p:txBody>
      </p:sp>
      <p:pic>
        <p:nvPicPr>
          <p:cNvPr id="11" name="Afbeelding 10">
            <a:extLst>
              <a:ext uri="{FF2B5EF4-FFF2-40B4-BE49-F238E27FC236}">
                <a16:creationId xmlns:a16="http://schemas.microsoft.com/office/drawing/2014/main" id="{24BCADA1-F43F-EFA9-05EC-E4C0D3CAD865}"/>
              </a:ext>
            </a:extLst>
          </p:cNvPr>
          <p:cNvPicPr>
            <a:picLocks noChangeAspect="1"/>
          </p:cNvPicPr>
          <p:nvPr/>
        </p:nvPicPr>
        <p:blipFill>
          <a:blip r:embed="rId5"/>
          <a:stretch>
            <a:fillRect/>
          </a:stretch>
        </p:blipFill>
        <p:spPr>
          <a:xfrm>
            <a:off x="211912" y="165049"/>
            <a:ext cx="2286198" cy="664522"/>
          </a:xfrm>
          <a:prstGeom prst="rect">
            <a:avLst/>
          </a:prstGeom>
        </p:spPr>
      </p:pic>
      <p:pic>
        <p:nvPicPr>
          <p:cNvPr id="12" name="Afbeelding 11">
            <a:extLst>
              <a:ext uri="{FF2B5EF4-FFF2-40B4-BE49-F238E27FC236}">
                <a16:creationId xmlns:a16="http://schemas.microsoft.com/office/drawing/2014/main" id="{CA7A5040-B7EE-AD60-ED80-83C313EFA0C3}"/>
              </a:ext>
            </a:extLst>
          </p:cNvPr>
          <p:cNvPicPr>
            <a:picLocks noChangeAspect="1"/>
          </p:cNvPicPr>
          <p:nvPr/>
        </p:nvPicPr>
        <p:blipFill>
          <a:blip r:embed="rId6"/>
          <a:stretch>
            <a:fillRect/>
          </a:stretch>
        </p:blipFill>
        <p:spPr>
          <a:xfrm>
            <a:off x="3003534" y="208796"/>
            <a:ext cx="3450635" cy="573074"/>
          </a:xfrm>
          <a:prstGeom prst="rect">
            <a:avLst/>
          </a:prstGeom>
        </p:spPr>
      </p:pic>
    </p:spTree>
    <p:extLst>
      <p:ext uri="{BB962C8B-B14F-4D97-AF65-F5344CB8AC3E}">
        <p14:creationId xmlns:p14="http://schemas.microsoft.com/office/powerpoint/2010/main" val="306193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1094939"/>
            <a:ext cx="8229600" cy="485775"/>
          </a:xfrm>
        </p:spPr>
        <p:txBody>
          <a:bodyPr/>
          <a:lstStyle/>
          <a:p>
            <a:r>
              <a:rPr lang="nl-NL" altLang="nl-NL" dirty="0">
                <a:solidFill>
                  <a:srgbClr val="1DAAFF"/>
                </a:solidFill>
              </a:rPr>
              <a:t>Agenda</a:t>
            </a:r>
          </a:p>
        </p:txBody>
      </p:sp>
      <p:sp>
        <p:nvSpPr>
          <p:cNvPr id="4099" name="Tijdelijke aanduiding voor inhoud 2"/>
          <p:cNvSpPr>
            <a:spLocks noGrp="1"/>
          </p:cNvSpPr>
          <p:nvPr>
            <p:ph idx="1"/>
          </p:nvPr>
        </p:nvSpPr>
        <p:spPr>
          <a:xfrm>
            <a:off x="611560" y="1988840"/>
            <a:ext cx="8229600" cy="3476625"/>
          </a:xfrm>
        </p:spPr>
        <p:txBody>
          <a:bodyPr/>
          <a:lstStyle/>
          <a:p>
            <a:r>
              <a:rPr lang="nl-NL" altLang="nl-NL" sz="2800" dirty="0" err="1">
                <a:latin typeface="+mj-lt"/>
                <a:ea typeface="ＭＳ Ｐゴシック" pitchFamily="34" charset="-128"/>
                <a:cs typeface="Tahoma" pitchFamily="34" charset="0"/>
              </a:rPr>
              <a:t>Introduction</a:t>
            </a:r>
            <a:r>
              <a:rPr lang="nl-NL" altLang="nl-NL" sz="2800" dirty="0">
                <a:latin typeface="+mj-lt"/>
                <a:ea typeface="ＭＳ Ｐゴシック" pitchFamily="34" charset="-128"/>
                <a:cs typeface="Tahoma" pitchFamily="34" charset="0"/>
              </a:rPr>
              <a:t> </a:t>
            </a:r>
            <a:r>
              <a:rPr lang="nl-NL" altLang="nl-NL" sz="2800" dirty="0" err="1">
                <a:latin typeface="+mj-lt"/>
                <a:ea typeface="ＭＳ Ｐゴシック" pitchFamily="34" charset="-128"/>
                <a:cs typeface="Tahoma" pitchFamily="34" charset="0"/>
              </a:rPr>
              <a:t>Youz&amp;Indigo</a:t>
            </a:r>
            <a:endParaRPr lang="nl-NL" altLang="nl-NL" sz="2800" dirty="0">
              <a:latin typeface="+mj-lt"/>
              <a:ea typeface="ＭＳ Ｐゴシック" pitchFamily="34" charset="-128"/>
              <a:cs typeface="Tahoma" pitchFamily="34" charset="0"/>
            </a:endParaRPr>
          </a:p>
          <a:p>
            <a:r>
              <a:rPr lang="nl-NL" altLang="nl-NL" sz="2800" dirty="0" err="1">
                <a:latin typeface="+mj-lt"/>
                <a:ea typeface="ＭＳ Ｐゴシック" pitchFamily="34" charset="-128"/>
                <a:cs typeface="Tahoma" pitchFamily="34" charset="0"/>
              </a:rPr>
              <a:t>Copmi</a:t>
            </a:r>
            <a:r>
              <a:rPr lang="nl-NL" altLang="nl-NL" sz="2800" dirty="0">
                <a:latin typeface="+mj-lt"/>
                <a:ea typeface="ＭＳ Ｐゴシック" pitchFamily="34" charset="-128"/>
                <a:cs typeface="Tahoma" pitchFamily="34" charset="0"/>
              </a:rPr>
              <a:t>: </a:t>
            </a:r>
            <a:r>
              <a:rPr lang="nl-NL" altLang="nl-NL" sz="2800" dirty="0" err="1">
                <a:latin typeface="+mj-lt"/>
                <a:ea typeface="ＭＳ Ｐゴシック" pitchFamily="34" charset="-128"/>
                <a:cs typeface="Tahoma" pitchFamily="34" charset="0"/>
              </a:rPr>
              <a:t>recognizition</a:t>
            </a:r>
            <a:r>
              <a:rPr lang="nl-NL" altLang="nl-NL" sz="2800" dirty="0">
                <a:latin typeface="+mj-lt"/>
                <a:ea typeface="ＭＳ Ｐゴシック" pitchFamily="34" charset="-128"/>
                <a:cs typeface="Tahoma" pitchFamily="34" charset="0"/>
              </a:rPr>
              <a:t> </a:t>
            </a:r>
          </a:p>
          <a:p>
            <a:r>
              <a:rPr lang="nl-NL" altLang="nl-NL" sz="2800" dirty="0" err="1">
                <a:latin typeface="+mj-lt"/>
                <a:ea typeface="ＭＳ Ｐゴシック" pitchFamily="34" charset="-128"/>
                <a:cs typeface="Tahoma" pitchFamily="34" charset="0"/>
              </a:rPr>
              <a:t>Practice-based</a:t>
            </a:r>
            <a:r>
              <a:rPr lang="nl-NL" altLang="nl-NL" sz="2800" dirty="0">
                <a:latin typeface="+mj-lt"/>
                <a:ea typeface="ＭＳ Ｐゴシック" pitchFamily="34" charset="-128"/>
                <a:cs typeface="Tahoma" pitchFamily="34" charset="0"/>
              </a:rPr>
              <a:t>/</a:t>
            </a:r>
            <a:r>
              <a:rPr lang="nl-NL" altLang="nl-NL" sz="2800" dirty="0" err="1">
                <a:latin typeface="+mj-lt"/>
                <a:ea typeface="ＭＳ Ｐゴシック" pitchFamily="34" charset="-128"/>
                <a:cs typeface="Tahoma" pitchFamily="34" charset="0"/>
              </a:rPr>
              <a:t>evidence-based</a:t>
            </a:r>
            <a:r>
              <a:rPr lang="nl-NL" altLang="nl-NL" sz="2800" dirty="0">
                <a:latin typeface="+mj-lt"/>
                <a:ea typeface="ＭＳ Ｐゴシック" pitchFamily="34" charset="-128"/>
                <a:cs typeface="Tahoma" pitchFamily="34" charset="0"/>
              </a:rPr>
              <a:t> </a:t>
            </a:r>
            <a:r>
              <a:rPr lang="nl-NL" altLang="nl-NL" sz="2800" dirty="0" err="1">
                <a:latin typeface="+mj-lt"/>
                <a:ea typeface="ＭＳ Ｐゴシック" pitchFamily="34" charset="-128"/>
                <a:cs typeface="Tahoma" pitchFamily="34" charset="0"/>
              </a:rPr>
              <a:t>interventions</a:t>
            </a:r>
            <a:r>
              <a:rPr lang="nl-NL" altLang="nl-NL" sz="2800" dirty="0">
                <a:latin typeface="+mj-lt"/>
                <a:ea typeface="ＭＳ Ｐゴシック" pitchFamily="34" charset="-128"/>
                <a:cs typeface="Tahoma" pitchFamily="34" charset="0"/>
              </a:rPr>
              <a:t> </a:t>
            </a:r>
            <a:r>
              <a:rPr lang="nl-NL" altLang="nl-NL" sz="2800" dirty="0" err="1">
                <a:latin typeface="+mj-lt"/>
                <a:ea typeface="ＭＳ Ｐゴシック" pitchFamily="34" charset="-128"/>
                <a:cs typeface="Tahoma" pitchFamily="34" charset="0"/>
              </a:rPr>
              <a:t>for</a:t>
            </a:r>
            <a:r>
              <a:rPr lang="nl-NL" altLang="nl-NL" sz="2800" dirty="0">
                <a:latin typeface="+mj-lt"/>
                <a:ea typeface="ＭＳ Ｐゴシック" pitchFamily="34" charset="-128"/>
                <a:cs typeface="Tahoma" pitchFamily="34" charset="0"/>
              </a:rPr>
              <a:t> different </a:t>
            </a:r>
            <a:r>
              <a:rPr lang="nl-NL" altLang="nl-NL" sz="2800" dirty="0" err="1">
                <a:latin typeface="+mj-lt"/>
                <a:ea typeface="ＭＳ Ｐゴシック" pitchFamily="34" charset="-128"/>
                <a:cs typeface="Tahoma" pitchFamily="34" charset="0"/>
              </a:rPr>
              <a:t>age</a:t>
            </a:r>
            <a:r>
              <a:rPr lang="nl-NL" altLang="nl-NL" sz="2800" dirty="0">
                <a:latin typeface="+mj-lt"/>
                <a:ea typeface="ＭＳ Ｐゴシック" pitchFamily="34" charset="-128"/>
                <a:cs typeface="Tahoma" pitchFamily="34" charset="0"/>
              </a:rPr>
              <a:t> </a:t>
            </a:r>
            <a:r>
              <a:rPr lang="nl-NL" altLang="nl-NL" sz="2800" dirty="0" err="1">
                <a:latin typeface="+mj-lt"/>
                <a:ea typeface="ＭＳ Ｐゴシック" pitchFamily="34" charset="-128"/>
                <a:cs typeface="Tahoma" pitchFamily="34" charset="0"/>
              </a:rPr>
              <a:t>groups</a:t>
            </a:r>
            <a:endParaRPr lang="nl-NL" altLang="nl-NL" sz="2800" dirty="0">
              <a:latin typeface="+mj-lt"/>
              <a:ea typeface="ＭＳ Ｐゴシック" pitchFamily="34" charset="-128"/>
              <a:cs typeface="Tahoma" pitchFamily="34" charset="0"/>
            </a:endParaRPr>
          </a:p>
        </p:txBody>
      </p:sp>
      <p:sp>
        <p:nvSpPr>
          <p:cNvPr id="4100" name="Tijdelijke aanduiding voor dianumm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1DAAFF"/>
              </a:buClr>
              <a:buFont typeface="Arial" charset="0"/>
              <a:buChar char="•"/>
              <a:defRPr sz="2200">
                <a:solidFill>
                  <a:schemeClr val="tx1"/>
                </a:solidFill>
                <a:latin typeface="Calibri" pitchFamily="34" charset="0"/>
                <a:ea typeface="ＭＳ Ｐゴシック" pitchFamily="34" charset="-128"/>
              </a:defRPr>
            </a:lvl1pPr>
            <a:lvl2pPr marL="742950" indent="-285750" eaLnBrk="0" hangingPunct="0">
              <a:spcBef>
                <a:spcPct val="20000"/>
              </a:spcBef>
              <a:buClr>
                <a:srgbClr val="B8D048"/>
              </a:buClr>
              <a:buFont typeface="Arial" charset="0"/>
              <a:buChar char="•"/>
              <a:defRPr sz="2200">
                <a:solidFill>
                  <a:schemeClr val="tx1"/>
                </a:solidFill>
                <a:latin typeface="Calibri" pitchFamily="34" charset="0"/>
                <a:ea typeface="ＭＳ Ｐゴシック" pitchFamily="34" charset="-128"/>
              </a:defRPr>
            </a:lvl2pPr>
            <a:lvl3pPr marL="1143000" indent="-228600" eaLnBrk="0" hangingPunct="0">
              <a:spcBef>
                <a:spcPct val="20000"/>
              </a:spcBef>
              <a:buClr>
                <a:srgbClr val="BFBFBF"/>
              </a:buClr>
              <a:buFont typeface="Arial" charset="0"/>
              <a:buChar char="•"/>
              <a:defRPr sz="22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fld id="{F6F70A78-EE4A-44D6-A152-71C1C073693A}" type="slidenum">
              <a:rPr lang="nl-NL" altLang="nl-NL" sz="1800" smtClean="0">
                <a:solidFill>
                  <a:prstClr val="black"/>
                </a:solidFill>
              </a:rPr>
              <a:pPr eaLnBrk="1" hangingPunct="1">
                <a:spcBef>
                  <a:spcPct val="0"/>
                </a:spcBef>
                <a:buClrTx/>
                <a:buFontTx/>
                <a:buNone/>
              </a:pPr>
              <a:t>2</a:t>
            </a:fld>
            <a:endParaRPr lang="nl-NL" altLang="nl-NL" sz="1800">
              <a:solidFill>
                <a:prstClr val="black"/>
              </a:solidFill>
            </a:endParaRPr>
          </a:p>
        </p:txBody>
      </p:sp>
      <p:pic>
        <p:nvPicPr>
          <p:cNvPr id="2" name="Afbeelding 1">
            <a:extLst>
              <a:ext uri="{FF2B5EF4-FFF2-40B4-BE49-F238E27FC236}">
                <a16:creationId xmlns:a16="http://schemas.microsoft.com/office/drawing/2014/main" id="{0012E7FB-840D-2E83-BEB0-AFD1B8D9E2AF}"/>
              </a:ext>
            </a:extLst>
          </p:cNvPr>
          <p:cNvPicPr>
            <a:picLocks noChangeAspect="1"/>
          </p:cNvPicPr>
          <p:nvPr/>
        </p:nvPicPr>
        <p:blipFill>
          <a:blip r:embed="rId3"/>
          <a:stretch>
            <a:fillRect/>
          </a:stretch>
        </p:blipFill>
        <p:spPr>
          <a:xfrm>
            <a:off x="3227657" y="347234"/>
            <a:ext cx="3450635" cy="573074"/>
          </a:xfrm>
          <a:prstGeom prst="rect">
            <a:avLst/>
          </a:prstGeom>
        </p:spPr>
      </p:pic>
      <p:pic>
        <p:nvPicPr>
          <p:cNvPr id="3" name="Afbeelding 2">
            <a:extLst>
              <a:ext uri="{FF2B5EF4-FFF2-40B4-BE49-F238E27FC236}">
                <a16:creationId xmlns:a16="http://schemas.microsoft.com/office/drawing/2014/main" id="{F4AD2F95-B7A9-128C-BC0A-03E5387C502C}"/>
              </a:ext>
            </a:extLst>
          </p:cNvPr>
          <p:cNvPicPr>
            <a:picLocks noChangeAspect="1"/>
          </p:cNvPicPr>
          <p:nvPr/>
        </p:nvPicPr>
        <p:blipFill>
          <a:blip r:embed="rId4"/>
          <a:stretch>
            <a:fillRect/>
          </a:stretch>
        </p:blipFill>
        <p:spPr>
          <a:xfrm>
            <a:off x="179512" y="271062"/>
            <a:ext cx="2286198" cy="664522"/>
          </a:xfrm>
          <a:prstGeom prst="rect">
            <a:avLst/>
          </a:prstGeom>
        </p:spPr>
      </p:pic>
    </p:spTree>
    <p:extLst>
      <p:ext uri="{BB962C8B-B14F-4D97-AF65-F5344CB8AC3E}">
        <p14:creationId xmlns:p14="http://schemas.microsoft.com/office/powerpoint/2010/main" val="106873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jdelijke aanduiding voor dia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1DAAFF"/>
              </a:buClr>
              <a:buFont typeface="Arial" charset="0"/>
              <a:buChar char="•"/>
              <a:defRPr sz="2200">
                <a:solidFill>
                  <a:schemeClr val="tx1"/>
                </a:solidFill>
                <a:latin typeface="Calibri" pitchFamily="34" charset="0"/>
                <a:ea typeface="ＭＳ Ｐゴシック" pitchFamily="34" charset="-128"/>
              </a:defRPr>
            </a:lvl1pPr>
            <a:lvl2pPr marL="742950" indent="-285750" eaLnBrk="0" hangingPunct="0">
              <a:spcBef>
                <a:spcPct val="20000"/>
              </a:spcBef>
              <a:buClr>
                <a:srgbClr val="B8D048"/>
              </a:buClr>
              <a:buFont typeface="Arial" charset="0"/>
              <a:buChar char="•"/>
              <a:defRPr sz="2200">
                <a:solidFill>
                  <a:schemeClr val="tx1"/>
                </a:solidFill>
                <a:latin typeface="Calibri" pitchFamily="34" charset="0"/>
                <a:ea typeface="ＭＳ Ｐゴシック" pitchFamily="34" charset="-128"/>
              </a:defRPr>
            </a:lvl2pPr>
            <a:lvl3pPr marL="1143000" indent="-228600" eaLnBrk="0" hangingPunct="0">
              <a:spcBef>
                <a:spcPct val="20000"/>
              </a:spcBef>
              <a:buClr>
                <a:srgbClr val="BFBFBF"/>
              </a:buClr>
              <a:buFont typeface="Arial" charset="0"/>
              <a:buChar char="•"/>
              <a:defRPr sz="22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fld id="{1FCCB982-85AD-4C24-AD77-F2C098FFB35A}" type="slidenum">
              <a:rPr lang="nl-NL" altLang="nl-NL" sz="1800" smtClean="0">
                <a:solidFill>
                  <a:prstClr val="black"/>
                </a:solidFill>
              </a:rPr>
              <a:pPr eaLnBrk="1" hangingPunct="1">
                <a:spcBef>
                  <a:spcPct val="0"/>
                </a:spcBef>
                <a:buClrTx/>
                <a:buFontTx/>
                <a:buNone/>
              </a:pPr>
              <a:t>3</a:t>
            </a:fld>
            <a:endParaRPr lang="nl-NL" altLang="nl-NL" sz="1800">
              <a:solidFill>
                <a:prstClr val="black"/>
              </a:solidFill>
            </a:endParaRPr>
          </a:p>
        </p:txBody>
      </p:sp>
      <p:sp>
        <p:nvSpPr>
          <p:cNvPr id="6146" name="Rectangle 2"/>
          <p:cNvSpPr>
            <a:spLocks noGrp="1" noChangeArrowheads="1"/>
          </p:cNvSpPr>
          <p:nvPr>
            <p:ph type="title" idx="4294967295"/>
          </p:nvPr>
        </p:nvSpPr>
        <p:spPr>
          <a:xfrm>
            <a:off x="251520" y="1268760"/>
            <a:ext cx="7743825" cy="495300"/>
          </a:xfrm>
        </p:spPr>
        <p:txBody>
          <a:bodyPr anchor="ctr"/>
          <a:lstStyle/>
          <a:p>
            <a:pPr eaLnBrk="1" hangingPunct="1"/>
            <a:br>
              <a:rPr lang="nl-NL" altLang="nl-NL" dirty="0">
                <a:solidFill>
                  <a:srgbClr val="1DAAFF"/>
                </a:solidFill>
                <a:ea typeface="ＭＳ Ｐゴシック" pitchFamily="34" charset="-128"/>
                <a:cs typeface="Tahoma" pitchFamily="34" charset="0"/>
              </a:rPr>
            </a:br>
            <a:br>
              <a:rPr lang="en-US" altLang="nl-NL" dirty="0"/>
            </a:br>
            <a:endParaRPr lang="nl-NL" altLang="nl-NL" dirty="0">
              <a:solidFill>
                <a:srgbClr val="1DAAFF"/>
              </a:solidFill>
              <a:ea typeface="ＭＳ Ｐゴシック" pitchFamily="34" charset="-128"/>
              <a:cs typeface="Tahoma" pitchFamily="34" charset="0"/>
            </a:endParaRPr>
          </a:p>
        </p:txBody>
      </p:sp>
      <p:sp>
        <p:nvSpPr>
          <p:cNvPr id="6147" name="Rectangle 3"/>
          <p:cNvSpPr>
            <a:spLocks noGrp="1" noChangeArrowheads="1"/>
          </p:cNvSpPr>
          <p:nvPr>
            <p:ph type="body" idx="4294967295"/>
          </p:nvPr>
        </p:nvSpPr>
        <p:spPr>
          <a:xfrm>
            <a:off x="352424" y="2151527"/>
            <a:ext cx="5688013" cy="3168650"/>
          </a:xfrm>
        </p:spPr>
        <p:txBody>
          <a:bodyPr/>
          <a:lstStyle/>
          <a:p>
            <a:pPr>
              <a:buFont typeface="Arial" charset="0"/>
              <a:buNone/>
            </a:pPr>
            <a:r>
              <a:rPr lang="nl-NL" altLang="nl-NL" dirty="0">
                <a:ea typeface="ＭＳ Ｐゴシック" pitchFamily="34" charset="-128"/>
                <a:cs typeface="Tahoma" pitchFamily="34" charset="0"/>
              </a:rPr>
              <a:t>Youz offers </a:t>
            </a:r>
            <a:r>
              <a:rPr lang="nl-NL" altLang="nl-NL" dirty="0" err="1">
                <a:ea typeface="ＭＳ Ｐゴシック" pitchFamily="34" charset="-128"/>
                <a:cs typeface="Tahoma" pitchFamily="34" charset="0"/>
              </a:rPr>
              <a:t>advice</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to</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children</a:t>
            </a:r>
            <a:r>
              <a:rPr lang="nl-NL" altLang="nl-NL" dirty="0">
                <a:ea typeface="ＭＳ Ｐゴシック" pitchFamily="34" charset="-128"/>
                <a:cs typeface="Tahoma" pitchFamily="34" charset="0"/>
              </a:rPr>
              <a:t> and </a:t>
            </a:r>
            <a:r>
              <a:rPr lang="nl-NL" altLang="nl-NL" dirty="0" err="1">
                <a:ea typeface="ＭＳ Ｐゴシック" pitchFamily="34" charset="-128"/>
                <a:cs typeface="Tahoma" pitchFamily="34" charset="0"/>
              </a:rPr>
              <a:t>parents</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from</a:t>
            </a:r>
            <a:r>
              <a:rPr lang="nl-NL" altLang="nl-NL" dirty="0">
                <a:ea typeface="ＭＳ Ｐゴシック" pitchFamily="34" charset="-128"/>
                <a:cs typeface="Tahoma" pitchFamily="34" charset="0"/>
              </a:rPr>
              <a:t> 12-23 </a:t>
            </a:r>
            <a:r>
              <a:rPr lang="nl-NL" altLang="nl-NL" dirty="0" err="1">
                <a:ea typeface="ＭＳ Ｐゴシック" pitchFamily="34" charset="-128"/>
                <a:cs typeface="Tahoma" pitchFamily="34" charset="0"/>
              </a:rPr>
              <a:t>about</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having</a:t>
            </a:r>
            <a:r>
              <a:rPr lang="nl-NL" altLang="nl-NL" dirty="0">
                <a:ea typeface="ＭＳ Ｐゴシック" pitchFamily="34" charset="-128"/>
                <a:cs typeface="Tahoma" pitchFamily="34" charset="0"/>
              </a:rPr>
              <a:t> a </a:t>
            </a:r>
            <a:r>
              <a:rPr lang="nl-NL" altLang="nl-NL" dirty="0" err="1">
                <a:ea typeface="ＭＳ Ｐゴシック" pitchFamily="34" charset="-128"/>
                <a:cs typeface="Tahoma" pitchFamily="34" charset="0"/>
              </a:rPr>
              <a:t>parent</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with</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mental</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illness</a:t>
            </a:r>
            <a:r>
              <a:rPr lang="nl-NL" altLang="nl-NL" dirty="0">
                <a:ea typeface="ＭＳ Ｐゴシック" pitchFamily="34" charset="-128"/>
                <a:cs typeface="Tahoma" pitchFamily="34" charset="0"/>
              </a:rPr>
              <a:t> and/or </a:t>
            </a:r>
            <a:r>
              <a:rPr lang="nl-NL" altLang="nl-NL" dirty="0" err="1">
                <a:ea typeface="ＭＳ Ｐゴシック" pitchFamily="34" charset="-128"/>
                <a:cs typeface="Tahoma" pitchFamily="34" charset="0"/>
              </a:rPr>
              <a:t>substance</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abuse</a:t>
            </a:r>
            <a:endParaRPr lang="nl-NL" altLang="nl-NL" dirty="0">
              <a:ea typeface="ＭＳ Ｐゴシック" pitchFamily="34" charset="-128"/>
              <a:cs typeface="Tahoma" pitchFamily="34" charset="0"/>
            </a:endParaRPr>
          </a:p>
          <a:p>
            <a:pPr>
              <a:buFont typeface="Arial" charset="0"/>
              <a:buNone/>
            </a:pPr>
            <a:endParaRPr lang="nl-NL" altLang="nl-NL" dirty="0">
              <a:ea typeface="ＭＳ Ｐゴシック" pitchFamily="34" charset="-128"/>
              <a:cs typeface="Tahoma" pitchFamily="34" charset="0"/>
            </a:endParaRPr>
          </a:p>
          <a:p>
            <a:pPr>
              <a:buNone/>
            </a:pPr>
            <a:r>
              <a:rPr lang="nl-NL" altLang="nl-NL" dirty="0">
                <a:ea typeface="ＭＳ Ｐゴシック" pitchFamily="34" charset="-128"/>
                <a:cs typeface="Tahoma" pitchFamily="34" charset="0"/>
              </a:rPr>
              <a:t>Indigo offers </a:t>
            </a:r>
            <a:r>
              <a:rPr lang="nl-NL" altLang="nl-NL" dirty="0" err="1">
                <a:ea typeface="ＭＳ Ｐゴシック" pitchFamily="34" charset="-128"/>
                <a:cs typeface="Tahoma" pitchFamily="34" charset="0"/>
              </a:rPr>
              <a:t>advice</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to</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children</a:t>
            </a:r>
            <a:r>
              <a:rPr lang="nl-NL" altLang="nl-NL" dirty="0">
                <a:ea typeface="ＭＳ Ｐゴシック" pitchFamily="34" charset="-128"/>
                <a:cs typeface="Tahoma" pitchFamily="34" charset="0"/>
              </a:rPr>
              <a:t> and </a:t>
            </a:r>
            <a:r>
              <a:rPr lang="nl-NL" altLang="nl-NL" dirty="0" err="1">
                <a:ea typeface="ＭＳ Ｐゴシック" pitchFamily="34" charset="-128"/>
                <a:cs typeface="Tahoma" pitchFamily="34" charset="0"/>
              </a:rPr>
              <a:t>parents</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from</a:t>
            </a:r>
            <a:r>
              <a:rPr lang="nl-NL" altLang="nl-NL" dirty="0">
                <a:ea typeface="ＭＳ Ｐゴシック" pitchFamily="34" charset="-128"/>
                <a:cs typeface="Tahoma" pitchFamily="34" charset="0"/>
              </a:rPr>
              <a:t> 0-12 </a:t>
            </a:r>
            <a:r>
              <a:rPr lang="nl-NL" altLang="nl-NL" dirty="0" err="1">
                <a:ea typeface="ＭＳ Ｐゴシック" pitchFamily="34" charset="-128"/>
                <a:cs typeface="Tahoma" pitchFamily="34" charset="0"/>
              </a:rPr>
              <a:t>about</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having</a:t>
            </a:r>
            <a:r>
              <a:rPr lang="nl-NL" altLang="nl-NL" dirty="0">
                <a:ea typeface="ＭＳ Ｐゴシック" pitchFamily="34" charset="-128"/>
                <a:cs typeface="Tahoma" pitchFamily="34" charset="0"/>
              </a:rPr>
              <a:t> a </a:t>
            </a:r>
            <a:r>
              <a:rPr lang="nl-NL" altLang="nl-NL" dirty="0" err="1">
                <a:ea typeface="ＭＳ Ｐゴシック" pitchFamily="34" charset="-128"/>
                <a:cs typeface="Tahoma" pitchFamily="34" charset="0"/>
              </a:rPr>
              <a:t>parent</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with</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mental</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illness</a:t>
            </a:r>
            <a:r>
              <a:rPr lang="nl-NL" altLang="nl-NL" dirty="0">
                <a:ea typeface="ＭＳ Ｐゴシック" pitchFamily="34" charset="-128"/>
                <a:cs typeface="Tahoma" pitchFamily="34" charset="0"/>
              </a:rPr>
              <a:t> and/or </a:t>
            </a:r>
            <a:r>
              <a:rPr lang="nl-NL" altLang="nl-NL" dirty="0" err="1">
                <a:ea typeface="ＭＳ Ｐゴシック" pitchFamily="34" charset="-128"/>
                <a:cs typeface="Tahoma" pitchFamily="34" charset="0"/>
              </a:rPr>
              <a:t>substance</a:t>
            </a:r>
            <a:r>
              <a:rPr lang="nl-NL" altLang="nl-NL" dirty="0">
                <a:ea typeface="ＭＳ Ｐゴシック" pitchFamily="34" charset="-128"/>
                <a:cs typeface="Tahoma" pitchFamily="34" charset="0"/>
              </a:rPr>
              <a:t> </a:t>
            </a:r>
            <a:r>
              <a:rPr lang="nl-NL" altLang="nl-NL" dirty="0" err="1">
                <a:ea typeface="ＭＳ Ｐゴシック" pitchFamily="34" charset="-128"/>
                <a:cs typeface="Tahoma" pitchFamily="34" charset="0"/>
              </a:rPr>
              <a:t>abuse</a:t>
            </a:r>
            <a:endParaRPr lang="nl-NL" altLang="nl-NL" dirty="0">
              <a:ea typeface="ＭＳ Ｐゴシック" pitchFamily="34" charset="-128"/>
              <a:cs typeface="Tahoma" pitchFamily="34" charset="0"/>
            </a:endParaRPr>
          </a:p>
          <a:p>
            <a:pPr>
              <a:buFont typeface="Arial" charset="0"/>
              <a:buNone/>
            </a:pPr>
            <a:endParaRPr lang="en-US" altLang="nl-NL" dirty="0">
              <a:ea typeface="ＭＳ Ｐゴシック" pitchFamily="34" charset="-128"/>
              <a:cs typeface="Tahoma" pitchFamily="34" charset="0"/>
            </a:endParaRPr>
          </a:p>
          <a:p>
            <a:pPr marL="0" indent="0" eaLnBrk="1" hangingPunct="1">
              <a:buNone/>
            </a:pPr>
            <a:endParaRPr lang="nl-NL" altLang="nl-NL" dirty="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5909"/>
            <a:ext cx="2288079" cy="65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81B99048-14D6-5C78-397E-5D11B79BE724}"/>
              </a:ext>
            </a:extLst>
          </p:cNvPr>
          <p:cNvPicPr>
            <a:picLocks noChangeAspect="1"/>
          </p:cNvPicPr>
          <p:nvPr/>
        </p:nvPicPr>
        <p:blipFill>
          <a:blip r:embed="rId4"/>
          <a:stretch>
            <a:fillRect/>
          </a:stretch>
        </p:blipFill>
        <p:spPr>
          <a:xfrm>
            <a:off x="3491880" y="228491"/>
            <a:ext cx="3450635" cy="573074"/>
          </a:xfrm>
          <a:prstGeom prst="rect">
            <a:avLst/>
          </a:prstGeom>
        </p:spPr>
      </p:pic>
      <p:sp>
        <p:nvSpPr>
          <p:cNvPr id="5" name="Titel 1">
            <a:extLst>
              <a:ext uri="{FF2B5EF4-FFF2-40B4-BE49-F238E27FC236}">
                <a16:creationId xmlns:a16="http://schemas.microsoft.com/office/drawing/2014/main" id="{00E25BDE-23FA-BD93-B4FC-C72722EDD6FE}"/>
              </a:ext>
            </a:extLst>
          </p:cNvPr>
          <p:cNvSpPr txBox="1">
            <a:spLocks/>
          </p:cNvSpPr>
          <p:nvPr/>
        </p:nvSpPr>
        <p:spPr>
          <a:xfrm>
            <a:off x="8632" y="1148321"/>
            <a:ext cx="8229600" cy="485775"/>
          </a:xfrm>
          <a:prstGeom prst="rect">
            <a:avLst/>
          </a:prstGeom>
        </p:spPr>
        <p:txBody>
          <a:bodyPr/>
          <a:lstStyle>
            <a:lvl1pPr algn="l" defTabSz="457200" rtl="0" fontAlgn="base">
              <a:spcBef>
                <a:spcPct val="0"/>
              </a:spcBef>
              <a:spcAft>
                <a:spcPct val="0"/>
              </a:spcAft>
              <a:defRPr sz="4000" kern="1200">
                <a:solidFill>
                  <a:schemeClr val="tx1"/>
                </a:solidFill>
                <a:latin typeface="+mj-lt"/>
                <a:ea typeface="ＭＳ Ｐゴシック" pitchFamily="32" charset="-128"/>
                <a:cs typeface="+mj-cs"/>
              </a:defRPr>
            </a:lvl1pPr>
            <a:lvl2pPr algn="l" defTabSz="457200" rtl="0" fontAlgn="base">
              <a:spcBef>
                <a:spcPct val="0"/>
              </a:spcBef>
              <a:spcAft>
                <a:spcPct val="0"/>
              </a:spcAft>
              <a:defRPr sz="4000">
                <a:solidFill>
                  <a:schemeClr val="tx1"/>
                </a:solidFill>
                <a:latin typeface="Calibri" pitchFamily="32" charset="0"/>
                <a:ea typeface="ＭＳ Ｐゴシック" pitchFamily="32" charset="-128"/>
              </a:defRPr>
            </a:lvl2pPr>
            <a:lvl3pPr algn="l" defTabSz="457200" rtl="0" fontAlgn="base">
              <a:spcBef>
                <a:spcPct val="0"/>
              </a:spcBef>
              <a:spcAft>
                <a:spcPct val="0"/>
              </a:spcAft>
              <a:defRPr sz="4000">
                <a:solidFill>
                  <a:schemeClr val="tx1"/>
                </a:solidFill>
                <a:latin typeface="Calibri" pitchFamily="32" charset="0"/>
                <a:ea typeface="ＭＳ Ｐゴシック" pitchFamily="32" charset="-128"/>
              </a:defRPr>
            </a:lvl3pPr>
            <a:lvl4pPr algn="l" defTabSz="457200" rtl="0" fontAlgn="base">
              <a:spcBef>
                <a:spcPct val="0"/>
              </a:spcBef>
              <a:spcAft>
                <a:spcPct val="0"/>
              </a:spcAft>
              <a:defRPr sz="4000">
                <a:solidFill>
                  <a:schemeClr val="tx1"/>
                </a:solidFill>
                <a:latin typeface="Calibri" pitchFamily="32" charset="0"/>
                <a:ea typeface="ＭＳ Ｐゴシック" pitchFamily="32" charset="-128"/>
              </a:defRPr>
            </a:lvl4pPr>
            <a:lvl5pPr algn="l" defTabSz="457200" rtl="0" fontAlgn="base">
              <a:spcBef>
                <a:spcPct val="0"/>
              </a:spcBef>
              <a:spcAft>
                <a:spcPct val="0"/>
              </a:spcAft>
              <a:defRPr sz="4000">
                <a:solidFill>
                  <a:schemeClr val="tx1"/>
                </a:solidFill>
                <a:latin typeface="Calibri" pitchFamily="32" charset="0"/>
                <a:ea typeface="ＭＳ Ｐゴシック" pitchFamily="32" charset="-128"/>
              </a:defRPr>
            </a:lvl5pPr>
            <a:lvl6pPr marL="4572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6pPr>
            <a:lvl7pPr marL="9144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7pPr>
            <a:lvl8pPr marL="13716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8pPr>
            <a:lvl9pPr marL="1828800" algn="l" defTabSz="457200" rtl="0" eaLnBrk="1" fontAlgn="base" hangingPunct="1">
              <a:spcBef>
                <a:spcPct val="0"/>
              </a:spcBef>
              <a:spcAft>
                <a:spcPct val="0"/>
              </a:spcAft>
              <a:defRPr sz="4000">
                <a:solidFill>
                  <a:schemeClr val="tx1"/>
                </a:solidFill>
                <a:latin typeface="Calibri" pitchFamily="32" charset="0"/>
                <a:ea typeface="ＭＳ Ｐゴシック" pitchFamily="32" charset="-128"/>
              </a:defRPr>
            </a:lvl9pPr>
          </a:lstStyle>
          <a:p>
            <a:r>
              <a:rPr lang="nl-NL" altLang="nl-NL" dirty="0" err="1">
                <a:solidFill>
                  <a:srgbClr val="1DAAFF"/>
                </a:solidFill>
              </a:rPr>
              <a:t>Introduction</a:t>
            </a:r>
            <a:endParaRPr lang="nl-NL" altLang="nl-NL" dirty="0">
              <a:solidFill>
                <a:srgbClr val="1DAAFF"/>
              </a:solidFill>
            </a:endParaRPr>
          </a:p>
        </p:txBody>
      </p:sp>
    </p:spTree>
    <p:extLst>
      <p:ext uri="{BB962C8B-B14F-4D97-AF65-F5344CB8AC3E}">
        <p14:creationId xmlns:p14="http://schemas.microsoft.com/office/powerpoint/2010/main" val="291828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6651" y="3423994"/>
            <a:ext cx="7856537" cy="3046988"/>
          </a:xfrm>
          <a:prstGeom prst="rect">
            <a:avLst/>
          </a:prstGeom>
        </p:spPr>
        <p:txBody>
          <a:bodyPr wrap="square">
            <a:spAutoFit/>
          </a:bodyPr>
          <a:lstStyle/>
          <a:p>
            <a:pPr marL="342900" indent="-342900">
              <a:buFont typeface="Arial" panose="020B0604020202020204" pitchFamily="34" charset="0"/>
              <a:buChar char="•"/>
            </a:pPr>
            <a:r>
              <a:rPr lang="nl-NL" sz="2200" dirty="0">
                <a:latin typeface="+mj-lt"/>
              </a:rPr>
              <a:t>1 in 3 </a:t>
            </a:r>
            <a:r>
              <a:rPr lang="nl-NL" sz="2200" dirty="0" err="1">
                <a:latin typeface="+mj-lt"/>
              </a:rPr>
              <a:t>children</a:t>
            </a:r>
            <a:r>
              <a:rPr lang="nl-NL" sz="2200" dirty="0">
                <a:latin typeface="+mj-lt"/>
              </a:rPr>
              <a:t> </a:t>
            </a:r>
            <a:r>
              <a:rPr lang="nl-NL" sz="2200" dirty="0" err="1">
                <a:latin typeface="+mj-lt"/>
              </a:rPr>
              <a:t>will</a:t>
            </a:r>
            <a:r>
              <a:rPr lang="nl-NL" sz="2200" dirty="0">
                <a:latin typeface="+mj-lt"/>
              </a:rPr>
              <a:t> </a:t>
            </a:r>
            <a:r>
              <a:rPr lang="nl-NL" sz="2200" dirty="0" err="1">
                <a:latin typeface="+mj-lt"/>
              </a:rPr>
              <a:t>develop</a:t>
            </a:r>
            <a:r>
              <a:rPr lang="nl-NL" sz="2200" dirty="0">
                <a:latin typeface="+mj-lt"/>
              </a:rPr>
              <a:t> </a:t>
            </a:r>
            <a:r>
              <a:rPr lang="nl-NL" sz="2200" dirty="0" err="1">
                <a:latin typeface="+mj-lt"/>
              </a:rPr>
              <a:t>mental</a:t>
            </a:r>
            <a:r>
              <a:rPr lang="nl-NL" sz="2200" dirty="0">
                <a:latin typeface="+mj-lt"/>
              </a:rPr>
              <a:t> health and/or </a:t>
            </a:r>
            <a:r>
              <a:rPr lang="nl-NL" sz="2200" dirty="0" err="1">
                <a:latin typeface="+mj-lt"/>
              </a:rPr>
              <a:t>substance</a:t>
            </a:r>
            <a:r>
              <a:rPr lang="nl-NL" sz="2200" dirty="0">
                <a:latin typeface="+mj-lt"/>
              </a:rPr>
              <a:t> </a:t>
            </a:r>
            <a:r>
              <a:rPr lang="nl-NL" sz="2200" dirty="0" err="1">
                <a:latin typeface="+mj-lt"/>
              </a:rPr>
              <a:t>problems</a:t>
            </a:r>
            <a:r>
              <a:rPr lang="nl-NL" sz="2200" dirty="0">
                <a:latin typeface="+mj-lt"/>
              </a:rPr>
              <a:t> </a:t>
            </a:r>
            <a:r>
              <a:rPr lang="nl-NL" sz="2200" dirty="0" err="1">
                <a:latin typeface="+mj-lt"/>
              </a:rPr>
              <a:t>themselves</a:t>
            </a:r>
            <a:r>
              <a:rPr lang="nl-NL" sz="2200" dirty="0">
                <a:latin typeface="+mj-lt"/>
              </a:rPr>
              <a:t> </a:t>
            </a:r>
            <a:r>
              <a:rPr lang="nl-NL" sz="2200" dirty="0" err="1">
                <a:latin typeface="+mj-lt"/>
              </a:rPr>
              <a:t>if</a:t>
            </a:r>
            <a:r>
              <a:rPr lang="nl-NL" sz="2200" dirty="0">
                <a:latin typeface="+mj-lt"/>
              </a:rPr>
              <a:t> </a:t>
            </a:r>
            <a:r>
              <a:rPr lang="nl-NL" sz="2200" dirty="0" err="1">
                <a:latin typeface="+mj-lt"/>
              </a:rPr>
              <a:t>they’re</a:t>
            </a:r>
            <a:r>
              <a:rPr lang="nl-NL" sz="2200" dirty="0">
                <a:latin typeface="+mj-lt"/>
              </a:rPr>
              <a:t> COPMI</a:t>
            </a:r>
          </a:p>
          <a:p>
            <a:endParaRPr lang="nl-NL" sz="2200" dirty="0">
              <a:latin typeface="+mj-lt"/>
            </a:endParaRPr>
          </a:p>
          <a:p>
            <a:pPr marL="285750" indent="-285750">
              <a:buClr>
                <a:srgbClr val="1DAAFF"/>
              </a:buClr>
              <a:buFont typeface="Arial" panose="020B0604020202020204" pitchFamily="34" charset="0"/>
              <a:buChar char="•"/>
            </a:pPr>
            <a:r>
              <a:rPr lang="nl-NL" sz="2200" dirty="0" err="1">
                <a:latin typeface="+mj-lt"/>
              </a:rPr>
              <a:t>If</a:t>
            </a:r>
            <a:r>
              <a:rPr lang="nl-NL" sz="2200" dirty="0">
                <a:latin typeface="+mj-lt"/>
              </a:rPr>
              <a:t> </a:t>
            </a:r>
            <a:r>
              <a:rPr lang="nl-NL" sz="2200" dirty="0" err="1">
                <a:latin typeface="+mj-lt"/>
              </a:rPr>
              <a:t>both</a:t>
            </a:r>
            <a:r>
              <a:rPr lang="nl-NL" sz="2200" dirty="0">
                <a:latin typeface="+mj-lt"/>
              </a:rPr>
              <a:t> </a:t>
            </a:r>
            <a:r>
              <a:rPr lang="nl-NL" sz="2200" dirty="0" err="1">
                <a:latin typeface="+mj-lt"/>
              </a:rPr>
              <a:t>parents</a:t>
            </a:r>
            <a:r>
              <a:rPr lang="nl-NL" sz="2200" dirty="0">
                <a:latin typeface="+mj-lt"/>
              </a:rPr>
              <a:t> have a </a:t>
            </a:r>
            <a:r>
              <a:rPr lang="nl-NL" sz="2200" dirty="0" err="1">
                <a:latin typeface="+mj-lt"/>
              </a:rPr>
              <a:t>mental</a:t>
            </a:r>
            <a:r>
              <a:rPr lang="nl-NL" sz="2200" dirty="0">
                <a:latin typeface="+mj-lt"/>
              </a:rPr>
              <a:t> </a:t>
            </a:r>
            <a:r>
              <a:rPr lang="nl-NL" sz="2200" dirty="0" err="1">
                <a:latin typeface="+mj-lt"/>
              </a:rPr>
              <a:t>illnes</a:t>
            </a:r>
            <a:r>
              <a:rPr lang="nl-NL" sz="2200" dirty="0">
                <a:latin typeface="+mj-lt"/>
              </a:rPr>
              <a:t> or have </a:t>
            </a:r>
            <a:r>
              <a:rPr lang="nl-NL" sz="2200" dirty="0" err="1">
                <a:latin typeface="+mj-lt"/>
              </a:rPr>
              <a:t>addiction</a:t>
            </a:r>
            <a:r>
              <a:rPr lang="nl-NL" sz="2200" dirty="0">
                <a:latin typeface="+mj-lt"/>
              </a:rPr>
              <a:t> </a:t>
            </a:r>
            <a:r>
              <a:rPr lang="nl-NL" sz="2200" dirty="0" err="1">
                <a:latin typeface="+mj-lt"/>
              </a:rPr>
              <a:t>problemn</a:t>
            </a:r>
            <a:r>
              <a:rPr lang="nl-NL" sz="2200" dirty="0">
                <a:latin typeface="+mj-lt"/>
              </a:rPr>
              <a:t>; 66% COPMI </a:t>
            </a:r>
            <a:r>
              <a:rPr lang="nl-NL" sz="2200" dirty="0" err="1">
                <a:latin typeface="+mj-lt"/>
              </a:rPr>
              <a:t>children</a:t>
            </a:r>
            <a:r>
              <a:rPr lang="nl-NL" sz="2200" dirty="0">
                <a:latin typeface="+mj-lt"/>
              </a:rPr>
              <a:t> </a:t>
            </a:r>
            <a:r>
              <a:rPr lang="nl-NL" sz="2200" dirty="0" err="1">
                <a:latin typeface="+mj-lt"/>
              </a:rPr>
              <a:t>will</a:t>
            </a:r>
            <a:r>
              <a:rPr lang="nl-NL" sz="2200" dirty="0">
                <a:latin typeface="+mj-lt"/>
              </a:rPr>
              <a:t> </a:t>
            </a:r>
            <a:r>
              <a:rPr lang="nl-NL" sz="2200" dirty="0" err="1">
                <a:latin typeface="+mj-lt"/>
              </a:rPr>
              <a:t>develop</a:t>
            </a:r>
            <a:r>
              <a:rPr lang="nl-NL" sz="2200" dirty="0">
                <a:latin typeface="+mj-lt"/>
              </a:rPr>
              <a:t> </a:t>
            </a:r>
            <a:r>
              <a:rPr lang="nl-NL" sz="2200" dirty="0" err="1">
                <a:latin typeface="+mj-lt"/>
              </a:rPr>
              <a:t>problems</a:t>
            </a:r>
            <a:endParaRPr lang="nl-NL" sz="2200" dirty="0">
              <a:latin typeface="+mj-lt"/>
            </a:endParaRPr>
          </a:p>
          <a:p>
            <a:r>
              <a:rPr lang="nl-NL" sz="2200" dirty="0">
                <a:latin typeface="+mj-lt"/>
              </a:rPr>
              <a:t>  		</a:t>
            </a:r>
            <a:r>
              <a:rPr lang="nl-NL" sz="1600" dirty="0">
                <a:latin typeface="+mj-lt"/>
              </a:rPr>
              <a:t>(</a:t>
            </a:r>
            <a:r>
              <a:rPr lang="nl-NL" sz="1600" dirty="0" err="1">
                <a:latin typeface="+mj-lt"/>
              </a:rPr>
              <a:t>Bool</a:t>
            </a:r>
            <a:r>
              <a:rPr lang="nl-NL" sz="1600" dirty="0">
                <a:latin typeface="+mj-lt"/>
              </a:rPr>
              <a:t>, Van der Zanden, Smit &amp; </a:t>
            </a:r>
            <a:r>
              <a:rPr lang="nl-NL" sz="1600" dirty="0" err="1">
                <a:latin typeface="+mj-lt"/>
              </a:rPr>
              <a:t>Bohlmeijer</a:t>
            </a:r>
            <a:r>
              <a:rPr lang="nl-NL" sz="1600" dirty="0">
                <a:latin typeface="+mj-lt"/>
              </a:rPr>
              <a:t>, 2007)</a:t>
            </a:r>
          </a:p>
          <a:p>
            <a:pPr algn="r"/>
            <a:endParaRPr lang="nl-NL" sz="2200" dirty="0">
              <a:latin typeface="+mj-lt"/>
            </a:endParaRPr>
          </a:p>
          <a:p>
            <a:pPr marL="285750" indent="-285750">
              <a:buClr>
                <a:srgbClr val="1DAAFF"/>
              </a:buClr>
              <a:buFont typeface="Arial" panose="020B0604020202020204" pitchFamily="34" charset="0"/>
              <a:buChar char="•"/>
            </a:pPr>
            <a:r>
              <a:rPr lang="nl-NL" sz="2200" dirty="0">
                <a:latin typeface="+mj-lt"/>
              </a:rPr>
              <a:t>COPMI families have 3 </a:t>
            </a:r>
            <a:r>
              <a:rPr lang="nl-NL" sz="2200" dirty="0" err="1">
                <a:latin typeface="+mj-lt"/>
              </a:rPr>
              <a:t>times</a:t>
            </a:r>
            <a:r>
              <a:rPr lang="nl-NL" sz="2200" dirty="0">
                <a:latin typeface="+mj-lt"/>
              </a:rPr>
              <a:t> more chance of </a:t>
            </a:r>
            <a:r>
              <a:rPr lang="nl-NL" sz="2200" dirty="0" err="1">
                <a:latin typeface="+mj-lt"/>
              </a:rPr>
              <a:t>child</a:t>
            </a:r>
            <a:r>
              <a:rPr lang="nl-NL" sz="2200" dirty="0">
                <a:latin typeface="+mj-lt"/>
              </a:rPr>
              <a:t> </a:t>
            </a:r>
            <a:r>
              <a:rPr lang="nl-NL" sz="2200" dirty="0" err="1">
                <a:latin typeface="+mj-lt"/>
              </a:rPr>
              <a:t>abuse</a:t>
            </a:r>
            <a:r>
              <a:rPr lang="nl-NL" sz="2200" dirty="0">
                <a:latin typeface="+mj-lt"/>
              </a:rPr>
              <a:t>. </a:t>
            </a:r>
            <a:r>
              <a:rPr lang="nl-NL" sz="1600" dirty="0">
                <a:latin typeface="+mj-lt"/>
              </a:rPr>
              <a:t>(</a:t>
            </a:r>
            <a:r>
              <a:rPr lang="nl-NL" sz="1600" dirty="0" err="1">
                <a:latin typeface="+mj-lt"/>
              </a:rPr>
              <a:t>Verdurmen</a:t>
            </a:r>
            <a:r>
              <a:rPr lang="nl-NL" sz="1600" dirty="0">
                <a:latin typeface="+mj-lt"/>
              </a:rPr>
              <a:t>, e.a., 2007; Nemesis, 2008)</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803"/>
          <a:stretch/>
        </p:blipFill>
        <p:spPr bwMode="auto">
          <a:xfrm>
            <a:off x="76651" y="1988840"/>
            <a:ext cx="3503613" cy="122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D357D94A-4138-92D0-3F1A-50D3872DE110}"/>
              </a:ext>
            </a:extLst>
          </p:cNvPr>
          <p:cNvPicPr>
            <a:picLocks noChangeAspect="1"/>
          </p:cNvPicPr>
          <p:nvPr/>
        </p:nvPicPr>
        <p:blipFill>
          <a:blip r:embed="rId4"/>
          <a:stretch>
            <a:fillRect/>
          </a:stretch>
        </p:blipFill>
        <p:spPr>
          <a:xfrm>
            <a:off x="3563888" y="387018"/>
            <a:ext cx="3450635" cy="573074"/>
          </a:xfrm>
          <a:prstGeom prst="rect">
            <a:avLst/>
          </a:prstGeom>
        </p:spPr>
      </p:pic>
      <p:pic>
        <p:nvPicPr>
          <p:cNvPr id="3" name="Afbeelding 2">
            <a:extLst>
              <a:ext uri="{FF2B5EF4-FFF2-40B4-BE49-F238E27FC236}">
                <a16:creationId xmlns:a16="http://schemas.microsoft.com/office/drawing/2014/main" id="{52A30C91-964B-885C-8C25-86DA43778B6A}"/>
              </a:ext>
            </a:extLst>
          </p:cNvPr>
          <p:cNvPicPr>
            <a:picLocks noChangeAspect="1"/>
          </p:cNvPicPr>
          <p:nvPr/>
        </p:nvPicPr>
        <p:blipFill>
          <a:blip r:embed="rId5"/>
          <a:stretch>
            <a:fillRect/>
          </a:stretch>
        </p:blipFill>
        <p:spPr>
          <a:xfrm>
            <a:off x="711200" y="295570"/>
            <a:ext cx="2286198" cy="664522"/>
          </a:xfrm>
          <a:prstGeom prst="rect">
            <a:avLst/>
          </a:prstGeom>
        </p:spPr>
      </p:pic>
      <p:sp>
        <p:nvSpPr>
          <p:cNvPr id="6" name="Titel 1">
            <a:extLst>
              <a:ext uri="{FF2B5EF4-FFF2-40B4-BE49-F238E27FC236}">
                <a16:creationId xmlns:a16="http://schemas.microsoft.com/office/drawing/2014/main" id="{9FA3F17F-D5DC-4A91-42ED-827A3F75ABF4}"/>
              </a:ext>
            </a:extLst>
          </p:cNvPr>
          <p:cNvSpPr>
            <a:spLocks noGrp="1"/>
          </p:cNvSpPr>
          <p:nvPr>
            <p:ph type="title"/>
          </p:nvPr>
        </p:nvSpPr>
        <p:spPr>
          <a:xfrm>
            <a:off x="0" y="1094939"/>
            <a:ext cx="8229600" cy="485775"/>
          </a:xfrm>
        </p:spPr>
        <p:txBody>
          <a:bodyPr/>
          <a:lstStyle/>
          <a:p>
            <a:r>
              <a:rPr lang="nl-NL" altLang="nl-NL" dirty="0">
                <a:solidFill>
                  <a:srgbClr val="1DAAFF"/>
                </a:solidFill>
              </a:rPr>
              <a:t>COPMI</a:t>
            </a:r>
          </a:p>
        </p:txBody>
      </p:sp>
    </p:spTree>
    <p:extLst>
      <p:ext uri="{BB962C8B-B14F-4D97-AF65-F5344CB8AC3E}">
        <p14:creationId xmlns:p14="http://schemas.microsoft.com/office/powerpoint/2010/main" val="306983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6AA2E6E-9910-622D-3E51-9EF6338D61F8}"/>
              </a:ext>
            </a:extLst>
          </p:cNvPr>
          <p:cNvPicPr>
            <a:picLocks noChangeAspect="1"/>
          </p:cNvPicPr>
          <p:nvPr/>
        </p:nvPicPr>
        <p:blipFill>
          <a:blip r:embed="rId3"/>
          <a:stretch>
            <a:fillRect/>
          </a:stretch>
        </p:blipFill>
        <p:spPr>
          <a:xfrm>
            <a:off x="3491880" y="246163"/>
            <a:ext cx="3450635" cy="573074"/>
          </a:xfrm>
          <a:prstGeom prst="rect">
            <a:avLst/>
          </a:prstGeom>
        </p:spPr>
      </p:pic>
      <p:pic>
        <p:nvPicPr>
          <p:cNvPr id="3" name="Afbeelding 2">
            <a:extLst>
              <a:ext uri="{FF2B5EF4-FFF2-40B4-BE49-F238E27FC236}">
                <a16:creationId xmlns:a16="http://schemas.microsoft.com/office/drawing/2014/main" id="{60951559-DB71-A7E3-9013-E42817DA7038}"/>
              </a:ext>
            </a:extLst>
          </p:cNvPr>
          <p:cNvPicPr>
            <a:picLocks noChangeAspect="1"/>
          </p:cNvPicPr>
          <p:nvPr/>
        </p:nvPicPr>
        <p:blipFill>
          <a:blip r:embed="rId4"/>
          <a:stretch>
            <a:fillRect/>
          </a:stretch>
        </p:blipFill>
        <p:spPr>
          <a:xfrm>
            <a:off x="780203" y="1265770"/>
            <a:ext cx="6879996" cy="5579654"/>
          </a:xfrm>
          <a:prstGeom prst="rect">
            <a:avLst/>
          </a:prstGeom>
        </p:spPr>
      </p:pic>
      <p:pic>
        <p:nvPicPr>
          <p:cNvPr id="6" name="Afbeelding 5">
            <a:extLst>
              <a:ext uri="{FF2B5EF4-FFF2-40B4-BE49-F238E27FC236}">
                <a16:creationId xmlns:a16="http://schemas.microsoft.com/office/drawing/2014/main" id="{2BDB0796-5205-749C-1882-E4A13834B6E9}"/>
              </a:ext>
            </a:extLst>
          </p:cNvPr>
          <p:cNvPicPr>
            <a:picLocks noChangeAspect="1"/>
          </p:cNvPicPr>
          <p:nvPr/>
        </p:nvPicPr>
        <p:blipFill>
          <a:blip r:embed="rId5"/>
          <a:stretch>
            <a:fillRect/>
          </a:stretch>
        </p:blipFill>
        <p:spPr>
          <a:xfrm>
            <a:off x="118789" y="2348880"/>
            <a:ext cx="621846" cy="506012"/>
          </a:xfrm>
          <a:prstGeom prst="rect">
            <a:avLst/>
          </a:prstGeom>
        </p:spPr>
      </p:pic>
      <p:pic>
        <p:nvPicPr>
          <p:cNvPr id="7" name="Afbeelding 6">
            <a:extLst>
              <a:ext uri="{FF2B5EF4-FFF2-40B4-BE49-F238E27FC236}">
                <a16:creationId xmlns:a16="http://schemas.microsoft.com/office/drawing/2014/main" id="{8208B71F-EA5F-8336-38FC-12300500F38E}"/>
              </a:ext>
            </a:extLst>
          </p:cNvPr>
          <p:cNvPicPr>
            <a:picLocks noChangeAspect="1"/>
          </p:cNvPicPr>
          <p:nvPr/>
        </p:nvPicPr>
        <p:blipFill>
          <a:blip r:embed="rId6"/>
          <a:stretch>
            <a:fillRect/>
          </a:stretch>
        </p:blipFill>
        <p:spPr>
          <a:xfrm>
            <a:off x="351240" y="314711"/>
            <a:ext cx="2286198" cy="664522"/>
          </a:xfrm>
          <a:prstGeom prst="rect">
            <a:avLst/>
          </a:prstGeom>
        </p:spPr>
      </p:pic>
    </p:spTree>
    <p:extLst>
      <p:ext uri="{BB962C8B-B14F-4D97-AF65-F5344CB8AC3E}">
        <p14:creationId xmlns:p14="http://schemas.microsoft.com/office/powerpoint/2010/main" val="59343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6AA2E6E-9910-622D-3E51-9EF6338D61F8}"/>
              </a:ext>
            </a:extLst>
          </p:cNvPr>
          <p:cNvPicPr>
            <a:picLocks noChangeAspect="1"/>
          </p:cNvPicPr>
          <p:nvPr/>
        </p:nvPicPr>
        <p:blipFill>
          <a:blip r:embed="rId3"/>
          <a:stretch>
            <a:fillRect/>
          </a:stretch>
        </p:blipFill>
        <p:spPr>
          <a:xfrm>
            <a:off x="3491880" y="246163"/>
            <a:ext cx="3450635" cy="573074"/>
          </a:xfrm>
          <a:prstGeom prst="rect">
            <a:avLst/>
          </a:prstGeom>
        </p:spPr>
      </p:pic>
      <p:pic>
        <p:nvPicPr>
          <p:cNvPr id="7" name="Afbeelding 6">
            <a:extLst>
              <a:ext uri="{FF2B5EF4-FFF2-40B4-BE49-F238E27FC236}">
                <a16:creationId xmlns:a16="http://schemas.microsoft.com/office/drawing/2014/main" id="{8208B71F-EA5F-8336-38FC-12300500F38E}"/>
              </a:ext>
            </a:extLst>
          </p:cNvPr>
          <p:cNvPicPr>
            <a:picLocks noChangeAspect="1"/>
          </p:cNvPicPr>
          <p:nvPr/>
        </p:nvPicPr>
        <p:blipFill>
          <a:blip r:embed="rId4"/>
          <a:stretch>
            <a:fillRect/>
          </a:stretch>
        </p:blipFill>
        <p:spPr>
          <a:xfrm>
            <a:off x="351240" y="314711"/>
            <a:ext cx="2286198" cy="664522"/>
          </a:xfrm>
          <a:prstGeom prst="rect">
            <a:avLst/>
          </a:prstGeom>
        </p:spPr>
      </p:pic>
      <p:pic>
        <p:nvPicPr>
          <p:cNvPr id="5" name="Afbeelding 4">
            <a:extLst>
              <a:ext uri="{FF2B5EF4-FFF2-40B4-BE49-F238E27FC236}">
                <a16:creationId xmlns:a16="http://schemas.microsoft.com/office/drawing/2014/main" id="{32E37242-3321-5399-0AD8-27C7AA237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826584"/>
            <a:ext cx="7056784" cy="4704522"/>
          </a:xfrm>
          <a:prstGeom prst="rect">
            <a:avLst/>
          </a:prstGeom>
        </p:spPr>
      </p:pic>
      <p:sp>
        <p:nvSpPr>
          <p:cNvPr id="9" name="Titel 1">
            <a:extLst>
              <a:ext uri="{FF2B5EF4-FFF2-40B4-BE49-F238E27FC236}">
                <a16:creationId xmlns:a16="http://schemas.microsoft.com/office/drawing/2014/main" id="{4DFF8DC3-1E58-1F9E-8F4C-FA0C30013D23}"/>
              </a:ext>
            </a:extLst>
          </p:cNvPr>
          <p:cNvSpPr>
            <a:spLocks noGrp="1"/>
          </p:cNvSpPr>
          <p:nvPr>
            <p:ph type="title"/>
          </p:nvPr>
        </p:nvSpPr>
        <p:spPr>
          <a:xfrm>
            <a:off x="0" y="1094939"/>
            <a:ext cx="8229600" cy="485775"/>
          </a:xfrm>
        </p:spPr>
        <p:txBody>
          <a:bodyPr/>
          <a:lstStyle/>
          <a:p>
            <a:r>
              <a:rPr lang="nl-NL" altLang="nl-NL" dirty="0">
                <a:solidFill>
                  <a:srgbClr val="1DAAFF"/>
                </a:solidFill>
              </a:rPr>
              <a:t>COPMI</a:t>
            </a:r>
          </a:p>
        </p:txBody>
      </p:sp>
    </p:spTree>
    <p:extLst>
      <p:ext uri="{BB962C8B-B14F-4D97-AF65-F5344CB8AC3E}">
        <p14:creationId xmlns:p14="http://schemas.microsoft.com/office/powerpoint/2010/main" val="24024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24744"/>
            <a:ext cx="8229600" cy="906462"/>
          </a:xfrm>
        </p:spPr>
        <p:txBody>
          <a:bodyPr/>
          <a:lstStyle/>
          <a:p>
            <a:r>
              <a:rPr lang="nl-NL" dirty="0" err="1">
                <a:solidFill>
                  <a:srgbClr val="1DAAFF"/>
                </a:solidFill>
              </a:rPr>
              <a:t>Protective</a:t>
            </a:r>
            <a:r>
              <a:rPr lang="nl-NL" dirty="0">
                <a:solidFill>
                  <a:srgbClr val="1DAAFF"/>
                </a:solidFill>
              </a:rPr>
              <a:t> factors in COPMI</a:t>
            </a:r>
          </a:p>
        </p:txBody>
      </p:sp>
      <p:sp>
        <p:nvSpPr>
          <p:cNvPr id="3" name="Tijdelijke aanduiding voor inhoud 2"/>
          <p:cNvSpPr>
            <a:spLocks noGrp="1"/>
          </p:cNvSpPr>
          <p:nvPr>
            <p:ph idx="1"/>
          </p:nvPr>
        </p:nvSpPr>
        <p:spPr>
          <a:xfrm>
            <a:off x="251520" y="1988840"/>
            <a:ext cx="6305574" cy="3456384"/>
          </a:xfrm>
        </p:spPr>
        <p:txBody>
          <a:bodyPr/>
          <a:lstStyle/>
          <a:p>
            <a:pPr defTabSz="914400" fontAlgn="auto">
              <a:spcBef>
                <a:spcPts val="0"/>
              </a:spcBef>
              <a:spcAft>
                <a:spcPts val="0"/>
              </a:spcAft>
              <a:buClrTx/>
              <a:defRPr/>
            </a:pPr>
            <a:r>
              <a:rPr lang="en-US" dirty="0"/>
              <a:t>Warm upbringing </a:t>
            </a:r>
          </a:p>
          <a:p>
            <a:pPr marL="0" indent="0" defTabSz="914400" fontAlgn="auto">
              <a:spcBef>
                <a:spcPts val="0"/>
              </a:spcBef>
              <a:spcAft>
                <a:spcPts val="0"/>
              </a:spcAft>
              <a:buClrTx/>
              <a:buNone/>
              <a:defRPr/>
            </a:pPr>
            <a:endParaRPr lang="en-US" dirty="0"/>
          </a:p>
          <a:p>
            <a:pPr defTabSz="914400" fontAlgn="auto">
              <a:spcBef>
                <a:spcPts val="0"/>
              </a:spcBef>
              <a:spcAft>
                <a:spcPts val="0"/>
              </a:spcAft>
              <a:buClrTx/>
              <a:defRPr/>
            </a:pPr>
            <a:r>
              <a:rPr lang="en-US" dirty="0"/>
              <a:t>Child who makes good contact with others. </a:t>
            </a:r>
          </a:p>
          <a:p>
            <a:pPr marL="0" indent="0" defTabSz="914400" fontAlgn="auto">
              <a:spcBef>
                <a:spcPts val="0"/>
              </a:spcBef>
              <a:spcAft>
                <a:spcPts val="0"/>
              </a:spcAft>
              <a:buClrTx/>
              <a:buNone/>
              <a:defRPr/>
            </a:pPr>
            <a:endParaRPr lang="en-US" dirty="0"/>
          </a:p>
          <a:p>
            <a:pPr defTabSz="914400" fontAlgn="auto">
              <a:spcBef>
                <a:spcPts val="0"/>
              </a:spcBef>
              <a:spcAft>
                <a:spcPts val="0"/>
              </a:spcAft>
              <a:buClrTx/>
              <a:defRPr/>
            </a:pPr>
            <a:r>
              <a:rPr lang="en-US" dirty="0"/>
              <a:t>Child who can easily keep up with school. </a:t>
            </a:r>
          </a:p>
          <a:p>
            <a:pPr marL="0" indent="0" defTabSz="914400" fontAlgn="auto">
              <a:spcBef>
                <a:spcPts val="0"/>
              </a:spcBef>
              <a:spcAft>
                <a:spcPts val="0"/>
              </a:spcAft>
              <a:buClrTx/>
              <a:buNone/>
              <a:defRPr/>
            </a:pPr>
            <a:endParaRPr lang="en-US" dirty="0"/>
          </a:p>
          <a:p>
            <a:pPr defTabSz="914400" fontAlgn="auto">
              <a:spcBef>
                <a:spcPts val="0"/>
              </a:spcBef>
              <a:spcAft>
                <a:spcPts val="0"/>
              </a:spcAft>
              <a:buClrTx/>
              <a:defRPr/>
            </a:pPr>
            <a:r>
              <a:rPr lang="en-US" dirty="0"/>
              <a:t>Confidence</a:t>
            </a:r>
          </a:p>
          <a:p>
            <a:pPr marL="0" indent="0" defTabSz="914400" fontAlgn="auto">
              <a:spcBef>
                <a:spcPts val="0"/>
              </a:spcBef>
              <a:spcAft>
                <a:spcPts val="0"/>
              </a:spcAft>
              <a:buClrTx/>
              <a:buNone/>
              <a:defRPr/>
            </a:pPr>
            <a:endParaRPr lang="en-US" dirty="0"/>
          </a:p>
          <a:p>
            <a:pPr defTabSz="914400" fontAlgn="auto">
              <a:spcBef>
                <a:spcPts val="0"/>
              </a:spcBef>
              <a:spcAft>
                <a:spcPts val="0"/>
              </a:spcAft>
              <a:buClrTx/>
              <a:defRPr/>
            </a:pPr>
            <a:r>
              <a:rPr lang="en-US" dirty="0"/>
              <a:t>Knowing what's going on at home: Why is there a lot of stress at home?</a:t>
            </a:r>
          </a:p>
        </p:txBody>
      </p:sp>
      <p:pic>
        <p:nvPicPr>
          <p:cNvPr id="6" name="Afbeelding 5">
            <a:extLst>
              <a:ext uri="{FF2B5EF4-FFF2-40B4-BE49-F238E27FC236}">
                <a16:creationId xmlns:a16="http://schemas.microsoft.com/office/drawing/2014/main" id="{D94214C8-9F45-9CBD-831D-F7291C0B648B}"/>
              </a:ext>
            </a:extLst>
          </p:cNvPr>
          <p:cNvPicPr>
            <a:picLocks noChangeAspect="1"/>
          </p:cNvPicPr>
          <p:nvPr/>
        </p:nvPicPr>
        <p:blipFill>
          <a:blip r:embed="rId3"/>
          <a:stretch>
            <a:fillRect/>
          </a:stretch>
        </p:blipFill>
        <p:spPr>
          <a:xfrm>
            <a:off x="496175" y="229773"/>
            <a:ext cx="2286198" cy="664522"/>
          </a:xfrm>
          <a:prstGeom prst="rect">
            <a:avLst/>
          </a:prstGeom>
        </p:spPr>
      </p:pic>
      <p:pic>
        <p:nvPicPr>
          <p:cNvPr id="7" name="Afbeelding 6">
            <a:extLst>
              <a:ext uri="{FF2B5EF4-FFF2-40B4-BE49-F238E27FC236}">
                <a16:creationId xmlns:a16="http://schemas.microsoft.com/office/drawing/2014/main" id="{9A2D6DD3-BC03-F912-F1FA-AC229FE3CC8B}"/>
              </a:ext>
            </a:extLst>
          </p:cNvPr>
          <p:cNvPicPr>
            <a:picLocks noChangeAspect="1"/>
          </p:cNvPicPr>
          <p:nvPr/>
        </p:nvPicPr>
        <p:blipFill>
          <a:blip r:embed="rId4"/>
          <a:stretch>
            <a:fillRect/>
          </a:stretch>
        </p:blipFill>
        <p:spPr>
          <a:xfrm>
            <a:off x="3385267" y="229773"/>
            <a:ext cx="3450635" cy="573074"/>
          </a:xfrm>
          <a:prstGeom prst="rect">
            <a:avLst/>
          </a:prstGeom>
        </p:spPr>
      </p:pic>
    </p:spTree>
    <p:extLst>
      <p:ext uri="{BB962C8B-B14F-4D97-AF65-F5344CB8AC3E}">
        <p14:creationId xmlns:p14="http://schemas.microsoft.com/office/powerpoint/2010/main" val="285955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204788" y="1196752"/>
            <a:ext cx="8229600" cy="906463"/>
          </a:xfrm>
        </p:spPr>
        <p:txBody>
          <a:bodyPr/>
          <a:lstStyle/>
          <a:p>
            <a:r>
              <a:rPr lang="en-US" altLang="nl-NL" dirty="0">
                <a:solidFill>
                  <a:srgbClr val="1DAAFF"/>
                </a:solidFill>
                <a:ea typeface="ＭＳ Ｐゴシック" pitchFamily="34" charset="-128"/>
              </a:rPr>
              <a:t>Purposes of COPMI interventions</a:t>
            </a:r>
            <a:endParaRPr lang="nl-NL" altLang="nl-NL" dirty="0">
              <a:solidFill>
                <a:srgbClr val="1DAAFF"/>
              </a:solidFill>
              <a:ea typeface="ＭＳ Ｐゴシック" pitchFamily="34" charset="-128"/>
            </a:endParaRPr>
          </a:p>
        </p:txBody>
      </p:sp>
      <p:sp>
        <p:nvSpPr>
          <p:cNvPr id="3" name="Tijdelijke aanduiding voor inhoud 2"/>
          <p:cNvSpPr>
            <a:spLocks noGrp="1"/>
          </p:cNvSpPr>
          <p:nvPr>
            <p:ph idx="1"/>
          </p:nvPr>
        </p:nvSpPr>
        <p:spPr>
          <a:xfrm>
            <a:off x="457200" y="2038350"/>
            <a:ext cx="8229600" cy="36352625"/>
          </a:xfrm>
        </p:spPr>
        <p:txBody>
          <a:bodyPr/>
          <a:lstStyle/>
          <a:p>
            <a:r>
              <a:rPr lang="en-US" dirty="0"/>
              <a:t>Preventing psychological problems in young people</a:t>
            </a:r>
          </a:p>
          <a:p>
            <a:r>
              <a:rPr lang="en-US" dirty="0"/>
              <a:t>Breaking isolation/broadening the network </a:t>
            </a:r>
          </a:p>
          <a:p>
            <a:r>
              <a:rPr lang="en-US" dirty="0"/>
              <a:t>Providing information about psychological and addiction problems (psycho-education) </a:t>
            </a:r>
          </a:p>
          <a:p>
            <a:r>
              <a:rPr lang="en-US" dirty="0"/>
              <a:t>Learning to recognize and express feelings </a:t>
            </a:r>
          </a:p>
          <a:p>
            <a:r>
              <a:rPr lang="en-US" dirty="0"/>
              <a:t>Increasing (parenthood) competences </a:t>
            </a:r>
          </a:p>
          <a:p>
            <a:r>
              <a:rPr lang="en-US" dirty="0"/>
              <a:t>Reduce shame/guilt</a:t>
            </a:r>
            <a:endParaRPr lang="nl-NL" dirty="0"/>
          </a:p>
          <a:p>
            <a:pPr marL="0" indent="0">
              <a:buFont typeface="Arial" charset="0"/>
              <a:buNone/>
              <a:defRPr/>
            </a:pPr>
            <a:endParaRPr lang="en-US" dirty="0"/>
          </a:p>
        </p:txBody>
      </p:sp>
      <p:sp>
        <p:nvSpPr>
          <p:cNvPr id="6148" name="AutoShape 2" descr="data:image/jpeg;base64,/9j/4AAQSkZJRgABAQAAAQABAAD/2wCEAAkGBxAQDRUQEBAOFBEUFhYPGRYPEhcQEBcSGRUYGRQUFRMYHTQgGBolJxUVITEkJTUrLi4uGB80ODMsNygtLisBCgoKBQYFDg8FDisZExkrKysrKysrKysrKysrKysrKysrKysrKysrKysrKysrKysrKysrKysrKysrKysrKysrK//AABEIAJsAmwMBIgACEQEDEQH/xAAbAAEBAQEBAQEBAAAAAAAAAAAABQQGAgEDB//EAEAQAAEDAgIDDAgFAgcAAAAAAAEAAgMEEQUSISIxBhMzQVFScXOBkaGyFlNUYXKxwdEjMoKSokJDBxQVNGPC0v/EABQBAQAAAAAAAAAAAAAAAAAAAAD/xAAUEQEAAAAAAAAAAAAAAAAAAAAA/9oADAMBAAIRAxEAPwD+4oiICIiAiIgIiICIp+J1L2SwNabB8ha73jKT9EFBERAREQEREBERAREQEREBERB5keGtLjsAJ7AudwRk00b379JHLncdP4jMp0tux3dotsVjFNMWQbXkR9hOnwusmH6s1+KTfG+67JCR4OKD4+tq4eFp2yt59MbO7YnfQle6PdDSyuyCUNfsyS/hvvyZXKqslfhsM7bTRMeNmsNPYUGtScZ4em60+Rynv3NSw6aKqlj/AOOQ75H0C+xTMQxWthkhNXAHNjeXB8H9WqRa2zjvxbEHcopGGbpKWo0MlaHc1+o7uO1V0BERAREQEREBERAREQEREGObWqGN5gdIek6rfm7uWXZCJOZM536S8td4FaaLWklfyuEY6GD7ly+UsQfA9h2OdI3vc4INyLPh8pfC1x22sfiGg/JaEBSsY4em60+RyqqTjPD03WnyOQfpiGA0s/CQsJ5QMru8KezAaiD/AGtW/L6uoG+s6A7aF0SIIjMWqI9FTSvA59Od+Z0lv5h4qlR18UwvFI13uB1h0t2haVkq6CF+s9jbjTmGq8fqGlBrRSdzVY6WA5r3a5zdY3OW92EnoI7lWQEREBERAREQF4mkDGFx2NBd2AXXtY8U0sDOe5rOy93eAKD3h0ZbC0H8xGY/E7SfmvOG8Gfjf5ytayYbwZ+N/nKD5Q6r5I+R2cfC8X+eZbFjl1ahp4ntMZ6RrN+blsQFJxnh6brT5HKspOM8PTdafI5BWREQFkxQ/hFo2vIi/cbHwJWtY6jWnjbzQ6U9mq3zHuQY8KAZJYbHh37mSH6OHcrCkRm0TJObM6/wueWn5g9iroCIiAiIgIiICxya1S0cTGl56XHK35PWxc/JugpoJ5WzPLXlw0Fp/KBqkaNm1B0CyYbwZ+N/nKmemFD67+Dvss9FusomsIdLY5nn8rthcSOJBaxTRGH+rc2TsB1vAlbFz0u6ygc0tMuggtOq7YdHIq+Fyl9PG43uWjaLE++x5dqDUpOM8PTdafI5VlJxnh6brT5HIKyIiAsdJrSyv94iHQ0XPi4rVI8NaXHYAT2BZ8MZaFpO12uelxv9UGemhz0rmc4yDtzOstlFLnia7lAv08a/HCuC/U/zlMP1TJHzXkj4Xaw+ZHYg2IiICIiAiIgLNWUEMwtLGx/xAE960ogiO3J0R/sNHQSPqvLdyFEP7Pe4/dXUQTKXAKSI3ZBGCOMi58VTREBScZ4em60+RyrKTjPD03WnyOQVkREGPFDePJ6xwj7CdbwutgWObWqGN4mtdIek6rf+y2IMeFcF+p/nKO1akHiezL2tNx4OKYVwX6n+cpiehrZOY9rj8JOV3gb9iDYiIgIiICIiCDj2/umYxjJN7DopLxi93CX8QPPEA2x99zyLNDV143ouZI+5JfqMaA3M4BvLewae1dOiDjzjFY0xslzRlzjtja5+S8ekgdMg0cYHEveGf55rBGRKz8YtvkbIBCXPs7Tsd+XssusIX1BzVNWVxmyyRyNiL9DgxrngW2EDRlvfT0LLStrWNLAJxGHskFmguDTO/fGi+0Zch7V16IPgUrGeHputPkcqyk4zw9N1p8jkFZERBIjxKBk0pkmia7MGWc4AhrRyH3lxX7/63S+0QfvC8YngFNUnNLE0u2Zhqu7xtUl+4OjOwzjoePqEFDDsYpmx2M8IOZ50vHG4r9ajF6R7HNNRBZwLfzt4xZSBuCpOfUfvH2Wul3G0UZvvbnkescXDu2IK+Gzb5Ax973aNPL71pXxrQBYAADRYaBZfUBERAREQEREBERAREQFJxnh6brT5HKspOM8PTdafI5BWREQfLr6uSyVxmdLlla8iOMkCMtAE5z5AdoyG9zpXuebEgJgxkh0DenExXzjfAc2i2U2iNveUHUlfVxs1VU1Ehj/EJZJE7K1rQ3VmYXnNtFhmFidbiWtkuIGTSx4ZvrDYll97Js8Zm8m3ZpHvQdOinYAJRTNE2+b6Lh2+WzXueTiVFAREQEREBERAREQEXPYruvpYHFgLpHjQRHpAPIXHQos3+IDv6KcdL338AEHdqTjPD03WnyOXIHd9U8UNP/M/VTq/dTVTSNfmazIbtDBqg2Ivp08aD+rIv5z6e1Pqqf8An/6WiL/ECT+qnYfheW/MFB3yLlKLd1TPNpGyR+8jM3vC6eCZsjA9jmuadILTcEdKD9EREBERAREQEREBERAXl7QQQdh0di9Igjei1D7PH4/dffReh9mj8furCII/ovQ+zx+P3T0XofZ4/H7qwiCP6L0Ps8fj909F6H2ePx+6sIgj+i1D7PH4/dUKGhigZkiYGtvew2XO1aEQEREBERAREQf/2Q=="/>
          <p:cNvSpPr>
            <a:spLocks noChangeAspect="1" noChangeArrowheads="1"/>
          </p:cNvSpPr>
          <p:nvPr/>
        </p:nvSpPr>
        <p:spPr bwMode="auto">
          <a:xfrm>
            <a:off x="5238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DAAFF"/>
              </a:buClr>
              <a:buFont typeface="Arial" charset="0"/>
              <a:buChar char="•"/>
              <a:defRPr sz="2200">
                <a:solidFill>
                  <a:schemeClr val="tx1"/>
                </a:solidFill>
                <a:latin typeface="Calibri" pitchFamily="34" charset="0"/>
                <a:ea typeface="ＭＳ Ｐゴシック" pitchFamily="34" charset="-128"/>
              </a:defRPr>
            </a:lvl1pPr>
            <a:lvl2pPr marL="742950" indent="-285750">
              <a:spcBef>
                <a:spcPct val="20000"/>
              </a:spcBef>
              <a:buClr>
                <a:srgbClr val="B8D048"/>
              </a:buClr>
              <a:buFont typeface="Arial" charset="0"/>
              <a:buChar char="•"/>
              <a:defRPr sz="2200">
                <a:solidFill>
                  <a:schemeClr val="tx1"/>
                </a:solidFill>
                <a:latin typeface="Calibri" pitchFamily="34" charset="0"/>
                <a:ea typeface="ＭＳ Ｐゴシック" pitchFamily="34" charset="-128"/>
              </a:defRPr>
            </a:lvl2pPr>
            <a:lvl3pPr marL="1143000" indent="-228600">
              <a:spcBef>
                <a:spcPct val="20000"/>
              </a:spcBef>
              <a:buClr>
                <a:srgbClr val="BFBFBF"/>
              </a:buClr>
              <a:buFont typeface="Arial" charset="0"/>
              <a:buChar char="•"/>
              <a:defRPr sz="22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ClrTx/>
              <a:buFontTx/>
              <a:buNone/>
            </a:pPr>
            <a:endParaRPr lang="nl-NL" altLang="nl-NL" sz="1800">
              <a:solidFill>
                <a:prstClr val="black"/>
              </a:solidFill>
              <a:cs typeface="Arial" charset="0"/>
            </a:endParaRPr>
          </a:p>
        </p:txBody>
      </p:sp>
      <p:pic>
        <p:nvPicPr>
          <p:cNvPr id="2" name="Afbeelding 1">
            <a:extLst>
              <a:ext uri="{FF2B5EF4-FFF2-40B4-BE49-F238E27FC236}">
                <a16:creationId xmlns:a16="http://schemas.microsoft.com/office/drawing/2014/main" id="{D93B21C8-C1F5-4D4D-BB98-73A72A1C6050}"/>
              </a:ext>
            </a:extLst>
          </p:cNvPr>
          <p:cNvPicPr>
            <a:picLocks noChangeAspect="1"/>
          </p:cNvPicPr>
          <p:nvPr/>
        </p:nvPicPr>
        <p:blipFill>
          <a:blip r:embed="rId3"/>
          <a:stretch>
            <a:fillRect/>
          </a:stretch>
        </p:blipFill>
        <p:spPr>
          <a:xfrm>
            <a:off x="3211901" y="202879"/>
            <a:ext cx="3450635" cy="573074"/>
          </a:xfrm>
          <a:prstGeom prst="rect">
            <a:avLst/>
          </a:prstGeom>
        </p:spPr>
      </p:pic>
      <p:pic>
        <p:nvPicPr>
          <p:cNvPr id="5" name="Afbeelding 4">
            <a:extLst>
              <a:ext uri="{FF2B5EF4-FFF2-40B4-BE49-F238E27FC236}">
                <a16:creationId xmlns:a16="http://schemas.microsoft.com/office/drawing/2014/main" id="{4B74FC7A-902B-F2B2-25C5-D961E8489B9A}"/>
              </a:ext>
            </a:extLst>
          </p:cNvPr>
          <p:cNvPicPr>
            <a:picLocks noChangeAspect="1"/>
          </p:cNvPicPr>
          <p:nvPr/>
        </p:nvPicPr>
        <p:blipFill>
          <a:blip r:embed="rId4"/>
          <a:stretch>
            <a:fillRect/>
          </a:stretch>
        </p:blipFill>
        <p:spPr>
          <a:xfrm>
            <a:off x="204788" y="168275"/>
            <a:ext cx="2286198" cy="664522"/>
          </a:xfrm>
          <a:prstGeom prst="rect">
            <a:avLst/>
          </a:prstGeom>
        </p:spPr>
      </p:pic>
    </p:spTree>
    <p:extLst>
      <p:ext uri="{BB962C8B-B14F-4D97-AF65-F5344CB8AC3E}">
        <p14:creationId xmlns:p14="http://schemas.microsoft.com/office/powerpoint/2010/main" val="248074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2">
            <a:extLst>
              <a:ext uri="{FF2B5EF4-FFF2-40B4-BE49-F238E27FC236}">
                <a16:creationId xmlns:a16="http://schemas.microsoft.com/office/drawing/2014/main" id="{828A4388-7863-4E7C-8C6F-B6D410803C6F}"/>
              </a:ext>
            </a:extLst>
          </p:cNvPr>
          <p:cNvSpPr txBox="1">
            <a:spLocks noChangeArrowheads="1"/>
          </p:cNvSpPr>
          <p:nvPr/>
        </p:nvSpPr>
        <p:spPr bwMode="auto">
          <a:xfrm>
            <a:off x="251520" y="1487352"/>
            <a:ext cx="1826418" cy="906461"/>
          </a:xfrm>
          <a:prstGeom prst="rect">
            <a:avLst/>
          </a:prstGeom>
          <a:ln w="76200">
            <a:solidFill>
              <a:schemeClr val="tx2"/>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15000"/>
              </a:lnSpc>
              <a:spcAft>
                <a:spcPts val="1000"/>
              </a:spcAft>
            </a:pPr>
            <a:r>
              <a:rPr lang="nl-NL" sz="1600" dirty="0">
                <a:effectLst/>
                <a:ea typeface="Arial" panose="020B0604020202020204" pitchFamily="34" charset="0"/>
                <a:cs typeface="Times New Roman" panose="02020603050405020304" pitchFamily="18" charset="0"/>
              </a:rPr>
              <a:t>INTAKE :</a:t>
            </a:r>
            <a:br>
              <a:rPr lang="nl-NL" sz="1600" dirty="0">
                <a:effectLst/>
                <a:ea typeface="Arial" panose="020B0604020202020204" pitchFamily="34" charset="0"/>
                <a:cs typeface="Times New Roman" panose="02020603050405020304" pitchFamily="18" charset="0"/>
              </a:rPr>
            </a:br>
            <a:r>
              <a:rPr lang="nl-NL" sz="1600" dirty="0">
                <a:effectLst/>
                <a:ea typeface="Arial" panose="020B0604020202020204" pitchFamily="34" charset="0"/>
                <a:cs typeface="Times New Roman" panose="02020603050405020304" pitchFamily="18" charset="0"/>
              </a:rPr>
              <a:t>Do </a:t>
            </a:r>
            <a:r>
              <a:rPr lang="nl-NL" sz="1600" dirty="0" err="1">
                <a:effectLst/>
                <a:ea typeface="Arial" panose="020B0604020202020204" pitchFamily="34" charset="0"/>
                <a:cs typeface="Times New Roman" panose="02020603050405020304" pitchFamily="18" charset="0"/>
              </a:rPr>
              <a:t>you</a:t>
            </a:r>
            <a:r>
              <a:rPr lang="nl-NL" sz="1600" dirty="0">
                <a:effectLst/>
                <a:ea typeface="Arial" panose="020B0604020202020204" pitchFamily="34" charset="0"/>
                <a:cs typeface="Times New Roman" panose="02020603050405020304" pitchFamily="18" charset="0"/>
              </a:rPr>
              <a:t> have </a:t>
            </a:r>
            <a:r>
              <a:rPr lang="nl-NL" sz="1600" dirty="0" err="1">
                <a:effectLst/>
                <a:ea typeface="Arial" panose="020B0604020202020204" pitchFamily="34" charset="0"/>
                <a:cs typeface="Times New Roman" panose="02020603050405020304" pitchFamily="18" charset="0"/>
              </a:rPr>
              <a:t>children</a:t>
            </a:r>
            <a:r>
              <a:rPr lang="nl-NL" sz="1600" dirty="0">
                <a:effectLst/>
                <a:ea typeface="Arial" panose="020B0604020202020204" pitchFamily="34" charset="0"/>
                <a:cs typeface="Times New Roman" panose="02020603050405020304" pitchFamily="18" charset="0"/>
              </a:rPr>
              <a:t>? </a:t>
            </a:r>
            <a:br>
              <a:rPr lang="nl-NL" sz="1600" dirty="0">
                <a:effectLst/>
                <a:ea typeface="Arial" panose="020B0604020202020204" pitchFamily="34" charset="0"/>
                <a:cs typeface="Times New Roman" panose="02020603050405020304" pitchFamily="18" charset="0"/>
              </a:rPr>
            </a:br>
            <a:endParaRPr lang="nl-NL" sz="1600" dirty="0">
              <a:effectLst/>
              <a:ea typeface="Arial" panose="020B0604020202020204" pitchFamily="34" charset="0"/>
              <a:cs typeface="Times New Roman" panose="02020603050405020304" pitchFamily="18" charset="0"/>
            </a:endParaRPr>
          </a:p>
        </p:txBody>
      </p:sp>
      <p:sp>
        <p:nvSpPr>
          <p:cNvPr id="6" name="Tekstvak 2">
            <a:extLst>
              <a:ext uri="{FF2B5EF4-FFF2-40B4-BE49-F238E27FC236}">
                <a16:creationId xmlns:a16="http://schemas.microsoft.com/office/drawing/2014/main" id="{41B5C07F-82BE-4C73-8792-031D4E371ACD}"/>
              </a:ext>
            </a:extLst>
          </p:cNvPr>
          <p:cNvSpPr txBox="1">
            <a:spLocks noChangeArrowheads="1"/>
          </p:cNvSpPr>
          <p:nvPr/>
        </p:nvSpPr>
        <p:spPr bwMode="auto">
          <a:xfrm>
            <a:off x="2139531" y="1803754"/>
            <a:ext cx="589781" cy="378954"/>
          </a:xfrm>
          <a:prstGeom prst="rect">
            <a:avLst/>
          </a:prstGeom>
          <a:solidFill>
            <a:schemeClr val="tx2"/>
          </a:solidFill>
          <a:ln>
            <a:headEnd/>
            <a:tailEnd/>
          </a:ln>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a:noAutofit/>
          </a:bodyPr>
          <a:lstStyle/>
          <a:p>
            <a:pPr>
              <a:lnSpc>
                <a:spcPct val="115000"/>
              </a:lnSpc>
              <a:spcAft>
                <a:spcPts val="1000"/>
              </a:spcAft>
            </a:pPr>
            <a:r>
              <a:rPr lang="nl-NL" sz="1400" dirty="0">
                <a:effectLst/>
                <a:ea typeface="Arial" panose="020B0604020202020204" pitchFamily="34" charset="0"/>
                <a:cs typeface="Times New Roman" panose="02020603050405020304" pitchFamily="18" charset="0"/>
              </a:rPr>
              <a:t>YES</a:t>
            </a:r>
          </a:p>
        </p:txBody>
      </p:sp>
      <p:sp>
        <p:nvSpPr>
          <p:cNvPr id="2" name="Pijl: rechts 1">
            <a:extLst>
              <a:ext uri="{FF2B5EF4-FFF2-40B4-BE49-F238E27FC236}">
                <a16:creationId xmlns:a16="http://schemas.microsoft.com/office/drawing/2014/main" id="{C3C5158D-D1DA-4616-A73E-D42D8BCD7EAB}"/>
              </a:ext>
            </a:extLst>
          </p:cNvPr>
          <p:cNvSpPr/>
          <p:nvPr/>
        </p:nvSpPr>
        <p:spPr>
          <a:xfrm>
            <a:off x="2758083" y="1772816"/>
            <a:ext cx="589781" cy="447010"/>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DBB9A9BF-F856-4DEB-9C56-464C527D39E8}"/>
              </a:ext>
            </a:extLst>
          </p:cNvPr>
          <p:cNvSpPr/>
          <p:nvPr/>
        </p:nvSpPr>
        <p:spPr>
          <a:xfrm>
            <a:off x="3910211" y="2378864"/>
            <a:ext cx="589781" cy="521965"/>
          </a:xfrm>
          <a:prstGeom prst="down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9" name="Tekstvak 2">
            <a:extLst>
              <a:ext uri="{FF2B5EF4-FFF2-40B4-BE49-F238E27FC236}">
                <a16:creationId xmlns:a16="http://schemas.microsoft.com/office/drawing/2014/main" id="{DA8B8347-2F0F-4103-BC04-546D534C1151}"/>
              </a:ext>
            </a:extLst>
          </p:cNvPr>
          <p:cNvSpPr txBox="1">
            <a:spLocks noChangeArrowheads="1"/>
          </p:cNvSpPr>
          <p:nvPr/>
        </p:nvSpPr>
        <p:spPr bwMode="auto">
          <a:xfrm>
            <a:off x="3203847" y="2996952"/>
            <a:ext cx="2381423" cy="953557"/>
          </a:xfrm>
          <a:prstGeom prst="rect">
            <a:avLst/>
          </a:prstGeom>
          <a:ln w="57150">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a:noAutofit/>
          </a:bodyPr>
          <a:lstStyle/>
          <a:p>
            <a:pPr lvl="0"/>
            <a:r>
              <a:rPr lang="en-US" sz="1600" dirty="0"/>
              <a:t>Inquire about a family consultation and hand over a flyer</a:t>
            </a:r>
            <a:r>
              <a:rPr lang="en-US" sz="1000" dirty="0"/>
              <a:t>.</a:t>
            </a:r>
            <a:endParaRPr lang="nl-NL" sz="1000" dirty="0"/>
          </a:p>
        </p:txBody>
      </p:sp>
      <p:sp>
        <p:nvSpPr>
          <p:cNvPr id="10" name="Tekstvak 2">
            <a:extLst>
              <a:ext uri="{FF2B5EF4-FFF2-40B4-BE49-F238E27FC236}">
                <a16:creationId xmlns:a16="http://schemas.microsoft.com/office/drawing/2014/main" id="{23DA459B-6A00-4195-AB6B-BB2696E23934}"/>
              </a:ext>
            </a:extLst>
          </p:cNvPr>
          <p:cNvSpPr txBox="1">
            <a:spLocks noChangeArrowheads="1"/>
          </p:cNvSpPr>
          <p:nvPr/>
        </p:nvSpPr>
        <p:spPr bwMode="auto">
          <a:xfrm>
            <a:off x="3203848" y="4077071"/>
            <a:ext cx="2381424" cy="1614240"/>
          </a:xfrm>
          <a:prstGeom prst="rect">
            <a:avLst/>
          </a:prstGeom>
          <a:ln w="57150">
            <a:headEnd/>
            <a:tailEnd/>
          </a:ln>
        </p:spPr>
        <p:style>
          <a:lnRef idx="2">
            <a:schemeClr val="accent6"/>
          </a:lnRef>
          <a:fillRef idx="1">
            <a:schemeClr val="lt1"/>
          </a:fillRef>
          <a:effectRef idx="0">
            <a:schemeClr val="accent6"/>
          </a:effectRef>
          <a:fontRef idx="minor">
            <a:schemeClr val="dk1"/>
          </a:fontRef>
        </p:style>
        <p:txBody>
          <a:bodyPr rot="0" vert="horz" wrap="square" lIns="91440" tIns="45720" rIns="91440" bIns="45720" anchor="t" anchorCtr="0">
            <a:noAutofit/>
          </a:bodyPr>
          <a:lstStyle/>
          <a:p>
            <a:pPr>
              <a:lnSpc>
                <a:spcPct val="115000"/>
              </a:lnSpc>
              <a:spcAft>
                <a:spcPts val="1000"/>
              </a:spcAft>
            </a:pPr>
            <a:r>
              <a:rPr lang="nl-NL" sz="1600" dirty="0">
                <a:effectLst/>
                <a:ea typeface="Arial" panose="020B0604020202020204" pitchFamily="34" charset="0"/>
                <a:cs typeface="Times New Roman" panose="02020603050405020304" pitchFamily="18" charset="0"/>
              </a:rPr>
              <a:t>Plan a </a:t>
            </a:r>
            <a:r>
              <a:rPr lang="nl-NL" sz="1600" dirty="0" err="1">
                <a:effectLst/>
                <a:ea typeface="Arial" panose="020B0604020202020204" pitchFamily="34" charset="0"/>
                <a:cs typeface="Times New Roman" panose="02020603050405020304" pitchFamily="18" charset="0"/>
              </a:rPr>
              <a:t>consultations</a:t>
            </a:r>
            <a:r>
              <a:rPr lang="nl-NL" sz="1600" dirty="0">
                <a:effectLst/>
                <a:ea typeface="Arial" panose="020B0604020202020204" pitchFamily="34" charset="0"/>
                <a:cs typeface="Times New Roman" panose="02020603050405020304" pitchFamily="18" charset="0"/>
              </a:rPr>
              <a:t> </a:t>
            </a:r>
            <a:r>
              <a:rPr lang="nl-NL" sz="1600" dirty="0" err="1">
                <a:effectLst/>
                <a:ea typeface="Arial" panose="020B0604020202020204" pitchFamily="34" charset="0"/>
                <a:cs typeface="Times New Roman" panose="02020603050405020304" pitchFamily="18" charset="0"/>
              </a:rPr>
              <a:t>by</a:t>
            </a:r>
            <a:r>
              <a:rPr lang="nl-NL" sz="1600" dirty="0">
                <a:effectLst/>
                <a:ea typeface="Arial" panose="020B0604020202020204" pitchFamily="34" charset="0"/>
                <a:cs typeface="Times New Roman" panose="02020603050405020304" pitchFamily="18" charset="0"/>
              </a:rPr>
              <a:t> e-mailing </a:t>
            </a:r>
            <a:r>
              <a:rPr lang="nl-NL" sz="1600" dirty="0">
                <a:ea typeface="Arial" panose="020B0604020202020204" pitchFamily="34" charset="0"/>
                <a:cs typeface="Times New Roman" panose="02020603050405020304" pitchFamily="18" charset="0"/>
                <a:hlinkClick r:id="rId3"/>
              </a:rPr>
              <a:t>kopp-kov@anteszorg.nl</a:t>
            </a:r>
            <a:r>
              <a:rPr lang="nl-NL" sz="1600" dirty="0">
                <a:ea typeface="Arial" panose="020B0604020202020204" pitchFamily="34" charset="0"/>
                <a:cs typeface="Times New Roman" panose="02020603050405020304" pitchFamily="18" charset="0"/>
              </a:rPr>
              <a:t> or </a:t>
            </a:r>
            <a:r>
              <a:rPr lang="nl-NL" sz="1600" dirty="0">
                <a:ea typeface="Arial" panose="020B0604020202020204" pitchFamily="34" charset="0"/>
                <a:cs typeface="Times New Roman" panose="02020603050405020304" pitchFamily="18" charset="0"/>
                <a:hlinkClick r:id="rId4"/>
              </a:rPr>
              <a:t>preventie@indigorijnmond.nl</a:t>
            </a:r>
            <a:endParaRPr lang="nl-NL" sz="1600" dirty="0">
              <a:effectLst/>
              <a:ea typeface="Arial" panose="020B060402020202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60771B45-037C-4D3A-8A03-42F251B1356A}"/>
              </a:ext>
            </a:extLst>
          </p:cNvPr>
          <p:cNvSpPr txBox="1"/>
          <p:nvPr/>
        </p:nvSpPr>
        <p:spPr>
          <a:xfrm>
            <a:off x="3660968" y="1803754"/>
            <a:ext cx="1199064" cy="376539"/>
          </a:xfrm>
          <a:prstGeom prst="rect">
            <a:avLst/>
          </a:prstGeom>
          <a:ln w="571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dirty="0"/>
              <a:t>1</a:t>
            </a:r>
          </a:p>
        </p:txBody>
      </p:sp>
      <p:sp>
        <p:nvSpPr>
          <p:cNvPr id="12" name="Tekstvak 11">
            <a:extLst>
              <a:ext uri="{FF2B5EF4-FFF2-40B4-BE49-F238E27FC236}">
                <a16:creationId xmlns:a16="http://schemas.microsoft.com/office/drawing/2014/main" id="{487EA035-4FED-400F-8F99-9D90B18E131F}"/>
              </a:ext>
            </a:extLst>
          </p:cNvPr>
          <p:cNvSpPr txBox="1"/>
          <p:nvPr/>
        </p:nvSpPr>
        <p:spPr>
          <a:xfrm>
            <a:off x="7086991" y="1796004"/>
            <a:ext cx="1044368" cy="369332"/>
          </a:xfrm>
          <a:prstGeom prst="rect">
            <a:avLst/>
          </a:prstGeom>
          <a:ln w="57150">
            <a:solidFill>
              <a:srgbClr val="92D05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nl-NL" dirty="0"/>
              <a:t>2</a:t>
            </a:r>
          </a:p>
        </p:txBody>
      </p:sp>
      <p:sp>
        <p:nvSpPr>
          <p:cNvPr id="13" name="Tekstvak 2">
            <a:extLst>
              <a:ext uri="{FF2B5EF4-FFF2-40B4-BE49-F238E27FC236}">
                <a16:creationId xmlns:a16="http://schemas.microsoft.com/office/drawing/2014/main" id="{1FB13214-2123-4F2A-97D2-28F2A743B0EE}"/>
              </a:ext>
            </a:extLst>
          </p:cNvPr>
          <p:cNvSpPr txBox="1">
            <a:spLocks noChangeArrowheads="1"/>
          </p:cNvSpPr>
          <p:nvPr/>
        </p:nvSpPr>
        <p:spPr bwMode="auto">
          <a:xfrm>
            <a:off x="6708649" y="3073969"/>
            <a:ext cx="2021385" cy="925125"/>
          </a:xfrm>
          <a:prstGeom prst="rect">
            <a:avLst/>
          </a:prstGeom>
          <a:ln w="57150">
            <a:solidFill>
              <a:srgbClr val="92D050"/>
            </a:solidFill>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spAutoFit/>
          </a:bodyPr>
          <a:lstStyle/>
          <a:p>
            <a:pPr>
              <a:lnSpc>
                <a:spcPct val="115000"/>
              </a:lnSpc>
              <a:spcAft>
                <a:spcPts val="1000"/>
              </a:spcAft>
            </a:pPr>
            <a:r>
              <a:rPr lang="nl-NL" sz="1600" dirty="0">
                <a:effectLst/>
                <a:ea typeface="Arial" panose="020B0604020202020204" pitchFamily="34" charset="0"/>
                <a:cs typeface="Times New Roman" panose="02020603050405020304" pitchFamily="18" charset="0"/>
              </a:rPr>
              <a:t>Plan a house </a:t>
            </a:r>
            <a:r>
              <a:rPr lang="nl-NL" sz="1600" dirty="0" err="1">
                <a:effectLst/>
                <a:ea typeface="Arial" panose="020B0604020202020204" pitchFamily="34" charset="0"/>
                <a:cs typeface="Times New Roman" panose="02020603050405020304" pitchFamily="18" charset="0"/>
              </a:rPr>
              <a:t>visit</a:t>
            </a:r>
            <a:r>
              <a:rPr lang="nl-NL" sz="1600" dirty="0">
                <a:effectLst/>
                <a:ea typeface="Arial" panose="020B0604020202020204" pitchFamily="34" charset="0"/>
                <a:cs typeface="Times New Roman" panose="02020603050405020304" pitchFamily="18" charset="0"/>
              </a:rPr>
              <a:t> or </a:t>
            </a:r>
            <a:r>
              <a:rPr lang="nl-NL" sz="1600" dirty="0" err="1">
                <a:effectLst/>
                <a:ea typeface="Arial" panose="020B0604020202020204" pitchFamily="34" charset="0"/>
                <a:cs typeface="Times New Roman" panose="02020603050405020304" pitchFamily="18" charset="0"/>
              </a:rPr>
              <a:t>consultation</a:t>
            </a:r>
            <a:r>
              <a:rPr lang="nl-NL" sz="1600" dirty="0">
                <a:effectLst/>
                <a:ea typeface="Arial" panose="020B0604020202020204" pitchFamily="34" charset="0"/>
                <a:cs typeface="Times New Roman" panose="02020603050405020304" pitchFamily="18" charset="0"/>
              </a:rPr>
              <a:t> at </a:t>
            </a:r>
            <a:r>
              <a:rPr lang="nl-NL" sz="1600" dirty="0" err="1">
                <a:effectLst/>
                <a:ea typeface="Arial" panose="020B0604020202020204" pitchFamily="34" charset="0"/>
                <a:cs typeface="Times New Roman" panose="02020603050405020304" pitchFamily="18" charset="0"/>
              </a:rPr>
              <a:t>the</a:t>
            </a:r>
            <a:r>
              <a:rPr lang="nl-NL" sz="1600" dirty="0">
                <a:effectLst/>
                <a:ea typeface="Arial" panose="020B0604020202020204" pitchFamily="34" charset="0"/>
                <a:cs typeface="Times New Roman" panose="02020603050405020304" pitchFamily="18" charset="0"/>
              </a:rPr>
              <a:t> office</a:t>
            </a:r>
          </a:p>
        </p:txBody>
      </p:sp>
      <p:sp>
        <p:nvSpPr>
          <p:cNvPr id="15" name="Tekstvak 2">
            <a:extLst>
              <a:ext uri="{FF2B5EF4-FFF2-40B4-BE49-F238E27FC236}">
                <a16:creationId xmlns:a16="http://schemas.microsoft.com/office/drawing/2014/main" id="{DC7286A2-FAA9-48FE-B2CE-36BF2287E218}"/>
              </a:ext>
            </a:extLst>
          </p:cNvPr>
          <p:cNvSpPr txBox="1">
            <a:spLocks noChangeArrowheads="1"/>
          </p:cNvSpPr>
          <p:nvPr/>
        </p:nvSpPr>
        <p:spPr bwMode="auto">
          <a:xfrm>
            <a:off x="6300192" y="4602024"/>
            <a:ext cx="2843808" cy="1815882"/>
          </a:xfrm>
          <a:prstGeom prst="rect">
            <a:avLst/>
          </a:prstGeom>
          <a:ln w="57150">
            <a:solidFill>
              <a:srgbClr val="92D050"/>
            </a:solidFill>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Max. 5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consultations</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covered</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by</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health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insurance</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For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example</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a:t>
            </a:r>
            <a:endParaRPr kumimoji="0" lang="nl-NL" altLang="nl-N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With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children</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sometimes</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separate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consultations</a:t>
            </a: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 </a:t>
            </a:r>
            <a:r>
              <a:rPr kumimoji="0" lang="nl-NL" altLang="nl-NL" sz="1600" b="0" i="0" u="none" strike="noStrike" cap="none" normalizeH="0" baseline="0" dirty="0" err="1">
                <a:ln>
                  <a:noFill/>
                </a:ln>
                <a:solidFill>
                  <a:schemeClr val="tx1"/>
                </a:solidFill>
                <a:effectLst/>
                <a:ea typeface="Arial" panose="020B0604020202020204" pitchFamily="34" charset="0"/>
                <a:cs typeface="Times New Roman" panose="02020603050405020304" pitchFamily="18" charset="0"/>
              </a:rPr>
              <a:t>dependin</a:t>
            </a:r>
            <a:r>
              <a:rPr lang="nl-NL" altLang="nl-NL" sz="1600" dirty="0" err="1">
                <a:solidFill>
                  <a:schemeClr val="tx1"/>
                </a:solidFill>
                <a:ea typeface="Arial" panose="020B0604020202020204" pitchFamily="34" charset="0"/>
                <a:cs typeface="Times New Roman" panose="02020603050405020304" pitchFamily="18" charset="0"/>
              </a:rPr>
              <a:t>g</a:t>
            </a:r>
            <a:r>
              <a:rPr lang="nl-NL" altLang="nl-NL" sz="1600" dirty="0">
                <a:solidFill>
                  <a:schemeClr val="tx1"/>
                </a:solidFill>
                <a:ea typeface="Arial" panose="020B0604020202020204" pitchFamily="34" charset="0"/>
                <a:cs typeface="Times New Roman" panose="02020603050405020304" pitchFamily="18" charset="0"/>
              </a:rPr>
              <a:t> on </a:t>
            </a:r>
            <a:r>
              <a:rPr lang="nl-NL" altLang="nl-NL" sz="1600" dirty="0" err="1">
                <a:solidFill>
                  <a:schemeClr val="tx1"/>
                </a:solidFill>
                <a:ea typeface="Arial" panose="020B0604020202020204" pitchFamily="34" charset="0"/>
                <a:cs typeface="Times New Roman" panose="02020603050405020304" pitchFamily="18" charset="0"/>
              </a:rPr>
              <a:t>need</a:t>
            </a:r>
            <a:r>
              <a:rPr lang="nl-NL" altLang="nl-NL" sz="1600" dirty="0">
                <a:solidFill>
                  <a:schemeClr val="tx1"/>
                </a:solidFill>
                <a:ea typeface="Arial" panose="020B0604020202020204" pitchFamily="34" charset="0"/>
                <a:cs typeface="Times New Roman" panose="02020603050405020304" pitchFamily="18" charset="0"/>
              </a:rPr>
              <a:t> and </a:t>
            </a:r>
            <a:r>
              <a:rPr lang="nl-NL" altLang="nl-NL" sz="1600" dirty="0" err="1">
                <a:solidFill>
                  <a:schemeClr val="tx1"/>
                </a:solidFill>
                <a:ea typeface="Arial" panose="020B0604020202020204" pitchFamily="34" charset="0"/>
                <a:cs typeface="Times New Roman" panose="02020603050405020304" pitchFamily="18" charset="0"/>
              </a:rPr>
              <a:t>age</a:t>
            </a:r>
            <a:r>
              <a:rPr lang="nl-NL" altLang="nl-NL" sz="1600" dirty="0">
                <a:solidFill>
                  <a:schemeClr val="tx1"/>
                </a:solidFill>
                <a:ea typeface="Arial" panose="020B0604020202020204" pitchFamily="34" charset="0"/>
                <a:cs typeface="Times New Roman" panose="02020603050405020304" pitchFamily="18" charset="0"/>
              </a:rPr>
              <a:t>)</a:t>
            </a:r>
            <a:endParaRPr kumimoji="0" lang="nl-NL" altLang="nl-N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1600" b="0" i="0" u="none" strike="noStrike" cap="none" normalizeH="0" baseline="0" dirty="0">
                <a:ln>
                  <a:noFill/>
                </a:ln>
                <a:solidFill>
                  <a:schemeClr val="tx1"/>
                </a:solidFill>
                <a:effectLst/>
                <a:ea typeface="Arial" panose="020B0604020202020204" pitchFamily="34" charset="0"/>
                <a:cs typeface="Times New Roman" panose="02020603050405020304" pitchFamily="18" charset="0"/>
              </a:rPr>
              <a:t>With partner</a:t>
            </a:r>
            <a:endParaRPr kumimoji="0" lang="nl-NL" altLang="nl-NL" sz="1600" b="0" i="0" u="none" strike="noStrike" cap="none" normalizeH="0" baseline="0" dirty="0">
              <a:ln>
                <a:noFill/>
              </a:ln>
              <a:solidFill>
                <a:schemeClr val="tx1"/>
              </a:solidFill>
              <a:effectLst/>
            </a:endParaRPr>
          </a:p>
        </p:txBody>
      </p:sp>
      <p:sp>
        <p:nvSpPr>
          <p:cNvPr id="30" name="Pijl: omlaag 29">
            <a:extLst>
              <a:ext uri="{FF2B5EF4-FFF2-40B4-BE49-F238E27FC236}">
                <a16:creationId xmlns:a16="http://schemas.microsoft.com/office/drawing/2014/main" id="{92BD0C20-CAE9-480C-A6B5-BB4B2C8C184A}"/>
              </a:ext>
            </a:extLst>
          </p:cNvPr>
          <p:cNvSpPr/>
          <p:nvPr/>
        </p:nvSpPr>
        <p:spPr>
          <a:xfrm>
            <a:off x="7424450" y="2363258"/>
            <a:ext cx="589781" cy="521965"/>
          </a:xfrm>
          <a:prstGeom prst="down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1" name="Pijl: rechts 30">
            <a:extLst>
              <a:ext uri="{FF2B5EF4-FFF2-40B4-BE49-F238E27FC236}">
                <a16:creationId xmlns:a16="http://schemas.microsoft.com/office/drawing/2014/main" id="{E497CFEB-D01C-4A02-BA2A-87D938F932E4}"/>
              </a:ext>
            </a:extLst>
          </p:cNvPr>
          <p:cNvSpPr/>
          <p:nvPr/>
        </p:nvSpPr>
        <p:spPr>
          <a:xfrm>
            <a:off x="5710411" y="1739117"/>
            <a:ext cx="589781" cy="447010"/>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F3DEAD94-C9A9-A5BB-46BC-CBA42BBF1516}"/>
              </a:ext>
            </a:extLst>
          </p:cNvPr>
          <p:cNvPicPr>
            <a:picLocks noChangeAspect="1"/>
          </p:cNvPicPr>
          <p:nvPr/>
        </p:nvPicPr>
        <p:blipFill>
          <a:blip r:embed="rId5"/>
          <a:stretch>
            <a:fillRect/>
          </a:stretch>
        </p:blipFill>
        <p:spPr>
          <a:xfrm>
            <a:off x="266760" y="2589871"/>
            <a:ext cx="1754624" cy="1040488"/>
          </a:xfrm>
          <a:prstGeom prst="rect">
            <a:avLst/>
          </a:prstGeom>
        </p:spPr>
      </p:pic>
      <p:pic>
        <p:nvPicPr>
          <p:cNvPr id="18" name="Afbeelding 17">
            <a:extLst>
              <a:ext uri="{FF2B5EF4-FFF2-40B4-BE49-F238E27FC236}">
                <a16:creationId xmlns:a16="http://schemas.microsoft.com/office/drawing/2014/main" id="{575D0B85-5E6D-FD1C-4AB2-4B2376D8EAF7}"/>
              </a:ext>
            </a:extLst>
          </p:cNvPr>
          <p:cNvPicPr>
            <a:picLocks noChangeAspect="1"/>
          </p:cNvPicPr>
          <p:nvPr/>
        </p:nvPicPr>
        <p:blipFill>
          <a:blip r:embed="rId6"/>
          <a:stretch>
            <a:fillRect/>
          </a:stretch>
        </p:blipFill>
        <p:spPr>
          <a:xfrm>
            <a:off x="3281246" y="414021"/>
            <a:ext cx="3450635" cy="573074"/>
          </a:xfrm>
          <a:prstGeom prst="rect">
            <a:avLst/>
          </a:prstGeom>
        </p:spPr>
      </p:pic>
      <p:sp>
        <p:nvSpPr>
          <p:cNvPr id="20" name="Pijl: omlaag 19">
            <a:extLst>
              <a:ext uri="{FF2B5EF4-FFF2-40B4-BE49-F238E27FC236}">
                <a16:creationId xmlns:a16="http://schemas.microsoft.com/office/drawing/2014/main" id="{7F32ADAE-7772-57B1-FBF4-1578DBEF94A6}"/>
              </a:ext>
            </a:extLst>
          </p:cNvPr>
          <p:cNvSpPr/>
          <p:nvPr/>
        </p:nvSpPr>
        <p:spPr>
          <a:xfrm>
            <a:off x="7424450" y="4117584"/>
            <a:ext cx="589781" cy="521965"/>
          </a:xfrm>
          <a:prstGeom prst="down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21" name="Afbeelding 20">
            <a:extLst>
              <a:ext uri="{FF2B5EF4-FFF2-40B4-BE49-F238E27FC236}">
                <a16:creationId xmlns:a16="http://schemas.microsoft.com/office/drawing/2014/main" id="{12196ED8-8CBB-C762-5D87-EA30704FCB86}"/>
              </a:ext>
            </a:extLst>
          </p:cNvPr>
          <p:cNvPicPr>
            <a:picLocks noChangeAspect="1"/>
          </p:cNvPicPr>
          <p:nvPr/>
        </p:nvPicPr>
        <p:blipFill>
          <a:blip r:embed="rId7"/>
          <a:stretch>
            <a:fillRect/>
          </a:stretch>
        </p:blipFill>
        <p:spPr>
          <a:xfrm>
            <a:off x="251520" y="427212"/>
            <a:ext cx="2286198" cy="664522"/>
          </a:xfrm>
          <a:prstGeom prst="rect">
            <a:avLst/>
          </a:prstGeom>
        </p:spPr>
      </p:pic>
    </p:spTree>
    <p:extLst>
      <p:ext uri="{BB962C8B-B14F-4D97-AF65-F5344CB8AC3E}">
        <p14:creationId xmlns:p14="http://schemas.microsoft.com/office/powerpoint/2010/main" val="926735755"/>
      </p:ext>
    </p:extLst>
  </p:cSld>
  <p:clrMapOvr>
    <a:masterClrMapping/>
  </p:clrMapOvr>
</p:sld>
</file>

<file path=ppt/theme/theme1.xml><?xml version="1.0" encoding="utf-8"?>
<a:theme xmlns:a="http://schemas.openxmlformats.org/drawingml/2006/main" name="Youz">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939</Words>
  <Application>Microsoft Office PowerPoint</Application>
  <PresentationFormat>On-screen Show (4:3)</PresentationFormat>
  <Paragraphs>150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Youz</vt:lpstr>
      <vt:lpstr>Cop-Mi in Rotterdam </vt:lpstr>
      <vt:lpstr>Agenda</vt:lpstr>
      <vt:lpstr>  </vt:lpstr>
      <vt:lpstr>COPMI</vt:lpstr>
      <vt:lpstr>PowerPoint Presentation</vt:lpstr>
      <vt:lpstr>COPMI</vt:lpstr>
      <vt:lpstr>Protective factors in COPMI</vt:lpstr>
      <vt:lpstr>Purposes of COPMI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Signing up?   </vt:lpstr>
      <vt:lpstr>Any Questions?   </vt:lpstr>
    </vt:vector>
  </TitlesOfParts>
  <Company>Parnassia 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Kopp-Kov</dc:title>
  <dc:creator>20638395</dc:creator>
  <cp:lastModifiedBy>Namen, D.M. van (Dorine)</cp:lastModifiedBy>
  <cp:revision>41</cp:revision>
  <cp:lastPrinted>2021-07-01T13:52:51Z</cp:lastPrinted>
  <dcterms:created xsi:type="dcterms:W3CDTF">2020-10-23T12:03:27Z</dcterms:created>
  <dcterms:modified xsi:type="dcterms:W3CDTF">2023-06-02T15:28:11Z</dcterms:modified>
</cp:coreProperties>
</file>