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sldIdLst>
    <p:sldId id="256" r:id="rId5"/>
    <p:sldId id="392" r:id="rId6"/>
    <p:sldId id="355" r:id="rId7"/>
    <p:sldId id="298" r:id="rId8"/>
    <p:sldId id="357" r:id="rId9"/>
    <p:sldId id="360" r:id="rId10"/>
    <p:sldId id="368" r:id="rId11"/>
    <p:sldId id="369" r:id="rId12"/>
    <p:sldId id="370" r:id="rId13"/>
    <p:sldId id="371" r:id="rId14"/>
    <p:sldId id="380" r:id="rId15"/>
    <p:sldId id="381" r:id="rId16"/>
    <p:sldId id="389" r:id="rId17"/>
    <p:sldId id="373" r:id="rId18"/>
    <p:sldId id="382" r:id="rId19"/>
    <p:sldId id="378" r:id="rId20"/>
    <p:sldId id="383" r:id="rId21"/>
    <p:sldId id="384" r:id="rId22"/>
    <p:sldId id="374" r:id="rId23"/>
    <p:sldId id="387" r:id="rId24"/>
    <p:sldId id="361" r:id="rId25"/>
    <p:sldId id="364" r:id="rId26"/>
    <p:sldId id="375" r:id="rId27"/>
    <p:sldId id="372" r:id="rId28"/>
    <p:sldId id="362" r:id="rId29"/>
    <p:sldId id="393" r:id="rId30"/>
    <p:sldId id="391" r:id="rId31"/>
    <p:sldId id="377" r:id="rId32"/>
    <p:sldId id="385" r:id="rId33"/>
    <p:sldId id="363" r:id="rId34"/>
    <p:sldId id="367" r:id="rId35"/>
    <p:sldId id="366" r:id="rId36"/>
    <p:sldId id="386" r:id="rId37"/>
    <p:sldId id="35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88" d="100"/>
          <a:sy n="88" d="100"/>
        </p:scale>
        <p:origin x="72" y="168"/>
      </p:cViewPr>
      <p:guideLst/>
    </p:cSldViewPr>
  </p:slideViewPr>
  <p:notesTextViewPr>
    <p:cViewPr>
      <p:scale>
        <a:sx n="1" d="1"/>
        <a:sy n="1" d="1"/>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652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109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87382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9264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3647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1732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254254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649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1883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99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3477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0164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94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51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096401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6921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6/16/2023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138721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Lt0x8FBVOho" TargetMode="External"/><Relationship Id="rId7" Type="http://schemas.openxmlformats.org/officeDocument/2006/relationships/image" Target="../media/image18.jpg"/><Relationship Id="rId2" Type="http://schemas.openxmlformats.org/officeDocument/2006/relationships/hyperlink" Target="https://alcoholireland.ie/silent-voices/shared-voices/"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www.gov.ie/en/publication/2d30f-annual-report-of-the-special-rapporteur-on-child-protection-2021/" TargetMode="External"/><Relationship Id="rId4" Type="http://schemas.openxmlformats.org/officeDocument/2006/relationships/hyperlink" Target="https://alcoholireland.ie/wpfb-file/annotated-fyp20final2028129-docx-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4Li9J01RzAk&amp;list=PLrHAM2TyOtwp-QHBEVVIYUN3fv55Ih4J0" TargetMode="External"/><Relationship Id="rId2" Type="http://schemas.openxmlformats.org/officeDocument/2006/relationships/hyperlink" Target="https://alcoholireland.ie/wpfb-file/final-parental-problem-alcohol-use-and-education-pdf/" TargetMode="Externa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hyperlink" Target="https://traumainformededucation.ie/"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lcoholireland.ie/silent-voices/resources/" TargetMode="External"/><Relationship Id="rId2" Type="http://schemas.openxmlformats.org/officeDocument/2006/relationships/hyperlink" Target="https://alcoholireland.ie/silent-voices/pathways-to-recovery/" TargetMode="External"/><Relationship Id="rId1" Type="http://schemas.openxmlformats.org/officeDocument/2006/relationships/slideLayout" Target="../slideLayouts/slideLayout2.xml"/><Relationship Id="rId5" Type="http://schemas.openxmlformats.org/officeDocument/2006/relationships/hyperlink" Target="https://alcoholireland.ie/category/podcast-series/" TargetMode="External"/><Relationship Id="rId4" Type="http://schemas.openxmlformats.org/officeDocument/2006/relationships/hyperlink" Target="https://alcoholireland.ie/campaigns/end-the-silenc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lcoholireland.ie/policy/alcohol-accessing-timely-effective-treatment/" TargetMode="External"/><Relationship Id="rId2" Type="http://schemas.openxmlformats.org/officeDocument/2006/relationships/hyperlink" Target="https://alcoholireland.ie/alcohol-news/language/" TargetMode="External"/><Relationship Id="rId1" Type="http://schemas.openxmlformats.org/officeDocument/2006/relationships/slideLayout" Target="../slideLayouts/slideLayout2.xml"/><Relationship Id="rId4" Type="http://schemas.openxmlformats.org/officeDocument/2006/relationships/hyperlink" Target="https://alcoholireland.ie/campaigns/end-the-silenc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hyperlink" Target="https://alcoholireland.ie/silent-voices/strategic-actions/" TargetMode="External"/><Relationship Id="rId3" Type="http://schemas.openxmlformats.org/officeDocument/2006/relationships/hyperlink" Target="https://alcoholireland.ie/wp-content/uploads/filebase/publications/EU-CHILD-GUARANTEE-1.pdf" TargetMode="External"/><Relationship Id="rId7" Type="http://schemas.openxmlformats.org/officeDocument/2006/relationships/hyperlink" Target="https://alcoholireland.ie/wp-content/uploads/filebase/publications/alcohol_health/children_young_people/Hidden-Harm-and-COVID-design-31.pdf" TargetMode="External"/><Relationship Id="rId2" Type="http://schemas.openxmlformats.org/officeDocument/2006/relationships/hyperlink" Target="https://alcoholireland.ie/reports/publications/?wpfb_list_page=2" TargetMode="External"/><Relationship Id="rId1" Type="http://schemas.openxmlformats.org/officeDocument/2006/relationships/slideLayout" Target="../slideLayouts/slideLayout2.xml"/><Relationship Id="rId6" Type="http://schemas.openxmlformats.org/officeDocument/2006/relationships/hyperlink" Target="https://alcoholireland.ie/wp-content/uploads/filebase/publications/Contribution6996c206-026d-4275-9294-9abaef8742b7.pdf" TargetMode="External"/><Relationship Id="rId5" Type="http://schemas.openxmlformats.org/officeDocument/2006/relationships/hyperlink" Target="https://alcoholireland.ie/wp-content/uploads/filebase/publications/AAI-submission-domestic-sexual-gender-based-violence-strategy-final.pdf" TargetMode="External"/><Relationship Id="rId4" Type="http://schemas.openxmlformats.org/officeDocument/2006/relationships/hyperlink" Target="https://alcoholireland.ie/wp-content/uploads/filebase/publications/AAI_UNCRC_submission.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alcoholireland.ie/" TargetMode="External"/><Relationship Id="rId2" Type="http://schemas.openxmlformats.org/officeDocument/2006/relationships/hyperlink" Target="mailto:Sheila.Gilheany@alcoholactionireland.i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A1CFA1-05B1-4831-B150-3F2EE33336C8}"/>
              </a:ext>
            </a:extLst>
          </p:cNvPr>
          <p:cNvSpPr>
            <a:spLocks noGrp="1"/>
          </p:cNvSpPr>
          <p:nvPr>
            <p:ph type="subTitle" idx="1"/>
          </p:nvPr>
        </p:nvSpPr>
        <p:spPr>
          <a:xfrm>
            <a:off x="3888908" y="5659655"/>
            <a:ext cx="5385092" cy="611896"/>
          </a:xfrm>
        </p:spPr>
        <p:txBody>
          <a:bodyPr>
            <a:normAutofit/>
          </a:bodyPr>
          <a:lstStyle/>
          <a:p>
            <a:pPr algn="l"/>
            <a:r>
              <a:rPr lang="en-IE" dirty="0"/>
              <a:t>AFINET Conference 16 June 2023</a:t>
            </a:r>
          </a:p>
        </p:txBody>
      </p:sp>
      <p:pic>
        <p:nvPicPr>
          <p:cNvPr id="5" name="Picture 4" descr="A close up of a logo&#10;&#10;Description generated with very high confidence">
            <a:extLst>
              <a:ext uri="{FF2B5EF4-FFF2-40B4-BE49-F238E27FC236}">
                <a16:creationId xmlns:a16="http://schemas.microsoft.com/office/drawing/2014/main" id="{F0387FA8-39B9-4F1E-B4C2-300BCA9A19CD}"/>
              </a:ext>
            </a:extLst>
          </p:cNvPr>
          <p:cNvPicPr>
            <a:picLocks noChangeAspect="1"/>
          </p:cNvPicPr>
          <p:nvPr/>
        </p:nvPicPr>
        <p:blipFill rotWithShape="1">
          <a:blip r:embed="rId2"/>
          <a:srcRect r="10000"/>
          <a:stretch/>
        </p:blipFill>
        <p:spPr>
          <a:xfrm>
            <a:off x="3440502" y="788565"/>
            <a:ext cx="5827477" cy="1879134"/>
          </a:xfrm>
          <a:prstGeom prst="rect">
            <a:avLst/>
          </a:prstGeom>
        </p:spPr>
      </p:pic>
      <p:sp>
        <p:nvSpPr>
          <p:cNvPr id="7" name="Title 6">
            <a:extLst>
              <a:ext uri="{FF2B5EF4-FFF2-40B4-BE49-F238E27FC236}">
                <a16:creationId xmlns:a16="http://schemas.microsoft.com/office/drawing/2014/main" id="{B8F09864-142D-4431-BF1C-885F6E28AFE9}"/>
              </a:ext>
            </a:extLst>
          </p:cNvPr>
          <p:cNvSpPr>
            <a:spLocks noGrp="1"/>
          </p:cNvSpPr>
          <p:nvPr>
            <p:ph type="ctrTitle"/>
          </p:nvPr>
        </p:nvSpPr>
        <p:spPr>
          <a:xfrm>
            <a:off x="500652" y="2565918"/>
            <a:ext cx="8787728" cy="2663861"/>
          </a:xfrm>
        </p:spPr>
        <p:txBody>
          <a:bodyPr/>
          <a:lstStyle/>
          <a:p>
            <a:pPr algn="ctr"/>
            <a:br>
              <a:rPr lang="en-US" sz="2400" dirty="0"/>
            </a:br>
            <a:br>
              <a:rPr lang="en-US" sz="2400" dirty="0"/>
            </a:br>
            <a:br>
              <a:rPr lang="en-US" sz="2400" dirty="0"/>
            </a:br>
            <a:br>
              <a:rPr lang="en-US" sz="2400" dirty="0"/>
            </a:br>
            <a:br>
              <a:rPr lang="en-IE" sz="2800" dirty="0">
                <a:solidFill>
                  <a:srgbClr val="000000"/>
                </a:solidFill>
                <a:effectLst/>
                <a:latin typeface="Times New Roman" panose="02020603050405020304" pitchFamily="18" charset="0"/>
                <a:ea typeface="Calibri" panose="020F0502020204030204" pitchFamily="34" charset="0"/>
              </a:rPr>
            </a:br>
            <a:br>
              <a:rPr lang="en-IE" sz="900" b="0" i="0" dirty="0">
                <a:effectLst/>
              </a:rPr>
            </a:br>
            <a:br>
              <a:rPr lang="en-IE" sz="900" b="0" i="0" dirty="0">
                <a:effectLst/>
              </a:rPr>
            </a:br>
            <a:br>
              <a:rPr lang="en-IE" sz="900" b="0" i="0" dirty="0">
                <a:effectLst/>
              </a:rPr>
            </a:br>
            <a:r>
              <a:rPr lang="en-IE" sz="900" b="0" i="0" dirty="0">
                <a:effectLst/>
              </a:rPr>
              <a:t>AFINET Conference 16 </a:t>
            </a:r>
            <a:r>
              <a:rPr lang="en-IE" sz="900" dirty="0"/>
              <a:t>June 2023</a:t>
            </a:r>
            <a:br>
              <a:rPr lang="en-US" sz="2400" dirty="0"/>
            </a:br>
            <a:br>
              <a:rPr lang="en-US" sz="2400" dirty="0"/>
            </a:br>
            <a:br>
              <a:rPr lang="en-US" sz="2400" dirty="0"/>
            </a:br>
            <a:r>
              <a:rPr lang="en-US" sz="2400" dirty="0"/>
              <a:t>Dr Sheila Gilheany, CEO</a:t>
            </a:r>
          </a:p>
        </p:txBody>
      </p:sp>
      <p:sp>
        <p:nvSpPr>
          <p:cNvPr id="4" name="TextBox 3">
            <a:extLst>
              <a:ext uri="{FF2B5EF4-FFF2-40B4-BE49-F238E27FC236}">
                <a16:creationId xmlns:a16="http://schemas.microsoft.com/office/drawing/2014/main" id="{746D93BF-F05F-D4A3-BDF6-7759CBCB6E59}"/>
              </a:ext>
            </a:extLst>
          </p:cNvPr>
          <p:cNvSpPr txBox="1"/>
          <p:nvPr/>
        </p:nvSpPr>
        <p:spPr>
          <a:xfrm>
            <a:off x="3051110" y="2695001"/>
            <a:ext cx="6102220" cy="1754326"/>
          </a:xfrm>
          <a:prstGeom prst="rect">
            <a:avLst/>
          </a:prstGeom>
          <a:noFill/>
        </p:spPr>
        <p:txBody>
          <a:bodyPr wrap="square">
            <a:spAutoFit/>
          </a:bodyPr>
          <a:lstStyle/>
          <a:p>
            <a:r>
              <a:rPr lang="en-IE" sz="1800" b="1" dirty="0">
                <a:solidFill>
                  <a:srgbClr val="000000"/>
                </a:solidFill>
                <a:effectLst/>
                <a:latin typeface="Calibri" panose="020F0502020204030204" pitchFamily="34" charset="0"/>
                <a:ea typeface="Calibri" panose="020F0502020204030204" pitchFamily="34" charset="0"/>
              </a:rPr>
              <a:t>Strategies to both raise awareness (amongst the public, policy makers, etc) of the experience of affected family members, and overcome barriers (including stigma and self-stigma) to engaging family members in support: Policy, Practice and Research</a:t>
            </a:r>
          </a:p>
          <a:p>
            <a:endParaRPr lang="en-IE" dirty="0"/>
          </a:p>
        </p:txBody>
      </p:sp>
    </p:spTree>
    <p:extLst>
      <p:ext uri="{BB962C8B-B14F-4D97-AF65-F5344CB8AC3E}">
        <p14:creationId xmlns:p14="http://schemas.microsoft.com/office/powerpoint/2010/main" val="1784632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351D-A41C-8848-D327-7C9E74531A9D}"/>
              </a:ext>
            </a:extLst>
          </p:cNvPr>
          <p:cNvSpPr>
            <a:spLocks noGrp="1"/>
          </p:cNvSpPr>
          <p:nvPr>
            <p:ph type="title"/>
          </p:nvPr>
        </p:nvSpPr>
        <p:spPr/>
        <p:txBody>
          <a:bodyPr/>
          <a:lstStyle/>
          <a:p>
            <a:r>
              <a:rPr lang="en-IE" dirty="0"/>
              <a:t>Pompidou Group Report</a:t>
            </a:r>
            <a:br>
              <a:rPr lang="en-IE" dirty="0"/>
            </a:br>
            <a:r>
              <a:rPr lang="en-IE" sz="2400" dirty="0"/>
              <a:t>Improvements from 2010 noted</a:t>
            </a:r>
          </a:p>
        </p:txBody>
      </p:sp>
      <p:sp>
        <p:nvSpPr>
          <p:cNvPr id="3" name="Content Placeholder 2">
            <a:extLst>
              <a:ext uri="{FF2B5EF4-FFF2-40B4-BE49-F238E27FC236}">
                <a16:creationId xmlns:a16="http://schemas.microsoft.com/office/drawing/2014/main" id="{FF935F7B-E3EA-9B90-E0CF-DE90663F64F7}"/>
              </a:ext>
            </a:extLst>
          </p:cNvPr>
          <p:cNvSpPr>
            <a:spLocks noGrp="1"/>
          </p:cNvSpPr>
          <p:nvPr>
            <p:ph idx="1"/>
          </p:nvPr>
        </p:nvSpPr>
        <p:spPr/>
        <p:txBody>
          <a:bodyPr/>
          <a:lstStyle/>
          <a:p>
            <a:r>
              <a:rPr lang="en-IE" dirty="0"/>
              <a:t>Activity going on in many countries – including Ireland</a:t>
            </a:r>
          </a:p>
          <a:p>
            <a:pPr lvl="1"/>
            <a:r>
              <a:rPr lang="en-IE" dirty="0"/>
              <a:t>19 practices from 11 countries</a:t>
            </a:r>
          </a:p>
          <a:p>
            <a:r>
              <a:rPr lang="en-IE" dirty="0"/>
              <a:t>Programmes, services and practices in place</a:t>
            </a:r>
          </a:p>
          <a:p>
            <a:pPr lvl="1"/>
            <a:r>
              <a:rPr lang="en-IE" dirty="0"/>
              <a:t>Prevention programmes to intensive interventions with parents/children</a:t>
            </a:r>
          </a:p>
          <a:p>
            <a:r>
              <a:rPr lang="en-IE" dirty="0"/>
              <a:t>Data gathering</a:t>
            </a:r>
          </a:p>
          <a:p>
            <a:pPr lvl="1"/>
            <a:r>
              <a:rPr lang="en-IE" dirty="0"/>
              <a:t>Ireland – treatment services now report re #s of children of clients</a:t>
            </a:r>
          </a:p>
          <a:p>
            <a:r>
              <a:rPr lang="en-IE" dirty="0"/>
              <a:t>Gendered services – pregnancy, domestic violence</a:t>
            </a:r>
          </a:p>
          <a:p>
            <a:r>
              <a:rPr lang="en-IE" dirty="0"/>
              <a:t>Advocacy</a:t>
            </a:r>
          </a:p>
          <a:p>
            <a:r>
              <a:rPr lang="en-IE" dirty="0"/>
              <a:t>However, much more remains to be done – need for integrated strategies</a:t>
            </a:r>
          </a:p>
        </p:txBody>
      </p:sp>
    </p:spTree>
    <p:extLst>
      <p:ext uri="{BB962C8B-B14F-4D97-AF65-F5344CB8AC3E}">
        <p14:creationId xmlns:p14="http://schemas.microsoft.com/office/powerpoint/2010/main" val="4259725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7ECF-9BA2-7E03-E773-45CEB9C50731}"/>
              </a:ext>
            </a:extLst>
          </p:cNvPr>
          <p:cNvSpPr>
            <a:spLocks noGrp="1"/>
          </p:cNvSpPr>
          <p:nvPr>
            <p:ph type="title"/>
          </p:nvPr>
        </p:nvSpPr>
        <p:spPr/>
        <p:txBody>
          <a:bodyPr/>
          <a:lstStyle/>
          <a:p>
            <a:r>
              <a:rPr lang="en-IE" dirty="0"/>
              <a:t>Data </a:t>
            </a:r>
          </a:p>
        </p:txBody>
      </p:sp>
      <p:sp>
        <p:nvSpPr>
          <p:cNvPr id="3" name="Content Placeholder 2">
            <a:extLst>
              <a:ext uri="{FF2B5EF4-FFF2-40B4-BE49-F238E27FC236}">
                <a16:creationId xmlns:a16="http://schemas.microsoft.com/office/drawing/2014/main" id="{4BFBAAE2-38ED-AB5E-D467-B46650DD6A3C}"/>
              </a:ext>
            </a:extLst>
          </p:cNvPr>
          <p:cNvSpPr>
            <a:spLocks noGrp="1"/>
          </p:cNvSpPr>
          <p:nvPr>
            <p:ph idx="1"/>
          </p:nvPr>
        </p:nvSpPr>
        <p:spPr/>
        <p:txBody>
          <a:bodyPr>
            <a:normAutofit/>
          </a:bodyPr>
          <a:lstStyle/>
          <a:p>
            <a:r>
              <a:rPr lang="en-IE" dirty="0"/>
              <a:t>European Monitoring Centre for Drugs and Drug Addiction</a:t>
            </a:r>
          </a:p>
          <a:p>
            <a:pPr lvl="1"/>
            <a:r>
              <a:rPr lang="en-IE" dirty="0"/>
              <a:t>Good up to date material here but unfortunately alcohol data is not collated </a:t>
            </a:r>
          </a:p>
          <a:p>
            <a:r>
              <a:rPr lang="en-IE" dirty="0"/>
              <a:t>World Health Organisation and OECD alcohol reports – </a:t>
            </a:r>
          </a:p>
          <a:p>
            <a:pPr marL="457200" lvl="1" indent="0">
              <a:buNone/>
            </a:pPr>
            <a:r>
              <a:rPr lang="en-IE" dirty="0"/>
              <a:t>        good but rely on older data </a:t>
            </a:r>
          </a:p>
          <a:p>
            <a:r>
              <a:rPr lang="en-IE" dirty="0"/>
              <a:t>Ireland – Health Research Board – good data on prevalence  - EMCDA</a:t>
            </a:r>
          </a:p>
          <a:p>
            <a:pPr lvl="1"/>
            <a:r>
              <a:rPr lang="en-IE" dirty="0"/>
              <a:t>74% of population used alcohol in previous year</a:t>
            </a:r>
          </a:p>
          <a:p>
            <a:pPr lvl="2"/>
            <a:r>
              <a:rPr lang="en-IE" dirty="0"/>
              <a:t>14.8% have an Alcohol Use Disorder (AUD) – nearly 578,000</a:t>
            </a:r>
          </a:p>
          <a:p>
            <a:pPr lvl="2"/>
            <a:r>
              <a:rPr lang="en-IE" dirty="0"/>
              <a:t>90,000 have a severe AUD</a:t>
            </a:r>
          </a:p>
          <a:p>
            <a:pPr lvl="1"/>
            <a:r>
              <a:rPr lang="en-IE" dirty="0"/>
              <a:t>7.4% of population used illegal drugs in previous year</a:t>
            </a:r>
          </a:p>
          <a:p>
            <a:pPr lvl="2"/>
            <a:r>
              <a:rPr lang="en-IE" dirty="0"/>
              <a:t>1.2% of population have Cannabis Use Disorder</a:t>
            </a:r>
          </a:p>
          <a:p>
            <a:endParaRPr lang="en-IE" dirty="0"/>
          </a:p>
          <a:p>
            <a:pPr lvl="1"/>
            <a:endParaRPr lang="en-IE" dirty="0"/>
          </a:p>
        </p:txBody>
      </p:sp>
      <p:pic>
        <p:nvPicPr>
          <p:cNvPr id="4" name="Picture 3" descr="A picture containing text, screenshot, software, computer&#10;&#10;Description automatically generated">
            <a:extLst>
              <a:ext uri="{FF2B5EF4-FFF2-40B4-BE49-F238E27FC236}">
                <a16:creationId xmlns:a16="http://schemas.microsoft.com/office/drawing/2014/main" id="{1C82E65C-DCE6-2F4E-4B1A-F4CF5CFECF21}"/>
              </a:ext>
            </a:extLst>
          </p:cNvPr>
          <p:cNvPicPr>
            <a:picLocks noChangeAspect="1"/>
          </p:cNvPicPr>
          <p:nvPr/>
        </p:nvPicPr>
        <p:blipFill rotWithShape="1">
          <a:blip r:embed="rId2"/>
          <a:srcRect l="41480" t="33632" r="45358" b="30718"/>
          <a:stretch/>
        </p:blipFill>
        <p:spPr bwMode="auto">
          <a:xfrm>
            <a:off x="9274002" y="2160589"/>
            <a:ext cx="2797556" cy="4493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6541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5EB6-27F6-1F4C-86A6-87585EF1EFA6}"/>
              </a:ext>
            </a:extLst>
          </p:cNvPr>
          <p:cNvSpPr>
            <a:spLocks noGrp="1"/>
          </p:cNvSpPr>
          <p:nvPr>
            <p:ph type="title"/>
          </p:nvPr>
        </p:nvSpPr>
        <p:spPr/>
        <p:txBody>
          <a:bodyPr/>
          <a:lstStyle/>
          <a:p>
            <a:r>
              <a:rPr lang="en-IE" dirty="0"/>
              <a:t>Data - gambling</a:t>
            </a:r>
          </a:p>
        </p:txBody>
      </p:sp>
      <p:sp>
        <p:nvSpPr>
          <p:cNvPr id="3" name="Content Placeholder 2">
            <a:extLst>
              <a:ext uri="{FF2B5EF4-FFF2-40B4-BE49-F238E27FC236}">
                <a16:creationId xmlns:a16="http://schemas.microsoft.com/office/drawing/2014/main" id="{21093721-98B5-D8EC-BC0B-85A12CFF6099}"/>
              </a:ext>
            </a:extLst>
          </p:cNvPr>
          <p:cNvSpPr>
            <a:spLocks noGrp="1"/>
          </p:cNvSpPr>
          <p:nvPr>
            <p:ph idx="1"/>
          </p:nvPr>
        </p:nvSpPr>
        <p:spPr/>
        <p:txBody>
          <a:bodyPr/>
          <a:lstStyle/>
          <a:p>
            <a:r>
              <a:rPr lang="en-IE" dirty="0"/>
              <a:t>2022 report from Health Research Board </a:t>
            </a:r>
          </a:p>
          <a:p>
            <a:r>
              <a:rPr lang="en-IE" dirty="0"/>
              <a:t>49% of population gambled in previous year</a:t>
            </a:r>
          </a:p>
          <a:p>
            <a:r>
              <a:rPr lang="en-IE" dirty="0"/>
              <a:t>Lottery tickets/scratch card most popular (40%)</a:t>
            </a:r>
          </a:p>
          <a:p>
            <a:r>
              <a:rPr lang="en-US" b="0" i="0" dirty="0">
                <a:solidFill>
                  <a:srgbClr val="333132"/>
                </a:solidFill>
                <a:effectLst/>
                <a:latin typeface="Apercu"/>
              </a:rPr>
              <a:t>2.3% (90,000 adults) are low-risk gamblers, </a:t>
            </a:r>
          </a:p>
          <a:p>
            <a:r>
              <a:rPr lang="en-US" b="0" i="0" dirty="0">
                <a:solidFill>
                  <a:srgbClr val="333132"/>
                </a:solidFill>
                <a:effectLst/>
                <a:latin typeface="Apercu"/>
              </a:rPr>
              <a:t>0.9% (35,000 adults) are moderate-risk gamblers, </a:t>
            </a:r>
          </a:p>
          <a:p>
            <a:r>
              <a:rPr lang="en-US" b="0" i="0" dirty="0">
                <a:solidFill>
                  <a:srgbClr val="333132"/>
                </a:solidFill>
                <a:effectLst/>
                <a:latin typeface="Apercu"/>
              </a:rPr>
              <a:t> 0.3% (12,000 adults) are problem gamblers</a:t>
            </a:r>
          </a:p>
          <a:p>
            <a:r>
              <a:rPr lang="en-US" dirty="0">
                <a:solidFill>
                  <a:srgbClr val="333132"/>
                </a:solidFill>
                <a:latin typeface="Apercu"/>
              </a:rPr>
              <a:t>M</a:t>
            </a:r>
            <a:r>
              <a:rPr lang="en-US" b="0" i="0" dirty="0">
                <a:solidFill>
                  <a:srgbClr val="333132"/>
                </a:solidFill>
                <a:effectLst/>
                <a:latin typeface="Apercu"/>
              </a:rPr>
              <a:t>arked correlation between problem gambling and substance use (drug use, alcohol use disorder, smoking); 13% of people with an alcohol use disorder are an at-risk or problem gambler compared with 2% of low-risk drinkers.</a:t>
            </a:r>
            <a:endParaRPr lang="en-IE" dirty="0"/>
          </a:p>
        </p:txBody>
      </p:sp>
      <p:pic>
        <p:nvPicPr>
          <p:cNvPr id="5" name="Picture 4" descr="A screenshot of a computer&#10;&#10;Description automatically generated">
            <a:extLst>
              <a:ext uri="{FF2B5EF4-FFF2-40B4-BE49-F238E27FC236}">
                <a16:creationId xmlns:a16="http://schemas.microsoft.com/office/drawing/2014/main" id="{1C5BBD98-E3A0-2841-DE5A-F5A27781D6F3}"/>
              </a:ext>
            </a:extLst>
          </p:cNvPr>
          <p:cNvPicPr>
            <a:picLocks noChangeAspect="1"/>
          </p:cNvPicPr>
          <p:nvPr/>
        </p:nvPicPr>
        <p:blipFill rotWithShape="1">
          <a:blip r:embed="rId2"/>
          <a:srcRect l="41214" t="34509" r="45358" b="30983"/>
          <a:stretch/>
        </p:blipFill>
        <p:spPr bwMode="auto">
          <a:xfrm>
            <a:off x="9065105" y="1168967"/>
            <a:ext cx="3126895" cy="45200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1010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9B39-FD50-17A3-D32F-6852C6F72834}"/>
              </a:ext>
            </a:extLst>
          </p:cNvPr>
          <p:cNvSpPr>
            <a:spLocks noGrp="1"/>
          </p:cNvSpPr>
          <p:nvPr>
            <p:ph type="title"/>
          </p:nvPr>
        </p:nvSpPr>
        <p:spPr/>
        <p:txBody>
          <a:bodyPr/>
          <a:lstStyle/>
          <a:p>
            <a:r>
              <a:rPr lang="en-IE" dirty="0"/>
              <a:t>Gambling - treatment</a:t>
            </a:r>
          </a:p>
        </p:txBody>
      </p:sp>
      <p:sp>
        <p:nvSpPr>
          <p:cNvPr id="3" name="Content Placeholder 2">
            <a:extLst>
              <a:ext uri="{FF2B5EF4-FFF2-40B4-BE49-F238E27FC236}">
                <a16:creationId xmlns:a16="http://schemas.microsoft.com/office/drawing/2014/main" id="{E595B19D-AD42-EAEE-A237-D31E0C9DDA64}"/>
              </a:ext>
            </a:extLst>
          </p:cNvPr>
          <p:cNvSpPr>
            <a:spLocks noGrp="1"/>
          </p:cNvSpPr>
          <p:nvPr>
            <p:ph idx="1"/>
          </p:nvPr>
        </p:nvSpPr>
        <p:spPr/>
        <p:txBody>
          <a:bodyPr/>
          <a:lstStyle/>
          <a:p>
            <a:r>
              <a:rPr lang="en-US" b="0" i="0" dirty="0">
                <a:solidFill>
                  <a:srgbClr val="000000"/>
                </a:solidFill>
                <a:effectLst/>
                <a:latin typeface="Roboto" panose="02000000000000000000" pitchFamily="2" charset="0"/>
              </a:rPr>
              <a:t>HRB Research May 2022- episodes entering treatment between 2008 and 2019 (n=2999)</a:t>
            </a:r>
          </a:p>
          <a:p>
            <a:r>
              <a:rPr lang="en-US" dirty="0">
                <a:solidFill>
                  <a:srgbClr val="000000"/>
                </a:solidFill>
                <a:latin typeface="Roboto" panose="02000000000000000000" pitchFamily="2" charset="0"/>
              </a:rPr>
              <a:t>94% of cases - male</a:t>
            </a:r>
          </a:p>
          <a:p>
            <a:r>
              <a:rPr lang="en-US" dirty="0">
                <a:solidFill>
                  <a:srgbClr val="000000"/>
                </a:solidFill>
                <a:latin typeface="Roboto" panose="02000000000000000000" pitchFamily="2" charset="0"/>
              </a:rPr>
              <a:t>1 in 5 cases living with dependent children</a:t>
            </a:r>
          </a:p>
          <a:p>
            <a:r>
              <a:rPr lang="en-US" dirty="0">
                <a:solidFill>
                  <a:srgbClr val="000000"/>
                </a:solidFill>
                <a:latin typeface="Roboto" panose="02000000000000000000" pitchFamily="2" charset="0"/>
              </a:rPr>
              <a:t>1 in 2 </a:t>
            </a:r>
            <a:r>
              <a:rPr lang="en-US" b="0" i="0" dirty="0">
                <a:solidFill>
                  <a:srgbClr val="000000"/>
                </a:solidFill>
                <a:effectLst/>
                <a:latin typeface="Roboto" panose="02000000000000000000" pitchFamily="2" charset="0"/>
              </a:rPr>
              <a:t> cases started gambling before the age of 17 years.</a:t>
            </a:r>
          </a:p>
          <a:p>
            <a:pPr marL="0" indent="0">
              <a:buNone/>
            </a:pPr>
            <a:r>
              <a:rPr lang="en-US" b="0" i="0" dirty="0">
                <a:solidFill>
                  <a:srgbClr val="000000"/>
                </a:solidFill>
                <a:effectLst/>
                <a:latin typeface="Roboto" panose="02000000000000000000" pitchFamily="2" charset="0"/>
              </a:rPr>
              <a:t> </a:t>
            </a:r>
            <a:endParaRPr lang="en-IE" dirty="0"/>
          </a:p>
        </p:txBody>
      </p:sp>
      <p:pic>
        <p:nvPicPr>
          <p:cNvPr id="5" name="Picture 4">
            <a:extLst>
              <a:ext uri="{FF2B5EF4-FFF2-40B4-BE49-F238E27FC236}">
                <a16:creationId xmlns:a16="http://schemas.microsoft.com/office/drawing/2014/main" id="{92456F19-D754-66E9-62C5-093E7D557B44}"/>
              </a:ext>
            </a:extLst>
          </p:cNvPr>
          <p:cNvPicPr>
            <a:picLocks noChangeAspect="1"/>
          </p:cNvPicPr>
          <p:nvPr/>
        </p:nvPicPr>
        <p:blipFill>
          <a:blip r:embed="rId2"/>
          <a:stretch>
            <a:fillRect/>
          </a:stretch>
        </p:blipFill>
        <p:spPr>
          <a:xfrm>
            <a:off x="6891372" y="3816221"/>
            <a:ext cx="5407607" cy="3041779"/>
          </a:xfrm>
          <a:prstGeom prst="rect">
            <a:avLst/>
          </a:prstGeom>
        </p:spPr>
      </p:pic>
    </p:spTree>
    <p:extLst>
      <p:ext uri="{BB962C8B-B14F-4D97-AF65-F5344CB8AC3E}">
        <p14:creationId xmlns:p14="http://schemas.microsoft.com/office/powerpoint/2010/main" val="11843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6256-3164-088E-AC36-F8D519F46060}"/>
              </a:ext>
            </a:extLst>
          </p:cNvPr>
          <p:cNvSpPr>
            <a:spLocks noGrp="1"/>
          </p:cNvSpPr>
          <p:nvPr>
            <p:ph type="title"/>
          </p:nvPr>
        </p:nvSpPr>
        <p:spPr/>
        <p:txBody>
          <a:bodyPr/>
          <a:lstStyle/>
          <a:p>
            <a:r>
              <a:rPr lang="en-IE" dirty="0"/>
              <a:t>Data - Ireland</a:t>
            </a:r>
          </a:p>
        </p:txBody>
      </p:sp>
      <p:sp>
        <p:nvSpPr>
          <p:cNvPr id="3" name="Content Placeholder 2">
            <a:extLst>
              <a:ext uri="{FF2B5EF4-FFF2-40B4-BE49-F238E27FC236}">
                <a16:creationId xmlns:a16="http://schemas.microsoft.com/office/drawing/2014/main" id="{8CB30CA4-6EB5-673D-F9DD-64180FBC80F1}"/>
              </a:ext>
            </a:extLst>
          </p:cNvPr>
          <p:cNvSpPr>
            <a:spLocks noGrp="1"/>
          </p:cNvSpPr>
          <p:nvPr>
            <p:ph idx="1"/>
          </p:nvPr>
        </p:nvSpPr>
        <p:spPr/>
        <p:txBody>
          <a:bodyPr>
            <a:normAutofit/>
          </a:bodyPr>
          <a:lstStyle/>
          <a:p>
            <a:r>
              <a:rPr lang="en-IE" dirty="0"/>
              <a:t>Harm to others survey 1 in 6 children impacted by alcohol</a:t>
            </a:r>
          </a:p>
          <a:p>
            <a:pPr lvl="1"/>
            <a:r>
              <a:rPr lang="en-IE" dirty="0"/>
              <a:t>200,000 children, 400,000 adults</a:t>
            </a:r>
          </a:p>
          <a:p>
            <a:pPr marL="0" indent="0">
              <a:buNone/>
            </a:pPr>
            <a:endParaRPr lang="en-IE" dirty="0"/>
          </a:p>
          <a:p>
            <a:r>
              <a:rPr lang="en-IE" dirty="0"/>
              <a:t>ACE prevalence survey Maynooth University</a:t>
            </a:r>
          </a:p>
          <a:p>
            <a:pPr lvl="1"/>
            <a:r>
              <a:rPr lang="en-IE" dirty="0"/>
              <a:t>25% of adults experienced living with a problem drinker as a child - likely includes sibling or other family member</a:t>
            </a:r>
          </a:p>
          <a:p>
            <a:pPr lvl="1"/>
            <a:endParaRPr lang="en-IE" dirty="0"/>
          </a:p>
          <a:p>
            <a:r>
              <a:rPr lang="en-IE" dirty="0"/>
              <a:t>Treatment service data – NDTRS data re affected family members </a:t>
            </a:r>
          </a:p>
          <a:p>
            <a:pPr lvl="1"/>
            <a:r>
              <a:rPr lang="en-IE" dirty="0"/>
              <a:t>42% of those in treatment for alcohol problem have children</a:t>
            </a:r>
          </a:p>
          <a:p>
            <a:pPr lvl="1"/>
            <a:r>
              <a:rPr lang="en-IE" dirty="0"/>
              <a:t>2010-2020 13,744 referrals for family members</a:t>
            </a:r>
          </a:p>
          <a:p>
            <a:endParaRPr lang="en-IE" dirty="0"/>
          </a:p>
        </p:txBody>
      </p:sp>
      <p:pic>
        <p:nvPicPr>
          <p:cNvPr id="4" name="Picture 3" descr="A screenshot of a computer&#10;&#10;Description automatically generated">
            <a:extLst>
              <a:ext uri="{FF2B5EF4-FFF2-40B4-BE49-F238E27FC236}">
                <a16:creationId xmlns:a16="http://schemas.microsoft.com/office/drawing/2014/main" id="{B900A227-2C79-A0F2-5076-2A03782AEC18}"/>
              </a:ext>
            </a:extLst>
          </p:cNvPr>
          <p:cNvPicPr>
            <a:picLocks noChangeAspect="1"/>
          </p:cNvPicPr>
          <p:nvPr/>
        </p:nvPicPr>
        <p:blipFill rotWithShape="1">
          <a:blip r:embed="rId2"/>
          <a:srcRect l="34567" t="18909" r="39508" b="16092"/>
          <a:stretch/>
        </p:blipFill>
        <p:spPr bwMode="auto">
          <a:xfrm>
            <a:off x="9274002" y="91723"/>
            <a:ext cx="2770803" cy="3907543"/>
          </a:xfrm>
          <a:prstGeom prst="rect">
            <a:avLst/>
          </a:prstGeom>
          <a:ln>
            <a:noFill/>
          </a:ln>
          <a:extLst>
            <a:ext uri="{53640926-AAD7-44D8-BBD7-CCE9431645EC}">
              <a14:shadowObscured xmlns:a14="http://schemas.microsoft.com/office/drawing/2010/main"/>
            </a:ext>
          </a:extLst>
        </p:spPr>
      </p:pic>
      <p:pic>
        <p:nvPicPr>
          <p:cNvPr id="5" name="Picture 4" descr="A screenshot of a computer&#10;&#10;Description automatically generated">
            <a:extLst>
              <a:ext uri="{FF2B5EF4-FFF2-40B4-BE49-F238E27FC236}">
                <a16:creationId xmlns:a16="http://schemas.microsoft.com/office/drawing/2014/main" id="{F6AD2E05-4B7E-017E-5749-D6D9BB2567EB}"/>
              </a:ext>
            </a:extLst>
          </p:cNvPr>
          <p:cNvPicPr>
            <a:picLocks noChangeAspect="1"/>
          </p:cNvPicPr>
          <p:nvPr/>
        </p:nvPicPr>
        <p:blipFill rotWithShape="1">
          <a:blip r:embed="rId3"/>
          <a:srcRect l="15024" t="27182" r="34190" b="9238"/>
          <a:stretch/>
        </p:blipFill>
        <p:spPr bwMode="auto">
          <a:xfrm>
            <a:off x="8360228" y="4210583"/>
            <a:ext cx="3831771" cy="2698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715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8669-959B-6767-41B5-4D691E53DF2B}"/>
              </a:ext>
            </a:extLst>
          </p:cNvPr>
          <p:cNvSpPr>
            <a:spLocks noGrp="1"/>
          </p:cNvSpPr>
          <p:nvPr>
            <p:ph type="title"/>
          </p:nvPr>
        </p:nvSpPr>
        <p:spPr/>
        <p:txBody>
          <a:bodyPr/>
          <a:lstStyle/>
          <a:p>
            <a:endParaRPr lang="en-IE"/>
          </a:p>
        </p:txBody>
      </p:sp>
      <p:pic>
        <p:nvPicPr>
          <p:cNvPr id="1026" name="Picture 2">
            <a:extLst>
              <a:ext uri="{FF2B5EF4-FFF2-40B4-BE49-F238E27FC236}">
                <a16:creationId xmlns:a16="http://schemas.microsoft.com/office/drawing/2014/main" id="{24F075B9-1770-AD00-6581-6DE291CA5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45" y="41988"/>
            <a:ext cx="49085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9442FD-1CC4-F791-D07C-C291EFF10F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62217" y="41988"/>
            <a:ext cx="4904989" cy="685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4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83FA-9BE7-26B7-9C9D-DF3832621C45}"/>
              </a:ext>
            </a:extLst>
          </p:cNvPr>
          <p:cNvSpPr>
            <a:spLocks noGrp="1"/>
          </p:cNvSpPr>
          <p:nvPr>
            <p:ph type="title"/>
          </p:nvPr>
        </p:nvSpPr>
        <p:spPr/>
        <p:txBody>
          <a:bodyPr/>
          <a:lstStyle/>
          <a:p>
            <a:r>
              <a:rPr lang="en-IE" dirty="0"/>
              <a:t>Need for systematic data collection</a:t>
            </a:r>
          </a:p>
        </p:txBody>
      </p:sp>
      <p:sp>
        <p:nvSpPr>
          <p:cNvPr id="3" name="Content Placeholder 2">
            <a:extLst>
              <a:ext uri="{FF2B5EF4-FFF2-40B4-BE49-F238E27FC236}">
                <a16:creationId xmlns:a16="http://schemas.microsoft.com/office/drawing/2014/main" id="{961F63B7-8EA6-C23B-499D-A76C89DFD447}"/>
              </a:ext>
            </a:extLst>
          </p:cNvPr>
          <p:cNvSpPr>
            <a:spLocks noGrp="1"/>
          </p:cNvSpPr>
          <p:nvPr>
            <p:ph idx="1"/>
          </p:nvPr>
        </p:nvSpPr>
        <p:spPr/>
        <p:txBody>
          <a:bodyPr>
            <a:normAutofit fontScale="62500" lnSpcReduction="20000"/>
          </a:bodyPr>
          <a:lstStyle/>
          <a:p>
            <a:r>
              <a:rPr lang="en-IE" dirty="0"/>
              <a:t>Alcohol related attendance at hospitals/EDs – are children in the picture?</a:t>
            </a:r>
          </a:p>
          <a:p>
            <a:pPr lvl="1"/>
            <a:r>
              <a:rPr lang="en-IE" dirty="0"/>
              <a:t>In Ireland around 20,000 hospital discharges annually for partially alcohol related conditions</a:t>
            </a:r>
          </a:p>
          <a:p>
            <a:pPr lvl="1"/>
            <a:r>
              <a:rPr lang="en-IE" dirty="0"/>
              <a:t>One third of ED attendances on Saturday nights are alcohol related</a:t>
            </a:r>
          </a:p>
          <a:p>
            <a:r>
              <a:rPr lang="en-IE" dirty="0"/>
              <a:t>Alcohol related crime </a:t>
            </a:r>
            <a:r>
              <a:rPr lang="en-IE" dirty="0" err="1"/>
              <a:t>eg</a:t>
            </a:r>
            <a:r>
              <a:rPr lang="en-IE" dirty="0"/>
              <a:t> drink driving – are children in the picture?</a:t>
            </a:r>
          </a:p>
          <a:p>
            <a:pPr lvl="1"/>
            <a:r>
              <a:rPr lang="en-US" b="1" i="0" dirty="0">
                <a:solidFill>
                  <a:srgbClr val="111111"/>
                </a:solidFill>
                <a:effectLst/>
                <a:latin typeface="Roboto" panose="02000000000000000000" pitchFamily="2" charset="0"/>
              </a:rPr>
              <a:t>8,159 drivers</a:t>
            </a:r>
            <a:r>
              <a:rPr lang="en-US" b="0" i="0" dirty="0">
                <a:solidFill>
                  <a:srgbClr val="111111"/>
                </a:solidFill>
                <a:effectLst/>
                <a:latin typeface="Roboto" panose="02000000000000000000" pitchFamily="2" charset="0"/>
              </a:rPr>
              <a:t> arrested for driving while intoxicated in 2020</a:t>
            </a:r>
            <a:endParaRPr lang="en-IE" dirty="0"/>
          </a:p>
          <a:p>
            <a:endParaRPr lang="en-IE" dirty="0"/>
          </a:p>
          <a:p>
            <a:endParaRPr lang="en-IE" dirty="0"/>
          </a:p>
          <a:p>
            <a:endParaRPr lang="en-IE" dirty="0"/>
          </a:p>
          <a:p>
            <a:r>
              <a:rPr lang="en-IE" dirty="0"/>
              <a:t>Problems in school – is PPAU in the picture?</a:t>
            </a:r>
          </a:p>
          <a:p>
            <a:pPr lvl="1"/>
            <a:r>
              <a:rPr lang="en-IE" dirty="0"/>
              <a:t>Safe haven of school</a:t>
            </a:r>
          </a:p>
          <a:p>
            <a:r>
              <a:rPr lang="en-IE" dirty="0"/>
              <a:t>Behaviour problems – is PPAU in the picture?</a:t>
            </a:r>
          </a:p>
          <a:p>
            <a:r>
              <a:rPr lang="en-IE" dirty="0"/>
              <a:t>Significant concerns re children’s mental health in Ireland - </a:t>
            </a:r>
            <a:r>
              <a:rPr lang="en-US" b="0" i="0" dirty="0">
                <a:solidFill>
                  <a:srgbClr val="191919"/>
                </a:solidFill>
                <a:effectLst/>
                <a:latin typeface="Noto Serif JP"/>
              </a:rPr>
              <a:t>15,113 prescriptions for antidepressants were issued to children aged 15 and younger last year, up 130 per cent on the 6,541 issued 10 years earlier.</a:t>
            </a:r>
            <a:endParaRPr lang="en-IE" dirty="0"/>
          </a:p>
          <a:p>
            <a:endParaRPr lang="en-IE" dirty="0"/>
          </a:p>
          <a:p>
            <a:r>
              <a:rPr lang="en-IE" dirty="0"/>
              <a:t>If PPAU  - who is in the picture for the child?</a:t>
            </a:r>
          </a:p>
        </p:txBody>
      </p:sp>
    </p:spTree>
    <p:extLst>
      <p:ext uri="{BB962C8B-B14F-4D97-AF65-F5344CB8AC3E}">
        <p14:creationId xmlns:p14="http://schemas.microsoft.com/office/powerpoint/2010/main" val="4126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F509-5F94-BDDD-85BE-9F05685088C9}"/>
              </a:ext>
            </a:extLst>
          </p:cNvPr>
          <p:cNvSpPr>
            <a:spLocks noGrp="1"/>
          </p:cNvSpPr>
          <p:nvPr>
            <p:ph type="title"/>
          </p:nvPr>
        </p:nvSpPr>
        <p:spPr/>
        <p:txBody>
          <a:bodyPr/>
          <a:lstStyle/>
          <a:p>
            <a:r>
              <a:rPr lang="en-IE" dirty="0"/>
              <a:t>Adverse Childhood Experiences</a:t>
            </a:r>
          </a:p>
        </p:txBody>
      </p:sp>
      <p:sp>
        <p:nvSpPr>
          <p:cNvPr id="3" name="Content Placeholder 2">
            <a:extLst>
              <a:ext uri="{FF2B5EF4-FFF2-40B4-BE49-F238E27FC236}">
                <a16:creationId xmlns:a16="http://schemas.microsoft.com/office/drawing/2014/main" id="{4FCF6928-D1EE-0BAC-DA80-0ADCE401A4C6}"/>
              </a:ext>
            </a:extLst>
          </p:cNvPr>
          <p:cNvSpPr>
            <a:spLocks noGrp="1"/>
          </p:cNvSpPr>
          <p:nvPr>
            <p:ph idx="1"/>
          </p:nvPr>
        </p:nvSpPr>
        <p:spPr/>
        <p:txBody>
          <a:bodyPr/>
          <a:lstStyle/>
          <a:p>
            <a:r>
              <a:rPr lang="en-IE" dirty="0"/>
              <a:t>Parental substance used recognised as an ACE for over 20 years</a:t>
            </a:r>
          </a:p>
          <a:p>
            <a:r>
              <a:rPr lang="en-IE" dirty="0"/>
              <a:t>Mental health issues – anger, anxiety, emotional pain</a:t>
            </a:r>
          </a:p>
          <a:p>
            <a:r>
              <a:rPr lang="en-IE" dirty="0"/>
              <a:t>Risky behaviours – substance use, eating disorders, suicide attempts</a:t>
            </a:r>
          </a:p>
          <a:p>
            <a:endParaRPr lang="en-IE" dirty="0"/>
          </a:p>
          <a:p>
            <a:r>
              <a:rPr lang="en-IE" dirty="0"/>
              <a:t>Toxic stress in childhood- </a:t>
            </a:r>
            <a:r>
              <a:rPr lang="en-US" sz="1800" b="0" i="0" dirty="0">
                <a:solidFill>
                  <a:srgbClr val="000000"/>
                </a:solidFill>
                <a:effectLst/>
                <a:latin typeface="Calibri" panose="020F0502020204030204" pitchFamily="34" charset="0"/>
              </a:rPr>
              <a:t>harm the most basic levels of the nervous, endocrine, and immune systems, and changes to the brain from toxic stress can affect such things as attention, impulsive behavior, decision-making, learning, emotion, and response to stress. </a:t>
            </a:r>
            <a:endParaRPr lang="en-IE" dirty="0"/>
          </a:p>
        </p:txBody>
      </p:sp>
    </p:spTree>
    <p:extLst>
      <p:ext uri="{BB962C8B-B14F-4D97-AF65-F5344CB8AC3E}">
        <p14:creationId xmlns:p14="http://schemas.microsoft.com/office/powerpoint/2010/main" val="3026874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E6AD-0BC9-DEF1-11E5-3BFDD8BA5319}"/>
              </a:ext>
            </a:extLst>
          </p:cNvPr>
          <p:cNvSpPr>
            <a:spLocks noGrp="1"/>
          </p:cNvSpPr>
          <p:nvPr>
            <p:ph type="title"/>
          </p:nvPr>
        </p:nvSpPr>
        <p:spPr/>
        <p:txBody>
          <a:bodyPr/>
          <a:lstStyle/>
          <a:p>
            <a:r>
              <a:rPr lang="en-IE" dirty="0"/>
              <a:t>Adverse Childhood Experiences</a:t>
            </a:r>
          </a:p>
        </p:txBody>
      </p:sp>
      <p:sp>
        <p:nvSpPr>
          <p:cNvPr id="6" name="Content Placeholder 5">
            <a:extLst>
              <a:ext uri="{FF2B5EF4-FFF2-40B4-BE49-F238E27FC236}">
                <a16:creationId xmlns:a16="http://schemas.microsoft.com/office/drawing/2014/main" id="{A70DC02E-7261-43A9-6571-93856E42207E}"/>
              </a:ext>
            </a:extLst>
          </p:cNvPr>
          <p:cNvSpPr>
            <a:spLocks noGrp="1"/>
          </p:cNvSpPr>
          <p:nvPr>
            <p:ph idx="1"/>
          </p:nvPr>
        </p:nvSpPr>
        <p:spPr/>
        <p:txBody>
          <a:bodyPr/>
          <a:lstStyle/>
          <a:p>
            <a:r>
              <a:rPr lang="en-IE" dirty="0"/>
              <a:t>Recent systematic review of experiences of children living with parents using substances problematically found:</a:t>
            </a:r>
          </a:p>
          <a:p>
            <a:r>
              <a:rPr lang="en-IE" dirty="0"/>
              <a:t>Also exposed to parental intimate partner violence/abuse</a:t>
            </a:r>
          </a:p>
          <a:p>
            <a:r>
              <a:rPr lang="en-IE" dirty="0"/>
              <a:t>Violence and abuse against them directly, siblings or pets</a:t>
            </a:r>
          </a:p>
          <a:p>
            <a:r>
              <a:rPr lang="en-IE" dirty="0"/>
              <a:t>Parental mental health problems</a:t>
            </a:r>
          </a:p>
          <a:p>
            <a:r>
              <a:rPr lang="en-IE" dirty="0"/>
              <a:t>Intergenerational substance use</a:t>
            </a:r>
          </a:p>
          <a:p>
            <a:r>
              <a:rPr lang="en-IE" dirty="0"/>
              <a:t>Family imprisonment </a:t>
            </a:r>
          </a:p>
          <a:p>
            <a:r>
              <a:rPr lang="en-IE" dirty="0"/>
              <a:t>Poor school attendance</a:t>
            </a:r>
          </a:p>
        </p:txBody>
      </p:sp>
      <p:pic>
        <p:nvPicPr>
          <p:cNvPr id="7" name="Picture 6" descr="A computer screen shot of a computer&#10;&#10;Description automatically generated with low confidence">
            <a:extLst>
              <a:ext uri="{FF2B5EF4-FFF2-40B4-BE49-F238E27FC236}">
                <a16:creationId xmlns:a16="http://schemas.microsoft.com/office/drawing/2014/main" id="{08D64278-2A69-5078-C9DF-13F19A2B5D56}"/>
              </a:ext>
            </a:extLst>
          </p:cNvPr>
          <p:cNvPicPr>
            <a:picLocks noChangeAspect="1"/>
          </p:cNvPicPr>
          <p:nvPr/>
        </p:nvPicPr>
        <p:blipFill rotWithShape="1">
          <a:blip r:embed="rId2"/>
          <a:srcRect l="6496" t="23872" r="11824" b="9001"/>
          <a:stretch/>
        </p:blipFill>
        <p:spPr bwMode="auto">
          <a:xfrm>
            <a:off x="5381896" y="3704252"/>
            <a:ext cx="6810103" cy="31397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5406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2AC8C-B86E-987B-BBE1-6FE9878F00F5}"/>
              </a:ext>
            </a:extLst>
          </p:cNvPr>
          <p:cNvSpPr>
            <a:spLocks noGrp="1"/>
          </p:cNvSpPr>
          <p:nvPr>
            <p:ph type="title"/>
          </p:nvPr>
        </p:nvSpPr>
        <p:spPr/>
        <p:txBody>
          <a:bodyPr/>
          <a:lstStyle/>
          <a:p>
            <a:r>
              <a:rPr lang="en-IE" dirty="0"/>
              <a:t>ACEs and trauma informed services</a:t>
            </a:r>
          </a:p>
        </p:txBody>
      </p:sp>
      <p:sp>
        <p:nvSpPr>
          <p:cNvPr id="3" name="Content Placeholder 2">
            <a:extLst>
              <a:ext uri="{FF2B5EF4-FFF2-40B4-BE49-F238E27FC236}">
                <a16:creationId xmlns:a16="http://schemas.microsoft.com/office/drawing/2014/main" id="{6B4CDB9D-2329-1D21-8C82-7748F00421A8}"/>
              </a:ext>
            </a:extLst>
          </p:cNvPr>
          <p:cNvSpPr>
            <a:spLocks noGrp="1"/>
          </p:cNvSpPr>
          <p:nvPr>
            <p:ph idx="1"/>
          </p:nvPr>
        </p:nvSpPr>
        <p:spPr>
          <a:xfrm>
            <a:off x="677334" y="1614197"/>
            <a:ext cx="8596668" cy="4427166"/>
          </a:xfrm>
        </p:spPr>
        <p:txBody>
          <a:bodyPr>
            <a:normAutofit/>
          </a:bodyPr>
          <a:lstStyle/>
          <a:p>
            <a:r>
              <a:rPr lang="en-IE" dirty="0"/>
              <a:t>Need for ACE framework – Scotland, Wales</a:t>
            </a:r>
          </a:p>
          <a:p>
            <a:pPr lvl="1">
              <a:buFont typeface="Arial" panose="020B0604020202020204" pitchFamily="34" charset="0"/>
              <a:buChar char="•"/>
            </a:pPr>
            <a:r>
              <a:rPr lang="en-US" b="0" i="0" dirty="0">
                <a:solidFill>
                  <a:srgbClr val="1F1F1F"/>
                </a:solidFill>
                <a:effectLst/>
                <a:latin typeface="Arial" panose="020B0604020202020204" pitchFamily="34" charset="0"/>
              </a:rPr>
              <a:t>reduce the number of ACEs in Wales;</a:t>
            </a:r>
          </a:p>
          <a:p>
            <a:pPr lvl="1">
              <a:buFont typeface="Arial" panose="020B0604020202020204" pitchFamily="34" charset="0"/>
              <a:buChar char="•"/>
            </a:pPr>
            <a:r>
              <a:rPr lang="en-US" b="0" i="0" dirty="0">
                <a:solidFill>
                  <a:srgbClr val="1F1F1F"/>
                </a:solidFill>
                <a:effectLst/>
                <a:latin typeface="Arial" panose="020B0604020202020204" pitchFamily="34" charset="0"/>
              </a:rPr>
              <a:t>make all public services in Wales able to respond effectively to prevent and mitigate the harms from ACEs (be ACE informed); and</a:t>
            </a:r>
          </a:p>
          <a:p>
            <a:pPr lvl="1">
              <a:buFont typeface="Arial" panose="020B0604020202020204" pitchFamily="34" charset="0"/>
              <a:buChar char="•"/>
            </a:pPr>
            <a:r>
              <a:rPr lang="en-US" b="0" i="0" dirty="0">
                <a:solidFill>
                  <a:srgbClr val="1F1F1F"/>
                </a:solidFill>
                <a:effectLst/>
                <a:latin typeface="Arial" panose="020B0604020202020204" pitchFamily="34" charset="0"/>
              </a:rPr>
              <a:t>build protective factors and resilience in the population to cope with ACEs which could not be prevented.</a:t>
            </a:r>
          </a:p>
          <a:p>
            <a:pPr lvl="1">
              <a:buFont typeface="Arial" panose="020B0604020202020204" pitchFamily="34" charset="0"/>
              <a:buChar char="•"/>
            </a:pPr>
            <a:r>
              <a:rPr lang="en-US" dirty="0">
                <a:solidFill>
                  <a:srgbClr val="1F1F1F"/>
                </a:solidFill>
                <a:latin typeface="Arial" panose="020B0604020202020204" pitchFamily="34" charset="0"/>
              </a:rPr>
              <a:t>ACE support hub</a:t>
            </a:r>
          </a:p>
          <a:p>
            <a:pPr lvl="2">
              <a:buFont typeface="Arial" panose="020B0604020202020204" pitchFamily="34" charset="0"/>
              <a:buChar char="•"/>
            </a:pPr>
            <a:r>
              <a:rPr lang="en-US" b="0" i="0" dirty="0">
                <a:solidFill>
                  <a:srgbClr val="1F1F1F"/>
                </a:solidFill>
                <a:effectLst/>
                <a:latin typeface="Arial" panose="020B0604020202020204" pitchFamily="34" charset="0"/>
              </a:rPr>
              <a:t>work to raise awareness of ACEs in schools has already been shown to make a positive difference in pupil’s </a:t>
            </a:r>
            <a:r>
              <a:rPr lang="en-US" b="0" i="0" dirty="0" err="1">
                <a:solidFill>
                  <a:srgbClr val="1F1F1F"/>
                </a:solidFill>
                <a:effectLst/>
                <a:latin typeface="Arial" panose="020B0604020202020204" pitchFamily="34" charset="0"/>
              </a:rPr>
              <a:t>behaviour</a:t>
            </a:r>
            <a:r>
              <a:rPr lang="en-US" b="0" i="0" dirty="0">
                <a:solidFill>
                  <a:srgbClr val="1F1F1F"/>
                </a:solidFill>
                <a:effectLst/>
                <a:latin typeface="Arial" panose="020B0604020202020204" pitchFamily="34" charset="0"/>
              </a:rPr>
              <a:t>, attendance and educational outcomes.</a:t>
            </a:r>
          </a:p>
          <a:p>
            <a:r>
              <a:rPr lang="en-IE" dirty="0"/>
              <a:t>Ireland - Growing interest</a:t>
            </a:r>
          </a:p>
          <a:p>
            <a:r>
              <a:rPr lang="en-IE" dirty="0"/>
              <a:t>Cork – trauma sensitive city</a:t>
            </a:r>
          </a:p>
          <a:p>
            <a:r>
              <a:rPr lang="en-IE" dirty="0"/>
              <a:t>But much more to be done – </a:t>
            </a:r>
            <a:r>
              <a:rPr lang="en-IE" dirty="0" err="1"/>
              <a:t>eg</a:t>
            </a:r>
            <a:r>
              <a:rPr lang="en-IE" dirty="0"/>
              <a:t> need for trauma informed national framework for treatment services – individuals and families in their own right</a:t>
            </a:r>
          </a:p>
          <a:p>
            <a:endParaRPr lang="en-IE" dirty="0"/>
          </a:p>
        </p:txBody>
      </p:sp>
    </p:spTree>
    <p:extLst>
      <p:ext uri="{BB962C8B-B14F-4D97-AF65-F5344CB8AC3E}">
        <p14:creationId xmlns:p14="http://schemas.microsoft.com/office/powerpoint/2010/main" val="278740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2CA3-C9F7-A3DA-5CC5-C4D215B5C8F6}"/>
              </a:ext>
            </a:extLst>
          </p:cNvPr>
          <p:cNvSpPr>
            <a:spLocks noGrp="1"/>
          </p:cNvSpPr>
          <p:nvPr>
            <p:ph type="ctrTitle"/>
          </p:nvPr>
        </p:nvSpPr>
        <p:spPr/>
        <p:txBody>
          <a:bodyPr>
            <a:normAutofit fontScale="90000"/>
          </a:bodyPr>
          <a:lstStyle/>
          <a:p>
            <a:r>
              <a:rPr lang="en-IE" sz="3600" b="1" i="0" dirty="0">
                <a:solidFill>
                  <a:srgbClr val="000000"/>
                </a:solidFill>
                <a:effectLst/>
                <a:latin typeface="Calibri" panose="020F0502020204030204" pitchFamily="34" charset="0"/>
              </a:rPr>
              <a:t>Creating awareness through advocacy – policy to practice </a:t>
            </a:r>
            <a:r>
              <a:rPr lang="en-IE" sz="3600" b="0" i="0" dirty="0">
                <a:solidFill>
                  <a:srgbClr val="000000"/>
                </a:solidFill>
                <a:effectLst/>
                <a:latin typeface="Calibri" panose="020F0502020204030204" pitchFamily="34" charset="0"/>
              </a:rPr>
              <a:t> </a:t>
            </a:r>
            <a:br>
              <a:rPr lang="en-IE" dirty="0"/>
            </a:br>
            <a:endParaRPr lang="en-IE" dirty="0"/>
          </a:p>
        </p:txBody>
      </p:sp>
      <p:sp>
        <p:nvSpPr>
          <p:cNvPr id="4" name="Subtitle 3">
            <a:extLst>
              <a:ext uri="{FF2B5EF4-FFF2-40B4-BE49-F238E27FC236}">
                <a16:creationId xmlns:a16="http://schemas.microsoft.com/office/drawing/2014/main" id="{CCA157BE-95DC-1C1C-C8FF-FFA38032A5F7}"/>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1491483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396CB-AFC2-7E40-6710-6E9F14224560}"/>
              </a:ext>
            </a:extLst>
          </p:cNvPr>
          <p:cNvSpPr>
            <a:spLocks noGrp="1"/>
          </p:cNvSpPr>
          <p:nvPr>
            <p:ph type="title"/>
          </p:nvPr>
        </p:nvSpPr>
        <p:spPr/>
        <p:txBody>
          <a:bodyPr/>
          <a:lstStyle/>
          <a:p>
            <a:endParaRPr lang="en-IE" dirty="0"/>
          </a:p>
        </p:txBody>
      </p:sp>
      <p:pic>
        <p:nvPicPr>
          <p:cNvPr id="9" name="Content Placeholder 8">
            <a:extLst>
              <a:ext uri="{FF2B5EF4-FFF2-40B4-BE49-F238E27FC236}">
                <a16:creationId xmlns:a16="http://schemas.microsoft.com/office/drawing/2014/main" id="{FA42A72F-ED3A-9E5F-975E-CECE6BF59E82}"/>
              </a:ext>
            </a:extLst>
          </p:cNvPr>
          <p:cNvPicPr>
            <a:picLocks noGrp="1" noChangeAspect="1"/>
          </p:cNvPicPr>
          <p:nvPr>
            <p:ph idx="1"/>
          </p:nvPr>
        </p:nvPicPr>
        <p:blipFill>
          <a:blip r:embed="rId2"/>
          <a:stretch>
            <a:fillRect/>
          </a:stretch>
        </p:blipFill>
        <p:spPr>
          <a:xfrm>
            <a:off x="121298" y="3429000"/>
            <a:ext cx="6231811" cy="3505394"/>
          </a:xfrm>
        </p:spPr>
      </p:pic>
      <p:pic>
        <p:nvPicPr>
          <p:cNvPr id="5" name="Picture 4">
            <a:extLst>
              <a:ext uri="{FF2B5EF4-FFF2-40B4-BE49-F238E27FC236}">
                <a16:creationId xmlns:a16="http://schemas.microsoft.com/office/drawing/2014/main" id="{39A6DD05-B0F7-FBA2-3AAE-C00EFC2C66F8}"/>
              </a:ext>
            </a:extLst>
          </p:cNvPr>
          <p:cNvPicPr>
            <a:picLocks noChangeAspect="1"/>
          </p:cNvPicPr>
          <p:nvPr/>
        </p:nvPicPr>
        <p:blipFill>
          <a:blip r:embed="rId3"/>
          <a:stretch>
            <a:fillRect/>
          </a:stretch>
        </p:blipFill>
        <p:spPr>
          <a:xfrm>
            <a:off x="6898052" y="2074875"/>
            <a:ext cx="5042021" cy="2836137"/>
          </a:xfrm>
          <a:prstGeom prst="rect">
            <a:avLst/>
          </a:prstGeom>
        </p:spPr>
      </p:pic>
      <p:pic>
        <p:nvPicPr>
          <p:cNvPr id="7" name="Picture 6">
            <a:extLst>
              <a:ext uri="{FF2B5EF4-FFF2-40B4-BE49-F238E27FC236}">
                <a16:creationId xmlns:a16="http://schemas.microsoft.com/office/drawing/2014/main" id="{6774E3B0-3425-5D8E-A522-3C2B6C0EEBC4}"/>
              </a:ext>
            </a:extLst>
          </p:cNvPr>
          <p:cNvPicPr>
            <a:picLocks noChangeAspect="1"/>
          </p:cNvPicPr>
          <p:nvPr/>
        </p:nvPicPr>
        <p:blipFill>
          <a:blip r:embed="rId4"/>
          <a:stretch>
            <a:fillRect/>
          </a:stretch>
        </p:blipFill>
        <p:spPr>
          <a:xfrm>
            <a:off x="503853" y="0"/>
            <a:ext cx="5661276" cy="3184468"/>
          </a:xfrm>
          <a:prstGeom prst="rect">
            <a:avLst/>
          </a:prstGeom>
        </p:spPr>
      </p:pic>
    </p:spTree>
    <p:extLst>
      <p:ext uri="{BB962C8B-B14F-4D97-AF65-F5344CB8AC3E}">
        <p14:creationId xmlns:p14="http://schemas.microsoft.com/office/powerpoint/2010/main" val="3037870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0CC2154B-25A4-B574-3535-C0AB539E2326}"/>
              </a:ext>
            </a:extLst>
          </p:cNvPr>
          <p:cNvSpPr>
            <a:spLocks noGrp="1"/>
          </p:cNvSpPr>
          <p:nvPr>
            <p:ph type="title"/>
          </p:nvPr>
        </p:nvSpPr>
        <p:spPr>
          <a:xfrm>
            <a:off x="989768" y="609600"/>
            <a:ext cx="5498361" cy="1320800"/>
          </a:xfrm>
        </p:spPr>
        <p:txBody>
          <a:bodyPr anchor="ctr">
            <a:normAutofit fontScale="90000"/>
          </a:bodyPr>
          <a:lstStyle/>
          <a:p>
            <a:r>
              <a:rPr lang="en-IE" dirty="0"/>
              <a:t>Silent Voices – </a:t>
            </a:r>
            <a:br>
              <a:rPr lang="en-IE" dirty="0"/>
            </a:br>
            <a:r>
              <a:rPr lang="en-IE" dirty="0"/>
              <a:t>Informed by the voice of lived experience</a:t>
            </a:r>
          </a:p>
        </p:txBody>
      </p:sp>
      <p:sp>
        <p:nvSpPr>
          <p:cNvPr id="13" name="Isosceles Triangle 12">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694963">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0E384E0-4B4F-950A-93F8-8F1C06EE5AC0}"/>
              </a:ext>
            </a:extLst>
          </p:cNvPr>
          <p:cNvSpPr>
            <a:spLocks noGrp="1"/>
          </p:cNvSpPr>
          <p:nvPr>
            <p:ph idx="1"/>
          </p:nvPr>
        </p:nvSpPr>
        <p:spPr>
          <a:xfrm>
            <a:off x="989770" y="2160589"/>
            <a:ext cx="5549732" cy="3880773"/>
          </a:xfrm>
        </p:spPr>
        <p:txBody>
          <a:bodyPr>
            <a:normAutofit/>
          </a:bodyPr>
          <a:lstStyle/>
          <a:p>
            <a:pPr>
              <a:lnSpc>
                <a:spcPct val="90000"/>
              </a:lnSpc>
              <a:buFont typeface="Arial" panose="020B0604020202020204" pitchFamily="34" charset="0"/>
              <a:buChar char="•"/>
            </a:pPr>
            <a:r>
              <a:rPr lang="en-IE" sz="1500" dirty="0">
                <a:hlinkClick r:id="rId2"/>
              </a:rPr>
              <a:t>Shared Voices</a:t>
            </a:r>
            <a:r>
              <a:rPr lang="en-IE" sz="1500" dirty="0"/>
              <a:t> where adult children can share their experiences anonymously. Animated some </a:t>
            </a:r>
            <a:r>
              <a:rPr lang="en-IE" sz="1500" dirty="0">
                <a:hlinkClick r:id="rId3"/>
              </a:rPr>
              <a:t>stories</a:t>
            </a:r>
            <a:r>
              <a:rPr lang="en-IE" sz="1500" dirty="0"/>
              <a:t> which gives an illustration of some of the trauma experienced. </a:t>
            </a:r>
          </a:p>
          <a:p>
            <a:pPr>
              <a:lnSpc>
                <a:spcPct val="90000"/>
              </a:lnSpc>
              <a:buFont typeface="Arial" panose="020B0604020202020204" pitchFamily="34" charset="0"/>
              <a:buChar char="•"/>
            </a:pPr>
            <a:endParaRPr lang="en-IE" sz="1500" dirty="0"/>
          </a:p>
          <a:p>
            <a:pPr>
              <a:lnSpc>
                <a:spcPct val="90000"/>
              </a:lnSpc>
              <a:buFont typeface="Arial" panose="020B0604020202020204" pitchFamily="34" charset="0"/>
              <a:buChar char="•"/>
            </a:pPr>
            <a:r>
              <a:rPr lang="en-IE" sz="1500" dirty="0">
                <a:hlinkClick r:id="rId4"/>
              </a:rPr>
              <a:t>Research</a:t>
            </a:r>
            <a:r>
              <a:rPr lang="en-IE" sz="1500" dirty="0"/>
              <a:t> with University College Cork around the experiences of ACOAs as indicated in the Shared Voices and with other interviewees. </a:t>
            </a:r>
          </a:p>
          <a:p>
            <a:pPr>
              <a:lnSpc>
                <a:spcPct val="90000"/>
              </a:lnSpc>
              <a:buFont typeface="Arial" panose="020B0604020202020204" pitchFamily="34" charset="0"/>
              <a:buChar char="•"/>
            </a:pPr>
            <a:endParaRPr lang="en-IE" sz="1500" dirty="0"/>
          </a:p>
          <a:p>
            <a:pPr>
              <a:lnSpc>
                <a:spcPct val="90000"/>
              </a:lnSpc>
              <a:buFont typeface="Arial" panose="020B0604020202020204" pitchFamily="34" charset="0"/>
              <a:buChar char="•"/>
            </a:pPr>
            <a:r>
              <a:rPr lang="en-IE" sz="1500" dirty="0"/>
              <a:t>This work and the issue of children growing up with the trauma of alcohol harm in the home was recently highlighted by the Special Rapporteur on Child Protection in his annual </a:t>
            </a:r>
            <a:r>
              <a:rPr lang="en-IE" sz="1500" dirty="0">
                <a:hlinkClick r:id="rId5"/>
              </a:rPr>
              <a:t>report.</a:t>
            </a:r>
            <a:endParaRPr lang="en-IE" sz="1500" dirty="0"/>
          </a:p>
          <a:p>
            <a:pPr marL="0" indent="0">
              <a:lnSpc>
                <a:spcPct val="90000"/>
              </a:lnSpc>
              <a:buNone/>
            </a:pPr>
            <a:r>
              <a:rPr lang="en-IE" sz="1500" dirty="0"/>
              <a:t> </a:t>
            </a:r>
          </a:p>
          <a:p>
            <a:pPr>
              <a:lnSpc>
                <a:spcPct val="90000"/>
              </a:lnSpc>
              <a:buFont typeface="Arial" panose="020B0604020202020204" pitchFamily="34" charset="0"/>
              <a:buChar char="•"/>
            </a:pPr>
            <a:endParaRPr lang="en-IE" sz="1500" dirty="0"/>
          </a:p>
          <a:p>
            <a:pPr>
              <a:lnSpc>
                <a:spcPct val="90000"/>
              </a:lnSpc>
            </a:pPr>
            <a:endParaRPr lang="en-IE" sz="1500" dirty="0"/>
          </a:p>
        </p:txBody>
      </p:sp>
      <p:pic>
        <p:nvPicPr>
          <p:cNvPr id="4" name="Picture 3">
            <a:extLst>
              <a:ext uri="{FF2B5EF4-FFF2-40B4-BE49-F238E27FC236}">
                <a16:creationId xmlns:a16="http://schemas.microsoft.com/office/drawing/2014/main" id="{5B366820-55F1-BFB0-6F5A-A76788190C3E}"/>
              </a:ext>
            </a:extLst>
          </p:cNvPr>
          <p:cNvPicPr>
            <a:picLocks noChangeAspect="1"/>
          </p:cNvPicPr>
          <p:nvPr/>
        </p:nvPicPr>
        <p:blipFill rotWithShape="1">
          <a:blip r:embed="rId6"/>
          <a:srcRect r="-3" b="11588"/>
          <a:stretch/>
        </p:blipFill>
        <p:spPr>
          <a:xfrm>
            <a:off x="7531482" y="10"/>
            <a:ext cx="4657341" cy="3448414"/>
          </a:xfrm>
          <a:prstGeom prst="rect">
            <a:avLst/>
          </a:prstGeom>
        </p:spPr>
      </p:pic>
      <p:pic>
        <p:nvPicPr>
          <p:cNvPr id="6" name="Picture 5" descr="Text&#10;&#10;Description automatically generated">
            <a:extLst>
              <a:ext uri="{FF2B5EF4-FFF2-40B4-BE49-F238E27FC236}">
                <a16:creationId xmlns:a16="http://schemas.microsoft.com/office/drawing/2014/main" id="{882FF68D-8583-9983-1992-B30ABDAE3893}"/>
              </a:ext>
            </a:extLst>
          </p:cNvPr>
          <p:cNvPicPr>
            <a:picLocks noChangeAspect="1"/>
          </p:cNvPicPr>
          <p:nvPr/>
        </p:nvPicPr>
        <p:blipFill rotWithShape="1">
          <a:blip r:embed="rId7"/>
          <a:srcRect t="26375" r="-3" b="-3"/>
          <a:stretch/>
        </p:blipFill>
        <p:spPr>
          <a:xfrm>
            <a:off x="7528308" y="3437472"/>
            <a:ext cx="4657341" cy="3428996"/>
          </a:xfrm>
          <a:prstGeom prst="rect">
            <a:avLst/>
          </a:prstGeom>
        </p:spPr>
      </p:pic>
    </p:spTree>
    <p:extLst>
      <p:ext uri="{BB962C8B-B14F-4D97-AF65-F5344CB8AC3E}">
        <p14:creationId xmlns:p14="http://schemas.microsoft.com/office/powerpoint/2010/main" val="4279325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C3EB-78D6-A386-AD08-97744E4177B1}"/>
              </a:ext>
            </a:extLst>
          </p:cNvPr>
          <p:cNvSpPr>
            <a:spLocks noGrp="1"/>
          </p:cNvSpPr>
          <p:nvPr>
            <p:ph type="title"/>
          </p:nvPr>
        </p:nvSpPr>
        <p:spPr/>
        <p:txBody>
          <a:bodyPr/>
          <a:lstStyle/>
          <a:p>
            <a:r>
              <a:rPr lang="en-IE" dirty="0"/>
              <a:t>Education</a:t>
            </a:r>
          </a:p>
        </p:txBody>
      </p:sp>
      <p:sp>
        <p:nvSpPr>
          <p:cNvPr id="3" name="Content Placeholder 2">
            <a:extLst>
              <a:ext uri="{FF2B5EF4-FFF2-40B4-BE49-F238E27FC236}">
                <a16:creationId xmlns:a16="http://schemas.microsoft.com/office/drawing/2014/main" id="{E796B6DE-8C49-6043-B005-DD7531DCCEFC}"/>
              </a:ext>
            </a:extLst>
          </p:cNvPr>
          <p:cNvSpPr>
            <a:spLocks noGrp="1"/>
          </p:cNvSpPr>
          <p:nvPr>
            <p:ph idx="1"/>
          </p:nvPr>
        </p:nvSpPr>
        <p:spPr/>
        <p:txBody>
          <a:bodyPr/>
          <a:lstStyle/>
          <a:p>
            <a:pPr>
              <a:buFont typeface="Arial" panose="020B0604020202020204" pitchFamily="34" charset="0"/>
              <a:buChar char="•"/>
            </a:pPr>
            <a:r>
              <a:rPr lang="en-IE" dirty="0"/>
              <a:t>Expanded this research work into a detailed </a:t>
            </a:r>
            <a:r>
              <a:rPr lang="en-IE" dirty="0">
                <a:hlinkClick r:id="rId2"/>
              </a:rPr>
              <a:t>paper</a:t>
            </a:r>
            <a:r>
              <a:rPr lang="en-IE" dirty="0"/>
              <a:t> around education issues.</a:t>
            </a:r>
          </a:p>
          <a:p>
            <a:pPr>
              <a:buFont typeface="Arial" panose="020B0604020202020204" pitchFamily="34" charset="0"/>
              <a:buChar char="•"/>
            </a:pPr>
            <a:r>
              <a:rPr lang="en-IE" dirty="0"/>
              <a:t>Provided input to professional development courses with teacher’s organisations around Adverse Childhood Experiences attended by over 500. </a:t>
            </a:r>
          </a:p>
          <a:p>
            <a:pPr>
              <a:buFont typeface="Arial" panose="020B0604020202020204" pitchFamily="34" charset="0"/>
              <a:buChar char="•"/>
            </a:pPr>
            <a:endParaRPr lang="en-IE" dirty="0"/>
          </a:p>
          <a:p>
            <a:pPr>
              <a:buFont typeface="Arial" panose="020B0604020202020204" pitchFamily="34" charset="0"/>
              <a:buChar char="•"/>
            </a:pPr>
            <a:r>
              <a:rPr lang="en-IE" dirty="0">
                <a:hlinkClick r:id="rId3"/>
              </a:rPr>
              <a:t>Where the Light Enters</a:t>
            </a:r>
            <a:r>
              <a:rPr lang="en-IE" dirty="0"/>
              <a:t>, event with Maynooth University on trauma informed education with key-note speaker Dr Gabor Mate. – 1000 attended</a:t>
            </a:r>
          </a:p>
          <a:p>
            <a:pPr>
              <a:buFont typeface="Arial" panose="020B0604020202020204" pitchFamily="34" charset="0"/>
              <a:buChar char="•"/>
            </a:pPr>
            <a:r>
              <a:rPr lang="en-IE" dirty="0"/>
              <a:t>Resources from the event including short videos of good practice in schools have been accessed over 23,000 times.</a:t>
            </a:r>
          </a:p>
          <a:p>
            <a:pPr>
              <a:buFont typeface="Arial" panose="020B0604020202020204" pitchFamily="34" charset="0"/>
              <a:buChar char="•"/>
            </a:pPr>
            <a:r>
              <a:rPr lang="en-IE" dirty="0"/>
              <a:t>Maynooth University - developed a website with resources</a:t>
            </a:r>
          </a:p>
          <a:p>
            <a:pPr>
              <a:buFont typeface="Arial" panose="020B0604020202020204" pitchFamily="34" charset="0"/>
              <a:buChar char="•"/>
            </a:pPr>
            <a:r>
              <a:rPr lang="en-IE" dirty="0">
                <a:hlinkClick r:id="rId4"/>
              </a:rPr>
              <a:t>Trauma Informed Education |</a:t>
            </a:r>
            <a:endParaRPr lang="en-IE" dirty="0"/>
          </a:p>
          <a:p>
            <a:pPr>
              <a:buFont typeface="Arial" panose="020B0604020202020204" pitchFamily="34" charset="0"/>
              <a:buChar char="•"/>
            </a:pPr>
            <a:endParaRPr lang="en-IE" dirty="0"/>
          </a:p>
          <a:p>
            <a:endParaRPr lang="en-IE" dirty="0"/>
          </a:p>
        </p:txBody>
      </p:sp>
      <p:pic>
        <p:nvPicPr>
          <p:cNvPr id="5" name="Picture 4" descr="Text&#10;&#10;Description automatically generated">
            <a:extLst>
              <a:ext uri="{FF2B5EF4-FFF2-40B4-BE49-F238E27FC236}">
                <a16:creationId xmlns:a16="http://schemas.microsoft.com/office/drawing/2014/main" id="{73F4F3D1-7547-36C6-1ACB-F8CBC1186F68}"/>
              </a:ext>
            </a:extLst>
          </p:cNvPr>
          <p:cNvPicPr>
            <a:picLocks noChangeAspect="1"/>
          </p:cNvPicPr>
          <p:nvPr/>
        </p:nvPicPr>
        <p:blipFill>
          <a:blip r:embed="rId5"/>
          <a:stretch>
            <a:fillRect/>
          </a:stretch>
        </p:blipFill>
        <p:spPr>
          <a:xfrm>
            <a:off x="9096642" y="3403601"/>
            <a:ext cx="3009900" cy="1524000"/>
          </a:xfrm>
          <a:prstGeom prst="rect">
            <a:avLst/>
          </a:prstGeom>
        </p:spPr>
      </p:pic>
    </p:spTree>
    <p:extLst>
      <p:ext uri="{BB962C8B-B14F-4D97-AF65-F5344CB8AC3E}">
        <p14:creationId xmlns:p14="http://schemas.microsoft.com/office/powerpoint/2010/main" val="3449270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4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2" name="Rectangle 5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5" name="Straight Connector 5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5" name="Rectangle 6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437C032-A623-86A8-B8AE-34B14AFC8BD9}"/>
              </a:ext>
            </a:extLst>
          </p:cNvPr>
          <p:cNvPicPr>
            <a:picLocks noGrp="1" noChangeAspect="1"/>
          </p:cNvPicPr>
          <p:nvPr>
            <p:ph idx="1"/>
          </p:nvPr>
        </p:nvPicPr>
        <p:blipFill rotWithShape="1">
          <a:blip r:embed="rId2"/>
          <a:srcRect r="1" b="8098"/>
          <a:stretch/>
        </p:blipFill>
        <p:spPr>
          <a:xfrm>
            <a:off x="568452" y="571500"/>
            <a:ext cx="11055096" cy="5715000"/>
          </a:xfrm>
          <a:prstGeom prst="rect">
            <a:avLst/>
          </a:prstGeom>
        </p:spPr>
      </p:pic>
    </p:spTree>
    <p:extLst>
      <p:ext uri="{BB962C8B-B14F-4D97-AF65-F5344CB8AC3E}">
        <p14:creationId xmlns:p14="http://schemas.microsoft.com/office/powerpoint/2010/main" val="3264938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0B24-ED5B-2FE5-4C3B-7E35F51575D2}"/>
              </a:ext>
            </a:extLst>
          </p:cNvPr>
          <p:cNvSpPr>
            <a:spLocks noGrp="1"/>
          </p:cNvSpPr>
          <p:nvPr>
            <p:ph type="title"/>
          </p:nvPr>
        </p:nvSpPr>
        <p:spPr/>
        <p:txBody>
          <a:bodyPr/>
          <a:lstStyle/>
          <a:p>
            <a:r>
              <a:rPr lang="en-IE" dirty="0"/>
              <a:t>Therapeutic support</a:t>
            </a:r>
          </a:p>
        </p:txBody>
      </p:sp>
      <p:sp>
        <p:nvSpPr>
          <p:cNvPr id="3" name="Content Placeholder 2">
            <a:extLst>
              <a:ext uri="{FF2B5EF4-FFF2-40B4-BE49-F238E27FC236}">
                <a16:creationId xmlns:a16="http://schemas.microsoft.com/office/drawing/2014/main" id="{46CBAFD7-B062-7164-1443-C1F8749DCF7A}"/>
              </a:ext>
            </a:extLst>
          </p:cNvPr>
          <p:cNvSpPr>
            <a:spLocks noGrp="1"/>
          </p:cNvSpPr>
          <p:nvPr>
            <p:ph idx="1"/>
          </p:nvPr>
        </p:nvSpPr>
        <p:spPr/>
        <p:txBody>
          <a:bodyPr/>
          <a:lstStyle/>
          <a:p>
            <a:r>
              <a:rPr lang="en-IE" dirty="0"/>
              <a:t>Parental problem alcohol use – significant predictor of mental health issues</a:t>
            </a:r>
          </a:p>
          <a:p>
            <a:r>
              <a:rPr lang="en-IE" dirty="0"/>
              <a:t>University College Cork/AAI research – lack of professional knowledge/training</a:t>
            </a:r>
          </a:p>
          <a:p>
            <a:pPr algn="l">
              <a:buFont typeface="Arial" panose="020B0604020202020204" pitchFamily="34" charset="0"/>
              <a:buChar char="•"/>
            </a:pPr>
            <a:r>
              <a:rPr lang="en-US" b="1" i="0" dirty="0">
                <a:solidFill>
                  <a:srgbClr val="0A0A0A"/>
                </a:solidFill>
                <a:effectLst/>
              </a:rPr>
              <a:t>70% </a:t>
            </a:r>
            <a:r>
              <a:rPr lang="en-US" b="0" i="0" dirty="0">
                <a:solidFill>
                  <a:srgbClr val="0A0A0A"/>
                </a:solidFill>
                <a:effectLst/>
              </a:rPr>
              <a:t>of mental health professionals reported that they had not received any PPAU specific training.  </a:t>
            </a:r>
          </a:p>
          <a:p>
            <a:pPr algn="l">
              <a:buFont typeface="Arial" panose="020B0604020202020204" pitchFamily="34" charset="0"/>
              <a:buChar char="•"/>
            </a:pPr>
            <a:r>
              <a:rPr lang="en-US" b="1" i="0" dirty="0">
                <a:solidFill>
                  <a:srgbClr val="0A0A0A"/>
                </a:solidFill>
                <a:effectLst/>
              </a:rPr>
              <a:t>92% </a:t>
            </a:r>
            <a:r>
              <a:rPr lang="en-US" b="0" i="0" dirty="0">
                <a:solidFill>
                  <a:srgbClr val="0A0A0A"/>
                </a:solidFill>
                <a:effectLst/>
              </a:rPr>
              <a:t>of participants reported that they would be supportive of all MH professionals being trained to a minimum degree to identify children who experience PPAU.</a:t>
            </a:r>
          </a:p>
          <a:p>
            <a:pPr algn="l">
              <a:buFont typeface="Arial" panose="020B0604020202020204" pitchFamily="34" charset="0"/>
              <a:buChar char="•"/>
            </a:pPr>
            <a:r>
              <a:rPr lang="en-US" b="1" i="0" dirty="0">
                <a:solidFill>
                  <a:srgbClr val="0A0A0A"/>
                </a:solidFill>
                <a:effectLst/>
              </a:rPr>
              <a:t>97% of professionals</a:t>
            </a:r>
            <a:r>
              <a:rPr lang="en-US" b="0" i="0" dirty="0">
                <a:solidFill>
                  <a:srgbClr val="0A0A0A"/>
                </a:solidFill>
                <a:effectLst/>
              </a:rPr>
              <a:t> would support anonymous data collection of the number of clients impacted by PPAU through reporting to a central database such as the Health Research Board </a:t>
            </a:r>
          </a:p>
          <a:p>
            <a:endParaRPr lang="en-IE" dirty="0"/>
          </a:p>
        </p:txBody>
      </p:sp>
    </p:spTree>
    <p:extLst>
      <p:ext uri="{BB962C8B-B14F-4D97-AF65-F5344CB8AC3E}">
        <p14:creationId xmlns:p14="http://schemas.microsoft.com/office/powerpoint/2010/main" val="1371252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7AD2-7A2B-83D7-F11C-7CB7EA0BB336}"/>
              </a:ext>
            </a:extLst>
          </p:cNvPr>
          <p:cNvSpPr>
            <a:spLocks noGrp="1"/>
          </p:cNvSpPr>
          <p:nvPr>
            <p:ph type="title"/>
          </p:nvPr>
        </p:nvSpPr>
        <p:spPr/>
        <p:txBody>
          <a:bodyPr/>
          <a:lstStyle/>
          <a:p>
            <a:r>
              <a:rPr lang="en-IE" dirty="0"/>
              <a:t>Therapeutic support</a:t>
            </a:r>
          </a:p>
        </p:txBody>
      </p:sp>
      <p:sp>
        <p:nvSpPr>
          <p:cNvPr id="3" name="Content Placeholder 2">
            <a:extLst>
              <a:ext uri="{FF2B5EF4-FFF2-40B4-BE49-F238E27FC236}">
                <a16:creationId xmlns:a16="http://schemas.microsoft.com/office/drawing/2014/main" id="{9B530A2F-04EE-7C9A-1AD5-889E4DE214E1}"/>
              </a:ext>
            </a:extLst>
          </p:cNvPr>
          <p:cNvSpPr>
            <a:spLocks noGrp="1"/>
          </p:cNvSpPr>
          <p:nvPr>
            <p:ph idx="1"/>
          </p:nvPr>
        </p:nvSpPr>
        <p:spPr/>
        <p:txBody>
          <a:bodyPr>
            <a:normAutofit/>
          </a:bodyPr>
          <a:lstStyle/>
          <a:p>
            <a:pPr>
              <a:buFont typeface="Arial" panose="020B0604020202020204" pitchFamily="34" charset="0"/>
              <a:buChar char="•"/>
            </a:pPr>
            <a:r>
              <a:rPr lang="en-IE" dirty="0"/>
              <a:t>Public lecture on Compassion Focussed Therapy as part of </a:t>
            </a:r>
            <a:r>
              <a:rPr lang="en-IE" dirty="0">
                <a:hlinkClick r:id="rId2"/>
              </a:rPr>
              <a:t>our Pathways to Recovery work</a:t>
            </a:r>
            <a:endParaRPr lang="en-IE" dirty="0"/>
          </a:p>
          <a:p>
            <a:pPr>
              <a:buFont typeface="Arial" panose="020B0604020202020204" pitchFamily="34" charset="0"/>
              <a:buChar char="•"/>
            </a:pPr>
            <a:endParaRPr lang="en-IE" dirty="0"/>
          </a:p>
          <a:p>
            <a:pPr>
              <a:buFont typeface="Arial" panose="020B0604020202020204" pitchFamily="34" charset="0"/>
              <a:buChar char="•"/>
            </a:pPr>
            <a:r>
              <a:rPr lang="en-IE" dirty="0"/>
              <a:t>Established linkages with professional therapist organisations -  </a:t>
            </a:r>
            <a:r>
              <a:rPr lang="en-IE" dirty="0">
                <a:hlinkClick r:id="rId3"/>
              </a:rPr>
              <a:t>training events and videos </a:t>
            </a:r>
            <a:r>
              <a:rPr lang="en-IE" dirty="0"/>
              <a:t>on issues around addiction and impact on families</a:t>
            </a:r>
          </a:p>
          <a:p>
            <a:pPr>
              <a:buFont typeface="Arial" panose="020B0604020202020204" pitchFamily="34" charset="0"/>
              <a:buChar char="•"/>
            </a:pPr>
            <a:r>
              <a:rPr lang="en-IE" dirty="0"/>
              <a:t>Our three co-founders of Silent Voices featured in a panel discussion with well-known author, researcher and therapist, Dr Stephanie Brown of the Addictions Institute who presented at a webinar in our first ‘</a:t>
            </a:r>
            <a:r>
              <a:rPr lang="en-IE" dirty="0">
                <a:hlinkClick r:id="rId4"/>
              </a:rPr>
              <a:t>End the Silence’</a:t>
            </a:r>
            <a:r>
              <a:rPr lang="en-IE" dirty="0"/>
              <a:t> week.</a:t>
            </a:r>
          </a:p>
          <a:p>
            <a:pPr>
              <a:buFont typeface="Arial" panose="020B0604020202020204" pitchFamily="34" charset="0"/>
              <a:buChar char="•"/>
            </a:pPr>
            <a:endParaRPr lang="en-IE" dirty="0"/>
          </a:p>
          <a:p>
            <a:pPr>
              <a:buFont typeface="Arial" panose="020B0604020202020204" pitchFamily="34" charset="0"/>
              <a:buChar char="•"/>
            </a:pPr>
            <a:r>
              <a:rPr lang="en-IE" dirty="0"/>
              <a:t>Developed a </a:t>
            </a:r>
            <a:r>
              <a:rPr lang="en-IE" dirty="0">
                <a:hlinkClick r:id="rId5"/>
              </a:rPr>
              <a:t>two-part podcast</a:t>
            </a:r>
            <a:r>
              <a:rPr lang="en-IE" dirty="0"/>
              <a:t> for use by therapists working with ACOAs.</a:t>
            </a:r>
          </a:p>
          <a:p>
            <a:endParaRPr lang="en-IE" dirty="0"/>
          </a:p>
        </p:txBody>
      </p:sp>
    </p:spTree>
    <p:extLst>
      <p:ext uri="{BB962C8B-B14F-4D97-AF65-F5344CB8AC3E}">
        <p14:creationId xmlns:p14="http://schemas.microsoft.com/office/powerpoint/2010/main" val="1125582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235A-2824-D257-CED4-3A09BEBDB474}"/>
              </a:ext>
            </a:extLst>
          </p:cNvPr>
          <p:cNvSpPr>
            <a:spLocks noGrp="1"/>
          </p:cNvSpPr>
          <p:nvPr>
            <p:ph type="title"/>
          </p:nvPr>
        </p:nvSpPr>
        <p:spPr/>
        <p:txBody>
          <a:bodyPr/>
          <a:lstStyle/>
          <a:p>
            <a:r>
              <a:rPr lang="en-IE" dirty="0"/>
              <a:t>Upcoming workshops for therapists</a:t>
            </a:r>
          </a:p>
        </p:txBody>
      </p:sp>
      <p:sp>
        <p:nvSpPr>
          <p:cNvPr id="3" name="Content Placeholder 2">
            <a:extLst>
              <a:ext uri="{FF2B5EF4-FFF2-40B4-BE49-F238E27FC236}">
                <a16:creationId xmlns:a16="http://schemas.microsoft.com/office/drawing/2014/main" id="{91E5825D-B2D0-36C3-4F12-41DEB24D4BEC}"/>
              </a:ext>
            </a:extLst>
          </p:cNvPr>
          <p:cNvSpPr>
            <a:spLocks noGrp="1"/>
          </p:cNvSpPr>
          <p:nvPr>
            <p:ph idx="1"/>
          </p:nvPr>
        </p:nvSpPr>
        <p:spPr/>
        <p:txBody>
          <a:bodyPr>
            <a:normAutofit fontScale="92500" lnSpcReduction="20000"/>
          </a:bodyPr>
          <a:lstStyle/>
          <a:p>
            <a:r>
              <a:rPr lang="en-IE" dirty="0"/>
              <a:t>ACA Trauma Syndrome</a:t>
            </a:r>
          </a:p>
          <a:p>
            <a:r>
              <a:rPr lang="en-IE" sz="1800" dirty="0">
                <a:effectLst/>
                <a:latin typeface="Calibri" panose="020F0502020204030204" pitchFamily="34" charset="0"/>
                <a:ea typeface="Calibri" panose="020F0502020204030204" pitchFamily="34" charset="0"/>
                <a:cs typeface="Times New Roman" panose="02020603050405020304" pitchFamily="18" charset="0"/>
              </a:rPr>
              <a:t>Being brought up in home with substance use disorder </a:t>
            </a:r>
          </a:p>
          <a:p>
            <a:r>
              <a:rPr lang="en-IE" dirty="0">
                <a:latin typeface="Calibri" panose="020F0502020204030204" pitchFamily="34" charset="0"/>
                <a:ea typeface="Calibri" panose="020F0502020204030204" pitchFamily="34" charset="0"/>
                <a:cs typeface="Times New Roman" panose="02020603050405020304" pitchFamily="18" charset="0"/>
              </a:rPr>
              <a:t>May be limits to </a:t>
            </a:r>
            <a:r>
              <a:rPr lang="en-IE" sz="1800" dirty="0">
                <a:effectLst/>
                <a:latin typeface="Calibri" panose="020F0502020204030204" pitchFamily="34" charset="0"/>
                <a:ea typeface="Calibri" panose="020F0502020204030204" pitchFamily="34" charset="0"/>
                <a:cs typeface="Times New Roman" panose="02020603050405020304" pitchFamily="18" charset="0"/>
              </a:rPr>
              <a:t>physical, psychological and emotional availability of one or both parents to meet the developmental needs of the growing child. </a:t>
            </a:r>
          </a:p>
          <a:p>
            <a:r>
              <a:rPr lang="en-IE" dirty="0">
                <a:latin typeface="Calibri" panose="020F0502020204030204" pitchFamily="34" charset="0"/>
                <a:ea typeface="Calibri" panose="020F0502020204030204" pitchFamily="34" charset="0"/>
                <a:cs typeface="Times New Roman" panose="02020603050405020304" pitchFamily="18" charset="0"/>
              </a:rPr>
              <a:t>T</a:t>
            </a:r>
            <a:r>
              <a:rPr lang="en-IE" sz="1800" dirty="0">
                <a:effectLst/>
                <a:latin typeface="Calibri" panose="020F0502020204030204" pitchFamily="34" charset="0"/>
                <a:ea typeface="Calibri" panose="020F0502020204030204" pitchFamily="34" charset="0"/>
                <a:cs typeface="Times New Roman" panose="02020603050405020304" pitchFamily="18" charset="0"/>
              </a:rPr>
              <a:t>he counselling process can bring the impacts of these limitations on the client’s personality development into awareness. </a:t>
            </a:r>
          </a:p>
          <a:p>
            <a:r>
              <a:rPr lang="en-IE" sz="1800" dirty="0">
                <a:effectLst/>
                <a:latin typeface="Calibri" panose="020F0502020204030204" pitchFamily="34" charset="0"/>
                <a:ea typeface="Calibri" panose="020F0502020204030204" pitchFamily="34" charset="0"/>
                <a:cs typeface="Times New Roman" panose="02020603050405020304" pitchFamily="18" charset="0"/>
              </a:rPr>
              <a:t>Within the therapeutic alliance these limitations can be reworked to facilitate personal development of the clients and/or effective readjustment.  </a:t>
            </a:r>
          </a:p>
          <a:p>
            <a:r>
              <a:rPr lang="en-IE" sz="1800" dirty="0">
                <a:effectLst/>
                <a:latin typeface="Calibri" panose="020F0502020204030204" pitchFamily="34" charset="0"/>
                <a:ea typeface="Calibri" panose="020F0502020204030204" pitchFamily="34" charset="0"/>
                <a:cs typeface="Times New Roman" panose="02020603050405020304" pitchFamily="18" charset="0"/>
              </a:rPr>
              <a:t>As a result of this process the enduring and prevailing constraints on the client’s functioning in daily life can be understood. </a:t>
            </a:r>
          </a:p>
          <a:p>
            <a:r>
              <a:rPr lang="en-IE" sz="1800" dirty="0">
                <a:effectLst/>
                <a:latin typeface="Calibri" panose="020F0502020204030204" pitchFamily="34" charset="0"/>
                <a:ea typeface="Calibri" panose="020F0502020204030204" pitchFamily="34" charset="0"/>
                <a:cs typeface="Times New Roman" panose="02020603050405020304" pitchFamily="18" charset="0"/>
              </a:rPr>
              <a:t>Exploration of how parental substance use disorder has a particular influence on the emerging personality of the child/client equips the therapist to provide detailed and assured support to the client as they struggle to come to terms with present day problems. </a:t>
            </a:r>
          </a:p>
        </p:txBody>
      </p:sp>
    </p:spTree>
    <p:extLst>
      <p:ext uri="{BB962C8B-B14F-4D97-AF65-F5344CB8AC3E}">
        <p14:creationId xmlns:p14="http://schemas.microsoft.com/office/powerpoint/2010/main" val="4252134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4C9B-0952-F02E-8B03-917D14ED0B48}"/>
              </a:ext>
            </a:extLst>
          </p:cNvPr>
          <p:cNvSpPr>
            <a:spLocks noGrp="1"/>
          </p:cNvSpPr>
          <p:nvPr>
            <p:ph type="title"/>
          </p:nvPr>
        </p:nvSpPr>
        <p:spPr/>
        <p:txBody>
          <a:bodyPr/>
          <a:lstStyle/>
          <a:p>
            <a:r>
              <a:rPr lang="en-IE" dirty="0"/>
              <a:t>Insight to therapists</a:t>
            </a:r>
          </a:p>
        </p:txBody>
      </p:sp>
      <p:sp>
        <p:nvSpPr>
          <p:cNvPr id="3" name="Content Placeholder 2">
            <a:extLst>
              <a:ext uri="{FF2B5EF4-FFF2-40B4-BE49-F238E27FC236}">
                <a16:creationId xmlns:a16="http://schemas.microsoft.com/office/drawing/2014/main" id="{8C213B0B-271B-F81D-01E0-8D6DF54D15A4}"/>
              </a:ext>
            </a:extLst>
          </p:cNvPr>
          <p:cNvSpPr>
            <a:spLocks noGrp="1"/>
          </p:cNvSpPr>
          <p:nvPr>
            <p:ph idx="1"/>
          </p:nvPr>
        </p:nvSpPr>
        <p:spPr/>
        <p:txBody>
          <a:bodyPr/>
          <a:lstStyle/>
          <a:p>
            <a:r>
              <a:rPr lang="en-US" b="0" i="0" dirty="0">
                <a:solidFill>
                  <a:srgbClr val="0A0A0A"/>
                </a:solidFill>
                <a:effectLst/>
                <a:latin typeface="-apple-system"/>
              </a:rPr>
              <a:t>Rethinking Addiction: Perspectives on Individual and Family Related Harms</a:t>
            </a:r>
          </a:p>
          <a:p>
            <a:r>
              <a:rPr lang="en-IE" dirty="0"/>
              <a:t>Poll during event – 593 respondents</a:t>
            </a:r>
          </a:p>
          <a:p>
            <a:r>
              <a:rPr lang="en-IE" dirty="0"/>
              <a:t>Are you an adult child of a parent or other family member who has been affected by their alcohol/drug dependency?</a:t>
            </a:r>
          </a:p>
          <a:p>
            <a:pPr lvl="1"/>
            <a:r>
              <a:rPr lang="en-IE" dirty="0"/>
              <a:t>YES 53%	NO 47%</a:t>
            </a:r>
          </a:p>
          <a:p>
            <a:r>
              <a:rPr lang="en-IE" dirty="0"/>
              <a:t>How would you say your life has been affected by this experience?</a:t>
            </a:r>
          </a:p>
          <a:p>
            <a:pPr lvl="1"/>
            <a:r>
              <a:rPr lang="en-IE" dirty="0"/>
              <a:t>Mildly 7%	Moderately 15%	Significantly	31% 		NA 47%</a:t>
            </a:r>
          </a:p>
          <a:p>
            <a:endParaRPr lang="en-IE" dirty="0"/>
          </a:p>
          <a:p>
            <a:pPr marL="457200" lvl="1" indent="0">
              <a:buNone/>
            </a:pPr>
            <a:endParaRPr lang="en-IE" dirty="0"/>
          </a:p>
          <a:p>
            <a:pPr marL="457200" lvl="1" indent="0">
              <a:buNone/>
            </a:pPr>
            <a:endParaRPr lang="en-IE" dirty="0"/>
          </a:p>
        </p:txBody>
      </p:sp>
    </p:spTree>
    <p:extLst>
      <p:ext uri="{BB962C8B-B14F-4D97-AF65-F5344CB8AC3E}">
        <p14:creationId xmlns:p14="http://schemas.microsoft.com/office/powerpoint/2010/main" val="3114853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BE604-F6A5-284E-9B23-A1A2F15B227A}"/>
              </a:ext>
            </a:extLst>
          </p:cNvPr>
          <p:cNvSpPr>
            <a:spLocks noGrp="1"/>
          </p:cNvSpPr>
          <p:nvPr>
            <p:ph type="title"/>
          </p:nvPr>
        </p:nvSpPr>
        <p:spPr/>
        <p:txBody>
          <a:bodyPr/>
          <a:lstStyle/>
          <a:p>
            <a:r>
              <a:rPr lang="en-IE" dirty="0"/>
              <a:t>Highlighting good practice</a:t>
            </a:r>
          </a:p>
        </p:txBody>
      </p:sp>
      <p:sp>
        <p:nvSpPr>
          <p:cNvPr id="3" name="Content Placeholder 2">
            <a:extLst>
              <a:ext uri="{FF2B5EF4-FFF2-40B4-BE49-F238E27FC236}">
                <a16:creationId xmlns:a16="http://schemas.microsoft.com/office/drawing/2014/main" id="{91430138-820D-E9C3-9B8C-5C971C74B567}"/>
              </a:ext>
            </a:extLst>
          </p:cNvPr>
          <p:cNvSpPr>
            <a:spLocks noGrp="1"/>
          </p:cNvSpPr>
          <p:nvPr>
            <p:ph idx="1"/>
          </p:nvPr>
        </p:nvSpPr>
        <p:spPr/>
        <p:txBody>
          <a:bodyPr/>
          <a:lstStyle/>
          <a:p>
            <a:r>
              <a:rPr lang="en-IE" dirty="0"/>
              <a:t>Stigma – </a:t>
            </a:r>
            <a:r>
              <a:rPr lang="en-IE" dirty="0">
                <a:hlinkClick r:id="rId2"/>
              </a:rPr>
              <a:t>language guide </a:t>
            </a:r>
            <a:endParaRPr lang="en-IE" dirty="0"/>
          </a:p>
          <a:p>
            <a:endParaRPr lang="en-IE" dirty="0"/>
          </a:p>
          <a:p>
            <a:r>
              <a:rPr lang="en-IE" dirty="0">
                <a:hlinkClick r:id="rId3"/>
              </a:rPr>
              <a:t>Pathways to treatment </a:t>
            </a:r>
            <a:r>
              <a:rPr lang="en-IE" dirty="0"/>
              <a:t>– events/blogs</a:t>
            </a:r>
          </a:p>
          <a:p>
            <a:endParaRPr lang="en-IE" dirty="0"/>
          </a:p>
          <a:p>
            <a:r>
              <a:rPr lang="en-IE" dirty="0">
                <a:hlinkClick r:id="rId4"/>
              </a:rPr>
              <a:t>End the Silence 2022 </a:t>
            </a:r>
            <a:r>
              <a:rPr lang="en-IE" dirty="0"/>
              <a:t>– </a:t>
            </a:r>
          </a:p>
          <a:p>
            <a:pPr lvl="1"/>
            <a:r>
              <a:rPr lang="en-IE" dirty="0"/>
              <a:t>Parenting under Pressure, </a:t>
            </a:r>
          </a:p>
          <a:p>
            <a:pPr lvl="1"/>
            <a:r>
              <a:rPr lang="en-IE" dirty="0"/>
              <a:t>STEPS to Cope </a:t>
            </a:r>
          </a:p>
          <a:p>
            <a:pPr lvl="1"/>
            <a:r>
              <a:rPr lang="en-IE" dirty="0"/>
              <a:t>Moving Parents and Children Together - MPACT</a:t>
            </a:r>
          </a:p>
        </p:txBody>
      </p:sp>
    </p:spTree>
    <p:extLst>
      <p:ext uri="{BB962C8B-B14F-4D97-AF65-F5344CB8AC3E}">
        <p14:creationId xmlns:p14="http://schemas.microsoft.com/office/powerpoint/2010/main" val="171593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7BA0F-1D87-5CC3-2875-4FDE3245481E}"/>
              </a:ext>
            </a:extLst>
          </p:cNvPr>
          <p:cNvSpPr>
            <a:spLocks noGrp="1"/>
          </p:cNvSpPr>
          <p:nvPr>
            <p:ph type="title"/>
          </p:nvPr>
        </p:nvSpPr>
        <p:spPr/>
        <p:txBody>
          <a:bodyPr/>
          <a:lstStyle/>
          <a:p>
            <a:r>
              <a:rPr lang="en-IE" dirty="0"/>
              <a:t>Interactive toolkit</a:t>
            </a:r>
          </a:p>
        </p:txBody>
      </p:sp>
      <p:pic>
        <p:nvPicPr>
          <p:cNvPr id="4" name="Content Placeholder 3" descr="A screenshot of a computer&#10;&#10;Description automatically generated">
            <a:extLst>
              <a:ext uri="{FF2B5EF4-FFF2-40B4-BE49-F238E27FC236}">
                <a16:creationId xmlns:a16="http://schemas.microsoft.com/office/drawing/2014/main" id="{5DC8A703-3B00-2D64-EBEE-34B58CBF646D}"/>
              </a:ext>
            </a:extLst>
          </p:cNvPr>
          <p:cNvPicPr>
            <a:picLocks noGrp="1" noChangeAspect="1"/>
          </p:cNvPicPr>
          <p:nvPr>
            <p:ph idx="1"/>
          </p:nvPr>
        </p:nvPicPr>
        <p:blipFill rotWithShape="1">
          <a:blip r:embed="rId2"/>
          <a:srcRect l="4254" t="18673" r="8797" b="6401"/>
          <a:stretch/>
        </p:blipFill>
        <p:spPr bwMode="auto">
          <a:xfrm>
            <a:off x="972222" y="2160588"/>
            <a:ext cx="8007593" cy="3881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25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70D05-AC67-47B9-B9A5-51A069635331}"/>
              </a:ext>
            </a:extLst>
          </p:cNvPr>
          <p:cNvSpPr>
            <a:spLocks noGrp="1"/>
          </p:cNvSpPr>
          <p:nvPr>
            <p:ph type="title"/>
          </p:nvPr>
        </p:nvSpPr>
        <p:spPr/>
        <p:txBody>
          <a:bodyPr>
            <a:normAutofit/>
          </a:bodyPr>
          <a:lstStyle/>
          <a:p>
            <a:r>
              <a:rPr lang="en-US"/>
              <a:t>AAI – independent advocate for reducing alcohol harm</a:t>
            </a:r>
            <a:br>
              <a:rPr lang="en-US"/>
            </a:br>
            <a:br>
              <a:rPr lang="en-US" sz="2400"/>
            </a:br>
            <a:r>
              <a:rPr lang="en-US" sz="2400">
                <a:solidFill>
                  <a:schemeClr val="accent5">
                    <a:lumMod val="75000"/>
                  </a:schemeClr>
                </a:solidFill>
              </a:rPr>
              <a:t>Strategic Plan 2020-2024</a:t>
            </a:r>
            <a:endParaRPr lang="en-US" sz="2400" dirty="0">
              <a:solidFill>
                <a:schemeClr val="accent5">
                  <a:lumMod val="75000"/>
                </a:schemeClr>
              </a:solidFill>
            </a:endParaRPr>
          </a:p>
        </p:txBody>
      </p:sp>
      <p:sp>
        <p:nvSpPr>
          <p:cNvPr id="3" name="Text Placeholder 2">
            <a:extLst>
              <a:ext uri="{FF2B5EF4-FFF2-40B4-BE49-F238E27FC236}">
                <a16:creationId xmlns:a16="http://schemas.microsoft.com/office/drawing/2014/main" id="{88077109-CCA9-4268-B0B7-DFBFFEC9312E}"/>
              </a:ext>
            </a:extLst>
          </p:cNvPr>
          <p:cNvSpPr>
            <a:spLocks noGrp="1"/>
          </p:cNvSpPr>
          <p:nvPr>
            <p:ph type="body" idx="1"/>
          </p:nvPr>
        </p:nvSpPr>
        <p:spPr>
          <a:xfrm>
            <a:off x="677335" y="3313651"/>
            <a:ext cx="8596668" cy="2727711"/>
          </a:xfrm>
        </p:spPr>
        <p:txBody>
          <a:bodyPr>
            <a:normAutofit lnSpcReduction="10000"/>
          </a:bodyPr>
          <a:lstStyle/>
          <a:p>
            <a:pPr marL="285750" indent="-285750">
              <a:buFont typeface="Wingdings" charset="2"/>
              <a:buChar char="q"/>
            </a:pPr>
            <a:r>
              <a:rPr lang="en-US" dirty="0"/>
              <a:t>Implementation of Public Health (Alcohol) Act 2018 </a:t>
            </a:r>
          </a:p>
          <a:p>
            <a:pPr marL="285750" indent="-285750">
              <a:buFont typeface="Wingdings" charset="2"/>
              <a:buChar char="q"/>
            </a:pPr>
            <a:r>
              <a:rPr lang="en-US" dirty="0">
                <a:highlight>
                  <a:srgbClr val="FFFF00"/>
                </a:highlight>
              </a:rPr>
              <a:t>A childhood free from alcohol harm</a:t>
            </a:r>
          </a:p>
          <a:p>
            <a:pPr marL="285750" indent="-285750">
              <a:buFont typeface="Wingdings" charset="2"/>
              <a:buChar char="q"/>
            </a:pPr>
            <a:r>
              <a:rPr lang="en-US" dirty="0">
                <a:highlight>
                  <a:srgbClr val="FFFF00"/>
                </a:highlight>
              </a:rPr>
              <a:t>Services for all affected by alcohol harm</a:t>
            </a:r>
          </a:p>
          <a:p>
            <a:pPr marL="285750" indent="-285750">
              <a:buFont typeface="Wingdings" charset="2"/>
              <a:buChar char="q"/>
            </a:pPr>
            <a:r>
              <a:rPr lang="en-US" dirty="0"/>
              <a:t>Establishment of a state sponsored Office to lead on alcohol policy</a:t>
            </a:r>
          </a:p>
          <a:p>
            <a:pPr marL="285750" indent="-285750">
              <a:buFont typeface="Wingdings" charset="2"/>
              <a:buChar char="q"/>
            </a:pPr>
            <a:endParaRPr lang="en-US" dirty="0"/>
          </a:p>
          <a:p>
            <a:pPr marL="285750" indent="-285750">
              <a:buFont typeface="Wingdings" charset="2"/>
              <a:buChar char="q"/>
            </a:pPr>
            <a:endParaRPr lang="en-US" dirty="0"/>
          </a:p>
          <a:p>
            <a:pPr marL="285750" indent="-285750">
              <a:buFont typeface="Wingdings" charset="2"/>
              <a:buChar char="q"/>
            </a:pPr>
            <a:r>
              <a:rPr lang="en-US" dirty="0"/>
              <a:t>Main funder Health Service Executive, Ireland</a:t>
            </a:r>
          </a:p>
        </p:txBody>
      </p:sp>
      <p:pic>
        <p:nvPicPr>
          <p:cNvPr id="5" name="Picture 4" descr="A picture containing person&#10;&#10;Description automatically generated">
            <a:extLst>
              <a:ext uri="{FF2B5EF4-FFF2-40B4-BE49-F238E27FC236}">
                <a16:creationId xmlns:a16="http://schemas.microsoft.com/office/drawing/2014/main" id="{3F197900-8D94-41A4-8AA9-B9DA4255FB8C}"/>
              </a:ext>
            </a:extLst>
          </p:cNvPr>
          <p:cNvPicPr>
            <a:picLocks noChangeAspect="1"/>
          </p:cNvPicPr>
          <p:nvPr/>
        </p:nvPicPr>
        <p:blipFill>
          <a:blip r:embed="rId2"/>
          <a:stretch>
            <a:fillRect/>
          </a:stretch>
        </p:blipFill>
        <p:spPr>
          <a:xfrm>
            <a:off x="9317536" y="2807855"/>
            <a:ext cx="2874464" cy="4050145"/>
          </a:xfrm>
          <a:prstGeom prst="rect">
            <a:avLst/>
          </a:prstGeom>
          <a:ln>
            <a:solidFill>
              <a:srgbClr val="002060"/>
            </a:solidFill>
          </a:ln>
        </p:spPr>
      </p:pic>
    </p:spTree>
    <p:extLst>
      <p:ext uri="{BB962C8B-B14F-4D97-AF65-F5344CB8AC3E}">
        <p14:creationId xmlns:p14="http://schemas.microsoft.com/office/powerpoint/2010/main" val="3591578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611D-85AD-5BD5-50E5-C90F2B0AFBDB}"/>
              </a:ext>
            </a:extLst>
          </p:cNvPr>
          <p:cNvSpPr>
            <a:spLocks noGrp="1"/>
          </p:cNvSpPr>
          <p:nvPr>
            <p:ph type="title"/>
          </p:nvPr>
        </p:nvSpPr>
        <p:spPr/>
        <p:txBody>
          <a:bodyPr/>
          <a:lstStyle/>
          <a:p>
            <a:r>
              <a:rPr lang="en-IE" dirty="0"/>
              <a:t>Advocacy</a:t>
            </a:r>
          </a:p>
        </p:txBody>
      </p:sp>
      <p:sp>
        <p:nvSpPr>
          <p:cNvPr id="3" name="Content Placeholder 2">
            <a:extLst>
              <a:ext uri="{FF2B5EF4-FFF2-40B4-BE49-F238E27FC236}">
                <a16:creationId xmlns:a16="http://schemas.microsoft.com/office/drawing/2014/main" id="{1A25F3AA-4343-417C-7AB0-5F223138A253}"/>
              </a:ext>
            </a:extLst>
          </p:cNvPr>
          <p:cNvSpPr>
            <a:spLocks noGrp="1"/>
          </p:cNvSpPr>
          <p:nvPr>
            <p:ph idx="1"/>
          </p:nvPr>
        </p:nvSpPr>
        <p:spPr/>
        <p:txBody>
          <a:bodyPr>
            <a:normAutofit fontScale="85000" lnSpcReduction="10000"/>
          </a:bodyPr>
          <a:lstStyle/>
          <a:p>
            <a:pPr>
              <a:buFont typeface="Arial" panose="020B0604020202020204" pitchFamily="34" charset="0"/>
              <a:buChar char="•"/>
            </a:pPr>
            <a:r>
              <a:rPr lang="en-IE" dirty="0"/>
              <a:t>Made multiple detailed submissions to government consultations on issues including </a:t>
            </a:r>
          </a:p>
          <a:p>
            <a:pPr>
              <a:buFont typeface="Arial" panose="020B0604020202020204" pitchFamily="34" charset="0"/>
              <a:buChar char="•"/>
            </a:pPr>
            <a:r>
              <a:rPr lang="en-IE" dirty="0">
                <a:hlinkClick r:id="rId2"/>
              </a:rPr>
              <a:t>Youth Justice</a:t>
            </a:r>
            <a:r>
              <a:rPr lang="en-IE" dirty="0"/>
              <a:t>, </a:t>
            </a:r>
          </a:p>
          <a:p>
            <a:pPr>
              <a:buFont typeface="Arial" panose="020B0604020202020204" pitchFamily="34" charset="0"/>
              <a:buChar char="•"/>
            </a:pPr>
            <a:r>
              <a:rPr lang="en-IE" dirty="0">
                <a:hlinkClick r:id="rId3"/>
              </a:rPr>
              <a:t>EU Child Guarantee</a:t>
            </a:r>
            <a:r>
              <a:rPr lang="en-IE" dirty="0"/>
              <a:t>, </a:t>
            </a:r>
          </a:p>
          <a:p>
            <a:pPr>
              <a:buFont typeface="Arial" panose="020B0604020202020204" pitchFamily="34" charset="0"/>
              <a:buChar char="•"/>
            </a:pPr>
            <a:r>
              <a:rPr lang="en-IE" dirty="0">
                <a:hlinkClick r:id="rId4"/>
              </a:rPr>
              <a:t>Draft Report of Ireland to the UN Committee on the Rights of the Child</a:t>
            </a:r>
            <a:r>
              <a:rPr lang="en-IE" dirty="0"/>
              <a:t>, </a:t>
            </a:r>
          </a:p>
          <a:p>
            <a:pPr>
              <a:buFont typeface="Arial" panose="020B0604020202020204" pitchFamily="34" charset="0"/>
              <a:buChar char="•"/>
            </a:pPr>
            <a:r>
              <a:rPr lang="en-IE" dirty="0">
                <a:hlinkClick r:id="rId5"/>
              </a:rPr>
              <a:t>Dept of Justice consultation on Domestic, Sexual and Gender-based Violence</a:t>
            </a:r>
            <a:r>
              <a:rPr lang="en-IE" dirty="0"/>
              <a:t>, </a:t>
            </a:r>
          </a:p>
          <a:p>
            <a:pPr>
              <a:buFont typeface="Arial" panose="020B0604020202020204" pitchFamily="34" charset="0"/>
              <a:buChar char="•"/>
            </a:pPr>
            <a:r>
              <a:rPr lang="en-IE" dirty="0">
                <a:hlinkClick r:id="rId6"/>
              </a:rPr>
              <a:t>National Model for Parenting Support Services.</a:t>
            </a:r>
            <a:endParaRPr lang="en-IE" dirty="0"/>
          </a:p>
          <a:p>
            <a:pPr>
              <a:buFont typeface="Arial" panose="020B0604020202020204" pitchFamily="34" charset="0"/>
              <a:buChar char="•"/>
            </a:pPr>
            <a:r>
              <a:rPr lang="en-IE" dirty="0">
                <a:hlinkClick r:id="rId7"/>
              </a:rPr>
              <a:t>Covid and Hidden Harm</a:t>
            </a:r>
            <a:r>
              <a:rPr lang="en-IE" dirty="0"/>
              <a:t> report</a:t>
            </a:r>
          </a:p>
          <a:p>
            <a:pPr>
              <a:buFont typeface="Arial" panose="020B0604020202020204" pitchFamily="34" charset="0"/>
              <a:buChar char="•"/>
            </a:pPr>
            <a:r>
              <a:rPr lang="en-IE" dirty="0"/>
              <a:t>Held workshops and meetings with a range of interested organisations and individuals. From this we developed our</a:t>
            </a:r>
            <a:r>
              <a:rPr lang="en-IE" dirty="0">
                <a:hlinkClick r:id="rId8"/>
              </a:rPr>
              <a:t> manifesto</a:t>
            </a:r>
            <a:r>
              <a:rPr lang="en-IE" dirty="0"/>
              <a:t> of strategic actions needed.</a:t>
            </a:r>
          </a:p>
          <a:p>
            <a:pPr>
              <a:buFont typeface="Arial" panose="020B0604020202020204" pitchFamily="34" charset="0"/>
              <a:buChar char="•"/>
            </a:pPr>
            <a:r>
              <a:rPr lang="en-IE" dirty="0"/>
              <a:t>Met with senior Gov ministers and policy makers</a:t>
            </a:r>
          </a:p>
          <a:p>
            <a:pPr>
              <a:buFont typeface="Arial" panose="020B0604020202020204" pitchFamily="34" charset="0"/>
              <a:buChar char="•"/>
            </a:pPr>
            <a:r>
              <a:rPr lang="en-IE" dirty="0"/>
              <a:t>Garnered significant media coverage of this issues with over 150 items in national and regional media as well as our dedicated Silent Voices social media handle. </a:t>
            </a:r>
          </a:p>
          <a:p>
            <a:endParaRPr lang="en-IE" dirty="0"/>
          </a:p>
        </p:txBody>
      </p:sp>
    </p:spTree>
    <p:extLst>
      <p:ext uri="{BB962C8B-B14F-4D97-AF65-F5344CB8AC3E}">
        <p14:creationId xmlns:p14="http://schemas.microsoft.com/office/powerpoint/2010/main" val="2787301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AC17-B98D-B031-724C-113204794129}"/>
              </a:ext>
            </a:extLst>
          </p:cNvPr>
          <p:cNvSpPr>
            <a:spLocks noGrp="1"/>
          </p:cNvSpPr>
          <p:nvPr>
            <p:ph type="title"/>
          </p:nvPr>
        </p:nvSpPr>
        <p:spPr/>
        <p:txBody>
          <a:bodyPr/>
          <a:lstStyle/>
          <a:p>
            <a:r>
              <a:rPr lang="en-IE" dirty="0"/>
              <a:t>Partnerships and linkages</a:t>
            </a:r>
          </a:p>
        </p:txBody>
      </p:sp>
      <p:sp>
        <p:nvSpPr>
          <p:cNvPr id="3" name="Content Placeholder 2">
            <a:extLst>
              <a:ext uri="{FF2B5EF4-FFF2-40B4-BE49-F238E27FC236}">
                <a16:creationId xmlns:a16="http://schemas.microsoft.com/office/drawing/2014/main" id="{C2B9EDCE-7263-5341-BE1A-5E7DAB46DF9C}"/>
              </a:ext>
            </a:extLst>
          </p:cNvPr>
          <p:cNvSpPr>
            <a:spLocks noGrp="1"/>
          </p:cNvSpPr>
          <p:nvPr>
            <p:ph idx="1"/>
          </p:nvPr>
        </p:nvSpPr>
        <p:spPr>
          <a:xfrm>
            <a:off x="677334" y="1685365"/>
            <a:ext cx="8596668" cy="4355997"/>
          </a:xfrm>
        </p:spPr>
        <p:txBody>
          <a:bodyPr>
            <a:normAutofit fontScale="85000" lnSpcReduction="20000"/>
          </a:bodyPr>
          <a:lstStyle/>
          <a:p>
            <a:r>
              <a:rPr lang="en-IE" dirty="0"/>
              <a:t>Addiction Counsellors of Ireland</a:t>
            </a:r>
          </a:p>
          <a:p>
            <a:r>
              <a:rPr lang="en-IE" dirty="0"/>
              <a:t>AWARE</a:t>
            </a:r>
          </a:p>
          <a:p>
            <a:r>
              <a:rPr lang="en-IE" dirty="0"/>
              <a:t>Children’s Rights Alliance</a:t>
            </a:r>
          </a:p>
          <a:p>
            <a:r>
              <a:rPr lang="en-IE" dirty="0"/>
              <a:t>Drug and Alcohol Taskforces – Dun Laoghaire and Western Region</a:t>
            </a:r>
          </a:p>
          <a:p>
            <a:r>
              <a:rPr lang="en-IE" dirty="0"/>
              <a:t>Irish Association for Counselling and Psychotherapy</a:t>
            </a:r>
          </a:p>
          <a:p>
            <a:r>
              <a:rPr lang="en-IE" dirty="0"/>
              <a:t>Irish National Teachers Organisation</a:t>
            </a:r>
          </a:p>
          <a:p>
            <a:r>
              <a:rPr lang="en-IE" dirty="0"/>
              <a:t>ISPCC</a:t>
            </a:r>
          </a:p>
          <a:p>
            <a:r>
              <a:rPr lang="en-IE" dirty="0"/>
              <a:t>Maynooth University – Dept of Education</a:t>
            </a:r>
          </a:p>
          <a:p>
            <a:r>
              <a:rPr lang="en-IE" dirty="0"/>
              <a:t>Mental Health Ireland</a:t>
            </a:r>
          </a:p>
          <a:p>
            <a:r>
              <a:rPr lang="en-IE" dirty="0"/>
              <a:t>Mental Health Reform</a:t>
            </a:r>
          </a:p>
          <a:p>
            <a:r>
              <a:rPr lang="en-IE" dirty="0"/>
              <a:t>NACOA UK</a:t>
            </a:r>
          </a:p>
          <a:p>
            <a:r>
              <a:rPr lang="en-IE" dirty="0"/>
              <a:t>Office of Children’s Ombudsman</a:t>
            </a:r>
          </a:p>
          <a:p>
            <a:r>
              <a:rPr lang="en-IE" dirty="0"/>
              <a:t>Prevention and Early Intervention Network</a:t>
            </a:r>
          </a:p>
          <a:p>
            <a:r>
              <a:rPr lang="en-IE" dirty="0"/>
              <a:t>University College Cork – Dept of Applied Psychology</a:t>
            </a:r>
          </a:p>
        </p:txBody>
      </p:sp>
    </p:spTree>
    <p:extLst>
      <p:ext uri="{BB962C8B-B14F-4D97-AF65-F5344CB8AC3E}">
        <p14:creationId xmlns:p14="http://schemas.microsoft.com/office/powerpoint/2010/main" val="1808988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CEC0-4374-A6B8-8780-EC807F1589B5}"/>
              </a:ext>
            </a:extLst>
          </p:cNvPr>
          <p:cNvSpPr>
            <a:spLocks noGrp="1"/>
          </p:cNvSpPr>
          <p:nvPr>
            <p:ph type="title"/>
          </p:nvPr>
        </p:nvSpPr>
        <p:spPr/>
        <p:txBody>
          <a:bodyPr/>
          <a:lstStyle/>
          <a:p>
            <a:r>
              <a:rPr lang="en-IE" dirty="0"/>
              <a:t>Current projects</a:t>
            </a:r>
          </a:p>
        </p:txBody>
      </p:sp>
      <p:sp>
        <p:nvSpPr>
          <p:cNvPr id="3" name="Content Placeholder 2">
            <a:extLst>
              <a:ext uri="{FF2B5EF4-FFF2-40B4-BE49-F238E27FC236}">
                <a16:creationId xmlns:a16="http://schemas.microsoft.com/office/drawing/2014/main" id="{0B7768C1-94E5-F150-4A32-052905D2E7F4}"/>
              </a:ext>
            </a:extLst>
          </p:cNvPr>
          <p:cNvSpPr>
            <a:spLocks noGrp="1"/>
          </p:cNvSpPr>
          <p:nvPr>
            <p:ph idx="1"/>
          </p:nvPr>
        </p:nvSpPr>
        <p:spPr>
          <a:xfrm>
            <a:off x="677334" y="2160589"/>
            <a:ext cx="8596668" cy="4342848"/>
          </a:xfrm>
        </p:spPr>
        <p:txBody>
          <a:bodyPr>
            <a:normAutofit fontScale="92500" lnSpcReduction="20000"/>
          </a:bodyPr>
          <a:lstStyle/>
          <a:p>
            <a:endParaRPr lang="en-IE" dirty="0"/>
          </a:p>
          <a:p>
            <a:r>
              <a:rPr lang="en-IE" dirty="0"/>
              <a:t>Annual End the Silence Week </a:t>
            </a:r>
            <a:r>
              <a:rPr lang="en-IE"/>
              <a:t>– 23-27 Oct 2023</a:t>
            </a:r>
            <a:endParaRPr lang="en-IE" dirty="0"/>
          </a:p>
          <a:p>
            <a:endParaRPr lang="en-IE" dirty="0"/>
          </a:p>
          <a:p>
            <a:r>
              <a:rPr lang="en-IE" dirty="0"/>
              <a:t>Operation Encompass –  data sharing programme, police/school</a:t>
            </a:r>
          </a:p>
          <a:p>
            <a:pPr marL="457200" lvl="1" indent="0">
              <a:buNone/>
            </a:pPr>
            <a:r>
              <a:rPr lang="en-IE" dirty="0"/>
              <a:t>immediate support for children who witness domestic violence</a:t>
            </a:r>
          </a:p>
          <a:p>
            <a:endParaRPr lang="en-IE" dirty="0"/>
          </a:p>
          <a:p>
            <a:r>
              <a:rPr lang="en-IE" dirty="0"/>
              <a:t>Intersectional projects</a:t>
            </a:r>
          </a:p>
          <a:p>
            <a:pPr lvl="1"/>
            <a:r>
              <a:rPr lang="en-IE" dirty="0" err="1"/>
              <a:t>Eg</a:t>
            </a:r>
            <a:r>
              <a:rPr lang="en-IE" dirty="0"/>
              <a:t> National strategy on Domestic, Sexual and Gender Based Violence</a:t>
            </a:r>
          </a:p>
          <a:p>
            <a:pPr lvl="1"/>
            <a:r>
              <a:rPr lang="en-IE" dirty="0"/>
              <a:t>Children included but no mention of alcohol</a:t>
            </a:r>
          </a:p>
          <a:p>
            <a:pPr lvl="1"/>
            <a:endParaRPr lang="en-IE" dirty="0"/>
          </a:p>
          <a:p>
            <a:r>
              <a:rPr lang="en-IE" dirty="0"/>
              <a:t>Developing an 8-week compassion focussed mindfulness course for ACOAs</a:t>
            </a:r>
          </a:p>
          <a:p>
            <a:r>
              <a:rPr lang="en-IE" dirty="0"/>
              <a:t>CPD courses for therapists – Nov 2023</a:t>
            </a:r>
          </a:p>
          <a:p>
            <a:r>
              <a:rPr lang="en-IE" dirty="0"/>
              <a:t>Voice of the Child research</a:t>
            </a:r>
          </a:p>
          <a:p>
            <a:endParaRPr lang="en-IE" dirty="0"/>
          </a:p>
        </p:txBody>
      </p:sp>
      <p:pic>
        <p:nvPicPr>
          <p:cNvPr id="4" name="Picture 3" descr="A picture containing text&#10;&#10;Description automatically generated">
            <a:extLst>
              <a:ext uri="{FF2B5EF4-FFF2-40B4-BE49-F238E27FC236}">
                <a16:creationId xmlns:a16="http://schemas.microsoft.com/office/drawing/2014/main" id="{C4AD1DFA-10D7-D0CD-9149-2FBD19E90A85}"/>
              </a:ext>
            </a:extLst>
          </p:cNvPr>
          <p:cNvPicPr>
            <a:picLocks noChangeAspect="1"/>
          </p:cNvPicPr>
          <p:nvPr/>
        </p:nvPicPr>
        <p:blipFill>
          <a:blip r:embed="rId2"/>
          <a:stretch>
            <a:fillRect/>
          </a:stretch>
        </p:blipFill>
        <p:spPr>
          <a:xfrm>
            <a:off x="6724073" y="0"/>
            <a:ext cx="5467927" cy="2733964"/>
          </a:xfrm>
          <a:prstGeom prst="rect">
            <a:avLst/>
          </a:prstGeom>
        </p:spPr>
      </p:pic>
    </p:spTree>
    <p:extLst>
      <p:ext uri="{BB962C8B-B14F-4D97-AF65-F5344CB8AC3E}">
        <p14:creationId xmlns:p14="http://schemas.microsoft.com/office/powerpoint/2010/main" val="941520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BD0B-97E1-D0AA-F816-C4B067DFB044}"/>
              </a:ext>
            </a:extLst>
          </p:cNvPr>
          <p:cNvSpPr>
            <a:spLocks noGrp="1"/>
          </p:cNvSpPr>
          <p:nvPr>
            <p:ph type="title"/>
          </p:nvPr>
        </p:nvSpPr>
        <p:spPr/>
        <p:txBody>
          <a:bodyPr/>
          <a:lstStyle/>
          <a:p>
            <a:r>
              <a:rPr lang="en-IE" dirty="0"/>
              <a:t>What’s needed?</a:t>
            </a:r>
          </a:p>
        </p:txBody>
      </p:sp>
      <p:sp>
        <p:nvSpPr>
          <p:cNvPr id="3" name="Content Placeholder 2">
            <a:extLst>
              <a:ext uri="{FF2B5EF4-FFF2-40B4-BE49-F238E27FC236}">
                <a16:creationId xmlns:a16="http://schemas.microsoft.com/office/drawing/2014/main" id="{66F05493-FED4-0C3E-7029-10C95B39E14C}"/>
              </a:ext>
            </a:extLst>
          </p:cNvPr>
          <p:cNvSpPr>
            <a:spLocks noGrp="1"/>
          </p:cNvSpPr>
          <p:nvPr>
            <p:ph idx="1"/>
          </p:nvPr>
        </p:nvSpPr>
        <p:spPr/>
        <p:txBody>
          <a:bodyPr/>
          <a:lstStyle/>
          <a:p>
            <a:r>
              <a:rPr lang="en-IE" dirty="0"/>
              <a:t>Whole of government approach</a:t>
            </a:r>
          </a:p>
          <a:p>
            <a:endParaRPr lang="en-IE" dirty="0"/>
          </a:p>
          <a:p>
            <a:r>
              <a:rPr lang="en-IE" dirty="0"/>
              <a:t>Children’s rights should be at heart of approach</a:t>
            </a:r>
          </a:p>
          <a:p>
            <a:endParaRPr lang="en-IE" dirty="0"/>
          </a:p>
          <a:p>
            <a:r>
              <a:rPr lang="en-IE" dirty="0"/>
              <a:t>Training for professionals – teachers, social workers, GPs, mental health professionals </a:t>
            </a:r>
          </a:p>
          <a:p>
            <a:endParaRPr lang="en-IE" dirty="0"/>
          </a:p>
          <a:p>
            <a:r>
              <a:rPr lang="en-IE" dirty="0"/>
              <a:t>Embed trauma-informed concept in all services</a:t>
            </a:r>
          </a:p>
          <a:p>
            <a:endParaRPr lang="en-IE" dirty="0"/>
          </a:p>
          <a:p>
            <a:r>
              <a:rPr lang="en-IE" dirty="0"/>
              <a:t>Seek out and listen to the voice of children</a:t>
            </a:r>
          </a:p>
        </p:txBody>
      </p:sp>
    </p:spTree>
    <p:extLst>
      <p:ext uri="{BB962C8B-B14F-4D97-AF65-F5344CB8AC3E}">
        <p14:creationId xmlns:p14="http://schemas.microsoft.com/office/powerpoint/2010/main" val="746981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1CA3-8CFB-4C51-982A-9D02A48197F5}"/>
              </a:ext>
            </a:extLst>
          </p:cNvPr>
          <p:cNvSpPr>
            <a:spLocks noGrp="1"/>
          </p:cNvSpPr>
          <p:nvPr>
            <p:ph type="title"/>
          </p:nvPr>
        </p:nvSpPr>
        <p:spPr/>
        <p:txBody>
          <a:bodyPr/>
          <a:lstStyle/>
          <a:p>
            <a:r>
              <a:rPr lang="en-IE" dirty="0"/>
              <a:t>Thank you</a:t>
            </a:r>
          </a:p>
        </p:txBody>
      </p:sp>
      <p:sp>
        <p:nvSpPr>
          <p:cNvPr id="3" name="Content Placeholder 2">
            <a:extLst>
              <a:ext uri="{FF2B5EF4-FFF2-40B4-BE49-F238E27FC236}">
                <a16:creationId xmlns:a16="http://schemas.microsoft.com/office/drawing/2014/main" id="{42C75047-E0B8-47B0-99D9-62152B139E90}"/>
              </a:ext>
            </a:extLst>
          </p:cNvPr>
          <p:cNvSpPr>
            <a:spLocks noGrp="1"/>
          </p:cNvSpPr>
          <p:nvPr>
            <p:ph idx="1"/>
          </p:nvPr>
        </p:nvSpPr>
        <p:spPr/>
        <p:txBody>
          <a:bodyPr/>
          <a:lstStyle/>
          <a:p>
            <a:r>
              <a:rPr lang="en-IE" dirty="0"/>
              <a:t>Contact details</a:t>
            </a:r>
          </a:p>
          <a:p>
            <a:r>
              <a:rPr lang="en-IE" dirty="0"/>
              <a:t>Email: </a:t>
            </a:r>
            <a:r>
              <a:rPr lang="en-IE" dirty="0">
                <a:hlinkClick r:id="rId2"/>
              </a:rPr>
              <a:t>Sheila.Gilheany@alcoholactionireland.ie</a:t>
            </a:r>
            <a:endParaRPr lang="en-IE" dirty="0"/>
          </a:p>
          <a:p>
            <a:r>
              <a:rPr lang="en-IE" dirty="0">
                <a:solidFill>
                  <a:srgbClr val="4A442A"/>
                </a:solidFill>
                <a:effectLst/>
              </a:rPr>
              <a:t>Web: </a:t>
            </a:r>
            <a:r>
              <a:rPr lang="en-IE" dirty="0">
                <a:solidFill>
                  <a:srgbClr val="76923C"/>
                </a:solidFill>
                <a:effectLst/>
                <a:hlinkClick r:id="rId3"/>
              </a:rPr>
              <a:t>alcoholireland.ie</a:t>
            </a:r>
            <a:r>
              <a:rPr lang="en-IE" dirty="0">
                <a:solidFill>
                  <a:srgbClr val="76923C"/>
                </a:solidFill>
                <a:effectLst/>
              </a:rPr>
              <a:t> </a:t>
            </a:r>
          </a:p>
          <a:p>
            <a:r>
              <a:rPr lang="en-IE" dirty="0">
                <a:solidFill>
                  <a:schemeClr val="tx1"/>
                </a:solidFill>
              </a:rPr>
              <a:t>Twitter</a:t>
            </a:r>
            <a:r>
              <a:rPr lang="en-IE" dirty="0">
                <a:solidFill>
                  <a:srgbClr val="76923C"/>
                </a:solidFill>
              </a:rPr>
              <a:t>: @AlcoholIreland</a:t>
            </a:r>
          </a:p>
          <a:p>
            <a:r>
              <a:rPr lang="en-IE" dirty="0">
                <a:solidFill>
                  <a:srgbClr val="76923C"/>
                </a:solidFill>
              </a:rPr>
              <a:t>Silent Voice @IrelandSilent</a:t>
            </a:r>
          </a:p>
          <a:p>
            <a:r>
              <a:rPr lang="en-IE" dirty="0">
                <a:solidFill>
                  <a:srgbClr val="76923C"/>
                </a:solidFill>
              </a:rPr>
              <a:t>End the Silence - https://alcoholireland.ie/campaigns/end-the-silence/</a:t>
            </a:r>
            <a:endParaRPr lang="en-IE" dirty="0"/>
          </a:p>
        </p:txBody>
      </p:sp>
    </p:spTree>
    <p:extLst>
      <p:ext uri="{BB962C8B-B14F-4D97-AF65-F5344CB8AC3E}">
        <p14:creationId xmlns:p14="http://schemas.microsoft.com/office/powerpoint/2010/main" val="162134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110D4-714A-423D-ABBB-7A62D1CD16BD}"/>
              </a:ext>
            </a:extLst>
          </p:cNvPr>
          <p:cNvSpPr>
            <a:spLocks noGrp="1"/>
          </p:cNvSpPr>
          <p:nvPr>
            <p:ph type="title"/>
          </p:nvPr>
        </p:nvSpPr>
        <p:spPr/>
        <p:txBody>
          <a:bodyPr>
            <a:normAutofit/>
          </a:bodyPr>
          <a:lstStyle/>
          <a:p>
            <a:r>
              <a:rPr lang="en-IE" dirty="0"/>
              <a:t>Alcohol impact in Ireland</a:t>
            </a:r>
            <a:br>
              <a:rPr lang="en-IE" dirty="0"/>
            </a:br>
            <a:endParaRPr lang="en-IE" sz="2200" dirty="0"/>
          </a:p>
        </p:txBody>
      </p:sp>
      <p:sp>
        <p:nvSpPr>
          <p:cNvPr id="4" name="Content Placeholder 3">
            <a:extLst>
              <a:ext uri="{FF2B5EF4-FFF2-40B4-BE49-F238E27FC236}">
                <a16:creationId xmlns:a16="http://schemas.microsoft.com/office/drawing/2014/main" id="{C8597472-BF30-A54A-934D-6E3A83FB6594}"/>
              </a:ext>
            </a:extLst>
          </p:cNvPr>
          <p:cNvSpPr>
            <a:spLocks noGrp="1"/>
          </p:cNvSpPr>
          <p:nvPr>
            <p:ph sz="half" idx="1"/>
          </p:nvPr>
        </p:nvSpPr>
        <p:spPr>
          <a:xfrm>
            <a:off x="677333" y="2160589"/>
            <a:ext cx="9244333" cy="3880772"/>
          </a:xfrm>
        </p:spPr>
        <p:txBody>
          <a:bodyPr>
            <a:normAutofit lnSpcReduction="10000"/>
          </a:bodyPr>
          <a:lstStyle/>
          <a:p>
            <a:endParaRPr lang="en-IE" dirty="0"/>
          </a:p>
          <a:p>
            <a:r>
              <a:rPr lang="en-IE" dirty="0">
                <a:highlight>
                  <a:srgbClr val="FFFF00"/>
                </a:highlight>
              </a:rPr>
              <a:t>15% of Irish population </a:t>
            </a:r>
            <a:r>
              <a:rPr lang="en-IE" dirty="0"/>
              <a:t>have an Alcohol Use Disorder</a:t>
            </a:r>
          </a:p>
          <a:p>
            <a:endParaRPr lang="en-IE" dirty="0"/>
          </a:p>
          <a:p>
            <a:r>
              <a:rPr lang="en-IE" dirty="0">
                <a:highlight>
                  <a:srgbClr val="FFFF00"/>
                </a:highlight>
              </a:rPr>
              <a:t>4 deaths from alcohol per day </a:t>
            </a:r>
            <a:r>
              <a:rPr lang="en-IE" dirty="0"/>
              <a:t>– estimated from Global Burden of Disease</a:t>
            </a:r>
          </a:p>
          <a:p>
            <a:endParaRPr lang="en-IE" dirty="0"/>
          </a:p>
          <a:p>
            <a:endParaRPr lang="en-IE" dirty="0"/>
          </a:p>
          <a:p>
            <a:r>
              <a:rPr lang="en-IE" dirty="0">
                <a:highlight>
                  <a:srgbClr val="FFFF00"/>
                </a:highlight>
              </a:rPr>
              <a:t>€1.5 billion spent on alcohol related hospital discharges  </a:t>
            </a:r>
            <a:r>
              <a:rPr lang="en-IE" dirty="0"/>
              <a:t>- </a:t>
            </a:r>
            <a:r>
              <a:rPr lang="en-IE" dirty="0">
                <a:highlight>
                  <a:srgbClr val="FFFF00"/>
                </a:highlight>
              </a:rPr>
              <a:t>11% of health budget </a:t>
            </a:r>
            <a:r>
              <a:rPr lang="en-IE" dirty="0"/>
              <a:t>excluding emergency care, general practice, psychiatric care, alcohol treatment services</a:t>
            </a:r>
          </a:p>
          <a:p>
            <a:endParaRPr lang="en-IE" dirty="0"/>
          </a:p>
          <a:p>
            <a:r>
              <a:rPr lang="en-IE" dirty="0">
                <a:highlight>
                  <a:srgbClr val="FFFF00"/>
                </a:highlight>
              </a:rPr>
              <a:t>€3.6 billion in wider costs to society</a:t>
            </a:r>
          </a:p>
        </p:txBody>
      </p:sp>
      <p:sp>
        <p:nvSpPr>
          <p:cNvPr id="7" name="Content Placeholder 6">
            <a:extLst>
              <a:ext uri="{FF2B5EF4-FFF2-40B4-BE49-F238E27FC236}">
                <a16:creationId xmlns:a16="http://schemas.microsoft.com/office/drawing/2014/main" id="{4B3DA734-1751-3EA7-5336-99DD7F4D96F6}"/>
              </a:ext>
            </a:extLst>
          </p:cNvPr>
          <p:cNvSpPr>
            <a:spLocks noGrp="1"/>
          </p:cNvSpPr>
          <p:nvPr>
            <p:ph sz="half" idx="2"/>
          </p:nvPr>
        </p:nvSpPr>
        <p:spPr>
          <a:xfrm>
            <a:off x="9228284" y="2160589"/>
            <a:ext cx="45719" cy="3880773"/>
          </a:xfrm>
        </p:spPr>
        <p:txBody>
          <a:bodyPr>
            <a:normAutofit lnSpcReduction="10000"/>
          </a:bodyPr>
          <a:lstStyle/>
          <a:p>
            <a:endParaRPr lang="en-IE" dirty="0"/>
          </a:p>
          <a:p>
            <a:endParaRPr lang="en-IE" dirty="0"/>
          </a:p>
        </p:txBody>
      </p:sp>
    </p:spTree>
    <p:extLst>
      <p:ext uri="{BB962C8B-B14F-4D97-AF65-F5344CB8AC3E}">
        <p14:creationId xmlns:p14="http://schemas.microsoft.com/office/powerpoint/2010/main" val="198558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62669-74B4-FE46-B56D-CD70759C6C9C}"/>
              </a:ext>
            </a:extLst>
          </p:cNvPr>
          <p:cNvSpPr>
            <a:spLocks noGrp="1"/>
          </p:cNvSpPr>
          <p:nvPr>
            <p:ph type="title"/>
          </p:nvPr>
        </p:nvSpPr>
        <p:spPr/>
        <p:txBody>
          <a:bodyPr/>
          <a:lstStyle/>
          <a:p>
            <a:r>
              <a:rPr lang="en-IE" dirty="0"/>
              <a:t>Silent Voices – raising awareness of parental problem alcohol use (PPAU)</a:t>
            </a:r>
          </a:p>
        </p:txBody>
      </p:sp>
      <p:sp>
        <p:nvSpPr>
          <p:cNvPr id="5" name="Content Placeholder 4">
            <a:extLst>
              <a:ext uri="{FF2B5EF4-FFF2-40B4-BE49-F238E27FC236}">
                <a16:creationId xmlns:a16="http://schemas.microsoft.com/office/drawing/2014/main" id="{0677CB7F-1F0C-E3E6-356E-423B0FEF8415}"/>
              </a:ext>
            </a:extLst>
          </p:cNvPr>
          <p:cNvSpPr>
            <a:spLocks noGrp="1"/>
          </p:cNvSpPr>
          <p:nvPr>
            <p:ph idx="1"/>
          </p:nvPr>
        </p:nvSpPr>
        <p:spPr/>
        <p:txBody>
          <a:bodyPr/>
          <a:lstStyle/>
          <a:p>
            <a:endParaRPr lang="en-IE" dirty="0"/>
          </a:p>
          <a:p>
            <a:pPr marL="0" indent="0" algn="ctr">
              <a:buNone/>
            </a:pPr>
            <a:r>
              <a:rPr lang="en-IE" dirty="0"/>
              <a:t>Established in 2019 by three individuals with lived experience, </a:t>
            </a:r>
          </a:p>
          <a:p>
            <a:pPr marL="0" indent="0" algn="ctr">
              <a:buNone/>
            </a:pPr>
            <a:r>
              <a:rPr lang="en-IE" dirty="0"/>
              <a:t>Carol Fawsitt, Marion Rackard, Barbara Whelan.</a:t>
            </a:r>
          </a:p>
          <a:p>
            <a:endParaRPr lang="en-IE" dirty="0"/>
          </a:p>
        </p:txBody>
      </p:sp>
      <p:pic>
        <p:nvPicPr>
          <p:cNvPr id="4" name="Picture 3" descr="A group of women smiling&#10;&#10;Description automatically generated with medium confidence">
            <a:extLst>
              <a:ext uri="{FF2B5EF4-FFF2-40B4-BE49-F238E27FC236}">
                <a16:creationId xmlns:a16="http://schemas.microsoft.com/office/drawing/2014/main" id="{F91AC776-0300-DDB2-F258-1993A19BFC6A}"/>
              </a:ext>
            </a:extLst>
          </p:cNvPr>
          <p:cNvPicPr>
            <a:picLocks noChangeAspect="1"/>
          </p:cNvPicPr>
          <p:nvPr/>
        </p:nvPicPr>
        <p:blipFill>
          <a:blip r:embed="rId2"/>
          <a:stretch>
            <a:fillRect/>
          </a:stretch>
        </p:blipFill>
        <p:spPr>
          <a:xfrm>
            <a:off x="3558883" y="3596122"/>
            <a:ext cx="3792100" cy="2652278"/>
          </a:xfrm>
          <a:prstGeom prst="rect">
            <a:avLst/>
          </a:prstGeom>
        </p:spPr>
      </p:pic>
    </p:spTree>
    <p:extLst>
      <p:ext uri="{BB962C8B-B14F-4D97-AF65-F5344CB8AC3E}">
        <p14:creationId xmlns:p14="http://schemas.microsoft.com/office/powerpoint/2010/main" val="2424208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127E-1278-4F87-B4DB-4552859816DD}"/>
              </a:ext>
            </a:extLst>
          </p:cNvPr>
          <p:cNvSpPr>
            <a:spLocks noGrp="1"/>
          </p:cNvSpPr>
          <p:nvPr>
            <p:ph type="title"/>
          </p:nvPr>
        </p:nvSpPr>
        <p:spPr/>
        <p:txBody>
          <a:bodyPr/>
          <a:lstStyle/>
          <a:p>
            <a:r>
              <a:rPr lang="en-IE" dirty="0"/>
              <a:t>Alcohol Action Ireland – Silent Voices</a:t>
            </a:r>
          </a:p>
        </p:txBody>
      </p:sp>
      <p:sp>
        <p:nvSpPr>
          <p:cNvPr id="3" name="Content Placeholder 2">
            <a:extLst>
              <a:ext uri="{FF2B5EF4-FFF2-40B4-BE49-F238E27FC236}">
                <a16:creationId xmlns:a16="http://schemas.microsoft.com/office/drawing/2014/main" id="{51873C59-2378-AB87-8EBF-01B14AE20BB3}"/>
              </a:ext>
            </a:extLst>
          </p:cNvPr>
          <p:cNvSpPr>
            <a:spLocks noGrp="1"/>
          </p:cNvSpPr>
          <p:nvPr>
            <p:ph idx="1"/>
          </p:nvPr>
        </p:nvSpPr>
        <p:spPr/>
        <p:txBody>
          <a:bodyPr>
            <a:normAutofit/>
          </a:bodyPr>
          <a:lstStyle/>
          <a:p>
            <a:r>
              <a:rPr lang="en-IE" sz="1800" b="1" dirty="0">
                <a:solidFill>
                  <a:schemeClr val="accent1"/>
                </a:solidFill>
              </a:rPr>
              <a:t>Raise awareness</a:t>
            </a:r>
          </a:p>
          <a:p>
            <a:r>
              <a:rPr lang="en-IE" sz="1800" b="1" dirty="0">
                <a:solidFill>
                  <a:schemeClr val="accent1"/>
                </a:solidFill>
              </a:rPr>
              <a:t>Put forward policy solutions</a:t>
            </a:r>
          </a:p>
          <a:p>
            <a:r>
              <a:rPr lang="en-IE" sz="1800" b="1" dirty="0">
                <a:solidFill>
                  <a:schemeClr val="accent1"/>
                </a:solidFill>
              </a:rPr>
              <a:t>Work towards a whole-of-government approach </a:t>
            </a:r>
            <a:endParaRPr lang="en-IE" b="1" dirty="0">
              <a:solidFill>
                <a:schemeClr val="accent1"/>
              </a:solidFill>
            </a:endParaRPr>
          </a:p>
          <a:p>
            <a:r>
              <a:rPr lang="en-IE" sz="1800" b="1" dirty="0">
                <a:solidFill>
                  <a:schemeClr val="accent1"/>
                </a:solidFill>
              </a:rPr>
              <a:t>Work in partnership</a:t>
            </a:r>
          </a:p>
          <a:p>
            <a:endParaRPr lang="en-IE" dirty="0">
              <a:solidFill>
                <a:schemeClr val="accent1"/>
              </a:solidFill>
            </a:endParaRPr>
          </a:p>
          <a:p>
            <a:r>
              <a:rPr lang="en-IE" dirty="0"/>
              <a:t>R</a:t>
            </a:r>
            <a:r>
              <a:rPr lang="en-IE" sz="1800" b="0" dirty="0"/>
              <a:t>ecognise the holistic and specific needs of children and adults</a:t>
            </a:r>
          </a:p>
          <a:p>
            <a:r>
              <a:rPr lang="en-IE" sz="1800" b="0" dirty="0"/>
              <a:t>Embed the concept of trauma-informed services</a:t>
            </a:r>
          </a:p>
          <a:p>
            <a:r>
              <a:rPr lang="en-IE" sz="1800" b="0" dirty="0"/>
              <a:t>Break down barriers between departments and agencies </a:t>
            </a:r>
          </a:p>
          <a:p>
            <a:r>
              <a:rPr lang="en-IE" sz="1800" b="0" dirty="0"/>
              <a:t>Create a shared common language and understanding of the issue</a:t>
            </a:r>
            <a:endParaRPr lang="en-IE" dirty="0"/>
          </a:p>
        </p:txBody>
      </p:sp>
    </p:spTree>
    <p:extLst>
      <p:ext uri="{BB962C8B-B14F-4D97-AF65-F5344CB8AC3E}">
        <p14:creationId xmlns:p14="http://schemas.microsoft.com/office/powerpoint/2010/main" val="42638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CF2C-288A-3165-0682-333562FC3E1A}"/>
              </a:ext>
            </a:extLst>
          </p:cNvPr>
          <p:cNvSpPr>
            <a:spLocks noGrp="1"/>
          </p:cNvSpPr>
          <p:nvPr>
            <p:ph type="title"/>
          </p:nvPr>
        </p:nvSpPr>
        <p:spPr/>
        <p:txBody>
          <a:bodyPr/>
          <a:lstStyle/>
          <a:p>
            <a:r>
              <a:rPr lang="en-IE" dirty="0"/>
              <a:t>Policy Framework</a:t>
            </a:r>
          </a:p>
        </p:txBody>
      </p:sp>
      <p:sp>
        <p:nvSpPr>
          <p:cNvPr id="3" name="Content Placeholder 2">
            <a:extLst>
              <a:ext uri="{FF2B5EF4-FFF2-40B4-BE49-F238E27FC236}">
                <a16:creationId xmlns:a16="http://schemas.microsoft.com/office/drawing/2014/main" id="{5C886ECD-D78C-7FD7-7518-6E0202339ECF}"/>
              </a:ext>
            </a:extLst>
          </p:cNvPr>
          <p:cNvSpPr>
            <a:spLocks noGrp="1"/>
          </p:cNvSpPr>
          <p:nvPr>
            <p:ph idx="1"/>
          </p:nvPr>
        </p:nvSpPr>
        <p:spPr>
          <a:xfrm>
            <a:off x="677334" y="1320801"/>
            <a:ext cx="8596668" cy="4720562"/>
          </a:xfrm>
        </p:spPr>
        <p:txBody>
          <a:bodyPr>
            <a:normAutofit fontScale="92500" lnSpcReduction="20000"/>
          </a:bodyPr>
          <a:lstStyle/>
          <a:p>
            <a:r>
              <a:rPr lang="en-IE" dirty="0"/>
              <a:t>Reducing Harm Supporting Recovery, 2017-2025 – a health led response to drug and alcohol use</a:t>
            </a:r>
          </a:p>
          <a:p>
            <a:endParaRPr lang="en-IE" dirty="0"/>
          </a:p>
          <a:p>
            <a:r>
              <a:rPr lang="en-IE" dirty="0"/>
              <a:t>Children Policy</a:t>
            </a:r>
          </a:p>
          <a:p>
            <a:pPr marL="0" indent="0">
              <a:buNone/>
            </a:pPr>
            <a:r>
              <a:rPr lang="en-IE" dirty="0"/>
              <a:t>	Better Outcomes Brighter Futures</a:t>
            </a:r>
          </a:p>
          <a:p>
            <a:pPr marL="0" indent="0">
              <a:buNone/>
            </a:pPr>
            <a:r>
              <a:rPr lang="en-IE" dirty="0"/>
              <a:t>	First 5</a:t>
            </a:r>
          </a:p>
          <a:p>
            <a:endParaRPr lang="en-IE" dirty="0"/>
          </a:p>
          <a:p>
            <a:r>
              <a:rPr lang="en-IE" dirty="0"/>
              <a:t>2019: Hidden Harm -  Joint strategy from </a:t>
            </a:r>
            <a:r>
              <a:rPr lang="en-IE" dirty="0" err="1"/>
              <a:t>Tusla</a:t>
            </a:r>
            <a:r>
              <a:rPr lang="en-IE" dirty="0"/>
              <a:t>, Child and Family agency and Health Service Executive</a:t>
            </a:r>
          </a:p>
          <a:p>
            <a:endParaRPr lang="en-IE" dirty="0"/>
          </a:p>
          <a:p>
            <a:r>
              <a:rPr lang="en-IE" dirty="0"/>
              <a:t>2021 Council of Europe – Research and policy initiative, Pompidou Group</a:t>
            </a:r>
          </a:p>
          <a:p>
            <a:pPr marL="457200" lvl="1" indent="0">
              <a:buNone/>
            </a:pPr>
            <a:r>
              <a:rPr lang="en-IE" dirty="0"/>
              <a:t>A set of reports and proposals with the involvement of 11 countries including Ireland</a:t>
            </a:r>
          </a:p>
          <a:p>
            <a:pPr marL="457200" lvl="1" indent="0">
              <a:buNone/>
            </a:pPr>
            <a:endParaRPr lang="en-IE" dirty="0"/>
          </a:p>
          <a:p>
            <a:pPr marL="0" indent="0">
              <a:buNone/>
            </a:pPr>
            <a:endParaRPr lang="en-IE" dirty="0"/>
          </a:p>
          <a:p>
            <a:r>
              <a:rPr lang="en-IE" dirty="0"/>
              <a:t>UN Convention on the Rights of the Child</a:t>
            </a:r>
          </a:p>
          <a:p>
            <a:pPr marL="0" indent="0">
              <a:buNone/>
            </a:pPr>
            <a:endParaRPr lang="en-IE" dirty="0"/>
          </a:p>
        </p:txBody>
      </p:sp>
    </p:spTree>
    <p:extLst>
      <p:ext uri="{BB962C8B-B14F-4D97-AF65-F5344CB8AC3E}">
        <p14:creationId xmlns:p14="http://schemas.microsoft.com/office/powerpoint/2010/main" val="2458316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BDFC-5D28-D9BC-BD38-5E91EDDB9A8F}"/>
              </a:ext>
            </a:extLst>
          </p:cNvPr>
          <p:cNvSpPr>
            <a:spLocks noGrp="1"/>
          </p:cNvSpPr>
          <p:nvPr>
            <p:ph type="title"/>
          </p:nvPr>
        </p:nvSpPr>
        <p:spPr/>
        <p:txBody>
          <a:bodyPr/>
          <a:lstStyle/>
          <a:p>
            <a:r>
              <a:rPr lang="en-IE" dirty="0"/>
              <a:t>European context</a:t>
            </a:r>
          </a:p>
        </p:txBody>
      </p:sp>
      <p:sp>
        <p:nvSpPr>
          <p:cNvPr id="3" name="Content Placeholder 2">
            <a:extLst>
              <a:ext uri="{FF2B5EF4-FFF2-40B4-BE49-F238E27FC236}">
                <a16:creationId xmlns:a16="http://schemas.microsoft.com/office/drawing/2014/main" id="{A34792AB-397F-7A22-567E-11C1C5B9B40D}"/>
              </a:ext>
            </a:extLst>
          </p:cNvPr>
          <p:cNvSpPr>
            <a:spLocks noGrp="1"/>
          </p:cNvSpPr>
          <p:nvPr>
            <p:ph idx="1"/>
          </p:nvPr>
        </p:nvSpPr>
        <p:spPr/>
        <p:txBody>
          <a:bodyPr/>
          <a:lstStyle/>
          <a:p>
            <a:r>
              <a:rPr lang="en-IE" dirty="0"/>
              <a:t>2010  - </a:t>
            </a:r>
            <a:r>
              <a:rPr lang="en-US" dirty="0"/>
              <a:t>Children affected by Parental Alcohol Problems (</a:t>
            </a:r>
            <a:r>
              <a:rPr lang="en-US" dirty="0" err="1"/>
              <a:t>ChAPAPs</a:t>
            </a:r>
            <a:r>
              <a:rPr lang="en-US" dirty="0"/>
              <a:t>)</a:t>
            </a:r>
          </a:p>
          <a:p>
            <a:endParaRPr lang="en-US" dirty="0"/>
          </a:p>
          <a:p>
            <a:r>
              <a:rPr lang="en-US" dirty="0"/>
              <a:t>Highlighted political commitment and motivation to view these children as a priority was urgently needed</a:t>
            </a:r>
          </a:p>
          <a:p>
            <a:r>
              <a:rPr lang="en-US" dirty="0"/>
              <a:t>Need for effective and coherent alcohol policies</a:t>
            </a:r>
          </a:p>
          <a:p>
            <a:r>
              <a:rPr lang="en-US" dirty="0"/>
              <a:t>Systematic national recording on prevalence of issue</a:t>
            </a:r>
          </a:p>
          <a:p>
            <a:r>
              <a:rPr lang="en-US" dirty="0"/>
              <a:t>High quality training for all professionals working with children and families</a:t>
            </a:r>
            <a:endParaRPr lang="en-IE" dirty="0"/>
          </a:p>
        </p:txBody>
      </p:sp>
      <p:pic>
        <p:nvPicPr>
          <p:cNvPr id="4" name="Picture 3" descr="A screenshot of a computer&#10;&#10;Description automatically generated">
            <a:extLst>
              <a:ext uri="{FF2B5EF4-FFF2-40B4-BE49-F238E27FC236}">
                <a16:creationId xmlns:a16="http://schemas.microsoft.com/office/drawing/2014/main" id="{F4CC43F9-9092-9AF5-85F5-0DAA993CBD5B}"/>
              </a:ext>
            </a:extLst>
          </p:cNvPr>
          <p:cNvPicPr>
            <a:picLocks noChangeAspect="1"/>
          </p:cNvPicPr>
          <p:nvPr/>
        </p:nvPicPr>
        <p:blipFill rotWithShape="1">
          <a:blip r:embed="rId2"/>
          <a:srcRect l="29072" t="10636" r="30552"/>
          <a:stretch/>
        </p:blipFill>
        <p:spPr bwMode="auto">
          <a:xfrm>
            <a:off x="9398798" y="1426527"/>
            <a:ext cx="2707477" cy="34121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026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5382-294C-14B6-AE2B-FD1ED4B1B856}"/>
              </a:ext>
            </a:extLst>
          </p:cNvPr>
          <p:cNvSpPr>
            <a:spLocks noGrp="1"/>
          </p:cNvSpPr>
          <p:nvPr>
            <p:ph type="title"/>
          </p:nvPr>
        </p:nvSpPr>
        <p:spPr/>
        <p:txBody>
          <a:bodyPr>
            <a:normAutofit/>
          </a:bodyPr>
          <a:lstStyle/>
          <a:p>
            <a:r>
              <a:rPr lang="en-IE" dirty="0"/>
              <a:t>Council of Europe – 2021</a:t>
            </a:r>
            <a:br>
              <a:rPr lang="en-IE" dirty="0"/>
            </a:br>
            <a:r>
              <a:rPr lang="en-IE" sz="2700" dirty="0"/>
              <a:t>Children’s rights focused research and policy</a:t>
            </a:r>
          </a:p>
        </p:txBody>
      </p:sp>
      <p:pic>
        <p:nvPicPr>
          <p:cNvPr id="4" name="Content Placeholder 3" descr="A screenshot of a computer&#10;&#10;Description automatically generated">
            <a:extLst>
              <a:ext uri="{FF2B5EF4-FFF2-40B4-BE49-F238E27FC236}">
                <a16:creationId xmlns:a16="http://schemas.microsoft.com/office/drawing/2014/main" id="{0035CF8A-2614-F17E-9A7D-8898996E23BF}"/>
              </a:ext>
            </a:extLst>
          </p:cNvPr>
          <p:cNvPicPr>
            <a:picLocks noGrp="1" noChangeAspect="1"/>
          </p:cNvPicPr>
          <p:nvPr>
            <p:ph idx="1"/>
          </p:nvPr>
        </p:nvPicPr>
        <p:blipFill rotWithShape="1">
          <a:blip r:embed="rId2"/>
          <a:srcRect l="-1197" t="13190" r="6006" b="8613"/>
          <a:stretch/>
        </p:blipFill>
        <p:spPr bwMode="auto">
          <a:xfrm>
            <a:off x="776052" y="2160588"/>
            <a:ext cx="8399933" cy="3881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5650611"/>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01CECF0EB05F489E3CC3B9FE1003F2" ma:contentTypeVersion="12" ma:contentTypeDescription="Create a new document." ma:contentTypeScope="" ma:versionID="5f1c1185c8e394d3971d40ed30ede389">
  <xsd:schema xmlns:xsd="http://www.w3.org/2001/XMLSchema" xmlns:xs="http://www.w3.org/2001/XMLSchema" xmlns:p="http://schemas.microsoft.com/office/2006/metadata/properties" xmlns:ns3="ceffd365-4b25-4b1f-98de-5bee3add36fd" targetNamespace="http://schemas.microsoft.com/office/2006/metadata/properties" ma:root="true" ma:fieldsID="cd2f98cc5347aee83bfe7426f4213f96" ns3:_="">
    <xsd:import namespace="ceffd365-4b25-4b1f-98de-5bee3add36f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ffd365-4b25-4b1f-98de-5bee3add36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effd365-4b25-4b1f-98de-5bee3add36fd" xsi:nil="true"/>
  </documentManagement>
</p:properties>
</file>

<file path=customXml/itemProps1.xml><?xml version="1.0" encoding="utf-8"?>
<ds:datastoreItem xmlns:ds="http://schemas.openxmlformats.org/officeDocument/2006/customXml" ds:itemID="{E8DD8F56-1CA1-4D9F-BA64-AE7A2F180EFA}">
  <ds:schemaRefs>
    <ds:schemaRef ds:uri="http://schemas.microsoft.com/sharepoint/v3/contenttype/forms"/>
  </ds:schemaRefs>
</ds:datastoreItem>
</file>

<file path=customXml/itemProps2.xml><?xml version="1.0" encoding="utf-8"?>
<ds:datastoreItem xmlns:ds="http://schemas.openxmlformats.org/officeDocument/2006/customXml" ds:itemID="{74AC78FB-F832-4B06-B8E4-5CA24FC52E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ffd365-4b25-4b1f-98de-5bee3add36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ECBB5E-C17C-4208-B5BB-AEC0B23C9825}">
  <ds:schemaRefs>
    <ds:schemaRef ds:uri="http://www.w3.org/XML/1998/namespace"/>
    <ds:schemaRef ds:uri="http://schemas.microsoft.com/office/2006/metadata/propertie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ceffd365-4b25-4b1f-98de-5bee3add36fd"/>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13283</TotalTime>
  <Words>2161</Words>
  <Application>Microsoft Office PowerPoint</Application>
  <PresentationFormat>Widescreen</PresentationFormat>
  <Paragraphs>253</Paragraphs>
  <Slides>34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Apercu</vt:lpstr>
      <vt:lpstr>-apple-system</vt:lpstr>
      <vt:lpstr>Arial</vt:lpstr>
      <vt:lpstr>Calibri</vt:lpstr>
      <vt:lpstr>Noto Serif JP</vt:lpstr>
      <vt:lpstr>Roboto</vt:lpstr>
      <vt:lpstr>Times New Roman</vt:lpstr>
      <vt:lpstr>Trebuchet MS</vt:lpstr>
      <vt:lpstr>Wingdings</vt:lpstr>
      <vt:lpstr>Wingdings 3</vt:lpstr>
      <vt:lpstr>Facet</vt:lpstr>
      <vt:lpstr>        AFINET Conference 16 June 2023   Dr Sheila Gilheany, CEO</vt:lpstr>
      <vt:lpstr>Creating awareness through advocacy – policy to practice   </vt:lpstr>
      <vt:lpstr>AAI – independent advocate for reducing alcohol harm  Strategic Plan 2020-2024</vt:lpstr>
      <vt:lpstr>Alcohol impact in Ireland </vt:lpstr>
      <vt:lpstr>Silent Voices – raising awareness of parental problem alcohol use (PPAU)</vt:lpstr>
      <vt:lpstr>Alcohol Action Ireland – Silent Voices</vt:lpstr>
      <vt:lpstr>Policy Framework</vt:lpstr>
      <vt:lpstr>European context</vt:lpstr>
      <vt:lpstr>Council of Europe – 2021 Children’s rights focused research and policy</vt:lpstr>
      <vt:lpstr>Pompidou Group Report Improvements from 2010 noted</vt:lpstr>
      <vt:lpstr>Data </vt:lpstr>
      <vt:lpstr>Data - gambling</vt:lpstr>
      <vt:lpstr>Gambling - treatment</vt:lpstr>
      <vt:lpstr>Data - Ireland</vt:lpstr>
      <vt:lpstr>PowerPoint Presentation</vt:lpstr>
      <vt:lpstr>Need for systematic data collection</vt:lpstr>
      <vt:lpstr>Adverse Childhood Experiences</vt:lpstr>
      <vt:lpstr>Adverse Childhood Experiences</vt:lpstr>
      <vt:lpstr>ACEs and trauma informed services</vt:lpstr>
      <vt:lpstr>PowerPoint Presentation</vt:lpstr>
      <vt:lpstr>Silent Voices –  Informed by the voice of lived experience</vt:lpstr>
      <vt:lpstr>Education</vt:lpstr>
      <vt:lpstr>PowerPoint Presentation</vt:lpstr>
      <vt:lpstr>Therapeutic support</vt:lpstr>
      <vt:lpstr>Therapeutic support</vt:lpstr>
      <vt:lpstr>Upcoming workshops for therapists</vt:lpstr>
      <vt:lpstr>Insight to therapists</vt:lpstr>
      <vt:lpstr>Highlighting good practice</vt:lpstr>
      <vt:lpstr>Interactive toolkit</vt:lpstr>
      <vt:lpstr>Advocacy</vt:lpstr>
      <vt:lpstr>Partnerships and linkages</vt:lpstr>
      <vt:lpstr>Current projects</vt:lpstr>
      <vt:lpstr>What’s needed?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Sheila Gilheany, CEO</dc:title>
  <dc:creator>Sheila</dc:creator>
  <cp:lastModifiedBy>Namen, D.M. van (Dorine)</cp:lastModifiedBy>
  <cp:revision>54</cp:revision>
  <dcterms:created xsi:type="dcterms:W3CDTF">2019-10-14T11:07:51Z</dcterms:created>
  <dcterms:modified xsi:type="dcterms:W3CDTF">2023-06-16T05:40:20Z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0x0101007901CECF0EB05F489E3CC3B9FE1003F2</vt:lpwstr>
  </property>
  <property fmtid="{D5CDD505-2E9C-101B-9397-08002B2CF9AE}" pid="3" name="MediaServiceImageTags">
    <vt:lpwstr/>
  </property>
</Properties>
</file>