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57" r:id="rId6"/>
    <p:sldId id="341" r:id="rId7"/>
    <p:sldId id="258" r:id="rId8"/>
    <p:sldId id="260" r:id="rId9"/>
    <p:sldId id="273" r:id="rId10"/>
    <p:sldId id="271" r:id="rId11"/>
    <p:sldId id="272" r:id="rId12"/>
    <p:sldId id="259" r:id="rId13"/>
    <p:sldId id="261" r:id="rId14"/>
    <p:sldId id="274" r:id="rId15"/>
    <p:sldId id="262" r:id="rId16"/>
    <p:sldId id="263" r:id="rId17"/>
    <p:sldId id="264" r:id="rId18"/>
    <p:sldId id="265" r:id="rId19"/>
    <p:sldId id="275" r:id="rId20"/>
    <p:sldId id="270" r:id="rId21"/>
    <p:sldId id="276" r:id="rId22"/>
    <p:sldId id="278" r:id="rId23"/>
    <p:sldId id="266" r:id="rId24"/>
    <p:sldId id="280" r:id="rId25"/>
    <p:sldId id="279" r:id="rId26"/>
    <p:sldId id="267" r:id="rId27"/>
    <p:sldId id="34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30522F-46AA-4726-86C8-403E6E9CA4BA}" v="4" dt="2024-09-11T09:21:44.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ollard" userId="07738eee-f2c5-4fa9-988b-bb61a85e3338" providerId="ADAL" clId="{BA00C761-E752-4F0E-BB8E-31D8AF183389}"/>
    <pc:docChg chg="modSld">
      <pc:chgData name="Sharon Collard" userId="07738eee-f2c5-4fa9-988b-bb61a85e3338" providerId="ADAL" clId="{BA00C761-E752-4F0E-BB8E-31D8AF183389}" dt="2024-01-08T14:31:36.646" v="1" actId="1076"/>
      <pc:docMkLst>
        <pc:docMk/>
      </pc:docMkLst>
      <pc:sldChg chg="modSp mod">
        <pc:chgData name="Sharon Collard" userId="07738eee-f2c5-4fa9-988b-bb61a85e3338" providerId="ADAL" clId="{BA00C761-E752-4F0E-BB8E-31D8AF183389}" dt="2024-01-08T14:22:27.062" v="0" actId="1036"/>
        <pc:sldMkLst>
          <pc:docMk/>
          <pc:sldMk cId="663974639" sldId="262"/>
        </pc:sldMkLst>
        <pc:picChg chg="mod">
          <ac:chgData name="Sharon Collard" userId="07738eee-f2c5-4fa9-988b-bb61a85e3338" providerId="ADAL" clId="{BA00C761-E752-4F0E-BB8E-31D8AF183389}" dt="2024-01-08T14:22:27.062" v="0" actId="1036"/>
          <ac:picMkLst>
            <pc:docMk/>
            <pc:sldMk cId="663974639" sldId="262"/>
            <ac:picMk id="4" creationId="{951E77F3-5ED2-2FE6-3648-8465223729A7}"/>
          </ac:picMkLst>
        </pc:picChg>
      </pc:sldChg>
      <pc:sldChg chg="modSp mod">
        <pc:chgData name="Sharon Collard" userId="07738eee-f2c5-4fa9-988b-bb61a85e3338" providerId="ADAL" clId="{BA00C761-E752-4F0E-BB8E-31D8AF183389}" dt="2024-01-08T14:31:36.646" v="1" actId="1076"/>
        <pc:sldMkLst>
          <pc:docMk/>
          <pc:sldMk cId="476955524" sldId="278"/>
        </pc:sldMkLst>
        <pc:picChg chg="mod">
          <ac:chgData name="Sharon Collard" userId="07738eee-f2c5-4fa9-988b-bb61a85e3338" providerId="ADAL" clId="{BA00C761-E752-4F0E-BB8E-31D8AF183389}" dt="2024-01-08T14:31:36.646" v="1" actId="1076"/>
          <ac:picMkLst>
            <pc:docMk/>
            <pc:sldMk cId="476955524" sldId="278"/>
            <ac:picMk id="4" creationId="{ABAFC44B-5897-E530-BD4F-F3DACCD5985D}"/>
          </ac:picMkLst>
        </pc:picChg>
      </pc:sldChg>
    </pc:docChg>
  </pc:docChgLst>
  <pc:docChgLst>
    <pc:chgData name="Sharon Collard" userId="07738eee-f2c5-4fa9-988b-bb61a85e3338" providerId="ADAL" clId="{A230522F-46AA-4726-86C8-403E6E9CA4BA}"/>
    <pc:docChg chg="undo custSel addSld modSld">
      <pc:chgData name="Sharon Collard" userId="07738eee-f2c5-4fa9-988b-bb61a85e3338" providerId="ADAL" clId="{A230522F-46AA-4726-86C8-403E6E9CA4BA}" dt="2024-09-11T11:00:05.184" v="340" actId="20577"/>
      <pc:docMkLst>
        <pc:docMk/>
      </pc:docMkLst>
      <pc:sldChg chg="addSp delSp modSp mod">
        <pc:chgData name="Sharon Collard" userId="07738eee-f2c5-4fa9-988b-bb61a85e3338" providerId="ADAL" clId="{A230522F-46AA-4726-86C8-403E6E9CA4BA}" dt="2024-09-11T11:00:05.184" v="340" actId="20577"/>
        <pc:sldMkLst>
          <pc:docMk/>
          <pc:sldMk cId="2343547956" sldId="256"/>
        </pc:sldMkLst>
        <pc:spChg chg="mod">
          <ac:chgData name="Sharon Collard" userId="07738eee-f2c5-4fa9-988b-bb61a85e3338" providerId="ADAL" clId="{A230522F-46AA-4726-86C8-403E6E9CA4BA}" dt="2024-09-11T11:00:05.184" v="340" actId="20577"/>
          <ac:spMkLst>
            <pc:docMk/>
            <pc:sldMk cId="2343547956" sldId="256"/>
            <ac:spMk id="9" creationId="{E1D2318A-394D-735E-99A3-DC7DEC24E9B2}"/>
          </ac:spMkLst>
        </pc:spChg>
        <pc:picChg chg="add mod">
          <ac:chgData name="Sharon Collard" userId="07738eee-f2c5-4fa9-988b-bb61a85e3338" providerId="ADAL" clId="{A230522F-46AA-4726-86C8-403E6E9CA4BA}" dt="2024-09-11T09:21:52.379" v="214" actId="1076"/>
          <ac:picMkLst>
            <pc:docMk/>
            <pc:sldMk cId="2343547956" sldId="256"/>
            <ac:picMk id="3" creationId="{826C98B5-142A-EFC5-186C-E502D618C222}"/>
          </ac:picMkLst>
        </pc:picChg>
        <pc:picChg chg="add del mod">
          <ac:chgData name="Sharon Collard" userId="07738eee-f2c5-4fa9-988b-bb61a85e3338" providerId="ADAL" clId="{A230522F-46AA-4726-86C8-403E6E9CA4BA}" dt="2024-09-11T10:05:16.794" v="336" actId="34307"/>
          <ac:picMkLst>
            <pc:docMk/>
            <pc:sldMk cId="2343547956" sldId="256"/>
            <ac:picMk id="5" creationId="{2A546772-3DC4-89A9-3F7A-6EA8E508657E}"/>
          </ac:picMkLst>
        </pc:picChg>
        <pc:picChg chg="del">
          <ac:chgData name="Sharon Collard" userId="07738eee-f2c5-4fa9-988b-bb61a85e3338" providerId="ADAL" clId="{A230522F-46AA-4726-86C8-403E6E9CA4BA}" dt="2024-09-11T09:21:23.258" v="206" actId="478"/>
          <ac:picMkLst>
            <pc:docMk/>
            <pc:sldMk cId="2343547956" sldId="256"/>
            <ac:picMk id="10" creationId="{C7D1F320-CEBA-DF15-4E84-51804D8C950E}"/>
          </ac:picMkLst>
        </pc:picChg>
      </pc:sldChg>
      <pc:sldChg chg="addSp delSp mod">
        <pc:chgData name="Sharon Collard" userId="07738eee-f2c5-4fa9-988b-bb61a85e3338" providerId="ADAL" clId="{A230522F-46AA-4726-86C8-403E6E9CA4BA}" dt="2024-09-11T08:59:03.604" v="124" actId="478"/>
        <pc:sldMkLst>
          <pc:docMk/>
          <pc:sldMk cId="2464794274" sldId="257"/>
        </pc:sldMkLst>
        <pc:picChg chg="add del">
          <ac:chgData name="Sharon Collard" userId="07738eee-f2c5-4fa9-988b-bb61a85e3338" providerId="ADAL" clId="{A230522F-46AA-4726-86C8-403E6E9CA4BA}" dt="2024-09-11T08:59:03.604" v="124" actId="478"/>
          <ac:picMkLst>
            <pc:docMk/>
            <pc:sldMk cId="2464794274" sldId="257"/>
            <ac:picMk id="8" creationId="{FA589A9E-8DA9-73E5-5716-6DC6B86F412D}"/>
          </ac:picMkLst>
        </pc:picChg>
      </pc:sldChg>
      <pc:sldChg chg="modNotesTx">
        <pc:chgData name="Sharon Collard" userId="07738eee-f2c5-4fa9-988b-bb61a85e3338" providerId="ADAL" clId="{A230522F-46AA-4726-86C8-403E6E9CA4BA}" dt="2024-09-11T08:55:29.070" v="122" actId="20577"/>
        <pc:sldMkLst>
          <pc:docMk/>
          <pc:sldMk cId="1245687635" sldId="258"/>
        </pc:sldMkLst>
      </pc:sldChg>
      <pc:sldChg chg="addSp delSp modSp mod">
        <pc:chgData name="Sharon Collard" userId="07738eee-f2c5-4fa9-988b-bb61a85e3338" providerId="ADAL" clId="{A230522F-46AA-4726-86C8-403E6E9CA4BA}" dt="2024-09-11T09:21:06.978" v="205" actId="478"/>
        <pc:sldMkLst>
          <pc:docMk/>
          <pc:sldMk cId="1119014155" sldId="276"/>
        </pc:sldMkLst>
        <pc:picChg chg="add mod">
          <ac:chgData name="Sharon Collard" userId="07738eee-f2c5-4fa9-988b-bb61a85e3338" providerId="ADAL" clId="{A230522F-46AA-4726-86C8-403E6E9CA4BA}" dt="2024-09-11T09:20:03.540" v="199" actId="1076"/>
          <ac:picMkLst>
            <pc:docMk/>
            <pc:sldMk cId="1119014155" sldId="276"/>
            <ac:picMk id="6" creationId="{E7355318-D0EF-FB1D-11B0-DFE26B6A415C}"/>
          </ac:picMkLst>
        </pc:picChg>
        <pc:picChg chg="add del mod">
          <ac:chgData name="Sharon Collard" userId="07738eee-f2c5-4fa9-988b-bb61a85e3338" providerId="ADAL" clId="{A230522F-46AA-4726-86C8-403E6E9CA4BA}" dt="2024-09-11T09:21:06.978" v="205" actId="478"/>
          <ac:picMkLst>
            <pc:docMk/>
            <pc:sldMk cId="1119014155" sldId="276"/>
            <ac:picMk id="8" creationId="{FC9ABDF9-5134-9345-DE4B-5EF93410A185}"/>
          </ac:picMkLst>
        </pc:picChg>
        <pc:picChg chg="add del">
          <ac:chgData name="Sharon Collard" userId="07738eee-f2c5-4fa9-988b-bb61a85e3338" providerId="ADAL" clId="{A230522F-46AA-4726-86C8-403E6E9CA4BA}" dt="2024-09-11T09:20:02.677" v="198" actId="478"/>
          <ac:picMkLst>
            <pc:docMk/>
            <pc:sldMk cId="1119014155" sldId="276"/>
            <ac:picMk id="23" creationId="{D4A6584A-99B6-21CA-B13B-A0F581B2171F}"/>
          </ac:picMkLst>
        </pc:picChg>
      </pc:sldChg>
      <pc:sldChg chg="delSp modSp add mod">
        <pc:chgData name="Sharon Collard" userId="07738eee-f2c5-4fa9-988b-bb61a85e3338" providerId="ADAL" clId="{A230522F-46AA-4726-86C8-403E6E9CA4BA}" dt="2024-09-11T09:01:39.360" v="194" actId="20577"/>
        <pc:sldMkLst>
          <pc:docMk/>
          <pc:sldMk cId="1729810844" sldId="341"/>
        </pc:sldMkLst>
        <pc:spChg chg="mod">
          <ac:chgData name="Sharon Collard" userId="07738eee-f2c5-4fa9-988b-bb61a85e3338" providerId="ADAL" clId="{A230522F-46AA-4726-86C8-403E6E9CA4BA}" dt="2024-09-11T08:59:16.821" v="155" actId="20577"/>
          <ac:spMkLst>
            <pc:docMk/>
            <pc:sldMk cId="1729810844" sldId="341"/>
            <ac:spMk id="2" creationId="{7FA816AD-6074-E3EF-AC4F-DD9A5F33F6C5}"/>
          </ac:spMkLst>
        </pc:spChg>
        <pc:spChg chg="mod">
          <ac:chgData name="Sharon Collard" userId="07738eee-f2c5-4fa9-988b-bb61a85e3338" providerId="ADAL" clId="{A230522F-46AA-4726-86C8-403E6E9CA4BA}" dt="2024-09-11T09:01:39.360" v="194" actId="20577"/>
          <ac:spMkLst>
            <pc:docMk/>
            <pc:sldMk cId="1729810844" sldId="341"/>
            <ac:spMk id="5" creationId="{A7CF8579-A17C-37BC-8E90-B571D3179001}"/>
          </ac:spMkLst>
        </pc:spChg>
        <pc:spChg chg="del">
          <ac:chgData name="Sharon Collard" userId="07738eee-f2c5-4fa9-988b-bb61a85e3338" providerId="ADAL" clId="{A230522F-46AA-4726-86C8-403E6E9CA4BA}" dt="2024-09-11T09:01:12.984" v="175" actId="478"/>
          <ac:spMkLst>
            <pc:docMk/>
            <pc:sldMk cId="1729810844" sldId="341"/>
            <ac:spMk id="7" creationId="{9D0DE638-D3ED-F566-3481-350B503E6E07}"/>
          </ac:spMkLst>
        </pc:spChg>
        <pc:picChg chg="del">
          <ac:chgData name="Sharon Collard" userId="07738eee-f2c5-4fa9-988b-bb61a85e3338" providerId="ADAL" clId="{A230522F-46AA-4726-86C8-403E6E9CA4BA}" dt="2024-09-11T09:01:14.644" v="176" actId="478"/>
          <ac:picMkLst>
            <pc:docMk/>
            <pc:sldMk cId="1729810844" sldId="341"/>
            <ac:picMk id="8" creationId="{FA589A9E-8DA9-73E5-5716-6DC6B86F412D}"/>
          </ac:picMkLst>
        </pc:picChg>
      </pc:sldChg>
    </pc:docChg>
  </pc:docChgLst>
  <pc:docChgLst>
    <pc:chgData name="Sharon Collard" userId="07738eee-f2c5-4fa9-988b-bb61a85e3338" providerId="ADAL" clId="{224DAB27-49BA-4E70-BD5D-E4B02F959A0D}"/>
    <pc:docChg chg="delSld delMainMaster">
      <pc:chgData name="Sharon Collard" userId="07738eee-f2c5-4fa9-988b-bb61a85e3338" providerId="ADAL" clId="{224DAB27-49BA-4E70-BD5D-E4B02F959A0D}" dt="2023-09-14T16:38:43" v="0" actId="47"/>
      <pc:docMkLst>
        <pc:docMk/>
      </pc:docMkLst>
      <pc:sldChg chg="del">
        <pc:chgData name="Sharon Collard" userId="07738eee-f2c5-4fa9-988b-bb61a85e3338" providerId="ADAL" clId="{224DAB27-49BA-4E70-BD5D-E4B02F959A0D}" dt="2023-09-14T16:38:43" v="0" actId="47"/>
        <pc:sldMkLst>
          <pc:docMk/>
          <pc:sldMk cId="4175690948" sldId="342"/>
        </pc:sldMkLst>
      </pc:sldChg>
      <pc:sldMasterChg chg="del delSldLayout">
        <pc:chgData name="Sharon Collard" userId="07738eee-f2c5-4fa9-988b-bb61a85e3338" providerId="ADAL" clId="{224DAB27-49BA-4E70-BD5D-E4B02F959A0D}" dt="2023-09-14T16:38:43" v="0" actId="47"/>
        <pc:sldMasterMkLst>
          <pc:docMk/>
          <pc:sldMasterMk cId="829535450" sldId="2147483648"/>
        </pc:sldMasterMkLst>
        <pc:sldLayoutChg chg="del">
          <pc:chgData name="Sharon Collard" userId="07738eee-f2c5-4fa9-988b-bb61a85e3338" providerId="ADAL" clId="{224DAB27-49BA-4E70-BD5D-E4B02F959A0D}" dt="2023-09-14T16:38:43" v="0" actId="47"/>
          <pc:sldLayoutMkLst>
            <pc:docMk/>
            <pc:sldMasterMk cId="829535450" sldId="2147483648"/>
            <pc:sldLayoutMk cId="110158499"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17D6D-3C1D-4191-B5C4-A552C969209E}"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AE2C9-B276-44D4-B849-E37B5FD74F59}" type="slidenum">
              <a:rPr lang="en-GB" smtClean="0"/>
              <a:t>‹#›</a:t>
            </a:fld>
            <a:endParaRPr lang="en-GB"/>
          </a:p>
        </p:txBody>
      </p:sp>
    </p:spTree>
    <p:extLst>
      <p:ext uri="{BB962C8B-B14F-4D97-AF65-F5344CB8AC3E}">
        <p14:creationId xmlns:p14="http://schemas.microsoft.com/office/powerpoint/2010/main" val="69464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Fieldwork conducted July-November 2022, report published 2023</a:t>
            </a:r>
          </a:p>
        </p:txBody>
      </p:sp>
      <p:sp>
        <p:nvSpPr>
          <p:cNvPr id="4" name="Slide Number Placeholder 3"/>
          <p:cNvSpPr>
            <a:spLocks noGrp="1"/>
          </p:cNvSpPr>
          <p:nvPr>
            <p:ph type="sldNum" sz="quarter" idx="5"/>
          </p:nvPr>
        </p:nvSpPr>
        <p:spPr/>
        <p:txBody>
          <a:bodyPr/>
          <a:lstStyle/>
          <a:p>
            <a:fld id="{380AE2C9-B276-44D4-B849-E37B5FD74F59}" type="slidenum">
              <a:rPr lang="en-GB" smtClean="0"/>
              <a:t>4</a:t>
            </a:fld>
            <a:endParaRPr lang="en-GB"/>
          </a:p>
        </p:txBody>
      </p:sp>
    </p:spTree>
    <p:extLst>
      <p:ext uri="{BB962C8B-B14F-4D97-AF65-F5344CB8AC3E}">
        <p14:creationId xmlns:p14="http://schemas.microsoft.com/office/powerpoint/2010/main" val="111164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0AE2C9-B276-44D4-B849-E37B5FD74F59}" type="slidenum">
              <a:rPr lang="en-GB" smtClean="0"/>
              <a:t>24</a:t>
            </a:fld>
            <a:endParaRPr lang="en-GB"/>
          </a:p>
        </p:txBody>
      </p:sp>
    </p:spTree>
    <p:extLst>
      <p:ext uri="{BB962C8B-B14F-4D97-AF65-F5344CB8AC3E}">
        <p14:creationId xmlns:p14="http://schemas.microsoft.com/office/powerpoint/2010/main" val="157148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314B-89CD-7A61-99BF-4844697A48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EE4A74-DBD4-6814-881F-228B7CBF6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D3E4D6-B795-EAEB-7D34-48D3166E900F}"/>
              </a:ext>
            </a:extLst>
          </p:cNvPr>
          <p:cNvSpPr>
            <a:spLocks noGrp="1"/>
          </p:cNvSpPr>
          <p:nvPr>
            <p:ph type="dt" sz="half" idx="10"/>
          </p:nvPr>
        </p:nvSpPr>
        <p:spPr/>
        <p:txBody>
          <a:bodyPr/>
          <a:lstStyle/>
          <a:p>
            <a:fld id="{1C554837-EC8D-4126-9767-2C179198B5A5}" type="datetimeFigureOut">
              <a:rPr lang="en-GB" smtClean="0"/>
              <a:t>11/09/2024</a:t>
            </a:fld>
            <a:endParaRPr lang="en-GB"/>
          </a:p>
        </p:txBody>
      </p:sp>
      <p:sp>
        <p:nvSpPr>
          <p:cNvPr id="5" name="Footer Placeholder 4">
            <a:extLst>
              <a:ext uri="{FF2B5EF4-FFF2-40B4-BE49-F238E27FC236}">
                <a16:creationId xmlns:a16="http://schemas.microsoft.com/office/drawing/2014/main" id="{DA6E2A89-37D9-D045-D28C-1DD8A0D8C3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AB62C-09E2-6121-E989-9A471A442E10}"/>
              </a:ext>
            </a:extLst>
          </p:cNvPr>
          <p:cNvSpPr>
            <a:spLocks noGrp="1"/>
          </p:cNvSpPr>
          <p:nvPr>
            <p:ph type="sldNum" sz="quarter" idx="12"/>
          </p:nvPr>
        </p:nvSpPr>
        <p:spPr/>
        <p:txBody>
          <a:bodyPr/>
          <a:lstStyle/>
          <a:p>
            <a:fld id="{27F092DA-F8DE-4B92-9B53-E5B2B59B600B}" type="slidenum">
              <a:rPr lang="en-GB" smtClean="0"/>
              <a:t>‹#›</a:t>
            </a:fld>
            <a:endParaRPr lang="en-GB"/>
          </a:p>
        </p:txBody>
      </p:sp>
    </p:spTree>
    <p:extLst>
      <p:ext uri="{BB962C8B-B14F-4D97-AF65-F5344CB8AC3E}">
        <p14:creationId xmlns:p14="http://schemas.microsoft.com/office/powerpoint/2010/main" val="44668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5A599-A257-7063-35A6-88E010DC94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0506CD-02A6-7265-DA01-5187B7968D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5A38A3-5EC1-621A-9C7E-DAD53E0DEC83}"/>
              </a:ext>
            </a:extLst>
          </p:cNvPr>
          <p:cNvSpPr>
            <a:spLocks noGrp="1"/>
          </p:cNvSpPr>
          <p:nvPr>
            <p:ph type="dt" sz="half" idx="10"/>
          </p:nvPr>
        </p:nvSpPr>
        <p:spPr/>
        <p:txBody>
          <a:bodyPr/>
          <a:lstStyle/>
          <a:p>
            <a:fld id="{1C554837-EC8D-4126-9767-2C179198B5A5}" type="datetimeFigureOut">
              <a:rPr lang="en-GB" smtClean="0"/>
              <a:t>11/09/2024</a:t>
            </a:fld>
            <a:endParaRPr lang="en-GB"/>
          </a:p>
        </p:txBody>
      </p:sp>
      <p:sp>
        <p:nvSpPr>
          <p:cNvPr id="5" name="Footer Placeholder 4">
            <a:extLst>
              <a:ext uri="{FF2B5EF4-FFF2-40B4-BE49-F238E27FC236}">
                <a16:creationId xmlns:a16="http://schemas.microsoft.com/office/drawing/2014/main" id="{87C0F168-E6A9-50EC-A21A-BB27B3ACE5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6237D-37D4-81D4-466C-70AFC06CB477}"/>
              </a:ext>
            </a:extLst>
          </p:cNvPr>
          <p:cNvSpPr>
            <a:spLocks noGrp="1"/>
          </p:cNvSpPr>
          <p:nvPr>
            <p:ph type="sldNum" sz="quarter" idx="12"/>
          </p:nvPr>
        </p:nvSpPr>
        <p:spPr/>
        <p:txBody>
          <a:bodyPr/>
          <a:lstStyle/>
          <a:p>
            <a:fld id="{27F092DA-F8DE-4B92-9B53-E5B2B59B600B}" type="slidenum">
              <a:rPr lang="en-GB" smtClean="0"/>
              <a:t>‹#›</a:t>
            </a:fld>
            <a:endParaRPr lang="en-GB"/>
          </a:p>
        </p:txBody>
      </p:sp>
    </p:spTree>
    <p:extLst>
      <p:ext uri="{BB962C8B-B14F-4D97-AF65-F5344CB8AC3E}">
        <p14:creationId xmlns:p14="http://schemas.microsoft.com/office/powerpoint/2010/main" val="368076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9164A-FB87-1257-071A-BA43B8270C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028916-5B6A-1FA4-9601-2E78890B6B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5618C9-A243-512D-8AE2-2436CE067B0D}"/>
              </a:ext>
            </a:extLst>
          </p:cNvPr>
          <p:cNvSpPr>
            <a:spLocks noGrp="1"/>
          </p:cNvSpPr>
          <p:nvPr>
            <p:ph type="dt" sz="half" idx="10"/>
          </p:nvPr>
        </p:nvSpPr>
        <p:spPr/>
        <p:txBody>
          <a:bodyPr/>
          <a:lstStyle/>
          <a:p>
            <a:fld id="{1C554837-EC8D-4126-9767-2C179198B5A5}" type="datetimeFigureOut">
              <a:rPr lang="en-GB" smtClean="0"/>
              <a:t>11/09/2024</a:t>
            </a:fld>
            <a:endParaRPr lang="en-GB"/>
          </a:p>
        </p:txBody>
      </p:sp>
      <p:sp>
        <p:nvSpPr>
          <p:cNvPr id="5" name="Footer Placeholder 4">
            <a:extLst>
              <a:ext uri="{FF2B5EF4-FFF2-40B4-BE49-F238E27FC236}">
                <a16:creationId xmlns:a16="http://schemas.microsoft.com/office/drawing/2014/main" id="{067607FB-343A-9758-8FBD-8F43C24A7B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8452BA-8621-9B8A-80C7-5834283894B6}"/>
              </a:ext>
            </a:extLst>
          </p:cNvPr>
          <p:cNvSpPr>
            <a:spLocks noGrp="1"/>
          </p:cNvSpPr>
          <p:nvPr>
            <p:ph type="sldNum" sz="quarter" idx="12"/>
          </p:nvPr>
        </p:nvSpPr>
        <p:spPr/>
        <p:txBody>
          <a:bodyPr/>
          <a:lstStyle/>
          <a:p>
            <a:fld id="{27F092DA-F8DE-4B92-9B53-E5B2B59B600B}" type="slidenum">
              <a:rPr lang="en-GB" smtClean="0"/>
              <a:t>‹#›</a:t>
            </a:fld>
            <a:endParaRPr lang="en-GB"/>
          </a:p>
        </p:txBody>
      </p:sp>
    </p:spTree>
    <p:extLst>
      <p:ext uri="{BB962C8B-B14F-4D97-AF65-F5344CB8AC3E}">
        <p14:creationId xmlns:p14="http://schemas.microsoft.com/office/powerpoint/2010/main" val="19059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48F9A-81CA-00F8-3102-E0F453FF77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3678F6-AA0C-55B2-C0CD-9CA6AB1FD1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4FD8FD-88B7-7886-BB3F-300F18585D4F}"/>
              </a:ext>
            </a:extLst>
          </p:cNvPr>
          <p:cNvSpPr>
            <a:spLocks noGrp="1"/>
          </p:cNvSpPr>
          <p:nvPr>
            <p:ph type="dt" sz="half" idx="10"/>
          </p:nvPr>
        </p:nvSpPr>
        <p:spPr/>
        <p:txBody>
          <a:bodyPr/>
          <a:lstStyle/>
          <a:p>
            <a:fld id="{1C554837-EC8D-4126-9767-2C179198B5A5}" type="datetimeFigureOut">
              <a:rPr lang="en-GB" smtClean="0"/>
              <a:t>11/09/2024</a:t>
            </a:fld>
            <a:endParaRPr lang="en-GB"/>
          </a:p>
        </p:txBody>
      </p:sp>
      <p:sp>
        <p:nvSpPr>
          <p:cNvPr id="5" name="Footer Placeholder 4">
            <a:extLst>
              <a:ext uri="{FF2B5EF4-FFF2-40B4-BE49-F238E27FC236}">
                <a16:creationId xmlns:a16="http://schemas.microsoft.com/office/drawing/2014/main" id="{FB9933EE-BD46-36F0-2800-E78F191C9F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3602FF-FB83-9B10-1A11-7B62F0009FC5}"/>
              </a:ext>
            </a:extLst>
          </p:cNvPr>
          <p:cNvSpPr>
            <a:spLocks noGrp="1"/>
          </p:cNvSpPr>
          <p:nvPr>
            <p:ph type="sldNum" sz="quarter" idx="12"/>
          </p:nvPr>
        </p:nvSpPr>
        <p:spPr/>
        <p:txBody>
          <a:bodyPr/>
          <a:lstStyle/>
          <a:p>
            <a:fld id="{27F092DA-F8DE-4B92-9B53-E5B2B59B600B}" type="slidenum">
              <a:rPr lang="en-GB" smtClean="0"/>
              <a:t>‹#›</a:t>
            </a:fld>
            <a:endParaRPr lang="en-GB"/>
          </a:p>
        </p:txBody>
      </p:sp>
    </p:spTree>
    <p:extLst>
      <p:ext uri="{BB962C8B-B14F-4D97-AF65-F5344CB8AC3E}">
        <p14:creationId xmlns:p14="http://schemas.microsoft.com/office/powerpoint/2010/main" val="120119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8DB3-A051-B86E-4D13-3A30D4DA89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CEC487-B571-3C13-CE41-1E56562D8F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FC6040-52F0-322D-1373-75247DC93D70}"/>
              </a:ext>
            </a:extLst>
          </p:cNvPr>
          <p:cNvSpPr>
            <a:spLocks noGrp="1"/>
          </p:cNvSpPr>
          <p:nvPr>
            <p:ph type="dt" sz="half" idx="10"/>
          </p:nvPr>
        </p:nvSpPr>
        <p:spPr/>
        <p:txBody>
          <a:bodyPr/>
          <a:lstStyle/>
          <a:p>
            <a:fld id="{1C554837-EC8D-4126-9767-2C179198B5A5}" type="datetimeFigureOut">
              <a:rPr lang="en-GB" smtClean="0"/>
              <a:t>11/09/2024</a:t>
            </a:fld>
            <a:endParaRPr lang="en-GB"/>
          </a:p>
        </p:txBody>
      </p:sp>
      <p:sp>
        <p:nvSpPr>
          <p:cNvPr id="5" name="Footer Placeholder 4">
            <a:extLst>
              <a:ext uri="{FF2B5EF4-FFF2-40B4-BE49-F238E27FC236}">
                <a16:creationId xmlns:a16="http://schemas.microsoft.com/office/drawing/2014/main" id="{1B67EAC5-57D5-2575-8FDA-88184A9C29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9FD74D-C726-9658-6534-96DAACAD8A09}"/>
              </a:ext>
            </a:extLst>
          </p:cNvPr>
          <p:cNvSpPr>
            <a:spLocks noGrp="1"/>
          </p:cNvSpPr>
          <p:nvPr>
            <p:ph type="sldNum" sz="quarter" idx="12"/>
          </p:nvPr>
        </p:nvSpPr>
        <p:spPr/>
        <p:txBody>
          <a:bodyPr/>
          <a:lstStyle/>
          <a:p>
            <a:fld id="{27F092DA-F8DE-4B92-9B53-E5B2B59B600B}" type="slidenum">
              <a:rPr lang="en-GB" smtClean="0"/>
              <a:t>‹#›</a:t>
            </a:fld>
            <a:endParaRPr lang="en-GB"/>
          </a:p>
        </p:txBody>
      </p:sp>
    </p:spTree>
    <p:extLst>
      <p:ext uri="{BB962C8B-B14F-4D97-AF65-F5344CB8AC3E}">
        <p14:creationId xmlns:p14="http://schemas.microsoft.com/office/powerpoint/2010/main" val="358140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9924-D77B-2BA3-CE3B-77277787BA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13ED5C-7F21-E04F-09D0-0F2A0E1DF3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A346C4-B740-D521-5A4D-64706D334A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9B1957-08EE-2166-5A80-411FF8512FCE}"/>
              </a:ext>
            </a:extLst>
          </p:cNvPr>
          <p:cNvSpPr>
            <a:spLocks noGrp="1"/>
          </p:cNvSpPr>
          <p:nvPr>
            <p:ph type="dt" sz="half" idx="10"/>
          </p:nvPr>
        </p:nvSpPr>
        <p:spPr/>
        <p:txBody>
          <a:bodyPr/>
          <a:lstStyle/>
          <a:p>
            <a:fld id="{1C554837-EC8D-4126-9767-2C179198B5A5}" type="datetimeFigureOut">
              <a:rPr lang="en-GB" smtClean="0"/>
              <a:t>11/09/2024</a:t>
            </a:fld>
            <a:endParaRPr lang="en-GB"/>
          </a:p>
        </p:txBody>
      </p:sp>
      <p:sp>
        <p:nvSpPr>
          <p:cNvPr id="6" name="Footer Placeholder 5">
            <a:extLst>
              <a:ext uri="{FF2B5EF4-FFF2-40B4-BE49-F238E27FC236}">
                <a16:creationId xmlns:a16="http://schemas.microsoft.com/office/drawing/2014/main" id="{264C2ABC-FF36-BE76-1281-3F346EF8F7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3F956A-025F-170D-D6E7-917B2DDC6C27}"/>
              </a:ext>
            </a:extLst>
          </p:cNvPr>
          <p:cNvSpPr>
            <a:spLocks noGrp="1"/>
          </p:cNvSpPr>
          <p:nvPr>
            <p:ph type="sldNum" sz="quarter" idx="12"/>
          </p:nvPr>
        </p:nvSpPr>
        <p:spPr/>
        <p:txBody>
          <a:bodyPr/>
          <a:lstStyle/>
          <a:p>
            <a:fld id="{27F092DA-F8DE-4B92-9B53-E5B2B59B600B}" type="slidenum">
              <a:rPr lang="en-GB" smtClean="0"/>
              <a:t>‹#›</a:t>
            </a:fld>
            <a:endParaRPr lang="en-GB"/>
          </a:p>
        </p:txBody>
      </p:sp>
    </p:spTree>
    <p:extLst>
      <p:ext uri="{BB962C8B-B14F-4D97-AF65-F5344CB8AC3E}">
        <p14:creationId xmlns:p14="http://schemas.microsoft.com/office/powerpoint/2010/main" val="338157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BA65-E750-1A1A-AA57-C233D58E38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325CA3-A4F0-8205-E86A-8D448C9B5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0FE540-160E-435B-A0B1-FFB7C2F571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E3D1AE-9D2F-5E88-6636-A4E484B37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D91033-4A75-4D08-FF9D-4F6379BDB7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EFCF3A-DE25-7A71-1A39-9025EA6267F0}"/>
              </a:ext>
            </a:extLst>
          </p:cNvPr>
          <p:cNvSpPr>
            <a:spLocks noGrp="1"/>
          </p:cNvSpPr>
          <p:nvPr>
            <p:ph type="dt" sz="half" idx="10"/>
          </p:nvPr>
        </p:nvSpPr>
        <p:spPr/>
        <p:txBody>
          <a:bodyPr/>
          <a:lstStyle/>
          <a:p>
            <a:fld id="{1C554837-EC8D-4126-9767-2C179198B5A5}" type="datetimeFigureOut">
              <a:rPr lang="en-GB" smtClean="0"/>
              <a:t>11/09/2024</a:t>
            </a:fld>
            <a:endParaRPr lang="en-GB"/>
          </a:p>
        </p:txBody>
      </p:sp>
      <p:sp>
        <p:nvSpPr>
          <p:cNvPr id="8" name="Footer Placeholder 7">
            <a:extLst>
              <a:ext uri="{FF2B5EF4-FFF2-40B4-BE49-F238E27FC236}">
                <a16:creationId xmlns:a16="http://schemas.microsoft.com/office/drawing/2014/main" id="{0BAD3FBE-3BB7-B047-8D85-65D9007AF6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E12E3F-8989-1581-5000-5DAABF2C29C1}"/>
              </a:ext>
            </a:extLst>
          </p:cNvPr>
          <p:cNvSpPr>
            <a:spLocks noGrp="1"/>
          </p:cNvSpPr>
          <p:nvPr>
            <p:ph type="sldNum" sz="quarter" idx="12"/>
          </p:nvPr>
        </p:nvSpPr>
        <p:spPr/>
        <p:txBody>
          <a:bodyPr/>
          <a:lstStyle/>
          <a:p>
            <a:fld id="{27F092DA-F8DE-4B92-9B53-E5B2B59B600B}" type="slidenum">
              <a:rPr lang="en-GB" smtClean="0"/>
              <a:t>‹#›</a:t>
            </a:fld>
            <a:endParaRPr lang="en-GB"/>
          </a:p>
        </p:txBody>
      </p:sp>
    </p:spTree>
    <p:extLst>
      <p:ext uri="{BB962C8B-B14F-4D97-AF65-F5344CB8AC3E}">
        <p14:creationId xmlns:p14="http://schemas.microsoft.com/office/powerpoint/2010/main" val="164879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3A1B-0175-A6BD-4693-5DF6F28AF2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2C8A4-27C5-EC9D-8147-C3E22797CD42}"/>
              </a:ext>
            </a:extLst>
          </p:cNvPr>
          <p:cNvSpPr>
            <a:spLocks noGrp="1"/>
          </p:cNvSpPr>
          <p:nvPr>
            <p:ph type="dt" sz="half" idx="10"/>
          </p:nvPr>
        </p:nvSpPr>
        <p:spPr/>
        <p:txBody>
          <a:bodyPr/>
          <a:lstStyle/>
          <a:p>
            <a:fld id="{1C554837-EC8D-4126-9767-2C179198B5A5}" type="datetimeFigureOut">
              <a:rPr lang="en-GB" smtClean="0"/>
              <a:t>11/09/2024</a:t>
            </a:fld>
            <a:endParaRPr lang="en-GB"/>
          </a:p>
        </p:txBody>
      </p:sp>
      <p:sp>
        <p:nvSpPr>
          <p:cNvPr id="4" name="Footer Placeholder 3">
            <a:extLst>
              <a:ext uri="{FF2B5EF4-FFF2-40B4-BE49-F238E27FC236}">
                <a16:creationId xmlns:a16="http://schemas.microsoft.com/office/drawing/2014/main" id="{25BAE4D7-F258-1A0C-AE5E-25B57B5E2E9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13977E-27EB-37B9-6A80-0B035A4972FD}"/>
              </a:ext>
            </a:extLst>
          </p:cNvPr>
          <p:cNvSpPr>
            <a:spLocks noGrp="1"/>
          </p:cNvSpPr>
          <p:nvPr>
            <p:ph type="sldNum" sz="quarter" idx="12"/>
          </p:nvPr>
        </p:nvSpPr>
        <p:spPr/>
        <p:txBody>
          <a:bodyPr/>
          <a:lstStyle/>
          <a:p>
            <a:fld id="{27F092DA-F8DE-4B92-9B53-E5B2B59B600B}" type="slidenum">
              <a:rPr lang="en-GB" smtClean="0"/>
              <a:t>‹#›</a:t>
            </a:fld>
            <a:endParaRPr lang="en-GB"/>
          </a:p>
        </p:txBody>
      </p:sp>
    </p:spTree>
    <p:extLst>
      <p:ext uri="{BB962C8B-B14F-4D97-AF65-F5344CB8AC3E}">
        <p14:creationId xmlns:p14="http://schemas.microsoft.com/office/powerpoint/2010/main" val="422416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7A18D2-62BC-2443-F3FF-FE666A5DB5B3}"/>
              </a:ext>
            </a:extLst>
          </p:cNvPr>
          <p:cNvSpPr>
            <a:spLocks noGrp="1"/>
          </p:cNvSpPr>
          <p:nvPr>
            <p:ph type="dt" sz="half" idx="10"/>
          </p:nvPr>
        </p:nvSpPr>
        <p:spPr/>
        <p:txBody>
          <a:bodyPr/>
          <a:lstStyle/>
          <a:p>
            <a:fld id="{1C554837-EC8D-4126-9767-2C179198B5A5}" type="datetimeFigureOut">
              <a:rPr lang="en-GB" smtClean="0"/>
              <a:t>11/09/2024</a:t>
            </a:fld>
            <a:endParaRPr lang="en-GB"/>
          </a:p>
        </p:txBody>
      </p:sp>
      <p:sp>
        <p:nvSpPr>
          <p:cNvPr id="3" name="Footer Placeholder 2">
            <a:extLst>
              <a:ext uri="{FF2B5EF4-FFF2-40B4-BE49-F238E27FC236}">
                <a16:creationId xmlns:a16="http://schemas.microsoft.com/office/drawing/2014/main" id="{5F18FC6C-D88D-CAD2-8257-66010B0DDF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1303BF-8901-AEFC-1D64-B3B7ADCBCC10}"/>
              </a:ext>
            </a:extLst>
          </p:cNvPr>
          <p:cNvSpPr>
            <a:spLocks noGrp="1"/>
          </p:cNvSpPr>
          <p:nvPr>
            <p:ph type="sldNum" sz="quarter" idx="12"/>
          </p:nvPr>
        </p:nvSpPr>
        <p:spPr/>
        <p:txBody>
          <a:bodyPr/>
          <a:lstStyle/>
          <a:p>
            <a:fld id="{27F092DA-F8DE-4B92-9B53-E5B2B59B600B}" type="slidenum">
              <a:rPr lang="en-GB" smtClean="0"/>
              <a:t>‹#›</a:t>
            </a:fld>
            <a:endParaRPr lang="en-GB"/>
          </a:p>
        </p:txBody>
      </p:sp>
    </p:spTree>
    <p:extLst>
      <p:ext uri="{BB962C8B-B14F-4D97-AF65-F5344CB8AC3E}">
        <p14:creationId xmlns:p14="http://schemas.microsoft.com/office/powerpoint/2010/main" val="345617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6D82-9E65-C462-EF12-256D2DF1D4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0FB7F26-C8D0-2152-9673-62824BDB3C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525810-AC50-D7BE-A608-B406F81E7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D7C0B9-F69A-AFBB-5F2F-1538AFC18AC8}"/>
              </a:ext>
            </a:extLst>
          </p:cNvPr>
          <p:cNvSpPr>
            <a:spLocks noGrp="1"/>
          </p:cNvSpPr>
          <p:nvPr>
            <p:ph type="dt" sz="half" idx="10"/>
          </p:nvPr>
        </p:nvSpPr>
        <p:spPr/>
        <p:txBody>
          <a:bodyPr/>
          <a:lstStyle/>
          <a:p>
            <a:fld id="{1C554837-EC8D-4126-9767-2C179198B5A5}" type="datetimeFigureOut">
              <a:rPr lang="en-GB" smtClean="0"/>
              <a:t>11/09/2024</a:t>
            </a:fld>
            <a:endParaRPr lang="en-GB"/>
          </a:p>
        </p:txBody>
      </p:sp>
      <p:sp>
        <p:nvSpPr>
          <p:cNvPr id="6" name="Footer Placeholder 5">
            <a:extLst>
              <a:ext uri="{FF2B5EF4-FFF2-40B4-BE49-F238E27FC236}">
                <a16:creationId xmlns:a16="http://schemas.microsoft.com/office/drawing/2014/main" id="{A9A3E67C-780D-DAAD-18D9-808AC79015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FECE08-279C-3759-7AC3-BD988C3388B6}"/>
              </a:ext>
            </a:extLst>
          </p:cNvPr>
          <p:cNvSpPr>
            <a:spLocks noGrp="1"/>
          </p:cNvSpPr>
          <p:nvPr>
            <p:ph type="sldNum" sz="quarter" idx="12"/>
          </p:nvPr>
        </p:nvSpPr>
        <p:spPr/>
        <p:txBody>
          <a:bodyPr/>
          <a:lstStyle/>
          <a:p>
            <a:fld id="{27F092DA-F8DE-4B92-9B53-E5B2B59B600B}" type="slidenum">
              <a:rPr lang="en-GB" smtClean="0"/>
              <a:t>‹#›</a:t>
            </a:fld>
            <a:endParaRPr lang="en-GB"/>
          </a:p>
        </p:txBody>
      </p:sp>
    </p:spTree>
    <p:extLst>
      <p:ext uri="{BB962C8B-B14F-4D97-AF65-F5344CB8AC3E}">
        <p14:creationId xmlns:p14="http://schemas.microsoft.com/office/powerpoint/2010/main" val="20155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68FA-D4B8-5CA5-8134-BE4EA544E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92C445-35C5-44C1-345B-FC674A232D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9CBC30-1F15-E5BF-A8D4-7DEF51C5F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52530-1A90-42E7-59B0-6D7F5CC71E51}"/>
              </a:ext>
            </a:extLst>
          </p:cNvPr>
          <p:cNvSpPr>
            <a:spLocks noGrp="1"/>
          </p:cNvSpPr>
          <p:nvPr>
            <p:ph type="dt" sz="half" idx="10"/>
          </p:nvPr>
        </p:nvSpPr>
        <p:spPr/>
        <p:txBody>
          <a:bodyPr/>
          <a:lstStyle/>
          <a:p>
            <a:fld id="{1C554837-EC8D-4126-9767-2C179198B5A5}" type="datetimeFigureOut">
              <a:rPr lang="en-GB" smtClean="0"/>
              <a:t>11/09/2024</a:t>
            </a:fld>
            <a:endParaRPr lang="en-GB"/>
          </a:p>
        </p:txBody>
      </p:sp>
      <p:sp>
        <p:nvSpPr>
          <p:cNvPr id="6" name="Footer Placeholder 5">
            <a:extLst>
              <a:ext uri="{FF2B5EF4-FFF2-40B4-BE49-F238E27FC236}">
                <a16:creationId xmlns:a16="http://schemas.microsoft.com/office/drawing/2014/main" id="{3F8F1F2B-5191-1BA0-B6FD-3A2118D431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3A869B-529E-A39F-ECD7-AEDD40A76926}"/>
              </a:ext>
            </a:extLst>
          </p:cNvPr>
          <p:cNvSpPr>
            <a:spLocks noGrp="1"/>
          </p:cNvSpPr>
          <p:nvPr>
            <p:ph type="sldNum" sz="quarter" idx="12"/>
          </p:nvPr>
        </p:nvSpPr>
        <p:spPr/>
        <p:txBody>
          <a:bodyPr/>
          <a:lstStyle/>
          <a:p>
            <a:fld id="{27F092DA-F8DE-4B92-9B53-E5B2B59B600B}" type="slidenum">
              <a:rPr lang="en-GB" smtClean="0"/>
              <a:t>‹#›</a:t>
            </a:fld>
            <a:endParaRPr lang="en-GB"/>
          </a:p>
        </p:txBody>
      </p:sp>
    </p:spTree>
    <p:extLst>
      <p:ext uri="{BB962C8B-B14F-4D97-AF65-F5344CB8AC3E}">
        <p14:creationId xmlns:p14="http://schemas.microsoft.com/office/powerpoint/2010/main" val="77287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AF7339-F9B6-5DD5-0E20-75CCDF0B1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C55458-291A-256C-6C7E-D5E6DD4D4F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18636C-A66E-80EF-E012-2B473FE28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54837-EC8D-4126-9767-2C179198B5A5}" type="datetimeFigureOut">
              <a:rPr lang="en-GB" smtClean="0"/>
              <a:t>11/09/2024</a:t>
            </a:fld>
            <a:endParaRPr lang="en-GB"/>
          </a:p>
        </p:txBody>
      </p:sp>
      <p:sp>
        <p:nvSpPr>
          <p:cNvPr id="5" name="Footer Placeholder 4">
            <a:extLst>
              <a:ext uri="{FF2B5EF4-FFF2-40B4-BE49-F238E27FC236}">
                <a16:creationId xmlns:a16="http://schemas.microsoft.com/office/drawing/2014/main" id="{B800FAAA-FDF6-8577-57BF-01F3EE0B0E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31DB72-D2C0-E906-EAE8-481DD705AF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092DA-F8DE-4B92-9B53-E5B2B59B600B}" type="slidenum">
              <a:rPr lang="en-GB" smtClean="0"/>
              <a:t>‹#›</a:t>
            </a:fld>
            <a:endParaRPr lang="en-GB"/>
          </a:p>
        </p:txBody>
      </p:sp>
    </p:spTree>
    <p:extLst>
      <p:ext uri="{BB962C8B-B14F-4D97-AF65-F5344CB8AC3E}">
        <p14:creationId xmlns:p14="http://schemas.microsoft.com/office/powerpoint/2010/main" val="5483381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urry image of a person's face&#10;&#10;Description automatically generated">
            <a:extLst>
              <a:ext uri="{FF2B5EF4-FFF2-40B4-BE49-F238E27FC236}">
                <a16:creationId xmlns:a16="http://schemas.microsoft.com/office/drawing/2014/main" id="{8D73EB2B-37A9-34EC-34B0-85F4E4716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116598" cy="5690586"/>
          </a:xfrm>
          <a:prstGeom prst="rect">
            <a:avLst/>
          </a:prstGeom>
        </p:spPr>
      </p:pic>
      <p:sp>
        <p:nvSpPr>
          <p:cNvPr id="4" name="Text Box 28">
            <a:extLst>
              <a:ext uri="{FF2B5EF4-FFF2-40B4-BE49-F238E27FC236}">
                <a16:creationId xmlns:a16="http://schemas.microsoft.com/office/drawing/2014/main" id="{60F172B9-47DD-C0B5-2909-E47A3E13B55B}"/>
              </a:ext>
              <a:ext uri="{C183D7F6-B498-43B3-948B-1728B52AA6E4}">
                <adec:decorative xmlns:adec="http://schemas.microsoft.com/office/drawing/2017/decorative" val="1"/>
              </a:ext>
            </a:extLst>
          </p:cNvPr>
          <p:cNvSpPr txBox="1">
            <a:spLocks noGrp="1" noChangeArrowheads="1"/>
          </p:cNvSpPr>
          <p:nvPr>
            <p:ph type="ctrTitle"/>
          </p:nvPr>
        </p:nvSpPr>
        <p:spPr bwMode="auto">
          <a:xfrm>
            <a:off x="205048" y="1671782"/>
            <a:ext cx="9144000" cy="238760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Bef>
                <a:spcPts val="600"/>
              </a:spcBef>
              <a:spcAft>
                <a:spcPts val="900"/>
              </a:spcAft>
            </a:pPr>
            <a:r>
              <a:rPr lang="en-GB" sz="6200">
                <a:solidFill>
                  <a:schemeClr val="bg1"/>
                </a:solidFill>
                <a:latin typeface="HelveticaNeueLT Pro 65 Md" panose="020B0804020202020204" pitchFamily="34" charset="0"/>
                <a:cs typeface="Calibri Light" panose="020F0302020204030204" pitchFamily="34" charset="0"/>
              </a:rPr>
              <a:t>THE FAMILY DYNAMICS OF GAMBLING HARMS</a:t>
            </a:r>
          </a:p>
        </p:txBody>
      </p:sp>
      <p:sp>
        <p:nvSpPr>
          <p:cNvPr id="6" name="Rectangle 5">
            <a:extLst>
              <a:ext uri="{FF2B5EF4-FFF2-40B4-BE49-F238E27FC236}">
                <a16:creationId xmlns:a16="http://schemas.microsoft.com/office/drawing/2014/main" id="{007F087E-1A7B-7BEA-D34D-1B376EA869B4}"/>
              </a:ext>
              <a:ext uri="{C183D7F6-B498-43B3-948B-1728B52AA6E4}">
                <adec:decorative xmlns:adec="http://schemas.microsoft.com/office/drawing/2017/decorative" val="1"/>
              </a:ext>
            </a:extLst>
          </p:cNvPr>
          <p:cNvSpPr/>
          <p:nvPr/>
        </p:nvSpPr>
        <p:spPr>
          <a:xfrm>
            <a:off x="10492508" y="0"/>
            <a:ext cx="1494443" cy="6858000"/>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a:extLst>
              <a:ext uri="{FF2B5EF4-FFF2-40B4-BE49-F238E27FC236}">
                <a16:creationId xmlns:a16="http://schemas.microsoft.com/office/drawing/2014/main" id="{31D63933-4C54-5EB3-0E7E-E44091F5258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546" y="5961412"/>
            <a:ext cx="3370580" cy="1078230"/>
          </a:xfrm>
          <a:prstGeom prst="rect">
            <a:avLst/>
          </a:prstGeom>
        </p:spPr>
      </p:pic>
      <p:pic>
        <p:nvPicPr>
          <p:cNvPr id="8" name="Picture 7">
            <a:extLst>
              <a:ext uri="{FF2B5EF4-FFF2-40B4-BE49-F238E27FC236}">
                <a16:creationId xmlns:a16="http://schemas.microsoft.com/office/drawing/2014/main" id="{6AC31D80-D398-356A-91DE-E8AD9BFDDE5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343055" y="1170103"/>
            <a:ext cx="1979930" cy="527685"/>
          </a:xfrm>
          <a:prstGeom prst="rect">
            <a:avLst/>
          </a:prstGeom>
        </p:spPr>
      </p:pic>
      <p:sp>
        <p:nvSpPr>
          <p:cNvPr id="9" name="Text Box 18">
            <a:extLst>
              <a:ext uri="{FF2B5EF4-FFF2-40B4-BE49-F238E27FC236}">
                <a16:creationId xmlns:a16="http://schemas.microsoft.com/office/drawing/2014/main" id="{E1D2318A-394D-735E-99A3-DC7DEC24E9B2}"/>
              </a:ext>
              <a:ext uri="{C183D7F6-B498-43B3-948B-1728B52AA6E4}">
                <adec:decorative xmlns:adec="http://schemas.microsoft.com/office/drawing/2017/decorative" val="1"/>
              </a:ext>
            </a:extLst>
          </p:cNvPr>
          <p:cNvSpPr txBox="1">
            <a:spLocks noChangeArrowheads="1"/>
          </p:cNvSpPr>
          <p:nvPr/>
        </p:nvSpPr>
        <p:spPr bwMode="auto">
          <a:xfrm>
            <a:off x="1932488" y="4077706"/>
            <a:ext cx="6092197" cy="46926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0000"/>
              </a:lnSpc>
              <a:spcBef>
                <a:spcPts val="600"/>
              </a:spcBef>
              <a:spcAft>
                <a:spcPts val="900"/>
              </a:spcAft>
            </a:pPr>
            <a:r>
              <a:rPr lang="en-GB" sz="2000" dirty="0" err="1">
                <a:solidFill>
                  <a:srgbClr val="FFFFFF"/>
                </a:solidFill>
                <a:effectLst/>
                <a:latin typeface="HelveticaNeueLT Pro 65 Md" panose="020B0804020202020204" pitchFamily="34" charset="0"/>
                <a:ea typeface="Calibri" panose="020F0502020204030204" pitchFamily="34" charset="0"/>
                <a:cs typeface="Times New Roman" panose="02020603050405020304" pitchFamily="18" charset="0"/>
              </a:rPr>
              <a:t>AFINet</a:t>
            </a:r>
            <a:r>
              <a:rPr lang="en-GB" sz="2000" dirty="0">
                <a:solidFill>
                  <a:srgbClr val="FFFFFF"/>
                </a:solidFill>
                <a:effectLst/>
                <a:latin typeface="HelveticaNeueLT Pro 65 Md" panose="020B0804020202020204" pitchFamily="34" charset="0"/>
                <a:ea typeface="Calibri" panose="020F0502020204030204" pitchFamily="34" charset="0"/>
                <a:cs typeface="Times New Roman" panose="02020603050405020304" pitchFamily="18" charset="0"/>
              </a:rPr>
              <a:t> Conference, September 2024</a:t>
            </a:r>
          </a:p>
          <a:p>
            <a:pPr algn="ctr">
              <a:lnSpc>
                <a:spcPct val="110000"/>
              </a:lnSpc>
              <a:spcBef>
                <a:spcPts val="600"/>
              </a:spcBef>
              <a:spcAft>
                <a:spcPts val="900"/>
              </a:spcAft>
            </a:pPr>
            <a:r>
              <a:rPr lang="en-GB" sz="2000" dirty="0">
                <a:solidFill>
                  <a:srgbClr val="FFFFFF"/>
                </a:solidFill>
                <a:latin typeface="HelveticaNeueLT Pro 65 Md" panose="020B0804020202020204" pitchFamily="34" charset="0"/>
                <a:ea typeface="Calibri" panose="020F0502020204030204" pitchFamily="34" charset="0"/>
                <a:cs typeface="Times New Roman" panose="02020603050405020304" pitchFamily="18" charset="0"/>
              </a:rPr>
              <a:t>Professor Sharon Collard, Personal Finance Research Centre, University of Bristol, UK</a:t>
            </a:r>
            <a:endParaRPr lang="en-GB"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descr="A close-up of a logo&#10;&#10;Description automatically generated">
            <a:extLst>
              <a:ext uri="{FF2B5EF4-FFF2-40B4-BE49-F238E27FC236}">
                <a16:creationId xmlns:a16="http://schemas.microsoft.com/office/drawing/2014/main" id="{826C98B5-142A-EFC5-186C-E502D618C2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546" y="255120"/>
            <a:ext cx="2949884" cy="854166"/>
          </a:xfrm>
          <a:prstGeom prst="rect">
            <a:avLst/>
          </a:prstGeom>
        </p:spPr>
      </p:pic>
    </p:spTree>
    <p:extLst>
      <p:ext uri="{BB962C8B-B14F-4D97-AF65-F5344CB8AC3E}">
        <p14:creationId xmlns:p14="http://schemas.microsoft.com/office/powerpoint/2010/main" val="234354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199" y="365125"/>
            <a:ext cx="10791825" cy="1325563"/>
          </a:xfrm>
        </p:spPr>
        <p:txBody>
          <a:bodyPr>
            <a:normAutofit/>
          </a:bodyPr>
          <a:lstStyle/>
          <a:p>
            <a:r>
              <a:rPr lang="en-US" sz="3800">
                <a:solidFill>
                  <a:schemeClr val="bg1"/>
                </a:solidFill>
                <a:latin typeface="HelveticaNeueLT Pro 65 Md" panose="020B0804020202020204" pitchFamily="34" charset="0"/>
              </a:rPr>
              <a:t>Family roles in moderating gambling harms</a:t>
            </a:r>
            <a:endParaRPr lang="en-GB" sz="3800">
              <a:solidFill>
                <a:schemeClr val="bg1"/>
              </a:solidFill>
            </a:endParaRPr>
          </a:p>
        </p:txBody>
      </p:sp>
      <p:pic>
        <p:nvPicPr>
          <p:cNvPr id="4" name="Picture 3">
            <a:extLst>
              <a:ext uri="{FF2B5EF4-FFF2-40B4-BE49-F238E27FC236}">
                <a16:creationId xmlns:a16="http://schemas.microsoft.com/office/drawing/2014/main" id="{FA04F36A-CA43-614F-CB85-EBA11E434517}"/>
              </a:ext>
            </a:extLst>
          </p:cNvPr>
          <p:cNvPicPr>
            <a:picLocks noChangeAspect="1"/>
          </p:cNvPicPr>
          <p:nvPr/>
        </p:nvPicPr>
        <p:blipFill rotWithShape="1">
          <a:blip r:embed="rId2"/>
          <a:srcRect r="5730" b="7933"/>
          <a:stretch/>
        </p:blipFill>
        <p:spPr>
          <a:xfrm>
            <a:off x="708646" y="1956713"/>
            <a:ext cx="10774708" cy="4631412"/>
          </a:xfrm>
          <a:prstGeom prst="rect">
            <a:avLst/>
          </a:prstGeom>
        </p:spPr>
      </p:pic>
    </p:spTree>
    <p:extLst>
      <p:ext uri="{BB962C8B-B14F-4D97-AF65-F5344CB8AC3E}">
        <p14:creationId xmlns:p14="http://schemas.microsoft.com/office/powerpoint/2010/main" val="3309796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80109" y="2502844"/>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200" y="2521981"/>
            <a:ext cx="10515600" cy="1325563"/>
          </a:xfrm>
        </p:spPr>
        <p:txBody>
          <a:bodyPr>
            <a:normAutofit/>
          </a:bodyPr>
          <a:lstStyle/>
          <a:p>
            <a:r>
              <a:rPr lang="en-US" sz="4000">
                <a:solidFill>
                  <a:schemeClr val="bg1"/>
                </a:solidFill>
                <a:latin typeface="HelveticaNeueLT Pro 65 Md" panose="020B0804020202020204" pitchFamily="34" charset="0"/>
              </a:rPr>
              <a:t>The impacts of gambling problems on family wellbeing</a:t>
            </a:r>
            <a:endParaRPr lang="en-GB" sz="4000">
              <a:solidFill>
                <a:schemeClr val="bg1"/>
              </a:solidFill>
            </a:endParaRPr>
          </a:p>
        </p:txBody>
      </p:sp>
    </p:spTree>
    <p:extLst>
      <p:ext uri="{BB962C8B-B14F-4D97-AF65-F5344CB8AC3E}">
        <p14:creationId xmlns:p14="http://schemas.microsoft.com/office/powerpoint/2010/main" val="1796232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200" y="365125"/>
            <a:ext cx="10688782" cy="1325563"/>
          </a:xfrm>
        </p:spPr>
        <p:txBody>
          <a:bodyPr>
            <a:normAutofit/>
          </a:bodyPr>
          <a:lstStyle/>
          <a:p>
            <a:r>
              <a:rPr lang="en-US" sz="4200">
                <a:solidFill>
                  <a:schemeClr val="bg1"/>
                </a:solidFill>
                <a:latin typeface="HelveticaNeueLT Pro 65 Md" panose="020B0804020202020204" pitchFamily="34" charset="0"/>
              </a:rPr>
              <a:t>Gambling harms within the family</a:t>
            </a:r>
            <a:endParaRPr lang="en-GB" sz="4200">
              <a:solidFill>
                <a:schemeClr val="bg1"/>
              </a:solidFill>
            </a:endParaRPr>
          </a:p>
        </p:txBody>
      </p:sp>
      <p:pic>
        <p:nvPicPr>
          <p:cNvPr id="4" name="Picture 3" descr="The three most-mentioned gambling harms in our interview data: personal relationship harms; financial harms; emotional harms.">
            <a:extLst>
              <a:ext uri="{FF2B5EF4-FFF2-40B4-BE49-F238E27FC236}">
                <a16:creationId xmlns:a16="http://schemas.microsoft.com/office/drawing/2014/main" id="{951E77F3-5ED2-2FE6-3648-846522372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816" y="2367817"/>
            <a:ext cx="4023541" cy="3657686"/>
          </a:xfrm>
          <a:prstGeom prst="rect">
            <a:avLst/>
          </a:prstGeom>
        </p:spPr>
      </p:pic>
      <p:sp>
        <p:nvSpPr>
          <p:cNvPr id="6" name="TextBox 5">
            <a:extLst>
              <a:ext uri="{FF2B5EF4-FFF2-40B4-BE49-F238E27FC236}">
                <a16:creationId xmlns:a16="http://schemas.microsoft.com/office/drawing/2014/main" id="{ECB80F4D-E833-21F4-26D8-0A17E9498259}"/>
              </a:ext>
            </a:extLst>
          </p:cNvPr>
          <p:cNvSpPr txBox="1"/>
          <p:nvPr/>
        </p:nvSpPr>
        <p:spPr>
          <a:xfrm>
            <a:off x="6054436" y="2986672"/>
            <a:ext cx="5013664" cy="2170338"/>
          </a:xfrm>
          <a:prstGeom prst="rect">
            <a:avLst/>
          </a:prstGeom>
          <a:noFill/>
        </p:spPr>
        <p:txBody>
          <a:bodyPr wrap="square">
            <a:spAutoFit/>
          </a:bodyPr>
          <a:lstStyle/>
          <a:p>
            <a:pPr>
              <a:lnSpc>
                <a:spcPct val="110000"/>
              </a:lnSpc>
              <a:spcBef>
                <a:spcPts val="600"/>
              </a:spcBef>
              <a:spcAft>
                <a:spcPts val="900"/>
              </a:spcAft>
            </a:pPr>
            <a:r>
              <a:rPr lang="en-GB" sz="1800" b="1">
                <a:solidFill>
                  <a:srgbClr val="9E004F"/>
                </a:solidFill>
                <a:effectLst/>
                <a:latin typeface="Arial" panose="020B0604020202020204" pitchFamily="34" charset="0"/>
                <a:ea typeface="Calibri" panose="020F0502020204030204" pitchFamily="34" charset="0"/>
                <a:cs typeface="Calibri Light" panose="020F0302020204030204" pitchFamily="34" charset="0"/>
              </a:rPr>
              <a:t>Gambling-related harm is defined as “Any initial or exacerbated adverse consequence due to an engagement with gambling that leads to a decrement to the health or wellbeing of an individual, family unit, community or population.”</a:t>
            </a:r>
            <a:r>
              <a:rPr lang="en-GB" sz="1800" i="1">
                <a:solidFill>
                  <a:srgbClr val="9E004F"/>
                </a:solidFill>
                <a:effectLst/>
                <a:latin typeface="Arial" panose="020B0604020202020204" pitchFamily="34" charset="0"/>
                <a:ea typeface="Calibri" panose="020F0502020204030204" pitchFamily="34" charset="0"/>
                <a:cs typeface="Calibri Light" panose="020F0302020204030204" pitchFamily="34" charset="0"/>
              </a:rPr>
              <a:t> </a:t>
            </a:r>
            <a:br>
              <a:rPr lang="en-GB" sz="1800" i="1">
                <a:solidFill>
                  <a:srgbClr val="9E004F"/>
                </a:solidFill>
                <a:effectLst/>
                <a:latin typeface="Arial" panose="020B0604020202020204" pitchFamily="34" charset="0"/>
                <a:ea typeface="Calibri" panose="020F0502020204030204" pitchFamily="34" charset="0"/>
                <a:cs typeface="Calibri Light" panose="020F0302020204030204" pitchFamily="34" charset="0"/>
              </a:rPr>
            </a:br>
            <a:r>
              <a:rPr lang="en-GB" sz="1600">
                <a:solidFill>
                  <a:srgbClr val="9E004F"/>
                </a:solidFill>
                <a:effectLst/>
                <a:latin typeface="Arial" panose="020B0604020202020204" pitchFamily="34" charset="0"/>
                <a:ea typeface="Calibri" panose="020F0502020204030204" pitchFamily="34" charset="0"/>
                <a:cs typeface="Calibri Light" panose="020F0302020204030204" pitchFamily="34" charset="0"/>
              </a:rPr>
              <a:t>(Langham et al, 2016, p.4)</a:t>
            </a:r>
            <a:endParaRPr lang="en-GB" sz="14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397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mmon narratives include patterns of secrecy and deceit; divided loyalties; and splits in the family. It creates a tension that never lifts and is often like 'talking to a brick wall'.">
            <a:extLst>
              <a:ext uri="{FF2B5EF4-FFF2-40B4-BE49-F238E27FC236}">
                <a16:creationId xmlns:a16="http://schemas.microsoft.com/office/drawing/2014/main" id="{BFBB6637-A2C2-F652-621B-27D377DA21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223" y="2021236"/>
            <a:ext cx="7350710" cy="4134888"/>
          </a:xfrm>
          <a:prstGeom prst="rect">
            <a:avLst/>
          </a:prstGeom>
        </p:spPr>
      </p:pic>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200" y="365125"/>
            <a:ext cx="10688782" cy="1325563"/>
          </a:xfrm>
        </p:spPr>
        <p:txBody>
          <a:bodyPr>
            <a:normAutofit/>
          </a:bodyPr>
          <a:lstStyle/>
          <a:p>
            <a:r>
              <a:rPr lang="en-US" sz="4200">
                <a:solidFill>
                  <a:schemeClr val="bg1"/>
                </a:solidFill>
                <a:latin typeface="HelveticaNeueLT Pro 65 Md" panose="020B0804020202020204" pitchFamily="34" charset="0"/>
              </a:rPr>
              <a:t>Personal relationship harms </a:t>
            </a:r>
            <a:endParaRPr lang="en-GB" sz="4200">
              <a:solidFill>
                <a:schemeClr val="bg1"/>
              </a:solidFill>
            </a:endParaRPr>
          </a:p>
        </p:txBody>
      </p:sp>
      <p:sp>
        <p:nvSpPr>
          <p:cNvPr id="7" name="TextBox 6">
            <a:extLst>
              <a:ext uri="{FF2B5EF4-FFF2-40B4-BE49-F238E27FC236}">
                <a16:creationId xmlns:a16="http://schemas.microsoft.com/office/drawing/2014/main" id="{1F0E61B4-EC22-D900-A45B-E362B70D9151}"/>
              </a:ext>
            </a:extLst>
          </p:cNvPr>
          <p:cNvSpPr txBox="1"/>
          <p:nvPr/>
        </p:nvSpPr>
        <p:spPr>
          <a:xfrm>
            <a:off x="652374" y="2473444"/>
            <a:ext cx="4816271" cy="3523080"/>
          </a:xfrm>
          <a:prstGeom prst="rect">
            <a:avLst/>
          </a:prstGeom>
          <a:noFill/>
        </p:spPr>
        <p:txBody>
          <a:bodyPr wrap="square">
            <a:spAutoFit/>
          </a:bodyPr>
          <a:lstStyle/>
          <a:p>
            <a:pPr marL="285750" indent="-285750">
              <a:lnSpc>
                <a:spcPct val="110000"/>
              </a:lnSpc>
              <a:spcBef>
                <a:spcPts val="1200"/>
              </a:spcBef>
              <a:buFont typeface="Arial" panose="020B0604020202020204" pitchFamily="34" charset="0"/>
              <a:buChar char="•"/>
            </a:pPr>
            <a:r>
              <a:rPr lang="en-GB" sz="2400" b="1" dirty="0">
                <a:solidFill>
                  <a:srgbClr val="262626"/>
                </a:solidFill>
                <a:effectLst/>
                <a:latin typeface="HelveticaNeueLT Pro 65 Md" panose="020B0804020202020204" pitchFamily="34" charset="0"/>
                <a:ea typeface="Times New Roman" panose="02020603050405020304" pitchFamily="18" charset="0"/>
                <a:cs typeface="Times New Roman" panose="02020603050405020304" pitchFamily="18" charset="0"/>
              </a:rPr>
              <a:t>Loss of closeness or intimacy</a:t>
            </a:r>
          </a:p>
          <a:p>
            <a:pPr marL="285750" indent="-285750">
              <a:lnSpc>
                <a:spcPct val="110000"/>
              </a:lnSpc>
              <a:spcBef>
                <a:spcPts val="1200"/>
              </a:spcBef>
              <a:buFont typeface="Arial" panose="020B0604020202020204" pitchFamily="34" charset="0"/>
              <a:buChar char="•"/>
            </a:pPr>
            <a:r>
              <a:rPr lang="en-GB" sz="2400" b="1" dirty="0">
                <a:solidFill>
                  <a:srgbClr val="262626"/>
                </a:solidFill>
                <a:latin typeface="HelveticaNeueLT Pro 65 Md" panose="020B0804020202020204" pitchFamily="34" charset="0"/>
                <a:cs typeface="Times New Roman" panose="02020603050405020304" pitchFamily="18" charset="0"/>
              </a:rPr>
              <a:t>Absence</a:t>
            </a:r>
          </a:p>
          <a:p>
            <a:pPr marL="285750" indent="-285750">
              <a:lnSpc>
                <a:spcPct val="110000"/>
              </a:lnSpc>
              <a:spcBef>
                <a:spcPts val="1200"/>
              </a:spcBef>
              <a:buFont typeface="Arial" panose="020B0604020202020204" pitchFamily="34" charset="0"/>
              <a:buChar char="•"/>
            </a:pPr>
            <a:r>
              <a:rPr lang="en-GB" sz="2400" b="1" dirty="0">
                <a:solidFill>
                  <a:srgbClr val="262626"/>
                </a:solidFill>
                <a:effectLst/>
                <a:latin typeface="HelveticaNeueLT Pro 65 Md" panose="020B0804020202020204" pitchFamily="34" charset="0"/>
                <a:ea typeface="Times New Roman" panose="02020603050405020304" pitchFamily="18" charset="0"/>
                <a:cs typeface="Times New Roman" panose="02020603050405020304" pitchFamily="18" charset="0"/>
              </a:rPr>
              <a:t>Family conflict</a:t>
            </a:r>
          </a:p>
          <a:p>
            <a:pPr marL="285750" indent="-285750">
              <a:lnSpc>
                <a:spcPct val="110000"/>
              </a:lnSpc>
              <a:spcBef>
                <a:spcPts val="1200"/>
              </a:spcBef>
              <a:buFont typeface="Arial" panose="020B0604020202020204" pitchFamily="34" charset="0"/>
              <a:buChar char="•"/>
            </a:pPr>
            <a:r>
              <a:rPr lang="en-GB" sz="2400" b="1" dirty="0">
                <a:solidFill>
                  <a:srgbClr val="262626"/>
                </a:solidFill>
                <a:effectLst/>
                <a:latin typeface="HelveticaNeueLT Pro 65 Md" panose="020B0804020202020204" pitchFamily="34" charset="0"/>
                <a:ea typeface="Times New Roman" panose="02020603050405020304" pitchFamily="18" charset="0"/>
                <a:cs typeface="Times New Roman" panose="02020603050405020304" pitchFamily="18" charset="0"/>
              </a:rPr>
              <a:t>Relationship breakdown</a:t>
            </a:r>
          </a:p>
          <a:p>
            <a:pPr marL="285750" indent="-285750">
              <a:lnSpc>
                <a:spcPct val="110000"/>
              </a:lnSpc>
              <a:spcBef>
                <a:spcPts val="1200"/>
              </a:spcBef>
              <a:buFont typeface="Arial" panose="020B0604020202020204" pitchFamily="34" charset="0"/>
              <a:buChar char="•"/>
            </a:pPr>
            <a:r>
              <a:rPr lang="en-GB" sz="2400" b="1" dirty="0">
                <a:solidFill>
                  <a:srgbClr val="262626"/>
                </a:solidFill>
                <a:effectLst/>
                <a:latin typeface="HelveticaNeueLT Pro 65 Md" panose="020B0804020202020204" pitchFamily="34" charset="0"/>
                <a:ea typeface="Times New Roman" panose="02020603050405020304" pitchFamily="18" charset="0"/>
                <a:cs typeface="Times New Roman" panose="02020603050405020304" pitchFamily="18" charset="0"/>
              </a:rPr>
              <a:t>Reconfigured family dynamics</a:t>
            </a:r>
          </a:p>
        </p:txBody>
      </p:sp>
    </p:spTree>
    <p:extLst>
      <p:ext uri="{BB962C8B-B14F-4D97-AF65-F5344CB8AC3E}">
        <p14:creationId xmlns:p14="http://schemas.microsoft.com/office/powerpoint/2010/main" val="1584259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200" y="365125"/>
            <a:ext cx="10688782" cy="1325563"/>
          </a:xfrm>
        </p:spPr>
        <p:txBody>
          <a:bodyPr>
            <a:normAutofit/>
          </a:bodyPr>
          <a:lstStyle/>
          <a:p>
            <a:r>
              <a:rPr lang="en-US" sz="4200">
                <a:solidFill>
                  <a:schemeClr val="bg1"/>
                </a:solidFill>
                <a:latin typeface="HelveticaNeueLT Pro 65 Md" panose="020B0804020202020204" pitchFamily="34" charset="0"/>
              </a:rPr>
              <a:t>Harjit’s story </a:t>
            </a:r>
            <a:r>
              <a:rPr lang="en-US" sz="2800">
                <a:solidFill>
                  <a:schemeClr val="bg1"/>
                </a:solidFill>
                <a:latin typeface="HelveticaNeueLT Pro 65 Md" panose="020B0804020202020204" pitchFamily="34" charset="0"/>
              </a:rPr>
              <a:t>(names have been changed)</a:t>
            </a:r>
            <a:endParaRPr lang="en-GB" sz="4200">
              <a:solidFill>
                <a:schemeClr val="bg1"/>
              </a:solidFill>
            </a:endParaRPr>
          </a:p>
        </p:txBody>
      </p:sp>
      <p:pic>
        <p:nvPicPr>
          <p:cNvPr id="5" name="Picture 4">
            <a:extLst>
              <a:ext uri="{FF2B5EF4-FFF2-40B4-BE49-F238E27FC236}">
                <a16:creationId xmlns:a16="http://schemas.microsoft.com/office/drawing/2014/main" id="{2E3D8D43-729A-C168-5B63-1F564A6A747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263" y="1919727"/>
            <a:ext cx="11306545" cy="4540069"/>
          </a:xfrm>
          <a:prstGeom prst="rect">
            <a:avLst/>
          </a:prstGeom>
        </p:spPr>
      </p:pic>
      <p:pic>
        <p:nvPicPr>
          <p:cNvPr id="13" name="Picture 12">
            <a:extLst>
              <a:ext uri="{FF2B5EF4-FFF2-40B4-BE49-F238E27FC236}">
                <a16:creationId xmlns:a16="http://schemas.microsoft.com/office/drawing/2014/main" id="{C5C27B18-0440-A1ED-FD65-C2A89388272A}"/>
              </a:ext>
            </a:extLst>
          </p:cNvPr>
          <p:cNvPicPr>
            <a:picLocks noChangeAspect="1"/>
          </p:cNvPicPr>
          <p:nvPr/>
        </p:nvPicPr>
        <p:blipFill>
          <a:blip r:embed="rId3"/>
          <a:stretch>
            <a:fillRect/>
          </a:stretch>
        </p:blipFill>
        <p:spPr>
          <a:xfrm>
            <a:off x="1309386" y="2638599"/>
            <a:ext cx="914479" cy="914479"/>
          </a:xfrm>
          <a:prstGeom prst="rect">
            <a:avLst/>
          </a:prstGeom>
        </p:spPr>
      </p:pic>
      <p:sp>
        <p:nvSpPr>
          <p:cNvPr id="16" name="TextBox 15">
            <a:extLst>
              <a:ext uri="{FF2B5EF4-FFF2-40B4-BE49-F238E27FC236}">
                <a16:creationId xmlns:a16="http://schemas.microsoft.com/office/drawing/2014/main" id="{37082ADE-9DA6-3D77-DB06-22EA450C21C3}"/>
              </a:ext>
            </a:extLst>
          </p:cNvPr>
          <p:cNvSpPr txBox="1"/>
          <p:nvPr/>
        </p:nvSpPr>
        <p:spPr>
          <a:xfrm>
            <a:off x="916299" y="2009534"/>
            <a:ext cx="1471474" cy="646331"/>
          </a:xfrm>
          <a:prstGeom prst="rect">
            <a:avLst/>
          </a:prstGeom>
          <a:noFill/>
        </p:spPr>
        <p:txBody>
          <a:bodyPr wrap="square">
            <a:spAutoFit/>
          </a:bodyPr>
          <a:lstStyle/>
          <a:p>
            <a:r>
              <a:rPr lang="en-GB" sz="1800" b="1" kern="0">
                <a:solidFill>
                  <a:srgbClr val="404040"/>
                </a:solidFill>
                <a:effectLst/>
                <a:latin typeface="HelveticaNeueLT Pro 65 Md" panose="020B0804020202020204" pitchFamily="34" charset="0"/>
                <a:ea typeface="Calibri" panose="020F0502020204030204" pitchFamily="34" charset="0"/>
                <a:cs typeface="Times New Roman" panose="02020603050405020304" pitchFamily="18" charset="0"/>
              </a:rPr>
              <a:t>Gambling </a:t>
            </a:r>
            <a:br>
              <a:rPr lang="en-GB" sz="1800" b="1" kern="0">
                <a:solidFill>
                  <a:srgbClr val="404040"/>
                </a:solidFill>
                <a:effectLst/>
                <a:latin typeface="HelveticaNeueLT Pro 65 Md" panose="020B0804020202020204" pitchFamily="34" charset="0"/>
                <a:ea typeface="Calibri" panose="020F0502020204030204" pitchFamily="34" charset="0"/>
                <a:cs typeface="Times New Roman" panose="02020603050405020304" pitchFamily="18" charset="0"/>
              </a:rPr>
            </a:br>
            <a:r>
              <a:rPr lang="en-GB" sz="1800" b="1" kern="0">
                <a:solidFill>
                  <a:srgbClr val="404040"/>
                </a:solidFill>
                <a:effectLst/>
                <a:latin typeface="HelveticaNeueLT Pro 65 Md" panose="020B0804020202020204" pitchFamily="34" charset="0"/>
                <a:ea typeface="Calibri" panose="020F0502020204030204" pitchFamily="34" charset="0"/>
                <a:cs typeface="Times New Roman" panose="02020603050405020304" pitchFamily="18" charset="0"/>
              </a:rPr>
              <a:t>behaviours</a:t>
            </a:r>
            <a:endParaRPr lang="en-GB"/>
          </a:p>
        </p:txBody>
      </p:sp>
      <p:sp>
        <p:nvSpPr>
          <p:cNvPr id="18" name="TextBox 17">
            <a:extLst>
              <a:ext uri="{FF2B5EF4-FFF2-40B4-BE49-F238E27FC236}">
                <a16:creationId xmlns:a16="http://schemas.microsoft.com/office/drawing/2014/main" id="{25DEA048-AFE7-62A3-CAA5-623C91819184}"/>
              </a:ext>
            </a:extLst>
          </p:cNvPr>
          <p:cNvSpPr txBox="1"/>
          <p:nvPr/>
        </p:nvSpPr>
        <p:spPr>
          <a:xfrm>
            <a:off x="2616951" y="2357174"/>
            <a:ext cx="8506109" cy="1077218"/>
          </a:xfrm>
          <a:prstGeom prst="rect">
            <a:avLst/>
          </a:prstGeom>
          <a:noFill/>
        </p:spPr>
        <p:txBody>
          <a:bodyPr wrap="square">
            <a:spAutoFit/>
          </a:bodyPr>
          <a:lstStyle/>
          <a:p>
            <a:r>
              <a:rPr lang="en-GB" sz="1600" kern="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Harjit lives with his wife, children and extended family in a multi-generational home, along with his brother who has a gambling problem. Gambling used to be something they did together as a bit of fun, but his brother's online gambling has escalated to the point where Harjit thinks it's an addiction</a:t>
            </a:r>
            <a:endParaRPr lang="en-GB" sz="1600"/>
          </a:p>
        </p:txBody>
      </p:sp>
      <p:sp>
        <p:nvSpPr>
          <p:cNvPr id="20" name="TextBox 19">
            <a:extLst>
              <a:ext uri="{FF2B5EF4-FFF2-40B4-BE49-F238E27FC236}">
                <a16:creationId xmlns:a16="http://schemas.microsoft.com/office/drawing/2014/main" id="{0B78D3A6-1027-1945-9D47-52ECB196D986}"/>
              </a:ext>
            </a:extLst>
          </p:cNvPr>
          <p:cNvSpPr txBox="1"/>
          <p:nvPr/>
        </p:nvSpPr>
        <p:spPr>
          <a:xfrm>
            <a:off x="752475" y="3712709"/>
            <a:ext cx="8986753" cy="1323439"/>
          </a:xfrm>
          <a:prstGeom prst="rect">
            <a:avLst/>
          </a:prstGeom>
          <a:noFill/>
        </p:spPr>
        <p:txBody>
          <a:bodyPr wrap="square">
            <a:spAutoFit/>
          </a:bodyPr>
          <a:lstStyle/>
          <a:p>
            <a:r>
              <a:rPr lang="en-GB" sz="1600" kern="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As a result of his brother's gambling problems, over time they have grown distant. They have a business together, but now Harjit avoids working on the same jobs as his brother. When Harjit wanted to expand the business, his brother had no money to invest in it because of his gambling. It has also led to conflict in the family, with family members having different views about how to support his brother.</a:t>
            </a:r>
            <a:endParaRPr lang="en-GB" sz="1600"/>
          </a:p>
        </p:txBody>
      </p:sp>
      <p:sp>
        <p:nvSpPr>
          <p:cNvPr id="22" name="TextBox 21">
            <a:extLst>
              <a:ext uri="{FF2B5EF4-FFF2-40B4-BE49-F238E27FC236}">
                <a16:creationId xmlns:a16="http://schemas.microsoft.com/office/drawing/2014/main" id="{EEC9DE88-ABE0-F17F-4E3C-18445A1476FE}"/>
              </a:ext>
            </a:extLst>
          </p:cNvPr>
          <p:cNvSpPr txBox="1"/>
          <p:nvPr/>
        </p:nvSpPr>
        <p:spPr>
          <a:xfrm>
            <a:off x="9522202" y="3728096"/>
            <a:ext cx="1830391" cy="923330"/>
          </a:xfrm>
          <a:prstGeom prst="rect">
            <a:avLst/>
          </a:prstGeom>
          <a:noFill/>
        </p:spPr>
        <p:txBody>
          <a:bodyPr wrap="square">
            <a:spAutoFit/>
          </a:bodyPr>
          <a:lstStyle/>
          <a:p>
            <a:pPr algn="ctr"/>
            <a:r>
              <a:rPr lang="en-GB" sz="1800" b="1" kern="0">
                <a:solidFill>
                  <a:srgbClr val="404040"/>
                </a:solidFill>
                <a:effectLst/>
                <a:latin typeface="HelveticaNeueLT Pro 65 Md" panose="020B0804020202020204" pitchFamily="34" charset="0"/>
                <a:ea typeface="Calibri" panose="020F0502020204030204" pitchFamily="34" charset="0"/>
                <a:cs typeface="Times New Roman" panose="02020603050405020304" pitchFamily="18" charset="0"/>
              </a:rPr>
              <a:t>The impact of </a:t>
            </a:r>
            <a:br>
              <a:rPr lang="en-GB" sz="1800" b="1" kern="0">
                <a:solidFill>
                  <a:srgbClr val="404040"/>
                </a:solidFill>
                <a:effectLst/>
                <a:latin typeface="HelveticaNeueLT Pro 65 Md" panose="020B0804020202020204" pitchFamily="34" charset="0"/>
                <a:ea typeface="Calibri" panose="020F0502020204030204" pitchFamily="34" charset="0"/>
                <a:cs typeface="Times New Roman" panose="02020603050405020304" pitchFamily="18" charset="0"/>
              </a:rPr>
            </a:br>
            <a:r>
              <a:rPr lang="en-GB" sz="1800" b="1" kern="0">
                <a:solidFill>
                  <a:srgbClr val="404040"/>
                </a:solidFill>
                <a:effectLst/>
                <a:latin typeface="HelveticaNeueLT Pro 65 Md" panose="020B0804020202020204" pitchFamily="34" charset="0"/>
                <a:ea typeface="Calibri" panose="020F0502020204030204" pitchFamily="34" charset="0"/>
                <a:cs typeface="Times New Roman" panose="02020603050405020304" pitchFamily="18" charset="0"/>
              </a:rPr>
              <a:t>gambling problems</a:t>
            </a:r>
            <a:endParaRPr lang="en-GB"/>
          </a:p>
        </p:txBody>
      </p:sp>
      <p:pic>
        <p:nvPicPr>
          <p:cNvPr id="23" name="Graphic 277">
            <a:extLst>
              <a:ext uri="{FF2B5EF4-FFF2-40B4-BE49-F238E27FC236}">
                <a16:creationId xmlns:a16="http://schemas.microsoft.com/office/drawing/2014/main" id="{D4A6584A-99B6-21CA-B13B-A0F581B2171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6299" y="5093205"/>
            <a:ext cx="1079500" cy="1079500"/>
          </a:xfrm>
          <a:prstGeom prst="rect">
            <a:avLst/>
          </a:prstGeom>
        </p:spPr>
      </p:pic>
      <p:sp>
        <p:nvSpPr>
          <p:cNvPr id="25" name="TextBox 24">
            <a:extLst>
              <a:ext uri="{FF2B5EF4-FFF2-40B4-BE49-F238E27FC236}">
                <a16:creationId xmlns:a16="http://schemas.microsoft.com/office/drawing/2014/main" id="{527AD84D-DC0D-8A83-B54D-05AF6520DE89}"/>
              </a:ext>
            </a:extLst>
          </p:cNvPr>
          <p:cNvSpPr txBox="1"/>
          <p:nvPr/>
        </p:nvSpPr>
        <p:spPr>
          <a:xfrm>
            <a:off x="2793307" y="5108706"/>
            <a:ext cx="8037992" cy="1154675"/>
          </a:xfrm>
          <a:prstGeom prst="rect">
            <a:avLst/>
          </a:prstGeom>
          <a:noFill/>
        </p:spPr>
        <p:txBody>
          <a:bodyPr wrap="square">
            <a:spAutoFit/>
          </a:bodyPr>
          <a:lstStyle/>
          <a:p>
            <a:pPr>
              <a:lnSpc>
                <a:spcPct val="110000"/>
              </a:lnSpc>
              <a:spcBef>
                <a:spcPts val="600"/>
              </a:spcBef>
              <a:spcAft>
                <a:spcPts val="900"/>
              </a:spcAft>
            </a:pPr>
            <a:r>
              <a:rPr lang="en-GB" sz="1600" b="1" i="1">
                <a:solidFill>
                  <a:srgbClr val="9E004F"/>
                </a:solidFill>
                <a:effectLst/>
                <a:latin typeface="Arial" panose="020B0604020202020204" pitchFamily="34" charset="0"/>
                <a:ea typeface="Calibri" panose="020F0502020204030204" pitchFamily="34" charset="0"/>
                <a:cs typeface="Times New Roman" panose="02020603050405020304" pitchFamily="18" charset="0"/>
              </a:rPr>
              <a:t>"To be honest, with my brothers gambling habit in our family life, we all have some sort of argument all the time…when I try to discuss with my parents that I'm going to discuss [his gambling] with my brother, my parents say ‘no, this is not the right way’... So much confusion between us all the time!”</a:t>
            </a:r>
            <a:endParaRPr lang="en-GB" sz="16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122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200" y="365125"/>
            <a:ext cx="10688782" cy="1325563"/>
          </a:xfrm>
        </p:spPr>
        <p:txBody>
          <a:bodyPr>
            <a:normAutofit/>
          </a:bodyPr>
          <a:lstStyle/>
          <a:p>
            <a:r>
              <a:rPr lang="en-US" sz="4200">
                <a:solidFill>
                  <a:schemeClr val="bg1"/>
                </a:solidFill>
                <a:latin typeface="HelveticaNeueLT Pro 65 Md" panose="020B0804020202020204" pitchFamily="34" charset="0"/>
              </a:rPr>
              <a:t>Other harms</a:t>
            </a:r>
            <a:endParaRPr lang="en-GB" sz="4200">
              <a:solidFill>
                <a:schemeClr val="bg1"/>
              </a:solidFill>
            </a:endParaRPr>
          </a:p>
        </p:txBody>
      </p:sp>
      <p:sp>
        <p:nvSpPr>
          <p:cNvPr id="5" name="TextBox 4">
            <a:extLst>
              <a:ext uri="{FF2B5EF4-FFF2-40B4-BE49-F238E27FC236}">
                <a16:creationId xmlns:a16="http://schemas.microsoft.com/office/drawing/2014/main" id="{C3C57567-3527-A4C7-1D27-16566961C8D6}"/>
              </a:ext>
            </a:extLst>
          </p:cNvPr>
          <p:cNvSpPr txBox="1"/>
          <p:nvPr/>
        </p:nvSpPr>
        <p:spPr>
          <a:xfrm>
            <a:off x="6197421" y="2032586"/>
            <a:ext cx="5329561" cy="564385"/>
          </a:xfrm>
          <a:prstGeom prst="rect">
            <a:avLst/>
          </a:prstGeom>
          <a:noFill/>
        </p:spPr>
        <p:txBody>
          <a:bodyPr wrap="square">
            <a:spAutoFit/>
          </a:bodyPr>
          <a:lstStyle/>
          <a:p>
            <a:pPr lvl="1">
              <a:lnSpc>
                <a:spcPct val="110000"/>
              </a:lnSpc>
              <a:spcBef>
                <a:spcPts val="1800"/>
              </a:spcBef>
              <a:spcAft>
                <a:spcPts val="1200"/>
              </a:spcAft>
            </a:pPr>
            <a:r>
              <a:rPr lang="en-GB" sz="3000" b="1">
                <a:solidFill>
                  <a:srgbClr val="9E004F"/>
                </a:solidFill>
                <a:effectLst/>
                <a:latin typeface="HelveticaNeueLT Pro 65 Md" panose="020B0804020202020204" pitchFamily="34" charset="0"/>
                <a:ea typeface="Times New Roman" panose="02020603050405020304" pitchFamily="18" charset="0"/>
                <a:cs typeface="Times New Roman" panose="02020603050405020304" pitchFamily="18" charset="0"/>
              </a:rPr>
              <a:t>The emotional impact</a:t>
            </a:r>
          </a:p>
        </p:txBody>
      </p:sp>
      <p:sp>
        <p:nvSpPr>
          <p:cNvPr id="9" name="TextBox 8">
            <a:extLst>
              <a:ext uri="{FF2B5EF4-FFF2-40B4-BE49-F238E27FC236}">
                <a16:creationId xmlns:a16="http://schemas.microsoft.com/office/drawing/2014/main" id="{51193D58-9064-8C27-18DD-FBF3C5A3470E}"/>
              </a:ext>
            </a:extLst>
          </p:cNvPr>
          <p:cNvSpPr txBox="1"/>
          <p:nvPr/>
        </p:nvSpPr>
        <p:spPr>
          <a:xfrm>
            <a:off x="552635" y="2032585"/>
            <a:ext cx="4720701" cy="564385"/>
          </a:xfrm>
          <a:prstGeom prst="rect">
            <a:avLst/>
          </a:prstGeom>
          <a:noFill/>
        </p:spPr>
        <p:txBody>
          <a:bodyPr wrap="square">
            <a:spAutoFit/>
          </a:bodyPr>
          <a:lstStyle/>
          <a:p>
            <a:pPr lvl="1">
              <a:lnSpc>
                <a:spcPct val="110000"/>
              </a:lnSpc>
              <a:spcBef>
                <a:spcPts val="1800"/>
              </a:spcBef>
              <a:spcAft>
                <a:spcPts val="1200"/>
              </a:spcAft>
            </a:pPr>
            <a:r>
              <a:rPr lang="en-GB" sz="3000" b="1" dirty="0">
                <a:solidFill>
                  <a:srgbClr val="9E004F"/>
                </a:solidFill>
                <a:effectLst/>
                <a:latin typeface="HelveticaNeueLT Pro 65 Md" panose="020B0804020202020204" pitchFamily="34" charset="0"/>
                <a:ea typeface="Times New Roman" panose="02020603050405020304" pitchFamily="18" charset="0"/>
                <a:cs typeface="Times New Roman" panose="02020603050405020304" pitchFamily="18" charset="0"/>
              </a:rPr>
              <a:t>The financial impact</a:t>
            </a:r>
          </a:p>
        </p:txBody>
      </p:sp>
      <p:pic>
        <p:nvPicPr>
          <p:cNvPr id="16" name="Graphic 350">
            <a:extLst>
              <a:ext uri="{FF2B5EF4-FFF2-40B4-BE49-F238E27FC236}">
                <a16:creationId xmlns:a16="http://schemas.microsoft.com/office/drawing/2014/main" id="{73AF72D8-0EA4-90F6-DB77-30C72A16989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4739412"/>
            <a:ext cx="755650" cy="755650"/>
          </a:xfrm>
          <a:prstGeom prst="rect">
            <a:avLst/>
          </a:prstGeom>
        </p:spPr>
      </p:pic>
      <p:pic>
        <p:nvPicPr>
          <p:cNvPr id="17" name="Graphic 350">
            <a:extLst>
              <a:ext uri="{FF2B5EF4-FFF2-40B4-BE49-F238E27FC236}">
                <a16:creationId xmlns:a16="http://schemas.microsoft.com/office/drawing/2014/main" id="{5CFA5754-9181-6F5C-0B32-DF9176CB283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2825750"/>
            <a:ext cx="755650" cy="755650"/>
          </a:xfrm>
          <a:prstGeom prst="rect">
            <a:avLst/>
          </a:prstGeom>
        </p:spPr>
      </p:pic>
      <p:pic>
        <p:nvPicPr>
          <p:cNvPr id="18" name="Graphic 350">
            <a:extLst>
              <a:ext uri="{FF2B5EF4-FFF2-40B4-BE49-F238E27FC236}">
                <a16:creationId xmlns:a16="http://schemas.microsoft.com/office/drawing/2014/main" id="{DAFF0AE4-A525-773D-4957-2FB44BCC913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85933" y="2825750"/>
            <a:ext cx="755650" cy="755650"/>
          </a:xfrm>
          <a:prstGeom prst="rect">
            <a:avLst/>
          </a:prstGeom>
        </p:spPr>
      </p:pic>
      <p:sp>
        <p:nvSpPr>
          <p:cNvPr id="20" name="TextBox 19">
            <a:extLst>
              <a:ext uri="{FF2B5EF4-FFF2-40B4-BE49-F238E27FC236}">
                <a16:creationId xmlns:a16="http://schemas.microsoft.com/office/drawing/2014/main" id="{438A226D-AB67-0810-C20B-DCB969A98DA4}"/>
              </a:ext>
            </a:extLst>
          </p:cNvPr>
          <p:cNvSpPr txBox="1"/>
          <p:nvPr/>
        </p:nvSpPr>
        <p:spPr>
          <a:xfrm>
            <a:off x="7548115" y="2938868"/>
            <a:ext cx="3716784" cy="1477328"/>
          </a:xfrm>
          <a:prstGeom prst="rect">
            <a:avLst/>
          </a:prstGeom>
          <a:noFill/>
        </p:spPr>
        <p:txBody>
          <a:bodyPr wrap="square">
            <a:spAutoFit/>
          </a:bodyPr>
          <a:lstStyle/>
          <a:p>
            <a:r>
              <a:rPr lang="en-GB" sz="1800" i="1">
                <a:solidFill>
                  <a:srgbClr val="404040"/>
                </a:solidFill>
                <a:effectLst/>
                <a:latin typeface="Arial" panose="020B0604020202020204" pitchFamily="34" charset="0"/>
                <a:ea typeface="Calibri" panose="020F0502020204030204" pitchFamily="34" charset="0"/>
                <a:cs typeface="Calibri Light" panose="020F0302020204030204" pitchFamily="34" charset="0"/>
              </a:rPr>
              <a:t>“I'm on tenterhooks because I can sense there's tension sometimes when he comes in. I'm being quite deceitful because I'm looking about for clues.”</a:t>
            </a:r>
            <a:r>
              <a:rPr lang="en-GB" sz="1800">
                <a:solidFill>
                  <a:srgbClr val="404040"/>
                </a:solidFill>
                <a:effectLst/>
                <a:latin typeface="Arial" panose="020B0604020202020204" pitchFamily="34" charset="0"/>
                <a:ea typeface="Calibri" panose="020F0502020204030204" pitchFamily="34" charset="0"/>
                <a:cs typeface="Calibri Light" panose="020F0302020204030204" pitchFamily="34" charset="0"/>
              </a:rPr>
              <a:t> </a:t>
            </a:r>
            <a:endParaRPr lang="en-GB"/>
          </a:p>
        </p:txBody>
      </p:sp>
      <p:sp>
        <p:nvSpPr>
          <p:cNvPr id="22" name="TextBox 21">
            <a:extLst>
              <a:ext uri="{FF2B5EF4-FFF2-40B4-BE49-F238E27FC236}">
                <a16:creationId xmlns:a16="http://schemas.microsoft.com/office/drawing/2014/main" id="{3B64278D-675F-AC63-3795-3B69B3585404}"/>
              </a:ext>
            </a:extLst>
          </p:cNvPr>
          <p:cNvSpPr txBox="1"/>
          <p:nvPr/>
        </p:nvSpPr>
        <p:spPr>
          <a:xfrm>
            <a:off x="1540584" y="2969119"/>
            <a:ext cx="4336433" cy="1477328"/>
          </a:xfrm>
          <a:prstGeom prst="rect">
            <a:avLst/>
          </a:prstGeom>
          <a:noFill/>
        </p:spPr>
        <p:txBody>
          <a:bodyPr wrap="square">
            <a:spAutoFit/>
          </a:bodyPr>
          <a:lstStyle/>
          <a:p>
            <a:r>
              <a:rPr lang="en-GB" sz="1800" i="1" dirty="0">
                <a:solidFill>
                  <a:srgbClr val="404040"/>
                </a:solidFill>
                <a:effectLst/>
                <a:latin typeface="Arial" panose="020B0604020202020204" pitchFamily="34" charset="0"/>
                <a:ea typeface="Calibri" panose="020F0502020204030204" pitchFamily="34" charset="0"/>
                <a:cs typeface="Calibri Light" panose="020F0302020204030204" pitchFamily="34" charset="0"/>
              </a:rPr>
              <a:t>“It got to the point where I was having to cover all the bills, all the day-to-day expenses because he just had nothing left. So now I've got massive credit card debts... I'm in a bit of a hole.” </a:t>
            </a:r>
            <a:endParaRPr lang="en-GB" dirty="0"/>
          </a:p>
        </p:txBody>
      </p:sp>
      <p:sp>
        <p:nvSpPr>
          <p:cNvPr id="24" name="TextBox 23">
            <a:extLst>
              <a:ext uri="{FF2B5EF4-FFF2-40B4-BE49-F238E27FC236}">
                <a16:creationId xmlns:a16="http://schemas.microsoft.com/office/drawing/2014/main" id="{5AD75818-DE3A-919E-4C0A-C1FCF5702F66}"/>
              </a:ext>
            </a:extLst>
          </p:cNvPr>
          <p:cNvSpPr txBox="1"/>
          <p:nvPr/>
        </p:nvSpPr>
        <p:spPr>
          <a:xfrm>
            <a:off x="1165478" y="4934460"/>
            <a:ext cx="8503112" cy="1592231"/>
          </a:xfrm>
          <a:prstGeom prst="rect">
            <a:avLst/>
          </a:prstGeom>
          <a:noFill/>
        </p:spPr>
        <p:txBody>
          <a:bodyPr wrap="square">
            <a:spAutoFit/>
          </a:bodyPr>
          <a:lstStyle/>
          <a:p>
            <a:pPr marL="457200">
              <a:lnSpc>
                <a:spcPct val="110000"/>
              </a:lnSpc>
              <a:spcBef>
                <a:spcPts val="600"/>
              </a:spcBef>
              <a:spcAft>
                <a:spcPts val="1200"/>
              </a:spcAft>
            </a:pPr>
            <a:r>
              <a:rPr lang="en-GB" sz="1800" i="1" dirty="0">
                <a:solidFill>
                  <a:srgbClr val="404040"/>
                </a:solidFill>
                <a:effectLst/>
                <a:latin typeface="Arial" panose="020B0604020202020204" pitchFamily="34" charset="0"/>
                <a:ea typeface="Calibri" panose="020F0502020204030204" pitchFamily="34" charset="0"/>
                <a:cs typeface="Calibri Light" panose="020F0302020204030204" pitchFamily="34" charset="0"/>
              </a:rPr>
              <a:t>“My sisters feel that the family assets have been compromised, … my dad has passed away … and she [mum] wants to leave the house to my brother. My eldest sister is very much against that… she just doesn’t want him to have it because that's what he's going to do with it</a:t>
            </a:r>
            <a:r>
              <a:rPr lang="en-GB" sz="1800" dirty="0">
                <a:solidFill>
                  <a:srgbClr val="404040"/>
                </a:solidFill>
                <a:effectLst/>
                <a:latin typeface="Arial" panose="020B0604020202020204" pitchFamily="34" charset="0"/>
                <a:ea typeface="Calibri" panose="020F0502020204030204" pitchFamily="34" charset="0"/>
                <a:cs typeface="Calibri Light" panose="020F0302020204030204" pitchFamily="34" charset="0"/>
              </a:rPr>
              <a:t>… </a:t>
            </a:r>
            <a:r>
              <a:rPr lang="en-GB" sz="1800" i="1" dirty="0">
                <a:solidFill>
                  <a:srgbClr val="404040"/>
                </a:solidFill>
                <a:effectLst/>
                <a:latin typeface="Arial" panose="020B0604020202020204" pitchFamily="34" charset="0"/>
                <a:ea typeface="Calibri" panose="020F0502020204030204" pitchFamily="34" charset="0"/>
                <a:cs typeface="Calibri Light" panose="020F0302020204030204" pitchFamily="34" charset="0"/>
              </a:rPr>
              <a:t>That does tend to cause allegiances and alliances and just things that you don’t want to be part of.” </a:t>
            </a:r>
            <a:r>
              <a:rPr lang="en-GB" sz="1800" dirty="0">
                <a:solidFill>
                  <a:srgbClr val="404040"/>
                </a:solidFill>
                <a:effectLst/>
                <a:latin typeface="Arial" panose="020B0604020202020204" pitchFamily="34" charset="0"/>
                <a:ea typeface="Calibri" panose="020F0502020204030204" pitchFamily="34" charset="0"/>
                <a:cs typeface="Calibri Light" panose="020F0302020204030204" pitchFamily="34" charset="0"/>
              </a:rPr>
              <a:t> </a:t>
            </a:r>
            <a:endPar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1541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80109" y="2502844"/>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200" y="2521981"/>
            <a:ext cx="10515600" cy="1325563"/>
          </a:xfrm>
        </p:spPr>
        <p:txBody>
          <a:bodyPr>
            <a:normAutofit/>
          </a:bodyPr>
          <a:lstStyle/>
          <a:p>
            <a:r>
              <a:rPr lang="en-US" sz="4000">
                <a:solidFill>
                  <a:schemeClr val="bg1"/>
                </a:solidFill>
                <a:latin typeface="HelveticaNeueLT Pro 65 Md" panose="020B0804020202020204" pitchFamily="34" charset="0"/>
              </a:rPr>
              <a:t>Supporting affected families &amp; friends</a:t>
            </a:r>
            <a:endParaRPr lang="en-GB" sz="4000">
              <a:solidFill>
                <a:schemeClr val="bg1"/>
              </a:solidFill>
            </a:endParaRPr>
          </a:p>
        </p:txBody>
      </p:sp>
    </p:spTree>
    <p:extLst>
      <p:ext uri="{BB962C8B-B14F-4D97-AF65-F5344CB8AC3E}">
        <p14:creationId xmlns:p14="http://schemas.microsoft.com/office/powerpoint/2010/main" val="156834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80109"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200" y="365125"/>
            <a:ext cx="10688782" cy="1325563"/>
          </a:xfrm>
        </p:spPr>
        <p:txBody>
          <a:bodyPr>
            <a:normAutofit/>
          </a:bodyPr>
          <a:lstStyle/>
          <a:p>
            <a:r>
              <a:rPr lang="en-US" sz="4200">
                <a:solidFill>
                  <a:schemeClr val="bg1"/>
                </a:solidFill>
                <a:latin typeface="HelveticaNeueLT Pro 65 Md" panose="020B0804020202020204" pitchFamily="34" charset="0"/>
              </a:rPr>
              <a:t>External support seeking</a:t>
            </a:r>
            <a:endParaRPr lang="en-GB" sz="4200">
              <a:solidFill>
                <a:schemeClr val="bg1"/>
              </a:solidFill>
            </a:endParaRPr>
          </a:p>
        </p:txBody>
      </p:sp>
      <p:sp>
        <p:nvSpPr>
          <p:cNvPr id="5" name="TextBox 4">
            <a:extLst>
              <a:ext uri="{FF2B5EF4-FFF2-40B4-BE49-F238E27FC236}">
                <a16:creationId xmlns:a16="http://schemas.microsoft.com/office/drawing/2014/main" id="{1624C6AD-F049-6A07-AE5C-CFC82BDF48BF}"/>
              </a:ext>
            </a:extLst>
          </p:cNvPr>
          <p:cNvSpPr txBox="1"/>
          <p:nvPr/>
        </p:nvSpPr>
        <p:spPr>
          <a:xfrm>
            <a:off x="1171575" y="3351342"/>
            <a:ext cx="4695825" cy="1754326"/>
          </a:xfrm>
          <a:prstGeom prst="rect">
            <a:avLst/>
          </a:prstGeom>
          <a:solidFill>
            <a:schemeClr val="accent2">
              <a:lumMod val="60000"/>
              <a:lumOff val="40000"/>
            </a:schemeClr>
          </a:solidFill>
        </p:spPr>
        <p:txBody>
          <a:bodyPr wrap="square">
            <a:spAutoFit/>
          </a:bodyPr>
          <a:lstStyle/>
          <a:p>
            <a:r>
              <a:rPr lang="en-GB" b="1">
                <a:solidFill>
                  <a:srgbClr val="9E004F"/>
                </a:solidFill>
                <a:latin typeface="Arial" panose="020B0604020202020204" pitchFamily="34" charset="0"/>
                <a:cs typeface="Times New Roman" panose="02020603050405020304" pitchFamily="18" charset="0"/>
              </a:rPr>
              <a:t>Barriers to seeking external help: </a:t>
            </a:r>
          </a:p>
          <a:p>
            <a:pPr marL="285750" indent="-285750">
              <a:buFont typeface="Arial" panose="020B0604020202020204" pitchFamily="34" charset="0"/>
              <a:buChar char="•"/>
            </a:pPr>
            <a:r>
              <a:rPr lang="en-GB" b="1">
                <a:latin typeface="Arial" panose="020B0604020202020204" pitchFamily="34" charset="0"/>
                <a:cs typeface="Times New Roman" panose="02020603050405020304" pitchFamily="18" charset="0"/>
              </a:rPr>
              <a:t>Unaware of sources of external help</a:t>
            </a:r>
          </a:p>
          <a:p>
            <a:pPr marL="285750" indent="-285750">
              <a:buFont typeface="Arial" panose="020B0604020202020204" pitchFamily="34" charset="0"/>
              <a:buChar char="•"/>
            </a:pPr>
            <a:r>
              <a:rPr lang="en-GB" b="1">
                <a:latin typeface="Arial" panose="020B0604020202020204" pitchFamily="34" charset="0"/>
                <a:cs typeface="Times New Roman" panose="02020603050405020304" pitchFamily="18" charset="0"/>
              </a:rPr>
              <a:t>Feeling that it would not be relevant or useful to them</a:t>
            </a:r>
          </a:p>
          <a:p>
            <a:pPr marL="285750" indent="-285750">
              <a:buFont typeface="Arial" panose="020B0604020202020204" pitchFamily="34" charset="0"/>
              <a:buChar char="•"/>
            </a:pPr>
            <a:r>
              <a:rPr lang="en-GB" b="1">
                <a:latin typeface="Arial" panose="020B0604020202020204" pitchFamily="34" charset="0"/>
                <a:cs typeface="Times New Roman" panose="02020603050405020304" pitchFamily="18" charset="0"/>
              </a:rPr>
              <a:t>Wanting to manage things within the family </a:t>
            </a:r>
          </a:p>
        </p:txBody>
      </p:sp>
      <p:sp>
        <p:nvSpPr>
          <p:cNvPr id="6" name="TextBox 5">
            <a:extLst>
              <a:ext uri="{FF2B5EF4-FFF2-40B4-BE49-F238E27FC236}">
                <a16:creationId xmlns:a16="http://schemas.microsoft.com/office/drawing/2014/main" id="{CD1C5549-809D-FAEB-C3DF-7FD9C9031485}"/>
              </a:ext>
            </a:extLst>
          </p:cNvPr>
          <p:cNvSpPr txBox="1"/>
          <p:nvPr/>
        </p:nvSpPr>
        <p:spPr>
          <a:xfrm>
            <a:off x="6392788" y="3351342"/>
            <a:ext cx="4695824" cy="1754326"/>
          </a:xfrm>
          <a:prstGeom prst="rect">
            <a:avLst/>
          </a:prstGeom>
          <a:solidFill>
            <a:schemeClr val="accent6">
              <a:lumMod val="20000"/>
              <a:lumOff val="80000"/>
            </a:schemeClr>
          </a:solidFill>
        </p:spPr>
        <p:txBody>
          <a:bodyPr wrap="square">
            <a:spAutoFit/>
          </a:bodyPr>
          <a:lstStyle/>
          <a:p>
            <a:r>
              <a:rPr lang="en-GB" b="1">
                <a:solidFill>
                  <a:srgbClr val="9E004F"/>
                </a:solidFill>
                <a:latin typeface="Arial" panose="020B0604020202020204" pitchFamily="34" charset="0"/>
                <a:cs typeface="Times New Roman" panose="02020603050405020304" pitchFamily="18" charset="0"/>
              </a:rPr>
              <a:t>Coping strategies used: </a:t>
            </a:r>
          </a:p>
          <a:p>
            <a:pPr marL="285750" indent="-285750">
              <a:buFont typeface="Arial" panose="020B0604020202020204" pitchFamily="34" charset="0"/>
              <a:buChar char="•"/>
            </a:pPr>
            <a:r>
              <a:rPr lang="en-US" b="1">
                <a:latin typeface="Arial" panose="020B0604020202020204" pitchFamily="34" charset="0"/>
                <a:cs typeface="Times New Roman" panose="02020603050405020304" pitchFamily="18" charset="0"/>
              </a:rPr>
              <a:t>Talking to other trusted friends or family members </a:t>
            </a:r>
          </a:p>
          <a:p>
            <a:pPr marL="285750" indent="-285750">
              <a:buFont typeface="Arial" panose="020B0604020202020204" pitchFamily="34" charset="0"/>
              <a:buChar char="•"/>
            </a:pPr>
            <a:r>
              <a:rPr lang="en-GB" b="1">
                <a:latin typeface="Arial" panose="020B0604020202020204" pitchFamily="34" charset="0"/>
                <a:cs typeface="Times New Roman" panose="02020603050405020304" pitchFamily="18" charset="0"/>
              </a:rPr>
              <a:t>Withdrawing from the situation</a:t>
            </a:r>
          </a:p>
          <a:p>
            <a:pPr marL="285750" indent="-285750">
              <a:buFont typeface="Arial" panose="020B0604020202020204" pitchFamily="34" charset="0"/>
              <a:buChar char="•"/>
            </a:pPr>
            <a:r>
              <a:rPr lang="en-GB" b="1">
                <a:latin typeface="Arial" panose="020B0604020202020204" pitchFamily="34" charset="0"/>
                <a:cs typeface="Times New Roman" panose="02020603050405020304" pitchFamily="18" charset="0"/>
              </a:rPr>
              <a:t>Simply ‘getting on with it’</a:t>
            </a:r>
          </a:p>
          <a:p>
            <a:pPr marL="285750" indent="-285750">
              <a:buFont typeface="Arial" panose="020B0604020202020204" pitchFamily="34" charset="0"/>
              <a:buChar char="•"/>
            </a:pPr>
            <a:endParaRPr lang="en-GB" b="1">
              <a:latin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D33BDE4-3C9A-561D-2DC9-E2792FFBEC5D}"/>
              </a:ext>
            </a:extLst>
          </p:cNvPr>
          <p:cNvSpPr txBox="1"/>
          <p:nvPr/>
        </p:nvSpPr>
        <p:spPr>
          <a:xfrm>
            <a:off x="1242874" y="2030105"/>
            <a:ext cx="9712171" cy="707886"/>
          </a:xfrm>
          <a:prstGeom prst="rect">
            <a:avLst/>
          </a:prstGeom>
          <a:noFill/>
          <a:ln>
            <a:solidFill>
              <a:srgbClr val="7030A0"/>
            </a:solidFill>
          </a:ln>
        </p:spPr>
        <p:txBody>
          <a:bodyPr wrap="square">
            <a:spAutoFit/>
          </a:bodyPr>
          <a:lstStyle/>
          <a:p>
            <a:pPr algn="ctr"/>
            <a:r>
              <a:rPr lang="en-GB" sz="2000" b="1">
                <a:solidFill>
                  <a:srgbClr val="9E004F"/>
                </a:solidFill>
                <a:latin typeface="Arial" panose="020B0604020202020204" pitchFamily="34" charset="0"/>
                <a:cs typeface="Times New Roman" panose="02020603050405020304" pitchFamily="18" charset="0"/>
              </a:rPr>
              <a:t>Rare for affected others to seek external help for themselves – </a:t>
            </a:r>
          </a:p>
          <a:p>
            <a:pPr algn="ctr"/>
            <a:r>
              <a:rPr lang="en-GB" sz="2000" b="1">
                <a:solidFill>
                  <a:srgbClr val="9E004F"/>
                </a:solidFill>
                <a:latin typeface="Arial" panose="020B0604020202020204" pitchFamily="34" charset="0"/>
                <a:cs typeface="Times New Roman" panose="02020603050405020304" pitchFamily="18" charset="0"/>
              </a:rPr>
              <a:t>help tended to focus on the person who gambled</a:t>
            </a:r>
          </a:p>
        </p:txBody>
      </p:sp>
      <p:sp>
        <p:nvSpPr>
          <p:cNvPr id="10" name="TextBox 9">
            <a:extLst>
              <a:ext uri="{FF2B5EF4-FFF2-40B4-BE49-F238E27FC236}">
                <a16:creationId xmlns:a16="http://schemas.microsoft.com/office/drawing/2014/main" id="{2AC68FE2-743F-9FBE-20D4-DF9C7D7C5310}"/>
              </a:ext>
            </a:extLst>
          </p:cNvPr>
          <p:cNvSpPr txBox="1"/>
          <p:nvPr/>
        </p:nvSpPr>
        <p:spPr>
          <a:xfrm>
            <a:off x="1171575" y="5680507"/>
            <a:ext cx="9650027" cy="400110"/>
          </a:xfrm>
          <a:prstGeom prst="rect">
            <a:avLst/>
          </a:prstGeom>
          <a:noFill/>
          <a:ln>
            <a:solidFill>
              <a:srgbClr val="7030A0"/>
            </a:solidFill>
          </a:ln>
        </p:spPr>
        <p:txBody>
          <a:bodyPr wrap="square">
            <a:spAutoFit/>
          </a:bodyPr>
          <a:lstStyle/>
          <a:p>
            <a:pPr algn="ctr"/>
            <a:r>
              <a:rPr lang="en-GB" sz="2000" b="1">
                <a:solidFill>
                  <a:srgbClr val="9E004F"/>
                </a:solidFill>
                <a:latin typeface="Arial" panose="020B0604020202020204" pitchFamily="34" charset="0"/>
                <a:cs typeface="Times New Roman" panose="02020603050405020304" pitchFamily="18" charset="0"/>
              </a:rPr>
              <a:t>Where external support was sought, it focussed mainly on online information </a:t>
            </a:r>
          </a:p>
        </p:txBody>
      </p:sp>
    </p:spTree>
    <p:extLst>
      <p:ext uri="{BB962C8B-B14F-4D97-AF65-F5344CB8AC3E}">
        <p14:creationId xmlns:p14="http://schemas.microsoft.com/office/powerpoint/2010/main" val="3378649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200" y="365125"/>
            <a:ext cx="10688782" cy="1325563"/>
          </a:xfrm>
        </p:spPr>
        <p:txBody>
          <a:bodyPr>
            <a:normAutofit/>
          </a:bodyPr>
          <a:lstStyle/>
          <a:p>
            <a:r>
              <a:rPr lang="en-US" sz="4200">
                <a:solidFill>
                  <a:schemeClr val="bg1"/>
                </a:solidFill>
                <a:latin typeface="HelveticaNeueLT Pro 65 Md" panose="020B0804020202020204" pitchFamily="34" charset="0"/>
              </a:rPr>
              <a:t>Gillian’s story </a:t>
            </a:r>
            <a:r>
              <a:rPr lang="en-US" sz="2800">
                <a:solidFill>
                  <a:schemeClr val="bg1"/>
                </a:solidFill>
                <a:latin typeface="HelveticaNeueLT Pro 65 Md" panose="020B0804020202020204" pitchFamily="34" charset="0"/>
              </a:rPr>
              <a:t>(names have been changed)</a:t>
            </a:r>
            <a:endParaRPr lang="en-GB" sz="4200">
              <a:solidFill>
                <a:schemeClr val="bg1"/>
              </a:solidFill>
            </a:endParaRPr>
          </a:p>
        </p:txBody>
      </p:sp>
      <p:pic>
        <p:nvPicPr>
          <p:cNvPr id="5" name="Picture 4">
            <a:extLst>
              <a:ext uri="{FF2B5EF4-FFF2-40B4-BE49-F238E27FC236}">
                <a16:creationId xmlns:a16="http://schemas.microsoft.com/office/drawing/2014/main" id="{2E3D8D43-729A-C168-5B63-1F564A6A747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263" y="1919727"/>
            <a:ext cx="11306545" cy="4540069"/>
          </a:xfrm>
          <a:prstGeom prst="rect">
            <a:avLst/>
          </a:prstGeom>
        </p:spPr>
      </p:pic>
      <p:pic>
        <p:nvPicPr>
          <p:cNvPr id="13" name="Picture 12">
            <a:extLst>
              <a:ext uri="{FF2B5EF4-FFF2-40B4-BE49-F238E27FC236}">
                <a16:creationId xmlns:a16="http://schemas.microsoft.com/office/drawing/2014/main" id="{C5C27B18-0440-A1ED-FD65-C2A89388272A}"/>
              </a:ext>
            </a:extLst>
          </p:cNvPr>
          <p:cNvPicPr>
            <a:picLocks noChangeAspect="1"/>
          </p:cNvPicPr>
          <p:nvPr/>
        </p:nvPicPr>
        <p:blipFill>
          <a:blip r:embed="rId3"/>
          <a:stretch>
            <a:fillRect/>
          </a:stretch>
        </p:blipFill>
        <p:spPr>
          <a:xfrm>
            <a:off x="1309386" y="2638599"/>
            <a:ext cx="914479" cy="914479"/>
          </a:xfrm>
          <a:prstGeom prst="rect">
            <a:avLst/>
          </a:prstGeom>
        </p:spPr>
      </p:pic>
      <p:sp>
        <p:nvSpPr>
          <p:cNvPr id="16" name="TextBox 15">
            <a:extLst>
              <a:ext uri="{FF2B5EF4-FFF2-40B4-BE49-F238E27FC236}">
                <a16:creationId xmlns:a16="http://schemas.microsoft.com/office/drawing/2014/main" id="{37082ADE-9DA6-3D77-DB06-22EA450C21C3}"/>
              </a:ext>
            </a:extLst>
          </p:cNvPr>
          <p:cNvSpPr txBox="1"/>
          <p:nvPr/>
        </p:nvSpPr>
        <p:spPr>
          <a:xfrm>
            <a:off x="1068939" y="2039378"/>
            <a:ext cx="1471474" cy="646331"/>
          </a:xfrm>
          <a:prstGeom prst="rect">
            <a:avLst/>
          </a:prstGeom>
          <a:noFill/>
        </p:spPr>
        <p:txBody>
          <a:bodyPr wrap="square">
            <a:spAutoFit/>
          </a:bodyPr>
          <a:lstStyle/>
          <a:p>
            <a:r>
              <a:rPr lang="en-GB" sz="1800" b="1" kern="0">
                <a:solidFill>
                  <a:srgbClr val="404040"/>
                </a:solidFill>
                <a:effectLst/>
                <a:latin typeface="HelveticaNeueLT Pro 65 Md" panose="020B0804020202020204" pitchFamily="34" charset="0"/>
                <a:ea typeface="Calibri" panose="020F0502020204030204" pitchFamily="34" charset="0"/>
                <a:cs typeface="Times New Roman" panose="02020603050405020304" pitchFamily="18" charset="0"/>
              </a:rPr>
              <a:t>Gambling </a:t>
            </a:r>
            <a:br>
              <a:rPr lang="en-GB" sz="1800" b="1" kern="0">
                <a:solidFill>
                  <a:srgbClr val="404040"/>
                </a:solidFill>
                <a:effectLst/>
                <a:latin typeface="HelveticaNeueLT Pro 65 Md" panose="020B0804020202020204" pitchFamily="34" charset="0"/>
                <a:ea typeface="Calibri" panose="020F0502020204030204" pitchFamily="34" charset="0"/>
                <a:cs typeface="Times New Roman" panose="02020603050405020304" pitchFamily="18" charset="0"/>
              </a:rPr>
            </a:br>
            <a:r>
              <a:rPr lang="en-GB" sz="1800" b="1" kern="0">
                <a:solidFill>
                  <a:srgbClr val="404040"/>
                </a:solidFill>
                <a:effectLst/>
                <a:latin typeface="HelveticaNeueLT Pro 65 Md" panose="020B0804020202020204" pitchFamily="34" charset="0"/>
                <a:ea typeface="Calibri" panose="020F0502020204030204" pitchFamily="34" charset="0"/>
                <a:cs typeface="Times New Roman" panose="02020603050405020304" pitchFamily="18" charset="0"/>
              </a:rPr>
              <a:t>behaviours</a:t>
            </a:r>
            <a:endParaRPr lang="en-GB"/>
          </a:p>
        </p:txBody>
      </p:sp>
      <p:sp>
        <p:nvSpPr>
          <p:cNvPr id="18" name="TextBox 17">
            <a:extLst>
              <a:ext uri="{FF2B5EF4-FFF2-40B4-BE49-F238E27FC236}">
                <a16:creationId xmlns:a16="http://schemas.microsoft.com/office/drawing/2014/main" id="{25DEA048-AFE7-62A3-CAA5-623C91819184}"/>
              </a:ext>
            </a:extLst>
          </p:cNvPr>
          <p:cNvSpPr txBox="1"/>
          <p:nvPr/>
        </p:nvSpPr>
        <p:spPr>
          <a:xfrm>
            <a:off x="2616952" y="2289061"/>
            <a:ext cx="8506109" cy="1569660"/>
          </a:xfrm>
          <a:prstGeom prst="rect">
            <a:avLst/>
          </a:prstGeom>
          <a:noFill/>
        </p:spPr>
        <p:txBody>
          <a:bodyPr wrap="square">
            <a:spAutoFit/>
          </a:bodyPr>
          <a:lstStyle/>
          <a:p>
            <a:r>
              <a:rPr lang="en-GB" sz="1600" b="0" i="0" u="none" strike="noStrike" baseline="0" dirty="0">
                <a:solidFill>
                  <a:srgbClr val="000000"/>
                </a:solidFill>
                <a:latin typeface="Arial" panose="020B0604020202020204" pitchFamily="34" charset="0"/>
              </a:rPr>
              <a:t>Gillian lives with her partner Ben and two children. Ben started gambling more online during the first pandemic lockdown in 2020, and she noticed it as they were both at home more. Things came to a head when Gillian saw a credit card bill for several thousand pounds that was all spent on gambling sites</a:t>
            </a:r>
            <a:r>
              <a:rPr lang="en-GB" sz="1600" dirty="0">
                <a:solidFill>
                  <a:srgbClr val="000000"/>
                </a:solidFill>
                <a:latin typeface="Arial" panose="020B0604020202020204" pitchFamily="34" charset="0"/>
              </a:rPr>
              <a:t>. Ben’s gambling has put a big strain on their relationship. Gillian gets stressed by trying to second guess when he has been gambling and how much he’s spent and upset because she doesn’t trust him.</a:t>
            </a:r>
            <a:r>
              <a:rPr lang="en-GB" sz="1600" b="0" i="0" u="none" strike="noStrike" baseline="0" dirty="0">
                <a:solidFill>
                  <a:srgbClr val="000000"/>
                </a:solidFill>
                <a:latin typeface="Arial" panose="020B0604020202020204" pitchFamily="34" charset="0"/>
              </a:rPr>
              <a:t>	</a:t>
            </a:r>
          </a:p>
        </p:txBody>
      </p:sp>
      <p:sp>
        <p:nvSpPr>
          <p:cNvPr id="20" name="TextBox 19">
            <a:extLst>
              <a:ext uri="{FF2B5EF4-FFF2-40B4-BE49-F238E27FC236}">
                <a16:creationId xmlns:a16="http://schemas.microsoft.com/office/drawing/2014/main" id="{0B78D3A6-1027-1945-9D47-52ECB196D986}"/>
              </a:ext>
            </a:extLst>
          </p:cNvPr>
          <p:cNvSpPr txBox="1"/>
          <p:nvPr/>
        </p:nvSpPr>
        <p:spPr>
          <a:xfrm>
            <a:off x="916299" y="3948630"/>
            <a:ext cx="8986753" cy="830997"/>
          </a:xfrm>
          <a:prstGeom prst="rect">
            <a:avLst/>
          </a:prstGeom>
          <a:noFill/>
        </p:spPr>
        <p:txBody>
          <a:bodyPr wrap="square">
            <a:spAutoFit/>
          </a:bodyPr>
          <a:lstStyle/>
          <a:p>
            <a:r>
              <a:rPr lang="en-GB" sz="1600" b="0" i="0" u="none" strike="noStrike" baseline="0">
                <a:solidFill>
                  <a:srgbClr val="000000"/>
                </a:solidFill>
                <a:latin typeface="Arial" panose="020B0604020202020204" pitchFamily="34" charset="0"/>
              </a:rPr>
              <a:t>Gillian prefers to keep the situation to herself, although she has talked to her mum about it a bit. She can’t imagine seeking professional help as she doesn’t want to discuss what's happening with a stranger. She also hopes they can sort things out as a family. 	</a:t>
            </a:r>
          </a:p>
        </p:txBody>
      </p:sp>
      <p:sp>
        <p:nvSpPr>
          <p:cNvPr id="22" name="TextBox 21">
            <a:extLst>
              <a:ext uri="{FF2B5EF4-FFF2-40B4-BE49-F238E27FC236}">
                <a16:creationId xmlns:a16="http://schemas.microsoft.com/office/drawing/2014/main" id="{EEC9DE88-ABE0-F17F-4E3C-18445A1476FE}"/>
              </a:ext>
            </a:extLst>
          </p:cNvPr>
          <p:cNvSpPr txBox="1"/>
          <p:nvPr/>
        </p:nvSpPr>
        <p:spPr>
          <a:xfrm>
            <a:off x="9547180" y="3858721"/>
            <a:ext cx="1830391" cy="923330"/>
          </a:xfrm>
          <a:prstGeom prst="rect">
            <a:avLst/>
          </a:prstGeom>
          <a:noFill/>
        </p:spPr>
        <p:txBody>
          <a:bodyPr wrap="square">
            <a:spAutoFit/>
          </a:bodyPr>
          <a:lstStyle/>
          <a:p>
            <a:pPr algn="ctr"/>
            <a:r>
              <a:rPr lang="en-GB" sz="1800" b="1" kern="0">
                <a:solidFill>
                  <a:srgbClr val="404040"/>
                </a:solidFill>
                <a:effectLst/>
                <a:latin typeface="HelveticaNeueLT Pro 65 Md" panose="020B0804020202020204" pitchFamily="34" charset="0"/>
                <a:ea typeface="Calibri" panose="020F0502020204030204" pitchFamily="34" charset="0"/>
                <a:cs typeface="Times New Roman" panose="02020603050405020304" pitchFamily="18" charset="0"/>
              </a:rPr>
              <a:t>Reasons for not seeking external help</a:t>
            </a:r>
            <a:endParaRPr lang="en-GB"/>
          </a:p>
        </p:txBody>
      </p:sp>
      <p:pic>
        <p:nvPicPr>
          <p:cNvPr id="23" name="Graphic 277">
            <a:extLst>
              <a:ext uri="{FF2B5EF4-FFF2-40B4-BE49-F238E27FC236}">
                <a16:creationId xmlns:a16="http://schemas.microsoft.com/office/drawing/2014/main" id="{D4A6584A-99B6-21CA-B13B-A0F581B2171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4115" y="4963048"/>
            <a:ext cx="1079500" cy="1079500"/>
          </a:xfrm>
          <a:prstGeom prst="rect">
            <a:avLst/>
          </a:prstGeom>
        </p:spPr>
      </p:pic>
      <p:sp>
        <p:nvSpPr>
          <p:cNvPr id="25" name="TextBox 24">
            <a:extLst>
              <a:ext uri="{FF2B5EF4-FFF2-40B4-BE49-F238E27FC236}">
                <a16:creationId xmlns:a16="http://schemas.microsoft.com/office/drawing/2014/main" id="{527AD84D-DC0D-8A83-B54D-05AF6520DE89}"/>
              </a:ext>
            </a:extLst>
          </p:cNvPr>
          <p:cNvSpPr txBox="1"/>
          <p:nvPr/>
        </p:nvSpPr>
        <p:spPr>
          <a:xfrm>
            <a:off x="2793307" y="5108706"/>
            <a:ext cx="8037992" cy="612988"/>
          </a:xfrm>
          <a:prstGeom prst="rect">
            <a:avLst/>
          </a:prstGeom>
          <a:noFill/>
        </p:spPr>
        <p:txBody>
          <a:bodyPr wrap="square">
            <a:spAutoFit/>
          </a:bodyPr>
          <a:lstStyle/>
          <a:p>
            <a:pPr>
              <a:lnSpc>
                <a:spcPct val="110000"/>
              </a:lnSpc>
              <a:spcBef>
                <a:spcPts val="600"/>
              </a:spcBef>
              <a:spcAft>
                <a:spcPts val="900"/>
              </a:spcAft>
            </a:pPr>
            <a:r>
              <a:rPr lang="en-GB" sz="1600" b="1" i="1">
                <a:solidFill>
                  <a:srgbClr val="9E004F"/>
                </a:solidFill>
                <a:latin typeface="Arial" panose="020B0604020202020204" pitchFamily="34" charset="0"/>
                <a:cs typeface="Times New Roman" panose="02020603050405020304" pitchFamily="18" charset="0"/>
              </a:rPr>
              <a:t>"There's a lot of good spells and I keep thinking we've always as a family worked everything out, any problems we've done it as a family.”</a:t>
            </a:r>
          </a:p>
        </p:txBody>
      </p:sp>
    </p:spTree>
    <p:extLst>
      <p:ext uri="{BB962C8B-B14F-4D97-AF65-F5344CB8AC3E}">
        <p14:creationId xmlns:p14="http://schemas.microsoft.com/office/powerpoint/2010/main" val="1119014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200" y="365125"/>
            <a:ext cx="10688782" cy="1325563"/>
          </a:xfrm>
        </p:spPr>
        <p:txBody>
          <a:bodyPr>
            <a:normAutofit/>
          </a:bodyPr>
          <a:lstStyle/>
          <a:p>
            <a:r>
              <a:rPr lang="en-US" sz="4200">
                <a:solidFill>
                  <a:schemeClr val="bg1"/>
                </a:solidFill>
                <a:latin typeface="HelveticaNeueLT Pro 65 Md" panose="020B0804020202020204" pitchFamily="34" charset="0"/>
              </a:rPr>
              <a:t>What help and support would family &amp; friends like?</a:t>
            </a:r>
            <a:endParaRPr lang="en-GB" sz="4200">
              <a:solidFill>
                <a:schemeClr val="bg1"/>
              </a:solidFill>
            </a:endParaRPr>
          </a:p>
        </p:txBody>
      </p:sp>
      <p:sp>
        <p:nvSpPr>
          <p:cNvPr id="9" name="TextBox 8">
            <a:extLst>
              <a:ext uri="{FF2B5EF4-FFF2-40B4-BE49-F238E27FC236}">
                <a16:creationId xmlns:a16="http://schemas.microsoft.com/office/drawing/2014/main" id="{51193D58-9064-8C27-18DD-FBF3C5A3470E}"/>
              </a:ext>
            </a:extLst>
          </p:cNvPr>
          <p:cNvSpPr txBox="1"/>
          <p:nvPr/>
        </p:nvSpPr>
        <p:spPr>
          <a:xfrm>
            <a:off x="838200" y="1939427"/>
            <a:ext cx="4782013" cy="4725396"/>
          </a:xfrm>
          <a:prstGeom prst="rect">
            <a:avLst/>
          </a:prstGeom>
          <a:noFill/>
        </p:spPr>
        <p:txBody>
          <a:bodyPr wrap="square">
            <a:spAutoFit/>
          </a:bodyPr>
          <a:lstStyle/>
          <a:p>
            <a:pPr lvl="0">
              <a:lnSpc>
                <a:spcPct val="110000"/>
              </a:lnSpc>
              <a:spcBef>
                <a:spcPts val="100"/>
              </a:spcBef>
              <a:spcAft>
                <a:spcPts val="100"/>
              </a:spcAft>
            </a:pPr>
            <a:r>
              <a:rPr lang="en-GB" sz="1800" b="0" i="0" u="none" strike="noStrike" baseline="0" dirty="0">
                <a:solidFill>
                  <a:srgbClr val="000000"/>
                </a:solidFill>
                <a:latin typeface="Arial" panose="020B0604020202020204" pitchFamily="34" charset="0"/>
              </a:rPr>
              <a:t>Our qualitative data shows there are three main areas where family members &amp; friends who are affected by someone else’s gambling would value help and support:</a:t>
            </a:r>
          </a:p>
          <a:p>
            <a:pPr lvl="0">
              <a:lnSpc>
                <a:spcPct val="110000"/>
              </a:lnSpc>
              <a:spcBef>
                <a:spcPts val="100"/>
              </a:spcBef>
              <a:spcAft>
                <a:spcPts val="100"/>
              </a:spcAft>
            </a:pPr>
            <a:endParaRPr lang="en-GB" sz="1400" b="1" dirty="0">
              <a:solidFill>
                <a:srgbClr val="9E004F"/>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0000"/>
              </a:lnSpc>
              <a:spcBef>
                <a:spcPts val="100"/>
              </a:spcBef>
              <a:spcAft>
                <a:spcPts val="100"/>
              </a:spcAft>
              <a:buFont typeface="Symbol" panose="05050102010706020507" pitchFamily="18" charset="2"/>
              <a:buBlip>
                <a:blip r:embed="rId2"/>
              </a:buBlip>
            </a:pPr>
            <a:r>
              <a:rPr lang="en-GB" b="1" dirty="0">
                <a:solidFill>
                  <a:srgbClr val="9E004F"/>
                </a:solidFill>
                <a:effectLst/>
                <a:latin typeface="Arial" panose="020B0604020202020204" pitchFamily="34" charset="0"/>
                <a:ea typeface="Calibri" panose="020F0502020204030204" pitchFamily="34" charset="0"/>
                <a:cs typeface="Times New Roman" panose="02020603050405020304" pitchFamily="18" charset="0"/>
              </a:rPr>
              <a:t>Understanding what’s going on.</a:t>
            </a:r>
          </a:p>
          <a:p>
            <a:pPr marL="342900" lvl="0" indent="-342900">
              <a:lnSpc>
                <a:spcPct val="110000"/>
              </a:lnSpc>
              <a:spcBef>
                <a:spcPts val="100"/>
              </a:spcBef>
              <a:spcAft>
                <a:spcPts val="100"/>
              </a:spcAft>
              <a:buFont typeface="Symbol" panose="05050102010706020507" pitchFamily="18" charset="2"/>
              <a:buBlip>
                <a:blip r:embed="rId2"/>
              </a:buBlip>
            </a:pPr>
            <a:r>
              <a:rPr lang="en-GB" b="1" dirty="0">
                <a:solidFill>
                  <a:srgbClr val="9E004F"/>
                </a:solidFill>
                <a:effectLst/>
                <a:latin typeface="Arial" panose="020B0604020202020204" pitchFamily="34" charset="0"/>
                <a:ea typeface="Calibri" panose="020F0502020204030204" pitchFamily="34" charset="0"/>
                <a:cs typeface="Times New Roman" panose="02020603050405020304" pitchFamily="18" charset="0"/>
              </a:rPr>
              <a:t>How to talk about what’s going on.</a:t>
            </a:r>
          </a:p>
          <a:p>
            <a:pPr marL="342900" lvl="0" indent="-342900">
              <a:lnSpc>
                <a:spcPct val="110000"/>
              </a:lnSpc>
              <a:spcBef>
                <a:spcPts val="100"/>
              </a:spcBef>
              <a:spcAft>
                <a:spcPts val="100"/>
              </a:spcAft>
              <a:buFont typeface="Symbol" panose="05050102010706020507" pitchFamily="18" charset="2"/>
              <a:buBlip>
                <a:blip r:embed="rId2"/>
              </a:buBlip>
            </a:pPr>
            <a:r>
              <a:rPr lang="en-GB" b="1" dirty="0">
                <a:solidFill>
                  <a:srgbClr val="9E004F"/>
                </a:solidFill>
                <a:effectLst/>
                <a:latin typeface="Arial" panose="020B0604020202020204" pitchFamily="34" charset="0"/>
                <a:ea typeface="Calibri" panose="020F0502020204030204" pitchFamily="34" charset="0"/>
                <a:cs typeface="Times New Roman" panose="02020603050405020304" pitchFamily="18" charset="0"/>
              </a:rPr>
              <a:t>Accessing specialist support and advice</a:t>
            </a:r>
            <a:r>
              <a:rPr lang="en-GB" b="1" dirty="0">
                <a:solidFill>
                  <a:srgbClr val="404040"/>
                </a:solidFill>
                <a:latin typeface="Arial" panose="020B0604020202020204" pitchFamily="34" charset="0"/>
                <a:ea typeface="Calibri" panose="020F0502020204030204" pitchFamily="34" charset="0"/>
                <a:cs typeface="Times New Roman" panose="02020603050405020304" pitchFamily="18" charset="0"/>
              </a:rPr>
              <a:t>.</a:t>
            </a:r>
          </a:p>
          <a:p>
            <a:pPr marL="342900" lvl="0" indent="-342900">
              <a:lnSpc>
                <a:spcPct val="110000"/>
              </a:lnSpc>
              <a:spcBef>
                <a:spcPts val="100"/>
              </a:spcBef>
              <a:spcAft>
                <a:spcPts val="100"/>
              </a:spcAft>
              <a:buFont typeface="Symbol" panose="05050102010706020507" pitchFamily="18" charset="2"/>
              <a:buBlip>
                <a:blip r:embed="rId2"/>
              </a:buBlip>
            </a:pPr>
            <a:endParaRPr lang="en-GB" b="1" dirty="0">
              <a:solidFill>
                <a:srgbClr val="404040"/>
              </a:solidFill>
              <a:latin typeface="Arial" panose="020B0604020202020204" pitchFamily="34" charset="0"/>
              <a:ea typeface="Calibri" panose="020F0502020204030204" pitchFamily="34" charset="0"/>
              <a:cs typeface="Times New Roman" panose="02020603050405020304" pitchFamily="18" charset="0"/>
            </a:endParaRPr>
          </a:p>
          <a:p>
            <a:pPr lvl="0">
              <a:lnSpc>
                <a:spcPct val="110000"/>
              </a:lnSpc>
              <a:spcBef>
                <a:spcPts val="100"/>
              </a:spcBef>
              <a:spcAft>
                <a:spcPts val="100"/>
              </a:spcAft>
            </a:pPr>
            <a:r>
              <a:rPr lang="en-GB" dirty="0">
                <a:solidFill>
                  <a:srgbClr val="000000"/>
                </a:solidFill>
                <a:latin typeface="Arial" panose="020B0604020202020204" pitchFamily="34" charset="0"/>
              </a:rPr>
              <a:t>W</a:t>
            </a:r>
            <a:r>
              <a:rPr lang="en-GB" sz="1800" b="0" i="0" u="none" strike="noStrike" baseline="0" dirty="0">
                <a:solidFill>
                  <a:srgbClr val="000000"/>
                </a:solidFill>
                <a:latin typeface="Arial" panose="020B0604020202020204" pitchFamily="34" charset="0"/>
              </a:rPr>
              <a:t>here the person who gambled was still in the close family circle, the primary interest was ‘getting help to help’. For ex-partners, the focus was getting support to deal with the impacts of gambling harms. </a:t>
            </a:r>
            <a:endParaRPr lang="en-GB"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descr="The components included in the diagram include: strategies for resilience; emotional support; managing finances and - at the heart of the diagram - awareness and understanding.">
            <a:extLst>
              <a:ext uri="{FF2B5EF4-FFF2-40B4-BE49-F238E27FC236}">
                <a16:creationId xmlns:a16="http://schemas.microsoft.com/office/drawing/2014/main" id="{ABAFC44B-5897-E530-BD4F-F3DACCD59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22" y="2111375"/>
            <a:ext cx="4381500" cy="4381500"/>
          </a:xfrm>
          <a:prstGeom prst="rect">
            <a:avLst/>
          </a:prstGeom>
        </p:spPr>
      </p:pic>
    </p:spTree>
    <p:extLst>
      <p:ext uri="{BB962C8B-B14F-4D97-AF65-F5344CB8AC3E}">
        <p14:creationId xmlns:p14="http://schemas.microsoft.com/office/powerpoint/2010/main" val="47695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589A9E-8DA9-73E5-5716-6DC6B86F412D}"/>
              </a:ext>
            </a:extLst>
          </p:cNvPr>
          <p:cNvPicPr>
            <a:picLocks noChangeAspect="1"/>
          </p:cNvPicPr>
          <p:nvPr/>
        </p:nvPicPr>
        <p:blipFill>
          <a:blip r:embed="rId2"/>
          <a:stretch>
            <a:fillRect/>
          </a:stretch>
        </p:blipFill>
        <p:spPr>
          <a:xfrm>
            <a:off x="7186997" y="2779754"/>
            <a:ext cx="4824147" cy="2604785"/>
          </a:xfrm>
          <a:prstGeom prst="rect">
            <a:avLst/>
          </a:prstGeom>
        </p:spPr>
      </p:pic>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p:txBody>
          <a:bodyPr/>
          <a:lstStyle/>
          <a:p>
            <a:r>
              <a:rPr lang="en-US">
                <a:solidFill>
                  <a:schemeClr val="bg1"/>
                </a:solidFill>
                <a:latin typeface="HelveticaNeueLT Pro 65 Md" panose="020B0804020202020204" pitchFamily="34" charset="0"/>
              </a:rPr>
              <a:t>Introduction</a:t>
            </a:r>
            <a:r>
              <a:rPr lang="en-US">
                <a:solidFill>
                  <a:schemeClr val="bg1"/>
                </a:solidFill>
              </a:rPr>
              <a:t> </a:t>
            </a:r>
            <a:endParaRPr lang="en-GB">
              <a:solidFill>
                <a:schemeClr val="bg1"/>
              </a:solidFill>
            </a:endParaRPr>
          </a:p>
        </p:txBody>
      </p:sp>
      <p:sp>
        <p:nvSpPr>
          <p:cNvPr id="5" name="TextBox 4">
            <a:extLst>
              <a:ext uri="{FF2B5EF4-FFF2-40B4-BE49-F238E27FC236}">
                <a16:creationId xmlns:a16="http://schemas.microsoft.com/office/drawing/2014/main" id="{A7CF8579-A17C-37BC-8E90-B571D3179001}"/>
              </a:ext>
            </a:extLst>
          </p:cNvPr>
          <p:cNvSpPr txBox="1"/>
          <p:nvPr/>
        </p:nvSpPr>
        <p:spPr>
          <a:xfrm>
            <a:off x="838200" y="1971954"/>
            <a:ext cx="6094520" cy="4134465"/>
          </a:xfrm>
          <a:prstGeom prst="rect">
            <a:avLst/>
          </a:prstGeom>
          <a:noFill/>
        </p:spPr>
        <p:txBody>
          <a:bodyPr wrap="square">
            <a:spAutoFit/>
          </a:bodyPr>
          <a:lstStyle/>
          <a:p>
            <a:pPr>
              <a:lnSpc>
                <a:spcPct val="110000"/>
              </a:lnSpc>
              <a:spcBef>
                <a:spcPts val="600"/>
              </a:spcBef>
              <a:spcAft>
                <a:spcPts val="1800"/>
              </a:spcAft>
            </a:pPr>
            <a:r>
              <a:rPr lang="en-GB" sz="2400" dirty="0">
                <a:solidFill>
                  <a:srgbClr val="860043"/>
                </a:solidFill>
                <a:effectLst/>
                <a:latin typeface="Arial" panose="020B0604020202020204" pitchFamily="34" charset="0"/>
                <a:ea typeface="Calibri" panose="020F0502020204030204" pitchFamily="34" charset="0"/>
                <a:cs typeface="Times New Roman" panose="02020603050405020304" pitchFamily="18" charset="0"/>
              </a:rPr>
              <a:t>Family members and friends are often the unseen casualties of harmful gambling, experiencing a range of harms caused by someone else’s gambling.</a:t>
            </a:r>
          </a:p>
          <a:p>
            <a:pPr>
              <a:lnSpc>
                <a:spcPct val="110000"/>
              </a:lnSpc>
              <a:spcBef>
                <a:spcPts val="600"/>
              </a:spcBef>
              <a:spcAft>
                <a:spcPts val="900"/>
              </a:spcAft>
            </a:pP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Considering the number of adults and children living in households where someone gambles with any level of risk (PGSI score 1+), </a:t>
            </a:r>
            <a:r>
              <a:rPr lang="en-GB" sz="18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it is estimated that 11.8 million adults and children in Britain may be negatively affected by someone who gambles</a:t>
            </a: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The risk of harm is likely to be much higher for the </a:t>
            </a:r>
            <a:r>
              <a:rPr lang="en-GB" dirty="0">
                <a:solidFill>
                  <a:srgbClr val="404040"/>
                </a:solidFill>
                <a:latin typeface="Arial" panose="020B0604020202020204" pitchFamily="34" charset="0"/>
                <a:cs typeface="Times New Roman" panose="02020603050405020304" pitchFamily="18" charset="0"/>
              </a:rPr>
              <a:t>estimated 3.6 million people who live with a ‘problem gambler’. </a:t>
            </a:r>
          </a:p>
        </p:txBody>
      </p:sp>
      <p:sp>
        <p:nvSpPr>
          <p:cNvPr id="7" name="TextBox 6">
            <a:extLst>
              <a:ext uri="{FF2B5EF4-FFF2-40B4-BE49-F238E27FC236}">
                <a16:creationId xmlns:a16="http://schemas.microsoft.com/office/drawing/2014/main" id="{9D0DE638-D3ED-F566-3481-350B503E6E07}"/>
              </a:ext>
            </a:extLst>
          </p:cNvPr>
          <p:cNvSpPr txBox="1"/>
          <p:nvPr/>
        </p:nvSpPr>
        <p:spPr>
          <a:xfrm>
            <a:off x="7385482" y="2935646"/>
            <a:ext cx="4697028" cy="2293000"/>
          </a:xfrm>
          <a:prstGeom prst="rect">
            <a:avLst/>
          </a:prstGeom>
          <a:noFill/>
        </p:spPr>
        <p:txBody>
          <a:bodyPr wrap="square">
            <a:spAutoFit/>
          </a:bodyPr>
          <a:lstStyle/>
          <a:p>
            <a:pPr marL="457200" marR="540385">
              <a:lnSpc>
                <a:spcPct val="110000"/>
              </a:lnSpc>
              <a:spcBef>
                <a:spcPts val="1200"/>
              </a:spcBef>
              <a:spcAft>
                <a:spcPts val="1200"/>
              </a:spcAft>
            </a:pPr>
            <a:r>
              <a:rPr lang="en-GB" sz="1800"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“The main thing that I have taken from this [workshop] is that it's okay to talk about it, like don’t keep it all in myself, other people are going through it as well… it's been a big, big help.”</a:t>
            </a: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p>
          <a:p>
            <a:pPr marL="457200" marR="540385">
              <a:lnSpc>
                <a:spcPct val="110000"/>
              </a:lnSpc>
              <a:spcAft>
                <a:spcPts val="1200"/>
              </a:spcAft>
            </a:pPr>
            <a:r>
              <a:rPr lang="en-GB" sz="14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Affected other, workshop participant</a:t>
            </a:r>
            <a:endParaRPr lang="en-GB" sz="1800" dirty="0">
              <a:solidFill>
                <a:srgbClr val="9E004F"/>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4794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200" y="365125"/>
            <a:ext cx="10688782" cy="1325563"/>
          </a:xfrm>
        </p:spPr>
        <p:txBody>
          <a:bodyPr>
            <a:normAutofit/>
          </a:bodyPr>
          <a:lstStyle/>
          <a:p>
            <a:r>
              <a:rPr lang="en-US" sz="4200">
                <a:solidFill>
                  <a:schemeClr val="bg1"/>
                </a:solidFill>
                <a:latin typeface="HelveticaNeueLT Pro 65 Md" panose="020B0804020202020204" pitchFamily="34" charset="0"/>
              </a:rPr>
              <a:t>Understanding what’s going on</a:t>
            </a:r>
            <a:endParaRPr lang="en-GB" sz="4200">
              <a:solidFill>
                <a:schemeClr val="bg1"/>
              </a:solidFill>
            </a:endParaRPr>
          </a:p>
        </p:txBody>
      </p:sp>
      <p:sp>
        <p:nvSpPr>
          <p:cNvPr id="9" name="TextBox 8">
            <a:extLst>
              <a:ext uri="{FF2B5EF4-FFF2-40B4-BE49-F238E27FC236}">
                <a16:creationId xmlns:a16="http://schemas.microsoft.com/office/drawing/2014/main" id="{51193D58-9064-8C27-18DD-FBF3C5A3470E}"/>
              </a:ext>
            </a:extLst>
          </p:cNvPr>
          <p:cNvSpPr txBox="1"/>
          <p:nvPr/>
        </p:nvSpPr>
        <p:spPr>
          <a:xfrm>
            <a:off x="1037762" y="2125899"/>
            <a:ext cx="4782013" cy="3088474"/>
          </a:xfrm>
          <a:prstGeom prst="rect">
            <a:avLst/>
          </a:prstGeom>
          <a:noFill/>
        </p:spPr>
        <p:txBody>
          <a:bodyPr wrap="square">
            <a:spAutoFit/>
          </a:bodyPr>
          <a:lstStyle/>
          <a:p>
            <a:pPr marL="342900" lvl="0" indent="-342900">
              <a:lnSpc>
                <a:spcPct val="110000"/>
              </a:lnSpc>
              <a:spcBef>
                <a:spcPts val="100"/>
              </a:spcBef>
              <a:spcAft>
                <a:spcPts val="100"/>
              </a:spcAft>
              <a:buFont typeface="Symbol" panose="05050102010706020507" pitchFamily="18" charset="2"/>
              <a:buBlip>
                <a:blip r:embed="rId2"/>
              </a:buBlip>
            </a:pPr>
            <a:endParaRPr lang="en-GB" sz="14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0000"/>
              </a:lnSpc>
              <a:spcBef>
                <a:spcPts val="100"/>
              </a:spcBef>
              <a:spcAft>
                <a:spcPts val="100"/>
              </a:spcAft>
              <a:buFont typeface="Symbol" panose="05050102010706020507" pitchFamily="18" charset="2"/>
              <a:buBlip>
                <a:blip r:embed="rId2"/>
              </a:buBlip>
            </a:pPr>
            <a:r>
              <a:rPr lang="en-GB" sz="2000">
                <a:solidFill>
                  <a:srgbClr val="404040"/>
                </a:solidFill>
                <a:latin typeface="Arial" panose="020B0604020202020204" pitchFamily="34" charset="0"/>
                <a:ea typeface="Calibri" panose="020F0502020204030204" pitchFamily="34" charset="0"/>
                <a:cs typeface="Times New Roman" panose="02020603050405020304" pitchFamily="18" charset="0"/>
              </a:rPr>
              <a:t>Campaigns to increase public awareness about gambling harms.</a:t>
            </a:r>
          </a:p>
          <a:p>
            <a:pPr marL="342900" lvl="0" indent="-342900">
              <a:lnSpc>
                <a:spcPct val="110000"/>
              </a:lnSpc>
              <a:spcBef>
                <a:spcPts val="100"/>
              </a:spcBef>
              <a:spcAft>
                <a:spcPts val="100"/>
              </a:spcAft>
              <a:buFont typeface="Symbol" panose="05050102010706020507" pitchFamily="18" charset="2"/>
              <a:buBlip>
                <a:blip r:embed="rId2"/>
              </a:buBlip>
            </a:pPr>
            <a:r>
              <a:rPr lang="en-GB" sz="2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Hearing real-life stories from ‘people like me’ to help recognise the early warning signs of gambling problems.</a:t>
            </a:r>
          </a:p>
          <a:p>
            <a:pPr marL="342900" lvl="0" indent="-342900">
              <a:lnSpc>
                <a:spcPct val="110000"/>
              </a:lnSpc>
              <a:spcBef>
                <a:spcPts val="100"/>
              </a:spcBef>
              <a:spcAft>
                <a:spcPts val="100"/>
              </a:spcAft>
              <a:buFont typeface="Symbol" panose="05050102010706020507" pitchFamily="18" charset="2"/>
              <a:buBlip>
                <a:blip r:embed="rId2"/>
              </a:buBlip>
            </a:pPr>
            <a:r>
              <a:rPr lang="en-GB" sz="2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Understanding more about the motivators and behaviours around gambling.</a:t>
            </a:r>
          </a:p>
        </p:txBody>
      </p:sp>
      <p:sp>
        <p:nvSpPr>
          <p:cNvPr id="6" name="TextBox 5">
            <a:extLst>
              <a:ext uri="{FF2B5EF4-FFF2-40B4-BE49-F238E27FC236}">
                <a16:creationId xmlns:a16="http://schemas.microsoft.com/office/drawing/2014/main" id="{482EA10A-79DD-7644-7317-1316D091995C}"/>
              </a:ext>
            </a:extLst>
          </p:cNvPr>
          <p:cNvSpPr txBox="1"/>
          <p:nvPr/>
        </p:nvSpPr>
        <p:spPr>
          <a:xfrm>
            <a:off x="6474567" y="2138793"/>
            <a:ext cx="5301423" cy="3170099"/>
          </a:xfrm>
          <a:prstGeom prst="rect">
            <a:avLst/>
          </a:prstGeom>
          <a:noFill/>
        </p:spPr>
        <p:txBody>
          <a:bodyPr wrap="square">
            <a:spAutoFit/>
          </a:bodyPr>
          <a:lstStyle/>
          <a:p>
            <a:r>
              <a:rPr lang="en-GB" sz="2000" b="0" i="1" u="none" strike="noStrike" baseline="0">
                <a:solidFill>
                  <a:srgbClr val="000000"/>
                </a:solidFill>
                <a:latin typeface="Arial" panose="020B0604020202020204" pitchFamily="34" charset="0"/>
              </a:rPr>
              <a:t>“For me it was difficult to understand, I could see that he had a problem, that he had to gamble, in the end he was stealing money to do it. But I just didn’t really know what triggers were in his mind.” </a:t>
            </a:r>
          </a:p>
          <a:p>
            <a:endParaRPr lang="en-GB" sz="2000" i="1">
              <a:solidFill>
                <a:srgbClr val="000000"/>
              </a:solidFill>
              <a:latin typeface="Arial" panose="020B0604020202020204" pitchFamily="34" charset="0"/>
            </a:endParaRPr>
          </a:p>
          <a:p>
            <a:r>
              <a:rPr lang="en-GB" sz="2000" b="0" i="1" u="none" strike="noStrike" baseline="0">
                <a:solidFill>
                  <a:srgbClr val="000000"/>
                </a:solidFill>
                <a:latin typeface="Arial" panose="020B0604020202020204" pitchFamily="34" charset="0"/>
              </a:rPr>
              <a:t>“It could start with little stories, you know, on Facebook. I need someone to relate to, I need someone like me, I need to hear someone else’s story very similar to me.” </a:t>
            </a:r>
            <a:endParaRPr lang="en-GB" sz="2000"/>
          </a:p>
        </p:txBody>
      </p:sp>
    </p:spTree>
    <p:extLst>
      <p:ext uri="{BB962C8B-B14F-4D97-AF65-F5344CB8AC3E}">
        <p14:creationId xmlns:p14="http://schemas.microsoft.com/office/powerpoint/2010/main" val="289940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200" y="365125"/>
            <a:ext cx="10688782" cy="1325563"/>
          </a:xfrm>
        </p:spPr>
        <p:txBody>
          <a:bodyPr>
            <a:normAutofit/>
          </a:bodyPr>
          <a:lstStyle/>
          <a:p>
            <a:r>
              <a:rPr lang="en-US" sz="4200">
                <a:solidFill>
                  <a:schemeClr val="bg1"/>
                </a:solidFill>
                <a:latin typeface="HelveticaNeueLT Pro 65 Md" panose="020B0804020202020204" pitchFamily="34" charset="0"/>
              </a:rPr>
              <a:t>How to talk about what’s going on</a:t>
            </a:r>
            <a:endParaRPr lang="en-GB" sz="4200">
              <a:solidFill>
                <a:schemeClr val="bg1"/>
              </a:solidFill>
            </a:endParaRPr>
          </a:p>
        </p:txBody>
      </p:sp>
      <p:sp>
        <p:nvSpPr>
          <p:cNvPr id="9" name="TextBox 8">
            <a:extLst>
              <a:ext uri="{FF2B5EF4-FFF2-40B4-BE49-F238E27FC236}">
                <a16:creationId xmlns:a16="http://schemas.microsoft.com/office/drawing/2014/main" id="{51193D58-9064-8C27-18DD-FBF3C5A3470E}"/>
              </a:ext>
            </a:extLst>
          </p:cNvPr>
          <p:cNvSpPr txBox="1"/>
          <p:nvPr/>
        </p:nvSpPr>
        <p:spPr>
          <a:xfrm>
            <a:off x="1037762" y="2397748"/>
            <a:ext cx="4782013" cy="2487284"/>
          </a:xfrm>
          <a:prstGeom prst="rect">
            <a:avLst/>
          </a:prstGeom>
          <a:noFill/>
        </p:spPr>
        <p:txBody>
          <a:bodyPr wrap="square">
            <a:spAutoFit/>
          </a:bodyPr>
          <a:lstStyle/>
          <a:p>
            <a:pPr marL="342900" lvl="0" indent="-342900">
              <a:lnSpc>
                <a:spcPct val="110000"/>
              </a:lnSpc>
              <a:spcBef>
                <a:spcPts val="100"/>
              </a:spcBef>
              <a:spcAft>
                <a:spcPts val="100"/>
              </a:spcAft>
              <a:buFont typeface="Symbol" panose="05050102010706020507" pitchFamily="18" charset="2"/>
              <a:buBlip>
                <a:blip r:embed="rId2"/>
              </a:buBlip>
            </a:pPr>
            <a:r>
              <a:rPr lang="en-GB" sz="2000">
                <a:solidFill>
                  <a:srgbClr val="404040"/>
                </a:solidFill>
                <a:latin typeface="Arial" panose="020B0604020202020204" pitchFamily="34" charset="0"/>
                <a:cs typeface="Times New Roman" panose="02020603050405020304" pitchFamily="18" charset="0"/>
              </a:rPr>
              <a:t>Helping family members and friends to talk about gambling </a:t>
            </a:r>
            <a:r>
              <a:rPr lang="en-GB" sz="2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problems with the person who gambled.</a:t>
            </a:r>
          </a:p>
          <a:p>
            <a:pPr marL="342900" lvl="0" indent="-342900">
              <a:lnSpc>
                <a:spcPct val="110000"/>
              </a:lnSpc>
              <a:spcBef>
                <a:spcPts val="100"/>
              </a:spcBef>
              <a:spcAft>
                <a:spcPts val="100"/>
              </a:spcAft>
              <a:buFont typeface="Symbol" panose="05050102010706020507" pitchFamily="18" charset="2"/>
              <a:buBlip>
                <a:blip r:embed="rId2"/>
              </a:buBlip>
            </a:pPr>
            <a:r>
              <a:rPr lang="en-GB" sz="2000">
                <a:solidFill>
                  <a:srgbClr val="404040"/>
                </a:solidFill>
                <a:latin typeface="Arial" panose="020B0604020202020204" pitchFamily="34" charset="0"/>
                <a:ea typeface="Calibri" panose="020F0502020204030204" pitchFamily="34" charset="0"/>
                <a:cs typeface="Times New Roman" panose="02020603050405020304" pitchFamily="18" charset="0"/>
              </a:rPr>
              <a:t>H</a:t>
            </a:r>
            <a:r>
              <a:rPr lang="en-GB" sz="2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ow to have conversations with other family members</a:t>
            </a:r>
            <a:r>
              <a:rPr lang="en-GB" sz="2000">
                <a:solidFill>
                  <a:srgbClr val="404040"/>
                </a:solidFill>
                <a:latin typeface="Arial" panose="020B0604020202020204" pitchFamily="34" charset="0"/>
                <a:ea typeface="Calibri" panose="020F0502020204030204" pitchFamily="34" charset="0"/>
                <a:cs typeface="Times New Roman" panose="02020603050405020304" pitchFamily="18" charset="0"/>
              </a:rPr>
              <a:t>.</a:t>
            </a:r>
          </a:p>
          <a:p>
            <a:pPr marL="342900" lvl="0" indent="-342900">
              <a:lnSpc>
                <a:spcPct val="110000"/>
              </a:lnSpc>
              <a:spcBef>
                <a:spcPts val="100"/>
              </a:spcBef>
              <a:spcAft>
                <a:spcPts val="100"/>
              </a:spcAft>
              <a:buFont typeface="Symbol" panose="05050102010706020507" pitchFamily="18" charset="2"/>
              <a:buBlip>
                <a:blip r:embed="rId2"/>
              </a:buBlip>
            </a:pPr>
            <a:r>
              <a:rPr lang="en-GB" sz="2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Knowing what they could do to help their loved one.</a:t>
            </a:r>
          </a:p>
        </p:txBody>
      </p:sp>
      <p:sp>
        <p:nvSpPr>
          <p:cNvPr id="5" name="TextBox 4">
            <a:extLst>
              <a:ext uri="{FF2B5EF4-FFF2-40B4-BE49-F238E27FC236}">
                <a16:creationId xmlns:a16="http://schemas.microsoft.com/office/drawing/2014/main" id="{80B53FE4-B74B-AC23-1A0E-A8183A02DD65}"/>
              </a:ext>
            </a:extLst>
          </p:cNvPr>
          <p:cNvSpPr txBox="1"/>
          <p:nvPr/>
        </p:nvSpPr>
        <p:spPr>
          <a:xfrm>
            <a:off x="6744969" y="2933504"/>
            <a:ext cx="4782013" cy="707886"/>
          </a:xfrm>
          <a:prstGeom prst="rect">
            <a:avLst/>
          </a:prstGeom>
          <a:noFill/>
        </p:spPr>
        <p:txBody>
          <a:bodyPr wrap="square">
            <a:spAutoFit/>
          </a:bodyPr>
          <a:lstStyle/>
          <a:p>
            <a:r>
              <a:rPr lang="en-GB" sz="2000" b="0" i="1" u="none" strike="noStrike" baseline="0">
                <a:solidFill>
                  <a:srgbClr val="000000"/>
                </a:solidFill>
                <a:latin typeface="Arial" panose="020B0604020202020204" pitchFamily="34" charset="0"/>
              </a:rPr>
              <a:t>“How [do] you start the conversation without it ending up in anger?” </a:t>
            </a:r>
            <a:endParaRPr lang="en-GB" sz="2000"/>
          </a:p>
        </p:txBody>
      </p:sp>
    </p:spTree>
    <p:extLst>
      <p:ext uri="{BB962C8B-B14F-4D97-AF65-F5344CB8AC3E}">
        <p14:creationId xmlns:p14="http://schemas.microsoft.com/office/powerpoint/2010/main" val="365650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200" y="365125"/>
            <a:ext cx="10688782" cy="1325563"/>
          </a:xfrm>
        </p:spPr>
        <p:txBody>
          <a:bodyPr>
            <a:normAutofit/>
          </a:bodyPr>
          <a:lstStyle/>
          <a:p>
            <a:r>
              <a:rPr lang="en-US" sz="4200">
                <a:solidFill>
                  <a:schemeClr val="bg1"/>
                </a:solidFill>
                <a:latin typeface="HelveticaNeueLT Pro 65 Md" panose="020B0804020202020204" pitchFamily="34" charset="0"/>
              </a:rPr>
              <a:t>Accessing specialist support &amp; advice</a:t>
            </a:r>
            <a:endParaRPr lang="en-GB" sz="4200">
              <a:solidFill>
                <a:schemeClr val="bg1"/>
              </a:solidFill>
            </a:endParaRPr>
          </a:p>
        </p:txBody>
      </p:sp>
      <p:sp>
        <p:nvSpPr>
          <p:cNvPr id="9" name="TextBox 8">
            <a:extLst>
              <a:ext uri="{FF2B5EF4-FFF2-40B4-BE49-F238E27FC236}">
                <a16:creationId xmlns:a16="http://schemas.microsoft.com/office/drawing/2014/main" id="{51193D58-9064-8C27-18DD-FBF3C5A3470E}"/>
              </a:ext>
            </a:extLst>
          </p:cNvPr>
          <p:cNvSpPr txBox="1"/>
          <p:nvPr/>
        </p:nvSpPr>
        <p:spPr>
          <a:xfrm>
            <a:off x="1037762" y="2397748"/>
            <a:ext cx="4782013" cy="3164392"/>
          </a:xfrm>
          <a:prstGeom prst="rect">
            <a:avLst/>
          </a:prstGeom>
          <a:noFill/>
        </p:spPr>
        <p:txBody>
          <a:bodyPr wrap="square">
            <a:spAutoFit/>
          </a:bodyPr>
          <a:lstStyle/>
          <a:p>
            <a:pPr marL="342900" lvl="0" indent="-342900">
              <a:lnSpc>
                <a:spcPct val="110000"/>
              </a:lnSpc>
              <a:spcBef>
                <a:spcPts val="100"/>
              </a:spcBef>
              <a:spcAft>
                <a:spcPts val="100"/>
              </a:spcAft>
              <a:buFont typeface="Symbol" panose="05050102010706020507" pitchFamily="18" charset="2"/>
              <a:buBlip>
                <a:blip r:embed="rId2"/>
              </a:buBlip>
            </a:pPr>
            <a:r>
              <a:rPr lang="en-GB" sz="2000">
                <a:solidFill>
                  <a:srgbClr val="404040"/>
                </a:solidFill>
                <a:effectLst/>
                <a:latin typeface="Arial" panose="020B0604020202020204" pitchFamily="34" charset="0"/>
                <a:ea typeface="Calibri" panose="020F0502020204030204" pitchFamily="34" charset="0"/>
                <a:cs typeface="Arial" panose="020B0604020202020204" pitchFamily="34" charset="0"/>
              </a:rPr>
              <a:t>Speaking to someone outside the family to get emotional support e.g. counselling or peer support</a:t>
            </a:r>
            <a:r>
              <a:rPr lang="en-GB" sz="2000">
                <a:solidFill>
                  <a:srgbClr val="404040"/>
                </a:solidFill>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10000"/>
              </a:lnSpc>
              <a:spcBef>
                <a:spcPts val="100"/>
              </a:spcBef>
              <a:spcAft>
                <a:spcPts val="100"/>
              </a:spcAft>
              <a:buFont typeface="Symbol" panose="05050102010706020507" pitchFamily="18" charset="2"/>
              <a:buBlip>
                <a:blip r:embed="rId2"/>
              </a:buBlip>
            </a:pPr>
            <a:r>
              <a:rPr lang="en-GB" sz="2000">
                <a:solidFill>
                  <a:srgbClr val="404040"/>
                </a:solidFill>
                <a:effectLst/>
                <a:latin typeface="Arial" panose="020B0604020202020204" pitchFamily="34" charset="0"/>
                <a:ea typeface="Calibri" panose="020F0502020204030204" pitchFamily="34" charset="0"/>
                <a:cs typeface="Arial" panose="020B0604020202020204" pitchFamily="34" charset="0"/>
              </a:rPr>
              <a:t>Practical support such as help to protect personal finances, or legal advice on access to children post-separation.</a:t>
            </a:r>
          </a:p>
          <a:p>
            <a:pPr marL="342900" lvl="0" indent="-342900">
              <a:lnSpc>
                <a:spcPct val="110000"/>
              </a:lnSpc>
              <a:spcBef>
                <a:spcPts val="100"/>
              </a:spcBef>
              <a:spcAft>
                <a:spcPts val="100"/>
              </a:spcAft>
              <a:buFont typeface="Symbol" panose="05050102010706020507" pitchFamily="18" charset="2"/>
              <a:buBlip>
                <a:blip r:embed="rId2"/>
              </a:buBlip>
            </a:pPr>
            <a:r>
              <a:rPr lang="en-GB" sz="2000">
                <a:solidFill>
                  <a:srgbClr val="000000"/>
                </a:solidFill>
                <a:latin typeface="Arial" panose="020B0604020202020204" pitchFamily="34" charset="0"/>
                <a:cs typeface="Arial" panose="020B0604020202020204" pitchFamily="34" charset="0"/>
              </a:rPr>
              <a:t>A</a:t>
            </a:r>
            <a:r>
              <a:rPr lang="en-GB" sz="2000" i="0" u="none" strike="noStrike" baseline="0">
                <a:solidFill>
                  <a:srgbClr val="000000"/>
                </a:solidFill>
                <a:latin typeface="Arial" panose="020B0604020202020204" pitchFamily="34" charset="0"/>
                <a:cs typeface="Arial" panose="020B0604020202020204" pitchFamily="34" charset="0"/>
              </a:rPr>
              <a:t>ge-appropriate education and emotional support for children.</a:t>
            </a:r>
            <a:r>
              <a:rPr lang="en-GB" sz="1800" i="0" u="none" strike="noStrike" baseline="0">
                <a:solidFill>
                  <a:srgbClr val="000000"/>
                </a:solidFill>
                <a:latin typeface="Arial" panose="020B0604020202020204" pitchFamily="34" charset="0"/>
              </a:rPr>
              <a:t> </a:t>
            </a:r>
            <a:endParaRPr lang="en-GB" sz="14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AB53665-C14C-5B6E-C0EC-94F94F61DF0F}"/>
              </a:ext>
            </a:extLst>
          </p:cNvPr>
          <p:cNvSpPr txBox="1"/>
          <p:nvPr/>
        </p:nvSpPr>
        <p:spPr>
          <a:xfrm>
            <a:off x="6372227" y="2632526"/>
            <a:ext cx="4982861" cy="2246769"/>
          </a:xfrm>
          <a:prstGeom prst="rect">
            <a:avLst/>
          </a:prstGeom>
          <a:noFill/>
        </p:spPr>
        <p:txBody>
          <a:bodyPr wrap="square">
            <a:spAutoFit/>
          </a:bodyPr>
          <a:lstStyle/>
          <a:p>
            <a:r>
              <a:rPr lang="en-GB" sz="2000" b="0" i="1" u="none" strike="noStrike" baseline="0">
                <a:solidFill>
                  <a:srgbClr val="000000"/>
                </a:solidFill>
                <a:latin typeface="Arial" panose="020B0604020202020204" pitchFamily="34" charset="0"/>
              </a:rPr>
              <a:t>“It's like a sense of shame, you feel like a failure as a parent. Is it something I've done wrong? Is it my fault? how could I have prevented it? So many emotions that you go through… to be able to reach out to somebody who is in the same boat as you.” </a:t>
            </a:r>
            <a:endParaRPr lang="en-GB" sz="2000"/>
          </a:p>
        </p:txBody>
      </p:sp>
    </p:spTree>
    <p:extLst>
      <p:ext uri="{BB962C8B-B14F-4D97-AF65-F5344CB8AC3E}">
        <p14:creationId xmlns:p14="http://schemas.microsoft.com/office/powerpoint/2010/main" val="2557494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200" y="365125"/>
            <a:ext cx="10688782" cy="1325563"/>
          </a:xfrm>
        </p:spPr>
        <p:txBody>
          <a:bodyPr>
            <a:normAutofit/>
          </a:bodyPr>
          <a:lstStyle/>
          <a:p>
            <a:r>
              <a:rPr lang="en-US" sz="4200">
                <a:solidFill>
                  <a:schemeClr val="bg1"/>
                </a:solidFill>
                <a:latin typeface="HelveticaNeueLT Pro 65 Md" panose="020B0804020202020204" pitchFamily="34" charset="0"/>
              </a:rPr>
              <a:t>Recommendations to improve support </a:t>
            </a:r>
            <a:endParaRPr lang="en-GB" sz="4200">
              <a:solidFill>
                <a:schemeClr val="bg1"/>
              </a:solidFill>
            </a:endParaRPr>
          </a:p>
        </p:txBody>
      </p:sp>
      <p:pic>
        <p:nvPicPr>
          <p:cNvPr id="8" name="Picture 7">
            <a:extLst>
              <a:ext uri="{FF2B5EF4-FFF2-40B4-BE49-F238E27FC236}">
                <a16:creationId xmlns:a16="http://schemas.microsoft.com/office/drawing/2014/main" id="{E33CA05C-2DCE-07CD-ECBD-E8DEB7CD974C}"/>
              </a:ext>
            </a:extLst>
          </p:cNvPr>
          <p:cNvPicPr>
            <a:picLocks noChangeAspect="1"/>
          </p:cNvPicPr>
          <p:nvPr/>
        </p:nvPicPr>
        <p:blipFill rotWithShape="1">
          <a:blip r:embed="rId2"/>
          <a:srcRect r="27494" b="8601"/>
          <a:stretch/>
        </p:blipFill>
        <p:spPr>
          <a:xfrm>
            <a:off x="1581150" y="1973785"/>
            <a:ext cx="8628281" cy="4655046"/>
          </a:xfrm>
          <a:prstGeom prst="rect">
            <a:avLst/>
          </a:prstGeom>
        </p:spPr>
      </p:pic>
    </p:spTree>
    <p:extLst>
      <p:ext uri="{BB962C8B-B14F-4D97-AF65-F5344CB8AC3E}">
        <p14:creationId xmlns:p14="http://schemas.microsoft.com/office/powerpoint/2010/main" val="586005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80109" y="2502844"/>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200" y="2521981"/>
            <a:ext cx="10515600" cy="1325563"/>
          </a:xfrm>
        </p:spPr>
        <p:txBody>
          <a:bodyPr>
            <a:normAutofit/>
          </a:bodyPr>
          <a:lstStyle/>
          <a:p>
            <a:r>
              <a:rPr lang="en-US" sz="4000">
                <a:solidFill>
                  <a:schemeClr val="bg1"/>
                </a:solidFill>
                <a:latin typeface="HelveticaNeueLT Pro 65 Md" panose="020B0804020202020204" pitchFamily="34" charset="0"/>
              </a:rPr>
              <a:t>Thank you for listening. </a:t>
            </a:r>
            <a:br>
              <a:rPr lang="en-US" sz="4000">
                <a:solidFill>
                  <a:schemeClr val="bg1"/>
                </a:solidFill>
                <a:latin typeface="HelveticaNeueLT Pro 65 Md" panose="020B0804020202020204" pitchFamily="34" charset="0"/>
              </a:rPr>
            </a:br>
            <a:r>
              <a:rPr lang="en-US" sz="4000">
                <a:solidFill>
                  <a:schemeClr val="bg1"/>
                </a:solidFill>
                <a:latin typeface="HelveticaNeueLT Pro 65 Md" panose="020B0804020202020204" pitchFamily="34" charset="0"/>
              </a:rPr>
              <a:t>Any questions or comments?</a:t>
            </a:r>
            <a:endParaRPr lang="en-GB" sz="4000">
              <a:solidFill>
                <a:schemeClr val="bg1"/>
              </a:solidFill>
            </a:endParaRPr>
          </a:p>
        </p:txBody>
      </p:sp>
      <p:sp>
        <p:nvSpPr>
          <p:cNvPr id="5" name="TextBox 4">
            <a:extLst>
              <a:ext uri="{FF2B5EF4-FFF2-40B4-BE49-F238E27FC236}">
                <a16:creationId xmlns:a16="http://schemas.microsoft.com/office/drawing/2014/main" id="{8538012F-071A-5FB7-B42F-99D710EE1B26}"/>
              </a:ext>
            </a:extLst>
          </p:cNvPr>
          <p:cNvSpPr txBox="1"/>
          <p:nvPr/>
        </p:nvSpPr>
        <p:spPr>
          <a:xfrm>
            <a:off x="738316" y="4415651"/>
            <a:ext cx="10716398" cy="1815882"/>
          </a:xfrm>
          <a:prstGeom prst="rect">
            <a:avLst/>
          </a:prstGeom>
          <a:noFill/>
        </p:spPr>
        <p:txBody>
          <a:bodyPr wrap="square">
            <a:spAutoFit/>
          </a:bodyPr>
          <a:lstStyle/>
          <a:p>
            <a:r>
              <a:rPr lang="en-GB" sz="2800" b="1" dirty="0">
                <a:latin typeface="Arial" panose="020B0604020202020204" pitchFamily="34" charset="0"/>
                <a:cs typeface="Arial" panose="020B0604020202020204" pitchFamily="34" charset="0"/>
              </a:rPr>
              <a:t>Download the research report: tinyurl.com/ywzwmm44</a:t>
            </a:r>
          </a:p>
          <a:p>
            <a:endParaRPr lang="en-GB" sz="1400" b="1"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Follow us on Twitter/X: @PFRC_UK</a:t>
            </a:r>
          </a:p>
          <a:p>
            <a:endParaRPr lang="en-GB" sz="1400" b="1"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Follow us on LinkedIn: @personal-finance-research-centre/</a:t>
            </a:r>
          </a:p>
        </p:txBody>
      </p:sp>
    </p:spTree>
    <p:extLst>
      <p:ext uri="{BB962C8B-B14F-4D97-AF65-F5344CB8AC3E}">
        <p14:creationId xmlns:p14="http://schemas.microsoft.com/office/powerpoint/2010/main" val="188190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p:txBody>
          <a:bodyPr/>
          <a:lstStyle/>
          <a:p>
            <a:r>
              <a:rPr lang="en-US" dirty="0">
                <a:solidFill>
                  <a:schemeClr val="bg1"/>
                </a:solidFill>
                <a:latin typeface="HelveticaNeueLT Pro 65 Md" panose="020B0804020202020204" pitchFamily="34" charset="0"/>
              </a:rPr>
              <a:t>The importance of family</a:t>
            </a:r>
            <a:r>
              <a:rPr lang="en-US" dirty="0">
                <a:solidFill>
                  <a:schemeClr val="bg1"/>
                </a:solidFill>
              </a:rPr>
              <a:t> </a:t>
            </a:r>
            <a:endParaRPr lang="en-GB" dirty="0">
              <a:solidFill>
                <a:schemeClr val="bg1"/>
              </a:solidFill>
            </a:endParaRPr>
          </a:p>
        </p:txBody>
      </p:sp>
      <p:sp>
        <p:nvSpPr>
          <p:cNvPr id="5" name="TextBox 4">
            <a:extLst>
              <a:ext uri="{FF2B5EF4-FFF2-40B4-BE49-F238E27FC236}">
                <a16:creationId xmlns:a16="http://schemas.microsoft.com/office/drawing/2014/main" id="{A7CF8579-A17C-37BC-8E90-B571D3179001}"/>
              </a:ext>
            </a:extLst>
          </p:cNvPr>
          <p:cNvSpPr txBox="1"/>
          <p:nvPr/>
        </p:nvSpPr>
        <p:spPr>
          <a:xfrm>
            <a:off x="838199" y="1971954"/>
            <a:ext cx="6348797" cy="3829766"/>
          </a:xfrm>
          <a:prstGeom prst="rect">
            <a:avLst/>
          </a:prstGeom>
          <a:noFill/>
        </p:spPr>
        <p:txBody>
          <a:bodyPr wrap="square">
            <a:spAutoFit/>
          </a:bodyPr>
          <a:lstStyle/>
          <a:p>
            <a:pPr>
              <a:lnSpc>
                <a:spcPct val="110000"/>
              </a:lnSpc>
              <a:spcBef>
                <a:spcPts val="600"/>
              </a:spcBef>
              <a:spcAft>
                <a:spcPts val="1800"/>
              </a:spcAft>
            </a:pPr>
            <a:r>
              <a:rPr lang="en-GB" sz="2400" dirty="0">
                <a:solidFill>
                  <a:srgbClr val="860043"/>
                </a:solidFill>
                <a:latin typeface="Arial" panose="020B0604020202020204" pitchFamily="34" charset="0"/>
                <a:cs typeface="Times New Roman" panose="02020603050405020304" pitchFamily="18" charset="0"/>
              </a:rPr>
              <a:t>The success of efforts to prevent or reduce gambling harms depends on understanding the complex and dynamic forces at play within the social worlds of those affected. </a:t>
            </a:r>
          </a:p>
          <a:p>
            <a:pPr>
              <a:lnSpc>
                <a:spcPct val="110000"/>
              </a:lnSpc>
              <a:spcBef>
                <a:spcPts val="600"/>
              </a:spcBef>
              <a:spcAft>
                <a:spcPts val="1800"/>
              </a:spcAft>
            </a:pPr>
            <a:r>
              <a:rPr lang="en-GB" dirty="0">
                <a:solidFill>
                  <a:srgbClr val="404040"/>
                </a:solidFill>
                <a:latin typeface="Arial" panose="020B0604020202020204" pitchFamily="34" charset="0"/>
                <a:cs typeface="Times New Roman" panose="02020603050405020304" pitchFamily="18" charset="0"/>
              </a:rPr>
              <a:t>Family systems theory, for example, defines the family unit as: “</a:t>
            </a:r>
            <a:r>
              <a:rPr lang="en-GB" i="1" dirty="0">
                <a:solidFill>
                  <a:srgbClr val="404040"/>
                </a:solidFill>
                <a:latin typeface="Arial" panose="020B0604020202020204" pitchFamily="34" charset="0"/>
                <a:cs typeface="Times New Roman" panose="02020603050405020304" pitchFamily="18" charset="0"/>
              </a:rPr>
              <a:t>a complex social system, in which members interact to influence each other’s </a:t>
            </a:r>
            <a:r>
              <a:rPr lang="en-GB" i="1" dirty="0" err="1">
                <a:solidFill>
                  <a:srgbClr val="404040"/>
                </a:solidFill>
                <a:latin typeface="Arial" panose="020B0604020202020204" pitchFamily="34" charset="0"/>
                <a:cs typeface="Times New Roman" panose="02020603050405020304" pitchFamily="18" charset="0"/>
              </a:rPr>
              <a:t>behavior</a:t>
            </a:r>
            <a:r>
              <a:rPr lang="en-GB" i="1" dirty="0">
                <a:solidFill>
                  <a:srgbClr val="404040"/>
                </a:solidFill>
                <a:latin typeface="Arial" panose="020B0604020202020204" pitchFamily="34" charset="0"/>
                <a:cs typeface="Times New Roman" panose="02020603050405020304" pitchFamily="18" charset="0"/>
              </a:rPr>
              <a:t> [sic]… Any change in one individual within a family is likely to influence the entire system and may even lead to changes in other members</a:t>
            </a:r>
            <a:r>
              <a:rPr lang="en-GB" dirty="0">
                <a:solidFill>
                  <a:srgbClr val="404040"/>
                </a:solidFill>
                <a:latin typeface="Arial" panose="020B0604020202020204" pitchFamily="34" charset="0"/>
                <a:cs typeface="Times New Roman" panose="02020603050405020304" pitchFamily="18" charset="0"/>
              </a:rPr>
              <a:t>.” (Pfeiffer &amp; In-Albon, 2022: 188) </a:t>
            </a:r>
          </a:p>
        </p:txBody>
      </p:sp>
    </p:spTree>
    <p:extLst>
      <p:ext uri="{BB962C8B-B14F-4D97-AF65-F5344CB8AC3E}">
        <p14:creationId xmlns:p14="http://schemas.microsoft.com/office/powerpoint/2010/main" val="172981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p:txBody>
          <a:bodyPr/>
          <a:lstStyle/>
          <a:p>
            <a:r>
              <a:rPr lang="en-US">
                <a:solidFill>
                  <a:schemeClr val="bg1"/>
                </a:solidFill>
                <a:latin typeface="HelveticaNeueLT Pro 65 Md" panose="020B0804020202020204" pitchFamily="34" charset="0"/>
              </a:rPr>
              <a:t>Research questions and methods</a:t>
            </a:r>
            <a:r>
              <a:rPr lang="en-US">
                <a:solidFill>
                  <a:schemeClr val="bg1"/>
                </a:solidFill>
              </a:rPr>
              <a:t> </a:t>
            </a:r>
            <a:endParaRPr lang="en-GB">
              <a:solidFill>
                <a:schemeClr val="bg1"/>
              </a:solidFill>
            </a:endParaRPr>
          </a:p>
        </p:txBody>
      </p:sp>
      <p:pic>
        <p:nvPicPr>
          <p:cNvPr id="16" name="Picture 15">
            <a:extLst>
              <a:ext uri="{FF2B5EF4-FFF2-40B4-BE49-F238E27FC236}">
                <a16:creationId xmlns:a16="http://schemas.microsoft.com/office/drawing/2014/main" id="{AE815A0B-32D7-78B7-097A-8A5B3A7FA6F8}"/>
              </a:ext>
            </a:extLst>
          </p:cNvPr>
          <p:cNvPicPr>
            <a:picLocks noChangeAspect="1"/>
          </p:cNvPicPr>
          <p:nvPr/>
        </p:nvPicPr>
        <p:blipFill>
          <a:blip r:embed="rId3"/>
          <a:stretch>
            <a:fillRect/>
          </a:stretch>
        </p:blipFill>
        <p:spPr>
          <a:xfrm>
            <a:off x="4739987" y="2087419"/>
            <a:ext cx="7969250" cy="4691797"/>
          </a:xfrm>
          <a:prstGeom prst="rect">
            <a:avLst/>
          </a:prstGeom>
        </p:spPr>
      </p:pic>
      <p:sp>
        <p:nvSpPr>
          <p:cNvPr id="18" name="TextBox 17">
            <a:extLst>
              <a:ext uri="{FF2B5EF4-FFF2-40B4-BE49-F238E27FC236}">
                <a16:creationId xmlns:a16="http://schemas.microsoft.com/office/drawing/2014/main" id="{B859D795-1451-478E-7F25-0CE18EE10890}"/>
              </a:ext>
            </a:extLst>
          </p:cNvPr>
          <p:cNvSpPr txBox="1"/>
          <p:nvPr/>
        </p:nvSpPr>
        <p:spPr>
          <a:xfrm>
            <a:off x="639042" y="2087419"/>
            <a:ext cx="3822121" cy="4106765"/>
          </a:xfrm>
          <a:prstGeom prst="rect">
            <a:avLst/>
          </a:prstGeom>
          <a:noFill/>
        </p:spPr>
        <p:txBody>
          <a:bodyPr wrap="square">
            <a:spAutoFit/>
          </a:bodyPr>
          <a:lstStyle/>
          <a:p>
            <a:pPr marL="342900" lvl="0" indent="-342900">
              <a:lnSpc>
                <a:spcPct val="110000"/>
              </a:lnSpc>
              <a:spcBef>
                <a:spcPts val="100"/>
              </a:spcBef>
              <a:spcAft>
                <a:spcPts val="100"/>
              </a:spcAft>
              <a:buFont typeface="+mj-lt"/>
              <a:buAutoNum type="arabicPeriod"/>
            </a:pPr>
            <a:r>
              <a:rPr lang="en-GB" sz="18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are the different family dynamics of gambling problems?</a:t>
            </a:r>
          </a:p>
          <a:p>
            <a:pPr marL="342900" lvl="0" indent="-342900">
              <a:lnSpc>
                <a:spcPct val="110000"/>
              </a:lnSpc>
              <a:spcBef>
                <a:spcPts val="100"/>
              </a:spcBef>
              <a:spcAft>
                <a:spcPts val="100"/>
              </a:spcAft>
              <a:buFont typeface="+mj-lt"/>
              <a:buAutoNum type="arabicPeriod"/>
            </a:pPr>
            <a:r>
              <a:rPr lang="en-GB" sz="18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effects do gambling problems have on the financial and wider wellbeing of family members?</a:t>
            </a:r>
          </a:p>
          <a:p>
            <a:pPr marL="342900" lvl="0" indent="-342900">
              <a:lnSpc>
                <a:spcPct val="110000"/>
              </a:lnSpc>
              <a:spcBef>
                <a:spcPts val="100"/>
              </a:spcBef>
              <a:spcAft>
                <a:spcPts val="100"/>
              </a:spcAft>
              <a:buFont typeface="+mj-lt"/>
              <a:buAutoNum type="arabicPeriod"/>
            </a:pPr>
            <a:r>
              <a:rPr lang="en-GB" sz="18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help and support do family members get around gambling problems and related issues?</a:t>
            </a:r>
          </a:p>
          <a:p>
            <a:pPr marL="342900" lvl="0" indent="-342900">
              <a:lnSpc>
                <a:spcPct val="110000"/>
              </a:lnSpc>
              <a:spcBef>
                <a:spcPts val="100"/>
              </a:spcBef>
              <a:spcAft>
                <a:spcPts val="100"/>
              </a:spcAft>
              <a:buFont typeface="+mj-lt"/>
              <a:buAutoNum type="arabicPeriod"/>
            </a:pPr>
            <a:r>
              <a:rPr lang="en-GB" sz="18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help and support would family members value and how might it be delivered?</a:t>
            </a:r>
          </a:p>
        </p:txBody>
      </p:sp>
    </p:spTree>
    <p:extLst>
      <p:ext uri="{BB962C8B-B14F-4D97-AF65-F5344CB8AC3E}">
        <p14:creationId xmlns:p14="http://schemas.microsoft.com/office/powerpoint/2010/main" val="1245687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80109" y="2502844"/>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200" y="2521981"/>
            <a:ext cx="10515600" cy="1325563"/>
          </a:xfrm>
        </p:spPr>
        <p:txBody>
          <a:bodyPr>
            <a:normAutofit/>
          </a:bodyPr>
          <a:lstStyle/>
          <a:p>
            <a:r>
              <a:rPr lang="en-US" sz="4000">
                <a:solidFill>
                  <a:schemeClr val="bg1"/>
                </a:solidFill>
                <a:latin typeface="HelveticaNeueLT Pro 65 Md" panose="020B0804020202020204" pitchFamily="34" charset="0"/>
              </a:rPr>
              <a:t>The family dynamics of </a:t>
            </a:r>
            <a:br>
              <a:rPr lang="en-US" sz="4000">
                <a:solidFill>
                  <a:schemeClr val="bg1"/>
                </a:solidFill>
                <a:latin typeface="HelveticaNeueLT Pro 65 Md" panose="020B0804020202020204" pitchFamily="34" charset="0"/>
              </a:rPr>
            </a:br>
            <a:r>
              <a:rPr lang="en-US" sz="4000">
                <a:solidFill>
                  <a:schemeClr val="bg1"/>
                </a:solidFill>
                <a:latin typeface="HelveticaNeueLT Pro 65 Md" panose="020B0804020202020204" pitchFamily="34" charset="0"/>
              </a:rPr>
              <a:t>gambling problems </a:t>
            </a:r>
            <a:r>
              <a:rPr lang="en-US" sz="4000">
                <a:solidFill>
                  <a:schemeClr val="bg1"/>
                </a:solidFill>
              </a:rPr>
              <a:t> </a:t>
            </a:r>
            <a:endParaRPr lang="en-GB" sz="4000">
              <a:solidFill>
                <a:schemeClr val="bg1"/>
              </a:solidFill>
            </a:endParaRPr>
          </a:p>
        </p:txBody>
      </p:sp>
    </p:spTree>
    <p:extLst>
      <p:ext uri="{BB962C8B-B14F-4D97-AF65-F5344CB8AC3E}">
        <p14:creationId xmlns:p14="http://schemas.microsoft.com/office/powerpoint/2010/main" val="180612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p:txBody>
          <a:bodyPr/>
          <a:lstStyle/>
          <a:p>
            <a:r>
              <a:rPr lang="en-US">
                <a:solidFill>
                  <a:schemeClr val="bg1"/>
                </a:solidFill>
                <a:latin typeface="HelveticaNeueLT Pro 65 Md" panose="020B0804020202020204" pitchFamily="34" charset="0"/>
              </a:rPr>
              <a:t>Who is family? </a:t>
            </a:r>
            <a:r>
              <a:rPr lang="en-US">
                <a:solidFill>
                  <a:schemeClr val="bg1"/>
                </a:solidFill>
              </a:rPr>
              <a:t> </a:t>
            </a:r>
            <a:endParaRPr lang="en-GB">
              <a:solidFill>
                <a:schemeClr val="bg1"/>
              </a:solidFill>
            </a:endParaRPr>
          </a:p>
        </p:txBody>
      </p:sp>
      <p:sp>
        <p:nvSpPr>
          <p:cNvPr id="8" name="TextBox 7">
            <a:extLst>
              <a:ext uri="{FF2B5EF4-FFF2-40B4-BE49-F238E27FC236}">
                <a16:creationId xmlns:a16="http://schemas.microsoft.com/office/drawing/2014/main" id="{7D6679B3-1F30-246B-4D55-EE5C3E07D5EB}"/>
              </a:ext>
            </a:extLst>
          </p:cNvPr>
          <p:cNvSpPr txBox="1"/>
          <p:nvPr/>
        </p:nvSpPr>
        <p:spPr>
          <a:xfrm>
            <a:off x="634619" y="2992542"/>
            <a:ext cx="9823276" cy="2143407"/>
          </a:xfrm>
          <a:prstGeom prst="rect">
            <a:avLst/>
          </a:prstGeom>
          <a:noFill/>
        </p:spPr>
        <p:txBody>
          <a:bodyPr wrap="square">
            <a:spAutoFit/>
          </a:bodyPr>
          <a:lstStyle/>
          <a:p>
            <a:pPr marL="342900" lvl="0" indent="-342900">
              <a:lnSpc>
                <a:spcPct val="110000"/>
              </a:lnSpc>
              <a:spcBef>
                <a:spcPts val="100"/>
              </a:spcBef>
              <a:spcAft>
                <a:spcPts val="100"/>
              </a:spcAft>
              <a:buFont typeface="+mj-lt"/>
              <a:buAutoNum type="arabicPeriod"/>
            </a:pPr>
            <a:r>
              <a:rPr lang="en-GB" sz="2400" b="1">
                <a:solidFill>
                  <a:srgbClr val="9E004F"/>
                </a:solidFill>
                <a:latin typeface="Arial" panose="020B0604020202020204" pitchFamily="34" charset="0"/>
                <a:ea typeface="Calibri" panose="020F0502020204030204" pitchFamily="34" charset="0"/>
                <a:cs typeface="Times New Roman" panose="02020603050405020304" pitchFamily="18" charset="0"/>
              </a:rPr>
              <a:t>They were i</a:t>
            </a:r>
            <a:r>
              <a:rPr lang="en-GB" sz="2400" b="1">
                <a:solidFill>
                  <a:srgbClr val="9E004F"/>
                </a:solidFill>
                <a:effectLst/>
                <a:latin typeface="Arial" panose="020B0604020202020204" pitchFamily="34" charset="0"/>
                <a:ea typeface="Calibri" panose="020F0502020204030204" pitchFamily="34" charset="0"/>
                <a:cs typeface="Times New Roman" panose="02020603050405020304" pitchFamily="18" charset="0"/>
              </a:rPr>
              <a:t>n the close family circle: </a:t>
            </a:r>
            <a:r>
              <a:rPr lang="en-GB" sz="2400" b="1">
                <a:effectLst/>
                <a:latin typeface="Arial" panose="020B0604020202020204" pitchFamily="34" charset="0"/>
                <a:ea typeface="Calibri" panose="020F0502020204030204" pitchFamily="34" charset="0"/>
                <a:cs typeface="Times New Roman" panose="02020603050405020304" pitchFamily="18" charset="0"/>
              </a:rPr>
              <a:t>often a spouse, parent or child  </a:t>
            </a:r>
            <a:r>
              <a:rPr lang="en-GB" sz="2400">
                <a:effectLst/>
                <a:latin typeface="Arial" panose="020B0604020202020204" pitchFamily="34" charset="0"/>
                <a:ea typeface="Calibri" panose="020F0502020204030204" pitchFamily="34" charset="0"/>
                <a:cs typeface="Times New Roman" panose="02020603050405020304" pitchFamily="18" charset="0"/>
              </a:rPr>
              <a:t> </a:t>
            </a:r>
          </a:p>
          <a:p>
            <a:pPr marL="342900" lvl="0" indent="-342900">
              <a:lnSpc>
                <a:spcPct val="110000"/>
              </a:lnSpc>
              <a:spcBef>
                <a:spcPts val="100"/>
              </a:spcBef>
              <a:spcAft>
                <a:spcPts val="100"/>
              </a:spcAft>
              <a:buFont typeface="+mj-lt"/>
              <a:buAutoNum type="arabicPeriod"/>
            </a:pPr>
            <a:r>
              <a:rPr lang="en-GB" sz="2400" b="1">
                <a:solidFill>
                  <a:srgbClr val="9E004F"/>
                </a:solidFill>
                <a:latin typeface="Arial" panose="020B0604020202020204" pitchFamily="34" charset="0"/>
                <a:ea typeface="Calibri" panose="020F0502020204030204" pitchFamily="34" charset="0"/>
                <a:cs typeface="Times New Roman" panose="02020603050405020304" pitchFamily="18" charset="0"/>
              </a:rPr>
              <a:t>They were on the outer edge of the </a:t>
            </a:r>
            <a:r>
              <a:rPr lang="en-GB" sz="2400" b="1">
                <a:solidFill>
                  <a:srgbClr val="9E004F"/>
                </a:solidFill>
                <a:effectLst/>
                <a:latin typeface="Arial" panose="020B0604020202020204" pitchFamily="34" charset="0"/>
                <a:ea typeface="Calibri" panose="020F0502020204030204" pitchFamily="34" charset="0"/>
                <a:cs typeface="Times New Roman" panose="02020603050405020304" pitchFamily="18" charset="0"/>
              </a:rPr>
              <a:t>family circle: </a:t>
            </a:r>
            <a:r>
              <a:rPr lang="en-GB" sz="2400" b="1">
                <a:effectLst/>
                <a:latin typeface="Arial" panose="020B0604020202020204" pitchFamily="34" charset="0"/>
                <a:ea typeface="Calibri" panose="020F0502020204030204" pitchFamily="34" charset="0"/>
                <a:cs typeface="Times New Roman" panose="02020603050405020304" pitchFamily="18" charset="0"/>
              </a:rPr>
              <a:t>Sometimes a sibling or other blood relative or friend  </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0000"/>
              </a:lnSpc>
              <a:spcBef>
                <a:spcPts val="100"/>
              </a:spcBef>
              <a:spcAft>
                <a:spcPts val="100"/>
              </a:spcAft>
              <a:buFont typeface="+mj-lt"/>
              <a:buAutoNum type="arabicPeriod"/>
            </a:pPr>
            <a:r>
              <a:rPr lang="en-GB" sz="2400" b="1">
                <a:solidFill>
                  <a:srgbClr val="9E004F"/>
                </a:solidFill>
                <a:latin typeface="Arial" panose="020B0604020202020204" pitchFamily="34" charset="0"/>
                <a:ea typeface="Calibri" panose="020F0502020204030204" pitchFamily="34" charset="0"/>
                <a:cs typeface="Times New Roman" panose="02020603050405020304" pitchFamily="18" charset="0"/>
              </a:rPr>
              <a:t>They were e</a:t>
            </a:r>
            <a:r>
              <a:rPr lang="en-GB" sz="2400" b="1">
                <a:solidFill>
                  <a:srgbClr val="9E004F"/>
                </a:solidFill>
                <a:effectLst/>
                <a:latin typeface="Arial" panose="020B0604020202020204" pitchFamily="34" charset="0"/>
                <a:ea typeface="Calibri" panose="020F0502020204030204" pitchFamily="34" charset="0"/>
                <a:cs typeface="Times New Roman" panose="02020603050405020304" pitchFamily="18" charset="0"/>
              </a:rPr>
              <a:t>stranged: </a:t>
            </a:r>
            <a:r>
              <a:rPr lang="en-GB" sz="2400" b="1">
                <a:effectLst/>
                <a:latin typeface="Arial" panose="020B0604020202020204" pitchFamily="34" charset="0"/>
                <a:ea typeface="Calibri" panose="020F0502020204030204" pitchFamily="34" charset="0"/>
                <a:cs typeface="Times New Roman" panose="02020603050405020304" pitchFamily="18" charset="0"/>
              </a:rPr>
              <a:t>ex partners, or siblings </a:t>
            </a:r>
            <a:endParaRPr lang="en-GB" sz="24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424932E-8114-BF28-0C2E-63075DF32547}"/>
              </a:ext>
            </a:extLst>
          </p:cNvPr>
          <p:cNvSpPr txBox="1"/>
          <p:nvPr/>
        </p:nvSpPr>
        <p:spPr>
          <a:xfrm>
            <a:off x="756820" y="1850199"/>
            <a:ext cx="10908437" cy="873316"/>
          </a:xfrm>
          <a:prstGeom prst="rect">
            <a:avLst/>
          </a:prstGeom>
          <a:noFill/>
        </p:spPr>
        <p:txBody>
          <a:bodyPr wrap="square">
            <a:spAutoFit/>
          </a:bodyPr>
          <a:lstStyle/>
          <a:p>
            <a:pPr>
              <a:lnSpc>
                <a:spcPct val="110000"/>
              </a:lnSpc>
              <a:spcBef>
                <a:spcPts val="600"/>
              </a:spcBef>
              <a:spcAft>
                <a:spcPts val="900"/>
              </a:spcAft>
            </a:pPr>
            <a:r>
              <a:rPr lang="en-GB" sz="24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Among our interviewees who were affected others, there were three main types of relationship with the person who gambled:</a:t>
            </a:r>
          </a:p>
        </p:txBody>
      </p:sp>
    </p:spTree>
    <p:extLst>
      <p:ext uri="{BB962C8B-B14F-4D97-AF65-F5344CB8AC3E}">
        <p14:creationId xmlns:p14="http://schemas.microsoft.com/office/powerpoint/2010/main" val="153087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p:txBody>
          <a:bodyPr/>
          <a:lstStyle/>
          <a:p>
            <a:r>
              <a:rPr lang="en-US">
                <a:solidFill>
                  <a:schemeClr val="bg1"/>
                </a:solidFill>
                <a:latin typeface="HelveticaNeueLT Pro 65 Md" panose="020B0804020202020204" pitchFamily="34" charset="0"/>
              </a:rPr>
              <a:t>In the close family circle</a:t>
            </a:r>
            <a:endParaRPr lang="en-GB">
              <a:solidFill>
                <a:schemeClr val="bg1"/>
              </a:solidFill>
            </a:endParaRPr>
          </a:p>
        </p:txBody>
      </p:sp>
      <p:pic>
        <p:nvPicPr>
          <p:cNvPr id="5" name="Picture 4" descr="A close-up of a text&#10;&#10;Description automatically generated">
            <a:extLst>
              <a:ext uri="{FF2B5EF4-FFF2-40B4-BE49-F238E27FC236}">
                <a16:creationId xmlns:a16="http://schemas.microsoft.com/office/drawing/2014/main" id="{C71F05FB-0306-935C-6722-5565CA935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441" y="1787953"/>
            <a:ext cx="8764878" cy="4959076"/>
          </a:xfrm>
          <a:prstGeom prst="rect">
            <a:avLst/>
          </a:prstGeom>
        </p:spPr>
      </p:pic>
    </p:spTree>
    <p:extLst>
      <p:ext uri="{BB962C8B-B14F-4D97-AF65-F5344CB8AC3E}">
        <p14:creationId xmlns:p14="http://schemas.microsoft.com/office/powerpoint/2010/main" val="312657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p:txBody>
          <a:bodyPr/>
          <a:lstStyle/>
          <a:p>
            <a:r>
              <a:rPr lang="en-US">
                <a:solidFill>
                  <a:schemeClr val="bg1"/>
                </a:solidFill>
                <a:latin typeface="HelveticaNeueLT Pro 65 Md" panose="020B0804020202020204" pitchFamily="34" charset="0"/>
              </a:rPr>
              <a:t>Estranged</a:t>
            </a:r>
            <a:endParaRPr lang="en-GB">
              <a:solidFill>
                <a:schemeClr val="bg1"/>
              </a:solidFill>
            </a:endParaRPr>
          </a:p>
        </p:txBody>
      </p:sp>
      <p:pic>
        <p:nvPicPr>
          <p:cNvPr id="12" name="Picture 11" descr="A close-up of a diagram&#10;&#10;Description automatically generated">
            <a:extLst>
              <a:ext uri="{FF2B5EF4-FFF2-40B4-BE49-F238E27FC236}">
                <a16:creationId xmlns:a16="http://schemas.microsoft.com/office/drawing/2014/main" id="{34E9A535-8AB0-717E-4442-B0EC01302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892" y="1690688"/>
            <a:ext cx="9252391" cy="5091852"/>
          </a:xfrm>
          <a:prstGeom prst="rect">
            <a:avLst/>
          </a:prstGeom>
        </p:spPr>
      </p:pic>
    </p:spTree>
    <p:extLst>
      <p:ext uri="{BB962C8B-B14F-4D97-AF65-F5344CB8AC3E}">
        <p14:creationId xmlns:p14="http://schemas.microsoft.com/office/powerpoint/2010/main" val="307769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04646-43F7-79E8-BE35-5117E56CFD32}"/>
              </a:ext>
              <a:ext uri="{C183D7F6-B498-43B3-948B-1728B52AA6E4}">
                <adec:decorative xmlns:adec="http://schemas.microsoft.com/office/drawing/2017/decorative" val="1"/>
              </a:ext>
            </a:extLst>
          </p:cNvPr>
          <p:cNvSpPr/>
          <p:nvPr/>
        </p:nvSpPr>
        <p:spPr>
          <a:xfrm>
            <a:off x="138545" y="365125"/>
            <a:ext cx="11831782" cy="1325564"/>
          </a:xfrm>
          <a:prstGeom prst="rect">
            <a:avLst/>
          </a:prstGeom>
          <a:solidFill>
            <a:srgbClr val="9E00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itle 1">
            <a:extLst>
              <a:ext uri="{FF2B5EF4-FFF2-40B4-BE49-F238E27FC236}">
                <a16:creationId xmlns:a16="http://schemas.microsoft.com/office/drawing/2014/main" id="{7FA816AD-6074-E3EF-AC4F-DD9A5F33F6C5}"/>
              </a:ext>
            </a:extLst>
          </p:cNvPr>
          <p:cNvSpPr>
            <a:spLocks noGrp="1"/>
          </p:cNvSpPr>
          <p:nvPr>
            <p:ph type="title"/>
          </p:nvPr>
        </p:nvSpPr>
        <p:spPr>
          <a:xfrm>
            <a:off x="838200" y="365125"/>
            <a:ext cx="10688782" cy="1325563"/>
          </a:xfrm>
        </p:spPr>
        <p:txBody>
          <a:bodyPr>
            <a:normAutofit/>
          </a:bodyPr>
          <a:lstStyle/>
          <a:p>
            <a:r>
              <a:rPr lang="en-US" sz="4200">
                <a:solidFill>
                  <a:schemeClr val="bg1"/>
                </a:solidFill>
                <a:latin typeface="HelveticaNeueLT Pro 65 Md" panose="020B0804020202020204" pitchFamily="34" charset="0"/>
              </a:rPr>
              <a:t>Roles family can play in (harmful) gambling </a:t>
            </a:r>
            <a:endParaRPr lang="en-GB" sz="4200">
              <a:solidFill>
                <a:schemeClr val="bg1"/>
              </a:solidFill>
            </a:endParaRPr>
          </a:p>
        </p:txBody>
      </p:sp>
      <p:pic>
        <p:nvPicPr>
          <p:cNvPr id="4" name="Picture 3">
            <a:extLst>
              <a:ext uri="{FF2B5EF4-FFF2-40B4-BE49-F238E27FC236}">
                <a16:creationId xmlns:a16="http://schemas.microsoft.com/office/drawing/2014/main" id="{3F9AA78E-A553-963F-4D19-834B15CFF2C2}"/>
              </a:ext>
            </a:extLst>
          </p:cNvPr>
          <p:cNvPicPr>
            <a:picLocks noChangeAspect="1"/>
          </p:cNvPicPr>
          <p:nvPr/>
        </p:nvPicPr>
        <p:blipFill>
          <a:blip r:embed="rId2"/>
          <a:stretch>
            <a:fillRect/>
          </a:stretch>
        </p:blipFill>
        <p:spPr>
          <a:xfrm>
            <a:off x="1357746" y="1754129"/>
            <a:ext cx="8996217" cy="4738746"/>
          </a:xfrm>
          <a:prstGeom prst="rect">
            <a:avLst/>
          </a:prstGeom>
        </p:spPr>
      </p:pic>
    </p:spTree>
    <p:extLst>
      <p:ext uri="{BB962C8B-B14F-4D97-AF65-F5344CB8AC3E}">
        <p14:creationId xmlns:p14="http://schemas.microsoft.com/office/powerpoint/2010/main" val="1614652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716d83-c230-4260-9b9a-f9535f20664e">
      <Terms xmlns="http://schemas.microsoft.com/office/infopath/2007/PartnerControls"/>
    </lcf76f155ced4ddcb4097134ff3c332f>
    <TaxCatchAll xmlns="edb9d0e4-5370-4cfb-9e4e-bdf6de379f6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C5EE22B295134A95518998F5B86D29" ma:contentTypeVersion="18" ma:contentTypeDescription="Create a new document." ma:contentTypeScope="" ma:versionID="3e7e132b6841a431d446082dfdb75e24">
  <xsd:schema xmlns:xsd="http://www.w3.org/2001/XMLSchema" xmlns:xs="http://www.w3.org/2001/XMLSchema" xmlns:p="http://schemas.microsoft.com/office/2006/metadata/properties" xmlns:ns2="8d716d83-c230-4260-9b9a-f9535f20664e" xmlns:ns3="dc34d552-b4ba-4e22-b910-e6fef1394a49" xmlns:ns4="edb9d0e4-5370-4cfb-9e4e-bdf6de379f60" targetNamespace="http://schemas.microsoft.com/office/2006/metadata/properties" ma:root="true" ma:fieldsID="c090511970c34f00fd4ca5a693fe3862" ns2:_="" ns3:_="" ns4:_="">
    <xsd:import namespace="8d716d83-c230-4260-9b9a-f9535f20664e"/>
    <xsd:import namespace="dc34d552-b4ba-4e22-b910-e6fef1394a49"/>
    <xsd:import namespace="edb9d0e4-5370-4cfb-9e4e-bdf6de379f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16d83-c230-4260-9b9a-f9535f2066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d084387-097e-4aef-8f33-0dee7b0eb5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34d552-b4ba-4e22-b910-e6fef1394a4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b9d0e4-5370-4cfb-9e4e-bdf6de379f6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7f13804-7df3-4f53-a3e7-6d02cc535b7e}" ma:internalName="TaxCatchAll" ma:showField="CatchAllData" ma:web="dc34d552-b4ba-4e22-b910-e6fef1394a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4DE3B7-C128-4D61-B502-0CEC1A6977B2}">
  <ds:schemaRefs>
    <ds:schemaRef ds:uri="8d716d83-c230-4260-9b9a-f9535f20664e"/>
    <ds:schemaRef ds:uri="edb9d0e4-5370-4cfb-9e4e-bdf6de379f6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05E9465-70C1-4342-83CE-73C3D1B5F1D4}">
  <ds:schemaRefs>
    <ds:schemaRef ds:uri="http://schemas.microsoft.com/sharepoint/v3/contenttype/forms"/>
  </ds:schemaRefs>
</ds:datastoreItem>
</file>

<file path=customXml/itemProps3.xml><?xml version="1.0" encoding="utf-8"?>
<ds:datastoreItem xmlns:ds="http://schemas.openxmlformats.org/officeDocument/2006/customXml" ds:itemID="{889F4ACB-CDDD-44B5-AA92-C9E13E8B3D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16d83-c230-4260-9b9a-f9535f20664e"/>
    <ds:schemaRef ds:uri="dc34d552-b4ba-4e22-b910-e6fef1394a49"/>
    <ds:schemaRef ds:uri="edb9d0e4-5370-4cfb-9e4e-bdf6de379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TotalTime>
  <Words>1622</Words>
  <Application>Microsoft Office PowerPoint</Application>
  <PresentationFormat>Widescreen</PresentationFormat>
  <Paragraphs>102</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HelveticaNeueLT Pro 65 Md</vt:lpstr>
      <vt:lpstr>Symbol</vt:lpstr>
      <vt:lpstr>Office Theme</vt:lpstr>
      <vt:lpstr>THE FAMILY DYNAMICS OF GAMBLING HARMS</vt:lpstr>
      <vt:lpstr>Introduction </vt:lpstr>
      <vt:lpstr>The importance of family </vt:lpstr>
      <vt:lpstr>Research questions and methods </vt:lpstr>
      <vt:lpstr>The family dynamics of  gambling problems  </vt:lpstr>
      <vt:lpstr>Who is family?  </vt:lpstr>
      <vt:lpstr>In the close family circle</vt:lpstr>
      <vt:lpstr>Estranged</vt:lpstr>
      <vt:lpstr>Roles family can play in (harmful) gambling </vt:lpstr>
      <vt:lpstr>Family roles in moderating gambling harms</vt:lpstr>
      <vt:lpstr>The impacts of gambling problems on family wellbeing</vt:lpstr>
      <vt:lpstr>Gambling harms within the family</vt:lpstr>
      <vt:lpstr>Personal relationship harms </vt:lpstr>
      <vt:lpstr>Harjit’s story (names have been changed)</vt:lpstr>
      <vt:lpstr>Other harms</vt:lpstr>
      <vt:lpstr>Supporting affected families &amp; friends</vt:lpstr>
      <vt:lpstr>External support seeking</vt:lpstr>
      <vt:lpstr>Gillian’s story (names have been changed)</vt:lpstr>
      <vt:lpstr>What help and support would family &amp; friends like?</vt:lpstr>
      <vt:lpstr>Understanding what’s going on</vt:lpstr>
      <vt:lpstr>How to talk about what’s going on</vt:lpstr>
      <vt:lpstr>Accessing specialist support &amp; advice</vt:lpstr>
      <vt:lpstr>Recommendations to improve support </vt:lpstr>
      <vt:lpstr>Thank you for listening.  Any 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DYNAMICS OF GAMBLING HARMS</dc:title>
  <dc:creator>Sara Davies</dc:creator>
  <cp:lastModifiedBy>Sharon Collard</cp:lastModifiedBy>
  <cp:revision>2</cp:revision>
  <dcterms:created xsi:type="dcterms:W3CDTF">2023-09-05T15:36:12Z</dcterms:created>
  <dcterms:modified xsi:type="dcterms:W3CDTF">2024-09-11T11:00:08Z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0x0101008BC5EE22B295134A95518998F5B86D29</vt:lpwstr>
  </property>
  <property fmtid="{D5CDD505-2E9C-101B-9397-08002B2CF9AE}" pid="3" name="MediaServiceImageTags">
    <vt:lpwstr/>
  </property>
</Properties>
</file>