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  <p:sldMasterId id="2147483686" r:id="rId4"/>
    <p:sldMasterId id="2147483699" r:id="rId5"/>
  </p:sldMasterIdLst>
  <p:notesMasterIdLst>
    <p:notesMasterId r:id="rId40"/>
  </p:notesMasterIdLst>
  <p:sldIdLst>
    <p:sldId id="293" r:id="rId6"/>
    <p:sldId id="264" r:id="rId7"/>
    <p:sldId id="316" r:id="rId8"/>
    <p:sldId id="267" r:id="rId9"/>
    <p:sldId id="349" r:id="rId10"/>
    <p:sldId id="317" r:id="rId11"/>
    <p:sldId id="266" r:id="rId12"/>
    <p:sldId id="268" r:id="rId13"/>
    <p:sldId id="270" r:id="rId14"/>
    <p:sldId id="271" r:id="rId15"/>
    <p:sldId id="299" r:id="rId16"/>
    <p:sldId id="305" r:id="rId17"/>
    <p:sldId id="303" r:id="rId18"/>
    <p:sldId id="307" r:id="rId19"/>
    <p:sldId id="308" r:id="rId20"/>
    <p:sldId id="309" r:id="rId21"/>
    <p:sldId id="310" r:id="rId22"/>
    <p:sldId id="312" r:id="rId23"/>
    <p:sldId id="313" r:id="rId24"/>
    <p:sldId id="341" r:id="rId25"/>
    <p:sldId id="348" r:id="rId26"/>
    <p:sldId id="343" r:id="rId27"/>
    <p:sldId id="345" r:id="rId28"/>
    <p:sldId id="346" r:id="rId29"/>
    <p:sldId id="344" r:id="rId30"/>
    <p:sldId id="342" r:id="rId31"/>
    <p:sldId id="260" r:id="rId32"/>
    <p:sldId id="263" r:id="rId33"/>
    <p:sldId id="286" r:id="rId34"/>
    <p:sldId id="287" r:id="rId35"/>
    <p:sldId id="276" r:id="rId36"/>
    <p:sldId id="288" r:id="rId37"/>
    <p:sldId id="350" r:id="rId38"/>
    <p:sldId id="294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BB4EB6-9B38-43F7-A6CF-EBD7EFF9190A}" v="32" dt="2022-10-18T12:26:58.4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>
      <p:cViewPr varScale="1">
        <p:scale>
          <a:sx n="113" d="100"/>
          <a:sy n="113" d="100"/>
        </p:scale>
        <p:origin x="133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viewProps" Target="viewProps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notesMaster" Target="notesMasters/notesMaster1.xml"/><Relationship Id="rId45" Type="http://schemas.microsoft.com/office/2015/10/relationships/revisionInfo" Target="revisionInfo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theme" Target="theme/theme1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20" Type="http://schemas.openxmlformats.org/officeDocument/2006/relationships/slide" Target="slides/slide15.xml"/><Relationship Id="rId4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EF7928-D70C-414B-9FC0-3872C1672918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4E250-B410-48EE-9F11-F712511AE5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934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72EAAB9-7667-495E-BEDB-E349D95641C5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2013" y="742950"/>
            <a:ext cx="4946650" cy="3709988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0" y="4700588"/>
            <a:ext cx="4891088" cy="44529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5336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9227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8024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259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D4907AF-101D-4F12-AA37-05C7258E2140}" type="slidenum">
              <a:rPr lang="en-GB" altLang="en-US" smtClean="0">
                <a:ea typeface="MS PGothic" panose="020B0600070205080204" pitchFamily="34" charset="-128"/>
              </a:rPr>
              <a:pPr/>
              <a:t>3</a:t>
            </a:fld>
            <a:endParaRPr lang="en-GB" altLang="en-US">
              <a:ea typeface="MS PGothic" panose="020B0600070205080204" pitchFamily="34" charset="-128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9315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DF58A9B-41F6-433F-B5CF-6CCA1FE2FCC7}" type="slidenum">
              <a:rPr lang="en-GB" altLang="en-US"/>
              <a:pPr eaLnBrk="1" hangingPunct="1"/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23709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5402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2340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1743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9446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2828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326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001C6-7541-4FE9-9CB3-12EB17A71829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7BEA6-31F9-4679-A9BF-85AD02413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444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001C6-7541-4FE9-9CB3-12EB17A71829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7BEA6-31F9-4679-A9BF-85AD02413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515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001C6-7541-4FE9-9CB3-12EB17A71829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7BEA6-31F9-4679-A9BF-85AD02413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381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A612E-42CE-4FC5-909E-31D10C92F6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8502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E15D69-3446-4A74-AAC9-162D3700F2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0491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384F3-AD26-429F-A50E-3A9C0770EC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6921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14843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4843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E110B-B432-41E5-B4C2-73556C69C2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539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25930-9AC2-4F14-8470-B621C36C44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4319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E26AE-FD40-497C-882B-5F5B18BA80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3581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56979-CF95-4093-A3F2-1D16DEC733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2577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F741A-5B1D-45B4-B03B-804645685A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7346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001C6-7541-4FE9-9CB3-12EB17A71829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7BEA6-31F9-4679-A9BF-85AD02413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693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98F33-1303-4AA4-8706-CF620ABBF0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7062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128D6-CB61-452E-BB98-FD35031C1C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5863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1" y="260352"/>
            <a:ext cx="2051050" cy="5338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9" y="260352"/>
            <a:ext cx="6005512" cy="5338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CA289B-D177-4AA9-8455-242163257A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2657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260350"/>
            <a:ext cx="8208962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4213" y="1484313"/>
            <a:ext cx="7772400" cy="4114800"/>
          </a:xfrm>
        </p:spPr>
        <p:txBody>
          <a:bodyPr/>
          <a:lstStyle/>
          <a:p>
            <a:pPr lvl="0"/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584393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4CB779-697D-4DCB-9A86-634CA45B99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1777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42494-2E82-46CA-86B0-F9E8C31ADC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5204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D10EC-A563-4861-85C0-66668A4AFD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2583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14843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4843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D764D-F785-469F-BD3A-D4CC87F622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2700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51174-1DC9-420E-A36C-551AE27203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1020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3086E-E5C4-49EA-B503-993A7C48DB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655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001C6-7541-4FE9-9CB3-12EB17A71829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7BEA6-31F9-4679-A9BF-85AD02413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239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2C993-230B-4B74-879E-3C366EC442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5328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0D67D-C7F2-410E-A63F-AB5EA13EF8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6509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E5473F-75DA-46B7-824E-86A6EF4D05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1740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1D435-5C05-4D71-A495-3192C256E3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4485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1" y="260352"/>
            <a:ext cx="2051050" cy="5338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9" y="260352"/>
            <a:ext cx="6005512" cy="5338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6B9C5-A05F-4D05-8670-111D8E76A0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9019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260350"/>
            <a:ext cx="8208962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4213" y="1484313"/>
            <a:ext cx="7772400" cy="4114800"/>
          </a:xfrm>
        </p:spPr>
        <p:txBody>
          <a:bodyPr/>
          <a:lstStyle/>
          <a:p>
            <a:pPr lvl="0"/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594999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D63B7-4A50-47F0-8753-442A1AD01BDA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239155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3865" y="332656"/>
            <a:ext cx="7772400" cy="1143000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865" y="1556792"/>
            <a:ext cx="7772400" cy="4114800"/>
          </a:xfrm>
        </p:spPr>
        <p:txBody>
          <a:bodyPr/>
          <a:lstStyle>
            <a:lvl1pPr marL="358775" indent="-358775">
              <a:spcBef>
                <a:spcPts val="1200"/>
              </a:spcBef>
              <a:buFont typeface="Wingdings" panose="05000000000000000000" pitchFamily="2" charset="2"/>
              <a:buChar char="§"/>
              <a:defRPr sz="2800">
                <a:latin typeface="Calibri" panose="020F0502020204030204" pitchFamily="34" charset="0"/>
              </a:defRPr>
            </a:lvl1pPr>
            <a:lvl2pPr>
              <a:spcBef>
                <a:spcPts val="600"/>
              </a:spcBef>
              <a:spcAft>
                <a:spcPts val="600"/>
              </a:spcAft>
              <a:defRPr sz="2000">
                <a:latin typeface="Calibri" panose="020F0502020204030204" pitchFamily="34" charset="0"/>
              </a:defRPr>
            </a:lvl2pPr>
            <a:lvl3pPr>
              <a:spcBef>
                <a:spcPts val="1200"/>
              </a:spcBef>
              <a:defRPr sz="2000">
                <a:latin typeface="Calibri" panose="020F0502020204030204" pitchFamily="34" charset="0"/>
              </a:defRPr>
            </a:lvl3pPr>
            <a:lvl4pPr>
              <a:spcBef>
                <a:spcPts val="1200"/>
              </a:spcBef>
              <a:defRPr>
                <a:latin typeface="Calibri" panose="020F0502020204030204" pitchFamily="34" charset="0"/>
              </a:defRPr>
            </a:lvl4pPr>
            <a:lvl5pPr>
              <a:spcBef>
                <a:spcPts val="1200"/>
              </a:spcBef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3857476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CCCA0-A235-489B-C37E-6B6358683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6A432F-6DD1-F36E-3BB0-CF0348799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466B9E-4D1D-5257-45DF-3721C6448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EB7FCC-F344-323F-7CB3-ED9A0F1B2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8BEE863D-7481-44C8-AB09-05BE0D07664C}" type="slidenum">
              <a:rPr lang="en-GB" altLang="en-US" smtClean="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303345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35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F86B4-F07B-4D0A-AFA5-EB120296C795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908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001C6-7541-4FE9-9CB3-12EB17A71829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7BEA6-31F9-4679-A9BF-85AD02413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5360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1" y="1981200"/>
            <a:ext cx="3815861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339" y="1981200"/>
            <a:ext cx="3815861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7648CB-7685-4E22-B35E-6BE3619E602A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7863760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C9EA5-C6C5-47A1-94E0-187E0C30A2A6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095780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E6282-EC8E-4CBA-B6EB-4FE391D139B6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046971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ABCA2-9B78-48FE-BD03-3EF58139A4E1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248924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39" y="273052"/>
            <a:ext cx="511126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702DE-41B4-4878-8873-5018EE28D8D5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218377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C5E80-F22E-4958-8CFE-7138C2B83974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46503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D788D-D4DE-4A30-9507-24C4DC6B951E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777247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1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1" y="609600"/>
            <a:ext cx="5688623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A8B07-9DE4-466E-BC68-A15CB5FD1031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213653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D63B7-4A50-47F0-8753-442A1AD01BDA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649394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3865" y="332656"/>
            <a:ext cx="7772400" cy="1143000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865" y="1556792"/>
            <a:ext cx="7772400" cy="4114800"/>
          </a:xfrm>
        </p:spPr>
        <p:txBody>
          <a:bodyPr/>
          <a:lstStyle>
            <a:lvl1pPr marL="358775" indent="-358775">
              <a:spcBef>
                <a:spcPts val="1200"/>
              </a:spcBef>
              <a:buFont typeface="Wingdings" panose="05000000000000000000" pitchFamily="2" charset="2"/>
              <a:buChar char="§"/>
              <a:defRPr sz="2800">
                <a:latin typeface="Calibri" panose="020F0502020204030204" pitchFamily="34" charset="0"/>
              </a:defRPr>
            </a:lvl1pPr>
            <a:lvl2pPr>
              <a:spcBef>
                <a:spcPts val="600"/>
              </a:spcBef>
              <a:spcAft>
                <a:spcPts val="600"/>
              </a:spcAft>
              <a:defRPr sz="2000">
                <a:latin typeface="Calibri" panose="020F0502020204030204" pitchFamily="34" charset="0"/>
              </a:defRPr>
            </a:lvl2pPr>
            <a:lvl3pPr>
              <a:spcBef>
                <a:spcPts val="1200"/>
              </a:spcBef>
              <a:defRPr sz="2000">
                <a:latin typeface="Calibri" panose="020F0502020204030204" pitchFamily="34" charset="0"/>
              </a:defRPr>
            </a:lvl3pPr>
            <a:lvl4pPr>
              <a:spcBef>
                <a:spcPts val="1200"/>
              </a:spcBef>
              <a:defRPr>
                <a:latin typeface="Calibri" panose="020F0502020204030204" pitchFamily="34" charset="0"/>
              </a:defRPr>
            </a:lvl4pPr>
            <a:lvl5pPr>
              <a:spcBef>
                <a:spcPts val="1200"/>
              </a:spcBef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7F2561-3F70-4219-AF68-67054E8034A5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55638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001C6-7541-4FE9-9CB3-12EB17A71829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7BEA6-31F9-4679-A9BF-85AD02413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591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35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F86B4-F07B-4D0A-AFA5-EB120296C795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189828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1" y="1981200"/>
            <a:ext cx="3815861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339" y="1981200"/>
            <a:ext cx="3815861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7648CB-7685-4E22-B35E-6BE3619E602A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04089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C9EA5-C6C5-47A1-94E0-187E0C30A2A6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96340"/>
      </p:ext>
    </p:extLst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E6282-EC8E-4CBA-B6EB-4FE391D139B6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055205"/>
      </p:ext>
    </p:extLst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ABCA2-9B78-48FE-BD03-3EF58139A4E1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884588"/>
      </p:ext>
    </p:extLst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39" y="273052"/>
            <a:ext cx="511126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702DE-41B4-4878-8873-5018EE28D8D5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884875"/>
      </p:ext>
    </p:extLst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C5E80-F22E-4958-8CFE-7138C2B83974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243441"/>
      </p:ext>
    </p:extLst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D788D-D4DE-4A30-9507-24C4DC6B951E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560436"/>
      </p:ext>
    </p:extLst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1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1" y="609600"/>
            <a:ext cx="5688623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A8B07-9DE4-466E-BC68-A15CB5FD1031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233703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001C6-7541-4FE9-9CB3-12EB17A71829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7BEA6-31F9-4679-A9BF-85AD02413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8888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001C6-7541-4FE9-9CB3-12EB17A71829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7BEA6-31F9-4679-A9BF-85AD02413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842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001C6-7541-4FE9-9CB3-12EB17A71829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7BEA6-31F9-4679-A9BF-85AD02413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261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001C6-7541-4FE9-9CB3-12EB17A71829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7BEA6-31F9-4679-A9BF-85AD02413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1234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001C6-7541-4FE9-9CB3-12EB17A71829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7BEA6-31F9-4679-A9BF-85AD02413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18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260350"/>
            <a:ext cx="82089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Bullet point slide title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4843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51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5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/>
          </a:p>
        </p:txBody>
      </p:sp>
      <p:sp>
        <p:nvSpPr>
          <p:cNvPr id="551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5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/>
          </a:p>
        </p:txBody>
      </p:sp>
      <p:sp>
        <p:nvSpPr>
          <p:cNvPr id="551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500"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BC9F7C0-AFAE-482E-9B90-BF01B2EB9919}" type="slidenum">
              <a:rPr lang="en-US" altLang="en-US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  <p:pic>
        <p:nvPicPr>
          <p:cNvPr id="7175" name="Picture 7" descr="footer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5761038"/>
            <a:ext cx="9151938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023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rgbClr val="00ACE6"/>
          </a:solidFill>
          <a:latin typeface="+mj-lt"/>
          <a:ea typeface="+mj-ea"/>
          <a:cs typeface="+mj-cs"/>
        </a:defRPr>
      </a:lvl1pPr>
      <a:lvl2pPr algn="l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rgbClr val="00ACE6"/>
          </a:solidFill>
          <a:latin typeface="Arial" charset="0"/>
          <a:ea typeface="ＭＳ Ｐゴシック" pitchFamily="34" charset="-128"/>
        </a:defRPr>
      </a:lvl2pPr>
      <a:lvl3pPr algn="l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rgbClr val="00ACE6"/>
          </a:solidFill>
          <a:latin typeface="Arial" charset="0"/>
          <a:ea typeface="ＭＳ Ｐゴシック" pitchFamily="34" charset="-128"/>
        </a:defRPr>
      </a:lvl3pPr>
      <a:lvl4pPr algn="l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rgbClr val="00ACE6"/>
          </a:solidFill>
          <a:latin typeface="Arial" charset="0"/>
          <a:ea typeface="ＭＳ Ｐゴシック" pitchFamily="34" charset="-128"/>
        </a:defRPr>
      </a:lvl4pPr>
      <a:lvl5pPr algn="l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rgbClr val="00ACE6"/>
          </a:solidFill>
          <a:latin typeface="Arial" charset="0"/>
          <a:ea typeface="ＭＳ Ｐゴシック" pitchFamily="34" charset="-128"/>
        </a:defRPr>
      </a:lvl5pPr>
      <a:lvl6pPr marL="457200" algn="l" defTabSz="957263" rtl="0" fontAlgn="base">
        <a:spcBef>
          <a:spcPct val="0"/>
        </a:spcBef>
        <a:spcAft>
          <a:spcPct val="0"/>
        </a:spcAft>
        <a:defRPr sz="4600">
          <a:solidFill>
            <a:srgbClr val="00ACE6"/>
          </a:solidFill>
          <a:latin typeface="Arial" charset="0"/>
          <a:ea typeface="ＭＳ Ｐゴシック" pitchFamily="34" charset="-128"/>
        </a:defRPr>
      </a:lvl6pPr>
      <a:lvl7pPr marL="914400" algn="l" defTabSz="957263" rtl="0" fontAlgn="base">
        <a:spcBef>
          <a:spcPct val="0"/>
        </a:spcBef>
        <a:spcAft>
          <a:spcPct val="0"/>
        </a:spcAft>
        <a:defRPr sz="4600">
          <a:solidFill>
            <a:srgbClr val="00ACE6"/>
          </a:solidFill>
          <a:latin typeface="Arial" charset="0"/>
          <a:ea typeface="ＭＳ Ｐゴシック" pitchFamily="34" charset="-128"/>
        </a:defRPr>
      </a:lvl7pPr>
      <a:lvl8pPr marL="1371600" algn="l" defTabSz="957263" rtl="0" fontAlgn="base">
        <a:spcBef>
          <a:spcPct val="0"/>
        </a:spcBef>
        <a:spcAft>
          <a:spcPct val="0"/>
        </a:spcAft>
        <a:defRPr sz="4600">
          <a:solidFill>
            <a:srgbClr val="00ACE6"/>
          </a:solidFill>
          <a:latin typeface="Arial" charset="0"/>
          <a:ea typeface="ＭＳ Ｐゴシック" pitchFamily="34" charset="-128"/>
        </a:defRPr>
      </a:lvl8pPr>
      <a:lvl9pPr marL="1828800" algn="l" defTabSz="957263" rtl="0" fontAlgn="base">
        <a:spcBef>
          <a:spcPct val="0"/>
        </a:spcBef>
        <a:spcAft>
          <a:spcPct val="0"/>
        </a:spcAft>
        <a:defRPr sz="4600">
          <a:solidFill>
            <a:srgbClr val="00ACE6"/>
          </a:solidFill>
          <a:latin typeface="Arial" charset="0"/>
          <a:ea typeface="ＭＳ Ｐゴシック" pitchFamily="34" charset="-128"/>
        </a:defRPr>
      </a:lvl9pPr>
    </p:titleStyle>
    <p:bodyStyle>
      <a:lvl1pPr marL="358775" indent="-358775" algn="l" defTabSz="957263" rtl="0" eaLnBrk="0" fontAlgn="base" hangingPunct="0">
        <a:spcBef>
          <a:spcPct val="20000"/>
        </a:spcBef>
        <a:spcAft>
          <a:spcPct val="0"/>
        </a:spcAft>
        <a:buClr>
          <a:srgbClr val="00ACE6"/>
        </a:buClr>
        <a:buChar char="•"/>
        <a:defRPr sz="3400">
          <a:solidFill>
            <a:srgbClr val="006F9B"/>
          </a:solidFill>
          <a:latin typeface="+mn-lt"/>
          <a:ea typeface="+mn-ea"/>
          <a:cs typeface="+mn-cs"/>
        </a:defRPr>
      </a:lvl1pPr>
      <a:lvl2pPr marL="777875" indent="-298450" algn="l" defTabSz="957263" rtl="0" eaLnBrk="0" fontAlgn="base" hangingPunct="0">
        <a:spcBef>
          <a:spcPct val="20000"/>
        </a:spcBef>
        <a:spcAft>
          <a:spcPct val="0"/>
        </a:spcAft>
        <a:buClr>
          <a:srgbClr val="00ACE6"/>
        </a:buClr>
        <a:buFont typeface="Wingdings" panose="05000000000000000000" pitchFamily="2" charset="2"/>
        <a:buChar char="Ø"/>
        <a:defRPr sz="2900">
          <a:solidFill>
            <a:srgbClr val="006F9B"/>
          </a:solidFill>
          <a:latin typeface="+mn-lt"/>
          <a:ea typeface="+mn-ea"/>
        </a:defRPr>
      </a:lvl2pPr>
      <a:lvl3pPr marL="1196975" indent="-239713" algn="l" defTabSz="957263" rtl="0" eaLnBrk="0" fontAlgn="base" hangingPunct="0">
        <a:spcBef>
          <a:spcPct val="20000"/>
        </a:spcBef>
        <a:spcAft>
          <a:spcPct val="0"/>
        </a:spcAft>
        <a:buClr>
          <a:srgbClr val="00ACE6"/>
        </a:buClr>
        <a:buFont typeface="Wingdings" panose="05000000000000000000" pitchFamily="2" charset="2"/>
        <a:buChar char="§"/>
        <a:defRPr sz="2500">
          <a:solidFill>
            <a:srgbClr val="006F9B"/>
          </a:solidFill>
          <a:latin typeface="+mn-lt"/>
          <a:ea typeface="+mn-ea"/>
        </a:defRPr>
      </a:lvl3pPr>
      <a:lvl4pPr marL="1676400" indent="-239713" algn="l" defTabSz="957263" rtl="0" eaLnBrk="0" fontAlgn="base" hangingPunct="0">
        <a:spcBef>
          <a:spcPct val="20000"/>
        </a:spcBef>
        <a:spcAft>
          <a:spcPct val="0"/>
        </a:spcAft>
        <a:buClr>
          <a:srgbClr val="00ACE6"/>
        </a:buClr>
        <a:buFont typeface="Arial" panose="020B0604020202020204" pitchFamily="34" charset="0"/>
        <a:buChar char="−"/>
        <a:defRPr sz="2100">
          <a:solidFill>
            <a:srgbClr val="006F9B"/>
          </a:solidFill>
          <a:latin typeface="+mn-lt"/>
          <a:ea typeface="+mn-ea"/>
        </a:defRPr>
      </a:lvl4pPr>
      <a:lvl5pPr marL="2154238" indent="-238125" algn="l" defTabSz="957263" rtl="0" eaLnBrk="0" fontAlgn="base" hangingPunct="0">
        <a:spcBef>
          <a:spcPct val="20000"/>
        </a:spcBef>
        <a:spcAft>
          <a:spcPct val="0"/>
        </a:spcAft>
        <a:buClr>
          <a:srgbClr val="00ACE6"/>
        </a:buClr>
        <a:buChar char="•"/>
        <a:defRPr sz="2100">
          <a:solidFill>
            <a:srgbClr val="006F9B"/>
          </a:solidFill>
          <a:latin typeface="+mn-lt"/>
          <a:ea typeface="+mn-ea"/>
        </a:defRPr>
      </a:lvl5pPr>
      <a:lvl6pPr marL="2611438" indent="-238125" algn="l" defTabSz="957263" rtl="0" fontAlgn="base">
        <a:spcBef>
          <a:spcPct val="20000"/>
        </a:spcBef>
        <a:spcAft>
          <a:spcPct val="0"/>
        </a:spcAft>
        <a:buClr>
          <a:srgbClr val="00ACE6"/>
        </a:buClr>
        <a:buChar char="•"/>
        <a:defRPr sz="2100">
          <a:solidFill>
            <a:srgbClr val="006F9B"/>
          </a:solidFill>
          <a:latin typeface="+mn-lt"/>
          <a:ea typeface="+mn-ea"/>
        </a:defRPr>
      </a:lvl6pPr>
      <a:lvl7pPr marL="3068638" indent="-238125" algn="l" defTabSz="957263" rtl="0" fontAlgn="base">
        <a:spcBef>
          <a:spcPct val="20000"/>
        </a:spcBef>
        <a:spcAft>
          <a:spcPct val="0"/>
        </a:spcAft>
        <a:buClr>
          <a:srgbClr val="00ACE6"/>
        </a:buClr>
        <a:buChar char="•"/>
        <a:defRPr sz="2100">
          <a:solidFill>
            <a:srgbClr val="006F9B"/>
          </a:solidFill>
          <a:latin typeface="+mn-lt"/>
          <a:ea typeface="+mn-ea"/>
        </a:defRPr>
      </a:lvl7pPr>
      <a:lvl8pPr marL="3525838" indent="-238125" algn="l" defTabSz="957263" rtl="0" fontAlgn="base">
        <a:spcBef>
          <a:spcPct val="20000"/>
        </a:spcBef>
        <a:spcAft>
          <a:spcPct val="0"/>
        </a:spcAft>
        <a:buClr>
          <a:srgbClr val="00ACE6"/>
        </a:buClr>
        <a:buChar char="•"/>
        <a:defRPr sz="2100">
          <a:solidFill>
            <a:srgbClr val="006F9B"/>
          </a:solidFill>
          <a:latin typeface="+mn-lt"/>
          <a:ea typeface="+mn-ea"/>
        </a:defRPr>
      </a:lvl8pPr>
      <a:lvl9pPr marL="3983038" indent="-238125" algn="l" defTabSz="957263" rtl="0" fontAlgn="base">
        <a:spcBef>
          <a:spcPct val="20000"/>
        </a:spcBef>
        <a:spcAft>
          <a:spcPct val="0"/>
        </a:spcAft>
        <a:buClr>
          <a:srgbClr val="00ACE6"/>
        </a:buClr>
        <a:buChar char="•"/>
        <a:defRPr sz="2100">
          <a:solidFill>
            <a:srgbClr val="006F9B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260350"/>
            <a:ext cx="82089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Bullet point slide title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4843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51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5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51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5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51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5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05D786F1-321A-427E-9368-E83AD4559B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7175" name="Picture 7" descr="footer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5761038"/>
            <a:ext cx="9151938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3805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rgbClr val="00ACE6"/>
          </a:solidFill>
          <a:latin typeface="+mj-lt"/>
          <a:ea typeface="+mj-ea"/>
          <a:cs typeface="+mj-cs"/>
        </a:defRPr>
      </a:lvl1pPr>
      <a:lvl2pPr algn="l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rgbClr val="00ACE6"/>
          </a:solidFill>
          <a:latin typeface="Arial" charset="0"/>
          <a:ea typeface="ＭＳ Ｐゴシック" pitchFamily="34" charset="-128"/>
        </a:defRPr>
      </a:lvl2pPr>
      <a:lvl3pPr algn="l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rgbClr val="00ACE6"/>
          </a:solidFill>
          <a:latin typeface="Arial" charset="0"/>
          <a:ea typeface="ＭＳ Ｐゴシック" pitchFamily="34" charset="-128"/>
        </a:defRPr>
      </a:lvl3pPr>
      <a:lvl4pPr algn="l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rgbClr val="00ACE6"/>
          </a:solidFill>
          <a:latin typeface="Arial" charset="0"/>
          <a:ea typeface="ＭＳ Ｐゴシック" pitchFamily="34" charset="-128"/>
        </a:defRPr>
      </a:lvl4pPr>
      <a:lvl5pPr algn="l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rgbClr val="00ACE6"/>
          </a:solidFill>
          <a:latin typeface="Arial" charset="0"/>
          <a:ea typeface="ＭＳ Ｐゴシック" pitchFamily="34" charset="-128"/>
        </a:defRPr>
      </a:lvl5pPr>
      <a:lvl6pPr marL="457200" algn="l" defTabSz="957263" rtl="0" fontAlgn="base">
        <a:spcBef>
          <a:spcPct val="0"/>
        </a:spcBef>
        <a:spcAft>
          <a:spcPct val="0"/>
        </a:spcAft>
        <a:defRPr sz="4600">
          <a:solidFill>
            <a:srgbClr val="00ACE6"/>
          </a:solidFill>
          <a:latin typeface="Arial" charset="0"/>
          <a:ea typeface="ＭＳ Ｐゴシック" pitchFamily="34" charset="-128"/>
        </a:defRPr>
      </a:lvl6pPr>
      <a:lvl7pPr marL="914400" algn="l" defTabSz="957263" rtl="0" fontAlgn="base">
        <a:spcBef>
          <a:spcPct val="0"/>
        </a:spcBef>
        <a:spcAft>
          <a:spcPct val="0"/>
        </a:spcAft>
        <a:defRPr sz="4600">
          <a:solidFill>
            <a:srgbClr val="00ACE6"/>
          </a:solidFill>
          <a:latin typeface="Arial" charset="0"/>
          <a:ea typeface="ＭＳ Ｐゴシック" pitchFamily="34" charset="-128"/>
        </a:defRPr>
      </a:lvl7pPr>
      <a:lvl8pPr marL="1371600" algn="l" defTabSz="957263" rtl="0" fontAlgn="base">
        <a:spcBef>
          <a:spcPct val="0"/>
        </a:spcBef>
        <a:spcAft>
          <a:spcPct val="0"/>
        </a:spcAft>
        <a:defRPr sz="4600">
          <a:solidFill>
            <a:srgbClr val="00ACE6"/>
          </a:solidFill>
          <a:latin typeface="Arial" charset="0"/>
          <a:ea typeface="ＭＳ Ｐゴシック" pitchFamily="34" charset="-128"/>
        </a:defRPr>
      </a:lvl8pPr>
      <a:lvl9pPr marL="1828800" algn="l" defTabSz="957263" rtl="0" fontAlgn="base">
        <a:spcBef>
          <a:spcPct val="0"/>
        </a:spcBef>
        <a:spcAft>
          <a:spcPct val="0"/>
        </a:spcAft>
        <a:defRPr sz="4600">
          <a:solidFill>
            <a:srgbClr val="00ACE6"/>
          </a:solidFill>
          <a:latin typeface="Arial" charset="0"/>
          <a:ea typeface="ＭＳ Ｐゴシック" pitchFamily="34" charset="-128"/>
        </a:defRPr>
      </a:lvl9pPr>
    </p:titleStyle>
    <p:bodyStyle>
      <a:lvl1pPr marL="358775" indent="-358775" algn="l" defTabSz="957263" rtl="0" eaLnBrk="0" fontAlgn="base" hangingPunct="0">
        <a:spcBef>
          <a:spcPct val="20000"/>
        </a:spcBef>
        <a:spcAft>
          <a:spcPct val="0"/>
        </a:spcAft>
        <a:buClr>
          <a:srgbClr val="00ACE6"/>
        </a:buClr>
        <a:buChar char="•"/>
        <a:defRPr sz="3400">
          <a:solidFill>
            <a:srgbClr val="006F9B"/>
          </a:solidFill>
          <a:latin typeface="+mn-lt"/>
          <a:ea typeface="+mn-ea"/>
          <a:cs typeface="+mn-cs"/>
        </a:defRPr>
      </a:lvl1pPr>
      <a:lvl2pPr marL="777875" indent="-298450" algn="l" defTabSz="957263" rtl="0" eaLnBrk="0" fontAlgn="base" hangingPunct="0">
        <a:spcBef>
          <a:spcPct val="20000"/>
        </a:spcBef>
        <a:spcAft>
          <a:spcPct val="0"/>
        </a:spcAft>
        <a:buClr>
          <a:srgbClr val="00ACE6"/>
        </a:buClr>
        <a:buFont typeface="Wingdings" panose="05000000000000000000" pitchFamily="2" charset="2"/>
        <a:buChar char="Ø"/>
        <a:defRPr sz="2900">
          <a:solidFill>
            <a:srgbClr val="006F9B"/>
          </a:solidFill>
          <a:latin typeface="+mn-lt"/>
          <a:ea typeface="+mn-ea"/>
        </a:defRPr>
      </a:lvl2pPr>
      <a:lvl3pPr marL="1196975" indent="-239713" algn="l" defTabSz="957263" rtl="0" eaLnBrk="0" fontAlgn="base" hangingPunct="0">
        <a:spcBef>
          <a:spcPct val="20000"/>
        </a:spcBef>
        <a:spcAft>
          <a:spcPct val="0"/>
        </a:spcAft>
        <a:buClr>
          <a:srgbClr val="00ACE6"/>
        </a:buClr>
        <a:buFont typeface="Wingdings" panose="05000000000000000000" pitchFamily="2" charset="2"/>
        <a:buChar char="§"/>
        <a:defRPr sz="2500">
          <a:solidFill>
            <a:srgbClr val="006F9B"/>
          </a:solidFill>
          <a:latin typeface="+mn-lt"/>
          <a:ea typeface="+mn-ea"/>
        </a:defRPr>
      </a:lvl3pPr>
      <a:lvl4pPr marL="1676400" indent="-239713" algn="l" defTabSz="957263" rtl="0" eaLnBrk="0" fontAlgn="base" hangingPunct="0">
        <a:spcBef>
          <a:spcPct val="20000"/>
        </a:spcBef>
        <a:spcAft>
          <a:spcPct val="0"/>
        </a:spcAft>
        <a:buClr>
          <a:srgbClr val="00ACE6"/>
        </a:buClr>
        <a:buFont typeface="Arial" panose="020B0604020202020204" pitchFamily="34" charset="0"/>
        <a:buChar char="−"/>
        <a:defRPr sz="2100">
          <a:solidFill>
            <a:srgbClr val="006F9B"/>
          </a:solidFill>
          <a:latin typeface="+mn-lt"/>
          <a:ea typeface="+mn-ea"/>
        </a:defRPr>
      </a:lvl4pPr>
      <a:lvl5pPr marL="2154238" indent="-238125" algn="l" defTabSz="957263" rtl="0" eaLnBrk="0" fontAlgn="base" hangingPunct="0">
        <a:spcBef>
          <a:spcPct val="20000"/>
        </a:spcBef>
        <a:spcAft>
          <a:spcPct val="0"/>
        </a:spcAft>
        <a:buClr>
          <a:srgbClr val="00ACE6"/>
        </a:buClr>
        <a:buChar char="•"/>
        <a:defRPr sz="2100">
          <a:solidFill>
            <a:srgbClr val="006F9B"/>
          </a:solidFill>
          <a:latin typeface="+mn-lt"/>
          <a:ea typeface="+mn-ea"/>
        </a:defRPr>
      </a:lvl5pPr>
      <a:lvl6pPr marL="2611438" indent="-238125" algn="l" defTabSz="957263" rtl="0" fontAlgn="base">
        <a:spcBef>
          <a:spcPct val="20000"/>
        </a:spcBef>
        <a:spcAft>
          <a:spcPct val="0"/>
        </a:spcAft>
        <a:buClr>
          <a:srgbClr val="00ACE6"/>
        </a:buClr>
        <a:buChar char="•"/>
        <a:defRPr sz="2100">
          <a:solidFill>
            <a:srgbClr val="006F9B"/>
          </a:solidFill>
          <a:latin typeface="+mn-lt"/>
          <a:ea typeface="+mn-ea"/>
        </a:defRPr>
      </a:lvl6pPr>
      <a:lvl7pPr marL="3068638" indent="-238125" algn="l" defTabSz="957263" rtl="0" fontAlgn="base">
        <a:spcBef>
          <a:spcPct val="20000"/>
        </a:spcBef>
        <a:spcAft>
          <a:spcPct val="0"/>
        </a:spcAft>
        <a:buClr>
          <a:srgbClr val="00ACE6"/>
        </a:buClr>
        <a:buChar char="•"/>
        <a:defRPr sz="2100">
          <a:solidFill>
            <a:srgbClr val="006F9B"/>
          </a:solidFill>
          <a:latin typeface="+mn-lt"/>
          <a:ea typeface="+mn-ea"/>
        </a:defRPr>
      </a:lvl7pPr>
      <a:lvl8pPr marL="3525838" indent="-238125" algn="l" defTabSz="957263" rtl="0" fontAlgn="base">
        <a:spcBef>
          <a:spcPct val="20000"/>
        </a:spcBef>
        <a:spcAft>
          <a:spcPct val="0"/>
        </a:spcAft>
        <a:buClr>
          <a:srgbClr val="00ACE6"/>
        </a:buClr>
        <a:buChar char="•"/>
        <a:defRPr sz="2100">
          <a:solidFill>
            <a:srgbClr val="006F9B"/>
          </a:solidFill>
          <a:latin typeface="+mn-lt"/>
          <a:ea typeface="+mn-ea"/>
        </a:defRPr>
      </a:lvl8pPr>
      <a:lvl9pPr marL="3983038" indent="-238125" algn="l" defTabSz="957263" rtl="0" fontAlgn="base">
        <a:spcBef>
          <a:spcPct val="20000"/>
        </a:spcBef>
        <a:spcAft>
          <a:spcPct val="0"/>
        </a:spcAft>
        <a:buClr>
          <a:srgbClr val="00ACE6"/>
        </a:buClr>
        <a:buChar char="•"/>
        <a:defRPr sz="2100">
          <a:solidFill>
            <a:srgbClr val="006F9B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>
              <a:defRPr sz="1500" baseline="0"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ctr">
              <a:defRPr sz="1500" baseline="0"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r">
              <a:defRPr sz="1500" baseline="0">
                <a:ea typeface="MS PGothic" panose="020B0600070205080204" pitchFamily="34" charset="-128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8BEE863D-7481-44C8-AB09-05BE0D07664C}" type="slidenum">
              <a:rPr lang="en-GB" altLang="en-US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87BA728-A0DB-4111-8AB9-BA86D31ACEB5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0722"/>
            <a:ext cx="9144000" cy="105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216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9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ransition/>
  <p:txStyles>
    <p:titleStyle>
      <a:lvl1pPr algn="ctr" defTabSz="957263" rtl="0" eaLnBrk="0" fontAlgn="base" hangingPunct="0">
        <a:spcBef>
          <a:spcPct val="0"/>
        </a:spcBef>
        <a:spcAft>
          <a:spcPct val="0"/>
        </a:spcAft>
        <a:defRPr sz="3200">
          <a:solidFill>
            <a:srgbClr val="00ACE6"/>
          </a:solidFill>
          <a:latin typeface="+mj-lt"/>
          <a:ea typeface="ＭＳ Ｐゴシック" panose="020B0600070205080204" pitchFamily="34" charset="-128"/>
          <a:cs typeface="MS PGothic" panose="020B0600070205080204" pitchFamily="34" charset="-128"/>
        </a:defRPr>
      </a:lvl1pPr>
      <a:lvl2pPr algn="ctr" defTabSz="957263" rtl="0" eaLnBrk="0" fontAlgn="base" hangingPunct="0">
        <a:spcBef>
          <a:spcPct val="0"/>
        </a:spcBef>
        <a:spcAft>
          <a:spcPct val="0"/>
        </a:spcAft>
        <a:defRPr sz="3200">
          <a:solidFill>
            <a:srgbClr val="00ACE6"/>
          </a:solidFill>
          <a:latin typeface="Arial" charset="0"/>
          <a:ea typeface="ＭＳ Ｐゴシック" panose="020B0600070205080204" pitchFamily="34" charset="-128"/>
          <a:cs typeface="MS PGothic" panose="020B0600070205080204" pitchFamily="34" charset="-128"/>
        </a:defRPr>
      </a:lvl2pPr>
      <a:lvl3pPr algn="ctr" defTabSz="957263" rtl="0" eaLnBrk="0" fontAlgn="base" hangingPunct="0">
        <a:spcBef>
          <a:spcPct val="0"/>
        </a:spcBef>
        <a:spcAft>
          <a:spcPct val="0"/>
        </a:spcAft>
        <a:defRPr sz="3200">
          <a:solidFill>
            <a:srgbClr val="00ACE6"/>
          </a:solidFill>
          <a:latin typeface="Arial" charset="0"/>
          <a:ea typeface="ＭＳ Ｐゴシック" panose="020B0600070205080204" pitchFamily="34" charset="-128"/>
          <a:cs typeface="MS PGothic" panose="020B0600070205080204" pitchFamily="34" charset="-128"/>
        </a:defRPr>
      </a:lvl3pPr>
      <a:lvl4pPr algn="ctr" defTabSz="957263" rtl="0" eaLnBrk="0" fontAlgn="base" hangingPunct="0">
        <a:spcBef>
          <a:spcPct val="0"/>
        </a:spcBef>
        <a:spcAft>
          <a:spcPct val="0"/>
        </a:spcAft>
        <a:defRPr sz="3200">
          <a:solidFill>
            <a:srgbClr val="00ACE6"/>
          </a:solidFill>
          <a:latin typeface="Arial" charset="0"/>
          <a:ea typeface="ＭＳ Ｐゴシック" panose="020B0600070205080204" pitchFamily="34" charset="-128"/>
          <a:cs typeface="MS PGothic" panose="020B0600070205080204" pitchFamily="34" charset="-128"/>
        </a:defRPr>
      </a:lvl4pPr>
      <a:lvl5pPr algn="ctr" defTabSz="957263" rtl="0" eaLnBrk="0" fontAlgn="base" hangingPunct="0">
        <a:spcBef>
          <a:spcPct val="0"/>
        </a:spcBef>
        <a:spcAft>
          <a:spcPct val="0"/>
        </a:spcAft>
        <a:defRPr sz="3200">
          <a:solidFill>
            <a:srgbClr val="00ACE6"/>
          </a:solidFill>
          <a:latin typeface="Arial" charset="0"/>
          <a:ea typeface="ＭＳ Ｐゴシック" panose="020B0600070205080204" pitchFamily="34" charset="-128"/>
          <a:cs typeface="MS PGothic" panose="020B0600070205080204" pitchFamily="34" charset="-128"/>
        </a:defRPr>
      </a:lvl5pPr>
      <a:lvl6pPr marL="457200" algn="ctr" defTabSz="957263" rtl="0" fontAlgn="base">
        <a:spcBef>
          <a:spcPct val="0"/>
        </a:spcBef>
        <a:spcAft>
          <a:spcPct val="0"/>
        </a:spcAft>
        <a:defRPr sz="3200">
          <a:solidFill>
            <a:srgbClr val="00ACE6"/>
          </a:solidFill>
          <a:latin typeface="Arial" charset="0"/>
          <a:ea typeface="ＭＳ Ｐゴシック" pitchFamily="34" charset="-128"/>
        </a:defRPr>
      </a:lvl6pPr>
      <a:lvl7pPr marL="914400" algn="ctr" defTabSz="957263" rtl="0" fontAlgn="base">
        <a:spcBef>
          <a:spcPct val="0"/>
        </a:spcBef>
        <a:spcAft>
          <a:spcPct val="0"/>
        </a:spcAft>
        <a:defRPr sz="3200">
          <a:solidFill>
            <a:srgbClr val="00ACE6"/>
          </a:solidFill>
          <a:latin typeface="Arial" charset="0"/>
          <a:ea typeface="ＭＳ Ｐゴシック" pitchFamily="34" charset="-128"/>
        </a:defRPr>
      </a:lvl7pPr>
      <a:lvl8pPr marL="1371600" algn="ctr" defTabSz="957263" rtl="0" fontAlgn="base">
        <a:spcBef>
          <a:spcPct val="0"/>
        </a:spcBef>
        <a:spcAft>
          <a:spcPct val="0"/>
        </a:spcAft>
        <a:defRPr sz="3200">
          <a:solidFill>
            <a:srgbClr val="00ACE6"/>
          </a:solidFill>
          <a:latin typeface="Arial" charset="0"/>
          <a:ea typeface="ＭＳ Ｐゴシック" pitchFamily="34" charset="-128"/>
        </a:defRPr>
      </a:lvl8pPr>
      <a:lvl9pPr marL="1828800" algn="ctr" defTabSz="957263" rtl="0" fontAlgn="base">
        <a:spcBef>
          <a:spcPct val="0"/>
        </a:spcBef>
        <a:spcAft>
          <a:spcPct val="0"/>
        </a:spcAft>
        <a:defRPr sz="3200">
          <a:solidFill>
            <a:srgbClr val="00ACE6"/>
          </a:solidFill>
          <a:latin typeface="Arial" charset="0"/>
          <a:ea typeface="ＭＳ Ｐゴシック" pitchFamily="34" charset="-128"/>
        </a:defRPr>
      </a:lvl9pPr>
    </p:titleStyle>
    <p:bodyStyle>
      <a:lvl1pPr marL="358775" indent="-358775" algn="l" defTabSz="957263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6F9B"/>
          </a:solidFill>
          <a:latin typeface="+mn-lt"/>
          <a:ea typeface="ＭＳ Ｐゴシック" panose="020B0600070205080204" pitchFamily="34" charset="-128"/>
          <a:cs typeface="MS PGothic" panose="020B0600070205080204" pitchFamily="34" charset="-128"/>
        </a:defRPr>
      </a:lvl1pPr>
      <a:lvl2pPr marL="777875" indent="-298450" algn="l" defTabSz="957263" rtl="0" eaLnBrk="0" fontAlgn="base" hangingPunct="0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  <a:ea typeface="ＭＳ Ｐゴシック" panose="020B0600070205080204" pitchFamily="34" charset="-128"/>
          <a:cs typeface="MS PGothic" charset="0"/>
        </a:defRPr>
      </a:lvl2pPr>
      <a:lvl3pPr marL="1196975" indent="-239713" algn="l" defTabSz="957263" rtl="0" eaLnBrk="0" fontAlgn="base" hangingPunct="0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ＭＳ Ｐゴシック" panose="020B0600070205080204" pitchFamily="34" charset="-128"/>
          <a:cs typeface="MS PGothic" charset="0"/>
        </a:defRPr>
      </a:lvl3pPr>
      <a:lvl4pPr marL="1676400" indent="-239713" algn="l" defTabSz="957263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  <a:ea typeface="ＭＳ Ｐゴシック" panose="020B0600070205080204" pitchFamily="34" charset="-128"/>
          <a:cs typeface="MS PGothic" charset="0"/>
        </a:defRPr>
      </a:lvl4pPr>
      <a:lvl5pPr marL="2154238" indent="-238125" algn="l" defTabSz="957263" rtl="0" eaLnBrk="0" fontAlgn="base" hangingPunct="0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  <a:ea typeface="ＭＳ Ｐゴシック" panose="020B0600070205080204" pitchFamily="34" charset="-128"/>
          <a:cs typeface="MS PGothic" charset="0"/>
        </a:defRPr>
      </a:lvl5pPr>
      <a:lvl6pPr marL="2611438" indent="-238125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  <a:ea typeface="+mn-ea"/>
        </a:defRPr>
      </a:lvl6pPr>
      <a:lvl7pPr marL="3068638" indent="-238125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  <a:ea typeface="+mn-ea"/>
        </a:defRPr>
      </a:lvl7pPr>
      <a:lvl8pPr marL="3525838" indent="-238125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  <a:ea typeface="+mn-ea"/>
        </a:defRPr>
      </a:lvl8pPr>
      <a:lvl9pPr marL="3983038" indent="-238125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>
              <a:defRPr sz="1500" baseline="0"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ctr">
              <a:defRPr sz="1500" baseline="0"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r">
              <a:defRPr sz="1500" baseline="0">
                <a:ea typeface="MS PGothic" panose="020B0600070205080204" pitchFamily="34" charset="-128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8BEE863D-7481-44C8-AB09-05BE0D07664C}" type="slidenum">
              <a:rPr lang="en-GB" altLang="en-US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87BA728-A0DB-4111-8AB9-BA86D31ACEB5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0722"/>
            <a:ext cx="9144000" cy="105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578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ransition/>
  <p:txStyles>
    <p:titleStyle>
      <a:lvl1pPr algn="ctr" defTabSz="957263" rtl="0" eaLnBrk="0" fontAlgn="base" hangingPunct="0">
        <a:spcBef>
          <a:spcPct val="0"/>
        </a:spcBef>
        <a:spcAft>
          <a:spcPct val="0"/>
        </a:spcAft>
        <a:defRPr sz="3200">
          <a:solidFill>
            <a:srgbClr val="00ACE6"/>
          </a:solidFill>
          <a:latin typeface="+mj-lt"/>
          <a:ea typeface="ＭＳ Ｐゴシック" panose="020B0600070205080204" pitchFamily="34" charset="-128"/>
          <a:cs typeface="MS PGothic" panose="020B0600070205080204" pitchFamily="34" charset="-128"/>
        </a:defRPr>
      </a:lvl1pPr>
      <a:lvl2pPr algn="ctr" defTabSz="957263" rtl="0" eaLnBrk="0" fontAlgn="base" hangingPunct="0">
        <a:spcBef>
          <a:spcPct val="0"/>
        </a:spcBef>
        <a:spcAft>
          <a:spcPct val="0"/>
        </a:spcAft>
        <a:defRPr sz="3200">
          <a:solidFill>
            <a:srgbClr val="00ACE6"/>
          </a:solidFill>
          <a:latin typeface="Arial" charset="0"/>
          <a:ea typeface="ＭＳ Ｐゴシック" panose="020B0600070205080204" pitchFamily="34" charset="-128"/>
          <a:cs typeface="MS PGothic" panose="020B0600070205080204" pitchFamily="34" charset="-128"/>
        </a:defRPr>
      </a:lvl2pPr>
      <a:lvl3pPr algn="ctr" defTabSz="957263" rtl="0" eaLnBrk="0" fontAlgn="base" hangingPunct="0">
        <a:spcBef>
          <a:spcPct val="0"/>
        </a:spcBef>
        <a:spcAft>
          <a:spcPct val="0"/>
        </a:spcAft>
        <a:defRPr sz="3200">
          <a:solidFill>
            <a:srgbClr val="00ACE6"/>
          </a:solidFill>
          <a:latin typeface="Arial" charset="0"/>
          <a:ea typeface="ＭＳ Ｐゴシック" panose="020B0600070205080204" pitchFamily="34" charset="-128"/>
          <a:cs typeface="MS PGothic" panose="020B0600070205080204" pitchFamily="34" charset="-128"/>
        </a:defRPr>
      </a:lvl3pPr>
      <a:lvl4pPr algn="ctr" defTabSz="957263" rtl="0" eaLnBrk="0" fontAlgn="base" hangingPunct="0">
        <a:spcBef>
          <a:spcPct val="0"/>
        </a:spcBef>
        <a:spcAft>
          <a:spcPct val="0"/>
        </a:spcAft>
        <a:defRPr sz="3200">
          <a:solidFill>
            <a:srgbClr val="00ACE6"/>
          </a:solidFill>
          <a:latin typeface="Arial" charset="0"/>
          <a:ea typeface="ＭＳ Ｐゴシック" panose="020B0600070205080204" pitchFamily="34" charset="-128"/>
          <a:cs typeface="MS PGothic" panose="020B0600070205080204" pitchFamily="34" charset="-128"/>
        </a:defRPr>
      </a:lvl4pPr>
      <a:lvl5pPr algn="ctr" defTabSz="957263" rtl="0" eaLnBrk="0" fontAlgn="base" hangingPunct="0">
        <a:spcBef>
          <a:spcPct val="0"/>
        </a:spcBef>
        <a:spcAft>
          <a:spcPct val="0"/>
        </a:spcAft>
        <a:defRPr sz="3200">
          <a:solidFill>
            <a:srgbClr val="00ACE6"/>
          </a:solidFill>
          <a:latin typeface="Arial" charset="0"/>
          <a:ea typeface="ＭＳ Ｐゴシック" panose="020B0600070205080204" pitchFamily="34" charset="-128"/>
          <a:cs typeface="MS PGothic" panose="020B0600070205080204" pitchFamily="34" charset="-128"/>
        </a:defRPr>
      </a:lvl5pPr>
      <a:lvl6pPr marL="457200" algn="ctr" defTabSz="957263" rtl="0" fontAlgn="base">
        <a:spcBef>
          <a:spcPct val="0"/>
        </a:spcBef>
        <a:spcAft>
          <a:spcPct val="0"/>
        </a:spcAft>
        <a:defRPr sz="3200">
          <a:solidFill>
            <a:srgbClr val="00ACE6"/>
          </a:solidFill>
          <a:latin typeface="Arial" charset="0"/>
          <a:ea typeface="ＭＳ Ｐゴシック" pitchFamily="34" charset="-128"/>
        </a:defRPr>
      </a:lvl6pPr>
      <a:lvl7pPr marL="914400" algn="ctr" defTabSz="957263" rtl="0" fontAlgn="base">
        <a:spcBef>
          <a:spcPct val="0"/>
        </a:spcBef>
        <a:spcAft>
          <a:spcPct val="0"/>
        </a:spcAft>
        <a:defRPr sz="3200">
          <a:solidFill>
            <a:srgbClr val="00ACE6"/>
          </a:solidFill>
          <a:latin typeface="Arial" charset="0"/>
          <a:ea typeface="ＭＳ Ｐゴシック" pitchFamily="34" charset="-128"/>
        </a:defRPr>
      </a:lvl7pPr>
      <a:lvl8pPr marL="1371600" algn="ctr" defTabSz="957263" rtl="0" fontAlgn="base">
        <a:spcBef>
          <a:spcPct val="0"/>
        </a:spcBef>
        <a:spcAft>
          <a:spcPct val="0"/>
        </a:spcAft>
        <a:defRPr sz="3200">
          <a:solidFill>
            <a:srgbClr val="00ACE6"/>
          </a:solidFill>
          <a:latin typeface="Arial" charset="0"/>
          <a:ea typeface="ＭＳ Ｐゴシック" pitchFamily="34" charset="-128"/>
        </a:defRPr>
      </a:lvl8pPr>
      <a:lvl9pPr marL="1828800" algn="ctr" defTabSz="957263" rtl="0" fontAlgn="base">
        <a:spcBef>
          <a:spcPct val="0"/>
        </a:spcBef>
        <a:spcAft>
          <a:spcPct val="0"/>
        </a:spcAft>
        <a:defRPr sz="3200">
          <a:solidFill>
            <a:srgbClr val="00ACE6"/>
          </a:solidFill>
          <a:latin typeface="Arial" charset="0"/>
          <a:ea typeface="ＭＳ Ｐゴシック" pitchFamily="34" charset="-128"/>
        </a:defRPr>
      </a:lvl9pPr>
    </p:titleStyle>
    <p:bodyStyle>
      <a:lvl1pPr marL="358775" indent="-358775" algn="l" defTabSz="957263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6F9B"/>
          </a:solidFill>
          <a:latin typeface="+mn-lt"/>
          <a:ea typeface="ＭＳ Ｐゴシック" panose="020B0600070205080204" pitchFamily="34" charset="-128"/>
          <a:cs typeface="MS PGothic" panose="020B0600070205080204" pitchFamily="34" charset="-128"/>
        </a:defRPr>
      </a:lvl1pPr>
      <a:lvl2pPr marL="777875" indent="-298450" algn="l" defTabSz="957263" rtl="0" eaLnBrk="0" fontAlgn="base" hangingPunct="0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  <a:ea typeface="ＭＳ Ｐゴシック" panose="020B0600070205080204" pitchFamily="34" charset="-128"/>
          <a:cs typeface="MS PGothic" charset="0"/>
        </a:defRPr>
      </a:lvl2pPr>
      <a:lvl3pPr marL="1196975" indent="-239713" algn="l" defTabSz="957263" rtl="0" eaLnBrk="0" fontAlgn="base" hangingPunct="0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ＭＳ Ｐゴシック" panose="020B0600070205080204" pitchFamily="34" charset="-128"/>
          <a:cs typeface="MS PGothic" charset="0"/>
        </a:defRPr>
      </a:lvl3pPr>
      <a:lvl4pPr marL="1676400" indent="-239713" algn="l" defTabSz="957263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  <a:ea typeface="ＭＳ Ｐゴシック" panose="020B0600070205080204" pitchFamily="34" charset="-128"/>
          <a:cs typeface="MS PGothic" charset="0"/>
        </a:defRPr>
      </a:lvl4pPr>
      <a:lvl5pPr marL="2154238" indent="-238125" algn="l" defTabSz="957263" rtl="0" eaLnBrk="0" fontAlgn="base" hangingPunct="0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  <a:ea typeface="ＭＳ Ｐゴシック" panose="020B0600070205080204" pitchFamily="34" charset="-128"/>
          <a:cs typeface="MS PGothic" charset="0"/>
        </a:defRPr>
      </a:lvl5pPr>
      <a:lvl6pPr marL="2611438" indent="-238125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  <a:ea typeface="+mn-ea"/>
        </a:defRPr>
      </a:lvl6pPr>
      <a:lvl7pPr marL="3068638" indent="-238125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  <a:ea typeface="+mn-ea"/>
        </a:defRPr>
      </a:lvl7pPr>
      <a:lvl8pPr marL="3525838" indent="-238125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  <a:ea typeface="+mn-ea"/>
        </a:defRPr>
      </a:lvl8pPr>
      <a:lvl9pPr marL="3983038" indent="-238125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bmjopen.bmj.com/content/12/2/e049647" TargetMode="External"/><Relationship Id="rId2" Type="http://schemas.openxmlformats.org/officeDocument/2006/relationships/hyperlink" Target="https://bmcpublichealth.biomedcentral.com/articles/10.1186/1471-2458-14-49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academic.oup.com/eurpub/article/24/3/354/2837370" TargetMode="External"/><Relationship Id="rId4" Type="http://schemas.openxmlformats.org/officeDocument/2006/relationships/hyperlink" Target="https://www.sciencedirect.com/science/article/pii/S2352827317300101?via%3Dihub" TargetMode="Externa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BHF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4872038"/>
            <a:ext cx="3587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5" descr="cardiffuni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125" y="3609975"/>
            <a:ext cx="668338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6" descr="bristoluni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25" y="3733800"/>
            <a:ext cx="13858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7" descr="swanseauni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2988" y="3529013"/>
            <a:ext cx="985837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8" descr="cancerresearch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4941888"/>
            <a:ext cx="12128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10" descr="ESRC"/>
          <p:cNvPicPr>
            <a:picLocks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4941888"/>
            <a:ext cx="492125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11" descr="ukcrc_rg_logo"/>
          <p:cNvPicPr>
            <a:picLocks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100" y="3429000"/>
            <a:ext cx="122237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12" descr="WAG"/>
          <p:cNvPicPr>
            <a:picLocks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4797425"/>
            <a:ext cx="631825" cy="56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0" name="Picture 13" descr="welcometrust"/>
          <p:cNvPicPr>
            <a:picLocks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5084763"/>
            <a:ext cx="1219200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1" name="Picture 14" descr="WG10-RGB-MRC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4941888"/>
            <a:ext cx="73818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2" name="Picture 15" descr="foote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5761038"/>
            <a:ext cx="9151938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3" name="Subtitle 1"/>
          <p:cNvSpPr>
            <a:spLocks noGrp="1"/>
          </p:cNvSpPr>
          <p:nvPr>
            <p:ph type="subTitle" idx="1"/>
          </p:nvPr>
        </p:nvSpPr>
        <p:spPr>
          <a:xfrm>
            <a:off x="179388" y="2275855"/>
            <a:ext cx="8714680" cy="1241425"/>
          </a:xfrm>
        </p:spPr>
        <p:txBody>
          <a:bodyPr>
            <a:normAutofit fontScale="85000" lnSpcReduction="10000"/>
          </a:bodyPr>
          <a:lstStyle/>
          <a:p>
            <a:r>
              <a:rPr lang="en-GB" altLang="en-US" sz="2800" dirty="0">
                <a:solidFill>
                  <a:srgbClr val="0070C0"/>
                </a:solidFill>
              </a:rPr>
              <a:t>J. Segrott, L Moore, D. Gillespie, </a:t>
            </a:r>
            <a:r>
              <a:rPr lang="en-GB" altLang="en-US" sz="2800" dirty="0" err="1">
                <a:solidFill>
                  <a:srgbClr val="0070C0"/>
                </a:solidFill>
              </a:rPr>
              <a:t>I.Humphreys</a:t>
            </a:r>
            <a:r>
              <a:rPr lang="en-GB" altLang="en-US" sz="2800" dirty="0">
                <a:solidFill>
                  <a:srgbClr val="0070C0"/>
                </a:solidFill>
              </a:rPr>
              <a:t>, J. Holliday, S. Murphy, </a:t>
            </a:r>
          </a:p>
          <a:p>
            <a:r>
              <a:rPr lang="en-GB" altLang="en-US" sz="2800" dirty="0">
                <a:solidFill>
                  <a:srgbClr val="0070C0"/>
                </a:solidFill>
              </a:rPr>
              <a:t>Z. Roberts, J. </a:t>
            </a:r>
            <a:r>
              <a:rPr lang="en-GB" altLang="en-US" sz="2800" dirty="0" err="1">
                <a:solidFill>
                  <a:srgbClr val="0070C0"/>
                </a:solidFill>
              </a:rPr>
              <a:t>Scourfield</a:t>
            </a:r>
            <a:r>
              <a:rPr lang="en-GB" altLang="en-US" sz="2800" dirty="0">
                <a:solidFill>
                  <a:srgbClr val="0070C0"/>
                </a:solidFill>
              </a:rPr>
              <a:t>, D. Foxcroft, H. </a:t>
            </a:r>
            <a:r>
              <a:rPr lang="en-GB" altLang="en-US" sz="2800" dirty="0" err="1">
                <a:solidFill>
                  <a:srgbClr val="0070C0"/>
                </a:solidFill>
              </a:rPr>
              <a:t>Rothwell</a:t>
            </a:r>
            <a:r>
              <a:rPr lang="en-GB" altLang="en-US" sz="2800" dirty="0">
                <a:solidFill>
                  <a:srgbClr val="0070C0"/>
                </a:solidFill>
              </a:rPr>
              <a:t>,  </a:t>
            </a:r>
            <a:r>
              <a:rPr lang="en-GB" altLang="en-US" sz="2800" dirty="0" err="1">
                <a:solidFill>
                  <a:srgbClr val="0070C0"/>
                </a:solidFill>
              </a:rPr>
              <a:t>M.Lau</a:t>
            </a:r>
            <a:r>
              <a:rPr lang="en-GB" altLang="en-US" sz="2800" dirty="0">
                <a:solidFill>
                  <a:srgbClr val="0070C0"/>
                </a:solidFill>
              </a:rPr>
              <a:t>,</a:t>
            </a:r>
          </a:p>
          <a:p>
            <a:r>
              <a:rPr lang="en-GB" altLang="en-US" sz="2800" dirty="0">
                <a:solidFill>
                  <a:srgbClr val="0070C0"/>
                </a:solidFill>
              </a:rPr>
              <a:t>C. </a:t>
            </a:r>
            <a:r>
              <a:rPr lang="en-GB" altLang="en-US" sz="2800" dirty="0" err="1">
                <a:solidFill>
                  <a:srgbClr val="0070C0"/>
                </a:solidFill>
              </a:rPr>
              <a:t>Hurlow</a:t>
            </a:r>
            <a:r>
              <a:rPr lang="en-GB" altLang="en-US" sz="2800" dirty="0">
                <a:solidFill>
                  <a:srgbClr val="0070C0"/>
                </a:solidFill>
              </a:rPr>
              <a:t>, C. Phillips, H. Reed, K. Hood</a:t>
            </a:r>
          </a:p>
        </p:txBody>
      </p:sp>
      <p:sp>
        <p:nvSpPr>
          <p:cNvPr id="17" name="Subtitle 1"/>
          <p:cNvSpPr txBox="1">
            <a:spLocks/>
          </p:cNvSpPr>
          <p:nvPr/>
        </p:nvSpPr>
        <p:spPr bwMode="auto">
          <a:xfrm>
            <a:off x="179388" y="123825"/>
            <a:ext cx="8783637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82" tIns="47891" rIns="95782" bIns="47891"/>
          <a:lstStyle>
            <a:lvl1pPr marL="0" indent="0" algn="ctr" defTabSz="957263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CE6"/>
              </a:buClr>
              <a:buNone/>
              <a:defRPr sz="3400">
                <a:solidFill>
                  <a:srgbClr val="006F9B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57263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CE6"/>
              </a:buClr>
              <a:buFont typeface="Wingdings" panose="05000000000000000000" pitchFamily="2" charset="2"/>
              <a:buNone/>
              <a:defRPr sz="2900">
                <a:solidFill>
                  <a:srgbClr val="006F9B"/>
                </a:solidFill>
                <a:latin typeface="+mn-lt"/>
                <a:ea typeface="+mn-ea"/>
              </a:defRPr>
            </a:lvl2pPr>
            <a:lvl3pPr marL="914400" indent="0" algn="ctr" defTabSz="957263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CE6"/>
              </a:buClr>
              <a:buFont typeface="Wingdings" panose="05000000000000000000" pitchFamily="2" charset="2"/>
              <a:buNone/>
              <a:defRPr sz="2500">
                <a:solidFill>
                  <a:srgbClr val="006F9B"/>
                </a:solidFill>
                <a:latin typeface="+mn-lt"/>
                <a:ea typeface="+mn-ea"/>
              </a:defRPr>
            </a:lvl3pPr>
            <a:lvl4pPr marL="1371600" indent="0" algn="ctr" defTabSz="957263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CE6"/>
              </a:buClr>
              <a:buFont typeface="Arial" panose="020B0604020202020204" pitchFamily="34" charset="0"/>
              <a:buNone/>
              <a:defRPr sz="2100">
                <a:solidFill>
                  <a:srgbClr val="006F9B"/>
                </a:solidFill>
                <a:latin typeface="+mn-lt"/>
                <a:ea typeface="+mn-ea"/>
              </a:defRPr>
            </a:lvl4pPr>
            <a:lvl5pPr marL="1828800" indent="0" algn="ctr" defTabSz="957263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CE6"/>
              </a:buClr>
              <a:buNone/>
              <a:defRPr sz="2100">
                <a:solidFill>
                  <a:srgbClr val="006F9B"/>
                </a:solidFill>
                <a:latin typeface="+mn-lt"/>
                <a:ea typeface="+mn-ea"/>
              </a:defRPr>
            </a:lvl5pPr>
            <a:lvl6pPr marL="2286000" indent="0" algn="ctr" defTabSz="957263" rtl="0" fontAlgn="base">
              <a:spcBef>
                <a:spcPct val="20000"/>
              </a:spcBef>
              <a:spcAft>
                <a:spcPct val="0"/>
              </a:spcAft>
              <a:buClr>
                <a:srgbClr val="00ACE6"/>
              </a:buClr>
              <a:buNone/>
              <a:defRPr sz="2100">
                <a:solidFill>
                  <a:srgbClr val="006F9B"/>
                </a:solidFill>
                <a:latin typeface="+mn-lt"/>
                <a:ea typeface="+mn-ea"/>
              </a:defRPr>
            </a:lvl6pPr>
            <a:lvl7pPr marL="2743200" indent="0" algn="ctr" defTabSz="957263" rtl="0" fontAlgn="base">
              <a:spcBef>
                <a:spcPct val="20000"/>
              </a:spcBef>
              <a:spcAft>
                <a:spcPct val="0"/>
              </a:spcAft>
              <a:buClr>
                <a:srgbClr val="00ACE6"/>
              </a:buClr>
              <a:buNone/>
              <a:defRPr sz="2100">
                <a:solidFill>
                  <a:srgbClr val="006F9B"/>
                </a:solidFill>
                <a:latin typeface="+mn-lt"/>
                <a:ea typeface="+mn-ea"/>
              </a:defRPr>
            </a:lvl7pPr>
            <a:lvl8pPr marL="3200400" indent="0" algn="ctr" defTabSz="957263" rtl="0" fontAlgn="base">
              <a:spcBef>
                <a:spcPct val="20000"/>
              </a:spcBef>
              <a:spcAft>
                <a:spcPct val="0"/>
              </a:spcAft>
              <a:buClr>
                <a:srgbClr val="00ACE6"/>
              </a:buClr>
              <a:buNone/>
              <a:defRPr sz="2100">
                <a:solidFill>
                  <a:srgbClr val="006F9B"/>
                </a:solidFill>
                <a:latin typeface="+mn-lt"/>
                <a:ea typeface="+mn-ea"/>
              </a:defRPr>
            </a:lvl8pPr>
            <a:lvl9pPr marL="3657600" indent="0" algn="ctr" defTabSz="957263" rtl="0" fontAlgn="base">
              <a:spcBef>
                <a:spcPct val="20000"/>
              </a:spcBef>
              <a:spcAft>
                <a:spcPct val="0"/>
              </a:spcAft>
              <a:buClr>
                <a:srgbClr val="00ACE6"/>
              </a:buClr>
              <a:buNone/>
              <a:defRPr sz="2100">
                <a:solidFill>
                  <a:srgbClr val="006F9B"/>
                </a:solidFill>
                <a:latin typeface="+mn-lt"/>
                <a:ea typeface="+mn-ea"/>
              </a:defRPr>
            </a:lvl9pPr>
          </a:lstStyle>
          <a:p>
            <a:pPr>
              <a:defRPr/>
            </a:pPr>
            <a:r>
              <a:rPr lang="en-GB" sz="3200" dirty="0"/>
              <a:t>Strengthening Families Programme (SFP10-14UK) substance misuse prevention programme: findings from the Project SFP </a:t>
            </a:r>
            <a:r>
              <a:rPr lang="en-GB" sz="3200" dirty="0" err="1"/>
              <a:t>Cymru</a:t>
            </a:r>
            <a:r>
              <a:rPr lang="en-GB" sz="3200" dirty="0"/>
              <a:t> randomised controlled trial</a:t>
            </a:r>
            <a:endParaRPr lang="en-GB" sz="3000" kern="0" dirty="0"/>
          </a:p>
        </p:txBody>
      </p:sp>
    </p:spTree>
    <p:extLst>
      <p:ext uri="{BB962C8B-B14F-4D97-AF65-F5344CB8AC3E}">
        <p14:creationId xmlns:p14="http://schemas.microsoft.com/office/powerpoint/2010/main" val="3458811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650" name="AutoShape 6"/>
          <p:cNvCxnSpPr>
            <a:cxnSpLocks noChangeShapeType="1"/>
          </p:cNvCxnSpPr>
          <p:nvPr/>
        </p:nvCxnSpPr>
        <p:spPr bwMode="auto">
          <a:xfrm>
            <a:off x="323850" y="1404938"/>
            <a:ext cx="6335713" cy="4248150"/>
          </a:xfrm>
          <a:prstGeom prst="straightConnector1">
            <a:avLst/>
          </a:prstGeom>
          <a:noFill/>
          <a:ln w="254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51" name="Text Box 8"/>
          <p:cNvSpPr txBox="1">
            <a:spLocks noChangeArrowheads="1"/>
          </p:cNvSpPr>
          <p:nvPr/>
        </p:nvSpPr>
        <p:spPr bwMode="auto">
          <a:xfrm>
            <a:off x="898525" y="1189038"/>
            <a:ext cx="33131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333399"/>
                </a:solidFill>
                <a:latin typeface="Calibri" panose="020F0502020204030204" pitchFamily="34" charset="0"/>
              </a:rPr>
              <a:t>Questionnaires with parents and young people</a:t>
            </a:r>
          </a:p>
        </p:txBody>
      </p:sp>
      <p:sp>
        <p:nvSpPr>
          <p:cNvPr id="27652" name="Text Box 9"/>
          <p:cNvSpPr txBox="1">
            <a:spLocks noChangeArrowheads="1"/>
          </p:cNvSpPr>
          <p:nvPr/>
        </p:nvSpPr>
        <p:spPr bwMode="auto">
          <a:xfrm>
            <a:off x="3419475" y="2844800"/>
            <a:ext cx="33131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333399"/>
                </a:solidFill>
                <a:latin typeface="Calibri" panose="020F0502020204030204" pitchFamily="34" charset="0"/>
              </a:rPr>
              <a:t>Telephone interviews with parents</a:t>
            </a:r>
          </a:p>
        </p:txBody>
      </p:sp>
      <p:sp>
        <p:nvSpPr>
          <p:cNvPr id="27653" name="Text Box 10"/>
          <p:cNvSpPr txBox="1">
            <a:spLocks noChangeArrowheads="1"/>
          </p:cNvSpPr>
          <p:nvPr/>
        </p:nvSpPr>
        <p:spPr bwMode="auto">
          <a:xfrm>
            <a:off x="5003800" y="3892550"/>
            <a:ext cx="33131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990033"/>
                </a:solidFill>
                <a:latin typeface="Calibri" panose="020F0502020204030204" pitchFamily="34" charset="0"/>
              </a:rPr>
              <a:t>Telephone interviews with parents</a:t>
            </a:r>
          </a:p>
        </p:txBody>
      </p:sp>
      <p:sp>
        <p:nvSpPr>
          <p:cNvPr id="27654" name="Text Box 11"/>
          <p:cNvSpPr txBox="1">
            <a:spLocks noChangeArrowheads="1"/>
          </p:cNvSpPr>
          <p:nvPr/>
        </p:nvSpPr>
        <p:spPr bwMode="auto">
          <a:xfrm>
            <a:off x="2195513" y="2052638"/>
            <a:ext cx="33131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990033"/>
                </a:solidFill>
                <a:latin typeface="Calibri" panose="020F0502020204030204" pitchFamily="34" charset="0"/>
              </a:rPr>
              <a:t>Observation of programme sessions</a:t>
            </a:r>
          </a:p>
        </p:txBody>
      </p:sp>
      <p:sp>
        <p:nvSpPr>
          <p:cNvPr id="27655" name="Text Box 12"/>
          <p:cNvSpPr txBox="1">
            <a:spLocks noChangeArrowheads="1"/>
          </p:cNvSpPr>
          <p:nvPr/>
        </p:nvSpPr>
        <p:spPr bwMode="auto">
          <a:xfrm>
            <a:off x="6300788" y="4789488"/>
            <a:ext cx="29162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333399"/>
                </a:solidFill>
                <a:latin typeface="Calibri" panose="020F0502020204030204" pitchFamily="34" charset="0"/>
              </a:rPr>
              <a:t>Questionnaires with parents &amp; young people</a:t>
            </a:r>
          </a:p>
        </p:txBody>
      </p:sp>
      <p:sp>
        <p:nvSpPr>
          <p:cNvPr id="27656" name="Text Box 17"/>
          <p:cNvSpPr txBox="1">
            <a:spLocks noChangeArrowheads="1"/>
          </p:cNvSpPr>
          <p:nvPr/>
        </p:nvSpPr>
        <p:spPr bwMode="auto">
          <a:xfrm>
            <a:off x="0" y="1836738"/>
            <a:ext cx="15478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333399"/>
                </a:solidFill>
                <a:latin typeface="Calibri" panose="020F0502020204030204" pitchFamily="34" charset="0"/>
              </a:rPr>
              <a:t>0 months</a:t>
            </a:r>
          </a:p>
        </p:txBody>
      </p:sp>
      <p:sp>
        <p:nvSpPr>
          <p:cNvPr id="27657" name="Text Box 19"/>
          <p:cNvSpPr txBox="1">
            <a:spLocks noChangeArrowheads="1"/>
          </p:cNvSpPr>
          <p:nvPr/>
        </p:nvSpPr>
        <p:spPr bwMode="auto">
          <a:xfrm>
            <a:off x="3419475" y="4567238"/>
            <a:ext cx="1439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990033"/>
                </a:solidFill>
                <a:latin typeface="Calibri" panose="020F0502020204030204" pitchFamily="34" charset="0"/>
              </a:rPr>
              <a:t>15 months</a:t>
            </a:r>
          </a:p>
        </p:txBody>
      </p:sp>
      <p:sp>
        <p:nvSpPr>
          <p:cNvPr id="27658" name="Text Box 21"/>
          <p:cNvSpPr txBox="1">
            <a:spLocks noChangeArrowheads="1"/>
          </p:cNvSpPr>
          <p:nvPr/>
        </p:nvSpPr>
        <p:spPr bwMode="auto">
          <a:xfrm>
            <a:off x="4932363" y="5581650"/>
            <a:ext cx="158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333399"/>
                </a:solidFill>
                <a:latin typeface="Calibri" panose="020F0502020204030204" pitchFamily="34" charset="0"/>
              </a:rPr>
              <a:t>24 months</a:t>
            </a:r>
          </a:p>
        </p:txBody>
      </p:sp>
      <p:sp>
        <p:nvSpPr>
          <p:cNvPr id="27659" name="Text Box 22"/>
          <p:cNvSpPr txBox="1">
            <a:spLocks noChangeArrowheads="1"/>
          </p:cNvSpPr>
          <p:nvPr/>
        </p:nvSpPr>
        <p:spPr bwMode="auto">
          <a:xfrm>
            <a:off x="1979613" y="3636963"/>
            <a:ext cx="1439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333399"/>
                </a:solidFill>
                <a:latin typeface="Calibri" panose="020F0502020204030204" pitchFamily="34" charset="0"/>
              </a:rPr>
              <a:t>9 months</a:t>
            </a:r>
          </a:p>
        </p:txBody>
      </p:sp>
      <p:sp>
        <p:nvSpPr>
          <p:cNvPr id="27660" name="Line 23"/>
          <p:cNvSpPr>
            <a:spLocks noChangeShapeType="1"/>
          </p:cNvSpPr>
          <p:nvPr/>
        </p:nvSpPr>
        <p:spPr bwMode="auto">
          <a:xfrm flipV="1">
            <a:off x="539750" y="1476375"/>
            <a:ext cx="360363" cy="431800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661" name="Line 24"/>
          <p:cNvSpPr>
            <a:spLocks noChangeShapeType="1"/>
          </p:cNvSpPr>
          <p:nvPr/>
        </p:nvSpPr>
        <p:spPr bwMode="auto">
          <a:xfrm flipV="1">
            <a:off x="1908175" y="2484438"/>
            <a:ext cx="360363" cy="431800"/>
          </a:xfrm>
          <a:prstGeom prst="line">
            <a:avLst/>
          </a:prstGeom>
          <a:noFill/>
          <a:ln w="9525">
            <a:solidFill>
              <a:srgbClr val="99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662" name="Line 25"/>
          <p:cNvSpPr>
            <a:spLocks noChangeShapeType="1"/>
          </p:cNvSpPr>
          <p:nvPr/>
        </p:nvSpPr>
        <p:spPr bwMode="auto">
          <a:xfrm flipV="1">
            <a:off x="3059113" y="3205163"/>
            <a:ext cx="360362" cy="431800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663" name="Line 26"/>
          <p:cNvSpPr>
            <a:spLocks noChangeShapeType="1"/>
          </p:cNvSpPr>
          <p:nvPr/>
        </p:nvSpPr>
        <p:spPr bwMode="auto">
          <a:xfrm flipV="1">
            <a:off x="4572000" y="4213225"/>
            <a:ext cx="360363" cy="431800"/>
          </a:xfrm>
          <a:prstGeom prst="line">
            <a:avLst/>
          </a:prstGeom>
          <a:noFill/>
          <a:ln w="9525">
            <a:solidFill>
              <a:srgbClr val="99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664" name="Line 27"/>
          <p:cNvSpPr>
            <a:spLocks noChangeShapeType="1"/>
          </p:cNvSpPr>
          <p:nvPr/>
        </p:nvSpPr>
        <p:spPr bwMode="auto">
          <a:xfrm flipV="1">
            <a:off x="6011863" y="5149850"/>
            <a:ext cx="360362" cy="431800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27666" name="Picture 31" descr="MCj0441452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0" y="1117600"/>
            <a:ext cx="1016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7" name="Picture 32" descr="MCj0441450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2628900"/>
            <a:ext cx="1230312" cy="123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8" name="Picture 33" descr="MCj0441452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5292725"/>
            <a:ext cx="1016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9" name="Picture 34" descr="MCj0441450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5738" y="3597275"/>
            <a:ext cx="1230312" cy="123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70" name="TextBox 21"/>
          <p:cNvSpPr txBox="1">
            <a:spLocks noChangeArrowheads="1"/>
          </p:cNvSpPr>
          <p:nvPr/>
        </p:nvSpPr>
        <p:spPr bwMode="auto">
          <a:xfrm>
            <a:off x="428625" y="257175"/>
            <a:ext cx="81438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ACE6"/>
                </a:solidFill>
              </a:rPr>
              <a:t>Data collection from families</a:t>
            </a:r>
            <a:endParaRPr lang="en-GB" altLang="en-US" sz="3200">
              <a:solidFill>
                <a:srgbClr val="00ACE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653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/>
      <p:bldP spid="27652" grpId="0"/>
      <p:bldP spid="27653" grpId="0"/>
      <p:bldP spid="27654" grpId="0"/>
      <p:bldP spid="27655" grpId="0"/>
      <p:bldP spid="27656" grpId="0"/>
      <p:bldP spid="27657" grpId="0"/>
      <p:bldP spid="27658" grpId="0"/>
      <p:bldP spid="27659" grpId="0"/>
      <p:bldP spid="27660" grpId="0" animBg="1"/>
      <p:bldP spid="27661" grpId="0" animBg="1"/>
      <p:bldP spid="27662" grpId="0" animBg="1"/>
      <p:bldP spid="27663" grpId="0" animBg="1"/>
      <p:bldP spid="27664" grpId="0" animBg="1"/>
      <p:bldP spid="276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77838" y="11113"/>
            <a:ext cx="8208962" cy="730250"/>
          </a:xfrm>
        </p:spPr>
        <p:txBody>
          <a:bodyPr/>
          <a:lstStyle/>
          <a:p>
            <a:pPr eaLnBrk="1" hangingPunct="1"/>
            <a:r>
              <a:rPr lang="en-GB" altLang="en-US" sz="3000" b="1" dirty="0"/>
              <a:t>Process evaluation 	</a:t>
            </a:r>
            <a:r>
              <a:rPr lang="en-GB" altLang="en-US" sz="3000" dirty="0"/>
              <a:t>	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3690" y="1124744"/>
            <a:ext cx="8229600" cy="4883150"/>
          </a:xfrm>
        </p:spPr>
        <p:txBody>
          <a:bodyPr/>
          <a:lstStyle/>
          <a:p>
            <a:pPr>
              <a:spcBef>
                <a:spcPts val="1000"/>
              </a:spcBef>
            </a:pPr>
            <a:r>
              <a:rPr lang="en-GB" altLang="en-US" sz="2100" dirty="0"/>
              <a:t>Assessed</a:t>
            </a:r>
          </a:p>
          <a:p>
            <a:pPr lvl="1"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en-GB" altLang="en-US" sz="2100" dirty="0"/>
              <a:t>adherence to content &amp; implementation requirements</a:t>
            </a:r>
          </a:p>
          <a:p>
            <a:pPr lvl="1"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en-GB" altLang="en-US" sz="2100" dirty="0"/>
              <a:t>dose delivered (number of programmes organised); </a:t>
            </a:r>
          </a:p>
          <a:p>
            <a:pPr lvl="1"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en-GB" altLang="en-US" sz="2100" dirty="0"/>
              <a:t>dose received (extent of participant engagement); </a:t>
            </a:r>
          </a:p>
          <a:p>
            <a:pPr lvl="1"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en-GB" altLang="en-US" sz="2100" dirty="0"/>
              <a:t>reach (proportion of families that participated in SFP); </a:t>
            </a:r>
          </a:p>
          <a:p>
            <a:pPr lvl="1"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en-GB" altLang="en-US" sz="2100" dirty="0"/>
              <a:t>recruitment of participants</a:t>
            </a:r>
          </a:p>
          <a:p>
            <a:pPr>
              <a:spcBef>
                <a:spcPts val="1000"/>
              </a:spcBef>
            </a:pPr>
            <a:endParaRPr lang="en-GB" altLang="en-US" sz="2100" dirty="0"/>
          </a:p>
        </p:txBody>
      </p:sp>
    </p:spTree>
    <p:extLst>
      <p:ext uri="{BB962C8B-B14F-4D97-AF65-F5344CB8AC3E}">
        <p14:creationId xmlns:p14="http://schemas.microsoft.com/office/powerpoint/2010/main" val="463024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08962" cy="730250"/>
          </a:xfrm>
        </p:spPr>
        <p:txBody>
          <a:bodyPr/>
          <a:lstStyle/>
          <a:p>
            <a:pPr eaLnBrk="1" hangingPunct="1"/>
            <a:r>
              <a:rPr lang="en-GB" altLang="en-US" sz="3000"/>
              <a:t>Process evaluation methods: Data Collection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883150"/>
          </a:xfrm>
        </p:spPr>
        <p:txBody>
          <a:bodyPr/>
          <a:lstStyle/>
          <a:p>
            <a:pPr>
              <a:spcBef>
                <a:spcPts val="2000"/>
              </a:spcBef>
            </a:pPr>
            <a:r>
              <a:rPr lang="en-GB" altLang="en-US" sz="2000" dirty="0"/>
              <a:t>Fidelity assessment: facilitator-completed score sheets for each programme hour (50 out of 56 programmes)</a:t>
            </a:r>
          </a:p>
          <a:p>
            <a:pPr>
              <a:spcBef>
                <a:spcPts val="2000"/>
              </a:spcBef>
            </a:pPr>
            <a:r>
              <a:rPr lang="en-GB" altLang="en-US" sz="2000" dirty="0"/>
              <a:t>47 (12% of 392) sessions were also observed by researchers to estimate the reliability of facilitator reports of coverage of activities</a:t>
            </a:r>
          </a:p>
          <a:p>
            <a:pPr>
              <a:spcBef>
                <a:spcPts val="2000"/>
              </a:spcBef>
            </a:pPr>
            <a:r>
              <a:rPr lang="en-GB" altLang="en-US" sz="2000" dirty="0"/>
              <a:t>Routine data from each programme on delivery dates, venues, and staff; attendance, and uptake of child care and transport by families</a:t>
            </a:r>
          </a:p>
          <a:p>
            <a:pPr>
              <a:spcBef>
                <a:spcPts val="2000"/>
              </a:spcBef>
            </a:pPr>
            <a:r>
              <a:rPr lang="en-GB" altLang="en-US" sz="2000" dirty="0"/>
              <a:t>Semi-structured interviews with SFP staff to explore implementation processes and contextual factors</a:t>
            </a:r>
          </a:p>
          <a:p>
            <a:endParaRPr lang="en-GB" altLang="en-US" sz="2000" dirty="0"/>
          </a:p>
          <a:p>
            <a:endParaRPr lang="en-GB" altLang="en-US" sz="2000" dirty="0"/>
          </a:p>
          <a:p>
            <a:endParaRPr lang="en-GB" altLang="en-US" sz="2000" dirty="0"/>
          </a:p>
          <a:p>
            <a:endParaRPr lang="en-GB" altLang="en-US" sz="2000" dirty="0"/>
          </a:p>
          <a:p>
            <a:endParaRPr lang="en-GB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643841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08963" cy="730250"/>
          </a:xfrm>
        </p:spPr>
        <p:txBody>
          <a:bodyPr/>
          <a:lstStyle/>
          <a:p>
            <a:pPr eaLnBrk="1" hangingPunct="1"/>
            <a:r>
              <a:rPr lang="en-GB" altLang="en-US" sz="3200" b="1" dirty="0"/>
              <a:t>Implementation within the trial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0688" y="919163"/>
            <a:ext cx="8229600" cy="4378325"/>
          </a:xfrm>
        </p:spPr>
        <p:txBody>
          <a:bodyPr/>
          <a:lstStyle/>
          <a:p>
            <a:pPr>
              <a:spcBef>
                <a:spcPts val="800"/>
              </a:spcBef>
            </a:pPr>
            <a:r>
              <a:rPr lang="en-GB" altLang="en-US" sz="2000" dirty="0"/>
              <a:t>Local agency partnerships appointed a </a:t>
            </a:r>
            <a:r>
              <a:rPr lang="en-GB" altLang="en-US" sz="2000" dirty="0" err="1"/>
              <a:t>progamme</a:t>
            </a:r>
            <a:r>
              <a:rPr lang="en-GB" altLang="en-US" sz="2000" dirty="0"/>
              <a:t> coordinator</a:t>
            </a:r>
          </a:p>
          <a:p>
            <a:pPr>
              <a:spcBef>
                <a:spcPts val="800"/>
              </a:spcBef>
            </a:pPr>
            <a:endParaRPr lang="en-GB" altLang="en-US" sz="2000" dirty="0"/>
          </a:p>
          <a:p>
            <a:pPr>
              <a:spcBef>
                <a:spcPts val="800"/>
              </a:spcBef>
            </a:pPr>
            <a:r>
              <a:rPr lang="en-GB" altLang="en-US" sz="2000" dirty="0"/>
              <a:t>Staff from local agencies trained as SFP facilitators and committed to facilitate SFP during all seven weeks of at least one programme</a:t>
            </a:r>
          </a:p>
          <a:p>
            <a:pPr>
              <a:spcBef>
                <a:spcPts val="800"/>
              </a:spcBef>
            </a:pPr>
            <a:endParaRPr lang="en-GB" altLang="en-US" sz="2000" dirty="0"/>
          </a:p>
          <a:p>
            <a:pPr>
              <a:spcBef>
                <a:spcPts val="800"/>
              </a:spcBef>
            </a:pPr>
            <a:r>
              <a:rPr lang="en-GB" altLang="en-US" sz="2000" dirty="0"/>
              <a:t>Families came forward in response to awareness-raising in the community or were referred by practitioners in local services</a:t>
            </a:r>
          </a:p>
          <a:p>
            <a:pPr>
              <a:spcBef>
                <a:spcPts val="800"/>
              </a:spcBef>
            </a:pPr>
            <a:endParaRPr lang="en-GB" altLang="en-US" sz="2000" dirty="0"/>
          </a:p>
          <a:p>
            <a:pPr>
              <a:spcBef>
                <a:spcPts val="800"/>
              </a:spcBef>
            </a:pPr>
            <a:r>
              <a:rPr lang="en-GB" altLang="en-US" sz="2000" dirty="0"/>
              <a:t>Programmes were delivered in schools and other community facilities with a target capacity of 10-12 families per programme</a:t>
            </a:r>
          </a:p>
          <a:p>
            <a:pPr>
              <a:spcBef>
                <a:spcPts val="800"/>
              </a:spcBef>
            </a:pPr>
            <a:endParaRPr lang="en-GB" altLang="en-US" sz="2000" dirty="0"/>
          </a:p>
          <a:p>
            <a:endParaRPr lang="en-GB" altLang="en-US" sz="2000" dirty="0"/>
          </a:p>
          <a:p>
            <a:endParaRPr lang="en-GB" altLang="en-US" sz="2000" dirty="0"/>
          </a:p>
          <a:p>
            <a:endParaRPr lang="en-GB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348982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7013" y="390525"/>
            <a:ext cx="8712200" cy="730250"/>
          </a:xfrm>
        </p:spPr>
        <p:txBody>
          <a:bodyPr/>
          <a:lstStyle/>
          <a:p>
            <a:pPr eaLnBrk="1" hangingPunct="1"/>
            <a:r>
              <a:rPr lang="en-GB" altLang="en-US" sz="3200" b="1" dirty="0"/>
              <a:t>Findings I</a:t>
            </a:r>
            <a:r>
              <a:rPr lang="en-GB" altLang="en-US" sz="3000" b="1" dirty="0"/>
              <a:t>: </a:t>
            </a:r>
            <a:r>
              <a:rPr lang="en-GB" altLang="en-US" sz="3200" b="1" dirty="0"/>
              <a:t>What was delivered? </a:t>
            </a:r>
            <a:endParaRPr lang="en-GB" altLang="en-US" sz="3000" b="1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268760"/>
            <a:ext cx="8229600" cy="4883150"/>
          </a:xfrm>
        </p:spPr>
        <p:txBody>
          <a:bodyPr/>
          <a:lstStyle/>
          <a:p>
            <a:pPr>
              <a:spcBef>
                <a:spcPts val="800"/>
              </a:spcBef>
            </a:pPr>
            <a:r>
              <a:rPr lang="en-GB" altLang="en-US" sz="2000" dirty="0"/>
              <a:t>715 families recruited to the trial (361 to intervention arm)</a:t>
            </a:r>
          </a:p>
          <a:p>
            <a:pPr>
              <a:spcBef>
                <a:spcPts val="800"/>
              </a:spcBef>
            </a:pPr>
            <a:r>
              <a:rPr lang="en-GB" altLang="en-US" sz="2000" dirty="0"/>
              <a:t>47/56 programmes achieved target group size (5-12 families)</a:t>
            </a:r>
          </a:p>
          <a:p>
            <a:pPr>
              <a:spcBef>
                <a:spcPts val="800"/>
              </a:spcBef>
            </a:pPr>
            <a:r>
              <a:rPr lang="en-GB" altLang="en-US" sz="2000" dirty="0"/>
              <a:t>However 60% of sessions ran with fewer than 5 families</a:t>
            </a:r>
          </a:p>
          <a:p>
            <a:pPr>
              <a:spcBef>
                <a:spcPts val="800"/>
              </a:spcBef>
            </a:pPr>
            <a:endParaRPr lang="en-GB" altLang="en-US" sz="2000" dirty="0"/>
          </a:p>
          <a:p>
            <a:pPr>
              <a:spcBef>
                <a:spcPts val="800"/>
              </a:spcBef>
            </a:pPr>
            <a:r>
              <a:rPr lang="en-GB" altLang="en-US" sz="2000" dirty="0"/>
              <a:t>287/361 (80%) of families attended at least one session</a:t>
            </a:r>
          </a:p>
          <a:p>
            <a:pPr>
              <a:spcBef>
                <a:spcPts val="800"/>
              </a:spcBef>
            </a:pPr>
            <a:r>
              <a:rPr lang="en-GB" altLang="en-US" sz="2000" dirty="0"/>
              <a:t>218/361 (60%) received intervention (attended 5 or more sessions)</a:t>
            </a:r>
          </a:p>
          <a:p>
            <a:pPr>
              <a:spcBef>
                <a:spcPts val="800"/>
              </a:spcBef>
            </a:pPr>
            <a:r>
              <a:rPr lang="en-GB" altLang="en-US" sz="2000" dirty="0"/>
              <a:t>119/361 (33%) attended all 7 sessions</a:t>
            </a:r>
          </a:p>
          <a:p>
            <a:pPr>
              <a:spcBef>
                <a:spcPts val="800"/>
              </a:spcBef>
            </a:pPr>
            <a:endParaRPr lang="en-GB" altLang="en-US" sz="2000" dirty="0"/>
          </a:p>
          <a:p>
            <a:pPr>
              <a:spcBef>
                <a:spcPts val="800"/>
              </a:spcBef>
            </a:pPr>
            <a:r>
              <a:rPr lang="en-GB" altLang="en-US" sz="2000" dirty="0"/>
              <a:t>Facilitators rated participant engagement high in 94% of activities</a:t>
            </a:r>
          </a:p>
          <a:p>
            <a:pPr>
              <a:spcBef>
                <a:spcPts val="800"/>
              </a:spcBef>
            </a:pPr>
            <a:r>
              <a:rPr lang="en-GB" altLang="en-US" sz="2000" dirty="0"/>
              <a:t>No evidence that small groups affected engagement</a:t>
            </a:r>
          </a:p>
          <a:p>
            <a:endParaRPr lang="en-GB" altLang="en-US" sz="2000" dirty="0"/>
          </a:p>
          <a:p>
            <a:endParaRPr lang="en-GB" altLang="en-US" sz="2000" dirty="0"/>
          </a:p>
          <a:p>
            <a:endParaRPr lang="en-GB" altLang="en-US" sz="2000" dirty="0"/>
          </a:p>
          <a:p>
            <a:endParaRPr lang="en-GB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058260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7013" y="0"/>
            <a:ext cx="8712200" cy="730250"/>
          </a:xfrm>
        </p:spPr>
        <p:txBody>
          <a:bodyPr/>
          <a:lstStyle/>
          <a:p>
            <a:pPr eaLnBrk="1" hangingPunct="1"/>
            <a:r>
              <a:rPr lang="en-GB" altLang="en-US" sz="3200" b="1" dirty="0"/>
              <a:t>Findings I: What was delivered? 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2875" y="980728"/>
            <a:ext cx="8229600" cy="4883150"/>
          </a:xfrm>
        </p:spPr>
        <p:txBody>
          <a:bodyPr/>
          <a:lstStyle/>
          <a:p>
            <a:pPr>
              <a:spcBef>
                <a:spcPts val="1400"/>
              </a:spcBef>
            </a:pPr>
            <a:r>
              <a:rPr lang="en-GB" altLang="en-US" sz="2000" dirty="0"/>
              <a:t>22/56 (39%) of groups fully achieved the target group composition </a:t>
            </a:r>
          </a:p>
          <a:p>
            <a:pPr>
              <a:spcBef>
                <a:spcPts val="1400"/>
              </a:spcBef>
            </a:pPr>
            <a:endParaRPr lang="en-GB" altLang="en-US" sz="2000" dirty="0"/>
          </a:p>
          <a:p>
            <a:pPr>
              <a:spcBef>
                <a:spcPts val="1400"/>
              </a:spcBef>
            </a:pPr>
            <a:r>
              <a:rPr lang="en-GB" altLang="en-US" sz="2000" dirty="0"/>
              <a:t>Most of the remaining programmes still achieved a mix of families</a:t>
            </a:r>
          </a:p>
          <a:p>
            <a:pPr>
              <a:spcBef>
                <a:spcPts val="1400"/>
              </a:spcBef>
            </a:pPr>
            <a:endParaRPr lang="en-GB" altLang="en-US" sz="2000" dirty="0"/>
          </a:p>
          <a:p>
            <a:pPr>
              <a:spcBef>
                <a:spcPts val="1400"/>
              </a:spcBef>
            </a:pPr>
            <a:r>
              <a:rPr lang="en-GB" altLang="en-US" sz="2000" dirty="0"/>
              <a:t>Good adherence to staffing levels (3 or more staff) and consistency</a:t>
            </a:r>
          </a:p>
          <a:p>
            <a:pPr>
              <a:spcBef>
                <a:spcPts val="1400"/>
              </a:spcBef>
            </a:pPr>
            <a:endParaRPr lang="en-GB" altLang="en-US" sz="2000" dirty="0"/>
          </a:p>
          <a:p>
            <a:pPr>
              <a:spcBef>
                <a:spcPts val="1400"/>
              </a:spcBef>
            </a:pPr>
            <a:r>
              <a:rPr lang="en-GB" altLang="en-US" sz="2000" dirty="0"/>
              <a:t>Facilitators rated 96% of activities as mostly/fully covered </a:t>
            </a:r>
          </a:p>
          <a:p>
            <a:pPr>
              <a:spcBef>
                <a:spcPts val="1400"/>
              </a:spcBef>
            </a:pPr>
            <a:endParaRPr lang="en-GB" altLang="en-US" sz="2000" dirty="0"/>
          </a:p>
          <a:p>
            <a:pPr>
              <a:spcBef>
                <a:spcPts val="1400"/>
              </a:spcBef>
            </a:pPr>
            <a:r>
              <a:rPr lang="en-GB" altLang="en-US" sz="2000" dirty="0"/>
              <a:t>This varied across trial sites from 90-99%</a:t>
            </a:r>
          </a:p>
          <a:p>
            <a:pPr>
              <a:spcBef>
                <a:spcPts val="800"/>
              </a:spcBef>
            </a:pPr>
            <a:endParaRPr lang="en-GB" altLang="en-US" sz="2000" dirty="0"/>
          </a:p>
          <a:p>
            <a:endParaRPr lang="en-GB" altLang="en-US" sz="2000" dirty="0"/>
          </a:p>
          <a:p>
            <a:endParaRPr lang="en-GB" altLang="en-US" sz="2000" dirty="0"/>
          </a:p>
          <a:p>
            <a:endParaRPr lang="en-GB" altLang="en-US" sz="2000" dirty="0"/>
          </a:p>
          <a:p>
            <a:endParaRPr lang="en-GB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46221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7013" y="115888"/>
            <a:ext cx="8712200" cy="730250"/>
          </a:xfrm>
        </p:spPr>
        <p:txBody>
          <a:bodyPr/>
          <a:lstStyle/>
          <a:p>
            <a:pPr eaLnBrk="1" hangingPunct="1"/>
            <a:r>
              <a:rPr lang="en-GB" altLang="en-US" sz="3200" b="1" dirty="0"/>
              <a:t>Findings II: Project SFP </a:t>
            </a:r>
            <a:r>
              <a:rPr lang="en-GB" altLang="en-US" sz="3200" b="1" dirty="0" err="1"/>
              <a:t>Cymru</a:t>
            </a:r>
            <a:r>
              <a:rPr lang="en-GB" altLang="en-US" sz="3200" b="1" dirty="0"/>
              <a:t> set up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0188" y="846138"/>
            <a:ext cx="8229600" cy="488315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GB" altLang="en-US" sz="2000" dirty="0"/>
              <a:t>Significant commitment to for the intervention </a:t>
            </a:r>
          </a:p>
          <a:p>
            <a:pPr>
              <a:spcBef>
                <a:spcPts val="1200"/>
              </a:spcBef>
            </a:pPr>
            <a:r>
              <a:rPr lang="en-GB" altLang="en-US" sz="2000" dirty="0"/>
              <a:t>SFP was welcomed as filling a gap – served 10-14 year olds, and brought parents and their children together</a:t>
            </a:r>
          </a:p>
          <a:p>
            <a:pPr>
              <a:spcBef>
                <a:spcPts val="1200"/>
              </a:spcBef>
            </a:pPr>
            <a:r>
              <a:rPr lang="en-GB" altLang="en-US" sz="2000" dirty="0"/>
              <a:t>Practitioners thought SFP benefited families by improving relationships and skills </a:t>
            </a:r>
          </a:p>
          <a:p>
            <a:pPr>
              <a:spcBef>
                <a:spcPts val="1200"/>
              </a:spcBef>
            </a:pPr>
            <a:r>
              <a:rPr lang="en-GB" altLang="en-US" sz="2000" dirty="0"/>
              <a:t>They saw that SFP would help them in their professional roles</a:t>
            </a:r>
          </a:p>
          <a:p>
            <a:pPr>
              <a:spcBef>
                <a:spcPts val="1200"/>
              </a:spcBef>
            </a:pPr>
            <a:r>
              <a:rPr lang="en-GB" altLang="en-US" sz="2000" dirty="0"/>
              <a:t>This energised local partnerships to incorporate SFP into everyday practice by rearranging roles, responsibilities and resources necessary </a:t>
            </a:r>
          </a:p>
          <a:p>
            <a:pPr>
              <a:spcBef>
                <a:spcPts val="1200"/>
              </a:spcBef>
            </a:pPr>
            <a:r>
              <a:rPr lang="en-GB" altLang="en-US" sz="2000" dirty="0"/>
              <a:t>Training helped trainees to gain a good understanding of programme theory and design</a:t>
            </a:r>
          </a:p>
          <a:p>
            <a:pPr>
              <a:spcBef>
                <a:spcPts val="1200"/>
              </a:spcBef>
            </a:pPr>
            <a:endParaRPr lang="en-GB" altLang="en-US" sz="2000" dirty="0"/>
          </a:p>
          <a:p>
            <a:endParaRPr lang="en-GB" altLang="en-US" sz="2000" dirty="0"/>
          </a:p>
          <a:p>
            <a:endParaRPr lang="en-GB" altLang="en-US" sz="2000" dirty="0"/>
          </a:p>
          <a:p>
            <a:endParaRPr lang="en-GB" altLang="en-US" sz="2000" dirty="0"/>
          </a:p>
          <a:p>
            <a:endParaRPr lang="en-GB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232577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0"/>
            <a:ext cx="8712200" cy="730250"/>
          </a:xfrm>
        </p:spPr>
        <p:txBody>
          <a:bodyPr/>
          <a:lstStyle/>
          <a:p>
            <a:pPr eaLnBrk="1" hangingPunct="1"/>
            <a:r>
              <a:rPr lang="en-GB" altLang="en-US" sz="3200" b="1" dirty="0"/>
              <a:t>Findings III: SFP implementation 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0688" y="757238"/>
            <a:ext cx="8229600" cy="4883150"/>
          </a:xfrm>
        </p:spPr>
        <p:txBody>
          <a:bodyPr/>
          <a:lstStyle/>
          <a:p>
            <a:pPr>
              <a:spcBef>
                <a:spcPts val="1500"/>
              </a:spcBef>
            </a:pPr>
            <a:r>
              <a:rPr lang="en-GB" altLang="en-US" sz="2000" dirty="0"/>
              <a:t>Difficulties in assembling facilitators for preparation meetings </a:t>
            </a:r>
          </a:p>
          <a:p>
            <a:pPr>
              <a:spcBef>
                <a:spcPts val="1500"/>
              </a:spcBef>
            </a:pPr>
            <a:r>
              <a:rPr lang="en-GB" altLang="en-US" sz="2000" dirty="0"/>
              <a:t>Link between coverage rates and extent to which preparation meetings were held as intended</a:t>
            </a:r>
          </a:p>
          <a:p>
            <a:pPr>
              <a:spcBef>
                <a:spcPts val="1500"/>
              </a:spcBef>
            </a:pPr>
            <a:r>
              <a:rPr lang="en-GB" altLang="en-US" sz="2000" dirty="0"/>
              <a:t>Part of a wider problem affecting facilitator recruitment and retention</a:t>
            </a:r>
          </a:p>
          <a:p>
            <a:pPr>
              <a:spcBef>
                <a:spcPts val="1500"/>
              </a:spcBef>
            </a:pPr>
            <a:r>
              <a:rPr lang="en-GB" altLang="en-US" sz="2000" dirty="0"/>
              <a:t>Capacity to release staff for SFP decreased following funding cuts</a:t>
            </a:r>
          </a:p>
          <a:p>
            <a:pPr>
              <a:spcBef>
                <a:spcPts val="1500"/>
              </a:spcBef>
            </a:pPr>
            <a:r>
              <a:rPr lang="en-GB" altLang="en-US" sz="2000" dirty="0"/>
              <a:t>Qualitative data suggested that fidelity to staffing standards would be low, but quantitative data indicated the opposite</a:t>
            </a:r>
          </a:p>
          <a:p>
            <a:pPr>
              <a:spcBef>
                <a:spcPts val="1200"/>
              </a:spcBef>
            </a:pPr>
            <a:r>
              <a:rPr lang="en-GB" altLang="en-US" sz="2000" dirty="0"/>
              <a:t>Increasing reliance on staff from coordinators’ own agency in three areas made requirements workable</a:t>
            </a:r>
          </a:p>
          <a:p>
            <a:pPr>
              <a:spcBef>
                <a:spcPts val="1200"/>
              </a:spcBef>
            </a:pPr>
            <a:r>
              <a:rPr lang="en-GB" altLang="en-US" sz="2000" dirty="0"/>
              <a:t>Multi-agency staffing was maintained in two areas where coordinators were in post throughout the trial</a:t>
            </a:r>
          </a:p>
          <a:p>
            <a:pPr>
              <a:spcBef>
                <a:spcPts val="1500"/>
              </a:spcBef>
            </a:pPr>
            <a:endParaRPr lang="en-GB" altLang="en-US" sz="2000" dirty="0"/>
          </a:p>
          <a:p>
            <a:endParaRPr lang="en-GB" altLang="en-US" sz="2000" dirty="0"/>
          </a:p>
          <a:p>
            <a:endParaRPr lang="en-GB" altLang="en-US" sz="2000" dirty="0"/>
          </a:p>
          <a:p>
            <a:endParaRPr lang="en-GB" altLang="en-US" sz="2000" dirty="0"/>
          </a:p>
          <a:p>
            <a:endParaRPr lang="en-GB" altLang="en-US" sz="2000" dirty="0"/>
          </a:p>
          <a:p>
            <a:endParaRPr lang="en-GB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954722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215900" y="115888"/>
            <a:ext cx="8712200" cy="730250"/>
          </a:xfrm>
        </p:spPr>
        <p:txBody>
          <a:bodyPr/>
          <a:lstStyle/>
          <a:p>
            <a:pPr eaLnBrk="1" hangingPunct="1"/>
            <a:r>
              <a:rPr lang="en-GB" altLang="en-US" sz="3200" b="1" dirty="0"/>
              <a:t>Findings III: Recruitment and retention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196752"/>
            <a:ext cx="8229600" cy="4883150"/>
          </a:xfrm>
        </p:spPr>
        <p:txBody>
          <a:bodyPr/>
          <a:lstStyle/>
          <a:p>
            <a:pPr>
              <a:spcBef>
                <a:spcPts val="1000"/>
              </a:spcBef>
            </a:pPr>
            <a:r>
              <a:rPr lang="en-GB" altLang="en-US" sz="2000" dirty="0"/>
              <a:t>All co-ordinators reported difficulties in recruiting families to the trial  </a:t>
            </a:r>
          </a:p>
          <a:p>
            <a:pPr lvl="1"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en-GB" altLang="en-US" sz="2000" dirty="0"/>
              <a:t>Recruiting from the general population differed from recruiting from a defined client group which was the norm</a:t>
            </a:r>
          </a:p>
          <a:p>
            <a:pPr lvl="1"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en-GB" altLang="en-US" sz="2000" dirty="0"/>
              <a:t>Co-ordinators’ contacts were with other agencies primarily concerned with supporting vulnerable and needy groups </a:t>
            </a:r>
          </a:p>
          <a:p>
            <a:pPr lvl="1"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en-GB" altLang="en-US" sz="2000" dirty="0"/>
              <a:t>They were recruiting to a trial and only half of the families recruited were allocated to receive SFP</a:t>
            </a:r>
          </a:p>
          <a:p>
            <a:pPr>
              <a:spcBef>
                <a:spcPts val="1000"/>
              </a:spcBef>
            </a:pPr>
            <a:r>
              <a:rPr lang="en-GB" altLang="en-US" sz="2000" dirty="0"/>
              <a:t>Some professionals were reluctant to refer families because those allocated to the control group would not receive SFP </a:t>
            </a:r>
          </a:p>
          <a:p>
            <a:pPr>
              <a:spcBef>
                <a:spcPts val="1000"/>
              </a:spcBef>
            </a:pPr>
            <a:endParaRPr lang="en-GB" altLang="en-US" sz="2000" dirty="0"/>
          </a:p>
          <a:p>
            <a:endParaRPr lang="en-GB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792337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215900" y="26988"/>
            <a:ext cx="8712200" cy="730250"/>
          </a:xfrm>
        </p:spPr>
        <p:txBody>
          <a:bodyPr/>
          <a:lstStyle/>
          <a:p>
            <a:pPr eaLnBrk="1" hangingPunct="1"/>
            <a:r>
              <a:rPr lang="en-GB" altLang="en-US" sz="3200" b="1" dirty="0"/>
              <a:t>Key points from process evaluation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30250"/>
            <a:ext cx="8229600" cy="4883150"/>
          </a:xfrm>
        </p:spPr>
        <p:txBody>
          <a:bodyPr/>
          <a:lstStyle/>
          <a:p>
            <a:pPr>
              <a:spcBef>
                <a:spcPts val="1000"/>
              </a:spcBef>
            </a:pPr>
            <a:r>
              <a:rPr lang="en-GB" altLang="en-US" sz="2000" dirty="0"/>
              <a:t>SFP was delivered with good fidelity: high levels of adherence to programme content but some variation</a:t>
            </a:r>
          </a:p>
          <a:p>
            <a:pPr>
              <a:spcBef>
                <a:spcPts val="1000"/>
              </a:spcBef>
            </a:pPr>
            <a:r>
              <a:rPr lang="en-GB" altLang="en-US" sz="2000" dirty="0"/>
              <a:t>Targets on group composition not always achieved, but most groups comprised a mix of families with / without challenges</a:t>
            </a:r>
          </a:p>
          <a:p>
            <a:pPr>
              <a:spcBef>
                <a:spcPts val="1000"/>
              </a:spcBef>
            </a:pPr>
            <a:r>
              <a:rPr lang="en-GB" altLang="en-US" sz="2000" dirty="0"/>
              <a:t>High levels of adherence and engagement suggest that variations in group composition / size did not impact significantly on delivery / group dynamics</a:t>
            </a:r>
          </a:p>
          <a:p>
            <a:pPr>
              <a:spcBef>
                <a:spcPts val="1000"/>
              </a:spcBef>
            </a:pPr>
            <a:r>
              <a:rPr lang="en-GB" altLang="en-US" sz="2000" dirty="0"/>
              <a:t>High levels of commitment towards SFP among practitioners appeared to have a positive influence on fidelity</a:t>
            </a:r>
          </a:p>
          <a:p>
            <a:pPr>
              <a:spcBef>
                <a:spcPts val="1000"/>
              </a:spcBef>
            </a:pPr>
            <a:r>
              <a:rPr lang="en-GB" altLang="en-US" sz="2000" dirty="0"/>
              <a:t>SFP10-14 was workable, but levels of multi agency staffing </a:t>
            </a:r>
            <a:r>
              <a:rPr lang="en-GB" altLang="en-US" sz="2000" i="1" dirty="0"/>
              <a:t>capacity</a:t>
            </a:r>
            <a:r>
              <a:rPr lang="en-GB" altLang="en-US" sz="2000" dirty="0"/>
              <a:t> reduced during the trial</a:t>
            </a:r>
          </a:p>
          <a:p>
            <a:pPr>
              <a:spcBef>
                <a:spcPts val="1000"/>
              </a:spcBef>
            </a:pPr>
            <a:r>
              <a:rPr lang="en-GB" altLang="en-US" sz="2000" dirty="0"/>
              <a:t>Recruitment a key challenge, with concerns about randomisation and universal provision reducing potential among some referrers</a:t>
            </a:r>
          </a:p>
          <a:p>
            <a:pPr>
              <a:spcBef>
                <a:spcPts val="1000"/>
              </a:spcBef>
            </a:pPr>
            <a:endParaRPr lang="en-GB" altLang="en-US" sz="2000" dirty="0"/>
          </a:p>
          <a:p>
            <a:endParaRPr lang="en-GB" altLang="en-US" sz="2000" dirty="0"/>
          </a:p>
          <a:p>
            <a:endParaRPr lang="en-GB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671272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980" y="1313384"/>
            <a:ext cx="7953093" cy="532859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sz="24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  <a:p>
            <a:pPr>
              <a:defRPr/>
            </a:pPr>
            <a:endParaRPr lang="en-GB" sz="2400" dirty="0">
              <a:solidFill>
                <a:srgbClr val="006F9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GB" sz="24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Trial Design and Implementation</a:t>
            </a:r>
          </a:p>
          <a:p>
            <a:pPr>
              <a:defRPr/>
            </a:pPr>
            <a:endParaRPr lang="en-GB" sz="2400" dirty="0">
              <a:solidFill>
                <a:srgbClr val="006F9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GB" sz="24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 Evaluation findings</a:t>
            </a:r>
          </a:p>
          <a:p>
            <a:pPr>
              <a:defRPr/>
            </a:pPr>
            <a:endParaRPr lang="en-GB" sz="2400" dirty="0">
              <a:solidFill>
                <a:srgbClr val="006F9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GB" sz="24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trial findings</a:t>
            </a:r>
          </a:p>
          <a:p>
            <a:pPr>
              <a:defRPr/>
            </a:pPr>
            <a:endParaRPr lang="en-GB" sz="2400" dirty="0">
              <a:solidFill>
                <a:srgbClr val="006F9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GB" sz="24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</a:p>
          <a:p>
            <a:pPr>
              <a:defRPr/>
            </a:pPr>
            <a:endParaRPr lang="en-GB" sz="2000" dirty="0"/>
          </a:p>
          <a:p>
            <a:pPr>
              <a:defRPr/>
            </a:pPr>
            <a:endParaRPr lang="en-GB" sz="4500" dirty="0"/>
          </a:p>
          <a:p>
            <a:pPr>
              <a:defRPr/>
            </a:pPr>
            <a:endParaRPr lang="en-GB" sz="5100" dirty="0"/>
          </a:p>
          <a:p>
            <a:pPr>
              <a:buFontTx/>
              <a:buNone/>
              <a:defRPr/>
            </a:pPr>
            <a:endParaRPr lang="en-GB" sz="2031" dirty="0"/>
          </a:p>
        </p:txBody>
      </p:sp>
      <p:sp>
        <p:nvSpPr>
          <p:cNvPr id="7" name="TextBox 6"/>
          <p:cNvSpPr txBox="1"/>
          <p:nvPr/>
        </p:nvSpPr>
        <p:spPr>
          <a:xfrm>
            <a:off x="-396552" y="404664"/>
            <a:ext cx="83100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altLang="en-US" sz="3200" b="1" kern="0" dirty="0">
                <a:solidFill>
                  <a:srgbClr val="00ACE6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Presentation Outline</a:t>
            </a:r>
            <a:endParaRPr lang="en-GB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15" descr="foo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5761038"/>
            <a:ext cx="9151938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8503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" y="0"/>
            <a:ext cx="9143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chemeClr val="bg1"/>
                </a:solidFill>
              </a:rPr>
              <a:t>	</a:t>
            </a:r>
            <a:r>
              <a:rPr lang="en-GB" altLang="en-US" sz="3200" b="1" kern="0" dirty="0">
                <a:solidFill>
                  <a:srgbClr val="00ACE6"/>
                </a:solidFill>
                <a:latin typeface="Arial"/>
                <a:ea typeface="ＭＳ Ｐゴシック"/>
                <a:cs typeface="+mj-cs"/>
              </a:rPr>
              <a:t> Trial recruitment and retention</a:t>
            </a:r>
            <a:endParaRPr lang="en-GB" sz="3000" b="1" dirty="0">
              <a:solidFill>
                <a:schemeClr val="bg1"/>
              </a:solidFill>
            </a:endParaRPr>
          </a:p>
        </p:txBody>
      </p:sp>
      <p:sp>
        <p:nvSpPr>
          <p:cNvPr id="3" name="Flowchart: Process 2"/>
          <p:cNvSpPr/>
          <p:nvPr/>
        </p:nvSpPr>
        <p:spPr>
          <a:xfrm>
            <a:off x="2051720" y="692696"/>
            <a:ext cx="5040560" cy="66578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715 families randomised</a:t>
            </a:r>
          </a:p>
          <a:p>
            <a:pPr algn="ctr"/>
            <a:r>
              <a:rPr lang="en-GB" dirty="0"/>
              <a:t>931 Young People (YP), 919 Parents/Carers (PC)</a:t>
            </a:r>
          </a:p>
        </p:txBody>
      </p:sp>
      <p:sp>
        <p:nvSpPr>
          <p:cNvPr id="7" name="Flowchart: Process 6"/>
          <p:cNvSpPr/>
          <p:nvPr/>
        </p:nvSpPr>
        <p:spPr>
          <a:xfrm>
            <a:off x="5508104" y="1556792"/>
            <a:ext cx="3528392" cy="66578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361 families randomised to </a:t>
            </a:r>
            <a:r>
              <a:rPr lang="en-GB" b="1" u="sng" dirty="0"/>
              <a:t>SFP</a:t>
            </a:r>
          </a:p>
          <a:p>
            <a:pPr algn="ctr"/>
            <a:r>
              <a:rPr lang="en-GB" dirty="0"/>
              <a:t>477 YP, 460 PC</a:t>
            </a:r>
          </a:p>
        </p:txBody>
      </p:sp>
      <p:sp>
        <p:nvSpPr>
          <p:cNvPr id="9" name="Flowchart: Process 8"/>
          <p:cNvSpPr/>
          <p:nvPr/>
        </p:nvSpPr>
        <p:spPr>
          <a:xfrm>
            <a:off x="107504" y="1556792"/>
            <a:ext cx="3528392" cy="66578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354 families randomised to </a:t>
            </a:r>
            <a:r>
              <a:rPr lang="en-GB" b="1" u="sng" dirty="0"/>
              <a:t>Control</a:t>
            </a:r>
          </a:p>
          <a:p>
            <a:pPr algn="ctr"/>
            <a:r>
              <a:rPr lang="en-GB" dirty="0"/>
              <a:t>454 YP, 459 PC</a:t>
            </a:r>
          </a:p>
        </p:txBody>
      </p:sp>
      <p:cxnSp>
        <p:nvCxnSpPr>
          <p:cNvPr id="10" name="Elbow Connector 9"/>
          <p:cNvCxnSpPr>
            <a:stCxn id="3" idx="1"/>
            <a:endCxn id="9" idx="0"/>
          </p:cNvCxnSpPr>
          <p:nvPr/>
        </p:nvCxnSpPr>
        <p:spPr>
          <a:xfrm rot="10800000" flipV="1">
            <a:off x="1871700" y="1025588"/>
            <a:ext cx="180020" cy="53120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3" idx="3"/>
            <a:endCxn id="7" idx="0"/>
          </p:cNvCxnSpPr>
          <p:nvPr/>
        </p:nvCxnSpPr>
        <p:spPr>
          <a:xfrm>
            <a:off x="7092280" y="1025588"/>
            <a:ext cx="180020" cy="53120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lowchart: Process 14"/>
          <p:cNvSpPr/>
          <p:nvPr/>
        </p:nvSpPr>
        <p:spPr>
          <a:xfrm>
            <a:off x="107504" y="2763216"/>
            <a:ext cx="3528392" cy="66578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240</a:t>
            </a:r>
            <a:r>
              <a:rPr lang="en-GB" dirty="0"/>
              <a:t> </a:t>
            </a:r>
            <a:r>
              <a:rPr lang="en-GB" b="1" dirty="0"/>
              <a:t>PCs</a:t>
            </a:r>
            <a:r>
              <a:rPr lang="en-GB" dirty="0"/>
              <a:t> completed </a:t>
            </a:r>
            <a:r>
              <a:rPr lang="en-GB" b="1" dirty="0"/>
              <a:t>9 month </a:t>
            </a:r>
            <a:r>
              <a:rPr lang="en-GB" dirty="0"/>
              <a:t>telephone follow-up (</a:t>
            </a:r>
            <a:r>
              <a:rPr lang="en-GB" b="1" dirty="0"/>
              <a:t>52%</a:t>
            </a:r>
            <a:r>
              <a:rPr lang="en-GB" dirty="0"/>
              <a:t>)</a:t>
            </a:r>
          </a:p>
        </p:txBody>
      </p:sp>
      <p:sp>
        <p:nvSpPr>
          <p:cNvPr id="17" name="Flowchart: Process 16"/>
          <p:cNvSpPr/>
          <p:nvPr/>
        </p:nvSpPr>
        <p:spPr>
          <a:xfrm>
            <a:off x="5508104" y="2763216"/>
            <a:ext cx="3528392" cy="66578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288</a:t>
            </a:r>
            <a:r>
              <a:rPr lang="en-GB" dirty="0"/>
              <a:t> </a:t>
            </a:r>
            <a:r>
              <a:rPr lang="en-GB" b="1" dirty="0"/>
              <a:t>PCs</a:t>
            </a:r>
            <a:r>
              <a:rPr lang="en-GB" dirty="0"/>
              <a:t> completed </a:t>
            </a:r>
            <a:r>
              <a:rPr lang="en-GB" b="1" dirty="0"/>
              <a:t>9 month </a:t>
            </a:r>
            <a:r>
              <a:rPr lang="en-GB" dirty="0"/>
              <a:t>telephone follow-up (</a:t>
            </a:r>
            <a:r>
              <a:rPr lang="en-GB" b="1" dirty="0"/>
              <a:t>63%</a:t>
            </a:r>
            <a:r>
              <a:rPr lang="en-GB" dirty="0"/>
              <a:t>)</a:t>
            </a:r>
          </a:p>
        </p:txBody>
      </p:sp>
      <p:sp>
        <p:nvSpPr>
          <p:cNvPr id="18" name="Flowchart: Process 17"/>
          <p:cNvSpPr/>
          <p:nvPr/>
        </p:nvSpPr>
        <p:spPr>
          <a:xfrm>
            <a:off x="107504" y="3717032"/>
            <a:ext cx="3528392" cy="66578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166 PCs</a:t>
            </a:r>
            <a:r>
              <a:rPr lang="en-GB" dirty="0"/>
              <a:t> completed </a:t>
            </a:r>
            <a:r>
              <a:rPr lang="en-GB" b="1" dirty="0"/>
              <a:t>15 month </a:t>
            </a:r>
            <a:r>
              <a:rPr lang="en-GB" dirty="0"/>
              <a:t>telephone follow-up (</a:t>
            </a:r>
            <a:r>
              <a:rPr lang="en-GB" b="1" dirty="0"/>
              <a:t>36%</a:t>
            </a:r>
            <a:r>
              <a:rPr lang="en-GB" dirty="0"/>
              <a:t>)</a:t>
            </a:r>
          </a:p>
        </p:txBody>
      </p:sp>
      <p:sp>
        <p:nvSpPr>
          <p:cNvPr id="19" name="Flowchart: Process 18"/>
          <p:cNvSpPr/>
          <p:nvPr/>
        </p:nvSpPr>
        <p:spPr>
          <a:xfrm>
            <a:off x="5508104" y="3699320"/>
            <a:ext cx="3528392" cy="66578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220</a:t>
            </a:r>
            <a:r>
              <a:rPr lang="en-GB" dirty="0"/>
              <a:t> </a:t>
            </a:r>
            <a:r>
              <a:rPr lang="en-GB" b="1" dirty="0"/>
              <a:t>PCs</a:t>
            </a:r>
            <a:r>
              <a:rPr lang="en-GB" dirty="0"/>
              <a:t> completed </a:t>
            </a:r>
            <a:r>
              <a:rPr lang="en-GB" b="1" dirty="0"/>
              <a:t>15 month </a:t>
            </a:r>
            <a:r>
              <a:rPr lang="en-GB" dirty="0"/>
              <a:t>telephone follow-up (</a:t>
            </a:r>
            <a:r>
              <a:rPr lang="en-GB" b="1" dirty="0"/>
              <a:t>48%</a:t>
            </a:r>
            <a:r>
              <a:rPr lang="en-GB" dirty="0"/>
              <a:t>)</a:t>
            </a:r>
          </a:p>
        </p:txBody>
      </p:sp>
      <p:sp>
        <p:nvSpPr>
          <p:cNvPr id="20" name="Flowchart: Process 19"/>
          <p:cNvSpPr/>
          <p:nvPr/>
        </p:nvSpPr>
        <p:spPr>
          <a:xfrm>
            <a:off x="107504" y="4869160"/>
            <a:ext cx="3528392" cy="129614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354</a:t>
            </a:r>
            <a:r>
              <a:rPr lang="en-GB" dirty="0"/>
              <a:t> </a:t>
            </a:r>
            <a:r>
              <a:rPr lang="en-GB" b="1" dirty="0"/>
              <a:t>YPs</a:t>
            </a:r>
            <a:r>
              <a:rPr lang="en-GB" dirty="0"/>
              <a:t> completed </a:t>
            </a:r>
            <a:r>
              <a:rPr lang="en-GB" b="1" dirty="0"/>
              <a:t>24 month </a:t>
            </a:r>
            <a:r>
              <a:rPr lang="en-GB" dirty="0"/>
              <a:t>face-to-face follow-up (</a:t>
            </a:r>
            <a:r>
              <a:rPr lang="en-GB" b="1" dirty="0"/>
              <a:t>78%</a:t>
            </a:r>
            <a:r>
              <a:rPr lang="en-GB" dirty="0"/>
              <a:t>)</a:t>
            </a:r>
          </a:p>
          <a:p>
            <a:pPr algn="ctr"/>
            <a:r>
              <a:rPr lang="en-GB" b="1" dirty="0"/>
              <a:t>316</a:t>
            </a:r>
            <a:r>
              <a:rPr lang="en-GB" dirty="0"/>
              <a:t> </a:t>
            </a:r>
            <a:r>
              <a:rPr lang="en-GB" b="1" dirty="0"/>
              <a:t>PCs</a:t>
            </a:r>
            <a:r>
              <a:rPr lang="en-GB" dirty="0"/>
              <a:t> completed </a:t>
            </a:r>
            <a:r>
              <a:rPr lang="en-GB" b="1" dirty="0"/>
              <a:t>24 month </a:t>
            </a:r>
            <a:r>
              <a:rPr lang="en-GB" dirty="0"/>
              <a:t>face-to-face follow-up (</a:t>
            </a:r>
            <a:r>
              <a:rPr lang="en-GB" b="1" dirty="0"/>
              <a:t>69%</a:t>
            </a:r>
            <a:r>
              <a:rPr lang="en-GB" dirty="0"/>
              <a:t>)</a:t>
            </a:r>
          </a:p>
        </p:txBody>
      </p:sp>
      <p:sp>
        <p:nvSpPr>
          <p:cNvPr id="22" name="Flowchart: Process 21"/>
          <p:cNvSpPr/>
          <p:nvPr/>
        </p:nvSpPr>
        <p:spPr>
          <a:xfrm>
            <a:off x="5508104" y="4869160"/>
            <a:ext cx="3528392" cy="129614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403</a:t>
            </a:r>
            <a:r>
              <a:rPr lang="en-GB" dirty="0"/>
              <a:t> </a:t>
            </a:r>
            <a:r>
              <a:rPr lang="en-GB" b="1" dirty="0"/>
              <a:t>YPs</a:t>
            </a:r>
            <a:r>
              <a:rPr lang="en-GB" dirty="0"/>
              <a:t> completed </a:t>
            </a:r>
            <a:r>
              <a:rPr lang="en-GB" b="1" dirty="0"/>
              <a:t>24 month </a:t>
            </a:r>
            <a:r>
              <a:rPr lang="en-GB" dirty="0"/>
              <a:t>face-to-face follow-up (</a:t>
            </a:r>
            <a:r>
              <a:rPr lang="en-GB" b="1" dirty="0"/>
              <a:t>85%</a:t>
            </a:r>
            <a:r>
              <a:rPr lang="en-GB" dirty="0"/>
              <a:t>)</a:t>
            </a:r>
          </a:p>
          <a:p>
            <a:pPr algn="ctr"/>
            <a:r>
              <a:rPr lang="en-GB" b="1" dirty="0"/>
              <a:t>377</a:t>
            </a:r>
            <a:r>
              <a:rPr lang="en-GB" dirty="0"/>
              <a:t> </a:t>
            </a:r>
            <a:r>
              <a:rPr lang="en-GB" b="1" dirty="0"/>
              <a:t>PCs</a:t>
            </a:r>
            <a:r>
              <a:rPr lang="en-GB" dirty="0"/>
              <a:t> completed </a:t>
            </a:r>
            <a:r>
              <a:rPr lang="en-GB" b="1" dirty="0"/>
              <a:t>24 month </a:t>
            </a:r>
            <a:r>
              <a:rPr lang="en-GB" dirty="0"/>
              <a:t>face-to-face follow-up (</a:t>
            </a:r>
            <a:r>
              <a:rPr lang="en-GB" b="1" dirty="0"/>
              <a:t>82%</a:t>
            </a:r>
            <a:r>
              <a:rPr lang="en-GB" dirty="0"/>
              <a:t>)</a:t>
            </a:r>
          </a:p>
        </p:txBody>
      </p:sp>
      <p:cxnSp>
        <p:nvCxnSpPr>
          <p:cNvPr id="24" name="Straight Arrow Connector 23"/>
          <p:cNvCxnSpPr>
            <a:stCxn id="9" idx="2"/>
            <a:endCxn id="15" idx="0"/>
          </p:cNvCxnSpPr>
          <p:nvPr/>
        </p:nvCxnSpPr>
        <p:spPr>
          <a:xfrm>
            <a:off x="1871700" y="2222576"/>
            <a:ext cx="0" cy="540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5" idx="2"/>
            <a:endCxn id="18" idx="0"/>
          </p:cNvCxnSpPr>
          <p:nvPr/>
        </p:nvCxnSpPr>
        <p:spPr>
          <a:xfrm>
            <a:off x="1871700" y="3429000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8" idx="2"/>
            <a:endCxn id="20" idx="0"/>
          </p:cNvCxnSpPr>
          <p:nvPr/>
        </p:nvCxnSpPr>
        <p:spPr>
          <a:xfrm>
            <a:off x="1871700" y="4382816"/>
            <a:ext cx="0" cy="4863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7" idx="2"/>
            <a:endCxn id="17" idx="0"/>
          </p:cNvCxnSpPr>
          <p:nvPr/>
        </p:nvCxnSpPr>
        <p:spPr>
          <a:xfrm>
            <a:off x="7272300" y="2222576"/>
            <a:ext cx="0" cy="540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7" idx="2"/>
            <a:endCxn id="19" idx="0"/>
          </p:cNvCxnSpPr>
          <p:nvPr/>
        </p:nvCxnSpPr>
        <p:spPr>
          <a:xfrm>
            <a:off x="7272300" y="3429000"/>
            <a:ext cx="0" cy="2703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9" idx="2"/>
            <a:endCxn id="22" idx="0"/>
          </p:cNvCxnSpPr>
          <p:nvPr/>
        </p:nvCxnSpPr>
        <p:spPr>
          <a:xfrm>
            <a:off x="7272300" y="436510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8794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" y="0"/>
            <a:ext cx="9143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Findings: Baseline Characteristics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691680" y="1340768"/>
          <a:ext cx="5400600" cy="1875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4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3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2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8834"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Demographic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Young person (YP)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Parent/carer (PC)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834"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Median</a:t>
                      </a:r>
                      <a:r>
                        <a:rPr lang="en-GB" baseline="0" dirty="0"/>
                        <a:t> age (IQR)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12 (10 to 13)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37 (32 to 43)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834"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%</a:t>
                      </a:r>
                      <a:r>
                        <a:rPr lang="en-GB" baseline="0" dirty="0"/>
                        <a:t> Female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77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834"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% White British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81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0879" y="836712"/>
            <a:ext cx="5500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6F9B"/>
                </a:solidFill>
              </a:rPr>
              <a:t>No differences of major note between trial arms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220072" y="3429000"/>
          <a:ext cx="3312368" cy="3096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2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97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4062"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Substance use in PCs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062"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Smoker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52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062"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Never drink alcohol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4131"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High</a:t>
                      </a:r>
                      <a:r>
                        <a:rPr lang="en-GB" baseline="0" dirty="0"/>
                        <a:t> risk from problematic drinking (AUDIT-C)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34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0028"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Used drugs at least once</a:t>
                      </a:r>
                      <a:r>
                        <a:rPr lang="en-GB" baseline="0" dirty="0"/>
                        <a:t> in lifetime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34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50878" y="3429000"/>
          <a:ext cx="3673049" cy="3168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76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2622"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Substance use in YPs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622"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Ever</a:t>
                      </a:r>
                      <a:r>
                        <a:rPr lang="en-GB" baseline="0" dirty="0"/>
                        <a:t> tried a cigarette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2622"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Usually smoke &gt;</a:t>
                      </a:r>
                      <a:r>
                        <a:rPr lang="en-GB" baseline="0" dirty="0"/>
                        <a:t> 6 cigarettes a week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622"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Had</a:t>
                      </a:r>
                      <a:r>
                        <a:rPr lang="en-GB" baseline="0" dirty="0"/>
                        <a:t> a proper alcoholic drink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31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2622"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Been a little bit drunk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622"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Been very drunk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2622"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Tried drugs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0887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71600" y="1268760"/>
            <a:ext cx="33045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Response to the question: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9592" y="1825949"/>
            <a:ext cx="72008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i="1" dirty="0"/>
              <a:t>“On how many occasions in the last 30 days have you </a:t>
            </a:r>
            <a:r>
              <a:rPr lang="en-GB" sz="2400" b="1" i="1" u="sng" dirty="0"/>
              <a:t>drunk alcohol</a:t>
            </a:r>
            <a:r>
              <a:rPr lang="en-GB" sz="2400" b="1" i="1" dirty="0"/>
              <a:t>?”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9499" y="2761842"/>
            <a:ext cx="697331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By young people at their 24 month follow-up interview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Response options ranged from 0 to 40+ occasions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Dichotomised for the primary analysis 0 / 1 or more occasion</a:t>
            </a:r>
          </a:p>
        </p:txBody>
      </p:sp>
      <p:sp>
        <p:nvSpPr>
          <p:cNvPr id="2" name="Rectangle 1"/>
          <p:cNvSpPr/>
          <p:nvPr/>
        </p:nvSpPr>
        <p:spPr>
          <a:xfrm>
            <a:off x="789499" y="3876714"/>
            <a:ext cx="795637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Statistical analysis: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Two-level logistic regression (young people nested within families)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Variables balanced on at randomisation controlled for in model (area, family categorisation and family-average age of young people)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Baseline alcohol use also controlled for (</a:t>
            </a:r>
            <a:r>
              <a:rPr lang="en-GB" sz="2000" b="1" i="1" dirty="0"/>
              <a:t>“Have you ever had a proper alcoholic drink, not just a sip?”</a:t>
            </a:r>
            <a:r>
              <a:rPr lang="en-GB" sz="2000" i="1" dirty="0"/>
              <a:t>)</a:t>
            </a:r>
            <a:endParaRPr lang="en-GB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1" y="280928"/>
            <a:ext cx="9143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altLang="en-US" sz="3200" b="1" kern="0" dirty="0">
                <a:solidFill>
                  <a:srgbClr val="00ACE6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 Alcohol use primary outcome</a:t>
            </a:r>
            <a:endParaRPr lang="en-GB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959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71600" y="1843951"/>
            <a:ext cx="792088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Secondary analyses of alcohol use primary outcome: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Without controlling for anything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Controlling for gender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Controlling for time from randomisation to 24 month follow-up interview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As an ordinal outcome (fully adjusted)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As an ordinal outcome (unadjusted)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Controlling for intervention receipt (binary)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Controlling for intervention receipt (quantitative)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278618" y="548680"/>
            <a:ext cx="9143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chemeClr val="bg1"/>
                </a:solidFill>
              </a:rPr>
              <a:t>	</a:t>
            </a:r>
            <a:r>
              <a:rPr lang="en-GB" altLang="en-US" sz="3200" b="1" kern="0" dirty="0">
                <a:solidFill>
                  <a:srgbClr val="00ACE6"/>
                </a:solidFill>
                <a:latin typeface="Arial"/>
                <a:ea typeface="ＭＳ Ｐゴシック"/>
                <a:cs typeface="+mj-cs"/>
              </a:rPr>
              <a:t> Alcohol use primary outcome</a:t>
            </a:r>
            <a:endParaRPr lang="en-GB" sz="3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235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71600" y="859066"/>
            <a:ext cx="792088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Subgroup analyses for alcohol use primary outcome: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Age of young person at baseline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Gender of young person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Smoking behaviour of young person at baseline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Drinking behaviour of parent/carer at baseline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Socioeconomic status of young person at baseline (Family Affluence Scale)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Highest occupational status at baseline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Family categorisation at baseline (family with/without challenges)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Young person strengths and difficulties score at baseline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Young person cohesion domain of Family Relationship Index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Young person expressiveness domain of Family Relationship Index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Young person conflict domain of Family Relationship Index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Young person General Child Management score at baseline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dirty="0"/>
              <a:t>Average YP-reported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dirty="0"/>
              <a:t>Whether or not scores differed across YPs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dirty="0"/>
              <a:t>Average PC-reported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dirty="0"/>
              <a:t>Whether or not scored differed across PCs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" y="116344"/>
            <a:ext cx="9143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chemeClr val="bg1"/>
                </a:solidFill>
              </a:rPr>
              <a:t>	</a:t>
            </a:r>
            <a:r>
              <a:rPr lang="en-GB" altLang="en-US" sz="3200" b="1" kern="0" dirty="0">
                <a:solidFill>
                  <a:srgbClr val="00ACE6"/>
                </a:solidFill>
                <a:latin typeface="Arial"/>
                <a:ea typeface="ＭＳ Ｐゴシック"/>
                <a:cs typeface="+mj-cs"/>
              </a:rPr>
              <a:t> Alcohol use primary outcome</a:t>
            </a:r>
            <a:endParaRPr lang="en-GB" sz="3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217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71600" y="1268760"/>
            <a:ext cx="33045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Response to the question: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71600" y="1988840"/>
            <a:ext cx="72008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i="1" dirty="0"/>
              <a:t>“On how many occasions in the last 30 days have you </a:t>
            </a:r>
            <a:r>
              <a:rPr lang="en-GB" sz="2400" b="1" i="1" u="sng" dirty="0"/>
              <a:t>been drunk</a:t>
            </a:r>
            <a:r>
              <a:rPr lang="en-GB" sz="2400" b="1" i="1" dirty="0"/>
              <a:t>?”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83057" y="3061409"/>
            <a:ext cx="697331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By young people at their 24 month follow-up interview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Response options ranged from 0 to 40+ occasions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Dichotomised for the primary analysis 0 / 1 or more occasion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7584" y="4413592"/>
            <a:ext cx="79208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Statistical analysis: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Same methods as for past month drinking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Baseline drunkenness controlled for instead of alcohol use (</a:t>
            </a:r>
            <a:r>
              <a:rPr lang="en-GB" sz="2000" b="1" i="1" dirty="0"/>
              <a:t>“Have you ever had so much alcohol that you were a little bit drunk?”</a:t>
            </a:r>
            <a:r>
              <a:rPr lang="en-GB" sz="2000" dirty="0"/>
              <a:t>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231613"/>
            <a:ext cx="9143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chemeClr val="bg1"/>
                </a:solidFill>
              </a:rPr>
              <a:t>	</a:t>
            </a:r>
            <a:r>
              <a:rPr lang="en-GB" altLang="en-US" sz="3200" b="1" kern="0" dirty="0">
                <a:solidFill>
                  <a:srgbClr val="00ACE6"/>
                </a:solidFill>
                <a:latin typeface="Arial"/>
                <a:ea typeface="ＭＳ Ｐゴシック"/>
                <a:cs typeface="+mj-cs"/>
              </a:rPr>
              <a:t> </a:t>
            </a:r>
            <a:r>
              <a:rPr lang="en-GB" altLang="en-US" sz="3200" b="1" kern="0" dirty="0" err="1">
                <a:solidFill>
                  <a:srgbClr val="00ACE6"/>
                </a:solidFill>
                <a:latin typeface="Arial"/>
                <a:ea typeface="ＭＳ Ｐゴシック"/>
                <a:cs typeface="+mj-cs"/>
              </a:rPr>
              <a:t>Drunkeness</a:t>
            </a:r>
            <a:r>
              <a:rPr lang="en-GB" altLang="en-US" sz="3200" b="1" kern="0" dirty="0">
                <a:solidFill>
                  <a:srgbClr val="00ACE6"/>
                </a:solidFill>
                <a:latin typeface="Arial"/>
                <a:ea typeface="ＭＳ Ｐゴシック"/>
                <a:cs typeface="+mj-cs"/>
              </a:rPr>
              <a:t> primary outcome</a:t>
            </a:r>
            <a:endParaRPr lang="en-GB" sz="3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461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" y="0"/>
            <a:ext cx="91439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chemeClr val="bg1"/>
                </a:solidFill>
              </a:rPr>
              <a:t>	</a:t>
            </a:r>
            <a:r>
              <a:rPr lang="en-GB" sz="3000" b="1" dirty="0">
                <a:solidFill>
                  <a:srgbClr val="00B0F0"/>
                </a:solidFill>
              </a:rPr>
              <a:t>Findings: Primary Outcomes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53273" y="764704"/>
          <a:ext cx="8639206" cy="2537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4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62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15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05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78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78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06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Outcome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Control 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SFP 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Adjusted </a:t>
                      </a:r>
                    </a:p>
                    <a:p>
                      <a:pPr algn="ctr"/>
                      <a:r>
                        <a:rPr lang="en-GB" sz="1350" dirty="0"/>
                        <a:t>odds ratio</a:t>
                      </a:r>
                      <a:r>
                        <a:rPr lang="en-GB" sz="1350" baseline="0" dirty="0"/>
                        <a:t> </a:t>
                      </a:r>
                    </a:p>
                    <a:p>
                      <a:pPr algn="ctr"/>
                      <a:r>
                        <a:rPr lang="en-GB" sz="1350" baseline="0" dirty="0"/>
                        <a:t>(SFP vs. Control)</a:t>
                      </a:r>
                      <a:endParaRPr lang="en-GB" sz="135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95% CI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p-value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Drunk alcohol in </a:t>
                      </a:r>
                    </a:p>
                    <a:p>
                      <a:pPr algn="ctr"/>
                      <a:r>
                        <a:rPr lang="en-GB" sz="1350" dirty="0"/>
                        <a:t>the 30 days prior </a:t>
                      </a:r>
                    </a:p>
                    <a:p>
                      <a:pPr algn="ctr"/>
                      <a:r>
                        <a:rPr lang="en-GB" sz="1350" dirty="0"/>
                        <a:t>to 24 month </a:t>
                      </a:r>
                    </a:p>
                    <a:p>
                      <a:pPr algn="ctr"/>
                      <a:r>
                        <a:rPr lang="en-GB" sz="1350" dirty="0"/>
                        <a:t>interview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24.6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26.5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1.12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0.72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1.73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0.625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Been drunk</a:t>
                      </a:r>
                      <a:r>
                        <a:rPr lang="en-GB" sz="1350" baseline="0" dirty="0"/>
                        <a:t> </a:t>
                      </a:r>
                      <a:r>
                        <a:rPr lang="en-GB" sz="1350" dirty="0"/>
                        <a:t>in </a:t>
                      </a:r>
                    </a:p>
                    <a:p>
                      <a:pPr algn="ctr"/>
                      <a:r>
                        <a:rPr lang="en-GB" sz="1350" dirty="0"/>
                        <a:t>the 30 days prior </a:t>
                      </a:r>
                    </a:p>
                    <a:p>
                      <a:pPr algn="ctr"/>
                      <a:r>
                        <a:rPr lang="en-GB" sz="1350" dirty="0"/>
                        <a:t>to 24 month </a:t>
                      </a:r>
                    </a:p>
                    <a:p>
                      <a:pPr algn="ctr"/>
                      <a:r>
                        <a:rPr lang="en-GB" sz="1350" dirty="0"/>
                        <a:t>interview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8.3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10.2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1.45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0.83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2.52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0.195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51521" y="3429000"/>
            <a:ext cx="8640959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>
                <a:solidFill>
                  <a:srgbClr val="006F9B"/>
                </a:solidFill>
              </a:rPr>
              <a:t>No evidence of a between-group difference on either primary outcomes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900" dirty="0">
                <a:solidFill>
                  <a:srgbClr val="006F9B"/>
                </a:solidFill>
              </a:rPr>
              <a:t>Conclusions unaltered by: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900" dirty="0">
                <a:solidFill>
                  <a:srgbClr val="006F9B"/>
                </a:solidFill>
              </a:rPr>
              <a:t>Various pre-planned adjusted analyses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900" dirty="0">
                <a:solidFill>
                  <a:srgbClr val="006F9B"/>
                </a:solidFill>
              </a:rPr>
              <a:t>Non-receipt of intervention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900" dirty="0">
                <a:solidFill>
                  <a:srgbClr val="006F9B"/>
                </a:solidFill>
              </a:rPr>
              <a:t>Missing data adjustments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900" dirty="0">
              <a:solidFill>
                <a:srgbClr val="006F9B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>
                <a:solidFill>
                  <a:srgbClr val="006F9B"/>
                </a:solidFill>
              </a:rPr>
              <a:t>No strong evidence of differential intervention effects according to pre-planned subgroups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900" dirty="0">
                <a:solidFill>
                  <a:srgbClr val="006F9B"/>
                </a:solidFill>
              </a:rPr>
              <a:t>Some potential differential effects according to: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900" dirty="0">
                <a:solidFill>
                  <a:srgbClr val="006F9B"/>
                </a:solidFill>
              </a:rPr>
              <a:t>Baseline parenting skills (as perceived by YP)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900" dirty="0">
                <a:solidFill>
                  <a:srgbClr val="006F9B"/>
                </a:solidFill>
              </a:rPr>
              <a:t>Family categorisation</a:t>
            </a:r>
          </a:p>
        </p:txBody>
      </p:sp>
    </p:spTree>
    <p:extLst>
      <p:ext uri="{BB962C8B-B14F-4D97-AF65-F5344CB8AC3E}">
        <p14:creationId xmlns:p14="http://schemas.microsoft.com/office/powerpoint/2010/main" val="545668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" y="0"/>
            <a:ext cx="91439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chemeClr val="bg1"/>
                </a:solidFill>
              </a:rPr>
              <a:t>	</a:t>
            </a:r>
            <a:r>
              <a:rPr lang="en-GB" sz="3000" b="1" dirty="0">
                <a:solidFill>
                  <a:srgbClr val="00B0F0"/>
                </a:solidFill>
              </a:rPr>
              <a:t>Findings: Secondary Outcomes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521" y="822191"/>
            <a:ext cx="864095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6F9B"/>
                </a:solidFill>
              </a:rPr>
              <a:t>At 24 months, no evidence of a between-group difference on any of the other substance use outcomes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6F9B"/>
                </a:solidFill>
              </a:rPr>
              <a:t>Alcohol-related problems in previous 12 months, weekly smoking, cannabis use (ever/last 12 months/last 30 days), time to alcohol/tobacco/drug use initiation (all YP-reported)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solidFill>
                <a:srgbClr val="006F9B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6F9B"/>
                </a:solidFill>
              </a:rPr>
              <a:t>Some borderline evidence of </a:t>
            </a:r>
            <a:r>
              <a:rPr lang="en-GB" sz="2000" b="1" dirty="0">
                <a:solidFill>
                  <a:srgbClr val="006F9B"/>
                </a:solidFill>
              </a:rPr>
              <a:t>better</a:t>
            </a:r>
            <a:r>
              <a:rPr lang="en-GB" sz="2000" dirty="0">
                <a:solidFill>
                  <a:srgbClr val="006F9B"/>
                </a:solidFill>
              </a:rPr>
              <a:t> parenting/family-based outcomes for those randomised to SFP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6F9B"/>
                </a:solidFill>
              </a:rPr>
              <a:t>Parenting skills (YP and PC perceived), parent-child bonding, family cohesion, family conflict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037011"/>
              </p:ext>
            </p:extLst>
          </p:nvPr>
        </p:nvGraphicFramePr>
        <p:xfrm>
          <a:off x="252398" y="4149080"/>
          <a:ext cx="8640082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33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32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17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17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99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Outcome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Adjusted </a:t>
                      </a:r>
                    </a:p>
                    <a:p>
                      <a:pPr algn="ctr"/>
                      <a:r>
                        <a:rPr lang="en-GB" sz="1350" dirty="0"/>
                        <a:t>mean difference</a:t>
                      </a:r>
                      <a:endParaRPr lang="en-GB" sz="1350" baseline="0" dirty="0"/>
                    </a:p>
                    <a:p>
                      <a:pPr algn="ctr"/>
                      <a:r>
                        <a:rPr lang="en-GB" sz="1350" baseline="0" dirty="0"/>
                        <a:t>(SFP vs. Control)</a:t>
                      </a:r>
                      <a:endParaRPr lang="en-GB" sz="135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95% CI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p-value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YP-perceived parenting skills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0.08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0.00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0.16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0.050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PC-perceived parenting</a:t>
                      </a:r>
                      <a:r>
                        <a:rPr lang="en-GB" sz="1350" baseline="0" dirty="0"/>
                        <a:t> skills</a:t>
                      </a:r>
                      <a:endParaRPr lang="en-GB" sz="13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0.05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-0.01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0.10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0.097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PC-perceived parent-child</a:t>
                      </a:r>
                      <a:r>
                        <a:rPr lang="en-GB" sz="1350" baseline="0" dirty="0"/>
                        <a:t> bonding</a:t>
                      </a:r>
                      <a:endParaRPr lang="en-GB" sz="13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-0.07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-0.15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0.01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0.074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PC-perceived family cohesion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-0.20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-0.44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0.03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0.095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PC-perceived family conflict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-1.70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-3.48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0.08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50" dirty="0"/>
                        <a:t>0.061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2331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-288032" y="362079"/>
            <a:ext cx="91439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chemeClr val="bg1"/>
                </a:solidFill>
              </a:rPr>
              <a:t>	</a:t>
            </a:r>
            <a:r>
              <a:rPr lang="en-GB" sz="3000" b="1" dirty="0">
                <a:solidFill>
                  <a:srgbClr val="00B0F0"/>
                </a:solidFill>
              </a:rPr>
              <a:t>Findings: Secondary Outcomes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504" y="1268760"/>
            <a:ext cx="8352928" cy="4139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lvl="0" indent="-358775" defTabSz="957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ACE6"/>
              </a:buClr>
              <a:buFontTx/>
              <a:buChar char="•"/>
            </a:pPr>
            <a:r>
              <a:rPr lang="en-GB" sz="2000" dirty="0">
                <a:solidFill>
                  <a:srgbClr val="0070C0"/>
                </a:solidFill>
              </a:rPr>
              <a:t>Some borderline evidence that the odds of reporting full health (using EQ-5D) was </a:t>
            </a:r>
            <a:r>
              <a:rPr lang="en-GB" sz="2000" b="1" dirty="0">
                <a:solidFill>
                  <a:srgbClr val="0070C0"/>
                </a:solidFill>
              </a:rPr>
              <a:t>lower</a:t>
            </a:r>
            <a:r>
              <a:rPr lang="en-GB" sz="2000" dirty="0">
                <a:solidFill>
                  <a:srgbClr val="0070C0"/>
                </a:solidFill>
              </a:rPr>
              <a:t> in those randomised to SFP</a:t>
            </a:r>
          </a:p>
          <a:p>
            <a:pPr marL="815975" lvl="1" indent="-358775" defTabSz="957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ACE6"/>
              </a:buClr>
              <a:buFontTx/>
              <a:buChar char="•"/>
            </a:pPr>
            <a:r>
              <a:rPr lang="en-GB" sz="2000" b="1" dirty="0">
                <a:solidFill>
                  <a:srgbClr val="0070C0"/>
                </a:solidFill>
              </a:rPr>
              <a:t>YP-adjusted OR: 0.65 (95% CI: 0.39 to 1.08)</a:t>
            </a:r>
          </a:p>
          <a:p>
            <a:pPr marL="815975" lvl="1" indent="-358775" defTabSz="957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ACE6"/>
              </a:buClr>
              <a:buFontTx/>
              <a:buChar char="•"/>
            </a:pPr>
            <a:r>
              <a:rPr lang="en-GB" sz="2000" b="1" dirty="0">
                <a:solidFill>
                  <a:srgbClr val="0070C0"/>
                </a:solidFill>
              </a:rPr>
              <a:t>PC-adjusted OR: 0.66 (95% CI: 0.44 to 0.98)</a:t>
            </a:r>
          </a:p>
          <a:p>
            <a:pPr marL="815975" lvl="1" indent="-358775" defTabSz="957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ACE6"/>
              </a:buClr>
              <a:buFontTx/>
              <a:buChar char="•"/>
            </a:pPr>
            <a:r>
              <a:rPr lang="en-GB" sz="2000" dirty="0">
                <a:solidFill>
                  <a:srgbClr val="0070C0"/>
                </a:solidFill>
              </a:rPr>
              <a:t>Mostly due to differences in the anxiety/depression and pain/discomfort domains</a:t>
            </a:r>
          </a:p>
          <a:p>
            <a:pPr marL="358775" indent="-358775" defTabSz="957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ACE6"/>
              </a:buClr>
              <a:buFontTx/>
              <a:buChar char="•"/>
            </a:pPr>
            <a:endParaRPr lang="en-GB" sz="2000" dirty="0">
              <a:solidFill>
                <a:srgbClr val="0070C0"/>
              </a:solidFill>
            </a:endParaRPr>
          </a:p>
          <a:p>
            <a:pPr marL="358775" indent="-358775" defTabSz="957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ACE6"/>
              </a:buClr>
              <a:buFontTx/>
              <a:buChar char="•"/>
            </a:pPr>
            <a:r>
              <a:rPr lang="en-GB" sz="2000" dirty="0">
                <a:solidFill>
                  <a:srgbClr val="0070C0"/>
                </a:solidFill>
              </a:rPr>
              <a:t>No evidence of a between-group difference on any of the other secondary outcomes</a:t>
            </a:r>
          </a:p>
          <a:p>
            <a:pPr marL="815975" lvl="1" indent="-358775" defTabSz="957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ACE6"/>
              </a:buClr>
              <a:buFontTx/>
              <a:buChar char="•"/>
            </a:pPr>
            <a:r>
              <a:rPr lang="en-GB" sz="2000" dirty="0">
                <a:solidFill>
                  <a:srgbClr val="0070C0"/>
                </a:solidFill>
              </a:rPr>
              <a:t>Antisocial and prosocial behaviour of peers, strengths and difficulties, self-efficacy, security/attachment, family expressiveness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7" name="Picture 15" descr="foo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5761038"/>
            <a:ext cx="9151938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032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980728"/>
            <a:ext cx="8640000" cy="5645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-63826" y="94423"/>
            <a:ext cx="91439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b="1" dirty="0">
                <a:solidFill>
                  <a:srgbClr val="00B0F0"/>
                </a:solidFill>
              </a:rPr>
              <a:t>       Findings: Subgroup Effect of Family Categorisation</a:t>
            </a:r>
          </a:p>
          <a:p>
            <a:pPr algn="ctr"/>
            <a:r>
              <a:rPr lang="en-GB" sz="3000" b="1" dirty="0">
                <a:solidFill>
                  <a:srgbClr val="00B0F0"/>
                </a:solidFill>
              </a:rPr>
              <a:t>Families without challenges in a group setting</a:t>
            </a:r>
          </a:p>
        </p:txBody>
      </p:sp>
      <p:sp>
        <p:nvSpPr>
          <p:cNvPr id="2" name="Rectangle 1"/>
          <p:cNvSpPr/>
          <p:nvPr/>
        </p:nvSpPr>
        <p:spPr>
          <a:xfrm>
            <a:off x="1661375" y="1147430"/>
            <a:ext cx="592428" cy="44995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971460" y="1139402"/>
            <a:ext cx="592428" cy="4507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4211960" y="1139402"/>
            <a:ext cx="592428" cy="4507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5508104" y="1139402"/>
            <a:ext cx="592428" cy="4507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6815351" y="1124156"/>
            <a:ext cx="592428" cy="4507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8172400" y="1139402"/>
            <a:ext cx="592428" cy="4507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06F15B5-C10A-8289-B524-4489E3C10117}"/>
              </a:ext>
            </a:extLst>
          </p:cNvPr>
          <p:cNvSpPr/>
          <p:nvPr/>
        </p:nvSpPr>
        <p:spPr>
          <a:xfrm>
            <a:off x="1136228" y="5459623"/>
            <a:ext cx="346579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21EC27-EAA2-2A81-0901-435F0D7961AB}"/>
              </a:ext>
            </a:extLst>
          </p:cNvPr>
          <p:cNvSpPr/>
          <p:nvPr/>
        </p:nvSpPr>
        <p:spPr>
          <a:xfrm>
            <a:off x="2497709" y="5459882"/>
            <a:ext cx="346579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8DCDC29-AFB5-F0F0-CD57-8B5D658FDD38}"/>
              </a:ext>
            </a:extLst>
          </p:cNvPr>
          <p:cNvSpPr/>
          <p:nvPr/>
        </p:nvSpPr>
        <p:spPr>
          <a:xfrm>
            <a:off x="3760590" y="5459882"/>
            <a:ext cx="346579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A865491-619B-562C-AE52-0BC66F527AB3}"/>
              </a:ext>
            </a:extLst>
          </p:cNvPr>
          <p:cNvSpPr/>
          <p:nvPr/>
        </p:nvSpPr>
        <p:spPr>
          <a:xfrm>
            <a:off x="5076635" y="5459882"/>
            <a:ext cx="346579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EE50CF4-123A-09C1-372A-82B6B5ABF709}"/>
              </a:ext>
            </a:extLst>
          </p:cNvPr>
          <p:cNvSpPr/>
          <p:nvPr/>
        </p:nvSpPr>
        <p:spPr>
          <a:xfrm>
            <a:off x="6365491" y="5365557"/>
            <a:ext cx="346579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B720ABF-93CF-D3BF-2B4D-0A438ED1B12B}"/>
              </a:ext>
            </a:extLst>
          </p:cNvPr>
          <p:cNvSpPr/>
          <p:nvPr/>
        </p:nvSpPr>
        <p:spPr>
          <a:xfrm>
            <a:off x="7624342" y="5459882"/>
            <a:ext cx="346579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916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/>
          <p:cNvSpPr>
            <a:spLocks noChangeArrowheads="1"/>
          </p:cNvSpPr>
          <p:nvPr/>
        </p:nvSpPr>
        <p:spPr bwMode="auto">
          <a:xfrm>
            <a:off x="230957" y="1268761"/>
            <a:ext cx="8374062" cy="4312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414" tIns="44207" rIns="88414" bIns="44207"/>
          <a:lstStyle>
            <a:lvl1pPr marL="285750" indent="-285750" defTabSz="1001713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001713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001713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001713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001713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001713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001713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001713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001713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baseline="0" dirty="0">
                <a:solidFill>
                  <a:srgbClr val="006E93"/>
                </a:solidFill>
              </a:rPr>
              <a:t>Family relationships/parenting are important risk and protective factors</a:t>
            </a: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GB" altLang="en-US" sz="2000" baseline="0" dirty="0">
              <a:solidFill>
                <a:srgbClr val="006E93"/>
              </a:solidFill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baseline="0" dirty="0">
                <a:solidFill>
                  <a:srgbClr val="006E93"/>
                </a:solidFill>
              </a:rPr>
              <a:t>Family relationships/parenting are an important target for intervention</a:t>
            </a: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GB" altLang="en-US" sz="2000" baseline="0" dirty="0">
              <a:solidFill>
                <a:srgbClr val="006E93"/>
              </a:solidFill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baseline="0" dirty="0">
                <a:solidFill>
                  <a:srgbClr val="006E93"/>
                </a:solidFill>
              </a:rPr>
              <a:t>Governmental/policy interest in family support/interventions</a:t>
            </a: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GB" altLang="en-US" sz="2000" baseline="0" dirty="0">
              <a:solidFill>
                <a:srgbClr val="006E93"/>
              </a:solidFill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baseline="0" dirty="0">
                <a:solidFill>
                  <a:srgbClr val="006E93"/>
                </a:solidFill>
              </a:rPr>
              <a:t>Interventions are often implemented without rigorous evaluation</a:t>
            </a: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GB" altLang="en-US" sz="2000" baseline="0" dirty="0">
              <a:solidFill>
                <a:srgbClr val="006E93"/>
              </a:solidFill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baseline="0" dirty="0">
                <a:solidFill>
                  <a:srgbClr val="006E93"/>
                </a:solidFill>
              </a:rPr>
              <a:t>Evidence base dominated by interventions/evaluations from the USA</a:t>
            </a: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GB" altLang="en-US" sz="1846" baseline="0" dirty="0">
              <a:solidFill>
                <a:srgbClr val="006E93"/>
              </a:solidFill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GB" altLang="en-US" sz="1846" baseline="0" dirty="0">
              <a:solidFill>
                <a:srgbClr val="006E93"/>
              </a:solidFill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GB" altLang="en-US" sz="1846" baseline="0" dirty="0">
              <a:solidFill>
                <a:srgbClr val="006E93"/>
              </a:solidFill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GB" altLang="en-US" sz="1846" baseline="0" dirty="0">
              <a:solidFill>
                <a:srgbClr val="006E93"/>
              </a:solidFill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GB" altLang="en-US" sz="1846" baseline="0" dirty="0">
              <a:solidFill>
                <a:srgbClr val="006E93"/>
              </a:solidFill>
            </a:endParaRPr>
          </a:p>
        </p:txBody>
      </p:sp>
      <p:pic>
        <p:nvPicPr>
          <p:cNvPr id="99331" name="Picture 4" descr="foot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31748"/>
            <a:ext cx="9151938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9332" name="Rectangle 5"/>
          <p:cNvSpPr>
            <a:spLocks noGrp="1" noChangeArrowheads="1"/>
          </p:cNvSpPr>
          <p:nvPr>
            <p:ph type="title"/>
          </p:nvPr>
        </p:nvSpPr>
        <p:spPr>
          <a:xfrm>
            <a:off x="263749" y="476672"/>
            <a:ext cx="8840787" cy="655638"/>
          </a:xfrm>
        </p:spPr>
        <p:txBody>
          <a:bodyPr>
            <a:normAutofit fontScale="90000"/>
          </a:bodyPr>
          <a:lstStyle/>
          <a:p>
            <a:r>
              <a:rPr lang="en-GB" sz="36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Families and substance misuse prevention</a:t>
            </a:r>
            <a:endParaRPr lang="en-GB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323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08720"/>
            <a:ext cx="8640000" cy="5645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971120" y="1075422"/>
            <a:ext cx="592428" cy="4507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250900" y="1075422"/>
            <a:ext cx="592428" cy="4507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3547044" y="1075422"/>
            <a:ext cx="592428" cy="4507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4843188" y="1075422"/>
            <a:ext cx="592428" cy="4507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6155696" y="1075422"/>
            <a:ext cx="592428" cy="4507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7435476" y="1075422"/>
            <a:ext cx="592428" cy="4507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-108520" y="136197"/>
            <a:ext cx="91439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b="1" dirty="0">
                <a:solidFill>
                  <a:srgbClr val="00B0F0"/>
                </a:solidFill>
              </a:rPr>
              <a:t>       Findings: Subgroup Effect of Family Categorisation</a:t>
            </a:r>
          </a:p>
          <a:p>
            <a:pPr algn="ctr"/>
            <a:r>
              <a:rPr lang="en-GB" sz="3000" b="1" dirty="0">
                <a:solidFill>
                  <a:srgbClr val="00B0F0"/>
                </a:solidFill>
              </a:rPr>
              <a:t>Families with challenges in a group settings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9773609-45FE-73F2-6DF4-92740BD69525}"/>
              </a:ext>
            </a:extLst>
          </p:cNvPr>
          <p:cNvSpPr/>
          <p:nvPr/>
        </p:nvSpPr>
        <p:spPr>
          <a:xfrm>
            <a:off x="1712754" y="5337671"/>
            <a:ext cx="346579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C0E4CE9-FCF8-04AA-F6FB-EB98D29E1C1C}"/>
              </a:ext>
            </a:extLst>
          </p:cNvPr>
          <p:cNvSpPr/>
          <p:nvPr/>
        </p:nvSpPr>
        <p:spPr>
          <a:xfrm>
            <a:off x="3021896" y="5439012"/>
            <a:ext cx="346579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CD0FA84-AA64-3F44-3FBB-09439FC884C2}"/>
              </a:ext>
            </a:extLst>
          </p:cNvPr>
          <p:cNvSpPr/>
          <p:nvPr/>
        </p:nvSpPr>
        <p:spPr>
          <a:xfrm>
            <a:off x="4300813" y="5294996"/>
            <a:ext cx="346579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1876F5-03DF-4CD6-B41B-5C432363F7D4}"/>
              </a:ext>
            </a:extLst>
          </p:cNvPr>
          <p:cNvSpPr/>
          <p:nvPr/>
        </p:nvSpPr>
        <p:spPr>
          <a:xfrm>
            <a:off x="5579926" y="5325663"/>
            <a:ext cx="346579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D6B503-0B61-1655-FDD3-55F7CE6CD69B}"/>
              </a:ext>
            </a:extLst>
          </p:cNvPr>
          <p:cNvSpPr/>
          <p:nvPr/>
        </p:nvSpPr>
        <p:spPr>
          <a:xfrm>
            <a:off x="6890434" y="5379792"/>
            <a:ext cx="346579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366008A-9A8B-101A-9C59-A9838E87BBC5}"/>
              </a:ext>
            </a:extLst>
          </p:cNvPr>
          <p:cNvSpPr/>
          <p:nvPr/>
        </p:nvSpPr>
        <p:spPr>
          <a:xfrm>
            <a:off x="8192538" y="5376592"/>
            <a:ext cx="346579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73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 noChangeArrowheads="1"/>
          </p:cNvSpPr>
          <p:nvPr>
            <p:ph type="title"/>
          </p:nvPr>
        </p:nvSpPr>
        <p:spPr>
          <a:xfrm>
            <a:off x="602673" y="333373"/>
            <a:ext cx="8042564" cy="799235"/>
          </a:xfrm>
        </p:spPr>
        <p:txBody>
          <a:bodyPr/>
          <a:lstStyle/>
          <a:p>
            <a:r>
              <a:rPr lang="en-GB" altLang="en-US" sz="3600" dirty="0"/>
              <a:t>Other European trials</a:t>
            </a:r>
            <a:endParaRPr lang="en-GB" altLang="en-US" sz="1200" dirty="0"/>
          </a:p>
        </p:txBody>
      </p:sp>
      <p:sp>
        <p:nvSpPr>
          <p:cNvPr id="86019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465910" y="1568469"/>
            <a:ext cx="8187511" cy="4655128"/>
          </a:xfrm>
        </p:spPr>
        <p:txBody>
          <a:bodyPr/>
          <a:lstStyle/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2000" dirty="0">
                <a:latin typeface="Calibri"/>
                <a:ea typeface="Calibri" panose="020F0502020204030204" pitchFamily="34" charset="0"/>
                <a:cs typeface="Times New Roman"/>
              </a:rPr>
              <a:t>Trials in Germany (Baldus, et al. 2016), Poland (Foxcroft, et al. 2016) &amp; Sweden (</a:t>
            </a:r>
            <a:r>
              <a:rPr lang="en-GB" sz="2000" dirty="0" err="1">
                <a:latin typeface="Calibri"/>
                <a:ea typeface="Calibri" panose="020F0502020204030204" pitchFamily="34" charset="0"/>
                <a:cs typeface="Times New Roman"/>
              </a:rPr>
              <a:t>Skärstrand</a:t>
            </a:r>
            <a:r>
              <a:rPr lang="en-GB" sz="2000" dirty="0">
                <a:latin typeface="Calibri"/>
                <a:ea typeface="Calibri" panose="020F0502020204030204" pitchFamily="34" charset="0"/>
                <a:cs typeface="Times New Roman"/>
              </a:rPr>
              <a:t>, et al. 2013) mirrored the findings of the Wales trial 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2000" dirty="0">
                <a:latin typeface="Calibri"/>
                <a:ea typeface="Calibri" panose="020F0502020204030204" pitchFamily="34" charset="0"/>
                <a:cs typeface="Times New Roman"/>
              </a:rPr>
              <a:t>Germany and Poland – similar kinds of adaptations to the UK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2000" dirty="0">
                <a:latin typeface="Calibri"/>
                <a:ea typeface="Calibri" panose="020F0502020204030204" pitchFamily="34" charset="0"/>
                <a:cs typeface="Times New Roman"/>
              </a:rPr>
              <a:t>Swedish adaptation (</a:t>
            </a:r>
            <a:r>
              <a:rPr lang="en-GB" sz="2000" dirty="0" err="1">
                <a:latin typeface="Calibri"/>
                <a:ea typeface="Calibri" panose="020F0502020204030204" pitchFamily="34" charset="0"/>
                <a:cs typeface="Times New Roman"/>
              </a:rPr>
              <a:t>Skärstrand</a:t>
            </a:r>
            <a:r>
              <a:rPr lang="en-GB" sz="2000" dirty="0">
                <a:latin typeface="Calibri"/>
                <a:ea typeface="Calibri" panose="020F0502020204030204" pitchFamily="34" charset="0"/>
                <a:cs typeface="Times New Roman"/>
              </a:rPr>
              <a:t>, et al. 2008) made major changes to the intervention –  undermined intervention mechanisms? (</a:t>
            </a:r>
            <a:r>
              <a:rPr lang="en-GB" sz="1200" dirty="0">
                <a:latin typeface="Calibri"/>
                <a:ea typeface="Calibri" panose="020F0502020204030204" pitchFamily="34" charset="0"/>
                <a:cs typeface="Times New Roman"/>
              </a:rPr>
              <a:t>see </a:t>
            </a:r>
            <a:r>
              <a:rPr lang="en-GB" sz="1200" dirty="0" err="1">
                <a:latin typeface="Calibri"/>
                <a:ea typeface="Calibri" panose="020F0502020204030204" pitchFamily="34" charset="0"/>
                <a:cs typeface="Times New Roman"/>
              </a:rPr>
              <a:t>Segrott</a:t>
            </a:r>
            <a:r>
              <a:rPr lang="en-GB" sz="1200" dirty="0">
                <a:latin typeface="Calibri"/>
                <a:ea typeface="Calibri" panose="020F0502020204030204" pitchFamily="34" charset="0"/>
                <a:cs typeface="Times New Roman"/>
              </a:rPr>
              <a:t>, et al. 2014</a:t>
            </a:r>
            <a:r>
              <a:rPr lang="en-GB" sz="2000" dirty="0">
                <a:latin typeface="Calibri"/>
                <a:ea typeface="Calibri" panose="020F0502020204030204" pitchFamily="34" charset="0"/>
                <a:cs typeface="Times New Roman"/>
              </a:rPr>
              <a:t>)</a:t>
            </a:r>
            <a:endParaRPr lang="en-GB" sz="2000" dirty="0">
              <a:effectLst/>
              <a:latin typeface="Calibri"/>
              <a:ea typeface="Calibri" panose="020F0502020204030204" pitchFamily="34" charset="0"/>
              <a:cs typeface="Times New Roman"/>
            </a:endParaRPr>
          </a:p>
          <a:p>
            <a:endParaRPr lang="en-GB" altLang="en-US" sz="2000" dirty="0">
              <a:latin typeface="Arial" panose="020B0604020202020204" pitchFamily="34" charset="0"/>
            </a:endParaRPr>
          </a:p>
          <a:p>
            <a:endParaRPr lang="en-GB" alt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703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" y="0"/>
            <a:ext cx="91439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rgbClr val="00B0F0"/>
                </a:solidFill>
              </a:rPr>
              <a:t>       Summary of trial findings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1521" y="766733"/>
            <a:ext cx="8640959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rgbClr val="006F9B"/>
                </a:solidFill>
              </a:rPr>
              <a:t>Overall: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6F9B"/>
                </a:solidFill>
              </a:rPr>
              <a:t>No evidence of any differences on any of the young person reported substance use outcomes at 24 months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6F9B"/>
                </a:solidFill>
              </a:rPr>
              <a:t>SFP10-14 delivered with good fidelity (coverage, staffing, group dynamics)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6F9B"/>
                </a:solidFill>
              </a:rPr>
              <a:t>Some evidence (albeit small differences, which were not statistically significant) that SFP had a positive effect on </a:t>
            </a:r>
            <a:r>
              <a:rPr lang="en-GB" sz="2000" b="1" dirty="0">
                <a:solidFill>
                  <a:srgbClr val="006F9B"/>
                </a:solidFill>
              </a:rPr>
              <a:t>parenting skills, parent-child bonding, family cohesion, and family conflict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6F9B"/>
                </a:solidFill>
              </a:rPr>
              <a:t>Some evidence (albeit small differences) that SFP had a negative effect on </a:t>
            </a:r>
            <a:r>
              <a:rPr lang="en-GB" sz="2000" b="1" dirty="0">
                <a:solidFill>
                  <a:srgbClr val="006F9B"/>
                </a:solidFill>
              </a:rPr>
              <a:t>health-related quality of life in young people and parents at 24 months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6F9B"/>
                </a:solidFill>
              </a:rPr>
              <a:t>mostly driven by differences in levels of </a:t>
            </a:r>
            <a:r>
              <a:rPr lang="en-GB" sz="2000" b="1" dirty="0">
                <a:solidFill>
                  <a:srgbClr val="006F9B"/>
                </a:solidFill>
              </a:rPr>
              <a:t>anxiety or depression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en-GB" sz="2000" dirty="0">
              <a:solidFill>
                <a:srgbClr val="006F9B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6F9B"/>
                </a:solidFill>
              </a:rPr>
              <a:t>No evidence of any differences in terms of antisocial and prosocial behaviour, behavioural difficulties, self-efficacy, security/attachment, and family expressiveness</a:t>
            </a:r>
            <a:endParaRPr lang="en-GB" dirty="0">
              <a:solidFill>
                <a:srgbClr val="006F9B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solidFill>
                <a:srgbClr val="006F9B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6F9B"/>
                </a:solidFill>
              </a:rPr>
              <a:t>Some evidence to suggest that SFP may have been beneficial for </a:t>
            </a:r>
            <a:r>
              <a:rPr lang="en-GB" sz="2000" b="1" dirty="0">
                <a:solidFill>
                  <a:srgbClr val="006F9B"/>
                </a:solidFill>
              </a:rPr>
              <a:t>families with challenges, </a:t>
            </a:r>
            <a:r>
              <a:rPr lang="en-GB" sz="2000" dirty="0">
                <a:solidFill>
                  <a:srgbClr val="006F9B"/>
                </a:solidFill>
              </a:rPr>
              <a:t>but harmful for </a:t>
            </a:r>
            <a:r>
              <a:rPr lang="en-GB" sz="2000" b="1" dirty="0">
                <a:solidFill>
                  <a:srgbClr val="006F9B"/>
                </a:solidFill>
              </a:rPr>
              <a:t>families without challenges in a group setting</a:t>
            </a:r>
            <a:endParaRPr lang="en-GB" sz="2000" dirty="0">
              <a:solidFill>
                <a:srgbClr val="006F9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73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9552" y="202614"/>
            <a:ext cx="91439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rgbClr val="00B0F0"/>
                </a:solidFill>
              </a:rPr>
              <a:t>Trial publications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1521" y="766733"/>
            <a:ext cx="864095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rgbClr val="006F9B"/>
                </a:solidFill>
              </a:rPr>
              <a:t>Trial protocol: </a:t>
            </a:r>
            <a:r>
              <a:rPr lang="en-GB" sz="2000" dirty="0">
                <a:hlinkClick r:id="rId2"/>
              </a:rPr>
              <a:t>Preventing substance misuse: study protocol for a randomised controlled trial of the Strengthening Families Programme 10–14 UK (SFP 10–14 UK) | BMC Public Health | Full Text (biomedcentral.com)</a:t>
            </a:r>
            <a:endParaRPr lang="en-GB" sz="2000" b="1" dirty="0">
              <a:solidFill>
                <a:srgbClr val="006F9B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b="1" dirty="0">
              <a:solidFill>
                <a:srgbClr val="006F9B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rgbClr val="006F9B"/>
                </a:solidFill>
              </a:rPr>
              <a:t>Main findings paper: </a:t>
            </a:r>
            <a:r>
              <a:rPr lang="en-GB" sz="2000" dirty="0">
                <a:hlinkClick r:id="rId3"/>
              </a:rPr>
              <a:t>Effectiveness of the Strengthening Families Programme in the UK at preventing substance misuse in 10–14 year-olds: a pragmatic randomised controlled trial | BMJ Open</a:t>
            </a:r>
            <a:endParaRPr lang="en-GB" sz="2000" b="1" dirty="0">
              <a:solidFill>
                <a:srgbClr val="006F9B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b="1" dirty="0">
              <a:solidFill>
                <a:srgbClr val="006F9B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rgbClr val="006F9B"/>
                </a:solidFill>
              </a:rPr>
              <a:t>Process evaluation paper: </a:t>
            </a:r>
            <a:r>
              <a:rPr lang="en-GB" sz="2000" dirty="0">
                <a:hlinkClick r:id="rId4"/>
              </a:rPr>
              <a:t>An application of Extended Normalisation Process Theory in a randomised controlled trial of a complex social intervention: Process evaluation of the Strengthening Families Programme (10–14) in Wales, UK - ScienceDirect</a:t>
            </a:r>
            <a:endParaRPr lang="en-GB" sz="2000" b="1" dirty="0">
              <a:solidFill>
                <a:srgbClr val="006F9B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b="1" dirty="0">
              <a:solidFill>
                <a:srgbClr val="006F9B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rgbClr val="006F9B"/>
                </a:solidFill>
              </a:rPr>
              <a:t>Commentary on Swedish adaptation of SFP10-14: </a:t>
            </a:r>
            <a:r>
              <a:rPr lang="en-GB" sz="2000" dirty="0">
                <a:hlinkClick r:id="rId5"/>
              </a:rPr>
              <a:t>Cultural adaptation and intervention integrity: a response to </a:t>
            </a:r>
            <a:r>
              <a:rPr lang="en-GB" sz="2000" dirty="0" err="1">
                <a:hlinkClick r:id="rId5"/>
              </a:rPr>
              <a:t>Skärstrand</a:t>
            </a:r>
            <a:r>
              <a:rPr lang="en-GB" sz="2000" dirty="0">
                <a:hlinkClick r:id="rId5"/>
              </a:rPr>
              <a:t>, </a:t>
            </a:r>
            <a:r>
              <a:rPr lang="en-GB" sz="2000" dirty="0" err="1">
                <a:hlinkClick r:id="rId5"/>
              </a:rPr>
              <a:t>Sundell</a:t>
            </a:r>
            <a:r>
              <a:rPr lang="en-GB" sz="2000" dirty="0">
                <a:hlinkClick r:id="rId5"/>
              </a:rPr>
              <a:t> and </a:t>
            </a:r>
            <a:r>
              <a:rPr lang="en-GB" sz="2000" dirty="0" err="1">
                <a:hlinkClick r:id="rId5"/>
              </a:rPr>
              <a:t>Andréasson</a:t>
            </a:r>
            <a:r>
              <a:rPr lang="en-GB" sz="2000" dirty="0">
                <a:hlinkClick r:id="rId5"/>
              </a:rPr>
              <a:t> | European Journal of Public Health | Oxford Academic (oup.com)</a:t>
            </a:r>
            <a:endParaRPr lang="en-GB" sz="2000" dirty="0">
              <a:solidFill>
                <a:srgbClr val="006F9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090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" y="-12307"/>
            <a:ext cx="91439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chemeClr val="bg1"/>
                </a:solidFill>
              </a:rPr>
              <a:t>       </a:t>
            </a:r>
            <a:r>
              <a:rPr lang="en-GB" sz="3000" b="1" dirty="0">
                <a:solidFill>
                  <a:srgbClr val="00B0F0"/>
                </a:solidFill>
              </a:rPr>
              <a:t>Acknowledgements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1521" y="766733"/>
            <a:ext cx="864095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6F9B"/>
                </a:solidFill>
              </a:rPr>
              <a:t>Project SFP </a:t>
            </a:r>
            <a:r>
              <a:rPr lang="en-GB" sz="2000" dirty="0" err="1">
                <a:solidFill>
                  <a:srgbClr val="006F9B"/>
                </a:solidFill>
              </a:rPr>
              <a:t>Cymru</a:t>
            </a:r>
            <a:r>
              <a:rPr lang="en-GB" sz="2000" dirty="0">
                <a:solidFill>
                  <a:srgbClr val="006F9B"/>
                </a:solidFill>
              </a:rPr>
              <a:t>  was funded by the National Prevention Research Initiative (http://www.npri.org.uk)</a:t>
            </a:r>
          </a:p>
          <a:p>
            <a:endParaRPr lang="en-GB" sz="2000" dirty="0">
              <a:solidFill>
                <a:srgbClr val="006F9B"/>
              </a:solidFill>
            </a:endParaRPr>
          </a:p>
          <a:p>
            <a:r>
              <a:rPr lang="en-GB" sz="2000" dirty="0">
                <a:solidFill>
                  <a:srgbClr val="006F9B"/>
                </a:solidFill>
              </a:rPr>
              <a:t>Funding partners: Alzheimer’s Research Trust;  Alzheimer’s Society;  Biotechnology and Biological Sciences Research Council;  British Heart Foundation;  Cancer Research UK;  Chief Scientist Office, Scottish Government Health Directorate;  Department of Health;  Diabetes UK;  Economic and Social Research Council;  Engineering and Physical Sciences Research Council; Health &amp; Social Care Research &amp; Development Office for Northern Ireland;  Medical Research Council;  The Stroke Association;  Welsh Government; and World Cancer Research Fund</a:t>
            </a:r>
          </a:p>
          <a:p>
            <a:endParaRPr lang="en-GB" sz="2000" dirty="0">
              <a:solidFill>
                <a:srgbClr val="006F9B"/>
              </a:solidFill>
            </a:endParaRPr>
          </a:p>
          <a:p>
            <a:r>
              <a:rPr lang="en-GB" sz="2000" dirty="0">
                <a:solidFill>
                  <a:srgbClr val="006F9B"/>
                </a:solidFill>
              </a:rPr>
              <a:t>Additional funding for programme delivery was provided by the Welsh Government. Cardiff Drug and Alcohol team provide financial support for recruitment through schools.  </a:t>
            </a:r>
            <a:r>
              <a:rPr lang="en-GB" sz="2000" dirty="0" err="1">
                <a:solidFill>
                  <a:srgbClr val="006F9B"/>
                </a:solidFill>
              </a:rPr>
              <a:t>DECIPHer</a:t>
            </a:r>
            <a:r>
              <a:rPr lang="en-GB" sz="2000" dirty="0">
                <a:solidFill>
                  <a:srgbClr val="006F9B"/>
                </a:solidFill>
              </a:rPr>
              <a:t> provided support for project staffing and coordination</a:t>
            </a:r>
            <a:r>
              <a:rPr lang="en-GB" sz="2000" dirty="0"/>
              <a:t>.</a:t>
            </a:r>
          </a:p>
        </p:txBody>
      </p:sp>
      <p:pic>
        <p:nvPicPr>
          <p:cNvPr id="7" name="Picture 15" descr="foo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5761038"/>
            <a:ext cx="9151938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2209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7953093" cy="453650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Universal substance misuse prevention intervention</a:t>
            </a:r>
          </a:p>
          <a:p>
            <a:pPr>
              <a:defRPr/>
            </a:pPr>
            <a:r>
              <a:rPr lang="en-GB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Delivered to groups of families with children aged 10-14</a:t>
            </a:r>
          </a:p>
          <a:p>
            <a:pPr>
              <a:defRPr/>
            </a:pPr>
            <a:r>
              <a:rPr lang="en-GB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Focuses on parenting, family functioning and young people’s peer-pressure resistance skills</a:t>
            </a:r>
          </a:p>
          <a:p>
            <a:pPr>
              <a:defRPr/>
            </a:pPr>
            <a:r>
              <a:rPr lang="en-GB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Theoretical basis includes: biopsychosocial model; family process model; resiliency model; social ecology model</a:t>
            </a:r>
          </a:p>
          <a:p>
            <a:pPr>
              <a:defRPr/>
            </a:pPr>
            <a:r>
              <a:rPr lang="en-GB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Evidence of effectiveness from US trials in delaying initiation and use of substances </a:t>
            </a:r>
            <a:r>
              <a:rPr lang="en-US" altLang="en-US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(e.g. </a:t>
            </a:r>
            <a:r>
              <a:rPr lang="en-US" altLang="en-US" sz="2000" dirty="0" err="1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Spoth</a:t>
            </a:r>
            <a:r>
              <a:rPr lang="en-US" altLang="en-US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al. 2001, 2002, 2005)</a:t>
            </a:r>
          </a:p>
          <a:p>
            <a:pPr>
              <a:defRPr/>
            </a:pPr>
            <a:r>
              <a:rPr lang="en-GB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SFP10-14 adapted for use in UK </a:t>
            </a:r>
            <a:endParaRPr lang="en-GB" sz="203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540568" y="548680"/>
            <a:ext cx="9433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Strengthening Families Programme 10-14</a:t>
            </a:r>
          </a:p>
        </p:txBody>
      </p:sp>
      <p:pic>
        <p:nvPicPr>
          <p:cNvPr id="5" name="Picture 15" descr="foo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5761038"/>
            <a:ext cx="9151938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9778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 noChangeArrowheads="1"/>
          </p:cNvSpPr>
          <p:nvPr>
            <p:ph type="title"/>
          </p:nvPr>
        </p:nvSpPr>
        <p:spPr>
          <a:xfrm>
            <a:off x="602673" y="333373"/>
            <a:ext cx="8042564" cy="799235"/>
          </a:xfrm>
        </p:spPr>
        <p:txBody>
          <a:bodyPr/>
          <a:lstStyle/>
          <a:p>
            <a:r>
              <a:rPr lang="en-GB" altLang="en-US" sz="3600" dirty="0"/>
              <a:t>Strengthening Families Programme 10-14</a:t>
            </a:r>
          </a:p>
        </p:txBody>
      </p:sp>
      <p:sp>
        <p:nvSpPr>
          <p:cNvPr id="86019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571500" y="1091045"/>
            <a:ext cx="8176259" cy="4655128"/>
          </a:xfrm>
        </p:spPr>
        <p:txBody>
          <a:bodyPr/>
          <a:lstStyle/>
          <a:p>
            <a:endParaRPr lang="en-GB" altLang="en-US" sz="2000" dirty="0">
              <a:latin typeface="Arial" panose="020B0604020202020204" pitchFamily="34" charset="0"/>
            </a:endParaRPr>
          </a:p>
          <a:p>
            <a:pPr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en-GB" altLang="en-US" sz="2000" dirty="0">
                <a:latin typeface="Arial" panose="020B0604020202020204" pitchFamily="34" charset="0"/>
              </a:rPr>
              <a:t>Delivered to groups of families (parents &amp; their children aged 10-14)</a:t>
            </a:r>
          </a:p>
          <a:p>
            <a:pPr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en-GB" altLang="en-US" sz="2000" dirty="0">
                <a:latin typeface="Arial" panose="020B0604020202020204" pitchFamily="34" charset="0"/>
              </a:rPr>
              <a:t>Seven weekly sessions</a:t>
            </a:r>
          </a:p>
          <a:p>
            <a:pPr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en-GB" altLang="en-US" sz="2000" dirty="0">
                <a:latin typeface="Arial" panose="020B0604020202020204" pitchFamily="34" charset="0"/>
              </a:rPr>
              <a:t>Hour 1: parents and young people in separate groups – skills development</a:t>
            </a:r>
          </a:p>
          <a:p>
            <a:pPr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en-GB" altLang="en-US" sz="2000" dirty="0">
                <a:latin typeface="Arial" panose="020B0604020202020204" pitchFamily="34" charset="0"/>
              </a:rPr>
              <a:t>Hour 2: parents and young people work together to practise skills</a:t>
            </a:r>
          </a:p>
          <a:p>
            <a:pPr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en-GB" altLang="ja-JP" sz="2000" dirty="0">
                <a:latin typeface="Arial" panose="020B0604020202020204" pitchFamily="34" charset="0"/>
              </a:rPr>
              <a:t>Extensive use of videos (especially parents’ hour)</a:t>
            </a:r>
          </a:p>
          <a:p>
            <a:pPr>
              <a:spcBef>
                <a:spcPts val="2000"/>
              </a:spcBef>
              <a:buFont typeface="Arial" panose="020B0604020202020204" pitchFamily="34" charset="0"/>
              <a:buChar char="•"/>
            </a:pPr>
            <a:endParaRPr lang="en-GB" altLang="en-US" sz="2000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30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331" y="1052736"/>
            <a:ext cx="7953093" cy="5328592"/>
          </a:xfrm>
        </p:spPr>
        <p:txBody>
          <a:bodyPr>
            <a:normAutofit/>
          </a:bodyPr>
          <a:lstStyle/>
          <a:p>
            <a:pPr>
              <a:spcBef>
                <a:spcPct val="20000"/>
              </a:spcBef>
            </a:pPr>
            <a:r>
              <a:rPr lang="en-US" altLang="en-US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Evaluation of SFP in Cardiff for Welsh Government to examine potential as a national </a:t>
            </a:r>
            <a:r>
              <a:rPr lang="en-US" altLang="en-US" sz="2000" dirty="0" err="1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r>
              <a:rPr lang="en-US" altLang="en-US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Wales (Segrott, 2014)</a:t>
            </a:r>
          </a:p>
          <a:p>
            <a:pPr>
              <a:spcBef>
                <a:spcPct val="20000"/>
              </a:spcBef>
            </a:pPr>
            <a:endParaRPr lang="en-US" altLang="en-US" sz="2000" dirty="0">
              <a:solidFill>
                <a:srgbClr val="006F9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US" altLang="en-US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Welsh Government funding for SFP in three locations</a:t>
            </a:r>
          </a:p>
          <a:p>
            <a:pPr lvl="1">
              <a:spcBef>
                <a:spcPct val="20000"/>
              </a:spcBef>
            </a:pPr>
            <a:r>
              <a:rPr lang="en-US" altLang="en-US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Agreed that </a:t>
            </a:r>
            <a:r>
              <a:rPr lang="en-US" altLang="en-US" sz="2000" dirty="0" err="1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r>
              <a:rPr lang="en-US" altLang="en-US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funding would be as part of a trial</a:t>
            </a:r>
          </a:p>
          <a:p>
            <a:pPr lvl="1">
              <a:spcBef>
                <a:spcPct val="20000"/>
              </a:spcBef>
            </a:pPr>
            <a:r>
              <a:rPr lang="en-US" altLang="en-US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Included training and mentoring to delivery teams</a:t>
            </a:r>
          </a:p>
          <a:p>
            <a:pPr lvl="1">
              <a:spcBef>
                <a:spcPct val="20000"/>
              </a:spcBef>
            </a:pPr>
            <a:r>
              <a:rPr lang="en-US" altLang="en-US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from Government in trial application process</a:t>
            </a:r>
          </a:p>
          <a:p>
            <a:pPr>
              <a:spcBef>
                <a:spcPct val="20000"/>
              </a:spcBef>
            </a:pPr>
            <a:endParaRPr lang="en-US" altLang="en-US" sz="2000" dirty="0">
              <a:solidFill>
                <a:srgbClr val="006F9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US" altLang="en-US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team secured funds for research trial and </a:t>
            </a:r>
            <a:r>
              <a:rPr lang="en-US" altLang="en-US" sz="2000" dirty="0" err="1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r>
              <a:rPr lang="en-US" altLang="en-US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delivery in three additional locations (National Prevention Research Initiative)</a:t>
            </a:r>
          </a:p>
          <a:p>
            <a:pPr>
              <a:defRPr/>
            </a:pPr>
            <a:endParaRPr lang="en-GB" sz="5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  <a:defRPr/>
            </a:pPr>
            <a:endParaRPr lang="en-GB" sz="203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396552" y="116632"/>
            <a:ext cx="9143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 to the current trial</a:t>
            </a:r>
          </a:p>
        </p:txBody>
      </p:sp>
      <p:pic>
        <p:nvPicPr>
          <p:cNvPr id="5" name="Picture 15" descr="foo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5761038"/>
            <a:ext cx="9151938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250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910" y="1005699"/>
            <a:ext cx="7953093" cy="53285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defRPr/>
            </a:pPr>
            <a:r>
              <a:rPr lang="en-GB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Pragmatic RCT with families as the unit of randomisation</a:t>
            </a:r>
          </a:p>
          <a:p>
            <a:pPr>
              <a:lnSpc>
                <a:spcPct val="150000"/>
              </a:lnSpc>
              <a:defRPr/>
            </a:pPr>
            <a:r>
              <a:rPr lang="en-GB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Target size = 756 families across 7 trial sites</a:t>
            </a:r>
          </a:p>
          <a:p>
            <a:pPr>
              <a:lnSpc>
                <a:spcPct val="150000"/>
              </a:lnSpc>
              <a:defRPr/>
            </a:pPr>
            <a:r>
              <a:rPr lang="en-GB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Embedded process and economic evaluations</a:t>
            </a:r>
          </a:p>
          <a:p>
            <a:pPr>
              <a:lnSpc>
                <a:spcPct val="150000"/>
              </a:lnSpc>
              <a:defRPr/>
            </a:pPr>
            <a:r>
              <a:rPr lang="en-GB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Comparing normal care with normal care SFP 10-14</a:t>
            </a:r>
          </a:p>
          <a:p>
            <a:pPr>
              <a:lnSpc>
                <a:spcPct val="150000"/>
              </a:lnSpc>
              <a:defRPr/>
            </a:pPr>
            <a:r>
              <a:rPr lang="en-GB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SFP10-14 delivered by charity and local government agencies</a:t>
            </a:r>
          </a:p>
          <a:p>
            <a:pPr>
              <a:lnSpc>
                <a:spcPct val="150000"/>
              </a:lnSpc>
              <a:defRPr/>
            </a:pPr>
            <a:r>
              <a:rPr lang="en-GB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Implementation systems designed to mirror normal practice</a:t>
            </a:r>
          </a:p>
          <a:p>
            <a:pPr>
              <a:lnSpc>
                <a:spcPct val="150000"/>
              </a:lnSpc>
              <a:defRPr/>
            </a:pPr>
            <a:r>
              <a:rPr lang="en-GB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Researchers embedded in delivery teams during recruitment</a:t>
            </a:r>
          </a:p>
          <a:p>
            <a:pPr marL="0" indent="0">
              <a:buNone/>
              <a:defRPr/>
            </a:pPr>
            <a:endParaRPr lang="en-GB" sz="2000" dirty="0"/>
          </a:p>
          <a:p>
            <a:pPr>
              <a:defRPr/>
            </a:pPr>
            <a:endParaRPr lang="en-GB" sz="5100" dirty="0"/>
          </a:p>
          <a:p>
            <a:pPr>
              <a:buFontTx/>
              <a:buNone/>
              <a:defRPr/>
            </a:pPr>
            <a:endParaRPr lang="en-GB" sz="2031" dirty="0"/>
          </a:p>
        </p:txBody>
      </p:sp>
      <p:sp>
        <p:nvSpPr>
          <p:cNvPr id="7" name="TextBox 6"/>
          <p:cNvSpPr txBox="1"/>
          <p:nvPr/>
        </p:nvSpPr>
        <p:spPr>
          <a:xfrm>
            <a:off x="435331" y="210706"/>
            <a:ext cx="9143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SFP </a:t>
            </a:r>
            <a:r>
              <a:rPr lang="en-GB" sz="3200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Cymru</a:t>
            </a:r>
            <a:r>
              <a:rPr lang="en-GB" sz="32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Trial Design</a:t>
            </a:r>
          </a:p>
        </p:txBody>
      </p:sp>
      <p:pic>
        <p:nvPicPr>
          <p:cNvPr id="5" name="Picture 15" descr="foo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5761038"/>
            <a:ext cx="9151938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4117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764704"/>
            <a:ext cx="7953093" cy="5328592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  <a:defRPr/>
            </a:pPr>
            <a:r>
              <a:rPr lang="en-GB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Adapted UK programme delivered in Cardiff</a:t>
            </a:r>
          </a:p>
          <a:p>
            <a:pPr>
              <a:spcBef>
                <a:spcPts val="800"/>
              </a:spcBef>
              <a:defRPr/>
            </a:pPr>
            <a:r>
              <a:rPr lang="en-GB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Identified implementation risks from comprising groups of families with high levels of challenge</a:t>
            </a:r>
          </a:p>
          <a:p>
            <a:pPr>
              <a:spcBef>
                <a:spcPts val="800"/>
              </a:spcBef>
              <a:defRPr/>
            </a:pPr>
            <a:r>
              <a:rPr lang="en-GB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Developed ‘mixed families’ (70/30) approach</a:t>
            </a:r>
          </a:p>
          <a:p>
            <a:pPr>
              <a:spcBef>
                <a:spcPts val="800"/>
              </a:spcBef>
              <a:defRPr/>
            </a:pPr>
            <a:r>
              <a:rPr lang="en-GB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Aimed to form groups of (5-12 families) comprised of</a:t>
            </a:r>
          </a:p>
          <a:p>
            <a:pPr lvl="1">
              <a:spcBef>
                <a:spcPts val="800"/>
              </a:spcBef>
              <a:defRPr/>
            </a:pPr>
            <a:r>
              <a:rPr lang="en-GB" sz="2000" i="1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Families with no challenges in a group setting (70%)</a:t>
            </a:r>
          </a:p>
          <a:p>
            <a:pPr lvl="1">
              <a:spcBef>
                <a:spcPts val="800"/>
              </a:spcBef>
              <a:defRPr/>
            </a:pPr>
            <a:r>
              <a:rPr lang="en-GB" sz="2000" i="1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Families who may experience/present challenges within a group setting (30%)</a:t>
            </a:r>
          </a:p>
          <a:p>
            <a:pPr lvl="0">
              <a:spcBef>
                <a:spcPts val="800"/>
              </a:spcBef>
            </a:pPr>
            <a:r>
              <a:rPr lang="en-GB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Examples of challenges: young person not attending school; ADHD; low literacy skills; learning difficulties</a:t>
            </a:r>
          </a:p>
          <a:p>
            <a:pPr>
              <a:spcBef>
                <a:spcPts val="800"/>
              </a:spcBef>
              <a:defRPr/>
            </a:pPr>
            <a:r>
              <a:rPr lang="en-GB" sz="20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70/30 mix aims to maximise fidelity, promote positive group dynamics/behaviour change, and maximise retention</a:t>
            </a:r>
            <a:endParaRPr lang="en-GB" sz="2400" dirty="0"/>
          </a:p>
          <a:p>
            <a:pPr>
              <a:defRPr/>
            </a:pPr>
            <a:endParaRPr lang="en-GB" sz="5100" dirty="0"/>
          </a:p>
          <a:p>
            <a:pPr>
              <a:buFontTx/>
              <a:buNone/>
              <a:defRPr/>
            </a:pPr>
            <a:endParaRPr lang="en-GB" sz="2031" dirty="0"/>
          </a:p>
        </p:txBody>
      </p:sp>
      <p:sp>
        <p:nvSpPr>
          <p:cNvPr id="7" name="TextBox 6"/>
          <p:cNvSpPr txBox="1"/>
          <p:nvPr/>
        </p:nvSpPr>
        <p:spPr>
          <a:xfrm>
            <a:off x="-396552" y="0"/>
            <a:ext cx="9143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SFP10-14: group composition strategy</a:t>
            </a:r>
          </a:p>
        </p:txBody>
      </p:sp>
      <p:pic>
        <p:nvPicPr>
          <p:cNvPr id="5" name="Picture 15" descr="foo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5761038"/>
            <a:ext cx="9151938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7176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331" y="1052736"/>
            <a:ext cx="7953093" cy="432048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en-GB" sz="2200" dirty="0"/>
          </a:p>
          <a:p>
            <a:r>
              <a:rPr lang="en-GB" sz="22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Primary outcomes:  number of occasions that young people report having drunk alcohol and been drunk during the last 30 days, dichotomised as ‘never’ and ‘1-2 times or more’</a:t>
            </a:r>
          </a:p>
          <a:p>
            <a:endParaRPr lang="en-GB" sz="2200" dirty="0">
              <a:solidFill>
                <a:srgbClr val="006F9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2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Secondary outcomes (substance use): use of cannabis; weekly smoking; age of alcohol use initiation; frequency of drinking; frequency of different types of alcoholic drinks; drink related problems; age of initiation of use of drugs and tobacco</a:t>
            </a:r>
          </a:p>
          <a:p>
            <a:endParaRPr lang="en-GB" sz="2200" dirty="0">
              <a:solidFill>
                <a:srgbClr val="006F9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200" dirty="0">
                <a:solidFill>
                  <a:srgbClr val="006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secondary outcomes: family functioning; parenting; peer pressure resistance skills in young people; wellbeing and stress; depression, GCSE performance</a:t>
            </a:r>
          </a:p>
          <a:p>
            <a:endParaRPr lang="en-GB" sz="2200" dirty="0">
              <a:solidFill>
                <a:srgbClr val="006F9B"/>
              </a:solidFill>
            </a:endParaRPr>
          </a:p>
          <a:p>
            <a:pPr>
              <a:buFontTx/>
              <a:buNone/>
              <a:defRPr/>
            </a:pPr>
            <a:endParaRPr lang="en-GB" sz="2031" dirty="0"/>
          </a:p>
        </p:txBody>
      </p:sp>
      <p:sp>
        <p:nvSpPr>
          <p:cNvPr id="7" name="TextBox 6"/>
          <p:cNvSpPr txBox="1"/>
          <p:nvPr/>
        </p:nvSpPr>
        <p:spPr>
          <a:xfrm>
            <a:off x="-324544" y="487860"/>
            <a:ext cx="91439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3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Trial Outcomes</a:t>
            </a:r>
            <a:r>
              <a:rPr lang="en-GB" sz="3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pic>
        <p:nvPicPr>
          <p:cNvPr id="5" name="Picture 15" descr="foo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5761038"/>
            <a:ext cx="9151938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397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1537</TotalTime>
  <Words>2919</Words>
  <Application>Microsoft Office PowerPoint</Application>
  <PresentationFormat>On-screen Show (4:3)</PresentationFormat>
  <Paragraphs>400</Paragraphs>
  <Slides>34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Office Theme</vt:lpstr>
      <vt:lpstr>3_Blank Presentation</vt:lpstr>
      <vt:lpstr>4_Blank Presentation</vt:lpstr>
      <vt:lpstr>Blank Presentation</vt:lpstr>
      <vt:lpstr>1_Blank Presentation</vt:lpstr>
      <vt:lpstr>PowerPoint Presentation</vt:lpstr>
      <vt:lpstr>PowerPoint Presentation</vt:lpstr>
      <vt:lpstr>Families and substance misuse prevention</vt:lpstr>
      <vt:lpstr>PowerPoint Presentation</vt:lpstr>
      <vt:lpstr>Strengthening Families Programme 10-14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Process evaluation   </vt:lpstr>
      <vt:lpstr>Process evaluation methods: Data Collection</vt:lpstr>
      <vt:lpstr>Implementation within the trial</vt:lpstr>
      <vt:lpstr>Findings I: What was delivered? </vt:lpstr>
      <vt:lpstr>Findings I: What was delivered? </vt:lpstr>
      <vt:lpstr>Findings II: Project SFP Cymru set up</vt:lpstr>
      <vt:lpstr>Findings III: SFP implementation </vt:lpstr>
      <vt:lpstr>Findings III: Recruitment and retention</vt:lpstr>
      <vt:lpstr>Key points from process evaluation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Other European trials</vt:lpstr>
      <vt:lpstr>PowerPoint Presentation</vt:lpstr>
      <vt:lpstr>PowerPoint Presentation</vt:lpstr>
      <vt:lpstr>PowerPoint Presentation</vt:lpstr>
    </vt:vector>
  </TitlesOfParts>
  <Company>Cardiff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Dave Gillespie</dc:creator>
  <cp:lastModifiedBy>Jeremy Segrott</cp:lastModifiedBy>
  <cp:revision>82</cp:revision>
  <dcterms:created xsi:type="dcterms:W3CDTF">2014-11-26T15:30:37Z</dcterms:created>
  <dcterms:modified xsi:type="dcterms:W3CDTF">2022-10-19T17:32:44Z</dcterms:modified>
</cp:coreProperties>
</file>