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1" r:id="rId6"/>
    <p:sldId id="256" r:id="rId7"/>
    <p:sldId id="263" r:id="rId8"/>
    <p:sldId id="26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5B012D-1D37-4C43-ABA0-1E52D23724C7}" type="doc">
      <dgm:prSet loTypeId="urn:microsoft.com/office/officeart/2005/8/layout/radial5" loCatId="cycle" qsTypeId="urn:microsoft.com/office/officeart/2005/8/quickstyle/3d1" qsCatId="3D" csTypeId="urn:microsoft.com/office/officeart/2005/8/colors/colorful2" csCatId="colorful" phldr="1"/>
      <dgm:spPr/>
      <dgm:t>
        <a:bodyPr/>
        <a:lstStyle/>
        <a:p>
          <a:endParaRPr lang="en-GB"/>
        </a:p>
      </dgm:t>
    </dgm:pt>
    <dgm:pt modelId="{C028F315-1E44-4E09-9785-4421F5D0E6E6}">
      <dgm:prSet phldrT="[Text]" custT="1"/>
      <dgm:spPr/>
      <dgm:t>
        <a:bodyPr/>
        <a:lstStyle/>
        <a:p>
          <a:r>
            <a:rPr lang="en-GB" sz="1400" b="1" dirty="0">
              <a:solidFill>
                <a:schemeClr val="tx1"/>
              </a:solidFill>
            </a:rPr>
            <a:t>Coping and responding</a:t>
          </a:r>
        </a:p>
      </dgm:t>
    </dgm:pt>
    <dgm:pt modelId="{417AC0E1-4EA4-4D91-BC5D-989923D02221}" type="parTrans" cxnId="{2EB0EEF5-B287-4A8C-A2C1-938A92AA87A7}">
      <dgm:prSet/>
      <dgm:spPr/>
      <dgm:t>
        <a:bodyPr/>
        <a:lstStyle/>
        <a:p>
          <a:endParaRPr lang="en-GB"/>
        </a:p>
      </dgm:t>
    </dgm:pt>
    <dgm:pt modelId="{AAD1FBEE-94DD-4C92-8C45-68729799EBC6}" type="sibTrans" cxnId="{2EB0EEF5-B287-4A8C-A2C1-938A92AA87A7}">
      <dgm:prSet/>
      <dgm:spPr/>
      <dgm:t>
        <a:bodyPr/>
        <a:lstStyle/>
        <a:p>
          <a:endParaRPr lang="en-GB"/>
        </a:p>
      </dgm:t>
    </dgm:pt>
    <dgm:pt modelId="{FF793C21-1CA2-464B-BE4B-4C563CAD283B}">
      <dgm:prSet phldrT="[Text]" custT="1"/>
      <dgm:spPr>
        <a:gradFill rotWithShape="0">
          <a:gsLst>
            <a:gs pos="0">
              <a:srgbClr val="FF0000"/>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gradFill>
      </dgm:spPr>
      <dgm:t>
        <a:bodyPr/>
        <a:lstStyle/>
        <a:p>
          <a:r>
            <a:rPr lang="en-GB" sz="1600" b="1" u="sng" dirty="0">
              <a:solidFill>
                <a:schemeClr val="tx1"/>
              </a:solidFill>
            </a:rPr>
            <a:t>Stress</a:t>
          </a:r>
        </a:p>
      </dgm:t>
    </dgm:pt>
    <dgm:pt modelId="{421CAD6A-E251-4AA1-8791-2BF7648183A3}" type="parTrans" cxnId="{AC40D082-0E5F-4DF7-B054-72A10C973C1D}">
      <dgm:prSet/>
      <dgm:spPr/>
      <dgm:t>
        <a:bodyPr/>
        <a:lstStyle/>
        <a:p>
          <a:endParaRPr lang="en-GB"/>
        </a:p>
      </dgm:t>
    </dgm:pt>
    <dgm:pt modelId="{5D57AEF9-127E-43B0-BC20-64FE0B0E68E2}" type="sibTrans" cxnId="{AC40D082-0E5F-4DF7-B054-72A10C973C1D}">
      <dgm:prSet/>
      <dgm:spPr/>
      <dgm:t>
        <a:bodyPr/>
        <a:lstStyle/>
        <a:p>
          <a:endParaRPr lang="en-GB"/>
        </a:p>
      </dgm:t>
    </dgm:pt>
    <dgm:pt modelId="{8C19E3C4-8A0C-4F83-99F0-AA9D1FF05969}">
      <dgm:prSet phldrT="[Text]" custT="1"/>
      <dgm:spPr/>
      <dgm:t>
        <a:bodyPr/>
        <a:lstStyle/>
        <a:p>
          <a:r>
            <a:rPr lang="en-GB" sz="1400" b="1" dirty="0">
              <a:solidFill>
                <a:schemeClr val="tx1"/>
              </a:solidFill>
            </a:rPr>
            <a:t>Support</a:t>
          </a:r>
        </a:p>
      </dgm:t>
    </dgm:pt>
    <dgm:pt modelId="{CEB895DF-2F77-4522-9729-0DB8BF97D570}" type="parTrans" cxnId="{51A6719A-906C-47F5-B692-CB4298FD0A81}">
      <dgm:prSet/>
      <dgm:spPr/>
      <dgm:t>
        <a:bodyPr/>
        <a:lstStyle/>
        <a:p>
          <a:endParaRPr lang="en-GB"/>
        </a:p>
      </dgm:t>
    </dgm:pt>
    <dgm:pt modelId="{3A2C5C04-3D19-4475-B00E-AC599AD86CDF}" type="sibTrans" cxnId="{51A6719A-906C-47F5-B692-CB4298FD0A81}">
      <dgm:prSet/>
      <dgm:spPr/>
      <dgm:t>
        <a:bodyPr/>
        <a:lstStyle/>
        <a:p>
          <a:endParaRPr lang="en-GB"/>
        </a:p>
      </dgm:t>
    </dgm:pt>
    <dgm:pt modelId="{17C39C5D-4B95-46C9-9C9C-0F1CE53471D0}">
      <dgm:prSet phldrT="[Text]" custT="1"/>
      <dgm:spPr>
        <a:gradFill rotWithShape="0">
          <a:gsLst>
            <a:gs pos="0">
              <a:srgbClr val="FF0000"/>
            </a:gs>
            <a:gs pos="50000">
              <a:schemeClr val="accent2">
                <a:hueOff val="23569"/>
                <a:satOff val="-22991"/>
                <a:lumOff val="-1177"/>
                <a:alphaOff val="0"/>
                <a:satMod val="110000"/>
                <a:lumMod val="100000"/>
                <a:shade val="100000"/>
              </a:schemeClr>
            </a:gs>
            <a:gs pos="100000">
              <a:schemeClr val="accent2">
                <a:hueOff val="23569"/>
                <a:satOff val="-22991"/>
                <a:lumOff val="-1177"/>
                <a:alphaOff val="0"/>
                <a:lumMod val="99000"/>
                <a:satMod val="120000"/>
                <a:shade val="78000"/>
              </a:schemeClr>
            </a:gs>
          </a:gsLst>
        </a:gradFill>
      </dgm:spPr>
      <dgm:t>
        <a:bodyPr/>
        <a:lstStyle/>
        <a:p>
          <a:r>
            <a:rPr lang="en-GB" sz="1600" b="1" u="sng" dirty="0">
              <a:solidFill>
                <a:schemeClr val="tx1"/>
              </a:solidFill>
            </a:rPr>
            <a:t>Strain</a:t>
          </a:r>
        </a:p>
      </dgm:t>
    </dgm:pt>
    <dgm:pt modelId="{22A3B6DB-3E59-4943-A089-53D8266B099A}" type="parTrans" cxnId="{6CA8BD7F-30B3-4C5E-8211-A8C945215B2D}">
      <dgm:prSet/>
      <dgm:spPr>
        <a:gradFill rotWithShape="0">
          <a:gsLst>
            <a:gs pos="0">
              <a:srgbClr val="FF0000"/>
            </a:gs>
            <a:gs pos="50000">
              <a:schemeClr val="accent2">
                <a:hueOff val="23569"/>
                <a:satOff val="-22991"/>
                <a:lumOff val="-1177"/>
                <a:alphaOff val="0"/>
                <a:satMod val="110000"/>
                <a:lumMod val="100000"/>
                <a:shade val="100000"/>
              </a:schemeClr>
            </a:gs>
            <a:gs pos="100000">
              <a:schemeClr val="accent2">
                <a:hueOff val="23569"/>
                <a:satOff val="-22991"/>
                <a:lumOff val="-1177"/>
                <a:alphaOff val="0"/>
                <a:lumMod val="99000"/>
                <a:satMod val="120000"/>
                <a:shade val="78000"/>
              </a:schemeClr>
            </a:gs>
          </a:gsLst>
        </a:gradFill>
      </dgm:spPr>
      <dgm:t>
        <a:bodyPr/>
        <a:lstStyle/>
        <a:p>
          <a:endParaRPr lang="en-GB"/>
        </a:p>
      </dgm:t>
    </dgm:pt>
    <dgm:pt modelId="{8814FC4D-B2C2-482D-A0EE-2CAE751C2977}" type="sibTrans" cxnId="{6CA8BD7F-30B3-4C5E-8211-A8C945215B2D}">
      <dgm:prSet/>
      <dgm:spPr/>
      <dgm:t>
        <a:bodyPr/>
        <a:lstStyle/>
        <a:p>
          <a:endParaRPr lang="en-GB"/>
        </a:p>
      </dgm:t>
    </dgm:pt>
    <dgm:pt modelId="{570E32C8-4172-43CC-B592-A78D601CF981}">
      <dgm:prSet phldrT="[Text]" custT="1"/>
      <dgm:spPr/>
      <dgm:t>
        <a:bodyPr/>
        <a:lstStyle/>
        <a:p>
          <a:r>
            <a:rPr lang="en-GB" sz="1400" b="1" dirty="0">
              <a:solidFill>
                <a:schemeClr val="tx1"/>
              </a:solidFill>
            </a:rPr>
            <a:t>Information</a:t>
          </a:r>
        </a:p>
      </dgm:t>
    </dgm:pt>
    <dgm:pt modelId="{E481C25C-EA72-4B2D-B857-38275AAA6D7A}" type="parTrans" cxnId="{391EBDAC-A5B9-4AF3-9A86-309D1CBA0293}">
      <dgm:prSet/>
      <dgm:spPr/>
      <dgm:t>
        <a:bodyPr/>
        <a:lstStyle/>
        <a:p>
          <a:endParaRPr lang="en-GB"/>
        </a:p>
      </dgm:t>
    </dgm:pt>
    <dgm:pt modelId="{18DC07BE-8958-4901-9A52-28A3653DFB43}" type="sibTrans" cxnId="{391EBDAC-A5B9-4AF3-9A86-309D1CBA0293}">
      <dgm:prSet/>
      <dgm:spPr/>
      <dgm:t>
        <a:bodyPr/>
        <a:lstStyle/>
        <a:p>
          <a:endParaRPr lang="en-GB"/>
        </a:p>
      </dgm:t>
    </dgm:pt>
    <dgm:pt modelId="{98445E21-C753-47FB-9E25-1E3EBE12E4FA}" type="pres">
      <dgm:prSet presAssocID="{475B012D-1D37-4C43-ABA0-1E52D23724C7}" presName="Name0" presStyleCnt="0">
        <dgm:presLayoutVars>
          <dgm:chMax val="1"/>
          <dgm:dir/>
          <dgm:animLvl val="ctr"/>
          <dgm:resizeHandles val="exact"/>
        </dgm:presLayoutVars>
      </dgm:prSet>
      <dgm:spPr/>
    </dgm:pt>
    <dgm:pt modelId="{B2751BD6-A072-46E5-8E36-7CCB2B8DBCF5}" type="pres">
      <dgm:prSet presAssocID="{C028F315-1E44-4E09-9785-4421F5D0E6E6}" presName="centerShape" presStyleLbl="node0" presStyleIdx="0" presStyleCnt="1" custScaleX="167863" custScaleY="126131" custLinFactNeighborX="33549" custLinFactNeighborY="-352"/>
      <dgm:spPr/>
    </dgm:pt>
    <dgm:pt modelId="{0EC9ABC2-0C79-4F7E-AF28-7B1614B207E1}" type="pres">
      <dgm:prSet presAssocID="{421CAD6A-E251-4AA1-8791-2BF7648183A3}" presName="parTrans" presStyleLbl="sibTrans2D1" presStyleIdx="0" presStyleCnt="4" custAng="17688799" custScaleX="123392" custScaleY="87013"/>
      <dgm:spPr/>
    </dgm:pt>
    <dgm:pt modelId="{C3F599D9-F94A-4B29-A950-063B6F35117A}" type="pres">
      <dgm:prSet presAssocID="{421CAD6A-E251-4AA1-8791-2BF7648183A3}" presName="connectorText" presStyleLbl="sibTrans2D1" presStyleIdx="0" presStyleCnt="4"/>
      <dgm:spPr/>
    </dgm:pt>
    <dgm:pt modelId="{3934DF37-0A9D-4E4E-97C6-E16690FE4009}" type="pres">
      <dgm:prSet presAssocID="{FF793C21-1CA2-464B-BE4B-4C563CAD283B}" presName="node" presStyleLbl="node1" presStyleIdx="0" presStyleCnt="4" custAng="0" custFlipHor="1" custScaleX="111598" custScaleY="98161" custRadScaleRad="157373" custRadScaleInc="-113891">
        <dgm:presLayoutVars>
          <dgm:bulletEnabled val="1"/>
        </dgm:presLayoutVars>
      </dgm:prSet>
      <dgm:spPr/>
    </dgm:pt>
    <dgm:pt modelId="{CF7686D5-5D0C-49CE-A6EE-5993F7807EC2}" type="pres">
      <dgm:prSet presAssocID="{CEB895DF-2F77-4522-9729-0DB8BF97D570}" presName="parTrans" presStyleLbl="sibTrans2D1" presStyleIdx="1" presStyleCnt="4" custAng="7091957" custScaleX="1043869" custScaleY="95627" custLinFactX="-500000" custLinFactNeighborX="-526015" custLinFactNeighborY="32714"/>
      <dgm:spPr/>
    </dgm:pt>
    <dgm:pt modelId="{D4ECB924-ED02-4E9F-94E6-9556E253514D}" type="pres">
      <dgm:prSet presAssocID="{CEB895DF-2F77-4522-9729-0DB8BF97D570}" presName="connectorText" presStyleLbl="sibTrans2D1" presStyleIdx="1" presStyleCnt="4"/>
      <dgm:spPr/>
    </dgm:pt>
    <dgm:pt modelId="{A1498219-8B38-4491-A52A-D4BF0BCB88F8}" type="pres">
      <dgm:prSet presAssocID="{8C19E3C4-8A0C-4F83-99F0-AA9D1FF05969}" presName="node" presStyleLbl="node1" presStyleIdx="1" presStyleCnt="4" custScaleX="136268" custScaleY="107580" custRadScaleRad="125598" custRadScaleInc="120514">
        <dgm:presLayoutVars>
          <dgm:bulletEnabled val="1"/>
        </dgm:presLayoutVars>
      </dgm:prSet>
      <dgm:spPr/>
    </dgm:pt>
    <dgm:pt modelId="{EBA10D59-83EB-4A1B-8712-6A8A3212C4F5}" type="pres">
      <dgm:prSet presAssocID="{22A3B6DB-3E59-4943-A089-53D8266B099A}" presName="parTrans" presStyleLbl="sibTrans2D1" presStyleIdx="2" presStyleCnt="4" custAng="17842618" custFlipHor="1" custScaleX="126049" custScaleY="134556" custLinFactX="-41720" custLinFactY="-100000" custLinFactNeighborX="-100000" custLinFactNeighborY="-133214"/>
      <dgm:spPr/>
    </dgm:pt>
    <dgm:pt modelId="{A0128BF3-E7D3-48D0-A847-FD7382148142}" type="pres">
      <dgm:prSet presAssocID="{22A3B6DB-3E59-4943-A089-53D8266B099A}" presName="connectorText" presStyleLbl="sibTrans2D1" presStyleIdx="2" presStyleCnt="4"/>
      <dgm:spPr/>
    </dgm:pt>
    <dgm:pt modelId="{CA1A3AA8-A672-4F99-B992-07026841B3D0}" type="pres">
      <dgm:prSet presAssocID="{17C39C5D-4B95-46C9-9C9C-0F1CE53471D0}" presName="node" presStyleLbl="node1" presStyleIdx="2" presStyleCnt="4" custScaleX="114655" custScaleY="109856" custRadScaleRad="161917" custRadScaleInc="115251">
        <dgm:presLayoutVars>
          <dgm:bulletEnabled val="1"/>
        </dgm:presLayoutVars>
      </dgm:prSet>
      <dgm:spPr/>
    </dgm:pt>
    <dgm:pt modelId="{BDEA27DF-A309-4663-BDB6-44F61BED22DB}" type="pres">
      <dgm:prSet presAssocID="{E481C25C-EA72-4B2D-B857-38275AAA6D7A}" presName="parTrans" presStyleLbl="sibTrans2D1" presStyleIdx="3" presStyleCnt="4" custAng="5465180" custFlipHor="1" custScaleX="1333940" custScaleY="73387" custLinFactX="-815392" custLinFactY="100000" custLinFactNeighborX="-900000" custLinFactNeighborY="117626"/>
      <dgm:spPr/>
    </dgm:pt>
    <dgm:pt modelId="{B0AFD0B7-BB25-417B-BFB2-A0A54C0A1135}" type="pres">
      <dgm:prSet presAssocID="{E481C25C-EA72-4B2D-B857-38275AAA6D7A}" presName="connectorText" presStyleLbl="sibTrans2D1" presStyleIdx="3" presStyleCnt="4"/>
      <dgm:spPr/>
    </dgm:pt>
    <dgm:pt modelId="{4AE524C0-7D6C-46F3-947A-004C14ECDF84}" type="pres">
      <dgm:prSet presAssocID="{570E32C8-4172-43CC-B592-A78D601CF981}" presName="node" presStyleLbl="node1" presStyleIdx="3" presStyleCnt="4" custScaleX="205636" custScaleY="107580" custRadScaleRad="116649" custRadScaleInc="277062">
        <dgm:presLayoutVars>
          <dgm:bulletEnabled val="1"/>
        </dgm:presLayoutVars>
      </dgm:prSet>
      <dgm:spPr/>
    </dgm:pt>
  </dgm:ptLst>
  <dgm:cxnLst>
    <dgm:cxn modelId="{E7F5260D-47CD-43D5-AA9B-10B200601534}" type="presOf" srcId="{E481C25C-EA72-4B2D-B857-38275AAA6D7A}" destId="{BDEA27DF-A309-4663-BDB6-44F61BED22DB}" srcOrd="0" destOrd="0" presId="urn:microsoft.com/office/officeart/2005/8/layout/radial5"/>
    <dgm:cxn modelId="{25260C16-9A51-401C-8730-147A559D92E0}" type="presOf" srcId="{421CAD6A-E251-4AA1-8791-2BF7648183A3}" destId="{0EC9ABC2-0C79-4F7E-AF28-7B1614B207E1}" srcOrd="0" destOrd="0" presId="urn:microsoft.com/office/officeart/2005/8/layout/radial5"/>
    <dgm:cxn modelId="{7E5EB137-4231-414D-914C-F621B1196481}" type="presOf" srcId="{CEB895DF-2F77-4522-9729-0DB8BF97D570}" destId="{CF7686D5-5D0C-49CE-A6EE-5993F7807EC2}" srcOrd="0" destOrd="0" presId="urn:microsoft.com/office/officeart/2005/8/layout/radial5"/>
    <dgm:cxn modelId="{F76EB83E-A32B-41C6-99C8-0168E618A92A}" type="presOf" srcId="{E481C25C-EA72-4B2D-B857-38275AAA6D7A}" destId="{B0AFD0B7-BB25-417B-BFB2-A0A54C0A1135}" srcOrd="1" destOrd="0" presId="urn:microsoft.com/office/officeart/2005/8/layout/radial5"/>
    <dgm:cxn modelId="{D0B74A5C-B96F-4C0E-B0E3-92100764CF41}" type="presOf" srcId="{CEB895DF-2F77-4522-9729-0DB8BF97D570}" destId="{D4ECB924-ED02-4E9F-94E6-9556E253514D}" srcOrd="1" destOrd="0" presId="urn:microsoft.com/office/officeart/2005/8/layout/radial5"/>
    <dgm:cxn modelId="{17387B48-1465-4646-809A-EE12E281A09B}" type="presOf" srcId="{8C19E3C4-8A0C-4F83-99F0-AA9D1FF05969}" destId="{A1498219-8B38-4491-A52A-D4BF0BCB88F8}" srcOrd="0" destOrd="0" presId="urn:microsoft.com/office/officeart/2005/8/layout/radial5"/>
    <dgm:cxn modelId="{ECC0624F-BD82-493A-AA29-DC9D4B7BBCD7}" type="presOf" srcId="{570E32C8-4172-43CC-B592-A78D601CF981}" destId="{4AE524C0-7D6C-46F3-947A-004C14ECDF84}" srcOrd="0" destOrd="0" presId="urn:microsoft.com/office/officeart/2005/8/layout/radial5"/>
    <dgm:cxn modelId="{A47BB979-04FE-4991-A292-5C245ACAEF18}" type="presOf" srcId="{FF793C21-1CA2-464B-BE4B-4C563CAD283B}" destId="{3934DF37-0A9D-4E4E-97C6-E16690FE4009}" srcOrd="0" destOrd="0" presId="urn:microsoft.com/office/officeart/2005/8/layout/radial5"/>
    <dgm:cxn modelId="{2640607C-46DA-4CB2-9D3F-C41B4DD33C85}" type="presOf" srcId="{C028F315-1E44-4E09-9785-4421F5D0E6E6}" destId="{B2751BD6-A072-46E5-8E36-7CCB2B8DBCF5}" srcOrd="0" destOrd="0" presId="urn:microsoft.com/office/officeart/2005/8/layout/radial5"/>
    <dgm:cxn modelId="{AF6E707D-0BE9-430F-9CB6-A414C95CDBF6}" type="presOf" srcId="{22A3B6DB-3E59-4943-A089-53D8266B099A}" destId="{A0128BF3-E7D3-48D0-A847-FD7382148142}" srcOrd="1" destOrd="0" presId="urn:microsoft.com/office/officeart/2005/8/layout/radial5"/>
    <dgm:cxn modelId="{6CA8BD7F-30B3-4C5E-8211-A8C945215B2D}" srcId="{C028F315-1E44-4E09-9785-4421F5D0E6E6}" destId="{17C39C5D-4B95-46C9-9C9C-0F1CE53471D0}" srcOrd="2" destOrd="0" parTransId="{22A3B6DB-3E59-4943-A089-53D8266B099A}" sibTransId="{8814FC4D-B2C2-482D-A0EE-2CAE751C2977}"/>
    <dgm:cxn modelId="{AC40D082-0E5F-4DF7-B054-72A10C973C1D}" srcId="{C028F315-1E44-4E09-9785-4421F5D0E6E6}" destId="{FF793C21-1CA2-464B-BE4B-4C563CAD283B}" srcOrd="0" destOrd="0" parTransId="{421CAD6A-E251-4AA1-8791-2BF7648183A3}" sibTransId="{5D57AEF9-127E-43B0-BC20-64FE0B0E68E2}"/>
    <dgm:cxn modelId="{51A6719A-906C-47F5-B692-CB4298FD0A81}" srcId="{C028F315-1E44-4E09-9785-4421F5D0E6E6}" destId="{8C19E3C4-8A0C-4F83-99F0-AA9D1FF05969}" srcOrd="1" destOrd="0" parTransId="{CEB895DF-2F77-4522-9729-0DB8BF97D570}" sibTransId="{3A2C5C04-3D19-4475-B00E-AC599AD86CDF}"/>
    <dgm:cxn modelId="{30BFF7AA-51A6-4225-BD8B-14C876B1EC61}" type="presOf" srcId="{421CAD6A-E251-4AA1-8791-2BF7648183A3}" destId="{C3F599D9-F94A-4B29-A950-063B6F35117A}" srcOrd="1" destOrd="0" presId="urn:microsoft.com/office/officeart/2005/8/layout/radial5"/>
    <dgm:cxn modelId="{391EBDAC-A5B9-4AF3-9A86-309D1CBA0293}" srcId="{C028F315-1E44-4E09-9785-4421F5D0E6E6}" destId="{570E32C8-4172-43CC-B592-A78D601CF981}" srcOrd="3" destOrd="0" parTransId="{E481C25C-EA72-4B2D-B857-38275AAA6D7A}" sibTransId="{18DC07BE-8958-4901-9A52-28A3653DFB43}"/>
    <dgm:cxn modelId="{F84B23C9-0B62-4AED-9BAA-C29DEC827507}" type="presOf" srcId="{475B012D-1D37-4C43-ABA0-1E52D23724C7}" destId="{98445E21-C753-47FB-9E25-1E3EBE12E4FA}" srcOrd="0" destOrd="0" presId="urn:microsoft.com/office/officeart/2005/8/layout/radial5"/>
    <dgm:cxn modelId="{48CB55D0-64DE-498D-BC47-F4CCA8E940A7}" type="presOf" srcId="{22A3B6DB-3E59-4943-A089-53D8266B099A}" destId="{EBA10D59-83EB-4A1B-8712-6A8A3212C4F5}" srcOrd="0" destOrd="0" presId="urn:microsoft.com/office/officeart/2005/8/layout/radial5"/>
    <dgm:cxn modelId="{D4A20DE6-195B-4A94-86E4-07259C1DD3D8}" type="presOf" srcId="{17C39C5D-4B95-46C9-9C9C-0F1CE53471D0}" destId="{CA1A3AA8-A672-4F99-B992-07026841B3D0}" srcOrd="0" destOrd="0" presId="urn:microsoft.com/office/officeart/2005/8/layout/radial5"/>
    <dgm:cxn modelId="{2EB0EEF5-B287-4A8C-A2C1-938A92AA87A7}" srcId="{475B012D-1D37-4C43-ABA0-1E52D23724C7}" destId="{C028F315-1E44-4E09-9785-4421F5D0E6E6}" srcOrd="0" destOrd="0" parTransId="{417AC0E1-4EA4-4D91-BC5D-989923D02221}" sibTransId="{AAD1FBEE-94DD-4C92-8C45-68729799EBC6}"/>
    <dgm:cxn modelId="{3EF8FD72-9961-4D29-880F-DA037E928DCE}" type="presParOf" srcId="{98445E21-C753-47FB-9E25-1E3EBE12E4FA}" destId="{B2751BD6-A072-46E5-8E36-7CCB2B8DBCF5}" srcOrd="0" destOrd="0" presId="urn:microsoft.com/office/officeart/2005/8/layout/radial5"/>
    <dgm:cxn modelId="{34135D5E-AD08-424F-9437-662D518C5BCC}" type="presParOf" srcId="{98445E21-C753-47FB-9E25-1E3EBE12E4FA}" destId="{0EC9ABC2-0C79-4F7E-AF28-7B1614B207E1}" srcOrd="1" destOrd="0" presId="urn:microsoft.com/office/officeart/2005/8/layout/radial5"/>
    <dgm:cxn modelId="{ECA7D891-6988-4548-B633-7F18E3C6F442}" type="presParOf" srcId="{0EC9ABC2-0C79-4F7E-AF28-7B1614B207E1}" destId="{C3F599D9-F94A-4B29-A950-063B6F35117A}" srcOrd="0" destOrd="0" presId="urn:microsoft.com/office/officeart/2005/8/layout/radial5"/>
    <dgm:cxn modelId="{AB335E37-B370-47DF-8C41-4DC247DCDC5F}" type="presParOf" srcId="{98445E21-C753-47FB-9E25-1E3EBE12E4FA}" destId="{3934DF37-0A9D-4E4E-97C6-E16690FE4009}" srcOrd="2" destOrd="0" presId="urn:microsoft.com/office/officeart/2005/8/layout/radial5"/>
    <dgm:cxn modelId="{928CA94C-EA3D-4447-B7B3-1C7BED80603A}" type="presParOf" srcId="{98445E21-C753-47FB-9E25-1E3EBE12E4FA}" destId="{CF7686D5-5D0C-49CE-A6EE-5993F7807EC2}" srcOrd="3" destOrd="0" presId="urn:microsoft.com/office/officeart/2005/8/layout/radial5"/>
    <dgm:cxn modelId="{02204C82-55E8-4AE3-984C-15975B3453FB}" type="presParOf" srcId="{CF7686D5-5D0C-49CE-A6EE-5993F7807EC2}" destId="{D4ECB924-ED02-4E9F-94E6-9556E253514D}" srcOrd="0" destOrd="0" presId="urn:microsoft.com/office/officeart/2005/8/layout/radial5"/>
    <dgm:cxn modelId="{DB46A1D5-B4F7-4F9C-8ABD-DFA8F5EC3053}" type="presParOf" srcId="{98445E21-C753-47FB-9E25-1E3EBE12E4FA}" destId="{A1498219-8B38-4491-A52A-D4BF0BCB88F8}" srcOrd="4" destOrd="0" presId="urn:microsoft.com/office/officeart/2005/8/layout/radial5"/>
    <dgm:cxn modelId="{96AD047C-3981-453C-B011-71C5B6D4C086}" type="presParOf" srcId="{98445E21-C753-47FB-9E25-1E3EBE12E4FA}" destId="{EBA10D59-83EB-4A1B-8712-6A8A3212C4F5}" srcOrd="5" destOrd="0" presId="urn:microsoft.com/office/officeart/2005/8/layout/radial5"/>
    <dgm:cxn modelId="{A0DBA01E-4B86-44BA-A820-C94D934FBFE2}" type="presParOf" srcId="{EBA10D59-83EB-4A1B-8712-6A8A3212C4F5}" destId="{A0128BF3-E7D3-48D0-A847-FD7382148142}" srcOrd="0" destOrd="0" presId="urn:microsoft.com/office/officeart/2005/8/layout/radial5"/>
    <dgm:cxn modelId="{58F4397F-2902-4E29-8636-10B16B4A28EB}" type="presParOf" srcId="{98445E21-C753-47FB-9E25-1E3EBE12E4FA}" destId="{CA1A3AA8-A672-4F99-B992-07026841B3D0}" srcOrd="6" destOrd="0" presId="urn:microsoft.com/office/officeart/2005/8/layout/radial5"/>
    <dgm:cxn modelId="{92C2B79B-BD93-4B99-9979-E6ED6AD2ABD1}" type="presParOf" srcId="{98445E21-C753-47FB-9E25-1E3EBE12E4FA}" destId="{BDEA27DF-A309-4663-BDB6-44F61BED22DB}" srcOrd="7" destOrd="0" presId="urn:microsoft.com/office/officeart/2005/8/layout/radial5"/>
    <dgm:cxn modelId="{5B3C9575-E7EB-46C3-AE67-C414192EE083}" type="presParOf" srcId="{BDEA27DF-A309-4663-BDB6-44F61BED22DB}" destId="{B0AFD0B7-BB25-417B-BFB2-A0A54C0A1135}" srcOrd="0" destOrd="0" presId="urn:microsoft.com/office/officeart/2005/8/layout/radial5"/>
    <dgm:cxn modelId="{66272A9E-E805-4A2A-9D57-6702E450FC4D}" type="presParOf" srcId="{98445E21-C753-47FB-9E25-1E3EBE12E4FA}" destId="{4AE524C0-7D6C-46F3-947A-004C14ECDF84}"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51BD6-A072-46E5-8E36-7CCB2B8DBCF5}">
      <dsp:nvSpPr>
        <dsp:cNvPr id="0" name=""/>
        <dsp:cNvSpPr/>
      </dsp:nvSpPr>
      <dsp:spPr>
        <a:xfrm>
          <a:off x="5485730" y="1770668"/>
          <a:ext cx="2412880" cy="1813020"/>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solidFill>
            </a:rPr>
            <a:t>Coping and responding</a:t>
          </a:r>
        </a:p>
      </dsp:txBody>
      <dsp:txXfrm>
        <a:off x="5839088" y="2036179"/>
        <a:ext cx="1706164" cy="1281998"/>
      </dsp:txXfrm>
    </dsp:sp>
    <dsp:sp modelId="{0EC9ABC2-0C79-4F7E-AF28-7B1614B207E1}">
      <dsp:nvSpPr>
        <dsp:cNvPr id="0" name=""/>
        <dsp:cNvSpPr/>
      </dsp:nvSpPr>
      <dsp:spPr>
        <a:xfrm rot="8524190">
          <a:off x="3879188" y="1419316"/>
          <a:ext cx="1568191" cy="425249"/>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rot="10800000">
        <a:off x="3993289" y="1465156"/>
        <a:ext cx="1440616" cy="255149"/>
      </dsp:txXfrm>
    </dsp:sp>
    <dsp:sp modelId="{3934DF37-0A9D-4E4E-97C6-E16690FE4009}">
      <dsp:nvSpPr>
        <dsp:cNvPr id="0" name=""/>
        <dsp:cNvSpPr/>
      </dsp:nvSpPr>
      <dsp:spPr>
        <a:xfrm flipH="1">
          <a:off x="2071321" y="4335"/>
          <a:ext cx="1604121" cy="1410976"/>
        </a:xfrm>
        <a:prstGeom prst="ellipse">
          <a:avLst/>
        </a:prstGeom>
        <a:gradFill rotWithShape="0">
          <a:gsLst>
            <a:gs pos="0">
              <a:srgbClr val="FF0000"/>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b="1" u="sng" kern="1200" dirty="0">
              <a:solidFill>
                <a:schemeClr val="tx1"/>
              </a:solidFill>
            </a:rPr>
            <a:t>Stress</a:t>
          </a:r>
        </a:p>
      </dsp:txBody>
      <dsp:txXfrm>
        <a:off x="2306239" y="210968"/>
        <a:ext cx="1134285" cy="997710"/>
      </dsp:txXfrm>
    </dsp:sp>
    <dsp:sp modelId="{CF7686D5-5D0C-49CE-A6EE-5993F7807EC2}">
      <dsp:nvSpPr>
        <dsp:cNvPr id="0" name=""/>
        <dsp:cNvSpPr/>
      </dsp:nvSpPr>
      <dsp:spPr>
        <a:xfrm rot="12275627">
          <a:off x="3975751" y="3673125"/>
          <a:ext cx="1877289" cy="467347"/>
        </a:xfrm>
        <a:prstGeom prst="rightArrow">
          <a:avLst>
            <a:gd name="adj1" fmla="val 60000"/>
            <a:gd name="adj2" fmla="val 50000"/>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4109595" y="3795769"/>
        <a:ext cx="1737085" cy="280409"/>
      </dsp:txXfrm>
    </dsp:sp>
    <dsp:sp modelId="{A1498219-8B38-4491-A52A-D4BF0BCB88F8}">
      <dsp:nvSpPr>
        <dsp:cNvPr id="0" name=""/>
        <dsp:cNvSpPr/>
      </dsp:nvSpPr>
      <dsp:spPr>
        <a:xfrm>
          <a:off x="5839859" y="3920368"/>
          <a:ext cx="1958730" cy="1546366"/>
        </a:xfrm>
        <a:prstGeom prst="ellipse">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solidFill>
            </a:rPr>
            <a:t>Support</a:t>
          </a:r>
        </a:p>
      </dsp:txBody>
      <dsp:txXfrm>
        <a:off x="6126708" y="4146828"/>
        <a:ext cx="1385032" cy="1093446"/>
      </dsp:txXfrm>
    </dsp:sp>
    <dsp:sp modelId="{EBA10D59-83EB-4A1B-8712-6A8A3212C4F5}">
      <dsp:nvSpPr>
        <dsp:cNvPr id="0" name=""/>
        <dsp:cNvSpPr/>
      </dsp:nvSpPr>
      <dsp:spPr>
        <a:xfrm rot="16200000" flipH="1">
          <a:off x="1954632" y="2273907"/>
          <a:ext cx="1650137" cy="657601"/>
        </a:xfrm>
        <a:prstGeom prst="rightArrow">
          <a:avLst>
            <a:gd name="adj1" fmla="val 60000"/>
            <a:gd name="adj2" fmla="val 50000"/>
          </a:avLst>
        </a:prstGeom>
        <a:gradFill rotWithShape="0">
          <a:gsLst>
            <a:gs pos="0">
              <a:srgbClr val="FF0000"/>
            </a:gs>
            <a:gs pos="50000">
              <a:schemeClr val="accent2">
                <a:hueOff val="23569"/>
                <a:satOff val="-22991"/>
                <a:lumOff val="-1177"/>
                <a:alphaOff val="0"/>
                <a:satMod val="110000"/>
                <a:lumMod val="100000"/>
                <a:shade val="100000"/>
              </a:schemeClr>
            </a:gs>
            <a:gs pos="100000">
              <a:schemeClr val="accent2">
                <a:hueOff val="23569"/>
                <a:satOff val="-22991"/>
                <a:lumOff val="-1177"/>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10800000">
        <a:off x="2053272" y="2306787"/>
        <a:ext cx="1452857" cy="394561"/>
      </dsp:txXfrm>
    </dsp:sp>
    <dsp:sp modelId="{CA1A3AA8-A672-4F99-B992-07026841B3D0}">
      <dsp:nvSpPr>
        <dsp:cNvPr id="0" name=""/>
        <dsp:cNvSpPr/>
      </dsp:nvSpPr>
      <dsp:spPr>
        <a:xfrm>
          <a:off x="1956429" y="3913282"/>
          <a:ext cx="1648063" cy="1579081"/>
        </a:xfrm>
        <a:prstGeom prst="ellipse">
          <a:avLst/>
        </a:prstGeom>
        <a:gradFill rotWithShape="0">
          <a:gsLst>
            <a:gs pos="0">
              <a:srgbClr val="FF0000"/>
            </a:gs>
            <a:gs pos="50000">
              <a:schemeClr val="accent2">
                <a:hueOff val="23569"/>
                <a:satOff val="-22991"/>
                <a:lumOff val="-1177"/>
                <a:alphaOff val="0"/>
                <a:satMod val="110000"/>
                <a:lumMod val="100000"/>
                <a:shade val="100000"/>
              </a:schemeClr>
            </a:gs>
            <a:gs pos="100000">
              <a:schemeClr val="accent2">
                <a:hueOff val="23569"/>
                <a:satOff val="-22991"/>
                <a:lumOff val="-1177"/>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b="1" u="sng" kern="1200" dirty="0">
              <a:solidFill>
                <a:schemeClr val="tx1"/>
              </a:solidFill>
            </a:rPr>
            <a:t>Strain</a:t>
          </a:r>
        </a:p>
      </dsp:txBody>
      <dsp:txXfrm>
        <a:off x="2197782" y="4144533"/>
        <a:ext cx="1165357" cy="1116579"/>
      </dsp:txXfrm>
    </dsp:sp>
    <dsp:sp modelId="{BDEA27DF-A309-4663-BDB6-44F61BED22DB}">
      <dsp:nvSpPr>
        <dsp:cNvPr id="0" name=""/>
        <dsp:cNvSpPr/>
      </dsp:nvSpPr>
      <dsp:spPr>
        <a:xfrm rot="21561302" flipH="1">
          <a:off x="3851838" y="2546139"/>
          <a:ext cx="1585989" cy="358656"/>
        </a:xfrm>
        <a:prstGeom prst="rightArrow">
          <a:avLst>
            <a:gd name="adj1" fmla="val 60000"/>
            <a:gd name="adj2" fmla="val 5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GB" sz="1500" kern="1200"/>
        </a:p>
      </dsp:txBody>
      <dsp:txXfrm rot="10800000">
        <a:off x="3959432" y="2617264"/>
        <a:ext cx="1478392" cy="215194"/>
      </dsp:txXfrm>
    </dsp:sp>
    <dsp:sp modelId="{4AE524C0-7D6C-46F3-947A-004C14ECDF84}">
      <dsp:nvSpPr>
        <dsp:cNvPr id="0" name=""/>
        <dsp:cNvSpPr/>
      </dsp:nvSpPr>
      <dsp:spPr>
        <a:xfrm>
          <a:off x="5199587" y="0"/>
          <a:ext cx="2955834" cy="1546366"/>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tx1"/>
              </a:solidFill>
            </a:rPr>
            <a:t>Information</a:t>
          </a:r>
        </a:p>
      </dsp:txBody>
      <dsp:txXfrm>
        <a:off x="5632459" y="226460"/>
        <a:ext cx="2090090" cy="1093446"/>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6C4F-C3FB-4870-94C7-CA888C28BD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0AD37503-ABF3-46F1-BB6D-AA273CF0DA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7779DB15-7B5B-455A-8833-EC0184808ED4}"/>
              </a:ext>
            </a:extLst>
          </p:cNvPr>
          <p:cNvSpPr>
            <a:spLocks noGrp="1"/>
          </p:cNvSpPr>
          <p:nvPr>
            <p:ph type="dt" sz="half" idx="10"/>
          </p:nvPr>
        </p:nvSpPr>
        <p:spPr/>
        <p:txBody>
          <a:bodyPr/>
          <a:lstStyle/>
          <a:p>
            <a:fld id="{7E22540F-2B6D-400B-8520-1D0404BA07C6}" type="datetime1">
              <a:rPr lang="en-US" smtClean="0"/>
              <a:t>9/19/2024</a:t>
            </a:fld>
            <a:endParaRPr lang="en-US" dirty="0"/>
          </a:p>
        </p:txBody>
      </p:sp>
      <p:sp>
        <p:nvSpPr>
          <p:cNvPr id="5" name="Footer Placeholder 4">
            <a:extLst>
              <a:ext uri="{FF2B5EF4-FFF2-40B4-BE49-F238E27FC236}">
                <a16:creationId xmlns:a16="http://schemas.microsoft.com/office/drawing/2014/main" id="{ED815E2E-FFB8-4642-B80C-611B858007A8}"/>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95EB4AC4-B833-4BFB-8E13-F0FEAE6C7D5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0423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B0BCC-B6CA-4485-AC21-29C2F0F47DEE}"/>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0031C622-D0E2-4D6D-ACC3-506BD3C35E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CC75151F-9D8F-4024-B25E-E5C18C32EBE4}"/>
              </a:ext>
            </a:extLst>
          </p:cNvPr>
          <p:cNvSpPr>
            <a:spLocks noGrp="1"/>
          </p:cNvSpPr>
          <p:nvPr>
            <p:ph type="dt" sz="half" idx="10"/>
          </p:nvPr>
        </p:nvSpPr>
        <p:spPr/>
        <p:txBody>
          <a:bodyPr/>
          <a:lstStyle/>
          <a:p>
            <a:fld id="{D80764B9-2F7C-49B0-B125-D616B9119207}" type="datetime1">
              <a:rPr lang="en-US" smtClean="0"/>
              <a:t>9/19/2024</a:t>
            </a:fld>
            <a:endParaRPr lang="en-US" dirty="0"/>
          </a:p>
        </p:txBody>
      </p:sp>
      <p:sp>
        <p:nvSpPr>
          <p:cNvPr id="5" name="Footer Placeholder 4">
            <a:extLst>
              <a:ext uri="{FF2B5EF4-FFF2-40B4-BE49-F238E27FC236}">
                <a16:creationId xmlns:a16="http://schemas.microsoft.com/office/drawing/2014/main" id="{269C52E6-C6A3-4E99-981B-6DEB83B280D1}"/>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5BF776CC-0A91-422E-B60F-8BB438EA6E5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86907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8178BD-E783-4D30-8D67-25B450625F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6B7284B9-E398-4096-A78E-52172CB054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A214A13-9E25-4141-9567-A3230C513B4A}"/>
              </a:ext>
            </a:extLst>
          </p:cNvPr>
          <p:cNvSpPr>
            <a:spLocks noGrp="1"/>
          </p:cNvSpPr>
          <p:nvPr>
            <p:ph type="dt" sz="half" idx="10"/>
          </p:nvPr>
        </p:nvSpPr>
        <p:spPr/>
        <p:txBody>
          <a:bodyPr/>
          <a:lstStyle/>
          <a:p>
            <a:fld id="{8B5A168F-C152-4713-8121-CF9926D42E51}" type="datetime1">
              <a:rPr lang="en-US" smtClean="0"/>
              <a:t>9/19/2024</a:t>
            </a:fld>
            <a:endParaRPr lang="en-US" dirty="0"/>
          </a:p>
        </p:txBody>
      </p:sp>
      <p:sp>
        <p:nvSpPr>
          <p:cNvPr id="5" name="Footer Placeholder 4">
            <a:extLst>
              <a:ext uri="{FF2B5EF4-FFF2-40B4-BE49-F238E27FC236}">
                <a16:creationId xmlns:a16="http://schemas.microsoft.com/office/drawing/2014/main" id="{918769D9-4EC5-4C11-89BD-343776969AAB}"/>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13AEF159-B3E4-4D65-AEAF-F854A06217A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986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2D9EA-1242-4171-806D-41527DF3C53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9463E54A-9BA3-4BFF-B0DD-75E17E29CB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9C7F11B5-FBF8-460B-ACC6-B8E76DCC7315}"/>
              </a:ext>
            </a:extLst>
          </p:cNvPr>
          <p:cNvSpPr>
            <a:spLocks noGrp="1"/>
          </p:cNvSpPr>
          <p:nvPr>
            <p:ph type="dt" sz="half" idx="10"/>
          </p:nvPr>
        </p:nvSpPr>
        <p:spPr/>
        <p:txBody>
          <a:bodyPr/>
          <a:lstStyle/>
          <a:p>
            <a:fld id="{7B281312-7308-4AD7-B348-A21766C6CD77}" type="datetime1">
              <a:rPr lang="en-US" smtClean="0"/>
              <a:t>9/19/2024</a:t>
            </a:fld>
            <a:endParaRPr lang="en-US" dirty="0"/>
          </a:p>
        </p:txBody>
      </p:sp>
      <p:sp>
        <p:nvSpPr>
          <p:cNvPr id="5" name="Footer Placeholder 4">
            <a:extLst>
              <a:ext uri="{FF2B5EF4-FFF2-40B4-BE49-F238E27FC236}">
                <a16:creationId xmlns:a16="http://schemas.microsoft.com/office/drawing/2014/main" id="{298C91ED-FF74-4D79-96F6-93704CBB1E35}"/>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24DC7430-A03F-4AA3-825C-30768F7DB66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5220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E6849-02BC-4B76-BB59-9D47EAA8E9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57AF4DE5-958D-4EAD-B558-464344300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07AE10-A4EF-4A20-9976-3C68A2018FA1}"/>
              </a:ext>
            </a:extLst>
          </p:cNvPr>
          <p:cNvSpPr>
            <a:spLocks noGrp="1"/>
          </p:cNvSpPr>
          <p:nvPr>
            <p:ph type="dt" sz="half" idx="10"/>
          </p:nvPr>
        </p:nvSpPr>
        <p:spPr/>
        <p:txBody>
          <a:bodyPr/>
          <a:lstStyle/>
          <a:p>
            <a:fld id="{35F6BBAF-0317-4EE1-A109-A87DF495E76A}" type="datetime1">
              <a:rPr lang="en-US" smtClean="0"/>
              <a:t>9/19/2024</a:t>
            </a:fld>
            <a:endParaRPr lang="en-US" dirty="0"/>
          </a:p>
        </p:txBody>
      </p:sp>
      <p:sp>
        <p:nvSpPr>
          <p:cNvPr id="5" name="Footer Placeholder 4">
            <a:extLst>
              <a:ext uri="{FF2B5EF4-FFF2-40B4-BE49-F238E27FC236}">
                <a16:creationId xmlns:a16="http://schemas.microsoft.com/office/drawing/2014/main" id="{D1E658B7-706C-4A2B-842A-3444A28F9B05}"/>
              </a:ext>
            </a:extLst>
          </p:cNvPr>
          <p:cNvSpPr>
            <a:spLocks noGrp="1"/>
          </p:cNvSpPr>
          <p:nvPr>
            <p:ph type="ftr" sz="quarter" idx="11"/>
          </p:nvPr>
        </p:nvSpPr>
        <p:spPr/>
        <p:txBody>
          <a:body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657185F1-A9E8-4D2B-8377-D85C3E3455A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307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CCDA1-08DD-4699-B940-2AEA2D4A48E8}"/>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1A14B85-8809-401F-B045-EC2D1F81E5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0B331429-F323-43F8-84E4-AC6C733E55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AEBD51ED-7ADD-47EC-B100-0BB52B9AA8B7}"/>
              </a:ext>
            </a:extLst>
          </p:cNvPr>
          <p:cNvSpPr>
            <a:spLocks noGrp="1"/>
          </p:cNvSpPr>
          <p:nvPr>
            <p:ph type="dt" sz="half" idx="10"/>
          </p:nvPr>
        </p:nvSpPr>
        <p:spPr/>
        <p:txBody>
          <a:bodyPr/>
          <a:lstStyle/>
          <a:p>
            <a:fld id="{F098552B-6110-4EB7-8122-EFC7BEFFA21B}" type="datetime1">
              <a:rPr lang="en-US" smtClean="0"/>
              <a:t>9/19/2024</a:t>
            </a:fld>
            <a:endParaRPr lang="en-US" dirty="0"/>
          </a:p>
        </p:txBody>
      </p:sp>
      <p:sp>
        <p:nvSpPr>
          <p:cNvPr id="6" name="Footer Placeholder 5">
            <a:extLst>
              <a:ext uri="{FF2B5EF4-FFF2-40B4-BE49-F238E27FC236}">
                <a16:creationId xmlns:a16="http://schemas.microsoft.com/office/drawing/2014/main" id="{26016DE0-D3F7-46A2-A4DC-F66B2EE17044}"/>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8EE78C78-5D10-4775-88C8-DB37562AF68E}"/>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296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78213-AD7E-47AF-8185-387CCE5300BC}"/>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BC5A1D30-EFB1-49C8-B71B-77F0A49742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DA6B10-5113-4BA3-AD8B-31F395D1B9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B8992B59-A574-4C79-A959-30EAB5DEF4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222817-CE2F-4D87-84B1-2EB1BA6122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4B337E7F-422F-4C07-84A6-15ED6225D7AB}"/>
              </a:ext>
            </a:extLst>
          </p:cNvPr>
          <p:cNvSpPr>
            <a:spLocks noGrp="1"/>
          </p:cNvSpPr>
          <p:nvPr>
            <p:ph type="dt" sz="half" idx="10"/>
          </p:nvPr>
        </p:nvSpPr>
        <p:spPr/>
        <p:txBody>
          <a:bodyPr/>
          <a:lstStyle/>
          <a:p>
            <a:fld id="{86ECF518-4EDC-4B7E-8FBD-B909E3185C57}" type="datetime1">
              <a:rPr lang="en-US" smtClean="0"/>
              <a:t>9/19/2024</a:t>
            </a:fld>
            <a:endParaRPr lang="en-US" dirty="0"/>
          </a:p>
        </p:txBody>
      </p:sp>
      <p:sp>
        <p:nvSpPr>
          <p:cNvPr id="8" name="Footer Placeholder 7">
            <a:extLst>
              <a:ext uri="{FF2B5EF4-FFF2-40B4-BE49-F238E27FC236}">
                <a16:creationId xmlns:a16="http://schemas.microsoft.com/office/drawing/2014/main" id="{A1396DBB-C63F-4EC8-9315-F398AFAAFDD8}"/>
              </a:ext>
            </a:extLst>
          </p:cNvPr>
          <p:cNvSpPr>
            <a:spLocks noGrp="1"/>
          </p:cNvSpPr>
          <p:nvPr>
            <p:ph type="ftr" sz="quarter" idx="11"/>
          </p:nvPr>
        </p:nvSpPr>
        <p:spPr/>
        <p:txBody>
          <a:bodyPr/>
          <a:lstStyle/>
          <a:p>
            <a:r>
              <a:rPr lang="da-DK"/>
              <a:t>Marileine KEMME - Center For Life</a:t>
            </a:r>
            <a:endParaRPr lang="en-US" dirty="0"/>
          </a:p>
        </p:txBody>
      </p:sp>
      <p:sp>
        <p:nvSpPr>
          <p:cNvPr id="9" name="Slide Number Placeholder 8">
            <a:extLst>
              <a:ext uri="{FF2B5EF4-FFF2-40B4-BE49-F238E27FC236}">
                <a16:creationId xmlns:a16="http://schemas.microsoft.com/office/drawing/2014/main" id="{17AA2520-2016-4050-84DD-689171BE14D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19228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5EDE1-9049-4766-B8BE-E0817E2C1795}"/>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88E9B4D5-8D63-42D2-A917-EFA583685A21}"/>
              </a:ext>
            </a:extLst>
          </p:cNvPr>
          <p:cNvSpPr>
            <a:spLocks noGrp="1"/>
          </p:cNvSpPr>
          <p:nvPr>
            <p:ph type="dt" sz="half" idx="10"/>
          </p:nvPr>
        </p:nvSpPr>
        <p:spPr/>
        <p:txBody>
          <a:bodyPr/>
          <a:lstStyle/>
          <a:p>
            <a:fld id="{12C115A7-CA0D-4470-99AF-52E0B34365AF}" type="datetime1">
              <a:rPr lang="en-US" smtClean="0"/>
              <a:t>9/19/2024</a:t>
            </a:fld>
            <a:endParaRPr lang="en-US" dirty="0"/>
          </a:p>
        </p:txBody>
      </p:sp>
      <p:sp>
        <p:nvSpPr>
          <p:cNvPr id="4" name="Footer Placeholder 3">
            <a:extLst>
              <a:ext uri="{FF2B5EF4-FFF2-40B4-BE49-F238E27FC236}">
                <a16:creationId xmlns:a16="http://schemas.microsoft.com/office/drawing/2014/main" id="{99D03823-8B8C-414E-B8B0-95C838A20E58}"/>
              </a:ext>
            </a:extLst>
          </p:cNvPr>
          <p:cNvSpPr>
            <a:spLocks noGrp="1"/>
          </p:cNvSpPr>
          <p:nvPr>
            <p:ph type="ftr" sz="quarter" idx="11"/>
          </p:nvPr>
        </p:nvSpPr>
        <p:spPr/>
        <p:txBody>
          <a:bodyPr/>
          <a:lstStyle/>
          <a:p>
            <a:r>
              <a:rPr lang="da-DK"/>
              <a:t>Marileine KEMME - Center For Life</a:t>
            </a:r>
            <a:endParaRPr lang="en-US" dirty="0"/>
          </a:p>
        </p:txBody>
      </p:sp>
      <p:sp>
        <p:nvSpPr>
          <p:cNvPr id="5" name="Slide Number Placeholder 4">
            <a:extLst>
              <a:ext uri="{FF2B5EF4-FFF2-40B4-BE49-F238E27FC236}">
                <a16:creationId xmlns:a16="http://schemas.microsoft.com/office/drawing/2014/main" id="{4C93E7A6-8ADE-4BF3-8594-AC411033C42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691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540C8D-96B3-4F46-A870-9E8DFE45EA54}"/>
              </a:ext>
            </a:extLst>
          </p:cNvPr>
          <p:cNvSpPr>
            <a:spLocks noGrp="1"/>
          </p:cNvSpPr>
          <p:nvPr>
            <p:ph type="dt" sz="half" idx="10"/>
          </p:nvPr>
        </p:nvSpPr>
        <p:spPr/>
        <p:txBody>
          <a:bodyPr/>
          <a:lstStyle/>
          <a:p>
            <a:fld id="{706386B8-6ACC-44DE-B61D-7654025B987A}" type="datetime1">
              <a:rPr lang="en-US" smtClean="0"/>
              <a:t>9/19/2024</a:t>
            </a:fld>
            <a:endParaRPr lang="en-US" dirty="0"/>
          </a:p>
        </p:txBody>
      </p:sp>
      <p:sp>
        <p:nvSpPr>
          <p:cNvPr id="3" name="Footer Placeholder 2">
            <a:extLst>
              <a:ext uri="{FF2B5EF4-FFF2-40B4-BE49-F238E27FC236}">
                <a16:creationId xmlns:a16="http://schemas.microsoft.com/office/drawing/2014/main" id="{0BDD45EB-2634-4063-8659-238F30150FD8}"/>
              </a:ext>
            </a:extLst>
          </p:cNvPr>
          <p:cNvSpPr>
            <a:spLocks noGrp="1"/>
          </p:cNvSpPr>
          <p:nvPr>
            <p:ph type="ftr" sz="quarter" idx="11"/>
          </p:nvPr>
        </p:nvSpPr>
        <p:spPr/>
        <p:txBody>
          <a:bodyPr/>
          <a:lstStyle/>
          <a:p>
            <a:r>
              <a:rPr lang="da-DK"/>
              <a:t>Marileine KEMME - Center For Life</a:t>
            </a:r>
            <a:endParaRPr lang="en-US" dirty="0"/>
          </a:p>
        </p:txBody>
      </p:sp>
      <p:sp>
        <p:nvSpPr>
          <p:cNvPr id="4" name="Slide Number Placeholder 3">
            <a:extLst>
              <a:ext uri="{FF2B5EF4-FFF2-40B4-BE49-F238E27FC236}">
                <a16:creationId xmlns:a16="http://schemas.microsoft.com/office/drawing/2014/main" id="{4139D995-44AC-4E9B-BC1E-1ED646033400}"/>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48706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A2061-E720-40C1-B6BA-FFD35C2DE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3FE72EFC-4F9D-46B1-9F77-C468204DA2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5D3B8C43-5F68-42B8-8106-AD35A1CC7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10161E-80FA-46F1-BDE6-90CD731F575D}"/>
              </a:ext>
            </a:extLst>
          </p:cNvPr>
          <p:cNvSpPr>
            <a:spLocks noGrp="1"/>
          </p:cNvSpPr>
          <p:nvPr>
            <p:ph type="dt" sz="half" idx="10"/>
          </p:nvPr>
        </p:nvSpPr>
        <p:spPr/>
        <p:txBody>
          <a:bodyPr/>
          <a:lstStyle/>
          <a:p>
            <a:fld id="{99921204-658A-429A-AD4F-9E0B0F99EE4A}" type="datetime1">
              <a:rPr lang="en-US" smtClean="0"/>
              <a:t>9/19/2024</a:t>
            </a:fld>
            <a:endParaRPr lang="en-US" dirty="0"/>
          </a:p>
        </p:txBody>
      </p:sp>
      <p:sp>
        <p:nvSpPr>
          <p:cNvPr id="6" name="Footer Placeholder 5">
            <a:extLst>
              <a:ext uri="{FF2B5EF4-FFF2-40B4-BE49-F238E27FC236}">
                <a16:creationId xmlns:a16="http://schemas.microsoft.com/office/drawing/2014/main" id="{4C5EB797-5F97-4F02-B9A7-891117226C33}"/>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E0A94E7F-3AEE-4637-81A4-ABE83842E3DC}"/>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44684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E6FA4-98F1-4ECC-A9C5-6ACA1616C0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A4D54AB3-AA8C-4715-8137-E7E609D687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400C2E15-2ABF-49B3-A0CF-0E25504195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020154-C2CE-4C27-8987-54C82173B712}"/>
              </a:ext>
            </a:extLst>
          </p:cNvPr>
          <p:cNvSpPr>
            <a:spLocks noGrp="1"/>
          </p:cNvSpPr>
          <p:nvPr>
            <p:ph type="dt" sz="half" idx="10"/>
          </p:nvPr>
        </p:nvSpPr>
        <p:spPr/>
        <p:txBody>
          <a:bodyPr/>
          <a:lstStyle/>
          <a:p>
            <a:fld id="{282B78C3-EEB4-4DD2-BB94-546E80EBD075}" type="datetime1">
              <a:rPr lang="en-US" smtClean="0"/>
              <a:t>9/19/2024</a:t>
            </a:fld>
            <a:endParaRPr lang="en-US" dirty="0"/>
          </a:p>
        </p:txBody>
      </p:sp>
      <p:sp>
        <p:nvSpPr>
          <p:cNvPr id="6" name="Footer Placeholder 5">
            <a:extLst>
              <a:ext uri="{FF2B5EF4-FFF2-40B4-BE49-F238E27FC236}">
                <a16:creationId xmlns:a16="http://schemas.microsoft.com/office/drawing/2014/main" id="{1DADB58C-8B4F-47D4-A929-51A59B731442}"/>
              </a:ext>
            </a:extLst>
          </p:cNvPr>
          <p:cNvSpPr>
            <a:spLocks noGrp="1"/>
          </p:cNvSpPr>
          <p:nvPr>
            <p:ph type="ftr" sz="quarter" idx="11"/>
          </p:nvPr>
        </p:nvSpPr>
        <p:spPr/>
        <p:txBody>
          <a:bodyPr/>
          <a:lstStyle/>
          <a:p>
            <a:r>
              <a:rPr lang="da-DK"/>
              <a:t>Marileine KEMME - Center For Life</a:t>
            </a:r>
            <a:endParaRPr lang="en-US" dirty="0"/>
          </a:p>
        </p:txBody>
      </p:sp>
      <p:sp>
        <p:nvSpPr>
          <p:cNvPr id="7" name="Slide Number Placeholder 6">
            <a:extLst>
              <a:ext uri="{FF2B5EF4-FFF2-40B4-BE49-F238E27FC236}">
                <a16:creationId xmlns:a16="http://schemas.microsoft.com/office/drawing/2014/main" id="{5DD52192-BF1B-4780-905A-DC276809EE4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6602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54CA24-4D3B-48CB-8587-16F597E431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2D2C3557-BAD8-45F4-96BA-CB8A3ADA69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F030F598-4F95-44C2-9B6A-DFD3398CF2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7B50EE-0D79-4696-8504-4235E6353090}" type="datetime1">
              <a:rPr lang="en-US" smtClean="0"/>
              <a:t>9/19/2024</a:t>
            </a:fld>
            <a:endParaRPr lang="en-US" dirty="0"/>
          </a:p>
        </p:txBody>
      </p:sp>
      <p:sp>
        <p:nvSpPr>
          <p:cNvPr id="5" name="Footer Placeholder 4">
            <a:extLst>
              <a:ext uri="{FF2B5EF4-FFF2-40B4-BE49-F238E27FC236}">
                <a16:creationId xmlns:a16="http://schemas.microsoft.com/office/drawing/2014/main" id="{3A3A308C-22E0-48EB-92C9-E1E384A87F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a-DK"/>
              <a:t>Marileine KEMME - Center For Life</a:t>
            </a:r>
            <a:endParaRPr lang="en-US" dirty="0"/>
          </a:p>
        </p:txBody>
      </p:sp>
      <p:sp>
        <p:nvSpPr>
          <p:cNvPr id="6" name="Slide Number Placeholder 5">
            <a:extLst>
              <a:ext uri="{FF2B5EF4-FFF2-40B4-BE49-F238E27FC236}">
                <a16:creationId xmlns:a16="http://schemas.microsoft.com/office/drawing/2014/main" id="{35B06A85-3605-47D6-9C88-D56CE22BEB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12922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765110" y="457201"/>
            <a:ext cx="9268649" cy="2043404"/>
          </a:xfrm>
        </p:spPr>
        <p:txBody>
          <a:bodyPr>
            <a:noAutofit/>
          </a:bodyPr>
          <a:lstStyle/>
          <a:p>
            <a:pPr>
              <a:lnSpc>
                <a:spcPct val="100000"/>
              </a:lnSpc>
              <a:spcBef>
                <a:spcPts val="1200"/>
              </a:spcBef>
            </a:pP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br>
              <a:rPr lang="en-US" sz="2800" b="1" i="0" u="none" strike="noStrike" baseline="0" dirty="0">
                <a:solidFill>
                  <a:srgbClr val="000000"/>
                </a:solidFill>
                <a:latin typeface="Calibri" panose="020F0502020204030204" pitchFamily="34" charset="0"/>
              </a:rPr>
            </a:br>
            <a:r>
              <a:rPr lang="en-US" sz="2800" b="1" i="0" u="none" strike="noStrike" baseline="0" dirty="0">
                <a:solidFill>
                  <a:srgbClr val="000000"/>
                </a:solidFill>
                <a:latin typeface="Calibri" panose="020F0502020204030204" pitchFamily="34" charset="0"/>
              </a:rPr>
              <a:t>AFINET online Conference, 2024</a:t>
            </a:r>
            <a:br>
              <a:rPr lang="en-US" sz="2800" b="1" i="0" u="none" strike="noStrike" baseline="0" dirty="0">
                <a:solidFill>
                  <a:srgbClr val="000000"/>
                </a:solidFill>
                <a:latin typeface="Calibri" panose="020F0502020204030204" pitchFamily="34" charset="0"/>
              </a:rPr>
            </a:br>
            <a:r>
              <a:rPr lang="en-US" sz="2800" b="1" i="0" u="none" strike="noStrike" baseline="0" dirty="0">
                <a:solidFill>
                  <a:srgbClr val="000000"/>
                </a:solidFill>
                <a:latin typeface="Calibri" panose="020F0502020204030204" pitchFamily="34" charset="0"/>
              </a:rPr>
              <a:t>Keynote 3, Friday 20</a:t>
            </a:r>
            <a:r>
              <a:rPr lang="en-US" sz="2800" b="1" i="0" u="none" strike="noStrike" baseline="30000" dirty="0">
                <a:solidFill>
                  <a:srgbClr val="000000"/>
                </a:solidFill>
                <a:latin typeface="Calibri" panose="020F0502020204030204" pitchFamily="34" charset="0"/>
              </a:rPr>
              <a:t>th</a:t>
            </a:r>
            <a:r>
              <a:rPr lang="en-US" sz="2800" b="1" i="0" u="none" strike="noStrike" baseline="0" dirty="0">
                <a:solidFill>
                  <a:srgbClr val="000000"/>
                </a:solidFill>
                <a:latin typeface="Calibri" panose="020F0502020204030204" pitchFamily="34" charset="0"/>
              </a:rPr>
              <a:t> September</a:t>
            </a:r>
            <a:br>
              <a:rPr lang="en-US" sz="2800" b="1" i="0" u="none" strike="noStrike" baseline="0" dirty="0">
                <a:solidFill>
                  <a:srgbClr val="000000"/>
                </a:solidFill>
                <a:latin typeface="Calibri" panose="020F0502020204030204" pitchFamily="34" charset="0"/>
              </a:rPr>
            </a:br>
            <a:br>
              <a:rPr lang="en-US" sz="2800" b="0" i="0" u="none" strike="noStrike" baseline="0" dirty="0">
                <a:solidFill>
                  <a:srgbClr val="000000"/>
                </a:solidFill>
                <a:latin typeface="Calibri" panose="020F0502020204030204" pitchFamily="34" charset="0"/>
              </a:rPr>
            </a:br>
            <a:endParaRPr lang="en-GB" sz="2400" b="0" i="0" u="none" strike="noStrike" baseline="0" dirty="0">
              <a:solidFill>
                <a:srgbClr val="000000"/>
              </a:solidFill>
              <a:latin typeface="Calibri" panose="020F0502020204030204" pitchFamily="34" charset="0"/>
            </a:endParaRP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310743"/>
          </a:xfrm>
        </p:spPr>
        <p:txBody>
          <a:bodyPr>
            <a:noAutofit/>
          </a:bodyPr>
          <a:lstStyle/>
          <a:p>
            <a:pPr algn="l"/>
            <a:endParaRPr lang="en-GB" sz="2000" b="1" i="0" u="sng" strike="noStrike" baseline="0" dirty="0">
              <a:solidFill>
                <a:srgbClr val="000000"/>
              </a:solidFill>
            </a:endParaRPr>
          </a:p>
          <a:p>
            <a:r>
              <a:rPr lang="en-US" sz="3200" b="1" i="1" u="none" strike="noStrike" baseline="0" dirty="0">
                <a:solidFill>
                  <a:srgbClr val="000000"/>
                </a:solidFill>
                <a:latin typeface="Bahnschrift" panose="020B0502040204020203" pitchFamily="34" charset="0"/>
              </a:rPr>
              <a:t>Living with (and overcoming) Gambling addiction</a:t>
            </a:r>
            <a:br>
              <a:rPr lang="en-US" sz="3200" b="0" i="1" u="none" strike="noStrike" baseline="0" dirty="0">
                <a:solidFill>
                  <a:srgbClr val="000000"/>
                </a:solidFill>
                <a:latin typeface="Calibri" panose="020F0502020204030204" pitchFamily="34" charset="0"/>
              </a:rPr>
            </a:br>
            <a:endParaRPr lang="en-GB" sz="3200" b="0" i="1" u="none" strike="noStrike" baseline="0" dirty="0">
              <a:solidFill>
                <a:srgbClr val="000000"/>
              </a:solidFill>
              <a:latin typeface="Calibri" panose="020F0502020204030204" pitchFamily="34" charset="0"/>
            </a:endParaRPr>
          </a:p>
          <a:p>
            <a:r>
              <a:rPr lang="en-US" sz="2800" b="1" i="0" u="none" strike="noStrike" baseline="0" dirty="0">
                <a:solidFill>
                  <a:srgbClr val="000000"/>
                </a:solidFill>
                <a:latin typeface="Calibri" panose="020F0502020204030204" pitchFamily="34" charset="0"/>
              </a:rPr>
              <a:t>Steph Shilton </a:t>
            </a:r>
            <a:r>
              <a:rPr lang="en-US" sz="2800" b="0" i="0" u="none" strike="noStrike" baseline="0" dirty="0">
                <a:solidFill>
                  <a:srgbClr val="000000"/>
                </a:solidFill>
                <a:latin typeface="Calibri" panose="020F0502020204030204" pitchFamily="34" charset="0"/>
              </a:rPr>
              <a:t>(England)</a:t>
            </a:r>
          </a:p>
          <a:p>
            <a:r>
              <a:rPr lang="en-US" sz="2800" b="1" i="0" u="none" strike="noStrike" baseline="0" dirty="0">
                <a:solidFill>
                  <a:srgbClr val="000000"/>
                </a:solidFill>
                <a:latin typeface="Calibri" panose="020F0502020204030204" pitchFamily="34" charset="0"/>
              </a:rPr>
              <a:t>Peter Shilton</a:t>
            </a:r>
            <a:r>
              <a:rPr lang="en-US" sz="2800" b="0" i="0" u="none" strike="noStrike" baseline="0" dirty="0">
                <a:solidFill>
                  <a:srgbClr val="000000"/>
                </a:solidFill>
                <a:latin typeface="Calibri" panose="020F0502020204030204" pitchFamily="34" charset="0"/>
              </a:rPr>
              <a:t>, CBE (England) </a:t>
            </a:r>
          </a:p>
          <a:p>
            <a:r>
              <a:rPr lang="en-US" sz="2800" b="0" i="0" u="none" strike="noStrike" baseline="0" dirty="0">
                <a:solidFill>
                  <a:srgbClr val="000000"/>
                </a:solidFill>
                <a:latin typeface="Calibri" panose="020F0502020204030204" pitchFamily="34" charset="0"/>
              </a:rPr>
              <a:t>in conversation with </a:t>
            </a:r>
            <a:r>
              <a:rPr lang="en-US" sz="2800" b="1" i="0" u="none" strike="noStrike" baseline="0" dirty="0">
                <a:solidFill>
                  <a:srgbClr val="000000"/>
                </a:solidFill>
                <a:latin typeface="Calibri" panose="020F0502020204030204" pitchFamily="34" charset="0"/>
              </a:rPr>
              <a:t>Richard Velleman </a:t>
            </a:r>
            <a:r>
              <a:rPr lang="en-US" sz="2800" b="0" i="0" u="none" strike="noStrike" baseline="0" dirty="0">
                <a:solidFill>
                  <a:srgbClr val="000000"/>
                </a:solidFill>
                <a:latin typeface="Calibri" panose="020F0502020204030204" pitchFamily="34" charset="0"/>
              </a:rPr>
              <a:t>(England / India)</a:t>
            </a:r>
          </a:p>
          <a:p>
            <a:pPr algn="l"/>
            <a:endParaRPr kumimoji="0" lang="en-US" altLang="en-US" b="0" i="0" u="none" strike="noStrike" cap="none" normalizeH="0" baseline="0" dirty="0">
              <a:ln>
                <a:noFill/>
              </a:ln>
              <a:solidFill>
                <a:srgbClr val="000000"/>
              </a:solidFill>
              <a:effectLst/>
              <a:ea typeface="MS Mincho" panose="02020609040205080304" pitchFamily="49" charset="-128"/>
              <a:cs typeface="Calibri" panose="020F0502020204030204" pitchFamily="34"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640417596"/>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541176" y="317242"/>
            <a:ext cx="9492583" cy="1371599"/>
          </a:xfrm>
        </p:spPr>
        <p:txBody>
          <a:bodyPr>
            <a:noAutofit/>
          </a:bodyPr>
          <a:lstStyle/>
          <a:p>
            <a:r>
              <a:rPr lang="en-US" sz="2400" b="1" i="1" u="none" strike="noStrike" baseline="0" dirty="0">
                <a:solidFill>
                  <a:srgbClr val="000000"/>
                </a:solidFill>
                <a:latin typeface="Bahnschrift" panose="020B0502040204020203" pitchFamily="34" charset="0"/>
              </a:rPr>
              <a:t>Living with (and overcoming) Gambling addiction</a:t>
            </a:r>
            <a:br>
              <a:rPr lang="en-US" sz="2400" b="0" i="1" u="none" strike="noStrike" baseline="0" dirty="0">
                <a:solidFill>
                  <a:srgbClr val="000000"/>
                </a:solidFill>
                <a:latin typeface="Calibri" panose="020F0502020204030204" pitchFamily="34" charset="0"/>
              </a:rPr>
            </a:br>
            <a:r>
              <a:rPr lang="en-US" sz="2400" b="1" i="1" u="none" strike="noStrike" baseline="0" dirty="0">
                <a:solidFill>
                  <a:srgbClr val="000000"/>
                </a:solidFill>
                <a:latin typeface="Calibri" panose="020F0502020204030204" pitchFamily="34" charset="0"/>
              </a:rPr>
              <a:t>Steph and Peter Shilton</a:t>
            </a:r>
            <a:endParaRPr lang="en-GB" sz="2400" b="1" i="0" u="none" strike="noStrike" baseline="0" dirty="0">
              <a:solidFill>
                <a:srgbClr val="000000"/>
              </a:solidFill>
              <a:latin typeface="Calibri" panose="020F0502020204030204" pitchFamily="34" charset="0"/>
            </a:endParaRP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310743"/>
          </a:xfrm>
        </p:spPr>
        <p:txBody>
          <a:bodyPr>
            <a:noAutofit/>
          </a:bodyPr>
          <a:lstStyle/>
          <a:p>
            <a:pPr algn="l"/>
            <a:endParaRPr lang="en-GB" sz="2000" b="1" i="0" u="sng" strike="noStrike" baseline="0" dirty="0">
              <a:solidFill>
                <a:srgbClr val="000000"/>
              </a:solidFill>
            </a:endParaRPr>
          </a:p>
          <a:p>
            <a:pPr algn="l"/>
            <a:r>
              <a:rPr lang="en-GB" dirty="0">
                <a:effectLst/>
                <a:latin typeface="Aptos" panose="020B0004020202020204" pitchFamily="34" charset="0"/>
                <a:ea typeface="Aptos" panose="020B0004020202020204" pitchFamily="34" charset="0"/>
                <a:cs typeface="Times New Roman" panose="02020603050405020304" pitchFamily="18" charset="0"/>
              </a:rPr>
              <a:t>How this session will run.</a:t>
            </a:r>
          </a:p>
          <a:p>
            <a:pPr algn="l"/>
            <a:r>
              <a:rPr lang="en-GB" dirty="0">
                <a:effectLst/>
                <a:latin typeface="Aptos" panose="020B0004020202020204" pitchFamily="34" charset="0"/>
                <a:ea typeface="Aptos" panose="020B0004020202020204" pitchFamily="34" charset="0"/>
                <a:cs typeface="Times New Roman" panose="02020603050405020304" pitchFamily="18" charset="0"/>
              </a:rPr>
              <a:t>I’m going to ask first Peter and then Steph to spend about 5 minutes each , outlining their story,</a:t>
            </a:r>
          </a:p>
          <a:p>
            <a:pPr algn="l"/>
            <a:endParaRPr lang="en-GB" dirty="0">
              <a:latin typeface="Aptos" panose="020B0004020202020204" pitchFamily="34" charset="0"/>
              <a:ea typeface="Aptos" panose="020B0004020202020204" pitchFamily="34" charset="0"/>
              <a:cs typeface="Times New Roman" panose="02020603050405020304" pitchFamily="18" charset="0"/>
            </a:endParaRPr>
          </a:p>
          <a:p>
            <a:pPr algn="l"/>
            <a:r>
              <a:rPr lang="en-GB" dirty="0">
                <a:latin typeface="Aptos" panose="020B0004020202020204" pitchFamily="34" charset="0"/>
                <a:ea typeface="Aptos" panose="020B0004020202020204" pitchFamily="34" charset="0"/>
                <a:cs typeface="Times New Roman" panose="02020603050405020304" pitchFamily="18" charset="0"/>
              </a:rPr>
              <a:t>And then we are going to have a 3-way conversation where I am going to use </a:t>
            </a:r>
          </a:p>
          <a:p>
            <a:pPr algn="l"/>
            <a:r>
              <a:rPr lang="en-GB" dirty="0">
                <a:latin typeface="Aptos" panose="020B0004020202020204" pitchFamily="34" charset="0"/>
                <a:ea typeface="Aptos" panose="020B0004020202020204" pitchFamily="34" charset="0"/>
                <a:cs typeface="Times New Roman" panose="02020603050405020304" pitchFamily="18" charset="0"/>
              </a:rPr>
              <a:t>the </a:t>
            </a:r>
            <a:r>
              <a:rPr lang="en-GB" b="1" dirty="0">
                <a:latin typeface="Aptos" panose="020B0004020202020204" pitchFamily="34" charset="0"/>
                <a:ea typeface="Aptos" panose="020B0004020202020204" pitchFamily="34" charset="0"/>
                <a:cs typeface="Times New Roman" panose="02020603050405020304" pitchFamily="18" charset="0"/>
              </a:rPr>
              <a:t>Stress-Strain-Information-Coping-Support model </a:t>
            </a:r>
            <a:r>
              <a:rPr lang="en-GB" dirty="0">
                <a:latin typeface="Aptos" panose="020B0004020202020204" pitchFamily="34" charset="0"/>
                <a:ea typeface="Aptos" panose="020B0004020202020204" pitchFamily="34" charset="0"/>
                <a:cs typeface="Times New Roman" panose="02020603050405020304" pitchFamily="18" charset="0"/>
              </a:rPr>
              <a:t>, devised by my colleagues Jim Orford, Lorna Templeton, Alex </a:t>
            </a:r>
            <a:r>
              <a:rPr lang="en-GB" dirty="0" err="1">
                <a:latin typeface="Aptos" panose="020B0004020202020204" pitchFamily="34" charset="0"/>
                <a:ea typeface="Aptos" panose="020B0004020202020204" pitchFamily="34" charset="0"/>
                <a:cs typeface="Times New Roman" panose="02020603050405020304" pitchFamily="18" charset="0"/>
              </a:rPr>
              <a:t>Copello</a:t>
            </a:r>
            <a:r>
              <a:rPr lang="en-GB" dirty="0">
                <a:latin typeface="Aptos" panose="020B0004020202020204" pitchFamily="34" charset="0"/>
                <a:ea typeface="Aptos" panose="020B0004020202020204" pitchFamily="34" charset="0"/>
                <a:cs typeface="Times New Roman" panose="02020603050405020304" pitchFamily="18" charset="0"/>
              </a:rPr>
              <a:t> and myself, to ask them about each of those elements – SSICS.</a:t>
            </a:r>
          </a:p>
          <a:p>
            <a:pPr algn="l"/>
            <a:r>
              <a:rPr lang="en-GB" dirty="0">
                <a:latin typeface="Aptos" panose="020B0004020202020204" pitchFamily="34" charset="0"/>
                <a:ea typeface="Aptos" panose="020B0004020202020204" pitchFamily="34" charset="0"/>
                <a:cs typeface="Times New Roman" panose="02020603050405020304" pitchFamily="18" charset="0"/>
              </a:rPr>
              <a:t>A word about that model …… </a:t>
            </a:r>
          </a:p>
          <a:p>
            <a:pPr algn="l"/>
            <a:endParaRPr lang="en-GB" sz="1800" dirty="0">
              <a:latin typeface="Aptos" panose="020B0004020202020204" pitchFamily="34" charset="0"/>
              <a:ea typeface="Aptos" panose="020B000402020202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854694228"/>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02A97-3A61-D2CD-1038-15F645EE28D4}"/>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A1809396-0CCF-A6D7-432E-A04B2029CA7F}"/>
              </a:ext>
            </a:extLst>
          </p:cNvPr>
          <p:cNvSpPr>
            <a:spLocks noGrp="1"/>
          </p:cNvSpPr>
          <p:nvPr>
            <p:ph type="subTitle" idx="1"/>
          </p:nvPr>
        </p:nvSpPr>
        <p:spPr/>
        <p:txBody>
          <a:bodyPr/>
          <a:lstStyle/>
          <a:p>
            <a:endParaRPr lang="en-GB" dirty="0"/>
          </a:p>
        </p:txBody>
      </p:sp>
      <p:graphicFrame>
        <p:nvGraphicFramePr>
          <p:cNvPr id="4" name="Diagram 3">
            <a:extLst>
              <a:ext uri="{FF2B5EF4-FFF2-40B4-BE49-F238E27FC236}">
                <a16:creationId xmlns:a16="http://schemas.microsoft.com/office/drawing/2014/main" id="{A52EB88A-57F9-4729-9CE5-21EB58E0265A}"/>
              </a:ext>
            </a:extLst>
          </p:cNvPr>
          <p:cNvGraphicFramePr/>
          <p:nvPr/>
        </p:nvGraphicFramePr>
        <p:xfrm>
          <a:off x="924232" y="776748"/>
          <a:ext cx="10186219" cy="5466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id="{04572FD2-737F-AD63-BE9C-111442BCF542}"/>
              </a:ext>
            </a:extLst>
          </p:cNvPr>
          <p:cNvPicPr>
            <a:picLocks noChangeAspect="1"/>
          </p:cNvPicPr>
          <p:nvPr/>
        </p:nvPicPr>
        <p:blipFill>
          <a:blip r:embed="rId7"/>
          <a:stretch>
            <a:fillRect/>
          </a:stretch>
        </p:blipFill>
        <p:spPr>
          <a:xfrm>
            <a:off x="10033759" y="0"/>
            <a:ext cx="2143125" cy="2143125"/>
          </a:xfrm>
          <a:prstGeom prst="rect">
            <a:avLst/>
          </a:prstGeom>
        </p:spPr>
      </p:pic>
    </p:spTree>
    <p:extLst>
      <p:ext uri="{BB962C8B-B14F-4D97-AF65-F5344CB8AC3E}">
        <p14:creationId xmlns:p14="http://schemas.microsoft.com/office/powerpoint/2010/main" val="1676013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541176" y="317242"/>
            <a:ext cx="9492583" cy="1371599"/>
          </a:xfrm>
        </p:spPr>
        <p:txBody>
          <a:bodyPr>
            <a:noAutofit/>
          </a:bodyPr>
          <a:lstStyle/>
          <a:p>
            <a:r>
              <a:rPr lang="en-US" sz="2400" b="1" i="1" u="none" strike="noStrike" baseline="0" dirty="0">
                <a:solidFill>
                  <a:srgbClr val="000000"/>
                </a:solidFill>
                <a:latin typeface="Bahnschrift" panose="020B0502040204020203" pitchFamily="34" charset="0"/>
              </a:rPr>
              <a:t>Living with (and overcoming) Gambling addiction</a:t>
            </a:r>
            <a:br>
              <a:rPr lang="en-US" sz="2400" b="0" i="1" u="none" strike="noStrike" baseline="0" dirty="0">
                <a:solidFill>
                  <a:srgbClr val="000000"/>
                </a:solidFill>
                <a:latin typeface="Calibri" panose="020F0502020204030204" pitchFamily="34" charset="0"/>
              </a:rPr>
            </a:br>
            <a:r>
              <a:rPr lang="en-US" sz="2400" b="1" i="1" u="none" strike="noStrike" baseline="0" dirty="0">
                <a:solidFill>
                  <a:srgbClr val="000000"/>
                </a:solidFill>
                <a:latin typeface="Calibri" panose="020F0502020204030204" pitchFamily="34" charset="0"/>
              </a:rPr>
              <a:t>Steph and Peter Shilton</a:t>
            </a:r>
            <a:endParaRPr lang="en-GB" sz="2400" b="1" i="0" u="none" strike="noStrike" baseline="0" dirty="0">
              <a:solidFill>
                <a:srgbClr val="000000"/>
              </a:solidFill>
              <a:latin typeface="Calibri" panose="020F0502020204030204" pitchFamily="34" charset="0"/>
            </a:endParaRP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41176" y="1688841"/>
            <a:ext cx="11650824" cy="4721290"/>
          </a:xfrm>
        </p:spPr>
        <p:txBody>
          <a:bodyPr>
            <a:noAutofit/>
          </a:bodyPr>
          <a:lstStyle/>
          <a:p>
            <a:pPr algn="l"/>
            <a:r>
              <a:rPr lang="en-GB" sz="2200" dirty="0">
                <a:effectLst/>
                <a:ea typeface="Aptos" panose="020B0004020202020204" pitchFamily="34" charset="0"/>
                <a:cs typeface="Times New Roman" panose="02020603050405020304" pitchFamily="18" charset="0"/>
              </a:rPr>
              <a:t>How this session will run.</a:t>
            </a:r>
          </a:p>
          <a:p>
            <a:pPr algn="l"/>
            <a:r>
              <a:rPr lang="en-GB" sz="2200" dirty="0">
                <a:effectLst/>
                <a:ea typeface="Aptos" panose="020B0004020202020204" pitchFamily="34" charset="0"/>
                <a:cs typeface="Times New Roman" panose="02020603050405020304" pitchFamily="18" charset="0"/>
              </a:rPr>
              <a:t>I’m going to ask first Peter and then Steph to spend about 5 minutes each , outlining their story,</a:t>
            </a:r>
          </a:p>
          <a:p>
            <a:pPr algn="l"/>
            <a:r>
              <a:rPr lang="en-GB" sz="2200" dirty="0">
                <a:ea typeface="Aptos" panose="020B0004020202020204" pitchFamily="34" charset="0"/>
                <a:cs typeface="Times New Roman" panose="02020603050405020304" pitchFamily="18" charset="0"/>
              </a:rPr>
              <a:t>And then we are going to have a 3-way conversation where I am going to use the Stress-Strain-Information-Coping-Support model , devised by my colleagues Jim Orford, Lorna Templeton, Alex </a:t>
            </a:r>
            <a:r>
              <a:rPr lang="en-GB" sz="2200" dirty="0" err="1">
                <a:ea typeface="Aptos" panose="020B0004020202020204" pitchFamily="34" charset="0"/>
                <a:cs typeface="Times New Roman" panose="02020603050405020304" pitchFamily="18" charset="0"/>
              </a:rPr>
              <a:t>Copello</a:t>
            </a:r>
            <a:r>
              <a:rPr lang="en-GB" sz="2200" dirty="0">
                <a:ea typeface="Aptos" panose="020B0004020202020204" pitchFamily="34" charset="0"/>
                <a:cs typeface="Times New Roman" panose="02020603050405020304" pitchFamily="18" charset="0"/>
              </a:rPr>
              <a:t> and myself) to ask them about each of those elements – SSICS .</a:t>
            </a:r>
          </a:p>
          <a:p>
            <a:pPr algn="l"/>
            <a:endParaRPr lang="en-GB" sz="2200" dirty="0">
              <a:ea typeface="Aptos" panose="020B0004020202020204" pitchFamily="34" charset="0"/>
              <a:cs typeface="Times New Roman" panose="02020603050405020304" pitchFamily="18" charset="0"/>
            </a:endParaRPr>
          </a:p>
          <a:p>
            <a:pPr algn="l"/>
            <a:r>
              <a:rPr lang="en-GB" sz="2200" dirty="0">
                <a:effectLst/>
                <a:ea typeface="Aptos" panose="020B0004020202020204" pitchFamily="34" charset="0"/>
              </a:rPr>
              <a:t>And I hope that we’ll hear from Steph and Peter both what was happening for them at the time when the problem was more severe, but also what helped them both to overcome the situation; </a:t>
            </a:r>
          </a:p>
          <a:p>
            <a:pPr algn="l"/>
            <a:r>
              <a:rPr lang="en-GB" sz="2200" dirty="0">
                <a:effectLst/>
                <a:ea typeface="Aptos" panose="020B0004020202020204" pitchFamily="34" charset="0"/>
              </a:rPr>
              <a:t>and also what lessons there are for policy, for research etc. , in looking at their experiences.</a:t>
            </a:r>
          </a:p>
          <a:p>
            <a:pPr algn="l"/>
            <a:endParaRPr lang="en-GB" sz="2200" dirty="0">
              <a:ea typeface="Aptos" panose="020B0004020202020204" pitchFamily="34" charset="0"/>
              <a:cs typeface="Times New Roman" panose="02020603050405020304" pitchFamily="18" charset="0"/>
            </a:endParaRPr>
          </a:p>
          <a:p>
            <a:pPr algn="l"/>
            <a:r>
              <a:rPr lang="en-GB" sz="2200" dirty="0">
                <a:effectLst/>
                <a:ea typeface="Aptos" panose="020B0004020202020204" pitchFamily="34" charset="0"/>
                <a:cs typeface="Times New Roman" panose="02020603050405020304" pitchFamily="18" charset="0"/>
              </a:rPr>
              <a:t>So – Peter and Steph ……</a:t>
            </a: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4168423834"/>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4AAED-FFB6-4107-BD71-611CD53FEDFD}"/>
              </a:ext>
            </a:extLst>
          </p:cNvPr>
          <p:cNvSpPr>
            <a:spLocks noGrp="1"/>
          </p:cNvSpPr>
          <p:nvPr>
            <p:ph type="ctrTitle"/>
          </p:nvPr>
        </p:nvSpPr>
        <p:spPr>
          <a:xfrm>
            <a:off x="541176" y="317242"/>
            <a:ext cx="9492583" cy="1371599"/>
          </a:xfrm>
        </p:spPr>
        <p:txBody>
          <a:bodyPr>
            <a:noAutofit/>
          </a:bodyPr>
          <a:lstStyle/>
          <a:p>
            <a:pPr algn="l"/>
            <a:r>
              <a:rPr lang="en-US" sz="2400" b="1" i="1" u="none" strike="noStrike" baseline="0" dirty="0">
                <a:solidFill>
                  <a:srgbClr val="000000"/>
                </a:solidFill>
                <a:latin typeface="+mn-lt"/>
              </a:rPr>
              <a:t>Living with (and overcoming) Gambling addiction</a:t>
            </a:r>
            <a:br>
              <a:rPr lang="en-US" sz="2400" b="0" i="1" u="none" strike="noStrike" baseline="0" dirty="0">
                <a:solidFill>
                  <a:srgbClr val="000000"/>
                </a:solidFill>
                <a:latin typeface="+mn-lt"/>
              </a:rPr>
            </a:br>
            <a:r>
              <a:rPr lang="en-US" sz="2400" b="1" i="1" u="none" strike="noStrike" baseline="0" dirty="0">
                <a:solidFill>
                  <a:srgbClr val="000000"/>
                </a:solidFill>
                <a:latin typeface="+mn-lt"/>
              </a:rPr>
              <a:t>Steph and Peter Shilton</a:t>
            </a:r>
            <a:endParaRPr lang="en-GB" sz="2400" b="1" i="0" u="none" strike="noStrike" baseline="0" dirty="0">
              <a:solidFill>
                <a:srgbClr val="000000"/>
              </a:solidFill>
              <a:latin typeface="+mn-lt"/>
            </a:endParaRPr>
          </a:p>
        </p:txBody>
      </p:sp>
      <p:sp>
        <p:nvSpPr>
          <p:cNvPr id="3" name="Subtitle 2">
            <a:extLst>
              <a:ext uri="{FF2B5EF4-FFF2-40B4-BE49-F238E27FC236}">
                <a16:creationId xmlns:a16="http://schemas.microsoft.com/office/drawing/2014/main" id="{6D35E6B4-0A17-4590-81B9-73DC90F23BBC}"/>
              </a:ext>
            </a:extLst>
          </p:cNvPr>
          <p:cNvSpPr>
            <a:spLocks noGrp="1"/>
          </p:cNvSpPr>
          <p:nvPr>
            <p:ph type="subTitle" idx="1"/>
          </p:nvPr>
        </p:nvSpPr>
        <p:spPr>
          <a:xfrm>
            <a:off x="559838" y="1688841"/>
            <a:ext cx="11650824" cy="4702628"/>
          </a:xfrm>
        </p:spPr>
        <p:txBody>
          <a:bodyPr>
            <a:noAutofit/>
          </a:bodyPr>
          <a:lstStyle/>
          <a:p>
            <a:pPr algn="l"/>
            <a:endParaRPr lang="en-GB" sz="2000" b="1" i="0" u="sng" strike="noStrike" baseline="0" dirty="0">
              <a:solidFill>
                <a:srgbClr val="000000"/>
              </a:solidFill>
            </a:endParaRPr>
          </a:p>
          <a:p>
            <a:pPr algn="l"/>
            <a:r>
              <a:rPr lang="en-GB" sz="2200" dirty="0">
                <a:effectLst/>
                <a:ea typeface="Aptos" panose="020B0004020202020204" pitchFamily="34" charset="0"/>
                <a:cs typeface="Times New Roman" panose="02020603050405020304" pitchFamily="18" charset="0"/>
              </a:rPr>
              <a:t>People often say, “‘X’ needs no introduction” and in this case, it is true!</a:t>
            </a:r>
          </a:p>
          <a:p>
            <a:pPr algn="l"/>
            <a:r>
              <a:rPr lang="en-GB" sz="2200" dirty="0">
                <a:effectLst/>
                <a:ea typeface="Aptos" panose="020B0004020202020204" pitchFamily="34" charset="0"/>
                <a:cs typeface="Times New Roman" panose="02020603050405020304" pitchFamily="18" charset="0"/>
              </a:rPr>
              <a:t>Peter is the world-renowned England goalkeeper who holds </a:t>
            </a:r>
            <a:r>
              <a:rPr lang="en-GB" sz="2200" b="1" dirty="0">
                <a:effectLst/>
                <a:ea typeface="Aptos" panose="020B0004020202020204" pitchFamily="34" charset="0"/>
                <a:cs typeface="Times New Roman" panose="02020603050405020304" pitchFamily="18" charset="0"/>
              </a:rPr>
              <a:t>the England record</a:t>
            </a:r>
            <a:r>
              <a:rPr lang="en-GB" sz="2200" dirty="0">
                <a:effectLst/>
                <a:ea typeface="Aptos" panose="020B0004020202020204" pitchFamily="34" charset="0"/>
                <a:cs typeface="Times New Roman" panose="02020603050405020304" pitchFamily="18" charset="0"/>
              </a:rPr>
              <a:t> of the most capped footballer (male or female) and who also holds </a:t>
            </a:r>
            <a:r>
              <a:rPr lang="en-GB" sz="2200" b="1" dirty="0">
                <a:effectLst/>
                <a:ea typeface="Aptos" panose="020B0004020202020204" pitchFamily="34" charset="0"/>
                <a:cs typeface="Times New Roman" panose="02020603050405020304" pitchFamily="18" charset="0"/>
              </a:rPr>
              <a:t>the world record </a:t>
            </a:r>
            <a:r>
              <a:rPr lang="en-GB" sz="2200" dirty="0">
                <a:effectLst/>
                <a:ea typeface="Aptos" panose="020B0004020202020204" pitchFamily="34" charset="0"/>
                <a:cs typeface="Times New Roman" panose="02020603050405020304" pitchFamily="18" charset="0"/>
              </a:rPr>
              <a:t>as the person who has made the most competitive appearances playing football </a:t>
            </a:r>
            <a:r>
              <a:rPr lang="en-US" sz="2200" b="0" i="0" u="none" strike="noStrike" dirty="0">
                <a:effectLst/>
              </a:rPr>
              <a:t>(1,411).  </a:t>
            </a:r>
            <a:endParaRPr lang="en-GB" sz="2200" dirty="0">
              <a:effectLst/>
              <a:ea typeface="Aptos" panose="020B0004020202020204" pitchFamily="34" charset="0"/>
              <a:cs typeface="Times New Roman" panose="02020603050405020304" pitchFamily="18" charset="0"/>
            </a:endParaRPr>
          </a:p>
          <a:p>
            <a:pPr algn="l"/>
            <a:r>
              <a:rPr lang="en-GB" sz="2200" dirty="0">
                <a:effectLst/>
                <a:ea typeface="Aptos" panose="020B0004020202020204" pitchFamily="34" charset="0"/>
                <a:cs typeface="Times New Roman" panose="02020603050405020304" pitchFamily="18" charset="0"/>
              </a:rPr>
              <a:t>And yet, in his private life, he suffered a 45-year gambling addiction until he met Steph, his wife.</a:t>
            </a:r>
            <a:br>
              <a:rPr lang="en-GB" sz="2200" dirty="0">
                <a:effectLst/>
                <a:ea typeface="Aptos" panose="020B0004020202020204" pitchFamily="34" charset="0"/>
                <a:cs typeface="Times New Roman" panose="02020603050405020304" pitchFamily="18" charset="0"/>
              </a:rPr>
            </a:br>
            <a:br>
              <a:rPr lang="en-GB" sz="2200" dirty="0">
                <a:effectLst/>
                <a:ea typeface="Aptos" panose="020B0004020202020204" pitchFamily="34" charset="0"/>
                <a:cs typeface="Times New Roman" panose="02020603050405020304" pitchFamily="18" charset="0"/>
              </a:rPr>
            </a:br>
            <a:r>
              <a:rPr lang="en-GB" sz="2200" dirty="0">
                <a:effectLst/>
                <a:ea typeface="Aptos" panose="020B0004020202020204" pitchFamily="34" charset="0"/>
                <a:cs typeface="Times New Roman" panose="02020603050405020304" pitchFamily="18" charset="0"/>
              </a:rPr>
              <a:t>Steph Shilton has a long career working in </a:t>
            </a:r>
            <a:r>
              <a:rPr lang="en-GB" sz="2200" b="1" dirty="0">
                <a:effectLst/>
                <a:ea typeface="Aptos" panose="020B0004020202020204" pitchFamily="34" charset="0"/>
                <a:cs typeface="Times New Roman" panose="02020603050405020304" pitchFamily="18" charset="0"/>
              </a:rPr>
              <a:t>the NHS </a:t>
            </a:r>
            <a:r>
              <a:rPr lang="en-GB" sz="2200" dirty="0">
                <a:effectLst/>
                <a:ea typeface="Aptos" panose="020B0004020202020204" pitchFamily="34" charset="0"/>
                <a:cs typeface="Times New Roman" panose="02020603050405020304" pitchFamily="18" charset="0"/>
              </a:rPr>
              <a:t>(more than 27 years) and she uses that expertise as a </a:t>
            </a:r>
            <a:r>
              <a:rPr lang="en-GB" sz="2200" b="1" dirty="0">
                <a:effectLst/>
                <a:ea typeface="Aptos" panose="020B0004020202020204" pitchFamily="34" charset="0"/>
                <a:cs typeface="Times New Roman" panose="02020603050405020304" pitchFamily="18" charset="0"/>
              </a:rPr>
              <a:t>therapist</a:t>
            </a:r>
            <a:r>
              <a:rPr lang="en-GB" sz="2200" dirty="0">
                <a:effectLst/>
                <a:ea typeface="Aptos" panose="020B0004020202020204" pitchFamily="34" charset="0"/>
                <a:cs typeface="Times New Roman" panose="02020603050405020304" pitchFamily="18" charset="0"/>
              </a:rPr>
              <a:t>, to work to combat gambling addiction. No longer in the NHS, she works with a leading charity to develop support services for those affected by gambling issues.</a:t>
            </a:r>
            <a:br>
              <a:rPr lang="en-GB" sz="2200" dirty="0">
                <a:effectLst/>
                <a:ea typeface="Aptos" panose="020B0004020202020204" pitchFamily="34" charset="0"/>
                <a:cs typeface="Times New Roman" panose="02020603050405020304" pitchFamily="18" charset="0"/>
              </a:rPr>
            </a:br>
            <a:br>
              <a:rPr lang="en-GB" sz="2200" dirty="0">
                <a:effectLst/>
                <a:ea typeface="Aptos" panose="020B0004020202020204" pitchFamily="34" charset="0"/>
                <a:cs typeface="Times New Roman" panose="02020603050405020304" pitchFamily="18" charset="0"/>
              </a:rPr>
            </a:br>
            <a:r>
              <a:rPr lang="en-GB" sz="2200" dirty="0">
                <a:effectLst/>
                <a:ea typeface="Aptos" panose="020B0004020202020204" pitchFamily="34" charset="0"/>
                <a:cs typeface="Times New Roman" panose="02020603050405020304" pitchFamily="18" charset="0"/>
              </a:rPr>
              <a:t>Together, Peter and Steph have championed legislative changes and have contributed extensively to reducing gambling harms, making significant strides in awareness and support mechanisms for young people.</a:t>
            </a:r>
            <a:endParaRPr kumimoji="0" lang="en-US" altLang="en-US" sz="2200" b="0" i="0" u="none" strike="noStrike" cap="none" normalizeH="0" baseline="0" dirty="0">
              <a:ln>
                <a:noFill/>
              </a:ln>
              <a:effectLst/>
              <a:ea typeface="MS Mincho" panose="02020609040205080304" pitchFamily="49" charset="-128"/>
              <a:cs typeface="Calibri" panose="020F0502020204030204" pitchFamily="34" charset="0"/>
            </a:endParaRPr>
          </a:p>
        </p:txBody>
      </p:sp>
      <p:pic>
        <p:nvPicPr>
          <p:cNvPr id="5" name="Picture 4">
            <a:extLst>
              <a:ext uri="{FF2B5EF4-FFF2-40B4-BE49-F238E27FC236}">
                <a16:creationId xmlns:a16="http://schemas.microsoft.com/office/drawing/2014/main" id="{7338B863-934C-4E61-A084-38DB5C5CC49A}"/>
              </a:ext>
            </a:extLst>
          </p:cNvPr>
          <p:cNvPicPr>
            <a:picLocks noChangeAspect="1"/>
          </p:cNvPicPr>
          <p:nvPr/>
        </p:nvPicPr>
        <p:blipFill>
          <a:blip r:embed="rId2"/>
          <a:stretch>
            <a:fillRect/>
          </a:stretch>
        </p:blipFill>
        <p:spPr>
          <a:xfrm>
            <a:off x="10033759" y="0"/>
            <a:ext cx="2143125" cy="2143125"/>
          </a:xfrm>
          <a:prstGeom prst="rect">
            <a:avLst/>
          </a:prstGeom>
        </p:spPr>
      </p:pic>
      <p:sp>
        <p:nvSpPr>
          <p:cNvPr id="4" name="Rectangle 4">
            <a:extLst>
              <a:ext uri="{FF2B5EF4-FFF2-40B4-BE49-F238E27FC236}">
                <a16:creationId xmlns:a16="http://schemas.microsoft.com/office/drawing/2014/main" id="{8F51CE41-A538-0AD9-B9EE-1B8FDACB88D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606055603"/>
      </p:ext>
    </p:extLst>
  </p:cSld>
  <p:clrMapOvr>
    <a:masterClrMapping/>
  </p:clrMapOvr>
  <mc:AlternateContent xmlns:mc="http://schemas.openxmlformats.org/markup-compatibility/2006" xmlns:p14="http://schemas.microsoft.com/office/powerpoint/2010/main">
    <mc:Choice Requires="p14">
      <p:transition spd="slow" p14:dur="2000" advTm="39591"/>
    </mc:Choice>
    <mc:Fallback xmlns="">
      <p:transition spd="slow" advTm="39591"/>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9" ma:contentTypeDescription="Create a new document." ma:contentTypeScope="" ma:versionID="7d160dbd10949e3a5729d4b741ee069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32550c5dec34278c9b164a57a82a9ff3"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9C536F-B973-4E5A-8501-CE1EF5051300}">
  <ds:schemaRefs>
    <ds:schemaRef ds:uri="http://purl.org/dc/dcmitype/"/>
    <ds:schemaRef ds:uri="7ed2f0d2-541f-46e9-a66b-45165c1f1026"/>
    <ds:schemaRef ds:uri="http://schemas.microsoft.com/office/2006/metadata/properties"/>
    <ds:schemaRef ds:uri="http://schemas.openxmlformats.org/package/2006/metadata/core-properties"/>
    <ds:schemaRef ds:uri="http://schemas.microsoft.com/office/2006/documentManagement/types"/>
    <ds:schemaRef ds:uri="http://www.w3.org/XML/1998/namespace"/>
    <ds:schemaRef ds:uri="http://purl.org/dc/terms/"/>
    <ds:schemaRef ds:uri="http://schemas.microsoft.com/office/infopath/2007/PartnerControls"/>
    <ds:schemaRef ds:uri="d87bae4e-f3a0-4e51-82db-f647c3095509"/>
    <ds:schemaRef ds:uri="http://purl.org/dc/elements/1.1/"/>
  </ds:schemaRefs>
</ds:datastoreItem>
</file>

<file path=customXml/itemProps2.xml><?xml version="1.0" encoding="utf-8"?>
<ds:datastoreItem xmlns:ds="http://schemas.openxmlformats.org/officeDocument/2006/customXml" ds:itemID="{EEDAA602-5D5D-479C-A900-E31F0DE322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7FB67B-0CF0-4F18-A9A4-73B6F35F95F8}">
  <ds:schemaRefs>
    <ds:schemaRef ds:uri="http://schemas.microsoft.com/sharepoint/v3/contenttype/forms"/>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0</TotalTime>
  <Words>485</Words>
  <Application>Microsoft Office PowerPoint</Application>
  <PresentationFormat>Widescreen</PresentationFormat>
  <Paragraphs>33</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MS Mincho</vt:lpstr>
      <vt:lpstr>Aptos</vt:lpstr>
      <vt:lpstr>Arial</vt:lpstr>
      <vt:lpstr>Bahnschrift</vt:lpstr>
      <vt:lpstr>Calibri</vt:lpstr>
      <vt:lpstr>Calibri Light</vt:lpstr>
      <vt:lpstr>1_Office Theme</vt:lpstr>
      <vt:lpstr>       AFINET online Conference, 2024 Keynote 3, Friday 20th September  </vt:lpstr>
      <vt:lpstr>Living with (and overcoming) Gambling addiction Steph and Peter Shilton</vt:lpstr>
      <vt:lpstr>PowerPoint Presentation</vt:lpstr>
      <vt:lpstr>Living with (and overcoming) Gambling addiction Steph and Peter Shilton</vt:lpstr>
      <vt:lpstr>Living with (and overcoming) Gambling addiction Steph and Peter Shilton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addiction in African families, exploring risk and vulnerability factors: A qualitative study of six cases</dc:title>
  <dc:creator>Marileine KEMME</dc:creator>
  <cp:lastModifiedBy>Richard Velleman</cp:lastModifiedBy>
  <cp:revision>6</cp:revision>
  <dcterms:created xsi:type="dcterms:W3CDTF">2024-09-11T13:23:59Z</dcterms:created>
  <dcterms:modified xsi:type="dcterms:W3CDTF">2024-09-19T09:59:02Z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