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57" r:id="rId3"/>
    <p:sldId id="271" r:id="rId4"/>
    <p:sldId id="272" r:id="rId5"/>
    <p:sldId id="274" r:id="rId6"/>
    <p:sldId id="275" r:id="rId7"/>
    <p:sldId id="32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8AEC671-E013-4B05-B37A-328E3B3881F3}">
          <p14:sldIdLst/>
        </p14:section>
        <p14:section name="Introduction Slides" id="{F111F8C9-095A-194C-8ACD-604402AB0451}">
          <p14:sldIdLst>
            <p14:sldId id="270"/>
            <p14:sldId id="257"/>
            <p14:sldId id="271"/>
            <p14:sldId id="272"/>
            <p14:sldId id="274"/>
            <p14:sldId id="275"/>
            <p14:sldId id="32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D80C9-0C6E-431B-A982-C28C8490E451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917F2-6054-4A1C-8340-6B7D83AC4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0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1B2D0-937E-4CA7-8891-66C0A7BE11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69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4647-C311-124C-BC5E-3A238D4C4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672EDB-8C70-2126-B8CF-5F4B0094F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4EEE9-5162-5985-30F7-3F169A227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2E428-EC0D-D833-596F-C39892485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EC92D-E5CF-91DB-B20C-36AFA9007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30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246EA-8783-C0B9-E81C-97C120079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5A20F-CC9A-E0DB-0CAE-F8450D0F7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D0E7D-ACD0-73CE-0B26-2DDE3044C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39BCB-4DC0-B342-5CA7-3C77A8E4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087C8-331D-D6FF-FB7B-E61E9845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6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88FF2-74D6-E0C3-896E-18233B1D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9D30B-8610-054B-0C42-F4C14DF0E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BD881-C1DC-4A99-D5A3-F45902A2D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7FFA0-CEC7-7F2F-DA22-18FF6C60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F9015-F438-3CD8-460E-294191CEB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31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7916D-59B8-2B32-0D91-FE0C4DFC3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B6A67-E96A-0DB9-76BC-4D500AE4F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2EA16-91FC-777C-3B23-ED42170FB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F927A-B61A-08C9-B8F7-94B625664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E61BE-1ACA-D716-B586-BE156F227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81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5978B-A990-5ACF-362B-DECCBC200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D8D1F-5529-9794-BE3C-E85BFA2EF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EFFA3-D0BB-397F-25E7-6DFADE78B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F7C43-A1CB-942A-FCFE-D02609A1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2847F-A9C6-D86F-7B58-633090AA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16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BC5E8-2CE8-4375-0D3C-CEFC9F875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918F0-D639-0C09-8A0D-A5D5DCA11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092AA-C456-1728-F1FB-BD136BD4E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8A417-F573-D737-4189-85DCBCE31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97714-1786-C166-72B8-EB7924A31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5D033-26A8-BC35-FCEB-3E78A0EF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25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6F503-DF6A-0F60-3AA6-BCFECFEED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7EFB7-452B-95EE-681F-FC8A0BA70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EBC5E8-EEC2-548F-2743-27091158F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73C56-4C08-6581-128C-D09602249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AD527-652F-324F-0722-81691D8521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E60F87-30D9-5605-3A9E-00DE643C1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2A3A8A-E285-2D0C-1534-9A12FCA90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FDC3D5-D16F-F85F-60AF-A3993ACA8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902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C0275-5F01-BBA4-FFC1-4D2C31FF1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F63A3-9320-8E88-9365-F768DC1C0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62F0C-F012-2355-80ED-B694C699E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3F298D-18F3-DE44-87C1-BD563664F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1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33C75-8F0C-E82B-677D-2916F82F9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517B91-B7DD-AB81-81DF-83BFD417A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14F3A5-7FA0-B52F-E155-3D6FCE9E0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59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38AEE-1D3E-2304-2FD0-2096F7EF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DFC63-6D17-B7BC-E8C5-81EDE4CCF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9AF5F9-D4E1-45C8-9C5E-B3C8D48C0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78AC7-E7C7-8558-8BEC-CAABBE10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427B0-BFE2-7132-20FE-13DBC27A1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76AE6-83B9-8E5E-5204-02B3ED62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26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E4137-9B7A-3DDA-ED21-7B728A30D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46E74-99D4-5DF1-881D-79A01E347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265EA5-811B-9B3E-B47D-6972591D7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6431C-E039-B41C-7B22-05492A42D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71046-6244-2566-6C8C-90E20E41F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D0FDC-21DD-8AB9-B5BF-1016E7392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51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6DFAB4-447B-81E1-1274-78A256ADA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F6AB7-342C-A04E-D701-5C9C0FAE8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BE74F-7437-D5AE-2A2D-1522D5251F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4B07A-7B78-4BCE-A0BA-E0A9ACB9C30F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B2A67-ED1D-13B6-8BD3-1DE8287355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4AA35-04AA-ECC3-731B-89682A3FD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35A05-D621-43D6-9E91-D2B4302DB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24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5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348990" y="834390"/>
            <a:ext cx="5486400" cy="5486400"/>
          </a:xfrm>
          <a:prstGeom prst="ellipse">
            <a:avLst/>
          </a:prstGeom>
          <a:noFill/>
          <a:ln w="1524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82545" y="1306312"/>
            <a:ext cx="48920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Calibri"/>
                <a:cs typeface="Calibri"/>
              </a:rPr>
              <a:t>The 5-Step Method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Calibri"/>
                <a:cs typeface="Calibri"/>
              </a:rPr>
              <a:t>for family members 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430524" y="3843528"/>
            <a:ext cx="5330952" cy="0"/>
          </a:xfrm>
          <a:prstGeom prst="line">
            <a:avLst/>
          </a:prstGeom>
          <a:ln w="152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finet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585" y="-1"/>
            <a:ext cx="3617415" cy="16625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3397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E796-DBCC-BDCA-61AD-490777379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5300"/>
            <a:ext cx="9385300" cy="1104901"/>
          </a:xfrm>
        </p:spPr>
        <p:txBody>
          <a:bodyPr>
            <a:noAutofit/>
          </a:bodyPr>
          <a:lstStyle/>
          <a:p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the approach actually is – what does one do if one is using this approach? </a:t>
            </a:r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65545-ECF0-4C33-51FE-60D901B91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9300" y="1511300"/>
            <a:ext cx="10439400" cy="5118100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lphaLcParenR"/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One follows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 Steps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each one covering a different area:</a:t>
            </a:r>
          </a:p>
          <a:p>
            <a:pPr marL="457200" indent="-457200" algn="l">
              <a:buAutoNum type="alphaLcParenR"/>
            </a:pP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AutoNum type="alphaLcParenR"/>
            </a:pPr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AutoNum type="alphaLcParenR"/>
            </a:pP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AutoNum type="alphaLcParenR"/>
            </a:pPr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AutoNum type="alphaLcParenR"/>
            </a:pP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AutoNum type="alphaLcParenR"/>
            </a:pPr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AutoNum type="alphaLcParenR"/>
            </a:pPr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AutoNum type="alphaLcParenR"/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Clarity over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starting and ending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each step, and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structuring the session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ensure all important aspects are covered. </a:t>
            </a:r>
          </a:p>
          <a:p>
            <a:pPr marL="457200" indent="-457200" algn="l">
              <a:buFont typeface="Arial" panose="020B0604020202020204" pitchFamily="34" charset="0"/>
              <a:buAutoNum type="alphaLcParenR"/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Use of the </a:t>
            </a:r>
            <a:r>
              <a:rPr lang="en-GB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FMQ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a clinical tool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instantly know that others feel as they do.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AutoNum type="alphaLcParenR"/>
            </a:pPr>
            <a:endParaRPr lang="en-GB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2533C8-44D7-A154-51F9-4376C33ACF49}"/>
              </a:ext>
            </a:extLst>
          </p:cNvPr>
          <p:cNvSpPr txBox="1">
            <a:spLocks/>
          </p:cNvSpPr>
          <p:nvPr/>
        </p:nvSpPr>
        <p:spPr>
          <a:xfrm>
            <a:off x="552436" y="1917700"/>
            <a:ext cx="11057442" cy="300990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/>
              <a:t> Step 1: Family member story -  Listen, reassure and explore concerns</a:t>
            </a:r>
            <a:br>
              <a:rPr lang="en-GB" sz="2800" dirty="0"/>
            </a:br>
            <a:endParaRPr lang="en-GB" sz="2800" dirty="0"/>
          </a:p>
          <a:p>
            <a:r>
              <a:rPr lang="en-GB" sz="2800" b="1" dirty="0"/>
              <a:t>Step 2: Identify relevant and targeted information </a:t>
            </a:r>
            <a:br>
              <a:rPr lang="en-GB" sz="2800" b="1" dirty="0"/>
            </a:br>
            <a:endParaRPr lang="en-GB" sz="2800" dirty="0"/>
          </a:p>
          <a:p>
            <a:r>
              <a:rPr lang="en-GB" sz="2800" b="1" dirty="0"/>
              <a:t>Step 3: Explore ways of coping and responding</a:t>
            </a:r>
            <a:br>
              <a:rPr lang="en-GB" sz="2800" dirty="0"/>
            </a:br>
            <a:endParaRPr lang="en-GB" sz="2800" dirty="0"/>
          </a:p>
          <a:p>
            <a:r>
              <a:rPr lang="en-GB" sz="2800" b="1" dirty="0"/>
              <a:t>Step 4: Explore and enhance support and communication</a:t>
            </a:r>
            <a:br>
              <a:rPr lang="en-GB" sz="2800" b="1" dirty="0"/>
            </a:br>
            <a:endParaRPr lang="en-GB" sz="2800" dirty="0"/>
          </a:p>
          <a:p>
            <a:r>
              <a:rPr lang="en-GB" sz="2800" b="1" dirty="0"/>
              <a:t>Step 5: Review previous steps and explore further needs</a:t>
            </a:r>
            <a:endParaRPr lang="en-GB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35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E796-DBCC-BDCA-61AD-490777379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6600" y="495300"/>
            <a:ext cx="10629900" cy="1104901"/>
          </a:xfrm>
        </p:spPr>
        <p:txBody>
          <a:bodyPr>
            <a:noAutofit/>
          </a:bodyPr>
          <a:lstStyle/>
          <a:p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More on</a:t>
            </a:r>
            <a:r>
              <a:rPr lang="en-GB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the approach actually is – what does one do if one is using this approach? </a:t>
            </a:r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65545-ECF0-4C33-51FE-60D901B91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11300"/>
            <a:ext cx="11557000" cy="5118100"/>
          </a:xfrm>
        </p:spPr>
        <p:txBody>
          <a:bodyPr>
            <a:noAutofit/>
          </a:bodyPr>
          <a:lstStyle/>
          <a:p>
            <a:pPr marL="285750" marR="0" lvl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Who is seen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during the sessions 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individual affected family members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AFMs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), aged 16+. 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more than 1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AFM together (usually parents, may be other combination) 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can also be delivered in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groups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AFMs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eg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Holland, only groups)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Number, Duration,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Location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sessions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usually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 sessions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 per Step) but can be fewer (if time is short etc) or more (sometimes one Step requires longer)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each session, usually of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50+ minutes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 ‘counselling’ session)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person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(individual or group);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video-conferencing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(individual or group);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Self-Help Handbook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developing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Web-based versions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eg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Turning Point, England).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59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E796-DBCC-BDCA-61AD-490777379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5301"/>
            <a:ext cx="9385300" cy="711200"/>
          </a:xfrm>
        </p:spPr>
        <p:txBody>
          <a:bodyPr>
            <a:noAutofit/>
          </a:bodyPr>
          <a:lstStyle/>
          <a:p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Main Goals of the 5-Step Method</a:t>
            </a:r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65545-ECF0-4C33-51FE-60D901B91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206501"/>
            <a:ext cx="11557000" cy="5422899"/>
          </a:xfrm>
        </p:spPr>
        <p:txBody>
          <a:bodyPr>
            <a:noAutofit/>
          </a:bodyPr>
          <a:lstStyle/>
          <a:p>
            <a:pPr marL="285750" marR="0" lvl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AFM’s well-being by </a:t>
            </a:r>
            <a:b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enable them to feel listened to;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clarifying if they need information, and how to get it;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discussing the range of ways of coping (TINA to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TAAA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what supports the AFM in getting through this?</a:t>
            </a:r>
          </a:p>
          <a:p>
            <a:pPr marL="285750" marR="0" lvl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marR="0" lvl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Aimed for outcome </a:t>
            </a:r>
            <a:b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AFM feeling more ‘in control’ of their own lives: empowerment;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always able to look at the advantages and disadvantages of different courses of action;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no one ‘right’ way of responding or getting support.</a:t>
            </a:r>
          </a:p>
          <a:p>
            <a:pPr marL="285750" marR="0" lvl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marR="0" lvl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is likely to also effect change in the relative who drinks/uses drugs/ gambles – but NOT a main focus</a:t>
            </a:r>
            <a:endParaRPr lang="en-GB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5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E796-DBCC-BDCA-61AD-490777379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228600"/>
            <a:ext cx="10274300" cy="1308100"/>
          </a:xfrm>
        </p:spPr>
        <p:txBody>
          <a:bodyPr>
            <a:noAutofit/>
          </a:bodyPr>
          <a:lstStyle/>
          <a:p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Theoretical background: </a:t>
            </a:r>
            <a:r>
              <a:rPr lang="en-GB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why might we expect that this approach ought to be able to help </a:t>
            </a:r>
            <a:r>
              <a:rPr lang="en-GB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AFMs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GB" sz="3600" dirty="0"/>
          </a:p>
        </p:txBody>
      </p:sp>
      <p:pic>
        <p:nvPicPr>
          <p:cNvPr id="6" name="Graphic 1">
            <a:extLst>
              <a:ext uri="{FF2B5EF4-FFF2-40B4-BE49-F238E27FC236}">
                <a16:creationId xmlns:a16="http://schemas.microsoft.com/office/drawing/2014/main" id="{4314AB91-C026-7DCF-C426-D3662631A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6000" y="1536700"/>
            <a:ext cx="10833100" cy="483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4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E796-DBCC-BDCA-61AD-490777379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5301"/>
            <a:ext cx="9385300" cy="711200"/>
          </a:xfrm>
        </p:spPr>
        <p:txBody>
          <a:bodyPr>
            <a:noAutofit/>
          </a:bodyPr>
          <a:lstStyle/>
          <a:p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Implementation</a:t>
            </a:r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65545-ECF0-4C33-51FE-60D901B91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206501"/>
            <a:ext cx="11557000" cy="5422899"/>
          </a:xfrm>
        </p:spPr>
        <p:txBody>
          <a:bodyPr>
            <a:noAutofit/>
          </a:bodyPr>
          <a:lstStyle/>
          <a:p>
            <a:pPr marL="457200" marR="0" lvl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Training of practitioners</a:t>
            </a:r>
            <a:b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Some background and theory,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lots of practice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skills for each Step</a:t>
            </a:r>
          </a:p>
          <a:p>
            <a:pPr marL="457200" marR="0" lvl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‘pre-requisites’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no necessary ‘professional’ background, but shorter training if they have skills in Counselling.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marR="0" lvl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Competency Framework</a:t>
            </a:r>
          </a:p>
          <a:p>
            <a:pPr marL="457200" marR="0" lvl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GB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competencies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six for each of the five steps  (</a:t>
            </a:r>
            <a:r>
              <a:rPr lang="en-GB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6x5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=30) plus five core counselling competencies (30+5 = 35)</a:t>
            </a:r>
            <a:endParaRPr lang="en-GB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Accreditation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based on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 principles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people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reviewing their own work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against the Competency Framework; 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achieving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evidence-based competency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across this Framework, both self- AND Assessor-assessed from actual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5SM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sessions.</a:t>
            </a:r>
            <a:endParaRPr lang="en-GB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181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E796-DBCC-BDCA-61AD-490777379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5301"/>
            <a:ext cx="9385300" cy="711200"/>
          </a:xfrm>
        </p:spPr>
        <p:txBody>
          <a:bodyPr>
            <a:noAutofit/>
          </a:bodyPr>
          <a:lstStyle/>
          <a:p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Cultural adaptations</a:t>
            </a:r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65545-ECF0-4C33-51FE-60D901B91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206501"/>
            <a:ext cx="11557000" cy="5422899"/>
          </a:xfrm>
        </p:spPr>
        <p:txBody>
          <a:bodyPr>
            <a:noAutofit/>
          </a:bodyPr>
          <a:lstStyle/>
          <a:p>
            <a:pPr marL="457200" marR="0" lvl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Certainly adaptable in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Western cultures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(across UK, Europe, New Zealand, etc); effective across all of these countries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marR="0" lvl="0" indent="-4572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Used with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Māori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New Zealand and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Chinese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people in Hong Kong – practitioners report equally useful and effective, as do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FMQ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results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</a:t>
            </a: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India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underwent some cultural adaptation, but still did not seem effective: lots of possible reasons, but needs further testing, there and in other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LMICs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b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304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NAV_LEVEL" val="1"/>
  <p:tag name="ARTICULATE_SLIDE_PRESENTER_GUID" val="a467e299-bc00-481a-9f67-d1d03a70387f"/>
  <p:tag name="ARTICULATE_SLIDE_PAUSE" val="1"/>
  <p:tag name="ARTICULATE_LOCK_SLIDE" val="0"/>
  <p:tag name="ARTICULATE_HIDE_SLIDE" val="0"/>
  <p:tag name="ARTICULATE_PLAYER_CONTROL_PREVIOUS" val="False"/>
  <p:tag name="ARTICULATE_PLAYER_CONTROL_NEXT" val="False"/>
  <p:tag name="ARTICULATE_USED_LAYOUT" val="7"/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646</Words>
  <Application>Microsoft Office PowerPoint</Application>
  <PresentationFormat>Widescreen</PresentationFormat>
  <Paragraphs>43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   What the approach actually is – what does one do if one is using this approach? </vt:lpstr>
      <vt:lpstr>   More on: What the approach actually is – what does one do if one is using this approach? </vt:lpstr>
      <vt:lpstr>   Main Goals of the 5-Step Method</vt:lpstr>
      <vt:lpstr>   Theoretical background: why might we expect that this approach ought to be able to help AFMs </vt:lpstr>
      <vt:lpstr>   Implementation</vt:lpstr>
      <vt:lpstr>   Cultural adaptations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Velleman</dc:creator>
  <cp:lastModifiedBy>Namen, D.M. van (Dorine)</cp:lastModifiedBy>
  <cp:revision>4</cp:revision>
  <dcterms:created xsi:type="dcterms:W3CDTF">2023-06-08T14:01:44Z</dcterms:created>
  <dcterms:modified xsi:type="dcterms:W3CDTF">2023-06-08T15:24:47Z</dcterms:modified>
</cp:coreProperties>
</file>