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798" r:id="rId2"/>
    <p:sldId id="848" r:id="rId3"/>
    <p:sldId id="258" r:id="rId4"/>
    <p:sldId id="800" r:id="rId5"/>
    <p:sldId id="289" r:id="rId6"/>
    <p:sldId id="839" r:id="rId7"/>
    <p:sldId id="294" r:id="rId8"/>
    <p:sldId id="802" r:id="rId9"/>
    <p:sldId id="842" r:id="rId10"/>
    <p:sldId id="849" r:id="rId11"/>
    <p:sldId id="850" r:id="rId12"/>
    <p:sldId id="836" r:id="rId13"/>
    <p:sldId id="840" r:id="rId14"/>
    <p:sldId id="843" r:id="rId15"/>
    <p:sldId id="844" r:id="rId16"/>
    <p:sldId id="846" r:id="rId17"/>
    <p:sldId id="837" r:id="rId18"/>
    <p:sldId id="838" r:id="rId19"/>
    <p:sldId id="810" r:id="rId20"/>
    <p:sldId id="84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8"/>
    <a:srgbClr val="A60367"/>
    <a:srgbClr val="E98BAF"/>
    <a:srgbClr val="4DBBC6"/>
    <a:srgbClr val="F2D25C"/>
    <a:srgbClr val="4C2683"/>
    <a:srgbClr val="405D18"/>
    <a:srgbClr val="7D2239"/>
    <a:srgbClr val="A5A1CE"/>
    <a:srgbClr val="81C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78457" autoAdjust="0"/>
  </p:normalViewPr>
  <p:slideViewPr>
    <p:cSldViewPr snapToGrid="0" showGuides="1">
      <p:cViewPr varScale="1">
        <p:scale>
          <a:sx n="48" d="100"/>
          <a:sy n="48" d="100"/>
        </p:scale>
        <p:origin x="1460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CFF66-7EB0-9844-92BF-09704711A1FD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7395D-33DE-5D42-A2E8-3486FD9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Reduced CSO strain (via improved support and coping) may allow them to provide increased support to the problem gambler, positively impacting recovery. 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66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Define gambling disorder-</a:t>
            </a:r>
            <a:r>
              <a:rPr lang="en-GB" baseline="0" dirty="0"/>
              <a:t> </a:t>
            </a:r>
          </a:p>
          <a:p>
            <a:r>
              <a:rPr lang="en-GB" dirty="0"/>
              <a:t>with a further 2.3%-6% identified as evidencing at-risk levels of gambling</a:t>
            </a:r>
            <a:endParaRPr lang="en-GB" baseline="0" dirty="0"/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Gambling disorder is defined by impaired control and increased priority placed on gambling which continues despite negative consequences, leading to significant impairment (World Health Organization, 2022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Gambling commission is from Matrix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Harms for gamblers are wide-ranging (Public Health England, 2021). 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Reduced CSO strain (via improved support and coping) may allow them to provide increased support to the problem gambler, positively impacting recovery. 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27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May provide an alternative to individual</a:t>
            </a:r>
            <a:r>
              <a:rPr lang="en-GB" baseline="0" dirty="0"/>
              <a:t> treatment when gamblers are not engaged 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May improve engagement 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And retention </a:t>
            </a:r>
          </a:p>
          <a:p>
            <a:pPr marL="171450" indent="-171450">
              <a:buFontTx/>
              <a:buChar char="-"/>
            </a:pPr>
            <a:endParaRPr lang="en-GB" baseline="0" dirty="0"/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chemeClr val="bg1"/>
                </a:solidFill>
              </a:rPr>
              <a:t>A number of modalities have been applied to problem gambling including; BCT, CCT, CRAFT, CBT and ICT-PG</a:t>
            </a:r>
            <a:endParaRPr lang="en-GB" baseline="0" dirty="0"/>
          </a:p>
          <a:p>
            <a:pPr marL="171450" indent="-171450">
              <a:buFontTx/>
              <a:buChar char="-"/>
            </a:pPr>
            <a:endParaRPr lang="en-GB" baseline="0" dirty="0"/>
          </a:p>
          <a:p>
            <a:pPr marL="0" indent="0">
              <a:buFontTx/>
              <a:buNone/>
            </a:pPr>
            <a:r>
              <a:rPr lang="en-GB" baseline="0" dirty="0"/>
              <a:t>- Discussion regarding limitations of </a:t>
            </a:r>
            <a:r>
              <a:rPr lang="en-GB" baseline="0" dirty="0" err="1"/>
              <a:t>kourgiantakis</a:t>
            </a:r>
            <a:r>
              <a:rPr lang="en-GB" baseline="0" dirty="0"/>
              <a:t> and reason a further review was needed 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Also discussion re </a:t>
            </a:r>
            <a:r>
              <a:rPr lang="en-GB" baseline="0" dirty="0" err="1"/>
              <a:t>edgren</a:t>
            </a:r>
            <a:r>
              <a:rPr lang="en-GB" baseline="0" dirty="0"/>
              <a:t> and </a:t>
            </a:r>
            <a:r>
              <a:rPr lang="en-GB" baseline="0" dirty="0" err="1"/>
              <a:t>Vassallo</a:t>
            </a:r>
            <a:r>
              <a:rPr lang="en-GB" baseline="0" dirty="0"/>
              <a:t> 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58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</a:t>
            </a:r>
            <a:r>
              <a:rPr lang="en-GB" baseline="0" dirty="0"/>
              <a:t> that specifically related to gambling outcomes- i.e. money spent/lost </a:t>
            </a:r>
          </a:p>
          <a:p>
            <a:r>
              <a:rPr lang="en-GB" baseline="0" dirty="0"/>
              <a:t>Discuss reasons that a further review was needed- infancy of research, lack of focus on controls, lack of treatment modalities applied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20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Eligibility criteria; Interventions delivered to CSO and gambler, or CSO independently, report gambling related outcome (e.g. money spent, problem gambling severity), RCT’s, quasi-experimental and Cohort Studies included.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on APA </a:t>
            </a:r>
            <a:r>
              <a:rPr lang="en-GB" sz="1200" dirty="0" err="1"/>
              <a:t>PsycInfo</a:t>
            </a:r>
            <a:r>
              <a:rPr lang="en-GB" sz="1200" dirty="0"/>
              <a:t>, CINAHL, </a:t>
            </a:r>
            <a:r>
              <a:rPr lang="en-GB" sz="1200" dirty="0" err="1"/>
              <a:t>Embase</a:t>
            </a:r>
            <a:r>
              <a:rPr lang="en-GB" sz="1200" dirty="0"/>
              <a:t>, and MEDLINE and Cochrane Central Register of Controlled Trials.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Completed according to PRISMA and SWIM guidelines (Campbell et al., 2021; Page et al., 2020)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, in line with Cochrane guidance (McKenzie &amp; Brennan, 2019)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(Barker et al., 2023; 2024;Moola et al., 2020).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GB" dirty="0"/>
              <a:t>Need to describe the direction</a:t>
            </a:r>
            <a:r>
              <a:rPr lang="en-GB" baseline="0" dirty="0"/>
              <a:t> of effect narrative synthesis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23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Provide brief summary of the results just-</a:t>
            </a:r>
          </a:p>
          <a:p>
            <a:r>
              <a:rPr lang="en-GB" dirty="0"/>
              <a:t>13</a:t>
            </a:r>
            <a:r>
              <a:rPr lang="en-GB" baseline="0" dirty="0"/>
              <a:t> studies were found, with 14 reports included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9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44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Allocation-3</a:t>
            </a:r>
            <a:r>
              <a:rPr lang="en-GB" baseline="0" dirty="0"/>
              <a:t> unclear allocation, 3 unclear allocation and baseline differences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Retention- no drop</a:t>
            </a:r>
            <a:r>
              <a:rPr lang="en-GB" baseline="0" dirty="0"/>
              <a:t> out reasons- 5 studies, high uneven level of drop out in 3. Relate to importance due to lots of drop out within studies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Power-and five studies did not acknowledge this limitation when interpreting results</a:t>
            </a:r>
          </a:p>
          <a:p>
            <a:endParaRPr lang="en-GB" dirty="0"/>
          </a:p>
          <a:p>
            <a:r>
              <a:rPr lang="en-GB" dirty="0"/>
              <a:t>Regarding statistical validity,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58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baseline="0" dirty="0"/>
              <a:t>Money spent/lost gambling- </a:t>
            </a:r>
            <a:r>
              <a:rPr lang="en-GB" dirty="0"/>
              <a:t>(3 favour control, 1 CSO intervention and one neither</a:t>
            </a:r>
            <a:r>
              <a:rPr lang="en-GB" baseline="0" dirty="0"/>
              <a:t>) passive controls mixed, active controls are CBT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There was very low certainty evidence that the direction of effect favoured control interventions, particularly when comparing to active controls</a:t>
            </a:r>
            <a:br>
              <a:rPr lang="en-GB" dirty="0"/>
            </a:br>
            <a:endParaRPr lang="en-GB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Frequency-</a:t>
            </a:r>
            <a:r>
              <a:rPr lang="en-GB" baseline="0" dirty="0"/>
              <a:t> </a:t>
            </a:r>
            <a:r>
              <a:rPr lang="en-GB" dirty="0"/>
              <a:t>(2 in favour, 1 control, 1 inconsistent) This inconsistency, combined with high risk of bias, led to very low certainty regarding the true direction of effect. Cohort studies findings were also mixed.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Cohort and quasi-experimental also favour CSO interventions. </a:t>
            </a:r>
            <a:br>
              <a:rPr lang="en-GB" dirty="0"/>
            </a:b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Problem gambling severity- (4 CSO, 1 control), Discuss measures used to</a:t>
            </a:r>
            <a:r>
              <a:rPr lang="en-GB" baseline="0" dirty="0"/>
              <a:t> assess problem gambling severity.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aseline="0" dirty="0"/>
              <a:t>Provide some hypothesis of why this may be the case- even if the impacts on behaviour are similar the increased focus on relationship and communication may lead to greater changes which reduce problem gambling behaviours (i.e. lying, arguments, criticism)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/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90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</a:t>
            </a:r>
            <a:r>
              <a:rPr lang="en-GB" baseline="0" dirty="0"/>
              <a:t> what the format of this means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42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Treatment</a:t>
            </a:r>
            <a:r>
              <a:rPr lang="en-GB" baseline="0" dirty="0"/>
              <a:t> Retention-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In RCT’s, four favour control condition, two favour CSO intervention. In contrast</a:t>
            </a:r>
            <a:r>
              <a:rPr lang="en-GB" baseline="0" dirty="0"/>
              <a:t> </a:t>
            </a:r>
            <a:r>
              <a:rPr lang="en-GB" dirty="0" err="1"/>
              <a:t>Contrast</a:t>
            </a:r>
            <a:r>
              <a:rPr lang="en-GB" dirty="0"/>
              <a:t> in results is of note, and worthy of further exploration. </a:t>
            </a:r>
          </a:p>
          <a:p>
            <a:endParaRPr lang="en-GB" dirty="0"/>
          </a:p>
          <a:p>
            <a:r>
              <a:rPr lang="en-GB" dirty="0"/>
              <a:t>Treatment</a:t>
            </a:r>
            <a:r>
              <a:rPr lang="en-GB" baseline="0" dirty="0"/>
              <a:t> entry- </a:t>
            </a:r>
            <a:r>
              <a:rPr lang="en-GB" dirty="0"/>
              <a:t>One study favoured the CSO intervention, two studies favoured control conditions, and one found no difference between conditions. Taken together. Point out that this is significantly different to drug/alcohol research</a:t>
            </a:r>
          </a:p>
          <a:p>
            <a:endParaRPr lang="en-GB" dirty="0"/>
          </a:p>
          <a:p>
            <a:r>
              <a:rPr lang="en-GB" dirty="0"/>
              <a:t>Treatment engagement- Mixed findings, with one favouring CSO interventions, one favouring control and one indicating mixed results. Therefore results remain unclear.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64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reference for point one</a:t>
            </a:r>
            <a:r>
              <a:rPr lang="en-GB" baseline="0" dirty="0"/>
              <a:t> </a:t>
            </a:r>
          </a:p>
          <a:p>
            <a:r>
              <a:rPr lang="en-GB" baseline="0" dirty="0"/>
              <a:t>Add potentially that relational nature of treatment favours this </a:t>
            </a:r>
          </a:p>
          <a:p>
            <a:r>
              <a:rPr lang="en-GB" baseline="0" dirty="0"/>
              <a:t>Limitation-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Remeinder</a:t>
            </a:r>
            <a:r>
              <a:rPr lang="en-GB" dirty="0"/>
              <a:t> of what problem gambling severity</a:t>
            </a:r>
            <a:r>
              <a:rPr lang="en-GB" baseline="0" dirty="0"/>
              <a:t> is focused on (i.e. urges, thoughts, preoccupation)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research should contribute to an updated reporting guideline. </a:t>
            </a:r>
          </a:p>
          <a:p>
            <a:endParaRPr lang="en-GB" baseline="0" dirty="0"/>
          </a:p>
          <a:p>
            <a:r>
              <a:rPr lang="en-GB" dirty="0"/>
              <a:t>Clinical</a:t>
            </a:r>
            <a:r>
              <a:rPr lang="en-GB" baseline="0" dirty="0"/>
              <a:t> Implications-</a:t>
            </a:r>
          </a:p>
          <a:p>
            <a:endParaRPr lang="en-GB" baseline="0" dirty="0"/>
          </a:p>
          <a:p>
            <a:pPr marL="171450" indent="-171450">
              <a:buFontTx/>
              <a:buChar char="-"/>
            </a:pPr>
            <a:r>
              <a:rPr lang="en-GB" baseline="0" dirty="0"/>
              <a:t>May be particularly helpful to offer these interventions where individual inputs have not worked previously and therefore indicating there may be something uniquely systemic about their difficulties. </a:t>
            </a:r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37395D-33DE-5D42-A2E8-3486FD99F3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116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12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FF6DC-F89E-8B46-A71A-84129E96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928233-F4D9-6F99-E432-1F3495E62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F89AA-8AC8-13C2-10A0-32C30EA36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615AA-C65F-3AB0-7A7E-61A5EAF24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7395D-33DE-5D42-A2E8-3486FD99F3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4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/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B9978F3-40AA-B047-B077-E6C1CE004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1830048"/>
            <a:ext cx="6803880" cy="789709"/>
          </a:xfrm>
        </p:spPr>
        <p:txBody>
          <a:bodyPr/>
          <a:lstStyle>
            <a:lvl1pPr algn="l">
              <a:defRPr sz="3200" b="1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57762F7-94EF-0744-BA0E-BF26083BC29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15938" y="2619757"/>
            <a:ext cx="5854701" cy="622300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02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0/50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750081"/>
            <a:ext cx="5484029" cy="579193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0"/>
            <a:ext cx="5999965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465798"/>
            <a:ext cx="5484029" cy="3890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98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16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0/50 uni blue white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6561" y="1623317"/>
            <a:ext cx="5583406" cy="444970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0"/>
            <a:ext cx="5999965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6560" y="2178121"/>
            <a:ext cx="5583407" cy="41782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8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50/50 uni blue white text">
    <p:bg>
      <p:bgPr>
        <a:solidFill>
          <a:srgbClr val="4DB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1808252"/>
            <a:ext cx="5484029" cy="523982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0"/>
            <a:ext cx="5999965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332234"/>
            <a:ext cx="5484029" cy="402411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6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50/50 dark blue white text">
    <p:bg>
      <p:bgPr>
        <a:solidFill>
          <a:srgbClr val="0053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1808252"/>
            <a:ext cx="5484030" cy="408005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0"/>
            <a:ext cx="5999965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352782"/>
            <a:ext cx="5484029" cy="40035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0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50/50 uni blue white text">
    <p:bg>
      <p:bgPr>
        <a:solidFill>
          <a:srgbClr val="E98B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6561" y="1647173"/>
            <a:ext cx="5583406" cy="421114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0"/>
            <a:ext cx="5999965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6560" y="2155371"/>
            <a:ext cx="5583407" cy="42009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7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50/50 uni blue white text">
    <p:bg>
      <p:bgPr>
        <a:solidFill>
          <a:srgbClr val="A603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1808252"/>
            <a:ext cx="5484029" cy="397731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0"/>
            <a:ext cx="5999965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342508"/>
            <a:ext cx="5484029" cy="40138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5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/3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1160" y="459445"/>
            <a:ext cx="4841242" cy="877622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77200" y="0"/>
            <a:ext cx="4114800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6561" y="1808251"/>
            <a:ext cx="7355840" cy="45480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/3 uni blue and image, white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1160" y="501649"/>
            <a:ext cx="4964954" cy="736307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77200" y="0"/>
            <a:ext cx="4114800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6560" y="1808252"/>
            <a:ext cx="7479553" cy="45480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6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1/3 light blue and image, dark text">
    <p:bg>
      <p:bgPr>
        <a:solidFill>
          <a:srgbClr val="4DB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1160" y="501649"/>
            <a:ext cx="4964954" cy="736307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77200" y="0"/>
            <a:ext cx="4114800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82305"/>
            <a:ext cx="7380175" cy="45740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74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1/3 light pink and image, dark text">
    <p:bg>
      <p:bgPr>
        <a:solidFill>
          <a:srgbClr val="E98B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1160" y="501649"/>
            <a:ext cx="4964954" cy="736307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77200" y="0"/>
            <a:ext cx="4114800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82305"/>
            <a:ext cx="7380175" cy="45740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1/3 dark pink and image, white text">
    <p:bg>
      <p:bgPr>
        <a:solidFill>
          <a:srgbClr val="A603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1160" y="501649"/>
            <a:ext cx="4964954" cy="736307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77200" y="0"/>
            <a:ext cx="4114800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82305"/>
            <a:ext cx="7380175" cy="45740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47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1/3 dark blue and image, white text">
    <p:bg>
      <p:bgPr>
        <a:solidFill>
          <a:srgbClr val="0053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1160" y="501649"/>
            <a:ext cx="4964954" cy="736307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77200" y="0"/>
            <a:ext cx="4114800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97979"/>
            <a:ext cx="7380175" cy="45583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12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/4 white bg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08252"/>
            <a:ext cx="3598863" cy="57874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4872" y="0"/>
            <a:ext cx="7887128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37716"/>
            <a:ext cx="3598863" cy="3818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51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/4 Uni blue and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08252"/>
            <a:ext cx="3598863" cy="57874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4872" y="0"/>
            <a:ext cx="7887128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37717"/>
            <a:ext cx="3598863" cy="38186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02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/4 lightblue and image">
    <p:bg>
      <p:bgPr>
        <a:solidFill>
          <a:srgbClr val="4DB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08252"/>
            <a:ext cx="3598863" cy="57874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rgbClr val="002060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4872" y="0"/>
            <a:ext cx="7887128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27443"/>
            <a:ext cx="3598863" cy="382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rgbClr val="002060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86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/4 light pink and image">
    <p:bg>
      <p:bgPr>
        <a:solidFill>
          <a:srgbClr val="E98B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08252"/>
            <a:ext cx="3598863" cy="57874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rgbClr val="002060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4872" y="0"/>
            <a:ext cx="7887128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27443"/>
            <a:ext cx="3598863" cy="382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rgbClr val="002060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008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3/4 dark pink and image">
    <p:bg>
      <p:bgPr>
        <a:solidFill>
          <a:srgbClr val="A603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08252"/>
            <a:ext cx="3598863" cy="57874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4872" y="0"/>
            <a:ext cx="7887128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17170"/>
            <a:ext cx="3598863" cy="3839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00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3/4 dark blue and image">
    <p:bg>
      <p:bgPr>
        <a:solidFill>
          <a:srgbClr val="0053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08252"/>
            <a:ext cx="3598863" cy="57874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4872" y="0"/>
            <a:ext cx="7887128" cy="685799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37717"/>
            <a:ext cx="3598863" cy="38186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3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uni blue bg white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0793" y="501650"/>
            <a:ext cx="8043006" cy="93102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808252"/>
            <a:ext cx="10837861" cy="45480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9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uni blue bg white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97803"/>
            <a:ext cx="10837861" cy="4558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9000" b="1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</a:t>
            </a:r>
          </a:p>
          <a:p>
            <a:pPr lvl="0"/>
            <a:r>
              <a:rPr lang="en-GB" dirty="0"/>
              <a:t>edit Master</a:t>
            </a:r>
          </a:p>
          <a:p>
            <a:pPr lvl="0"/>
            <a:r>
              <a:rPr lang="en-GB" dirty="0"/>
              <a:t>Text tile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97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light blue bg white text">
    <p:bg>
      <p:bgPr>
        <a:solidFill>
          <a:srgbClr val="4DB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0793" y="501650"/>
            <a:ext cx="8043006" cy="93102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6560" y="1797803"/>
            <a:ext cx="10937239" cy="4558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36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only light pink bg white text">
    <p:bg>
      <p:bgPr>
        <a:solidFill>
          <a:srgbClr val="E98B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0793" y="501650"/>
            <a:ext cx="8043006" cy="93102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97803"/>
            <a:ext cx="10837861" cy="4558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9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only dark pink bg white text">
    <p:bg>
      <p:bgPr>
        <a:solidFill>
          <a:srgbClr val="A603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0793" y="501650"/>
            <a:ext cx="8043006" cy="93102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97803"/>
            <a:ext cx="10837861" cy="4558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0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only dark blue bg white text">
    <p:bg>
      <p:bgPr>
        <a:solidFill>
          <a:srgbClr val="0053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0793" y="501650"/>
            <a:ext cx="8043006" cy="931028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97803"/>
            <a:ext cx="10837861" cy="4558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16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6A737C0-B872-156B-57AC-713C158F77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21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9084" y="501650"/>
            <a:ext cx="8334715" cy="806645"/>
          </a:xfrm>
          <a:prstGeom prst="rect">
            <a:avLst/>
          </a:prstGeom>
        </p:spPr>
        <p:txBody>
          <a:bodyPr anchor="t" anchorCtr="0"/>
          <a:lstStyle>
            <a:lvl1pPr>
              <a:defRPr sz="3200" b="1" i="0"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86597"/>
            <a:ext cx="10837861" cy="45697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rgbClr val="002060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3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+ 2 images,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08252"/>
            <a:ext cx="5484029" cy="635863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0"/>
            <a:ext cx="5999965" cy="3333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27443"/>
            <a:ext cx="5484029" cy="38289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34D2249-BA53-6DE2-E46F-2399CF386EA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92035" y="3524490"/>
            <a:ext cx="5999965" cy="33335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3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+ 2 images, white + uni blue b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B9D8B3-A168-0447-13B5-72CD0F28CB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10521"/>
            <a:ext cx="5999965" cy="333350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478387"/>
            <a:ext cx="5484029" cy="3877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34D2249-BA53-6DE2-E46F-2399CF386EA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92035" y="3524490"/>
            <a:ext cx="5999965" cy="333351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9352B7-EB01-2F0F-C565-49B6F12F0F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684961"/>
            <a:ext cx="5484029" cy="656901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929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Text + 2 images, white + light blue bg">
    <p:bg>
      <p:bgPr>
        <a:solidFill>
          <a:srgbClr val="4DB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B9D8B3-A168-0447-13B5-72CD0F28CB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4DBB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18318"/>
            <a:ext cx="5999965" cy="3333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661920"/>
            <a:ext cx="5484029" cy="3694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34D2249-BA53-6DE2-E46F-2399CF386EA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92035" y="3524490"/>
            <a:ext cx="5999965" cy="333351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D49292-6CEF-32E9-B6E1-FACD71765A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25625"/>
            <a:ext cx="5484029" cy="61849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08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Text + 2 images, white + light pink bg">
    <p:bg>
      <p:bgPr>
        <a:solidFill>
          <a:srgbClr val="E98B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B9D8B3-A168-0447-13B5-72CD0F28CB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98B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10521"/>
            <a:ext cx="5999965" cy="3333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27443"/>
            <a:ext cx="5484029" cy="38289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34D2249-BA53-6DE2-E46F-2399CF386EA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92035" y="3524490"/>
            <a:ext cx="5999965" cy="333351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3BF8AE-1A19-0EE7-2D57-F9F61ABB63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25625"/>
            <a:ext cx="5484029" cy="61849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60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Text + 2 images, white + dark pink bg">
    <p:bg>
      <p:bgPr>
        <a:solidFill>
          <a:srgbClr val="A603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B9D8B3-A168-0447-13B5-72CD0F28CB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A60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4" y="10521"/>
            <a:ext cx="5999965" cy="333350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27443"/>
            <a:ext cx="5484029" cy="38289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34D2249-BA53-6DE2-E46F-2399CF386EA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92035" y="3513969"/>
            <a:ext cx="5999965" cy="333351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7BADDA-43F5-9CFD-FD3B-C16F2B50A3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25625"/>
            <a:ext cx="5484029" cy="61849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Text + 2 images, white + dark blue bg">
    <p:bg>
      <p:bgPr>
        <a:solidFill>
          <a:srgbClr val="0053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B9D8B3-A168-0447-13B5-72CD0F28CB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5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5A043-7FE9-49DD-6627-654086912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92035" y="1"/>
            <a:ext cx="5999965" cy="333350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A9C2-E758-B32D-862F-3C5781E85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2527443"/>
            <a:ext cx="5484029" cy="38289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5241-613C-E4CA-1D10-3BAAD5C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6C186-ADAD-3B7B-D861-8C341799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53B5-11D3-EA23-8B10-6E7A43B8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34D2249-BA53-6DE2-E46F-2399CF386EA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92034" y="3534136"/>
            <a:ext cx="5999965" cy="333351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E8526A-4DFE-626C-154F-4FFC6938A5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9F4BD8-EB88-3A42-8B54-5F33FFD178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25625"/>
            <a:ext cx="5484029" cy="61849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ea typeface="Noto Sans Black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84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3 images, white 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84781A64-A328-FD7F-ECFB-7F7ADBF166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39CC39D9-29B4-BBFC-86A1-F69597A146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2200" y="3429000"/>
            <a:ext cx="6018342" cy="3429000"/>
          </a:xfrm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AA911FE-751A-F313-B99A-2A865EB30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200" y="1"/>
            <a:ext cx="6018342" cy="3339547"/>
          </a:xfrm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38FAE-02E5-7DBF-B684-14132D0165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560" y="1808251"/>
            <a:ext cx="5679440" cy="1531297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captions</a:t>
            </a:r>
          </a:p>
        </p:txBody>
      </p:sp>
    </p:spTree>
    <p:extLst>
      <p:ext uri="{BB962C8B-B14F-4D97-AF65-F5344CB8AC3E}">
        <p14:creationId xmlns:p14="http://schemas.microsoft.com/office/powerpoint/2010/main" val="3015496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3 images, blue + white 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DE5AB5-7A17-50DA-4242-6D14E324CA0B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0542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84781A64-A328-FD7F-ECFB-7F7ADBF166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6096000" cy="3429000"/>
          </a:xfrm>
          <a:solidFill>
            <a:schemeClr val="bg1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39CC39D9-29B4-BBFC-86A1-F69597A146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2200" y="3429000"/>
            <a:ext cx="6018342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AA911FE-751A-F313-B99A-2A865EB30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200" y="1"/>
            <a:ext cx="6018342" cy="3339547"/>
          </a:xfrm>
          <a:solidFill>
            <a:schemeClr val="bg1"/>
          </a:solidFill>
          <a:ln>
            <a:noFill/>
          </a:ln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283BA5-3CEA-997F-A9C3-B6A78246DD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38FAE-02E5-7DBF-B684-14132D0165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560" y="1825625"/>
            <a:ext cx="5679440" cy="15139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captions</a:t>
            </a:r>
          </a:p>
        </p:txBody>
      </p:sp>
    </p:spTree>
    <p:extLst>
      <p:ext uri="{BB962C8B-B14F-4D97-AF65-F5344CB8AC3E}">
        <p14:creationId xmlns:p14="http://schemas.microsoft.com/office/powerpoint/2010/main" val="3379388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3 images, light blue bg">
    <p:bg>
      <p:bgPr>
        <a:solidFill>
          <a:srgbClr val="4DBB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DE5AB5-7A17-50DA-4242-6D14E324CA0B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0542" cy="6857999"/>
          </a:xfrm>
          <a:prstGeom prst="rect">
            <a:avLst/>
          </a:prstGeom>
          <a:solidFill>
            <a:srgbClr val="4DBB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84781A64-A328-FD7F-ECFB-7F7ADBF166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6096000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39CC39D9-29B4-BBFC-86A1-F69597A146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2200" y="3429000"/>
            <a:ext cx="6018342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AA911FE-751A-F313-B99A-2A865EB30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200" y="1"/>
            <a:ext cx="6018342" cy="3339547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501A32-0A0D-AC4C-2402-9A0223B6A3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38FAE-02E5-7DBF-B684-14132D0165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8" y="1825625"/>
            <a:ext cx="5580062" cy="1513924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captions</a:t>
            </a:r>
          </a:p>
        </p:txBody>
      </p:sp>
    </p:spTree>
    <p:extLst>
      <p:ext uri="{BB962C8B-B14F-4D97-AF65-F5344CB8AC3E}">
        <p14:creationId xmlns:p14="http://schemas.microsoft.com/office/powerpoint/2010/main" val="309857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3 images, light pink 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DE5AB5-7A17-50DA-4242-6D14E324CA0B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8B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84781A64-A328-FD7F-ECFB-7F7ADBF166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6096000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39CC39D9-29B4-BBFC-86A1-F69597A146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2200" y="3429000"/>
            <a:ext cx="6018342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AA911FE-751A-F313-B99A-2A865EB30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200" y="1"/>
            <a:ext cx="6018342" cy="3339547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A0518C-477A-E231-AD77-BCC6F3D0C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38FAE-02E5-7DBF-B684-14132D0165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8" y="1825625"/>
            <a:ext cx="5580062" cy="1513924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captions</a:t>
            </a:r>
          </a:p>
        </p:txBody>
      </p:sp>
    </p:spTree>
    <p:extLst>
      <p:ext uri="{BB962C8B-B14F-4D97-AF65-F5344CB8AC3E}">
        <p14:creationId xmlns:p14="http://schemas.microsoft.com/office/powerpoint/2010/main" val="2862556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+ 3 images, dark p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DE5AB5-7A17-50DA-4242-6D14E324CA0B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0542" cy="6858000"/>
          </a:xfrm>
          <a:prstGeom prst="rect">
            <a:avLst/>
          </a:prstGeom>
          <a:solidFill>
            <a:srgbClr val="A60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84781A64-A328-FD7F-ECFB-7F7ADBF166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6096000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39CC39D9-29B4-BBFC-86A1-F69597A146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2200" y="3429000"/>
            <a:ext cx="6018342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AA911FE-751A-F313-B99A-2A865EB30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200" y="1"/>
            <a:ext cx="6018342" cy="3339547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5B19CC-471D-917D-89F3-A7FE9E0E1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38FAE-02E5-7DBF-B684-14132D0165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8" y="1825625"/>
            <a:ext cx="5580062" cy="15139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captions</a:t>
            </a:r>
          </a:p>
        </p:txBody>
      </p:sp>
    </p:spTree>
    <p:extLst>
      <p:ext uri="{BB962C8B-B14F-4D97-AF65-F5344CB8AC3E}">
        <p14:creationId xmlns:p14="http://schemas.microsoft.com/office/powerpoint/2010/main" val="2315975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+ 3 images, dar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DE5AB5-7A17-50DA-4242-6D14E324CA0B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84781A64-A328-FD7F-ECFB-7F7ADBF166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6096000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39CC39D9-29B4-BBFC-86A1-F69597A146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2200" y="3429000"/>
            <a:ext cx="6018342" cy="3429000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AA911FE-751A-F313-B99A-2A865EB30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200" y="1"/>
            <a:ext cx="6018342" cy="3339547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D232C9-3461-97CC-7AF3-2C0B300F9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38FAE-02E5-7DBF-B684-14132D0165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8" y="1825625"/>
            <a:ext cx="5580062" cy="151392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captions</a:t>
            </a:r>
          </a:p>
        </p:txBody>
      </p:sp>
    </p:spTree>
    <p:extLst>
      <p:ext uri="{BB962C8B-B14F-4D97-AF65-F5344CB8AC3E}">
        <p14:creationId xmlns:p14="http://schemas.microsoft.com/office/powerpoint/2010/main" val="2807384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BDB88-416D-2EA9-D090-7EC02B7DD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8DFB0F-4570-4E46-88F7-D5DC70EA90D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8006A-4400-3137-F66D-BC98965EFE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125AD-3024-1F85-F919-E0F79325F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CECB0-5B99-6C46-A59C-D11C8A5B2011}" type="slidenum">
              <a:rPr lang="en-US" smtClean="0"/>
              <a:t>‹#›</a:t>
            </a:fld>
            <a:endParaRPr lang="en-US"/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C0719288-B710-76E1-C708-E70CAF484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0837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C75847-FCE0-8DF7-5542-89C66AE23C8E}"/>
              </a:ext>
            </a:extLst>
          </p:cNvPr>
          <p:cNvPicPr>
            <a:picLocks noChangeAspect="1"/>
          </p:cNvPicPr>
          <p:nvPr userDrawn="1"/>
        </p:nvPicPr>
        <p:blipFill>
          <a:blip r:embed="rId41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861B4E-A4BE-E3AF-5313-5D24CE9A8F1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9561513" y="63500"/>
            <a:ext cx="2595562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i-FI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TUNI Luottamuksellinen - Confidential (3Y)</a:t>
            </a:r>
          </a:p>
        </p:txBody>
      </p:sp>
    </p:spTree>
    <p:extLst>
      <p:ext uri="{BB962C8B-B14F-4D97-AF65-F5344CB8AC3E}">
        <p14:creationId xmlns:p14="http://schemas.microsoft.com/office/powerpoint/2010/main" val="169573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61" r:id="rId2"/>
    <p:sldLayoutId id="2147483690" r:id="rId3"/>
    <p:sldLayoutId id="2147483702" r:id="rId4"/>
    <p:sldLayoutId id="2147483700" r:id="rId5"/>
    <p:sldLayoutId id="2147483701" r:id="rId6"/>
    <p:sldLayoutId id="2147483703" r:id="rId7"/>
    <p:sldLayoutId id="2147483692" r:id="rId8"/>
    <p:sldLayoutId id="2147483696" r:id="rId9"/>
    <p:sldLayoutId id="2147483704" r:id="rId10"/>
    <p:sldLayoutId id="2147483705" r:id="rId11"/>
    <p:sldLayoutId id="2147483706" r:id="rId12"/>
    <p:sldLayoutId id="2147483707" r:id="rId13"/>
    <p:sldLayoutId id="2147483726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694" r:id="rId20"/>
    <p:sldLayoutId id="2147483720" r:id="rId21"/>
    <p:sldLayoutId id="2147483708" r:id="rId22"/>
    <p:sldLayoutId id="2147483709" r:id="rId23"/>
    <p:sldLayoutId id="2147483710" r:id="rId24"/>
    <p:sldLayoutId id="2147483711" r:id="rId25"/>
    <p:sldLayoutId id="2147483676" r:id="rId26"/>
    <p:sldLayoutId id="2147483672" r:id="rId27"/>
    <p:sldLayoutId id="2147483686" r:id="rId28"/>
    <p:sldLayoutId id="2147483699" r:id="rId29"/>
    <p:sldLayoutId id="2147483712" r:id="rId30"/>
    <p:sldLayoutId id="2147483713" r:id="rId31"/>
    <p:sldLayoutId id="2147483714" r:id="rId32"/>
    <p:sldLayoutId id="2147483715" r:id="rId33"/>
    <p:sldLayoutId id="2147483685" r:id="rId34"/>
    <p:sldLayoutId id="2147483698" r:id="rId35"/>
    <p:sldLayoutId id="2147483716" r:id="rId36"/>
    <p:sldLayoutId id="2147483717" r:id="rId37"/>
    <p:sldLayoutId id="2147483718" r:id="rId38"/>
    <p:sldLayoutId id="2147483719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3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Ruaridh.Gill@lanarkshire.scot.nhs.uk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hyperlink" Target="mailto:lynda.russell@glasgow.ac.uk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899-022-10180-0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AB46B-0243-369E-1AC6-49C9EFA94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0"/>
            <a:ext cx="5943600" cy="685859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2DDB6A4-43ED-3FA9-84E4-207F2CBAC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1830048"/>
            <a:ext cx="5823902" cy="789709"/>
          </a:xfrm>
        </p:spPr>
        <p:txBody>
          <a:bodyPr/>
          <a:lstStyle/>
          <a:p>
            <a:r>
              <a:rPr lang="en-GB" sz="3000" dirty="0"/>
              <a:t>The Effectiveness of Concerned Significant Other Interventions in the Treatment of Problem Gambling: A Systematic Review</a:t>
            </a:r>
            <a:br>
              <a:rPr lang="en-GB" dirty="0"/>
            </a:br>
            <a:r>
              <a:rPr lang="en-GB" dirty="0"/>
              <a:t> </a:t>
            </a:r>
            <a:br>
              <a:rPr lang="en-GB" dirty="0"/>
            </a:br>
            <a:r>
              <a:rPr lang="en-GB" b="0" dirty="0"/>
              <a:t>Dr Ruaridh Gill, Dr </a:t>
            </a:r>
            <a:r>
              <a:rPr lang="en-GB" b="0" dirty="0" err="1"/>
              <a:t>Finola</a:t>
            </a:r>
            <a:r>
              <a:rPr lang="en-GB" b="0" dirty="0"/>
              <a:t> </a:t>
            </a:r>
            <a:r>
              <a:rPr lang="en-GB" b="0" dirty="0" err="1"/>
              <a:t>Sparshott</a:t>
            </a:r>
            <a:r>
              <a:rPr lang="en-GB" b="0" dirty="0"/>
              <a:t>-McDaid, Jessica Lynch &amp; Dr Lynda Russell</a:t>
            </a:r>
            <a:br>
              <a:rPr lang="en-GB" dirty="0"/>
            </a:br>
            <a:endParaRPr lang="en-US" dirty="0"/>
          </a:p>
        </p:txBody>
      </p:sp>
      <p:pic>
        <p:nvPicPr>
          <p:cNvPr id="3" name="Picture 2" descr="A blue and gold logo&#10;&#10;AI-generated content may be incorrect.">
            <a:extLst>
              <a:ext uri="{FF2B5EF4-FFF2-40B4-BE49-F238E27FC236}">
                <a16:creationId xmlns:a16="http://schemas.microsoft.com/office/drawing/2014/main" id="{3B56089B-A513-D923-9A78-14C6B8765F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7995" y="-229390"/>
            <a:ext cx="2624005" cy="1854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EA4F3C-6872-2FE2-3CED-D05668481E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A49F6C-595C-1D82-64CF-19F10AAD6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90" y="5918812"/>
            <a:ext cx="49784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5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EFE9-9797-3332-56D3-70625194F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720" y="1990533"/>
            <a:ext cx="4841242" cy="877622"/>
          </a:xfrm>
        </p:spPr>
        <p:txBody>
          <a:bodyPr/>
          <a:lstStyle/>
          <a:p>
            <a:r>
              <a:rPr lang="en-US" dirty="0"/>
              <a:t>Language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E8C5A-7CE5-87D3-2B70-BA8956201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6720" y="2953215"/>
            <a:ext cx="5840163" cy="297975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Recognition that the use of the phrase problem gambling can be viewed as stigmatising and has been revised in updated versions of this review. 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5119" b="5119"/>
          <a:stretch>
            <a:fillRect/>
          </a:stretch>
        </p:blipFill>
        <p:spPr>
          <a:xfrm>
            <a:off x="6634163" y="0"/>
            <a:ext cx="5557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1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B6861-6CDC-6036-F147-243870A9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1" y="729237"/>
            <a:ext cx="5583406" cy="444970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AE62F-9D00-ABB2-89ED-8E8A76A76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0040" y="1797121"/>
            <a:ext cx="11572240" cy="516755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Gambling is a common activity, with 40-61% of individuals in the UK gambling each year (Gambling Commission, 2023).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Gambling disorder has an estimated prevalence of 1.29% (</a:t>
            </a:r>
            <a:r>
              <a:rPr lang="en-GB" dirty="0" err="1"/>
              <a:t>Gabellini</a:t>
            </a:r>
            <a:r>
              <a:rPr lang="en-GB" dirty="0"/>
              <a:t> et al., 2022) with a further 2.3-6% at-risk levels of gambling (Gambling Comission,2023)  </a:t>
            </a:r>
            <a:r>
              <a:rPr lang="en-GB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a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Gambling harms are wide-ranging, covering financial, relational, emotional, physical and cultural harms (Public Health England, 2021)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Concerned Significant Others (CSOs) are shown to have poorer mental and physical health, increased substance use disorders and relational difficulties (Tulloch et al., 2022)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Despite these difficulties, there remains limited gambler treatment entry and significant difficulties with retention and maintenance of gains (</a:t>
            </a:r>
            <a:r>
              <a:rPr lang="en-GB" dirty="0" err="1"/>
              <a:t>Bijker</a:t>
            </a:r>
            <a:r>
              <a:rPr lang="en-GB" dirty="0"/>
              <a:t> et al., 2022)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098366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EFE9-9797-3332-56D3-70625194F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75" y="1839332"/>
            <a:ext cx="4841242" cy="877622"/>
          </a:xfrm>
        </p:spPr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D896B-4B9B-91FD-754D-ED4C562CC19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r>
              <a:rPr lang="en-US" dirty="0"/>
              <a:t>SSCSM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E8C5A-7CE5-87D3-2B70-BA8956201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293" y="2703306"/>
            <a:ext cx="5336470" cy="45480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Stress Strain Coping Support Model (Orford et al., 2010) provides a framework to understand these impacts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May provide a framework to understand the impacts of CSO interventions, with </a:t>
            </a:r>
            <a:r>
              <a:rPr lang="en-GB" dirty="0" err="1"/>
              <a:t>Kourgiantakis</a:t>
            </a:r>
            <a:r>
              <a:rPr lang="en-GB" dirty="0"/>
              <a:t> et al. (2018) suggesting there should be a bidirectional relationship.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031" y="0"/>
            <a:ext cx="6438969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4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7BC9B7-2308-B067-4DA6-D2CAB39F2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392" y="729771"/>
            <a:ext cx="6230152" cy="444970"/>
          </a:xfrm>
        </p:spPr>
        <p:txBody>
          <a:bodyPr/>
          <a:lstStyle/>
          <a:p>
            <a:r>
              <a:rPr lang="en-US" dirty="0"/>
              <a:t>CSO Interventions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29BDFD1-CDCE-38E2-FB5C-EB5264FDA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973" y="2140752"/>
            <a:ext cx="6240906" cy="26466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CSO interventions aim: to encourage problem gamblers to enter treatment; focused on CSOs needs; and joint interventions to treat gambling disorder (</a:t>
            </a:r>
            <a:r>
              <a:rPr lang="en-GB" dirty="0" err="1"/>
              <a:t>Copello</a:t>
            </a:r>
            <a:r>
              <a:rPr lang="en-GB" dirty="0"/>
              <a:t> et al., 2005).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973" y="3830529"/>
            <a:ext cx="573500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Previous review </a:t>
            </a:r>
            <a:r>
              <a:rPr lang="en-US" sz="2400" dirty="0">
                <a:solidFill>
                  <a:schemeClr val="bg1"/>
                </a:solidFill>
              </a:rPr>
              <a:t>found that CSO interventions led to reductions in the amount spent on gambling, frequency of gambling and the consequences of gambling (</a:t>
            </a:r>
            <a:r>
              <a:rPr lang="en-US" sz="2400" dirty="0" err="1">
                <a:solidFill>
                  <a:schemeClr val="bg1"/>
                </a:solidFill>
              </a:rPr>
              <a:t>Kourgiantakis</a:t>
            </a:r>
            <a:r>
              <a:rPr lang="en-US" sz="2400" dirty="0">
                <a:solidFill>
                  <a:schemeClr val="bg1"/>
                </a:solidFill>
              </a:rPr>
              <a:t> et al., 2013) </a:t>
            </a:r>
          </a:p>
          <a:p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495" y="1568894"/>
            <a:ext cx="5270505" cy="528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5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509780B-FB55-0B2D-1AB6-2CADAAEB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175" y="697957"/>
            <a:ext cx="5484029" cy="656901"/>
          </a:xfrm>
        </p:spPr>
        <p:txBody>
          <a:bodyPr/>
          <a:lstStyle/>
          <a:p>
            <a:r>
              <a:rPr lang="en-US" dirty="0"/>
              <a:t>Aims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FA60E5D-297F-DF32-31EE-78E7FCEE8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83771" y="2129562"/>
            <a:ext cx="9072880" cy="3008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review therefore aimed to assess: </a:t>
            </a:r>
            <a:b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To assess the effectiveness of CSO interventions on gambling related outcomes for the significant other who gambles (e.g. money spent on gambling).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GB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To assess whether CSO interventions impact treatment entry, retention and engagement of the significant other who gambles. </a:t>
            </a:r>
          </a:p>
        </p:txBody>
      </p:sp>
    </p:spTree>
    <p:extLst>
      <p:ext uri="{BB962C8B-B14F-4D97-AF65-F5344CB8AC3E}">
        <p14:creationId xmlns:p14="http://schemas.microsoft.com/office/powerpoint/2010/main" val="288667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9F4BD5-C51A-AF19-BF92-2786E82CD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1800" y="799361"/>
            <a:ext cx="8334715" cy="806645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50DDB1-56C6-24B9-F373-3DB7F82F5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17702" y="1815807"/>
            <a:ext cx="5462909" cy="456975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PRISMA and SWIM guidelines followed (Campbell et al., 2021; Page et al., 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Comprehensive searches undertaken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Joanna Briggs Institute checklists utilised to assess risk of bias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Direction of effect narrative synthesis was undertaken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Certainty in the direction of effect was assessed using the GRADE approach </a:t>
            </a:r>
            <a:endParaRPr lang="en-US" sz="22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173825"/>
              </p:ext>
            </p:extLst>
          </p:nvPr>
        </p:nvGraphicFramePr>
        <p:xfrm>
          <a:off x="30480" y="1965404"/>
          <a:ext cx="6400800" cy="4831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33078495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236890106"/>
                    </a:ext>
                  </a:extLst>
                </a:gridCol>
              </a:tblGrid>
              <a:tr h="510938">
                <a:tc gridSpan="2"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Eligibility Criteria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985450"/>
                  </a:ext>
                </a:extLst>
              </a:tr>
              <a:tr h="510938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Population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CSO and gambler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197419"/>
                  </a:ext>
                </a:extLst>
              </a:tr>
              <a:tr h="613719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CSO interventions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48096"/>
                  </a:ext>
                </a:extLst>
              </a:tr>
              <a:tr h="613719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Comparison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Active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 or passive controls, pre to post comparisons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996942"/>
                  </a:ext>
                </a:extLst>
              </a:tr>
              <a:tr h="177806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Outcomes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Gambling related outcomes: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Money spent/lost on gambling </a:t>
                      </a:r>
                    </a:p>
                    <a:p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Frequency of gambling </a:t>
                      </a:r>
                    </a:p>
                    <a:p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Gambling Severity Measures</a:t>
                      </a:r>
                    </a:p>
                    <a:p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Gambling Consequences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655626"/>
                  </a:ext>
                </a:extLst>
              </a:tr>
              <a:tr h="777901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Study</a:t>
                      </a:r>
                      <a:r>
                        <a:rPr lang="en-GB" b="1" baseline="0" dirty="0">
                          <a:solidFill>
                            <a:schemeClr val="tx1"/>
                          </a:solidFill>
                        </a:rPr>
                        <a:t> Design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RCT’s, quasi-experimental and cohort studies.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049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13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ECB83-8CB2-522A-B413-4B603B91A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498" y="682452"/>
            <a:ext cx="8043006" cy="931028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71" y="1479512"/>
            <a:ext cx="9574600" cy="526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54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Study Characteristics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5938" y="1688607"/>
            <a:ext cx="10837861" cy="45480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Studies were RCTs (n=10), cohort studies (n=2), a quasi-experimental study (n=1) and a secondary analysis (n=1)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Studies undertaken between 2002 and 2023 in Canada (n=8), Sweden (n=3), USA (n=2), and Spain (n=1)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RCT sample sizes varied from 23 to 272, with 975 participants in total.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Therapeutic modalities included: Congruence Couple Therapy (CCT) (n=4), CRAFT (n=3), CBT (n=3), Behavioural Couples Therapy (BCT) (n=2), Integrative Couples Therapy for Problem Gambling (ICT-PG) (n=1), and a coping skills intervention (n=1)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Control groups included passive (delayed treatment, waiting list) and active controls (e.g. CBT, counselling)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Delivery methods included face to face (n=9), online (n=3) and self-help interventions (n=2)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624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6073" y="877224"/>
            <a:ext cx="8043006" cy="931028"/>
          </a:xfrm>
        </p:spPr>
        <p:txBody>
          <a:bodyPr/>
          <a:lstStyle/>
          <a:p>
            <a:r>
              <a:rPr lang="en-GB" dirty="0"/>
              <a:t>Bias Assessment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7203" y="2092158"/>
            <a:ext cx="10792141" cy="45480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Within the RCTs, one study indicated low risk of bias, three indicated a moderate risk, and six indicated a high risk of bias.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Issues within allocation and selection and baseline differences in outcomes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Participant retention was a concern due to unreported reasons for drop-out and uneven, high levels of drop-out within studies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There was a lack of intention-to-treat analysis used and all studies appeared underpowered to detect small-to-medium effects</a:t>
            </a:r>
          </a:p>
        </p:txBody>
      </p:sp>
    </p:spTree>
    <p:extLst>
      <p:ext uri="{BB962C8B-B14F-4D97-AF65-F5344CB8AC3E}">
        <p14:creationId xmlns:p14="http://schemas.microsoft.com/office/powerpoint/2010/main" val="2814077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Risk of Bias Assessment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004" y="1308295"/>
            <a:ext cx="7831797" cy="526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54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730" y="633997"/>
            <a:ext cx="8043006" cy="931028"/>
          </a:xfrm>
        </p:spPr>
        <p:txBody>
          <a:bodyPr/>
          <a:lstStyle/>
          <a:p>
            <a:r>
              <a:rPr lang="en-GB" dirty="0"/>
              <a:t>Results: Primary Outcomes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27377" y="1719617"/>
            <a:ext cx="12064623" cy="47630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Money spent/lost Gambling: </a:t>
            </a:r>
            <a:r>
              <a:rPr lang="en-GB" dirty="0"/>
              <a:t>Control interventions were favoured, particularly if they were active controls (e.g. CBT).</a:t>
            </a:r>
            <a:br>
              <a:rPr lang="en-GB" dirty="0"/>
            </a:b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Gambling Frequency: </a:t>
            </a:r>
            <a:r>
              <a:rPr lang="en-GB" dirty="0"/>
              <a:t>No overall pattern favouring CSO or control  interventions.</a:t>
            </a:r>
            <a:br>
              <a:rPr lang="en-GB" dirty="0"/>
            </a:b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Gambling related </a:t>
            </a:r>
            <a:r>
              <a:rPr lang="en-GB" b="1"/>
              <a:t>symptom severity: </a:t>
            </a:r>
            <a:r>
              <a:rPr lang="en-GB" dirty="0"/>
              <a:t>CSO interventions are favoured, including when compared to active CBT controls.</a:t>
            </a:r>
            <a:br>
              <a:rPr lang="en-GB" dirty="0"/>
            </a:br>
            <a:r>
              <a:rPr lang="en-GB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Gambling Consequences:</a:t>
            </a:r>
            <a:r>
              <a:rPr lang="en-GB" dirty="0"/>
              <a:t> One study reported gambling-related consequences for gamblers, favouring the CSO intervention over a wait-list control</a:t>
            </a:r>
            <a:br>
              <a:rPr lang="en-GB" dirty="0"/>
            </a:b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Certainty</a:t>
            </a:r>
            <a:r>
              <a:rPr lang="en-GB" dirty="0"/>
              <a:t> in these results was low to very low across domains and was significantly effected by risk of bias, inconsistency and imprecision.</a:t>
            </a:r>
            <a:br>
              <a:rPr lang="en-GB" dirty="0"/>
            </a:b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4652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2730" y="650506"/>
            <a:ext cx="8334715" cy="806645"/>
          </a:xfrm>
        </p:spPr>
        <p:txBody>
          <a:bodyPr/>
          <a:lstStyle/>
          <a:p>
            <a:r>
              <a:rPr lang="en-GB" dirty="0"/>
              <a:t>Direction of Effect Analysis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4"/>
          <a:stretch/>
        </p:blipFill>
        <p:spPr bwMode="auto">
          <a:xfrm>
            <a:off x="1361441" y="1849120"/>
            <a:ext cx="9770904" cy="43789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4215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Results: Secondary Outcomes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53532" y="1914117"/>
            <a:ext cx="10837861" cy="45480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Treatment Retention: </a:t>
            </a:r>
            <a:r>
              <a:rPr lang="en-GB" dirty="0"/>
              <a:t>RCTs favour control conditions. Within cohort studies CSO interventions were favoured. </a:t>
            </a:r>
            <a:br>
              <a:rPr lang="en-GB" dirty="0"/>
            </a:b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Treatment Entry: </a:t>
            </a:r>
            <a:r>
              <a:rPr lang="en-GB" dirty="0"/>
              <a:t>No pattern indicating support for CSO interventions over control conditions, with inconsistent results found</a:t>
            </a:r>
            <a:br>
              <a:rPr lang="en-GB" dirty="0"/>
            </a:b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Treatment Engagement: </a:t>
            </a:r>
            <a:r>
              <a:rPr lang="en-GB" dirty="0"/>
              <a:t>No pattern indicating that CSO interventions were favoured over controls, with inconsistent results found. </a:t>
            </a:r>
          </a:p>
        </p:txBody>
      </p:sp>
    </p:spTree>
    <p:extLst>
      <p:ext uri="{BB962C8B-B14F-4D97-AF65-F5344CB8AC3E}">
        <p14:creationId xmlns:p14="http://schemas.microsoft.com/office/powerpoint/2010/main" val="3841012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0718" y="714301"/>
            <a:ext cx="8334715" cy="806645"/>
          </a:xfrm>
        </p:spPr>
        <p:txBody>
          <a:bodyPr/>
          <a:lstStyle/>
          <a:p>
            <a:r>
              <a:rPr lang="en-GB" dirty="0"/>
              <a:t>Direction of Effect Analysis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196" y="2225039"/>
            <a:ext cx="10227527" cy="379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80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EFE9-9797-3332-56D3-70625194F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1160" y="459445"/>
            <a:ext cx="6029960" cy="877622"/>
          </a:xfrm>
        </p:spPr>
        <p:txBody>
          <a:bodyPr/>
          <a:lstStyle/>
          <a:p>
            <a:r>
              <a:rPr lang="en-US" dirty="0"/>
              <a:t>Conclusions and Limitations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E8C5A-7CE5-87D3-2B70-BA8956201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6562" y="1848891"/>
            <a:ext cx="11470638" cy="4548099"/>
          </a:xfrm>
        </p:spPr>
        <p:txBody>
          <a:bodyPr/>
          <a:lstStyle/>
          <a:p>
            <a:r>
              <a:rPr lang="en-US" b="1" dirty="0"/>
              <a:t>Conclusions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Results indicate that CSO interventions are not better than controls for Gambling expenditure and frequency, which contrasts with drug and alcohol literature.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contrast, CSO interventions appear to be favored for problem gambling severity.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Lack of clarity regarding what outcomes are important for CSO’s and individuals who gamble limits assessment of the relative importance of these contrasting results. </a:t>
            </a:r>
          </a:p>
          <a:p>
            <a:r>
              <a:rPr lang="en-US" b="1" dirty="0"/>
              <a:t>Limitations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Review was unable to undertake a meta-analysis due to lack of consistent outcome reporting, direction of effect synthesis provides minimal data regarding magnitude or significance of effect. </a:t>
            </a:r>
          </a:p>
        </p:txBody>
      </p:sp>
    </p:spTree>
    <p:extLst>
      <p:ext uri="{BB962C8B-B14F-4D97-AF65-F5344CB8AC3E}">
        <p14:creationId xmlns:p14="http://schemas.microsoft.com/office/powerpoint/2010/main" val="1214009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EFE9-9797-3332-56D3-70625194F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E8C5A-7CE5-87D3-2B70-BA8956201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3202" y="1716811"/>
            <a:ext cx="11470638" cy="4548099"/>
          </a:xfrm>
        </p:spPr>
        <p:txBody>
          <a:bodyPr/>
          <a:lstStyle/>
          <a:p>
            <a:r>
              <a:rPr lang="en-US" b="1" dirty="0"/>
              <a:t>Research implications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Further research should work towards an </a:t>
            </a:r>
            <a:r>
              <a:rPr lang="en-GB" dirty="0"/>
              <a:t>agreed definition of ‘positive treatment outcomes’ and updated reporting guidelines within Gambling treatment, with a focus on service user perspectives, including CSO’s. </a:t>
            </a:r>
          </a:p>
          <a:p>
            <a:r>
              <a:rPr lang="en-US" b="1" dirty="0"/>
              <a:t>Clinical implications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Where the focus of service provision is to reduce ‘problem gambling’ severity, the application of CSO interventions may improve treatment outcomes, which may be explained by the SSCSM.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These interventions have the further benefit of offering support to CSO’s and have been shown to reduce CSO mental distress (</a:t>
            </a:r>
            <a:r>
              <a:rPr lang="en-GB" dirty="0" err="1"/>
              <a:t>Edgren</a:t>
            </a:r>
            <a:r>
              <a:rPr lang="en-GB" dirty="0"/>
              <a:t> et al., 2023).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An increase in practise based evaluations, will help to assess the effectiveness of this alternative to individual treatment. </a:t>
            </a:r>
          </a:p>
        </p:txBody>
      </p:sp>
    </p:spTree>
    <p:extLst>
      <p:ext uri="{BB962C8B-B14F-4D97-AF65-F5344CB8AC3E}">
        <p14:creationId xmlns:p14="http://schemas.microsoft.com/office/powerpoint/2010/main" val="1692768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B6861-6CDC-6036-F147-243870A9D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AE62F-9D00-ABB2-89ED-8E8A76A76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kern="0" dirty="0"/>
          </a:p>
          <a:p>
            <a:pPr algn="ctr"/>
            <a:r>
              <a:rPr lang="en-US" kern="0" dirty="0"/>
              <a:t>Any questions?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kern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kern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/>
              <a:t>Contact Details: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>
                <a:hlinkClick r:id="rId3"/>
              </a:rPr>
              <a:t>Ruaridh.Gill@lanarkshire.scot.nhs.uk</a:t>
            </a:r>
            <a:endParaRPr lang="en-US" kern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>
                <a:hlinkClick r:id="rId4"/>
              </a:rPr>
              <a:t>lynda.russell@glasgow.ac.uk</a:t>
            </a:r>
            <a:endParaRPr lang="en-US" kern="0" dirty="0"/>
          </a:p>
          <a:p>
            <a:endParaRPr lang="en-US" kern="0" dirty="0"/>
          </a:p>
        </p:txBody>
      </p:sp>
      <p:pic>
        <p:nvPicPr>
          <p:cNvPr id="6" name="Picture Placeholder 13">
            <a:extLst>
              <a:ext uri="{FF2B5EF4-FFF2-40B4-BE49-F238E27FC236}">
                <a16:creationId xmlns:a16="http://schemas.microsoft.com/office/drawing/2014/main" id="{38BE5158-4A3A-C9E2-4CD2-572573C7522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" b="69"/>
          <a:stretch>
            <a:fillRect/>
          </a:stretch>
        </p:blipFill>
        <p:spPr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576118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8C7D58-5B28-464A-8838-6E71B24ED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2895" y="1553255"/>
            <a:ext cx="10837861" cy="4558547"/>
          </a:xfrm>
        </p:spPr>
        <p:txBody>
          <a:bodyPr/>
          <a:lstStyle/>
          <a:p>
            <a:r>
              <a:rPr lang="en-US" sz="1800" dirty="0"/>
              <a:t>References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 err="1"/>
              <a:t>Bijker</a:t>
            </a:r>
            <a:r>
              <a:rPr lang="en-GB" sz="1000" b="0" dirty="0"/>
              <a:t>, R., Booth, N., </a:t>
            </a:r>
            <a:r>
              <a:rPr lang="en-GB" sz="1000" b="0" dirty="0" err="1"/>
              <a:t>Merkouris</a:t>
            </a:r>
            <a:r>
              <a:rPr lang="en-GB" sz="1000" b="0" dirty="0"/>
              <a:t>, S. S., Dowling, N. A., &amp; </a:t>
            </a:r>
            <a:r>
              <a:rPr lang="en-GB" sz="1000" b="0" dirty="0" err="1"/>
              <a:t>Rodda</a:t>
            </a:r>
            <a:r>
              <a:rPr lang="en-GB" sz="1000" b="0" dirty="0"/>
              <a:t>, S. N. (2022). Global prevalence of help-seeking for problem gambling: A systematic review and meta-analysis. Addiction, 117(12), 2972-2985. https://doi.org/10.1111/add.15952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 err="1"/>
              <a:t>Copello</a:t>
            </a:r>
            <a:r>
              <a:rPr lang="en-GB" sz="1000" b="0" dirty="0"/>
              <a:t>, A. G., </a:t>
            </a:r>
            <a:r>
              <a:rPr lang="en-GB" sz="1000" b="0" dirty="0" err="1"/>
              <a:t>Velleman</a:t>
            </a:r>
            <a:r>
              <a:rPr lang="en-GB" sz="1000" b="0" dirty="0"/>
              <a:t>, R. D., &amp; Templeton, L. J. (2005). Family interventions in the treatment of alcohol and drug problems. Drug and Alcohol Review, 24(4), 369-385. https://doi.org/10.1080/09595230500302356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 err="1"/>
              <a:t>Edgren</a:t>
            </a:r>
            <a:r>
              <a:rPr lang="en-GB" sz="1000" b="0" dirty="0"/>
              <a:t>, R., </a:t>
            </a:r>
            <a:r>
              <a:rPr lang="en-GB" sz="1000" b="0" dirty="0" err="1"/>
              <a:t>Pörtfors</a:t>
            </a:r>
            <a:r>
              <a:rPr lang="en-GB" sz="1000" b="0" dirty="0"/>
              <a:t>, P., </a:t>
            </a:r>
            <a:r>
              <a:rPr lang="en-GB" sz="1000" b="0" dirty="0" err="1"/>
              <a:t>Raisamo</a:t>
            </a:r>
            <a:r>
              <a:rPr lang="en-GB" sz="1000" b="0" dirty="0"/>
              <a:t>, S., &amp; </a:t>
            </a:r>
            <a:r>
              <a:rPr lang="en-GB" sz="1000" b="0" dirty="0" err="1"/>
              <a:t>Castrén</a:t>
            </a:r>
            <a:r>
              <a:rPr lang="en-GB" sz="1000" b="0" dirty="0"/>
              <a:t>, S. (2022). Treatment for the concerned significant others of gamblers: A systematic review. J </a:t>
            </a:r>
            <a:r>
              <a:rPr lang="en-GB" sz="1000" b="0" dirty="0" err="1"/>
              <a:t>Behav</a:t>
            </a:r>
            <a:r>
              <a:rPr lang="en-GB" sz="1000" b="0" dirty="0"/>
              <a:t> Addict, 11(1), 1-25. https://doi.org/10.1556/2006.2021.00088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/>
              <a:t>Gabellini, E., </a:t>
            </a:r>
            <a:r>
              <a:rPr lang="en-GB" sz="1000" b="0" dirty="0" err="1"/>
              <a:t>Lucchini</a:t>
            </a:r>
            <a:r>
              <a:rPr lang="en-GB" sz="1000" b="0" dirty="0"/>
              <a:t>, F., &amp; </a:t>
            </a:r>
            <a:r>
              <a:rPr lang="en-GB" sz="1000" b="0" dirty="0" err="1"/>
              <a:t>Gattoni</a:t>
            </a:r>
            <a:r>
              <a:rPr lang="en-GB" sz="1000" b="0" dirty="0"/>
              <a:t>, M. E. (2022). Prevalence of Problem Gambling: A Meta-analysis of Recent Empirical Research (2016-2022). Journal of Gambling Studies. </a:t>
            </a:r>
            <a:r>
              <a:rPr lang="en-GB" sz="1000" b="0" dirty="0">
                <a:hlinkClick r:id="rId3"/>
              </a:rPr>
              <a:t>https://doi.org/10.1007/s10899-022-10180-0</a:t>
            </a:r>
            <a:endParaRPr lang="en-GB" sz="1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 err="1"/>
              <a:t>Guyatt</a:t>
            </a:r>
            <a:r>
              <a:rPr lang="en-GB" sz="1000" b="0" dirty="0"/>
              <a:t>, G. H., </a:t>
            </a:r>
            <a:r>
              <a:rPr lang="en-GB" sz="1000" b="0" dirty="0" err="1"/>
              <a:t>Oxman</a:t>
            </a:r>
            <a:r>
              <a:rPr lang="en-GB" sz="1000" b="0" dirty="0"/>
              <a:t>, A. D., </a:t>
            </a:r>
            <a:r>
              <a:rPr lang="en-GB" sz="1000" b="0" dirty="0" err="1"/>
              <a:t>Akl</a:t>
            </a:r>
            <a:r>
              <a:rPr lang="en-GB" sz="1000" b="0" dirty="0"/>
              <a:t>, E. A., Kunz, R., </a:t>
            </a:r>
            <a:r>
              <a:rPr lang="en-GB" sz="1000" b="0" dirty="0" err="1"/>
              <a:t>Vist</a:t>
            </a:r>
            <a:r>
              <a:rPr lang="en-GB" sz="1000" b="0" dirty="0"/>
              <a:t>, G., </a:t>
            </a:r>
            <a:r>
              <a:rPr lang="en-GB" sz="1000" b="0" dirty="0" err="1"/>
              <a:t>Brozek</a:t>
            </a:r>
            <a:r>
              <a:rPr lang="en-GB" sz="1000" b="0" dirty="0"/>
              <a:t>, J., &amp; </a:t>
            </a:r>
            <a:r>
              <a:rPr lang="en-GB" sz="1000" b="0" dirty="0" err="1"/>
              <a:t>Schünemann</a:t>
            </a:r>
            <a:r>
              <a:rPr lang="en-GB" sz="1000" b="0" dirty="0"/>
              <a:t>, H. J. (2008). GRADE: an emerging consensus on rating quality of evidence and strength of recommendations. BMJ, 336(7650), 924-926. https://doi.org/10.1136/bmj.39489.470347.AD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 err="1"/>
              <a:t>Kourgiantakis</a:t>
            </a:r>
            <a:r>
              <a:rPr lang="en-GB" sz="1000" b="0" dirty="0"/>
              <a:t>, T., Saint-Jacques, M. C., &amp; Tremblay, J. (2013). Problem Gambling and Families: A Systematic Review. Journal of Social Work Practice in the Addictions, 13(4), 353–372. https://doi.org/10.1080/1533256X.2013.838130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 err="1"/>
              <a:t>Kourgiantakis</a:t>
            </a:r>
            <a:r>
              <a:rPr lang="en-GB" sz="1000" b="0" dirty="0"/>
              <a:t>, T., Saint-Jacques, M.-C., &amp; Tremblay, J. (2018). Facilitators and Barriers to Family Involvement in Problem Gambling Treatment. International Journal of Mental Health and Addiction, 16, 291-312. https://doi.org/10.1007/s11469-017-9742-2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/>
              <a:t>Orford, J., </a:t>
            </a:r>
            <a:r>
              <a:rPr lang="en-GB" sz="1000" b="0" dirty="0" err="1"/>
              <a:t>Velleman</a:t>
            </a:r>
            <a:r>
              <a:rPr lang="en-GB" sz="1000" b="0" dirty="0"/>
              <a:t>, R., </a:t>
            </a:r>
            <a:r>
              <a:rPr lang="en-GB" sz="1000" b="0" dirty="0" err="1"/>
              <a:t>Copello</a:t>
            </a:r>
            <a:r>
              <a:rPr lang="en-GB" sz="1000" b="0" dirty="0"/>
              <a:t>, A., &amp; Templeton, L. (2010). Family members affected by a close relative's addiction: The stress-strain-coping-support model. Drugs: Education, Prevention and Policy, 17(sup1), 36-43. https://doi.org/10.3109/09687637.2010.514801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00" b="0" dirty="0"/>
              <a:t>Tulloch, C., Browne, M., </a:t>
            </a:r>
            <a:r>
              <a:rPr lang="en-GB" sz="1000" b="0" dirty="0" err="1"/>
              <a:t>Hing</a:t>
            </a:r>
            <a:r>
              <a:rPr lang="en-GB" sz="1000" b="0" dirty="0"/>
              <a:t>, N., </a:t>
            </a:r>
            <a:r>
              <a:rPr lang="en-GB" sz="1000" b="0" dirty="0" err="1"/>
              <a:t>Rockloff</a:t>
            </a:r>
            <a:r>
              <a:rPr lang="en-GB" sz="1000" b="0" dirty="0"/>
              <a:t>, M., &amp; </a:t>
            </a:r>
            <a:r>
              <a:rPr lang="en-GB" sz="1000" b="0" dirty="0" err="1"/>
              <a:t>Hilbrecht</a:t>
            </a:r>
            <a:r>
              <a:rPr lang="en-GB" sz="1000" b="0" dirty="0"/>
              <a:t>, M. (2022). How gambling harms the wellbeing of family and others: a review. International Gambling Studies, 22(3), 522-540. https://doi.org/10.1080/14459795.2021.2002384 </a:t>
            </a:r>
            <a:endParaRPr lang="en-US" sz="1000" b="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7B6EB8-E73C-9750-8511-8C7E3CF56B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88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C8AB-EB46-E007-8615-49A35E47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2436901-F08C-8BBA-A52E-8B8C6162A8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ECA6A9-8B69-112F-C3DD-5E11C492B8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25"/>
            <a:ext cx="29845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0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Glasgow colours">
      <a:dk1>
        <a:srgbClr val="011451"/>
      </a:dk1>
      <a:lt1>
        <a:srgbClr val="FFFFFF"/>
      </a:lt1>
      <a:dk2>
        <a:srgbClr val="000000"/>
      </a:dk2>
      <a:lt2>
        <a:srgbClr val="E8E8E8"/>
      </a:lt2>
      <a:accent1>
        <a:srgbClr val="011451"/>
      </a:accent1>
      <a:accent2>
        <a:srgbClr val="F2D25C"/>
      </a:accent2>
      <a:accent3>
        <a:srgbClr val="4DBBC6"/>
      </a:accent3>
      <a:accent4>
        <a:srgbClr val="E98BAF"/>
      </a:accent4>
      <a:accent5>
        <a:srgbClr val="A5A1CE"/>
      </a:accent5>
      <a:accent6>
        <a:srgbClr val="81C071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4814fa1-1a0b-42d1-967a-caddbf829325}" enabled="1" method="Standard" siteId="{fa6944af-cc7c-4cd8-9154-c01132798910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2388</Words>
  <Application>Microsoft Office PowerPoint</Application>
  <PresentationFormat>Widescreen</PresentationFormat>
  <Paragraphs>185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Aptos</vt:lpstr>
      <vt:lpstr>Arial</vt:lpstr>
      <vt:lpstr>Office Theme</vt:lpstr>
      <vt:lpstr>The Effectiveness of Concerned Significant Other Interventions in the Treatment of Problem Gambling: A Systematic Review   Dr Ruaridh Gill, Dr Finola Sparshott-McDaid, Jessica Lynch &amp; Dr Lynda Russell </vt:lpstr>
      <vt:lpstr>Language</vt:lpstr>
      <vt:lpstr>Background</vt:lpstr>
      <vt:lpstr>Theory</vt:lpstr>
      <vt:lpstr>CSO Interventions</vt:lpstr>
      <vt:lpstr>Aims</vt:lpstr>
      <vt:lpstr>Methods</vt:lpstr>
      <vt:lpstr>Results</vt:lpstr>
      <vt:lpstr>Study Characteristics</vt:lpstr>
      <vt:lpstr>Bias Assessment</vt:lpstr>
      <vt:lpstr>Risk of Bias Assessment</vt:lpstr>
      <vt:lpstr>Results: Primary Outcomes</vt:lpstr>
      <vt:lpstr>Direction of Effect Analysis</vt:lpstr>
      <vt:lpstr>Results: Secondary Outcomes</vt:lpstr>
      <vt:lpstr>Direction of Effect Analysis</vt:lpstr>
      <vt:lpstr>Conclusions and Limitations </vt:lpstr>
      <vt:lpstr>Implications</vt:lpstr>
      <vt:lpstr>Thank you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Guidance notes –  delete slide before presenting</dc:title>
  <dc:creator>Hedvanio Bezerra</dc:creator>
  <cp:lastModifiedBy>Emmi Kauppila (TAU)</cp:lastModifiedBy>
  <cp:revision>105</cp:revision>
  <dcterms:created xsi:type="dcterms:W3CDTF">2024-08-08T12:20:54Z</dcterms:created>
  <dcterms:modified xsi:type="dcterms:W3CDTF">2026-09-05T08:23:28Z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Theme:7</vt:lpwstr>
  </property>
  <property fmtid="{D5CDD505-2E9C-101B-9397-08002B2CF9AE}" pid="3" name="ClassificationContentMarkingHeaderText">
    <vt:lpwstr>TUNI Luottamuksellinen - Confidential (3Y)</vt:lpwstr>
  </property>
</Properties>
</file>