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venir Next LT Pro"/>
        <a:ea typeface="Avenir Next LT Pro"/>
        <a:cs typeface="Avenir Next LT Pro"/>
        <a:sym typeface="Avenir Next LT Pro"/>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venir Next LT Pro"/>
        <a:ea typeface="Avenir Next LT Pro"/>
        <a:cs typeface="Avenir Next LT Pro"/>
        <a:sym typeface="Avenir Next LT Pro"/>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venir Next LT Pro"/>
        <a:ea typeface="Avenir Next LT Pro"/>
        <a:cs typeface="Avenir Next LT Pro"/>
        <a:sym typeface="Avenir Next LT Pro"/>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venir Next LT Pro"/>
        <a:ea typeface="Avenir Next LT Pro"/>
        <a:cs typeface="Avenir Next LT Pro"/>
        <a:sym typeface="Avenir Next LT Pro"/>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venir Next LT Pro"/>
        <a:ea typeface="Avenir Next LT Pro"/>
        <a:cs typeface="Avenir Next LT Pro"/>
        <a:sym typeface="Avenir Next LT Pro"/>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venir Next LT Pro"/>
        <a:ea typeface="Avenir Next LT Pro"/>
        <a:cs typeface="Avenir Next LT Pro"/>
        <a:sym typeface="Avenir Next LT Pro"/>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venir Next LT Pro"/>
        <a:ea typeface="Avenir Next LT Pro"/>
        <a:cs typeface="Avenir Next LT Pro"/>
        <a:sym typeface="Avenir Next LT Pro"/>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venir Next LT Pro"/>
        <a:ea typeface="Avenir Next LT Pro"/>
        <a:cs typeface="Avenir Next LT Pro"/>
        <a:sym typeface="Avenir Next LT Pro"/>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venir Next LT Pro"/>
        <a:ea typeface="Avenir Next LT Pro"/>
        <a:cs typeface="Avenir Next LT Pro"/>
        <a:sym typeface="Avenir Next LT Pro"/>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15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LT Pro"/>
          <a:ea typeface="Avenir Next LT Pro"/>
          <a:cs typeface="Avenir Next LT Pro"/>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ECDEA"/>
          </a:solidFill>
        </a:fill>
      </a:tcStyle>
    </a:wholeTbl>
    <a:band2H>
      <a:tcTxStyle/>
      <a:tcStyle>
        <a:tcBdr/>
        <a:fill>
          <a:solidFill>
            <a:srgbClr val="E8E8F5"/>
          </a:solidFill>
        </a:fill>
      </a:tcStyle>
    </a:band2H>
    <a:firstCol>
      <a:tcTxStyle b="on" i="off">
        <a:font>
          <a:latin typeface="Avenir Next LT Pro"/>
          <a:ea typeface="Avenir Next LT Pro"/>
          <a:cs typeface="Avenir Next LT Pro"/>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venir Next LT Pro"/>
          <a:ea typeface="Avenir Next LT Pro"/>
          <a:cs typeface="Avenir Next LT Pro"/>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venir Next LT Pro"/>
          <a:ea typeface="Avenir Next LT Pro"/>
          <a:cs typeface="Avenir Next LT Pro"/>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venir Next LT Pro"/>
          <a:ea typeface="Avenir Next LT Pro"/>
          <a:cs typeface="Avenir Next LT Pro"/>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5F3"/>
          </a:solidFill>
        </a:fill>
      </a:tcStyle>
    </a:wholeTbl>
    <a:band2H>
      <a:tcTxStyle/>
      <a:tcStyle>
        <a:tcBdr/>
        <a:fill>
          <a:solidFill>
            <a:srgbClr val="E7F2F9"/>
          </a:solidFill>
        </a:fill>
      </a:tcStyle>
    </a:band2H>
    <a:firstCol>
      <a:tcTxStyle b="on" i="off">
        <a:font>
          <a:latin typeface="Avenir Next LT Pro"/>
          <a:ea typeface="Avenir Next LT Pro"/>
          <a:cs typeface="Avenir Next LT Pro"/>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venir Next LT Pro"/>
          <a:ea typeface="Avenir Next LT Pro"/>
          <a:cs typeface="Avenir Next LT Pro"/>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venir Next LT Pro"/>
          <a:ea typeface="Avenir Next LT Pro"/>
          <a:cs typeface="Avenir Next LT Pro"/>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venir Next LT Pro"/>
          <a:ea typeface="Avenir Next LT Pro"/>
          <a:cs typeface="Avenir Next LT Pro"/>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D4ED"/>
          </a:solidFill>
        </a:fill>
      </a:tcStyle>
    </a:wholeTbl>
    <a:band2H>
      <a:tcTxStyle/>
      <a:tcStyle>
        <a:tcBdr/>
        <a:fill>
          <a:solidFill>
            <a:srgbClr val="E7EAF6"/>
          </a:solidFill>
        </a:fill>
      </a:tcStyle>
    </a:band2H>
    <a:firstCol>
      <a:tcTxStyle b="on" i="off">
        <a:font>
          <a:latin typeface="Avenir Next LT Pro"/>
          <a:ea typeface="Avenir Next LT Pro"/>
          <a:cs typeface="Avenir Next LT Pro"/>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venir Next LT Pro"/>
          <a:ea typeface="Avenir Next LT Pro"/>
          <a:cs typeface="Avenir Next LT Pro"/>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venir Next LT Pro"/>
          <a:ea typeface="Avenir Next LT Pro"/>
          <a:cs typeface="Avenir Next LT Pro"/>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venir Next LT Pro"/>
          <a:ea typeface="Avenir Next LT Pro"/>
          <a:cs typeface="Avenir Next LT Pro"/>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venir Next LT Pro"/>
          <a:ea typeface="Avenir Next LT Pro"/>
          <a:cs typeface="Avenir Next LT Pr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venir Next LT Pro"/>
          <a:ea typeface="Avenir Next LT Pro"/>
          <a:cs typeface="Avenir Next LT Pro"/>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venir Next LT Pro"/>
          <a:ea typeface="Avenir Next LT Pro"/>
          <a:cs typeface="Avenir Next LT Pro"/>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venir Next LT Pro"/>
          <a:ea typeface="Avenir Next LT Pro"/>
          <a:cs typeface="Avenir Next LT Pro"/>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venir Next LT Pro"/>
          <a:ea typeface="Avenir Next LT Pro"/>
          <a:cs typeface="Avenir Next LT Pro"/>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venir Next LT Pro"/>
          <a:ea typeface="Avenir Next LT Pro"/>
          <a:cs typeface="Avenir Next LT Pro"/>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venir Next LT Pro"/>
          <a:ea typeface="Avenir Next LT Pro"/>
          <a:cs typeface="Avenir Next LT Pro"/>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venir Next LT Pro"/>
          <a:ea typeface="Avenir Next LT Pro"/>
          <a:cs typeface="Avenir Next LT Pro"/>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venir Next LT Pro"/>
          <a:ea typeface="Avenir Next LT Pro"/>
          <a:cs typeface="Avenir Next LT Pro"/>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venir Next LT Pro"/>
          <a:ea typeface="Avenir Next LT Pro"/>
          <a:cs typeface="Avenir Next LT Pro"/>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venir Next LT Pro"/>
          <a:ea typeface="Avenir Next LT Pro"/>
          <a:cs typeface="Avenir Next LT Pro"/>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0" autoAdjust="0"/>
  </p:normalViewPr>
  <p:slideViewPr>
    <p:cSldViewPr snapToGrid="0">
      <p:cViewPr varScale="1">
        <p:scale>
          <a:sx n="67" d="100"/>
          <a:sy n="67" d="100"/>
        </p:scale>
        <p:origin x="53" y="278"/>
      </p:cViewPr>
      <p:guideLst/>
    </p:cSldViewPr>
  </p:slideViewPr>
  <p:outlineViewPr>
    <p:cViewPr>
      <p:scale>
        <a:sx n="33" d="100"/>
        <a:sy n="33" d="100"/>
      </p:scale>
      <p:origin x="0" y="-196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2" d="100"/>
          <a:sy n="62" d="100"/>
        </p:scale>
        <p:origin x="2371"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2800" b="1" i="0" u="none" strike="noStrike">
                <a:solidFill>
                  <a:srgbClr val="4A41C5"/>
                </a:solidFill>
                <a:latin typeface="Avenir Next LT Pro"/>
              </a:defRPr>
            </a:pPr>
            <a:r>
              <a:rPr lang="en-GB" sz="2800" b="1" i="0" u="none" strike="noStrike">
                <a:solidFill>
                  <a:srgbClr val="4A41C5"/>
                </a:solidFill>
                <a:latin typeface="Avenir Next LT Pro"/>
              </a:rPr>
              <a:t>Analysis of 209 Experiences</a:t>
            </a:r>
          </a:p>
        </c:rich>
      </c:tx>
      <c:layout>
        <c:manualLayout>
          <c:xMode val="edge"/>
          <c:yMode val="edge"/>
          <c:x val="0.32265631460147598"/>
          <c:y val="2.6392933930431562E-2"/>
          <c:w val="0.43851400000000001"/>
          <c:h val="0.159803"/>
        </c:manualLayout>
      </c:layout>
      <c:overlay val="1"/>
      <c:spPr>
        <a:noFill/>
        <a:effectLst/>
      </c:spPr>
    </c:title>
    <c:autoTitleDeleted val="0"/>
    <c:plotArea>
      <c:layout>
        <c:manualLayout>
          <c:layoutTarget val="inner"/>
          <c:xMode val="edge"/>
          <c:yMode val="edge"/>
          <c:x val="4.5494800000000002E-2"/>
          <c:y val="0.17068"/>
          <c:w val="0.94950500000000004"/>
          <c:h val="0.71917299999999995"/>
        </c:manualLayout>
      </c:layout>
      <c:barChart>
        <c:barDir val="col"/>
        <c:grouping val="stacked"/>
        <c:varyColors val="0"/>
        <c:ser>
          <c:idx val="0"/>
          <c:order val="0"/>
          <c:tx>
            <c:strRef>
              <c:f>Sheet1!$B$1</c:f>
              <c:strCache>
                <c:ptCount val="1"/>
                <c:pt idx="0">
                  <c:v>POS</c:v>
                </c:pt>
              </c:strCache>
            </c:strRef>
          </c:tx>
          <c:spPr>
            <a:solidFill>
              <a:schemeClr val="accent1"/>
            </a:solidFill>
            <a:ln w="6350" cap="flat">
              <a:solidFill>
                <a:srgbClr val="FFFFFF"/>
              </a:solidFill>
              <a:prstDash val="solid"/>
              <a:miter lim="800000"/>
            </a:ln>
            <a:effectLst/>
          </c:spPr>
          <c:invertIfNegative val="0"/>
          <c:cat>
            <c:strRef>
              <c:f>Sheet1!$A$2:$A$20</c:f>
              <c:strCache>
                <c:ptCount val="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strCache>
            </c:strRef>
          </c:cat>
          <c:val>
            <c:numRef>
              <c:f>Sheet1!$B$2:$B$20</c:f>
              <c:numCache>
                <c:formatCode>General</c:formatCode>
                <c:ptCount val="19"/>
                <c:pt idx="0">
                  <c:v>5</c:v>
                </c:pt>
                <c:pt idx="1">
                  <c:v>2</c:v>
                </c:pt>
                <c:pt idx="2">
                  <c:v>1</c:v>
                </c:pt>
                <c:pt idx="3">
                  <c:v>5</c:v>
                </c:pt>
                <c:pt idx="4">
                  <c:v>2</c:v>
                </c:pt>
                <c:pt idx="5">
                  <c:v>1</c:v>
                </c:pt>
                <c:pt idx="6">
                  <c:v>3</c:v>
                </c:pt>
                <c:pt idx="7">
                  <c:v>6</c:v>
                </c:pt>
                <c:pt idx="8">
                  <c:v>7</c:v>
                </c:pt>
                <c:pt idx="9">
                  <c:v>11</c:v>
                </c:pt>
                <c:pt idx="10">
                  <c:v>7</c:v>
                </c:pt>
                <c:pt idx="11">
                  <c:v>11</c:v>
                </c:pt>
                <c:pt idx="12">
                  <c:v>9</c:v>
                </c:pt>
                <c:pt idx="13">
                  <c:v>6</c:v>
                </c:pt>
                <c:pt idx="14">
                  <c:v>6</c:v>
                </c:pt>
                <c:pt idx="15">
                  <c:v>1</c:v>
                </c:pt>
                <c:pt idx="16">
                  <c:v>6</c:v>
                </c:pt>
                <c:pt idx="17">
                  <c:v>3</c:v>
                </c:pt>
                <c:pt idx="18">
                  <c:v>4</c:v>
                </c:pt>
              </c:numCache>
            </c:numRef>
          </c:val>
          <c:extLst>
            <c:ext xmlns:c16="http://schemas.microsoft.com/office/drawing/2014/chart" uri="{C3380CC4-5D6E-409C-BE32-E72D297353CC}">
              <c16:uniqueId val="{00000000-FDD3-4001-8697-932802005F10}"/>
            </c:ext>
          </c:extLst>
        </c:ser>
        <c:ser>
          <c:idx val="1"/>
          <c:order val="1"/>
          <c:tx>
            <c:strRef>
              <c:f>Sheet1!$C$1</c:f>
              <c:strCache>
                <c:ptCount val="1"/>
                <c:pt idx="0">
                  <c:v>MIXED</c:v>
                </c:pt>
              </c:strCache>
            </c:strRef>
          </c:tx>
          <c:spPr>
            <a:solidFill>
              <a:schemeClr val="accent2"/>
            </a:solidFill>
            <a:ln w="6350" cap="flat">
              <a:solidFill>
                <a:srgbClr val="FFFFFF"/>
              </a:solidFill>
              <a:prstDash val="solid"/>
              <a:miter lim="800000"/>
            </a:ln>
            <a:effectLst/>
          </c:spPr>
          <c:invertIfNegative val="0"/>
          <c:cat>
            <c:strRef>
              <c:f>Sheet1!$A$2:$A$20</c:f>
              <c:strCache>
                <c:ptCount val="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strCache>
            </c:strRef>
          </c:cat>
          <c:val>
            <c:numRef>
              <c:f>Sheet1!$C$2:$C$20</c:f>
              <c:numCache>
                <c:formatCode>General</c:formatCode>
                <c:ptCount val="19"/>
                <c:pt idx="0">
                  <c:v>0</c:v>
                </c:pt>
                <c:pt idx="1">
                  <c:v>0</c:v>
                </c:pt>
                <c:pt idx="2">
                  <c:v>0</c:v>
                </c:pt>
                <c:pt idx="3">
                  <c:v>1</c:v>
                </c:pt>
                <c:pt idx="4">
                  <c:v>0</c:v>
                </c:pt>
                <c:pt idx="5">
                  <c:v>0</c:v>
                </c:pt>
                <c:pt idx="6">
                  <c:v>0</c:v>
                </c:pt>
                <c:pt idx="7">
                  <c:v>5</c:v>
                </c:pt>
                <c:pt idx="8">
                  <c:v>5</c:v>
                </c:pt>
                <c:pt idx="9">
                  <c:v>4</c:v>
                </c:pt>
                <c:pt idx="10">
                  <c:v>3</c:v>
                </c:pt>
                <c:pt idx="11">
                  <c:v>2</c:v>
                </c:pt>
                <c:pt idx="12">
                  <c:v>4</c:v>
                </c:pt>
                <c:pt idx="13">
                  <c:v>0</c:v>
                </c:pt>
                <c:pt idx="14">
                  <c:v>3</c:v>
                </c:pt>
                <c:pt idx="15">
                  <c:v>2</c:v>
                </c:pt>
                <c:pt idx="16">
                  <c:v>1</c:v>
                </c:pt>
                <c:pt idx="17">
                  <c:v>3</c:v>
                </c:pt>
                <c:pt idx="18">
                  <c:v>2</c:v>
                </c:pt>
              </c:numCache>
            </c:numRef>
          </c:val>
          <c:extLst>
            <c:ext xmlns:c16="http://schemas.microsoft.com/office/drawing/2014/chart" uri="{C3380CC4-5D6E-409C-BE32-E72D297353CC}">
              <c16:uniqueId val="{00000001-FDD3-4001-8697-932802005F10}"/>
            </c:ext>
          </c:extLst>
        </c:ser>
        <c:ser>
          <c:idx val="2"/>
          <c:order val="2"/>
          <c:tx>
            <c:strRef>
              <c:f>Sheet1!$D$1</c:f>
              <c:strCache>
                <c:ptCount val="1"/>
                <c:pt idx="0">
                  <c:v>NEG</c:v>
                </c:pt>
              </c:strCache>
            </c:strRef>
          </c:tx>
          <c:spPr>
            <a:solidFill>
              <a:schemeClr val="accent3"/>
            </a:solidFill>
            <a:ln w="6350" cap="flat">
              <a:solidFill>
                <a:srgbClr val="FFFFFF"/>
              </a:solidFill>
              <a:prstDash val="solid"/>
              <a:miter lim="800000"/>
            </a:ln>
            <a:effectLst/>
          </c:spPr>
          <c:invertIfNegative val="0"/>
          <c:cat>
            <c:strRef>
              <c:f>Sheet1!$A$2:$A$20</c:f>
              <c:strCache>
                <c:ptCount val="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strCache>
            </c:strRef>
          </c:cat>
          <c:val>
            <c:numRef>
              <c:f>Sheet1!$D$2:$D$20</c:f>
              <c:numCache>
                <c:formatCode>General</c:formatCode>
                <c:ptCount val="19"/>
                <c:pt idx="0">
                  <c:v>2</c:v>
                </c:pt>
                <c:pt idx="1">
                  <c:v>2</c:v>
                </c:pt>
                <c:pt idx="2">
                  <c:v>2</c:v>
                </c:pt>
                <c:pt idx="3">
                  <c:v>4</c:v>
                </c:pt>
                <c:pt idx="4">
                  <c:v>5</c:v>
                </c:pt>
                <c:pt idx="5">
                  <c:v>6</c:v>
                </c:pt>
                <c:pt idx="6">
                  <c:v>4</c:v>
                </c:pt>
                <c:pt idx="7">
                  <c:v>2</c:v>
                </c:pt>
                <c:pt idx="8">
                  <c:v>6</c:v>
                </c:pt>
                <c:pt idx="9">
                  <c:v>8</c:v>
                </c:pt>
                <c:pt idx="10">
                  <c:v>4</c:v>
                </c:pt>
                <c:pt idx="11">
                  <c:v>5</c:v>
                </c:pt>
                <c:pt idx="12">
                  <c:v>6</c:v>
                </c:pt>
                <c:pt idx="13">
                  <c:v>6</c:v>
                </c:pt>
                <c:pt idx="14">
                  <c:v>5</c:v>
                </c:pt>
                <c:pt idx="15">
                  <c:v>3</c:v>
                </c:pt>
                <c:pt idx="16">
                  <c:v>2</c:v>
                </c:pt>
                <c:pt idx="17">
                  <c:v>2</c:v>
                </c:pt>
                <c:pt idx="18">
                  <c:v>2</c:v>
                </c:pt>
              </c:numCache>
            </c:numRef>
          </c:val>
          <c:extLst>
            <c:ext xmlns:c16="http://schemas.microsoft.com/office/drawing/2014/chart" uri="{C3380CC4-5D6E-409C-BE32-E72D297353CC}">
              <c16:uniqueId val="{00000002-FDD3-4001-8697-932802005F10}"/>
            </c:ext>
          </c:extLst>
        </c:ser>
        <c:dLbls>
          <c:showLegendKey val="0"/>
          <c:showVal val="0"/>
          <c:showCatName val="0"/>
          <c:showSerName val="0"/>
          <c:showPercent val="0"/>
          <c:showBubbleSize val="0"/>
        </c:dLbls>
        <c:gapWidth val="150"/>
        <c:overlap val="100"/>
        <c:axId val="2094734552"/>
        <c:axId val="2094734553"/>
      </c:barChart>
      <c:catAx>
        <c:axId val="2094734552"/>
        <c:scaling>
          <c:orientation val="minMax"/>
        </c:scaling>
        <c:delete val="0"/>
        <c:axPos val="b"/>
        <c:numFmt formatCode="General" sourceLinked="0"/>
        <c:majorTickMark val="out"/>
        <c:minorTickMark val="none"/>
        <c:tickLblPos val="low"/>
        <c:spPr>
          <a:ln w="12700" cap="flat">
            <a:solidFill>
              <a:srgbClr val="888888"/>
            </a:solidFill>
            <a:prstDash val="solid"/>
            <a:miter lim="800000"/>
          </a:ln>
        </c:spPr>
        <c:txPr>
          <a:bodyPr rot="0"/>
          <a:lstStyle/>
          <a:p>
            <a:pPr>
              <a:defRPr sz="1800" b="0" i="0" u="none" strike="noStrike">
                <a:solidFill>
                  <a:srgbClr val="000000"/>
                </a:solidFill>
                <a:latin typeface="Avenir Next LT Pro"/>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888888"/>
              </a:solidFill>
              <a:prstDash val="solid"/>
              <a:miter lim="800000"/>
            </a:ln>
          </c:spPr>
        </c:majorGridlines>
        <c:numFmt formatCode="0" sourceLinked="0"/>
        <c:majorTickMark val="out"/>
        <c:minorTickMark val="none"/>
        <c:tickLblPos val="nextTo"/>
        <c:spPr>
          <a:ln w="12700" cap="flat">
            <a:solidFill>
              <a:srgbClr val="888888"/>
            </a:solidFill>
            <a:prstDash val="solid"/>
            <a:miter lim="800000"/>
          </a:ln>
        </c:spPr>
        <c:txPr>
          <a:bodyPr rot="0"/>
          <a:lstStyle/>
          <a:p>
            <a:pPr>
              <a:defRPr sz="1800" b="0" i="0" u="none" strike="noStrike">
                <a:solidFill>
                  <a:srgbClr val="000000"/>
                </a:solidFill>
                <a:latin typeface="Avenir Next LT Pro"/>
              </a:defRPr>
            </a:pPr>
            <a:endParaRPr lang="en-US"/>
          </a:p>
        </c:txPr>
        <c:crossAx val="2094734552"/>
        <c:crosses val="autoZero"/>
        <c:crossBetween val="between"/>
        <c:majorUnit val="7.5"/>
        <c:minorUnit val="3.75"/>
      </c:valAx>
      <c:spPr>
        <a:noFill/>
        <a:ln w="12700" cap="flat">
          <a:noFill/>
          <a:miter lim="400000"/>
        </a:ln>
        <a:effectLst/>
      </c:spPr>
    </c:plotArea>
    <c:legend>
      <c:legendPos val="t"/>
      <c:layout>
        <c:manualLayout>
          <c:xMode val="edge"/>
          <c:yMode val="edge"/>
          <c:x val="1.5798E-2"/>
          <c:y val="0"/>
          <c:w val="0.279304"/>
          <c:h val="0.15168200000000001"/>
        </c:manualLayout>
      </c:layout>
      <c:overlay val="1"/>
      <c:spPr>
        <a:noFill/>
        <a:ln w="12700" cap="flat">
          <a:noFill/>
          <a:miter lim="400000"/>
        </a:ln>
        <a:effectLst/>
      </c:spPr>
      <c:txPr>
        <a:bodyPr rot="0"/>
        <a:lstStyle/>
        <a:p>
          <a:pPr>
            <a:defRPr sz="1800" b="0" i="0" u="none" strike="noStrike">
              <a:solidFill>
                <a:srgbClr val="4A41C5"/>
              </a:solidFill>
              <a:latin typeface="Avenir Next LT Pro"/>
            </a:defRPr>
          </a:pPr>
          <a:endParaRPr lang="en-US"/>
        </a:p>
      </c:txPr>
    </c:legend>
    <c:plotVisOnly val="1"/>
    <c:dispBlanksAs val="gap"/>
    <c:showDLblsOverMax val="1"/>
  </c:chart>
  <c:spPr>
    <a:noFill/>
    <a:ln>
      <a:noFill/>
    </a:ln>
    <a:effectLst/>
  </c:sp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2100" b="1" i="0" u="none" strike="noStrike">
                <a:solidFill>
                  <a:srgbClr val="4A41C5"/>
                </a:solidFill>
                <a:latin typeface="Avenir Next LT Pro"/>
              </a:defRPr>
            </a:pPr>
            <a:r>
              <a:rPr lang="en-GB" sz="2100" b="1" i="0" u="none" strike="noStrike" dirty="0">
                <a:solidFill>
                  <a:srgbClr val="4A41C5"/>
                </a:solidFill>
                <a:latin typeface="Avenir Next LT Pro"/>
              </a:rPr>
              <a:t>Percentage of Positive experiences by social</a:t>
            </a:r>
            <a:r>
              <a:rPr lang="en-GB" sz="2100" b="1" i="0" u="none" strike="noStrike" baseline="0" dirty="0">
                <a:solidFill>
                  <a:srgbClr val="4A41C5"/>
                </a:solidFill>
                <a:latin typeface="Avenir Next LT Pro"/>
              </a:rPr>
              <a:t> </a:t>
            </a:r>
            <a:r>
              <a:rPr lang="en-GB" sz="2100" b="1" i="0" u="none" strike="noStrike" dirty="0">
                <a:solidFill>
                  <a:srgbClr val="4A41C5"/>
                </a:solidFill>
                <a:latin typeface="Avenir Next LT Pro"/>
              </a:rPr>
              <a:t>category</a:t>
            </a:r>
          </a:p>
        </c:rich>
      </c:tx>
      <c:layout>
        <c:manualLayout>
          <c:xMode val="edge"/>
          <c:yMode val="edge"/>
          <c:x val="6.7534300914691064E-2"/>
          <c:y val="2.4102312227805185E-3"/>
          <c:w val="0.91313900000000003"/>
          <c:h val="0.11695800000000001"/>
        </c:manualLayout>
      </c:layout>
      <c:overlay val="1"/>
      <c:spPr>
        <a:noFill/>
        <a:effectLst/>
      </c:spPr>
    </c:title>
    <c:autoTitleDeleted val="0"/>
    <c:plotArea>
      <c:layout>
        <c:manualLayout>
          <c:layoutTarget val="inner"/>
          <c:xMode val="edge"/>
          <c:yMode val="edge"/>
          <c:x val="2.86631E-2"/>
          <c:y val="0.14347062668289176"/>
          <c:w val="0.95361499999999999"/>
          <c:h val="0.76439837971731583"/>
        </c:manualLayout>
      </c:layout>
      <c:barChart>
        <c:barDir val="bar"/>
        <c:grouping val="clustered"/>
        <c:varyColors val="0"/>
        <c:ser>
          <c:idx val="0"/>
          <c:order val="0"/>
          <c:tx>
            <c:strRef>
              <c:f>Sheet1!$A$2</c:f>
              <c:strCache>
                <c:ptCount val="1"/>
                <c:pt idx="0">
                  <c:v>Series1</c:v>
                </c:pt>
              </c:strCache>
            </c:strRef>
          </c:tx>
          <c:spPr>
            <a:solidFill>
              <a:srgbClr val="362F90"/>
            </a:solidFill>
            <a:ln w="6350" cap="flat">
              <a:solidFill>
                <a:srgbClr val="FFFFFF"/>
              </a:solidFill>
              <a:prstDash val="solid"/>
              <a:miter lim="800000"/>
            </a:ln>
            <a:effectLst/>
          </c:spPr>
          <c:invertIfNegative val="0"/>
          <c:cat>
            <c:strRef>
              <c:f>Sheet1!$B$1:$I$1</c:f>
              <c:strCache>
                <c:ptCount val="8"/>
                <c:pt idx="0">
                  <c:v>NEIGHBOURS</c:v>
                </c:pt>
                <c:pt idx="1">
                  <c:v>FAMILY</c:v>
                </c:pt>
                <c:pt idx="2">
                  <c:v>PROFESSIONAL SERVICES</c:v>
                </c:pt>
                <c:pt idx="3">
                  <c:v>MEAN</c:v>
                </c:pt>
                <c:pt idx="4">
                  <c:v>WORK &amp; SCHOOL</c:v>
                </c:pt>
                <c:pt idx="5">
                  <c:v>FRIENDS</c:v>
                </c:pt>
                <c:pt idx="6">
                  <c:v>GP / Family Doctor</c:v>
                </c:pt>
                <c:pt idx="7">
                  <c:v>DEDICATED SUPPORT</c:v>
                </c:pt>
              </c:strCache>
            </c:strRef>
          </c:cat>
          <c:val>
            <c:numRef>
              <c:f>Sheet1!$B$2:$I$2</c:f>
              <c:numCache>
                <c:formatCode>General</c:formatCode>
                <c:ptCount val="8"/>
                <c:pt idx="0">
                  <c:v>14.3</c:v>
                </c:pt>
                <c:pt idx="1">
                  <c:v>28.6</c:v>
                </c:pt>
                <c:pt idx="2">
                  <c:v>29.6</c:v>
                </c:pt>
                <c:pt idx="3">
                  <c:v>45.4</c:v>
                </c:pt>
                <c:pt idx="4">
                  <c:v>52.2</c:v>
                </c:pt>
                <c:pt idx="5">
                  <c:v>55.2</c:v>
                </c:pt>
                <c:pt idx="6">
                  <c:v>64.7</c:v>
                </c:pt>
                <c:pt idx="7">
                  <c:v>81.5</c:v>
                </c:pt>
              </c:numCache>
            </c:numRef>
          </c:val>
          <c:extLst>
            <c:ext xmlns:c16="http://schemas.microsoft.com/office/drawing/2014/chart" uri="{C3380CC4-5D6E-409C-BE32-E72D297353CC}">
              <c16:uniqueId val="{00000000-03AA-40C0-8E1C-0082940A74A9}"/>
            </c:ext>
          </c:extLst>
        </c:ser>
        <c:dLbls>
          <c:showLegendKey val="0"/>
          <c:showVal val="0"/>
          <c:showCatName val="0"/>
          <c:showSerName val="0"/>
          <c:showPercent val="0"/>
          <c:showBubbleSize val="0"/>
        </c:dLbls>
        <c:gapWidth val="150"/>
        <c:axId val="2094734552"/>
        <c:axId val="2094734553"/>
      </c:barChart>
      <c:catAx>
        <c:axId val="2094734552"/>
        <c:scaling>
          <c:orientation val="maxMin"/>
        </c:scaling>
        <c:delete val="0"/>
        <c:axPos val="l"/>
        <c:numFmt formatCode="General" sourceLinked="0"/>
        <c:majorTickMark val="out"/>
        <c:minorTickMark val="none"/>
        <c:tickLblPos val="none"/>
        <c:spPr>
          <a:ln w="12700" cap="flat">
            <a:solidFill>
              <a:srgbClr val="888888"/>
            </a:solidFill>
            <a:prstDash val="solid"/>
            <a:miter lim="800000"/>
          </a:ln>
        </c:spPr>
        <c:txPr>
          <a:bodyPr rot="0"/>
          <a:lstStyle/>
          <a:p>
            <a:pPr>
              <a:defRPr sz="1800" b="0" i="0" u="none" strike="noStrike">
                <a:solidFill>
                  <a:srgbClr val="000000"/>
                </a:solidFill>
                <a:latin typeface="Avenir Next LT Pro"/>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888888"/>
              </a:solidFill>
              <a:prstDash val="solid"/>
              <a:miter lim="800000"/>
            </a:ln>
          </c:spPr>
        </c:majorGridlines>
        <c:numFmt formatCode="0.#" sourceLinked="0"/>
        <c:majorTickMark val="out"/>
        <c:minorTickMark val="none"/>
        <c:tickLblPos val="high"/>
        <c:spPr>
          <a:ln w="12700" cap="flat">
            <a:solidFill>
              <a:srgbClr val="888888"/>
            </a:solidFill>
            <a:prstDash val="solid"/>
            <a:miter lim="800000"/>
          </a:ln>
        </c:spPr>
        <c:txPr>
          <a:bodyPr rot="0"/>
          <a:lstStyle/>
          <a:p>
            <a:pPr>
              <a:defRPr sz="1800" b="0" i="0" u="none" strike="noStrike">
                <a:solidFill>
                  <a:srgbClr val="000000"/>
                </a:solidFill>
                <a:latin typeface="Avenir Next LT Pro"/>
              </a:defRPr>
            </a:pPr>
            <a:endParaRPr lang="en-US"/>
          </a:p>
        </c:txPr>
        <c:crossAx val="2094734552"/>
        <c:crosses val="autoZero"/>
        <c:crossBetween val="between"/>
        <c:majorUnit val="22.5"/>
        <c:minorUnit val="11.25"/>
      </c:valAx>
      <c:spPr>
        <a:noFill/>
        <a:ln w="12700" cap="flat">
          <a:noFill/>
          <a:miter lim="400000"/>
        </a:ln>
        <a:effectLst/>
      </c:spPr>
    </c:plotArea>
    <c:plotVisOnly val="1"/>
    <c:dispBlanksAs val="gap"/>
    <c:showDLblsOverMax val="1"/>
  </c:chart>
  <c:spPr>
    <a:noFill/>
    <a:ln>
      <a:noFill/>
    </a:ln>
    <a:effectLst/>
  </c:spPr>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1143000" y="685800"/>
            <a:ext cx="4572000" cy="3429000"/>
          </a:xfrm>
          <a:prstGeom prst="rect">
            <a:avLst/>
          </a:prstGeom>
        </p:spPr>
        <p:txBody>
          <a:bodyPr/>
          <a:lstStyle/>
          <a:p>
            <a:endParaRPr/>
          </a:p>
        </p:txBody>
      </p:sp>
      <p:sp>
        <p:nvSpPr>
          <p:cNvPr id="160" name="Shape 16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381000" y="685800"/>
            <a:ext cx="6096000" cy="3429000"/>
          </a:xfrm>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pPr>
              <a:defRPr sz="1800"/>
            </a:pPr>
            <a:endParaRPr dirty="0"/>
          </a:p>
          <a:p>
            <a:pPr>
              <a:defRPr sz="1800"/>
            </a:pPr>
            <a:r>
              <a:rPr sz="1400" dirty="0"/>
              <a:t>Good afternoon. Thank you </a:t>
            </a:r>
            <a:r>
              <a:rPr sz="1400" dirty="0" err="1"/>
              <a:t>AFINet</a:t>
            </a:r>
            <a:r>
              <a:rPr sz="1400" dirty="0"/>
              <a:t> for this opportunity. </a:t>
            </a:r>
          </a:p>
          <a:p>
            <a:pPr>
              <a:defRPr sz="1800"/>
            </a:pPr>
            <a:endParaRPr sz="1400" dirty="0"/>
          </a:p>
          <a:p>
            <a:pPr>
              <a:defRPr sz="1800"/>
            </a:pPr>
            <a:r>
              <a:rPr sz="1400" dirty="0"/>
              <a:t>The inspiration for this study came from running a family support service.</a:t>
            </a:r>
          </a:p>
          <a:p>
            <a:pPr>
              <a:defRPr sz="1800"/>
            </a:pPr>
            <a:endParaRPr sz="1400" dirty="0"/>
          </a:p>
          <a:p>
            <a:pPr>
              <a:defRPr sz="1800"/>
            </a:pPr>
            <a:r>
              <a:rPr sz="1400" dirty="0"/>
              <a:t>It’s that old paradox - family members really benefit from help</a:t>
            </a:r>
          </a:p>
          <a:p>
            <a:pPr>
              <a:defRPr sz="1800"/>
            </a:pPr>
            <a:r>
              <a:rPr sz="1400" dirty="0"/>
              <a:t>- laughter returns, lives are reclaimed, relationships with loved ones improve</a:t>
            </a:r>
          </a:p>
          <a:p>
            <a:pPr>
              <a:defRPr sz="1800"/>
            </a:pPr>
            <a:endParaRPr sz="1400" dirty="0"/>
          </a:p>
          <a:p>
            <a:pPr>
              <a:defRPr sz="1800"/>
            </a:pPr>
            <a:endParaRPr sz="1400" dirty="0"/>
          </a:p>
          <a:p>
            <a:pPr>
              <a:defRPr sz="1800"/>
            </a:pPr>
            <a:r>
              <a:rPr sz="1400" dirty="0"/>
              <a:t>so why was it so hard to </a:t>
            </a:r>
            <a:r>
              <a:rPr sz="1400" u="sng" dirty="0"/>
              <a:t>persuade </a:t>
            </a:r>
            <a:r>
              <a:rPr sz="1400" dirty="0"/>
              <a:t>them to step through the door in the first place? </a:t>
            </a:r>
          </a:p>
          <a:p>
            <a:pPr>
              <a:defRPr sz="1800"/>
            </a:pPr>
            <a:endParaRPr sz="1400" dirty="0"/>
          </a:p>
          <a:p>
            <a:pPr>
              <a:defRPr sz="1800"/>
            </a:pPr>
            <a:r>
              <a:rPr sz="1400" dirty="0"/>
              <a:t>It’s a research question that echoes around many other papers at this conference.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xfrm>
            <a:off x="381000" y="685800"/>
            <a:ext cx="6096000" cy="3429000"/>
          </a:xfrm>
          <a:prstGeom prst="rect">
            <a:avLst/>
          </a:prstGeom>
        </p:spPr>
        <p:txBody>
          <a:bodyPr/>
          <a:lstStyle/>
          <a:p>
            <a:endParaRPr/>
          </a:p>
        </p:txBody>
      </p:sp>
      <p:sp>
        <p:nvSpPr>
          <p:cNvPr id="232" name="Shape 232"/>
          <p:cNvSpPr>
            <a:spLocks noGrp="1"/>
          </p:cNvSpPr>
          <p:nvPr>
            <p:ph type="body" sz="quarter" idx="1"/>
          </p:nvPr>
        </p:nvSpPr>
        <p:spPr>
          <a:prstGeom prst="rect">
            <a:avLst/>
          </a:prstGeom>
        </p:spPr>
        <p:txBody>
          <a:bodyPr/>
          <a:lstStyle/>
          <a:p>
            <a:pPr>
              <a:defRPr sz="1800"/>
            </a:pPr>
            <a:r>
              <a:rPr sz="1600" dirty="0"/>
              <a:t>And a negative one</a:t>
            </a:r>
          </a:p>
          <a:p>
            <a:pPr>
              <a:defRPr sz="1800"/>
            </a:pPr>
            <a:endParaRPr sz="1600" dirty="0"/>
          </a:p>
          <a:p>
            <a:pPr algn="ctr">
              <a:defRPr sz="1800" i="1">
                <a:latin typeface="Arial"/>
                <a:ea typeface="Arial"/>
                <a:cs typeface="Arial"/>
                <a:sym typeface="Arial"/>
              </a:defRPr>
            </a:pPr>
            <a:r>
              <a:rPr sz="1600" dirty="0"/>
              <a:t>I did share with a friend and it backfired because she went to my daughter’s employer and said: </a:t>
            </a:r>
          </a:p>
          <a:p>
            <a:pPr algn="ctr">
              <a:defRPr sz="1800" i="1">
                <a:latin typeface="Arial"/>
                <a:ea typeface="Arial"/>
                <a:cs typeface="Arial"/>
                <a:sym typeface="Arial"/>
              </a:defRPr>
            </a:pPr>
            <a:endParaRPr sz="1600" dirty="0"/>
          </a:p>
          <a:p>
            <a:pPr algn="ctr">
              <a:defRPr sz="1800" i="1">
                <a:latin typeface="Arial"/>
                <a:ea typeface="Arial"/>
                <a:cs typeface="Arial"/>
                <a:sym typeface="Arial"/>
              </a:defRPr>
            </a:pPr>
            <a:r>
              <a:rPr sz="1600" dirty="0"/>
              <a:t>“I think you’re very good taking on a heroin addict.”</a:t>
            </a:r>
          </a:p>
          <a:p>
            <a:pPr algn="ctr">
              <a:defRPr sz="1800" i="1">
                <a:latin typeface="Arial"/>
                <a:ea typeface="Arial"/>
                <a:cs typeface="Arial"/>
                <a:sym typeface="Arial"/>
              </a:defRPr>
            </a:pPr>
            <a:endParaRPr sz="1600" dirty="0"/>
          </a:p>
          <a:p>
            <a:pPr algn="ctr">
              <a:defRPr sz="1800" i="1">
                <a:latin typeface="Arial"/>
                <a:ea typeface="Arial"/>
                <a:cs typeface="Arial"/>
                <a:sym typeface="Arial"/>
              </a:defRPr>
            </a:pPr>
            <a:r>
              <a:rPr sz="1600" dirty="0"/>
              <a:t> So she lost her job which was very unkind and cruel.</a:t>
            </a:r>
          </a:p>
          <a:p>
            <a:pPr algn="ctr">
              <a:defRPr sz="1800" i="1">
                <a:latin typeface="Arial"/>
                <a:ea typeface="Arial"/>
                <a:cs typeface="Arial"/>
                <a:sym typeface="Arial"/>
              </a:defRPr>
            </a:pPr>
            <a:endParaRPr sz="1600" dirty="0"/>
          </a:p>
          <a:p>
            <a:pPr algn="ctr">
              <a:defRPr sz="1800" i="1">
                <a:latin typeface="Arial"/>
                <a:ea typeface="Arial"/>
                <a:cs typeface="Arial"/>
                <a:sym typeface="Arial"/>
              </a:defRPr>
            </a:pPr>
            <a:r>
              <a:rPr sz="1600" dirty="0"/>
              <a:t> This was a lifelong friend I thought I could trust.</a:t>
            </a:r>
          </a:p>
          <a:p>
            <a:pPr>
              <a:defRPr sz="2500"/>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xfrm>
            <a:off x="381000" y="685800"/>
            <a:ext cx="6096000" cy="3429000"/>
          </a:xfrm>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pPr>
              <a:defRPr sz="1600"/>
            </a:pPr>
            <a:r>
              <a:t>Looking at </a:t>
            </a:r>
            <a:r>
              <a:rPr u="sng"/>
              <a:t>who</a:t>
            </a:r>
            <a:r>
              <a:t> participants shared </a:t>
            </a:r>
            <a:r>
              <a:rPr u="sng"/>
              <a:t>with</a:t>
            </a:r>
            <a:r>
              <a:t>, we established the following social categories.</a:t>
            </a:r>
          </a:p>
          <a:p>
            <a:pPr>
              <a:defRPr sz="1600"/>
            </a:pPr>
            <a:r>
              <a:t>Other Professional services covered Adult and Child mental health, Social Care and Drug &amp; Alcohol services. </a:t>
            </a:r>
          </a:p>
          <a:p>
            <a:pPr>
              <a:defRPr sz="1600"/>
            </a:pPr>
            <a:endParaRPr/>
          </a:p>
          <a:p>
            <a:pPr>
              <a:defRPr sz="1600"/>
            </a:pPr>
            <a:r>
              <a:t>We wondered if any variations were evident between the groups?</a:t>
            </a:r>
          </a:p>
          <a:p>
            <a:pPr>
              <a:defRPr sz="1600"/>
            </a:pPr>
            <a:r>
              <a:t>This is what we found. </a:t>
            </a:r>
          </a:p>
          <a:p>
            <a:pPr>
              <a:defRPr sz="1600"/>
            </a:pPr>
            <a:endParaRPr/>
          </a:p>
          <a:p>
            <a:pPr>
              <a:defRPr sz="1600"/>
            </a:pPr>
            <a:r>
              <a:t>Not surprisingly over 80% of sharings at dedicated family support services, were positive, compared to 15% with the neighbours group - where the physical proximity brought its own particular issues.</a:t>
            </a:r>
          </a:p>
          <a:p>
            <a:pPr>
              <a:defRPr sz="1600"/>
            </a:pPr>
            <a:r>
              <a:t>The ranking was unexpected, and shows interesting trends, concerning </a:t>
            </a:r>
            <a:r>
              <a:rPr u="sng"/>
              <a:t>who</a:t>
            </a:r>
            <a:r>
              <a:t> you are most likely to get, a positive response </a:t>
            </a:r>
            <a:r>
              <a:rPr u="sng"/>
              <a:t>from</a:t>
            </a:r>
            <a:r>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xfrm>
            <a:off x="381000" y="685800"/>
            <a:ext cx="6096000" cy="3429000"/>
          </a:xfrm>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pPr>
              <a:lnSpc>
                <a:spcPct val="105999"/>
              </a:lnSpc>
              <a:spcBef>
                <a:spcPts val="800"/>
              </a:spcBef>
              <a:defRPr sz="1900"/>
            </a:pPr>
            <a:r>
              <a:rPr sz="1600" dirty="0"/>
              <a:t>Next we looked at </a:t>
            </a:r>
            <a:r>
              <a:rPr sz="1600" u="sng" dirty="0"/>
              <a:t>time</a:t>
            </a:r>
            <a:r>
              <a:rPr sz="1600" dirty="0"/>
              <a:t> to First sharing. Most shared quickly, especially parental couples, and usually within the first year.</a:t>
            </a:r>
          </a:p>
          <a:p>
            <a:pPr>
              <a:lnSpc>
                <a:spcPct val="105999"/>
              </a:lnSpc>
              <a:spcBef>
                <a:spcPts val="800"/>
              </a:spcBef>
              <a:defRPr sz="1900"/>
            </a:pPr>
            <a:r>
              <a:rPr sz="1600" dirty="0"/>
              <a:t>For three, it took much longer. They all carried higher levels of </a:t>
            </a:r>
            <a:r>
              <a:rPr sz="1600" dirty="0" err="1"/>
              <a:t>internalised</a:t>
            </a:r>
            <a:r>
              <a:rPr sz="1600" dirty="0"/>
              <a:t> blame and the longer time, was consistent with their individual context.</a:t>
            </a:r>
          </a:p>
          <a:p>
            <a:pPr>
              <a:lnSpc>
                <a:spcPct val="105999"/>
              </a:lnSpc>
              <a:spcBef>
                <a:spcPts val="800"/>
              </a:spcBef>
              <a:defRPr sz="1900"/>
            </a:pPr>
            <a:r>
              <a:rPr sz="1600" dirty="0"/>
              <a:t>One older divorced mother had complex emotions after discovering that her ex-husband had sexually abused their daughter who later took to drugs. Another’s spouse had a high profile job, and demanded absolute secrecy about their son’s addiction. The longest gap of 26 years, belonged to our 15 year old doing his homework by candlelight. He needed to establish his own recovery from alcoholism,</a:t>
            </a:r>
            <a:r>
              <a:rPr dirty="0"/>
              <a:t> </a:t>
            </a:r>
            <a:r>
              <a:rPr sz="1600" dirty="0"/>
              <a:t>before addressing the impact that his mother’s drug addiction, had upon him. </a:t>
            </a:r>
            <a:endParaRPr dirty="0">
              <a:latin typeface="Arial"/>
              <a:ea typeface="Arial"/>
              <a:cs typeface="Arial"/>
              <a:sym typeface="Arial"/>
            </a:endParaRPr>
          </a:p>
          <a:p>
            <a:pPr>
              <a:lnSpc>
                <a:spcPct val="105999"/>
              </a:lnSpc>
              <a:spcBef>
                <a:spcPts val="800"/>
              </a:spcBef>
              <a:defRPr sz="1900"/>
            </a:pPr>
            <a:endParaRPr dirty="0">
              <a:latin typeface="Arial"/>
              <a:ea typeface="Arial"/>
              <a:cs typeface="Arial"/>
              <a:sym typeface="Arial"/>
            </a:endParaRPr>
          </a:p>
          <a:p>
            <a:pPr>
              <a:lnSpc>
                <a:spcPct val="105999"/>
              </a:lnSpc>
              <a:spcBef>
                <a:spcPts val="800"/>
              </a:spcBef>
              <a:defRPr sz="1900">
                <a:latin typeface="Times New Roman"/>
                <a:ea typeface="Times New Roman"/>
                <a:cs typeface="Times New Roman"/>
                <a:sym typeface="Times New Roman"/>
              </a:defRPr>
            </a:pPr>
            <a:r>
              <a:rPr dirty="0"/>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381000" y="685800"/>
            <a:ext cx="6096000" cy="3429000"/>
          </a:xfrm>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pPr>
              <a:defRPr sz="1600"/>
            </a:pPr>
            <a:r>
              <a:rPr dirty="0"/>
              <a:t>Looking at the circumstances of sharing, 2 themes emerged.</a:t>
            </a:r>
          </a:p>
          <a:p>
            <a:pPr>
              <a:defRPr sz="1600"/>
            </a:pPr>
            <a:r>
              <a:rPr dirty="0"/>
              <a:t>Firstly whether sharing was planned or involuntary,  and secondly whether a crisis triggered the sharing. As you can see most sharing was planned, but when involuntary, was usually associated with a crisis. </a:t>
            </a:r>
          </a:p>
          <a:p>
            <a:pPr>
              <a:defRPr sz="1600"/>
            </a:pPr>
            <a:endParaRPr dirty="0"/>
          </a:p>
          <a:p>
            <a:pPr>
              <a:defRPr sz="1600"/>
            </a:pPr>
            <a:r>
              <a:rPr dirty="0"/>
              <a:t>Involuntary examples are, the public exposure </a:t>
            </a:r>
            <a:r>
              <a:rPr lang="en-GB" dirty="0"/>
              <a:t>from</a:t>
            </a:r>
            <a:r>
              <a:rPr dirty="0"/>
              <a:t> a local newspaper front page with a loved one, on a list of recently convicted drug addicts, or when </a:t>
            </a:r>
            <a:r>
              <a:rPr dirty="0" err="1"/>
              <a:t>neighbours</a:t>
            </a:r>
            <a:r>
              <a:rPr dirty="0"/>
              <a:t> witnessed emergency visits by the Police or ambulances to deal with arrests or overdoses.</a:t>
            </a:r>
          </a:p>
          <a:p>
            <a:pPr>
              <a:defRPr sz="1600"/>
            </a:pPr>
            <a:endParaRPr dirty="0"/>
          </a:p>
          <a:p>
            <a:pPr>
              <a:defRPr sz="1600"/>
            </a:pPr>
            <a:r>
              <a:rPr dirty="0"/>
              <a:t>Children experienced less privacy, and their fear that sharing might lead to forced family break up, did happen.      </a:t>
            </a:r>
          </a:p>
          <a:p>
            <a:pPr>
              <a:defRPr sz="1600"/>
            </a:pPr>
            <a:endParaRPr dirty="0"/>
          </a:p>
          <a:p>
            <a:pPr>
              <a:defRPr sz="1600"/>
            </a:pPr>
            <a:r>
              <a:rPr dirty="0"/>
              <a:t>Another common crisis was personal health breakdown, </a:t>
            </a:r>
            <a:r>
              <a:rPr i="1" dirty="0"/>
              <a:t>“cracking up” </a:t>
            </a:r>
            <a:r>
              <a:rPr dirty="0"/>
              <a:t>or</a:t>
            </a:r>
            <a:r>
              <a:rPr i="1" dirty="0"/>
              <a:t> </a:t>
            </a:r>
            <a:r>
              <a:rPr dirty="0"/>
              <a:t>being </a:t>
            </a:r>
            <a:r>
              <a:rPr i="1" dirty="0"/>
              <a:t>“sent home from work crying”</a:t>
            </a:r>
            <a:r>
              <a:rPr dirty="0"/>
              <a:t> often leading to sick leave.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xfrm>
            <a:off x="381000" y="685800"/>
            <a:ext cx="6096000" cy="3429000"/>
          </a:xfrm>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p>
            <a:pPr>
              <a:defRPr sz="2500"/>
            </a:pPr>
            <a:r>
              <a:rPr sz="1600" dirty="0"/>
              <a:t>Considering replies about perceived barriers to sharing, analysis revealed 4 major negative experience types that appeared relevant. </a:t>
            </a:r>
          </a:p>
          <a:p>
            <a:pPr>
              <a:defRPr sz="2500"/>
            </a:pPr>
            <a:endParaRPr sz="1600" dirty="0"/>
          </a:p>
          <a:p>
            <a:pPr>
              <a:defRPr sz="2500"/>
            </a:pPr>
            <a:r>
              <a:rPr sz="1600" dirty="0"/>
              <a:t>Firstly Blame – </a:t>
            </a:r>
          </a:p>
          <a:p>
            <a:pPr algn="ctr">
              <a:defRPr sz="2500" i="1"/>
            </a:pPr>
            <a:r>
              <a:rPr sz="1600" dirty="0"/>
              <a:t>The moment you say “My husband’s an alcoholic.” </a:t>
            </a:r>
          </a:p>
          <a:p>
            <a:pPr algn="ctr">
              <a:defRPr sz="2500" i="1"/>
            </a:pPr>
            <a:r>
              <a:rPr sz="1600" dirty="0"/>
              <a:t>They say  “Didn’t you know that when you first met him?”</a:t>
            </a:r>
          </a:p>
          <a:p>
            <a:pPr algn="ctr">
              <a:defRPr sz="2500" i="1"/>
            </a:pPr>
            <a:r>
              <a:rPr sz="1600" dirty="0"/>
              <a:t> “Why couldn’t you have just walked away?”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xfrm>
            <a:off x="381000" y="685800"/>
            <a:ext cx="6096000" cy="3429000"/>
          </a:xfrm>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pPr>
              <a:defRPr sz="800" i="1"/>
            </a:pPr>
            <a:endParaRPr sz="1600" dirty="0"/>
          </a:p>
          <a:p>
            <a:pPr>
              <a:defRPr sz="2500"/>
            </a:pPr>
            <a:r>
              <a:rPr sz="1600" dirty="0"/>
              <a:t>And Negative evaluation –</a:t>
            </a:r>
          </a:p>
          <a:p>
            <a:pPr>
              <a:defRPr sz="2500"/>
            </a:pPr>
            <a:r>
              <a:rPr sz="1600" dirty="0"/>
              <a:t> </a:t>
            </a:r>
          </a:p>
          <a:p>
            <a:pPr>
              <a:defRPr sz="2500"/>
            </a:pPr>
            <a:r>
              <a:rPr sz="1600" dirty="0"/>
              <a:t>A head teacher approached her family doctor about her son. </a:t>
            </a:r>
            <a:r>
              <a:rPr lang="en-GB" sz="1600" dirty="0"/>
              <a:t> The doctor </a:t>
            </a:r>
            <a:r>
              <a:rPr sz="1600" dirty="0"/>
              <a:t>said:</a:t>
            </a:r>
          </a:p>
          <a:p>
            <a:pPr>
              <a:defRPr sz="2500" i="1"/>
            </a:pPr>
            <a:r>
              <a:rPr sz="1600" dirty="0"/>
              <a:t> </a:t>
            </a:r>
            <a:r>
              <a:rPr lang="en-GB" sz="1600" dirty="0"/>
              <a:t>                              </a:t>
            </a:r>
            <a:r>
              <a:rPr sz="1600" dirty="0">
                <a:solidFill>
                  <a:srgbClr val="FF0000"/>
                </a:solidFill>
              </a:rPr>
              <a:t>“</a:t>
            </a:r>
            <a:r>
              <a:rPr sz="1600" u="sng" dirty="0">
                <a:solidFill>
                  <a:srgbClr val="FF0000"/>
                </a:solidFill>
              </a:rPr>
              <a:t>Chuck him out!</a:t>
            </a:r>
            <a:r>
              <a:rPr sz="1600" dirty="0">
                <a:solidFill>
                  <a:srgbClr val="FF0000"/>
                </a:solidFill>
              </a:rPr>
              <a:t>” </a:t>
            </a:r>
          </a:p>
          <a:p>
            <a:pPr algn="ctr">
              <a:defRPr sz="2500" i="1"/>
            </a:pPr>
            <a:r>
              <a:rPr sz="1600" dirty="0"/>
              <a:t>I said “He’s bigger than me and when using drugs                                        he can be physically aggressive.” </a:t>
            </a:r>
          </a:p>
          <a:p>
            <a:pPr algn="ctr">
              <a:defRPr sz="2500" i="1">
                <a:solidFill>
                  <a:srgbClr val="FF0000"/>
                </a:solidFill>
              </a:defRPr>
            </a:pPr>
            <a:r>
              <a:rPr sz="1600" dirty="0"/>
              <a:t>“</a:t>
            </a:r>
            <a:r>
              <a:rPr sz="1600" u="sng" dirty="0"/>
              <a:t>Chuck him out!</a:t>
            </a:r>
            <a:r>
              <a:rPr sz="1600" dirty="0"/>
              <a:t>” </a:t>
            </a:r>
            <a:r>
              <a:rPr sz="1600" dirty="0">
                <a:solidFill>
                  <a:srgbClr val="000000"/>
                </a:solidFill>
              </a:rPr>
              <a:t>he replied.</a:t>
            </a:r>
          </a:p>
          <a:p>
            <a:pPr algn="ctr">
              <a:defRPr sz="2500" i="1"/>
            </a:pPr>
            <a:r>
              <a:rPr sz="1600" dirty="0"/>
              <a:t> That was it. Just dreadful.  </a:t>
            </a:r>
          </a:p>
          <a:p>
            <a:pPr algn="ctr">
              <a:defRPr sz="2500" i="1"/>
            </a:pPr>
            <a:r>
              <a:rPr sz="1600" dirty="0"/>
              <a:t>I remember </a:t>
            </a:r>
            <a:r>
              <a:rPr sz="1600" u="sng" dirty="0"/>
              <a:t>creeping</a:t>
            </a:r>
            <a:r>
              <a:rPr sz="1600" dirty="0"/>
              <a:t> out of the room</a:t>
            </a:r>
            <a:r>
              <a:rPr sz="1600" i="0" dirty="0"/>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xfrm>
            <a:off x="381000" y="685800"/>
            <a:ext cx="6096000" cy="3429000"/>
          </a:xfrm>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pPr>
              <a:defRPr sz="800" i="1"/>
            </a:pPr>
            <a:endParaRPr sz="1600" dirty="0"/>
          </a:p>
          <a:p>
            <a:pPr>
              <a:defRPr sz="2500"/>
            </a:pPr>
            <a:r>
              <a:rPr sz="1600" dirty="0"/>
              <a:t>Rejection </a:t>
            </a:r>
          </a:p>
          <a:p>
            <a:pPr>
              <a:defRPr sz="2500"/>
            </a:pPr>
            <a:endParaRPr sz="1600" dirty="0"/>
          </a:p>
          <a:p>
            <a:pPr>
              <a:defRPr sz="2500"/>
            </a:pPr>
            <a:r>
              <a:rPr sz="1600" dirty="0"/>
              <a:t>When telling his parents about a new partner’s addiction they said to him:</a:t>
            </a:r>
          </a:p>
          <a:p>
            <a:pPr>
              <a:defRPr sz="2500"/>
            </a:pPr>
            <a:endParaRPr sz="1600" dirty="0"/>
          </a:p>
          <a:p>
            <a:pPr algn="ctr">
              <a:defRPr sz="2500"/>
            </a:pPr>
            <a:r>
              <a:rPr sz="1600" dirty="0"/>
              <a:t> </a:t>
            </a:r>
            <a:r>
              <a:rPr sz="1600" i="1" dirty="0"/>
              <a:t>“How can you do this to us?”  </a:t>
            </a:r>
          </a:p>
          <a:p>
            <a:pPr algn="ctr">
              <a:defRPr sz="2500" i="1"/>
            </a:pPr>
            <a:endParaRPr sz="1600" i="1" dirty="0"/>
          </a:p>
          <a:p>
            <a:pPr algn="ctr">
              <a:defRPr sz="2500" i="1"/>
            </a:pPr>
            <a:r>
              <a:rPr sz="1600" dirty="0"/>
              <a:t>  It’s was like I’m bringing some </a:t>
            </a:r>
            <a:r>
              <a:rPr sz="1600" b="1" dirty="0"/>
              <a:t>badness</a:t>
            </a:r>
            <a:r>
              <a:rPr sz="1600" dirty="0"/>
              <a:t> into the family.</a:t>
            </a:r>
          </a:p>
          <a:p>
            <a:pPr algn="ctr">
              <a:defRPr sz="2500" i="1"/>
            </a:pPr>
            <a:endParaRPr sz="1600" dirty="0"/>
          </a:p>
          <a:p>
            <a:pPr algn="ctr">
              <a:defRPr sz="2500" i="1"/>
            </a:pPr>
            <a:r>
              <a:rPr sz="1600" dirty="0"/>
              <a:t>Like I’ve socially excluded myself.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noRot="1" noChangeAspect="1"/>
          </p:cNvSpPr>
          <p:nvPr>
            <p:ph type="sldImg"/>
          </p:nvPr>
        </p:nvSpPr>
        <p:spPr>
          <a:xfrm>
            <a:off x="381000" y="685800"/>
            <a:ext cx="6096000" cy="3429000"/>
          </a:xfrm>
          <a:prstGeom prst="rect">
            <a:avLst/>
          </a:prstGeom>
        </p:spPr>
        <p:txBody>
          <a:bodyPr/>
          <a:lstStyle/>
          <a:p>
            <a:endParaRPr/>
          </a:p>
        </p:txBody>
      </p:sp>
      <p:sp>
        <p:nvSpPr>
          <p:cNvPr id="287" name="Shape 287"/>
          <p:cNvSpPr>
            <a:spLocks noGrp="1"/>
          </p:cNvSpPr>
          <p:nvPr>
            <p:ph type="body" sz="quarter" idx="1"/>
          </p:nvPr>
        </p:nvSpPr>
        <p:spPr>
          <a:prstGeom prst="rect">
            <a:avLst/>
          </a:prstGeom>
        </p:spPr>
        <p:txBody>
          <a:bodyPr/>
          <a:lstStyle/>
          <a:p>
            <a:pPr>
              <a:defRPr sz="2500" i="1"/>
            </a:pPr>
            <a:endParaRPr dirty="0"/>
          </a:p>
          <a:p>
            <a:pPr marL="1329548" indent="-1329548">
              <a:spcBef>
                <a:spcPts val="800"/>
              </a:spcBef>
              <a:tabLst>
                <a:tab pos="1320800" algn="l"/>
                <a:tab pos="1435100" algn="l"/>
                <a:tab pos="1917700" algn="l"/>
                <a:tab pos="2400300" algn="l"/>
                <a:tab pos="2882900" algn="l"/>
                <a:tab pos="3365500" algn="l"/>
                <a:tab pos="3848100" algn="l"/>
                <a:tab pos="4330700" algn="l"/>
                <a:tab pos="4813300" algn="l"/>
                <a:tab pos="5295900" algn="l"/>
                <a:tab pos="5778500" algn="l"/>
                <a:tab pos="6261100" algn="l"/>
                <a:tab pos="6743700" algn="l"/>
                <a:tab pos="7226300" algn="l"/>
              </a:tabLst>
              <a:defRPr sz="2500"/>
            </a:pPr>
            <a:r>
              <a:rPr sz="1600" dirty="0"/>
              <a:t>Finally the Unhelpful response </a:t>
            </a:r>
          </a:p>
          <a:p>
            <a:pPr marL="1329548" indent="-1329548">
              <a:spcBef>
                <a:spcPts val="800"/>
              </a:spcBef>
              <a:tabLst>
                <a:tab pos="1320800" algn="l"/>
                <a:tab pos="1435100" algn="l"/>
                <a:tab pos="1917700" algn="l"/>
                <a:tab pos="2400300" algn="l"/>
                <a:tab pos="2882900" algn="l"/>
                <a:tab pos="3365500" algn="l"/>
                <a:tab pos="3848100" algn="l"/>
                <a:tab pos="4330700" algn="l"/>
                <a:tab pos="4813300" algn="l"/>
                <a:tab pos="5295900" algn="l"/>
                <a:tab pos="5778500" algn="l"/>
                <a:tab pos="6261100" algn="l"/>
                <a:tab pos="6743700" algn="l"/>
                <a:tab pos="7226300" algn="l"/>
              </a:tabLst>
              <a:defRPr sz="2500"/>
            </a:pPr>
            <a:endParaRPr sz="1600" dirty="0"/>
          </a:p>
          <a:p>
            <a:pPr marL="1329548" indent="-1329548" algn="ctr">
              <a:spcBef>
                <a:spcPts val="800"/>
              </a:spcBef>
              <a:tabLst>
                <a:tab pos="1320800" algn="l"/>
                <a:tab pos="1435100" algn="l"/>
                <a:tab pos="1917700" algn="l"/>
                <a:tab pos="2400300" algn="l"/>
                <a:tab pos="2882900" algn="l"/>
                <a:tab pos="3365500" algn="l"/>
                <a:tab pos="3848100" algn="l"/>
                <a:tab pos="4330700" algn="l"/>
                <a:tab pos="4813300" algn="l"/>
                <a:tab pos="5295900" algn="l"/>
                <a:tab pos="5778500" algn="l"/>
                <a:tab pos="6261100" algn="l"/>
                <a:tab pos="6743700" algn="l"/>
                <a:tab pos="7226300" algn="l"/>
              </a:tabLst>
              <a:defRPr sz="2500"/>
            </a:pPr>
            <a:r>
              <a:rPr sz="1600" dirty="0"/>
              <a:t> </a:t>
            </a:r>
            <a:r>
              <a:rPr sz="1600" i="1" dirty="0"/>
              <a:t>People talking about their children and how wonderful they are,</a:t>
            </a:r>
          </a:p>
          <a:p>
            <a:pPr marL="1329548" indent="-1329548" algn="ctr">
              <a:spcBef>
                <a:spcPts val="800"/>
              </a:spcBef>
              <a:tabLst>
                <a:tab pos="1320800" algn="l"/>
                <a:tab pos="1435100" algn="l"/>
                <a:tab pos="1917700" algn="l"/>
                <a:tab pos="2400300" algn="l"/>
                <a:tab pos="2882900" algn="l"/>
                <a:tab pos="3365500" algn="l"/>
                <a:tab pos="3848100" algn="l"/>
                <a:tab pos="4330700" algn="l"/>
                <a:tab pos="4813300" algn="l"/>
                <a:tab pos="5295900" algn="l"/>
                <a:tab pos="5778500" algn="l"/>
                <a:tab pos="6261100" algn="l"/>
                <a:tab pos="6743700" algn="l"/>
                <a:tab pos="7226300" algn="l"/>
              </a:tabLst>
              <a:defRPr sz="2500" i="1"/>
            </a:pPr>
            <a:r>
              <a:rPr sz="1600" dirty="0"/>
              <a:t> and you just sit there and say nothing.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xfrm>
            <a:off x="381000" y="685800"/>
            <a:ext cx="6096000" cy="3429000"/>
          </a:xfrm>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pPr marL="1329548" indent="-1329548">
              <a:spcBef>
                <a:spcPts val="800"/>
              </a:spcBef>
              <a:tabLst>
                <a:tab pos="1320800" algn="l"/>
                <a:tab pos="1435100" algn="l"/>
                <a:tab pos="1917700" algn="l"/>
                <a:tab pos="2400300" algn="l"/>
                <a:tab pos="2882900" algn="l"/>
                <a:tab pos="3365500" algn="l"/>
                <a:tab pos="3848100" algn="l"/>
                <a:tab pos="4330700" algn="l"/>
                <a:tab pos="4813300" algn="l"/>
                <a:tab pos="5295900" algn="l"/>
                <a:tab pos="5778500" algn="l"/>
                <a:tab pos="6261100" algn="l"/>
                <a:tab pos="6743700" algn="l"/>
                <a:tab pos="7226300" algn="l"/>
              </a:tabLst>
              <a:defRPr sz="800" i="1"/>
            </a:pPr>
            <a:endParaRPr dirty="0"/>
          </a:p>
          <a:p>
            <a:pPr marL="1329548" indent="-1329548">
              <a:spcBef>
                <a:spcPts val="800"/>
              </a:spcBef>
              <a:tabLst>
                <a:tab pos="1320800" algn="l"/>
                <a:tab pos="1435100" algn="l"/>
                <a:tab pos="1917700" algn="l"/>
                <a:tab pos="2400300" algn="l"/>
                <a:tab pos="2882900" algn="l"/>
                <a:tab pos="3365500" algn="l"/>
                <a:tab pos="3848100" algn="l"/>
                <a:tab pos="4330700" algn="l"/>
                <a:tab pos="4813300" algn="l"/>
                <a:tab pos="5295900" algn="l"/>
                <a:tab pos="5778500" algn="l"/>
                <a:tab pos="6261100" algn="l"/>
                <a:tab pos="6743700" algn="l"/>
                <a:tab pos="7226300" algn="l"/>
              </a:tabLst>
              <a:defRPr sz="2500"/>
            </a:pPr>
            <a:r>
              <a:rPr sz="1600" dirty="0"/>
              <a:t>We noticed that the negative experiences sat in contrast to this</a:t>
            </a:r>
          </a:p>
          <a:p>
            <a:pPr marL="1329548" indent="-1329548">
              <a:spcBef>
                <a:spcPts val="800"/>
              </a:spcBef>
              <a:tabLst>
                <a:tab pos="1320800" algn="l"/>
                <a:tab pos="1435100" algn="l"/>
                <a:tab pos="1917700" algn="l"/>
                <a:tab pos="2400300" algn="l"/>
                <a:tab pos="2882900" algn="l"/>
                <a:tab pos="3365500" algn="l"/>
                <a:tab pos="3848100" algn="l"/>
                <a:tab pos="4330700" algn="l"/>
                <a:tab pos="4813300" algn="l"/>
                <a:tab pos="5295900" algn="l"/>
                <a:tab pos="5778500" algn="l"/>
                <a:tab pos="6261100" algn="l"/>
                <a:tab pos="6743700" algn="l"/>
                <a:tab pos="7226300" algn="l"/>
              </a:tabLst>
              <a:defRPr sz="2500"/>
            </a:pPr>
            <a:r>
              <a:rPr sz="1600" dirty="0"/>
              <a:t>self-explanatory list of positive ones.</a:t>
            </a:r>
          </a:p>
          <a:p>
            <a:pPr marL="1329548" indent="-1329548">
              <a:spcBef>
                <a:spcPts val="800"/>
              </a:spcBef>
              <a:tabLst>
                <a:tab pos="1320800" algn="l"/>
                <a:tab pos="1435100" algn="l"/>
                <a:tab pos="1917700" algn="l"/>
                <a:tab pos="2400300" algn="l"/>
                <a:tab pos="2882900" algn="l"/>
                <a:tab pos="3365500" algn="l"/>
                <a:tab pos="3848100" algn="l"/>
                <a:tab pos="4330700" algn="l"/>
                <a:tab pos="4813300" algn="l"/>
                <a:tab pos="5295900" algn="l"/>
                <a:tab pos="5778500" algn="l"/>
                <a:tab pos="6261100" algn="l"/>
                <a:tab pos="6743700" algn="l"/>
                <a:tab pos="7226300" algn="l"/>
              </a:tabLst>
              <a:defRPr sz="2500"/>
            </a:pPr>
            <a:endParaRPr sz="1600" dirty="0"/>
          </a:p>
          <a:p>
            <a:pPr marL="1329548" indent="-1329548">
              <a:spcBef>
                <a:spcPts val="800"/>
              </a:spcBef>
              <a:tabLst>
                <a:tab pos="1320800" algn="l"/>
                <a:tab pos="1435100" algn="l"/>
                <a:tab pos="1917700" algn="l"/>
                <a:tab pos="2400300" algn="l"/>
                <a:tab pos="2882900" algn="l"/>
                <a:tab pos="3365500" algn="l"/>
                <a:tab pos="3848100" algn="l"/>
                <a:tab pos="4330700" algn="l"/>
                <a:tab pos="4813300" algn="l"/>
                <a:tab pos="5295900" algn="l"/>
                <a:tab pos="5778500" algn="l"/>
                <a:tab pos="6261100" algn="l"/>
                <a:tab pos="6743700" algn="l"/>
                <a:tab pos="7226300" algn="l"/>
              </a:tabLst>
              <a:defRPr sz="2500"/>
            </a:pPr>
            <a:r>
              <a:rPr sz="1600" dirty="0"/>
              <a:t>The Positive ones facilitated sharing and were associated with</a:t>
            </a:r>
          </a:p>
          <a:p>
            <a:pPr marL="1329548" indent="-1329548">
              <a:spcBef>
                <a:spcPts val="800"/>
              </a:spcBef>
              <a:tabLst>
                <a:tab pos="1320800" algn="l"/>
                <a:tab pos="1435100" algn="l"/>
                <a:tab pos="1917700" algn="l"/>
                <a:tab pos="2400300" algn="l"/>
                <a:tab pos="2882900" algn="l"/>
                <a:tab pos="3365500" algn="l"/>
                <a:tab pos="3848100" algn="l"/>
                <a:tab pos="4330700" algn="l"/>
                <a:tab pos="4813300" algn="l"/>
                <a:tab pos="5295900" algn="l"/>
                <a:tab pos="5778500" algn="l"/>
                <a:tab pos="6261100" algn="l"/>
                <a:tab pos="6743700" algn="l"/>
                <a:tab pos="7226300" algn="l"/>
              </a:tabLst>
              <a:defRPr sz="2500"/>
            </a:pPr>
            <a:r>
              <a:rPr sz="1600" dirty="0"/>
              <a:t>relaxed and open communication typical of support group meetings or</a:t>
            </a:r>
          </a:p>
          <a:p>
            <a:pPr marL="1329548" indent="-1329548">
              <a:spcBef>
                <a:spcPts val="800"/>
              </a:spcBef>
              <a:tabLst>
                <a:tab pos="1320800" algn="l"/>
                <a:tab pos="1435100" algn="l"/>
                <a:tab pos="1917700" algn="l"/>
                <a:tab pos="2400300" algn="l"/>
                <a:tab pos="2882900" algn="l"/>
                <a:tab pos="3365500" algn="l"/>
                <a:tab pos="3848100" algn="l"/>
                <a:tab pos="4330700" algn="l"/>
                <a:tab pos="4813300" algn="l"/>
                <a:tab pos="5295900" algn="l"/>
                <a:tab pos="5778500" algn="l"/>
                <a:tab pos="6261100" algn="l"/>
                <a:tab pos="6743700" algn="l"/>
                <a:tab pos="7226300" algn="l"/>
              </a:tabLst>
              <a:defRPr sz="2500"/>
            </a:pPr>
            <a:r>
              <a:rPr sz="1600" dirty="0"/>
              <a:t>being with a close and trusted confidant.</a:t>
            </a:r>
          </a:p>
          <a:p>
            <a:pPr marL="1329548" indent="-1329548">
              <a:spcBef>
                <a:spcPts val="800"/>
              </a:spcBef>
              <a:tabLst>
                <a:tab pos="1320800" algn="l"/>
                <a:tab pos="1435100" algn="l"/>
                <a:tab pos="1917700" algn="l"/>
                <a:tab pos="2400300" algn="l"/>
                <a:tab pos="2882900" algn="l"/>
                <a:tab pos="3365500" algn="l"/>
                <a:tab pos="3848100" algn="l"/>
                <a:tab pos="4330700" algn="l"/>
                <a:tab pos="4813300" algn="l"/>
                <a:tab pos="5295900" algn="l"/>
                <a:tab pos="5778500" algn="l"/>
                <a:tab pos="6261100" algn="l"/>
                <a:tab pos="6743700" algn="l"/>
                <a:tab pos="7226300" algn="l"/>
              </a:tabLst>
              <a:defRPr sz="2500"/>
            </a:pPr>
            <a:r>
              <a:rPr sz="1600" dirty="0"/>
              <a:t>Negative experiences linked to descriptions of barriers.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a:spLocks noGrp="1" noRot="1" noChangeAspect="1"/>
          </p:cNvSpPr>
          <p:nvPr>
            <p:ph type="sldImg"/>
          </p:nvPr>
        </p:nvSpPr>
        <p:spPr>
          <a:xfrm>
            <a:off x="381000" y="685800"/>
            <a:ext cx="6096000" cy="3429000"/>
          </a:xfrm>
          <a:prstGeom prst="rect">
            <a:avLst/>
          </a:prstGeom>
        </p:spPr>
        <p:txBody>
          <a:bodyPr/>
          <a:lstStyle/>
          <a:p>
            <a:endParaRPr/>
          </a:p>
        </p:txBody>
      </p:sp>
      <p:sp>
        <p:nvSpPr>
          <p:cNvPr id="309" name="Shape 309"/>
          <p:cNvSpPr>
            <a:spLocks noGrp="1"/>
          </p:cNvSpPr>
          <p:nvPr>
            <p:ph type="body" sz="quarter" idx="1"/>
          </p:nvPr>
        </p:nvSpPr>
        <p:spPr>
          <a:prstGeom prst="rect">
            <a:avLst/>
          </a:prstGeom>
        </p:spPr>
        <p:txBody>
          <a:bodyPr/>
          <a:lstStyle/>
          <a:p>
            <a:pPr>
              <a:defRPr sz="2500"/>
            </a:pPr>
            <a:r>
              <a:rPr sz="1600" dirty="0"/>
              <a:t>We also noted these 4 </a:t>
            </a:r>
            <a:r>
              <a:rPr sz="1600" dirty="0" err="1"/>
              <a:t>behaviours</a:t>
            </a:r>
            <a:r>
              <a:rPr sz="1600" dirty="0"/>
              <a:t> that family members </a:t>
            </a:r>
            <a:r>
              <a:rPr sz="1600" dirty="0" err="1"/>
              <a:t>utilised</a:t>
            </a:r>
            <a:r>
              <a:rPr sz="1600" dirty="0"/>
              <a:t> as different communication options according to different contexts.    </a:t>
            </a:r>
          </a:p>
          <a:p>
            <a:pPr>
              <a:defRPr sz="2500"/>
            </a:pPr>
            <a:endParaRPr sz="1600" dirty="0"/>
          </a:p>
          <a:p>
            <a:pPr>
              <a:defRPr sz="2500"/>
            </a:pPr>
            <a:r>
              <a:rPr sz="1600" dirty="0"/>
              <a:t>Firstly </a:t>
            </a:r>
            <a:r>
              <a:rPr sz="1600" u="sng" dirty="0"/>
              <a:t>silence</a:t>
            </a:r>
            <a:r>
              <a:rPr sz="1600" dirty="0"/>
              <a:t>   when strong feelings were evident:</a:t>
            </a:r>
          </a:p>
          <a:p>
            <a:pPr>
              <a:defRPr sz="2500"/>
            </a:pPr>
            <a:endParaRPr sz="1600" dirty="0"/>
          </a:p>
          <a:p>
            <a:pPr algn="ctr">
              <a:spcBef>
                <a:spcPts val="800"/>
              </a:spcBef>
              <a:defRPr sz="2500" i="1"/>
            </a:pPr>
            <a:r>
              <a:rPr sz="1600" dirty="0"/>
              <a:t>‘You either get condemned or pity.’  </a:t>
            </a:r>
          </a:p>
          <a:p>
            <a:pPr algn="ctr">
              <a:spcBef>
                <a:spcPts val="800"/>
              </a:spcBef>
              <a:defRPr sz="2500" i="1"/>
            </a:pPr>
            <a:r>
              <a:rPr sz="1600" dirty="0"/>
              <a:t>‘I can’t be </a:t>
            </a:r>
            <a:r>
              <a:rPr sz="1600" dirty="0" err="1"/>
              <a:t>arsed</a:t>
            </a:r>
            <a:r>
              <a:rPr sz="1600" dirty="0"/>
              <a:t> to explain and justify myself to others.’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381000" y="685800"/>
            <a:ext cx="6096000" cy="3429000"/>
          </a:xfrm>
          <a:prstGeom prst="rect">
            <a:avLst/>
          </a:prstGeom>
        </p:spPr>
        <p:txBody>
          <a:bodyPr/>
          <a:lstStyle/>
          <a:p>
            <a:endParaRPr/>
          </a:p>
        </p:txBody>
      </p:sp>
      <p:sp>
        <p:nvSpPr>
          <p:cNvPr id="2" name="Notes Placeholder 1">
            <a:extLst>
              <a:ext uri="{FF2B5EF4-FFF2-40B4-BE49-F238E27FC236}">
                <a16:creationId xmlns:a16="http://schemas.microsoft.com/office/drawing/2014/main" id="{9E4A512F-4783-4CB5-16FA-E1004629DA8E}"/>
              </a:ext>
            </a:extLst>
          </p:cNvPr>
          <p:cNvSpPr>
            <a:spLocks noGrp="1"/>
          </p:cNvSpPr>
          <p:nvPr>
            <p:ph type="body" idx="1"/>
          </p:nvPr>
        </p:nvSpPr>
        <p:spPr/>
        <p:txBody>
          <a:bodyPr/>
          <a:lstStyle/>
          <a:p>
            <a:r>
              <a:rPr lang="en-GB" sz="1600" dirty="0"/>
              <a:t>We wanted to better understand the journey family members take when they share, and seek help for themselves. In the time available we will only be discussing the sharing aspect.</a:t>
            </a:r>
          </a:p>
          <a:p>
            <a:endParaRPr lang="en-GB" sz="1600" dirty="0"/>
          </a:p>
          <a:p>
            <a:r>
              <a:rPr lang="en-GB" sz="1600" dirty="0"/>
              <a:t>We wanted information-rich qualitative material to illuminate the path they trod, and we are indebted to our 19 participants for providing such valuable and intimate data. </a:t>
            </a:r>
          </a:p>
          <a:p>
            <a:endParaRPr lang="en-GB" sz="1600" dirty="0"/>
          </a:p>
          <a:p>
            <a:endParaRPr lang="en-GB" sz="16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noRot="1" noChangeAspect="1"/>
          </p:cNvSpPr>
          <p:nvPr>
            <p:ph type="sldImg"/>
          </p:nvPr>
        </p:nvSpPr>
        <p:spPr>
          <a:xfrm>
            <a:off x="381000" y="685800"/>
            <a:ext cx="6096000" cy="3429000"/>
          </a:xfrm>
          <a:prstGeom prst="rect">
            <a:avLst/>
          </a:prstGeom>
        </p:spPr>
        <p:txBody>
          <a:bodyPr/>
          <a:lstStyle/>
          <a:p>
            <a:endParaRPr/>
          </a:p>
        </p:txBody>
      </p:sp>
      <p:sp>
        <p:nvSpPr>
          <p:cNvPr id="323" name="Shape 323"/>
          <p:cNvSpPr>
            <a:spLocks noGrp="1"/>
          </p:cNvSpPr>
          <p:nvPr>
            <p:ph type="body" sz="quarter" idx="1"/>
          </p:nvPr>
        </p:nvSpPr>
        <p:spPr>
          <a:prstGeom prst="rect">
            <a:avLst/>
          </a:prstGeom>
        </p:spPr>
        <p:txBody>
          <a:bodyPr/>
          <a:lstStyle/>
          <a:p>
            <a:pPr>
              <a:spcBef>
                <a:spcPts val="800"/>
              </a:spcBef>
              <a:defRPr sz="2500"/>
            </a:pPr>
            <a:r>
              <a:rPr sz="1600" dirty="0"/>
              <a:t>Then </a:t>
            </a:r>
            <a:r>
              <a:rPr sz="1600" u="sng" dirty="0"/>
              <a:t>Secrecy</a:t>
            </a:r>
          </a:p>
          <a:p>
            <a:pPr>
              <a:spcBef>
                <a:spcPts val="800"/>
              </a:spcBef>
              <a:defRPr sz="2500" u="sng"/>
            </a:pPr>
            <a:endParaRPr sz="1600" u="sng" dirty="0"/>
          </a:p>
          <a:p>
            <a:pPr algn="ctr">
              <a:spcBef>
                <a:spcPts val="800"/>
              </a:spcBef>
              <a:defRPr sz="2500"/>
            </a:pPr>
            <a:r>
              <a:rPr sz="1600" dirty="0"/>
              <a:t> ‘</a:t>
            </a:r>
            <a:r>
              <a:rPr sz="1600" i="1" dirty="0"/>
              <a:t>I go around not lying but not telling the truth. </a:t>
            </a:r>
          </a:p>
          <a:p>
            <a:pPr algn="ctr">
              <a:spcBef>
                <a:spcPts val="800"/>
              </a:spcBef>
              <a:defRPr sz="2500" i="1"/>
            </a:pPr>
            <a:r>
              <a:rPr sz="1600" dirty="0"/>
              <a:t>“How is your daughter?”</a:t>
            </a:r>
          </a:p>
          <a:p>
            <a:pPr algn="ctr">
              <a:spcBef>
                <a:spcPts val="800"/>
              </a:spcBef>
              <a:defRPr sz="2500" i="1"/>
            </a:pPr>
            <a:r>
              <a:rPr sz="1600" dirty="0"/>
              <a:t> ‘Oh. She’s fine.’                             </a:t>
            </a:r>
            <a:r>
              <a:rPr sz="1600" i="0" dirty="0"/>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noRot="1" noChangeAspect="1"/>
          </p:cNvSpPr>
          <p:nvPr>
            <p:ph type="sldImg"/>
          </p:nvPr>
        </p:nvSpPr>
        <p:spPr>
          <a:xfrm>
            <a:off x="381000" y="685800"/>
            <a:ext cx="6096000" cy="3429000"/>
          </a:xfrm>
          <a:prstGeom prst="rect">
            <a:avLst/>
          </a:prstGeom>
        </p:spPr>
        <p:txBody>
          <a:bodyPr/>
          <a:lstStyle/>
          <a:p>
            <a:endParaRPr/>
          </a:p>
        </p:txBody>
      </p:sp>
      <p:sp>
        <p:nvSpPr>
          <p:cNvPr id="337" name="Shape 337"/>
          <p:cNvSpPr>
            <a:spLocks noGrp="1"/>
          </p:cNvSpPr>
          <p:nvPr>
            <p:ph type="body" sz="quarter" idx="1"/>
          </p:nvPr>
        </p:nvSpPr>
        <p:spPr>
          <a:prstGeom prst="rect">
            <a:avLst/>
          </a:prstGeom>
        </p:spPr>
        <p:txBody>
          <a:bodyPr/>
          <a:lstStyle/>
          <a:p>
            <a:pPr>
              <a:spcBef>
                <a:spcPts val="800"/>
              </a:spcBef>
              <a:defRPr sz="2500" u="sng"/>
            </a:pPr>
            <a:r>
              <a:rPr sz="1600" dirty="0"/>
              <a:t>Protectiveness</a:t>
            </a:r>
            <a:r>
              <a:rPr sz="1600" u="none" dirty="0"/>
              <a:t> </a:t>
            </a:r>
          </a:p>
          <a:p>
            <a:pPr>
              <a:spcBef>
                <a:spcPts val="800"/>
              </a:spcBef>
              <a:defRPr sz="2500"/>
            </a:pPr>
            <a:endParaRPr sz="1600" u="none" dirty="0"/>
          </a:p>
          <a:p>
            <a:pPr algn="ctr">
              <a:spcBef>
                <a:spcPts val="800"/>
              </a:spcBef>
              <a:defRPr sz="2500"/>
            </a:pPr>
            <a:r>
              <a:rPr sz="1600" dirty="0"/>
              <a:t>‘</a:t>
            </a:r>
            <a:r>
              <a:rPr sz="1600" i="1" dirty="0"/>
              <a:t>You actually tell a story, </a:t>
            </a:r>
          </a:p>
          <a:p>
            <a:pPr algn="ctr">
              <a:spcBef>
                <a:spcPts val="800"/>
              </a:spcBef>
              <a:defRPr sz="2500" i="1"/>
            </a:pPr>
            <a:r>
              <a:rPr sz="1600" dirty="0"/>
              <a:t>but it’s not quite a whole story </a:t>
            </a:r>
          </a:p>
          <a:p>
            <a:pPr algn="ctr">
              <a:spcBef>
                <a:spcPts val="800"/>
              </a:spcBef>
              <a:defRPr sz="2500" i="1"/>
            </a:pPr>
            <a:r>
              <a:rPr sz="1600" dirty="0"/>
              <a:t>because they might not be able to take it. </a:t>
            </a:r>
          </a:p>
          <a:p>
            <a:pPr algn="ctr">
              <a:spcBef>
                <a:spcPts val="800"/>
              </a:spcBef>
              <a:defRPr sz="2500" i="1"/>
            </a:pPr>
            <a:r>
              <a:rPr sz="1600" dirty="0"/>
              <a:t>They would worry far too much.’</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noRot="1" noChangeAspect="1"/>
          </p:cNvSpPr>
          <p:nvPr>
            <p:ph type="sldImg"/>
          </p:nvPr>
        </p:nvSpPr>
        <p:spPr>
          <a:xfrm>
            <a:off x="381000" y="685800"/>
            <a:ext cx="6096000" cy="3429000"/>
          </a:xfrm>
          <a:prstGeom prst="rect">
            <a:avLst/>
          </a:prstGeom>
        </p:spPr>
        <p:txBody>
          <a:bodyPr/>
          <a:lstStyle/>
          <a:p>
            <a:endParaRPr/>
          </a:p>
        </p:txBody>
      </p:sp>
      <p:sp>
        <p:nvSpPr>
          <p:cNvPr id="351" name="Shape 351"/>
          <p:cNvSpPr>
            <a:spLocks noGrp="1"/>
          </p:cNvSpPr>
          <p:nvPr>
            <p:ph type="body" sz="quarter" idx="1"/>
          </p:nvPr>
        </p:nvSpPr>
        <p:spPr>
          <a:prstGeom prst="rect">
            <a:avLst/>
          </a:prstGeom>
        </p:spPr>
        <p:txBody>
          <a:bodyPr/>
          <a:lstStyle/>
          <a:p>
            <a:pPr>
              <a:spcBef>
                <a:spcPts val="800"/>
              </a:spcBef>
              <a:defRPr sz="2500"/>
            </a:pPr>
            <a:r>
              <a:rPr sz="1600" dirty="0"/>
              <a:t>And finally </a:t>
            </a:r>
            <a:r>
              <a:rPr sz="1600" u="sng" dirty="0"/>
              <a:t>Candidness</a:t>
            </a:r>
            <a:r>
              <a:rPr sz="1600" dirty="0"/>
              <a:t> </a:t>
            </a:r>
          </a:p>
          <a:p>
            <a:pPr>
              <a:spcBef>
                <a:spcPts val="800"/>
              </a:spcBef>
              <a:defRPr sz="2500"/>
            </a:pPr>
            <a:endParaRPr sz="1600" dirty="0"/>
          </a:p>
          <a:p>
            <a:pPr algn="ctr">
              <a:spcBef>
                <a:spcPts val="800"/>
              </a:spcBef>
              <a:defRPr sz="2500"/>
            </a:pPr>
            <a:r>
              <a:rPr sz="1600" dirty="0"/>
              <a:t> </a:t>
            </a:r>
            <a:r>
              <a:rPr sz="1600" i="1" dirty="0"/>
              <a:t>I don’t sugar-coat it anymore, I’m not ashamed now.                           Yes my husband’s an alcoholic, yes, he’s a drug addict.                          It’s not my fault and I didn’t ask for it                                                            so don’t judge me along with everybody else”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a:spLocks noGrp="1" noRot="1" noChangeAspect="1"/>
          </p:cNvSpPr>
          <p:nvPr>
            <p:ph type="sldImg"/>
          </p:nvPr>
        </p:nvSpPr>
        <p:spPr>
          <a:xfrm>
            <a:off x="381000" y="685800"/>
            <a:ext cx="6096000" cy="3429000"/>
          </a:xfrm>
          <a:prstGeom prst="rect">
            <a:avLst/>
          </a:prstGeom>
        </p:spPr>
        <p:txBody>
          <a:bodyPr/>
          <a:lstStyle/>
          <a:p>
            <a:endParaRPr/>
          </a:p>
        </p:txBody>
      </p:sp>
      <p:sp>
        <p:nvSpPr>
          <p:cNvPr id="359" name="Shape 359"/>
          <p:cNvSpPr>
            <a:spLocks noGrp="1"/>
          </p:cNvSpPr>
          <p:nvPr>
            <p:ph type="body" sz="quarter" idx="1"/>
          </p:nvPr>
        </p:nvSpPr>
        <p:spPr>
          <a:prstGeom prst="rect">
            <a:avLst/>
          </a:prstGeom>
        </p:spPr>
        <p:txBody>
          <a:bodyPr/>
          <a:lstStyle/>
          <a:p>
            <a:pPr>
              <a:defRPr sz="1600"/>
            </a:pPr>
            <a:r>
              <a:rPr dirty="0"/>
              <a:t>When  we considered these aspects together,  one central feature seemed to connect them. This was the </a:t>
            </a:r>
            <a:r>
              <a:rPr u="sng" dirty="0"/>
              <a:t>uncertainty</a:t>
            </a:r>
            <a:r>
              <a:rPr dirty="0"/>
              <a:t> of how people would react when you told them about your loved one’s drink or drug problem.                                                   As one mother explained:</a:t>
            </a:r>
          </a:p>
          <a:p>
            <a:pPr>
              <a:defRPr sz="1600"/>
            </a:pPr>
            <a:endParaRPr dirty="0"/>
          </a:p>
          <a:p>
            <a:pPr>
              <a:defRPr sz="1600" i="1"/>
            </a:pPr>
            <a:r>
              <a:rPr dirty="0"/>
              <a:t>I don’t know what they’re going to think… It’s difficult to actually tell people. You don’t know what their reaction is going to be. Whether they’re going to avoid you.’  </a:t>
            </a:r>
          </a:p>
          <a:p>
            <a:pPr>
              <a:defRPr sz="1600" i="1"/>
            </a:pPr>
            <a:endParaRPr dirty="0"/>
          </a:p>
          <a:p>
            <a:pPr>
              <a:defRPr sz="1600" i="1"/>
            </a:pPr>
            <a:r>
              <a:rPr dirty="0"/>
              <a:t> </a:t>
            </a:r>
            <a:r>
              <a:rPr i="0" dirty="0"/>
              <a:t>We’ve called this Reaction Apprehension and created a model placing it at the </a:t>
            </a:r>
            <a:r>
              <a:rPr i="0" dirty="0" err="1"/>
              <a:t>centre</a:t>
            </a:r>
            <a:r>
              <a:rPr i="0" dirty="0"/>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noRot="1" noChangeAspect="1"/>
          </p:cNvSpPr>
          <p:nvPr>
            <p:ph type="sldImg"/>
          </p:nvPr>
        </p:nvSpPr>
        <p:spPr>
          <a:xfrm>
            <a:off x="381000" y="685800"/>
            <a:ext cx="6096000" cy="3429000"/>
          </a:xfrm>
          <a:prstGeom prst="rect">
            <a:avLst/>
          </a:prstGeom>
        </p:spPr>
        <p:txBody>
          <a:bodyPr/>
          <a:lstStyle/>
          <a:p>
            <a:endParaRPr/>
          </a:p>
        </p:txBody>
      </p:sp>
      <p:sp>
        <p:nvSpPr>
          <p:cNvPr id="385" name="Shape 385"/>
          <p:cNvSpPr>
            <a:spLocks noGrp="1"/>
          </p:cNvSpPr>
          <p:nvPr>
            <p:ph type="body" sz="quarter" idx="1"/>
          </p:nvPr>
        </p:nvSpPr>
        <p:spPr>
          <a:prstGeom prst="rect">
            <a:avLst/>
          </a:prstGeom>
        </p:spPr>
        <p:txBody>
          <a:bodyPr/>
          <a:lstStyle/>
          <a:p>
            <a:pPr>
              <a:defRPr sz="1600"/>
            </a:pPr>
            <a:r>
              <a:t>Of course, any model is a simplified description, of a complex system.</a:t>
            </a:r>
          </a:p>
          <a:p>
            <a:pPr>
              <a:defRPr sz="1600"/>
            </a:pPr>
            <a:br/>
            <a:r>
              <a:t>No linear process is intended here, more a road map of the territory family members travel, with recursive elements, that influence each other, </a:t>
            </a:r>
            <a:r>
              <a:rPr u="sng"/>
              <a:t>variably,</a:t>
            </a:r>
            <a:r>
              <a:t> over time and context.  </a:t>
            </a:r>
          </a:p>
          <a:p>
            <a:pPr>
              <a:defRPr sz="1600"/>
            </a:pPr>
            <a:endParaRPr/>
          </a:p>
          <a:p>
            <a:pPr>
              <a:defRPr sz="1600"/>
            </a:pPr>
            <a:r>
              <a:t>Its purpose is to enhance our understanding of the bigger picture, to help the unaware to </a:t>
            </a:r>
            <a:r>
              <a:rPr u="sng"/>
              <a:t>gain</a:t>
            </a:r>
            <a:r>
              <a:t> awareness more </a:t>
            </a:r>
            <a:r>
              <a:rPr u="sng"/>
              <a:t>speedily</a:t>
            </a:r>
            <a:r>
              <a:t>, with the long-term aim of improving experiences and support systems.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xfrm>
            <a:off x="381000" y="685800"/>
            <a:ext cx="6096000" cy="3429000"/>
          </a:xfrm>
          <a:prstGeom prst="rect">
            <a:avLst/>
          </a:prstGeom>
        </p:spPr>
        <p:txBody>
          <a:bodyPr/>
          <a:lstStyle/>
          <a:p>
            <a:endParaRPr/>
          </a:p>
        </p:txBody>
      </p:sp>
      <p:sp>
        <p:nvSpPr>
          <p:cNvPr id="393" name="Shape 393"/>
          <p:cNvSpPr>
            <a:spLocks noGrp="1"/>
          </p:cNvSpPr>
          <p:nvPr>
            <p:ph type="body" sz="quarter" idx="1"/>
          </p:nvPr>
        </p:nvSpPr>
        <p:spPr>
          <a:xfrm>
            <a:off x="914400" y="3181864"/>
            <a:ext cx="5029200" cy="5739713"/>
          </a:xfrm>
          <a:prstGeom prst="rect">
            <a:avLst/>
          </a:prstGeom>
        </p:spPr>
        <p:txBody>
          <a:bodyPr/>
          <a:lstStyle/>
          <a:p>
            <a:pPr>
              <a:defRPr sz="1600"/>
            </a:pPr>
            <a:r>
              <a:rPr dirty="0"/>
              <a:t>Returning to our original research question : </a:t>
            </a:r>
          </a:p>
          <a:p>
            <a:pPr>
              <a:lnSpc>
                <a:spcPct val="105999"/>
              </a:lnSpc>
              <a:spcBef>
                <a:spcPts val="800"/>
              </a:spcBef>
              <a:defRPr sz="1600">
                <a:latin typeface="Calibri Light"/>
                <a:ea typeface="Calibri Light"/>
                <a:cs typeface="Calibri Light"/>
                <a:sym typeface="Calibri Light"/>
              </a:defRPr>
            </a:pPr>
            <a:r>
              <a:rPr b="1" dirty="0"/>
              <a:t>Why is it so hard to share?</a:t>
            </a:r>
          </a:p>
          <a:p>
            <a:pPr>
              <a:defRPr sz="1600"/>
            </a:pPr>
            <a:r>
              <a:rPr dirty="0"/>
              <a:t>The study has provided a detailed data resource, a library of  narratives to illustrate the sharing process. The role of Reaction Apprehension due to the confusingly unpredictable responses, has been highlighted, and negative responses associate with barriers and specific communication-limiting strategies or masks. </a:t>
            </a:r>
          </a:p>
          <a:p>
            <a:pPr>
              <a:defRPr sz="1600"/>
            </a:pPr>
            <a:r>
              <a:rPr b="1" dirty="0"/>
              <a:t>So where might this take us?</a:t>
            </a:r>
          </a:p>
          <a:p>
            <a:pPr>
              <a:defRPr sz="1600"/>
            </a:pPr>
            <a:r>
              <a:rPr dirty="0"/>
              <a:t>While the model links the parts together </a:t>
            </a:r>
            <a:r>
              <a:rPr lang="en-GB" dirty="0"/>
              <a:t>–</a:t>
            </a:r>
            <a:r>
              <a:rPr dirty="0"/>
              <a:t> </a:t>
            </a:r>
            <a:r>
              <a:rPr lang="en-GB" dirty="0"/>
              <a:t>and we heard</a:t>
            </a:r>
            <a:r>
              <a:rPr dirty="0"/>
              <a:t> some exceptionally positive responses, full of respect and hope, from hairdressers, work colleagues and many others, </a:t>
            </a:r>
            <a:r>
              <a:rPr u="sng" dirty="0"/>
              <a:t>it is</a:t>
            </a:r>
            <a:r>
              <a:rPr dirty="0"/>
              <a:t> the negative ones which must be the focus for change. Over my lifetime, campaigns addressing the inequalities and taboos of race, gender and sexuality have </a:t>
            </a:r>
            <a:r>
              <a:rPr u="sng" dirty="0"/>
              <a:t>succeeded</a:t>
            </a:r>
            <a:r>
              <a:rPr dirty="0"/>
              <a:t> in shifting the dial towards higher percentages of positive responses, thereby reducing, not eliminating, but reducing discrimination and increasing tolerance. </a:t>
            </a:r>
            <a:r>
              <a:rPr b="1" dirty="0"/>
              <a:t>How did this happen?  </a:t>
            </a:r>
            <a:r>
              <a:rPr dirty="0"/>
              <a:t>I want to take you on a short detour now, into 3 past </a:t>
            </a:r>
            <a:r>
              <a:rPr lang="en-GB" dirty="0"/>
              <a:t>publications</a:t>
            </a:r>
            <a:r>
              <a:rPr dirty="0"/>
              <a:t> about stigma, which have stimulated my thinking into where this research might develop. </a:t>
            </a:r>
          </a:p>
          <a:p>
            <a:pPr>
              <a:defRPr sz="1900"/>
            </a:pPr>
            <a:endParaRPr dirty="0"/>
          </a:p>
          <a:p>
            <a:pPr>
              <a:defRPr sz="1900"/>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noRot="1" noChangeAspect="1"/>
          </p:cNvSpPr>
          <p:nvPr>
            <p:ph type="sldImg"/>
          </p:nvPr>
        </p:nvSpPr>
        <p:spPr>
          <a:xfrm>
            <a:off x="381000" y="685800"/>
            <a:ext cx="6096000" cy="3429000"/>
          </a:xfrm>
          <a:prstGeom prst="rect">
            <a:avLst/>
          </a:prstGeom>
        </p:spPr>
        <p:txBody>
          <a:bodyPr/>
          <a:lstStyle/>
          <a:p>
            <a:endParaRPr/>
          </a:p>
        </p:txBody>
      </p:sp>
      <p:sp>
        <p:nvSpPr>
          <p:cNvPr id="402" name="Shape 402"/>
          <p:cNvSpPr>
            <a:spLocks noGrp="1"/>
          </p:cNvSpPr>
          <p:nvPr>
            <p:ph type="body" sz="quarter" idx="1"/>
          </p:nvPr>
        </p:nvSpPr>
        <p:spPr>
          <a:xfrm>
            <a:off x="914400" y="3194221"/>
            <a:ext cx="5029200" cy="5702643"/>
          </a:xfrm>
          <a:prstGeom prst="rect">
            <a:avLst/>
          </a:prstGeom>
        </p:spPr>
        <p:txBody>
          <a:bodyPr/>
          <a:lstStyle/>
          <a:p>
            <a:pPr>
              <a:defRPr sz="1600"/>
            </a:pPr>
            <a:r>
              <a:rPr dirty="0" err="1"/>
              <a:t>Firstlty</a:t>
            </a:r>
            <a:r>
              <a:rPr dirty="0"/>
              <a:t> the Bogardus Social Distance Scale (SDS) which appeared 98 years ago in 1925, to measure group acceptability - with questions like – would you marry such a person? Would you let them into the country? etc.. . Rerun in 2005, it showed a continued improvement in tolerance to racial diversity in the USA. </a:t>
            </a:r>
          </a:p>
          <a:p>
            <a:pPr>
              <a:defRPr sz="1600"/>
            </a:pPr>
            <a:endParaRPr dirty="0"/>
          </a:p>
          <a:p>
            <a:pPr>
              <a:defRPr sz="1600"/>
            </a:pPr>
            <a:r>
              <a:rPr dirty="0"/>
              <a:t>Then in 1963 Goffman released his seminal book “Stigma - Notes on the Management of Spoiled Identity” coining the term ‘undesirable difference’.      He proposed that we all instinctively stereotype others in society to enforce rules and normative expectations – privileging some, and projecting discredit </a:t>
            </a:r>
            <a:r>
              <a:rPr lang="en-GB" dirty="0"/>
              <a:t>on</a:t>
            </a:r>
            <a:r>
              <a:rPr dirty="0"/>
              <a:t> others.</a:t>
            </a:r>
          </a:p>
          <a:p>
            <a:pPr>
              <a:defRPr sz="1600"/>
            </a:pPr>
            <a:r>
              <a:rPr dirty="0"/>
              <a:t>He identified the common ground in how stigma consequences manifest themselves, whatever the issue. </a:t>
            </a:r>
          </a:p>
          <a:p>
            <a:pPr>
              <a:defRPr sz="1600"/>
            </a:pPr>
            <a:endParaRPr dirty="0"/>
          </a:p>
          <a:p>
            <a:pPr>
              <a:defRPr sz="1600"/>
            </a:pPr>
            <a:r>
              <a:rPr dirty="0"/>
              <a:t>Finally Ned Jones in his 1984 book ‘Social Stigma’ described 6 helpful dimensions that deconstruct our reactions to difference. For example the dimension ‘origin of the stigma’ – which is a particular sticking point for addiction, which struggles to dispel the prevalent assumption that it is a self-inflicted habit, and so unworthy of support. </a:t>
            </a:r>
          </a:p>
          <a:p>
            <a:pPr>
              <a:defRPr sz="1900"/>
            </a:pPr>
            <a:endParaRPr dirty="0"/>
          </a:p>
          <a:p>
            <a:pPr>
              <a:defRPr sz="1900"/>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hape 410"/>
          <p:cNvSpPr>
            <a:spLocks noGrp="1" noRot="1" noChangeAspect="1"/>
          </p:cNvSpPr>
          <p:nvPr>
            <p:ph type="sldImg"/>
          </p:nvPr>
        </p:nvSpPr>
        <p:spPr>
          <a:xfrm>
            <a:off x="295275" y="-1538288"/>
            <a:ext cx="6096000" cy="3429001"/>
          </a:xfrm>
          <a:prstGeom prst="rect">
            <a:avLst/>
          </a:prstGeom>
        </p:spPr>
        <p:txBody>
          <a:bodyPr/>
          <a:lstStyle/>
          <a:p>
            <a:endParaRPr/>
          </a:p>
        </p:txBody>
      </p:sp>
      <p:sp>
        <p:nvSpPr>
          <p:cNvPr id="411" name="Shape 411"/>
          <p:cNvSpPr>
            <a:spLocks noGrp="1"/>
          </p:cNvSpPr>
          <p:nvPr>
            <p:ph type="body" sz="quarter" idx="1"/>
          </p:nvPr>
        </p:nvSpPr>
        <p:spPr>
          <a:xfrm>
            <a:off x="827903" y="2400300"/>
            <a:ext cx="5029200" cy="4114800"/>
          </a:xfrm>
          <a:prstGeom prst="rect">
            <a:avLst/>
          </a:prstGeom>
        </p:spPr>
        <p:txBody>
          <a:bodyPr/>
          <a:lstStyle/>
          <a:p>
            <a:pPr>
              <a:defRPr sz="1600"/>
            </a:pPr>
            <a:r>
              <a:rPr dirty="0"/>
              <a:t>So where does that take us?</a:t>
            </a:r>
          </a:p>
          <a:p>
            <a:pPr>
              <a:defRPr sz="1600"/>
            </a:pPr>
            <a:r>
              <a:rPr dirty="0"/>
              <a:t>Well</a:t>
            </a:r>
            <a:r>
              <a:rPr lang="en-GB" dirty="0"/>
              <a:t>, </a:t>
            </a:r>
            <a:r>
              <a:rPr dirty="0"/>
              <a:t>we are exploring further dissemination of the study findings through publication, workshop presentations and digital media. </a:t>
            </a:r>
          </a:p>
          <a:p>
            <a:pPr>
              <a:defRPr sz="1600"/>
            </a:pPr>
            <a:endParaRPr dirty="0"/>
          </a:p>
          <a:p>
            <a:pPr>
              <a:defRPr sz="1600"/>
            </a:pPr>
            <a:r>
              <a:rPr dirty="0"/>
              <a:t>However there is real potential to use the data to influence attitudes towards greater acceptability of family members, within training packages, targeting key professionals – practitioners and managers in drug &amp; alcohol and mental health services, family doctors, also policy makers and commissioners, and of course families themselves. Use in the development of addiction-specific stigma measurement and intervention tools, could help create and sustain change over time.</a:t>
            </a:r>
          </a:p>
          <a:p>
            <a:pPr>
              <a:defRPr sz="1600"/>
            </a:pPr>
            <a:endParaRPr dirty="0"/>
          </a:p>
          <a:p>
            <a:pPr>
              <a:defRPr sz="1600"/>
            </a:pPr>
            <a:r>
              <a:rPr dirty="0"/>
              <a:t>In conclusion, despite its limitations in terms of </a:t>
            </a:r>
            <a:r>
              <a:rPr dirty="0" err="1"/>
              <a:t>generalisability</a:t>
            </a:r>
            <a:r>
              <a:rPr dirty="0"/>
              <a:t>, this small study  I believe adds to the existing knowledge base, and importantly gives voice to family members.</a:t>
            </a:r>
          </a:p>
          <a:p>
            <a:pPr>
              <a:defRPr sz="1600"/>
            </a:pPr>
            <a:endParaRPr dirty="0"/>
          </a:p>
          <a:p>
            <a:pPr>
              <a:defRPr sz="1600"/>
            </a:pPr>
            <a:r>
              <a:rPr dirty="0"/>
              <a:t>In the  modern world where many are trying to stand up to prejudice and rectify disadvantage, I hope this research can play a small part in our shared quest to reduce discrimination and make it easier for family members affected by a loved one’s addiction, to share with others, and ask for help.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Shape 417"/>
          <p:cNvSpPr>
            <a:spLocks noGrp="1" noRot="1" noChangeAspect="1"/>
          </p:cNvSpPr>
          <p:nvPr>
            <p:ph type="sldImg"/>
          </p:nvPr>
        </p:nvSpPr>
        <p:spPr>
          <a:xfrm>
            <a:off x="381000" y="685800"/>
            <a:ext cx="6096000" cy="3429000"/>
          </a:xfrm>
          <a:prstGeom prst="rect">
            <a:avLst/>
          </a:prstGeom>
        </p:spPr>
        <p:txBody>
          <a:bodyPr/>
          <a:lstStyle/>
          <a:p>
            <a:endParaRPr/>
          </a:p>
        </p:txBody>
      </p:sp>
      <p:sp>
        <p:nvSpPr>
          <p:cNvPr id="418" name="Shape 418"/>
          <p:cNvSpPr>
            <a:spLocks noGrp="1"/>
          </p:cNvSpPr>
          <p:nvPr>
            <p:ph type="body" sz="quarter" idx="1"/>
          </p:nvPr>
        </p:nvSpPr>
        <p:spPr>
          <a:prstGeom prst="rect">
            <a:avLst/>
          </a:prstGeom>
        </p:spPr>
        <p:txBody>
          <a:bodyPr/>
          <a:lstStyle/>
          <a:p>
            <a:pPr>
              <a:defRPr sz="1900"/>
            </a:pPr>
            <a:r>
              <a:rPr sz="1600" dirty="0"/>
              <a:t>My thanks go to the following contributors in particular, Lorna Templeton. </a:t>
            </a:r>
          </a:p>
          <a:p>
            <a:pPr>
              <a:defRPr sz="1900"/>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Shape 425"/>
          <p:cNvSpPr>
            <a:spLocks noGrp="1" noRot="1" noChangeAspect="1"/>
          </p:cNvSpPr>
          <p:nvPr>
            <p:ph type="sldImg"/>
          </p:nvPr>
        </p:nvSpPr>
        <p:spPr>
          <a:xfrm>
            <a:off x="381000" y="685800"/>
            <a:ext cx="6096000" cy="3429000"/>
          </a:xfrm>
          <a:prstGeom prst="rect">
            <a:avLst/>
          </a:prstGeom>
        </p:spPr>
        <p:txBody>
          <a:bodyPr/>
          <a:lstStyle/>
          <a:p>
            <a:endParaRPr/>
          </a:p>
        </p:txBody>
      </p:sp>
      <p:sp>
        <p:nvSpPr>
          <p:cNvPr id="426" name="Shape 426"/>
          <p:cNvSpPr>
            <a:spLocks noGrp="1"/>
          </p:cNvSpPr>
          <p:nvPr>
            <p:ph type="body" sz="quarter" idx="1"/>
          </p:nvPr>
        </p:nvSpPr>
        <p:spPr>
          <a:prstGeom prst="rect">
            <a:avLst/>
          </a:prstGeom>
        </p:spPr>
        <p:txBody>
          <a:bodyPr/>
          <a:lstStyle/>
          <a:p>
            <a:pPr>
              <a:defRPr sz="1900"/>
            </a:pPr>
            <a:endParaRPr dirty="0"/>
          </a:p>
          <a:p>
            <a:pPr>
              <a:defRPr sz="1900"/>
            </a:pPr>
            <a:r>
              <a:rPr sz="1600" dirty="0"/>
              <a:t>Thank you for listening.</a:t>
            </a:r>
          </a:p>
          <a:p>
            <a:pPr>
              <a:defRPr sz="1900"/>
            </a:pPr>
            <a:endParaRPr sz="1600" dirty="0"/>
          </a:p>
          <a:p>
            <a:pPr>
              <a:defRPr sz="1900"/>
            </a:pPr>
            <a:r>
              <a:rPr sz="1600" dirty="0"/>
              <a:t>I am happy to take questions.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body" sz="quarter" idx="1"/>
          </p:nvPr>
        </p:nvSpPr>
        <p:spPr>
          <a:prstGeom prst="rect">
            <a:avLst/>
          </a:prstGeom>
        </p:spPr>
        <p:txBody>
          <a:bodyPr/>
          <a:lstStyle/>
          <a:p>
            <a:pPr>
              <a:defRPr sz="1900"/>
            </a:pPr>
            <a:r>
              <a:rPr sz="1600" dirty="0"/>
              <a:t>This example, from a then 15  year old, shows the environment that was to be such a </a:t>
            </a:r>
            <a:r>
              <a:rPr sz="1600" u="sng" dirty="0"/>
              <a:t>big</a:t>
            </a:r>
            <a:r>
              <a:rPr sz="1600" dirty="0"/>
              <a:t> influence, on how he would share, later  on.  </a:t>
            </a:r>
          </a:p>
          <a:p>
            <a:pPr>
              <a:defRPr sz="1900"/>
            </a:pPr>
            <a:endParaRPr sz="1600" dirty="0"/>
          </a:p>
          <a:p>
            <a:pPr>
              <a:defRPr sz="1900"/>
            </a:pPr>
            <a:r>
              <a:rPr sz="1600" dirty="0"/>
              <a:t>I  should explain the Duke of Edinburgh awards are a popular youth scheme promoting volunteering, skill development and outdoor expeditions.</a:t>
            </a:r>
          </a:p>
        </p:txBody>
      </p:sp>
      <p:sp>
        <p:nvSpPr>
          <p:cNvPr id="180" name="Shape 180"/>
          <p:cNvSpPr>
            <a:spLocks noGrp="1" noRot="1" noChangeAspect="1"/>
          </p:cNvSpPr>
          <p:nvPr>
            <p:ph type="sldImg"/>
          </p:nvPr>
        </p:nvSpPr>
        <p:spPr>
          <a:xfrm>
            <a:off x="381000" y="685800"/>
            <a:ext cx="6096000" cy="3429000"/>
          </a:xfrm>
          <a:prstGeom prst="rect">
            <a:avLst/>
          </a:prstGeom>
        </p:spPr>
        <p:txBody>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381000" y="685800"/>
            <a:ext cx="6096000" cy="342900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pPr>
              <a:defRPr sz="1800"/>
            </a:pPr>
            <a:r>
              <a:rPr sz="1600" dirty="0"/>
              <a:t>Methodology</a:t>
            </a:r>
          </a:p>
          <a:p>
            <a:pPr>
              <a:defRPr sz="1800"/>
            </a:pPr>
            <a:r>
              <a:rPr sz="1600" dirty="0"/>
              <a:t>Sampling was </a:t>
            </a:r>
            <a:r>
              <a:rPr sz="1600" dirty="0" err="1"/>
              <a:t>PUR+puh+sive</a:t>
            </a:r>
            <a:r>
              <a:rPr sz="1600" dirty="0"/>
              <a:t> (purposive), despite attempts to recruit more broadly, so all participants were known to one of two local support services.</a:t>
            </a:r>
          </a:p>
          <a:p>
            <a:pPr>
              <a:defRPr sz="1800"/>
            </a:pPr>
            <a:endParaRPr sz="1600" dirty="0"/>
          </a:p>
          <a:p>
            <a:pPr>
              <a:defRPr sz="1800"/>
            </a:pPr>
            <a:r>
              <a:rPr sz="1600" dirty="0"/>
              <a:t>We used a semi-structured interview format.</a:t>
            </a:r>
          </a:p>
          <a:p>
            <a:pPr>
              <a:defRPr sz="1800"/>
            </a:pPr>
            <a:endParaRPr sz="1600" dirty="0"/>
          </a:p>
          <a:p>
            <a:pPr>
              <a:defRPr sz="1800"/>
            </a:pPr>
            <a:r>
              <a:rPr sz="1600" dirty="0"/>
              <a:t>Once transcribed, interviews lasting about 75 minutes were added to NVivo. </a:t>
            </a:r>
          </a:p>
          <a:p>
            <a:pPr>
              <a:defRPr sz="1800"/>
            </a:pPr>
            <a:endParaRPr sz="1600" dirty="0"/>
          </a:p>
          <a:p>
            <a:pPr>
              <a:defRPr sz="1800"/>
            </a:pPr>
            <a:r>
              <a:rPr sz="1600" dirty="0"/>
              <a:t>Initial coding, led to category codes and after further analysis, themes were developed according to the principles of thematic analysis.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p:cNvSpPr>
          <p:nvPr>
            <p:ph type="body" sz="quarter" idx="1"/>
          </p:nvPr>
        </p:nvSpPr>
        <p:spPr/>
        <p:txBody>
          <a:bodyPr/>
          <a:lstStyle/>
          <a:p>
            <a:endParaRPr lang="en-GB" dirty="0"/>
          </a:p>
          <a:p>
            <a:r>
              <a:rPr lang="en-GB" sz="1600" dirty="0"/>
              <a:t>Only the numbered sections in this table of findings will be covered. </a:t>
            </a:r>
          </a:p>
          <a:p>
            <a:endParaRPr lang="en-GB" sz="1600" dirty="0"/>
          </a:p>
          <a:p>
            <a:r>
              <a:rPr lang="en-GB" sz="1600" dirty="0"/>
              <a:t>In using quotations all names have  been changed for confidentiality and  </a:t>
            </a:r>
          </a:p>
          <a:p>
            <a:r>
              <a:rPr lang="en-GB" sz="1600" dirty="0"/>
              <a:t>vocal emphasis mirrors that heard on audio recordings.</a:t>
            </a:r>
          </a:p>
        </p:txBody>
      </p:sp>
      <p:sp>
        <p:nvSpPr>
          <p:cNvPr id="3" name="Slide Image Placeholder 2">
            <a:extLst>
              <a:ext uri="{FF2B5EF4-FFF2-40B4-BE49-F238E27FC236}">
                <a16:creationId xmlns:a16="http://schemas.microsoft.com/office/drawing/2014/main" id="{E7FBE5E4-5497-1ED8-0265-BC045C1C3A63}"/>
              </a:ext>
            </a:extLst>
          </p:cNvPr>
          <p:cNvSpPr>
            <a:spLocks noGrp="1" noRot="1" noChangeAspect="1"/>
          </p:cNvSpPr>
          <p:nvPr>
            <p:ph type="sldImg"/>
          </p:nvPr>
        </p:nvSpPr>
        <p:spPr>
          <a:xfrm>
            <a:off x="381000" y="685800"/>
            <a:ext cx="6096000" cy="3429000"/>
          </a:xfr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xfrm>
            <a:off x="381000" y="685800"/>
            <a:ext cx="6096000" cy="3429000"/>
          </a:xfrm>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pPr>
              <a:defRPr sz="1800"/>
            </a:pPr>
            <a:r>
              <a:rPr sz="1600" dirty="0"/>
              <a:t>Starting with Participant attributes,     3 main groups were immediately evident  - Parents,  Partners and </a:t>
            </a:r>
            <a:r>
              <a:rPr sz="1600" u="sng" dirty="0"/>
              <a:t>the</a:t>
            </a:r>
            <a:r>
              <a:rPr sz="1600" dirty="0"/>
              <a:t> now Adult Children. </a:t>
            </a:r>
          </a:p>
          <a:p>
            <a:pPr>
              <a:defRPr sz="1800"/>
            </a:pPr>
            <a:endParaRPr sz="1600" dirty="0"/>
          </a:p>
          <a:p>
            <a:pPr>
              <a:defRPr sz="1800"/>
            </a:pPr>
            <a:r>
              <a:rPr sz="1600" dirty="0"/>
              <a:t>16 women and 3 men were interviewed. Ethnic diversity was limited as all described themselves as White British.</a:t>
            </a:r>
          </a:p>
          <a:p>
            <a:pPr>
              <a:defRPr sz="1800"/>
            </a:pPr>
            <a:endParaRPr sz="1600" dirty="0"/>
          </a:p>
          <a:p>
            <a:pPr>
              <a:defRPr sz="1800"/>
            </a:pPr>
            <a:r>
              <a:rPr sz="1600" dirty="0"/>
              <a:t>In 2 cases, grandparents were raising their grandchildren due to a daughter’s drug addiction.</a:t>
            </a:r>
          </a:p>
          <a:p>
            <a:pPr>
              <a:defRPr sz="1800"/>
            </a:pPr>
            <a:endParaRPr sz="1600" dirty="0"/>
          </a:p>
          <a:p>
            <a:pPr>
              <a:defRPr sz="1800"/>
            </a:pPr>
            <a:r>
              <a:rPr sz="1600" dirty="0"/>
              <a:t>2 participants were also in </a:t>
            </a:r>
            <a:r>
              <a:rPr sz="1600" u="sng" dirty="0"/>
              <a:t>their own </a:t>
            </a:r>
            <a:r>
              <a:rPr sz="1600" dirty="0"/>
              <a:t>recovery from drug or alcohol dependence.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xfrm>
            <a:off x="381000" y="685800"/>
            <a:ext cx="6096000" cy="3429000"/>
          </a:xfrm>
          <a:prstGeom prst="rect">
            <a:avLst/>
          </a:prstGeom>
        </p:spPr>
        <p:txBody>
          <a:bodyPr/>
          <a:lstStyle/>
          <a:p>
            <a:endParaRPr/>
          </a:p>
        </p:txBody>
      </p:sp>
      <p:sp>
        <p:nvSpPr>
          <p:cNvPr id="210" name="Shape 210"/>
          <p:cNvSpPr>
            <a:spLocks noGrp="1"/>
          </p:cNvSpPr>
          <p:nvPr>
            <p:ph type="body" sz="quarter" idx="1"/>
          </p:nvPr>
        </p:nvSpPr>
        <p:spPr>
          <a:prstGeom prst="rect">
            <a:avLst/>
          </a:prstGeom>
        </p:spPr>
        <p:txBody>
          <a:bodyPr/>
          <a:lstStyle/>
          <a:p>
            <a:pPr>
              <a:defRPr sz="1800"/>
            </a:pPr>
            <a:r>
              <a:rPr sz="1600" dirty="0"/>
              <a:t>Looking at the attributes of the loved one, we see that drug addiction was the commonest problem.</a:t>
            </a:r>
          </a:p>
          <a:p>
            <a:pPr>
              <a:defRPr sz="1800"/>
            </a:pPr>
            <a:endParaRPr sz="1600" dirty="0"/>
          </a:p>
          <a:p>
            <a:pPr>
              <a:defRPr sz="1800"/>
            </a:pPr>
            <a:r>
              <a:rPr sz="1600" dirty="0"/>
              <a:t>Most were still using, or drinking , but 7 were in recovery.</a:t>
            </a:r>
          </a:p>
          <a:p>
            <a:pPr>
              <a:defRPr sz="1800"/>
            </a:pPr>
            <a:r>
              <a:rPr sz="1600" dirty="0"/>
              <a:t>A few lived with their Parents. Partners all lived together except one couple who had just split. Both Adult Children had moved out of home.</a:t>
            </a:r>
          </a:p>
          <a:p>
            <a:pPr>
              <a:defRPr sz="1800"/>
            </a:pPr>
            <a:endParaRPr sz="1600" dirty="0"/>
          </a:p>
          <a:p>
            <a:pPr>
              <a:defRPr sz="1800"/>
            </a:pPr>
            <a:r>
              <a:rPr sz="1600" dirty="0"/>
              <a:t>Collectively they had </a:t>
            </a:r>
            <a:r>
              <a:rPr sz="1600" u="sng" dirty="0"/>
              <a:t>over 200 years</a:t>
            </a:r>
            <a:r>
              <a:rPr sz="1600" dirty="0"/>
              <a:t> of experience living alongside a family member with addiction representing … a considerable resource of knowledge.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xfrm>
            <a:off x="381000" y="685800"/>
            <a:ext cx="6096000" cy="3429000"/>
          </a:xfrm>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pPr>
              <a:defRPr sz="1800"/>
            </a:pPr>
            <a:r>
              <a:rPr sz="1600" dirty="0"/>
              <a:t>The first Finding relates to the </a:t>
            </a:r>
            <a:r>
              <a:rPr sz="1600" u="sng" dirty="0"/>
              <a:t>sharing experience</a:t>
            </a:r>
            <a:r>
              <a:rPr sz="1600" dirty="0"/>
              <a:t>. </a:t>
            </a:r>
          </a:p>
          <a:p>
            <a:pPr>
              <a:defRPr sz="1800"/>
            </a:pPr>
            <a:r>
              <a:rPr sz="1600" dirty="0"/>
              <a:t>We asked about first times, who they told, why they shared, how it was done, what happened, how did the experience affect them. </a:t>
            </a:r>
          </a:p>
          <a:p>
            <a:pPr>
              <a:defRPr sz="1800"/>
            </a:pPr>
            <a:endParaRPr sz="1600" dirty="0"/>
          </a:p>
          <a:p>
            <a:pPr>
              <a:defRPr sz="1800"/>
            </a:pPr>
            <a:r>
              <a:rPr sz="1600" dirty="0"/>
              <a:t>There were 209 sharing episodes in total and focusing on their impact, here is a traffic light stack chart for each of the 19 participants where </a:t>
            </a:r>
            <a:r>
              <a:rPr lang="en-GB" sz="1600" dirty="0"/>
              <a:t>Dark blue</a:t>
            </a:r>
            <a:r>
              <a:rPr sz="1600" dirty="0"/>
              <a:t> is positive, </a:t>
            </a:r>
            <a:r>
              <a:rPr lang="en-GB" sz="1600" dirty="0"/>
              <a:t>Light blue</a:t>
            </a:r>
            <a:r>
              <a:rPr sz="1600" dirty="0"/>
              <a:t> negative and </a:t>
            </a:r>
            <a:r>
              <a:rPr lang="en-GB" sz="1600" dirty="0"/>
              <a:t>Green</a:t>
            </a:r>
            <a:r>
              <a:rPr sz="1600" dirty="0"/>
              <a:t> mixed. Only one was neutral. </a:t>
            </a:r>
          </a:p>
          <a:p>
            <a:pPr>
              <a:defRPr sz="1800"/>
            </a:pPr>
            <a:endParaRPr sz="1600" dirty="0"/>
          </a:p>
          <a:p>
            <a:pPr>
              <a:defRPr sz="1800"/>
            </a:pPr>
            <a:r>
              <a:rPr sz="1600" dirty="0"/>
              <a:t>On average 47% of sharings were positive, 36% negative and 17% mixed. </a:t>
            </a:r>
          </a:p>
          <a:p>
            <a:pPr>
              <a:defRPr sz="1800"/>
            </a:pPr>
            <a:endParaRPr sz="1600" dirty="0"/>
          </a:p>
          <a:p>
            <a:pPr>
              <a:defRPr sz="1800"/>
            </a:pPr>
            <a:r>
              <a:rPr sz="1600" dirty="0"/>
              <a:t>This finding struck us as significant.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xfrm>
            <a:off x="381000" y="685800"/>
            <a:ext cx="6096000" cy="3429000"/>
          </a:xfrm>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p>
            <a:pPr>
              <a:defRPr sz="2500"/>
            </a:pPr>
            <a:r>
              <a:rPr sz="1600" dirty="0"/>
              <a:t>Here’s a very heartfelt positive example:</a:t>
            </a:r>
          </a:p>
          <a:p>
            <a:pPr>
              <a:defRPr sz="2500"/>
            </a:pPr>
            <a:endParaRPr sz="1600" dirty="0"/>
          </a:p>
          <a:p>
            <a:pPr>
              <a:defRPr sz="1100"/>
            </a:pPr>
            <a:endParaRPr sz="1600" dirty="0"/>
          </a:p>
          <a:p>
            <a:pPr algn="ctr">
              <a:defRPr sz="2100" i="1">
                <a:latin typeface="Arial"/>
                <a:ea typeface="Arial"/>
                <a:cs typeface="Arial"/>
                <a:sym typeface="Arial"/>
              </a:defRPr>
            </a:pPr>
            <a:r>
              <a:rPr sz="1600" dirty="0"/>
              <a:t>When I told my elderly mother about her granddaughter’s</a:t>
            </a:r>
          </a:p>
          <a:p>
            <a:pPr algn="ctr">
              <a:defRPr sz="2100" i="1">
                <a:latin typeface="Arial"/>
                <a:ea typeface="Arial"/>
                <a:cs typeface="Arial"/>
                <a:sym typeface="Arial"/>
              </a:defRPr>
            </a:pPr>
            <a:r>
              <a:rPr sz="1600" dirty="0"/>
              <a:t> drug problem, I was upset. </a:t>
            </a:r>
          </a:p>
          <a:p>
            <a:pPr algn="ctr">
              <a:defRPr sz="2100" i="1">
                <a:latin typeface="Arial"/>
                <a:ea typeface="Arial"/>
                <a:cs typeface="Arial"/>
                <a:sym typeface="Arial"/>
              </a:defRPr>
            </a:pPr>
            <a:endParaRPr sz="1600" dirty="0"/>
          </a:p>
          <a:p>
            <a:pPr algn="ctr">
              <a:defRPr sz="2100" i="1">
                <a:latin typeface="Arial"/>
                <a:ea typeface="Arial"/>
                <a:cs typeface="Arial"/>
                <a:sym typeface="Arial"/>
              </a:defRPr>
            </a:pPr>
            <a:r>
              <a:rPr sz="1600" dirty="0"/>
              <a:t>But she just said: </a:t>
            </a:r>
          </a:p>
          <a:p>
            <a:pPr algn="ctr">
              <a:defRPr sz="2100" i="1">
                <a:latin typeface="Arial"/>
                <a:ea typeface="Arial"/>
                <a:cs typeface="Arial"/>
                <a:sym typeface="Arial"/>
              </a:defRPr>
            </a:pPr>
            <a:endParaRPr sz="1600" dirty="0"/>
          </a:p>
          <a:p>
            <a:pPr algn="ctr">
              <a:defRPr sz="2100" i="1">
                <a:latin typeface="Arial"/>
                <a:ea typeface="Arial"/>
                <a:cs typeface="Arial"/>
                <a:sym typeface="Arial"/>
              </a:defRPr>
            </a:pPr>
            <a:r>
              <a:rPr sz="1600" dirty="0"/>
              <a:t>“Darling she’s still our Lisa. We must do whatever we can to make her </a:t>
            </a:r>
            <a:r>
              <a:rPr sz="1600" dirty="0" err="1"/>
              <a:t>realise</a:t>
            </a:r>
            <a:r>
              <a:rPr sz="1600" dirty="0"/>
              <a:t>, every day, that she’s </a:t>
            </a:r>
            <a:r>
              <a:rPr sz="1600" u="sng" dirty="0"/>
              <a:t>very loved</a:t>
            </a:r>
            <a:r>
              <a:rPr sz="1600" dirty="0"/>
              <a:t>.”</a:t>
            </a:r>
          </a:p>
          <a:p>
            <a:pPr>
              <a:defRPr sz="800" i="1">
                <a:latin typeface="Arial"/>
                <a:ea typeface="Arial"/>
                <a:cs typeface="Arial"/>
                <a:sym typeface="Arial"/>
              </a:defRPr>
            </a:pPr>
            <a:endParaRPr dirty="0"/>
          </a:p>
          <a:p>
            <a:pPr>
              <a:defRPr sz="800" i="1">
                <a:latin typeface="Arial"/>
                <a:ea typeface="Arial"/>
                <a:cs typeface="Arial"/>
                <a:sym typeface="Arial"/>
              </a:defRPr>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Agenda">
    <p:spTree>
      <p:nvGrpSpPr>
        <p:cNvPr id="1" name=""/>
        <p:cNvGrpSpPr/>
        <p:nvPr/>
      </p:nvGrpSpPr>
      <p:grpSpPr>
        <a:xfrm>
          <a:off x="0" y="0"/>
          <a:ext cx="0" cy="0"/>
          <a:chOff x="0" y="0"/>
          <a:chExt cx="0" cy="0"/>
        </a:xfrm>
      </p:grpSpPr>
      <p:sp>
        <p:nvSpPr>
          <p:cNvPr id="24" name="Rectangle 6"/>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25" name="Rectangle 7"/>
          <p:cNvSpPr/>
          <p:nvPr/>
        </p:nvSpPr>
        <p:spPr>
          <a:xfrm>
            <a:off x="0" y="0"/>
            <a:ext cx="4076700" cy="6858000"/>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26" name="Title Text"/>
          <p:cNvSpPr txBox="1">
            <a:spLocks noGrp="1"/>
          </p:cNvSpPr>
          <p:nvPr>
            <p:ph type="title"/>
          </p:nvPr>
        </p:nvSpPr>
        <p:spPr>
          <a:xfrm>
            <a:off x="532264" y="776940"/>
            <a:ext cx="3209009" cy="5166661"/>
          </a:xfrm>
          <a:prstGeom prst="rect">
            <a:avLst/>
          </a:prstGeom>
        </p:spPr>
        <p:txBody>
          <a:bodyPr anchor="b"/>
          <a:lstStyle>
            <a:lvl1pPr>
              <a:lnSpc>
                <a:spcPct val="90000"/>
              </a:lnSpc>
            </a:lvl1pPr>
          </a:lstStyle>
          <a:p>
            <a:r>
              <a:t>Title Text</a:t>
            </a:r>
          </a:p>
        </p:txBody>
      </p:sp>
      <p:sp>
        <p:nvSpPr>
          <p:cNvPr id="27" name="Picture Placeholder 16"/>
          <p:cNvSpPr>
            <a:spLocks noGrp="1"/>
          </p:cNvSpPr>
          <p:nvPr>
            <p:ph type="pic" sz="quarter" idx="21"/>
          </p:nvPr>
        </p:nvSpPr>
        <p:spPr>
          <a:xfrm>
            <a:off x="4076700" y="0"/>
            <a:ext cx="4038600" cy="3429000"/>
          </a:xfrm>
          <a:prstGeom prst="rect">
            <a:avLst/>
          </a:prstGeom>
        </p:spPr>
        <p:txBody>
          <a:bodyPr lIns="91439" rIns="91439">
            <a:noAutofit/>
          </a:bodyPr>
          <a:lstStyle/>
          <a:p>
            <a:endParaRPr/>
          </a:p>
        </p:txBody>
      </p:sp>
      <p:sp>
        <p:nvSpPr>
          <p:cNvPr id="28" name="Picture Placeholder 16"/>
          <p:cNvSpPr>
            <a:spLocks noGrp="1"/>
          </p:cNvSpPr>
          <p:nvPr>
            <p:ph type="pic" sz="quarter" idx="22"/>
          </p:nvPr>
        </p:nvSpPr>
        <p:spPr>
          <a:xfrm>
            <a:off x="8115300" y="0"/>
            <a:ext cx="4076702" cy="3429000"/>
          </a:xfrm>
          <a:prstGeom prst="rect">
            <a:avLst/>
          </a:prstGeom>
        </p:spPr>
        <p:txBody>
          <a:bodyPr lIns="91439" rIns="91439">
            <a:noAutofit/>
          </a:bodyPr>
          <a:lstStyle/>
          <a:p>
            <a:endParaRPr/>
          </a:p>
        </p:txBody>
      </p:sp>
      <p:sp>
        <p:nvSpPr>
          <p:cNvPr id="29" name="Body Level One…"/>
          <p:cNvSpPr txBox="1">
            <a:spLocks noGrp="1"/>
          </p:cNvSpPr>
          <p:nvPr>
            <p:ph type="body" sz="quarter" idx="1" hasCustomPrompt="1"/>
          </p:nvPr>
        </p:nvSpPr>
        <p:spPr>
          <a:xfrm>
            <a:off x="4864100" y="3841750"/>
            <a:ext cx="6599239" cy="2296083"/>
          </a:xfrm>
          <a:prstGeom prst="rect">
            <a:avLst/>
          </a:prstGeom>
        </p:spPr>
        <p:txBody>
          <a:bodyPr/>
          <a:lstStyle>
            <a:lvl1pPr marL="342900" indent="-342900">
              <a:defRPr sz="2000" spc="-19"/>
            </a:lvl1pPr>
            <a:lvl2pPr marL="685800" indent="-228600">
              <a:defRPr sz="2000" spc="-19"/>
            </a:lvl2pPr>
            <a:lvl3pPr marL="1168400" indent="-254000">
              <a:defRPr sz="2000" spc="-19"/>
            </a:lvl3pPr>
            <a:lvl4pPr marL="1657350" indent="-285750">
              <a:defRPr sz="2000" spc="-19"/>
            </a:lvl4pPr>
            <a:lvl5pPr marL="2114550" indent="-285750">
              <a:defRPr sz="2000" spc="-19"/>
            </a:lvl5pPr>
          </a:lstStyle>
          <a:p>
            <a:r>
              <a:t>Click to add text</a:t>
            </a:r>
          </a:p>
          <a:p>
            <a:pPr lvl="1"/>
            <a:endParaRPr/>
          </a:p>
          <a:p>
            <a:pPr lvl="2"/>
            <a:endParaRPr/>
          </a:p>
          <a:p>
            <a:pPr lvl="3"/>
            <a:endParaRPr/>
          </a:p>
          <a:p>
            <a:pPr lvl="4"/>
            <a:endParaRP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Summary">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647698" y="484494"/>
            <a:ext cx="5800867" cy="1569493"/>
          </a:xfrm>
          <a:prstGeom prst="rect">
            <a:avLst/>
          </a:prstGeom>
        </p:spPr>
        <p:txBody>
          <a:bodyPr anchor="b"/>
          <a:lstStyle>
            <a:lvl1pPr>
              <a:lnSpc>
                <a:spcPct val="90000"/>
              </a:lnSpc>
              <a:defRPr spc="-40">
                <a:solidFill>
                  <a:schemeClr val="accent1"/>
                </a:solidFill>
              </a:defRPr>
            </a:lvl1pPr>
          </a:lstStyle>
          <a:p>
            <a:r>
              <a:t>Title Text</a:t>
            </a:r>
          </a:p>
        </p:txBody>
      </p:sp>
      <p:sp>
        <p:nvSpPr>
          <p:cNvPr id="136" name="Body Level One…"/>
          <p:cNvSpPr txBox="1">
            <a:spLocks noGrp="1"/>
          </p:cNvSpPr>
          <p:nvPr>
            <p:ph type="body" sz="half" idx="1"/>
          </p:nvPr>
        </p:nvSpPr>
        <p:spPr>
          <a:xfrm>
            <a:off x="647701" y="2156346"/>
            <a:ext cx="5800868" cy="3963938"/>
          </a:xfrm>
          <a:prstGeom prst="rect">
            <a:avLst/>
          </a:prstGeom>
        </p:spPr>
        <p:txBody>
          <a:bodyPr/>
          <a:lstStyle>
            <a:lvl1pPr marL="0" indent="0">
              <a:buSzTx/>
              <a:buFontTx/>
              <a:buNone/>
            </a:lvl1pPr>
            <a:lvl2pPr>
              <a:buFontTx/>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sp>
        <p:nvSpPr>
          <p:cNvPr id="137" name="Picture Placeholder 12"/>
          <p:cNvSpPr>
            <a:spLocks noGrp="1"/>
          </p:cNvSpPr>
          <p:nvPr>
            <p:ph type="pic" sz="quarter" idx="21"/>
          </p:nvPr>
        </p:nvSpPr>
        <p:spPr>
          <a:xfrm>
            <a:off x="6700838" y="665162"/>
            <a:ext cx="2214563" cy="2513013"/>
          </a:xfrm>
          <a:prstGeom prst="rect">
            <a:avLst/>
          </a:prstGeom>
        </p:spPr>
        <p:txBody>
          <a:bodyPr lIns="91439" rIns="91439">
            <a:noAutofit/>
          </a:bodyPr>
          <a:lstStyle/>
          <a:p>
            <a:endParaRPr/>
          </a:p>
        </p:txBody>
      </p:sp>
      <p:sp>
        <p:nvSpPr>
          <p:cNvPr id="138" name="Picture Placeholder 12"/>
          <p:cNvSpPr>
            <a:spLocks noGrp="1"/>
          </p:cNvSpPr>
          <p:nvPr>
            <p:ph type="pic" sz="quarter" idx="22"/>
          </p:nvPr>
        </p:nvSpPr>
        <p:spPr>
          <a:xfrm>
            <a:off x="9329736" y="665578"/>
            <a:ext cx="2214563" cy="2513013"/>
          </a:xfrm>
          <a:prstGeom prst="rect">
            <a:avLst/>
          </a:prstGeom>
        </p:spPr>
        <p:txBody>
          <a:bodyPr lIns="91439" rIns="91439">
            <a:noAutofit/>
          </a:bodyPr>
          <a:lstStyle/>
          <a:p>
            <a:endParaRPr/>
          </a:p>
        </p:txBody>
      </p:sp>
      <p:sp>
        <p:nvSpPr>
          <p:cNvPr id="139" name="Picture Placeholder 12"/>
          <p:cNvSpPr>
            <a:spLocks noGrp="1"/>
          </p:cNvSpPr>
          <p:nvPr>
            <p:ph type="pic" sz="quarter" idx="23"/>
          </p:nvPr>
        </p:nvSpPr>
        <p:spPr>
          <a:xfrm>
            <a:off x="6700853" y="3607270"/>
            <a:ext cx="2214563" cy="2513013"/>
          </a:xfrm>
          <a:prstGeom prst="rect">
            <a:avLst/>
          </a:prstGeom>
        </p:spPr>
        <p:txBody>
          <a:bodyPr lIns="91439" rIns="91439">
            <a:noAutofit/>
          </a:bodyPr>
          <a:lstStyle/>
          <a:p>
            <a:endParaRPr/>
          </a:p>
        </p:txBody>
      </p:sp>
      <p:sp>
        <p:nvSpPr>
          <p:cNvPr id="140" name="Picture Placeholder 12"/>
          <p:cNvSpPr>
            <a:spLocks noGrp="1"/>
          </p:cNvSpPr>
          <p:nvPr>
            <p:ph type="pic" sz="quarter" idx="24"/>
          </p:nvPr>
        </p:nvSpPr>
        <p:spPr>
          <a:xfrm>
            <a:off x="9324844" y="3607270"/>
            <a:ext cx="2214563" cy="2513013"/>
          </a:xfrm>
          <a:prstGeom prst="rect">
            <a:avLst/>
          </a:prstGeom>
        </p:spPr>
        <p:txBody>
          <a:bodyPr lIns="91439" rIns="91439">
            <a:noAutofit/>
          </a:bodyPr>
          <a:lstStyle/>
          <a:p>
            <a:endParaRPr/>
          </a:p>
        </p:txBody>
      </p:sp>
      <p:sp>
        <p:nvSpPr>
          <p:cNvPr id="1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Closing">
    <p:spTree>
      <p:nvGrpSpPr>
        <p:cNvPr id="1" name=""/>
        <p:cNvGrpSpPr/>
        <p:nvPr/>
      </p:nvGrpSpPr>
      <p:grpSpPr>
        <a:xfrm>
          <a:off x="0" y="0"/>
          <a:ext cx="0" cy="0"/>
          <a:chOff x="0" y="0"/>
          <a:chExt cx="0" cy="0"/>
        </a:xfrm>
      </p:grpSpPr>
      <p:sp>
        <p:nvSpPr>
          <p:cNvPr id="148" name="Rectangle 8"/>
          <p:cNvSpPr/>
          <p:nvPr/>
        </p:nvSpPr>
        <p:spPr>
          <a:xfrm>
            <a:off x="0" y="4533900"/>
            <a:ext cx="9144000" cy="2324100"/>
          </a:xfrm>
          <a:prstGeom prst="rect">
            <a:avLst/>
          </a:prstGeom>
          <a:solidFill>
            <a:schemeClr val="accent1"/>
          </a:solidFill>
          <a:ln w="12700">
            <a:miter lim="400000"/>
          </a:ln>
        </p:spPr>
        <p:txBody>
          <a:bodyPr lIns="45719" rIns="45719" anchor="ctr"/>
          <a:lstStyle/>
          <a:p>
            <a:pPr algn="ctr">
              <a:defRPr>
                <a:solidFill>
                  <a:srgbClr val="CAB4C3"/>
                </a:solidFill>
              </a:defRPr>
            </a:pPr>
            <a:endParaRPr/>
          </a:p>
        </p:txBody>
      </p:sp>
      <p:sp>
        <p:nvSpPr>
          <p:cNvPr id="149" name="Title Text"/>
          <p:cNvSpPr txBox="1">
            <a:spLocks noGrp="1"/>
          </p:cNvSpPr>
          <p:nvPr>
            <p:ph type="title"/>
          </p:nvPr>
        </p:nvSpPr>
        <p:spPr>
          <a:xfrm>
            <a:off x="877001" y="4947313"/>
            <a:ext cx="7700617" cy="1409038"/>
          </a:xfrm>
          <a:prstGeom prst="rect">
            <a:avLst/>
          </a:prstGeom>
        </p:spPr>
        <p:txBody>
          <a:bodyPr/>
          <a:lstStyle>
            <a:lvl1pPr>
              <a:lnSpc>
                <a:spcPct val="90000"/>
              </a:lnSpc>
              <a:defRPr sz="5400" spc="-40"/>
            </a:lvl1pPr>
          </a:lstStyle>
          <a:p>
            <a:r>
              <a:t>Title Text</a:t>
            </a:r>
          </a:p>
        </p:txBody>
      </p:sp>
      <p:sp>
        <p:nvSpPr>
          <p:cNvPr id="150" name="Body Level One…"/>
          <p:cNvSpPr txBox="1">
            <a:spLocks noGrp="1"/>
          </p:cNvSpPr>
          <p:nvPr>
            <p:ph type="body" sz="quarter" idx="1"/>
          </p:nvPr>
        </p:nvSpPr>
        <p:spPr>
          <a:xfrm>
            <a:off x="9446252" y="386988"/>
            <a:ext cx="2443496" cy="3758336"/>
          </a:xfrm>
          <a:prstGeom prst="rect">
            <a:avLst/>
          </a:prstGeom>
        </p:spPr>
        <p:txBody>
          <a:bodyPr/>
          <a:lstStyle>
            <a:lvl1pPr marL="0" indent="0">
              <a:lnSpc>
                <a:spcPct val="100000"/>
              </a:lnSpc>
              <a:spcBef>
                <a:spcPts val="0"/>
              </a:spcBef>
              <a:buSzTx/>
              <a:buFontTx/>
              <a:buNone/>
              <a:defRPr sz="2800" b="1" spc="-20">
                <a:solidFill>
                  <a:schemeClr val="accent1"/>
                </a:solidFill>
              </a:defRPr>
            </a:lvl1pPr>
            <a:lvl2pPr marL="777239" indent="-320039">
              <a:lnSpc>
                <a:spcPct val="100000"/>
              </a:lnSpc>
              <a:spcBef>
                <a:spcPts val="0"/>
              </a:spcBef>
              <a:buFontTx/>
              <a:defRPr sz="2800" b="1" spc="-20">
                <a:solidFill>
                  <a:schemeClr val="accent1"/>
                </a:solidFill>
              </a:defRPr>
            </a:lvl2pPr>
            <a:lvl3pPr marL="1270000" indent="-355600">
              <a:lnSpc>
                <a:spcPct val="100000"/>
              </a:lnSpc>
              <a:spcBef>
                <a:spcPts val="0"/>
              </a:spcBef>
              <a:buFontTx/>
              <a:defRPr sz="2800" b="1" spc="-20">
                <a:solidFill>
                  <a:schemeClr val="accent1"/>
                </a:solidFill>
              </a:defRPr>
            </a:lvl3pPr>
            <a:lvl4pPr marL="1771650" indent="-400050">
              <a:lnSpc>
                <a:spcPct val="100000"/>
              </a:lnSpc>
              <a:spcBef>
                <a:spcPts val="0"/>
              </a:spcBef>
              <a:buFontTx/>
              <a:defRPr sz="2800" b="1" spc="-20">
                <a:solidFill>
                  <a:schemeClr val="accent1"/>
                </a:solidFill>
              </a:defRPr>
            </a:lvl4pPr>
            <a:lvl5pPr marL="2228850" indent="-400050">
              <a:lnSpc>
                <a:spcPct val="100000"/>
              </a:lnSpc>
              <a:spcBef>
                <a:spcPts val="0"/>
              </a:spcBef>
              <a:buFontTx/>
              <a:defRPr sz="2800" b="1" spc="-20">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sp>
        <p:nvSpPr>
          <p:cNvPr id="151" name="Picture Placeholder 17"/>
          <p:cNvSpPr>
            <a:spLocks noGrp="1"/>
          </p:cNvSpPr>
          <p:nvPr>
            <p:ph type="pic" idx="21"/>
          </p:nvPr>
        </p:nvSpPr>
        <p:spPr>
          <a:xfrm>
            <a:off x="0" y="0"/>
            <a:ext cx="9144000" cy="4532313"/>
          </a:xfrm>
          <a:prstGeom prst="rect">
            <a:avLst/>
          </a:prstGeom>
        </p:spPr>
        <p:txBody>
          <a:bodyPr lIns="91439" rIns="91439">
            <a:noAutofit/>
          </a:bodyPr>
          <a:lstStyle/>
          <a:p>
            <a:endParaRPr/>
          </a:p>
        </p:txBody>
      </p:sp>
      <p:sp>
        <p:nvSpPr>
          <p:cNvPr id="152" name="Picture Placeholder 20"/>
          <p:cNvSpPr>
            <a:spLocks noGrp="1"/>
          </p:cNvSpPr>
          <p:nvPr>
            <p:ph type="pic" sz="quarter" idx="22"/>
          </p:nvPr>
        </p:nvSpPr>
        <p:spPr>
          <a:xfrm>
            <a:off x="9144000" y="4532312"/>
            <a:ext cx="3048000" cy="2325688"/>
          </a:xfrm>
          <a:prstGeom prst="rect">
            <a:avLst/>
          </a:prstGeom>
        </p:spPr>
        <p:txBody>
          <a:bodyPr lIns="91439" rIns="91439">
            <a:noAutofit/>
          </a:bodyPr>
          <a:lstStyle/>
          <a:p>
            <a:endParaRPr/>
          </a:p>
        </p:txBody>
      </p:sp>
      <p:sp>
        <p:nvSpPr>
          <p:cNvPr id="153" name="Slide Number"/>
          <p:cNvSpPr txBox="1">
            <a:spLocks noGrp="1"/>
          </p:cNvSpPr>
          <p:nvPr>
            <p:ph type="sldNum" sz="quarter" idx="2"/>
          </p:nvPr>
        </p:nvSpPr>
        <p:spPr>
          <a:prstGeom prst="rect">
            <a:avLst/>
          </a:prstGeom>
        </p:spPr>
        <p:txBody>
          <a:bodyPr/>
          <a:lstStyle>
            <a:lvl1pPr>
              <a:defRPr>
                <a:solidFill>
                  <a:srgbClr val="FFFFFF"/>
                </a:solidFill>
                <a:effectLst>
                  <a:outerShdw blurRad="38100" dist="38100" dir="2700000" rotWithShape="0">
                    <a:srgbClr val="000000">
                      <a:alpha val="43137"/>
                    </a:srgbClr>
                  </a:outerShdw>
                </a:effectLs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Section Break">
    <p:spTree>
      <p:nvGrpSpPr>
        <p:cNvPr id="1" name=""/>
        <p:cNvGrpSpPr/>
        <p:nvPr/>
      </p:nvGrpSpPr>
      <p:grpSpPr>
        <a:xfrm>
          <a:off x="0" y="0"/>
          <a:ext cx="0" cy="0"/>
          <a:chOff x="0" y="0"/>
          <a:chExt cx="0" cy="0"/>
        </a:xfrm>
      </p:grpSpPr>
      <p:sp>
        <p:nvSpPr>
          <p:cNvPr id="48" name="Rectangle 2"/>
          <p:cNvSpPr/>
          <p:nvPr/>
        </p:nvSpPr>
        <p:spPr>
          <a:xfrm>
            <a:off x="0" y="0"/>
            <a:ext cx="7086601" cy="4533900"/>
          </a:xfrm>
          <a:prstGeom prst="rect">
            <a:avLst/>
          </a:prstGeom>
          <a:solidFill>
            <a:schemeClr val="accent1"/>
          </a:solidFill>
          <a:ln w="12700">
            <a:miter lim="400000"/>
          </a:ln>
        </p:spPr>
        <p:txBody>
          <a:bodyPr lIns="45719" rIns="45719" anchor="ctr"/>
          <a:lstStyle/>
          <a:p>
            <a:pPr algn="ctr">
              <a:defRPr>
                <a:solidFill>
                  <a:srgbClr val="CAB4C3"/>
                </a:solidFill>
              </a:defRPr>
            </a:pPr>
            <a:endParaRPr/>
          </a:p>
        </p:txBody>
      </p:sp>
      <p:sp>
        <p:nvSpPr>
          <p:cNvPr id="49" name="Title Text"/>
          <p:cNvSpPr txBox="1">
            <a:spLocks noGrp="1"/>
          </p:cNvSpPr>
          <p:nvPr>
            <p:ph type="title"/>
          </p:nvPr>
        </p:nvSpPr>
        <p:spPr>
          <a:xfrm>
            <a:off x="649044" y="753034"/>
            <a:ext cx="5945394" cy="2366685"/>
          </a:xfrm>
          <a:prstGeom prst="rect">
            <a:avLst/>
          </a:prstGeom>
        </p:spPr>
        <p:txBody>
          <a:bodyPr anchor="b"/>
          <a:lstStyle>
            <a:lvl1pPr>
              <a:lnSpc>
                <a:spcPct val="90000"/>
              </a:lnSpc>
              <a:defRPr sz="6000" spc="-20"/>
            </a:lvl1pPr>
          </a:lstStyle>
          <a:p>
            <a:r>
              <a:t>Title Text</a:t>
            </a:r>
          </a:p>
        </p:txBody>
      </p:sp>
      <p:sp>
        <p:nvSpPr>
          <p:cNvPr id="50" name="Body Level One…"/>
          <p:cNvSpPr txBox="1">
            <a:spLocks noGrp="1"/>
          </p:cNvSpPr>
          <p:nvPr>
            <p:ph type="body" sz="quarter" idx="1"/>
          </p:nvPr>
        </p:nvSpPr>
        <p:spPr>
          <a:xfrm>
            <a:off x="649044" y="3075868"/>
            <a:ext cx="5945394" cy="1108336"/>
          </a:xfrm>
          <a:prstGeom prst="rect">
            <a:avLst/>
          </a:prstGeom>
        </p:spPr>
        <p:txBody>
          <a:bodyPr/>
          <a:lstStyle>
            <a:lvl1pPr marL="0" indent="0">
              <a:buSzTx/>
              <a:buFontTx/>
              <a:buNone/>
              <a:defRPr>
                <a:solidFill>
                  <a:srgbClr val="FFFFFF"/>
                </a:solidFill>
              </a:defRPr>
            </a:lvl1pPr>
            <a:lvl2pPr>
              <a:buFontTx/>
              <a:defRPr>
                <a:solidFill>
                  <a:srgbClr val="FFFFFF"/>
                </a:solidFill>
              </a:defRPr>
            </a:lvl2pPr>
            <a:lvl3pPr>
              <a:buFontTx/>
              <a:defRPr>
                <a:solidFill>
                  <a:srgbClr val="FFFFFF"/>
                </a:solidFill>
              </a:defRPr>
            </a:lvl3pPr>
            <a:lvl4pPr>
              <a:buFontTx/>
              <a:defRPr>
                <a:solidFill>
                  <a:srgbClr val="FFFFFF"/>
                </a:solidFill>
              </a:defRPr>
            </a:lvl4pPr>
            <a:lvl5pPr>
              <a:buFontTx/>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51" name="Picture Placeholder 15"/>
          <p:cNvSpPr>
            <a:spLocks noGrp="1"/>
          </p:cNvSpPr>
          <p:nvPr>
            <p:ph type="pic" sz="quarter" idx="21"/>
          </p:nvPr>
        </p:nvSpPr>
        <p:spPr>
          <a:xfrm>
            <a:off x="0" y="4533900"/>
            <a:ext cx="7086598" cy="2324100"/>
          </a:xfrm>
          <a:prstGeom prst="rect">
            <a:avLst/>
          </a:prstGeom>
        </p:spPr>
        <p:txBody>
          <a:bodyPr lIns="91439" rIns="91439">
            <a:noAutofit/>
          </a:bodyPr>
          <a:lstStyle/>
          <a:p>
            <a:endParaRPr/>
          </a:p>
        </p:txBody>
      </p:sp>
      <p:sp>
        <p:nvSpPr>
          <p:cNvPr id="52" name="Picture Placeholder 12"/>
          <p:cNvSpPr>
            <a:spLocks noGrp="1"/>
          </p:cNvSpPr>
          <p:nvPr>
            <p:ph type="pic" sz="half" idx="22"/>
          </p:nvPr>
        </p:nvSpPr>
        <p:spPr>
          <a:xfrm>
            <a:off x="7086600" y="0"/>
            <a:ext cx="5105400" cy="4533900"/>
          </a:xfrm>
          <a:prstGeom prst="rect">
            <a:avLst/>
          </a:prstGeom>
        </p:spPr>
        <p:txBody>
          <a:bodyPr lIns="91439" rIns="91439">
            <a:noAutofit/>
          </a:bodyPr>
          <a:lstStyle/>
          <a:p>
            <a:endParaRPr/>
          </a:p>
        </p:txBody>
      </p:sp>
      <p:sp>
        <p:nvSpPr>
          <p:cNvPr id="53" name="Picture Placeholder 15"/>
          <p:cNvSpPr>
            <a:spLocks noGrp="1"/>
          </p:cNvSpPr>
          <p:nvPr>
            <p:ph type="pic" sz="quarter" idx="23"/>
          </p:nvPr>
        </p:nvSpPr>
        <p:spPr>
          <a:xfrm>
            <a:off x="7086597" y="4533900"/>
            <a:ext cx="5105403" cy="2324100"/>
          </a:xfrm>
          <a:prstGeom prst="rect">
            <a:avLst/>
          </a:prstGeom>
        </p:spPr>
        <p:txBody>
          <a:bodyPr lIns="91439" rIns="91439">
            <a:noAutofit/>
          </a:bodyPr>
          <a:lstStyle/>
          <a:p>
            <a:endParaRPr/>
          </a:p>
        </p:txBody>
      </p:sp>
      <p:sp>
        <p:nvSpPr>
          <p:cNvPr id="54" name="Slide Number"/>
          <p:cNvSpPr txBox="1">
            <a:spLocks noGrp="1"/>
          </p:cNvSpPr>
          <p:nvPr>
            <p:ph type="sldNum" sz="quarter" idx="2"/>
          </p:nvPr>
        </p:nvSpPr>
        <p:spPr>
          <a:prstGeom prst="rect">
            <a:avLst/>
          </a:prstGeom>
        </p:spPr>
        <p:txBody>
          <a:bodyPr/>
          <a:lstStyle>
            <a:lvl1pPr>
              <a:defRPr>
                <a:solidFill>
                  <a:srgbClr val="FFFFFF"/>
                </a:solidFill>
                <a:effectLst>
                  <a:outerShdw blurRad="38100" dist="38100" dir="2700000" rotWithShape="0">
                    <a:srgbClr val="000000">
                      <a:alpha val="43137"/>
                    </a:srgbClr>
                  </a:outerShdw>
                </a:effectLs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hart">
    <p:spTree>
      <p:nvGrpSpPr>
        <p:cNvPr id="1" name=""/>
        <p:cNvGrpSpPr/>
        <p:nvPr/>
      </p:nvGrpSpPr>
      <p:grpSpPr>
        <a:xfrm>
          <a:off x="0" y="0"/>
          <a:ext cx="0" cy="0"/>
          <a:chOff x="0" y="0"/>
          <a:chExt cx="0" cy="0"/>
        </a:xfrm>
      </p:grpSpPr>
      <p:sp>
        <p:nvSpPr>
          <p:cNvPr id="61" name="Rectangle 9"/>
          <p:cNvSpPr/>
          <p:nvPr/>
        </p:nvSpPr>
        <p:spPr>
          <a:xfrm>
            <a:off x="0" y="0"/>
            <a:ext cx="3048000" cy="6858000"/>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62" name="Click  to add text"/>
          <p:cNvSpPr txBox="1">
            <a:spLocks noGrp="1"/>
          </p:cNvSpPr>
          <p:nvPr>
            <p:ph type="title" hasCustomPrompt="1"/>
          </p:nvPr>
        </p:nvSpPr>
        <p:spPr>
          <a:xfrm>
            <a:off x="331788" y="875030"/>
            <a:ext cx="2384426" cy="5068571"/>
          </a:xfrm>
          <a:prstGeom prst="rect">
            <a:avLst/>
          </a:prstGeom>
        </p:spPr>
        <p:txBody>
          <a:bodyPr anchor="b"/>
          <a:lstStyle/>
          <a:p>
            <a:r>
              <a:t>Click  to add text</a:t>
            </a:r>
          </a:p>
        </p:txBody>
      </p:sp>
      <p:sp>
        <p:nvSpPr>
          <p:cNvPr id="63" name="Body Level One…"/>
          <p:cNvSpPr txBox="1">
            <a:spLocks noGrp="1"/>
          </p:cNvSpPr>
          <p:nvPr>
            <p:ph type="body" idx="1" hasCustomPrompt="1"/>
          </p:nvPr>
        </p:nvSpPr>
        <p:spPr>
          <a:xfrm>
            <a:off x="3302000" y="876300"/>
            <a:ext cx="8607425" cy="4749800"/>
          </a:xfrm>
          <a:prstGeom prst="rect">
            <a:avLst/>
          </a:prstGeom>
        </p:spPr>
        <p:txBody>
          <a:bodyPr/>
          <a:lstStyle/>
          <a:p>
            <a:r>
              <a:t>Click to add content</a:t>
            </a:r>
          </a:p>
          <a:p>
            <a:pPr lvl="1"/>
            <a:endParaRPr/>
          </a:p>
          <a:p>
            <a:pPr lvl="2"/>
            <a:endParaRPr/>
          </a:p>
          <a:p>
            <a:pPr lvl="3"/>
            <a:endParaRPr/>
          </a:p>
          <a:p>
            <a:pPr lvl="4"/>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able">
    <p:spTree>
      <p:nvGrpSpPr>
        <p:cNvPr id="1" name=""/>
        <p:cNvGrpSpPr/>
        <p:nvPr/>
      </p:nvGrpSpPr>
      <p:grpSpPr>
        <a:xfrm>
          <a:off x="0" y="0"/>
          <a:ext cx="0" cy="0"/>
          <a:chOff x="0" y="0"/>
          <a:chExt cx="0" cy="0"/>
        </a:xfrm>
      </p:grpSpPr>
      <p:sp>
        <p:nvSpPr>
          <p:cNvPr id="71" name="Rectangle 7"/>
          <p:cNvSpPr/>
          <p:nvPr/>
        </p:nvSpPr>
        <p:spPr>
          <a:xfrm>
            <a:off x="0" y="0"/>
            <a:ext cx="3048000" cy="6858000"/>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72" name="Click  to add text"/>
          <p:cNvSpPr txBox="1">
            <a:spLocks noGrp="1"/>
          </p:cNvSpPr>
          <p:nvPr>
            <p:ph type="title" hasCustomPrompt="1"/>
          </p:nvPr>
        </p:nvSpPr>
        <p:spPr>
          <a:xfrm>
            <a:off x="331786" y="996950"/>
            <a:ext cx="2384426" cy="4946650"/>
          </a:xfrm>
          <a:prstGeom prst="rect">
            <a:avLst/>
          </a:prstGeom>
        </p:spPr>
        <p:txBody>
          <a:bodyPr anchor="b"/>
          <a:lstStyle/>
          <a:p>
            <a:r>
              <a:t>Click  to add text</a:t>
            </a:r>
          </a:p>
        </p:txBody>
      </p:sp>
      <p:sp>
        <p:nvSpPr>
          <p:cNvPr id="73" name="Body Level One…"/>
          <p:cNvSpPr txBox="1">
            <a:spLocks noGrp="1"/>
          </p:cNvSpPr>
          <p:nvPr>
            <p:ph type="body" idx="1" hasCustomPrompt="1"/>
          </p:nvPr>
        </p:nvSpPr>
        <p:spPr>
          <a:xfrm>
            <a:off x="3422650" y="996950"/>
            <a:ext cx="8367714" cy="4545013"/>
          </a:xfrm>
          <a:prstGeom prst="rect">
            <a:avLst/>
          </a:prstGeom>
        </p:spPr>
        <p:txBody>
          <a:bodyPr/>
          <a:lstStyle/>
          <a:p>
            <a:r>
              <a:t>Click to add content</a:t>
            </a:r>
          </a:p>
          <a:p>
            <a:pPr lvl="1"/>
            <a:endParaRPr/>
          </a:p>
          <a:p>
            <a:pPr lvl="2"/>
            <a:endParaRPr/>
          </a:p>
          <a:p>
            <a:pPr lvl="3"/>
            <a:endParaRPr/>
          </a:p>
          <a:p>
            <a:pPr lvl="4"/>
            <a:endParaRP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81" name="Picture Placeholder 22"/>
          <p:cNvSpPr>
            <a:spLocks noGrp="1"/>
          </p:cNvSpPr>
          <p:nvPr>
            <p:ph type="pic" idx="21"/>
          </p:nvPr>
        </p:nvSpPr>
        <p:spPr>
          <a:xfrm>
            <a:off x="-3" y="0"/>
            <a:ext cx="12192001" cy="6858000"/>
          </a:xfrm>
          <a:prstGeom prst="rect">
            <a:avLst/>
          </a:prstGeom>
        </p:spPr>
        <p:txBody>
          <a:bodyPr lIns="91439" rIns="91439">
            <a:noAutofit/>
          </a:bodyPr>
          <a:lstStyle/>
          <a:p>
            <a:endParaRPr/>
          </a:p>
        </p:txBody>
      </p:sp>
      <p:sp>
        <p:nvSpPr>
          <p:cNvPr id="82" name="Title Text"/>
          <p:cNvSpPr txBox="1">
            <a:spLocks noGrp="1"/>
          </p:cNvSpPr>
          <p:nvPr>
            <p:ph type="title"/>
          </p:nvPr>
        </p:nvSpPr>
        <p:spPr>
          <a:xfrm>
            <a:off x="1177635" y="-3"/>
            <a:ext cx="11014366" cy="4100948"/>
          </a:xfrm>
          <a:prstGeom prst="rect">
            <a:avLst/>
          </a:prstGeom>
          <a:gradFill>
            <a:gsLst>
              <a:gs pos="0">
                <a:srgbClr val="000000">
                  <a:alpha val="0"/>
                </a:srgbClr>
              </a:gs>
              <a:gs pos="20000">
                <a:srgbClr val="000000">
                  <a:alpha val="0"/>
                </a:srgbClr>
              </a:gs>
              <a:gs pos="38000">
                <a:srgbClr val="000000">
                  <a:alpha val="20000"/>
                </a:srgbClr>
              </a:gs>
              <a:gs pos="77000">
                <a:srgbClr val="000000">
                  <a:alpha val="30000"/>
                </a:srgbClr>
              </a:gs>
              <a:gs pos="100000">
                <a:srgbClr val="000000">
                  <a:alpha val="30000"/>
                </a:srgbClr>
              </a:gs>
            </a:gsLst>
            <a:lin ang="21594000"/>
          </a:gradFill>
        </p:spPr>
        <p:txBody>
          <a:bodyPr anchor="b"/>
          <a:lstStyle>
            <a:lvl1pPr algn="r">
              <a:lnSpc>
                <a:spcPct val="90000"/>
              </a:lnSpc>
              <a:defRPr sz="6000" spc="-40">
                <a:effectLst>
                  <a:outerShdw blurRad="38100" dist="38100" dir="2700000" rotWithShape="0">
                    <a:srgbClr val="000000">
                      <a:alpha val="43137"/>
                    </a:srgbClr>
                  </a:outerShdw>
                </a:effectLst>
              </a:defRPr>
            </a:lvl1pPr>
          </a:lstStyle>
          <a:p>
            <a:r>
              <a:t>Title Text</a:t>
            </a:r>
          </a:p>
        </p:txBody>
      </p:sp>
      <p:sp>
        <p:nvSpPr>
          <p:cNvPr id="83" name="Body Level One…"/>
          <p:cNvSpPr txBox="1">
            <a:spLocks noGrp="1"/>
          </p:cNvSpPr>
          <p:nvPr>
            <p:ph type="body" sz="half" idx="1"/>
          </p:nvPr>
        </p:nvSpPr>
        <p:spPr>
          <a:xfrm>
            <a:off x="3241962" y="4089656"/>
            <a:ext cx="8950037" cy="2796567"/>
          </a:xfrm>
          <a:prstGeom prst="rect">
            <a:avLst/>
          </a:prstGeom>
          <a:gradFill>
            <a:gsLst>
              <a:gs pos="0">
                <a:srgbClr val="000000">
                  <a:alpha val="0"/>
                </a:srgbClr>
              </a:gs>
              <a:gs pos="33000">
                <a:srgbClr val="000000">
                  <a:alpha val="20000"/>
                </a:srgbClr>
              </a:gs>
              <a:gs pos="77000">
                <a:srgbClr val="000000">
                  <a:alpha val="30000"/>
                </a:srgbClr>
              </a:gs>
              <a:gs pos="100000">
                <a:srgbClr val="000000">
                  <a:alpha val="30000"/>
                </a:srgbClr>
              </a:gs>
            </a:gsLst>
            <a:lin ang="21594000"/>
          </a:gradFill>
        </p:spPr>
        <p:txBody>
          <a:bodyPr/>
          <a:lstStyle>
            <a:lvl1pPr marL="0" indent="0" algn="r">
              <a:buSzTx/>
              <a:buFontTx/>
              <a:buNone/>
              <a:defRPr sz="2800" b="1" spc="-20">
                <a:solidFill>
                  <a:srgbClr val="FFFFFF"/>
                </a:solidFill>
                <a:effectLst>
                  <a:outerShdw blurRad="38100" dist="38100" dir="2700000" rotWithShape="0">
                    <a:srgbClr val="000000">
                      <a:alpha val="43137"/>
                    </a:srgbClr>
                  </a:outerShdw>
                </a:effectLst>
              </a:defRPr>
            </a:lvl1pPr>
            <a:lvl2pPr marL="777239" indent="-320039" algn="r">
              <a:buFontTx/>
              <a:defRPr sz="2800" b="1" spc="-20">
                <a:solidFill>
                  <a:srgbClr val="FFFFFF"/>
                </a:solidFill>
                <a:effectLst>
                  <a:outerShdw blurRad="38100" dist="38100" dir="2700000" rotWithShape="0">
                    <a:srgbClr val="000000">
                      <a:alpha val="43137"/>
                    </a:srgbClr>
                  </a:outerShdw>
                </a:effectLst>
              </a:defRPr>
            </a:lvl2pPr>
            <a:lvl3pPr marL="1270000" indent="-355600" algn="r">
              <a:buFontTx/>
              <a:defRPr sz="2800" b="1" spc="-20">
                <a:solidFill>
                  <a:srgbClr val="FFFFFF"/>
                </a:solidFill>
                <a:effectLst>
                  <a:outerShdw blurRad="38100" dist="38100" dir="2700000" rotWithShape="0">
                    <a:srgbClr val="000000">
                      <a:alpha val="43137"/>
                    </a:srgbClr>
                  </a:outerShdw>
                </a:effectLst>
              </a:defRPr>
            </a:lvl3pPr>
            <a:lvl4pPr marL="1771650" indent="-400050" algn="r">
              <a:buFontTx/>
              <a:defRPr sz="2800" b="1" spc="-20">
                <a:solidFill>
                  <a:srgbClr val="FFFFFF"/>
                </a:solidFill>
                <a:effectLst>
                  <a:outerShdw blurRad="38100" dist="38100" dir="2700000" rotWithShape="0">
                    <a:srgbClr val="000000">
                      <a:alpha val="43137"/>
                    </a:srgbClr>
                  </a:outerShdw>
                </a:effectLst>
              </a:defRPr>
            </a:lvl4pPr>
            <a:lvl5pPr marL="2228850" indent="-400050" algn="r">
              <a:buFontTx/>
              <a:defRPr sz="2800" b="1" spc="-20">
                <a:solidFill>
                  <a:srgbClr val="FFFFF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prstGeom prst="rect">
            <a:avLst/>
          </a:prstGeom>
        </p:spPr>
        <p:txBody>
          <a:bodyPr/>
          <a:lstStyle>
            <a:lvl1pPr>
              <a:defRPr>
                <a:solidFill>
                  <a:srgbClr val="FFFFFF"/>
                </a:solidFill>
                <a:effectLst>
                  <a:outerShdw blurRad="38100" dist="38100" dir="2700000" rotWithShape="0">
                    <a:srgbClr val="000000">
                      <a:alpha val="43137"/>
                    </a:srgbClr>
                  </a:outerShdw>
                </a:effectLst>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eam">
    <p:spTree>
      <p:nvGrpSpPr>
        <p:cNvPr id="1" name=""/>
        <p:cNvGrpSpPr/>
        <p:nvPr/>
      </p:nvGrpSpPr>
      <p:grpSpPr>
        <a:xfrm>
          <a:off x="0" y="0"/>
          <a:ext cx="0" cy="0"/>
          <a:chOff x="0" y="0"/>
          <a:chExt cx="0" cy="0"/>
        </a:xfrm>
      </p:grpSpPr>
      <p:sp>
        <p:nvSpPr>
          <p:cNvPr id="91" name="Click to add title"/>
          <p:cNvSpPr txBox="1">
            <a:spLocks noGrp="1"/>
          </p:cNvSpPr>
          <p:nvPr>
            <p:ph type="title" hasCustomPrompt="1"/>
          </p:nvPr>
        </p:nvSpPr>
        <p:spPr>
          <a:xfrm>
            <a:off x="1002982" y="194782"/>
            <a:ext cx="9421178" cy="769495"/>
          </a:xfrm>
          <a:prstGeom prst="rect">
            <a:avLst/>
          </a:prstGeom>
        </p:spPr>
        <p:txBody>
          <a:bodyPr/>
          <a:lstStyle/>
          <a:p>
            <a:r>
              <a:t>Click to add title</a:t>
            </a:r>
          </a:p>
        </p:txBody>
      </p:sp>
      <p:sp>
        <p:nvSpPr>
          <p:cNvPr id="92" name="Body Level One…"/>
          <p:cNvSpPr txBox="1">
            <a:spLocks noGrp="1"/>
          </p:cNvSpPr>
          <p:nvPr>
            <p:ph type="body" idx="1" hasCustomPrompt="1"/>
          </p:nvPr>
        </p:nvSpPr>
        <p:spPr>
          <a:xfrm>
            <a:off x="931862" y="1695450"/>
            <a:ext cx="10328276" cy="4314825"/>
          </a:xfrm>
          <a:prstGeom prst="rect">
            <a:avLst/>
          </a:prstGeom>
        </p:spPr>
        <p:txBody>
          <a:bodyPr/>
          <a:lstStyle/>
          <a:p>
            <a:r>
              <a:t>Click to add content</a:t>
            </a:r>
          </a:p>
          <a:p>
            <a:pPr lvl="1"/>
            <a:endParaRPr/>
          </a:p>
          <a:p>
            <a:pPr lvl="2"/>
            <a:endParaRPr/>
          </a:p>
          <a:p>
            <a:pPr lvl="3"/>
            <a:endParaRPr/>
          </a:p>
          <a:p>
            <a:pPr lvl="4"/>
            <a:endParaRP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meline">
    <p:spTree>
      <p:nvGrpSpPr>
        <p:cNvPr id="1" name=""/>
        <p:cNvGrpSpPr/>
        <p:nvPr/>
      </p:nvGrpSpPr>
      <p:grpSpPr>
        <a:xfrm>
          <a:off x="0" y="0"/>
          <a:ext cx="0" cy="0"/>
          <a:chOff x="0" y="0"/>
          <a:chExt cx="0" cy="0"/>
        </a:xfrm>
      </p:grpSpPr>
      <p:sp>
        <p:nvSpPr>
          <p:cNvPr id="100" name="Click to add title"/>
          <p:cNvSpPr txBox="1">
            <a:spLocks noGrp="1"/>
          </p:cNvSpPr>
          <p:nvPr>
            <p:ph type="title" hasCustomPrompt="1"/>
          </p:nvPr>
        </p:nvSpPr>
        <p:spPr>
          <a:prstGeom prst="rect">
            <a:avLst/>
          </a:prstGeom>
        </p:spPr>
        <p:txBody>
          <a:bodyPr/>
          <a:lstStyle/>
          <a:p>
            <a:r>
              <a:t>Click to add title</a:t>
            </a:r>
          </a:p>
        </p:txBody>
      </p:sp>
      <p:sp>
        <p:nvSpPr>
          <p:cNvPr id="101" name="Body Level One…"/>
          <p:cNvSpPr txBox="1">
            <a:spLocks noGrp="1"/>
          </p:cNvSpPr>
          <p:nvPr>
            <p:ph type="body" idx="1" hasCustomPrompt="1"/>
          </p:nvPr>
        </p:nvSpPr>
        <p:spPr>
          <a:prstGeom prst="rect">
            <a:avLst/>
          </a:prstGeom>
        </p:spPr>
        <p:txBody>
          <a:bodyPr/>
          <a:lstStyle/>
          <a:p>
            <a:r>
              <a:t>Click to add content</a:t>
            </a:r>
          </a:p>
          <a:p>
            <a:pPr lvl="1"/>
            <a:endParaRPr/>
          </a:p>
          <a:p>
            <a:pPr lvl="2"/>
            <a:endParaRPr/>
          </a:p>
          <a:p>
            <a:pPr lvl="3"/>
            <a:endParaRPr/>
          </a:p>
          <a:p>
            <a:pPr lvl="4"/>
            <a:endParaRPr/>
          </a:p>
        </p:txBody>
      </p:sp>
      <p:sp>
        <p:nvSpPr>
          <p:cNvPr id="1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2 Columns">
    <p:spTree>
      <p:nvGrpSpPr>
        <p:cNvPr id="1" name=""/>
        <p:cNvGrpSpPr/>
        <p:nvPr/>
      </p:nvGrpSpPr>
      <p:grpSpPr>
        <a:xfrm>
          <a:off x="0" y="0"/>
          <a:ext cx="0" cy="0"/>
          <a:chOff x="0" y="0"/>
          <a:chExt cx="0" cy="0"/>
        </a:xfrm>
      </p:grpSpPr>
      <p:sp>
        <p:nvSpPr>
          <p:cNvPr id="109" name="Click to add title"/>
          <p:cNvSpPr txBox="1">
            <a:spLocks noGrp="1"/>
          </p:cNvSpPr>
          <p:nvPr>
            <p:ph type="title" hasCustomPrompt="1"/>
          </p:nvPr>
        </p:nvSpPr>
        <p:spPr>
          <a:xfrm>
            <a:off x="1249680" y="190500"/>
            <a:ext cx="10036293" cy="773776"/>
          </a:xfrm>
          <a:prstGeom prst="rect">
            <a:avLst/>
          </a:prstGeom>
        </p:spPr>
        <p:txBody>
          <a:bodyPr/>
          <a:lstStyle>
            <a:lvl1pPr algn="r"/>
          </a:lstStyle>
          <a:p>
            <a:r>
              <a:t>Click to add title</a:t>
            </a:r>
          </a:p>
        </p:txBody>
      </p:sp>
      <p:sp>
        <p:nvSpPr>
          <p:cNvPr id="110" name="Body Level One…"/>
          <p:cNvSpPr txBox="1">
            <a:spLocks noGrp="1"/>
          </p:cNvSpPr>
          <p:nvPr>
            <p:ph type="body" sz="quarter" idx="1" hasCustomPrompt="1"/>
          </p:nvPr>
        </p:nvSpPr>
        <p:spPr>
          <a:xfrm>
            <a:off x="1209242" y="1764139"/>
            <a:ext cx="4756715" cy="597605"/>
          </a:xfrm>
          <a:prstGeom prst="rect">
            <a:avLst/>
          </a:prstGeom>
        </p:spPr>
        <p:txBody>
          <a:bodyPr/>
          <a:lstStyle>
            <a:lvl1pPr marL="0" indent="0">
              <a:buSzTx/>
              <a:buFontTx/>
              <a:buNone/>
              <a:defRPr b="1">
                <a:solidFill>
                  <a:schemeClr val="accent2"/>
                </a:solidFill>
              </a:defRPr>
            </a:lvl1pPr>
            <a:lvl2pPr>
              <a:buFontTx/>
              <a:defRPr b="1">
                <a:solidFill>
                  <a:schemeClr val="accent2"/>
                </a:solidFill>
              </a:defRPr>
            </a:lvl2pPr>
            <a:lvl3pPr>
              <a:buFontTx/>
              <a:defRPr b="1">
                <a:solidFill>
                  <a:schemeClr val="accent2"/>
                </a:solidFill>
              </a:defRPr>
            </a:lvl3pPr>
            <a:lvl4pPr>
              <a:buFontTx/>
              <a:defRPr b="1">
                <a:solidFill>
                  <a:schemeClr val="accent2"/>
                </a:solidFill>
              </a:defRPr>
            </a:lvl4pPr>
            <a:lvl5pPr>
              <a:buFontTx/>
              <a:defRPr b="1">
                <a:solidFill>
                  <a:schemeClr val="accent2"/>
                </a:solidFill>
              </a:defRPr>
            </a:lvl5pPr>
          </a:lstStyle>
          <a:p>
            <a:r>
              <a:t>Click to add subtitle</a:t>
            </a:r>
          </a:p>
          <a:p>
            <a:pPr lvl="1"/>
            <a:endParaRPr/>
          </a:p>
          <a:p>
            <a:pPr lvl="2"/>
            <a:endParaRPr/>
          </a:p>
          <a:p>
            <a:pPr lvl="3"/>
            <a:endParaRPr/>
          </a:p>
          <a:p>
            <a:pPr lvl="4"/>
            <a:endParaRPr/>
          </a:p>
        </p:txBody>
      </p:sp>
      <p:sp>
        <p:nvSpPr>
          <p:cNvPr id="111" name="Text Placeholder 15"/>
          <p:cNvSpPr>
            <a:spLocks noGrp="1"/>
          </p:cNvSpPr>
          <p:nvPr>
            <p:ph type="body" sz="quarter" idx="21" hasCustomPrompt="1"/>
          </p:nvPr>
        </p:nvSpPr>
        <p:spPr>
          <a:xfrm>
            <a:off x="1209242" y="2374900"/>
            <a:ext cx="4756715" cy="3365500"/>
          </a:xfrm>
          <a:prstGeom prst="rect">
            <a:avLst/>
          </a:prstGeom>
        </p:spPr>
        <p:txBody>
          <a:bodyPr/>
          <a:lstStyle>
            <a:lvl1pPr>
              <a:defRPr sz="2000" spc="-100"/>
            </a:lvl1pPr>
          </a:lstStyle>
          <a:p>
            <a:r>
              <a:t>Click to add text</a:t>
            </a:r>
          </a:p>
        </p:txBody>
      </p:sp>
      <p:sp>
        <p:nvSpPr>
          <p:cNvPr id="112" name="Text Placeholder 30"/>
          <p:cNvSpPr>
            <a:spLocks noGrp="1"/>
          </p:cNvSpPr>
          <p:nvPr>
            <p:ph type="body" sz="quarter" idx="22" hasCustomPrompt="1"/>
          </p:nvPr>
        </p:nvSpPr>
        <p:spPr>
          <a:xfrm>
            <a:off x="6257466" y="1764031"/>
            <a:ext cx="4756715" cy="597605"/>
          </a:xfrm>
          <a:prstGeom prst="rect">
            <a:avLst/>
          </a:prstGeom>
        </p:spPr>
        <p:txBody>
          <a:bodyPr/>
          <a:lstStyle>
            <a:lvl1pPr marL="0" indent="0">
              <a:buSzTx/>
              <a:buFontTx/>
              <a:buNone/>
              <a:defRPr b="1" spc="-100">
                <a:solidFill>
                  <a:schemeClr val="accent2"/>
                </a:solidFill>
              </a:defRPr>
            </a:lvl1pPr>
          </a:lstStyle>
          <a:p>
            <a:r>
              <a:t>Click to add subtitle</a:t>
            </a:r>
          </a:p>
        </p:txBody>
      </p:sp>
      <p:sp>
        <p:nvSpPr>
          <p:cNvPr id="113" name="Text Placeholder 15"/>
          <p:cNvSpPr>
            <a:spLocks noGrp="1"/>
          </p:cNvSpPr>
          <p:nvPr>
            <p:ph type="body" sz="quarter" idx="23" hasCustomPrompt="1"/>
          </p:nvPr>
        </p:nvSpPr>
        <p:spPr>
          <a:xfrm>
            <a:off x="6257466" y="2374900"/>
            <a:ext cx="4756715" cy="3365500"/>
          </a:xfrm>
          <a:prstGeom prst="rect">
            <a:avLst/>
          </a:prstGeom>
        </p:spPr>
        <p:txBody>
          <a:bodyPr/>
          <a:lstStyle>
            <a:lvl1pPr>
              <a:defRPr sz="2000" spc="-100"/>
            </a:lvl1pPr>
          </a:lstStyle>
          <a:p>
            <a:r>
              <a:t>Click to add text</a:t>
            </a:r>
          </a:p>
        </p:txBody>
      </p:sp>
      <p:sp>
        <p:nvSpPr>
          <p:cNvPr id="1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tent 3 Columns">
    <p:spTree>
      <p:nvGrpSpPr>
        <p:cNvPr id="1" name=""/>
        <p:cNvGrpSpPr/>
        <p:nvPr/>
      </p:nvGrpSpPr>
      <p:grpSpPr>
        <a:xfrm>
          <a:off x="0" y="0"/>
          <a:ext cx="0" cy="0"/>
          <a:chOff x="0" y="0"/>
          <a:chExt cx="0" cy="0"/>
        </a:xfrm>
      </p:grpSpPr>
      <p:sp>
        <p:nvSpPr>
          <p:cNvPr id="121" name="Click to add title"/>
          <p:cNvSpPr txBox="1">
            <a:spLocks noGrp="1"/>
          </p:cNvSpPr>
          <p:nvPr>
            <p:ph type="title" hasCustomPrompt="1"/>
          </p:nvPr>
        </p:nvSpPr>
        <p:spPr>
          <a:xfrm>
            <a:off x="1879600" y="183987"/>
            <a:ext cx="9406373" cy="803381"/>
          </a:xfrm>
          <a:prstGeom prst="rect">
            <a:avLst/>
          </a:prstGeom>
        </p:spPr>
        <p:txBody>
          <a:bodyPr/>
          <a:lstStyle>
            <a:lvl1pPr algn="r"/>
          </a:lstStyle>
          <a:p>
            <a:r>
              <a:t>Click to add title</a:t>
            </a:r>
          </a:p>
        </p:txBody>
      </p:sp>
      <p:sp>
        <p:nvSpPr>
          <p:cNvPr id="122" name="Body Level One…"/>
          <p:cNvSpPr txBox="1">
            <a:spLocks noGrp="1"/>
          </p:cNvSpPr>
          <p:nvPr>
            <p:ph type="body" sz="quarter" idx="1" hasCustomPrompt="1"/>
          </p:nvPr>
        </p:nvSpPr>
        <p:spPr>
          <a:xfrm>
            <a:off x="851299" y="1764193"/>
            <a:ext cx="3327367" cy="597605"/>
          </a:xfrm>
          <a:prstGeom prst="rect">
            <a:avLst/>
          </a:prstGeom>
        </p:spPr>
        <p:txBody>
          <a:bodyPr/>
          <a:lstStyle>
            <a:lvl1pPr marL="0" indent="0">
              <a:buSzTx/>
              <a:buFontTx/>
              <a:buNone/>
              <a:defRPr b="1">
                <a:solidFill>
                  <a:schemeClr val="accent2"/>
                </a:solidFill>
              </a:defRPr>
            </a:lvl1pPr>
            <a:lvl2pPr>
              <a:buFontTx/>
              <a:defRPr b="1">
                <a:solidFill>
                  <a:schemeClr val="accent2"/>
                </a:solidFill>
              </a:defRPr>
            </a:lvl2pPr>
            <a:lvl3pPr>
              <a:buFontTx/>
              <a:defRPr b="1">
                <a:solidFill>
                  <a:schemeClr val="accent2"/>
                </a:solidFill>
              </a:defRPr>
            </a:lvl3pPr>
            <a:lvl4pPr>
              <a:buFontTx/>
              <a:defRPr b="1">
                <a:solidFill>
                  <a:schemeClr val="accent2"/>
                </a:solidFill>
              </a:defRPr>
            </a:lvl4pPr>
            <a:lvl5pPr>
              <a:buFontTx/>
              <a:defRPr b="1">
                <a:solidFill>
                  <a:schemeClr val="accent2"/>
                </a:solidFill>
              </a:defRPr>
            </a:lvl5pPr>
          </a:lstStyle>
          <a:p>
            <a:r>
              <a:t>Click to add subtitle</a:t>
            </a:r>
          </a:p>
          <a:p>
            <a:pPr lvl="1"/>
            <a:endParaRPr/>
          </a:p>
          <a:p>
            <a:pPr lvl="2"/>
            <a:endParaRPr/>
          </a:p>
          <a:p>
            <a:pPr lvl="3"/>
            <a:endParaRPr/>
          </a:p>
          <a:p>
            <a:pPr lvl="4"/>
            <a:endParaRPr/>
          </a:p>
        </p:txBody>
      </p:sp>
      <p:sp>
        <p:nvSpPr>
          <p:cNvPr id="123" name="Text Placeholder 15"/>
          <p:cNvSpPr>
            <a:spLocks noGrp="1"/>
          </p:cNvSpPr>
          <p:nvPr>
            <p:ph type="body" sz="quarter" idx="21" hasCustomPrompt="1"/>
          </p:nvPr>
        </p:nvSpPr>
        <p:spPr>
          <a:xfrm>
            <a:off x="851193" y="2374899"/>
            <a:ext cx="3327366" cy="3485573"/>
          </a:xfrm>
          <a:prstGeom prst="rect">
            <a:avLst/>
          </a:prstGeom>
        </p:spPr>
        <p:txBody>
          <a:bodyPr/>
          <a:lstStyle>
            <a:lvl1pPr>
              <a:defRPr sz="2000" spc="-100"/>
            </a:lvl1pPr>
          </a:lstStyle>
          <a:p>
            <a:r>
              <a:t>Click to add text</a:t>
            </a:r>
          </a:p>
        </p:txBody>
      </p:sp>
      <p:sp>
        <p:nvSpPr>
          <p:cNvPr id="124" name="Text Placeholder 30"/>
          <p:cNvSpPr>
            <a:spLocks noGrp="1"/>
          </p:cNvSpPr>
          <p:nvPr>
            <p:ph type="body" sz="quarter" idx="22" hasCustomPrompt="1"/>
          </p:nvPr>
        </p:nvSpPr>
        <p:spPr>
          <a:xfrm>
            <a:off x="4432317" y="1764193"/>
            <a:ext cx="3327366" cy="597605"/>
          </a:xfrm>
          <a:prstGeom prst="rect">
            <a:avLst/>
          </a:prstGeom>
        </p:spPr>
        <p:txBody>
          <a:bodyPr/>
          <a:lstStyle>
            <a:lvl1pPr marL="0" indent="0">
              <a:buSzTx/>
              <a:buFontTx/>
              <a:buNone/>
              <a:defRPr b="1" spc="-100">
                <a:solidFill>
                  <a:schemeClr val="accent2"/>
                </a:solidFill>
              </a:defRPr>
            </a:lvl1pPr>
          </a:lstStyle>
          <a:p>
            <a:r>
              <a:t>Click to add subtitle</a:t>
            </a:r>
          </a:p>
        </p:txBody>
      </p:sp>
      <p:sp>
        <p:nvSpPr>
          <p:cNvPr id="125" name="Text Placeholder 15"/>
          <p:cNvSpPr>
            <a:spLocks noGrp="1"/>
          </p:cNvSpPr>
          <p:nvPr>
            <p:ph type="body" sz="quarter" idx="23" hasCustomPrompt="1"/>
          </p:nvPr>
        </p:nvSpPr>
        <p:spPr>
          <a:xfrm>
            <a:off x="4432317" y="2374899"/>
            <a:ext cx="3327366" cy="3485573"/>
          </a:xfrm>
          <a:prstGeom prst="rect">
            <a:avLst/>
          </a:prstGeom>
        </p:spPr>
        <p:txBody>
          <a:bodyPr/>
          <a:lstStyle>
            <a:lvl1pPr>
              <a:defRPr sz="2000" spc="-100"/>
            </a:lvl1pPr>
          </a:lstStyle>
          <a:p>
            <a:r>
              <a:t>Click to add text</a:t>
            </a:r>
          </a:p>
        </p:txBody>
      </p:sp>
      <p:sp>
        <p:nvSpPr>
          <p:cNvPr id="126" name="Text Placeholder 30"/>
          <p:cNvSpPr>
            <a:spLocks noGrp="1"/>
          </p:cNvSpPr>
          <p:nvPr>
            <p:ph type="body" sz="quarter" idx="24" hasCustomPrompt="1"/>
          </p:nvPr>
        </p:nvSpPr>
        <p:spPr>
          <a:xfrm>
            <a:off x="8025393" y="1764193"/>
            <a:ext cx="3327366" cy="597605"/>
          </a:xfrm>
          <a:prstGeom prst="rect">
            <a:avLst/>
          </a:prstGeom>
        </p:spPr>
        <p:txBody>
          <a:bodyPr/>
          <a:lstStyle>
            <a:lvl1pPr marL="0" indent="0">
              <a:buSzTx/>
              <a:buFontTx/>
              <a:buNone/>
              <a:defRPr b="1" spc="-100">
                <a:solidFill>
                  <a:schemeClr val="accent2"/>
                </a:solidFill>
              </a:defRPr>
            </a:lvl1pPr>
          </a:lstStyle>
          <a:p>
            <a:r>
              <a:t>Click to add subtitle</a:t>
            </a:r>
          </a:p>
        </p:txBody>
      </p:sp>
      <p:sp>
        <p:nvSpPr>
          <p:cNvPr id="127" name="Text Placeholder 15"/>
          <p:cNvSpPr>
            <a:spLocks noGrp="1"/>
          </p:cNvSpPr>
          <p:nvPr>
            <p:ph type="body" sz="quarter" idx="25" hasCustomPrompt="1"/>
          </p:nvPr>
        </p:nvSpPr>
        <p:spPr>
          <a:xfrm>
            <a:off x="8025393" y="2374899"/>
            <a:ext cx="3327366" cy="3485573"/>
          </a:xfrm>
          <a:prstGeom prst="rect">
            <a:avLst/>
          </a:prstGeom>
        </p:spPr>
        <p:txBody>
          <a:bodyPr/>
          <a:lstStyle>
            <a:lvl1pPr>
              <a:defRPr sz="2000" spc="-100"/>
            </a:lvl1pPr>
          </a:lstStyle>
          <a:p>
            <a:r>
              <a:t>Click to add text</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1150467"/>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3" name="Click to add title"/>
          <p:cNvSpPr txBox="1">
            <a:spLocks noGrp="1"/>
          </p:cNvSpPr>
          <p:nvPr>
            <p:ph type="title" hasCustomPrompt="1"/>
          </p:nvPr>
        </p:nvSpPr>
        <p:spPr>
          <a:xfrm>
            <a:off x="1000758" y="194782"/>
            <a:ext cx="10022842" cy="7608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Click to add title</a:t>
            </a:r>
          </a:p>
        </p:txBody>
      </p:sp>
      <p:sp>
        <p:nvSpPr>
          <p:cNvPr id="4" name="Body Level One…"/>
          <p:cNvSpPr txBox="1">
            <a:spLocks noGrp="1"/>
          </p:cNvSpPr>
          <p:nvPr>
            <p:ph type="body" idx="1" hasCustomPrompt="1"/>
          </p:nvPr>
        </p:nvSpPr>
        <p:spPr>
          <a:xfrm>
            <a:off x="646112" y="1560512"/>
            <a:ext cx="10899776" cy="43418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Click to add content</a:t>
            </a:r>
          </a:p>
          <a:p>
            <a:pPr lvl="1"/>
            <a:endParaRPr/>
          </a:p>
          <a:p>
            <a:pPr lvl="2"/>
            <a:endParaRPr/>
          </a:p>
          <a:p>
            <a:pPr lvl="3"/>
            <a:endParaRPr/>
          </a:p>
          <a:p>
            <a:pPr lvl="4"/>
            <a:endParaRPr/>
          </a:p>
        </p:txBody>
      </p:sp>
      <p:sp>
        <p:nvSpPr>
          <p:cNvPr id="5" name="Slide Number"/>
          <p:cNvSpPr txBox="1">
            <a:spLocks noGrp="1"/>
          </p:cNvSpPr>
          <p:nvPr>
            <p:ph type="sldNum" sz="quarter" idx="2"/>
          </p:nvPr>
        </p:nvSpPr>
        <p:spPr>
          <a:xfrm>
            <a:off x="11751525" y="6416992"/>
            <a:ext cx="245404" cy="243841"/>
          </a:xfrm>
          <a:prstGeom prst="rect">
            <a:avLst/>
          </a:prstGeom>
          <a:ln w="12700">
            <a:miter lim="400000"/>
          </a:ln>
        </p:spPr>
        <p:txBody>
          <a:bodyPr wrap="none" lIns="45719" rIns="45719" anchor="ctr">
            <a:spAutoFit/>
          </a:bodyPr>
          <a:lstStyle>
            <a:lvl1pPr algn="r">
              <a:defRPr sz="10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med"/>
  <p:txStyles>
    <p:titleStyle>
      <a:lvl1pPr marL="0" marR="0" indent="0" algn="l" defTabSz="914400" rtl="0" latinLnBrk="0">
        <a:lnSpc>
          <a:spcPct val="100000"/>
        </a:lnSpc>
        <a:spcBef>
          <a:spcPts val="0"/>
        </a:spcBef>
        <a:spcAft>
          <a:spcPts val="0"/>
        </a:spcAft>
        <a:buClrTx/>
        <a:buSzTx/>
        <a:buFontTx/>
        <a:buNone/>
        <a:tabLst/>
        <a:defRPr sz="4800" b="1" i="0" u="none" strike="noStrike" cap="none" spc="-20" baseline="0">
          <a:solidFill>
            <a:srgbClr val="FFFFFF"/>
          </a:solidFill>
          <a:uFillTx/>
          <a:latin typeface="Avenir Next LT Pro"/>
          <a:ea typeface="Avenir Next LT Pro"/>
          <a:cs typeface="Avenir Next LT Pro"/>
          <a:sym typeface="Avenir Next LT Pro"/>
        </a:defRPr>
      </a:lvl1pPr>
      <a:lvl2pPr marL="0" marR="0" indent="0" algn="l" defTabSz="914400" rtl="0" latinLnBrk="0">
        <a:lnSpc>
          <a:spcPct val="100000"/>
        </a:lnSpc>
        <a:spcBef>
          <a:spcPts val="0"/>
        </a:spcBef>
        <a:spcAft>
          <a:spcPts val="0"/>
        </a:spcAft>
        <a:buClrTx/>
        <a:buSzTx/>
        <a:buFontTx/>
        <a:buNone/>
        <a:tabLst/>
        <a:defRPr sz="4800" b="1" i="0" u="none" strike="noStrike" cap="none" spc="-20" baseline="0">
          <a:solidFill>
            <a:srgbClr val="FFFFFF"/>
          </a:solidFill>
          <a:uFillTx/>
          <a:latin typeface="Avenir Next LT Pro"/>
          <a:ea typeface="Avenir Next LT Pro"/>
          <a:cs typeface="Avenir Next LT Pro"/>
          <a:sym typeface="Avenir Next LT Pro"/>
        </a:defRPr>
      </a:lvl2pPr>
      <a:lvl3pPr marL="0" marR="0" indent="0" algn="l" defTabSz="914400" rtl="0" latinLnBrk="0">
        <a:lnSpc>
          <a:spcPct val="100000"/>
        </a:lnSpc>
        <a:spcBef>
          <a:spcPts val="0"/>
        </a:spcBef>
        <a:spcAft>
          <a:spcPts val="0"/>
        </a:spcAft>
        <a:buClrTx/>
        <a:buSzTx/>
        <a:buFontTx/>
        <a:buNone/>
        <a:tabLst/>
        <a:defRPr sz="4800" b="1" i="0" u="none" strike="noStrike" cap="none" spc="-20" baseline="0">
          <a:solidFill>
            <a:srgbClr val="FFFFFF"/>
          </a:solidFill>
          <a:uFillTx/>
          <a:latin typeface="Avenir Next LT Pro"/>
          <a:ea typeface="Avenir Next LT Pro"/>
          <a:cs typeface="Avenir Next LT Pro"/>
          <a:sym typeface="Avenir Next LT Pro"/>
        </a:defRPr>
      </a:lvl3pPr>
      <a:lvl4pPr marL="0" marR="0" indent="0" algn="l" defTabSz="914400" rtl="0" latinLnBrk="0">
        <a:lnSpc>
          <a:spcPct val="100000"/>
        </a:lnSpc>
        <a:spcBef>
          <a:spcPts val="0"/>
        </a:spcBef>
        <a:spcAft>
          <a:spcPts val="0"/>
        </a:spcAft>
        <a:buClrTx/>
        <a:buSzTx/>
        <a:buFontTx/>
        <a:buNone/>
        <a:tabLst/>
        <a:defRPr sz="4800" b="1" i="0" u="none" strike="noStrike" cap="none" spc="-20" baseline="0">
          <a:solidFill>
            <a:srgbClr val="FFFFFF"/>
          </a:solidFill>
          <a:uFillTx/>
          <a:latin typeface="Avenir Next LT Pro"/>
          <a:ea typeface="Avenir Next LT Pro"/>
          <a:cs typeface="Avenir Next LT Pro"/>
          <a:sym typeface="Avenir Next LT Pro"/>
        </a:defRPr>
      </a:lvl4pPr>
      <a:lvl5pPr marL="0" marR="0" indent="0" algn="l" defTabSz="914400" rtl="0" latinLnBrk="0">
        <a:lnSpc>
          <a:spcPct val="100000"/>
        </a:lnSpc>
        <a:spcBef>
          <a:spcPts val="0"/>
        </a:spcBef>
        <a:spcAft>
          <a:spcPts val="0"/>
        </a:spcAft>
        <a:buClrTx/>
        <a:buSzTx/>
        <a:buFontTx/>
        <a:buNone/>
        <a:tabLst/>
        <a:defRPr sz="4800" b="1" i="0" u="none" strike="noStrike" cap="none" spc="-20" baseline="0">
          <a:solidFill>
            <a:srgbClr val="FFFFFF"/>
          </a:solidFill>
          <a:uFillTx/>
          <a:latin typeface="Avenir Next LT Pro"/>
          <a:ea typeface="Avenir Next LT Pro"/>
          <a:cs typeface="Avenir Next LT Pro"/>
          <a:sym typeface="Avenir Next LT Pro"/>
        </a:defRPr>
      </a:lvl5pPr>
      <a:lvl6pPr marL="0" marR="0" indent="0" algn="l" defTabSz="914400" rtl="0" latinLnBrk="0">
        <a:lnSpc>
          <a:spcPct val="100000"/>
        </a:lnSpc>
        <a:spcBef>
          <a:spcPts val="0"/>
        </a:spcBef>
        <a:spcAft>
          <a:spcPts val="0"/>
        </a:spcAft>
        <a:buClrTx/>
        <a:buSzTx/>
        <a:buFontTx/>
        <a:buNone/>
        <a:tabLst/>
        <a:defRPr sz="4800" b="1" i="0" u="none" strike="noStrike" cap="none" spc="-20" baseline="0">
          <a:solidFill>
            <a:srgbClr val="FFFFFF"/>
          </a:solidFill>
          <a:uFillTx/>
          <a:latin typeface="Avenir Next LT Pro"/>
          <a:ea typeface="Avenir Next LT Pro"/>
          <a:cs typeface="Avenir Next LT Pro"/>
          <a:sym typeface="Avenir Next LT Pro"/>
        </a:defRPr>
      </a:lvl6pPr>
      <a:lvl7pPr marL="0" marR="0" indent="0" algn="l" defTabSz="914400" rtl="0" latinLnBrk="0">
        <a:lnSpc>
          <a:spcPct val="100000"/>
        </a:lnSpc>
        <a:spcBef>
          <a:spcPts val="0"/>
        </a:spcBef>
        <a:spcAft>
          <a:spcPts val="0"/>
        </a:spcAft>
        <a:buClrTx/>
        <a:buSzTx/>
        <a:buFontTx/>
        <a:buNone/>
        <a:tabLst/>
        <a:defRPr sz="4800" b="1" i="0" u="none" strike="noStrike" cap="none" spc="-20" baseline="0">
          <a:solidFill>
            <a:srgbClr val="FFFFFF"/>
          </a:solidFill>
          <a:uFillTx/>
          <a:latin typeface="Avenir Next LT Pro"/>
          <a:ea typeface="Avenir Next LT Pro"/>
          <a:cs typeface="Avenir Next LT Pro"/>
          <a:sym typeface="Avenir Next LT Pro"/>
        </a:defRPr>
      </a:lvl7pPr>
      <a:lvl8pPr marL="0" marR="0" indent="0" algn="l" defTabSz="914400" rtl="0" latinLnBrk="0">
        <a:lnSpc>
          <a:spcPct val="100000"/>
        </a:lnSpc>
        <a:spcBef>
          <a:spcPts val="0"/>
        </a:spcBef>
        <a:spcAft>
          <a:spcPts val="0"/>
        </a:spcAft>
        <a:buClrTx/>
        <a:buSzTx/>
        <a:buFontTx/>
        <a:buNone/>
        <a:tabLst/>
        <a:defRPr sz="4800" b="1" i="0" u="none" strike="noStrike" cap="none" spc="-20" baseline="0">
          <a:solidFill>
            <a:srgbClr val="FFFFFF"/>
          </a:solidFill>
          <a:uFillTx/>
          <a:latin typeface="Avenir Next LT Pro"/>
          <a:ea typeface="Avenir Next LT Pro"/>
          <a:cs typeface="Avenir Next LT Pro"/>
          <a:sym typeface="Avenir Next LT Pro"/>
        </a:defRPr>
      </a:lvl8pPr>
      <a:lvl9pPr marL="0" marR="0" indent="0" algn="l" defTabSz="914400" rtl="0" latinLnBrk="0">
        <a:lnSpc>
          <a:spcPct val="100000"/>
        </a:lnSpc>
        <a:spcBef>
          <a:spcPts val="0"/>
        </a:spcBef>
        <a:spcAft>
          <a:spcPts val="0"/>
        </a:spcAft>
        <a:buClrTx/>
        <a:buSzTx/>
        <a:buFontTx/>
        <a:buNone/>
        <a:tabLst/>
        <a:defRPr sz="4800" b="1" i="0" u="none" strike="noStrike" cap="none" spc="-20" baseline="0">
          <a:solidFill>
            <a:srgbClr val="FFFFFF"/>
          </a:solidFill>
          <a:uFillTx/>
          <a:latin typeface="Avenir Next LT Pro"/>
          <a:ea typeface="Avenir Next LT Pro"/>
          <a:cs typeface="Avenir Next LT Pro"/>
          <a:sym typeface="Avenir Next LT Pro"/>
        </a:defRPr>
      </a:lvl9pPr>
    </p:titleStyle>
    <p:bodyStyle>
      <a:lvl1pPr marL="228600" marR="0" indent="-228600" algn="l" defTabSz="914400" rtl="0" latinLnBrk="0">
        <a:lnSpc>
          <a:spcPct val="110000"/>
        </a:lnSpc>
        <a:spcBef>
          <a:spcPts val="1000"/>
        </a:spcBef>
        <a:spcAft>
          <a:spcPts val="0"/>
        </a:spcAft>
        <a:buClrTx/>
        <a:buSzPct val="100000"/>
        <a:buFont typeface="Arial"/>
        <a:buChar char="•"/>
        <a:tabLst/>
        <a:defRPr sz="2400" b="0" i="0" u="none" strike="noStrike" cap="none" spc="-20" baseline="0">
          <a:solidFill>
            <a:srgbClr val="000000"/>
          </a:solidFill>
          <a:uFillTx/>
          <a:latin typeface="Avenir Next LT Pro"/>
          <a:ea typeface="Avenir Next LT Pro"/>
          <a:cs typeface="Avenir Next LT Pro"/>
          <a:sym typeface="Avenir Next LT Pro"/>
        </a:defRPr>
      </a:lvl1pPr>
      <a:lvl2pPr marL="731519" marR="0" indent="-274319" algn="l" defTabSz="914400" rtl="0" latinLnBrk="0">
        <a:lnSpc>
          <a:spcPct val="110000"/>
        </a:lnSpc>
        <a:spcBef>
          <a:spcPts val="1000"/>
        </a:spcBef>
        <a:spcAft>
          <a:spcPts val="0"/>
        </a:spcAft>
        <a:buClrTx/>
        <a:buSzPct val="100000"/>
        <a:buFont typeface="Arial"/>
        <a:buChar char="•"/>
        <a:tabLst/>
        <a:defRPr sz="2400" b="0" i="0" u="none" strike="noStrike" cap="none" spc="-20" baseline="0">
          <a:solidFill>
            <a:srgbClr val="000000"/>
          </a:solidFill>
          <a:uFillTx/>
          <a:latin typeface="Avenir Next LT Pro"/>
          <a:ea typeface="Avenir Next LT Pro"/>
          <a:cs typeface="Avenir Next LT Pro"/>
          <a:sym typeface="Avenir Next LT Pro"/>
        </a:defRPr>
      </a:lvl2pPr>
      <a:lvl3pPr marL="1219200" marR="0" indent="-304800" algn="l" defTabSz="914400" rtl="0" latinLnBrk="0">
        <a:lnSpc>
          <a:spcPct val="110000"/>
        </a:lnSpc>
        <a:spcBef>
          <a:spcPts val="1000"/>
        </a:spcBef>
        <a:spcAft>
          <a:spcPts val="0"/>
        </a:spcAft>
        <a:buClrTx/>
        <a:buSzPct val="100000"/>
        <a:buFont typeface="Arial"/>
        <a:buChar char="•"/>
        <a:tabLst/>
        <a:defRPr sz="2400" b="0" i="0" u="none" strike="noStrike" cap="none" spc="-20" baseline="0">
          <a:solidFill>
            <a:srgbClr val="000000"/>
          </a:solidFill>
          <a:uFillTx/>
          <a:latin typeface="Avenir Next LT Pro"/>
          <a:ea typeface="Avenir Next LT Pro"/>
          <a:cs typeface="Avenir Next LT Pro"/>
          <a:sym typeface="Avenir Next LT Pro"/>
        </a:defRPr>
      </a:lvl3pPr>
      <a:lvl4pPr marL="1714500" marR="0" indent="-342900" algn="l" defTabSz="914400" rtl="0" latinLnBrk="0">
        <a:lnSpc>
          <a:spcPct val="110000"/>
        </a:lnSpc>
        <a:spcBef>
          <a:spcPts val="1000"/>
        </a:spcBef>
        <a:spcAft>
          <a:spcPts val="0"/>
        </a:spcAft>
        <a:buClrTx/>
        <a:buSzPct val="100000"/>
        <a:buFont typeface="Arial"/>
        <a:buChar char="•"/>
        <a:tabLst/>
        <a:defRPr sz="2400" b="0" i="0" u="none" strike="noStrike" cap="none" spc="-20" baseline="0">
          <a:solidFill>
            <a:srgbClr val="000000"/>
          </a:solidFill>
          <a:uFillTx/>
          <a:latin typeface="Avenir Next LT Pro"/>
          <a:ea typeface="Avenir Next LT Pro"/>
          <a:cs typeface="Avenir Next LT Pro"/>
          <a:sym typeface="Avenir Next LT Pro"/>
        </a:defRPr>
      </a:lvl4pPr>
      <a:lvl5pPr marL="2171700" marR="0" indent="-342900" algn="l" defTabSz="914400" rtl="0" latinLnBrk="0">
        <a:lnSpc>
          <a:spcPct val="110000"/>
        </a:lnSpc>
        <a:spcBef>
          <a:spcPts val="1000"/>
        </a:spcBef>
        <a:spcAft>
          <a:spcPts val="0"/>
        </a:spcAft>
        <a:buClrTx/>
        <a:buSzPct val="100000"/>
        <a:buFont typeface="Arial"/>
        <a:buChar char="•"/>
        <a:tabLst/>
        <a:defRPr sz="2400" b="0" i="0" u="none" strike="noStrike" cap="none" spc="-20" baseline="0">
          <a:solidFill>
            <a:srgbClr val="000000"/>
          </a:solidFill>
          <a:uFillTx/>
          <a:latin typeface="Avenir Next LT Pro"/>
          <a:ea typeface="Avenir Next LT Pro"/>
          <a:cs typeface="Avenir Next LT Pro"/>
          <a:sym typeface="Avenir Next LT Pro"/>
        </a:defRPr>
      </a:lvl5pPr>
      <a:lvl6pPr marL="2590800" marR="0" indent="-304800" algn="l" defTabSz="914400" rtl="0" latinLnBrk="0">
        <a:lnSpc>
          <a:spcPct val="110000"/>
        </a:lnSpc>
        <a:spcBef>
          <a:spcPts val="1000"/>
        </a:spcBef>
        <a:spcAft>
          <a:spcPts val="0"/>
        </a:spcAft>
        <a:buClrTx/>
        <a:buSzPct val="100000"/>
        <a:buFont typeface="Arial"/>
        <a:buChar char="•"/>
        <a:tabLst/>
        <a:defRPr sz="2400" b="0" i="0" u="none" strike="noStrike" cap="none" spc="-20" baseline="0">
          <a:solidFill>
            <a:srgbClr val="000000"/>
          </a:solidFill>
          <a:uFillTx/>
          <a:latin typeface="Avenir Next LT Pro"/>
          <a:ea typeface="Avenir Next LT Pro"/>
          <a:cs typeface="Avenir Next LT Pro"/>
          <a:sym typeface="Avenir Next LT Pro"/>
        </a:defRPr>
      </a:lvl6pPr>
      <a:lvl7pPr marL="3048000" marR="0" indent="-304800" algn="l" defTabSz="914400" rtl="0" latinLnBrk="0">
        <a:lnSpc>
          <a:spcPct val="110000"/>
        </a:lnSpc>
        <a:spcBef>
          <a:spcPts val="1000"/>
        </a:spcBef>
        <a:spcAft>
          <a:spcPts val="0"/>
        </a:spcAft>
        <a:buClrTx/>
        <a:buSzPct val="100000"/>
        <a:buFont typeface="Arial"/>
        <a:buChar char="•"/>
        <a:tabLst/>
        <a:defRPr sz="2400" b="0" i="0" u="none" strike="noStrike" cap="none" spc="-20" baseline="0">
          <a:solidFill>
            <a:srgbClr val="000000"/>
          </a:solidFill>
          <a:uFillTx/>
          <a:latin typeface="Avenir Next LT Pro"/>
          <a:ea typeface="Avenir Next LT Pro"/>
          <a:cs typeface="Avenir Next LT Pro"/>
          <a:sym typeface="Avenir Next LT Pro"/>
        </a:defRPr>
      </a:lvl7pPr>
      <a:lvl8pPr marL="3505200" marR="0" indent="-304800" algn="l" defTabSz="914400" rtl="0" latinLnBrk="0">
        <a:lnSpc>
          <a:spcPct val="110000"/>
        </a:lnSpc>
        <a:spcBef>
          <a:spcPts val="1000"/>
        </a:spcBef>
        <a:spcAft>
          <a:spcPts val="0"/>
        </a:spcAft>
        <a:buClrTx/>
        <a:buSzPct val="100000"/>
        <a:buFont typeface="Arial"/>
        <a:buChar char="•"/>
        <a:tabLst/>
        <a:defRPr sz="2400" b="0" i="0" u="none" strike="noStrike" cap="none" spc="-20" baseline="0">
          <a:solidFill>
            <a:srgbClr val="000000"/>
          </a:solidFill>
          <a:uFillTx/>
          <a:latin typeface="Avenir Next LT Pro"/>
          <a:ea typeface="Avenir Next LT Pro"/>
          <a:cs typeface="Avenir Next LT Pro"/>
          <a:sym typeface="Avenir Next LT Pro"/>
        </a:defRPr>
      </a:lvl8pPr>
      <a:lvl9pPr marL="3962400" marR="0" indent="-304800" algn="l" defTabSz="914400" rtl="0" latinLnBrk="0">
        <a:lnSpc>
          <a:spcPct val="110000"/>
        </a:lnSpc>
        <a:spcBef>
          <a:spcPts val="1000"/>
        </a:spcBef>
        <a:spcAft>
          <a:spcPts val="0"/>
        </a:spcAft>
        <a:buClrTx/>
        <a:buSzPct val="100000"/>
        <a:buFont typeface="Arial"/>
        <a:buChar char="•"/>
        <a:tabLst/>
        <a:defRPr sz="2400" b="0" i="0" u="none" strike="noStrike" cap="none" spc="-20" baseline="0">
          <a:solidFill>
            <a:srgbClr val="000000"/>
          </a:solidFill>
          <a:uFillTx/>
          <a:latin typeface="Avenir Next LT Pro"/>
          <a:ea typeface="Avenir Next LT Pro"/>
          <a:cs typeface="Avenir Next LT Pro"/>
          <a:sym typeface="Avenir Next LT Pro"/>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venir Next LT Pro"/>
        </a:defRPr>
      </a:lvl1pPr>
      <a:lvl2pPr marL="0" marR="0" indent="4572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venir Next LT Pro"/>
        </a:defRPr>
      </a:lvl2pPr>
      <a:lvl3pPr marL="0" marR="0" indent="9144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venir Next LT Pro"/>
        </a:defRPr>
      </a:lvl3pPr>
      <a:lvl4pPr marL="0" marR="0" indent="13716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venir Next LT Pro"/>
        </a:defRPr>
      </a:lvl4pPr>
      <a:lvl5pPr marL="0" marR="0" indent="18288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venir Next LT Pro"/>
        </a:defRPr>
      </a:lvl5pPr>
      <a:lvl6pPr marL="0" marR="0" indent="22860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venir Next LT Pro"/>
        </a:defRPr>
      </a:lvl6pPr>
      <a:lvl7pPr marL="0" marR="0" indent="27432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venir Next LT Pro"/>
        </a:defRPr>
      </a:lvl7pPr>
      <a:lvl8pPr marL="0" marR="0" indent="32004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venir Next LT Pro"/>
        </a:defRPr>
      </a:lvl8pPr>
      <a:lvl9pPr marL="0" marR="0" indent="36576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venir Next LT Pr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Title 6"/>
          <p:cNvSpPr txBox="1">
            <a:spLocks noGrp="1"/>
          </p:cNvSpPr>
          <p:nvPr>
            <p:ph type="title"/>
          </p:nvPr>
        </p:nvSpPr>
        <p:spPr>
          <a:xfrm>
            <a:off x="0" y="0"/>
            <a:ext cx="12192000" cy="2053987"/>
          </a:xfrm>
          <a:prstGeom prst="rect">
            <a:avLst/>
          </a:prstGeom>
          <a:solidFill>
            <a:schemeClr val="accent1"/>
          </a:solidFill>
        </p:spPr>
        <p:txBody>
          <a:bodyPr>
            <a:normAutofit/>
          </a:bodyPr>
          <a:lstStyle/>
          <a:p>
            <a:pPr algn="ctr" defTabSz="420623">
              <a:defRPr sz="4324" spc="-127">
                <a:latin typeface="Arial"/>
                <a:ea typeface="Arial"/>
                <a:cs typeface="Arial"/>
                <a:sym typeface="Arial"/>
              </a:defRPr>
            </a:pPr>
            <a:r>
              <a:rPr sz="4000" dirty="0">
                <a:solidFill>
                  <a:schemeClr val="bg1"/>
                </a:solidFill>
              </a:rPr>
              <a:t>Why is it so hard to share and ask for help?</a:t>
            </a:r>
            <a:br>
              <a:rPr dirty="0"/>
            </a:br>
            <a:endParaRPr dirty="0"/>
          </a:p>
        </p:txBody>
      </p:sp>
      <p:sp>
        <p:nvSpPr>
          <p:cNvPr id="164" name="Subtitle 7"/>
          <p:cNvSpPr txBox="1">
            <a:spLocks noGrp="1"/>
          </p:cNvSpPr>
          <p:nvPr>
            <p:ph type="body" sz="half" idx="1"/>
          </p:nvPr>
        </p:nvSpPr>
        <p:spPr>
          <a:xfrm>
            <a:off x="5395457" y="2574974"/>
            <a:ext cx="5800868" cy="3963938"/>
          </a:xfrm>
          <a:prstGeom prst="rect">
            <a:avLst/>
          </a:prstGeom>
        </p:spPr>
        <p:txBody>
          <a:bodyPr>
            <a:normAutofit/>
          </a:bodyPr>
          <a:lstStyle/>
          <a:p>
            <a:pPr defTabSz="758951">
              <a:lnSpc>
                <a:spcPct val="88000"/>
              </a:lnSpc>
              <a:spcBef>
                <a:spcPts val="800"/>
              </a:spcBef>
              <a:defRPr sz="2241" spc="-83">
                <a:latin typeface="Arial"/>
                <a:ea typeface="Arial"/>
                <a:cs typeface="Arial"/>
                <a:sym typeface="Arial"/>
              </a:defRPr>
            </a:pPr>
            <a:r>
              <a:rPr sz="3984" spc="-147" dirty="0">
                <a:solidFill>
                  <a:schemeClr val="accent1"/>
                </a:solidFill>
              </a:rPr>
              <a:t>Charlie Lowe</a:t>
            </a:r>
            <a:r>
              <a:rPr dirty="0"/>
              <a:t> </a:t>
            </a:r>
            <a:endParaRPr sz="1826" spc="-16" dirty="0"/>
          </a:p>
          <a:p>
            <a:pPr defTabSz="758951">
              <a:lnSpc>
                <a:spcPct val="88000"/>
              </a:lnSpc>
              <a:spcBef>
                <a:spcPts val="800"/>
              </a:spcBef>
              <a:defRPr sz="1826" spc="-16">
                <a:latin typeface="Arial"/>
                <a:ea typeface="Arial"/>
                <a:cs typeface="Arial"/>
                <a:sym typeface="Arial"/>
              </a:defRPr>
            </a:pPr>
            <a:endParaRPr sz="1826" spc="-16" dirty="0"/>
          </a:p>
          <a:p>
            <a:pPr defTabSz="758951">
              <a:lnSpc>
                <a:spcPct val="88000"/>
              </a:lnSpc>
              <a:spcBef>
                <a:spcPts val="800"/>
              </a:spcBef>
              <a:defRPr sz="1826" spc="-16">
                <a:latin typeface="Arial"/>
                <a:ea typeface="Arial"/>
                <a:cs typeface="Arial"/>
                <a:sym typeface="Arial"/>
              </a:defRPr>
            </a:pPr>
            <a:endParaRPr sz="1826" spc="-16" dirty="0"/>
          </a:p>
          <a:p>
            <a:pPr defTabSz="758951">
              <a:lnSpc>
                <a:spcPct val="88000"/>
              </a:lnSpc>
              <a:spcBef>
                <a:spcPts val="800"/>
              </a:spcBef>
              <a:defRPr sz="2988" spc="-135">
                <a:solidFill>
                  <a:schemeClr val="accent1"/>
                </a:solidFill>
                <a:latin typeface="Arial"/>
                <a:ea typeface="Arial"/>
                <a:cs typeface="Arial"/>
                <a:sym typeface="Arial"/>
              </a:defRPr>
            </a:pPr>
            <a:r>
              <a:rPr dirty="0"/>
              <a:t>Family Matters</a:t>
            </a:r>
            <a:endParaRPr spc="-27" dirty="0"/>
          </a:p>
          <a:p>
            <a:pPr defTabSz="758951">
              <a:lnSpc>
                <a:spcPct val="88000"/>
              </a:lnSpc>
              <a:spcBef>
                <a:spcPts val="800"/>
              </a:spcBef>
              <a:defRPr sz="2988" spc="-135">
                <a:solidFill>
                  <a:schemeClr val="accent1"/>
                </a:solidFill>
                <a:latin typeface="Arial"/>
                <a:ea typeface="Arial"/>
                <a:cs typeface="Arial"/>
                <a:sym typeface="Arial"/>
              </a:defRPr>
            </a:pPr>
            <a:r>
              <a:rPr dirty="0"/>
              <a:t>46-48 Devonport Road </a:t>
            </a:r>
            <a:endParaRPr spc="-27" dirty="0"/>
          </a:p>
          <a:p>
            <a:pPr defTabSz="758951">
              <a:lnSpc>
                <a:spcPct val="88000"/>
              </a:lnSpc>
              <a:spcBef>
                <a:spcPts val="800"/>
              </a:spcBef>
              <a:defRPr sz="2988" spc="-135">
                <a:solidFill>
                  <a:schemeClr val="accent1"/>
                </a:solidFill>
                <a:latin typeface="Arial"/>
                <a:ea typeface="Arial"/>
                <a:cs typeface="Arial"/>
                <a:sym typeface="Arial"/>
              </a:defRPr>
            </a:pPr>
            <a:r>
              <a:rPr dirty="0"/>
              <a:t>Plymouth PL3 4DH</a:t>
            </a:r>
            <a:endParaRPr spc="-27" dirty="0"/>
          </a:p>
          <a:p>
            <a:pPr defTabSz="758951">
              <a:lnSpc>
                <a:spcPct val="88000"/>
              </a:lnSpc>
              <a:spcBef>
                <a:spcPts val="800"/>
              </a:spcBef>
              <a:defRPr sz="2988" spc="-135">
                <a:solidFill>
                  <a:schemeClr val="accent1"/>
                </a:solidFill>
                <a:latin typeface="Arial"/>
                <a:ea typeface="Arial"/>
                <a:cs typeface="Arial"/>
                <a:sym typeface="Arial"/>
              </a:defRPr>
            </a:pPr>
            <a:r>
              <a:rPr dirty="0"/>
              <a:t>United Kingdom</a:t>
            </a:r>
          </a:p>
        </p:txBody>
      </p:sp>
      <p:pic>
        <p:nvPicPr>
          <p:cNvPr id="163" name="Picture Placeholder 4" descr="Picture Placeholder 4"/>
          <p:cNvPicPr>
            <a:picLocks noGrp="1" noChangeAspect="1"/>
          </p:cNvPicPr>
          <p:nvPr>
            <p:ph type="pic" sz="quarter" idx="21"/>
          </p:nvPr>
        </p:nvPicPr>
        <p:blipFill rotWithShape="1">
          <a:blip r:embed="rId3"/>
          <a:srcRect l="20625" r="20625"/>
          <a:stretch/>
        </p:blipFill>
        <p:spPr>
          <a:xfrm>
            <a:off x="0" y="2053987"/>
            <a:ext cx="4248767" cy="4821360"/>
          </a:xfrm>
          <a:prstGeom prst="rect">
            <a:avLst/>
          </a:prstGeom>
        </p:spPr>
      </p:pic>
      <p:sp>
        <p:nvSpPr>
          <p:cNvPr id="165" name="Slide Number Placeholder 6"/>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spcBef>
                <a:spcPts val="600"/>
              </a:spcBef>
            </a:lvl1pPr>
          </a:lstStyle>
          <a:p>
            <a:fld id="{86CB4B4D-7CA3-9044-876B-883B54F8677D}" type="slidenum">
              <a:rPr/>
              <a:t>1</a:t>
            </a:fld>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Footer Placeholder 3"/>
          <p:cNvSpPr txBox="1"/>
          <p:nvPr/>
        </p:nvSpPr>
        <p:spPr>
          <a:xfrm>
            <a:off x="246887" y="6416992"/>
            <a:ext cx="4745737"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000"/>
            </a:lvl1pPr>
          </a:lstStyle>
          <a:p>
            <a:r>
              <a:t>Why is it so hard to share and ask for help?</a:t>
            </a:r>
          </a:p>
        </p:txBody>
      </p:sp>
      <p:sp>
        <p:nvSpPr>
          <p:cNvPr id="228" name="Title 1"/>
          <p:cNvSpPr txBox="1">
            <a:spLocks noGrp="1"/>
          </p:cNvSpPr>
          <p:nvPr>
            <p:ph type="title"/>
          </p:nvPr>
        </p:nvSpPr>
        <p:spPr>
          <a:xfrm>
            <a:off x="1000758" y="194782"/>
            <a:ext cx="10022842" cy="760894"/>
          </a:xfrm>
          <a:prstGeom prst="rect">
            <a:avLst/>
          </a:prstGeom>
        </p:spPr>
        <p:txBody>
          <a:bodyPr/>
          <a:lstStyle>
            <a:lvl1pPr>
              <a:defRPr sz="4300" spc="-100"/>
            </a:lvl1pPr>
          </a:lstStyle>
          <a:p>
            <a:r>
              <a:t>2. Sharing experiences</a:t>
            </a:r>
          </a:p>
        </p:txBody>
      </p:sp>
      <p:sp>
        <p:nvSpPr>
          <p:cNvPr id="229" name="Slide Number Placeholder 5"/>
          <p:cNvSpPr txBox="1">
            <a:spLocks noGrp="1"/>
          </p:cNvSpPr>
          <p:nvPr>
            <p:ph type="sldNum" sz="quarter" idx="2"/>
          </p:nvPr>
        </p:nvSpPr>
        <p:spPr>
          <a:xfrm>
            <a:off x="11751525" y="6416992"/>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a:t>
            </a:fld>
            <a:endParaRPr/>
          </a:p>
        </p:txBody>
      </p:sp>
      <p:sp>
        <p:nvSpPr>
          <p:cNvPr id="230" name="Content Placeholder 4"/>
          <p:cNvSpPr txBox="1">
            <a:spLocks noGrp="1"/>
          </p:cNvSpPr>
          <p:nvPr>
            <p:ph type="body" idx="1"/>
          </p:nvPr>
        </p:nvSpPr>
        <p:spPr>
          <a:xfrm>
            <a:off x="457200" y="1560512"/>
            <a:ext cx="11088688" cy="4341813"/>
          </a:xfrm>
          <a:prstGeom prst="rect">
            <a:avLst/>
          </a:prstGeom>
        </p:spPr>
        <p:txBody>
          <a:bodyPr>
            <a:normAutofit/>
          </a:bodyPr>
          <a:lstStyle/>
          <a:p>
            <a:pPr marL="0" indent="0">
              <a:buSzTx/>
              <a:buNone/>
              <a:defRPr i="1">
                <a:latin typeface="Arial"/>
                <a:ea typeface="Arial"/>
                <a:cs typeface="Arial"/>
                <a:sym typeface="Arial"/>
              </a:defRPr>
            </a:pPr>
            <a:endParaRPr dirty="0"/>
          </a:p>
          <a:p>
            <a:pPr marL="0" indent="0" algn="ctr">
              <a:buSzTx/>
              <a:buNone/>
              <a:defRPr sz="3600" b="1" i="1" spc="-100">
                <a:solidFill>
                  <a:schemeClr val="accent1"/>
                </a:solidFill>
                <a:latin typeface="Arial"/>
                <a:ea typeface="Arial"/>
                <a:cs typeface="Arial"/>
                <a:sym typeface="Arial"/>
              </a:defRPr>
            </a:pPr>
            <a:r>
              <a:rPr dirty="0"/>
              <a:t>I did share with a friend and it backfired because she went to my daughter’s employer and said: </a:t>
            </a:r>
          </a:p>
          <a:p>
            <a:pPr marL="0" indent="0" algn="ctr">
              <a:buSzTx/>
              <a:buNone/>
              <a:defRPr sz="3600" b="1" i="1" spc="-100">
                <a:solidFill>
                  <a:schemeClr val="accent1"/>
                </a:solidFill>
                <a:latin typeface="Arial"/>
                <a:ea typeface="Arial"/>
                <a:cs typeface="Arial"/>
                <a:sym typeface="Arial"/>
              </a:defRPr>
            </a:pPr>
            <a:r>
              <a:rPr dirty="0"/>
              <a:t>“I think you’re very good taking on a heroin addict.”</a:t>
            </a:r>
          </a:p>
          <a:p>
            <a:pPr marL="0" indent="0" algn="ctr">
              <a:buSzTx/>
              <a:buNone/>
              <a:defRPr sz="3600" b="1" i="1" spc="-100">
                <a:solidFill>
                  <a:schemeClr val="accent1"/>
                </a:solidFill>
                <a:latin typeface="Arial"/>
                <a:ea typeface="Arial"/>
                <a:cs typeface="Arial"/>
                <a:sym typeface="Arial"/>
              </a:defRPr>
            </a:pPr>
            <a:r>
              <a:rPr dirty="0"/>
              <a:t> So she lost her job which was very unkind and cruel. </a:t>
            </a:r>
            <a:endParaRPr lang="en-GB" dirty="0"/>
          </a:p>
          <a:p>
            <a:pPr marL="0" indent="0" algn="ctr">
              <a:buSzTx/>
              <a:buNone/>
              <a:defRPr sz="3600" b="1" i="1" spc="-100">
                <a:solidFill>
                  <a:schemeClr val="accent1"/>
                </a:solidFill>
                <a:latin typeface="Arial"/>
                <a:ea typeface="Arial"/>
                <a:cs typeface="Arial"/>
                <a:sym typeface="Arial"/>
              </a:defRPr>
            </a:pPr>
            <a:r>
              <a:rPr dirty="0"/>
              <a:t>This was a lifelong friend I thought I could trust.</a:t>
            </a:r>
            <a:r>
              <a:rPr lang="en-GB" dirty="0"/>
              <a:t>”</a:t>
            </a:r>
            <a:endParaRPr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Footer Placeholder 3"/>
          <p:cNvSpPr txBox="1"/>
          <p:nvPr/>
        </p:nvSpPr>
        <p:spPr>
          <a:xfrm>
            <a:off x="246887" y="6416992"/>
            <a:ext cx="4745737"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000"/>
            </a:lvl1pPr>
          </a:lstStyle>
          <a:p>
            <a:r>
              <a:t>Why is it so hard to share and ask for help?</a:t>
            </a:r>
          </a:p>
        </p:txBody>
      </p:sp>
      <p:sp>
        <p:nvSpPr>
          <p:cNvPr id="235" name="Title 1"/>
          <p:cNvSpPr txBox="1">
            <a:spLocks noGrp="1"/>
          </p:cNvSpPr>
          <p:nvPr>
            <p:ph type="title"/>
          </p:nvPr>
        </p:nvSpPr>
        <p:spPr>
          <a:xfrm>
            <a:off x="1000758" y="194782"/>
            <a:ext cx="10022842" cy="760894"/>
          </a:xfrm>
          <a:prstGeom prst="rect">
            <a:avLst/>
          </a:prstGeom>
        </p:spPr>
        <p:txBody>
          <a:bodyPr/>
          <a:lstStyle/>
          <a:p>
            <a:pPr>
              <a:defRPr sz="4300" spc="-100"/>
            </a:pPr>
            <a:r>
              <a:t>2. Sharing experiences </a:t>
            </a:r>
            <a:r>
              <a:rPr sz="3600"/>
              <a:t>(cont’d)</a:t>
            </a:r>
          </a:p>
        </p:txBody>
      </p:sp>
      <p:sp>
        <p:nvSpPr>
          <p:cNvPr id="236" name="Slide Number Placeholder 5"/>
          <p:cNvSpPr txBox="1">
            <a:spLocks noGrp="1"/>
          </p:cNvSpPr>
          <p:nvPr>
            <p:ph type="sldNum" sz="quarter" idx="2"/>
          </p:nvPr>
        </p:nvSpPr>
        <p:spPr>
          <a:xfrm>
            <a:off x="11760889" y="6416992"/>
            <a:ext cx="236040"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a:p>
        </p:txBody>
      </p:sp>
      <p:graphicFrame>
        <p:nvGraphicFramePr>
          <p:cNvPr id="237" name="Content Placeholder 6"/>
          <p:cNvGraphicFramePr/>
          <p:nvPr>
            <p:extLst>
              <p:ext uri="{D42A27DB-BD31-4B8C-83A1-F6EECF244321}">
                <p14:modId xmlns:p14="http://schemas.microsoft.com/office/powerpoint/2010/main" val="2461585384"/>
              </p:ext>
            </p:extLst>
          </p:nvPr>
        </p:nvGraphicFramePr>
        <p:xfrm>
          <a:off x="3698405" y="1366684"/>
          <a:ext cx="7885504" cy="5269204"/>
        </p:xfrm>
        <a:graphic>
          <a:graphicData uri="http://schemas.openxmlformats.org/drawingml/2006/chart">
            <c:chart xmlns:c="http://schemas.openxmlformats.org/drawingml/2006/chart" xmlns:r="http://schemas.openxmlformats.org/officeDocument/2006/relationships" r:id="rId3"/>
          </a:graphicData>
        </a:graphic>
      </p:graphicFrame>
      <p:pic>
        <p:nvPicPr>
          <p:cNvPr id="238" name="Picture 7" descr="Picture 7"/>
          <p:cNvPicPr>
            <a:picLocks noChangeAspect="1"/>
          </p:cNvPicPr>
          <p:nvPr/>
        </p:nvPicPr>
        <p:blipFill>
          <a:blip r:embed="rId4"/>
          <a:stretch>
            <a:fillRect/>
          </a:stretch>
        </p:blipFill>
        <p:spPr>
          <a:xfrm>
            <a:off x="341475" y="1987827"/>
            <a:ext cx="3179950" cy="422356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Footer Placeholder 3"/>
          <p:cNvSpPr txBox="1"/>
          <p:nvPr/>
        </p:nvSpPr>
        <p:spPr>
          <a:xfrm>
            <a:off x="246887" y="6416992"/>
            <a:ext cx="4745737"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000"/>
            </a:lvl1pPr>
          </a:lstStyle>
          <a:p>
            <a:r>
              <a:t>Why is it so hard to share and ask for help?</a:t>
            </a:r>
          </a:p>
        </p:txBody>
      </p:sp>
      <p:sp>
        <p:nvSpPr>
          <p:cNvPr id="243" name="Title 1"/>
          <p:cNvSpPr txBox="1">
            <a:spLocks noGrp="1"/>
          </p:cNvSpPr>
          <p:nvPr>
            <p:ph type="title"/>
          </p:nvPr>
        </p:nvSpPr>
        <p:spPr>
          <a:xfrm>
            <a:off x="1000758" y="194782"/>
            <a:ext cx="10022842" cy="760894"/>
          </a:xfrm>
          <a:prstGeom prst="rect">
            <a:avLst/>
          </a:prstGeom>
        </p:spPr>
        <p:txBody>
          <a:bodyPr/>
          <a:lstStyle>
            <a:lvl1pPr>
              <a:defRPr sz="4300" spc="-100"/>
            </a:lvl1pPr>
          </a:lstStyle>
          <a:p>
            <a:r>
              <a:t>3. Time taken to first sharing</a:t>
            </a:r>
          </a:p>
        </p:txBody>
      </p:sp>
      <p:sp>
        <p:nvSpPr>
          <p:cNvPr id="244" name="Slide Number Placeholder 5"/>
          <p:cNvSpPr txBox="1">
            <a:spLocks noGrp="1"/>
          </p:cNvSpPr>
          <p:nvPr>
            <p:ph type="sldNum" sz="quarter" idx="2"/>
          </p:nvPr>
        </p:nvSpPr>
        <p:spPr>
          <a:xfrm>
            <a:off x="11751525" y="6416992"/>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a:t>
            </a:fld>
            <a:endParaRPr/>
          </a:p>
        </p:txBody>
      </p:sp>
      <p:graphicFrame>
        <p:nvGraphicFramePr>
          <p:cNvPr id="245" name="Content Placeholder 2"/>
          <p:cNvGraphicFramePr/>
          <p:nvPr>
            <p:extLst>
              <p:ext uri="{D42A27DB-BD31-4B8C-83A1-F6EECF244321}">
                <p14:modId xmlns:p14="http://schemas.microsoft.com/office/powerpoint/2010/main" val="3260365325"/>
              </p:ext>
            </p:extLst>
          </p:nvPr>
        </p:nvGraphicFramePr>
        <p:xfrm>
          <a:off x="599767" y="1956617"/>
          <a:ext cx="10766223" cy="3470788"/>
        </p:xfrm>
        <a:graphic>
          <a:graphicData uri="http://schemas.openxmlformats.org/drawingml/2006/table">
            <a:tbl>
              <a:tblPr firstRow="1" firstCol="1" bandRow="1">
                <a:tableStyleId>{4C3C2611-4C71-4FC5-86AE-919BDF0F9419}</a:tableStyleId>
              </a:tblPr>
              <a:tblGrid>
                <a:gridCol w="3186016">
                  <a:extLst>
                    <a:ext uri="{9D8B030D-6E8A-4147-A177-3AD203B41FA5}">
                      <a16:colId xmlns:a16="http://schemas.microsoft.com/office/drawing/2014/main" val="20000"/>
                    </a:ext>
                  </a:extLst>
                </a:gridCol>
                <a:gridCol w="2351932">
                  <a:extLst>
                    <a:ext uri="{9D8B030D-6E8A-4147-A177-3AD203B41FA5}">
                      <a16:colId xmlns:a16="http://schemas.microsoft.com/office/drawing/2014/main" val="20001"/>
                    </a:ext>
                  </a:extLst>
                </a:gridCol>
                <a:gridCol w="2375667">
                  <a:extLst>
                    <a:ext uri="{9D8B030D-6E8A-4147-A177-3AD203B41FA5}">
                      <a16:colId xmlns:a16="http://schemas.microsoft.com/office/drawing/2014/main" val="20002"/>
                    </a:ext>
                  </a:extLst>
                </a:gridCol>
                <a:gridCol w="2852608">
                  <a:extLst>
                    <a:ext uri="{9D8B030D-6E8A-4147-A177-3AD203B41FA5}">
                      <a16:colId xmlns:a16="http://schemas.microsoft.com/office/drawing/2014/main" val="20003"/>
                    </a:ext>
                  </a:extLst>
                </a:gridCol>
              </a:tblGrid>
              <a:tr h="929543">
                <a:tc>
                  <a:txBody>
                    <a:bodyPr/>
                    <a:lstStyle/>
                    <a:p>
                      <a:pPr algn="l">
                        <a:lnSpc>
                          <a:spcPct val="105999"/>
                        </a:lnSpc>
                        <a:spcBef>
                          <a:spcPts val="800"/>
                        </a:spcBef>
                        <a:defRPr sz="2400">
                          <a:solidFill>
                            <a:schemeClr val="accent1"/>
                          </a:solidFill>
                          <a:latin typeface="Arial"/>
                          <a:ea typeface="Arial"/>
                          <a:cs typeface="Arial"/>
                          <a:sym typeface="Arial"/>
                        </a:defRPr>
                      </a:pPr>
                      <a:endParaRP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2400">
                          <a:solidFill>
                            <a:schemeClr val="accent1"/>
                          </a:solidFill>
                        </a:defRPr>
                      </a:pPr>
                      <a:r>
                        <a:t>PARENTS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b="0">
                          <a:solidFill>
                            <a:srgbClr val="000000"/>
                          </a:solidFill>
                        </a:defRPr>
                      </a:pPr>
                      <a:r>
                        <a:rPr sz="2400" b="1">
                          <a:solidFill>
                            <a:schemeClr val="accent1"/>
                          </a:solidFill>
                        </a:rPr>
                        <a:t>ADULT PARTNERS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2400">
                          <a:solidFill>
                            <a:schemeClr val="accent1"/>
                          </a:solidFill>
                        </a:defRPr>
                      </a:pPr>
                      <a:r>
                        <a:t>ADULT CHILDREN</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0"/>
                  </a:ext>
                </a:extLst>
              </a:tr>
              <a:tr h="803748">
                <a:tc>
                  <a:txBody>
                    <a:bodyPr/>
                    <a:lstStyle/>
                    <a:p>
                      <a:pPr algn="ctr">
                        <a:lnSpc>
                          <a:spcPct val="105999"/>
                        </a:lnSpc>
                        <a:spcBef>
                          <a:spcPts val="800"/>
                        </a:spcBef>
                        <a:defRPr sz="1800" b="0">
                          <a:solidFill>
                            <a:srgbClr val="000000"/>
                          </a:solidFill>
                        </a:defRPr>
                      </a:pPr>
                      <a:r>
                        <a:rPr sz="2400" b="1" dirty="0">
                          <a:solidFill>
                            <a:schemeClr val="accent1"/>
                          </a:solidFill>
                        </a:rPr>
                        <a:t>EARLY   &lt;1y</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a:pPr>
                      <a:r>
                        <a:rPr sz="2400" b="1">
                          <a:solidFill>
                            <a:schemeClr val="accent1"/>
                          </a:solidFill>
                        </a:rPr>
                        <a:t>10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a:pPr>
                      <a:r>
                        <a:rPr sz="2400" b="1">
                          <a:solidFill>
                            <a:schemeClr val="accent1"/>
                          </a:solidFill>
                        </a:rPr>
                        <a:t>4</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a:pPr>
                      <a:r>
                        <a:rPr sz="2400" b="1">
                          <a:solidFill>
                            <a:schemeClr val="accent1"/>
                          </a:solidFill>
                        </a:rPr>
                        <a:t>1</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1"/>
                  </a:ext>
                </a:extLst>
              </a:tr>
              <a:tr h="803748">
                <a:tc>
                  <a:txBody>
                    <a:bodyPr/>
                    <a:lstStyle/>
                    <a:p>
                      <a:pPr algn="ctr">
                        <a:lnSpc>
                          <a:spcPct val="105999"/>
                        </a:lnSpc>
                        <a:spcBef>
                          <a:spcPts val="800"/>
                        </a:spcBef>
                        <a:defRPr sz="1800" b="0">
                          <a:solidFill>
                            <a:srgbClr val="000000"/>
                          </a:solidFill>
                        </a:defRPr>
                      </a:pPr>
                      <a:r>
                        <a:rPr sz="2400" b="1" dirty="0">
                          <a:solidFill>
                            <a:schemeClr val="accent1"/>
                          </a:solidFill>
                        </a:rPr>
                        <a:t>MID-RANGE  1-5y</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a:pPr>
                      <a:r>
                        <a:rPr sz="2400" b="1">
                          <a:solidFill>
                            <a:schemeClr val="accent1"/>
                          </a:solidFill>
                        </a:rPr>
                        <a:t>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a:pPr>
                      <a:r>
                        <a:rPr sz="2400" b="1">
                          <a:solidFill>
                            <a:schemeClr val="accent1"/>
                          </a:solidFill>
                        </a:rPr>
                        <a:t>1</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a:pPr>
                      <a:r>
                        <a:rPr sz="2400" b="1">
                          <a:solidFill>
                            <a:schemeClr val="accent1"/>
                          </a:solidFill>
                        </a:rPr>
                        <a:t>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2"/>
                  </a:ext>
                </a:extLst>
              </a:tr>
              <a:tr h="933749">
                <a:tc>
                  <a:txBody>
                    <a:bodyPr/>
                    <a:lstStyle/>
                    <a:p>
                      <a:pPr algn="ctr">
                        <a:lnSpc>
                          <a:spcPct val="105999"/>
                        </a:lnSpc>
                        <a:spcBef>
                          <a:spcPts val="800"/>
                        </a:spcBef>
                        <a:defRPr sz="1800" b="0">
                          <a:solidFill>
                            <a:srgbClr val="000000"/>
                          </a:solidFill>
                        </a:defRPr>
                      </a:pPr>
                      <a:r>
                        <a:rPr sz="2400" b="1" dirty="0">
                          <a:solidFill>
                            <a:schemeClr val="accent1"/>
                          </a:solidFill>
                        </a:rPr>
                        <a:t>LATE   &gt;5y</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a:pPr>
                      <a:r>
                        <a:rPr sz="2400" b="1" dirty="0">
                          <a:solidFill>
                            <a:schemeClr val="accent1"/>
                          </a:solidFill>
                        </a:rPr>
                        <a:t>2 
</a:t>
                      </a:r>
                      <a:r>
                        <a:rPr sz="2000" b="1" dirty="0">
                          <a:solidFill>
                            <a:schemeClr val="accent1"/>
                          </a:solidFill>
                        </a:rPr>
                        <a:t>5 &amp; 10y</a:t>
                      </a:r>
                      <a:endParaRPr sz="2400" b="1" dirty="0">
                        <a:solidFill>
                          <a:schemeClr val="accent1"/>
                        </a:solidFill>
                      </a:endParaRP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a:pPr>
                      <a:r>
                        <a:rPr sz="2400" b="1">
                          <a:solidFill>
                            <a:schemeClr val="accent1"/>
                          </a:solidFill>
                        </a:rPr>
                        <a:t>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a:pPr>
                      <a:r>
                        <a:rPr sz="2400" b="1" dirty="0">
                          <a:solidFill>
                            <a:schemeClr val="accent1"/>
                          </a:solidFill>
                        </a:rPr>
                        <a:t>1 
</a:t>
                      </a:r>
                      <a:r>
                        <a:rPr sz="2000" b="1" dirty="0">
                          <a:solidFill>
                            <a:schemeClr val="accent1"/>
                          </a:solidFill>
                        </a:rPr>
                        <a:t>26y</a:t>
                      </a:r>
                      <a:endParaRPr sz="2400" b="1" dirty="0">
                        <a:solidFill>
                          <a:schemeClr val="accent1"/>
                        </a:solidFill>
                      </a:endParaRP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3"/>
                  </a:ext>
                </a:extLst>
              </a:tr>
            </a:tbl>
          </a:graphicData>
        </a:graphic>
      </p:graphicFrame>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Footer Placeholder 3"/>
          <p:cNvSpPr txBox="1"/>
          <p:nvPr/>
        </p:nvSpPr>
        <p:spPr>
          <a:xfrm>
            <a:off x="246887" y="6416992"/>
            <a:ext cx="4745737"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000"/>
            </a:lvl1pPr>
          </a:lstStyle>
          <a:p>
            <a:r>
              <a:t>Why is it so hard to share and ask for help?</a:t>
            </a:r>
          </a:p>
        </p:txBody>
      </p:sp>
      <p:sp>
        <p:nvSpPr>
          <p:cNvPr id="250" name="Title 1"/>
          <p:cNvSpPr txBox="1">
            <a:spLocks noGrp="1"/>
          </p:cNvSpPr>
          <p:nvPr>
            <p:ph type="title"/>
          </p:nvPr>
        </p:nvSpPr>
        <p:spPr>
          <a:xfrm>
            <a:off x="1000758" y="194782"/>
            <a:ext cx="10022842" cy="760894"/>
          </a:xfrm>
          <a:prstGeom prst="rect">
            <a:avLst/>
          </a:prstGeom>
        </p:spPr>
        <p:txBody>
          <a:bodyPr/>
          <a:lstStyle>
            <a:lvl1pPr>
              <a:defRPr sz="4300" spc="-100"/>
            </a:lvl1pPr>
          </a:lstStyle>
          <a:p>
            <a:r>
              <a:t>4. Circumstances of sharing</a:t>
            </a:r>
          </a:p>
        </p:txBody>
      </p:sp>
      <p:sp>
        <p:nvSpPr>
          <p:cNvPr id="251" name="Slide Number Placeholder 5"/>
          <p:cNvSpPr txBox="1">
            <a:spLocks noGrp="1"/>
          </p:cNvSpPr>
          <p:nvPr>
            <p:ph type="sldNum" sz="quarter" idx="2"/>
          </p:nvPr>
        </p:nvSpPr>
        <p:spPr>
          <a:xfrm>
            <a:off x="11751525" y="6416992"/>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a:t>
            </a:fld>
            <a:endParaRPr/>
          </a:p>
        </p:txBody>
      </p:sp>
      <p:sp>
        <p:nvSpPr>
          <p:cNvPr id="252" name="Content Placeholder 4"/>
          <p:cNvSpPr txBox="1">
            <a:spLocks noGrp="1"/>
          </p:cNvSpPr>
          <p:nvPr>
            <p:ph type="body" idx="1"/>
          </p:nvPr>
        </p:nvSpPr>
        <p:spPr>
          <a:xfrm>
            <a:off x="274927" y="1258093"/>
            <a:ext cx="10899776" cy="4341814"/>
          </a:xfrm>
          <a:prstGeom prst="rect">
            <a:avLst/>
          </a:prstGeom>
        </p:spPr>
        <p:txBody>
          <a:bodyPr/>
          <a:lstStyle/>
          <a:p>
            <a:pPr marL="0" indent="0">
              <a:buSzTx/>
              <a:buNone/>
              <a:defRPr b="1" spc="-100">
                <a:solidFill>
                  <a:schemeClr val="accent1"/>
                </a:solidFill>
                <a:latin typeface="Arial"/>
                <a:ea typeface="Arial"/>
                <a:cs typeface="Arial"/>
                <a:sym typeface="Arial"/>
              </a:defRPr>
            </a:pPr>
            <a:r>
              <a:t>Two Themes:     1. </a:t>
            </a:r>
            <a:r>
              <a:rPr>
                <a:solidFill>
                  <a:srgbClr val="218AFF"/>
                </a:solidFill>
              </a:rPr>
              <a:t>Planned</a:t>
            </a:r>
            <a:r>
              <a:rPr>
                <a:solidFill>
                  <a:srgbClr val="000000"/>
                </a:solidFill>
              </a:rPr>
              <a:t> </a:t>
            </a:r>
            <a:r>
              <a:t>or</a:t>
            </a:r>
            <a:r>
              <a:rPr>
                <a:solidFill>
                  <a:srgbClr val="000000"/>
                </a:solidFill>
              </a:rPr>
              <a:t> </a:t>
            </a:r>
            <a:r>
              <a:rPr>
                <a:solidFill>
                  <a:srgbClr val="FF0000"/>
                </a:solidFill>
              </a:rPr>
              <a:t>Involuntary   </a:t>
            </a:r>
          </a:p>
          <a:p>
            <a:pPr marL="0" lvl="4" indent="2171700">
              <a:buSzTx/>
              <a:buNone/>
              <a:defRPr b="1" spc="-100">
                <a:solidFill>
                  <a:schemeClr val="accent1"/>
                </a:solidFill>
                <a:latin typeface="Arial"/>
                <a:ea typeface="Arial"/>
                <a:cs typeface="Arial"/>
                <a:sym typeface="Arial"/>
              </a:defRPr>
            </a:pPr>
            <a:r>
              <a:t>2. Presence of a </a:t>
            </a:r>
            <a:r>
              <a:rPr>
                <a:solidFill>
                  <a:schemeClr val="accent4">
                    <a:lumOff val="-9019"/>
                  </a:schemeClr>
                </a:solidFill>
              </a:rPr>
              <a:t>CRISIS</a:t>
            </a:r>
            <a:r>
              <a:t> </a:t>
            </a:r>
          </a:p>
        </p:txBody>
      </p:sp>
      <p:graphicFrame>
        <p:nvGraphicFramePr>
          <p:cNvPr id="253" name="Table 2"/>
          <p:cNvGraphicFramePr/>
          <p:nvPr>
            <p:extLst>
              <p:ext uri="{D42A27DB-BD31-4B8C-83A1-F6EECF244321}">
                <p14:modId xmlns:p14="http://schemas.microsoft.com/office/powerpoint/2010/main" val="1737895057"/>
              </p:ext>
            </p:extLst>
          </p:nvPr>
        </p:nvGraphicFramePr>
        <p:xfrm>
          <a:off x="536069" y="2715476"/>
          <a:ext cx="10752348" cy="3486015"/>
        </p:xfrm>
        <a:graphic>
          <a:graphicData uri="http://schemas.openxmlformats.org/drawingml/2006/table">
            <a:tbl>
              <a:tblPr firstRow="1" firstCol="1" bandRow="1">
                <a:tableStyleId>{4C3C2611-4C71-4FC5-86AE-919BDF0F9419}</a:tableStyleId>
              </a:tblPr>
              <a:tblGrid>
                <a:gridCol w="1797914">
                  <a:extLst>
                    <a:ext uri="{9D8B030D-6E8A-4147-A177-3AD203B41FA5}">
                      <a16:colId xmlns:a16="http://schemas.microsoft.com/office/drawing/2014/main" val="20000"/>
                    </a:ext>
                  </a:extLst>
                </a:gridCol>
                <a:gridCol w="1293094">
                  <a:extLst>
                    <a:ext uri="{9D8B030D-6E8A-4147-A177-3AD203B41FA5}">
                      <a16:colId xmlns:a16="http://schemas.microsoft.com/office/drawing/2014/main" val="20001"/>
                    </a:ext>
                  </a:extLst>
                </a:gridCol>
                <a:gridCol w="1294264">
                  <a:extLst>
                    <a:ext uri="{9D8B030D-6E8A-4147-A177-3AD203B41FA5}">
                      <a16:colId xmlns:a16="http://schemas.microsoft.com/office/drawing/2014/main" val="20002"/>
                    </a:ext>
                  </a:extLst>
                </a:gridCol>
                <a:gridCol w="1294264">
                  <a:extLst>
                    <a:ext uri="{9D8B030D-6E8A-4147-A177-3AD203B41FA5}">
                      <a16:colId xmlns:a16="http://schemas.microsoft.com/office/drawing/2014/main" val="20003"/>
                    </a:ext>
                  </a:extLst>
                </a:gridCol>
                <a:gridCol w="1294264">
                  <a:extLst>
                    <a:ext uri="{9D8B030D-6E8A-4147-A177-3AD203B41FA5}">
                      <a16:colId xmlns:a16="http://schemas.microsoft.com/office/drawing/2014/main" val="20004"/>
                    </a:ext>
                  </a:extLst>
                </a:gridCol>
                <a:gridCol w="1294264">
                  <a:extLst>
                    <a:ext uri="{9D8B030D-6E8A-4147-A177-3AD203B41FA5}">
                      <a16:colId xmlns:a16="http://schemas.microsoft.com/office/drawing/2014/main" val="20005"/>
                    </a:ext>
                  </a:extLst>
                </a:gridCol>
                <a:gridCol w="1294264">
                  <a:extLst>
                    <a:ext uri="{9D8B030D-6E8A-4147-A177-3AD203B41FA5}">
                      <a16:colId xmlns:a16="http://schemas.microsoft.com/office/drawing/2014/main" val="20006"/>
                    </a:ext>
                  </a:extLst>
                </a:gridCol>
                <a:gridCol w="1190020">
                  <a:extLst>
                    <a:ext uri="{9D8B030D-6E8A-4147-A177-3AD203B41FA5}">
                      <a16:colId xmlns:a16="http://schemas.microsoft.com/office/drawing/2014/main" val="20007"/>
                    </a:ext>
                  </a:extLst>
                </a:gridCol>
              </a:tblGrid>
              <a:tr h="1484133">
                <a:tc>
                  <a:txBody>
                    <a:bodyPr/>
                    <a:lstStyle/>
                    <a:p>
                      <a:pPr algn="l">
                        <a:lnSpc>
                          <a:spcPct val="105999"/>
                        </a:lnSpc>
                        <a:spcBef>
                          <a:spcPts val="800"/>
                        </a:spcBef>
                        <a:defRPr sz="1800">
                          <a:solidFill>
                            <a:srgbClr val="000000"/>
                          </a:solidFill>
                          <a:latin typeface="+mj-lt"/>
                          <a:ea typeface="+mj-ea"/>
                          <a:cs typeface="+mj-cs"/>
                          <a:sym typeface="Calibri"/>
                        </a:defRPr>
                      </a:pPr>
                      <a:endParaRP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gridSpan="2">
                  <a:txBody>
                    <a:bodyPr/>
                    <a:lstStyle/>
                    <a:p>
                      <a:pPr algn="ctr">
                        <a:lnSpc>
                          <a:spcPct val="105999"/>
                        </a:lnSpc>
                        <a:spcBef>
                          <a:spcPts val="800"/>
                        </a:spcBef>
                        <a:defRPr sz="1800" b="0">
                          <a:solidFill>
                            <a:srgbClr val="000000"/>
                          </a:solidFill>
                        </a:defRPr>
                      </a:pPr>
                      <a:r>
                        <a:rPr sz="2000" b="1">
                          <a:solidFill>
                            <a:schemeClr val="accent1"/>
                          </a:solidFill>
                        </a:rPr>
                        <a:t>
PARENTS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hMerge="1">
                  <a:txBody>
                    <a:bodyPr/>
                    <a:lstStyle/>
                    <a:p>
                      <a:endParaRPr lang="en-US"/>
                    </a:p>
                  </a:txBody>
                  <a:tcPr/>
                </a:tc>
                <a:tc gridSpan="2">
                  <a:txBody>
                    <a:bodyPr/>
                    <a:lstStyle/>
                    <a:p>
                      <a:pPr algn="ctr">
                        <a:lnSpc>
                          <a:spcPct val="105999"/>
                        </a:lnSpc>
                        <a:spcBef>
                          <a:spcPts val="800"/>
                        </a:spcBef>
                        <a:defRPr sz="1800" b="0">
                          <a:solidFill>
                            <a:srgbClr val="000000"/>
                          </a:solidFill>
                        </a:defRPr>
                      </a:pPr>
                      <a:r>
                        <a:rPr sz="2000" b="1">
                          <a:solidFill>
                            <a:schemeClr val="accent1"/>
                          </a:solidFill>
                        </a:rPr>
                        <a:t>
ADULT PARTNERS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hMerge="1">
                  <a:txBody>
                    <a:bodyPr/>
                    <a:lstStyle/>
                    <a:p>
                      <a:endParaRPr lang="en-US"/>
                    </a:p>
                  </a:txBody>
                  <a:tcPr/>
                </a:tc>
                <a:tc gridSpan="2">
                  <a:txBody>
                    <a:bodyPr/>
                    <a:lstStyle/>
                    <a:p>
                      <a:pPr algn="ctr">
                        <a:lnSpc>
                          <a:spcPct val="105999"/>
                        </a:lnSpc>
                        <a:spcBef>
                          <a:spcPts val="800"/>
                        </a:spcBef>
                        <a:defRPr sz="1800" b="0">
                          <a:solidFill>
                            <a:srgbClr val="000000"/>
                          </a:solidFill>
                        </a:defRPr>
                      </a:pPr>
                      <a:r>
                        <a:rPr sz="2000" b="1">
                          <a:solidFill>
                            <a:schemeClr val="accent1"/>
                          </a:solidFill>
                        </a:rPr>
                        <a:t>
ADULT CHILDREN</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hMerge="1">
                  <a:txBody>
                    <a:bodyPr/>
                    <a:lstStyle/>
                    <a:p>
                      <a:endParaRPr lang="en-US"/>
                    </a:p>
                  </a:txBody>
                  <a:tcPr/>
                </a:tc>
                <a:tc>
                  <a:txBody>
                    <a:bodyPr/>
                    <a:lstStyle/>
                    <a:p>
                      <a:pPr algn="l">
                        <a:lnSpc>
                          <a:spcPct val="105999"/>
                        </a:lnSpc>
                        <a:spcBef>
                          <a:spcPts val="800"/>
                        </a:spcBef>
                        <a:defRPr sz="2000">
                          <a:solidFill>
                            <a:schemeClr val="accent1"/>
                          </a:solidFill>
                        </a:defRPr>
                      </a:pPr>
                      <a:r>
                        <a:t> </a:t>
                      </a:r>
                    </a:p>
                    <a:p>
                      <a:pPr algn="l">
                        <a:lnSpc>
                          <a:spcPct val="105999"/>
                        </a:lnSpc>
                        <a:spcBef>
                          <a:spcPts val="800"/>
                        </a:spcBef>
                        <a:defRPr sz="2000">
                          <a:solidFill>
                            <a:schemeClr val="accent1"/>
                          </a:solidFill>
                          <a:latin typeface="Arial"/>
                          <a:ea typeface="Arial"/>
                          <a:cs typeface="Arial"/>
                          <a:sym typeface="Arial"/>
                        </a:defRPr>
                      </a:pPr>
                      <a:r>
                        <a:t>TOTAL</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0"/>
                  </a:ext>
                </a:extLst>
              </a:tr>
              <a:tr h="667294">
                <a:tc>
                  <a:txBody>
                    <a:bodyPr/>
                    <a:lstStyle/>
                    <a:p>
                      <a:pPr algn="ctr">
                        <a:lnSpc>
                          <a:spcPct val="105999"/>
                        </a:lnSpc>
                        <a:spcBef>
                          <a:spcPts val="800"/>
                        </a:spcBef>
                        <a:defRPr sz="1800" b="0">
                          <a:solidFill>
                            <a:srgbClr val="000000"/>
                          </a:solidFill>
                        </a:defRPr>
                      </a:pPr>
                      <a:r>
                        <a:rPr sz="2200" b="1">
                          <a:solidFill>
                            <a:schemeClr val="accent4">
                              <a:lumOff val="-9019"/>
                            </a:schemeClr>
                          </a:solidFill>
                        </a:rPr>
                        <a:t>CRISIS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05999"/>
                        </a:lnSpc>
                        <a:spcBef>
                          <a:spcPts val="800"/>
                        </a:spcBef>
                        <a:defRPr sz="1800"/>
                      </a:pPr>
                      <a:r>
                        <a:rPr sz="2200" b="1">
                          <a:solidFill>
                            <a:schemeClr val="accent1"/>
                          </a:solidFill>
                        </a:rPr>
                        <a:t>Y</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05999"/>
                        </a:lnSpc>
                        <a:spcBef>
                          <a:spcPts val="800"/>
                        </a:spcBef>
                        <a:defRPr sz="1800"/>
                      </a:pPr>
                      <a:r>
                        <a:rPr sz="2200" b="1">
                          <a:solidFill>
                            <a:schemeClr val="accent1"/>
                          </a:solidFill>
                        </a:rPr>
                        <a:t>N</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05999"/>
                        </a:lnSpc>
                        <a:spcBef>
                          <a:spcPts val="800"/>
                        </a:spcBef>
                        <a:defRPr sz="1800"/>
                      </a:pPr>
                      <a:r>
                        <a:rPr sz="2200" b="1">
                          <a:solidFill>
                            <a:schemeClr val="accent1"/>
                          </a:solidFill>
                        </a:rPr>
                        <a:t>Y</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05999"/>
                        </a:lnSpc>
                        <a:spcBef>
                          <a:spcPts val="800"/>
                        </a:spcBef>
                        <a:defRPr sz="1800"/>
                      </a:pPr>
                      <a:r>
                        <a:rPr sz="2200" b="1">
                          <a:solidFill>
                            <a:schemeClr val="accent1"/>
                          </a:solidFill>
                        </a:rPr>
                        <a:t>N</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05999"/>
                        </a:lnSpc>
                        <a:spcBef>
                          <a:spcPts val="800"/>
                        </a:spcBef>
                        <a:defRPr sz="1800"/>
                      </a:pPr>
                      <a:r>
                        <a:rPr sz="2200" b="1">
                          <a:solidFill>
                            <a:schemeClr val="accent1"/>
                          </a:solidFill>
                        </a:rPr>
                        <a:t>Y</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05999"/>
                        </a:lnSpc>
                        <a:spcBef>
                          <a:spcPts val="800"/>
                        </a:spcBef>
                        <a:defRPr sz="1800"/>
                      </a:pPr>
                      <a:r>
                        <a:rPr sz="2200" b="1">
                          <a:solidFill>
                            <a:schemeClr val="accent1"/>
                          </a:solidFill>
                        </a:rPr>
                        <a:t>N</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05999"/>
                        </a:lnSpc>
                        <a:spcBef>
                          <a:spcPts val="800"/>
                        </a:spcBef>
                        <a:defRPr sz="1800"/>
                      </a:pPr>
                      <a:r>
                        <a:rPr sz="2200" b="1"/>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1"/>
                  </a:ext>
                </a:extLst>
              </a:tr>
              <a:tr h="667294">
                <a:tc>
                  <a:txBody>
                    <a:bodyPr/>
                    <a:lstStyle/>
                    <a:p>
                      <a:pPr algn="ctr">
                        <a:lnSpc>
                          <a:spcPct val="105999"/>
                        </a:lnSpc>
                        <a:spcBef>
                          <a:spcPts val="800"/>
                        </a:spcBef>
                        <a:defRPr sz="1800" b="0">
                          <a:solidFill>
                            <a:srgbClr val="000000"/>
                          </a:solidFill>
                        </a:defRPr>
                      </a:pPr>
                      <a:r>
                        <a:rPr sz="2200" b="1">
                          <a:solidFill>
                            <a:srgbClr val="218AFF"/>
                          </a:solidFill>
                        </a:rPr>
                        <a:t>Planned</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05999"/>
                        </a:lnSpc>
                        <a:spcBef>
                          <a:spcPts val="800"/>
                        </a:spcBef>
                        <a:defRPr sz="1800"/>
                      </a:pPr>
                      <a:r>
                        <a:rPr sz="2200" b="1">
                          <a:solidFill>
                            <a:schemeClr val="accent1"/>
                          </a:solidFill>
                        </a:rPr>
                        <a:t>5</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05999"/>
                        </a:lnSpc>
                        <a:spcBef>
                          <a:spcPts val="800"/>
                        </a:spcBef>
                        <a:defRPr sz="1800"/>
                      </a:pPr>
                      <a:r>
                        <a:rPr sz="2200" b="1">
                          <a:solidFill>
                            <a:schemeClr val="accent1"/>
                          </a:solidFill>
                        </a:rPr>
                        <a:t>14</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05999"/>
                        </a:lnSpc>
                        <a:spcBef>
                          <a:spcPts val="800"/>
                        </a:spcBef>
                        <a:defRPr sz="1800"/>
                      </a:pPr>
                      <a:r>
                        <a:rPr sz="2200" b="1">
                          <a:solidFill>
                            <a:schemeClr val="accent1"/>
                          </a:solidFill>
                        </a:rPr>
                        <a:t>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05999"/>
                        </a:lnSpc>
                        <a:spcBef>
                          <a:spcPts val="800"/>
                        </a:spcBef>
                        <a:defRPr sz="1800"/>
                      </a:pPr>
                      <a:r>
                        <a:rPr sz="2200" b="1">
                          <a:solidFill>
                            <a:schemeClr val="accent1"/>
                          </a:solidFill>
                        </a:rPr>
                        <a:t>8</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05999"/>
                        </a:lnSpc>
                        <a:spcBef>
                          <a:spcPts val="800"/>
                        </a:spcBef>
                        <a:defRPr sz="1800"/>
                      </a:pPr>
                      <a:r>
                        <a:rPr sz="2200" b="1">
                          <a:solidFill>
                            <a:schemeClr val="accent1"/>
                          </a:solidFill>
                        </a:rPr>
                        <a:t>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05999"/>
                        </a:lnSpc>
                        <a:spcBef>
                          <a:spcPts val="800"/>
                        </a:spcBef>
                        <a:defRPr sz="1800"/>
                      </a:pPr>
                      <a:r>
                        <a:rPr sz="2200" b="1">
                          <a:solidFill>
                            <a:schemeClr val="accent1"/>
                          </a:solidFill>
                        </a:rPr>
                        <a:t>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05999"/>
                        </a:lnSpc>
                        <a:spcBef>
                          <a:spcPts val="800"/>
                        </a:spcBef>
                        <a:defRPr sz="1800"/>
                      </a:pPr>
                      <a:r>
                        <a:rPr sz="2200" b="1">
                          <a:solidFill>
                            <a:srgbClr val="00B0F0"/>
                          </a:solidFill>
                        </a:rPr>
                        <a:t>29</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2"/>
                  </a:ext>
                </a:extLst>
              </a:tr>
              <a:tr h="667294">
                <a:tc>
                  <a:txBody>
                    <a:bodyPr/>
                    <a:lstStyle/>
                    <a:p>
                      <a:pPr algn="ctr">
                        <a:lnSpc>
                          <a:spcPct val="105999"/>
                        </a:lnSpc>
                        <a:spcBef>
                          <a:spcPts val="800"/>
                        </a:spcBef>
                        <a:defRPr sz="1800" b="0">
                          <a:solidFill>
                            <a:srgbClr val="000000"/>
                          </a:solidFill>
                        </a:defRPr>
                      </a:pPr>
                      <a:r>
                        <a:rPr sz="2200" b="1" dirty="0">
                          <a:solidFill>
                            <a:srgbClr val="FF0000"/>
                          </a:solidFill>
                        </a:rPr>
                        <a:t>Involuntary</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05999"/>
                        </a:lnSpc>
                        <a:spcBef>
                          <a:spcPts val="800"/>
                        </a:spcBef>
                        <a:defRPr sz="1800"/>
                      </a:pPr>
                      <a:r>
                        <a:rPr sz="2200" b="1">
                          <a:solidFill>
                            <a:schemeClr val="accent1"/>
                          </a:solidFill>
                        </a:rPr>
                        <a:t>7</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05999"/>
                        </a:lnSpc>
                        <a:spcBef>
                          <a:spcPts val="800"/>
                        </a:spcBef>
                        <a:defRPr sz="1800"/>
                      </a:pPr>
                      <a:r>
                        <a:rPr sz="2200" b="1">
                          <a:solidFill>
                            <a:schemeClr val="accent1"/>
                          </a:solidFill>
                        </a:rPr>
                        <a:t>1</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05999"/>
                        </a:lnSpc>
                        <a:spcBef>
                          <a:spcPts val="800"/>
                        </a:spcBef>
                        <a:defRPr sz="1800"/>
                      </a:pPr>
                      <a:r>
                        <a:rPr sz="2200" b="1">
                          <a:solidFill>
                            <a:schemeClr val="accent1"/>
                          </a:solidFill>
                        </a:rPr>
                        <a:t>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05999"/>
                        </a:lnSpc>
                        <a:spcBef>
                          <a:spcPts val="800"/>
                        </a:spcBef>
                        <a:defRPr sz="1800"/>
                      </a:pPr>
                      <a:r>
                        <a:rPr sz="2200" b="1">
                          <a:solidFill>
                            <a:schemeClr val="accent1"/>
                          </a:solidFill>
                        </a:rPr>
                        <a:t>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05999"/>
                        </a:lnSpc>
                        <a:spcBef>
                          <a:spcPts val="800"/>
                        </a:spcBef>
                        <a:defRPr sz="1800"/>
                      </a:pPr>
                      <a:r>
                        <a:rPr sz="2200" b="1">
                          <a:solidFill>
                            <a:schemeClr val="accent1"/>
                          </a:solidFill>
                        </a:rPr>
                        <a:t>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05999"/>
                        </a:lnSpc>
                        <a:spcBef>
                          <a:spcPts val="800"/>
                        </a:spcBef>
                        <a:defRPr sz="1800"/>
                      </a:pPr>
                      <a:r>
                        <a:rPr sz="2200" b="1">
                          <a:solidFill>
                            <a:schemeClr val="accent1"/>
                          </a:solidFill>
                        </a:rPr>
                        <a:t>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05999"/>
                        </a:lnSpc>
                        <a:spcBef>
                          <a:spcPts val="800"/>
                        </a:spcBef>
                        <a:defRPr sz="1800"/>
                      </a:pPr>
                      <a:r>
                        <a:rPr sz="2200" b="1" dirty="0">
                          <a:solidFill>
                            <a:srgbClr val="FF0000"/>
                          </a:solidFill>
                        </a:rPr>
                        <a:t>12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bl>
          </a:graphicData>
        </a:graphic>
      </p:graphicFrame>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Footer Placeholder 3"/>
          <p:cNvSpPr txBox="1"/>
          <p:nvPr/>
        </p:nvSpPr>
        <p:spPr>
          <a:xfrm>
            <a:off x="246887" y="6416992"/>
            <a:ext cx="4745737"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000"/>
            </a:lvl1pPr>
          </a:lstStyle>
          <a:p>
            <a:r>
              <a:t>Why is it so hard to share and ask for help?</a:t>
            </a:r>
          </a:p>
        </p:txBody>
      </p:sp>
      <p:sp>
        <p:nvSpPr>
          <p:cNvPr id="258" name="Title 1"/>
          <p:cNvSpPr txBox="1">
            <a:spLocks noGrp="1"/>
          </p:cNvSpPr>
          <p:nvPr>
            <p:ph type="title"/>
          </p:nvPr>
        </p:nvSpPr>
        <p:spPr>
          <a:xfrm>
            <a:off x="354562" y="194782"/>
            <a:ext cx="11420672" cy="760894"/>
          </a:xfrm>
          <a:prstGeom prst="rect">
            <a:avLst/>
          </a:prstGeom>
        </p:spPr>
        <p:txBody>
          <a:bodyPr/>
          <a:lstStyle>
            <a:lvl1pPr>
              <a:defRPr sz="4000" spc="-100"/>
            </a:lvl1pPr>
          </a:lstStyle>
          <a:p>
            <a:r>
              <a:t>5. Barriers to sharing</a:t>
            </a:r>
          </a:p>
        </p:txBody>
      </p:sp>
      <p:sp>
        <p:nvSpPr>
          <p:cNvPr id="259" name="Slide Number Placeholder 5"/>
          <p:cNvSpPr txBox="1">
            <a:spLocks noGrp="1"/>
          </p:cNvSpPr>
          <p:nvPr>
            <p:ph type="sldNum" sz="quarter" idx="2"/>
          </p:nvPr>
        </p:nvSpPr>
        <p:spPr>
          <a:xfrm>
            <a:off x="11751525" y="6416992"/>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a:p>
        </p:txBody>
      </p:sp>
      <p:pic>
        <p:nvPicPr>
          <p:cNvPr id="260" name="Content Placeholder 8" descr="Content Placeholder 8"/>
          <p:cNvPicPr>
            <a:picLocks noChangeAspect="1"/>
          </p:cNvPicPr>
          <p:nvPr/>
        </p:nvPicPr>
        <p:blipFill>
          <a:blip r:embed="rId3"/>
          <a:stretch>
            <a:fillRect/>
          </a:stretch>
        </p:blipFill>
        <p:spPr>
          <a:xfrm>
            <a:off x="6524812" y="1254827"/>
            <a:ext cx="5291568" cy="5057805"/>
          </a:xfrm>
          <a:prstGeom prst="rect">
            <a:avLst/>
          </a:prstGeom>
          <a:ln w="12700">
            <a:miter lim="400000"/>
          </a:ln>
        </p:spPr>
      </p:pic>
      <p:sp>
        <p:nvSpPr>
          <p:cNvPr id="261" name="TextBox 4"/>
          <p:cNvSpPr txBox="1"/>
          <p:nvPr/>
        </p:nvSpPr>
        <p:spPr>
          <a:xfrm>
            <a:off x="478338" y="1339888"/>
            <a:ext cx="6034058" cy="5016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800" b="1">
                <a:solidFill>
                  <a:schemeClr val="accent1"/>
                </a:solidFill>
                <a:latin typeface="Arial"/>
                <a:ea typeface="Arial"/>
                <a:cs typeface="Arial"/>
                <a:sym typeface="Arial"/>
              </a:defRPr>
            </a:pPr>
            <a:r>
              <a:rPr dirty="0"/>
              <a:t>BLAME </a:t>
            </a:r>
          </a:p>
          <a:p>
            <a:pPr algn="ctr">
              <a:defRPr sz="2800" b="1" i="1">
                <a:solidFill>
                  <a:schemeClr val="accent1"/>
                </a:solidFill>
                <a:latin typeface="Arial"/>
                <a:ea typeface="Arial"/>
                <a:cs typeface="Arial"/>
                <a:sym typeface="Arial"/>
              </a:defRPr>
            </a:pPr>
            <a:r>
              <a:rPr dirty="0"/>
              <a:t>The moment you say … </a:t>
            </a:r>
          </a:p>
          <a:p>
            <a:pPr algn="ctr">
              <a:defRPr sz="2800" b="1" i="1">
                <a:solidFill>
                  <a:schemeClr val="accent1"/>
                </a:solidFill>
                <a:latin typeface="Arial"/>
                <a:ea typeface="Arial"/>
                <a:cs typeface="Arial"/>
                <a:sym typeface="Arial"/>
              </a:defRPr>
            </a:pPr>
            <a:endParaRPr sz="2000" dirty="0"/>
          </a:p>
          <a:p>
            <a:pPr algn="ctr">
              <a:defRPr sz="2800" b="1" i="1">
                <a:solidFill>
                  <a:schemeClr val="accent1"/>
                </a:solidFill>
                <a:latin typeface="Arial"/>
                <a:ea typeface="Arial"/>
                <a:cs typeface="Arial"/>
                <a:sym typeface="Arial"/>
              </a:defRPr>
            </a:pPr>
            <a:r>
              <a:rPr dirty="0"/>
              <a:t>“My husband’s an alcoholic.” </a:t>
            </a:r>
          </a:p>
          <a:p>
            <a:pPr algn="ctr">
              <a:defRPr sz="2800" b="1" i="1">
                <a:solidFill>
                  <a:schemeClr val="accent1"/>
                </a:solidFill>
                <a:latin typeface="Arial"/>
                <a:ea typeface="Arial"/>
                <a:cs typeface="Arial"/>
                <a:sym typeface="Arial"/>
              </a:defRPr>
            </a:pPr>
            <a:endParaRPr dirty="0"/>
          </a:p>
          <a:p>
            <a:pPr algn="ctr">
              <a:defRPr sz="2800" b="1" i="1">
                <a:solidFill>
                  <a:schemeClr val="accent1"/>
                </a:solidFill>
                <a:latin typeface="Arial"/>
                <a:ea typeface="Arial"/>
                <a:cs typeface="Arial"/>
                <a:sym typeface="Arial"/>
              </a:defRPr>
            </a:pPr>
            <a:r>
              <a:rPr dirty="0"/>
              <a:t>They say … </a:t>
            </a:r>
          </a:p>
          <a:p>
            <a:pPr algn="ctr">
              <a:defRPr sz="2800" b="1" i="1">
                <a:solidFill>
                  <a:schemeClr val="accent1"/>
                </a:solidFill>
                <a:latin typeface="Arial"/>
                <a:ea typeface="Arial"/>
                <a:cs typeface="Arial"/>
                <a:sym typeface="Arial"/>
              </a:defRPr>
            </a:pPr>
            <a:endParaRPr sz="2000" dirty="0"/>
          </a:p>
          <a:p>
            <a:pPr algn="ctr">
              <a:defRPr sz="2800" b="1" i="1">
                <a:solidFill>
                  <a:schemeClr val="accent1"/>
                </a:solidFill>
                <a:latin typeface="Arial"/>
                <a:ea typeface="Arial"/>
                <a:cs typeface="Arial"/>
                <a:sym typeface="Arial"/>
              </a:defRPr>
            </a:pPr>
            <a:r>
              <a:rPr dirty="0"/>
              <a:t> “Didn’t you know that when you first met him?” </a:t>
            </a:r>
          </a:p>
          <a:p>
            <a:pPr algn="ctr">
              <a:defRPr sz="2800" b="1" i="1">
                <a:solidFill>
                  <a:schemeClr val="accent1"/>
                </a:solidFill>
                <a:latin typeface="Arial"/>
                <a:ea typeface="Arial"/>
                <a:cs typeface="Arial"/>
                <a:sym typeface="Arial"/>
              </a:defRPr>
            </a:pPr>
            <a:endParaRPr sz="2000" dirty="0"/>
          </a:p>
          <a:p>
            <a:pPr algn="ctr">
              <a:defRPr sz="2800" b="1" i="1">
                <a:solidFill>
                  <a:schemeClr val="accent1"/>
                </a:solidFill>
                <a:latin typeface="Arial"/>
                <a:ea typeface="Arial"/>
                <a:cs typeface="Arial"/>
                <a:sym typeface="Arial"/>
              </a:defRPr>
            </a:pPr>
            <a:r>
              <a:rPr dirty="0"/>
              <a:t>“Why couldn’t you have just walked away?”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Footer Placeholder 3"/>
          <p:cNvSpPr txBox="1"/>
          <p:nvPr/>
        </p:nvSpPr>
        <p:spPr>
          <a:xfrm>
            <a:off x="246887" y="6416992"/>
            <a:ext cx="4745737"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000"/>
            </a:lvl1pPr>
          </a:lstStyle>
          <a:p>
            <a:r>
              <a:t>Why is it so hard to share and ask for help?</a:t>
            </a:r>
          </a:p>
        </p:txBody>
      </p:sp>
      <p:sp>
        <p:nvSpPr>
          <p:cNvPr id="266" name="Title 1"/>
          <p:cNvSpPr txBox="1">
            <a:spLocks noGrp="1"/>
          </p:cNvSpPr>
          <p:nvPr>
            <p:ph type="title"/>
          </p:nvPr>
        </p:nvSpPr>
        <p:spPr>
          <a:xfrm>
            <a:off x="354562" y="194782"/>
            <a:ext cx="11420672" cy="760894"/>
          </a:xfrm>
          <a:prstGeom prst="rect">
            <a:avLst/>
          </a:prstGeom>
        </p:spPr>
        <p:txBody>
          <a:bodyPr/>
          <a:lstStyle>
            <a:lvl1pPr>
              <a:defRPr sz="4000" spc="-100"/>
            </a:lvl1pPr>
          </a:lstStyle>
          <a:p>
            <a:r>
              <a:t>5. Barriers to sharing</a:t>
            </a:r>
          </a:p>
        </p:txBody>
      </p:sp>
      <p:sp>
        <p:nvSpPr>
          <p:cNvPr id="267" name="Slide Number Placeholder 5"/>
          <p:cNvSpPr txBox="1">
            <a:spLocks noGrp="1"/>
          </p:cNvSpPr>
          <p:nvPr>
            <p:ph type="sldNum" sz="quarter" idx="2"/>
          </p:nvPr>
        </p:nvSpPr>
        <p:spPr>
          <a:xfrm>
            <a:off x="11751525" y="6416992"/>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a:t>
            </a:fld>
            <a:endParaRPr/>
          </a:p>
        </p:txBody>
      </p:sp>
      <p:pic>
        <p:nvPicPr>
          <p:cNvPr id="268" name="Content Placeholder 8" descr="Content Placeholder 8"/>
          <p:cNvPicPr>
            <a:picLocks noChangeAspect="1"/>
          </p:cNvPicPr>
          <p:nvPr/>
        </p:nvPicPr>
        <p:blipFill>
          <a:blip r:embed="rId3"/>
          <a:stretch>
            <a:fillRect/>
          </a:stretch>
        </p:blipFill>
        <p:spPr>
          <a:xfrm>
            <a:off x="6754761" y="1339889"/>
            <a:ext cx="4833198" cy="4619684"/>
          </a:xfrm>
          <a:prstGeom prst="rect">
            <a:avLst/>
          </a:prstGeom>
          <a:ln w="12700">
            <a:miter lim="400000"/>
          </a:ln>
        </p:spPr>
      </p:pic>
      <p:sp>
        <p:nvSpPr>
          <p:cNvPr id="269" name="TextBox 4"/>
          <p:cNvSpPr txBox="1"/>
          <p:nvPr/>
        </p:nvSpPr>
        <p:spPr>
          <a:xfrm>
            <a:off x="478338" y="1189051"/>
            <a:ext cx="6230703" cy="5509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b="1">
                <a:solidFill>
                  <a:schemeClr val="accent1"/>
                </a:solidFill>
                <a:latin typeface="Arial"/>
                <a:ea typeface="Arial"/>
                <a:cs typeface="Arial"/>
                <a:sym typeface="Arial"/>
              </a:defRPr>
            </a:pPr>
            <a:r>
              <a:rPr dirty="0"/>
              <a:t>NEGATIVE EVALUATION </a:t>
            </a:r>
          </a:p>
          <a:p>
            <a:pPr>
              <a:defRPr sz="2400">
                <a:latin typeface="Arial"/>
                <a:ea typeface="Arial"/>
                <a:cs typeface="Arial"/>
                <a:sym typeface="Arial"/>
              </a:defRPr>
            </a:pPr>
            <a:endParaRPr dirty="0"/>
          </a:p>
          <a:p>
            <a:pPr algn="ctr">
              <a:defRPr sz="2400" b="1" i="1">
                <a:solidFill>
                  <a:schemeClr val="accent1"/>
                </a:solidFill>
                <a:latin typeface="Arial"/>
                <a:ea typeface="Arial"/>
                <a:cs typeface="Arial"/>
                <a:sym typeface="Arial"/>
              </a:defRPr>
            </a:pPr>
            <a:r>
              <a:rPr dirty="0"/>
              <a:t>A head teacher approached her family doctor about her son. </a:t>
            </a:r>
          </a:p>
          <a:p>
            <a:pPr algn="ctr">
              <a:defRPr sz="2400" i="1">
                <a:solidFill>
                  <a:schemeClr val="accent1"/>
                </a:solidFill>
                <a:latin typeface="Arial"/>
                <a:ea typeface="Arial"/>
                <a:cs typeface="Arial"/>
                <a:sym typeface="Arial"/>
              </a:defRPr>
            </a:pPr>
            <a:r>
              <a:rPr lang="en-GB" b="1" dirty="0"/>
              <a:t>The doctor</a:t>
            </a:r>
            <a:r>
              <a:rPr b="1" dirty="0"/>
              <a:t> said…</a:t>
            </a:r>
            <a:r>
              <a:rPr dirty="0"/>
              <a:t> </a:t>
            </a:r>
            <a:r>
              <a:rPr b="1" dirty="0">
                <a:solidFill>
                  <a:schemeClr val="accent1">
                    <a:satOff val="-2844"/>
                    <a:lumOff val="-10274"/>
                  </a:schemeClr>
                </a:solidFill>
              </a:rPr>
              <a:t>“Chuck him out!” </a:t>
            </a:r>
          </a:p>
          <a:p>
            <a:pPr algn="ctr">
              <a:defRPr sz="2400" i="1">
                <a:solidFill>
                  <a:schemeClr val="accent1"/>
                </a:solidFill>
                <a:latin typeface="Arial"/>
                <a:ea typeface="Arial"/>
                <a:cs typeface="Arial"/>
                <a:sym typeface="Arial"/>
              </a:defRPr>
            </a:pPr>
            <a:endParaRPr sz="2000" b="1" dirty="0">
              <a:solidFill>
                <a:schemeClr val="accent1">
                  <a:satOff val="-2844"/>
                  <a:lumOff val="-10274"/>
                </a:schemeClr>
              </a:solidFill>
            </a:endParaRPr>
          </a:p>
          <a:p>
            <a:pPr algn="ctr">
              <a:defRPr sz="2400" b="1" i="1">
                <a:solidFill>
                  <a:schemeClr val="accent1"/>
                </a:solidFill>
                <a:latin typeface="Arial"/>
                <a:ea typeface="Arial"/>
                <a:cs typeface="Arial"/>
                <a:sym typeface="Arial"/>
              </a:defRPr>
            </a:pPr>
            <a:r>
              <a:rPr dirty="0"/>
              <a:t>I said “He’s bigger than me and </a:t>
            </a:r>
            <a:endParaRPr lang="en-GB" dirty="0"/>
          </a:p>
          <a:p>
            <a:pPr algn="ctr">
              <a:defRPr sz="2400" b="1" i="1">
                <a:solidFill>
                  <a:schemeClr val="accent1"/>
                </a:solidFill>
                <a:latin typeface="Arial"/>
                <a:ea typeface="Arial"/>
                <a:cs typeface="Arial"/>
                <a:sym typeface="Arial"/>
              </a:defRPr>
            </a:pPr>
            <a:r>
              <a:rPr dirty="0"/>
              <a:t>when he’s using drugs, </a:t>
            </a:r>
          </a:p>
          <a:p>
            <a:pPr algn="ctr">
              <a:defRPr sz="2400" b="1" i="1">
                <a:solidFill>
                  <a:schemeClr val="accent1"/>
                </a:solidFill>
                <a:latin typeface="Arial"/>
                <a:ea typeface="Arial"/>
                <a:cs typeface="Arial"/>
                <a:sym typeface="Arial"/>
              </a:defRPr>
            </a:pPr>
            <a:r>
              <a:rPr dirty="0"/>
              <a:t>he can be physically aggressive.”</a:t>
            </a:r>
          </a:p>
          <a:p>
            <a:pPr algn="ctr">
              <a:defRPr sz="2400" i="1">
                <a:latin typeface="Arial"/>
                <a:ea typeface="Arial"/>
                <a:cs typeface="Arial"/>
                <a:sym typeface="Arial"/>
              </a:defRPr>
            </a:pPr>
            <a:endParaRPr sz="2000" dirty="0"/>
          </a:p>
          <a:p>
            <a:pPr algn="ctr">
              <a:defRPr sz="2400" i="1">
                <a:solidFill>
                  <a:srgbClr val="228AFF"/>
                </a:solidFill>
                <a:latin typeface="Arial"/>
                <a:ea typeface="Arial"/>
                <a:cs typeface="Arial"/>
                <a:sym typeface="Arial"/>
              </a:defRPr>
            </a:pPr>
            <a:r>
              <a:rPr b="1" dirty="0">
                <a:solidFill>
                  <a:schemeClr val="accent1">
                    <a:satOff val="-2844"/>
                    <a:lumOff val="-10274"/>
                  </a:schemeClr>
                </a:solidFill>
              </a:rPr>
              <a:t>“Chuck him out!” </a:t>
            </a:r>
            <a:r>
              <a:rPr b="1" dirty="0">
                <a:solidFill>
                  <a:schemeClr val="accent1"/>
                </a:solidFill>
              </a:rPr>
              <a:t>he replied.</a:t>
            </a:r>
          </a:p>
          <a:p>
            <a:pPr algn="ctr">
              <a:defRPr sz="2400" i="1">
                <a:solidFill>
                  <a:srgbClr val="228AFF"/>
                </a:solidFill>
                <a:latin typeface="Arial"/>
                <a:ea typeface="Arial"/>
                <a:cs typeface="Arial"/>
                <a:sym typeface="Arial"/>
              </a:defRPr>
            </a:pPr>
            <a:endParaRPr sz="2000" b="1" dirty="0">
              <a:solidFill>
                <a:schemeClr val="accent1"/>
              </a:solidFill>
            </a:endParaRPr>
          </a:p>
          <a:p>
            <a:pPr algn="ctr">
              <a:defRPr sz="2400" b="1" i="1">
                <a:solidFill>
                  <a:schemeClr val="accent1"/>
                </a:solidFill>
                <a:latin typeface="Arial"/>
                <a:ea typeface="Arial"/>
                <a:cs typeface="Arial"/>
                <a:sym typeface="Arial"/>
              </a:defRPr>
            </a:pPr>
            <a:r>
              <a:rPr dirty="0"/>
              <a:t>That was it. Just dreadful.  </a:t>
            </a:r>
          </a:p>
          <a:p>
            <a:pPr algn="ctr">
              <a:defRPr sz="2400" b="1" i="1">
                <a:solidFill>
                  <a:schemeClr val="accent1"/>
                </a:solidFill>
                <a:latin typeface="Arial"/>
                <a:ea typeface="Arial"/>
                <a:cs typeface="Arial"/>
                <a:sym typeface="Arial"/>
              </a:defRPr>
            </a:pPr>
            <a:r>
              <a:rPr dirty="0"/>
              <a:t>I remember </a:t>
            </a:r>
            <a:r>
              <a:rPr u="sng" dirty="0"/>
              <a:t>creeping</a:t>
            </a:r>
            <a:r>
              <a:rPr dirty="0"/>
              <a:t> out of the room</a:t>
            </a:r>
            <a:r>
              <a:rPr i="0" dirty="0"/>
              <a:t>. </a:t>
            </a:r>
          </a:p>
          <a:p>
            <a:pPr>
              <a:defRPr sz="2400" i="1">
                <a:latin typeface="Arial"/>
                <a:ea typeface="Arial"/>
                <a:cs typeface="Arial"/>
                <a:sym typeface="Arial"/>
              </a:defRPr>
            </a:pPr>
            <a:endParaRPr i="0" dirty="0"/>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Footer Placeholder 3"/>
          <p:cNvSpPr txBox="1"/>
          <p:nvPr/>
        </p:nvSpPr>
        <p:spPr>
          <a:xfrm>
            <a:off x="246887" y="6416992"/>
            <a:ext cx="4745737"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000"/>
            </a:lvl1pPr>
          </a:lstStyle>
          <a:p>
            <a:r>
              <a:t>Why is it so hard to share and ask for help?</a:t>
            </a:r>
          </a:p>
        </p:txBody>
      </p:sp>
      <p:sp>
        <p:nvSpPr>
          <p:cNvPr id="274" name="Title 1"/>
          <p:cNvSpPr txBox="1">
            <a:spLocks noGrp="1"/>
          </p:cNvSpPr>
          <p:nvPr>
            <p:ph type="title"/>
          </p:nvPr>
        </p:nvSpPr>
        <p:spPr>
          <a:xfrm>
            <a:off x="354562" y="194782"/>
            <a:ext cx="11420672" cy="760894"/>
          </a:xfrm>
          <a:prstGeom prst="rect">
            <a:avLst/>
          </a:prstGeom>
        </p:spPr>
        <p:txBody>
          <a:bodyPr/>
          <a:lstStyle>
            <a:lvl1pPr>
              <a:defRPr sz="4000" spc="-100"/>
            </a:lvl1pPr>
          </a:lstStyle>
          <a:p>
            <a:r>
              <a:t>5. Barriers to sharing</a:t>
            </a:r>
          </a:p>
        </p:txBody>
      </p:sp>
      <p:sp>
        <p:nvSpPr>
          <p:cNvPr id="275" name="Slide Number Placeholder 5"/>
          <p:cNvSpPr txBox="1">
            <a:spLocks noGrp="1"/>
          </p:cNvSpPr>
          <p:nvPr>
            <p:ph type="sldNum" sz="quarter" idx="2"/>
          </p:nvPr>
        </p:nvSpPr>
        <p:spPr>
          <a:xfrm>
            <a:off x="11751525" y="6416992"/>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a:t>
            </a:fld>
            <a:endParaRPr/>
          </a:p>
        </p:txBody>
      </p:sp>
      <p:pic>
        <p:nvPicPr>
          <p:cNvPr id="276" name="Content Placeholder 8" descr="Content Placeholder 8"/>
          <p:cNvPicPr>
            <a:picLocks noChangeAspect="1"/>
          </p:cNvPicPr>
          <p:nvPr/>
        </p:nvPicPr>
        <p:blipFill>
          <a:blip r:embed="rId3"/>
          <a:stretch>
            <a:fillRect/>
          </a:stretch>
        </p:blipFill>
        <p:spPr>
          <a:xfrm>
            <a:off x="6754761" y="1339889"/>
            <a:ext cx="4833198" cy="4619684"/>
          </a:xfrm>
          <a:prstGeom prst="rect">
            <a:avLst/>
          </a:prstGeom>
          <a:ln w="12700">
            <a:miter lim="400000"/>
          </a:ln>
        </p:spPr>
      </p:pic>
      <p:sp>
        <p:nvSpPr>
          <p:cNvPr id="277" name="TextBox 4"/>
          <p:cNvSpPr txBox="1"/>
          <p:nvPr/>
        </p:nvSpPr>
        <p:spPr>
          <a:xfrm>
            <a:off x="400282" y="1339889"/>
            <a:ext cx="6308759" cy="46474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600" b="1">
                <a:solidFill>
                  <a:schemeClr val="accent1"/>
                </a:solidFill>
                <a:latin typeface="Arial"/>
                <a:ea typeface="Arial"/>
                <a:cs typeface="Arial"/>
                <a:sym typeface="Arial"/>
              </a:defRPr>
            </a:pPr>
            <a:r>
              <a:rPr dirty="0"/>
              <a:t>REJECTION</a:t>
            </a:r>
            <a:r>
              <a:rPr b="0" dirty="0"/>
              <a:t> </a:t>
            </a:r>
          </a:p>
          <a:p>
            <a:pPr>
              <a:defRPr sz="2600">
                <a:solidFill>
                  <a:schemeClr val="accent1"/>
                </a:solidFill>
                <a:latin typeface="Arial"/>
                <a:ea typeface="Arial"/>
                <a:cs typeface="Arial"/>
                <a:sym typeface="Arial"/>
              </a:defRPr>
            </a:pPr>
            <a:endParaRPr b="0" dirty="0"/>
          </a:p>
          <a:p>
            <a:pPr>
              <a:defRPr sz="2600" b="1">
                <a:solidFill>
                  <a:schemeClr val="accent1"/>
                </a:solidFill>
                <a:latin typeface="Arial"/>
                <a:ea typeface="Arial"/>
                <a:cs typeface="Arial"/>
                <a:sym typeface="Arial"/>
              </a:defRPr>
            </a:pPr>
            <a:r>
              <a:rPr dirty="0"/>
              <a:t>When telling his parents about </a:t>
            </a:r>
            <a:r>
              <a:rPr lang="en-GB" dirty="0"/>
              <a:t>his</a:t>
            </a:r>
            <a:r>
              <a:rPr dirty="0"/>
              <a:t> new partner’s addiction </a:t>
            </a:r>
            <a:r>
              <a:rPr lang="en-GB" dirty="0"/>
              <a:t>difficulties, t</a:t>
            </a:r>
            <a:r>
              <a:rPr dirty="0"/>
              <a:t>hey said to him …</a:t>
            </a:r>
            <a:endParaRPr lang="en-GB" dirty="0"/>
          </a:p>
          <a:p>
            <a:pPr>
              <a:defRPr sz="2600" b="1">
                <a:solidFill>
                  <a:schemeClr val="accent1"/>
                </a:solidFill>
                <a:latin typeface="Arial"/>
                <a:ea typeface="Arial"/>
                <a:cs typeface="Arial"/>
                <a:sym typeface="Arial"/>
              </a:defRPr>
            </a:pPr>
            <a:endParaRPr sz="2000" dirty="0"/>
          </a:p>
          <a:p>
            <a:pPr algn="ctr">
              <a:defRPr sz="2600" b="1" i="1">
                <a:solidFill>
                  <a:schemeClr val="accent1"/>
                </a:solidFill>
                <a:latin typeface="Arial"/>
                <a:ea typeface="Arial"/>
                <a:cs typeface="Arial"/>
                <a:sym typeface="Arial"/>
              </a:defRPr>
            </a:pPr>
            <a:r>
              <a:rPr dirty="0"/>
              <a:t>“How can you do this to us?”   </a:t>
            </a:r>
          </a:p>
          <a:p>
            <a:pPr algn="ctr">
              <a:defRPr sz="2600" b="1" i="1">
                <a:solidFill>
                  <a:schemeClr val="accent1"/>
                </a:solidFill>
                <a:latin typeface="Arial"/>
                <a:ea typeface="Arial"/>
                <a:cs typeface="Arial"/>
                <a:sym typeface="Arial"/>
              </a:defRPr>
            </a:pPr>
            <a:endParaRPr sz="2000" dirty="0"/>
          </a:p>
          <a:p>
            <a:pPr algn="ctr">
              <a:defRPr sz="2600" b="1" i="1">
                <a:solidFill>
                  <a:schemeClr val="accent1"/>
                </a:solidFill>
                <a:latin typeface="Arial"/>
                <a:ea typeface="Arial"/>
                <a:cs typeface="Arial"/>
                <a:sym typeface="Arial"/>
              </a:defRPr>
            </a:pPr>
            <a:r>
              <a:rPr dirty="0"/>
              <a:t>It’s was like I’m bringing some </a:t>
            </a:r>
            <a:r>
              <a:rPr dirty="0">
                <a:solidFill>
                  <a:schemeClr val="accent1">
                    <a:satOff val="-2844"/>
                    <a:lumOff val="-10274"/>
                  </a:schemeClr>
                </a:solidFill>
              </a:rPr>
              <a:t>badness</a:t>
            </a:r>
            <a:r>
              <a:rPr dirty="0"/>
              <a:t> into the family.</a:t>
            </a:r>
          </a:p>
          <a:p>
            <a:pPr algn="ctr">
              <a:defRPr sz="2600" b="1" i="1">
                <a:solidFill>
                  <a:schemeClr val="accent1"/>
                </a:solidFill>
                <a:latin typeface="Arial"/>
                <a:ea typeface="Arial"/>
                <a:cs typeface="Arial"/>
                <a:sym typeface="Arial"/>
              </a:defRPr>
            </a:pPr>
            <a:endParaRPr sz="2000" dirty="0"/>
          </a:p>
          <a:p>
            <a:pPr algn="ctr">
              <a:defRPr sz="2800" b="1" i="1">
                <a:solidFill>
                  <a:schemeClr val="accent1"/>
                </a:solidFill>
                <a:latin typeface="Arial"/>
                <a:ea typeface="Arial"/>
                <a:cs typeface="Arial"/>
                <a:sym typeface="Arial"/>
              </a:defRPr>
            </a:pPr>
            <a:r>
              <a:rPr sz="2600" dirty="0"/>
              <a:t>Like I’ve socially excluded myself.</a:t>
            </a:r>
            <a:r>
              <a:rPr dirty="0"/>
              <a:t>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Footer Placeholder 3"/>
          <p:cNvSpPr txBox="1"/>
          <p:nvPr/>
        </p:nvSpPr>
        <p:spPr>
          <a:xfrm>
            <a:off x="246887" y="6416992"/>
            <a:ext cx="4745737"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000"/>
            </a:lvl1pPr>
          </a:lstStyle>
          <a:p>
            <a:r>
              <a:t>Why is it so hard to share and ask for help?</a:t>
            </a:r>
          </a:p>
        </p:txBody>
      </p:sp>
      <p:sp>
        <p:nvSpPr>
          <p:cNvPr id="282" name="Title 1"/>
          <p:cNvSpPr txBox="1">
            <a:spLocks noGrp="1"/>
          </p:cNvSpPr>
          <p:nvPr>
            <p:ph type="title"/>
          </p:nvPr>
        </p:nvSpPr>
        <p:spPr>
          <a:xfrm>
            <a:off x="354562" y="194782"/>
            <a:ext cx="11420672" cy="760894"/>
          </a:xfrm>
          <a:prstGeom prst="rect">
            <a:avLst/>
          </a:prstGeom>
        </p:spPr>
        <p:txBody>
          <a:bodyPr/>
          <a:lstStyle>
            <a:lvl1pPr>
              <a:defRPr sz="4000" spc="-100"/>
            </a:lvl1pPr>
          </a:lstStyle>
          <a:p>
            <a:r>
              <a:t>5. Barriers to sharing</a:t>
            </a:r>
          </a:p>
        </p:txBody>
      </p:sp>
      <p:sp>
        <p:nvSpPr>
          <p:cNvPr id="283" name="Slide Number Placeholder 5"/>
          <p:cNvSpPr txBox="1">
            <a:spLocks noGrp="1"/>
          </p:cNvSpPr>
          <p:nvPr>
            <p:ph type="sldNum" sz="quarter" idx="2"/>
          </p:nvPr>
        </p:nvSpPr>
        <p:spPr>
          <a:xfrm>
            <a:off x="11751525" y="6416992"/>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a:t>
            </a:fld>
            <a:endParaRPr/>
          </a:p>
        </p:txBody>
      </p:sp>
      <p:pic>
        <p:nvPicPr>
          <p:cNvPr id="284" name="Content Placeholder 8" descr="Content Placeholder 8"/>
          <p:cNvPicPr>
            <a:picLocks noChangeAspect="1"/>
          </p:cNvPicPr>
          <p:nvPr/>
        </p:nvPicPr>
        <p:blipFill>
          <a:blip r:embed="rId3"/>
          <a:stretch>
            <a:fillRect/>
          </a:stretch>
        </p:blipFill>
        <p:spPr>
          <a:xfrm>
            <a:off x="6754761" y="1339889"/>
            <a:ext cx="4833198" cy="4619684"/>
          </a:xfrm>
          <a:prstGeom prst="rect">
            <a:avLst/>
          </a:prstGeom>
          <a:ln w="12700">
            <a:miter lim="400000"/>
          </a:ln>
        </p:spPr>
      </p:pic>
      <p:sp>
        <p:nvSpPr>
          <p:cNvPr id="285" name="TextBox 4"/>
          <p:cNvSpPr txBox="1"/>
          <p:nvPr/>
        </p:nvSpPr>
        <p:spPr>
          <a:xfrm>
            <a:off x="521168" y="1873821"/>
            <a:ext cx="6034057" cy="345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800" b="1">
                <a:solidFill>
                  <a:schemeClr val="accent1"/>
                </a:solidFill>
                <a:latin typeface="Arial"/>
                <a:ea typeface="Arial"/>
                <a:cs typeface="Arial"/>
                <a:sym typeface="Arial"/>
              </a:defRPr>
            </a:pPr>
            <a:r>
              <a:rPr dirty="0"/>
              <a:t>UNHELPFUL RESPONSE </a:t>
            </a:r>
          </a:p>
          <a:p>
            <a:pPr>
              <a:defRPr sz="2800" b="1">
                <a:solidFill>
                  <a:schemeClr val="accent1"/>
                </a:solidFill>
                <a:latin typeface="Arial"/>
                <a:ea typeface="Arial"/>
                <a:cs typeface="Arial"/>
                <a:sym typeface="Arial"/>
              </a:defRPr>
            </a:pPr>
            <a:endParaRPr dirty="0"/>
          </a:p>
          <a:p>
            <a:pPr algn="ctr">
              <a:lnSpc>
                <a:spcPct val="150000"/>
              </a:lnSpc>
              <a:defRPr sz="2800" b="1" i="1">
                <a:solidFill>
                  <a:schemeClr val="accent1"/>
                </a:solidFill>
                <a:latin typeface="Arial"/>
                <a:ea typeface="Arial"/>
                <a:cs typeface="Arial"/>
                <a:sym typeface="Arial"/>
              </a:defRPr>
            </a:pPr>
            <a:r>
              <a:rPr dirty="0"/>
              <a:t>People talking about their children and how wonderful they are, </a:t>
            </a:r>
          </a:p>
          <a:p>
            <a:pPr algn="ctr">
              <a:lnSpc>
                <a:spcPct val="150000"/>
              </a:lnSpc>
              <a:defRPr sz="2800" b="1" i="1">
                <a:solidFill>
                  <a:schemeClr val="accent1"/>
                </a:solidFill>
                <a:latin typeface="Arial"/>
                <a:ea typeface="Arial"/>
                <a:cs typeface="Arial"/>
                <a:sym typeface="Arial"/>
              </a:defRPr>
            </a:pPr>
            <a:r>
              <a:rPr dirty="0"/>
              <a:t>and you just sit there </a:t>
            </a:r>
            <a:endParaRPr lang="en-GB" dirty="0"/>
          </a:p>
          <a:p>
            <a:pPr algn="ctr">
              <a:lnSpc>
                <a:spcPct val="150000"/>
              </a:lnSpc>
              <a:defRPr sz="2800" b="1" i="1">
                <a:solidFill>
                  <a:schemeClr val="accent1"/>
                </a:solidFill>
                <a:latin typeface="Arial"/>
                <a:ea typeface="Arial"/>
                <a:cs typeface="Arial"/>
                <a:sym typeface="Arial"/>
              </a:defRPr>
            </a:pPr>
            <a:r>
              <a:rPr dirty="0"/>
              <a:t>and say nothing.</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Footer Placeholder 3"/>
          <p:cNvSpPr txBox="1"/>
          <p:nvPr/>
        </p:nvSpPr>
        <p:spPr>
          <a:xfrm>
            <a:off x="246887" y="6416992"/>
            <a:ext cx="4745737"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000"/>
            </a:lvl1pPr>
          </a:lstStyle>
          <a:p>
            <a:r>
              <a:t>Why is it so hard to share and ask for help?</a:t>
            </a:r>
          </a:p>
        </p:txBody>
      </p:sp>
      <p:sp>
        <p:nvSpPr>
          <p:cNvPr id="290" name="Title 1"/>
          <p:cNvSpPr txBox="1">
            <a:spLocks noGrp="1"/>
          </p:cNvSpPr>
          <p:nvPr>
            <p:ph type="title"/>
          </p:nvPr>
        </p:nvSpPr>
        <p:spPr>
          <a:xfrm>
            <a:off x="354562" y="194782"/>
            <a:ext cx="11420672" cy="760894"/>
          </a:xfrm>
          <a:prstGeom prst="rect">
            <a:avLst/>
          </a:prstGeom>
        </p:spPr>
        <p:txBody>
          <a:bodyPr/>
          <a:lstStyle>
            <a:lvl1pPr>
              <a:defRPr sz="4000" spc="-100"/>
            </a:lvl1pPr>
          </a:lstStyle>
          <a:p>
            <a:r>
              <a:t>5. Barriers to sharing</a:t>
            </a:r>
          </a:p>
        </p:txBody>
      </p:sp>
      <p:sp>
        <p:nvSpPr>
          <p:cNvPr id="291" name="Slide Number Placeholder 5"/>
          <p:cNvSpPr txBox="1">
            <a:spLocks noGrp="1"/>
          </p:cNvSpPr>
          <p:nvPr>
            <p:ph type="sldNum" sz="quarter" idx="2"/>
          </p:nvPr>
        </p:nvSpPr>
        <p:spPr>
          <a:xfrm>
            <a:off x="11751525" y="6416992"/>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18</a:t>
            </a:fld>
            <a:endParaRPr/>
          </a:p>
        </p:txBody>
      </p:sp>
      <p:pic>
        <p:nvPicPr>
          <p:cNvPr id="292" name="Content Placeholder 8" descr="Content Placeholder 8"/>
          <p:cNvPicPr>
            <a:picLocks noChangeAspect="1"/>
          </p:cNvPicPr>
          <p:nvPr/>
        </p:nvPicPr>
        <p:blipFill>
          <a:blip r:embed="rId3"/>
          <a:stretch>
            <a:fillRect/>
          </a:stretch>
        </p:blipFill>
        <p:spPr>
          <a:xfrm>
            <a:off x="6454958" y="1268507"/>
            <a:ext cx="4962712" cy="4743477"/>
          </a:xfrm>
          <a:prstGeom prst="rect">
            <a:avLst/>
          </a:prstGeom>
          <a:ln w="12700">
            <a:miter lim="400000"/>
          </a:ln>
        </p:spPr>
      </p:pic>
      <p:pic>
        <p:nvPicPr>
          <p:cNvPr id="293" name="Picture 10" descr="Picture 10"/>
          <p:cNvPicPr>
            <a:picLocks noChangeAspect="1"/>
          </p:cNvPicPr>
          <p:nvPr/>
        </p:nvPicPr>
        <p:blipFill>
          <a:blip r:embed="rId4"/>
          <a:stretch>
            <a:fillRect/>
          </a:stretch>
        </p:blipFill>
        <p:spPr>
          <a:xfrm>
            <a:off x="905254" y="1370457"/>
            <a:ext cx="4350993" cy="453957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Footer Placeholder 3"/>
          <p:cNvSpPr txBox="1"/>
          <p:nvPr/>
        </p:nvSpPr>
        <p:spPr>
          <a:xfrm>
            <a:off x="246887" y="6416992"/>
            <a:ext cx="4745737"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000"/>
            </a:lvl1pPr>
          </a:lstStyle>
          <a:p>
            <a:r>
              <a:t>Why is it so hard to share and ask for help?</a:t>
            </a:r>
          </a:p>
        </p:txBody>
      </p:sp>
      <p:sp>
        <p:nvSpPr>
          <p:cNvPr id="298" name="Title 1"/>
          <p:cNvSpPr txBox="1">
            <a:spLocks noGrp="1"/>
          </p:cNvSpPr>
          <p:nvPr>
            <p:ph type="title"/>
          </p:nvPr>
        </p:nvSpPr>
        <p:spPr>
          <a:xfrm>
            <a:off x="354562" y="194782"/>
            <a:ext cx="11420672" cy="760894"/>
          </a:xfrm>
          <a:prstGeom prst="rect">
            <a:avLst/>
          </a:prstGeom>
        </p:spPr>
        <p:txBody>
          <a:bodyPr/>
          <a:lstStyle>
            <a:lvl1pPr>
              <a:defRPr sz="4000" spc="-100"/>
            </a:lvl1pPr>
          </a:lstStyle>
          <a:p>
            <a:r>
              <a:t>5. Barriers to sharing</a:t>
            </a:r>
          </a:p>
        </p:txBody>
      </p:sp>
      <p:sp>
        <p:nvSpPr>
          <p:cNvPr id="299" name="Slide Number Placeholder 5"/>
          <p:cNvSpPr txBox="1">
            <a:spLocks noGrp="1"/>
          </p:cNvSpPr>
          <p:nvPr>
            <p:ph type="sldNum" sz="quarter" idx="2"/>
          </p:nvPr>
        </p:nvSpPr>
        <p:spPr>
          <a:xfrm>
            <a:off x="11751525" y="6416992"/>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19</a:t>
            </a:fld>
            <a:endParaRPr/>
          </a:p>
        </p:txBody>
      </p:sp>
      <p:sp>
        <p:nvSpPr>
          <p:cNvPr id="300" name="Content Placeholder 4"/>
          <p:cNvSpPr txBox="1">
            <a:spLocks noGrp="1"/>
          </p:cNvSpPr>
          <p:nvPr>
            <p:ph type="body" idx="1"/>
          </p:nvPr>
        </p:nvSpPr>
        <p:spPr>
          <a:xfrm>
            <a:off x="615010" y="1612823"/>
            <a:ext cx="10899776" cy="4341813"/>
          </a:xfrm>
          <a:prstGeom prst="rect">
            <a:avLst/>
          </a:prstGeom>
        </p:spPr>
        <p:txBody>
          <a:bodyPr/>
          <a:lstStyle>
            <a:lvl1pPr marL="0" indent="0" algn="ctr">
              <a:buSzTx/>
              <a:buNone/>
              <a:defRPr sz="3600" b="1" spc="-150">
                <a:solidFill>
                  <a:schemeClr val="accent1"/>
                </a:solidFill>
                <a:latin typeface="Arial"/>
                <a:ea typeface="Arial"/>
                <a:cs typeface="Arial"/>
                <a:sym typeface="Arial"/>
              </a:defRPr>
            </a:lvl1pPr>
          </a:lstStyle>
          <a:p>
            <a:r>
              <a:t>Specific behaviours adopted by family members:</a:t>
            </a:r>
          </a:p>
        </p:txBody>
      </p:sp>
      <p:sp>
        <p:nvSpPr>
          <p:cNvPr id="301" name="TextBox 2"/>
          <p:cNvSpPr txBox="1"/>
          <p:nvPr/>
        </p:nvSpPr>
        <p:spPr>
          <a:xfrm>
            <a:off x="2378590" y="4242951"/>
            <a:ext cx="9402453" cy="1682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spcBef>
                <a:spcPts val="800"/>
              </a:spcBef>
              <a:defRPr i="1"/>
            </a:pPr>
            <a:r>
              <a:rPr dirty="0"/>
              <a:t> </a:t>
            </a:r>
            <a:r>
              <a:rPr sz="3000" dirty="0">
                <a:latin typeface="Arial"/>
                <a:ea typeface="Arial"/>
                <a:cs typeface="Arial"/>
                <a:sym typeface="Arial"/>
              </a:rPr>
              <a:t> </a:t>
            </a:r>
            <a:r>
              <a:rPr sz="3000" b="1" dirty="0">
                <a:solidFill>
                  <a:schemeClr val="accent1"/>
                </a:solidFill>
                <a:latin typeface="Arial"/>
                <a:ea typeface="Arial"/>
                <a:cs typeface="Arial"/>
                <a:sym typeface="Arial"/>
              </a:rPr>
              <a:t>“You either get condemned or pity” </a:t>
            </a:r>
          </a:p>
          <a:p>
            <a:pPr algn="ctr">
              <a:spcBef>
                <a:spcPts val="800"/>
              </a:spcBef>
              <a:defRPr b="1" i="1">
                <a:solidFill>
                  <a:schemeClr val="accent1"/>
                </a:solidFill>
              </a:defRPr>
            </a:pPr>
            <a:r>
              <a:rPr sz="3000" dirty="0">
                <a:latin typeface="Arial"/>
                <a:ea typeface="Arial"/>
                <a:cs typeface="Arial"/>
                <a:sym typeface="Arial"/>
              </a:rPr>
              <a:t>“I can’t be </a:t>
            </a:r>
            <a:r>
              <a:rPr sz="3000" dirty="0" err="1">
                <a:latin typeface="Arial"/>
                <a:ea typeface="Arial"/>
                <a:cs typeface="Arial"/>
                <a:sym typeface="Arial"/>
              </a:rPr>
              <a:t>arsed</a:t>
            </a:r>
            <a:r>
              <a:rPr sz="3000" dirty="0">
                <a:latin typeface="Arial"/>
                <a:ea typeface="Arial"/>
                <a:cs typeface="Arial"/>
                <a:sym typeface="Arial"/>
              </a:rPr>
              <a:t> to explain and </a:t>
            </a:r>
            <a:endParaRPr lang="en-GB" sz="3000" dirty="0">
              <a:latin typeface="Arial"/>
              <a:ea typeface="Arial"/>
              <a:cs typeface="Arial"/>
              <a:sym typeface="Arial"/>
            </a:endParaRPr>
          </a:p>
          <a:p>
            <a:pPr algn="ctr">
              <a:spcBef>
                <a:spcPts val="800"/>
              </a:spcBef>
              <a:defRPr b="1" i="1">
                <a:solidFill>
                  <a:schemeClr val="accent1"/>
                </a:solidFill>
              </a:defRPr>
            </a:pPr>
            <a:r>
              <a:rPr sz="3000" dirty="0">
                <a:latin typeface="Arial"/>
                <a:ea typeface="Arial"/>
                <a:cs typeface="Arial"/>
                <a:sym typeface="Arial"/>
              </a:rPr>
              <a:t>justify myself to others”</a:t>
            </a:r>
          </a:p>
        </p:txBody>
      </p:sp>
      <p:sp>
        <p:nvSpPr>
          <p:cNvPr id="302" name="Arrow: Up 7"/>
          <p:cNvSpPr/>
          <p:nvPr/>
        </p:nvSpPr>
        <p:spPr>
          <a:xfrm>
            <a:off x="1395352" y="3941821"/>
            <a:ext cx="1130711" cy="1874024"/>
          </a:xfrm>
          <a:custGeom>
            <a:avLst/>
            <a:gdLst/>
            <a:ahLst/>
            <a:cxnLst>
              <a:cxn ang="0">
                <a:pos x="wd2" y="hd2"/>
              </a:cxn>
              <a:cxn ang="5400000">
                <a:pos x="wd2" y="hd2"/>
              </a:cxn>
              <a:cxn ang="10800000">
                <a:pos x="wd2" y="hd2"/>
              </a:cxn>
              <a:cxn ang="16200000">
                <a:pos x="wd2" y="hd2"/>
              </a:cxn>
            </a:cxnLst>
            <a:rect l="0" t="0" r="r" b="b"/>
            <a:pathLst>
              <a:path w="21600" h="21600" extrusionOk="0">
                <a:moveTo>
                  <a:pt x="0" y="9936"/>
                </a:moveTo>
                <a:lnTo>
                  <a:pt x="10800" y="0"/>
                </a:lnTo>
                <a:lnTo>
                  <a:pt x="21600" y="9936"/>
                </a:lnTo>
                <a:lnTo>
                  <a:pt x="16200" y="9936"/>
                </a:lnTo>
                <a:lnTo>
                  <a:pt x="16200" y="21600"/>
                </a:lnTo>
                <a:lnTo>
                  <a:pt x="5400" y="21600"/>
                </a:lnTo>
                <a:lnTo>
                  <a:pt x="5400" y="9936"/>
                </a:lnTo>
                <a:close/>
              </a:path>
            </a:pathLst>
          </a:custGeom>
          <a:solidFill>
            <a:schemeClr val="accent1">
              <a:lumOff val="24313"/>
            </a:schemeClr>
          </a:solidFill>
          <a:ln w="12700">
            <a:solidFill>
              <a:srgbClr val="362F90"/>
            </a:solidFill>
            <a:miter/>
          </a:ln>
        </p:spPr>
        <p:txBody>
          <a:bodyPr lIns="45719" rIns="45719" anchor="ctr"/>
          <a:lstStyle/>
          <a:p>
            <a:pPr algn="ctr">
              <a:defRPr>
                <a:solidFill>
                  <a:srgbClr val="FFFFFF"/>
                </a:solidFill>
              </a:defRPr>
            </a:pPr>
            <a:endParaRPr/>
          </a:p>
        </p:txBody>
      </p:sp>
      <p:grpSp>
        <p:nvGrpSpPr>
          <p:cNvPr id="307" name="Group"/>
          <p:cNvGrpSpPr/>
          <p:nvPr/>
        </p:nvGrpSpPr>
        <p:grpSpPr>
          <a:xfrm>
            <a:off x="672494" y="2480214"/>
            <a:ext cx="11079031" cy="1271209"/>
            <a:chOff x="0" y="-2"/>
            <a:chExt cx="11079030" cy="1271207"/>
          </a:xfrm>
        </p:grpSpPr>
        <p:sp>
          <p:nvSpPr>
            <p:cNvPr id="303" name="SILENCE"/>
            <p:cNvSpPr/>
            <p:nvPr/>
          </p:nvSpPr>
          <p:spPr>
            <a:xfrm>
              <a:off x="0" y="-1"/>
              <a:ext cx="2616053" cy="1271206"/>
            </a:xfrm>
            <a:prstGeom prst="ellipse">
              <a:avLst/>
            </a:prstGeom>
            <a:solidFill>
              <a:schemeClr val="accent1"/>
            </a:solidFill>
            <a:ln w="12700" cap="flat">
              <a:solidFill>
                <a:schemeClr val="accent1"/>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defRPr sz="2400" b="1">
                  <a:solidFill>
                    <a:srgbClr val="FFFFFF"/>
                  </a:solidFill>
                  <a:latin typeface="Arial"/>
                  <a:ea typeface="Arial"/>
                  <a:cs typeface="Arial"/>
                  <a:sym typeface="Arial"/>
                </a:defRPr>
              </a:lvl1pPr>
            </a:lstStyle>
            <a:p>
              <a:r>
                <a:t>SILENCE</a:t>
              </a:r>
            </a:p>
          </p:txBody>
        </p:sp>
        <p:sp>
          <p:nvSpPr>
            <p:cNvPr id="304" name="SECRECY"/>
            <p:cNvSpPr/>
            <p:nvPr/>
          </p:nvSpPr>
          <p:spPr>
            <a:xfrm>
              <a:off x="2722918" y="-1"/>
              <a:ext cx="2616054" cy="1271206"/>
            </a:xfrm>
            <a:prstGeom prst="ellipse">
              <a:avLst/>
            </a:prstGeom>
            <a:solidFill>
              <a:schemeClr val="accent1"/>
            </a:solidFill>
            <a:ln w="12700" cap="flat">
              <a:solidFill>
                <a:schemeClr val="accent1"/>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defRPr sz="2400" b="1">
                  <a:solidFill>
                    <a:srgbClr val="FFFFFF"/>
                  </a:solidFill>
                  <a:latin typeface="Arial"/>
                  <a:ea typeface="Arial"/>
                  <a:cs typeface="Arial"/>
                  <a:sym typeface="Arial"/>
                </a:defRPr>
              </a:lvl1pPr>
            </a:lstStyle>
            <a:p>
              <a:r>
                <a:t>SECRECY</a:t>
              </a:r>
            </a:p>
          </p:txBody>
        </p:sp>
        <p:sp>
          <p:nvSpPr>
            <p:cNvPr id="305" name="PROTECTIVE-NESS"/>
            <p:cNvSpPr/>
            <p:nvPr/>
          </p:nvSpPr>
          <p:spPr>
            <a:xfrm>
              <a:off x="5445834" y="0"/>
              <a:ext cx="2917517" cy="1271205"/>
            </a:xfrm>
            <a:prstGeom prst="ellipse">
              <a:avLst/>
            </a:prstGeom>
            <a:solidFill>
              <a:schemeClr val="accent1"/>
            </a:solidFill>
            <a:ln w="12700" cap="flat">
              <a:solidFill>
                <a:schemeClr val="accent1"/>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defRPr sz="2400" b="1">
                  <a:solidFill>
                    <a:srgbClr val="FFFFFF"/>
                  </a:solidFill>
                  <a:latin typeface="Arial"/>
                  <a:ea typeface="Arial"/>
                  <a:cs typeface="Arial"/>
                  <a:sym typeface="Arial"/>
                </a:defRPr>
              </a:lvl1pPr>
            </a:lstStyle>
            <a:p>
              <a:r>
                <a:rPr dirty="0"/>
                <a:t>PROTECTI</a:t>
              </a:r>
              <a:r>
                <a:rPr lang="en-GB" dirty="0"/>
                <a:t>V</a:t>
              </a:r>
              <a:r>
                <a:rPr dirty="0"/>
                <a:t>E-NESS</a:t>
              </a:r>
            </a:p>
          </p:txBody>
        </p:sp>
        <p:sp>
          <p:nvSpPr>
            <p:cNvPr id="306" name="CANDID…"/>
            <p:cNvSpPr/>
            <p:nvPr/>
          </p:nvSpPr>
          <p:spPr>
            <a:xfrm>
              <a:off x="8462976" y="-2"/>
              <a:ext cx="2616054" cy="1271206"/>
            </a:xfrm>
            <a:prstGeom prst="ellipse">
              <a:avLst/>
            </a:prstGeom>
            <a:solidFill>
              <a:schemeClr val="accent1"/>
            </a:solidFill>
            <a:ln w="12700" cap="flat">
              <a:solidFill>
                <a:schemeClr val="accent1"/>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p>
              <a:pPr algn="ctr">
                <a:defRPr sz="2400" b="1">
                  <a:solidFill>
                    <a:srgbClr val="FFFFFF"/>
                  </a:solidFill>
                  <a:latin typeface="Arial"/>
                  <a:ea typeface="Arial"/>
                  <a:cs typeface="Arial"/>
                  <a:sym typeface="Arial"/>
                </a:defRPr>
              </a:pPr>
              <a:r>
                <a:rPr dirty="0"/>
                <a:t>CANDID</a:t>
              </a:r>
            </a:p>
            <a:p>
              <a:pPr algn="ctr">
                <a:defRPr sz="2400" b="1">
                  <a:solidFill>
                    <a:srgbClr val="FFFFFF"/>
                  </a:solidFill>
                  <a:latin typeface="Arial"/>
                  <a:ea typeface="Arial"/>
                  <a:cs typeface="Arial"/>
                  <a:sym typeface="Arial"/>
                </a:defRPr>
              </a:pPr>
              <a:r>
                <a:rPr dirty="0"/>
                <a:t>-NESS</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0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3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 grpId="1" animBg="1" advAuto="0"/>
      <p:bldP spid="302" grpId="2"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Footer Placeholder 3"/>
          <p:cNvSpPr txBox="1"/>
          <p:nvPr/>
        </p:nvSpPr>
        <p:spPr>
          <a:xfrm>
            <a:off x="246887" y="6416992"/>
            <a:ext cx="4745737"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000"/>
            </a:lvl1pPr>
          </a:lstStyle>
          <a:p>
            <a:r>
              <a:t>Why is it so hard to share and ask for help?</a:t>
            </a:r>
          </a:p>
        </p:txBody>
      </p:sp>
      <p:sp>
        <p:nvSpPr>
          <p:cNvPr id="170" name="Title 6"/>
          <p:cNvSpPr txBox="1">
            <a:spLocks noGrp="1"/>
          </p:cNvSpPr>
          <p:nvPr>
            <p:ph type="title"/>
          </p:nvPr>
        </p:nvSpPr>
        <p:spPr>
          <a:xfrm>
            <a:off x="750007" y="188345"/>
            <a:ext cx="10036293" cy="773777"/>
          </a:xfrm>
          <a:prstGeom prst="rect">
            <a:avLst/>
          </a:prstGeom>
        </p:spPr>
        <p:txBody>
          <a:bodyPr>
            <a:normAutofit fontScale="90000"/>
          </a:bodyPr>
          <a:lstStyle>
            <a:lvl1pPr algn="l" defTabSz="466344">
              <a:defRPr sz="4896" spc="-113">
                <a:latin typeface="Arial"/>
                <a:ea typeface="Arial"/>
                <a:cs typeface="Arial"/>
                <a:sym typeface="Arial"/>
              </a:defRPr>
            </a:lvl1pPr>
          </a:lstStyle>
          <a:p>
            <a:r>
              <a:rPr dirty="0"/>
              <a:t>Research Question</a:t>
            </a:r>
          </a:p>
        </p:txBody>
      </p:sp>
      <p:sp>
        <p:nvSpPr>
          <p:cNvPr id="171" name="Slide Number Placeholder 5"/>
          <p:cNvSpPr txBox="1">
            <a:spLocks noGrp="1"/>
          </p:cNvSpPr>
          <p:nvPr>
            <p:ph type="sldNum" sz="quarter" idx="2"/>
          </p:nvPr>
        </p:nvSpPr>
        <p:spPr>
          <a:xfrm>
            <a:off x="11822156" y="6416992"/>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sp>
        <p:nvSpPr>
          <p:cNvPr id="172" name="Content Placeholder 18"/>
          <p:cNvSpPr txBox="1">
            <a:spLocks noGrp="1"/>
          </p:cNvSpPr>
          <p:nvPr>
            <p:ph type="body" idx="1"/>
          </p:nvPr>
        </p:nvSpPr>
        <p:spPr>
          <a:xfrm>
            <a:off x="214159" y="1165624"/>
            <a:ext cx="11867223" cy="5236211"/>
          </a:xfrm>
          <a:prstGeom prst="rect">
            <a:avLst/>
          </a:prstGeom>
        </p:spPr>
        <p:txBody>
          <a:bodyPr>
            <a:normAutofit lnSpcReduction="10000"/>
          </a:bodyPr>
          <a:lstStyle/>
          <a:p>
            <a:pPr defTabSz="896111">
              <a:lnSpc>
                <a:spcPct val="105999"/>
              </a:lnSpc>
              <a:spcBef>
                <a:spcPts val="900"/>
              </a:spcBef>
              <a:defRPr sz="1764" spc="-19">
                <a:solidFill>
                  <a:srgbClr val="000000"/>
                </a:solidFill>
              </a:defRPr>
            </a:pPr>
            <a:endParaRPr dirty="0"/>
          </a:p>
          <a:p>
            <a:pPr algn="ctr" defTabSz="896111">
              <a:lnSpc>
                <a:spcPct val="105999"/>
              </a:lnSpc>
              <a:spcBef>
                <a:spcPts val="900"/>
              </a:spcBef>
              <a:defRPr sz="4312" spc="-196">
                <a:solidFill>
                  <a:schemeClr val="accent1"/>
                </a:solidFill>
                <a:latin typeface="Arial"/>
                <a:ea typeface="Arial"/>
                <a:cs typeface="Arial"/>
                <a:sym typeface="Arial"/>
              </a:defRPr>
            </a:pPr>
            <a:r>
              <a:rPr dirty="0"/>
              <a:t>Why is it so hard to share and ask for help?</a:t>
            </a:r>
          </a:p>
          <a:p>
            <a:pPr defTabSz="896111">
              <a:lnSpc>
                <a:spcPct val="105999"/>
              </a:lnSpc>
              <a:spcBef>
                <a:spcPts val="900"/>
              </a:spcBef>
              <a:defRPr sz="2156" b="0" spc="-98">
                <a:solidFill>
                  <a:schemeClr val="accent1"/>
                </a:solidFill>
                <a:latin typeface="Arial"/>
                <a:ea typeface="Arial"/>
                <a:cs typeface="Arial"/>
                <a:sym typeface="Arial"/>
              </a:defRPr>
            </a:pPr>
            <a:endParaRPr dirty="0"/>
          </a:p>
          <a:p>
            <a:pPr algn="ctr" defTabSz="896111">
              <a:lnSpc>
                <a:spcPct val="105999"/>
              </a:lnSpc>
              <a:spcBef>
                <a:spcPts val="900"/>
              </a:spcBef>
              <a:defRPr sz="3528" b="0" spc="-160">
                <a:solidFill>
                  <a:schemeClr val="accent1"/>
                </a:solidFill>
                <a:latin typeface="Arial"/>
                <a:ea typeface="Arial"/>
                <a:cs typeface="Arial"/>
                <a:sym typeface="Arial"/>
              </a:defRPr>
            </a:pPr>
            <a:r>
              <a:rPr dirty="0"/>
              <a:t>Exploratory study of family members’ experience</a:t>
            </a:r>
            <a:endParaRPr spc="-39" dirty="0"/>
          </a:p>
          <a:p>
            <a:pPr algn="ctr" defTabSz="896111">
              <a:lnSpc>
                <a:spcPct val="105999"/>
              </a:lnSpc>
              <a:spcBef>
                <a:spcPts val="900"/>
              </a:spcBef>
              <a:defRPr sz="3528" b="0" spc="-160">
                <a:solidFill>
                  <a:schemeClr val="accent1"/>
                </a:solidFill>
                <a:latin typeface="Arial"/>
                <a:ea typeface="Arial"/>
                <a:cs typeface="Arial"/>
                <a:sym typeface="Arial"/>
              </a:defRPr>
            </a:pPr>
            <a:r>
              <a:rPr dirty="0"/>
              <a:t>of telling others about their loved one’s </a:t>
            </a:r>
            <a:endParaRPr spc="-39" dirty="0"/>
          </a:p>
          <a:p>
            <a:pPr algn="ctr" defTabSz="896111">
              <a:lnSpc>
                <a:spcPct val="105999"/>
              </a:lnSpc>
              <a:spcBef>
                <a:spcPts val="900"/>
              </a:spcBef>
              <a:defRPr sz="3528" b="0" spc="-160">
                <a:solidFill>
                  <a:schemeClr val="accent1"/>
                </a:solidFill>
                <a:latin typeface="Arial"/>
                <a:ea typeface="Arial"/>
                <a:cs typeface="Arial"/>
                <a:sym typeface="Arial"/>
              </a:defRPr>
            </a:pPr>
            <a:r>
              <a:rPr dirty="0"/>
              <a:t>drug or alcohol problems,                             </a:t>
            </a:r>
            <a:endParaRPr spc="-39" dirty="0"/>
          </a:p>
          <a:p>
            <a:pPr algn="ctr" defTabSz="896111">
              <a:lnSpc>
                <a:spcPct val="105999"/>
              </a:lnSpc>
              <a:spcBef>
                <a:spcPts val="900"/>
              </a:spcBef>
              <a:defRPr sz="3528" b="0" spc="-160">
                <a:solidFill>
                  <a:schemeClr val="accent1"/>
                </a:solidFill>
                <a:latin typeface="Arial"/>
                <a:ea typeface="Arial"/>
                <a:cs typeface="Arial"/>
                <a:sym typeface="Arial"/>
              </a:defRPr>
            </a:pPr>
            <a:r>
              <a:rPr dirty="0"/>
              <a:t>and in separately seeking help for themselves</a:t>
            </a:r>
            <a:endParaRPr sz="1764" spc="-19" dirty="0"/>
          </a:p>
          <a:p>
            <a:pPr marL="224027" indent="-224027" defTabSz="896111">
              <a:lnSpc>
                <a:spcPct val="105999"/>
              </a:lnSpc>
              <a:spcBef>
                <a:spcPts val="900"/>
              </a:spcBef>
              <a:buSzPct val="100000"/>
              <a:buFont typeface="Arial"/>
              <a:buChar char="•"/>
              <a:defRPr sz="2352" b="0" spc="-19">
                <a:solidFill>
                  <a:schemeClr val="accent1"/>
                </a:solidFill>
                <a:latin typeface="Arial"/>
                <a:ea typeface="Arial"/>
                <a:cs typeface="Arial"/>
                <a:sym typeface="Arial"/>
              </a:defRPr>
            </a:pPr>
            <a:endParaRPr sz="1764" spc="-19" dirty="0"/>
          </a:p>
          <a:p>
            <a:pPr defTabSz="896111">
              <a:lnSpc>
                <a:spcPct val="105999"/>
              </a:lnSpc>
              <a:spcBef>
                <a:spcPts val="900"/>
              </a:spcBef>
              <a:defRPr sz="2352" spc="-117">
                <a:solidFill>
                  <a:schemeClr val="accent1"/>
                </a:solidFill>
                <a:latin typeface="Arial"/>
                <a:ea typeface="Arial"/>
                <a:cs typeface="Arial"/>
                <a:sym typeface="Arial"/>
              </a:defRPr>
            </a:pPr>
            <a:r>
              <a:rPr dirty="0"/>
              <a:t>Funded by The Big Lottery, UK</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Footer Placeholder 3"/>
          <p:cNvSpPr txBox="1"/>
          <p:nvPr/>
        </p:nvSpPr>
        <p:spPr>
          <a:xfrm>
            <a:off x="246887" y="6416992"/>
            <a:ext cx="4745737"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000"/>
            </a:lvl1pPr>
          </a:lstStyle>
          <a:p>
            <a:r>
              <a:t>Why is it so hard to share and ask for help?</a:t>
            </a:r>
          </a:p>
        </p:txBody>
      </p:sp>
      <p:sp>
        <p:nvSpPr>
          <p:cNvPr id="312" name="Title 1"/>
          <p:cNvSpPr txBox="1">
            <a:spLocks noGrp="1"/>
          </p:cNvSpPr>
          <p:nvPr>
            <p:ph type="title"/>
          </p:nvPr>
        </p:nvSpPr>
        <p:spPr>
          <a:xfrm>
            <a:off x="354562" y="194782"/>
            <a:ext cx="11420672" cy="760894"/>
          </a:xfrm>
          <a:prstGeom prst="rect">
            <a:avLst/>
          </a:prstGeom>
        </p:spPr>
        <p:txBody>
          <a:bodyPr/>
          <a:lstStyle>
            <a:lvl1pPr>
              <a:defRPr sz="4000" spc="-100"/>
            </a:lvl1pPr>
          </a:lstStyle>
          <a:p>
            <a:r>
              <a:t>5. Barriers to sharing</a:t>
            </a:r>
          </a:p>
        </p:txBody>
      </p:sp>
      <p:sp>
        <p:nvSpPr>
          <p:cNvPr id="313" name="Slide Number Placeholder 5"/>
          <p:cNvSpPr txBox="1">
            <a:spLocks noGrp="1"/>
          </p:cNvSpPr>
          <p:nvPr>
            <p:ph type="sldNum" sz="quarter" idx="2"/>
          </p:nvPr>
        </p:nvSpPr>
        <p:spPr>
          <a:xfrm>
            <a:off x="11751525" y="6416992"/>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20</a:t>
            </a:fld>
            <a:endParaRPr/>
          </a:p>
        </p:txBody>
      </p:sp>
      <p:sp>
        <p:nvSpPr>
          <p:cNvPr id="314" name="Content Placeholder 4"/>
          <p:cNvSpPr txBox="1">
            <a:spLocks noGrp="1"/>
          </p:cNvSpPr>
          <p:nvPr>
            <p:ph type="body" idx="1"/>
          </p:nvPr>
        </p:nvSpPr>
        <p:spPr>
          <a:xfrm>
            <a:off x="646112" y="1560512"/>
            <a:ext cx="10899776" cy="4712470"/>
          </a:xfrm>
          <a:prstGeom prst="rect">
            <a:avLst/>
          </a:prstGeom>
        </p:spPr>
        <p:txBody>
          <a:bodyPr/>
          <a:lstStyle>
            <a:lvl1pPr marL="0" indent="0" algn="ctr">
              <a:buSzTx/>
              <a:buNone/>
              <a:defRPr sz="3600" b="1" spc="-150">
                <a:solidFill>
                  <a:schemeClr val="accent1"/>
                </a:solidFill>
                <a:latin typeface="Arial"/>
                <a:ea typeface="Arial"/>
                <a:cs typeface="Arial"/>
                <a:sym typeface="Arial"/>
              </a:defRPr>
            </a:lvl1pPr>
          </a:lstStyle>
          <a:p>
            <a:r>
              <a:t>Specific behaviours adopted by family members:</a:t>
            </a:r>
          </a:p>
        </p:txBody>
      </p:sp>
      <p:sp>
        <p:nvSpPr>
          <p:cNvPr id="315" name="Arrow: Up 6"/>
          <p:cNvSpPr/>
          <p:nvPr/>
        </p:nvSpPr>
        <p:spPr>
          <a:xfrm>
            <a:off x="3883616" y="3837948"/>
            <a:ext cx="1245515" cy="1721779"/>
          </a:xfrm>
          <a:custGeom>
            <a:avLst/>
            <a:gdLst/>
            <a:ahLst/>
            <a:cxnLst>
              <a:cxn ang="0">
                <a:pos x="wd2" y="hd2"/>
              </a:cxn>
              <a:cxn ang="5400000">
                <a:pos x="wd2" y="hd2"/>
              </a:cxn>
              <a:cxn ang="10800000">
                <a:pos x="wd2" y="hd2"/>
              </a:cxn>
              <a:cxn ang="16200000">
                <a:pos x="wd2" y="hd2"/>
              </a:cxn>
            </a:cxnLst>
            <a:rect l="0" t="0" r="r" b="b"/>
            <a:pathLst>
              <a:path w="21600" h="21600" extrusionOk="0">
                <a:moveTo>
                  <a:pt x="0" y="9936"/>
                </a:moveTo>
                <a:lnTo>
                  <a:pt x="10800" y="0"/>
                </a:lnTo>
                <a:lnTo>
                  <a:pt x="21600" y="9936"/>
                </a:lnTo>
                <a:lnTo>
                  <a:pt x="16200" y="9936"/>
                </a:lnTo>
                <a:lnTo>
                  <a:pt x="16200" y="21600"/>
                </a:lnTo>
                <a:lnTo>
                  <a:pt x="5400" y="21600"/>
                </a:lnTo>
                <a:lnTo>
                  <a:pt x="5400" y="9936"/>
                </a:lnTo>
                <a:close/>
              </a:path>
            </a:pathLst>
          </a:custGeom>
          <a:solidFill>
            <a:schemeClr val="accent1">
              <a:lumOff val="24313"/>
            </a:schemeClr>
          </a:solidFill>
          <a:ln w="12700">
            <a:solidFill>
              <a:srgbClr val="362F90"/>
            </a:solidFill>
            <a:miter/>
          </a:ln>
        </p:spPr>
        <p:txBody>
          <a:bodyPr lIns="45719" rIns="45719" anchor="ctr"/>
          <a:lstStyle/>
          <a:p>
            <a:pPr algn="ctr">
              <a:defRPr>
                <a:solidFill>
                  <a:srgbClr val="FFFFFF"/>
                </a:solidFill>
              </a:defRPr>
            </a:pPr>
            <a:endParaRPr/>
          </a:p>
        </p:txBody>
      </p:sp>
      <p:sp>
        <p:nvSpPr>
          <p:cNvPr id="316" name="TextBox 7"/>
          <p:cNvSpPr txBox="1"/>
          <p:nvPr/>
        </p:nvSpPr>
        <p:spPr>
          <a:xfrm>
            <a:off x="5262074" y="4056066"/>
            <a:ext cx="6416104" cy="19422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lnSpc>
                <a:spcPct val="120000"/>
              </a:lnSpc>
              <a:defRPr sz="2800" b="1">
                <a:solidFill>
                  <a:schemeClr val="accent1"/>
                </a:solidFill>
                <a:latin typeface="Arial"/>
                <a:ea typeface="Arial"/>
                <a:cs typeface="Arial"/>
                <a:sym typeface="Arial"/>
              </a:defRPr>
            </a:pPr>
            <a:r>
              <a:t>‘</a:t>
            </a:r>
            <a:r>
              <a:rPr i="1"/>
              <a:t>I go around not lying but not telling the truth.’</a:t>
            </a:r>
          </a:p>
          <a:p>
            <a:pPr algn="ctr">
              <a:lnSpc>
                <a:spcPct val="120000"/>
              </a:lnSpc>
              <a:defRPr sz="2800" b="1" i="1">
                <a:solidFill>
                  <a:schemeClr val="accent1"/>
                </a:solidFill>
                <a:latin typeface="Arial"/>
                <a:ea typeface="Arial"/>
                <a:cs typeface="Arial"/>
                <a:sym typeface="Arial"/>
              </a:defRPr>
            </a:pPr>
            <a:r>
              <a:t>“How is your daughter?”</a:t>
            </a:r>
          </a:p>
          <a:p>
            <a:pPr algn="ctr">
              <a:lnSpc>
                <a:spcPct val="120000"/>
              </a:lnSpc>
              <a:defRPr sz="2800" b="1" i="1">
                <a:solidFill>
                  <a:schemeClr val="accent1"/>
                </a:solidFill>
                <a:latin typeface="Arial"/>
                <a:ea typeface="Arial"/>
                <a:cs typeface="Arial"/>
                <a:sym typeface="Arial"/>
              </a:defRPr>
            </a:pPr>
            <a:r>
              <a:t>‘Oh. She’s fine.’</a:t>
            </a:r>
          </a:p>
        </p:txBody>
      </p:sp>
      <p:grpSp>
        <p:nvGrpSpPr>
          <p:cNvPr id="321" name="Group"/>
          <p:cNvGrpSpPr/>
          <p:nvPr/>
        </p:nvGrpSpPr>
        <p:grpSpPr>
          <a:xfrm>
            <a:off x="513822" y="2482441"/>
            <a:ext cx="11237703" cy="1271208"/>
            <a:chOff x="0" y="-2"/>
            <a:chExt cx="11237702" cy="1271207"/>
          </a:xfrm>
        </p:grpSpPr>
        <p:sp>
          <p:nvSpPr>
            <p:cNvPr id="317" name="SILENCE"/>
            <p:cNvSpPr/>
            <p:nvPr/>
          </p:nvSpPr>
          <p:spPr>
            <a:xfrm>
              <a:off x="0" y="-1"/>
              <a:ext cx="2616053" cy="1271206"/>
            </a:xfrm>
            <a:prstGeom prst="ellipse">
              <a:avLst/>
            </a:prstGeom>
            <a:solidFill>
              <a:schemeClr val="accent1"/>
            </a:solidFill>
            <a:ln w="12700" cap="flat">
              <a:solidFill>
                <a:schemeClr val="accent1"/>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defRPr sz="2400" b="1">
                  <a:solidFill>
                    <a:srgbClr val="FFFFFF"/>
                  </a:solidFill>
                  <a:latin typeface="Arial"/>
                  <a:ea typeface="Arial"/>
                  <a:cs typeface="Arial"/>
                  <a:sym typeface="Arial"/>
                </a:defRPr>
              </a:lvl1pPr>
            </a:lstStyle>
            <a:p>
              <a:r>
                <a:t>SILENCE</a:t>
              </a:r>
            </a:p>
          </p:txBody>
        </p:sp>
        <p:sp>
          <p:nvSpPr>
            <p:cNvPr id="318" name="SECRECY"/>
            <p:cNvSpPr/>
            <p:nvPr/>
          </p:nvSpPr>
          <p:spPr>
            <a:xfrm>
              <a:off x="2722918" y="-1"/>
              <a:ext cx="2616054" cy="1271206"/>
            </a:xfrm>
            <a:prstGeom prst="ellipse">
              <a:avLst/>
            </a:prstGeom>
            <a:solidFill>
              <a:schemeClr val="accent1"/>
            </a:solidFill>
            <a:ln w="12700" cap="flat">
              <a:solidFill>
                <a:schemeClr val="accent1"/>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defRPr sz="2400" b="1">
                  <a:solidFill>
                    <a:srgbClr val="FFFFFF"/>
                  </a:solidFill>
                  <a:latin typeface="Arial"/>
                  <a:ea typeface="Arial"/>
                  <a:cs typeface="Arial"/>
                  <a:sym typeface="Arial"/>
                </a:defRPr>
              </a:lvl1pPr>
            </a:lstStyle>
            <a:p>
              <a:r>
                <a:t>SECRECY</a:t>
              </a:r>
            </a:p>
          </p:txBody>
        </p:sp>
        <p:sp>
          <p:nvSpPr>
            <p:cNvPr id="319" name="PROTECTIVE-NESS"/>
            <p:cNvSpPr/>
            <p:nvPr/>
          </p:nvSpPr>
          <p:spPr>
            <a:xfrm>
              <a:off x="5551076" y="-1"/>
              <a:ext cx="2899208" cy="1271205"/>
            </a:xfrm>
            <a:prstGeom prst="ellipse">
              <a:avLst/>
            </a:prstGeom>
            <a:solidFill>
              <a:schemeClr val="accent1"/>
            </a:solidFill>
            <a:ln w="12700" cap="flat">
              <a:solidFill>
                <a:schemeClr val="accent1"/>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defRPr sz="2400" b="1">
                  <a:solidFill>
                    <a:srgbClr val="FFFFFF"/>
                  </a:solidFill>
                  <a:latin typeface="Arial"/>
                  <a:ea typeface="Arial"/>
                  <a:cs typeface="Arial"/>
                  <a:sym typeface="Arial"/>
                </a:defRPr>
              </a:lvl1pPr>
            </a:lstStyle>
            <a:p>
              <a:r>
                <a:t>PROTECTIVE-NESS</a:t>
              </a:r>
            </a:p>
          </p:txBody>
        </p:sp>
        <p:sp>
          <p:nvSpPr>
            <p:cNvPr id="320" name="CANDID…"/>
            <p:cNvSpPr/>
            <p:nvPr/>
          </p:nvSpPr>
          <p:spPr>
            <a:xfrm>
              <a:off x="8621648" y="-2"/>
              <a:ext cx="2616054" cy="1271206"/>
            </a:xfrm>
            <a:prstGeom prst="ellipse">
              <a:avLst/>
            </a:prstGeom>
            <a:solidFill>
              <a:schemeClr val="accent1"/>
            </a:solidFill>
            <a:ln w="12700" cap="flat">
              <a:solidFill>
                <a:schemeClr val="accent1"/>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p>
              <a:pPr algn="ctr">
                <a:defRPr sz="2400" b="1">
                  <a:solidFill>
                    <a:srgbClr val="FFFFFF"/>
                  </a:solidFill>
                  <a:latin typeface="Arial"/>
                  <a:ea typeface="Arial"/>
                  <a:cs typeface="Arial"/>
                  <a:sym typeface="Arial"/>
                </a:defRPr>
              </a:pPr>
              <a:r>
                <a:t>CANDID</a:t>
              </a:r>
            </a:p>
            <a:p>
              <a:pPr algn="ctr">
                <a:defRPr sz="2400" b="1">
                  <a:solidFill>
                    <a:srgbClr val="FFFFFF"/>
                  </a:solidFill>
                  <a:latin typeface="Arial"/>
                  <a:ea typeface="Arial"/>
                  <a:cs typeface="Arial"/>
                  <a:sym typeface="Arial"/>
                </a:defRPr>
              </a:pPr>
              <a:r>
                <a:t>-NESS</a:t>
              </a:r>
            </a:p>
          </p:txBody>
        </p:sp>
      </p:gr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Footer Placeholder 3"/>
          <p:cNvSpPr txBox="1"/>
          <p:nvPr/>
        </p:nvSpPr>
        <p:spPr>
          <a:xfrm>
            <a:off x="246887" y="6416992"/>
            <a:ext cx="4745737"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000"/>
            </a:lvl1pPr>
          </a:lstStyle>
          <a:p>
            <a:r>
              <a:t>Why is it so hard to share and ask for help?</a:t>
            </a:r>
          </a:p>
        </p:txBody>
      </p:sp>
      <p:sp>
        <p:nvSpPr>
          <p:cNvPr id="326" name="Title 1"/>
          <p:cNvSpPr txBox="1">
            <a:spLocks noGrp="1"/>
          </p:cNvSpPr>
          <p:nvPr>
            <p:ph type="title"/>
          </p:nvPr>
        </p:nvSpPr>
        <p:spPr>
          <a:xfrm>
            <a:off x="354562" y="194782"/>
            <a:ext cx="11420672" cy="760894"/>
          </a:xfrm>
          <a:prstGeom prst="rect">
            <a:avLst/>
          </a:prstGeom>
        </p:spPr>
        <p:txBody>
          <a:bodyPr/>
          <a:lstStyle>
            <a:lvl1pPr>
              <a:defRPr sz="4000" spc="-100"/>
            </a:lvl1pPr>
          </a:lstStyle>
          <a:p>
            <a:r>
              <a:t>5. Barriers to sharing</a:t>
            </a:r>
          </a:p>
        </p:txBody>
      </p:sp>
      <p:sp>
        <p:nvSpPr>
          <p:cNvPr id="327" name="Slide Number Placeholder 5"/>
          <p:cNvSpPr txBox="1">
            <a:spLocks noGrp="1"/>
          </p:cNvSpPr>
          <p:nvPr>
            <p:ph type="sldNum" sz="quarter" idx="2"/>
          </p:nvPr>
        </p:nvSpPr>
        <p:spPr>
          <a:xfrm>
            <a:off x="11751525" y="6416992"/>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21</a:t>
            </a:fld>
            <a:endParaRPr/>
          </a:p>
        </p:txBody>
      </p:sp>
      <p:sp>
        <p:nvSpPr>
          <p:cNvPr id="328" name="Content Placeholder 4"/>
          <p:cNvSpPr txBox="1">
            <a:spLocks noGrp="1"/>
          </p:cNvSpPr>
          <p:nvPr>
            <p:ph type="body" idx="1"/>
          </p:nvPr>
        </p:nvSpPr>
        <p:spPr>
          <a:xfrm>
            <a:off x="646112" y="1560512"/>
            <a:ext cx="10899776" cy="4341813"/>
          </a:xfrm>
          <a:prstGeom prst="rect">
            <a:avLst/>
          </a:prstGeom>
        </p:spPr>
        <p:txBody>
          <a:bodyPr/>
          <a:lstStyle>
            <a:lvl1pPr marL="0" indent="0" algn="ctr">
              <a:buSzTx/>
              <a:buNone/>
              <a:defRPr sz="3600" b="1" spc="-150">
                <a:solidFill>
                  <a:schemeClr val="accent1"/>
                </a:solidFill>
                <a:latin typeface="Arial"/>
                <a:ea typeface="Arial"/>
                <a:cs typeface="Arial"/>
                <a:sym typeface="Arial"/>
              </a:defRPr>
            </a:lvl1pPr>
          </a:lstStyle>
          <a:p>
            <a:r>
              <a:t>Specific behaviours adopted by family members:</a:t>
            </a:r>
          </a:p>
        </p:txBody>
      </p:sp>
      <p:sp>
        <p:nvSpPr>
          <p:cNvPr id="329" name="TextBox 6"/>
          <p:cNvSpPr txBox="1"/>
          <p:nvPr/>
        </p:nvSpPr>
        <p:spPr>
          <a:xfrm>
            <a:off x="246887" y="4002072"/>
            <a:ext cx="6373307" cy="1877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spcBef>
                <a:spcPts val="800"/>
              </a:spcBef>
              <a:defRPr sz="2400" b="1">
                <a:solidFill>
                  <a:schemeClr val="accent1"/>
                </a:solidFill>
                <a:latin typeface="Arial"/>
                <a:ea typeface="Arial"/>
                <a:cs typeface="Arial"/>
                <a:sym typeface="Arial"/>
              </a:defRPr>
            </a:pPr>
            <a:r>
              <a:rPr dirty="0"/>
              <a:t>‘</a:t>
            </a:r>
            <a:r>
              <a:rPr i="1" dirty="0"/>
              <a:t>You actually tell a story, </a:t>
            </a:r>
          </a:p>
          <a:p>
            <a:pPr algn="ctr">
              <a:spcBef>
                <a:spcPts val="800"/>
              </a:spcBef>
              <a:defRPr sz="2400" b="1" i="1">
                <a:solidFill>
                  <a:schemeClr val="accent1"/>
                </a:solidFill>
                <a:latin typeface="Arial"/>
                <a:ea typeface="Arial"/>
                <a:cs typeface="Arial"/>
                <a:sym typeface="Arial"/>
              </a:defRPr>
            </a:pPr>
            <a:r>
              <a:rPr dirty="0"/>
              <a:t>but it’s not quite a whole story</a:t>
            </a:r>
          </a:p>
          <a:p>
            <a:pPr algn="ctr">
              <a:spcBef>
                <a:spcPts val="800"/>
              </a:spcBef>
              <a:defRPr sz="2400" b="1" i="1">
                <a:solidFill>
                  <a:schemeClr val="accent1"/>
                </a:solidFill>
                <a:latin typeface="Arial"/>
                <a:ea typeface="Arial"/>
                <a:cs typeface="Arial"/>
                <a:sym typeface="Arial"/>
              </a:defRPr>
            </a:pPr>
            <a:r>
              <a:rPr dirty="0"/>
              <a:t> because they might not be able to take it. </a:t>
            </a:r>
          </a:p>
          <a:p>
            <a:pPr algn="ctr">
              <a:spcBef>
                <a:spcPts val="800"/>
              </a:spcBef>
              <a:defRPr sz="2400" b="1" i="1">
                <a:solidFill>
                  <a:schemeClr val="accent1"/>
                </a:solidFill>
                <a:latin typeface="Arial"/>
                <a:ea typeface="Arial"/>
                <a:cs typeface="Arial"/>
                <a:sym typeface="Arial"/>
              </a:defRPr>
            </a:pPr>
            <a:r>
              <a:rPr dirty="0"/>
              <a:t>They would worry far too much.’</a:t>
            </a:r>
          </a:p>
        </p:txBody>
      </p:sp>
      <p:grpSp>
        <p:nvGrpSpPr>
          <p:cNvPr id="334" name="Group"/>
          <p:cNvGrpSpPr/>
          <p:nvPr/>
        </p:nvGrpSpPr>
        <p:grpSpPr>
          <a:xfrm>
            <a:off x="672494" y="2480215"/>
            <a:ext cx="11102740" cy="1271208"/>
            <a:chOff x="0" y="-1"/>
            <a:chExt cx="11102739" cy="1271206"/>
          </a:xfrm>
        </p:grpSpPr>
        <p:sp>
          <p:nvSpPr>
            <p:cNvPr id="330" name="SILENCE"/>
            <p:cNvSpPr/>
            <p:nvPr/>
          </p:nvSpPr>
          <p:spPr>
            <a:xfrm>
              <a:off x="0" y="-1"/>
              <a:ext cx="2616053" cy="1271206"/>
            </a:xfrm>
            <a:prstGeom prst="ellipse">
              <a:avLst/>
            </a:prstGeom>
            <a:solidFill>
              <a:schemeClr val="accent1"/>
            </a:solidFill>
            <a:ln w="12700" cap="flat">
              <a:solidFill>
                <a:schemeClr val="accent1"/>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defRPr sz="2400" b="1">
                  <a:solidFill>
                    <a:srgbClr val="FFFFFF"/>
                  </a:solidFill>
                  <a:latin typeface="Arial"/>
                  <a:ea typeface="Arial"/>
                  <a:cs typeface="Arial"/>
                  <a:sym typeface="Arial"/>
                </a:defRPr>
              </a:lvl1pPr>
            </a:lstStyle>
            <a:p>
              <a:r>
                <a:t>SILENCE</a:t>
              </a:r>
            </a:p>
          </p:txBody>
        </p:sp>
        <p:sp>
          <p:nvSpPr>
            <p:cNvPr id="331" name="SECRECY"/>
            <p:cNvSpPr/>
            <p:nvPr/>
          </p:nvSpPr>
          <p:spPr>
            <a:xfrm>
              <a:off x="2722918" y="-1"/>
              <a:ext cx="2616054" cy="1271206"/>
            </a:xfrm>
            <a:prstGeom prst="ellipse">
              <a:avLst/>
            </a:prstGeom>
            <a:solidFill>
              <a:schemeClr val="accent1"/>
            </a:solidFill>
            <a:ln w="12700" cap="flat">
              <a:solidFill>
                <a:schemeClr val="accent1"/>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defRPr sz="2400" b="1">
                  <a:solidFill>
                    <a:srgbClr val="FFFFFF"/>
                  </a:solidFill>
                  <a:latin typeface="Arial"/>
                  <a:ea typeface="Arial"/>
                  <a:cs typeface="Arial"/>
                  <a:sym typeface="Arial"/>
                </a:defRPr>
              </a:lvl1pPr>
            </a:lstStyle>
            <a:p>
              <a:r>
                <a:t>SECRECY</a:t>
              </a:r>
            </a:p>
          </p:txBody>
        </p:sp>
        <p:sp>
          <p:nvSpPr>
            <p:cNvPr id="332" name="PROTECTIVE-NESS"/>
            <p:cNvSpPr/>
            <p:nvPr/>
          </p:nvSpPr>
          <p:spPr>
            <a:xfrm>
              <a:off x="5445835" y="0"/>
              <a:ext cx="2927348" cy="1271205"/>
            </a:xfrm>
            <a:prstGeom prst="ellipse">
              <a:avLst/>
            </a:prstGeom>
            <a:solidFill>
              <a:schemeClr val="accent1"/>
            </a:solidFill>
            <a:ln w="12700" cap="flat">
              <a:solidFill>
                <a:schemeClr val="accent1"/>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defRPr sz="2400" b="1">
                  <a:solidFill>
                    <a:srgbClr val="FFFFFF"/>
                  </a:solidFill>
                  <a:latin typeface="Arial"/>
                  <a:ea typeface="Arial"/>
                  <a:cs typeface="Arial"/>
                  <a:sym typeface="Arial"/>
                </a:defRPr>
              </a:lvl1pPr>
            </a:lstStyle>
            <a:p>
              <a:r>
                <a:rPr dirty="0"/>
                <a:t>PROTECTIVE-NESS</a:t>
              </a:r>
            </a:p>
          </p:txBody>
        </p:sp>
        <p:sp>
          <p:nvSpPr>
            <p:cNvPr id="333" name="CANDID…"/>
            <p:cNvSpPr/>
            <p:nvPr/>
          </p:nvSpPr>
          <p:spPr>
            <a:xfrm>
              <a:off x="8486685" y="-1"/>
              <a:ext cx="2616054" cy="1271206"/>
            </a:xfrm>
            <a:prstGeom prst="ellipse">
              <a:avLst/>
            </a:prstGeom>
            <a:solidFill>
              <a:schemeClr val="accent1"/>
            </a:solidFill>
            <a:ln w="12700" cap="flat">
              <a:solidFill>
                <a:schemeClr val="accent1"/>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p>
              <a:pPr algn="ctr">
                <a:defRPr sz="2400" b="1">
                  <a:solidFill>
                    <a:srgbClr val="FFFFFF"/>
                  </a:solidFill>
                  <a:latin typeface="Arial"/>
                  <a:ea typeface="Arial"/>
                  <a:cs typeface="Arial"/>
                  <a:sym typeface="Arial"/>
                </a:defRPr>
              </a:pPr>
              <a:r>
                <a:t>CANDID</a:t>
              </a:r>
            </a:p>
            <a:p>
              <a:pPr algn="ctr">
                <a:defRPr sz="2400" b="1">
                  <a:solidFill>
                    <a:srgbClr val="FFFFFF"/>
                  </a:solidFill>
                  <a:latin typeface="Arial"/>
                  <a:ea typeface="Arial"/>
                  <a:cs typeface="Arial"/>
                  <a:sym typeface="Arial"/>
                </a:defRPr>
              </a:pPr>
              <a:r>
                <a:t>-NESS</a:t>
              </a:r>
            </a:p>
          </p:txBody>
        </p:sp>
      </p:grpSp>
      <p:sp>
        <p:nvSpPr>
          <p:cNvPr id="335" name="Arrow: Up 7"/>
          <p:cNvSpPr/>
          <p:nvPr/>
        </p:nvSpPr>
        <p:spPr>
          <a:xfrm>
            <a:off x="7016647" y="3889862"/>
            <a:ext cx="1130711" cy="1874024"/>
          </a:xfrm>
          <a:custGeom>
            <a:avLst/>
            <a:gdLst/>
            <a:ahLst/>
            <a:cxnLst>
              <a:cxn ang="0">
                <a:pos x="wd2" y="hd2"/>
              </a:cxn>
              <a:cxn ang="5400000">
                <a:pos x="wd2" y="hd2"/>
              </a:cxn>
              <a:cxn ang="10800000">
                <a:pos x="wd2" y="hd2"/>
              </a:cxn>
              <a:cxn ang="16200000">
                <a:pos x="wd2" y="hd2"/>
              </a:cxn>
            </a:cxnLst>
            <a:rect l="0" t="0" r="r" b="b"/>
            <a:pathLst>
              <a:path w="21600" h="21600" extrusionOk="0">
                <a:moveTo>
                  <a:pt x="0" y="9936"/>
                </a:moveTo>
                <a:lnTo>
                  <a:pt x="10800" y="0"/>
                </a:lnTo>
                <a:lnTo>
                  <a:pt x="21600" y="9936"/>
                </a:lnTo>
                <a:lnTo>
                  <a:pt x="16200" y="9936"/>
                </a:lnTo>
                <a:lnTo>
                  <a:pt x="16200" y="21600"/>
                </a:lnTo>
                <a:lnTo>
                  <a:pt x="5400" y="21600"/>
                </a:lnTo>
                <a:lnTo>
                  <a:pt x="5400" y="9936"/>
                </a:lnTo>
                <a:close/>
              </a:path>
            </a:pathLst>
          </a:custGeom>
          <a:solidFill>
            <a:schemeClr val="accent1">
              <a:lumOff val="24313"/>
            </a:schemeClr>
          </a:solidFill>
          <a:ln w="12700">
            <a:solidFill>
              <a:srgbClr val="362F90"/>
            </a:solidFill>
            <a:miter/>
          </a:ln>
        </p:spPr>
        <p:txBody>
          <a:bodyPr lIns="45719" rIns="45719"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3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Footer Placeholder 3"/>
          <p:cNvSpPr txBox="1"/>
          <p:nvPr/>
        </p:nvSpPr>
        <p:spPr>
          <a:xfrm>
            <a:off x="246887" y="6416992"/>
            <a:ext cx="4745737"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000"/>
            </a:lvl1pPr>
          </a:lstStyle>
          <a:p>
            <a:r>
              <a:t>Why is it so hard to share and ask for help?</a:t>
            </a:r>
          </a:p>
        </p:txBody>
      </p:sp>
      <p:sp>
        <p:nvSpPr>
          <p:cNvPr id="340" name="Title 1"/>
          <p:cNvSpPr txBox="1">
            <a:spLocks noGrp="1"/>
          </p:cNvSpPr>
          <p:nvPr>
            <p:ph type="title"/>
          </p:nvPr>
        </p:nvSpPr>
        <p:spPr>
          <a:xfrm>
            <a:off x="354562" y="194782"/>
            <a:ext cx="11420672" cy="760894"/>
          </a:xfrm>
          <a:prstGeom prst="rect">
            <a:avLst/>
          </a:prstGeom>
        </p:spPr>
        <p:txBody>
          <a:bodyPr/>
          <a:lstStyle>
            <a:lvl1pPr>
              <a:defRPr sz="4000" spc="-100"/>
            </a:lvl1pPr>
          </a:lstStyle>
          <a:p>
            <a:r>
              <a:t>5. Barriers to sharing</a:t>
            </a:r>
          </a:p>
        </p:txBody>
      </p:sp>
      <p:sp>
        <p:nvSpPr>
          <p:cNvPr id="341" name="Slide Number Placeholder 5"/>
          <p:cNvSpPr txBox="1">
            <a:spLocks noGrp="1"/>
          </p:cNvSpPr>
          <p:nvPr>
            <p:ph type="sldNum" sz="quarter" idx="2"/>
          </p:nvPr>
        </p:nvSpPr>
        <p:spPr>
          <a:xfrm>
            <a:off x="11751525" y="6416992"/>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22</a:t>
            </a:fld>
            <a:endParaRPr/>
          </a:p>
        </p:txBody>
      </p:sp>
      <p:sp>
        <p:nvSpPr>
          <p:cNvPr id="342" name="Content Placeholder 4"/>
          <p:cNvSpPr txBox="1">
            <a:spLocks noGrp="1"/>
          </p:cNvSpPr>
          <p:nvPr>
            <p:ph type="body" idx="1"/>
          </p:nvPr>
        </p:nvSpPr>
        <p:spPr>
          <a:xfrm>
            <a:off x="603275" y="1574788"/>
            <a:ext cx="10985450" cy="4795838"/>
          </a:xfrm>
          <a:prstGeom prst="rect">
            <a:avLst/>
          </a:prstGeom>
        </p:spPr>
        <p:txBody>
          <a:bodyPr/>
          <a:lstStyle>
            <a:lvl1pPr marL="0" indent="0" algn="ctr">
              <a:buSzTx/>
              <a:buNone/>
              <a:defRPr sz="3600" b="1" spc="-150">
                <a:solidFill>
                  <a:schemeClr val="accent1"/>
                </a:solidFill>
                <a:latin typeface="Arial"/>
                <a:ea typeface="Arial"/>
                <a:cs typeface="Arial"/>
                <a:sym typeface="Arial"/>
              </a:defRPr>
            </a:lvl1pPr>
          </a:lstStyle>
          <a:p>
            <a:r>
              <a:t>Specific behaviours adopted by family members:</a:t>
            </a:r>
          </a:p>
        </p:txBody>
      </p:sp>
      <p:sp>
        <p:nvSpPr>
          <p:cNvPr id="343" name="TextBox 6"/>
          <p:cNvSpPr txBox="1"/>
          <p:nvPr/>
        </p:nvSpPr>
        <p:spPr>
          <a:xfrm>
            <a:off x="560967" y="3979688"/>
            <a:ext cx="8427030" cy="21954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800"/>
              </a:spcBef>
              <a:defRPr sz="2600" b="1" i="1">
                <a:solidFill>
                  <a:schemeClr val="accent1"/>
                </a:solidFill>
                <a:latin typeface="Arial"/>
                <a:ea typeface="Arial"/>
                <a:cs typeface="Arial"/>
                <a:sym typeface="Arial"/>
              </a:defRPr>
            </a:pPr>
            <a:r>
              <a:rPr dirty="0"/>
              <a:t>I don’t sugar-coat it anymore, I’m not ashamed now. Yes my husband’s an alcoholic</a:t>
            </a:r>
            <a:r>
              <a:rPr lang="en-GB" dirty="0"/>
              <a:t>.                                 Y</a:t>
            </a:r>
            <a:r>
              <a:rPr dirty="0"/>
              <a:t>es, he’s a drug addict.   </a:t>
            </a:r>
          </a:p>
          <a:p>
            <a:pPr algn="ctr">
              <a:spcBef>
                <a:spcPts val="800"/>
              </a:spcBef>
              <a:defRPr sz="2600" b="1" i="1">
                <a:solidFill>
                  <a:schemeClr val="accent1"/>
                </a:solidFill>
                <a:latin typeface="Arial"/>
                <a:ea typeface="Arial"/>
                <a:cs typeface="Arial"/>
                <a:sym typeface="Arial"/>
              </a:defRPr>
            </a:pPr>
            <a:r>
              <a:rPr dirty="0"/>
              <a:t>It’s not my fault and I didn’t ask for it so don’t judge me along with everybody else” </a:t>
            </a:r>
          </a:p>
        </p:txBody>
      </p:sp>
      <p:sp>
        <p:nvSpPr>
          <p:cNvPr id="344" name="Arrow: Up 7"/>
          <p:cNvSpPr/>
          <p:nvPr/>
        </p:nvSpPr>
        <p:spPr>
          <a:xfrm>
            <a:off x="10046833" y="3899232"/>
            <a:ext cx="1130711" cy="1874024"/>
          </a:xfrm>
          <a:custGeom>
            <a:avLst/>
            <a:gdLst/>
            <a:ahLst/>
            <a:cxnLst>
              <a:cxn ang="0">
                <a:pos x="wd2" y="hd2"/>
              </a:cxn>
              <a:cxn ang="5400000">
                <a:pos x="wd2" y="hd2"/>
              </a:cxn>
              <a:cxn ang="10800000">
                <a:pos x="wd2" y="hd2"/>
              </a:cxn>
              <a:cxn ang="16200000">
                <a:pos x="wd2" y="hd2"/>
              </a:cxn>
            </a:cxnLst>
            <a:rect l="0" t="0" r="r" b="b"/>
            <a:pathLst>
              <a:path w="21600" h="21600" extrusionOk="0">
                <a:moveTo>
                  <a:pt x="0" y="9936"/>
                </a:moveTo>
                <a:lnTo>
                  <a:pt x="10800" y="0"/>
                </a:lnTo>
                <a:lnTo>
                  <a:pt x="21600" y="9936"/>
                </a:lnTo>
                <a:lnTo>
                  <a:pt x="16200" y="9936"/>
                </a:lnTo>
                <a:lnTo>
                  <a:pt x="16200" y="21600"/>
                </a:lnTo>
                <a:lnTo>
                  <a:pt x="5400" y="21600"/>
                </a:lnTo>
                <a:lnTo>
                  <a:pt x="5400" y="9936"/>
                </a:lnTo>
                <a:close/>
              </a:path>
            </a:pathLst>
          </a:custGeom>
          <a:solidFill>
            <a:schemeClr val="accent1">
              <a:lumOff val="24313"/>
            </a:schemeClr>
          </a:solidFill>
          <a:ln w="12700">
            <a:solidFill>
              <a:srgbClr val="362F90"/>
            </a:solidFill>
            <a:miter/>
          </a:ln>
        </p:spPr>
        <p:txBody>
          <a:bodyPr lIns="45719" rIns="45719" anchor="ctr"/>
          <a:lstStyle/>
          <a:p>
            <a:pPr algn="ctr">
              <a:defRPr>
                <a:solidFill>
                  <a:srgbClr val="FFFFFF"/>
                </a:solidFill>
              </a:defRPr>
            </a:pPr>
            <a:endParaRPr/>
          </a:p>
        </p:txBody>
      </p:sp>
      <p:grpSp>
        <p:nvGrpSpPr>
          <p:cNvPr id="349" name="Group"/>
          <p:cNvGrpSpPr/>
          <p:nvPr/>
        </p:nvGrpSpPr>
        <p:grpSpPr>
          <a:xfrm>
            <a:off x="672494" y="2480215"/>
            <a:ext cx="11201733" cy="1301030"/>
            <a:chOff x="0" y="-1"/>
            <a:chExt cx="11201732" cy="1301028"/>
          </a:xfrm>
        </p:grpSpPr>
        <p:sp>
          <p:nvSpPr>
            <p:cNvPr id="345" name="SILENCE"/>
            <p:cNvSpPr/>
            <p:nvPr/>
          </p:nvSpPr>
          <p:spPr>
            <a:xfrm>
              <a:off x="0" y="-1"/>
              <a:ext cx="2616053" cy="1271206"/>
            </a:xfrm>
            <a:prstGeom prst="ellipse">
              <a:avLst/>
            </a:prstGeom>
            <a:solidFill>
              <a:schemeClr val="accent1"/>
            </a:solidFill>
            <a:ln w="12700" cap="flat">
              <a:solidFill>
                <a:schemeClr val="accent1"/>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defRPr sz="2400" b="1">
                  <a:solidFill>
                    <a:srgbClr val="FFFFFF"/>
                  </a:solidFill>
                  <a:latin typeface="Arial"/>
                  <a:ea typeface="Arial"/>
                  <a:cs typeface="Arial"/>
                  <a:sym typeface="Arial"/>
                </a:defRPr>
              </a:lvl1pPr>
            </a:lstStyle>
            <a:p>
              <a:r>
                <a:t>SILENCE</a:t>
              </a:r>
            </a:p>
          </p:txBody>
        </p:sp>
        <p:sp>
          <p:nvSpPr>
            <p:cNvPr id="346" name="SECRECY"/>
            <p:cNvSpPr/>
            <p:nvPr/>
          </p:nvSpPr>
          <p:spPr>
            <a:xfrm>
              <a:off x="2722918" y="-1"/>
              <a:ext cx="2616054" cy="1271206"/>
            </a:xfrm>
            <a:prstGeom prst="ellipse">
              <a:avLst/>
            </a:prstGeom>
            <a:solidFill>
              <a:schemeClr val="accent1"/>
            </a:solidFill>
            <a:ln w="12700" cap="flat">
              <a:solidFill>
                <a:schemeClr val="accent1"/>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defRPr sz="2400" b="1">
                  <a:solidFill>
                    <a:srgbClr val="FFFFFF"/>
                  </a:solidFill>
                  <a:latin typeface="Arial"/>
                  <a:ea typeface="Arial"/>
                  <a:cs typeface="Arial"/>
                  <a:sym typeface="Arial"/>
                </a:defRPr>
              </a:lvl1pPr>
            </a:lstStyle>
            <a:p>
              <a:r>
                <a:t>SECRECY</a:t>
              </a:r>
            </a:p>
          </p:txBody>
        </p:sp>
        <p:sp>
          <p:nvSpPr>
            <p:cNvPr id="347" name="PROTECTIVE-NESS"/>
            <p:cNvSpPr/>
            <p:nvPr/>
          </p:nvSpPr>
          <p:spPr>
            <a:xfrm>
              <a:off x="5445834" y="0"/>
              <a:ext cx="2947013" cy="1271205"/>
            </a:xfrm>
            <a:prstGeom prst="ellipse">
              <a:avLst/>
            </a:prstGeom>
            <a:solidFill>
              <a:schemeClr val="accent1"/>
            </a:solidFill>
            <a:ln w="12700" cap="flat">
              <a:solidFill>
                <a:schemeClr val="accent1"/>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defRPr sz="2400" b="1">
                  <a:solidFill>
                    <a:srgbClr val="FFFFFF"/>
                  </a:solidFill>
                  <a:latin typeface="Arial"/>
                  <a:ea typeface="Arial"/>
                  <a:cs typeface="Arial"/>
                  <a:sym typeface="Arial"/>
                </a:defRPr>
              </a:lvl1pPr>
            </a:lstStyle>
            <a:p>
              <a:r>
                <a:t>PROTECTIVE-NESS</a:t>
              </a:r>
            </a:p>
          </p:txBody>
        </p:sp>
        <p:sp>
          <p:nvSpPr>
            <p:cNvPr id="348" name="CANDID…"/>
            <p:cNvSpPr/>
            <p:nvPr/>
          </p:nvSpPr>
          <p:spPr>
            <a:xfrm>
              <a:off x="8585678" y="29821"/>
              <a:ext cx="2616054" cy="1271206"/>
            </a:xfrm>
            <a:prstGeom prst="ellipse">
              <a:avLst/>
            </a:prstGeom>
            <a:solidFill>
              <a:schemeClr val="accent1"/>
            </a:solidFill>
            <a:ln w="12700" cap="flat">
              <a:solidFill>
                <a:schemeClr val="accent1"/>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p>
              <a:pPr algn="ctr">
                <a:defRPr sz="2400" b="1">
                  <a:solidFill>
                    <a:srgbClr val="FFFFFF"/>
                  </a:solidFill>
                  <a:latin typeface="Arial"/>
                  <a:ea typeface="Arial"/>
                  <a:cs typeface="Arial"/>
                  <a:sym typeface="Arial"/>
                </a:defRPr>
              </a:pPr>
              <a:r>
                <a:rPr dirty="0"/>
                <a:t>CANDID</a:t>
              </a:r>
            </a:p>
            <a:p>
              <a:pPr algn="ctr">
                <a:defRPr sz="2400" b="1">
                  <a:solidFill>
                    <a:srgbClr val="FFFFFF"/>
                  </a:solidFill>
                  <a:latin typeface="Arial"/>
                  <a:ea typeface="Arial"/>
                  <a:cs typeface="Arial"/>
                  <a:sym typeface="Arial"/>
                </a:defRPr>
              </a:pPr>
              <a:r>
                <a:rPr dirty="0"/>
                <a:t>-NESS</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 grpId="1"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Footer Placeholder 3"/>
          <p:cNvSpPr txBox="1"/>
          <p:nvPr/>
        </p:nvSpPr>
        <p:spPr>
          <a:xfrm>
            <a:off x="244996" y="6356350"/>
            <a:ext cx="2679700" cy="365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spcBef>
                <a:spcPts val="600"/>
              </a:spcBef>
              <a:defRPr sz="900">
                <a:solidFill>
                  <a:srgbClr val="FFFFFF"/>
                </a:solidFill>
              </a:defRPr>
            </a:lvl1pPr>
          </a:lstStyle>
          <a:p>
            <a:r>
              <a:t>Why is it so hard to share and ask for help?</a:t>
            </a:r>
          </a:p>
        </p:txBody>
      </p:sp>
      <p:sp>
        <p:nvSpPr>
          <p:cNvPr id="354" name="Title 1"/>
          <p:cNvSpPr txBox="1">
            <a:spLocks noGrp="1"/>
          </p:cNvSpPr>
          <p:nvPr>
            <p:ph type="title"/>
          </p:nvPr>
        </p:nvSpPr>
        <p:spPr>
          <a:xfrm>
            <a:off x="117986" y="894714"/>
            <a:ext cx="2933720" cy="5068572"/>
          </a:xfrm>
          <a:prstGeom prst="rect">
            <a:avLst/>
          </a:prstGeom>
        </p:spPr>
        <p:txBody>
          <a:bodyPr anchor="t"/>
          <a:lstStyle/>
          <a:p>
            <a:pPr>
              <a:lnSpc>
                <a:spcPct val="120000"/>
              </a:lnSpc>
              <a:defRPr sz="2300" spc="-100"/>
            </a:pPr>
            <a:br/>
            <a:r>
              <a:rPr sz="3200">
                <a:latin typeface="Arial"/>
                <a:ea typeface="Arial"/>
                <a:cs typeface="Arial"/>
                <a:sym typeface="Arial"/>
              </a:rPr>
              <a:t>Reaction Apprehension Model</a:t>
            </a:r>
          </a:p>
        </p:txBody>
      </p:sp>
      <p:sp>
        <p:nvSpPr>
          <p:cNvPr id="355" name="Slide Number Placeholder 5"/>
          <p:cNvSpPr txBox="1">
            <a:spLocks noGrp="1"/>
          </p:cNvSpPr>
          <p:nvPr>
            <p:ph type="sldNum" sz="quarter" idx="2"/>
          </p:nvPr>
        </p:nvSpPr>
        <p:spPr>
          <a:xfrm>
            <a:off x="11751525" y="6416992"/>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lvl1pPr>
              <a:spcBef>
                <a:spcPts val="600"/>
              </a:spcBef>
            </a:lvl1pPr>
          </a:lstStyle>
          <a:p>
            <a:fld id="{86CB4B4D-7CA3-9044-876B-883B54F8677D}" type="slidenum">
              <a:rPr/>
              <a:t>23</a:t>
            </a:fld>
            <a:endParaRPr/>
          </a:p>
        </p:txBody>
      </p:sp>
      <p:sp>
        <p:nvSpPr>
          <p:cNvPr id="356" name="Content Placeholder 8"/>
          <p:cNvSpPr txBox="1">
            <a:spLocks noGrp="1"/>
          </p:cNvSpPr>
          <p:nvPr>
            <p:ph type="body" sz="half" idx="1"/>
          </p:nvPr>
        </p:nvSpPr>
        <p:spPr>
          <a:xfrm>
            <a:off x="3302000" y="1090445"/>
            <a:ext cx="8607426" cy="3253249"/>
          </a:xfrm>
          <a:prstGeom prst="rect">
            <a:avLst/>
          </a:prstGeom>
        </p:spPr>
        <p:txBody>
          <a:bodyPr/>
          <a:lstStyle/>
          <a:p>
            <a:pPr marL="0" indent="0" defTabSz="630936">
              <a:spcBef>
                <a:spcPts val="600"/>
              </a:spcBef>
              <a:buSzTx/>
              <a:buNone/>
              <a:defRPr sz="2484" b="1" i="1" spc="-20">
                <a:solidFill>
                  <a:schemeClr val="accent1"/>
                </a:solidFill>
                <a:latin typeface="Arial"/>
                <a:ea typeface="Arial"/>
                <a:cs typeface="Arial"/>
                <a:sym typeface="Arial"/>
              </a:defRPr>
            </a:pPr>
            <a:endParaRPr/>
          </a:p>
          <a:p>
            <a:pPr marL="0" indent="0" algn="ctr" defTabSz="630936">
              <a:lnSpc>
                <a:spcPct val="120000"/>
              </a:lnSpc>
              <a:spcBef>
                <a:spcPts val="600"/>
              </a:spcBef>
              <a:buSzTx/>
              <a:buNone/>
              <a:defRPr sz="3036" b="1" i="1" spc="-94">
                <a:solidFill>
                  <a:schemeClr val="accent1"/>
                </a:solidFill>
                <a:latin typeface="Arial"/>
                <a:ea typeface="Arial"/>
                <a:cs typeface="Arial"/>
                <a:sym typeface="Arial"/>
              </a:defRPr>
            </a:pPr>
            <a:r>
              <a:t>“I don’t know what they’re going to think.</a:t>
            </a:r>
          </a:p>
          <a:p>
            <a:pPr marL="0" indent="0" algn="ctr" defTabSz="630936">
              <a:lnSpc>
                <a:spcPct val="120000"/>
              </a:lnSpc>
              <a:spcBef>
                <a:spcPts val="600"/>
              </a:spcBef>
              <a:buSzTx/>
              <a:buNone/>
              <a:defRPr sz="3036" b="1" i="1" spc="-94">
                <a:solidFill>
                  <a:schemeClr val="accent1"/>
                </a:solidFill>
                <a:latin typeface="Arial"/>
                <a:ea typeface="Arial"/>
                <a:cs typeface="Arial"/>
                <a:sym typeface="Arial"/>
              </a:defRPr>
            </a:pPr>
            <a:r>
              <a:t> It’s difficult to actually tell people. </a:t>
            </a:r>
          </a:p>
          <a:p>
            <a:pPr marL="0" indent="0" algn="ctr" defTabSz="630936">
              <a:lnSpc>
                <a:spcPct val="120000"/>
              </a:lnSpc>
              <a:spcBef>
                <a:spcPts val="600"/>
              </a:spcBef>
              <a:buSzTx/>
              <a:buNone/>
              <a:defRPr sz="3036" b="1" i="1" spc="-94">
                <a:solidFill>
                  <a:schemeClr val="accent1"/>
                </a:solidFill>
                <a:latin typeface="Arial"/>
                <a:ea typeface="Arial"/>
                <a:cs typeface="Arial"/>
                <a:sym typeface="Arial"/>
              </a:defRPr>
            </a:pPr>
            <a:r>
              <a:t>You don’t know what their reaction is going to be. </a:t>
            </a:r>
          </a:p>
          <a:p>
            <a:pPr marL="0" indent="0" algn="ctr" defTabSz="630936">
              <a:lnSpc>
                <a:spcPct val="120000"/>
              </a:lnSpc>
              <a:spcBef>
                <a:spcPts val="600"/>
              </a:spcBef>
              <a:buSzTx/>
              <a:buNone/>
              <a:defRPr sz="3036" b="1" i="1" spc="-94">
                <a:solidFill>
                  <a:schemeClr val="accent1"/>
                </a:solidFill>
                <a:latin typeface="Arial"/>
                <a:ea typeface="Arial"/>
                <a:cs typeface="Arial"/>
                <a:sym typeface="Arial"/>
              </a:defRPr>
            </a:pPr>
            <a:r>
              <a:t>Whether they’re going to avoid you.”</a:t>
            </a:r>
          </a:p>
        </p:txBody>
      </p:sp>
      <p:sp>
        <p:nvSpPr>
          <p:cNvPr id="357" name="TextBox 10"/>
          <p:cNvSpPr txBox="1"/>
          <p:nvPr/>
        </p:nvSpPr>
        <p:spPr>
          <a:xfrm>
            <a:off x="4239638" y="4625169"/>
            <a:ext cx="6732149"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600" b="1">
                <a:solidFill>
                  <a:schemeClr val="accent3"/>
                </a:solidFill>
                <a:latin typeface="Arial"/>
                <a:ea typeface="Arial"/>
                <a:cs typeface="Arial"/>
                <a:sym typeface="Arial"/>
              </a:defRPr>
            </a:lvl1pPr>
          </a:lstStyle>
          <a:p>
            <a:r>
              <a:t>REACTION APPREHENSION</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Picture 9" descr="Picture 9"/>
          <p:cNvPicPr>
            <a:picLocks noChangeAspect="1"/>
          </p:cNvPicPr>
          <p:nvPr/>
        </p:nvPicPr>
        <p:blipFill>
          <a:blip r:embed="rId3"/>
          <a:stretch>
            <a:fillRect/>
          </a:stretch>
        </p:blipFill>
        <p:spPr>
          <a:xfrm>
            <a:off x="3070976" y="126396"/>
            <a:ext cx="3169500" cy="2558229"/>
          </a:xfrm>
          <a:prstGeom prst="rect">
            <a:avLst/>
          </a:prstGeom>
          <a:ln w="12700">
            <a:miter lim="400000"/>
          </a:ln>
        </p:spPr>
      </p:pic>
      <p:sp>
        <p:nvSpPr>
          <p:cNvPr id="362" name="Footer Placeholder 3"/>
          <p:cNvSpPr txBox="1"/>
          <p:nvPr/>
        </p:nvSpPr>
        <p:spPr>
          <a:xfrm>
            <a:off x="244996" y="6356350"/>
            <a:ext cx="2679700" cy="365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spcBef>
                <a:spcPts val="600"/>
              </a:spcBef>
              <a:defRPr sz="900">
                <a:solidFill>
                  <a:srgbClr val="FFFFFF"/>
                </a:solidFill>
              </a:defRPr>
            </a:lvl1pPr>
          </a:lstStyle>
          <a:p>
            <a:r>
              <a:t>Why is it so hard to share and ask for help?</a:t>
            </a:r>
          </a:p>
        </p:txBody>
      </p:sp>
      <p:sp>
        <p:nvSpPr>
          <p:cNvPr id="363" name="Title 1"/>
          <p:cNvSpPr txBox="1">
            <a:spLocks noGrp="1"/>
          </p:cNvSpPr>
          <p:nvPr>
            <p:ph type="title"/>
          </p:nvPr>
        </p:nvSpPr>
        <p:spPr>
          <a:xfrm>
            <a:off x="117986" y="875030"/>
            <a:ext cx="3028337" cy="5068571"/>
          </a:xfrm>
          <a:prstGeom prst="rect">
            <a:avLst/>
          </a:prstGeom>
        </p:spPr>
        <p:txBody>
          <a:bodyPr anchor="t"/>
          <a:lstStyle/>
          <a:p>
            <a:pPr>
              <a:lnSpc>
                <a:spcPct val="120000"/>
              </a:lnSpc>
              <a:defRPr sz="2300" spc="-100"/>
            </a:pPr>
            <a:br/>
            <a:r>
              <a:rPr sz="3200">
                <a:latin typeface="Arial"/>
                <a:ea typeface="Arial"/>
                <a:cs typeface="Arial"/>
                <a:sym typeface="Arial"/>
              </a:rPr>
              <a:t>Reaction Apprehension Model</a:t>
            </a:r>
          </a:p>
        </p:txBody>
      </p:sp>
      <p:sp>
        <p:nvSpPr>
          <p:cNvPr id="364" name="Slide Number Placeholder 5"/>
          <p:cNvSpPr txBox="1">
            <a:spLocks noGrp="1"/>
          </p:cNvSpPr>
          <p:nvPr>
            <p:ph type="sldNum" sz="quarter" idx="2"/>
          </p:nvPr>
        </p:nvSpPr>
        <p:spPr>
          <a:xfrm>
            <a:off x="11751525" y="6416992"/>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lvl1pPr>
              <a:spcBef>
                <a:spcPts val="600"/>
              </a:spcBef>
            </a:lvl1pPr>
          </a:lstStyle>
          <a:p>
            <a:fld id="{86CB4B4D-7CA3-9044-876B-883B54F8677D}" type="slidenum">
              <a:rPr/>
              <a:t>24</a:t>
            </a:fld>
            <a:endParaRPr/>
          </a:p>
        </p:txBody>
      </p:sp>
      <p:pic>
        <p:nvPicPr>
          <p:cNvPr id="365" name="Content Placeholder 7" descr="Content Placeholder 7"/>
          <p:cNvPicPr>
            <a:picLocks noChangeAspect="1"/>
          </p:cNvPicPr>
          <p:nvPr/>
        </p:nvPicPr>
        <p:blipFill>
          <a:blip r:embed="rId4"/>
          <a:stretch>
            <a:fillRect/>
          </a:stretch>
        </p:blipFill>
        <p:spPr>
          <a:xfrm>
            <a:off x="9035623" y="207907"/>
            <a:ext cx="2738587" cy="2595075"/>
          </a:xfrm>
          <a:prstGeom prst="rect">
            <a:avLst/>
          </a:prstGeom>
          <a:ln w="12700">
            <a:miter lim="400000"/>
          </a:ln>
        </p:spPr>
      </p:pic>
      <p:grpSp>
        <p:nvGrpSpPr>
          <p:cNvPr id="370" name="Group"/>
          <p:cNvGrpSpPr/>
          <p:nvPr/>
        </p:nvGrpSpPr>
        <p:grpSpPr>
          <a:xfrm>
            <a:off x="6079916" y="294968"/>
            <a:ext cx="3028337" cy="3176860"/>
            <a:chOff x="0" y="0"/>
            <a:chExt cx="3028336" cy="3176860"/>
          </a:xfrm>
        </p:grpSpPr>
        <p:grpSp>
          <p:nvGrpSpPr>
            <p:cNvPr id="368" name="Picture 15"/>
            <p:cNvGrpSpPr/>
            <p:nvPr/>
          </p:nvGrpSpPr>
          <p:grpSpPr>
            <a:xfrm>
              <a:off x="0" y="781493"/>
              <a:ext cx="3028336" cy="2395368"/>
              <a:chOff x="0" y="0"/>
              <a:chExt cx="3028334" cy="2395366"/>
            </a:xfrm>
          </p:grpSpPr>
          <p:sp>
            <p:nvSpPr>
              <p:cNvPr id="366" name="Rectangle"/>
              <p:cNvSpPr/>
              <p:nvPr/>
            </p:nvSpPr>
            <p:spPr>
              <a:xfrm>
                <a:off x="0" y="0"/>
                <a:ext cx="3028335" cy="2395367"/>
              </a:xfrm>
              <a:prstGeom prst="rect">
                <a:avLst/>
              </a:prstGeom>
              <a:solidFill>
                <a:srgbClr val="00B0F0">
                  <a:alpha val="95000"/>
                </a:srgbClr>
              </a:solidFill>
              <a:ln w="12700" cap="flat">
                <a:noFill/>
                <a:miter lim="400000"/>
              </a:ln>
              <a:effectLst/>
            </p:spPr>
            <p:txBody>
              <a:bodyPr wrap="square" lIns="45719" tIns="45719" rIns="45719" bIns="45719" numCol="1" anchor="ctr">
                <a:noAutofit/>
              </a:bodyPr>
              <a:lstStyle/>
              <a:p>
                <a:endParaRPr/>
              </a:p>
            </p:txBody>
          </p:sp>
          <p:pic>
            <p:nvPicPr>
              <p:cNvPr id="367" name="image10.png" descr="image10.png"/>
              <p:cNvPicPr>
                <a:picLocks noChangeAspect="1"/>
              </p:cNvPicPr>
              <p:nvPr/>
            </p:nvPicPr>
            <p:blipFill>
              <a:blip r:embed="rId5"/>
              <a:stretch>
                <a:fillRect/>
              </a:stretch>
            </p:blipFill>
            <p:spPr>
              <a:xfrm>
                <a:off x="0" y="0"/>
                <a:ext cx="3028335" cy="2395367"/>
              </a:xfrm>
              <a:prstGeom prst="rect">
                <a:avLst/>
              </a:prstGeom>
              <a:ln w="12700" cap="flat">
                <a:solidFill>
                  <a:srgbClr val="0054B3"/>
                </a:solidFill>
                <a:prstDash val="solid"/>
                <a:round/>
              </a:ln>
              <a:effectLst/>
            </p:spPr>
          </p:pic>
        </p:grpSp>
        <p:sp>
          <p:nvSpPr>
            <p:cNvPr id="369" name="TextBox 23"/>
            <p:cNvSpPr txBox="1"/>
            <p:nvPr/>
          </p:nvSpPr>
          <p:spPr>
            <a:xfrm>
              <a:off x="0" y="0"/>
              <a:ext cx="3028337" cy="751840"/>
            </a:xfrm>
            <a:prstGeom prst="rect">
              <a:avLst/>
            </a:prstGeom>
            <a:noFill/>
            <a:ln w="12700" cap="flat">
              <a:solidFill>
                <a:srgbClr val="0054B3"/>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1400" b="1">
                  <a:solidFill>
                    <a:srgbClr val="0054B3"/>
                  </a:solidFill>
                </a:defRPr>
              </a:pPr>
              <a:r>
                <a:t>MIXED</a:t>
              </a:r>
              <a:r>
                <a:rPr b="0"/>
                <a:t> </a:t>
              </a:r>
              <a:r>
                <a:t>EXPERIENCES</a:t>
              </a:r>
            </a:p>
            <a:p>
              <a:pPr>
                <a:defRPr sz="1400" b="1">
                  <a:solidFill>
                    <a:srgbClr val="0054B3"/>
                  </a:solidFill>
                </a:defRPr>
              </a:pPr>
              <a:endParaRPr/>
            </a:p>
          </p:txBody>
        </p:sp>
      </p:grpSp>
      <p:grpSp>
        <p:nvGrpSpPr>
          <p:cNvPr id="383" name="Group"/>
          <p:cNvGrpSpPr/>
          <p:nvPr/>
        </p:nvGrpSpPr>
        <p:grpSpPr>
          <a:xfrm>
            <a:off x="3137301" y="4022902"/>
            <a:ext cx="8913570" cy="1945094"/>
            <a:chOff x="-1" y="0"/>
            <a:chExt cx="8913569" cy="1945093"/>
          </a:xfrm>
        </p:grpSpPr>
        <p:sp>
          <p:nvSpPr>
            <p:cNvPr id="371" name="SECRECY"/>
            <p:cNvSpPr/>
            <p:nvPr/>
          </p:nvSpPr>
          <p:spPr>
            <a:xfrm>
              <a:off x="3578294" y="1024521"/>
              <a:ext cx="1754626" cy="920572"/>
            </a:xfrm>
            <a:prstGeom prst="ellipse">
              <a:avLst/>
            </a:prstGeom>
            <a:solidFill>
              <a:schemeClr val="accent1"/>
            </a:solidFill>
            <a:ln w="12700" cap="flat">
              <a:solidFill>
                <a:schemeClr val="accent1"/>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defRPr sz="1600" b="1">
                  <a:solidFill>
                    <a:srgbClr val="FFFFFF"/>
                  </a:solidFill>
                  <a:latin typeface="Arial"/>
                  <a:ea typeface="Arial"/>
                  <a:cs typeface="Arial"/>
                  <a:sym typeface="Arial"/>
                </a:defRPr>
              </a:lvl1pPr>
            </a:lstStyle>
            <a:p>
              <a:r>
                <a:t>SECRECY</a:t>
              </a:r>
            </a:p>
          </p:txBody>
        </p:sp>
        <p:sp>
          <p:nvSpPr>
            <p:cNvPr id="372" name="PROTECTIVE-NESS"/>
            <p:cNvSpPr/>
            <p:nvPr/>
          </p:nvSpPr>
          <p:spPr>
            <a:xfrm>
              <a:off x="5368618" y="1024521"/>
              <a:ext cx="1754626" cy="920572"/>
            </a:xfrm>
            <a:prstGeom prst="ellipse">
              <a:avLst/>
            </a:prstGeom>
            <a:solidFill>
              <a:schemeClr val="accent1"/>
            </a:solidFill>
            <a:ln w="12700" cap="flat">
              <a:solidFill>
                <a:schemeClr val="accent1"/>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defRPr sz="1600" b="1">
                  <a:solidFill>
                    <a:srgbClr val="FFFFFF"/>
                  </a:solidFill>
                  <a:latin typeface="Arial"/>
                  <a:ea typeface="Arial"/>
                  <a:cs typeface="Arial"/>
                  <a:sym typeface="Arial"/>
                </a:defRPr>
              </a:lvl1pPr>
            </a:lstStyle>
            <a:p>
              <a:r>
                <a:rPr sz="1400" dirty="0"/>
                <a:t>PROTECTIVE-NESS</a:t>
              </a:r>
            </a:p>
          </p:txBody>
        </p:sp>
        <p:sp>
          <p:nvSpPr>
            <p:cNvPr id="373" name="CANDID-…"/>
            <p:cNvSpPr/>
            <p:nvPr/>
          </p:nvSpPr>
          <p:spPr>
            <a:xfrm>
              <a:off x="7158942" y="1020394"/>
              <a:ext cx="1754626" cy="920572"/>
            </a:xfrm>
            <a:prstGeom prst="ellipse">
              <a:avLst/>
            </a:prstGeom>
            <a:solidFill>
              <a:schemeClr val="accent1"/>
            </a:solidFill>
            <a:ln w="12700" cap="flat">
              <a:solidFill>
                <a:schemeClr val="accent1"/>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p>
              <a:pPr algn="ctr">
                <a:defRPr sz="1600" b="1">
                  <a:solidFill>
                    <a:srgbClr val="FFFFFF"/>
                  </a:solidFill>
                  <a:latin typeface="Arial"/>
                  <a:ea typeface="Arial"/>
                  <a:cs typeface="Arial"/>
                  <a:sym typeface="Arial"/>
                </a:defRPr>
              </a:pPr>
              <a:r>
                <a:rPr dirty="0"/>
                <a:t>CANDID-</a:t>
              </a:r>
            </a:p>
            <a:p>
              <a:pPr algn="ctr">
                <a:defRPr sz="1600" b="1">
                  <a:solidFill>
                    <a:srgbClr val="FFFFFF"/>
                  </a:solidFill>
                  <a:latin typeface="Arial"/>
                  <a:ea typeface="Arial"/>
                  <a:cs typeface="Arial"/>
                  <a:sym typeface="Arial"/>
                </a:defRPr>
              </a:pPr>
              <a:r>
                <a:rPr dirty="0"/>
                <a:t>NESS</a:t>
              </a:r>
            </a:p>
          </p:txBody>
        </p:sp>
        <p:sp>
          <p:nvSpPr>
            <p:cNvPr id="374" name="SILENCE"/>
            <p:cNvSpPr/>
            <p:nvPr/>
          </p:nvSpPr>
          <p:spPr>
            <a:xfrm>
              <a:off x="1787970" y="1024521"/>
              <a:ext cx="1754626" cy="920572"/>
            </a:xfrm>
            <a:prstGeom prst="ellipse">
              <a:avLst/>
            </a:prstGeom>
            <a:solidFill>
              <a:schemeClr val="accent1"/>
            </a:solidFill>
            <a:ln w="12700" cap="flat">
              <a:solidFill>
                <a:schemeClr val="accent1"/>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defRPr sz="1600" b="1">
                  <a:solidFill>
                    <a:srgbClr val="FFFFFF"/>
                  </a:solidFill>
                  <a:latin typeface="Arial"/>
                  <a:ea typeface="Arial"/>
                  <a:cs typeface="Arial"/>
                  <a:sym typeface="Arial"/>
                </a:defRPr>
              </a:lvl1pPr>
            </a:lstStyle>
            <a:p>
              <a:r>
                <a:t>SILENCE</a:t>
              </a:r>
            </a:p>
          </p:txBody>
        </p:sp>
        <p:sp>
          <p:nvSpPr>
            <p:cNvPr id="375" name="RELAXED &amp; OPEN"/>
            <p:cNvSpPr/>
            <p:nvPr/>
          </p:nvSpPr>
          <p:spPr>
            <a:xfrm>
              <a:off x="-1" y="1022458"/>
              <a:ext cx="1754626" cy="920572"/>
            </a:xfrm>
            <a:prstGeom prst="ellipse">
              <a:avLst/>
            </a:prstGeom>
            <a:solidFill>
              <a:srgbClr val="FFFFFF"/>
            </a:solidFill>
            <a:ln w="50800" cap="flat">
              <a:solidFill>
                <a:schemeClr val="accent1"/>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defRPr sz="1600" b="1">
                  <a:solidFill>
                    <a:schemeClr val="accent1"/>
                  </a:solidFill>
                  <a:latin typeface="Arial"/>
                  <a:ea typeface="Arial"/>
                  <a:cs typeface="Arial"/>
                  <a:sym typeface="Arial"/>
                </a:defRPr>
              </a:lvl1pPr>
            </a:lstStyle>
            <a:p>
              <a:r>
                <a:t>RELAXED &amp; OPEN</a:t>
              </a:r>
            </a:p>
          </p:txBody>
        </p:sp>
        <p:sp>
          <p:nvSpPr>
            <p:cNvPr id="376" name="BEHAVIOURAL PATTERNS"/>
            <p:cNvSpPr/>
            <p:nvPr/>
          </p:nvSpPr>
          <p:spPr>
            <a:xfrm>
              <a:off x="2806001" y="0"/>
              <a:ext cx="3310482" cy="599547"/>
            </a:xfrm>
            <a:prstGeom prst="rect">
              <a:avLst/>
            </a:prstGeom>
            <a:solidFill>
              <a:srgbClr val="FFFFFF"/>
            </a:solidFill>
            <a:ln w="50800" cap="flat">
              <a:solidFill>
                <a:schemeClr val="accent3"/>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defRPr b="1">
                  <a:solidFill>
                    <a:schemeClr val="accent3"/>
                  </a:solidFill>
                  <a:latin typeface="Arial"/>
                  <a:ea typeface="Arial"/>
                  <a:cs typeface="Arial"/>
                  <a:sym typeface="Arial"/>
                </a:defRPr>
              </a:lvl1pPr>
            </a:lstStyle>
            <a:p>
              <a:r>
                <a:t>BEHAVIOURAL PATTERNS</a:t>
              </a:r>
            </a:p>
          </p:txBody>
        </p:sp>
        <p:sp>
          <p:nvSpPr>
            <p:cNvPr id="377" name="Line"/>
            <p:cNvSpPr/>
            <p:nvPr/>
          </p:nvSpPr>
          <p:spPr>
            <a:xfrm>
              <a:off x="869883" y="819980"/>
              <a:ext cx="7171449" cy="1"/>
            </a:xfrm>
            <a:prstGeom prst="line">
              <a:avLst/>
            </a:prstGeom>
            <a:noFill/>
            <a:ln w="12700" cap="flat">
              <a:solidFill>
                <a:schemeClr val="accent1"/>
              </a:solidFill>
              <a:prstDash val="solid"/>
              <a:miter lim="800000"/>
            </a:ln>
            <a:effectLst/>
          </p:spPr>
          <p:txBody>
            <a:bodyPr wrap="square" lIns="45719" tIns="45719" rIns="45719" bIns="45719" numCol="1" anchor="t">
              <a:noAutofit/>
            </a:bodyPr>
            <a:lstStyle/>
            <a:p>
              <a:endParaRPr/>
            </a:p>
          </p:txBody>
        </p:sp>
        <p:sp>
          <p:nvSpPr>
            <p:cNvPr id="378" name="Line"/>
            <p:cNvSpPr/>
            <p:nvPr/>
          </p:nvSpPr>
          <p:spPr>
            <a:xfrm>
              <a:off x="4455607" y="611455"/>
              <a:ext cx="1" cy="417050"/>
            </a:xfrm>
            <a:prstGeom prst="line">
              <a:avLst/>
            </a:prstGeom>
            <a:noFill/>
            <a:ln w="12700" cap="flat">
              <a:solidFill>
                <a:schemeClr val="accent1"/>
              </a:solidFill>
              <a:prstDash val="solid"/>
              <a:miter lim="800000"/>
            </a:ln>
            <a:effectLst/>
          </p:spPr>
          <p:txBody>
            <a:bodyPr wrap="square" lIns="45719" tIns="45719" rIns="45719" bIns="45719" numCol="1" anchor="t">
              <a:noAutofit/>
            </a:bodyPr>
            <a:lstStyle/>
            <a:p>
              <a:endParaRPr/>
            </a:p>
          </p:txBody>
        </p:sp>
        <p:sp>
          <p:nvSpPr>
            <p:cNvPr id="379" name="Line"/>
            <p:cNvSpPr/>
            <p:nvPr/>
          </p:nvSpPr>
          <p:spPr>
            <a:xfrm flipV="1">
              <a:off x="878117" y="822394"/>
              <a:ext cx="1" cy="203416"/>
            </a:xfrm>
            <a:prstGeom prst="line">
              <a:avLst/>
            </a:prstGeom>
            <a:noFill/>
            <a:ln w="12700" cap="flat">
              <a:solidFill>
                <a:schemeClr val="accent1"/>
              </a:solidFill>
              <a:prstDash val="solid"/>
              <a:miter lim="800000"/>
            </a:ln>
            <a:effectLst/>
          </p:spPr>
          <p:txBody>
            <a:bodyPr wrap="square" lIns="45719" tIns="45719" rIns="45719" bIns="45719" numCol="1" anchor="t">
              <a:noAutofit/>
            </a:bodyPr>
            <a:lstStyle/>
            <a:p>
              <a:endParaRPr/>
            </a:p>
          </p:txBody>
        </p:sp>
        <p:sp>
          <p:nvSpPr>
            <p:cNvPr id="380" name="Line"/>
            <p:cNvSpPr/>
            <p:nvPr/>
          </p:nvSpPr>
          <p:spPr>
            <a:xfrm flipV="1">
              <a:off x="2665283" y="822394"/>
              <a:ext cx="1" cy="203416"/>
            </a:xfrm>
            <a:prstGeom prst="line">
              <a:avLst/>
            </a:prstGeom>
            <a:noFill/>
            <a:ln w="12700" cap="flat">
              <a:solidFill>
                <a:schemeClr val="accent1"/>
              </a:solidFill>
              <a:prstDash val="solid"/>
              <a:miter lim="800000"/>
            </a:ln>
            <a:effectLst/>
          </p:spPr>
          <p:txBody>
            <a:bodyPr wrap="square" lIns="45719" tIns="45719" rIns="45719" bIns="45719" numCol="1" anchor="t">
              <a:noAutofit/>
            </a:bodyPr>
            <a:lstStyle/>
            <a:p>
              <a:endParaRPr/>
            </a:p>
          </p:txBody>
        </p:sp>
        <p:sp>
          <p:nvSpPr>
            <p:cNvPr id="381" name="Line"/>
            <p:cNvSpPr/>
            <p:nvPr/>
          </p:nvSpPr>
          <p:spPr>
            <a:xfrm flipV="1">
              <a:off x="6245930" y="822394"/>
              <a:ext cx="1" cy="203416"/>
            </a:xfrm>
            <a:prstGeom prst="line">
              <a:avLst/>
            </a:prstGeom>
            <a:noFill/>
            <a:ln w="12700" cap="flat">
              <a:solidFill>
                <a:schemeClr val="accent1"/>
              </a:solidFill>
              <a:prstDash val="solid"/>
              <a:miter lim="800000"/>
            </a:ln>
            <a:effectLst/>
          </p:spPr>
          <p:txBody>
            <a:bodyPr wrap="square" lIns="45719" tIns="45719" rIns="45719" bIns="45719" numCol="1" anchor="t">
              <a:noAutofit/>
            </a:bodyPr>
            <a:lstStyle/>
            <a:p>
              <a:endParaRPr/>
            </a:p>
          </p:txBody>
        </p:sp>
        <p:sp>
          <p:nvSpPr>
            <p:cNvPr id="382" name="Line"/>
            <p:cNvSpPr/>
            <p:nvPr/>
          </p:nvSpPr>
          <p:spPr>
            <a:xfrm flipV="1">
              <a:off x="8033096" y="822394"/>
              <a:ext cx="1" cy="203416"/>
            </a:xfrm>
            <a:prstGeom prst="line">
              <a:avLst/>
            </a:prstGeom>
            <a:noFill/>
            <a:ln w="12700" cap="flat">
              <a:solidFill>
                <a:schemeClr val="accent1"/>
              </a:solidFill>
              <a:prstDash val="solid"/>
              <a:miter lim="800000"/>
            </a:ln>
            <a:effectLst/>
          </p:spPr>
          <p:txBody>
            <a:bodyPr wrap="square" lIns="45719" tIns="45719" rIns="45719" bIns="45719" numCol="1" anchor="t">
              <a:noAutofit/>
            </a:bodyPr>
            <a:lstStyle/>
            <a:p>
              <a:endParaRPr/>
            </a:p>
          </p:txBody>
        </p:sp>
      </p:gr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Footer Placeholder 15"/>
          <p:cNvSpPr txBox="1"/>
          <p:nvPr/>
        </p:nvSpPr>
        <p:spPr>
          <a:xfrm>
            <a:off x="244996" y="6416992"/>
            <a:ext cx="3785984"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000"/>
            </a:lvl1pPr>
          </a:lstStyle>
          <a:p>
            <a:r>
              <a:t>Presentation ti</a:t>
            </a:r>
          </a:p>
        </p:txBody>
      </p:sp>
      <p:sp>
        <p:nvSpPr>
          <p:cNvPr id="388" name="Title 8"/>
          <p:cNvSpPr txBox="1">
            <a:spLocks noGrp="1"/>
          </p:cNvSpPr>
          <p:nvPr>
            <p:ph type="title"/>
          </p:nvPr>
        </p:nvSpPr>
        <p:spPr>
          <a:xfrm>
            <a:off x="1090264" y="287064"/>
            <a:ext cx="5800868" cy="1569494"/>
          </a:xfrm>
          <a:prstGeom prst="rect">
            <a:avLst/>
          </a:prstGeom>
        </p:spPr>
        <p:txBody>
          <a:bodyPr/>
          <a:lstStyle>
            <a:lvl1pPr>
              <a:defRPr spc="-100">
                <a:latin typeface="Arial"/>
                <a:ea typeface="Arial"/>
                <a:cs typeface="Arial"/>
                <a:sym typeface="Arial"/>
              </a:defRPr>
            </a:lvl1pPr>
          </a:lstStyle>
          <a:p>
            <a:r>
              <a:t>Discussion </a:t>
            </a:r>
          </a:p>
        </p:txBody>
      </p:sp>
      <p:sp>
        <p:nvSpPr>
          <p:cNvPr id="389" name="Content Placeholder 9"/>
          <p:cNvSpPr txBox="1">
            <a:spLocks noGrp="1"/>
          </p:cNvSpPr>
          <p:nvPr>
            <p:ph type="body" idx="1"/>
          </p:nvPr>
        </p:nvSpPr>
        <p:spPr>
          <a:xfrm>
            <a:off x="1086497" y="1882015"/>
            <a:ext cx="10420374" cy="4360400"/>
          </a:xfrm>
          <a:prstGeom prst="rect">
            <a:avLst/>
          </a:prstGeom>
        </p:spPr>
        <p:txBody>
          <a:bodyPr/>
          <a:lstStyle/>
          <a:p>
            <a:pPr>
              <a:lnSpc>
                <a:spcPct val="105999"/>
              </a:lnSpc>
              <a:defRPr sz="1600" b="1" spc="-20"/>
            </a:pPr>
            <a:endParaRPr/>
          </a:p>
          <a:p>
            <a:pPr>
              <a:lnSpc>
                <a:spcPct val="120000"/>
              </a:lnSpc>
              <a:defRPr sz="3600" b="1" spc="-112">
                <a:solidFill>
                  <a:schemeClr val="accent1"/>
                </a:solidFill>
                <a:latin typeface="Arial"/>
                <a:ea typeface="Arial"/>
                <a:cs typeface="Arial"/>
                <a:sym typeface="Arial"/>
              </a:defRPr>
            </a:pPr>
            <a:r>
              <a:t>Why is it so hard to share about a loved one’s drug or alcohol problems?</a:t>
            </a:r>
          </a:p>
          <a:p>
            <a:pPr marL="457199" indent="-457199">
              <a:lnSpc>
                <a:spcPct val="120000"/>
              </a:lnSpc>
              <a:buSzPct val="100000"/>
              <a:buFont typeface="Arial"/>
              <a:buChar char="•"/>
              <a:defRPr sz="3000" b="1" spc="-125">
                <a:solidFill>
                  <a:schemeClr val="accent1"/>
                </a:solidFill>
                <a:latin typeface="Arial"/>
                <a:ea typeface="Arial"/>
                <a:cs typeface="Arial"/>
                <a:sym typeface="Arial"/>
              </a:defRPr>
            </a:pPr>
            <a:r>
              <a:t>Summary</a:t>
            </a:r>
          </a:p>
          <a:p>
            <a:pPr marL="457199" indent="-457199">
              <a:lnSpc>
                <a:spcPct val="120000"/>
              </a:lnSpc>
              <a:buSzPct val="100000"/>
              <a:buFont typeface="Arial"/>
              <a:buChar char="•"/>
              <a:defRPr sz="3000" b="1" spc="-125">
                <a:solidFill>
                  <a:schemeClr val="accent1"/>
                </a:solidFill>
                <a:latin typeface="Arial"/>
                <a:ea typeface="Arial"/>
                <a:cs typeface="Arial"/>
                <a:sym typeface="Arial"/>
              </a:defRPr>
            </a:pPr>
            <a:r>
              <a:t>Where does this take us?</a:t>
            </a:r>
          </a:p>
          <a:p>
            <a:pPr marL="457199" indent="-457199">
              <a:lnSpc>
                <a:spcPct val="120000"/>
              </a:lnSpc>
              <a:buSzPct val="100000"/>
              <a:buFont typeface="Arial"/>
              <a:buChar char="•"/>
              <a:defRPr sz="3000" b="1" spc="-125">
                <a:solidFill>
                  <a:schemeClr val="accent1"/>
                </a:solidFill>
                <a:latin typeface="Arial"/>
                <a:ea typeface="Arial"/>
                <a:cs typeface="Arial"/>
                <a:sym typeface="Arial"/>
              </a:defRPr>
            </a:pPr>
            <a:r>
              <a:t>Literature detour</a:t>
            </a:r>
          </a:p>
        </p:txBody>
      </p:sp>
      <p:sp>
        <p:nvSpPr>
          <p:cNvPr id="390" name="Slide Number Placeholder 16"/>
          <p:cNvSpPr txBox="1">
            <a:spLocks noGrp="1"/>
          </p:cNvSpPr>
          <p:nvPr>
            <p:ph type="sldNum" sz="quarter" idx="2"/>
          </p:nvPr>
        </p:nvSpPr>
        <p:spPr>
          <a:xfrm>
            <a:off x="11751525" y="6416992"/>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25</a:t>
            </a:fld>
            <a:endParaRPr/>
          </a:p>
        </p:txBody>
      </p:sp>
      <p:pic>
        <p:nvPicPr>
          <p:cNvPr id="391" name="Picture Placeholder 4" descr="Picture Placeholder 4"/>
          <p:cNvPicPr>
            <a:picLocks noGrp="1" noChangeAspect="1"/>
          </p:cNvPicPr>
          <p:nvPr>
            <p:ph type="pic" idx="22"/>
          </p:nvPr>
        </p:nvPicPr>
        <p:blipFill>
          <a:blip r:embed="rId3"/>
          <a:srcRect l="20625" r="20625"/>
          <a:stretch>
            <a:fillRect/>
          </a:stretch>
        </p:blipFill>
        <p:spPr>
          <a:xfrm>
            <a:off x="8062801" y="3351035"/>
            <a:ext cx="2439326" cy="2768068"/>
          </a:xfrm>
          <a:prstGeom prst="rect">
            <a:avLst/>
          </a:prstGeom>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Title 8"/>
          <p:cNvSpPr txBox="1">
            <a:spLocks noGrp="1"/>
          </p:cNvSpPr>
          <p:nvPr>
            <p:ph type="title"/>
          </p:nvPr>
        </p:nvSpPr>
        <p:spPr>
          <a:xfrm>
            <a:off x="295132" y="405836"/>
            <a:ext cx="5800869" cy="685545"/>
          </a:xfrm>
          <a:prstGeom prst="rect">
            <a:avLst/>
          </a:prstGeom>
        </p:spPr>
        <p:txBody>
          <a:bodyPr/>
          <a:lstStyle/>
          <a:p>
            <a:pPr defTabSz="841247">
              <a:defRPr sz="3956" spc="-92"/>
            </a:pPr>
            <a:r>
              <a:rPr sz="4048" spc="-94">
                <a:latin typeface="Arial"/>
                <a:ea typeface="Arial"/>
                <a:cs typeface="Arial"/>
                <a:sym typeface="Arial"/>
              </a:rPr>
              <a:t>Discussion</a:t>
            </a:r>
            <a:r>
              <a:t> </a:t>
            </a:r>
          </a:p>
        </p:txBody>
      </p:sp>
      <p:sp>
        <p:nvSpPr>
          <p:cNvPr id="396" name="Slide Number Placeholder 16"/>
          <p:cNvSpPr txBox="1">
            <a:spLocks noGrp="1"/>
          </p:cNvSpPr>
          <p:nvPr>
            <p:ph type="sldNum" sz="quarter" idx="2"/>
          </p:nvPr>
        </p:nvSpPr>
        <p:spPr>
          <a:xfrm>
            <a:off x="11751525" y="6416992"/>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26</a:t>
            </a:fld>
            <a:endParaRPr/>
          </a:p>
        </p:txBody>
      </p:sp>
      <p:pic>
        <p:nvPicPr>
          <p:cNvPr id="397" name="Picture 6" descr="Picture 6"/>
          <p:cNvPicPr>
            <a:picLocks noChangeAspect="1"/>
          </p:cNvPicPr>
          <p:nvPr/>
        </p:nvPicPr>
        <p:blipFill>
          <a:blip r:embed="rId3"/>
          <a:stretch>
            <a:fillRect/>
          </a:stretch>
        </p:blipFill>
        <p:spPr>
          <a:xfrm>
            <a:off x="4570426" y="1567647"/>
            <a:ext cx="2827266" cy="4511431"/>
          </a:xfrm>
          <a:prstGeom prst="rect">
            <a:avLst/>
          </a:prstGeom>
          <a:ln w="12700">
            <a:miter lim="400000"/>
          </a:ln>
        </p:spPr>
      </p:pic>
      <p:pic>
        <p:nvPicPr>
          <p:cNvPr id="398" name="Picture 1" descr="Picture 1"/>
          <p:cNvPicPr>
            <a:picLocks noChangeAspect="1"/>
          </p:cNvPicPr>
          <p:nvPr/>
        </p:nvPicPr>
        <p:blipFill>
          <a:blip r:embed="rId4"/>
          <a:stretch>
            <a:fillRect/>
          </a:stretch>
        </p:blipFill>
        <p:spPr>
          <a:xfrm>
            <a:off x="8625768" y="1567647"/>
            <a:ext cx="2651832" cy="3977747"/>
          </a:xfrm>
          <a:prstGeom prst="rect">
            <a:avLst/>
          </a:prstGeom>
          <a:ln w="12700">
            <a:miter lim="400000"/>
          </a:ln>
        </p:spPr>
      </p:pic>
      <p:pic>
        <p:nvPicPr>
          <p:cNvPr id="399" name="Picture 4" descr="Picture 4"/>
          <p:cNvPicPr>
            <a:picLocks noChangeAspect="1"/>
          </p:cNvPicPr>
          <p:nvPr/>
        </p:nvPicPr>
        <p:blipFill>
          <a:blip r:embed="rId5"/>
          <a:stretch>
            <a:fillRect/>
          </a:stretch>
        </p:blipFill>
        <p:spPr>
          <a:xfrm>
            <a:off x="747252" y="1516169"/>
            <a:ext cx="3048264" cy="4023711"/>
          </a:xfrm>
          <a:prstGeom prst="rect">
            <a:avLst/>
          </a:prstGeom>
          <a:ln w="12700">
            <a:miter lim="400000"/>
          </a:ln>
        </p:spPr>
      </p:pic>
      <p:sp>
        <p:nvSpPr>
          <p:cNvPr id="400" name="TextBox 5"/>
          <p:cNvSpPr txBox="1"/>
          <p:nvPr/>
        </p:nvSpPr>
        <p:spPr>
          <a:xfrm>
            <a:off x="340853" y="6125517"/>
            <a:ext cx="11323645"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400" b="1"/>
            </a:lvl1pPr>
          </a:lstStyle>
          <a:p>
            <a:r>
              <a:t>EMORY BOGARTUS  1925                            1963                      NED JONES 1984</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Footer Placeholder 15"/>
          <p:cNvSpPr txBox="1"/>
          <p:nvPr/>
        </p:nvSpPr>
        <p:spPr>
          <a:xfrm>
            <a:off x="244996" y="6416992"/>
            <a:ext cx="3785984"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000"/>
            </a:lvl1pPr>
          </a:lstStyle>
          <a:p>
            <a:r>
              <a:t>Presentation title</a:t>
            </a:r>
          </a:p>
        </p:txBody>
      </p:sp>
      <p:sp>
        <p:nvSpPr>
          <p:cNvPr id="405" name="Title 8"/>
          <p:cNvSpPr txBox="1">
            <a:spLocks noGrp="1"/>
          </p:cNvSpPr>
          <p:nvPr>
            <p:ph type="title"/>
          </p:nvPr>
        </p:nvSpPr>
        <p:spPr>
          <a:xfrm>
            <a:off x="633421" y="527323"/>
            <a:ext cx="5800868" cy="877341"/>
          </a:xfrm>
          <a:prstGeom prst="rect">
            <a:avLst/>
          </a:prstGeom>
        </p:spPr>
        <p:txBody>
          <a:bodyPr anchor="t"/>
          <a:lstStyle>
            <a:lvl1pPr>
              <a:defRPr spc="-100">
                <a:latin typeface="Arial"/>
                <a:ea typeface="Arial"/>
                <a:cs typeface="Arial"/>
                <a:sym typeface="Arial"/>
              </a:defRPr>
            </a:lvl1pPr>
          </a:lstStyle>
          <a:p>
            <a:r>
              <a:t>Conclusion </a:t>
            </a:r>
          </a:p>
        </p:txBody>
      </p:sp>
      <p:sp>
        <p:nvSpPr>
          <p:cNvPr id="406" name="Content Placeholder 9"/>
          <p:cNvSpPr txBox="1">
            <a:spLocks noGrp="1"/>
          </p:cNvSpPr>
          <p:nvPr>
            <p:ph type="body" idx="1"/>
          </p:nvPr>
        </p:nvSpPr>
        <p:spPr>
          <a:xfrm>
            <a:off x="627568" y="1533831"/>
            <a:ext cx="8609244" cy="4586453"/>
          </a:xfrm>
          <a:prstGeom prst="rect">
            <a:avLst/>
          </a:prstGeom>
        </p:spPr>
        <p:txBody>
          <a:bodyPr/>
          <a:lstStyle/>
          <a:p>
            <a:pPr marL="342900" indent="-342900">
              <a:lnSpc>
                <a:spcPct val="120000"/>
              </a:lnSpc>
              <a:buSzPct val="100000"/>
              <a:buFont typeface="Arial"/>
              <a:buChar char="•"/>
              <a:defRPr sz="3200" b="1" spc="-100">
                <a:solidFill>
                  <a:schemeClr val="accent1"/>
                </a:solidFill>
                <a:latin typeface="Arial"/>
                <a:ea typeface="Arial"/>
                <a:cs typeface="Arial"/>
                <a:sym typeface="Arial"/>
              </a:defRPr>
            </a:pPr>
            <a:r>
              <a:t>Dissemination of data set</a:t>
            </a:r>
          </a:p>
          <a:p>
            <a:pPr>
              <a:lnSpc>
                <a:spcPct val="120000"/>
              </a:lnSpc>
              <a:defRPr sz="2000" b="1" spc="-19">
                <a:solidFill>
                  <a:schemeClr val="accent1"/>
                </a:solidFill>
                <a:latin typeface="Arial"/>
                <a:ea typeface="Arial"/>
                <a:cs typeface="Arial"/>
                <a:sym typeface="Arial"/>
              </a:defRPr>
            </a:pPr>
            <a:endParaRPr/>
          </a:p>
          <a:p>
            <a:pPr marL="342900" indent="-342900">
              <a:lnSpc>
                <a:spcPct val="120000"/>
              </a:lnSpc>
              <a:buSzPct val="100000"/>
              <a:buFont typeface="Arial"/>
              <a:buChar char="•"/>
              <a:defRPr sz="3200" b="1" spc="-100">
                <a:solidFill>
                  <a:schemeClr val="accent1"/>
                </a:solidFill>
                <a:latin typeface="Arial"/>
                <a:ea typeface="Arial"/>
                <a:cs typeface="Arial"/>
                <a:sym typeface="Arial"/>
              </a:defRPr>
            </a:pPr>
            <a:r>
              <a:t>Training resource targeting key professionals, policy makers,   commissioners and family members </a:t>
            </a:r>
          </a:p>
          <a:p>
            <a:pPr>
              <a:lnSpc>
                <a:spcPct val="120000"/>
              </a:lnSpc>
              <a:defRPr sz="1800" b="1" spc="-20">
                <a:solidFill>
                  <a:schemeClr val="accent1"/>
                </a:solidFill>
                <a:latin typeface="Arial"/>
                <a:ea typeface="Arial"/>
                <a:cs typeface="Arial"/>
                <a:sym typeface="Arial"/>
              </a:defRPr>
            </a:pPr>
            <a:endParaRPr/>
          </a:p>
          <a:p>
            <a:pPr marL="342900" indent="-342900">
              <a:lnSpc>
                <a:spcPct val="120000"/>
              </a:lnSpc>
              <a:buSzPct val="100000"/>
              <a:buFont typeface="Arial"/>
              <a:buChar char="•"/>
              <a:defRPr sz="3200" b="1" spc="-100">
                <a:solidFill>
                  <a:schemeClr val="accent1"/>
                </a:solidFill>
                <a:latin typeface="Arial"/>
                <a:ea typeface="Arial"/>
                <a:cs typeface="Arial"/>
                <a:sym typeface="Arial"/>
              </a:defRPr>
            </a:pPr>
            <a:r>
              <a:t>Stigma measurement and intervention tools</a:t>
            </a:r>
          </a:p>
        </p:txBody>
      </p:sp>
      <p:sp>
        <p:nvSpPr>
          <p:cNvPr id="407" name="Slide Number Placeholder 16"/>
          <p:cNvSpPr txBox="1">
            <a:spLocks noGrp="1"/>
          </p:cNvSpPr>
          <p:nvPr>
            <p:ph type="sldNum" sz="quarter" idx="2"/>
          </p:nvPr>
        </p:nvSpPr>
        <p:spPr>
          <a:xfrm>
            <a:off x="11751525" y="6416992"/>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27</a:t>
            </a:fld>
            <a:endParaRPr/>
          </a:p>
        </p:txBody>
      </p:sp>
      <p:pic>
        <p:nvPicPr>
          <p:cNvPr id="408" name="Picture Placeholder 13" descr="Picture Placeholder 13"/>
          <p:cNvPicPr>
            <a:picLocks noGrp="1" noChangeAspect="1"/>
          </p:cNvPicPr>
          <p:nvPr>
            <p:ph type="pic" idx="24"/>
          </p:nvPr>
        </p:nvPicPr>
        <p:blipFill>
          <a:blip r:embed="rId3"/>
          <a:srcRect l="20633" r="20632"/>
          <a:stretch>
            <a:fillRect/>
          </a:stretch>
        </p:blipFill>
        <p:spPr>
          <a:xfrm>
            <a:off x="9329738" y="3550165"/>
            <a:ext cx="2214563" cy="2513013"/>
          </a:xfrm>
          <a:prstGeom prst="rect">
            <a:avLst/>
          </a:prstGeom>
        </p:spPr>
      </p:pic>
      <p:pic>
        <p:nvPicPr>
          <p:cNvPr id="409" name="Picture Placeholder 4" descr="Picture Placeholder 4"/>
          <p:cNvPicPr>
            <a:picLocks noGrp="1" noChangeAspect="1"/>
          </p:cNvPicPr>
          <p:nvPr>
            <p:ph type="pic" idx="22"/>
          </p:nvPr>
        </p:nvPicPr>
        <p:blipFill>
          <a:blip r:embed="rId4"/>
          <a:srcRect l="20625" r="20625"/>
          <a:stretch>
            <a:fillRect/>
          </a:stretch>
        </p:blipFill>
        <p:spPr>
          <a:xfrm>
            <a:off x="9329738" y="665162"/>
            <a:ext cx="2214563" cy="2513013"/>
          </a:xfrm>
          <a:prstGeom prst="rect">
            <a:avLst/>
          </a:prstGeom>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Footer Placeholder 3"/>
          <p:cNvSpPr txBox="1"/>
          <p:nvPr/>
        </p:nvSpPr>
        <p:spPr>
          <a:xfrm>
            <a:off x="246887" y="6416992"/>
            <a:ext cx="4745737"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000"/>
            </a:lvl1pPr>
          </a:lstStyle>
          <a:p>
            <a:r>
              <a:t>Why is it so hard to share and ask for help?</a:t>
            </a:r>
          </a:p>
        </p:txBody>
      </p:sp>
      <p:sp>
        <p:nvSpPr>
          <p:cNvPr id="414" name="Title 1"/>
          <p:cNvSpPr txBox="1">
            <a:spLocks noGrp="1"/>
          </p:cNvSpPr>
          <p:nvPr>
            <p:ph type="title"/>
          </p:nvPr>
        </p:nvSpPr>
        <p:spPr>
          <a:xfrm>
            <a:off x="1000758" y="194782"/>
            <a:ext cx="10022842" cy="760894"/>
          </a:xfrm>
          <a:prstGeom prst="rect">
            <a:avLst/>
          </a:prstGeom>
        </p:spPr>
        <p:txBody>
          <a:bodyPr/>
          <a:lstStyle>
            <a:lvl1pPr>
              <a:defRPr sz="4300" spc="-100"/>
            </a:lvl1pPr>
          </a:lstStyle>
          <a:p>
            <a:r>
              <a:t> Acknowledgements</a:t>
            </a:r>
          </a:p>
        </p:txBody>
      </p:sp>
      <p:sp>
        <p:nvSpPr>
          <p:cNvPr id="415" name="Slide Number Placeholder 5"/>
          <p:cNvSpPr txBox="1">
            <a:spLocks noGrp="1"/>
          </p:cNvSpPr>
          <p:nvPr>
            <p:ph type="sldNum" sz="quarter" idx="2"/>
          </p:nvPr>
        </p:nvSpPr>
        <p:spPr>
          <a:xfrm>
            <a:off x="11751525" y="6416992"/>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28</a:t>
            </a:fld>
            <a:endParaRPr/>
          </a:p>
        </p:txBody>
      </p:sp>
      <p:sp>
        <p:nvSpPr>
          <p:cNvPr id="416" name="Content Placeholder 6"/>
          <p:cNvSpPr txBox="1">
            <a:spLocks noGrp="1"/>
          </p:cNvSpPr>
          <p:nvPr>
            <p:ph type="body" idx="1"/>
          </p:nvPr>
        </p:nvSpPr>
        <p:spPr>
          <a:xfrm>
            <a:off x="354901" y="1560512"/>
            <a:ext cx="11482198" cy="4932551"/>
          </a:xfrm>
          <a:prstGeom prst="rect">
            <a:avLst/>
          </a:prstGeom>
        </p:spPr>
        <p:txBody>
          <a:bodyPr/>
          <a:lstStyle/>
          <a:p>
            <a:pPr marL="0" indent="0" algn="ctr">
              <a:buSzTx/>
              <a:buNone/>
              <a:defRPr sz="4400" b="1" spc="-183">
                <a:solidFill>
                  <a:schemeClr val="accent1"/>
                </a:solidFill>
                <a:latin typeface="Arial"/>
                <a:ea typeface="Arial"/>
                <a:cs typeface="Arial"/>
                <a:sym typeface="Arial"/>
              </a:defRPr>
            </a:pPr>
            <a:endParaRPr lang="en-GB" sz="4000" dirty="0"/>
          </a:p>
          <a:p>
            <a:pPr marL="0" indent="0" algn="ctr">
              <a:buSzTx/>
              <a:buNone/>
              <a:defRPr sz="4400" b="1" spc="-183">
                <a:solidFill>
                  <a:schemeClr val="accent1"/>
                </a:solidFill>
                <a:latin typeface="Arial"/>
                <a:ea typeface="Arial"/>
                <a:cs typeface="Arial"/>
                <a:sym typeface="Arial"/>
              </a:defRPr>
            </a:pPr>
            <a:r>
              <a:rPr sz="4000" dirty="0"/>
              <a:t>The Big Lottery</a:t>
            </a:r>
          </a:p>
          <a:p>
            <a:pPr marL="0" indent="0" algn="ctr">
              <a:buSzTx/>
              <a:buNone/>
              <a:defRPr sz="4400" b="1" spc="-183">
                <a:solidFill>
                  <a:schemeClr val="accent1"/>
                </a:solidFill>
                <a:latin typeface="Arial"/>
                <a:ea typeface="Arial"/>
                <a:cs typeface="Arial"/>
                <a:sym typeface="Arial"/>
              </a:defRPr>
            </a:pPr>
            <a:r>
              <a:rPr sz="4000" dirty="0"/>
              <a:t>Study participants</a:t>
            </a:r>
          </a:p>
          <a:p>
            <a:pPr marL="0" indent="0" algn="ctr">
              <a:buSzTx/>
              <a:buNone/>
              <a:defRPr sz="4000" spc="-166">
                <a:solidFill>
                  <a:schemeClr val="accent1"/>
                </a:solidFill>
                <a:latin typeface="Arial"/>
                <a:ea typeface="Arial"/>
                <a:cs typeface="Arial"/>
                <a:sym typeface="Arial"/>
              </a:defRPr>
            </a:pPr>
            <a:r>
              <a:rPr dirty="0"/>
              <a:t>Judy Beckett   Jim </a:t>
            </a:r>
            <a:r>
              <a:rPr dirty="0" err="1"/>
              <a:t>Orford</a:t>
            </a:r>
            <a:r>
              <a:rPr dirty="0"/>
              <a:t>   Fiona Miller</a:t>
            </a:r>
          </a:p>
          <a:p>
            <a:pPr marL="0" indent="0" algn="ctr">
              <a:buSzTx/>
              <a:buNone/>
              <a:defRPr sz="4000" spc="-166">
                <a:solidFill>
                  <a:schemeClr val="accent1"/>
                </a:solidFill>
                <a:latin typeface="Arial"/>
                <a:ea typeface="Arial"/>
                <a:cs typeface="Arial"/>
                <a:sym typeface="Arial"/>
              </a:defRPr>
            </a:pPr>
            <a:r>
              <a:rPr dirty="0"/>
              <a:t>Sue Tristram   Heidi Lowe   Lorna Templeton</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 name="Picture Placeholder 51" descr="Picture Placeholder 51"/>
          <p:cNvPicPr>
            <a:picLocks noGrp="1" noChangeAspect="1"/>
          </p:cNvPicPr>
          <p:nvPr>
            <p:ph type="pic" idx="21"/>
          </p:nvPr>
        </p:nvPicPr>
        <p:blipFill>
          <a:blip r:embed="rId3"/>
          <a:stretch>
            <a:fillRect/>
          </a:stretch>
        </p:blipFill>
        <p:spPr>
          <a:xfrm>
            <a:off x="0" y="5669"/>
            <a:ext cx="12283721" cy="6946189"/>
          </a:xfrm>
          <a:prstGeom prst="rect">
            <a:avLst/>
          </a:prstGeom>
        </p:spPr>
      </p:pic>
      <p:sp>
        <p:nvSpPr>
          <p:cNvPr id="421" name="Footer Placeholder 3"/>
          <p:cNvSpPr txBox="1"/>
          <p:nvPr/>
        </p:nvSpPr>
        <p:spPr>
          <a:xfrm>
            <a:off x="246887" y="6416992"/>
            <a:ext cx="4745737"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000">
                <a:solidFill>
                  <a:srgbClr val="FFFFFF"/>
                </a:solidFill>
              </a:defRPr>
            </a:lvl1pPr>
          </a:lstStyle>
          <a:p>
            <a:r>
              <a:t>Why is it so hard to share and ask for help?</a:t>
            </a:r>
          </a:p>
        </p:txBody>
      </p:sp>
      <p:sp>
        <p:nvSpPr>
          <p:cNvPr id="422" name="Title 31"/>
          <p:cNvSpPr txBox="1">
            <a:spLocks noGrp="1"/>
          </p:cNvSpPr>
          <p:nvPr>
            <p:ph type="title"/>
          </p:nvPr>
        </p:nvSpPr>
        <p:spPr>
          <a:xfrm>
            <a:off x="2619755" y="556698"/>
            <a:ext cx="7700618" cy="1420557"/>
          </a:xfrm>
          <a:prstGeom prst="rect">
            <a:avLst/>
          </a:prstGeom>
        </p:spPr>
        <p:txBody>
          <a:bodyPr/>
          <a:lstStyle>
            <a:lvl1pPr>
              <a:defRPr spc="-100"/>
            </a:lvl1pPr>
          </a:lstStyle>
          <a:p>
            <a:pPr algn="ctr"/>
            <a:r>
              <a:rPr dirty="0"/>
              <a:t>Thank you for listening</a:t>
            </a:r>
          </a:p>
        </p:txBody>
      </p:sp>
      <p:sp>
        <p:nvSpPr>
          <p:cNvPr id="423" name="Subtitle 32"/>
          <p:cNvSpPr txBox="1">
            <a:spLocks noGrp="1"/>
          </p:cNvSpPr>
          <p:nvPr>
            <p:ph type="body" idx="1"/>
          </p:nvPr>
        </p:nvSpPr>
        <p:spPr>
          <a:xfrm>
            <a:off x="579683" y="2017548"/>
            <a:ext cx="11032634" cy="2616906"/>
          </a:xfrm>
          <a:prstGeom prst="rect">
            <a:avLst/>
          </a:prstGeom>
        </p:spPr>
        <p:txBody>
          <a:bodyPr>
            <a:normAutofit fontScale="70000" lnSpcReduction="20000"/>
          </a:bodyPr>
          <a:lstStyle/>
          <a:p>
            <a:pPr algn="ctr" defTabSz="521208">
              <a:defRPr sz="3648" spc="-26">
                <a:latin typeface="+mn-lt"/>
                <a:ea typeface="+mn-ea"/>
                <a:cs typeface="+mn-cs"/>
                <a:sym typeface="Helvetica"/>
              </a:defRPr>
            </a:pPr>
            <a:endParaRPr dirty="0"/>
          </a:p>
          <a:p>
            <a:pPr algn="ctr" defTabSz="521208">
              <a:defRPr sz="6156" spc="-219">
                <a:solidFill>
                  <a:srgbClr val="FFFFFF"/>
                </a:solidFill>
                <a:latin typeface="+mn-lt"/>
                <a:ea typeface="+mn-ea"/>
                <a:cs typeface="+mn-cs"/>
                <a:sym typeface="Helvetica"/>
              </a:defRPr>
            </a:pPr>
            <a:r>
              <a:rPr sz="5200" dirty="0"/>
              <a:t>Charlie Lowe</a:t>
            </a:r>
          </a:p>
          <a:p>
            <a:pPr algn="ctr" defTabSz="521208">
              <a:defRPr sz="5472" spc="-195">
                <a:solidFill>
                  <a:srgbClr val="FFFFFF"/>
                </a:solidFill>
                <a:latin typeface="+mn-lt"/>
                <a:ea typeface="+mn-ea"/>
                <a:cs typeface="+mn-cs"/>
                <a:sym typeface="Helvetica"/>
              </a:defRPr>
            </a:pPr>
            <a:endParaRPr dirty="0"/>
          </a:p>
          <a:p>
            <a:pPr algn="ctr" defTabSz="521208">
              <a:defRPr sz="5472" spc="-195">
                <a:solidFill>
                  <a:srgbClr val="FFFFFF"/>
                </a:solidFill>
                <a:latin typeface="+mn-lt"/>
                <a:ea typeface="+mn-ea"/>
                <a:cs typeface="+mn-cs"/>
                <a:sym typeface="Helvetica"/>
              </a:defRPr>
            </a:pPr>
            <a:r>
              <a:rPr sz="4000" dirty="0"/>
              <a:t>charlielowe@gmail.com</a:t>
            </a:r>
            <a:endParaRPr sz="4000" spc="-45" dirty="0"/>
          </a:p>
          <a:p>
            <a:pPr algn="ctr" defTabSz="521208">
              <a:defRPr sz="3648" spc="-182">
                <a:latin typeface="+mn-lt"/>
                <a:ea typeface="+mn-ea"/>
                <a:cs typeface="+mn-cs"/>
                <a:sym typeface="Helvetica"/>
              </a:defRPr>
            </a:pPr>
            <a:endParaRPr sz="4600" spc="-30" dirty="0"/>
          </a:p>
          <a:p>
            <a:pPr algn="ctr" defTabSz="521208">
              <a:defRPr sz="3648" spc="-182">
                <a:solidFill>
                  <a:srgbClr val="FFFFFF"/>
                </a:solidFill>
                <a:latin typeface="+mn-lt"/>
                <a:ea typeface="+mn-ea"/>
                <a:cs typeface="+mn-cs"/>
                <a:sym typeface="Helvetica"/>
              </a:defRPr>
            </a:pPr>
            <a:r>
              <a:rPr sz="4600" dirty="0"/>
              <a:t>Further email correspondence is welcomed</a:t>
            </a:r>
          </a:p>
        </p:txBody>
      </p:sp>
      <p:sp>
        <p:nvSpPr>
          <p:cNvPr id="424" name="Slide Number Placeholder 5"/>
          <p:cNvSpPr txBox="1">
            <a:spLocks noGrp="1"/>
          </p:cNvSpPr>
          <p:nvPr>
            <p:ph type="sldNum" sz="quarter" idx="2"/>
          </p:nvPr>
        </p:nvSpPr>
        <p:spPr>
          <a:xfrm>
            <a:off x="11751525" y="6416992"/>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29</a:t>
            </a:fld>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itle 1"/>
          <p:cNvSpPr txBox="1">
            <a:spLocks noGrp="1"/>
          </p:cNvSpPr>
          <p:nvPr>
            <p:ph type="title"/>
          </p:nvPr>
        </p:nvSpPr>
        <p:spPr>
          <a:xfrm>
            <a:off x="210138" y="894714"/>
            <a:ext cx="2627724" cy="5068572"/>
          </a:xfrm>
          <a:prstGeom prst="rect">
            <a:avLst/>
          </a:prstGeom>
        </p:spPr>
        <p:txBody>
          <a:bodyPr anchor="t"/>
          <a:lstStyle/>
          <a:p>
            <a:pPr algn="ctr">
              <a:defRPr sz="4400" spc="-122"/>
            </a:pPr>
            <a:r>
              <a:t>From the </a:t>
            </a:r>
            <a:br/>
            <a:r>
              <a:t>15 year old son</a:t>
            </a:r>
            <a:br/>
            <a:r>
              <a:t>of a drug</a:t>
            </a:r>
            <a:br/>
            <a:r>
              <a:t>addicted mother</a:t>
            </a:r>
          </a:p>
        </p:txBody>
      </p:sp>
      <p:sp>
        <p:nvSpPr>
          <p:cNvPr id="177" name="Content Placeholder 3"/>
          <p:cNvSpPr txBox="1">
            <a:spLocks noGrp="1"/>
          </p:cNvSpPr>
          <p:nvPr>
            <p:ph type="body" idx="1"/>
          </p:nvPr>
        </p:nvSpPr>
        <p:spPr>
          <a:xfrm>
            <a:off x="3302000" y="876300"/>
            <a:ext cx="8607425" cy="5563238"/>
          </a:xfrm>
          <a:prstGeom prst="rect">
            <a:avLst/>
          </a:prstGeom>
        </p:spPr>
        <p:txBody>
          <a:bodyPr/>
          <a:lstStyle/>
          <a:p>
            <a:pPr marL="0" indent="0" algn="ctr" defTabSz="566927">
              <a:lnSpc>
                <a:spcPct val="99000"/>
              </a:lnSpc>
              <a:spcBef>
                <a:spcPts val="600"/>
              </a:spcBef>
              <a:buSzTx/>
              <a:buNone/>
              <a:defRPr sz="3968" b="1" i="1" spc="-124">
                <a:solidFill>
                  <a:schemeClr val="accent1"/>
                </a:solidFill>
                <a:latin typeface="Arial"/>
                <a:ea typeface="Arial"/>
                <a:cs typeface="Arial"/>
                <a:sym typeface="Arial"/>
              </a:defRPr>
            </a:pPr>
            <a:r>
              <a:rPr dirty="0"/>
              <a:t>“I came back from Duke of Edinburgh awards to a dark house, no one in                                     so I broke the back window. </a:t>
            </a:r>
          </a:p>
          <a:p>
            <a:pPr marL="0" indent="0" algn="ctr" defTabSz="566927">
              <a:lnSpc>
                <a:spcPct val="99000"/>
              </a:lnSpc>
              <a:spcBef>
                <a:spcPts val="600"/>
              </a:spcBef>
              <a:buSzTx/>
              <a:buNone/>
              <a:defRPr sz="3968" b="1" i="1" spc="-124">
                <a:solidFill>
                  <a:schemeClr val="accent1"/>
                </a:solidFill>
                <a:latin typeface="Arial"/>
                <a:ea typeface="Arial"/>
                <a:cs typeface="Arial"/>
                <a:sym typeface="Arial"/>
              </a:defRPr>
            </a:pPr>
            <a:r>
              <a:rPr dirty="0"/>
              <a:t>No gas, no electric, usual mess …                    my mum was in a police cell.                                 I lit a candle.  </a:t>
            </a:r>
          </a:p>
          <a:p>
            <a:pPr marL="0" indent="0" algn="ctr" defTabSz="566927">
              <a:lnSpc>
                <a:spcPct val="99000"/>
              </a:lnSpc>
              <a:spcBef>
                <a:spcPts val="600"/>
              </a:spcBef>
              <a:buSzTx/>
              <a:buNone/>
              <a:defRPr sz="3968" b="1" i="1" spc="-124">
                <a:solidFill>
                  <a:schemeClr val="accent1"/>
                </a:solidFill>
                <a:latin typeface="Arial"/>
                <a:ea typeface="Arial"/>
                <a:cs typeface="Arial"/>
                <a:sym typeface="Arial"/>
              </a:defRPr>
            </a:pPr>
            <a:r>
              <a:rPr dirty="0"/>
              <a:t>All I was worried about was</a:t>
            </a:r>
          </a:p>
          <a:p>
            <a:pPr marL="0" indent="0" algn="ctr" defTabSz="566927">
              <a:lnSpc>
                <a:spcPct val="99000"/>
              </a:lnSpc>
              <a:spcBef>
                <a:spcPts val="600"/>
              </a:spcBef>
              <a:buSzTx/>
              <a:buNone/>
              <a:defRPr sz="3968" b="1" i="1" spc="-124">
                <a:solidFill>
                  <a:schemeClr val="accent1"/>
                </a:solidFill>
                <a:latin typeface="Arial"/>
                <a:ea typeface="Arial"/>
                <a:cs typeface="Arial"/>
                <a:sym typeface="Arial"/>
              </a:defRPr>
            </a:pPr>
            <a:r>
              <a:rPr dirty="0"/>
              <a:t> finishing my homework.”</a:t>
            </a:r>
          </a:p>
        </p:txBody>
      </p:sp>
      <p:sp>
        <p:nvSpPr>
          <p:cNvPr id="178" name="Date Placeholder 4"/>
          <p:cNvSpPr txBox="1"/>
          <p:nvPr/>
        </p:nvSpPr>
        <p:spPr>
          <a:xfrm>
            <a:off x="7059167" y="6415722"/>
            <a:ext cx="4261105"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000"/>
            </a:lvl1pPr>
          </a:lstStyle>
          <a:p>
            <a:r>
              <a:t>20XX</a:t>
            </a:r>
          </a:p>
        </p:txBody>
      </p:sp>
      <p:sp>
        <p:nvSpPr>
          <p:cNvPr id="179" name="Slide Number Placeholder 5"/>
          <p:cNvSpPr txBox="1">
            <a:spLocks noGrp="1"/>
          </p:cNvSpPr>
          <p:nvPr>
            <p:ph type="sldNum" sz="quarter" idx="2"/>
          </p:nvPr>
        </p:nvSpPr>
        <p:spPr>
          <a:xfrm>
            <a:off x="11822156" y="6416992"/>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a:t>
            </a:fld>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Footer Placeholder 3"/>
          <p:cNvSpPr txBox="1"/>
          <p:nvPr/>
        </p:nvSpPr>
        <p:spPr>
          <a:xfrm>
            <a:off x="246887" y="6416992"/>
            <a:ext cx="4745737"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000"/>
            </a:lvl1pPr>
          </a:lstStyle>
          <a:p>
            <a:r>
              <a:t>Why is it so hard to share and ask for help?</a:t>
            </a:r>
          </a:p>
        </p:txBody>
      </p:sp>
      <p:sp>
        <p:nvSpPr>
          <p:cNvPr id="184" name="Title 1"/>
          <p:cNvSpPr txBox="1">
            <a:spLocks noGrp="1"/>
          </p:cNvSpPr>
          <p:nvPr>
            <p:ph type="title"/>
          </p:nvPr>
        </p:nvSpPr>
        <p:spPr>
          <a:xfrm>
            <a:off x="1002983" y="194782"/>
            <a:ext cx="9421177" cy="769495"/>
          </a:xfrm>
          <a:prstGeom prst="rect">
            <a:avLst/>
          </a:prstGeom>
        </p:spPr>
        <p:txBody>
          <a:bodyPr/>
          <a:lstStyle>
            <a:lvl1pPr>
              <a:defRPr sz="4400" spc="-102"/>
            </a:lvl1pPr>
          </a:lstStyle>
          <a:p>
            <a:r>
              <a:t>Methodology</a:t>
            </a:r>
          </a:p>
        </p:txBody>
      </p:sp>
      <p:sp>
        <p:nvSpPr>
          <p:cNvPr id="185" name="Content Placeholder 2"/>
          <p:cNvSpPr txBox="1">
            <a:spLocks noGrp="1"/>
          </p:cNvSpPr>
          <p:nvPr>
            <p:ph type="body" idx="1"/>
          </p:nvPr>
        </p:nvSpPr>
        <p:spPr>
          <a:xfrm>
            <a:off x="373225" y="1296955"/>
            <a:ext cx="11402008" cy="5141167"/>
          </a:xfrm>
          <a:prstGeom prst="rect">
            <a:avLst/>
          </a:prstGeom>
        </p:spPr>
        <p:txBody>
          <a:bodyPr/>
          <a:lstStyle/>
          <a:p>
            <a:pPr marL="0" indent="0" defTabSz="704087">
              <a:lnSpc>
                <a:spcPct val="105999"/>
              </a:lnSpc>
              <a:spcBef>
                <a:spcPts val="700"/>
              </a:spcBef>
              <a:buSzTx/>
              <a:buNone/>
              <a:defRPr sz="770" spc="-15"/>
            </a:pPr>
            <a:endParaRPr dirty="0"/>
          </a:p>
          <a:p>
            <a:pPr marL="176021" indent="-176021" defTabSz="704087">
              <a:lnSpc>
                <a:spcPct val="105999"/>
              </a:lnSpc>
              <a:spcBef>
                <a:spcPts val="700"/>
              </a:spcBef>
              <a:defRPr sz="2772" spc="-99">
                <a:solidFill>
                  <a:schemeClr val="accent1"/>
                </a:solidFill>
              </a:defRPr>
            </a:pPr>
            <a:r>
              <a:rPr dirty="0"/>
              <a:t>Purposive sampling of adult (≥ 18 years) population known to two support services in 2 local communities 30 miles apart in SW England</a:t>
            </a:r>
          </a:p>
          <a:p>
            <a:pPr marL="0" indent="0" defTabSz="704087">
              <a:lnSpc>
                <a:spcPct val="105999"/>
              </a:lnSpc>
              <a:spcBef>
                <a:spcPts val="700"/>
              </a:spcBef>
              <a:buSzTx/>
              <a:buFontTx/>
              <a:buNone/>
              <a:defRPr sz="2156" spc="-77">
                <a:solidFill>
                  <a:schemeClr val="accent1"/>
                </a:solidFill>
              </a:defRPr>
            </a:pPr>
            <a:endParaRPr dirty="0"/>
          </a:p>
          <a:p>
            <a:pPr marL="226313" indent="-226313" defTabSz="704087">
              <a:lnSpc>
                <a:spcPct val="105999"/>
              </a:lnSpc>
              <a:spcBef>
                <a:spcPts val="700"/>
              </a:spcBef>
              <a:defRPr sz="2156" spc="-77">
                <a:solidFill>
                  <a:schemeClr val="accent1"/>
                </a:solidFill>
              </a:defRPr>
            </a:pPr>
            <a:r>
              <a:rPr sz="2772" spc="-99" dirty="0"/>
              <a:t>Semi-structured qualitative interview and attribute questionnaire                                                           </a:t>
            </a:r>
            <a:r>
              <a:rPr sz="2309" spc="-82" dirty="0"/>
              <a:t>Phase 1:  2 groups of 3 </a:t>
            </a:r>
          </a:p>
          <a:p>
            <a:pPr marL="0" indent="0" defTabSz="704087">
              <a:lnSpc>
                <a:spcPct val="105999"/>
              </a:lnSpc>
              <a:spcBef>
                <a:spcPts val="700"/>
              </a:spcBef>
              <a:buSzTx/>
              <a:buFontTx/>
              <a:buNone/>
              <a:defRPr sz="2156" spc="-77">
                <a:solidFill>
                  <a:schemeClr val="accent1"/>
                </a:solidFill>
              </a:defRPr>
            </a:pPr>
            <a:r>
              <a:rPr sz="2309" spc="-82" dirty="0"/>
              <a:t>  Phase 2:  12 individual interviews</a:t>
            </a:r>
          </a:p>
          <a:p>
            <a:pPr marL="0" indent="0" defTabSz="704087">
              <a:lnSpc>
                <a:spcPct val="105999"/>
              </a:lnSpc>
              <a:spcBef>
                <a:spcPts val="700"/>
              </a:spcBef>
              <a:buSzTx/>
              <a:buFontTx/>
              <a:buNone/>
              <a:defRPr sz="2772" spc="-99">
                <a:solidFill>
                  <a:schemeClr val="accent1"/>
                </a:solidFill>
              </a:defRPr>
            </a:pPr>
            <a:endParaRPr sz="2309" spc="-82" dirty="0"/>
          </a:p>
          <a:p>
            <a:pPr marL="176021" indent="-176021" defTabSz="704087">
              <a:lnSpc>
                <a:spcPct val="105999"/>
              </a:lnSpc>
              <a:spcBef>
                <a:spcPts val="700"/>
              </a:spcBef>
              <a:defRPr sz="2772" spc="-99">
                <a:solidFill>
                  <a:schemeClr val="accent1"/>
                </a:solidFill>
              </a:defRPr>
            </a:pPr>
            <a:r>
              <a:rPr dirty="0"/>
              <a:t>NVivo software</a:t>
            </a:r>
          </a:p>
          <a:p>
            <a:pPr marL="0" indent="0" defTabSz="704087">
              <a:lnSpc>
                <a:spcPct val="105999"/>
              </a:lnSpc>
              <a:spcBef>
                <a:spcPts val="700"/>
              </a:spcBef>
              <a:buSzTx/>
              <a:buFontTx/>
              <a:buNone/>
              <a:defRPr sz="2772" spc="-99">
                <a:solidFill>
                  <a:schemeClr val="accent1"/>
                </a:solidFill>
              </a:defRPr>
            </a:pPr>
            <a:endParaRPr dirty="0"/>
          </a:p>
          <a:p>
            <a:pPr marL="176021" indent="-176021" defTabSz="704087">
              <a:lnSpc>
                <a:spcPct val="105999"/>
              </a:lnSpc>
              <a:spcBef>
                <a:spcPts val="700"/>
              </a:spcBef>
              <a:defRPr sz="2772" spc="-99">
                <a:solidFill>
                  <a:schemeClr val="accent1"/>
                </a:solidFill>
              </a:defRPr>
            </a:pPr>
            <a:r>
              <a:rPr dirty="0"/>
              <a:t>Data saturation determined the sample size</a:t>
            </a:r>
          </a:p>
        </p:txBody>
      </p:sp>
      <p:sp>
        <p:nvSpPr>
          <p:cNvPr id="186" name="Slide Number Placeholder 5"/>
          <p:cNvSpPr txBox="1">
            <a:spLocks noGrp="1"/>
          </p:cNvSpPr>
          <p:nvPr>
            <p:ph type="sldNum" sz="quarter" idx="2"/>
          </p:nvPr>
        </p:nvSpPr>
        <p:spPr>
          <a:xfrm>
            <a:off x="11822156" y="6416992"/>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a:t>
            </a:fld>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Footer Placeholder 3"/>
          <p:cNvSpPr txBox="1"/>
          <p:nvPr/>
        </p:nvSpPr>
        <p:spPr>
          <a:xfrm>
            <a:off x="246887" y="6416992"/>
            <a:ext cx="4745737"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000"/>
            </a:lvl1pPr>
          </a:lstStyle>
          <a:p>
            <a:r>
              <a:t>Why is it so hard to share and ask for help?</a:t>
            </a:r>
          </a:p>
        </p:txBody>
      </p:sp>
      <p:sp>
        <p:nvSpPr>
          <p:cNvPr id="191" name="Title 6"/>
          <p:cNvSpPr txBox="1">
            <a:spLocks noGrp="1"/>
          </p:cNvSpPr>
          <p:nvPr>
            <p:ph type="title"/>
          </p:nvPr>
        </p:nvSpPr>
        <p:spPr>
          <a:xfrm>
            <a:off x="1002983" y="194782"/>
            <a:ext cx="9421177" cy="769495"/>
          </a:xfrm>
          <a:prstGeom prst="rect">
            <a:avLst/>
          </a:prstGeom>
        </p:spPr>
        <p:txBody>
          <a:bodyPr/>
          <a:lstStyle>
            <a:lvl1pPr>
              <a:defRPr sz="4300" spc="-100"/>
            </a:lvl1pPr>
          </a:lstStyle>
          <a:p>
            <a:r>
              <a:rPr dirty="0"/>
              <a:t>Findings overview</a:t>
            </a:r>
          </a:p>
        </p:txBody>
      </p:sp>
      <p:graphicFrame>
        <p:nvGraphicFramePr>
          <p:cNvPr id="192" name="Table 2"/>
          <p:cNvGraphicFramePr/>
          <p:nvPr/>
        </p:nvGraphicFramePr>
        <p:xfrm>
          <a:off x="609600" y="2392994"/>
          <a:ext cx="10710329" cy="3591321"/>
        </p:xfrm>
        <a:graphic>
          <a:graphicData uri="http://schemas.openxmlformats.org/drawingml/2006/table">
            <a:tbl>
              <a:tblPr firstRow="1" bandRow="1">
                <a:tableStyleId>{4C3C2611-4C71-4FC5-86AE-919BDF0F9419}</a:tableStyleId>
              </a:tblPr>
              <a:tblGrid>
                <a:gridCol w="6295644">
                  <a:extLst>
                    <a:ext uri="{9D8B030D-6E8A-4147-A177-3AD203B41FA5}">
                      <a16:colId xmlns:a16="http://schemas.microsoft.com/office/drawing/2014/main" val="20000"/>
                    </a:ext>
                  </a:extLst>
                </a:gridCol>
                <a:gridCol w="4414685">
                  <a:extLst>
                    <a:ext uri="{9D8B030D-6E8A-4147-A177-3AD203B41FA5}">
                      <a16:colId xmlns:a16="http://schemas.microsoft.com/office/drawing/2014/main" val="20001"/>
                    </a:ext>
                  </a:extLst>
                </a:gridCol>
              </a:tblGrid>
              <a:tr h="470998">
                <a:tc>
                  <a:txBody>
                    <a:bodyPr/>
                    <a:lstStyle/>
                    <a:p>
                      <a:pPr algn="ctr">
                        <a:defRPr sz="1800" b="0">
                          <a:solidFill>
                            <a:srgbClr val="000000"/>
                          </a:solidFill>
                        </a:defRPr>
                      </a:pPr>
                      <a:r>
                        <a:rPr sz="2400" b="1">
                          <a:solidFill>
                            <a:srgbClr val="FFFFFF"/>
                          </a:solidFill>
                        </a:rPr>
                        <a:t>SHARING</a:t>
                      </a:r>
                    </a:p>
                  </a:txBody>
                  <a:tcPr marL="45720" marR="45720" horzOverflow="overflow">
                    <a:lnB w="12700">
                      <a:solidFill>
                        <a:srgbClr val="000000"/>
                      </a:solidFill>
                    </a:lnB>
                  </a:tcPr>
                </a:tc>
                <a:tc>
                  <a:txBody>
                    <a:bodyPr/>
                    <a:lstStyle/>
                    <a:p>
                      <a:pPr algn="ctr">
                        <a:defRPr sz="1800" b="0">
                          <a:solidFill>
                            <a:srgbClr val="000000"/>
                          </a:solidFill>
                        </a:defRPr>
                      </a:pPr>
                      <a:r>
                        <a:rPr sz="2400" b="1">
                          <a:solidFill>
                            <a:srgbClr val="FFFFFF"/>
                          </a:solidFill>
                        </a:rPr>
                        <a:t>ASKING FOR HELP</a:t>
                      </a:r>
                    </a:p>
                  </a:txBody>
                  <a:tcPr marL="45720" marR="45720" horzOverflow="overflow">
                    <a:lnB w="12700">
                      <a:solidFill>
                        <a:srgbClr val="000000"/>
                      </a:solidFill>
                    </a:lnB>
                  </a:tcPr>
                </a:tc>
                <a:extLst>
                  <a:ext uri="{0D108BD9-81ED-4DB2-BD59-A6C34878D82A}">
                    <a16:rowId xmlns:a16="http://schemas.microsoft.com/office/drawing/2014/main" val="10000"/>
                  </a:ext>
                </a:extLst>
              </a:tr>
              <a:tr h="470998">
                <a:tc>
                  <a:txBody>
                    <a:bodyPr/>
                    <a:lstStyle/>
                    <a:p>
                      <a:pPr algn="l">
                        <a:defRPr sz="1800"/>
                      </a:pPr>
                      <a:r>
                        <a:rPr sz="2400" b="1" dirty="0">
                          <a:solidFill>
                            <a:schemeClr val="accent1"/>
                          </a:solidFill>
                        </a:rPr>
                        <a:t>2. Sharing experiences  </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a:defRPr sz="1800"/>
                      </a:pPr>
                      <a:r>
                        <a:rPr sz="2400" b="1">
                          <a:solidFill>
                            <a:schemeClr val="accent1"/>
                          </a:solidFill>
                        </a:rPr>
                        <a:t>Time taken </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1"/>
                  </a:ext>
                </a:extLst>
              </a:tr>
              <a:tr h="470998">
                <a:tc>
                  <a:txBody>
                    <a:bodyPr/>
                    <a:lstStyle/>
                    <a:p>
                      <a:pPr algn="l">
                        <a:defRPr sz="1800"/>
                      </a:pPr>
                      <a:r>
                        <a:rPr sz="2400" b="1">
                          <a:solidFill>
                            <a:schemeClr val="accent1"/>
                          </a:solidFill>
                        </a:rPr>
                        <a:t>3. Time taken  </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a:defRPr sz="1800"/>
                      </a:pPr>
                      <a:r>
                        <a:rPr sz="2400" b="1">
                          <a:solidFill>
                            <a:schemeClr val="accent1"/>
                          </a:solidFill>
                        </a:rPr>
                        <a:t>Motivation</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2"/>
                  </a:ext>
                </a:extLst>
              </a:tr>
              <a:tr h="470998">
                <a:tc>
                  <a:txBody>
                    <a:bodyPr/>
                    <a:lstStyle/>
                    <a:p>
                      <a:pPr algn="l">
                        <a:defRPr sz="1800"/>
                      </a:pPr>
                      <a:r>
                        <a:rPr sz="2400" b="1">
                          <a:solidFill>
                            <a:schemeClr val="accent1"/>
                          </a:solidFill>
                        </a:rPr>
                        <a:t>4. Circumstances  </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a:defRPr sz="1800"/>
                      </a:pPr>
                      <a:r>
                        <a:rPr sz="2400" b="1">
                          <a:solidFill>
                            <a:schemeClr val="accent1"/>
                          </a:solidFill>
                        </a:rPr>
                        <a:t>Journey</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3"/>
                  </a:ext>
                </a:extLst>
              </a:tr>
              <a:tr h="470998">
                <a:tc rowSpan="3">
                  <a:txBody>
                    <a:bodyPr/>
                    <a:lstStyle/>
                    <a:p>
                      <a:pPr algn="l">
                        <a:defRPr sz="1800"/>
                      </a:pPr>
                      <a:r>
                        <a:rPr sz="2400" b="1" dirty="0">
                          <a:solidFill>
                            <a:schemeClr val="accent1"/>
                          </a:solidFill>
                        </a:rPr>
                        <a:t>5. Barriers  &amp; Reaction Apprehension Model  </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a:defRPr sz="1800"/>
                      </a:pPr>
                      <a:r>
                        <a:rPr sz="2400" b="1">
                          <a:solidFill>
                            <a:schemeClr val="accent1"/>
                          </a:solidFill>
                        </a:rPr>
                        <a:t>Reasons  </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4"/>
                  </a:ext>
                </a:extLst>
              </a:tr>
              <a:tr h="470998">
                <a:tc vMerge="1">
                  <a:txBody>
                    <a:bodyPr/>
                    <a:lstStyle/>
                    <a:p>
                      <a:endParaRPr lang="en-US"/>
                    </a:p>
                  </a:txBody>
                  <a:tcPr/>
                </a:tc>
                <a:tc>
                  <a:txBody>
                    <a:bodyPr/>
                    <a:lstStyle/>
                    <a:p>
                      <a:pPr algn="l">
                        <a:defRPr sz="1800"/>
                      </a:pPr>
                      <a:r>
                        <a:rPr sz="2400" b="1">
                          <a:solidFill>
                            <a:schemeClr val="accent1"/>
                          </a:solidFill>
                        </a:rPr>
                        <a:t>Benefits</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5"/>
                  </a:ext>
                </a:extLst>
              </a:tr>
              <a:tr h="765333">
                <a:tc vMerge="1">
                  <a:txBody>
                    <a:bodyPr/>
                    <a:lstStyle/>
                    <a:p>
                      <a:endParaRPr lang="en-US"/>
                    </a:p>
                  </a:txBody>
                  <a:tcPr/>
                </a:tc>
                <a:tc>
                  <a:txBody>
                    <a:bodyPr/>
                    <a:lstStyle/>
                    <a:p>
                      <a:pPr algn="l">
                        <a:defRPr sz="1800"/>
                      </a:pPr>
                      <a:r>
                        <a:rPr sz="2400" b="1" dirty="0">
                          <a:solidFill>
                            <a:schemeClr val="accent1"/>
                          </a:solidFill>
                        </a:rPr>
                        <a:t>Drawbacks</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6"/>
                  </a:ext>
                </a:extLst>
              </a:tr>
            </a:tbl>
          </a:graphicData>
        </a:graphic>
      </p:graphicFrame>
      <p:sp>
        <p:nvSpPr>
          <p:cNvPr id="193" name="Slide Number Placeholder 5"/>
          <p:cNvSpPr txBox="1">
            <a:spLocks noGrp="1"/>
          </p:cNvSpPr>
          <p:nvPr>
            <p:ph type="sldNum" sz="quarter" idx="2"/>
          </p:nvPr>
        </p:nvSpPr>
        <p:spPr>
          <a:xfrm>
            <a:off x="11822156" y="6416992"/>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a:t>
            </a:fld>
            <a:endParaRPr/>
          </a:p>
        </p:txBody>
      </p:sp>
      <p:graphicFrame>
        <p:nvGraphicFramePr>
          <p:cNvPr id="194" name="Table 4"/>
          <p:cNvGraphicFramePr/>
          <p:nvPr>
            <p:extLst>
              <p:ext uri="{D42A27DB-BD31-4B8C-83A1-F6EECF244321}">
                <p14:modId xmlns:p14="http://schemas.microsoft.com/office/powerpoint/2010/main" val="1944669871"/>
              </p:ext>
            </p:extLst>
          </p:nvPr>
        </p:nvGraphicFramePr>
        <p:xfrm>
          <a:off x="609601" y="2300747"/>
          <a:ext cx="10710328" cy="601515"/>
        </p:xfrm>
        <a:graphic>
          <a:graphicData uri="http://schemas.openxmlformats.org/drawingml/2006/table">
            <a:tbl>
              <a:tblPr bandRow="1">
                <a:tableStyleId>{CF821DB8-F4EB-4A41-A1BA-3FCAFE7338EE}</a:tableStyleId>
              </a:tblPr>
              <a:tblGrid>
                <a:gridCol w="10710328">
                  <a:extLst>
                    <a:ext uri="{9D8B030D-6E8A-4147-A177-3AD203B41FA5}">
                      <a16:colId xmlns:a16="http://schemas.microsoft.com/office/drawing/2014/main" val="20000"/>
                    </a:ext>
                  </a:extLst>
                </a:gridCol>
              </a:tblGrid>
              <a:tr h="601515">
                <a:tc>
                  <a:txBody>
                    <a:bodyPr/>
                    <a:lstStyle/>
                    <a:p>
                      <a:pPr algn="l">
                        <a:defRPr sz="3600" b="1">
                          <a:solidFill>
                            <a:srgbClr val="FFFFFF"/>
                          </a:solidFill>
                          <a:latin typeface="+mn-lt"/>
                          <a:ea typeface="+mn-ea"/>
                          <a:cs typeface="+mn-cs"/>
                          <a:sym typeface="Helvetica"/>
                        </a:defRPr>
                      </a:pPr>
                      <a:r>
                        <a:rPr sz="2400" b="1" dirty="0">
                          <a:solidFill>
                            <a:srgbClr val="2D15BB"/>
                          </a:solidFill>
                          <a:latin typeface="Avenir Next LT Pro" panose="020B0504020202020204" pitchFamily="34" charset="0"/>
                        </a:rPr>
                        <a:t>1. Participant and Loved One Attributes</a:t>
                      </a:r>
                      <a:endParaRPr sz="2400" b="1" dirty="0">
                        <a:solidFill>
                          <a:srgbClr val="2D15BB"/>
                        </a:solidFill>
                        <a:latin typeface="Avenir Next LT Pro" panose="020B0504020202020204" pitchFamily="34" charset="0"/>
                        <a:ea typeface="Avenir Next LT Pro"/>
                        <a:cs typeface="Avenir Next LT Pro"/>
                        <a:sym typeface="Avenir Next LT Pro"/>
                      </a:endParaRP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bl>
          </a:graphicData>
        </a:graphic>
      </p:graphicFrame>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Footer Placeholder 3"/>
          <p:cNvSpPr txBox="1"/>
          <p:nvPr/>
        </p:nvSpPr>
        <p:spPr>
          <a:xfrm>
            <a:off x="246887" y="6416992"/>
            <a:ext cx="4745737"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000"/>
            </a:lvl1pPr>
          </a:lstStyle>
          <a:p>
            <a:r>
              <a:t>Why is it so hard to share and ask for help?</a:t>
            </a:r>
          </a:p>
        </p:txBody>
      </p:sp>
      <p:sp>
        <p:nvSpPr>
          <p:cNvPr id="199" name="Title 1"/>
          <p:cNvSpPr txBox="1">
            <a:spLocks noGrp="1"/>
          </p:cNvSpPr>
          <p:nvPr>
            <p:ph type="title"/>
          </p:nvPr>
        </p:nvSpPr>
        <p:spPr>
          <a:xfrm>
            <a:off x="1000758" y="194782"/>
            <a:ext cx="10022842" cy="760894"/>
          </a:xfrm>
          <a:prstGeom prst="rect">
            <a:avLst/>
          </a:prstGeom>
        </p:spPr>
        <p:txBody>
          <a:bodyPr/>
          <a:lstStyle>
            <a:lvl1pPr>
              <a:defRPr sz="4300" spc="-100"/>
            </a:lvl1pPr>
          </a:lstStyle>
          <a:p>
            <a:r>
              <a:t>1. Participant Attributes</a:t>
            </a:r>
          </a:p>
        </p:txBody>
      </p:sp>
      <p:sp>
        <p:nvSpPr>
          <p:cNvPr id="200" name="Slide Number Placeholder 5"/>
          <p:cNvSpPr txBox="1">
            <a:spLocks noGrp="1"/>
          </p:cNvSpPr>
          <p:nvPr>
            <p:ph type="sldNum" sz="quarter" idx="2"/>
          </p:nvPr>
        </p:nvSpPr>
        <p:spPr>
          <a:xfrm>
            <a:off x="11822156" y="6416992"/>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a:t>
            </a:fld>
            <a:endParaRPr/>
          </a:p>
        </p:txBody>
      </p:sp>
      <p:graphicFrame>
        <p:nvGraphicFramePr>
          <p:cNvPr id="201" name="Content Placeholder 6"/>
          <p:cNvGraphicFramePr/>
          <p:nvPr>
            <p:extLst>
              <p:ext uri="{D42A27DB-BD31-4B8C-83A1-F6EECF244321}">
                <p14:modId xmlns:p14="http://schemas.microsoft.com/office/powerpoint/2010/main" val="2164526869"/>
              </p:ext>
            </p:extLst>
          </p:nvPr>
        </p:nvGraphicFramePr>
        <p:xfrm>
          <a:off x="1000758" y="1608599"/>
          <a:ext cx="10878854" cy="4684635"/>
        </p:xfrm>
        <a:graphic>
          <a:graphicData uri="http://schemas.openxmlformats.org/drawingml/2006/table">
            <a:tbl>
              <a:tblPr firstRow="1" firstCol="1" bandRow="1">
                <a:tableStyleId>{CF821DB8-F4EB-4A41-A1BA-3FCAFE7338EE}</a:tableStyleId>
              </a:tblPr>
              <a:tblGrid>
                <a:gridCol w="3294201">
                  <a:extLst>
                    <a:ext uri="{9D8B030D-6E8A-4147-A177-3AD203B41FA5}">
                      <a16:colId xmlns:a16="http://schemas.microsoft.com/office/drawing/2014/main" val="20000"/>
                    </a:ext>
                  </a:extLst>
                </a:gridCol>
                <a:gridCol w="2619720">
                  <a:extLst>
                    <a:ext uri="{9D8B030D-6E8A-4147-A177-3AD203B41FA5}">
                      <a16:colId xmlns:a16="http://schemas.microsoft.com/office/drawing/2014/main" val="20001"/>
                    </a:ext>
                  </a:extLst>
                </a:gridCol>
                <a:gridCol w="2512194">
                  <a:extLst>
                    <a:ext uri="{9D8B030D-6E8A-4147-A177-3AD203B41FA5}">
                      <a16:colId xmlns:a16="http://schemas.microsoft.com/office/drawing/2014/main" val="20002"/>
                    </a:ext>
                  </a:extLst>
                </a:gridCol>
                <a:gridCol w="2452739">
                  <a:extLst>
                    <a:ext uri="{9D8B030D-6E8A-4147-A177-3AD203B41FA5}">
                      <a16:colId xmlns:a16="http://schemas.microsoft.com/office/drawing/2014/main" val="20003"/>
                    </a:ext>
                  </a:extLst>
                </a:gridCol>
              </a:tblGrid>
              <a:tr h="848611">
                <a:tc>
                  <a:txBody>
                    <a:bodyPr/>
                    <a:lstStyle/>
                    <a:p>
                      <a:pPr algn="l">
                        <a:lnSpc>
                          <a:spcPct val="105999"/>
                        </a:lnSpc>
                        <a:spcBef>
                          <a:spcPts val="800"/>
                        </a:spcBef>
                        <a:defRPr sz="1800">
                          <a:solidFill>
                            <a:srgbClr val="000000"/>
                          </a:solidFill>
                        </a:defRPr>
                      </a:pPr>
                      <a:endParaRP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lnSpc>
                          <a:spcPct val="105999"/>
                        </a:lnSpc>
                        <a:spcBef>
                          <a:spcPts val="800"/>
                        </a:spcBef>
                        <a:defRPr sz="1800" b="0">
                          <a:solidFill>
                            <a:srgbClr val="000000"/>
                          </a:solidFill>
                        </a:defRPr>
                      </a:pPr>
                      <a:r>
                        <a:rPr b="1">
                          <a:solidFill>
                            <a:srgbClr val="FFFFFF"/>
                          </a:solidFill>
                        </a:rPr>
                        <a:t>PARENTS 
N=12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lnSpc>
                          <a:spcPct val="105999"/>
                        </a:lnSpc>
                        <a:spcBef>
                          <a:spcPts val="800"/>
                        </a:spcBef>
                        <a:defRPr sz="1800" b="0">
                          <a:solidFill>
                            <a:srgbClr val="000000"/>
                          </a:solidFill>
                        </a:defRPr>
                      </a:pPr>
                      <a:r>
                        <a:rPr b="1">
                          <a:solidFill>
                            <a:srgbClr val="FFFFFF"/>
                          </a:solidFill>
                        </a:rPr>
                        <a:t>PARTNERS 
N=5</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lnSpc>
                          <a:spcPct val="105999"/>
                        </a:lnSpc>
                        <a:spcBef>
                          <a:spcPts val="800"/>
                        </a:spcBef>
                        <a:defRPr sz="1800" b="0">
                          <a:solidFill>
                            <a:srgbClr val="000000"/>
                          </a:solidFill>
                        </a:defRPr>
                      </a:pPr>
                      <a:r>
                        <a:rPr b="1">
                          <a:solidFill>
                            <a:srgbClr val="FFFFFF"/>
                          </a:solidFill>
                        </a:rPr>
                        <a:t>ADULT CHILDREN 
N=2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0"/>
                  </a:ext>
                </a:extLst>
              </a:tr>
              <a:tr h="1042069">
                <a:tc>
                  <a:txBody>
                    <a:bodyPr/>
                    <a:lstStyle/>
                    <a:p>
                      <a:pPr algn="ctr">
                        <a:lnSpc>
                          <a:spcPct val="105999"/>
                        </a:lnSpc>
                        <a:spcBef>
                          <a:spcPts val="800"/>
                        </a:spcBef>
                        <a:defRPr sz="1800" b="0">
                          <a:solidFill>
                            <a:srgbClr val="000000"/>
                          </a:solidFill>
                        </a:defRPr>
                      </a:pPr>
                      <a:r>
                        <a:rPr sz="2400" b="1">
                          <a:solidFill>
                            <a:schemeClr val="accent1"/>
                          </a:solidFill>
                        </a:rPr>
                        <a:t>Gender</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05999"/>
                        </a:lnSpc>
                        <a:spcBef>
                          <a:spcPts val="800"/>
                        </a:spcBef>
                        <a:defRPr sz="1800"/>
                      </a:pPr>
                      <a:r>
                        <a:rPr sz="2400" b="1">
                          <a:solidFill>
                            <a:schemeClr val="accent1"/>
                          </a:solidFill>
                        </a:rPr>
                        <a:t>11 female 
1 male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05999"/>
                        </a:lnSpc>
                        <a:spcBef>
                          <a:spcPts val="800"/>
                        </a:spcBef>
                        <a:defRPr sz="1800"/>
                      </a:pPr>
                      <a:r>
                        <a:rPr sz="2400" b="1">
                          <a:solidFill>
                            <a:schemeClr val="accent1"/>
                          </a:solidFill>
                        </a:rPr>
                        <a:t>4 female   
1 male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05999"/>
                        </a:lnSpc>
                        <a:spcBef>
                          <a:spcPts val="800"/>
                        </a:spcBef>
                        <a:defRPr sz="1800"/>
                      </a:pPr>
                      <a:r>
                        <a:rPr sz="2400" b="1">
                          <a:solidFill>
                            <a:schemeClr val="accent1"/>
                          </a:solidFill>
                        </a:rPr>
                        <a:t>1 female   
1 male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1"/>
                  </a:ext>
                </a:extLst>
              </a:tr>
              <a:tr h="507022">
                <a:tc>
                  <a:txBody>
                    <a:bodyPr/>
                    <a:lstStyle/>
                    <a:p>
                      <a:pPr algn="ctr">
                        <a:lnSpc>
                          <a:spcPct val="105999"/>
                        </a:lnSpc>
                        <a:spcBef>
                          <a:spcPts val="800"/>
                        </a:spcBef>
                        <a:defRPr sz="1800" b="0">
                          <a:solidFill>
                            <a:srgbClr val="000000"/>
                          </a:solidFill>
                        </a:defRPr>
                      </a:pPr>
                      <a:r>
                        <a:rPr sz="2400" b="1" dirty="0">
                          <a:solidFill>
                            <a:schemeClr val="accent1"/>
                          </a:solidFill>
                        </a:rPr>
                        <a:t>Average Age  </a:t>
                      </a:r>
                      <a:r>
                        <a:rPr sz="2000" b="1" dirty="0">
                          <a:solidFill>
                            <a:schemeClr val="accent1"/>
                          </a:solidFill>
                        </a:rPr>
                        <a:t>(Range)</a:t>
                      </a:r>
                      <a:endParaRPr sz="2400" b="1" dirty="0">
                        <a:solidFill>
                          <a:schemeClr val="accent1"/>
                        </a:solidFill>
                      </a:endParaRP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05999"/>
                        </a:lnSpc>
                        <a:spcBef>
                          <a:spcPts val="800"/>
                        </a:spcBef>
                        <a:defRPr sz="1800"/>
                      </a:pPr>
                      <a:r>
                        <a:rPr sz="2400" b="1" dirty="0">
                          <a:solidFill>
                            <a:schemeClr val="accent1"/>
                          </a:solidFill>
                        </a:rPr>
                        <a:t>61.5y  </a:t>
                      </a:r>
                      <a:r>
                        <a:rPr sz="2000" b="1" dirty="0">
                          <a:solidFill>
                            <a:schemeClr val="accent1"/>
                          </a:solidFill>
                        </a:rPr>
                        <a:t>(50-70y)</a:t>
                      </a:r>
                      <a:endParaRPr sz="2400" b="1" dirty="0">
                        <a:solidFill>
                          <a:schemeClr val="accent1"/>
                        </a:solidFill>
                      </a:endParaRP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lnSpc>
                          <a:spcPct val="105999"/>
                        </a:lnSpc>
                        <a:spcBef>
                          <a:spcPts val="800"/>
                        </a:spcBef>
                        <a:defRPr sz="1800"/>
                      </a:pPr>
                      <a:r>
                        <a:rPr sz="2400" b="1" dirty="0">
                          <a:solidFill>
                            <a:schemeClr val="accent1"/>
                          </a:solidFill>
                        </a:rPr>
                        <a:t>39y  </a:t>
                      </a:r>
                      <a:r>
                        <a:rPr sz="2000" b="1" dirty="0">
                          <a:solidFill>
                            <a:schemeClr val="accent1"/>
                          </a:solidFill>
                        </a:rPr>
                        <a:t>(22-46y)</a:t>
                      </a:r>
                      <a:endParaRPr sz="2400" b="1" dirty="0">
                        <a:solidFill>
                          <a:schemeClr val="accent1"/>
                        </a:solidFill>
                      </a:endParaRP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lnSpc>
                          <a:spcPct val="105999"/>
                        </a:lnSpc>
                        <a:spcBef>
                          <a:spcPts val="800"/>
                        </a:spcBef>
                        <a:defRPr sz="1800"/>
                      </a:pPr>
                      <a:r>
                        <a:rPr sz="2400" b="1" dirty="0">
                          <a:solidFill>
                            <a:schemeClr val="accent1"/>
                          </a:solidFill>
                        </a:rPr>
                        <a:t>30y  </a:t>
                      </a:r>
                      <a:r>
                        <a:rPr sz="2000" b="1" dirty="0">
                          <a:solidFill>
                            <a:schemeClr val="accent1"/>
                          </a:solidFill>
                        </a:rPr>
                        <a:t>(19-41y)</a:t>
                      </a:r>
                      <a:endParaRPr sz="2400" b="1" dirty="0">
                        <a:solidFill>
                          <a:schemeClr val="accent1"/>
                        </a:solidFill>
                      </a:endParaRP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2"/>
                  </a:ext>
                </a:extLst>
              </a:tr>
              <a:tr h="551195">
                <a:tc>
                  <a:txBody>
                    <a:bodyPr/>
                    <a:lstStyle/>
                    <a:p>
                      <a:pPr algn="ctr">
                        <a:lnSpc>
                          <a:spcPct val="105999"/>
                        </a:lnSpc>
                        <a:spcBef>
                          <a:spcPts val="800"/>
                        </a:spcBef>
                        <a:defRPr sz="1800" b="0">
                          <a:solidFill>
                            <a:srgbClr val="000000"/>
                          </a:solidFill>
                        </a:defRPr>
                      </a:pPr>
                      <a:r>
                        <a:rPr sz="2400" b="1">
                          <a:solidFill>
                            <a:schemeClr val="accent1"/>
                          </a:solidFill>
                        </a:rPr>
                        <a:t>In couple relationship</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05999"/>
                        </a:lnSpc>
                        <a:spcBef>
                          <a:spcPts val="800"/>
                        </a:spcBef>
                        <a:defRPr sz="1800"/>
                      </a:pPr>
                      <a:r>
                        <a:rPr sz="2400" b="1">
                          <a:solidFill>
                            <a:schemeClr val="accent1"/>
                          </a:solidFill>
                        </a:rPr>
                        <a:t>8</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05999"/>
                        </a:lnSpc>
                        <a:spcBef>
                          <a:spcPts val="800"/>
                        </a:spcBef>
                        <a:defRPr sz="1800"/>
                      </a:pPr>
                      <a:r>
                        <a:rPr sz="2400" b="1">
                          <a:solidFill>
                            <a:schemeClr val="accent1"/>
                          </a:solidFill>
                        </a:rPr>
                        <a:t>5</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05999"/>
                        </a:lnSpc>
                        <a:spcBef>
                          <a:spcPts val="800"/>
                        </a:spcBef>
                        <a:defRPr sz="1800"/>
                      </a:pPr>
                      <a:r>
                        <a:rPr sz="2400" b="1">
                          <a:solidFill>
                            <a:schemeClr val="accent1"/>
                          </a:solidFill>
                        </a:rPr>
                        <a:t>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564335">
                <a:tc>
                  <a:txBody>
                    <a:bodyPr/>
                    <a:lstStyle/>
                    <a:p>
                      <a:pPr algn="ctr">
                        <a:lnSpc>
                          <a:spcPct val="105999"/>
                        </a:lnSpc>
                        <a:spcBef>
                          <a:spcPts val="800"/>
                        </a:spcBef>
                        <a:defRPr sz="1800" b="0">
                          <a:solidFill>
                            <a:srgbClr val="000000"/>
                          </a:solidFill>
                        </a:defRPr>
                      </a:pPr>
                      <a:r>
                        <a:rPr sz="2400" b="1">
                          <a:solidFill>
                            <a:schemeClr val="accent1"/>
                          </a:solidFill>
                        </a:rPr>
                        <a:t>Raising grandchildren</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05999"/>
                        </a:lnSpc>
                        <a:spcBef>
                          <a:spcPts val="800"/>
                        </a:spcBef>
                        <a:defRPr sz="1800"/>
                      </a:pPr>
                      <a:r>
                        <a:rPr sz="2400" b="1">
                          <a:solidFill>
                            <a:schemeClr val="accent1"/>
                          </a:solidFill>
                        </a:rPr>
                        <a:t>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lnSpc>
                          <a:spcPct val="105999"/>
                        </a:lnSpc>
                        <a:spcBef>
                          <a:spcPts val="800"/>
                        </a:spcBef>
                        <a:defRPr sz="1800"/>
                      </a:pPr>
                      <a:r>
                        <a:rPr sz="2400" b="1">
                          <a:solidFill>
                            <a:schemeClr val="accent1"/>
                          </a:solidFill>
                        </a:rPr>
                        <a:t>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lnSpc>
                          <a:spcPct val="105999"/>
                        </a:lnSpc>
                        <a:spcBef>
                          <a:spcPts val="800"/>
                        </a:spcBef>
                        <a:defRPr sz="1800"/>
                      </a:pPr>
                      <a:r>
                        <a:rPr sz="2400" b="1">
                          <a:solidFill>
                            <a:schemeClr val="accent1"/>
                          </a:solidFill>
                        </a:rPr>
                        <a:t>N/A</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4"/>
                  </a:ext>
                </a:extLst>
              </a:tr>
              <a:tr h="1171403">
                <a:tc>
                  <a:txBody>
                    <a:bodyPr/>
                    <a:lstStyle/>
                    <a:p>
                      <a:pPr algn="ctr">
                        <a:lnSpc>
                          <a:spcPct val="105999"/>
                        </a:lnSpc>
                        <a:spcBef>
                          <a:spcPts val="800"/>
                        </a:spcBef>
                        <a:defRPr sz="1800" b="0">
                          <a:solidFill>
                            <a:srgbClr val="000000"/>
                          </a:solidFill>
                        </a:defRPr>
                      </a:pPr>
                      <a:r>
                        <a:rPr sz="2400" b="1" dirty="0">
                          <a:solidFill>
                            <a:schemeClr val="accent1"/>
                          </a:solidFill>
                        </a:rPr>
                        <a:t>Own History of Drug or Alcohol problems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05999"/>
                        </a:lnSpc>
                        <a:spcBef>
                          <a:spcPts val="800"/>
                        </a:spcBef>
                        <a:defRPr sz="1800"/>
                      </a:pPr>
                      <a:r>
                        <a:rPr sz="2400" b="1" dirty="0">
                          <a:solidFill>
                            <a:schemeClr val="accent1"/>
                          </a:solidFill>
                        </a:rPr>
                        <a:t>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05999"/>
                        </a:lnSpc>
                        <a:spcBef>
                          <a:spcPts val="800"/>
                        </a:spcBef>
                        <a:defRPr sz="1800"/>
                      </a:pPr>
                      <a:r>
                        <a:rPr sz="2400" b="1" dirty="0">
                          <a:solidFill>
                            <a:schemeClr val="accent1"/>
                          </a:solidFill>
                        </a:rPr>
                        <a:t>1 
</a:t>
                      </a:r>
                      <a:r>
                        <a:rPr sz="2000" b="1" dirty="0">
                          <a:solidFill>
                            <a:schemeClr val="accent1"/>
                          </a:solidFill>
                        </a:rPr>
                        <a:t>1-3y in Recovery</a:t>
                      </a:r>
                      <a:endParaRPr sz="2400" b="1" dirty="0">
                        <a:solidFill>
                          <a:schemeClr val="accent1"/>
                        </a:solidFill>
                      </a:endParaRP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05999"/>
                        </a:lnSpc>
                        <a:spcBef>
                          <a:spcPts val="800"/>
                        </a:spcBef>
                        <a:defRPr sz="1800"/>
                      </a:pPr>
                      <a:r>
                        <a:rPr sz="2400" b="1" dirty="0">
                          <a:solidFill>
                            <a:schemeClr val="accent1"/>
                          </a:solidFill>
                        </a:rPr>
                        <a:t>1
 </a:t>
                      </a:r>
                      <a:r>
                        <a:rPr sz="2000" b="1" dirty="0">
                          <a:solidFill>
                            <a:schemeClr val="accent1"/>
                          </a:solidFill>
                        </a:rPr>
                        <a:t>3y in Recovery</a:t>
                      </a:r>
                      <a:endParaRPr sz="2400" b="1" dirty="0">
                        <a:solidFill>
                          <a:schemeClr val="accent1"/>
                        </a:solidFill>
                      </a:endParaRP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5"/>
                  </a:ext>
                </a:extLst>
              </a:tr>
            </a:tbl>
          </a:graphicData>
        </a:graphic>
      </p:graphicFrame>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Footer Placeholder 3"/>
          <p:cNvSpPr txBox="1"/>
          <p:nvPr/>
        </p:nvSpPr>
        <p:spPr>
          <a:xfrm>
            <a:off x="246887" y="6416992"/>
            <a:ext cx="4745737"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000"/>
            </a:lvl1pPr>
          </a:lstStyle>
          <a:p>
            <a:r>
              <a:t>Why is it so hard to share and ask for help?</a:t>
            </a:r>
          </a:p>
        </p:txBody>
      </p:sp>
      <p:sp>
        <p:nvSpPr>
          <p:cNvPr id="206" name="Title 1"/>
          <p:cNvSpPr txBox="1">
            <a:spLocks noGrp="1"/>
          </p:cNvSpPr>
          <p:nvPr>
            <p:ph type="title"/>
          </p:nvPr>
        </p:nvSpPr>
        <p:spPr>
          <a:xfrm>
            <a:off x="1000758" y="194782"/>
            <a:ext cx="10022842" cy="760894"/>
          </a:xfrm>
          <a:prstGeom prst="rect">
            <a:avLst/>
          </a:prstGeom>
        </p:spPr>
        <p:txBody>
          <a:bodyPr/>
          <a:lstStyle>
            <a:lvl1pPr>
              <a:defRPr sz="4300" spc="-100"/>
            </a:lvl1pPr>
          </a:lstStyle>
          <a:p>
            <a:r>
              <a:t>1. Loved One Attributes</a:t>
            </a:r>
          </a:p>
        </p:txBody>
      </p:sp>
      <p:sp>
        <p:nvSpPr>
          <p:cNvPr id="207" name="Slide Number Placeholder 5"/>
          <p:cNvSpPr txBox="1">
            <a:spLocks noGrp="1"/>
          </p:cNvSpPr>
          <p:nvPr>
            <p:ph type="sldNum" sz="quarter" idx="2"/>
          </p:nvPr>
        </p:nvSpPr>
        <p:spPr>
          <a:xfrm>
            <a:off x="11822156" y="6416992"/>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graphicFrame>
        <p:nvGraphicFramePr>
          <p:cNvPr id="208" name="Content Placeholder 11"/>
          <p:cNvGraphicFramePr/>
          <p:nvPr>
            <p:extLst>
              <p:ext uri="{D42A27DB-BD31-4B8C-83A1-F6EECF244321}">
                <p14:modId xmlns:p14="http://schemas.microsoft.com/office/powerpoint/2010/main" val="4090930566"/>
              </p:ext>
            </p:extLst>
          </p:nvPr>
        </p:nvGraphicFramePr>
        <p:xfrm>
          <a:off x="905071" y="1371600"/>
          <a:ext cx="10022840" cy="4964290"/>
        </p:xfrm>
        <a:graphic>
          <a:graphicData uri="http://schemas.openxmlformats.org/drawingml/2006/table">
            <a:tbl>
              <a:tblPr firstRow="1" bandRow="1">
                <a:tableStyleId>{4C3C2611-4C71-4FC5-86AE-919BDF0F9419}</a:tableStyleId>
              </a:tblPr>
              <a:tblGrid>
                <a:gridCol w="2010778">
                  <a:extLst>
                    <a:ext uri="{9D8B030D-6E8A-4147-A177-3AD203B41FA5}">
                      <a16:colId xmlns:a16="http://schemas.microsoft.com/office/drawing/2014/main" val="20000"/>
                    </a:ext>
                  </a:extLst>
                </a:gridCol>
                <a:gridCol w="2010778">
                  <a:extLst>
                    <a:ext uri="{9D8B030D-6E8A-4147-A177-3AD203B41FA5}">
                      <a16:colId xmlns:a16="http://schemas.microsoft.com/office/drawing/2014/main" val="20001"/>
                    </a:ext>
                  </a:extLst>
                </a:gridCol>
                <a:gridCol w="2000428">
                  <a:extLst>
                    <a:ext uri="{9D8B030D-6E8A-4147-A177-3AD203B41FA5}">
                      <a16:colId xmlns:a16="http://schemas.microsoft.com/office/drawing/2014/main" val="20002"/>
                    </a:ext>
                  </a:extLst>
                </a:gridCol>
                <a:gridCol w="2000428">
                  <a:extLst>
                    <a:ext uri="{9D8B030D-6E8A-4147-A177-3AD203B41FA5}">
                      <a16:colId xmlns:a16="http://schemas.microsoft.com/office/drawing/2014/main" val="20003"/>
                    </a:ext>
                  </a:extLst>
                </a:gridCol>
                <a:gridCol w="2000428">
                  <a:extLst>
                    <a:ext uri="{9D8B030D-6E8A-4147-A177-3AD203B41FA5}">
                      <a16:colId xmlns:a16="http://schemas.microsoft.com/office/drawing/2014/main" val="20004"/>
                    </a:ext>
                  </a:extLst>
                </a:gridCol>
              </a:tblGrid>
              <a:tr h="1034737">
                <a:tc gridSpan="2">
                  <a:txBody>
                    <a:bodyPr/>
                    <a:lstStyle/>
                    <a:p>
                      <a:pPr algn="l">
                        <a:lnSpc>
                          <a:spcPct val="105999"/>
                        </a:lnSpc>
                        <a:spcBef>
                          <a:spcPts val="800"/>
                        </a:spcBef>
                        <a:defRPr sz="1800" b="0">
                          <a:solidFill>
                            <a:srgbClr val="000000"/>
                          </a:solidFill>
                        </a:defRPr>
                      </a:pPr>
                      <a:r>
                        <a:rPr sz="1900" b="1">
                          <a:solidFill>
                            <a:srgbClr val="FFFFFF"/>
                          </a:solidFill>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hMerge="1">
                  <a:txBody>
                    <a:bodyPr/>
                    <a:lstStyle/>
                    <a:p>
                      <a:endParaRPr lang="en-US"/>
                    </a:p>
                  </a:txBody>
                  <a:tcPr/>
                </a:tc>
                <a:tc>
                  <a:txBody>
                    <a:bodyPr/>
                    <a:lstStyle/>
                    <a:p>
                      <a:pPr algn="ctr">
                        <a:lnSpc>
                          <a:spcPct val="105999"/>
                        </a:lnSpc>
                        <a:spcBef>
                          <a:spcPts val="800"/>
                        </a:spcBef>
                        <a:defRPr sz="1800" b="0">
                          <a:solidFill>
                            <a:srgbClr val="000000"/>
                          </a:solidFill>
                        </a:defRPr>
                      </a:pPr>
                      <a:r>
                        <a:rPr sz="1900" b="1">
                          <a:solidFill>
                            <a:srgbClr val="FFFFFF"/>
                          </a:solidFill>
                        </a:rPr>
                        <a:t>PARENTS
N=12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lnSpc>
                          <a:spcPct val="105999"/>
                        </a:lnSpc>
                        <a:spcBef>
                          <a:spcPts val="800"/>
                        </a:spcBef>
                        <a:defRPr sz="1800" b="0">
                          <a:solidFill>
                            <a:srgbClr val="000000"/>
                          </a:solidFill>
                        </a:defRPr>
                      </a:pPr>
                      <a:r>
                        <a:rPr sz="1900" b="1">
                          <a:solidFill>
                            <a:srgbClr val="FFFFFF"/>
                          </a:solidFill>
                        </a:rPr>
                        <a:t>PARTNERS
N=5</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lnSpc>
                          <a:spcPct val="105999"/>
                        </a:lnSpc>
                        <a:spcBef>
                          <a:spcPts val="800"/>
                        </a:spcBef>
                        <a:defRPr sz="1800" b="0">
                          <a:solidFill>
                            <a:srgbClr val="000000"/>
                          </a:solidFill>
                        </a:defRPr>
                      </a:pPr>
                      <a:r>
                        <a:rPr sz="1900" b="1">
                          <a:solidFill>
                            <a:srgbClr val="FFFFFF"/>
                          </a:solidFill>
                        </a:rPr>
                        <a:t>ADULT CHILDREN
N=2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0"/>
                  </a:ext>
                </a:extLst>
              </a:tr>
              <a:tr h="741345">
                <a:tc gridSpan="2">
                  <a:txBody>
                    <a:bodyPr/>
                    <a:lstStyle/>
                    <a:p>
                      <a:pPr algn="ctr">
                        <a:lnSpc>
                          <a:spcPct val="105999"/>
                        </a:lnSpc>
                        <a:spcBef>
                          <a:spcPts val="800"/>
                        </a:spcBef>
                        <a:defRPr sz="1800"/>
                      </a:pPr>
                      <a:r>
                        <a:rPr sz="1900" b="1" dirty="0">
                          <a:solidFill>
                            <a:schemeClr val="accent1"/>
                          </a:solidFill>
                        </a:rPr>
                        <a:t>Relationship type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hMerge="1">
                  <a:txBody>
                    <a:bodyPr/>
                    <a:lstStyle/>
                    <a:p>
                      <a:endParaRPr lang="en-US"/>
                    </a:p>
                  </a:txBody>
                  <a:tcPr/>
                </a:tc>
                <a:tc>
                  <a:txBody>
                    <a:bodyPr/>
                    <a:lstStyle/>
                    <a:p>
                      <a:pPr algn="ctr">
                        <a:lnSpc>
                          <a:spcPct val="105999"/>
                        </a:lnSpc>
                        <a:spcBef>
                          <a:spcPts val="800"/>
                        </a:spcBef>
                        <a:defRPr sz="1800"/>
                      </a:pPr>
                      <a:r>
                        <a:rPr sz="1900" b="1">
                          <a:solidFill>
                            <a:schemeClr val="accent1"/>
                          </a:solidFill>
                        </a:rPr>
                        <a:t>5 daughters
7 sons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a:pPr>
                      <a:r>
                        <a:rPr sz="1900" b="1">
                          <a:solidFill>
                            <a:schemeClr val="accent1"/>
                          </a:solidFill>
                        </a:rPr>
                        <a:t>1 female
4 male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a:pPr>
                      <a:r>
                        <a:rPr sz="1900" b="1">
                          <a:solidFill>
                            <a:schemeClr val="accent1"/>
                          </a:solidFill>
                        </a:rPr>
                        <a:t>2 mothers
0 fathers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1"/>
                  </a:ext>
                </a:extLst>
              </a:tr>
              <a:tr h="280181">
                <a:tc gridSpan="2">
                  <a:txBody>
                    <a:bodyPr/>
                    <a:lstStyle/>
                    <a:p>
                      <a:pPr algn="ctr">
                        <a:lnSpc>
                          <a:spcPct val="105999"/>
                        </a:lnSpc>
                        <a:spcBef>
                          <a:spcPts val="800"/>
                        </a:spcBef>
                        <a:defRPr sz="1800"/>
                      </a:pPr>
                      <a:r>
                        <a:rPr sz="1900" b="1" dirty="0">
                          <a:solidFill>
                            <a:schemeClr val="accent1"/>
                          </a:solidFill>
                        </a:rPr>
                        <a:t>Average Age  </a:t>
                      </a:r>
                      <a:r>
                        <a:rPr sz="1800" b="1" dirty="0">
                          <a:solidFill>
                            <a:schemeClr val="accent1"/>
                          </a:solidFill>
                        </a:rPr>
                        <a:t>(Range)</a:t>
                      </a:r>
                      <a:endParaRPr sz="1900" b="1" dirty="0">
                        <a:solidFill>
                          <a:schemeClr val="accent1"/>
                        </a:solidFill>
                      </a:endParaRP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hMerge="1">
                  <a:txBody>
                    <a:bodyPr/>
                    <a:lstStyle/>
                    <a:p>
                      <a:endParaRPr lang="en-US"/>
                    </a:p>
                  </a:txBody>
                  <a:tcPr/>
                </a:tc>
                <a:tc>
                  <a:txBody>
                    <a:bodyPr/>
                    <a:lstStyle/>
                    <a:p>
                      <a:pPr algn="ctr">
                        <a:lnSpc>
                          <a:spcPct val="105999"/>
                        </a:lnSpc>
                        <a:spcBef>
                          <a:spcPts val="800"/>
                        </a:spcBef>
                        <a:defRPr sz="1800"/>
                      </a:pPr>
                      <a:r>
                        <a:rPr sz="1900" b="1" dirty="0">
                          <a:solidFill>
                            <a:schemeClr val="accent1"/>
                          </a:solidFill>
                        </a:rPr>
                        <a:t>34.1y  </a:t>
                      </a:r>
                      <a:r>
                        <a:rPr sz="1800" b="1" dirty="0">
                          <a:solidFill>
                            <a:schemeClr val="accent1"/>
                          </a:solidFill>
                        </a:rPr>
                        <a:t>(20-43y)</a:t>
                      </a:r>
                      <a:endParaRPr sz="1900" b="1" dirty="0">
                        <a:solidFill>
                          <a:schemeClr val="accent1"/>
                        </a:solidFill>
                      </a:endParaRP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a:pPr>
                      <a:r>
                        <a:rPr sz="1900" b="1" dirty="0">
                          <a:solidFill>
                            <a:schemeClr val="accent1"/>
                          </a:solidFill>
                        </a:rPr>
                        <a:t>42.2y  </a:t>
                      </a:r>
                      <a:r>
                        <a:rPr sz="1800" b="1" dirty="0">
                          <a:solidFill>
                            <a:schemeClr val="accent1"/>
                          </a:solidFill>
                        </a:rPr>
                        <a:t>(37-52y)</a:t>
                      </a:r>
                      <a:endParaRPr sz="1900" b="1" dirty="0">
                        <a:solidFill>
                          <a:schemeClr val="accent1"/>
                        </a:solidFill>
                      </a:endParaRP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a:pPr>
                      <a:r>
                        <a:rPr sz="1900" b="1" dirty="0">
                          <a:solidFill>
                            <a:schemeClr val="accent1"/>
                          </a:solidFill>
                        </a:rPr>
                        <a:t>50y  </a:t>
                      </a:r>
                      <a:r>
                        <a:rPr sz="1800" b="1" dirty="0">
                          <a:solidFill>
                            <a:schemeClr val="accent1"/>
                          </a:solidFill>
                        </a:rPr>
                        <a:t>(40-60y)</a:t>
                      </a:r>
                      <a:endParaRPr sz="1900" b="1" dirty="0">
                        <a:solidFill>
                          <a:schemeClr val="accent1"/>
                        </a:solidFill>
                      </a:endParaRP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2"/>
                  </a:ext>
                </a:extLst>
              </a:tr>
              <a:tr h="741345">
                <a:tc gridSpan="2">
                  <a:txBody>
                    <a:bodyPr/>
                    <a:lstStyle/>
                    <a:p>
                      <a:pPr algn="ctr">
                        <a:defRPr sz="1800"/>
                      </a:pPr>
                      <a:r>
                        <a:rPr sz="1900" b="1" dirty="0">
                          <a:solidFill>
                            <a:schemeClr val="accent1"/>
                          </a:solidFill>
                        </a:rPr>
                        <a:t>Problems  with Drugs
                             Alcohol
                             Both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hMerge="1">
                  <a:txBody>
                    <a:bodyPr/>
                    <a:lstStyle/>
                    <a:p>
                      <a:endParaRPr lang="en-US"/>
                    </a:p>
                  </a:txBody>
                  <a:tcPr/>
                </a:tc>
                <a:tc>
                  <a:txBody>
                    <a:bodyPr/>
                    <a:lstStyle/>
                    <a:p>
                      <a:pPr algn="ctr">
                        <a:defRPr sz="1800"/>
                      </a:pPr>
                      <a:r>
                        <a:rPr sz="1900" b="1">
                          <a:solidFill>
                            <a:schemeClr val="accent1"/>
                          </a:solidFill>
                        </a:rPr>
                        <a:t>D 10 
 A 1  
B 1</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900" b="1">
                          <a:solidFill>
                            <a:schemeClr val="accent1"/>
                          </a:solidFill>
                        </a:rPr>
                        <a:t>D 1 
 A 2 
 B 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900" b="1">
                          <a:solidFill>
                            <a:schemeClr val="accent1"/>
                          </a:solidFill>
                        </a:rPr>
                        <a:t>D 2  
A 0 
 B 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3"/>
                  </a:ext>
                </a:extLst>
              </a:tr>
              <a:tr h="280181">
                <a:tc gridSpan="2">
                  <a:txBody>
                    <a:bodyPr/>
                    <a:lstStyle/>
                    <a:p>
                      <a:pPr algn="ctr">
                        <a:lnSpc>
                          <a:spcPct val="105999"/>
                        </a:lnSpc>
                        <a:spcBef>
                          <a:spcPts val="800"/>
                        </a:spcBef>
                        <a:defRPr sz="1800"/>
                      </a:pPr>
                      <a:r>
                        <a:rPr sz="1900" b="1">
                          <a:solidFill>
                            <a:schemeClr val="accent1"/>
                          </a:solidFill>
                        </a:rPr>
                        <a:t>Living together</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hMerge="1">
                  <a:txBody>
                    <a:bodyPr/>
                    <a:lstStyle/>
                    <a:p>
                      <a:endParaRPr lang="en-US"/>
                    </a:p>
                  </a:txBody>
                  <a:tcPr/>
                </a:tc>
                <a:tc>
                  <a:txBody>
                    <a:bodyPr/>
                    <a:lstStyle/>
                    <a:p>
                      <a:pPr algn="ctr">
                        <a:lnSpc>
                          <a:spcPct val="105999"/>
                        </a:lnSpc>
                        <a:spcBef>
                          <a:spcPts val="800"/>
                        </a:spcBef>
                        <a:defRPr sz="1800"/>
                      </a:pPr>
                      <a:r>
                        <a:rPr sz="1900" b="1">
                          <a:solidFill>
                            <a:schemeClr val="accent1"/>
                          </a:solidFill>
                          <a:latin typeface="Arial"/>
                          <a:ea typeface="Arial"/>
                          <a:cs typeface="Arial"/>
                          <a:sym typeface="Arial"/>
                        </a:rPr>
                        <a:t>4</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a:pPr>
                      <a:r>
                        <a:rPr sz="1900" b="1">
                          <a:solidFill>
                            <a:schemeClr val="accent1"/>
                          </a:solidFill>
                          <a:latin typeface="Arial"/>
                          <a:ea typeface="Arial"/>
                          <a:cs typeface="Arial"/>
                          <a:sym typeface="Arial"/>
                        </a:rPr>
                        <a:t>4</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a:pPr>
                      <a:r>
                        <a:rPr sz="1900" b="1">
                          <a:solidFill>
                            <a:schemeClr val="accent1"/>
                          </a:solidFill>
                          <a:latin typeface="Arial"/>
                          <a:ea typeface="Arial"/>
                          <a:cs typeface="Arial"/>
                          <a:sym typeface="Arial"/>
                        </a:rPr>
                        <a:t>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4"/>
                  </a:ext>
                </a:extLst>
              </a:tr>
              <a:tr h="280181">
                <a:tc gridSpan="2">
                  <a:txBody>
                    <a:bodyPr/>
                    <a:lstStyle/>
                    <a:p>
                      <a:pPr algn="ctr">
                        <a:lnSpc>
                          <a:spcPct val="105999"/>
                        </a:lnSpc>
                        <a:spcBef>
                          <a:spcPts val="800"/>
                        </a:spcBef>
                        <a:defRPr sz="1800"/>
                      </a:pPr>
                      <a:r>
                        <a:rPr sz="1900" b="1" dirty="0">
                          <a:solidFill>
                            <a:schemeClr val="accent1"/>
                          </a:solidFill>
                        </a:rPr>
                        <a:t>Considered to be Dual Diagnosis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hMerge="1">
                  <a:txBody>
                    <a:bodyPr/>
                    <a:lstStyle/>
                    <a:p>
                      <a:endParaRPr lang="en-US"/>
                    </a:p>
                  </a:txBody>
                  <a:tcPr/>
                </a:tc>
                <a:tc>
                  <a:txBody>
                    <a:bodyPr/>
                    <a:lstStyle/>
                    <a:p>
                      <a:pPr algn="ctr">
                        <a:lnSpc>
                          <a:spcPct val="105999"/>
                        </a:lnSpc>
                        <a:spcBef>
                          <a:spcPts val="800"/>
                        </a:spcBef>
                        <a:defRPr sz="1800"/>
                      </a:pPr>
                      <a:r>
                        <a:rPr sz="1900" b="1">
                          <a:solidFill>
                            <a:schemeClr val="accent1"/>
                          </a:solidFill>
                        </a:rPr>
                        <a:t>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a:pPr>
                      <a:r>
                        <a:rPr sz="1900" b="1">
                          <a:solidFill>
                            <a:schemeClr val="accent1"/>
                          </a:solidFill>
                        </a:rPr>
                        <a:t>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a:pPr>
                      <a:r>
                        <a:rPr sz="1900" b="1">
                          <a:solidFill>
                            <a:schemeClr val="accent1"/>
                          </a:solidFill>
                        </a:rPr>
                        <a:t>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5"/>
                  </a:ext>
                </a:extLst>
              </a:tr>
              <a:tr h="280181">
                <a:tc rowSpan="5">
                  <a:txBody>
                    <a:bodyPr/>
                    <a:lstStyle/>
                    <a:p>
                      <a:pPr algn="ctr">
                        <a:lnSpc>
                          <a:spcPct val="105999"/>
                        </a:lnSpc>
                        <a:spcBef>
                          <a:spcPts val="800"/>
                        </a:spcBef>
                        <a:defRPr sz="1800"/>
                      </a:pPr>
                      <a:r>
                        <a:rPr sz="1900" b="1" dirty="0">
                          <a:solidFill>
                            <a:schemeClr val="accent1"/>
                          </a:solidFill>
                        </a:rPr>
                        <a:t>LO’s
Recovery Status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05999"/>
                        </a:lnSpc>
                        <a:spcBef>
                          <a:spcPts val="800"/>
                        </a:spcBef>
                        <a:defRPr sz="1800"/>
                      </a:pPr>
                      <a:r>
                        <a:rPr b="1" dirty="0">
                          <a:solidFill>
                            <a:schemeClr val="accent1"/>
                          </a:solidFill>
                        </a:rPr>
                        <a:t>Still using</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a:pPr>
                      <a:r>
                        <a:rPr sz="1900" b="1">
                          <a:solidFill>
                            <a:schemeClr val="accent1"/>
                          </a:solidFill>
                        </a:rPr>
                        <a:t>7</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a:pPr>
                      <a:r>
                        <a:rPr sz="1900" b="1">
                          <a:solidFill>
                            <a:schemeClr val="accent1"/>
                          </a:solidFill>
                        </a:rPr>
                        <a:t>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a:pPr>
                      <a:r>
                        <a:rPr sz="1900" b="1">
                          <a:solidFill>
                            <a:schemeClr val="accent1"/>
                          </a:solidFill>
                        </a:rPr>
                        <a:t>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6"/>
                  </a:ext>
                </a:extLst>
              </a:tr>
              <a:tr h="280181">
                <a:tc vMerge="1">
                  <a:txBody>
                    <a:bodyPr/>
                    <a:lstStyle/>
                    <a:p>
                      <a:endParaRPr lang="en-US"/>
                    </a:p>
                  </a:txBody>
                  <a:tcPr/>
                </a:tc>
                <a:tc>
                  <a:txBody>
                    <a:bodyPr/>
                    <a:lstStyle/>
                    <a:p>
                      <a:pPr algn="l">
                        <a:lnSpc>
                          <a:spcPct val="105999"/>
                        </a:lnSpc>
                        <a:spcBef>
                          <a:spcPts val="800"/>
                        </a:spcBef>
                        <a:defRPr sz="1800"/>
                      </a:pPr>
                      <a:r>
                        <a:rPr b="1" dirty="0">
                          <a:solidFill>
                            <a:schemeClr val="accent1"/>
                          </a:solidFill>
                        </a:rPr>
                        <a:t>MH Section</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a:pPr>
                      <a:r>
                        <a:rPr sz="1900" b="1">
                          <a:solidFill>
                            <a:schemeClr val="accent1"/>
                          </a:solidFill>
                        </a:rPr>
                        <a:t>1</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a:pPr>
                      <a:r>
                        <a:rPr sz="1900" b="1">
                          <a:solidFill>
                            <a:schemeClr val="accent1"/>
                          </a:solidFill>
                        </a:rPr>
                        <a:t>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a:pPr>
                      <a:r>
                        <a:rPr sz="1900" b="1">
                          <a:solidFill>
                            <a:schemeClr val="accent1"/>
                          </a:solidFill>
                        </a:rPr>
                        <a:t>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7"/>
                  </a:ext>
                </a:extLst>
              </a:tr>
              <a:tr h="280181">
                <a:tc vMerge="1">
                  <a:txBody>
                    <a:bodyPr/>
                    <a:lstStyle/>
                    <a:p>
                      <a:endParaRPr lang="en-US"/>
                    </a:p>
                  </a:txBody>
                  <a:tcPr/>
                </a:tc>
                <a:tc>
                  <a:txBody>
                    <a:bodyPr/>
                    <a:lstStyle/>
                    <a:p>
                      <a:pPr algn="l">
                        <a:lnSpc>
                          <a:spcPct val="105999"/>
                        </a:lnSpc>
                        <a:spcBef>
                          <a:spcPts val="800"/>
                        </a:spcBef>
                        <a:defRPr sz="1800"/>
                      </a:pPr>
                      <a:r>
                        <a:rPr b="1" dirty="0">
                          <a:solidFill>
                            <a:schemeClr val="accent1"/>
                          </a:solidFill>
                        </a:rPr>
                        <a:t>&lt;1y clean/sober</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a:pPr>
                      <a:r>
                        <a:rPr sz="1900" b="1">
                          <a:solidFill>
                            <a:schemeClr val="accent1"/>
                          </a:solidFill>
                        </a:rPr>
                        <a:t>3</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a:pPr>
                      <a:r>
                        <a:rPr sz="1900" b="1">
                          <a:solidFill>
                            <a:schemeClr val="accent1"/>
                          </a:solidFill>
                        </a:rPr>
                        <a:t>1</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a:pPr>
                      <a:r>
                        <a:rPr sz="1900" b="1">
                          <a:solidFill>
                            <a:schemeClr val="accent1"/>
                          </a:solidFill>
                        </a:rPr>
                        <a:t>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8"/>
                  </a:ext>
                </a:extLst>
              </a:tr>
              <a:tr h="280181">
                <a:tc vMerge="1">
                  <a:txBody>
                    <a:bodyPr/>
                    <a:lstStyle/>
                    <a:p>
                      <a:endParaRPr lang="en-US"/>
                    </a:p>
                  </a:txBody>
                  <a:tcPr/>
                </a:tc>
                <a:tc>
                  <a:txBody>
                    <a:bodyPr/>
                    <a:lstStyle/>
                    <a:p>
                      <a:pPr algn="l">
                        <a:lnSpc>
                          <a:spcPct val="105999"/>
                        </a:lnSpc>
                        <a:spcBef>
                          <a:spcPts val="800"/>
                        </a:spcBef>
                        <a:defRPr sz="1800"/>
                      </a:pPr>
                      <a:r>
                        <a:rPr b="1" dirty="0">
                          <a:solidFill>
                            <a:schemeClr val="accent1"/>
                          </a:solidFill>
                        </a:rPr>
                        <a:t>1-3y clean/sober</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a:pPr>
                      <a:r>
                        <a:rPr sz="1900" b="1">
                          <a:solidFill>
                            <a:schemeClr val="accent1"/>
                          </a:solidFill>
                        </a:rPr>
                        <a:t>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a:pPr>
                      <a:r>
                        <a:rPr sz="1900" b="1">
                          <a:solidFill>
                            <a:schemeClr val="accent1"/>
                          </a:solidFill>
                        </a:rPr>
                        <a:t>1</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a:pPr>
                      <a:r>
                        <a:rPr sz="1900" b="1">
                          <a:solidFill>
                            <a:schemeClr val="accent1"/>
                          </a:solidFill>
                        </a:rPr>
                        <a:t>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9"/>
                  </a:ext>
                </a:extLst>
              </a:tr>
              <a:tr h="280181">
                <a:tc vMerge="1">
                  <a:txBody>
                    <a:bodyPr/>
                    <a:lstStyle/>
                    <a:p>
                      <a:endParaRPr lang="en-US"/>
                    </a:p>
                  </a:txBody>
                  <a:tcPr/>
                </a:tc>
                <a:tc>
                  <a:txBody>
                    <a:bodyPr/>
                    <a:lstStyle/>
                    <a:p>
                      <a:pPr algn="l">
                        <a:lnSpc>
                          <a:spcPct val="105999"/>
                        </a:lnSpc>
                        <a:spcBef>
                          <a:spcPts val="800"/>
                        </a:spcBef>
                        <a:defRPr sz="1800"/>
                      </a:pPr>
                      <a:r>
                        <a:rPr b="1" dirty="0">
                          <a:solidFill>
                            <a:schemeClr val="accent1"/>
                          </a:solidFill>
                        </a:rPr>
                        <a:t>&gt;5y clean/sober</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a:pPr>
                      <a:r>
                        <a:rPr sz="1900" b="1">
                          <a:solidFill>
                            <a:schemeClr val="accent1"/>
                          </a:solidFill>
                        </a:rPr>
                        <a:t>1</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a:pPr>
                      <a:r>
                        <a:rPr sz="1900" b="1">
                          <a:solidFill>
                            <a:schemeClr val="accent1"/>
                          </a:solidFill>
                        </a:rPr>
                        <a:t>1</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05999"/>
                        </a:lnSpc>
                        <a:spcBef>
                          <a:spcPts val="800"/>
                        </a:spcBef>
                        <a:defRPr sz="1800"/>
                      </a:pPr>
                      <a:r>
                        <a:rPr sz="1900" b="1" dirty="0">
                          <a:solidFill>
                            <a:schemeClr val="accent1"/>
                          </a:solidFill>
                        </a:rPr>
                        <a:t>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10"/>
                  </a:ext>
                </a:extLst>
              </a:tr>
            </a:tbl>
          </a:graphicData>
        </a:graphic>
      </p:graphicFrame>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Footer Placeholder 3"/>
          <p:cNvSpPr txBox="1"/>
          <p:nvPr/>
        </p:nvSpPr>
        <p:spPr>
          <a:xfrm>
            <a:off x="246887" y="6416992"/>
            <a:ext cx="4745737"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000"/>
            </a:lvl1pPr>
          </a:lstStyle>
          <a:p>
            <a:r>
              <a:t>Why is it so hard to share and ask for help?</a:t>
            </a:r>
          </a:p>
        </p:txBody>
      </p:sp>
      <p:sp>
        <p:nvSpPr>
          <p:cNvPr id="213" name="Title 1"/>
          <p:cNvSpPr txBox="1">
            <a:spLocks noGrp="1"/>
          </p:cNvSpPr>
          <p:nvPr>
            <p:ph type="title"/>
          </p:nvPr>
        </p:nvSpPr>
        <p:spPr>
          <a:xfrm>
            <a:off x="1000758" y="194782"/>
            <a:ext cx="10022842" cy="760894"/>
          </a:xfrm>
          <a:prstGeom prst="rect">
            <a:avLst/>
          </a:prstGeom>
        </p:spPr>
        <p:txBody>
          <a:bodyPr/>
          <a:lstStyle>
            <a:lvl1pPr>
              <a:defRPr sz="4300" spc="-100"/>
            </a:lvl1pPr>
          </a:lstStyle>
          <a:p>
            <a:r>
              <a:t>2. Sharing Experiences</a:t>
            </a:r>
          </a:p>
        </p:txBody>
      </p:sp>
      <p:sp>
        <p:nvSpPr>
          <p:cNvPr id="214" name="Slide Number Placeholder 5"/>
          <p:cNvSpPr txBox="1">
            <a:spLocks noGrp="1"/>
          </p:cNvSpPr>
          <p:nvPr>
            <p:ph type="sldNum" sz="quarter" idx="2"/>
          </p:nvPr>
        </p:nvSpPr>
        <p:spPr>
          <a:xfrm>
            <a:off x="11822156" y="6416992"/>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a:t>
            </a:fld>
            <a:endParaRPr/>
          </a:p>
        </p:txBody>
      </p:sp>
      <p:graphicFrame>
        <p:nvGraphicFramePr>
          <p:cNvPr id="215" name="Content Placeholder 7"/>
          <p:cNvGraphicFramePr/>
          <p:nvPr>
            <p:extLst>
              <p:ext uri="{D42A27DB-BD31-4B8C-83A1-F6EECF244321}">
                <p14:modId xmlns:p14="http://schemas.microsoft.com/office/powerpoint/2010/main" val="980027250"/>
              </p:ext>
            </p:extLst>
          </p:nvPr>
        </p:nvGraphicFramePr>
        <p:xfrm>
          <a:off x="510540" y="1992247"/>
          <a:ext cx="10908226" cy="4092459"/>
        </p:xfrm>
        <a:graphic>
          <a:graphicData uri="http://schemas.openxmlformats.org/drawingml/2006/chart">
            <c:chart xmlns:c="http://schemas.openxmlformats.org/drawingml/2006/chart" xmlns:r="http://schemas.openxmlformats.org/officeDocument/2006/relationships" r:id="rId3"/>
          </a:graphicData>
        </a:graphic>
      </p:graphicFrame>
      <p:sp>
        <p:nvSpPr>
          <p:cNvPr id="216" name="TextBox 2"/>
          <p:cNvSpPr txBox="1"/>
          <p:nvPr/>
        </p:nvSpPr>
        <p:spPr>
          <a:xfrm>
            <a:off x="9370142" y="1521077"/>
            <a:ext cx="2311318" cy="942341"/>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r">
              <a:defRPr>
                <a:solidFill>
                  <a:schemeClr val="accent1"/>
                </a:solidFill>
              </a:defRPr>
            </a:pPr>
            <a:r>
              <a:t>POSITIVE           47% NEGATIVE         36%</a:t>
            </a:r>
          </a:p>
          <a:p>
            <a:pPr algn="r">
              <a:defRPr>
                <a:solidFill>
                  <a:schemeClr val="accent1"/>
                </a:solidFill>
              </a:defRPr>
            </a:pPr>
            <a:r>
              <a:t>MIXED                17%</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1" animBg="1" advAuto="0"/>
      <p:bldP spid="216" grpId="2"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Footer Placeholder 3"/>
          <p:cNvSpPr txBox="1"/>
          <p:nvPr/>
        </p:nvSpPr>
        <p:spPr>
          <a:xfrm>
            <a:off x="246887" y="6416992"/>
            <a:ext cx="4745737"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000"/>
            </a:lvl1pPr>
          </a:lstStyle>
          <a:p>
            <a:r>
              <a:t>Why is it so hard to share and ask for help?</a:t>
            </a:r>
          </a:p>
        </p:txBody>
      </p:sp>
      <p:sp>
        <p:nvSpPr>
          <p:cNvPr id="221" name="Title 1"/>
          <p:cNvSpPr txBox="1">
            <a:spLocks noGrp="1"/>
          </p:cNvSpPr>
          <p:nvPr>
            <p:ph type="title"/>
          </p:nvPr>
        </p:nvSpPr>
        <p:spPr>
          <a:xfrm>
            <a:off x="1000758" y="194782"/>
            <a:ext cx="10022842" cy="760894"/>
          </a:xfrm>
          <a:prstGeom prst="rect">
            <a:avLst/>
          </a:prstGeom>
        </p:spPr>
        <p:txBody>
          <a:bodyPr/>
          <a:lstStyle>
            <a:lvl1pPr>
              <a:defRPr sz="4300" spc="-100"/>
            </a:lvl1pPr>
          </a:lstStyle>
          <a:p>
            <a:r>
              <a:t>2. Sharing experiences</a:t>
            </a:r>
          </a:p>
        </p:txBody>
      </p:sp>
      <p:sp>
        <p:nvSpPr>
          <p:cNvPr id="222" name="Slide Number Placeholder 5"/>
          <p:cNvSpPr txBox="1">
            <a:spLocks noGrp="1"/>
          </p:cNvSpPr>
          <p:nvPr>
            <p:ph type="sldNum" sz="quarter" idx="2"/>
          </p:nvPr>
        </p:nvSpPr>
        <p:spPr>
          <a:xfrm>
            <a:off x="11822156" y="6416992"/>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sp>
        <p:nvSpPr>
          <p:cNvPr id="223" name="TextBox 2"/>
          <p:cNvSpPr txBox="1"/>
          <p:nvPr/>
        </p:nvSpPr>
        <p:spPr>
          <a:xfrm>
            <a:off x="763475" y="1641986"/>
            <a:ext cx="10448740" cy="41352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3600" b="1" i="1">
                <a:solidFill>
                  <a:schemeClr val="accent1"/>
                </a:solidFill>
                <a:latin typeface="Arial"/>
                <a:ea typeface="Arial"/>
                <a:cs typeface="Arial"/>
                <a:sym typeface="Arial"/>
              </a:defRPr>
            </a:pPr>
            <a:r>
              <a:rPr dirty="0"/>
              <a:t>When I told my elderly mother about her granddaughter’s drug problem, I was upset.</a:t>
            </a:r>
          </a:p>
          <a:p>
            <a:pPr algn="ctr">
              <a:defRPr sz="2000" b="1" i="1">
                <a:solidFill>
                  <a:schemeClr val="accent1"/>
                </a:solidFill>
                <a:latin typeface="Arial"/>
                <a:ea typeface="Arial"/>
                <a:cs typeface="Arial"/>
                <a:sym typeface="Arial"/>
              </a:defRPr>
            </a:pPr>
            <a:endParaRPr dirty="0"/>
          </a:p>
          <a:p>
            <a:pPr algn="ctr">
              <a:defRPr sz="3600" b="1" i="1">
                <a:solidFill>
                  <a:schemeClr val="accent1"/>
                </a:solidFill>
                <a:latin typeface="Arial"/>
                <a:ea typeface="Arial"/>
                <a:cs typeface="Arial"/>
                <a:sym typeface="Arial"/>
              </a:defRPr>
            </a:pPr>
            <a:r>
              <a:rPr dirty="0"/>
              <a:t>But she just said: </a:t>
            </a:r>
          </a:p>
          <a:p>
            <a:pPr algn="ctr">
              <a:defRPr sz="2000" b="1" i="1">
                <a:solidFill>
                  <a:schemeClr val="accent1"/>
                </a:solidFill>
                <a:latin typeface="Arial"/>
                <a:ea typeface="Arial"/>
                <a:cs typeface="Arial"/>
                <a:sym typeface="Arial"/>
              </a:defRPr>
            </a:pPr>
            <a:endParaRPr dirty="0"/>
          </a:p>
          <a:p>
            <a:pPr algn="ctr">
              <a:defRPr sz="3600" b="1" i="1">
                <a:solidFill>
                  <a:schemeClr val="accent1"/>
                </a:solidFill>
                <a:latin typeface="Arial"/>
                <a:ea typeface="Arial"/>
                <a:cs typeface="Arial"/>
                <a:sym typeface="Arial"/>
              </a:defRPr>
            </a:pPr>
            <a:r>
              <a:rPr dirty="0"/>
              <a:t>“Darling she’s still our Lisa. We must do whatever we can to make her </a:t>
            </a:r>
            <a:r>
              <a:rPr dirty="0" err="1"/>
              <a:t>realise</a:t>
            </a:r>
            <a:r>
              <a:rPr dirty="0"/>
              <a:t>, every day, that she’s </a:t>
            </a:r>
            <a:r>
              <a:rPr u="sng" dirty="0"/>
              <a:t>very loved</a:t>
            </a:r>
            <a:r>
              <a:rPr dirty="0"/>
              <a:t>.”</a:t>
            </a:r>
          </a:p>
        </p:txBody>
      </p:sp>
    </p:spTree>
  </p:cSld>
  <p:clrMapOvr>
    <a:masterClrMapping/>
  </p:clrMapOvr>
  <p:transition spd="med"/>
</p:sld>
</file>

<file path=ppt/theme/theme1.xml><?xml version="1.0" encoding="utf-8"?>
<a:theme xmlns:a="http://schemas.openxmlformats.org/drawingml/2006/main" name="ColorBlockVTI">
  <a:themeElements>
    <a:clrScheme name="ColorBlockVTI">
      <a:dk1>
        <a:srgbClr val="000000"/>
      </a:dk1>
      <a:lt1>
        <a:srgbClr val="FFFFFF"/>
      </a:lt1>
      <a:dk2>
        <a:srgbClr val="A7A7A7"/>
      </a:dk2>
      <a:lt2>
        <a:srgbClr val="535353"/>
      </a:lt2>
      <a:accent1>
        <a:srgbClr val="4A41C5"/>
      </a:accent1>
      <a:accent2>
        <a:srgbClr val="37997B"/>
      </a:accent2>
      <a:accent3>
        <a:srgbClr val="17B4DF"/>
      </a:accent3>
      <a:accent4>
        <a:srgbClr val="E69500"/>
      </a:accent4>
      <a:accent5>
        <a:srgbClr val="276D77"/>
      </a:accent5>
      <a:accent6>
        <a:srgbClr val="386ECE"/>
      </a:accent6>
      <a:hlink>
        <a:srgbClr val="0000FF"/>
      </a:hlink>
      <a:folHlink>
        <a:srgbClr val="FF00FF"/>
      </a:folHlink>
    </a:clrScheme>
    <a:fontScheme name="ColorBlockVTI">
      <a:majorFont>
        <a:latin typeface="Calibri"/>
        <a:ea typeface="Calibri"/>
        <a:cs typeface="Calibri"/>
      </a:majorFont>
      <a:minorFont>
        <a:latin typeface="Helvetica"/>
        <a:ea typeface="Helvetica"/>
        <a:cs typeface="Helvetica"/>
      </a:minorFont>
    </a:fontScheme>
    <a:fmtScheme name="ColorBlockVT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venir Next LT Pro"/>
            <a:ea typeface="Avenir Next LT Pro"/>
            <a:cs typeface="Avenir Next LT Pro"/>
            <a:sym typeface="Avenir Next LT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venir Next LT Pro"/>
            <a:ea typeface="Avenir Next LT Pro"/>
            <a:cs typeface="Avenir Next LT Pro"/>
            <a:sym typeface="Avenir Next LT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olorBlockVTI">
  <a:themeElements>
    <a:clrScheme name="ColorBlockVTI">
      <a:dk1>
        <a:srgbClr val="000000"/>
      </a:dk1>
      <a:lt1>
        <a:srgbClr val="FFFFFF"/>
      </a:lt1>
      <a:dk2>
        <a:srgbClr val="A7A7A7"/>
      </a:dk2>
      <a:lt2>
        <a:srgbClr val="535353"/>
      </a:lt2>
      <a:accent1>
        <a:srgbClr val="4A41C5"/>
      </a:accent1>
      <a:accent2>
        <a:srgbClr val="37997B"/>
      </a:accent2>
      <a:accent3>
        <a:srgbClr val="17B4DF"/>
      </a:accent3>
      <a:accent4>
        <a:srgbClr val="E69500"/>
      </a:accent4>
      <a:accent5>
        <a:srgbClr val="276D77"/>
      </a:accent5>
      <a:accent6>
        <a:srgbClr val="386ECE"/>
      </a:accent6>
      <a:hlink>
        <a:srgbClr val="0000FF"/>
      </a:hlink>
      <a:folHlink>
        <a:srgbClr val="FF00FF"/>
      </a:folHlink>
    </a:clrScheme>
    <a:fontScheme name="ColorBlockVTI">
      <a:majorFont>
        <a:latin typeface="Calibri"/>
        <a:ea typeface="Calibri"/>
        <a:cs typeface="Calibri"/>
      </a:majorFont>
      <a:minorFont>
        <a:latin typeface="Helvetica"/>
        <a:ea typeface="Helvetica"/>
        <a:cs typeface="Helvetica"/>
      </a:minorFont>
    </a:fontScheme>
    <a:fmtScheme name="ColorBlockVT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venir Next LT Pro"/>
            <a:ea typeface="Avenir Next LT Pro"/>
            <a:cs typeface="Avenir Next LT Pro"/>
            <a:sym typeface="Avenir Next LT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venir Next LT Pro"/>
            <a:ea typeface="Avenir Next LT Pro"/>
            <a:cs typeface="Avenir Next LT Pro"/>
            <a:sym typeface="Avenir Next LT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144</TotalTime>
  <Words>3785</Words>
  <Application>Microsoft Office PowerPoint</Application>
  <PresentationFormat>Widescreen</PresentationFormat>
  <Paragraphs>546</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Avenir Next LT Pro</vt:lpstr>
      <vt:lpstr>Calibri</vt:lpstr>
      <vt:lpstr>Calibri Light</vt:lpstr>
      <vt:lpstr>Helvetica</vt:lpstr>
      <vt:lpstr>Times New Roman</vt:lpstr>
      <vt:lpstr>ColorBlockVTI</vt:lpstr>
      <vt:lpstr>Why is it so hard to share and ask for help? </vt:lpstr>
      <vt:lpstr>Research Question</vt:lpstr>
      <vt:lpstr>From the  15 year old son of a drug addicted mother</vt:lpstr>
      <vt:lpstr>Methodology</vt:lpstr>
      <vt:lpstr>Findings overview</vt:lpstr>
      <vt:lpstr>1. Participant Attributes</vt:lpstr>
      <vt:lpstr>1. Loved One Attributes</vt:lpstr>
      <vt:lpstr>2. Sharing Experiences</vt:lpstr>
      <vt:lpstr>2. Sharing experiences</vt:lpstr>
      <vt:lpstr>2. Sharing experiences</vt:lpstr>
      <vt:lpstr>2. Sharing experiences (cont’d)</vt:lpstr>
      <vt:lpstr>3. Time taken to first sharing</vt:lpstr>
      <vt:lpstr>4. Circumstances of sharing</vt:lpstr>
      <vt:lpstr>5. Barriers to sharing</vt:lpstr>
      <vt:lpstr>5. Barriers to sharing</vt:lpstr>
      <vt:lpstr>5. Barriers to sharing</vt:lpstr>
      <vt:lpstr>5. Barriers to sharing</vt:lpstr>
      <vt:lpstr>5. Barriers to sharing</vt:lpstr>
      <vt:lpstr>5. Barriers to sharing</vt:lpstr>
      <vt:lpstr>5. Barriers to sharing</vt:lpstr>
      <vt:lpstr>5. Barriers to sharing</vt:lpstr>
      <vt:lpstr>5. Barriers to sharing</vt:lpstr>
      <vt:lpstr> Reaction Apprehension Model</vt:lpstr>
      <vt:lpstr> Reaction Apprehension Model</vt:lpstr>
      <vt:lpstr>Discussion </vt:lpstr>
      <vt:lpstr>Discussion </vt:lpstr>
      <vt:lpstr>Conclusion </vt:lpstr>
      <vt:lpstr> Acknowledgements</vt:lpstr>
      <vt:lpstr>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Question</dc:title>
  <dc:creator>Charlie Lowe</dc:creator>
  <cp:lastModifiedBy>Charlie Lowe</cp:lastModifiedBy>
  <cp:revision>5</cp:revision>
  <dcterms:modified xsi:type="dcterms:W3CDTF">2023-06-04T15:46:47Z</dcterms:modified>
</cp:coreProperties>
</file>