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64" r:id="rId2"/>
  </p:sldMasterIdLst>
  <p:notesMasterIdLst>
    <p:notesMasterId r:id="rId23"/>
  </p:notesMasterIdLst>
  <p:sldIdLst>
    <p:sldId id="451" r:id="rId3"/>
    <p:sldId id="483" r:id="rId4"/>
    <p:sldId id="484" r:id="rId5"/>
    <p:sldId id="499" r:id="rId6"/>
    <p:sldId id="274" r:id="rId7"/>
    <p:sldId id="498" r:id="rId8"/>
    <p:sldId id="485" r:id="rId9"/>
    <p:sldId id="486" r:id="rId10"/>
    <p:sldId id="491" r:id="rId11"/>
    <p:sldId id="492" r:id="rId12"/>
    <p:sldId id="493" r:id="rId13"/>
    <p:sldId id="495" r:id="rId14"/>
    <p:sldId id="494" r:id="rId15"/>
    <p:sldId id="489" r:id="rId16"/>
    <p:sldId id="490" r:id="rId17"/>
    <p:sldId id="488" r:id="rId18"/>
    <p:sldId id="496" r:id="rId19"/>
    <p:sldId id="497" r:id="rId20"/>
    <p:sldId id="411" r:id="rId21"/>
    <p:sldId id="342" r:id="rId22"/>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3302" autoAdjust="0"/>
  </p:normalViewPr>
  <p:slideViewPr>
    <p:cSldViewPr snapToGrid="0">
      <p:cViewPr varScale="1">
        <p:scale>
          <a:sx n="78" d="100"/>
          <a:sy n="78" d="100"/>
        </p:scale>
        <p:origin x="408"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4241B-31B7-4139-91E2-63338933C15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EC42DB8F-8098-4D94-B68C-F35113C2209B}">
      <dgm:prSet/>
      <dgm:spPr/>
      <dgm:t>
        <a:bodyPr/>
        <a:lstStyle/>
        <a:p>
          <a:r>
            <a:rPr lang="en-US" dirty="0"/>
            <a:t>Stigma</a:t>
          </a:r>
        </a:p>
      </dgm:t>
    </dgm:pt>
    <dgm:pt modelId="{21CBAF20-ADDF-4DAA-9F28-969051666E87}" type="parTrans" cxnId="{9C47AA2F-C0EF-49B5-867D-9E1C7ADA955F}">
      <dgm:prSet/>
      <dgm:spPr/>
      <dgm:t>
        <a:bodyPr/>
        <a:lstStyle/>
        <a:p>
          <a:endParaRPr lang="en-US"/>
        </a:p>
      </dgm:t>
    </dgm:pt>
    <dgm:pt modelId="{F18AEE18-4CD2-42CD-A251-AB47730F9D9C}" type="sibTrans" cxnId="{9C47AA2F-C0EF-49B5-867D-9E1C7ADA955F}">
      <dgm:prSet/>
      <dgm:spPr/>
      <dgm:t>
        <a:bodyPr/>
        <a:lstStyle/>
        <a:p>
          <a:endParaRPr lang="en-US"/>
        </a:p>
      </dgm:t>
    </dgm:pt>
    <dgm:pt modelId="{F12EA9DC-A1A2-46D8-AC9A-85550742CCAB}">
      <dgm:prSet/>
      <dgm:spPr/>
      <dgm:t>
        <a:bodyPr/>
        <a:lstStyle/>
        <a:p>
          <a:r>
            <a:rPr lang="en-US" dirty="0"/>
            <a:t>Showing  personal impact – reducing the stigma</a:t>
          </a:r>
        </a:p>
      </dgm:t>
    </dgm:pt>
    <dgm:pt modelId="{7F5EAB9C-40FF-44A6-8221-5705096AB619}" type="parTrans" cxnId="{AE518FBE-50ED-4F7E-8083-F06CCAF7DDC5}">
      <dgm:prSet/>
      <dgm:spPr/>
      <dgm:t>
        <a:bodyPr/>
        <a:lstStyle/>
        <a:p>
          <a:endParaRPr lang="en-US"/>
        </a:p>
      </dgm:t>
    </dgm:pt>
    <dgm:pt modelId="{26656C9C-1B22-4BEB-A9CB-F6DC25BFF2AF}" type="sibTrans" cxnId="{AE518FBE-50ED-4F7E-8083-F06CCAF7DDC5}">
      <dgm:prSet/>
      <dgm:spPr/>
      <dgm:t>
        <a:bodyPr/>
        <a:lstStyle/>
        <a:p>
          <a:endParaRPr lang="en-US"/>
        </a:p>
      </dgm:t>
    </dgm:pt>
    <dgm:pt modelId="{49AAB4B2-46A4-4F0A-A244-2A661C0994FA}">
      <dgm:prSet/>
      <dgm:spPr/>
      <dgm:t>
        <a:bodyPr/>
        <a:lstStyle/>
        <a:p>
          <a:r>
            <a:rPr lang="en-US" dirty="0"/>
            <a:t>Issues</a:t>
          </a:r>
        </a:p>
      </dgm:t>
    </dgm:pt>
    <dgm:pt modelId="{889FD4D9-68F9-4A4F-993A-F6AD22FEE36C}" type="parTrans" cxnId="{5B0560D1-05B2-4F56-B434-5FB076A3BFA5}">
      <dgm:prSet/>
      <dgm:spPr/>
      <dgm:t>
        <a:bodyPr/>
        <a:lstStyle/>
        <a:p>
          <a:endParaRPr lang="en-US"/>
        </a:p>
      </dgm:t>
    </dgm:pt>
    <dgm:pt modelId="{2EDDFF26-ABFF-429B-A24A-73BAB2E168CC}" type="sibTrans" cxnId="{5B0560D1-05B2-4F56-B434-5FB076A3BFA5}">
      <dgm:prSet/>
      <dgm:spPr/>
      <dgm:t>
        <a:bodyPr/>
        <a:lstStyle/>
        <a:p>
          <a:endParaRPr lang="en-US"/>
        </a:p>
      </dgm:t>
    </dgm:pt>
    <dgm:pt modelId="{C2E73363-8E01-41D4-9E32-EBA881B8AF90}">
      <dgm:prSet/>
      <dgm:spPr/>
      <dgm:t>
        <a:bodyPr/>
        <a:lstStyle/>
        <a:p>
          <a:r>
            <a:rPr lang="en-US" dirty="0"/>
            <a:t>Advocating for specific issues (naloxone, 911 Act)</a:t>
          </a:r>
        </a:p>
      </dgm:t>
    </dgm:pt>
    <dgm:pt modelId="{0525B95F-D602-4243-B136-76D00FEA574C}" type="parTrans" cxnId="{9E1048ED-B42D-49C1-BEBF-78558EB14CB5}">
      <dgm:prSet/>
      <dgm:spPr/>
      <dgm:t>
        <a:bodyPr/>
        <a:lstStyle/>
        <a:p>
          <a:endParaRPr lang="en-US"/>
        </a:p>
      </dgm:t>
    </dgm:pt>
    <dgm:pt modelId="{F1F5C342-2A9D-4DD9-9AFA-DAB1A70B78F0}" type="sibTrans" cxnId="{9E1048ED-B42D-49C1-BEBF-78558EB14CB5}">
      <dgm:prSet/>
      <dgm:spPr/>
      <dgm:t>
        <a:bodyPr/>
        <a:lstStyle/>
        <a:p>
          <a:endParaRPr lang="en-US"/>
        </a:p>
      </dgm:t>
    </dgm:pt>
    <dgm:pt modelId="{5F6FB990-93EC-435D-9F64-84AADE5AB5AE}">
      <dgm:prSet/>
      <dgm:spPr/>
      <dgm:t>
        <a:bodyPr/>
        <a:lstStyle/>
        <a:p>
          <a:r>
            <a:rPr lang="en-US" dirty="0"/>
            <a:t>Crisis</a:t>
          </a:r>
        </a:p>
      </dgm:t>
    </dgm:pt>
    <dgm:pt modelId="{9B51A235-7674-4119-81B5-1CAB1D761DA3}" type="parTrans" cxnId="{BE700F79-CE45-4A71-A357-5CCFA29C9D9D}">
      <dgm:prSet/>
      <dgm:spPr/>
      <dgm:t>
        <a:bodyPr/>
        <a:lstStyle/>
        <a:p>
          <a:endParaRPr lang="en-US"/>
        </a:p>
      </dgm:t>
    </dgm:pt>
    <dgm:pt modelId="{664226AB-BB05-4DC0-847A-8413130F9F64}" type="sibTrans" cxnId="{BE700F79-CE45-4A71-A357-5CCFA29C9D9D}">
      <dgm:prSet/>
      <dgm:spPr/>
      <dgm:t>
        <a:bodyPr/>
        <a:lstStyle/>
        <a:p>
          <a:endParaRPr lang="en-US"/>
        </a:p>
      </dgm:t>
    </dgm:pt>
    <dgm:pt modelId="{B6612D78-4713-4B0B-A318-F54881B614D0}">
      <dgm:prSet/>
      <dgm:spPr/>
      <dgm:t>
        <a:bodyPr/>
        <a:lstStyle/>
        <a:p>
          <a:r>
            <a:rPr lang="en-US" dirty="0"/>
            <a:t>Drawing attention to the magnitude of the crisis</a:t>
          </a:r>
        </a:p>
      </dgm:t>
    </dgm:pt>
    <dgm:pt modelId="{64ADF0F2-173B-4147-8DAD-74A300E18194}" type="parTrans" cxnId="{26BB28F3-24EA-48C3-AF4D-115F8ABC0959}">
      <dgm:prSet/>
      <dgm:spPr/>
      <dgm:t>
        <a:bodyPr/>
        <a:lstStyle/>
        <a:p>
          <a:endParaRPr lang="en-US"/>
        </a:p>
      </dgm:t>
    </dgm:pt>
    <dgm:pt modelId="{F2E386B1-751D-4EF3-82C2-CF104D28A6B6}" type="sibTrans" cxnId="{26BB28F3-24EA-48C3-AF4D-115F8ABC0959}">
      <dgm:prSet/>
      <dgm:spPr/>
      <dgm:t>
        <a:bodyPr/>
        <a:lstStyle/>
        <a:p>
          <a:endParaRPr lang="en-US"/>
        </a:p>
      </dgm:t>
    </dgm:pt>
    <dgm:pt modelId="{05F7D42E-DE08-4848-A5E4-96DDEB30553F}">
      <dgm:prSet/>
      <dgm:spPr/>
      <dgm:t>
        <a:bodyPr/>
        <a:lstStyle/>
        <a:p>
          <a:r>
            <a:rPr lang="en-US" dirty="0"/>
            <a:t>Policy</a:t>
          </a:r>
        </a:p>
      </dgm:t>
    </dgm:pt>
    <dgm:pt modelId="{69EE3BF6-2223-4225-8C57-4E9905334954}" type="parTrans" cxnId="{87736432-06D2-4D1B-B654-D6EA42165058}">
      <dgm:prSet/>
      <dgm:spPr/>
      <dgm:t>
        <a:bodyPr/>
        <a:lstStyle/>
        <a:p>
          <a:endParaRPr lang="en-US"/>
        </a:p>
      </dgm:t>
    </dgm:pt>
    <dgm:pt modelId="{FE3D3225-7E44-464D-BF58-C99D06D4E802}" type="sibTrans" cxnId="{87736432-06D2-4D1B-B654-D6EA42165058}">
      <dgm:prSet/>
      <dgm:spPr/>
      <dgm:t>
        <a:bodyPr/>
        <a:lstStyle/>
        <a:p>
          <a:endParaRPr lang="en-US"/>
        </a:p>
      </dgm:t>
    </dgm:pt>
    <dgm:pt modelId="{75E08616-F9BF-44BB-A226-36EE15EAAAD9}">
      <dgm:prSet/>
      <dgm:spPr/>
      <dgm:t>
        <a:bodyPr/>
        <a:lstStyle/>
        <a:p>
          <a:r>
            <a:rPr lang="en-US" dirty="0"/>
            <a:t>Advocating for broad drug policy change</a:t>
          </a:r>
        </a:p>
      </dgm:t>
    </dgm:pt>
    <dgm:pt modelId="{9FEA0AA2-0D6E-436D-BCA8-DF1831A2B76A}" type="parTrans" cxnId="{0D151527-7092-4C23-9AF0-EF91D5C5AE82}">
      <dgm:prSet/>
      <dgm:spPr/>
      <dgm:t>
        <a:bodyPr/>
        <a:lstStyle/>
        <a:p>
          <a:endParaRPr lang="en-US"/>
        </a:p>
      </dgm:t>
    </dgm:pt>
    <dgm:pt modelId="{DC47F1D9-DABA-45C6-B8CC-692C50E1746F}" type="sibTrans" cxnId="{0D151527-7092-4C23-9AF0-EF91D5C5AE82}">
      <dgm:prSet/>
      <dgm:spPr/>
      <dgm:t>
        <a:bodyPr/>
        <a:lstStyle/>
        <a:p>
          <a:endParaRPr lang="en-US"/>
        </a:p>
      </dgm:t>
    </dgm:pt>
    <dgm:pt modelId="{D97EDE55-C724-4530-A5E2-82BF7154F278}">
      <dgm:prSet/>
      <dgm:spPr/>
      <dgm:t>
        <a:bodyPr/>
        <a:lstStyle/>
        <a:p>
          <a:r>
            <a:rPr lang="en-US" dirty="0"/>
            <a:t>Post Truth</a:t>
          </a:r>
        </a:p>
      </dgm:t>
    </dgm:pt>
    <dgm:pt modelId="{822A32D0-BBD7-408B-BFE5-909D7E7C8DE5}" type="parTrans" cxnId="{ECE6E81C-A1CB-4314-91C7-17FB77AE151A}">
      <dgm:prSet/>
      <dgm:spPr/>
      <dgm:t>
        <a:bodyPr/>
        <a:lstStyle/>
        <a:p>
          <a:endParaRPr lang="en-US"/>
        </a:p>
      </dgm:t>
    </dgm:pt>
    <dgm:pt modelId="{FA31BCB3-7E6B-4F92-B4D4-4A72F4E8346E}" type="sibTrans" cxnId="{ECE6E81C-A1CB-4314-91C7-17FB77AE151A}">
      <dgm:prSet/>
      <dgm:spPr/>
      <dgm:t>
        <a:bodyPr/>
        <a:lstStyle/>
        <a:p>
          <a:endParaRPr lang="en-US"/>
        </a:p>
      </dgm:t>
    </dgm:pt>
    <dgm:pt modelId="{9952D263-D3CE-4BBD-A5CA-2BC0C244AE94}">
      <dgm:prSet/>
      <dgm:spPr/>
      <dgm:t>
        <a:bodyPr/>
        <a:lstStyle/>
        <a:p>
          <a:r>
            <a:rPr lang="en-US" dirty="0"/>
            <a:t>Fighting “post-truth” attacks</a:t>
          </a:r>
        </a:p>
      </dgm:t>
    </dgm:pt>
    <dgm:pt modelId="{B520A5AB-8846-4659-B96F-FCCC39B0AD1A}" type="parTrans" cxnId="{8DD4785C-350A-47D6-B99C-949ADA21A2E4}">
      <dgm:prSet/>
      <dgm:spPr/>
      <dgm:t>
        <a:bodyPr/>
        <a:lstStyle/>
        <a:p>
          <a:endParaRPr lang="en-US"/>
        </a:p>
      </dgm:t>
    </dgm:pt>
    <dgm:pt modelId="{46AB5706-0407-4D71-90BD-8722DED8F733}" type="sibTrans" cxnId="{8DD4785C-350A-47D6-B99C-949ADA21A2E4}">
      <dgm:prSet/>
      <dgm:spPr/>
      <dgm:t>
        <a:bodyPr/>
        <a:lstStyle/>
        <a:p>
          <a:endParaRPr lang="en-US"/>
        </a:p>
      </dgm:t>
    </dgm:pt>
    <dgm:pt modelId="{237A308D-CF45-4EF4-B416-5AED552D5EAD}" type="pres">
      <dgm:prSet presAssocID="{5044241B-31B7-4139-91E2-63338933C15E}" presName="Name0" presStyleCnt="0">
        <dgm:presLayoutVars>
          <dgm:dir/>
          <dgm:animLvl val="lvl"/>
          <dgm:resizeHandles val="exact"/>
        </dgm:presLayoutVars>
      </dgm:prSet>
      <dgm:spPr/>
    </dgm:pt>
    <dgm:pt modelId="{FA7C8B17-240E-4C95-A879-B6A38BEFA86B}" type="pres">
      <dgm:prSet presAssocID="{EC42DB8F-8098-4D94-B68C-F35113C2209B}" presName="composite" presStyleCnt="0"/>
      <dgm:spPr/>
    </dgm:pt>
    <dgm:pt modelId="{93C312B2-191B-413F-A75C-03421CD89629}" type="pres">
      <dgm:prSet presAssocID="{EC42DB8F-8098-4D94-B68C-F35113C2209B}" presName="parTx" presStyleLbl="alignNode1" presStyleIdx="0" presStyleCnt="5">
        <dgm:presLayoutVars>
          <dgm:chMax val="0"/>
          <dgm:chPref val="0"/>
          <dgm:bulletEnabled val="1"/>
        </dgm:presLayoutVars>
      </dgm:prSet>
      <dgm:spPr/>
    </dgm:pt>
    <dgm:pt modelId="{4CACAC27-E796-4D48-BA6D-F48E5B6DB777}" type="pres">
      <dgm:prSet presAssocID="{EC42DB8F-8098-4D94-B68C-F35113C2209B}" presName="desTx" presStyleLbl="alignAccFollowNode1" presStyleIdx="0" presStyleCnt="5">
        <dgm:presLayoutVars>
          <dgm:bulletEnabled val="1"/>
        </dgm:presLayoutVars>
      </dgm:prSet>
      <dgm:spPr/>
    </dgm:pt>
    <dgm:pt modelId="{AC7B95EB-0689-40BE-8A0D-63367E3B7544}" type="pres">
      <dgm:prSet presAssocID="{F18AEE18-4CD2-42CD-A251-AB47730F9D9C}" presName="space" presStyleCnt="0"/>
      <dgm:spPr/>
    </dgm:pt>
    <dgm:pt modelId="{B3246D50-26AA-42F6-A4B7-6FF4D77D05FE}" type="pres">
      <dgm:prSet presAssocID="{49AAB4B2-46A4-4F0A-A244-2A661C0994FA}" presName="composite" presStyleCnt="0"/>
      <dgm:spPr/>
    </dgm:pt>
    <dgm:pt modelId="{0F956F20-AAFF-4DB7-9598-1904F37FD56E}" type="pres">
      <dgm:prSet presAssocID="{49AAB4B2-46A4-4F0A-A244-2A661C0994FA}" presName="parTx" presStyleLbl="alignNode1" presStyleIdx="1" presStyleCnt="5">
        <dgm:presLayoutVars>
          <dgm:chMax val="0"/>
          <dgm:chPref val="0"/>
          <dgm:bulletEnabled val="1"/>
        </dgm:presLayoutVars>
      </dgm:prSet>
      <dgm:spPr/>
    </dgm:pt>
    <dgm:pt modelId="{857D7ED4-83BF-4E76-993B-00A23EE26E1C}" type="pres">
      <dgm:prSet presAssocID="{49AAB4B2-46A4-4F0A-A244-2A661C0994FA}" presName="desTx" presStyleLbl="alignAccFollowNode1" presStyleIdx="1" presStyleCnt="5">
        <dgm:presLayoutVars>
          <dgm:bulletEnabled val="1"/>
        </dgm:presLayoutVars>
      </dgm:prSet>
      <dgm:spPr/>
    </dgm:pt>
    <dgm:pt modelId="{5E6482D8-6846-46BC-AC9E-0B245BA8D414}" type="pres">
      <dgm:prSet presAssocID="{2EDDFF26-ABFF-429B-A24A-73BAB2E168CC}" presName="space" presStyleCnt="0"/>
      <dgm:spPr/>
    </dgm:pt>
    <dgm:pt modelId="{1C2C8DE7-CB50-4EC6-AAB6-3DCE91EA06CC}" type="pres">
      <dgm:prSet presAssocID="{5F6FB990-93EC-435D-9F64-84AADE5AB5AE}" presName="composite" presStyleCnt="0"/>
      <dgm:spPr/>
    </dgm:pt>
    <dgm:pt modelId="{C588DA6F-3405-49BB-A9BC-D52F24C21ACD}" type="pres">
      <dgm:prSet presAssocID="{5F6FB990-93EC-435D-9F64-84AADE5AB5AE}" presName="parTx" presStyleLbl="alignNode1" presStyleIdx="2" presStyleCnt="5">
        <dgm:presLayoutVars>
          <dgm:chMax val="0"/>
          <dgm:chPref val="0"/>
          <dgm:bulletEnabled val="1"/>
        </dgm:presLayoutVars>
      </dgm:prSet>
      <dgm:spPr/>
    </dgm:pt>
    <dgm:pt modelId="{2E379C0C-A258-4617-8624-EC713F2AAF9B}" type="pres">
      <dgm:prSet presAssocID="{5F6FB990-93EC-435D-9F64-84AADE5AB5AE}" presName="desTx" presStyleLbl="alignAccFollowNode1" presStyleIdx="2" presStyleCnt="5">
        <dgm:presLayoutVars>
          <dgm:bulletEnabled val="1"/>
        </dgm:presLayoutVars>
      </dgm:prSet>
      <dgm:spPr/>
    </dgm:pt>
    <dgm:pt modelId="{5BF265CA-3A39-426D-AF74-A1473E2A293D}" type="pres">
      <dgm:prSet presAssocID="{664226AB-BB05-4DC0-847A-8413130F9F64}" presName="space" presStyleCnt="0"/>
      <dgm:spPr/>
    </dgm:pt>
    <dgm:pt modelId="{20065990-99F9-49CB-8809-62D19BCCA26A}" type="pres">
      <dgm:prSet presAssocID="{05F7D42E-DE08-4848-A5E4-96DDEB30553F}" presName="composite" presStyleCnt="0"/>
      <dgm:spPr/>
    </dgm:pt>
    <dgm:pt modelId="{00FAE28C-8AE6-4AD1-8961-C9E0E0E96F99}" type="pres">
      <dgm:prSet presAssocID="{05F7D42E-DE08-4848-A5E4-96DDEB30553F}" presName="parTx" presStyleLbl="alignNode1" presStyleIdx="3" presStyleCnt="5">
        <dgm:presLayoutVars>
          <dgm:chMax val="0"/>
          <dgm:chPref val="0"/>
          <dgm:bulletEnabled val="1"/>
        </dgm:presLayoutVars>
      </dgm:prSet>
      <dgm:spPr/>
    </dgm:pt>
    <dgm:pt modelId="{DC4B3CF0-B26F-4484-81EE-403B01715F5A}" type="pres">
      <dgm:prSet presAssocID="{05F7D42E-DE08-4848-A5E4-96DDEB30553F}" presName="desTx" presStyleLbl="alignAccFollowNode1" presStyleIdx="3" presStyleCnt="5">
        <dgm:presLayoutVars>
          <dgm:bulletEnabled val="1"/>
        </dgm:presLayoutVars>
      </dgm:prSet>
      <dgm:spPr/>
    </dgm:pt>
    <dgm:pt modelId="{75EDE64E-866F-4CDD-B136-22236BF30466}" type="pres">
      <dgm:prSet presAssocID="{FE3D3225-7E44-464D-BF58-C99D06D4E802}" presName="space" presStyleCnt="0"/>
      <dgm:spPr/>
    </dgm:pt>
    <dgm:pt modelId="{859C335A-C37D-4BD1-9553-977AADDF853C}" type="pres">
      <dgm:prSet presAssocID="{D97EDE55-C724-4530-A5E2-82BF7154F278}" presName="composite" presStyleCnt="0"/>
      <dgm:spPr/>
    </dgm:pt>
    <dgm:pt modelId="{5416761E-9048-447A-9D98-1310CBC439FC}" type="pres">
      <dgm:prSet presAssocID="{D97EDE55-C724-4530-A5E2-82BF7154F278}" presName="parTx" presStyleLbl="alignNode1" presStyleIdx="4" presStyleCnt="5">
        <dgm:presLayoutVars>
          <dgm:chMax val="0"/>
          <dgm:chPref val="0"/>
          <dgm:bulletEnabled val="1"/>
        </dgm:presLayoutVars>
      </dgm:prSet>
      <dgm:spPr/>
    </dgm:pt>
    <dgm:pt modelId="{8044F811-0DA4-4E76-868A-9E9217FEAD4C}" type="pres">
      <dgm:prSet presAssocID="{D97EDE55-C724-4530-A5E2-82BF7154F278}" presName="desTx" presStyleLbl="alignAccFollowNode1" presStyleIdx="4" presStyleCnt="5">
        <dgm:presLayoutVars>
          <dgm:bulletEnabled val="1"/>
        </dgm:presLayoutVars>
      </dgm:prSet>
      <dgm:spPr/>
    </dgm:pt>
  </dgm:ptLst>
  <dgm:cxnLst>
    <dgm:cxn modelId="{E0606302-E7EE-408F-BE07-01D7C774F90B}" type="presOf" srcId="{05F7D42E-DE08-4848-A5E4-96DDEB30553F}" destId="{00FAE28C-8AE6-4AD1-8961-C9E0E0E96F99}" srcOrd="0" destOrd="0" presId="urn:microsoft.com/office/officeart/2005/8/layout/hList1"/>
    <dgm:cxn modelId="{ECE6E81C-A1CB-4314-91C7-17FB77AE151A}" srcId="{5044241B-31B7-4139-91E2-63338933C15E}" destId="{D97EDE55-C724-4530-A5E2-82BF7154F278}" srcOrd="4" destOrd="0" parTransId="{822A32D0-BBD7-408B-BFE5-909D7E7C8DE5}" sibTransId="{FA31BCB3-7E6B-4F92-B4D4-4A72F4E8346E}"/>
    <dgm:cxn modelId="{0D151527-7092-4C23-9AF0-EF91D5C5AE82}" srcId="{05F7D42E-DE08-4848-A5E4-96DDEB30553F}" destId="{75E08616-F9BF-44BB-A226-36EE15EAAAD9}" srcOrd="0" destOrd="0" parTransId="{9FEA0AA2-0D6E-436D-BCA8-DF1831A2B76A}" sibTransId="{DC47F1D9-DABA-45C6-B8CC-692C50E1746F}"/>
    <dgm:cxn modelId="{9C47AA2F-C0EF-49B5-867D-9E1C7ADA955F}" srcId="{5044241B-31B7-4139-91E2-63338933C15E}" destId="{EC42DB8F-8098-4D94-B68C-F35113C2209B}" srcOrd="0" destOrd="0" parTransId="{21CBAF20-ADDF-4DAA-9F28-969051666E87}" sibTransId="{F18AEE18-4CD2-42CD-A251-AB47730F9D9C}"/>
    <dgm:cxn modelId="{87736432-06D2-4D1B-B654-D6EA42165058}" srcId="{5044241B-31B7-4139-91E2-63338933C15E}" destId="{05F7D42E-DE08-4848-A5E4-96DDEB30553F}" srcOrd="3" destOrd="0" parTransId="{69EE3BF6-2223-4225-8C57-4E9905334954}" sibTransId="{FE3D3225-7E44-464D-BF58-C99D06D4E802}"/>
    <dgm:cxn modelId="{66CF033B-8C99-4AE7-ADE4-3A478283435F}" type="presOf" srcId="{F12EA9DC-A1A2-46D8-AC9A-85550742CCAB}" destId="{4CACAC27-E796-4D48-BA6D-F48E5B6DB777}" srcOrd="0" destOrd="0" presId="urn:microsoft.com/office/officeart/2005/8/layout/hList1"/>
    <dgm:cxn modelId="{8DD4785C-350A-47D6-B99C-949ADA21A2E4}" srcId="{D97EDE55-C724-4530-A5E2-82BF7154F278}" destId="{9952D263-D3CE-4BBD-A5CA-2BC0C244AE94}" srcOrd="0" destOrd="0" parTransId="{B520A5AB-8846-4659-B96F-FCCC39B0AD1A}" sibTransId="{46AB5706-0407-4D71-90BD-8722DED8F733}"/>
    <dgm:cxn modelId="{74EDC141-3CFD-42AD-A095-6DF7000D4815}" type="presOf" srcId="{5F6FB990-93EC-435D-9F64-84AADE5AB5AE}" destId="{C588DA6F-3405-49BB-A9BC-D52F24C21ACD}" srcOrd="0" destOrd="0" presId="urn:microsoft.com/office/officeart/2005/8/layout/hList1"/>
    <dgm:cxn modelId="{F6E8A649-DA23-40F0-9E37-129C4372C8C8}" type="presOf" srcId="{D97EDE55-C724-4530-A5E2-82BF7154F278}" destId="{5416761E-9048-447A-9D98-1310CBC439FC}" srcOrd="0" destOrd="0" presId="urn:microsoft.com/office/officeart/2005/8/layout/hList1"/>
    <dgm:cxn modelId="{2931704D-08A1-4561-A162-B0C396B19412}" type="presOf" srcId="{9952D263-D3CE-4BBD-A5CA-2BC0C244AE94}" destId="{8044F811-0DA4-4E76-868A-9E9217FEAD4C}" srcOrd="0" destOrd="0" presId="urn:microsoft.com/office/officeart/2005/8/layout/hList1"/>
    <dgm:cxn modelId="{FFA1426E-AEEE-4233-A3D2-339E40AE8E21}" type="presOf" srcId="{B6612D78-4713-4B0B-A318-F54881B614D0}" destId="{2E379C0C-A258-4617-8624-EC713F2AAF9B}" srcOrd="0" destOrd="0" presId="urn:microsoft.com/office/officeart/2005/8/layout/hList1"/>
    <dgm:cxn modelId="{BE700F79-CE45-4A71-A357-5CCFA29C9D9D}" srcId="{5044241B-31B7-4139-91E2-63338933C15E}" destId="{5F6FB990-93EC-435D-9F64-84AADE5AB5AE}" srcOrd="2" destOrd="0" parTransId="{9B51A235-7674-4119-81B5-1CAB1D761DA3}" sibTransId="{664226AB-BB05-4DC0-847A-8413130F9F64}"/>
    <dgm:cxn modelId="{5758FCAB-8441-422F-AE29-265EE46C88CC}" type="presOf" srcId="{5044241B-31B7-4139-91E2-63338933C15E}" destId="{237A308D-CF45-4EF4-B416-5AED552D5EAD}" srcOrd="0" destOrd="0" presId="urn:microsoft.com/office/officeart/2005/8/layout/hList1"/>
    <dgm:cxn modelId="{AE518FBE-50ED-4F7E-8083-F06CCAF7DDC5}" srcId="{EC42DB8F-8098-4D94-B68C-F35113C2209B}" destId="{F12EA9DC-A1A2-46D8-AC9A-85550742CCAB}" srcOrd="0" destOrd="0" parTransId="{7F5EAB9C-40FF-44A6-8221-5705096AB619}" sibTransId="{26656C9C-1B22-4BEB-A9CB-F6DC25BFF2AF}"/>
    <dgm:cxn modelId="{D798EBC3-A577-4BE6-B5DB-766F57388806}" type="presOf" srcId="{75E08616-F9BF-44BB-A226-36EE15EAAAD9}" destId="{DC4B3CF0-B26F-4484-81EE-403B01715F5A}" srcOrd="0" destOrd="0" presId="urn:microsoft.com/office/officeart/2005/8/layout/hList1"/>
    <dgm:cxn modelId="{5B0560D1-05B2-4F56-B434-5FB076A3BFA5}" srcId="{5044241B-31B7-4139-91E2-63338933C15E}" destId="{49AAB4B2-46A4-4F0A-A244-2A661C0994FA}" srcOrd="1" destOrd="0" parTransId="{889FD4D9-68F9-4A4F-993A-F6AD22FEE36C}" sibTransId="{2EDDFF26-ABFF-429B-A24A-73BAB2E168CC}"/>
    <dgm:cxn modelId="{2C7632D5-BFD5-4540-BB81-39E89ACB0DC1}" type="presOf" srcId="{49AAB4B2-46A4-4F0A-A244-2A661C0994FA}" destId="{0F956F20-AAFF-4DB7-9598-1904F37FD56E}" srcOrd="0" destOrd="0" presId="urn:microsoft.com/office/officeart/2005/8/layout/hList1"/>
    <dgm:cxn modelId="{9E1048ED-B42D-49C1-BEBF-78558EB14CB5}" srcId="{49AAB4B2-46A4-4F0A-A244-2A661C0994FA}" destId="{C2E73363-8E01-41D4-9E32-EBA881B8AF90}" srcOrd="0" destOrd="0" parTransId="{0525B95F-D602-4243-B136-76D00FEA574C}" sibTransId="{F1F5C342-2A9D-4DD9-9AFA-DAB1A70B78F0}"/>
    <dgm:cxn modelId="{D78FC7EE-15D3-4F4E-8ECE-FF1F27FE34A6}" type="presOf" srcId="{C2E73363-8E01-41D4-9E32-EBA881B8AF90}" destId="{857D7ED4-83BF-4E76-993B-00A23EE26E1C}" srcOrd="0" destOrd="0" presId="urn:microsoft.com/office/officeart/2005/8/layout/hList1"/>
    <dgm:cxn modelId="{26BB28F3-24EA-48C3-AF4D-115F8ABC0959}" srcId="{5F6FB990-93EC-435D-9F64-84AADE5AB5AE}" destId="{B6612D78-4713-4B0B-A318-F54881B614D0}" srcOrd="0" destOrd="0" parTransId="{64ADF0F2-173B-4147-8DAD-74A300E18194}" sibTransId="{F2E386B1-751D-4EF3-82C2-CF104D28A6B6}"/>
    <dgm:cxn modelId="{69265BFC-362D-4C42-BB14-CD5FFD872B90}" type="presOf" srcId="{EC42DB8F-8098-4D94-B68C-F35113C2209B}" destId="{93C312B2-191B-413F-A75C-03421CD89629}" srcOrd="0" destOrd="0" presId="urn:microsoft.com/office/officeart/2005/8/layout/hList1"/>
    <dgm:cxn modelId="{9925E74F-12B6-45DF-8A07-AEF2CB13D56E}" type="presParOf" srcId="{237A308D-CF45-4EF4-B416-5AED552D5EAD}" destId="{FA7C8B17-240E-4C95-A879-B6A38BEFA86B}" srcOrd="0" destOrd="0" presId="urn:microsoft.com/office/officeart/2005/8/layout/hList1"/>
    <dgm:cxn modelId="{14FF00DB-1338-46AD-9F40-C2968F6E77DE}" type="presParOf" srcId="{FA7C8B17-240E-4C95-A879-B6A38BEFA86B}" destId="{93C312B2-191B-413F-A75C-03421CD89629}" srcOrd="0" destOrd="0" presId="urn:microsoft.com/office/officeart/2005/8/layout/hList1"/>
    <dgm:cxn modelId="{504B629F-7FE0-4F09-A770-28919C73AD5F}" type="presParOf" srcId="{FA7C8B17-240E-4C95-A879-B6A38BEFA86B}" destId="{4CACAC27-E796-4D48-BA6D-F48E5B6DB777}" srcOrd="1" destOrd="0" presId="urn:microsoft.com/office/officeart/2005/8/layout/hList1"/>
    <dgm:cxn modelId="{58C89248-280C-47C3-A822-0C13B2956C58}" type="presParOf" srcId="{237A308D-CF45-4EF4-B416-5AED552D5EAD}" destId="{AC7B95EB-0689-40BE-8A0D-63367E3B7544}" srcOrd="1" destOrd="0" presId="urn:microsoft.com/office/officeart/2005/8/layout/hList1"/>
    <dgm:cxn modelId="{1A3F2242-9113-4369-8F4A-68BA4644CEB6}" type="presParOf" srcId="{237A308D-CF45-4EF4-B416-5AED552D5EAD}" destId="{B3246D50-26AA-42F6-A4B7-6FF4D77D05FE}" srcOrd="2" destOrd="0" presId="urn:microsoft.com/office/officeart/2005/8/layout/hList1"/>
    <dgm:cxn modelId="{05E53831-F943-4E7E-BBB1-F7B33E4D21BF}" type="presParOf" srcId="{B3246D50-26AA-42F6-A4B7-6FF4D77D05FE}" destId="{0F956F20-AAFF-4DB7-9598-1904F37FD56E}" srcOrd="0" destOrd="0" presId="urn:microsoft.com/office/officeart/2005/8/layout/hList1"/>
    <dgm:cxn modelId="{669F315A-D745-4C3E-B7B1-FEDD3C1D0B82}" type="presParOf" srcId="{B3246D50-26AA-42F6-A4B7-6FF4D77D05FE}" destId="{857D7ED4-83BF-4E76-993B-00A23EE26E1C}" srcOrd="1" destOrd="0" presId="urn:microsoft.com/office/officeart/2005/8/layout/hList1"/>
    <dgm:cxn modelId="{6E2CA173-849E-497B-9D31-C3ECB2F6C515}" type="presParOf" srcId="{237A308D-CF45-4EF4-B416-5AED552D5EAD}" destId="{5E6482D8-6846-46BC-AC9E-0B245BA8D414}" srcOrd="3" destOrd="0" presId="urn:microsoft.com/office/officeart/2005/8/layout/hList1"/>
    <dgm:cxn modelId="{5338807D-0523-43AC-849B-4C0E3ABB408D}" type="presParOf" srcId="{237A308D-CF45-4EF4-B416-5AED552D5EAD}" destId="{1C2C8DE7-CB50-4EC6-AAB6-3DCE91EA06CC}" srcOrd="4" destOrd="0" presId="urn:microsoft.com/office/officeart/2005/8/layout/hList1"/>
    <dgm:cxn modelId="{90AD551B-641F-418D-BCF8-5E86D4337A0B}" type="presParOf" srcId="{1C2C8DE7-CB50-4EC6-AAB6-3DCE91EA06CC}" destId="{C588DA6F-3405-49BB-A9BC-D52F24C21ACD}" srcOrd="0" destOrd="0" presId="urn:microsoft.com/office/officeart/2005/8/layout/hList1"/>
    <dgm:cxn modelId="{B0CF89AA-C8F8-495C-B217-4162049AC581}" type="presParOf" srcId="{1C2C8DE7-CB50-4EC6-AAB6-3DCE91EA06CC}" destId="{2E379C0C-A258-4617-8624-EC713F2AAF9B}" srcOrd="1" destOrd="0" presId="urn:microsoft.com/office/officeart/2005/8/layout/hList1"/>
    <dgm:cxn modelId="{727489A4-9674-4BF2-B55E-30999CD5822F}" type="presParOf" srcId="{237A308D-CF45-4EF4-B416-5AED552D5EAD}" destId="{5BF265CA-3A39-426D-AF74-A1473E2A293D}" srcOrd="5" destOrd="0" presId="urn:microsoft.com/office/officeart/2005/8/layout/hList1"/>
    <dgm:cxn modelId="{DA7240D6-0AD7-48CB-BB38-92096B43A488}" type="presParOf" srcId="{237A308D-CF45-4EF4-B416-5AED552D5EAD}" destId="{20065990-99F9-49CB-8809-62D19BCCA26A}" srcOrd="6" destOrd="0" presId="urn:microsoft.com/office/officeart/2005/8/layout/hList1"/>
    <dgm:cxn modelId="{97D59FDC-098D-4A9F-B22B-D1DD2352EC40}" type="presParOf" srcId="{20065990-99F9-49CB-8809-62D19BCCA26A}" destId="{00FAE28C-8AE6-4AD1-8961-C9E0E0E96F99}" srcOrd="0" destOrd="0" presId="urn:microsoft.com/office/officeart/2005/8/layout/hList1"/>
    <dgm:cxn modelId="{24A54F92-28CF-4624-83E7-4F1F32AB0767}" type="presParOf" srcId="{20065990-99F9-49CB-8809-62D19BCCA26A}" destId="{DC4B3CF0-B26F-4484-81EE-403B01715F5A}" srcOrd="1" destOrd="0" presId="urn:microsoft.com/office/officeart/2005/8/layout/hList1"/>
    <dgm:cxn modelId="{524AB9E9-7D42-43E8-A0EF-78E78682B63A}" type="presParOf" srcId="{237A308D-CF45-4EF4-B416-5AED552D5EAD}" destId="{75EDE64E-866F-4CDD-B136-22236BF30466}" srcOrd="7" destOrd="0" presId="urn:microsoft.com/office/officeart/2005/8/layout/hList1"/>
    <dgm:cxn modelId="{C9D554F8-AB84-4BC3-AE20-E9140B21C951}" type="presParOf" srcId="{237A308D-CF45-4EF4-B416-5AED552D5EAD}" destId="{859C335A-C37D-4BD1-9553-977AADDF853C}" srcOrd="8" destOrd="0" presId="urn:microsoft.com/office/officeart/2005/8/layout/hList1"/>
    <dgm:cxn modelId="{24C78CA6-28B0-4BA7-8970-D4643DA424D8}" type="presParOf" srcId="{859C335A-C37D-4BD1-9553-977AADDF853C}" destId="{5416761E-9048-447A-9D98-1310CBC439FC}" srcOrd="0" destOrd="0" presId="urn:microsoft.com/office/officeart/2005/8/layout/hList1"/>
    <dgm:cxn modelId="{727674B2-C524-4C29-BA21-61796C4BC5B6}" type="presParOf" srcId="{859C335A-C37D-4BD1-9553-977AADDF853C}" destId="{8044F811-0DA4-4E76-868A-9E9217FEAD4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36576-8CBF-49B0-8FE3-2786C3727DC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9228E17-C90E-4898-A062-D557AA805746}">
      <dgm:prSet/>
      <dgm:spPr/>
      <dgm:t>
        <a:bodyPr/>
        <a:lstStyle/>
        <a:p>
          <a:r>
            <a:rPr lang="en-CA" dirty="0"/>
            <a:t>Newspapers </a:t>
          </a:r>
          <a:endParaRPr lang="en-US" dirty="0"/>
        </a:p>
      </dgm:t>
    </dgm:pt>
    <dgm:pt modelId="{E4FCCC83-0B3B-425D-A5CA-2A6481CD50D7}" type="parTrans" cxnId="{6E3DD47A-159D-4F0B-B4A3-5FA494A0D0F4}">
      <dgm:prSet/>
      <dgm:spPr/>
      <dgm:t>
        <a:bodyPr/>
        <a:lstStyle/>
        <a:p>
          <a:endParaRPr lang="en-US"/>
        </a:p>
      </dgm:t>
    </dgm:pt>
    <dgm:pt modelId="{2AF487D7-8ED6-4C9B-A82F-DA6DBD89309C}" type="sibTrans" cxnId="{6E3DD47A-159D-4F0B-B4A3-5FA494A0D0F4}">
      <dgm:prSet/>
      <dgm:spPr/>
      <dgm:t>
        <a:bodyPr/>
        <a:lstStyle/>
        <a:p>
          <a:endParaRPr lang="en-US"/>
        </a:p>
      </dgm:t>
    </dgm:pt>
    <dgm:pt modelId="{69EB0832-9F30-41EB-B344-C5AB650F2F4F}">
      <dgm:prSet/>
      <dgm:spPr/>
      <dgm:t>
        <a:bodyPr/>
        <a:lstStyle/>
        <a:p>
          <a:r>
            <a:rPr lang="en-CA" dirty="0"/>
            <a:t>Radio</a:t>
          </a:r>
          <a:endParaRPr lang="en-US" dirty="0"/>
        </a:p>
      </dgm:t>
    </dgm:pt>
    <dgm:pt modelId="{FD463B67-63B3-45A3-85C5-C92D69BB38F3}" type="parTrans" cxnId="{6A2509E8-CFC6-4BBF-8413-774104FAA969}">
      <dgm:prSet/>
      <dgm:spPr/>
      <dgm:t>
        <a:bodyPr/>
        <a:lstStyle/>
        <a:p>
          <a:endParaRPr lang="en-US"/>
        </a:p>
      </dgm:t>
    </dgm:pt>
    <dgm:pt modelId="{D52FAAF8-7BD3-4C11-9D46-2A3235E2F64E}" type="sibTrans" cxnId="{6A2509E8-CFC6-4BBF-8413-774104FAA969}">
      <dgm:prSet/>
      <dgm:spPr/>
      <dgm:t>
        <a:bodyPr/>
        <a:lstStyle/>
        <a:p>
          <a:endParaRPr lang="en-US"/>
        </a:p>
      </dgm:t>
    </dgm:pt>
    <dgm:pt modelId="{3889F943-0B2C-40C8-8574-F9664166DB27}">
      <dgm:prSet/>
      <dgm:spPr/>
      <dgm:t>
        <a:bodyPr/>
        <a:lstStyle/>
        <a:p>
          <a:r>
            <a:rPr lang="en-US" dirty="0"/>
            <a:t>Television and streaming</a:t>
          </a:r>
        </a:p>
      </dgm:t>
    </dgm:pt>
    <dgm:pt modelId="{697AEF4A-9274-49AE-A3B3-4CA39F457E68}" type="parTrans" cxnId="{ADDC01F6-C969-4650-A378-1A64384A4E66}">
      <dgm:prSet/>
      <dgm:spPr/>
      <dgm:t>
        <a:bodyPr/>
        <a:lstStyle/>
        <a:p>
          <a:endParaRPr lang="en-US"/>
        </a:p>
      </dgm:t>
    </dgm:pt>
    <dgm:pt modelId="{5545F301-FC45-456B-86B0-2467B0A64B36}" type="sibTrans" cxnId="{ADDC01F6-C969-4650-A378-1A64384A4E66}">
      <dgm:prSet/>
      <dgm:spPr/>
      <dgm:t>
        <a:bodyPr/>
        <a:lstStyle/>
        <a:p>
          <a:endParaRPr lang="en-US"/>
        </a:p>
      </dgm:t>
    </dgm:pt>
    <dgm:pt modelId="{BCA52AF6-C9D1-4B6A-AC88-CED1B7E29A49}">
      <dgm:prSet/>
      <dgm:spPr/>
      <dgm:t>
        <a:bodyPr/>
        <a:lstStyle/>
        <a:p>
          <a:r>
            <a:rPr lang="en-CA" dirty="0"/>
            <a:t>Alternative media</a:t>
          </a:r>
          <a:endParaRPr lang="en-US" dirty="0"/>
        </a:p>
      </dgm:t>
    </dgm:pt>
    <dgm:pt modelId="{FA6E8649-7240-4742-BAD2-4DE717D98B77}" type="parTrans" cxnId="{3EC9D212-81F7-4CF0-BCAC-2A61100BC8A6}">
      <dgm:prSet/>
      <dgm:spPr/>
      <dgm:t>
        <a:bodyPr/>
        <a:lstStyle/>
        <a:p>
          <a:endParaRPr lang="en-US"/>
        </a:p>
      </dgm:t>
    </dgm:pt>
    <dgm:pt modelId="{15DC3BCE-9D62-4BAE-841F-4F9D2FA2EEC3}" type="sibTrans" cxnId="{3EC9D212-81F7-4CF0-BCAC-2A61100BC8A6}">
      <dgm:prSet/>
      <dgm:spPr/>
      <dgm:t>
        <a:bodyPr/>
        <a:lstStyle/>
        <a:p>
          <a:endParaRPr lang="en-US"/>
        </a:p>
      </dgm:t>
    </dgm:pt>
    <dgm:pt modelId="{9C1657E3-6861-4C8D-83E0-28FE03EF55A3}">
      <dgm:prSet/>
      <dgm:spPr/>
      <dgm:t>
        <a:bodyPr/>
        <a:lstStyle/>
        <a:p>
          <a:r>
            <a:rPr lang="en-CA"/>
            <a:t>Podcasts</a:t>
          </a:r>
          <a:endParaRPr lang="en-US"/>
        </a:p>
      </dgm:t>
    </dgm:pt>
    <dgm:pt modelId="{0BF46D91-9DDD-4000-B8E0-144D82D9636D}" type="parTrans" cxnId="{484E8E2F-70C5-434C-95C5-55122E5285F8}">
      <dgm:prSet/>
      <dgm:spPr/>
      <dgm:t>
        <a:bodyPr/>
        <a:lstStyle/>
        <a:p>
          <a:endParaRPr lang="en-US"/>
        </a:p>
      </dgm:t>
    </dgm:pt>
    <dgm:pt modelId="{6DD72363-87B1-4C91-8C91-F354D592087C}" type="sibTrans" cxnId="{484E8E2F-70C5-434C-95C5-55122E5285F8}">
      <dgm:prSet/>
      <dgm:spPr/>
      <dgm:t>
        <a:bodyPr/>
        <a:lstStyle/>
        <a:p>
          <a:endParaRPr lang="en-US"/>
        </a:p>
      </dgm:t>
    </dgm:pt>
    <dgm:pt modelId="{48F0D0E3-2BB8-4258-8306-7A9165059FDC}">
      <dgm:prSet/>
      <dgm:spPr/>
      <dgm:t>
        <a:bodyPr/>
        <a:lstStyle/>
        <a:p>
          <a:r>
            <a:rPr lang="en-CA" dirty="0"/>
            <a:t>Documentaries </a:t>
          </a:r>
          <a:endParaRPr lang="en-US" dirty="0"/>
        </a:p>
      </dgm:t>
    </dgm:pt>
    <dgm:pt modelId="{23AB1AC8-C8B5-4B38-AEA0-9C8FC99795BC}" type="parTrans" cxnId="{02DA315F-2A9A-4267-954B-2287A2B93F84}">
      <dgm:prSet/>
      <dgm:spPr/>
      <dgm:t>
        <a:bodyPr/>
        <a:lstStyle/>
        <a:p>
          <a:endParaRPr lang="en-US"/>
        </a:p>
      </dgm:t>
    </dgm:pt>
    <dgm:pt modelId="{AE7E0978-FA56-4817-81C5-9CE8972B7430}" type="sibTrans" cxnId="{02DA315F-2A9A-4267-954B-2287A2B93F84}">
      <dgm:prSet/>
      <dgm:spPr/>
      <dgm:t>
        <a:bodyPr/>
        <a:lstStyle/>
        <a:p>
          <a:endParaRPr lang="en-US"/>
        </a:p>
      </dgm:t>
    </dgm:pt>
    <dgm:pt modelId="{9CADAFF9-A5CF-41B4-94CF-B313B66FD3FC}">
      <dgm:prSet/>
      <dgm:spPr/>
      <dgm:t>
        <a:bodyPr/>
        <a:lstStyle/>
        <a:p>
          <a:r>
            <a:rPr lang="en-CA"/>
            <a:t>Magazines</a:t>
          </a:r>
          <a:endParaRPr lang="en-US"/>
        </a:p>
      </dgm:t>
    </dgm:pt>
    <dgm:pt modelId="{853B236C-2204-4523-9019-5DD5D7A4DE81}" type="parTrans" cxnId="{DD38213B-F942-4A29-9049-BC51EACB0210}">
      <dgm:prSet/>
      <dgm:spPr/>
      <dgm:t>
        <a:bodyPr/>
        <a:lstStyle/>
        <a:p>
          <a:endParaRPr lang="en-US"/>
        </a:p>
      </dgm:t>
    </dgm:pt>
    <dgm:pt modelId="{F7C2BB2C-D76D-4897-B12E-A8BEDFF9F4BC}" type="sibTrans" cxnId="{DD38213B-F942-4A29-9049-BC51EACB0210}">
      <dgm:prSet/>
      <dgm:spPr/>
      <dgm:t>
        <a:bodyPr/>
        <a:lstStyle/>
        <a:p>
          <a:endParaRPr lang="en-US"/>
        </a:p>
      </dgm:t>
    </dgm:pt>
    <dgm:pt modelId="{CF807ECA-5072-4506-8D29-3AE0E7910DA8}">
      <dgm:prSet/>
      <dgm:spPr/>
      <dgm:t>
        <a:bodyPr/>
        <a:lstStyle/>
        <a:p>
          <a:r>
            <a:rPr lang="en-CA"/>
            <a:t>Blogs </a:t>
          </a:r>
          <a:endParaRPr lang="en-US"/>
        </a:p>
      </dgm:t>
    </dgm:pt>
    <dgm:pt modelId="{72C889BD-7A38-477C-9CDE-DAB4264AF5DD}" type="parTrans" cxnId="{21B4E244-B6A2-465F-B7B4-6D8FAB2C68C0}">
      <dgm:prSet/>
      <dgm:spPr/>
      <dgm:t>
        <a:bodyPr/>
        <a:lstStyle/>
        <a:p>
          <a:endParaRPr lang="en-US"/>
        </a:p>
      </dgm:t>
    </dgm:pt>
    <dgm:pt modelId="{5FFE582B-A9F7-4C95-9E24-A017EE3CC6BA}" type="sibTrans" cxnId="{21B4E244-B6A2-465F-B7B4-6D8FAB2C68C0}">
      <dgm:prSet/>
      <dgm:spPr/>
      <dgm:t>
        <a:bodyPr/>
        <a:lstStyle/>
        <a:p>
          <a:endParaRPr lang="en-US"/>
        </a:p>
      </dgm:t>
    </dgm:pt>
    <dgm:pt modelId="{1285AA77-9685-4E34-8812-C8A321E857F9}" type="pres">
      <dgm:prSet presAssocID="{02836576-8CBF-49B0-8FE3-2786C3727DC9}" presName="diagram" presStyleCnt="0">
        <dgm:presLayoutVars>
          <dgm:dir/>
          <dgm:resizeHandles val="exact"/>
        </dgm:presLayoutVars>
      </dgm:prSet>
      <dgm:spPr/>
    </dgm:pt>
    <dgm:pt modelId="{2F9BA51E-0DE5-4DD6-9198-0D3063607135}" type="pres">
      <dgm:prSet presAssocID="{89228E17-C90E-4898-A062-D557AA805746}" presName="node" presStyleLbl="node1" presStyleIdx="0" presStyleCnt="8">
        <dgm:presLayoutVars>
          <dgm:bulletEnabled val="1"/>
        </dgm:presLayoutVars>
      </dgm:prSet>
      <dgm:spPr/>
    </dgm:pt>
    <dgm:pt modelId="{0F12BB9E-B3FE-446E-B5EA-A8717FCD7E63}" type="pres">
      <dgm:prSet presAssocID="{2AF487D7-8ED6-4C9B-A82F-DA6DBD89309C}" presName="sibTrans" presStyleCnt="0"/>
      <dgm:spPr/>
    </dgm:pt>
    <dgm:pt modelId="{A1DB5439-410B-470E-9D1D-90417155B586}" type="pres">
      <dgm:prSet presAssocID="{69EB0832-9F30-41EB-B344-C5AB650F2F4F}" presName="node" presStyleLbl="node1" presStyleIdx="1" presStyleCnt="8">
        <dgm:presLayoutVars>
          <dgm:bulletEnabled val="1"/>
        </dgm:presLayoutVars>
      </dgm:prSet>
      <dgm:spPr/>
    </dgm:pt>
    <dgm:pt modelId="{FC2DA017-7777-43DF-BB25-AF06EB912BD8}" type="pres">
      <dgm:prSet presAssocID="{D52FAAF8-7BD3-4C11-9D46-2A3235E2F64E}" presName="sibTrans" presStyleCnt="0"/>
      <dgm:spPr/>
    </dgm:pt>
    <dgm:pt modelId="{0AC6FC2D-F3EB-47A5-B087-0C3B86539DB9}" type="pres">
      <dgm:prSet presAssocID="{3889F943-0B2C-40C8-8574-F9664166DB27}" presName="node" presStyleLbl="node1" presStyleIdx="2" presStyleCnt="8">
        <dgm:presLayoutVars>
          <dgm:bulletEnabled val="1"/>
        </dgm:presLayoutVars>
      </dgm:prSet>
      <dgm:spPr/>
    </dgm:pt>
    <dgm:pt modelId="{D489D4F7-1B60-42E2-B6C2-0D21318EAC3A}" type="pres">
      <dgm:prSet presAssocID="{5545F301-FC45-456B-86B0-2467B0A64B36}" presName="sibTrans" presStyleCnt="0"/>
      <dgm:spPr/>
    </dgm:pt>
    <dgm:pt modelId="{2EF755AE-BE22-492C-AFC8-17A4E3E119E7}" type="pres">
      <dgm:prSet presAssocID="{BCA52AF6-C9D1-4B6A-AC88-CED1B7E29A49}" presName="node" presStyleLbl="node1" presStyleIdx="3" presStyleCnt="8">
        <dgm:presLayoutVars>
          <dgm:bulletEnabled val="1"/>
        </dgm:presLayoutVars>
      </dgm:prSet>
      <dgm:spPr/>
    </dgm:pt>
    <dgm:pt modelId="{1C2C2CE6-9AE2-4211-9891-03525B447A27}" type="pres">
      <dgm:prSet presAssocID="{15DC3BCE-9D62-4BAE-841F-4F9D2FA2EEC3}" presName="sibTrans" presStyleCnt="0"/>
      <dgm:spPr/>
    </dgm:pt>
    <dgm:pt modelId="{D3D4B776-2EEA-4F1E-BDED-4C1293CFE304}" type="pres">
      <dgm:prSet presAssocID="{9C1657E3-6861-4C8D-83E0-28FE03EF55A3}" presName="node" presStyleLbl="node1" presStyleIdx="4" presStyleCnt="8">
        <dgm:presLayoutVars>
          <dgm:bulletEnabled val="1"/>
        </dgm:presLayoutVars>
      </dgm:prSet>
      <dgm:spPr/>
    </dgm:pt>
    <dgm:pt modelId="{2DBD2205-1E57-4ECB-B376-F6906F1D369F}" type="pres">
      <dgm:prSet presAssocID="{6DD72363-87B1-4C91-8C91-F354D592087C}" presName="sibTrans" presStyleCnt="0"/>
      <dgm:spPr/>
    </dgm:pt>
    <dgm:pt modelId="{7BA2ADCC-3D2C-45C5-A0EA-8F197E4F5B5A}" type="pres">
      <dgm:prSet presAssocID="{48F0D0E3-2BB8-4258-8306-7A9165059FDC}" presName="node" presStyleLbl="node1" presStyleIdx="5" presStyleCnt="8">
        <dgm:presLayoutVars>
          <dgm:bulletEnabled val="1"/>
        </dgm:presLayoutVars>
      </dgm:prSet>
      <dgm:spPr/>
    </dgm:pt>
    <dgm:pt modelId="{4A65744A-6267-4DE4-98BA-6C9EDE40E21B}" type="pres">
      <dgm:prSet presAssocID="{AE7E0978-FA56-4817-81C5-9CE8972B7430}" presName="sibTrans" presStyleCnt="0"/>
      <dgm:spPr/>
    </dgm:pt>
    <dgm:pt modelId="{91AE00A8-338A-4A3A-B6E2-659EF318D42B}" type="pres">
      <dgm:prSet presAssocID="{9CADAFF9-A5CF-41B4-94CF-B313B66FD3FC}" presName="node" presStyleLbl="node1" presStyleIdx="6" presStyleCnt="8">
        <dgm:presLayoutVars>
          <dgm:bulletEnabled val="1"/>
        </dgm:presLayoutVars>
      </dgm:prSet>
      <dgm:spPr/>
    </dgm:pt>
    <dgm:pt modelId="{54DC3B21-297C-4CA1-B7EB-8F4B50D8FC8A}" type="pres">
      <dgm:prSet presAssocID="{F7C2BB2C-D76D-4897-B12E-A8BEDFF9F4BC}" presName="sibTrans" presStyleCnt="0"/>
      <dgm:spPr/>
    </dgm:pt>
    <dgm:pt modelId="{D630DBEB-DC89-411F-B6AC-52569E9DF20A}" type="pres">
      <dgm:prSet presAssocID="{CF807ECA-5072-4506-8D29-3AE0E7910DA8}" presName="node" presStyleLbl="node1" presStyleIdx="7" presStyleCnt="8">
        <dgm:presLayoutVars>
          <dgm:bulletEnabled val="1"/>
        </dgm:presLayoutVars>
      </dgm:prSet>
      <dgm:spPr/>
    </dgm:pt>
  </dgm:ptLst>
  <dgm:cxnLst>
    <dgm:cxn modelId="{3EC9D212-81F7-4CF0-BCAC-2A61100BC8A6}" srcId="{02836576-8CBF-49B0-8FE3-2786C3727DC9}" destId="{BCA52AF6-C9D1-4B6A-AC88-CED1B7E29A49}" srcOrd="3" destOrd="0" parTransId="{FA6E8649-7240-4742-BAD2-4DE717D98B77}" sibTransId="{15DC3BCE-9D62-4BAE-841F-4F9D2FA2EEC3}"/>
    <dgm:cxn modelId="{049EBB1C-296E-45EE-8D47-FC02EE148475}" type="presOf" srcId="{69EB0832-9F30-41EB-B344-C5AB650F2F4F}" destId="{A1DB5439-410B-470E-9D1D-90417155B586}" srcOrd="0" destOrd="0" presId="urn:microsoft.com/office/officeart/2005/8/layout/default"/>
    <dgm:cxn modelId="{15FAC424-4200-403B-A85E-DB8282077871}" type="presOf" srcId="{BCA52AF6-C9D1-4B6A-AC88-CED1B7E29A49}" destId="{2EF755AE-BE22-492C-AFC8-17A4E3E119E7}" srcOrd="0" destOrd="0" presId="urn:microsoft.com/office/officeart/2005/8/layout/default"/>
    <dgm:cxn modelId="{484E8E2F-70C5-434C-95C5-55122E5285F8}" srcId="{02836576-8CBF-49B0-8FE3-2786C3727DC9}" destId="{9C1657E3-6861-4C8D-83E0-28FE03EF55A3}" srcOrd="4" destOrd="0" parTransId="{0BF46D91-9DDD-4000-B8E0-144D82D9636D}" sibTransId="{6DD72363-87B1-4C91-8C91-F354D592087C}"/>
    <dgm:cxn modelId="{DD38213B-F942-4A29-9049-BC51EACB0210}" srcId="{02836576-8CBF-49B0-8FE3-2786C3727DC9}" destId="{9CADAFF9-A5CF-41B4-94CF-B313B66FD3FC}" srcOrd="6" destOrd="0" parTransId="{853B236C-2204-4523-9019-5DD5D7A4DE81}" sibTransId="{F7C2BB2C-D76D-4897-B12E-A8BEDFF9F4BC}"/>
    <dgm:cxn modelId="{02DA315F-2A9A-4267-954B-2287A2B93F84}" srcId="{02836576-8CBF-49B0-8FE3-2786C3727DC9}" destId="{48F0D0E3-2BB8-4258-8306-7A9165059FDC}" srcOrd="5" destOrd="0" parTransId="{23AB1AC8-C8B5-4B38-AEA0-9C8FC99795BC}" sibTransId="{AE7E0978-FA56-4817-81C5-9CE8972B7430}"/>
    <dgm:cxn modelId="{21B4E244-B6A2-465F-B7B4-6D8FAB2C68C0}" srcId="{02836576-8CBF-49B0-8FE3-2786C3727DC9}" destId="{CF807ECA-5072-4506-8D29-3AE0E7910DA8}" srcOrd="7" destOrd="0" parTransId="{72C889BD-7A38-477C-9CDE-DAB4264AF5DD}" sibTransId="{5FFE582B-A9F7-4C95-9E24-A017EE3CC6BA}"/>
    <dgm:cxn modelId="{9043D266-A572-46A1-BE0E-A0BEDA16EC96}" type="presOf" srcId="{3889F943-0B2C-40C8-8574-F9664166DB27}" destId="{0AC6FC2D-F3EB-47A5-B087-0C3B86539DB9}" srcOrd="0" destOrd="0" presId="urn:microsoft.com/office/officeart/2005/8/layout/default"/>
    <dgm:cxn modelId="{4397D34F-44A1-40DF-9C4D-7ADDA3D42A25}" type="presOf" srcId="{9CADAFF9-A5CF-41B4-94CF-B313B66FD3FC}" destId="{91AE00A8-338A-4A3A-B6E2-659EF318D42B}" srcOrd="0" destOrd="0" presId="urn:microsoft.com/office/officeart/2005/8/layout/default"/>
    <dgm:cxn modelId="{6E3DD47A-159D-4F0B-B4A3-5FA494A0D0F4}" srcId="{02836576-8CBF-49B0-8FE3-2786C3727DC9}" destId="{89228E17-C90E-4898-A062-D557AA805746}" srcOrd="0" destOrd="0" parTransId="{E4FCCC83-0B3B-425D-A5CA-2A6481CD50D7}" sibTransId="{2AF487D7-8ED6-4C9B-A82F-DA6DBD89309C}"/>
    <dgm:cxn modelId="{38333B8F-F550-4934-8F6B-2853E3335A5F}" type="presOf" srcId="{02836576-8CBF-49B0-8FE3-2786C3727DC9}" destId="{1285AA77-9685-4E34-8812-C8A321E857F9}" srcOrd="0" destOrd="0" presId="urn:microsoft.com/office/officeart/2005/8/layout/default"/>
    <dgm:cxn modelId="{C3F55BA9-C687-4478-95EC-794DF7223E96}" type="presOf" srcId="{89228E17-C90E-4898-A062-D557AA805746}" destId="{2F9BA51E-0DE5-4DD6-9198-0D3063607135}" srcOrd="0" destOrd="0" presId="urn:microsoft.com/office/officeart/2005/8/layout/default"/>
    <dgm:cxn modelId="{DC5724BA-8D50-429B-9585-5934446EF9D1}" type="presOf" srcId="{CF807ECA-5072-4506-8D29-3AE0E7910DA8}" destId="{D630DBEB-DC89-411F-B6AC-52569E9DF20A}" srcOrd="0" destOrd="0" presId="urn:microsoft.com/office/officeart/2005/8/layout/default"/>
    <dgm:cxn modelId="{C8F324C2-C4B8-4C4A-8590-F3B7F0F81289}" type="presOf" srcId="{48F0D0E3-2BB8-4258-8306-7A9165059FDC}" destId="{7BA2ADCC-3D2C-45C5-A0EA-8F197E4F5B5A}" srcOrd="0" destOrd="0" presId="urn:microsoft.com/office/officeart/2005/8/layout/default"/>
    <dgm:cxn modelId="{12A13CCA-4E65-489F-8866-DB682AAD2E4F}" type="presOf" srcId="{9C1657E3-6861-4C8D-83E0-28FE03EF55A3}" destId="{D3D4B776-2EEA-4F1E-BDED-4C1293CFE304}" srcOrd="0" destOrd="0" presId="urn:microsoft.com/office/officeart/2005/8/layout/default"/>
    <dgm:cxn modelId="{6A2509E8-CFC6-4BBF-8413-774104FAA969}" srcId="{02836576-8CBF-49B0-8FE3-2786C3727DC9}" destId="{69EB0832-9F30-41EB-B344-C5AB650F2F4F}" srcOrd="1" destOrd="0" parTransId="{FD463B67-63B3-45A3-85C5-C92D69BB38F3}" sibTransId="{D52FAAF8-7BD3-4C11-9D46-2A3235E2F64E}"/>
    <dgm:cxn modelId="{ADDC01F6-C969-4650-A378-1A64384A4E66}" srcId="{02836576-8CBF-49B0-8FE3-2786C3727DC9}" destId="{3889F943-0B2C-40C8-8574-F9664166DB27}" srcOrd="2" destOrd="0" parTransId="{697AEF4A-9274-49AE-A3B3-4CA39F457E68}" sibTransId="{5545F301-FC45-456B-86B0-2467B0A64B36}"/>
    <dgm:cxn modelId="{BFCC094F-AB5B-4A6A-8F29-E848207A8FF3}" type="presParOf" srcId="{1285AA77-9685-4E34-8812-C8A321E857F9}" destId="{2F9BA51E-0DE5-4DD6-9198-0D3063607135}" srcOrd="0" destOrd="0" presId="urn:microsoft.com/office/officeart/2005/8/layout/default"/>
    <dgm:cxn modelId="{CCAA8ED5-8E4F-4CA7-8C63-487A53215BFE}" type="presParOf" srcId="{1285AA77-9685-4E34-8812-C8A321E857F9}" destId="{0F12BB9E-B3FE-446E-B5EA-A8717FCD7E63}" srcOrd="1" destOrd="0" presId="urn:microsoft.com/office/officeart/2005/8/layout/default"/>
    <dgm:cxn modelId="{37442CF0-09F2-4B0B-8E86-30AF38A39636}" type="presParOf" srcId="{1285AA77-9685-4E34-8812-C8A321E857F9}" destId="{A1DB5439-410B-470E-9D1D-90417155B586}" srcOrd="2" destOrd="0" presId="urn:microsoft.com/office/officeart/2005/8/layout/default"/>
    <dgm:cxn modelId="{AE78E6CF-99CF-44BD-B26E-BECD7D40C1C8}" type="presParOf" srcId="{1285AA77-9685-4E34-8812-C8A321E857F9}" destId="{FC2DA017-7777-43DF-BB25-AF06EB912BD8}" srcOrd="3" destOrd="0" presId="urn:microsoft.com/office/officeart/2005/8/layout/default"/>
    <dgm:cxn modelId="{ABBE0AEF-FAFB-4C71-B109-DBB580208053}" type="presParOf" srcId="{1285AA77-9685-4E34-8812-C8A321E857F9}" destId="{0AC6FC2D-F3EB-47A5-B087-0C3B86539DB9}" srcOrd="4" destOrd="0" presId="urn:microsoft.com/office/officeart/2005/8/layout/default"/>
    <dgm:cxn modelId="{5BE9B74C-D14B-4B46-8FA9-B0D0D6431ACF}" type="presParOf" srcId="{1285AA77-9685-4E34-8812-C8A321E857F9}" destId="{D489D4F7-1B60-42E2-B6C2-0D21318EAC3A}" srcOrd="5" destOrd="0" presId="urn:microsoft.com/office/officeart/2005/8/layout/default"/>
    <dgm:cxn modelId="{6CB19EE4-B6BA-4749-BCE2-3DF58A03B815}" type="presParOf" srcId="{1285AA77-9685-4E34-8812-C8A321E857F9}" destId="{2EF755AE-BE22-492C-AFC8-17A4E3E119E7}" srcOrd="6" destOrd="0" presId="urn:microsoft.com/office/officeart/2005/8/layout/default"/>
    <dgm:cxn modelId="{8CAF4BB1-EB81-46B7-AC75-5A27D32BEC68}" type="presParOf" srcId="{1285AA77-9685-4E34-8812-C8A321E857F9}" destId="{1C2C2CE6-9AE2-4211-9891-03525B447A27}" srcOrd="7" destOrd="0" presId="urn:microsoft.com/office/officeart/2005/8/layout/default"/>
    <dgm:cxn modelId="{97790965-F08C-4A15-B7E5-D3B2118174FD}" type="presParOf" srcId="{1285AA77-9685-4E34-8812-C8A321E857F9}" destId="{D3D4B776-2EEA-4F1E-BDED-4C1293CFE304}" srcOrd="8" destOrd="0" presId="urn:microsoft.com/office/officeart/2005/8/layout/default"/>
    <dgm:cxn modelId="{B27929A6-FD06-44E7-9C92-20D7A28016CD}" type="presParOf" srcId="{1285AA77-9685-4E34-8812-C8A321E857F9}" destId="{2DBD2205-1E57-4ECB-B376-F6906F1D369F}" srcOrd="9" destOrd="0" presId="urn:microsoft.com/office/officeart/2005/8/layout/default"/>
    <dgm:cxn modelId="{2DB9771E-FC76-4CAB-AB93-D47607AC91D8}" type="presParOf" srcId="{1285AA77-9685-4E34-8812-C8A321E857F9}" destId="{7BA2ADCC-3D2C-45C5-A0EA-8F197E4F5B5A}" srcOrd="10" destOrd="0" presId="urn:microsoft.com/office/officeart/2005/8/layout/default"/>
    <dgm:cxn modelId="{91956C8B-9A0F-44C0-B0AB-7AA8319F0E99}" type="presParOf" srcId="{1285AA77-9685-4E34-8812-C8A321E857F9}" destId="{4A65744A-6267-4DE4-98BA-6C9EDE40E21B}" srcOrd="11" destOrd="0" presId="urn:microsoft.com/office/officeart/2005/8/layout/default"/>
    <dgm:cxn modelId="{63685AC3-4D47-4F37-ACE6-A291F724C77E}" type="presParOf" srcId="{1285AA77-9685-4E34-8812-C8A321E857F9}" destId="{91AE00A8-338A-4A3A-B6E2-659EF318D42B}" srcOrd="12" destOrd="0" presId="urn:microsoft.com/office/officeart/2005/8/layout/default"/>
    <dgm:cxn modelId="{6CFA5A2E-3697-480E-9BB5-959BD72DFD0F}" type="presParOf" srcId="{1285AA77-9685-4E34-8812-C8A321E857F9}" destId="{54DC3B21-297C-4CA1-B7EB-8F4B50D8FC8A}" srcOrd="13" destOrd="0" presId="urn:microsoft.com/office/officeart/2005/8/layout/default"/>
    <dgm:cxn modelId="{C9028359-3290-42B0-BEC0-B4AACF9098AF}" type="presParOf" srcId="{1285AA77-9685-4E34-8812-C8A321E857F9}" destId="{D630DBEB-DC89-411F-B6AC-52569E9DF20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C77CD1-0EE4-4EAB-8586-566023F0BD5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B0BEAFE-EE4F-4A84-B61C-F1C5736C3254}">
      <dgm:prSet/>
      <dgm:spPr/>
      <dgm:t>
        <a:bodyPr/>
        <a:lstStyle/>
        <a:p>
          <a:r>
            <a:rPr lang="en-CA" dirty="0"/>
            <a:t>Use our stories/images</a:t>
          </a:r>
          <a:endParaRPr lang="en-US" dirty="0"/>
        </a:p>
      </dgm:t>
    </dgm:pt>
    <dgm:pt modelId="{584A6F20-0269-4980-A228-013A8D408655}" type="parTrans" cxnId="{E5418377-7956-465D-A80D-BCE82768B888}">
      <dgm:prSet/>
      <dgm:spPr/>
      <dgm:t>
        <a:bodyPr/>
        <a:lstStyle/>
        <a:p>
          <a:endParaRPr lang="en-US"/>
        </a:p>
      </dgm:t>
    </dgm:pt>
    <dgm:pt modelId="{C440F895-200B-4945-BA4B-2DFAFEAC5967}" type="sibTrans" cxnId="{E5418377-7956-465D-A80D-BCE82768B888}">
      <dgm:prSet/>
      <dgm:spPr/>
      <dgm:t>
        <a:bodyPr/>
        <a:lstStyle/>
        <a:p>
          <a:endParaRPr lang="en-US"/>
        </a:p>
      </dgm:t>
    </dgm:pt>
    <dgm:pt modelId="{96A28B55-110F-4093-9945-7FAFE5C0A757}">
      <dgm:prSet/>
      <dgm:spPr/>
      <dgm:t>
        <a:bodyPr/>
        <a:lstStyle/>
        <a:p>
          <a:r>
            <a:rPr lang="en-CA" dirty="0"/>
            <a:t>The voice of families</a:t>
          </a:r>
          <a:endParaRPr lang="en-US" dirty="0"/>
        </a:p>
      </dgm:t>
    </dgm:pt>
    <dgm:pt modelId="{C3564273-8CB2-4505-AED8-38F8EBCC7907}" type="parTrans" cxnId="{DC5D0523-818F-46E0-AE7E-748B499DE0AC}">
      <dgm:prSet/>
      <dgm:spPr/>
      <dgm:t>
        <a:bodyPr/>
        <a:lstStyle/>
        <a:p>
          <a:endParaRPr lang="en-US"/>
        </a:p>
      </dgm:t>
    </dgm:pt>
    <dgm:pt modelId="{134683E8-132B-47B6-87D1-47AFC2F8A937}" type="sibTrans" cxnId="{DC5D0523-818F-46E0-AE7E-748B499DE0AC}">
      <dgm:prSet/>
      <dgm:spPr/>
      <dgm:t>
        <a:bodyPr/>
        <a:lstStyle/>
        <a:p>
          <a:endParaRPr lang="en-US"/>
        </a:p>
      </dgm:t>
    </dgm:pt>
    <dgm:pt modelId="{C866D77D-84EC-44A3-BF5F-9E9AB4905DF0}">
      <dgm:prSet/>
      <dgm:spPr/>
      <dgm:t>
        <a:bodyPr/>
        <a:lstStyle/>
        <a:p>
          <a:r>
            <a:rPr lang="en-CA" dirty="0"/>
            <a:t>Get policy makers attention</a:t>
          </a:r>
          <a:endParaRPr lang="en-US" dirty="0"/>
        </a:p>
      </dgm:t>
    </dgm:pt>
    <dgm:pt modelId="{F4985F32-5AC9-419F-8BEF-8A0943E469ED}" type="parTrans" cxnId="{00EBA702-D695-404F-9F22-5268F93372F4}">
      <dgm:prSet/>
      <dgm:spPr/>
      <dgm:t>
        <a:bodyPr/>
        <a:lstStyle/>
        <a:p>
          <a:endParaRPr lang="en-US"/>
        </a:p>
      </dgm:t>
    </dgm:pt>
    <dgm:pt modelId="{E8A34973-104D-4929-8CC2-E23138E5ED06}" type="sibTrans" cxnId="{00EBA702-D695-404F-9F22-5268F93372F4}">
      <dgm:prSet/>
      <dgm:spPr/>
      <dgm:t>
        <a:bodyPr/>
        <a:lstStyle/>
        <a:p>
          <a:endParaRPr lang="en-US"/>
        </a:p>
      </dgm:t>
    </dgm:pt>
    <dgm:pt modelId="{929CDA37-BCAA-4074-8510-D9FCDD763E33}">
      <dgm:prSet/>
      <dgm:spPr/>
      <dgm:t>
        <a:bodyPr/>
        <a:lstStyle/>
        <a:p>
          <a:r>
            <a:rPr lang="en-CA" dirty="0"/>
            <a:t>Mentor new advocates</a:t>
          </a:r>
          <a:endParaRPr lang="en-US" dirty="0"/>
        </a:p>
      </dgm:t>
    </dgm:pt>
    <dgm:pt modelId="{C66F9401-C0BF-4308-A1CB-BC6673182B75}" type="parTrans" cxnId="{77568001-573E-4675-B76C-5D9A9C0750BE}">
      <dgm:prSet/>
      <dgm:spPr/>
      <dgm:t>
        <a:bodyPr/>
        <a:lstStyle/>
        <a:p>
          <a:endParaRPr lang="en-US"/>
        </a:p>
      </dgm:t>
    </dgm:pt>
    <dgm:pt modelId="{329601C4-FE5B-4AAE-9385-24C6B05F7C26}" type="sibTrans" cxnId="{77568001-573E-4675-B76C-5D9A9C0750BE}">
      <dgm:prSet/>
      <dgm:spPr/>
      <dgm:t>
        <a:bodyPr/>
        <a:lstStyle/>
        <a:p>
          <a:endParaRPr lang="en-US"/>
        </a:p>
      </dgm:t>
    </dgm:pt>
    <dgm:pt modelId="{80AA9AF2-623B-47BE-BB09-2ED4D9B0DEA9}">
      <dgm:prSet/>
      <dgm:spPr/>
      <dgm:t>
        <a:bodyPr/>
        <a:lstStyle/>
        <a:p>
          <a:r>
            <a:rPr lang="en-CA" dirty="0"/>
            <a:t>Creative ideas/actions</a:t>
          </a:r>
          <a:endParaRPr lang="en-US" dirty="0"/>
        </a:p>
      </dgm:t>
    </dgm:pt>
    <dgm:pt modelId="{8A674C23-B78C-4E61-80D0-7D18FA3CBC81}" type="parTrans" cxnId="{C13C598C-AD11-4948-8C4C-EBF43F8B3DA3}">
      <dgm:prSet/>
      <dgm:spPr/>
      <dgm:t>
        <a:bodyPr/>
        <a:lstStyle/>
        <a:p>
          <a:endParaRPr lang="en-US"/>
        </a:p>
      </dgm:t>
    </dgm:pt>
    <dgm:pt modelId="{57255000-6FA7-4C01-B9B5-DBEBBF692012}" type="sibTrans" cxnId="{C13C598C-AD11-4948-8C4C-EBF43F8B3DA3}">
      <dgm:prSet/>
      <dgm:spPr/>
      <dgm:t>
        <a:bodyPr/>
        <a:lstStyle/>
        <a:p>
          <a:endParaRPr lang="en-US"/>
        </a:p>
      </dgm:t>
    </dgm:pt>
    <dgm:pt modelId="{90DF562B-FB60-4361-9188-61DBAB5D980C}">
      <dgm:prSet/>
      <dgm:spPr/>
      <dgm:t>
        <a:bodyPr/>
        <a:lstStyle/>
        <a:p>
          <a:r>
            <a:rPr lang="en-CA" dirty="0"/>
            <a:t>Working with [media] allies</a:t>
          </a:r>
          <a:endParaRPr lang="en-US" dirty="0"/>
        </a:p>
      </dgm:t>
    </dgm:pt>
    <dgm:pt modelId="{3DDFBF50-8D3B-41EC-BAEA-EC3C0B581ABD}" type="parTrans" cxnId="{C72C79E8-FBEE-4F60-86BA-C8EC62AFD6FC}">
      <dgm:prSet/>
      <dgm:spPr/>
      <dgm:t>
        <a:bodyPr/>
        <a:lstStyle/>
        <a:p>
          <a:endParaRPr lang="en-US"/>
        </a:p>
      </dgm:t>
    </dgm:pt>
    <dgm:pt modelId="{D5194A6E-F17D-463A-AFA8-1DD2B5B59D55}" type="sibTrans" cxnId="{C72C79E8-FBEE-4F60-86BA-C8EC62AFD6FC}">
      <dgm:prSet/>
      <dgm:spPr/>
      <dgm:t>
        <a:bodyPr/>
        <a:lstStyle/>
        <a:p>
          <a:endParaRPr lang="en-US"/>
        </a:p>
      </dgm:t>
    </dgm:pt>
    <dgm:pt modelId="{11C76E27-8862-412F-8578-095394371749}" type="pres">
      <dgm:prSet presAssocID="{6FC77CD1-0EE4-4EAB-8586-566023F0BD55}" presName="diagram" presStyleCnt="0">
        <dgm:presLayoutVars>
          <dgm:dir/>
          <dgm:resizeHandles val="exact"/>
        </dgm:presLayoutVars>
      </dgm:prSet>
      <dgm:spPr/>
    </dgm:pt>
    <dgm:pt modelId="{9FFB66E4-DF7E-4AAC-B5AE-EA3865BED179}" type="pres">
      <dgm:prSet presAssocID="{1B0BEAFE-EE4F-4A84-B61C-F1C5736C3254}" presName="node" presStyleLbl="node1" presStyleIdx="0" presStyleCnt="6">
        <dgm:presLayoutVars>
          <dgm:bulletEnabled val="1"/>
        </dgm:presLayoutVars>
      </dgm:prSet>
      <dgm:spPr/>
    </dgm:pt>
    <dgm:pt modelId="{3930E76E-1976-4A9B-B857-2980BC14746B}" type="pres">
      <dgm:prSet presAssocID="{C440F895-200B-4945-BA4B-2DFAFEAC5967}" presName="sibTrans" presStyleCnt="0"/>
      <dgm:spPr/>
    </dgm:pt>
    <dgm:pt modelId="{E03E9876-A98A-4315-B2E8-848370306960}" type="pres">
      <dgm:prSet presAssocID="{96A28B55-110F-4093-9945-7FAFE5C0A757}" presName="node" presStyleLbl="node1" presStyleIdx="1" presStyleCnt="6">
        <dgm:presLayoutVars>
          <dgm:bulletEnabled val="1"/>
        </dgm:presLayoutVars>
      </dgm:prSet>
      <dgm:spPr/>
    </dgm:pt>
    <dgm:pt modelId="{960CB5FA-8490-47A3-9BB4-2C500F73205E}" type="pres">
      <dgm:prSet presAssocID="{134683E8-132B-47B6-87D1-47AFC2F8A937}" presName="sibTrans" presStyleCnt="0"/>
      <dgm:spPr/>
    </dgm:pt>
    <dgm:pt modelId="{7C132F09-8CE3-49B8-A230-74DBFF302DBA}" type="pres">
      <dgm:prSet presAssocID="{C866D77D-84EC-44A3-BF5F-9E9AB4905DF0}" presName="node" presStyleLbl="node1" presStyleIdx="2" presStyleCnt="6">
        <dgm:presLayoutVars>
          <dgm:bulletEnabled val="1"/>
        </dgm:presLayoutVars>
      </dgm:prSet>
      <dgm:spPr/>
    </dgm:pt>
    <dgm:pt modelId="{29DE1690-19D0-41B7-80B5-DF2773F746CD}" type="pres">
      <dgm:prSet presAssocID="{E8A34973-104D-4929-8CC2-E23138E5ED06}" presName="sibTrans" presStyleCnt="0"/>
      <dgm:spPr/>
    </dgm:pt>
    <dgm:pt modelId="{36A21E62-2B25-4C42-8923-8E0A8133ECC2}" type="pres">
      <dgm:prSet presAssocID="{929CDA37-BCAA-4074-8510-D9FCDD763E33}" presName="node" presStyleLbl="node1" presStyleIdx="3" presStyleCnt="6">
        <dgm:presLayoutVars>
          <dgm:bulletEnabled val="1"/>
        </dgm:presLayoutVars>
      </dgm:prSet>
      <dgm:spPr/>
    </dgm:pt>
    <dgm:pt modelId="{AF3795E9-3EB6-431E-9751-6DC812D5E528}" type="pres">
      <dgm:prSet presAssocID="{329601C4-FE5B-4AAE-9385-24C6B05F7C26}" presName="sibTrans" presStyleCnt="0"/>
      <dgm:spPr/>
    </dgm:pt>
    <dgm:pt modelId="{EF7A2E40-6B81-4D0E-9A2F-3458A3A7A8F2}" type="pres">
      <dgm:prSet presAssocID="{80AA9AF2-623B-47BE-BB09-2ED4D9B0DEA9}" presName="node" presStyleLbl="node1" presStyleIdx="4" presStyleCnt="6">
        <dgm:presLayoutVars>
          <dgm:bulletEnabled val="1"/>
        </dgm:presLayoutVars>
      </dgm:prSet>
      <dgm:spPr/>
    </dgm:pt>
    <dgm:pt modelId="{F35A2F88-EE12-4A64-85BE-68CED804BFA4}" type="pres">
      <dgm:prSet presAssocID="{57255000-6FA7-4C01-B9B5-DBEBBF692012}" presName="sibTrans" presStyleCnt="0"/>
      <dgm:spPr/>
    </dgm:pt>
    <dgm:pt modelId="{15A028C7-C9F2-465C-BC94-07BD20EF0CF5}" type="pres">
      <dgm:prSet presAssocID="{90DF562B-FB60-4361-9188-61DBAB5D980C}" presName="node" presStyleLbl="node1" presStyleIdx="5" presStyleCnt="6">
        <dgm:presLayoutVars>
          <dgm:bulletEnabled val="1"/>
        </dgm:presLayoutVars>
      </dgm:prSet>
      <dgm:spPr/>
    </dgm:pt>
  </dgm:ptLst>
  <dgm:cxnLst>
    <dgm:cxn modelId="{77568001-573E-4675-B76C-5D9A9C0750BE}" srcId="{6FC77CD1-0EE4-4EAB-8586-566023F0BD55}" destId="{929CDA37-BCAA-4074-8510-D9FCDD763E33}" srcOrd="3" destOrd="0" parTransId="{C66F9401-C0BF-4308-A1CB-BC6673182B75}" sibTransId="{329601C4-FE5B-4AAE-9385-24C6B05F7C26}"/>
    <dgm:cxn modelId="{00EBA702-D695-404F-9F22-5268F93372F4}" srcId="{6FC77CD1-0EE4-4EAB-8586-566023F0BD55}" destId="{C866D77D-84EC-44A3-BF5F-9E9AB4905DF0}" srcOrd="2" destOrd="0" parTransId="{F4985F32-5AC9-419F-8BEF-8A0943E469ED}" sibTransId="{E8A34973-104D-4929-8CC2-E23138E5ED06}"/>
    <dgm:cxn modelId="{DC5D0523-818F-46E0-AE7E-748B499DE0AC}" srcId="{6FC77CD1-0EE4-4EAB-8586-566023F0BD55}" destId="{96A28B55-110F-4093-9945-7FAFE5C0A757}" srcOrd="1" destOrd="0" parTransId="{C3564273-8CB2-4505-AED8-38F8EBCC7907}" sibTransId="{134683E8-132B-47B6-87D1-47AFC2F8A937}"/>
    <dgm:cxn modelId="{15446843-F624-4F0F-8DAA-4F012665DBDE}" type="presOf" srcId="{929CDA37-BCAA-4074-8510-D9FCDD763E33}" destId="{36A21E62-2B25-4C42-8923-8E0A8133ECC2}" srcOrd="0" destOrd="0" presId="urn:microsoft.com/office/officeart/2005/8/layout/default"/>
    <dgm:cxn modelId="{85344D4C-7B0D-42EB-8665-5EDBBE52A9E7}" type="presOf" srcId="{80AA9AF2-623B-47BE-BB09-2ED4D9B0DEA9}" destId="{EF7A2E40-6B81-4D0E-9A2F-3458A3A7A8F2}" srcOrd="0" destOrd="0" presId="urn:microsoft.com/office/officeart/2005/8/layout/default"/>
    <dgm:cxn modelId="{9FE74C4F-6799-458D-8BCE-1484DFA7DD53}" type="presOf" srcId="{C866D77D-84EC-44A3-BF5F-9E9AB4905DF0}" destId="{7C132F09-8CE3-49B8-A230-74DBFF302DBA}" srcOrd="0" destOrd="0" presId="urn:microsoft.com/office/officeart/2005/8/layout/default"/>
    <dgm:cxn modelId="{5ECD8E52-9658-47EF-9A3D-FD7321F0FB51}" type="presOf" srcId="{6FC77CD1-0EE4-4EAB-8586-566023F0BD55}" destId="{11C76E27-8862-412F-8578-095394371749}" srcOrd="0" destOrd="0" presId="urn:microsoft.com/office/officeart/2005/8/layout/default"/>
    <dgm:cxn modelId="{E5418377-7956-465D-A80D-BCE82768B888}" srcId="{6FC77CD1-0EE4-4EAB-8586-566023F0BD55}" destId="{1B0BEAFE-EE4F-4A84-B61C-F1C5736C3254}" srcOrd="0" destOrd="0" parTransId="{584A6F20-0269-4980-A228-013A8D408655}" sibTransId="{C440F895-200B-4945-BA4B-2DFAFEAC5967}"/>
    <dgm:cxn modelId="{0846C98A-495F-4C9C-82C7-DE283014F2F2}" type="presOf" srcId="{1B0BEAFE-EE4F-4A84-B61C-F1C5736C3254}" destId="{9FFB66E4-DF7E-4AAC-B5AE-EA3865BED179}" srcOrd="0" destOrd="0" presId="urn:microsoft.com/office/officeart/2005/8/layout/default"/>
    <dgm:cxn modelId="{C13C598C-AD11-4948-8C4C-EBF43F8B3DA3}" srcId="{6FC77CD1-0EE4-4EAB-8586-566023F0BD55}" destId="{80AA9AF2-623B-47BE-BB09-2ED4D9B0DEA9}" srcOrd="4" destOrd="0" parTransId="{8A674C23-B78C-4E61-80D0-7D18FA3CBC81}" sibTransId="{57255000-6FA7-4C01-B9B5-DBEBBF692012}"/>
    <dgm:cxn modelId="{8675CAA4-13C5-4E17-A15E-65B4EC6FB66F}" type="presOf" srcId="{90DF562B-FB60-4361-9188-61DBAB5D980C}" destId="{15A028C7-C9F2-465C-BC94-07BD20EF0CF5}" srcOrd="0" destOrd="0" presId="urn:microsoft.com/office/officeart/2005/8/layout/default"/>
    <dgm:cxn modelId="{C72C79E8-FBEE-4F60-86BA-C8EC62AFD6FC}" srcId="{6FC77CD1-0EE4-4EAB-8586-566023F0BD55}" destId="{90DF562B-FB60-4361-9188-61DBAB5D980C}" srcOrd="5" destOrd="0" parTransId="{3DDFBF50-8D3B-41EC-BAEA-EC3C0B581ABD}" sibTransId="{D5194A6E-F17D-463A-AFA8-1DD2B5B59D55}"/>
    <dgm:cxn modelId="{53F3D9EC-E6CB-476A-9DD4-75052DCC9CB7}" type="presOf" srcId="{96A28B55-110F-4093-9945-7FAFE5C0A757}" destId="{E03E9876-A98A-4315-B2E8-848370306960}" srcOrd="0" destOrd="0" presId="urn:microsoft.com/office/officeart/2005/8/layout/default"/>
    <dgm:cxn modelId="{822DB115-80B9-4028-8EF0-A9854D6B11CA}" type="presParOf" srcId="{11C76E27-8862-412F-8578-095394371749}" destId="{9FFB66E4-DF7E-4AAC-B5AE-EA3865BED179}" srcOrd="0" destOrd="0" presId="urn:microsoft.com/office/officeart/2005/8/layout/default"/>
    <dgm:cxn modelId="{D0CDCCD0-F87C-4F45-ABDC-83DBC846CCA4}" type="presParOf" srcId="{11C76E27-8862-412F-8578-095394371749}" destId="{3930E76E-1976-4A9B-B857-2980BC14746B}" srcOrd="1" destOrd="0" presId="urn:microsoft.com/office/officeart/2005/8/layout/default"/>
    <dgm:cxn modelId="{E243E01E-1BCF-46FB-AD4E-27FCC26F3DF9}" type="presParOf" srcId="{11C76E27-8862-412F-8578-095394371749}" destId="{E03E9876-A98A-4315-B2E8-848370306960}" srcOrd="2" destOrd="0" presId="urn:microsoft.com/office/officeart/2005/8/layout/default"/>
    <dgm:cxn modelId="{9A41F49D-155A-4741-8521-B0E2C5C81F7C}" type="presParOf" srcId="{11C76E27-8862-412F-8578-095394371749}" destId="{960CB5FA-8490-47A3-9BB4-2C500F73205E}" srcOrd="3" destOrd="0" presId="urn:microsoft.com/office/officeart/2005/8/layout/default"/>
    <dgm:cxn modelId="{CE332FE0-088A-423A-A454-9535AA579A1F}" type="presParOf" srcId="{11C76E27-8862-412F-8578-095394371749}" destId="{7C132F09-8CE3-49B8-A230-74DBFF302DBA}" srcOrd="4" destOrd="0" presId="urn:microsoft.com/office/officeart/2005/8/layout/default"/>
    <dgm:cxn modelId="{3F96396A-187E-40BE-B291-A297D319760E}" type="presParOf" srcId="{11C76E27-8862-412F-8578-095394371749}" destId="{29DE1690-19D0-41B7-80B5-DF2773F746CD}" srcOrd="5" destOrd="0" presId="urn:microsoft.com/office/officeart/2005/8/layout/default"/>
    <dgm:cxn modelId="{A9DCDF39-3756-4060-A46B-941B11CEFC7F}" type="presParOf" srcId="{11C76E27-8862-412F-8578-095394371749}" destId="{36A21E62-2B25-4C42-8923-8E0A8133ECC2}" srcOrd="6" destOrd="0" presId="urn:microsoft.com/office/officeart/2005/8/layout/default"/>
    <dgm:cxn modelId="{2A12EC74-9C62-432D-B4D5-7562C004B8CC}" type="presParOf" srcId="{11C76E27-8862-412F-8578-095394371749}" destId="{AF3795E9-3EB6-431E-9751-6DC812D5E528}" srcOrd="7" destOrd="0" presId="urn:microsoft.com/office/officeart/2005/8/layout/default"/>
    <dgm:cxn modelId="{63B3895D-911E-4329-84C7-8D4AFF53E9FE}" type="presParOf" srcId="{11C76E27-8862-412F-8578-095394371749}" destId="{EF7A2E40-6B81-4D0E-9A2F-3458A3A7A8F2}" srcOrd="8" destOrd="0" presId="urn:microsoft.com/office/officeart/2005/8/layout/default"/>
    <dgm:cxn modelId="{81D6DAC5-6A52-4AF9-ABA4-CED079D0E1B5}" type="presParOf" srcId="{11C76E27-8862-412F-8578-095394371749}" destId="{F35A2F88-EE12-4A64-85BE-68CED804BFA4}" srcOrd="9" destOrd="0" presId="urn:microsoft.com/office/officeart/2005/8/layout/default"/>
    <dgm:cxn modelId="{9F95E895-4001-48D5-B851-8EADACF33A75}" type="presParOf" srcId="{11C76E27-8862-412F-8578-095394371749}" destId="{15A028C7-C9F2-465C-BC94-07BD20EF0CF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C77CD1-0EE4-4EAB-8586-566023F0BD55}"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1B0BEAFE-EE4F-4A84-B61C-F1C5736C3254}">
      <dgm:prSet/>
      <dgm:spPr/>
      <dgm:t>
        <a:bodyPr/>
        <a:lstStyle/>
        <a:p>
          <a:r>
            <a:rPr lang="en-CA" dirty="0"/>
            <a:t>Focus on emotion</a:t>
          </a:r>
          <a:endParaRPr lang="en-US" dirty="0"/>
        </a:p>
      </dgm:t>
    </dgm:pt>
    <dgm:pt modelId="{584A6F20-0269-4980-A228-013A8D408655}" type="parTrans" cxnId="{E5418377-7956-465D-A80D-BCE82768B888}">
      <dgm:prSet/>
      <dgm:spPr/>
      <dgm:t>
        <a:bodyPr/>
        <a:lstStyle/>
        <a:p>
          <a:endParaRPr lang="en-US"/>
        </a:p>
      </dgm:t>
    </dgm:pt>
    <dgm:pt modelId="{C440F895-200B-4945-BA4B-2DFAFEAC5967}" type="sibTrans" cxnId="{E5418377-7956-465D-A80D-BCE82768B888}">
      <dgm:prSet/>
      <dgm:spPr/>
      <dgm:t>
        <a:bodyPr/>
        <a:lstStyle/>
        <a:p>
          <a:endParaRPr lang="en-US"/>
        </a:p>
      </dgm:t>
    </dgm:pt>
    <dgm:pt modelId="{96A28B55-110F-4093-9945-7FAFE5C0A757}">
      <dgm:prSet/>
      <dgm:spPr/>
      <dgm:t>
        <a:bodyPr/>
        <a:lstStyle/>
        <a:p>
          <a:r>
            <a:rPr lang="en-CA" dirty="0"/>
            <a:t>Being click- bait</a:t>
          </a:r>
          <a:endParaRPr lang="en-US" dirty="0"/>
        </a:p>
      </dgm:t>
    </dgm:pt>
    <dgm:pt modelId="{C3564273-8CB2-4505-AED8-38F8EBCC7907}" type="parTrans" cxnId="{DC5D0523-818F-46E0-AE7E-748B499DE0AC}">
      <dgm:prSet/>
      <dgm:spPr/>
      <dgm:t>
        <a:bodyPr/>
        <a:lstStyle/>
        <a:p>
          <a:endParaRPr lang="en-US"/>
        </a:p>
      </dgm:t>
    </dgm:pt>
    <dgm:pt modelId="{134683E8-132B-47B6-87D1-47AFC2F8A937}" type="sibTrans" cxnId="{DC5D0523-818F-46E0-AE7E-748B499DE0AC}">
      <dgm:prSet/>
      <dgm:spPr/>
      <dgm:t>
        <a:bodyPr/>
        <a:lstStyle/>
        <a:p>
          <a:endParaRPr lang="en-US"/>
        </a:p>
      </dgm:t>
    </dgm:pt>
    <dgm:pt modelId="{C866D77D-84EC-44A3-BF5F-9E9AB4905DF0}">
      <dgm:prSet/>
      <dgm:spPr/>
      <dgm:t>
        <a:bodyPr/>
        <a:lstStyle/>
        <a:p>
          <a:r>
            <a:rPr lang="en-US" dirty="0"/>
            <a:t>Keeping our story fresh</a:t>
          </a:r>
        </a:p>
      </dgm:t>
    </dgm:pt>
    <dgm:pt modelId="{F4985F32-5AC9-419F-8BEF-8A0943E469ED}" type="parTrans" cxnId="{00EBA702-D695-404F-9F22-5268F93372F4}">
      <dgm:prSet/>
      <dgm:spPr/>
      <dgm:t>
        <a:bodyPr/>
        <a:lstStyle/>
        <a:p>
          <a:endParaRPr lang="en-US"/>
        </a:p>
      </dgm:t>
    </dgm:pt>
    <dgm:pt modelId="{E8A34973-104D-4929-8CC2-E23138E5ED06}" type="sibTrans" cxnId="{00EBA702-D695-404F-9F22-5268F93372F4}">
      <dgm:prSet/>
      <dgm:spPr/>
      <dgm:t>
        <a:bodyPr/>
        <a:lstStyle/>
        <a:p>
          <a:endParaRPr lang="en-US"/>
        </a:p>
      </dgm:t>
    </dgm:pt>
    <dgm:pt modelId="{929CDA37-BCAA-4074-8510-D9FCDD763E33}">
      <dgm:prSet/>
      <dgm:spPr/>
      <dgm:t>
        <a:bodyPr/>
        <a:lstStyle/>
        <a:p>
          <a:r>
            <a:rPr lang="en-CA" dirty="0"/>
            <a:t>Diversity</a:t>
          </a:r>
          <a:endParaRPr lang="en-US" dirty="0"/>
        </a:p>
      </dgm:t>
    </dgm:pt>
    <dgm:pt modelId="{C66F9401-C0BF-4308-A1CB-BC6673182B75}" type="parTrans" cxnId="{77568001-573E-4675-B76C-5D9A9C0750BE}">
      <dgm:prSet/>
      <dgm:spPr/>
      <dgm:t>
        <a:bodyPr/>
        <a:lstStyle/>
        <a:p>
          <a:endParaRPr lang="en-US"/>
        </a:p>
      </dgm:t>
    </dgm:pt>
    <dgm:pt modelId="{329601C4-FE5B-4AAE-9385-24C6B05F7C26}" type="sibTrans" cxnId="{77568001-573E-4675-B76C-5D9A9C0750BE}">
      <dgm:prSet/>
      <dgm:spPr/>
      <dgm:t>
        <a:bodyPr/>
        <a:lstStyle/>
        <a:p>
          <a:endParaRPr lang="en-US"/>
        </a:p>
      </dgm:t>
    </dgm:pt>
    <dgm:pt modelId="{80AA9AF2-623B-47BE-BB09-2ED4D9B0DEA9}">
      <dgm:prSet/>
      <dgm:spPr/>
      <dgm:t>
        <a:bodyPr/>
        <a:lstStyle/>
        <a:p>
          <a:r>
            <a:rPr lang="en-CA" dirty="0"/>
            <a:t>Social Media</a:t>
          </a:r>
          <a:endParaRPr lang="en-US" dirty="0"/>
        </a:p>
      </dgm:t>
    </dgm:pt>
    <dgm:pt modelId="{8A674C23-B78C-4E61-80D0-7D18FA3CBC81}" type="parTrans" cxnId="{C13C598C-AD11-4948-8C4C-EBF43F8B3DA3}">
      <dgm:prSet/>
      <dgm:spPr/>
      <dgm:t>
        <a:bodyPr/>
        <a:lstStyle/>
        <a:p>
          <a:endParaRPr lang="en-US"/>
        </a:p>
      </dgm:t>
    </dgm:pt>
    <dgm:pt modelId="{57255000-6FA7-4C01-B9B5-DBEBBF692012}" type="sibTrans" cxnId="{C13C598C-AD11-4948-8C4C-EBF43F8B3DA3}">
      <dgm:prSet/>
      <dgm:spPr/>
      <dgm:t>
        <a:bodyPr/>
        <a:lstStyle/>
        <a:p>
          <a:endParaRPr lang="en-US"/>
        </a:p>
      </dgm:t>
    </dgm:pt>
    <dgm:pt modelId="{90DF562B-FB60-4361-9188-61DBAB5D980C}">
      <dgm:prSet/>
      <dgm:spPr/>
      <dgm:t>
        <a:bodyPr/>
        <a:lstStyle/>
        <a:p>
          <a:r>
            <a:rPr lang="en-CA" dirty="0"/>
            <a:t>Post-truth messaging</a:t>
          </a:r>
          <a:endParaRPr lang="en-US" dirty="0"/>
        </a:p>
      </dgm:t>
    </dgm:pt>
    <dgm:pt modelId="{3DDFBF50-8D3B-41EC-BAEA-EC3C0B581ABD}" type="parTrans" cxnId="{C72C79E8-FBEE-4F60-86BA-C8EC62AFD6FC}">
      <dgm:prSet/>
      <dgm:spPr/>
      <dgm:t>
        <a:bodyPr/>
        <a:lstStyle/>
        <a:p>
          <a:endParaRPr lang="en-US"/>
        </a:p>
      </dgm:t>
    </dgm:pt>
    <dgm:pt modelId="{D5194A6E-F17D-463A-AFA8-1DD2B5B59D55}" type="sibTrans" cxnId="{C72C79E8-FBEE-4F60-86BA-C8EC62AFD6FC}">
      <dgm:prSet/>
      <dgm:spPr/>
      <dgm:t>
        <a:bodyPr/>
        <a:lstStyle/>
        <a:p>
          <a:endParaRPr lang="en-US"/>
        </a:p>
      </dgm:t>
    </dgm:pt>
    <dgm:pt modelId="{34DF2D72-1D1C-44E5-8163-2A77A0800F8C}" type="pres">
      <dgm:prSet presAssocID="{6FC77CD1-0EE4-4EAB-8586-566023F0BD55}" presName="diagram" presStyleCnt="0">
        <dgm:presLayoutVars>
          <dgm:dir/>
          <dgm:resizeHandles val="exact"/>
        </dgm:presLayoutVars>
      </dgm:prSet>
      <dgm:spPr/>
    </dgm:pt>
    <dgm:pt modelId="{537CF918-F75C-4F03-8DED-13DC8302C91B}" type="pres">
      <dgm:prSet presAssocID="{1B0BEAFE-EE4F-4A84-B61C-F1C5736C3254}" presName="node" presStyleLbl="node1" presStyleIdx="0" presStyleCnt="6">
        <dgm:presLayoutVars>
          <dgm:bulletEnabled val="1"/>
        </dgm:presLayoutVars>
      </dgm:prSet>
      <dgm:spPr/>
    </dgm:pt>
    <dgm:pt modelId="{BF43A0B7-2767-4808-86BF-17F2C0AD1179}" type="pres">
      <dgm:prSet presAssocID="{C440F895-200B-4945-BA4B-2DFAFEAC5967}" presName="sibTrans" presStyleCnt="0"/>
      <dgm:spPr/>
    </dgm:pt>
    <dgm:pt modelId="{573F555F-D66D-4D10-9879-AF04DFCD7B3A}" type="pres">
      <dgm:prSet presAssocID="{96A28B55-110F-4093-9945-7FAFE5C0A757}" presName="node" presStyleLbl="node1" presStyleIdx="1" presStyleCnt="6">
        <dgm:presLayoutVars>
          <dgm:bulletEnabled val="1"/>
        </dgm:presLayoutVars>
      </dgm:prSet>
      <dgm:spPr/>
    </dgm:pt>
    <dgm:pt modelId="{897E8B9B-D74C-4313-856D-56E3125F854A}" type="pres">
      <dgm:prSet presAssocID="{134683E8-132B-47B6-87D1-47AFC2F8A937}" presName="sibTrans" presStyleCnt="0"/>
      <dgm:spPr/>
    </dgm:pt>
    <dgm:pt modelId="{F0052798-C95B-4333-A441-668231AAF64E}" type="pres">
      <dgm:prSet presAssocID="{C866D77D-84EC-44A3-BF5F-9E9AB4905DF0}" presName="node" presStyleLbl="node1" presStyleIdx="2" presStyleCnt="6">
        <dgm:presLayoutVars>
          <dgm:bulletEnabled val="1"/>
        </dgm:presLayoutVars>
      </dgm:prSet>
      <dgm:spPr/>
    </dgm:pt>
    <dgm:pt modelId="{29AB8243-F0F9-47A7-A599-D95C6504555B}" type="pres">
      <dgm:prSet presAssocID="{E8A34973-104D-4929-8CC2-E23138E5ED06}" presName="sibTrans" presStyleCnt="0"/>
      <dgm:spPr/>
    </dgm:pt>
    <dgm:pt modelId="{0C004534-0A62-478D-A624-BD23E130BF3A}" type="pres">
      <dgm:prSet presAssocID="{929CDA37-BCAA-4074-8510-D9FCDD763E33}" presName="node" presStyleLbl="node1" presStyleIdx="3" presStyleCnt="6">
        <dgm:presLayoutVars>
          <dgm:bulletEnabled val="1"/>
        </dgm:presLayoutVars>
      </dgm:prSet>
      <dgm:spPr/>
    </dgm:pt>
    <dgm:pt modelId="{7C953E25-5E62-4487-B08A-EBA7E6946BDE}" type="pres">
      <dgm:prSet presAssocID="{329601C4-FE5B-4AAE-9385-24C6B05F7C26}" presName="sibTrans" presStyleCnt="0"/>
      <dgm:spPr/>
    </dgm:pt>
    <dgm:pt modelId="{76B9EAB9-F8B2-4100-82F1-C7543F44F224}" type="pres">
      <dgm:prSet presAssocID="{80AA9AF2-623B-47BE-BB09-2ED4D9B0DEA9}" presName="node" presStyleLbl="node1" presStyleIdx="4" presStyleCnt="6">
        <dgm:presLayoutVars>
          <dgm:bulletEnabled val="1"/>
        </dgm:presLayoutVars>
      </dgm:prSet>
      <dgm:spPr/>
    </dgm:pt>
    <dgm:pt modelId="{FF061577-94B3-4D2C-8DC8-575FBA35F520}" type="pres">
      <dgm:prSet presAssocID="{57255000-6FA7-4C01-B9B5-DBEBBF692012}" presName="sibTrans" presStyleCnt="0"/>
      <dgm:spPr/>
    </dgm:pt>
    <dgm:pt modelId="{750905BE-FBE9-42F8-9108-DCC80762069A}" type="pres">
      <dgm:prSet presAssocID="{90DF562B-FB60-4361-9188-61DBAB5D980C}" presName="node" presStyleLbl="node1" presStyleIdx="5" presStyleCnt="6">
        <dgm:presLayoutVars>
          <dgm:bulletEnabled val="1"/>
        </dgm:presLayoutVars>
      </dgm:prSet>
      <dgm:spPr/>
    </dgm:pt>
  </dgm:ptLst>
  <dgm:cxnLst>
    <dgm:cxn modelId="{77568001-573E-4675-B76C-5D9A9C0750BE}" srcId="{6FC77CD1-0EE4-4EAB-8586-566023F0BD55}" destId="{929CDA37-BCAA-4074-8510-D9FCDD763E33}" srcOrd="3" destOrd="0" parTransId="{C66F9401-C0BF-4308-A1CB-BC6673182B75}" sibTransId="{329601C4-FE5B-4AAE-9385-24C6B05F7C26}"/>
    <dgm:cxn modelId="{00EBA702-D695-404F-9F22-5268F93372F4}" srcId="{6FC77CD1-0EE4-4EAB-8586-566023F0BD55}" destId="{C866D77D-84EC-44A3-BF5F-9E9AB4905DF0}" srcOrd="2" destOrd="0" parTransId="{F4985F32-5AC9-419F-8BEF-8A0943E469ED}" sibTransId="{E8A34973-104D-4929-8CC2-E23138E5ED06}"/>
    <dgm:cxn modelId="{05981622-EAA5-4044-849C-5FBD78B1829F}" type="presOf" srcId="{96A28B55-110F-4093-9945-7FAFE5C0A757}" destId="{573F555F-D66D-4D10-9879-AF04DFCD7B3A}" srcOrd="0" destOrd="0" presId="urn:microsoft.com/office/officeart/2005/8/layout/default"/>
    <dgm:cxn modelId="{DC5D0523-818F-46E0-AE7E-748B499DE0AC}" srcId="{6FC77CD1-0EE4-4EAB-8586-566023F0BD55}" destId="{96A28B55-110F-4093-9945-7FAFE5C0A757}" srcOrd="1" destOrd="0" parTransId="{C3564273-8CB2-4505-AED8-38F8EBCC7907}" sibTransId="{134683E8-132B-47B6-87D1-47AFC2F8A937}"/>
    <dgm:cxn modelId="{4205D62C-5F44-4915-B474-FB6C6768A3EA}" type="presOf" srcId="{6FC77CD1-0EE4-4EAB-8586-566023F0BD55}" destId="{34DF2D72-1D1C-44E5-8163-2A77A0800F8C}" srcOrd="0" destOrd="0" presId="urn:microsoft.com/office/officeart/2005/8/layout/default"/>
    <dgm:cxn modelId="{A155F671-4631-4B64-AEAD-2E423C97BCF8}" type="presOf" srcId="{C866D77D-84EC-44A3-BF5F-9E9AB4905DF0}" destId="{F0052798-C95B-4333-A441-668231AAF64E}" srcOrd="0" destOrd="0" presId="urn:microsoft.com/office/officeart/2005/8/layout/default"/>
    <dgm:cxn modelId="{E5418377-7956-465D-A80D-BCE82768B888}" srcId="{6FC77CD1-0EE4-4EAB-8586-566023F0BD55}" destId="{1B0BEAFE-EE4F-4A84-B61C-F1C5736C3254}" srcOrd="0" destOrd="0" parTransId="{584A6F20-0269-4980-A228-013A8D408655}" sibTransId="{C440F895-200B-4945-BA4B-2DFAFEAC5967}"/>
    <dgm:cxn modelId="{C9B6FA8A-5A82-43DC-ACDD-A5CE480803CB}" type="presOf" srcId="{80AA9AF2-623B-47BE-BB09-2ED4D9B0DEA9}" destId="{76B9EAB9-F8B2-4100-82F1-C7543F44F224}" srcOrd="0" destOrd="0" presId="urn:microsoft.com/office/officeart/2005/8/layout/default"/>
    <dgm:cxn modelId="{C13C598C-AD11-4948-8C4C-EBF43F8B3DA3}" srcId="{6FC77CD1-0EE4-4EAB-8586-566023F0BD55}" destId="{80AA9AF2-623B-47BE-BB09-2ED4D9B0DEA9}" srcOrd="4" destOrd="0" parTransId="{8A674C23-B78C-4E61-80D0-7D18FA3CBC81}" sibTransId="{57255000-6FA7-4C01-B9B5-DBEBBF692012}"/>
    <dgm:cxn modelId="{4E1CC6C3-3B26-4D53-8AFF-1FA8ED0C78A3}" type="presOf" srcId="{90DF562B-FB60-4361-9188-61DBAB5D980C}" destId="{750905BE-FBE9-42F8-9108-DCC80762069A}" srcOrd="0" destOrd="0" presId="urn:microsoft.com/office/officeart/2005/8/layout/default"/>
    <dgm:cxn modelId="{C72C79E8-FBEE-4F60-86BA-C8EC62AFD6FC}" srcId="{6FC77CD1-0EE4-4EAB-8586-566023F0BD55}" destId="{90DF562B-FB60-4361-9188-61DBAB5D980C}" srcOrd="5" destOrd="0" parTransId="{3DDFBF50-8D3B-41EC-BAEA-EC3C0B581ABD}" sibTransId="{D5194A6E-F17D-463A-AFA8-1DD2B5B59D55}"/>
    <dgm:cxn modelId="{948648F9-0B10-4B7E-BFA0-68A83B68A496}" type="presOf" srcId="{929CDA37-BCAA-4074-8510-D9FCDD763E33}" destId="{0C004534-0A62-478D-A624-BD23E130BF3A}" srcOrd="0" destOrd="0" presId="urn:microsoft.com/office/officeart/2005/8/layout/default"/>
    <dgm:cxn modelId="{6AC912FF-8BC5-4CE1-9BAD-37A67EBD5877}" type="presOf" srcId="{1B0BEAFE-EE4F-4A84-B61C-F1C5736C3254}" destId="{537CF918-F75C-4F03-8DED-13DC8302C91B}" srcOrd="0" destOrd="0" presId="urn:microsoft.com/office/officeart/2005/8/layout/default"/>
    <dgm:cxn modelId="{C2691BFD-D287-4290-9D60-3EC02EFD97EC}" type="presParOf" srcId="{34DF2D72-1D1C-44E5-8163-2A77A0800F8C}" destId="{537CF918-F75C-4F03-8DED-13DC8302C91B}" srcOrd="0" destOrd="0" presId="urn:microsoft.com/office/officeart/2005/8/layout/default"/>
    <dgm:cxn modelId="{4A868E66-CABA-4CE5-A6FD-7981B1B27C69}" type="presParOf" srcId="{34DF2D72-1D1C-44E5-8163-2A77A0800F8C}" destId="{BF43A0B7-2767-4808-86BF-17F2C0AD1179}" srcOrd="1" destOrd="0" presId="urn:microsoft.com/office/officeart/2005/8/layout/default"/>
    <dgm:cxn modelId="{C30A95AE-004D-495D-99B5-B74D4629214C}" type="presParOf" srcId="{34DF2D72-1D1C-44E5-8163-2A77A0800F8C}" destId="{573F555F-D66D-4D10-9879-AF04DFCD7B3A}" srcOrd="2" destOrd="0" presId="urn:microsoft.com/office/officeart/2005/8/layout/default"/>
    <dgm:cxn modelId="{A51E88C9-A624-4ED9-B372-FB53DC805A3C}" type="presParOf" srcId="{34DF2D72-1D1C-44E5-8163-2A77A0800F8C}" destId="{897E8B9B-D74C-4313-856D-56E3125F854A}" srcOrd="3" destOrd="0" presId="urn:microsoft.com/office/officeart/2005/8/layout/default"/>
    <dgm:cxn modelId="{7F0BB326-AC93-4CD2-8FD2-B66F040FFB9E}" type="presParOf" srcId="{34DF2D72-1D1C-44E5-8163-2A77A0800F8C}" destId="{F0052798-C95B-4333-A441-668231AAF64E}" srcOrd="4" destOrd="0" presId="urn:microsoft.com/office/officeart/2005/8/layout/default"/>
    <dgm:cxn modelId="{86F4551B-6FF2-4B41-AAA6-1F13D70D5800}" type="presParOf" srcId="{34DF2D72-1D1C-44E5-8163-2A77A0800F8C}" destId="{29AB8243-F0F9-47A7-A599-D95C6504555B}" srcOrd="5" destOrd="0" presId="urn:microsoft.com/office/officeart/2005/8/layout/default"/>
    <dgm:cxn modelId="{AC4670D5-138D-4697-B895-C31AE3F053F8}" type="presParOf" srcId="{34DF2D72-1D1C-44E5-8163-2A77A0800F8C}" destId="{0C004534-0A62-478D-A624-BD23E130BF3A}" srcOrd="6" destOrd="0" presId="urn:microsoft.com/office/officeart/2005/8/layout/default"/>
    <dgm:cxn modelId="{DCB42872-4068-4FED-A5F6-DC0C56FCE59E}" type="presParOf" srcId="{34DF2D72-1D1C-44E5-8163-2A77A0800F8C}" destId="{7C953E25-5E62-4487-B08A-EBA7E6946BDE}" srcOrd="7" destOrd="0" presId="urn:microsoft.com/office/officeart/2005/8/layout/default"/>
    <dgm:cxn modelId="{D7E6E586-CBBA-4B8B-8325-361195DE94DC}" type="presParOf" srcId="{34DF2D72-1D1C-44E5-8163-2A77A0800F8C}" destId="{76B9EAB9-F8B2-4100-82F1-C7543F44F224}" srcOrd="8" destOrd="0" presId="urn:microsoft.com/office/officeart/2005/8/layout/default"/>
    <dgm:cxn modelId="{54FF485B-813F-4849-B002-B684FF22A497}" type="presParOf" srcId="{34DF2D72-1D1C-44E5-8163-2A77A0800F8C}" destId="{FF061577-94B3-4D2C-8DC8-575FBA35F520}" srcOrd="9" destOrd="0" presId="urn:microsoft.com/office/officeart/2005/8/layout/default"/>
    <dgm:cxn modelId="{2F930B98-E29F-46C1-899E-96F1B9709271}" type="presParOf" srcId="{34DF2D72-1D1C-44E5-8163-2A77A0800F8C}" destId="{750905BE-FBE9-42F8-9108-DCC80762069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312B2-191B-413F-A75C-03421CD89629}">
      <dsp:nvSpPr>
        <dsp:cNvPr id="0" name=""/>
        <dsp:cNvSpPr/>
      </dsp:nvSpPr>
      <dsp:spPr>
        <a:xfrm>
          <a:off x="5109" y="459350"/>
          <a:ext cx="1958679" cy="69120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Stigma</a:t>
          </a:r>
        </a:p>
      </dsp:txBody>
      <dsp:txXfrm>
        <a:off x="5109" y="459350"/>
        <a:ext cx="1958679" cy="691200"/>
      </dsp:txXfrm>
    </dsp:sp>
    <dsp:sp modelId="{4CACAC27-E796-4D48-BA6D-F48E5B6DB777}">
      <dsp:nvSpPr>
        <dsp:cNvPr id="0" name=""/>
        <dsp:cNvSpPr/>
      </dsp:nvSpPr>
      <dsp:spPr>
        <a:xfrm>
          <a:off x="5109" y="1150550"/>
          <a:ext cx="1958679" cy="2009340"/>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Showing  personal impact – reducing the stigma</a:t>
          </a:r>
        </a:p>
      </dsp:txBody>
      <dsp:txXfrm>
        <a:off x="5109" y="1150550"/>
        <a:ext cx="1958679" cy="2009340"/>
      </dsp:txXfrm>
    </dsp:sp>
    <dsp:sp modelId="{0F956F20-AAFF-4DB7-9598-1904F37FD56E}">
      <dsp:nvSpPr>
        <dsp:cNvPr id="0" name=""/>
        <dsp:cNvSpPr/>
      </dsp:nvSpPr>
      <dsp:spPr>
        <a:xfrm>
          <a:off x="2238004" y="459350"/>
          <a:ext cx="1958679" cy="691200"/>
        </a:xfrm>
        <a:prstGeom prst="rect">
          <a:avLst/>
        </a:prstGeom>
        <a:solidFill>
          <a:schemeClr val="accent5">
            <a:hueOff val="1246080"/>
            <a:satOff val="9678"/>
            <a:lumOff val="-6912"/>
            <a:alphaOff val="0"/>
          </a:schemeClr>
        </a:solidFill>
        <a:ln w="15875" cap="flat" cmpd="sng" algn="ctr">
          <a:solidFill>
            <a:schemeClr val="accent5">
              <a:hueOff val="1246080"/>
              <a:satOff val="9678"/>
              <a:lumOff val="-69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Issues</a:t>
          </a:r>
        </a:p>
      </dsp:txBody>
      <dsp:txXfrm>
        <a:off x="2238004" y="459350"/>
        <a:ext cx="1958679" cy="691200"/>
      </dsp:txXfrm>
    </dsp:sp>
    <dsp:sp modelId="{857D7ED4-83BF-4E76-993B-00A23EE26E1C}">
      <dsp:nvSpPr>
        <dsp:cNvPr id="0" name=""/>
        <dsp:cNvSpPr/>
      </dsp:nvSpPr>
      <dsp:spPr>
        <a:xfrm>
          <a:off x="2238004" y="1150550"/>
          <a:ext cx="1958679" cy="2009340"/>
        </a:xfrm>
        <a:prstGeom prst="rect">
          <a:avLst/>
        </a:prstGeom>
        <a:solidFill>
          <a:schemeClr val="accent5">
            <a:tint val="40000"/>
            <a:alpha val="90000"/>
            <a:hueOff val="1519583"/>
            <a:satOff val="-8405"/>
            <a:lumOff val="-1213"/>
            <a:alphaOff val="0"/>
          </a:schemeClr>
        </a:solidFill>
        <a:ln w="15875" cap="flat" cmpd="sng" algn="ctr">
          <a:solidFill>
            <a:schemeClr val="accent5">
              <a:tint val="40000"/>
              <a:alpha val="90000"/>
              <a:hueOff val="1519583"/>
              <a:satOff val="-8405"/>
              <a:lumOff val="-12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Advocating for specific issues (naloxone, 911 Act)</a:t>
          </a:r>
        </a:p>
      </dsp:txBody>
      <dsp:txXfrm>
        <a:off x="2238004" y="1150550"/>
        <a:ext cx="1958679" cy="2009340"/>
      </dsp:txXfrm>
    </dsp:sp>
    <dsp:sp modelId="{C588DA6F-3405-49BB-A9BC-D52F24C21ACD}">
      <dsp:nvSpPr>
        <dsp:cNvPr id="0" name=""/>
        <dsp:cNvSpPr/>
      </dsp:nvSpPr>
      <dsp:spPr>
        <a:xfrm>
          <a:off x="4470898" y="459350"/>
          <a:ext cx="1958679" cy="691200"/>
        </a:xfrm>
        <a:prstGeom prst="rect">
          <a:avLst/>
        </a:prstGeom>
        <a:solidFill>
          <a:schemeClr val="accent5">
            <a:hueOff val="2492160"/>
            <a:satOff val="19355"/>
            <a:lumOff val="-13824"/>
            <a:alphaOff val="0"/>
          </a:schemeClr>
        </a:solidFill>
        <a:ln w="15875" cap="flat" cmpd="sng" algn="ctr">
          <a:solidFill>
            <a:schemeClr val="accent5">
              <a:hueOff val="2492160"/>
              <a:satOff val="19355"/>
              <a:lumOff val="-13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Crisis</a:t>
          </a:r>
        </a:p>
      </dsp:txBody>
      <dsp:txXfrm>
        <a:off x="4470898" y="459350"/>
        <a:ext cx="1958679" cy="691200"/>
      </dsp:txXfrm>
    </dsp:sp>
    <dsp:sp modelId="{2E379C0C-A258-4617-8624-EC713F2AAF9B}">
      <dsp:nvSpPr>
        <dsp:cNvPr id="0" name=""/>
        <dsp:cNvSpPr/>
      </dsp:nvSpPr>
      <dsp:spPr>
        <a:xfrm>
          <a:off x="4470898" y="1150550"/>
          <a:ext cx="1958679" cy="2009340"/>
        </a:xfrm>
        <a:prstGeom prst="rect">
          <a:avLst/>
        </a:prstGeom>
        <a:solidFill>
          <a:schemeClr val="accent5">
            <a:tint val="40000"/>
            <a:alpha val="90000"/>
            <a:hueOff val="3039166"/>
            <a:satOff val="-16811"/>
            <a:lumOff val="-2426"/>
            <a:alphaOff val="0"/>
          </a:schemeClr>
        </a:solidFill>
        <a:ln w="15875" cap="flat" cmpd="sng" algn="ctr">
          <a:solidFill>
            <a:schemeClr val="accent5">
              <a:tint val="40000"/>
              <a:alpha val="90000"/>
              <a:hueOff val="3039166"/>
              <a:satOff val="-16811"/>
              <a:lumOff val="-24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Drawing attention to the magnitude of the crisis</a:t>
          </a:r>
        </a:p>
      </dsp:txBody>
      <dsp:txXfrm>
        <a:off x="4470898" y="1150550"/>
        <a:ext cx="1958679" cy="2009340"/>
      </dsp:txXfrm>
    </dsp:sp>
    <dsp:sp modelId="{00FAE28C-8AE6-4AD1-8961-C9E0E0E96F99}">
      <dsp:nvSpPr>
        <dsp:cNvPr id="0" name=""/>
        <dsp:cNvSpPr/>
      </dsp:nvSpPr>
      <dsp:spPr>
        <a:xfrm>
          <a:off x="6703793" y="459350"/>
          <a:ext cx="1958679" cy="691200"/>
        </a:xfrm>
        <a:prstGeom prst="rect">
          <a:avLst/>
        </a:prstGeom>
        <a:solidFill>
          <a:schemeClr val="accent5">
            <a:hueOff val="3738240"/>
            <a:satOff val="29033"/>
            <a:lumOff val="-20735"/>
            <a:alphaOff val="0"/>
          </a:schemeClr>
        </a:solidFill>
        <a:ln w="15875" cap="flat" cmpd="sng" algn="ctr">
          <a:solidFill>
            <a:schemeClr val="accent5">
              <a:hueOff val="3738240"/>
              <a:satOff val="29033"/>
              <a:lumOff val="-207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Policy</a:t>
          </a:r>
        </a:p>
      </dsp:txBody>
      <dsp:txXfrm>
        <a:off x="6703793" y="459350"/>
        <a:ext cx="1958679" cy="691200"/>
      </dsp:txXfrm>
    </dsp:sp>
    <dsp:sp modelId="{DC4B3CF0-B26F-4484-81EE-403B01715F5A}">
      <dsp:nvSpPr>
        <dsp:cNvPr id="0" name=""/>
        <dsp:cNvSpPr/>
      </dsp:nvSpPr>
      <dsp:spPr>
        <a:xfrm>
          <a:off x="6703793" y="1150550"/>
          <a:ext cx="1958679" cy="2009340"/>
        </a:xfrm>
        <a:prstGeom prst="rect">
          <a:avLst/>
        </a:prstGeom>
        <a:solidFill>
          <a:schemeClr val="accent5">
            <a:tint val="40000"/>
            <a:alpha val="90000"/>
            <a:hueOff val="4558748"/>
            <a:satOff val="-25216"/>
            <a:lumOff val="-3639"/>
            <a:alphaOff val="0"/>
          </a:schemeClr>
        </a:solidFill>
        <a:ln w="15875" cap="flat" cmpd="sng" algn="ctr">
          <a:solidFill>
            <a:schemeClr val="accent5">
              <a:tint val="40000"/>
              <a:alpha val="90000"/>
              <a:hueOff val="4558748"/>
              <a:satOff val="-25216"/>
              <a:lumOff val="-36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Advocating for broad drug policy change</a:t>
          </a:r>
        </a:p>
      </dsp:txBody>
      <dsp:txXfrm>
        <a:off x="6703793" y="1150550"/>
        <a:ext cx="1958679" cy="2009340"/>
      </dsp:txXfrm>
    </dsp:sp>
    <dsp:sp modelId="{5416761E-9048-447A-9D98-1310CBC439FC}">
      <dsp:nvSpPr>
        <dsp:cNvPr id="0" name=""/>
        <dsp:cNvSpPr/>
      </dsp:nvSpPr>
      <dsp:spPr>
        <a:xfrm>
          <a:off x="8936687" y="459350"/>
          <a:ext cx="1958679" cy="691200"/>
        </a:xfrm>
        <a:prstGeom prst="rect">
          <a:avLst/>
        </a:prstGeom>
        <a:solidFill>
          <a:schemeClr val="accent5">
            <a:hueOff val="4984320"/>
            <a:satOff val="38711"/>
            <a:lumOff val="-27647"/>
            <a:alphaOff val="0"/>
          </a:schemeClr>
        </a:solidFill>
        <a:ln w="15875" cap="flat" cmpd="sng" algn="ctr">
          <a:solidFill>
            <a:schemeClr val="accent5">
              <a:hueOff val="4984320"/>
              <a:satOff val="38711"/>
              <a:lumOff val="-27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Post Truth</a:t>
          </a:r>
        </a:p>
      </dsp:txBody>
      <dsp:txXfrm>
        <a:off x="8936687" y="459350"/>
        <a:ext cx="1958679" cy="691200"/>
      </dsp:txXfrm>
    </dsp:sp>
    <dsp:sp modelId="{8044F811-0DA4-4E76-868A-9E9217FEAD4C}">
      <dsp:nvSpPr>
        <dsp:cNvPr id="0" name=""/>
        <dsp:cNvSpPr/>
      </dsp:nvSpPr>
      <dsp:spPr>
        <a:xfrm>
          <a:off x="8936687" y="1150550"/>
          <a:ext cx="1958679" cy="2009340"/>
        </a:xfrm>
        <a:prstGeom prst="rect">
          <a:avLst/>
        </a:prstGeom>
        <a:solidFill>
          <a:schemeClr val="accent5">
            <a:tint val="40000"/>
            <a:alpha val="90000"/>
            <a:hueOff val="6078332"/>
            <a:satOff val="-33622"/>
            <a:lumOff val="-4852"/>
            <a:alphaOff val="0"/>
          </a:schemeClr>
        </a:solidFill>
        <a:ln w="15875" cap="flat" cmpd="sng" algn="ctr">
          <a:solidFill>
            <a:schemeClr val="accent5">
              <a:tint val="40000"/>
              <a:alpha val="90000"/>
              <a:hueOff val="6078332"/>
              <a:satOff val="-33622"/>
              <a:lumOff val="-4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Fighting “post-truth” attacks</a:t>
          </a:r>
        </a:p>
      </dsp:txBody>
      <dsp:txXfrm>
        <a:off x="8936687" y="1150550"/>
        <a:ext cx="1958679" cy="2009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BA51E-0DE5-4DD6-9198-0D3063607135}">
      <dsp:nvSpPr>
        <dsp:cNvPr id="0" name=""/>
        <dsp:cNvSpPr/>
      </dsp:nvSpPr>
      <dsp:spPr>
        <a:xfrm>
          <a:off x="3193" y="162839"/>
          <a:ext cx="2533509" cy="152010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CA" sz="2900" kern="1200" dirty="0"/>
            <a:t>Newspapers </a:t>
          </a:r>
          <a:endParaRPr lang="en-US" sz="2900" kern="1200" dirty="0"/>
        </a:p>
      </dsp:txBody>
      <dsp:txXfrm>
        <a:off x="3193" y="162839"/>
        <a:ext cx="2533509" cy="1520105"/>
      </dsp:txXfrm>
    </dsp:sp>
    <dsp:sp modelId="{A1DB5439-410B-470E-9D1D-90417155B586}">
      <dsp:nvSpPr>
        <dsp:cNvPr id="0" name=""/>
        <dsp:cNvSpPr/>
      </dsp:nvSpPr>
      <dsp:spPr>
        <a:xfrm>
          <a:off x="2790053" y="162839"/>
          <a:ext cx="2533509" cy="1520105"/>
        </a:xfrm>
        <a:prstGeom prst="rect">
          <a:avLst/>
        </a:prstGeom>
        <a:solidFill>
          <a:schemeClr val="accent5">
            <a:hueOff val="712046"/>
            <a:satOff val="5530"/>
            <a:lumOff val="-39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CA" sz="2900" kern="1200" dirty="0"/>
            <a:t>Radio</a:t>
          </a:r>
          <a:endParaRPr lang="en-US" sz="2900" kern="1200" dirty="0"/>
        </a:p>
      </dsp:txBody>
      <dsp:txXfrm>
        <a:off x="2790053" y="162839"/>
        <a:ext cx="2533509" cy="1520105"/>
      </dsp:txXfrm>
    </dsp:sp>
    <dsp:sp modelId="{0AC6FC2D-F3EB-47A5-B087-0C3B86539DB9}">
      <dsp:nvSpPr>
        <dsp:cNvPr id="0" name=""/>
        <dsp:cNvSpPr/>
      </dsp:nvSpPr>
      <dsp:spPr>
        <a:xfrm>
          <a:off x="5576913" y="162839"/>
          <a:ext cx="2533509" cy="1520105"/>
        </a:xfrm>
        <a:prstGeom prst="rect">
          <a:avLst/>
        </a:prstGeom>
        <a:solidFill>
          <a:schemeClr val="accent5">
            <a:hueOff val="1424091"/>
            <a:satOff val="11060"/>
            <a:lumOff val="-78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Television and streaming</a:t>
          </a:r>
        </a:p>
      </dsp:txBody>
      <dsp:txXfrm>
        <a:off x="5576913" y="162839"/>
        <a:ext cx="2533509" cy="1520105"/>
      </dsp:txXfrm>
    </dsp:sp>
    <dsp:sp modelId="{2EF755AE-BE22-492C-AFC8-17A4E3E119E7}">
      <dsp:nvSpPr>
        <dsp:cNvPr id="0" name=""/>
        <dsp:cNvSpPr/>
      </dsp:nvSpPr>
      <dsp:spPr>
        <a:xfrm>
          <a:off x="8363774" y="162839"/>
          <a:ext cx="2533509" cy="1520105"/>
        </a:xfrm>
        <a:prstGeom prst="rect">
          <a:avLst/>
        </a:prstGeom>
        <a:solidFill>
          <a:schemeClr val="accent5">
            <a:hueOff val="2136137"/>
            <a:satOff val="16590"/>
            <a:lumOff val="-118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CA" sz="2900" kern="1200" dirty="0"/>
            <a:t>Alternative media</a:t>
          </a:r>
          <a:endParaRPr lang="en-US" sz="2900" kern="1200" dirty="0"/>
        </a:p>
      </dsp:txBody>
      <dsp:txXfrm>
        <a:off x="8363774" y="162839"/>
        <a:ext cx="2533509" cy="1520105"/>
      </dsp:txXfrm>
    </dsp:sp>
    <dsp:sp modelId="{D3D4B776-2EEA-4F1E-BDED-4C1293CFE304}">
      <dsp:nvSpPr>
        <dsp:cNvPr id="0" name=""/>
        <dsp:cNvSpPr/>
      </dsp:nvSpPr>
      <dsp:spPr>
        <a:xfrm>
          <a:off x="3193" y="1936296"/>
          <a:ext cx="2533509" cy="1520105"/>
        </a:xfrm>
        <a:prstGeom prst="rect">
          <a:avLst/>
        </a:prstGeom>
        <a:solidFill>
          <a:schemeClr val="accent5">
            <a:hueOff val="2848183"/>
            <a:satOff val="22121"/>
            <a:lumOff val="-157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CA" sz="2900" kern="1200"/>
            <a:t>Podcasts</a:t>
          </a:r>
          <a:endParaRPr lang="en-US" sz="2900" kern="1200"/>
        </a:p>
      </dsp:txBody>
      <dsp:txXfrm>
        <a:off x="3193" y="1936296"/>
        <a:ext cx="2533509" cy="1520105"/>
      </dsp:txXfrm>
    </dsp:sp>
    <dsp:sp modelId="{7BA2ADCC-3D2C-45C5-A0EA-8F197E4F5B5A}">
      <dsp:nvSpPr>
        <dsp:cNvPr id="0" name=""/>
        <dsp:cNvSpPr/>
      </dsp:nvSpPr>
      <dsp:spPr>
        <a:xfrm>
          <a:off x="2790053" y="1936296"/>
          <a:ext cx="2533509" cy="1520105"/>
        </a:xfrm>
        <a:prstGeom prst="rect">
          <a:avLst/>
        </a:prstGeom>
        <a:solidFill>
          <a:schemeClr val="accent5">
            <a:hueOff val="3560229"/>
            <a:satOff val="27651"/>
            <a:lumOff val="-197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CA" sz="2900" kern="1200" dirty="0"/>
            <a:t>Documentaries </a:t>
          </a:r>
          <a:endParaRPr lang="en-US" sz="2900" kern="1200" dirty="0"/>
        </a:p>
      </dsp:txBody>
      <dsp:txXfrm>
        <a:off x="2790053" y="1936296"/>
        <a:ext cx="2533509" cy="1520105"/>
      </dsp:txXfrm>
    </dsp:sp>
    <dsp:sp modelId="{91AE00A8-338A-4A3A-B6E2-659EF318D42B}">
      <dsp:nvSpPr>
        <dsp:cNvPr id="0" name=""/>
        <dsp:cNvSpPr/>
      </dsp:nvSpPr>
      <dsp:spPr>
        <a:xfrm>
          <a:off x="5576913" y="1936296"/>
          <a:ext cx="2533509" cy="1520105"/>
        </a:xfrm>
        <a:prstGeom prst="rect">
          <a:avLst/>
        </a:prstGeom>
        <a:solidFill>
          <a:schemeClr val="accent5">
            <a:hueOff val="4272274"/>
            <a:satOff val="33181"/>
            <a:lumOff val="-236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CA" sz="2900" kern="1200"/>
            <a:t>Magazines</a:t>
          </a:r>
          <a:endParaRPr lang="en-US" sz="2900" kern="1200"/>
        </a:p>
      </dsp:txBody>
      <dsp:txXfrm>
        <a:off x="5576913" y="1936296"/>
        <a:ext cx="2533509" cy="1520105"/>
      </dsp:txXfrm>
    </dsp:sp>
    <dsp:sp modelId="{D630DBEB-DC89-411F-B6AC-52569E9DF20A}">
      <dsp:nvSpPr>
        <dsp:cNvPr id="0" name=""/>
        <dsp:cNvSpPr/>
      </dsp:nvSpPr>
      <dsp:spPr>
        <a:xfrm>
          <a:off x="8363774" y="1936296"/>
          <a:ext cx="2533509" cy="1520105"/>
        </a:xfrm>
        <a:prstGeom prst="rect">
          <a:avLst/>
        </a:prstGeom>
        <a:solidFill>
          <a:schemeClr val="accent5">
            <a:hueOff val="4984320"/>
            <a:satOff val="38711"/>
            <a:lumOff val="-27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CA" sz="2900" kern="1200"/>
            <a:t>Blogs </a:t>
          </a:r>
          <a:endParaRPr lang="en-US" sz="2900" kern="1200"/>
        </a:p>
      </dsp:txBody>
      <dsp:txXfrm>
        <a:off x="8363774" y="1936296"/>
        <a:ext cx="2533509" cy="1520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B66E4-DF7E-4AAC-B5AE-EA3865BED179}">
      <dsp:nvSpPr>
        <dsp:cNvPr id="0" name=""/>
        <dsp:cNvSpPr/>
      </dsp:nvSpPr>
      <dsp:spPr>
        <a:xfrm>
          <a:off x="996371" y="237"/>
          <a:ext cx="2783666" cy="16702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CA" sz="3300" kern="1200" dirty="0"/>
            <a:t>Use our stories/images</a:t>
          </a:r>
          <a:endParaRPr lang="en-US" sz="3300" kern="1200" dirty="0"/>
        </a:p>
      </dsp:txBody>
      <dsp:txXfrm>
        <a:off x="996371" y="237"/>
        <a:ext cx="2783666" cy="1670200"/>
      </dsp:txXfrm>
    </dsp:sp>
    <dsp:sp modelId="{E03E9876-A98A-4315-B2E8-848370306960}">
      <dsp:nvSpPr>
        <dsp:cNvPr id="0" name=""/>
        <dsp:cNvSpPr/>
      </dsp:nvSpPr>
      <dsp:spPr>
        <a:xfrm>
          <a:off x="4058405" y="237"/>
          <a:ext cx="2783666" cy="1670200"/>
        </a:xfrm>
        <a:prstGeom prst="rect">
          <a:avLst/>
        </a:prstGeom>
        <a:solidFill>
          <a:schemeClr val="accent2">
            <a:hueOff val="658991"/>
            <a:satOff val="-240"/>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CA" sz="3300" kern="1200" dirty="0"/>
            <a:t>The voice of families</a:t>
          </a:r>
          <a:endParaRPr lang="en-US" sz="3300" kern="1200" dirty="0"/>
        </a:p>
      </dsp:txBody>
      <dsp:txXfrm>
        <a:off x="4058405" y="237"/>
        <a:ext cx="2783666" cy="1670200"/>
      </dsp:txXfrm>
    </dsp:sp>
    <dsp:sp modelId="{7C132F09-8CE3-49B8-A230-74DBFF302DBA}">
      <dsp:nvSpPr>
        <dsp:cNvPr id="0" name=""/>
        <dsp:cNvSpPr/>
      </dsp:nvSpPr>
      <dsp:spPr>
        <a:xfrm>
          <a:off x="7120438" y="237"/>
          <a:ext cx="2783666" cy="1670200"/>
        </a:xfrm>
        <a:prstGeom prst="rect">
          <a:avLst/>
        </a:prstGeom>
        <a:solidFill>
          <a:schemeClr val="accent2">
            <a:hueOff val="1317982"/>
            <a:satOff val="-480"/>
            <a:lumOff val="27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CA" sz="3300" kern="1200" dirty="0"/>
            <a:t>Get policy makers attention</a:t>
          </a:r>
          <a:endParaRPr lang="en-US" sz="3300" kern="1200" dirty="0"/>
        </a:p>
      </dsp:txBody>
      <dsp:txXfrm>
        <a:off x="7120438" y="237"/>
        <a:ext cx="2783666" cy="1670200"/>
      </dsp:txXfrm>
    </dsp:sp>
    <dsp:sp modelId="{36A21E62-2B25-4C42-8923-8E0A8133ECC2}">
      <dsp:nvSpPr>
        <dsp:cNvPr id="0" name=""/>
        <dsp:cNvSpPr/>
      </dsp:nvSpPr>
      <dsp:spPr>
        <a:xfrm>
          <a:off x="996371" y="1948804"/>
          <a:ext cx="2783666" cy="1670200"/>
        </a:xfrm>
        <a:prstGeom prst="rect">
          <a:avLst/>
        </a:prstGeom>
        <a:solidFill>
          <a:schemeClr val="accent2">
            <a:hueOff val="1976973"/>
            <a:satOff val="-719"/>
            <a:lumOff val="41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CA" sz="3300" kern="1200" dirty="0"/>
            <a:t>Mentor new advocates</a:t>
          </a:r>
          <a:endParaRPr lang="en-US" sz="3300" kern="1200" dirty="0"/>
        </a:p>
      </dsp:txBody>
      <dsp:txXfrm>
        <a:off x="996371" y="1948804"/>
        <a:ext cx="2783666" cy="1670200"/>
      </dsp:txXfrm>
    </dsp:sp>
    <dsp:sp modelId="{EF7A2E40-6B81-4D0E-9A2F-3458A3A7A8F2}">
      <dsp:nvSpPr>
        <dsp:cNvPr id="0" name=""/>
        <dsp:cNvSpPr/>
      </dsp:nvSpPr>
      <dsp:spPr>
        <a:xfrm>
          <a:off x="4058405" y="1948804"/>
          <a:ext cx="2783666" cy="1670200"/>
        </a:xfrm>
        <a:prstGeom prst="rect">
          <a:avLst/>
        </a:prstGeom>
        <a:solidFill>
          <a:schemeClr val="accent2">
            <a:hueOff val="2635964"/>
            <a:satOff val="-959"/>
            <a:lumOff val="54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CA" sz="3300" kern="1200" dirty="0"/>
            <a:t>Creative ideas/actions</a:t>
          </a:r>
          <a:endParaRPr lang="en-US" sz="3300" kern="1200" dirty="0"/>
        </a:p>
      </dsp:txBody>
      <dsp:txXfrm>
        <a:off x="4058405" y="1948804"/>
        <a:ext cx="2783666" cy="1670200"/>
      </dsp:txXfrm>
    </dsp:sp>
    <dsp:sp modelId="{15A028C7-C9F2-465C-BC94-07BD20EF0CF5}">
      <dsp:nvSpPr>
        <dsp:cNvPr id="0" name=""/>
        <dsp:cNvSpPr/>
      </dsp:nvSpPr>
      <dsp:spPr>
        <a:xfrm>
          <a:off x="7120438" y="1948804"/>
          <a:ext cx="2783666" cy="1670200"/>
        </a:xfrm>
        <a:prstGeom prst="rect">
          <a:avLst/>
        </a:prstGeom>
        <a:solidFill>
          <a:schemeClr val="accent2">
            <a:hueOff val="3294955"/>
            <a:satOff val="-1199"/>
            <a:lumOff val="68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CA" sz="3300" kern="1200" dirty="0"/>
            <a:t>Working with [media] allies</a:t>
          </a:r>
          <a:endParaRPr lang="en-US" sz="3300" kern="1200" dirty="0"/>
        </a:p>
      </dsp:txBody>
      <dsp:txXfrm>
        <a:off x="7120438" y="1948804"/>
        <a:ext cx="2783666" cy="1670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CF918-F75C-4F03-8DED-13DC8302C91B}">
      <dsp:nvSpPr>
        <dsp:cNvPr id="0" name=""/>
        <dsp:cNvSpPr/>
      </dsp:nvSpPr>
      <dsp:spPr>
        <a:xfrm>
          <a:off x="996371" y="237"/>
          <a:ext cx="2783666" cy="16702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CA" sz="4000" kern="1200" dirty="0"/>
            <a:t>Focus on emotion</a:t>
          </a:r>
          <a:endParaRPr lang="en-US" sz="4000" kern="1200" dirty="0"/>
        </a:p>
      </dsp:txBody>
      <dsp:txXfrm>
        <a:off x="996371" y="237"/>
        <a:ext cx="2783666" cy="1670200"/>
      </dsp:txXfrm>
    </dsp:sp>
    <dsp:sp modelId="{573F555F-D66D-4D10-9879-AF04DFCD7B3A}">
      <dsp:nvSpPr>
        <dsp:cNvPr id="0" name=""/>
        <dsp:cNvSpPr/>
      </dsp:nvSpPr>
      <dsp:spPr>
        <a:xfrm>
          <a:off x="4058405" y="237"/>
          <a:ext cx="2783666" cy="16702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CA" sz="4000" kern="1200" dirty="0"/>
            <a:t>Being click- bait</a:t>
          </a:r>
          <a:endParaRPr lang="en-US" sz="4000" kern="1200" dirty="0"/>
        </a:p>
      </dsp:txBody>
      <dsp:txXfrm>
        <a:off x="4058405" y="237"/>
        <a:ext cx="2783666" cy="1670200"/>
      </dsp:txXfrm>
    </dsp:sp>
    <dsp:sp modelId="{F0052798-C95B-4333-A441-668231AAF64E}">
      <dsp:nvSpPr>
        <dsp:cNvPr id="0" name=""/>
        <dsp:cNvSpPr/>
      </dsp:nvSpPr>
      <dsp:spPr>
        <a:xfrm>
          <a:off x="7120438" y="237"/>
          <a:ext cx="2783666" cy="16702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Keeping our story fresh</a:t>
          </a:r>
        </a:p>
      </dsp:txBody>
      <dsp:txXfrm>
        <a:off x="7120438" y="237"/>
        <a:ext cx="2783666" cy="1670200"/>
      </dsp:txXfrm>
    </dsp:sp>
    <dsp:sp modelId="{0C004534-0A62-478D-A624-BD23E130BF3A}">
      <dsp:nvSpPr>
        <dsp:cNvPr id="0" name=""/>
        <dsp:cNvSpPr/>
      </dsp:nvSpPr>
      <dsp:spPr>
        <a:xfrm>
          <a:off x="996371" y="1948804"/>
          <a:ext cx="2783666" cy="16702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CA" sz="4000" kern="1200" dirty="0"/>
            <a:t>Diversity</a:t>
          </a:r>
          <a:endParaRPr lang="en-US" sz="4000" kern="1200" dirty="0"/>
        </a:p>
      </dsp:txBody>
      <dsp:txXfrm>
        <a:off x="996371" y="1948804"/>
        <a:ext cx="2783666" cy="1670200"/>
      </dsp:txXfrm>
    </dsp:sp>
    <dsp:sp modelId="{76B9EAB9-F8B2-4100-82F1-C7543F44F224}">
      <dsp:nvSpPr>
        <dsp:cNvPr id="0" name=""/>
        <dsp:cNvSpPr/>
      </dsp:nvSpPr>
      <dsp:spPr>
        <a:xfrm>
          <a:off x="4058405" y="1948804"/>
          <a:ext cx="2783666" cy="16702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CA" sz="4000" kern="1200" dirty="0"/>
            <a:t>Social Media</a:t>
          </a:r>
          <a:endParaRPr lang="en-US" sz="4000" kern="1200" dirty="0"/>
        </a:p>
      </dsp:txBody>
      <dsp:txXfrm>
        <a:off x="4058405" y="1948804"/>
        <a:ext cx="2783666" cy="1670200"/>
      </dsp:txXfrm>
    </dsp:sp>
    <dsp:sp modelId="{750905BE-FBE9-42F8-9108-DCC80762069A}">
      <dsp:nvSpPr>
        <dsp:cNvPr id="0" name=""/>
        <dsp:cNvSpPr/>
      </dsp:nvSpPr>
      <dsp:spPr>
        <a:xfrm>
          <a:off x="7120438" y="1948804"/>
          <a:ext cx="2783666" cy="16702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CA" sz="4000" kern="1200" dirty="0"/>
            <a:t>Post-truth messaging</a:t>
          </a:r>
          <a:endParaRPr lang="en-US" sz="4000" kern="1200" dirty="0"/>
        </a:p>
      </dsp:txBody>
      <dsp:txXfrm>
        <a:off x="7120438" y="1948804"/>
        <a:ext cx="2783666" cy="16702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0ECB7A8-AD75-492A-AC55-D836F717227D}" type="datetimeFigureOut">
              <a:rPr lang="en-CA" smtClean="0"/>
              <a:t>2023-06-12</a:t>
            </a:fld>
            <a:endParaRPr lang="en-CA"/>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CFC2ACD-02BE-4494-92FE-50464F33B0A7}" type="slidenum">
              <a:rPr lang="en-CA" smtClean="0"/>
              <a:t>‹#›</a:t>
            </a:fld>
            <a:endParaRPr lang="en-CA"/>
          </a:p>
        </p:txBody>
      </p:sp>
    </p:spTree>
    <p:extLst>
      <p:ext uri="{BB962C8B-B14F-4D97-AF65-F5344CB8AC3E}">
        <p14:creationId xmlns:p14="http://schemas.microsoft.com/office/powerpoint/2010/main" val="237927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75B9D-E339-A743-8980-EEFB3BD084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045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FC2ACD-02BE-4494-92FE-50464F33B0A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108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FC2ACD-02BE-4494-92FE-50464F33B0A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920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C2ACD-02BE-4494-92FE-50464F33B0A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248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CFC2ACD-02BE-4494-92FE-50464F33B0A7}" type="slidenum">
              <a:rPr lang="en-CA" smtClean="0"/>
              <a:t>2</a:t>
            </a:fld>
            <a:endParaRPr lang="en-CA"/>
          </a:p>
        </p:txBody>
      </p:sp>
    </p:spTree>
    <p:extLst>
      <p:ext uri="{BB962C8B-B14F-4D97-AF65-F5344CB8AC3E}">
        <p14:creationId xmlns:p14="http://schemas.microsoft.com/office/powerpoint/2010/main" val="126407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CFC2ACD-02BE-4494-92FE-50464F33B0A7}" type="slidenum">
              <a:rPr lang="en-CA" smtClean="0"/>
              <a:t>3</a:t>
            </a:fld>
            <a:endParaRPr lang="en-CA"/>
          </a:p>
        </p:txBody>
      </p:sp>
    </p:spTree>
    <p:extLst>
      <p:ext uri="{BB962C8B-B14F-4D97-AF65-F5344CB8AC3E}">
        <p14:creationId xmlns:p14="http://schemas.microsoft.com/office/powerpoint/2010/main" val="248794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rtl="0">
              <a:spcBef>
                <a:spcPts val="1500"/>
              </a:spcBef>
              <a:spcAft>
                <a:spcPts val="1500"/>
              </a:spcAft>
            </a:pPr>
            <a:r>
              <a:rPr lang="en-CA" sz="800" b="0" i="0" u="none" strike="noStrike" dirty="0">
                <a:solidFill>
                  <a:srgbClr val="000000"/>
                </a:solidFill>
                <a:effectLst/>
                <a:latin typeface="Arial" panose="020B0604020202020204" pitchFamily="34" charset="0"/>
              </a:rPr>
              <a:t>•</a:t>
            </a:r>
            <a:r>
              <a:rPr lang="en-CA" sz="200" b="0" i="0" u="none" strike="noStrike" dirty="0">
                <a:solidFill>
                  <a:srgbClr val="000000"/>
                </a:solidFill>
                <a:effectLst/>
                <a:latin typeface="Times New Roman" panose="02020603050405020304" pitchFamily="18" charset="0"/>
              </a:rPr>
              <a:t>      </a:t>
            </a:r>
            <a:r>
              <a:rPr lang="en-CA" sz="800" b="0" i="0" u="none" strike="noStrike" dirty="0">
                <a:solidFill>
                  <a:srgbClr val="000000"/>
                </a:solidFill>
                <a:effectLst/>
                <a:latin typeface="Arial" panose="020B0604020202020204" pitchFamily="34" charset="0"/>
              </a:rPr>
              <a:t>Our youngest child </a:t>
            </a:r>
            <a:r>
              <a:rPr lang="en-CA" sz="800" b="1" i="0" u="none" strike="noStrike" dirty="0">
                <a:solidFill>
                  <a:srgbClr val="000000"/>
                </a:solidFill>
                <a:effectLst/>
                <a:latin typeface="Arial" panose="020B0604020202020204" pitchFamily="34" charset="0"/>
              </a:rPr>
              <a:t>Danny</a:t>
            </a:r>
            <a:r>
              <a:rPr lang="en-CA" sz="800" b="0" i="0" u="none" strike="noStrike" dirty="0">
                <a:solidFill>
                  <a:srgbClr val="000000"/>
                </a:solidFill>
                <a:effectLst/>
                <a:latin typeface="Arial" panose="020B0604020202020204" pitchFamily="34" charset="0"/>
              </a:rPr>
              <a:t> died from accidental drug poisoning in 2014. Danny was 25 years old. </a:t>
            </a:r>
            <a:endParaRPr lang="en-CA" sz="1050" b="0" dirty="0">
              <a:effectLst/>
            </a:endParaRPr>
          </a:p>
          <a:p>
            <a:pPr marL="457200" indent="-228600" rtl="0">
              <a:spcBef>
                <a:spcPts val="1500"/>
              </a:spcBef>
              <a:spcAft>
                <a:spcPts val="1500"/>
              </a:spcAft>
            </a:pPr>
            <a:r>
              <a:rPr lang="en-CA" sz="800" b="0" i="0" u="none" strike="noStrike" dirty="0">
                <a:solidFill>
                  <a:srgbClr val="000000"/>
                </a:solidFill>
                <a:effectLst/>
                <a:latin typeface="Arial" panose="020B0604020202020204" pitchFamily="34" charset="0"/>
              </a:rPr>
              <a:t>•</a:t>
            </a:r>
            <a:r>
              <a:rPr lang="en-CA" sz="200" b="0" i="0" u="none" strike="noStrike" dirty="0">
                <a:solidFill>
                  <a:srgbClr val="000000"/>
                </a:solidFill>
                <a:effectLst/>
                <a:latin typeface="Times New Roman" panose="02020603050405020304" pitchFamily="18" charset="0"/>
              </a:rPr>
              <a:t>      </a:t>
            </a:r>
            <a:r>
              <a:rPr lang="en-CA" sz="800" b="0" i="0" u="none" strike="noStrike" dirty="0">
                <a:solidFill>
                  <a:srgbClr val="000000"/>
                </a:solidFill>
                <a:effectLst/>
                <a:latin typeface="Arial" panose="020B0604020202020204" pitchFamily="34" charset="0"/>
              </a:rPr>
              <a:t>Danny was in recovery when one more pill, which he thought was a </a:t>
            </a:r>
            <a:r>
              <a:rPr lang="en-CA" sz="800" b="1" i="0" u="none" strike="noStrike" dirty="0">
                <a:solidFill>
                  <a:srgbClr val="000000"/>
                </a:solidFill>
                <a:effectLst/>
                <a:latin typeface="Arial" panose="020B0604020202020204" pitchFamily="34" charset="0"/>
              </a:rPr>
              <a:t>fake OxyContin</a:t>
            </a:r>
            <a:r>
              <a:rPr lang="en-CA" sz="800" b="0" i="0" u="none" strike="noStrike" dirty="0">
                <a:solidFill>
                  <a:srgbClr val="000000"/>
                </a:solidFill>
                <a:effectLst/>
                <a:latin typeface="Arial" panose="020B0604020202020204" pitchFamily="34" charset="0"/>
              </a:rPr>
              <a:t>, but was in fact </a:t>
            </a:r>
            <a:r>
              <a:rPr lang="en-CA" sz="800" b="1" i="0" u="none" strike="noStrike" dirty="0">
                <a:solidFill>
                  <a:srgbClr val="000000"/>
                </a:solidFill>
                <a:effectLst/>
                <a:latin typeface="Arial" panose="020B0604020202020204" pitchFamily="34" charset="0"/>
              </a:rPr>
              <a:t>Fentanyl,</a:t>
            </a:r>
            <a:r>
              <a:rPr lang="en-CA" sz="800" b="0" i="0" u="none" strike="noStrike" dirty="0">
                <a:solidFill>
                  <a:srgbClr val="000000"/>
                </a:solidFill>
                <a:effectLst/>
                <a:latin typeface="Arial" panose="020B0604020202020204" pitchFamily="34" charset="0"/>
              </a:rPr>
              <a:t> took his life.  He was one of the </a:t>
            </a:r>
            <a:r>
              <a:rPr lang="en-CA" sz="800" b="1" i="0" u="none" strike="noStrike" dirty="0">
                <a:solidFill>
                  <a:srgbClr val="000000"/>
                </a:solidFill>
                <a:effectLst/>
                <a:latin typeface="Arial" panose="020B0604020202020204" pitchFamily="34" charset="0"/>
              </a:rPr>
              <a:t>early victims, </a:t>
            </a:r>
            <a:r>
              <a:rPr lang="en-CA" sz="800" b="0" i="0" u="none" strike="noStrike" dirty="0">
                <a:solidFill>
                  <a:srgbClr val="000000"/>
                </a:solidFill>
                <a:effectLst/>
                <a:latin typeface="Arial" panose="020B0604020202020204" pitchFamily="34" charset="0"/>
              </a:rPr>
              <a:t>before Fentanyl made the news, and before there were any health warnings. Those came several months after his death. </a:t>
            </a:r>
            <a:endParaRPr lang="en-CA" sz="1050" b="0" dirty="0">
              <a:effectLst/>
            </a:endParaRPr>
          </a:p>
          <a:p>
            <a:pPr marL="457200" indent="-228600" rtl="0">
              <a:spcBef>
                <a:spcPts val="1500"/>
              </a:spcBef>
              <a:spcAft>
                <a:spcPts val="1500"/>
              </a:spcAft>
            </a:pPr>
            <a:r>
              <a:rPr lang="en-CA" sz="800" b="0" i="0" u="none" strike="noStrike" dirty="0">
                <a:solidFill>
                  <a:srgbClr val="000000"/>
                </a:solidFill>
                <a:effectLst/>
                <a:latin typeface="Arial" panose="020B0604020202020204" pitchFamily="34" charset="0"/>
              </a:rPr>
              <a:t>•</a:t>
            </a:r>
            <a:r>
              <a:rPr lang="en-CA" sz="200" b="0" i="0" u="none" strike="noStrike" dirty="0">
                <a:solidFill>
                  <a:srgbClr val="000000"/>
                </a:solidFill>
                <a:effectLst/>
                <a:latin typeface="Times New Roman" panose="02020603050405020304" pitchFamily="18" charset="0"/>
              </a:rPr>
              <a:t>      </a:t>
            </a:r>
            <a:r>
              <a:rPr lang="en-CA" sz="800" b="0" i="0" u="none" strike="noStrike" dirty="0">
                <a:solidFill>
                  <a:srgbClr val="000000"/>
                </a:solidFill>
                <a:effectLst/>
                <a:latin typeface="Arial" panose="020B0604020202020204" pitchFamily="34" charset="0"/>
              </a:rPr>
              <a:t>After Danny died, we had many difficult decisions to make but we decided to be </a:t>
            </a:r>
            <a:r>
              <a:rPr lang="en-CA" sz="800" b="1" i="0" u="none" strike="noStrike" dirty="0">
                <a:solidFill>
                  <a:srgbClr val="000000"/>
                </a:solidFill>
                <a:effectLst/>
                <a:latin typeface="Arial" panose="020B0604020202020204" pitchFamily="34" charset="0"/>
              </a:rPr>
              <a:t>open</a:t>
            </a:r>
            <a:r>
              <a:rPr lang="en-CA" sz="800" b="0" i="0" u="none" strike="noStrike" dirty="0">
                <a:solidFill>
                  <a:srgbClr val="000000"/>
                </a:solidFill>
                <a:effectLst/>
                <a:latin typeface="Arial" panose="020B0604020202020204" pitchFamily="34" charset="0"/>
              </a:rPr>
              <a:t> about the cause of his death. We wanted to end the silence and the stigma.  Friends and family, and his workplace were surprised. Substance use is often a hidden condition and Danny was a master at disguise.</a:t>
            </a:r>
            <a:endParaRPr lang="en-CA" sz="1050" b="0" dirty="0">
              <a:effectLst/>
            </a:endParaRPr>
          </a:p>
          <a:p>
            <a:pPr marL="457200" indent="-228600" rtl="0">
              <a:spcBef>
                <a:spcPts val="1500"/>
              </a:spcBef>
              <a:spcAft>
                <a:spcPts val="1500"/>
              </a:spcAft>
            </a:pPr>
            <a:r>
              <a:rPr lang="en-CA" sz="800" b="0" i="0" u="none" strike="noStrike" dirty="0">
                <a:solidFill>
                  <a:srgbClr val="000000"/>
                </a:solidFill>
                <a:effectLst/>
                <a:latin typeface="Arial" panose="020B0604020202020204" pitchFamily="34" charset="0"/>
              </a:rPr>
              <a:t>•</a:t>
            </a:r>
            <a:r>
              <a:rPr lang="en-CA" sz="200" b="0" i="0" u="none" strike="noStrike" dirty="0">
                <a:solidFill>
                  <a:srgbClr val="000000"/>
                </a:solidFill>
                <a:effectLst/>
                <a:latin typeface="Times New Roman" panose="02020603050405020304" pitchFamily="18" charset="0"/>
              </a:rPr>
              <a:t>      </a:t>
            </a:r>
            <a:r>
              <a:rPr lang="en-CA" sz="800" b="0" i="0" u="none" strike="noStrike" dirty="0">
                <a:solidFill>
                  <a:srgbClr val="000000"/>
                </a:solidFill>
                <a:effectLst/>
                <a:latin typeface="Arial" panose="020B0604020202020204" pitchFamily="34" charset="0"/>
              </a:rPr>
              <a:t>What worked for Danny </a:t>
            </a:r>
            <a:r>
              <a:rPr lang="en-CA" sz="800" b="1" i="0" u="none" strike="noStrike" dirty="0">
                <a:solidFill>
                  <a:srgbClr val="000000"/>
                </a:solidFill>
                <a:effectLst/>
                <a:latin typeface="Arial" panose="020B0604020202020204" pitchFamily="34" charset="0"/>
              </a:rPr>
              <a:t>was OAT </a:t>
            </a:r>
            <a:r>
              <a:rPr lang="en-CA" sz="800" b="0" i="0" u="none" strike="noStrike" dirty="0">
                <a:solidFill>
                  <a:srgbClr val="000000"/>
                </a:solidFill>
                <a:effectLst/>
                <a:latin typeface="Arial" panose="020B0604020202020204" pitchFamily="34" charset="0"/>
              </a:rPr>
              <a:t>with Methadone combined with </a:t>
            </a:r>
            <a:r>
              <a:rPr lang="en-CA" sz="800" b="1" i="0" u="none" strike="noStrike" dirty="0">
                <a:solidFill>
                  <a:srgbClr val="000000"/>
                </a:solidFill>
                <a:effectLst/>
                <a:latin typeface="Arial" panose="020B0604020202020204" pitchFamily="34" charset="0"/>
              </a:rPr>
              <a:t>CBT. </a:t>
            </a:r>
            <a:r>
              <a:rPr lang="en-CA" sz="800" b="0" i="0" u="none" strike="noStrike" dirty="0">
                <a:solidFill>
                  <a:srgbClr val="000000"/>
                </a:solidFill>
                <a:effectLst/>
                <a:latin typeface="Arial" panose="020B0604020202020204" pitchFamily="34" charset="0"/>
              </a:rPr>
              <a:t>Counselling we paid for privately since the only thing the public health system offered at the time was a list of NA groups, that would not have taken him on methadone.</a:t>
            </a:r>
            <a:endParaRPr lang="en-CA" sz="1050" b="0" dirty="0">
              <a:effectLst/>
            </a:endParaRPr>
          </a:p>
          <a:p>
            <a:pPr marL="457200" indent="-228600" rtl="0">
              <a:spcBef>
                <a:spcPts val="1500"/>
              </a:spcBef>
              <a:spcAft>
                <a:spcPts val="1500"/>
              </a:spcAft>
            </a:pPr>
            <a:r>
              <a:rPr lang="en-CA" sz="800" b="0" i="0" u="none" strike="noStrike" dirty="0">
                <a:solidFill>
                  <a:srgbClr val="000000"/>
                </a:solidFill>
                <a:effectLst/>
                <a:latin typeface="Arial" panose="020B0604020202020204" pitchFamily="34" charset="0"/>
              </a:rPr>
              <a:t>•</a:t>
            </a:r>
            <a:r>
              <a:rPr lang="en-CA" sz="200" b="0" i="0" u="none" strike="noStrike" dirty="0">
                <a:solidFill>
                  <a:srgbClr val="000000"/>
                </a:solidFill>
                <a:effectLst/>
                <a:latin typeface="Times New Roman" panose="02020603050405020304" pitchFamily="18" charset="0"/>
              </a:rPr>
              <a:t>      </a:t>
            </a:r>
            <a:r>
              <a:rPr lang="en-CA" sz="800" b="0" i="0" u="none" strike="noStrike" dirty="0">
                <a:solidFill>
                  <a:srgbClr val="000000"/>
                </a:solidFill>
                <a:effectLst/>
                <a:latin typeface="Arial" panose="020B0604020202020204" pitchFamily="34" charset="0"/>
              </a:rPr>
              <a:t>What </a:t>
            </a:r>
            <a:r>
              <a:rPr lang="en-CA" sz="800" b="1" i="0" u="none" strike="noStrike" dirty="0">
                <a:solidFill>
                  <a:srgbClr val="000000"/>
                </a:solidFill>
                <a:effectLst/>
                <a:latin typeface="Arial" panose="020B0604020202020204" pitchFamily="34" charset="0"/>
              </a:rPr>
              <a:t>did not work </a:t>
            </a:r>
            <a:r>
              <a:rPr lang="en-CA" sz="800" b="0" i="0" u="none" strike="noStrike" dirty="0">
                <a:solidFill>
                  <a:srgbClr val="000000"/>
                </a:solidFill>
                <a:effectLst/>
                <a:latin typeface="Arial" panose="020B0604020202020204" pitchFamily="34" charset="0"/>
              </a:rPr>
              <a:t>was that both he and we were keen to have him </a:t>
            </a:r>
            <a:r>
              <a:rPr lang="en-CA" sz="800" b="1" i="0" u="none" strike="noStrike" dirty="0">
                <a:solidFill>
                  <a:srgbClr val="000000"/>
                </a:solidFill>
                <a:effectLst/>
                <a:latin typeface="Arial" panose="020B0604020202020204" pitchFamily="34" charset="0"/>
              </a:rPr>
              <a:t>“drug-free” </a:t>
            </a:r>
            <a:r>
              <a:rPr lang="en-CA" sz="800" b="0" i="0" u="none" strike="noStrike" dirty="0">
                <a:solidFill>
                  <a:srgbClr val="000000"/>
                </a:solidFill>
                <a:effectLst/>
                <a:latin typeface="Arial" panose="020B0604020202020204" pitchFamily="34" charset="0"/>
              </a:rPr>
              <a:t>and he did not stay on the Methadone long enough to be stable.  I have since learned that methadone and suboxone are not “just another drug” but vital </a:t>
            </a:r>
            <a:r>
              <a:rPr lang="en-CA" sz="800" b="1" i="0" u="none" strike="noStrike" dirty="0">
                <a:solidFill>
                  <a:srgbClr val="000000"/>
                </a:solidFill>
                <a:effectLst/>
                <a:latin typeface="Arial" panose="020B0604020202020204" pitchFamily="34" charset="0"/>
              </a:rPr>
              <a:t>medications</a:t>
            </a:r>
            <a:r>
              <a:rPr lang="en-CA" sz="800" b="0" i="0" u="none" strike="noStrike" dirty="0">
                <a:solidFill>
                  <a:srgbClr val="000000"/>
                </a:solidFill>
                <a:effectLst/>
                <a:latin typeface="Arial" panose="020B0604020202020204" pitchFamily="34" charset="0"/>
              </a:rPr>
              <a:t> that allow people to live in recovery and stay alive.</a:t>
            </a:r>
            <a:endParaRPr lang="en-CA" sz="1050" b="0" dirty="0">
              <a:effectLst/>
            </a:endParaRPr>
          </a:p>
          <a:p>
            <a:pPr marL="457200" indent="-228600" rtl="0">
              <a:spcBef>
                <a:spcPts val="1500"/>
              </a:spcBef>
              <a:spcAft>
                <a:spcPts val="1500"/>
              </a:spcAft>
            </a:pPr>
            <a:r>
              <a:rPr lang="en-CA" sz="800" b="0" i="0" u="none" strike="noStrike" dirty="0">
                <a:solidFill>
                  <a:srgbClr val="000000"/>
                </a:solidFill>
                <a:effectLst/>
                <a:latin typeface="Arial" panose="020B0604020202020204" pitchFamily="34" charset="0"/>
              </a:rPr>
              <a:t>•</a:t>
            </a:r>
            <a:r>
              <a:rPr lang="en-CA" sz="200" b="0" i="0" u="none" strike="noStrike" dirty="0">
                <a:solidFill>
                  <a:srgbClr val="000000"/>
                </a:solidFill>
                <a:effectLst/>
                <a:latin typeface="Times New Roman" panose="02020603050405020304" pitchFamily="18" charset="0"/>
              </a:rPr>
              <a:t>      </a:t>
            </a:r>
            <a:r>
              <a:rPr lang="en-CA" sz="800" b="0" i="0" u="none" strike="noStrike" dirty="0">
                <a:solidFill>
                  <a:srgbClr val="000000"/>
                </a:solidFill>
                <a:effectLst/>
                <a:latin typeface="Arial" panose="020B0604020202020204" pitchFamily="34" charset="0"/>
              </a:rPr>
              <a:t>For a while it seemed that we had </a:t>
            </a:r>
            <a:r>
              <a:rPr lang="en-CA" sz="800" b="1" i="0" u="none" strike="noStrike" dirty="0">
                <a:solidFill>
                  <a:srgbClr val="000000"/>
                </a:solidFill>
                <a:effectLst/>
                <a:latin typeface="Arial" panose="020B0604020202020204" pitchFamily="34" charset="0"/>
              </a:rPr>
              <a:t>the old Danny back</a:t>
            </a:r>
            <a:r>
              <a:rPr lang="en-CA" sz="800" b="0" i="0" u="none" strike="noStrike" dirty="0">
                <a:solidFill>
                  <a:srgbClr val="000000"/>
                </a:solidFill>
                <a:effectLst/>
                <a:latin typeface="Arial" panose="020B0604020202020204" pitchFamily="34" charset="0"/>
              </a:rPr>
              <a:t>, the kid we knew before he became dependent on drugs. The kid who wanted a cactus for his birthday when he was three, the teenager who had his first collector car before he even had his learner’s license and the young chef who put the final touches on my meals and always made sure my knives were sharp.</a:t>
            </a:r>
            <a:endParaRPr lang="en-CA" sz="1050" b="0" dirty="0">
              <a:effectLst/>
            </a:endParaRPr>
          </a:p>
          <a:p>
            <a:pPr marL="457200" indent="-228600" rtl="0">
              <a:spcBef>
                <a:spcPts val="1500"/>
              </a:spcBef>
              <a:spcAft>
                <a:spcPts val="1500"/>
              </a:spcAft>
            </a:pPr>
            <a:r>
              <a:rPr lang="en-CA" sz="800" b="0" i="0" u="none" strike="noStrike" dirty="0">
                <a:solidFill>
                  <a:srgbClr val="000000"/>
                </a:solidFill>
                <a:effectLst/>
                <a:latin typeface="Arial" panose="020B0604020202020204" pitchFamily="34" charset="0"/>
              </a:rPr>
              <a:t>•</a:t>
            </a:r>
            <a:r>
              <a:rPr lang="en-CA" sz="200" b="0" i="0" u="none" strike="noStrike" dirty="0">
                <a:solidFill>
                  <a:srgbClr val="000000"/>
                </a:solidFill>
                <a:effectLst/>
                <a:latin typeface="Times New Roman" panose="02020603050405020304" pitchFamily="18" charset="0"/>
              </a:rPr>
              <a:t>      </a:t>
            </a:r>
            <a:r>
              <a:rPr lang="en-CA" sz="800" b="0" i="0" u="none" strike="noStrike" dirty="0">
                <a:solidFill>
                  <a:srgbClr val="000000"/>
                </a:solidFill>
                <a:effectLst/>
                <a:latin typeface="Arial" panose="020B0604020202020204" pitchFamily="34" charset="0"/>
              </a:rPr>
              <a:t>On the outside, he looked like a </a:t>
            </a:r>
            <a:r>
              <a:rPr lang="en-CA" sz="800" b="1" i="0" u="none" strike="noStrike" dirty="0">
                <a:solidFill>
                  <a:srgbClr val="000000"/>
                </a:solidFill>
                <a:effectLst/>
                <a:latin typeface="Arial" panose="020B0604020202020204" pitchFamily="34" charset="0"/>
              </a:rPr>
              <a:t>successful young man</a:t>
            </a:r>
            <a:r>
              <a:rPr lang="en-CA" sz="800" b="0" i="0" u="none" strike="noStrike" dirty="0">
                <a:solidFill>
                  <a:srgbClr val="000000"/>
                </a:solidFill>
                <a:effectLst/>
                <a:latin typeface="Arial" panose="020B0604020202020204" pitchFamily="34" charset="0"/>
              </a:rPr>
              <a:t>, with a great job in one of Edmonton’s best restaurants and a cool downtown apartment.</a:t>
            </a:r>
            <a:endParaRPr lang="en-CA" sz="1050" b="0" dirty="0">
              <a:effectLst/>
            </a:endParaRPr>
          </a:p>
          <a:p>
            <a:pPr marL="457200" indent="-228600" rtl="0">
              <a:spcBef>
                <a:spcPts val="1500"/>
              </a:spcBef>
              <a:spcAft>
                <a:spcPts val="1500"/>
              </a:spcAft>
            </a:pPr>
            <a:r>
              <a:rPr lang="en-CA" sz="800" b="0" i="0" u="none" strike="noStrike" dirty="0">
                <a:solidFill>
                  <a:srgbClr val="000000"/>
                </a:solidFill>
                <a:effectLst/>
                <a:latin typeface="Arial" panose="020B0604020202020204" pitchFamily="34" charset="0"/>
              </a:rPr>
              <a:t>•</a:t>
            </a:r>
            <a:r>
              <a:rPr lang="en-CA" sz="200" b="0" i="0" u="none" strike="noStrike" dirty="0">
                <a:solidFill>
                  <a:srgbClr val="000000"/>
                </a:solidFill>
                <a:effectLst/>
                <a:latin typeface="Times New Roman" panose="02020603050405020304" pitchFamily="18" charset="0"/>
              </a:rPr>
              <a:t>      </a:t>
            </a:r>
            <a:r>
              <a:rPr lang="en-CA" sz="800" b="0" i="0" u="none" strike="noStrike" dirty="0">
                <a:solidFill>
                  <a:srgbClr val="000000"/>
                </a:solidFill>
                <a:effectLst/>
                <a:latin typeface="Arial" panose="020B0604020202020204" pitchFamily="34" charset="0"/>
              </a:rPr>
              <a:t>But inside he was still struggling. His drug use started as his way of dealing with his </a:t>
            </a:r>
            <a:r>
              <a:rPr lang="en-CA" sz="800" b="1" i="0" u="none" strike="noStrike" dirty="0">
                <a:solidFill>
                  <a:srgbClr val="000000"/>
                </a:solidFill>
                <a:effectLst/>
                <a:latin typeface="Arial" panose="020B0604020202020204" pitchFamily="34" charset="0"/>
              </a:rPr>
              <a:t>severe social anxiety</a:t>
            </a:r>
            <a:r>
              <a:rPr lang="en-CA" sz="800" b="0" i="0" u="none" strike="noStrike" dirty="0">
                <a:solidFill>
                  <a:srgbClr val="000000"/>
                </a:solidFill>
                <a:effectLst/>
                <a:latin typeface="Arial" panose="020B0604020202020204" pitchFamily="34" charset="0"/>
              </a:rPr>
              <a:t>. Still, there were other </a:t>
            </a:r>
            <a:r>
              <a:rPr lang="en-CA" sz="800" b="1" i="0" u="none" strike="noStrike" dirty="0">
                <a:solidFill>
                  <a:srgbClr val="000000"/>
                </a:solidFill>
                <a:effectLst/>
                <a:latin typeface="Arial" panose="020B0604020202020204" pitchFamily="34" charset="0"/>
              </a:rPr>
              <a:t>risk factors</a:t>
            </a:r>
            <a:r>
              <a:rPr lang="en-CA" sz="800" b="0" i="0" u="none" strike="noStrike" dirty="0">
                <a:solidFill>
                  <a:srgbClr val="000000"/>
                </a:solidFill>
                <a:effectLst/>
                <a:latin typeface="Arial" panose="020B0604020202020204" pitchFamily="34" charset="0"/>
              </a:rPr>
              <a:t>: A learning disability, being gay, and working in an environment where drug use is prevalent. Being impulsive and risk-seeking.</a:t>
            </a:r>
            <a:endParaRPr lang="en-CA" sz="1050" b="0" dirty="0">
              <a:effectLst/>
            </a:endParaRPr>
          </a:p>
          <a:p>
            <a:pPr marL="457200" indent="-228600" rtl="0">
              <a:spcBef>
                <a:spcPts val="1500"/>
              </a:spcBef>
              <a:spcAft>
                <a:spcPts val="1500"/>
              </a:spcAft>
            </a:pPr>
            <a:r>
              <a:rPr lang="en-CA" sz="800" b="0" i="0" u="none" strike="noStrike" dirty="0">
                <a:solidFill>
                  <a:srgbClr val="000000"/>
                </a:solidFill>
                <a:effectLst/>
                <a:latin typeface="Arial" panose="020B0604020202020204" pitchFamily="34" charset="0"/>
              </a:rPr>
              <a:t>•</a:t>
            </a:r>
            <a:r>
              <a:rPr lang="en-CA" sz="200" b="0" i="0" u="none" strike="noStrike" dirty="0">
                <a:solidFill>
                  <a:srgbClr val="000000"/>
                </a:solidFill>
                <a:effectLst/>
                <a:latin typeface="Times New Roman" panose="02020603050405020304" pitchFamily="18" charset="0"/>
              </a:rPr>
              <a:t>      </a:t>
            </a:r>
            <a:r>
              <a:rPr lang="en-CA" sz="800" b="0" i="0" u="none" strike="noStrike" dirty="0">
                <a:solidFill>
                  <a:srgbClr val="000000"/>
                </a:solidFill>
                <a:effectLst/>
                <a:latin typeface="Arial" panose="020B0604020202020204" pitchFamily="34" charset="0"/>
              </a:rPr>
              <a:t>Our experience and the experience of others point to the need to address </a:t>
            </a:r>
            <a:r>
              <a:rPr lang="en-CA" sz="800" b="1" i="0" u="none" strike="noStrike" dirty="0">
                <a:solidFill>
                  <a:srgbClr val="000000"/>
                </a:solidFill>
                <a:effectLst/>
                <a:latin typeface="Arial" panose="020B0604020202020204" pitchFamily="34" charset="0"/>
              </a:rPr>
              <a:t>underlying risk factors</a:t>
            </a:r>
            <a:r>
              <a:rPr lang="en-CA" sz="800" b="0" i="0" u="none" strike="noStrike" dirty="0">
                <a:solidFill>
                  <a:srgbClr val="000000"/>
                </a:solidFill>
                <a:effectLst/>
                <a:latin typeface="Arial" panose="020B0604020202020204" pitchFamily="34" charset="0"/>
              </a:rPr>
              <a:t>, such as mental health issues, trauma and ACE </a:t>
            </a:r>
            <a:r>
              <a:rPr lang="en-CA" sz="800" b="1" i="0" u="none" strike="noStrike" dirty="0">
                <a:solidFill>
                  <a:srgbClr val="000000"/>
                </a:solidFill>
                <a:effectLst/>
                <a:latin typeface="Arial" panose="020B0604020202020204" pitchFamily="34" charset="0"/>
              </a:rPr>
              <a:t>to intervene before</a:t>
            </a:r>
            <a:r>
              <a:rPr lang="en-CA" sz="800" b="0" i="0" u="none" strike="noStrike" dirty="0">
                <a:solidFill>
                  <a:srgbClr val="000000"/>
                </a:solidFill>
                <a:effectLst/>
                <a:latin typeface="Arial" panose="020B0604020202020204" pitchFamily="34" charset="0"/>
              </a:rPr>
              <a:t> the person turns to drugs. </a:t>
            </a:r>
            <a:endParaRPr lang="en-CA" sz="1050" b="0" dirty="0">
              <a:effectLst/>
            </a:endParaRPr>
          </a:p>
          <a:p>
            <a:r>
              <a:rPr lang="en-CA" sz="800" b="0" i="0" u="none" strike="noStrike" dirty="0">
                <a:solidFill>
                  <a:srgbClr val="000000"/>
                </a:solidFill>
                <a:effectLst/>
                <a:latin typeface="Arial" panose="020B0604020202020204" pitchFamily="34" charset="0"/>
              </a:rPr>
              <a:t>•</a:t>
            </a:r>
            <a:r>
              <a:rPr lang="en-CA" sz="200" b="0" i="0" u="none" strike="noStrike" dirty="0">
                <a:solidFill>
                  <a:srgbClr val="000000"/>
                </a:solidFill>
                <a:effectLst/>
                <a:latin typeface="Times New Roman" panose="02020603050405020304" pitchFamily="18" charset="0"/>
              </a:rPr>
              <a:t>      </a:t>
            </a:r>
            <a:r>
              <a:rPr lang="en-CA" sz="800" b="0" i="0" u="none" strike="noStrike" dirty="0">
                <a:solidFill>
                  <a:srgbClr val="000000"/>
                </a:solidFill>
                <a:effectLst/>
                <a:latin typeface="Arial" panose="020B0604020202020204" pitchFamily="34" charset="0"/>
              </a:rPr>
              <a:t>One of the </a:t>
            </a:r>
            <a:r>
              <a:rPr lang="en-CA" sz="800" b="1" i="0" u="none" strike="noStrike" dirty="0">
                <a:solidFill>
                  <a:srgbClr val="000000"/>
                </a:solidFill>
                <a:effectLst/>
                <a:latin typeface="Arial" panose="020B0604020202020204" pitchFamily="34" charset="0"/>
              </a:rPr>
              <a:t>most significant barriers </a:t>
            </a:r>
            <a:r>
              <a:rPr lang="en-CA" sz="800" b="0" i="0" u="none" strike="noStrike" dirty="0">
                <a:solidFill>
                  <a:srgbClr val="000000"/>
                </a:solidFill>
                <a:effectLst/>
                <a:latin typeface="Arial" panose="020B0604020202020204" pitchFamily="34" charset="0"/>
              </a:rPr>
              <a:t>to providing more effective support is </a:t>
            </a:r>
            <a:r>
              <a:rPr lang="en-CA" sz="800" b="1" i="0" u="none" strike="noStrike" dirty="0">
                <a:solidFill>
                  <a:srgbClr val="000000"/>
                </a:solidFill>
                <a:effectLst/>
                <a:latin typeface="Arial" panose="020B0604020202020204" pitchFamily="34" charset="0"/>
              </a:rPr>
              <a:t>stigma. </a:t>
            </a:r>
            <a:r>
              <a:rPr lang="en-CA" sz="800" b="0" i="0" u="none" strike="noStrike" dirty="0">
                <a:solidFill>
                  <a:srgbClr val="000000"/>
                </a:solidFill>
                <a:effectLst/>
                <a:latin typeface="Arial" panose="020B0604020202020204" pitchFamily="34" charset="0"/>
              </a:rPr>
              <a:t>Many people see drug use as a self-inflicted</a:t>
            </a:r>
            <a:r>
              <a:rPr lang="en-CA" sz="800" b="1" i="0" u="none" strike="noStrike" dirty="0">
                <a:solidFill>
                  <a:srgbClr val="000000"/>
                </a:solidFill>
                <a:effectLst/>
                <a:latin typeface="Arial" panose="020B0604020202020204" pitchFamily="34" charset="0"/>
              </a:rPr>
              <a:t> problem </a:t>
            </a:r>
            <a:r>
              <a:rPr lang="en-CA" sz="800" b="0" i="0" u="none" strike="noStrike" dirty="0">
                <a:solidFill>
                  <a:srgbClr val="000000"/>
                </a:solidFill>
                <a:effectLst/>
                <a:latin typeface="Arial" panose="020B0604020202020204" pitchFamily="34" charset="0"/>
              </a:rPr>
              <a:t>and </a:t>
            </a:r>
            <a:r>
              <a:rPr lang="en-CA" sz="800" b="1" i="0" u="none" strike="noStrike" dirty="0">
                <a:solidFill>
                  <a:srgbClr val="000000"/>
                </a:solidFill>
                <a:effectLst/>
                <a:latin typeface="Arial" panose="020B0604020202020204" pitchFamily="34" charset="0"/>
              </a:rPr>
              <a:t>drug poisoning death as a natural consequence</a:t>
            </a:r>
            <a:r>
              <a:rPr lang="en-CA" sz="800" b="0" i="0" u="none" strike="noStrike" dirty="0">
                <a:solidFill>
                  <a:srgbClr val="000000"/>
                </a:solidFill>
                <a:effectLst/>
                <a:latin typeface="Arial" panose="020B0604020202020204" pitchFamily="34" charset="0"/>
              </a:rPr>
              <a:t>.</a:t>
            </a:r>
            <a:r>
              <a:rPr lang="en-CA" sz="800" b="1" i="0" u="none" strike="noStrike" dirty="0">
                <a:solidFill>
                  <a:srgbClr val="000000"/>
                </a:solidFill>
                <a:effectLst/>
                <a:latin typeface="Arial" panose="020B0604020202020204" pitchFamily="34" charset="0"/>
              </a:rPr>
              <a:t> </a:t>
            </a:r>
            <a:r>
              <a:rPr lang="en-CA" sz="800" b="0" i="0" u="none" strike="noStrike" dirty="0">
                <a:solidFill>
                  <a:srgbClr val="000000"/>
                </a:solidFill>
                <a:effectLst/>
                <a:latin typeface="Arial" panose="020B0604020202020204" pitchFamily="34" charset="0"/>
              </a:rPr>
              <a:t>It is stigma that causes people </a:t>
            </a:r>
            <a:r>
              <a:rPr lang="en-CA" sz="800" b="1" i="0" u="none" strike="noStrike" dirty="0">
                <a:solidFill>
                  <a:srgbClr val="000000"/>
                </a:solidFill>
                <a:effectLst/>
                <a:latin typeface="Arial" panose="020B0604020202020204" pitchFamily="34" charset="0"/>
              </a:rPr>
              <a:t>to use and die alone </a:t>
            </a:r>
            <a:r>
              <a:rPr lang="en-CA" sz="800" b="0" i="0" u="none" strike="noStrike" dirty="0">
                <a:solidFill>
                  <a:srgbClr val="000000"/>
                </a:solidFill>
                <a:effectLst/>
                <a:latin typeface="Arial" panose="020B0604020202020204" pitchFamily="34" charset="0"/>
              </a:rPr>
              <a:t>and if we can </a:t>
            </a:r>
            <a:r>
              <a:rPr lang="en-CA" sz="800" b="1" i="0" u="none" strike="noStrike" dirty="0">
                <a:solidFill>
                  <a:srgbClr val="000000"/>
                </a:solidFill>
                <a:effectLst/>
                <a:latin typeface="Arial" panose="020B0604020202020204" pitchFamily="34" charset="0"/>
              </a:rPr>
              <a:t>stop stigma, we can save more lives</a:t>
            </a:r>
            <a:r>
              <a:rPr lang="en-CA" sz="800" b="0" i="0" u="none" strike="noStrike" dirty="0">
                <a:solidFill>
                  <a:srgbClr val="000000"/>
                </a:solidFill>
                <a:effectLst/>
                <a:latin typeface="Arial" panose="020B0604020202020204" pitchFamily="34" charset="0"/>
              </a:rPr>
              <a:t>.</a:t>
            </a:r>
            <a:endParaRPr lang="en-CA" sz="800" b="0" kern="1200" dirty="0">
              <a:solidFill>
                <a:schemeClr val="tx1"/>
              </a:solidFill>
              <a:effectLst/>
              <a:latin typeface="+mn-lt"/>
              <a:ea typeface="+mn-ea"/>
              <a:cs typeface="+mn-cs"/>
            </a:endParaRPr>
          </a:p>
          <a:p>
            <a:pPr marL="0" indent="0">
              <a:buFont typeface="Arial" panose="020B0604020202020204" pitchFamily="34" charset="0"/>
              <a:buNone/>
            </a:pPr>
            <a:endParaRPr lang="en-CA" sz="800" b="0" kern="1200" dirty="0">
              <a:solidFill>
                <a:schemeClr val="tx1"/>
              </a:solidFill>
              <a:effectLst/>
              <a:latin typeface="+mn-lt"/>
              <a:ea typeface="+mn-ea"/>
              <a:cs typeface="+mn-cs"/>
            </a:endParaRPr>
          </a:p>
          <a:p>
            <a:pPr marL="171450" indent="-171450">
              <a:buFont typeface="Arial" panose="020B0604020202020204" pitchFamily="34" charset="0"/>
              <a:buChar char="•"/>
            </a:pPr>
            <a:r>
              <a:rPr lang="en-CA" sz="800" b="0" kern="1200" dirty="0">
                <a:solidFill>
                  <a:schemeClr val="tx1"/>
                </a:solidFill>
                <a:effectLst/>
                <a:latin typeface="+mn-lt"/>
                <a:ea typeface="+mn-ea"/>
                <a:cs typeface="+mn-cs"/>
              </a:rPr>
              <a:t>Key points – </a:t>
            </a:r>
          </a:p>
          <a:p>
            <a:pPr marL="0" indent="0">
              <a:buFont typeface="Arial" panose="020B0604020202020204" pitchFamily="34" charset="0"/>
              <a:buNone/>
            </a:pPr>
            <a:r>
              <a:rPr lang="en-CA" sz="800" b="0" kern="1200" dirty="0">
                <a:solidFill>
                  <a:schemeClr val="tx1"/>
                </a:solidFill>
                <a:effectLst/>
                <a:latin typeface="+mn-lt"/>
                <a:ea typeface="+mn-ea"/>
                <a:cs typeface="+mn-cs"/>
              </a:rPr>
              <a:t>About Danny: age 3 he wanted a cactus for this birthday, at 8 gold panning equipment, he liked old cars, manual typewriters, listened to CBC on the radio and liked to read the paper edition of the Edmonton journal.  Besides cooking he could sing. He was kind and compassionate. Always kept my knife sharp. </a:t>
            </a:r>
          </a:p>
          <a:p>
            <a:pPr marL="0" indent="0">
              <a:buFont typeface="Arial" panose="020B0604020202020204" pitchFamily="34" charset="0"/>
              <a:buNone/>
            </a:pPr>
            <a:endParaRPr lang="en-CA" sz="800" b="0" kern="1200" dirty="0">
              <a:solidFill>
                <a:schemeClr val="tx1"/>
              </a:solidFill>
              <a:effectLst/>
              <a:latin typeface="+mn-lt"/>
              <a:ea typeface="+mn-ea"/>
              <a:cs typeface="+mn-cs"/>
            </a:endParaRPr>
          </a:p>
          <a:p>
            <a:pPr marL="0" indent="0">
              <a:buFont typeface="Arial" panose="020B0604020202020204" pitchFamily="34" charset="0"/>
              <a:buNone/>
            </a:pPr>
            <a:r>
              <a:rPr lang="en-CA" sz="800" b="0" kern="1200" dirty="0">
                <a:solidFill>
                  <a:schemeClr val="tx1"/>
                </a:solidFill>
                <a:effectLst/>
                <a:latin typeface="+mn-lt"/>
                <a:ea typeface="+mn-ea"/>
                <a:cs typeface="+mn-cs"/>
              </a:rPr>
              <a:t>At </a:t>
            </a:r>
            <a:r>
              <a:rPr lang="en-CA" sz="800" b="1" kern="1200" dirty="0">
                <a:solidFill>
                  <a:schemeClr val="tx1"/>
                </a:solidFill>
                <a:effectLst/>
                <a:latin typeface="+mn-lt"/>
                <a:ea typeface="+mn-ea"/>
                <a:cs typeface="+mn-cs"/>
              </a:rPr>
              <a:t>risk</a:t>
            </a:r>
            <a:r>
              <a:rPr lang="en-CA" sz="800" b="0" kern="1200" dirty="0">
                <a:solidFill>
                  <a:schemeClr val="tx1"/>
                </a:solidFill>
                <a:effectLst/>
                <a:latin typeface="+mn-lt"/>
                <a:ea typeface="+mn-ea"/>
                <a:cs typeface="+mn-cs"/>
              </a:rPr>
              <a:t>: LD, MH, LGBTQ, job  - </a:t>
            </a:r>
            <a:r>
              <a:rPr lang="en-CA" sz="800" b="1" kern="1200" dirty="0">
                <a:solidFill>
                  <a:schemeClr val="tx1"/>
                </a:solidFill>
                <a:effectLst/>
                <a:latin typeface="+mn-lt"/>
                <a:ea typeface="+mn-ea"/>
                <a:cs typeface="+mn-cs"/>
              </a:rPr>
              <a:t>Executive Function</a:t>
            </a:r>
          </a:p>
          <a:p>
            <a:pPr marL="0" indent="0">
              <a:buFont typeface="Arial" panose="020B0604020202020204" pitchFamily="34" charset="0"/>
              <a:buNone/>
            </a:pPr>
            <a:r>
              <a:rPr lang="en-CA" sz="800" b="0" kern="1200" dirty="0">
                <a:solidFill>
                  <a:schemeClr val="tx1"/>
                </a:solidFill>
                <a:effectLst/>
                <a:latin typeface="+mn-lt"/>
                <a:ea typeface="+mn-ea"/>
                <a:cs typeface="+mn-cs"/>
              </a:rPr>
              <a:t>No </a:t>
            </a:r>
            <a:r>
              <a:rPr lang="en-CA" sz="800" b="1" kern="1200" dirty="0">
                <a:solidFill>
                  <a:schemeClr val="tx1"/>
                </a:solidFill>
                <a:effectLst/>
                <a:latin typeface="+mn-lt"/>
                <a:ea typeface="+mn-ea"/>
                <a:cs typeface="+mn-cs"/>
              </a:rPr>
              <a:t>info on harm reduction </a:t>
            </a:r>
            <a:r>
              <a:rPr lang="en-CA" sz="800" b="0" kern="1200" dirty="0">
                <a:solidFill>
                  <a:schemeClr val="tx1"/>
                </a:solidFill>
                <a:effectLst/>
                <a:latin typeface="+mn-lt"/>
                <a:ea typeface="+mn-ea"/>
                <a:cs typeface="+mn-cs"/>
              </a:rPr>
              <a:t>– tough love message</a:t>
            </a:r>
          </a:p>
          <a:p>
            <a:pPr marL="0" indent="0">
              <a:buFont typeface="Arial" panose="020B0604020202020204" pitchFamily="34" charset="0"/>
              <a:buNone/>
            </a:pPr>
            <a:r>
              <a:rPr lang="en-CA" sz="800" b="0" kern="1200" dirty="0">
                <a:solidFill>
                  <a:schemeClr val="tx1"/>
                </a:solidFill>
                <a:effectLst/>
                <a:latin typeface="+mn-lt"/>
                <a:ea typeface="+mn-ea"/>
                <a:cs typeface="+mn-cs"/>
              </a:rPr>
              <a:t>Did not stay on </a:t>
            </a:r>
            <a:r>
              <a:rPr lang="en-CA" sz="800" b="1" kern="1200" dirty="0">
                <a:solidFill>
                  <a:schemeClr val="tx1"/>
                </a:solidFill>
                <a:effectLst/>
                <a:latin typeface="+mn-lt"/>
                <a:ea typeface="+mn-ea"/>
                <a:cs typeface="+mn-cs"/>
              </a:rPr>
              <a:t>Methadone </a:t>
            </a:r>
            <a:r>
              <a:rPr lang="en-CA" sz="800" b="0" kern="1200" dirty="0">
                <a:solidFill>
                  <a:schemeClr val="tx1"/>
                </a:solidFill>
                <a:effectLst/>
                <a:latin typeface="+mn-lt"/>
                <a:ea typeface="+mn-ea"/>
                <a:cs typeface="+mn-cs"/>
              </a:rPr>
              <a:t>long enough – only </a:t>
            </a:r>
            <a:r>
              <a:rPr lang="en-CA" sz="800" b="1" kern="1200" dirty="0">
                <a:solidFill>
                  <a:schemeClr val="tx1"/>
                </a:solidFill>
                <a:effectLst/>
                <a:latin typeface="+mn-lt"/>
                <a:ea typeface="+mn-ea"/>
                <a:cs typeface="+mn-cs"/>
              </a:rPr>
              <a:t>private access to counselling</a:t>
            </a:r>
          </a:p>
          <a:p>
            <a:pPr marL="0" indent="0">
              <a:buFont typeface="Arial" panose="020B0604020202020204" pitchFamily="34" charset="0"/>
              <a:buNone/>
            </a:pPr>
            <a:r>
              <a:rPr lang="en-CA" sz="800" b="0" kern="1200" dirty="0">
                <a:solidFill>
                  <a:schemeClr val="tx1"/>
                </a:solidFill>
                <a:effectLst/>
                <a:latin typeface="+mn-lt"/>
                <a:ea typeface="+mn-ea"/>
                <a:cs typeface="+mn-cs"/>
              </a:rPr>
              <a:t>Did not know about and I did not have </a:t>
            </a:r>
            <a:r>
              <a:rPr lang="en-CA" sz="800" b="1" kern="1200" dirty="0">
                <a:solidFill>
                  <a:schemeClr val="tx1"/>
                </a:solidFill>
                <a:effectLst/>
                <a:latin typeface="+mn-lt"/>
                <a:ea typeface="+mn-ea"/>
                <a:cs typeface="+mn-cs"/>
              </a:rPr>
              <a:t>Naloxone</a:t>
            </a:r>
          </a:p>
          <a:p>
            <a:pPr marL="0" indent="0">
              <a:buFont typeface="Arial" panose="020B0604020202020204" pitchFamily="34" charset="0"/>
              <a:buNone/>
            </a:pPr>
            <a:r>
              <a:rPr lang="en-CA" sz="800" b="1" kern="1200" dirty="0">
                <a:solidFill>
                  <a:schemeClr val="tx1"/>
                </a:solidFill>
                <a:effectLst/>
                <a:latin typeface="+mn-lt"/>
                <a:ea typeface="+mn-ea"/>
                <a:cs typeface="+mn-cs"/>
              </a:rPr>
              <a:t>Died home alone, in walking distance to </a:t>
            </a:r>
            <a:r>
              <a:rPr lang="en-CA" sz="800" b="1" kern="1200" dirty="0" err="1">
                <a:solidFill>
                  <a:schemeClr val="tx1"/>
                </a:solidFill>
                <a:effectLst/>
                <a:latin typeface="+mn-lt"/>
                <a:ea typeface="+mn-ea"/>
                <a:cs typeface="+mn-cs"/>
              </a:rPr>
              <a:t>Streetworks</a:t>
            </a:r>
            <a:r>
              <a:rPr lang="en-CA" sz="800" b="1" kern="1200" dirty="0">
                <a:solidFill>
                  <a:schemeClr val="tx1"/>
                </a:solidFill>
                <a:effectLst/>
                <a:latin typeface="+mn-lt"/>
                <a:ea typeface="+mn-ea"/>
                <a:cs typeface="+mn-cs"/>
              </a:rPr>
              <a:t>,</a:t>
            </a:r>
            <a:r>
              <a:rPr lang="en-CA" sz="800" b="0" kern="1200" dirty="0">
                <a:solidFill>
                  <a:schemeClr val="tx1"/>
                </a:solidFill>
                <a:effectLst/>
                <a:latin typeface="+mn-lt"/>
                <a:ea typeface="+mn-ea"/>
                <a:cs typeface="+mn-cs"/>
              </a:rPr>
              <a:t>  like so many of his peers. </a:t>
            </a:r>
          </a:p>
          <a:p>
            <a:pPr marL="0" indent="0">
              <a:buFont typeface="Arial" panose="020B0604020202020204" pitchFamily="34" charset="0"/>
              <a:buNone/>
            </a:pPr>
            <a:r>
              <a:rPr lang="en-CA" sz="800" b="0" kern="1200" dirty="0">
                <a:solidFill>
                  <a:schemeClr val="tx1"/>
                </a:solidFill>
                <a:effectLst/>
                <a:latin typeface="+mn-lt"/>
                <a:ea typeface="+mn-ea"/>
                <a:cs typeface="+mn-cs"/>
              </a:rPr>
              <a:t>Greatest barrier is stigma that causes people to use and die at home. </a:t>
            </a:r>
          </a:p>
          <a:p>
            <a:pPr marL="0" indent="0">
              <a:buFont typeface="Arial" panose="020B0604020202020204" pitchFamily="34" charset="0"/>
              <a:buNone/>
            </a:pPr>
            <a:r>
              <a:rPr lang="en-CA" sz="800" b="0" kern="1200" dirty="0">
                <a:solidFill>
                  <a:schemeClr val="tx1"/>
                </a:solidFill>
                <a:effectLst/>
                <a:latin typeface="+mn-lt"/>
                <a:ea typeface="+mn-ea"/>
                <a:cs typeface="+mn-cs"/>
              </a:rPr>
              <a:t>Being open about the reason he died opened a floodgate of others in the same situation</a:t>
            </a:r>
          </a:p>
          <a:p>
            <a:pPr marL="171450" indent="-171450">
              <a:buFont typeface="Arial" panose="020B0604020202020204" pitchFamily="34" charset="0"/>
              <a:buChar char="•"/>
            </a:pPr>
            <a:endParaRPr lang="en-CA" sz="800" b="0" kern="1200" dirty="0">
              <a:solidFill>
                <a:schemeClr val="tx1"/>
              </a:solidFill>
              <a:effectLst/>
              <a:latin typeface="+mn-lt"/>
              <a:ea typeface="+mn-ea"/>
              <a:cs typeface="+mn-cs"/>
            </a:endParaRPr>
          </a:p>
          <a:p>
            <a:pPr marL="0" indent="0">
              <a:buFont typeface="Arial" panose="020B0604020202020204" pitchFamily="34" charset="0"/>
              <a:buNone/>
            </a:pPr>
            <a:endParaRPr lang="en-CA" sz="14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C2ACD-02BE-4494-92FE-50464F33B0A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27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The </a:t>
            </a:r>
            <a:r>
              <a:rPr kumimoji="0" lang="en-CA" sz="1200" b="1" i="0" u="none" strike="noStrike" kern="1200" cap="none" spc="0" normalizeH="0" baseline="0" noProof="0" dirty="0">
                <a:ln>
                  <a:noFill/>
                </a:ln>
                <a:solidFill>
                  <a:prstClr val="black"/>
                </a:solidFill>
                <a:effectLst/>
                <a:uLnTx/>
                <a:uFillTx/>
                <a:latin typeface="+mn-lt"/>
                <a:ea typeface="+mn-ea"/>
                <a:cs typeface="+mn-cs"/>
              </a:rPr>
              <a:t>lack of health warnings </a:t>
            </a:r>
            <a:r>
              <a:rPr kumimoji="0" lang="en-CA" sz="1200" b="0" i="0" u="none" strike="noStrike" kern="1200" cap="none" spc="0" normalizeH="0" baseline="0" noProof="0" dirty="0">
                <a:ln>
                  <a:noFill/>
                </a:ln>
                <a:solidFill>
                  <a:prstClr val="black"/>
                </a:solidFill>
                <a:effectLst/>
                <a:uLnTx/>
                <a:uFillTx/>
                <a:latin typeface="+mn-lt"/>
                <a:ea typeface="+mn-ea"/>
                <a:cs typeface="+mn-cs"/>
              </a:rPr>
              <a:t>(Letter to Dr. James Talbot), the rising number of death and our experience with the health system lead me to speak out and find like minded individuals.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Lorna Thomas, Leslie McBain and I founded MSTH in 2016 and today there are nearly 2000 </a:t>
            </a:r>
            <a:r>
              <a:rPr kumimoji="0" lang="en-CA" sz="1200" b="1" i="0" u="none" strike="noStrike" kern="1200" cap="none" spc="0" normalizeH="0" baseline="0" noProof="0" dirty="0">
                <a:ln>
                  <a:noFill/>
                </a:ln>
                <a:solidFill>
                  <a:prstClr val="black"/>
                </a:solidFill>
                <a:effectLst/>
                <a:uLnTx/>
                <a:uFillTx/>
                <a:latin typeface="+mn-lt"/>
                <a:ea typeface="+mn-ea"/>
                <a:cs typeface="+mn-cs"/>
              </a:rPr>
              <a:t>Canadian families </a:t>
            </a:r>
            <a:r>
              <a:rPr kumimoji="0" lang="en-CA" sz="1200" b="0" i="0" u="none" strike="noStrike" kern="1200" cap="none" spc="0" normalizeH="0" baseline="0" noProof="0" dirty="0">
                <a:ln>
                  <a:noFill/>
                </a:ln>
                <a:solidFill>
                  <a:prstClr val="black"/>
                </a:solidFill>
                <a:effectLst/>
                <a:uLnTx/>
                <a:uFillTx/>
                <a:latin typeface="+mn-lt"/>
                <a:ea typeface="+mn-ea"/>
                <a:cs typeface="+mn-cs"/>
              </a:rPr>
              <a:t>in our group, most in BC, AB and 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1" u="none" strike="noStrike" kern="1200" cap="none" spc="0" normalizeH="0" baseline="0" noProof="0" dirty="0">
                <a:ln>
                  <a:noFill/>
                </a:ln>
                <a:solidFill>
                  <a:prstClr val="black"/>
                </a:solidFill>
                <a:effectLst/>
                <a:uLnTx/>
                <a:uFillTx/>
                <a:latin typeface="+mn-lt"/>
                <a:ea typeface="+mn-ea"/>
                <a:cs typeface="+mn-cs"/>
              </a:rPr>
              <a:t>Review mission and support</a:t>
            </a:r>
          </a:p>
          <a:p>
            <a:endParaRPr lang="en-CA" b="1" dirty="0"/>
          </a:p>
          <a:p>
            <a:r>
              <a:rPr lang="en-CA" b="0"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75B9D-E339-A743-8980-EEFB3BD084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50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CFC2ACD-02BE-4494-92FE-50464F33B0A7}" type="slidenum">
              <a:rPr lang="en-CA" smtClean="0"/>
              <a:t>8</a:t>
            </a:fld>
            <a:endParaRPr lang="en-CA"/>
          </a:p>
        </p:txBody>
      </p:sp>
    </p:spTree>
    <p:extLst>
      <p:ext uri="{BB962C8B-B14F-4D97-AF65-F5344CB8AC3E}">
        <p14:creationId xmlns:p14="http://schemas.microsoft.com/office/powerpoint/2010/main" val="329446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CFC2ACD-02BE-4494-92FE-50464F33B0A7}" type="slidenum">
              <a:rPr lang="en-CA" smtClean="0"/>
              <a:t>11</a:t>
            </a:fld>
            <a:endParaRPr lang="en-CA"/>
          </a:p>
        </p:txBody>
      </p:sp>
    </p:spTree>
    <p:extLst>
      <p:ext uri="{BB962C8B-B14F-4D97-AF65-F5344CB8AC3E}">
        <p14:creationId xmlns:p14="http://schemas.microsoft.com/office/powerpoint/2010/main" val="350890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CFC2ACD-02BE-4494-92FE-50464F33B0A7}" type="slidenum">
              <a:rPr lang="en-CA" smtClean="0"/>
              <a:t>12</a:t>
            </a:fld>
            <a:endParaRPr lang="en-CA"/>
          </a:p>
        </p:txBody>
      </p:sp>
    </p:spTree>
    <p:extLst>
      <p:ext uri="{BB962C8B-B14F-4D97-AF65-F5344CB8AC3E}">
        <p14:creationId xmlns:p14="http://schemas.microsoft.com/office/powerpoint/2010/main" val="3468354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CFC2ACD-02BE-4494-92FE-50464F33B0A7}" type="slidenum">
              <a:rPr lang="en-CA" smtClean="0"/>
              <a:t>17</a:t>
            </a:fld>
            <a:endParaRPr lang="en-CA"/>
          </a:p>
        </p:txBody>
      </p:sp>
    </p:spTree>
    <p:extLst>
      <p:ext uri="{BB962C8B-B14F-4D97-AF65-F5344CB8AC3E}">
        <p14:creationId xmlns:p14="http://schemas.microsoft.com/office/powerpoint/2010/main" val="91766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105324-8603-4444-9D6D-6929A162D0DE}" type="datetime1">
              <a:rPr lang="en-US" smtClean="0"/>
              <a:t>6/12/2023</a:t>
            </a:fld>
            <a:endParaRPr lang="en-US"/>
          </a:p>
        </p:txBody>
      </p:sp>
      <p:sp>
        <p:nvSpPr>
          <p:cNvPr id="5" name="Footer Placeholder 4"/>
          <p:cNvSpPr>
            <a:spLocks noGrp="1"/>
          </p:cNvSpPr>
          <p:nvPr>
            <p:ph type="ftr" sz="quarter" idx="11"/>
          </p:nvPr>
        </p:nvSpPr>
        <p:spPr/>
        <p:txBody>
          <a:bodyPr/>
          <a:lstStyle/>
          <a:p>
            <a:r>
              <a:rPr lang="en-CA"/>
              <a:t>Petra Schulz - Moms Stop The Harm</a:t>
            </a:r>
            <a:endParaRPr lang="en-US"/>
          </a:p>
        </p:txBody>
      </p:sp>
      <p:sp>
        <p:nvSpPr>
          <p:cNvPr id="6" name="Slide Number Placeholder 5"/>
          <p:cNvSpPr>
            <a:spLocks noGrp="1"/>
          </p:cNvSpPr>
          <p:nvPr>
            <p:ph type="sldNum" sz="quarter" idx="12"/>
          </p:nvPr>
        </p:nvSpPr>
        <p:spPr/>
        <p:txBody>
          <a:bodyPr/>
          <a:lstStyle/>
          <a:p>
            <a:fld id="{6B4E8AF2-6430-4047-8865-C21400CB431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1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388280-1BA4-4738-AC95-A0FA6F63409E}" type="datetime1">
              <a:rPr lang="en-US" smtClean="0"/>
              <a:t>6/12/2023</a:t>
            </a:fld>
            <a:endParaRPr lang="en-US"/>
          </a:p>
        </p:txBody>
      </p:sp>
      <p:sp>
        <p:nvSpPr>
          <p:cNvPr id="5" name="Footer Placeholder 4"/>
          <p:cNvSpPr>
            <a:spLocks noGrp="1"/>
          </p:cNvSpPr>
          <p:nvPr>
            <p:ph type="ftr" sz="quarter" idx="11"/>
          </p:nvPr>
        </p:nvSpPr>
        <p:spPr/>
        <p:txBody>
          <a:bodyPr/>
          <a:lstStyle/>
          <a:p>
            <a:r>
              <a:rPr lang="en-CA"/>
              <a:t>Petra Schulz - Moms Stop The Harm</a:t>
            </a:r>
            <a:endParaRPr lang="en-US"/>
          </a:p>
        </p:txBody>
      </p:sp>
      <p:sp>
        <p:nvSpPr>
          <p:cNvPr id="6" name="Slide Number Placeholder 5"/>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27072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D82E74-4105-4168-BF67-61E0B7DFF146}" type="datetime1">
              <a:rPr lang="en-US" smtClean="0"/>
              <a:t>6/12/2023</a:t>
            </a:fld>
            <a:endParaRPr lang="en-US"/>
          </a:p>
        </p:txBody>
      </p:sp>
      <p:sp>
        <p:nvSpPr>
          <p:cNvPr id="5" name="Footer Placeholder 4"/>
          <p:cNvSpPr>
            <a:spLocks noGrp="1"/>
          </p:cNvSpPr>
          <p:nvPr>
            <p:ph type="ftr" sz="quarter" idx="11"/>
          </p:nvPr>
        </p:nvSpPr>
        <p:spPr/>
        <p:txBody>
          <a:bodyPr/>
          <a:lstStyle/>
          <a:p>
            <a:r>
              <a:rPr lang="en-CA"/>
              <a:t>Petra Schulz - Moms Stop The Harm</a:t>
            </a:r>
            <a:endParaRPr lang="en-US"/>
          </a:p>
        </p:txBody>
      </p:sp>
      <p:sp>
        <p:nvSpPr>
          <p:cNvPr id="6" name="Slide Number Placeholder 5"/>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1975940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D7B3E7-F75E-4E51-A566-4ED77B05C369}" type="datetime1">
              <a:rPr lang="en-US" smtClean="0"/>
              <a:t>6/12/2023</a:t>
            </a:fld>
            <a:endParaRPr lang="en-US"/>
          </a:p>
        </p:txBody>
      </p:sp>
      <p:sp>
        <p:nvSpPr>
          <p:cNvPr id="5" name="Footer Placeholder 4"/>
          <p:cNvSpPr>
            <a:spLocks noGrp="1"/>
          </p:cNvSpPr>
          <p:nvPr>
            <p:ph type="ftr" sz="quarter" idx="11"/>
          </p:nvPr>
        </p:nvSpPr>
        <p:spPr/>
        <p:txBody>
          <a:bodyPr/>
          <a:lstStyle/>
          <a:p>
            <a:r>
              <a:rPr lang="en-CA"/>
              <a:t>Petra Schulz - Moms Stop The Harm</a:t>
            </a:r>
            <a:endParaRPr lang="en-US"/>
          </a:p>
        </p:txBody>
      </p:sp>
      <p:sp>
        <p:nvSpPr>
          <p:cNvPr id="6" name="Slide Number Placeholder 5"/>
          <p:cNvSpPr>
            <a:spLocks noGrp="1"/>
          </p:cNvSpPr>
          <p:nvPr>
            <p:ph type="sldNum" sz="quarter" idx="12"/>
          </p:nvPr>
        </p:nvSpPr>
        <p:spPr/>
        <p:txBody>
          <a:bodyPr/>
          <a:lstStyle/>
          <a:p>
            <a:fld id="{6B4E8AF2-6430-4047-8865-C21400CB431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464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18E75-1022-472E-9F49-60BAB7138D47}" type="datetime1">
              <a:rPr lang="en-US" smtClean="0"/>
              <a:t>6/12/2023</a:t>
            </a:fld>
            <a:endParaRPr lang="en-US"/>
          </a:p>
        </p:txBody>
      </p:sp>
      <p:sp>
        <p:nvSpPr>
          <p:cNvPr id="5" name="Footer Placeholder 4"/>
          <p:cNvSpPr>
            <a:spLocks noGrp="1"/>
          </p:cNvSpPr>
          <p:nvPr>
            <p:ph type="ftr" sz="quarter" idx="11"/>
          </p:nvPr>
        </p:nvSpPr>
        <p:spPr/>
        <p:txBody>
          <a:bodyPr/>
          <a:lstStyle/>
          <a:p>
            <a:r>
              <a:rPr lang="en-CA"/>
              <a:t>Petra Schulz - Moms Stop The Harm</a:t>
            </a:r>
            <a:endParaRPr lang="en-US"/>
          </a:p>
        </p:txBody>
      </p:sp>
      <p:sp>
        <p:nvSpPr>
          <p:cNvPr id="6" name="Slide Number Placeholder 5"/>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543743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0B1E65-0917-4597-B564-B80DEC3A4986}" type="datetime1">
              <a:rPr lang="en-US" smtClean="0"/>
              <a:t>6/12/2023</a:t>
            </a:fld>
            <a:endParaRPr lang="en-US"/>
          </a:p>
        </p:txBody>
      </p:sp>
      <p:sp>
        <p:nvSpPr>
          <p:cNvPr id="5" name="Footer Placeholder 4"/>
          <p:cNvSpPr>
            <a:spLocks noGrp="1"/>
          </p:cNvSpPr>
          <p:nvPr>
            <p:ph type="ftr" sz="quarter" idx="11"/>
          </p:nvPr>
        </p:nvSpPr>
        <p:spPr/>
        <p:txBody>
          <a:bodyPr/>
          <a:lstStyle/>
          <a:p>
            <a:r>
              <a:rPr lang="en-CA"/>
              <a:t>Petra Schulz - Moms Stop The Harm</a:t>
            </a:r>
            <a:endParaRPr lang="en-US"/>
          </a:p>
        </p:txBody>
      </p:sp>
      <p:sp>
        <p:nvSpPr>
          <p:cNvPr id="6" name="Slide Number Placeholder 5"/>
          <p:cNvSpPr>
            <a:spLocks noGrp="1"/>
          </p:cNvSpPr>
          <p:nvPr>
            <p:ph type="sldNum" sz="quarter" idx="12"/>
          </p:nvPr>
        </p:nvSpPr>
        <p:spPr/>
        <p:txBody>
          <a:bodyPr/>
          <a:lstStyle/>
          <a:p>
            <a:fld id="{6B4E8AF2-6430-4047-8865-C21400CB431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109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741427-2CB5-4FB6-B4D3-D86E37301424}" type="datetime1">
              <a:rPr lang="en-US" smtClean="0"/>
              <a:t>6/12/2023</a:t>
            </a:fld>
            <a:endParaRPr lang="en-US"/>
          </a:p>
        </p:txBody>
      </p:sp>
      <p:sp>
        <p:nvSpPr>
          <p:cNvPr id="6" name="Footer Placeholder 5"/>
          <p:cNvSpPr>
            <a:spLocks noGrp="1"/>
          </p:cNvSpPr>
          <p:nvPr>
            <p:ph type="ftr" sz="quarter" idx="11"/>
          </p:nvPr>
        </p:nvSpPr>
        <p:spPr/>
        <p:txBody>
          <a:bodyPr/>
          <a:lstStyle/>
          <a:p>
            <a:r>
              <a:rPr lang="en-CA"/>
              <a:t>Petra Schulz - Moms Stop The Harm</a:t>
            </a:r>
            <a:endParaRPr lang="en-US"/>
          </a:p>
        </p:txBody>
      </p:sp>
      <p:sp>
        <p:nvSpPr>
          <p:cNvPr id="7" name="Slide Number Placeholder 6"/>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110789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2F8AE0-9050-47D3-8F16-31E1DD10E4ED}" type="datetime1">
              <a:rPr lang="en-US" smtClean="0"/>
              <a:t>6/12/2023</a:t>
            </a:fld>
            <a:endParaRPr lang="en-US"/>
          </a:p>
        </p:txBody>
      </p:sp>
      <p:sp>
        <p:nvSpPr>
          <p:cNvPr id="8" name="Footer Placeholder 7"/>
          <p:cNvSpPr>
            <a:spLocks noGrp="1"/>
          </p:cNvSpPr>
          <p:nvPr>
            <p:ph type="ftr" sz="quarter" idx="11"/>
          </p:nvPr>
        </p:nvSpPr>
        <p:spPr/>
        <p:txBody>
          <a:bodyPr/>
          <a:lstStyle/>
          <a:p>
            <a:r>
              <a:rPr lang="en-CA"/>
              <a:t>Petra Schulz - Moms Stop The Harm</a:t>
            </a:r>
            <a:endParaRPr lang="en-US"/>
          </a:p>
        </p:txBody>
      </p:sp>
      <p:sp>
        <p:nvSpPr>
          <p:cNvPr id="9" name="Slide Number Placeholder 8"/>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1753209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FE1121-5252-438D-B99C-5335CADE2A0D}" type="datetime1">
              <a:rPr lang="en-US" smtClean="0"/>
              <a:t>6/12/2023</a:t>
            </a:fld>
            <a:endParaRPr lang="en-US"/>
          </a:p>
        </p:txBody>
      </p:sp>
      <p:sp>
        <p:nvSpPr>
          <p:cNvPr id="4" name="Footer Placeholder 3"/>
          <p:cNvSpPr>
            <a:spLocks noGrp="1"/>
          </p:cNvSpPr>
          <p:nvPr>
            <p:ph type="ftr" sz="quarter" idx="11"/>
          </p:nvPr>
        </p:nvSpPr>
        <p:spPr/>
        <p:txBody>
          <a:bodyPr/>
          <a:lstStyle/>
          <a:p>
            <a:r>
              <a:rPr lang="en-CA"/>
              <a:t>Petra Schulz - Moms Stop The Harm</a:t>
            </a:r>
            <a:endParaRPr lang="en-US"/>
          </a:p>
        </p:txBody>
      </p:sp>
      <p:sp>
        <p:nvSpPr>
          <p:cNvPr id="5" name="Slide Number Placeholder 4"/>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271259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038E5C4-A18B-4FAF-989F-29916EE07E24}" type="datetime1">
              <a:rPr lang="en-US" smtClean="0"/>
              <a:t>6/12/2023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CA"/>
              <a:t>Petra Schulz - Moms Stop The Harm</a:t>
            </a:r>
            <a:endParaRPr lang="en-US"/>
          </a:p>
        </p:txBody>
      </p:sp>
      <p:sp>
        <p:nvSpPr>
          <p:cNvPr id="9" name="Slide Number Placeholder 8"/>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51217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B06016C-278D-44F6-8470-6A3E2EDB8BA6}" type="datetime1">
              <a:rPr lang="en-US" smtClean="0"/>
              <a:t>6/12/2023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CA"/>
              <a:t>Petra Schulz - Moms Stop The Harm</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4E8AF2-6430-4047-8865-C21400CB4315}" type="slidenum">
              <a:rPr lang="en-US" smtClean="0"/>
              <a:t>‹#›</a:t>
            </a:fld>
            <a:endParaRPr lang="en-US"/>
          </a:p>
        </p:txBody>
      </p:sp>
    </p:spTree>
    <p:extLst>
      <p:ext uri="{BB962C8B-B14F-4D97-AF65-F5344CB8AC3E}">
        <p14:creationId xmlns:p14="http://schemas.microsoft.com/office/powerpoint/2010/main" val="197558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CEACFD-467F-41A4-9EB7-FDC355D181EE}" type="datetime1">
              <a:rPr lang="en-US" smtClean="0"/>
              <a:t>6/12/2023</a:t>
            </a:fld>
            <a:endParaRPr lang="en-US"/>
          </a:p>
        </p:txBody>
      </p:sp>
      <p:sp>
        <p:nvSpPr>
          <p:cNvPr id="5" name="Footer Placeholder 4"/>
          <p:cNvSpPr>
            <a:spLocks noGrp="1"/>
          </p:cNvSpPr>
          <p:nvPr>
            <p:ph type="ftr" sz="quarter" idx="11"/>
          </p:nvPr>
        </p:nvSpPr>
        <p:spPr/>
        <p:txBody>
          <a:bodyPr/>
          <a:lstStyle/>
          <a:p>
            <a:r>
              <a:rPr lang="en-CA"/>
              <a:t>Petra Schulz - Moms Stop The Harm</a:t>
            </a:r>
            <a:endParaRPr lang="en-US"/>
          </a:p>
        </p:txBody>
      </p:sp>
      <p:sp>
        <p:nvSpPr>
          <p:cNvPr id="6" name="Slide Number Placeholder 5"/>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1952601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91E6B-333E-47E5-894C-09AD1D6C64C7}" type="datetime1">
              <a:rPr lang="en-US" smtClean="0"/>
              <a:t>6/12/2023</a:t>
            </a:fld>
            <a:endParaRPr lang="en-US"/>
          </a:p>
        </p:txBody>
      </p:sp>
      <p:sp>
        <p:nvSpPr>
          <p:cNvPr id="6" name="Footer Placeholder 5"/>
          <p:cNvSpPr>
            <a:spLocks noGrp="1"/>
          </p:cNvSpPr>
          <p:nvPr>
            <p:ph type="ftr" sz="quarter" idx="11"/>
          </p:nvPr>
        </p:nvSpPr>
        <p:spPr/>
        <p:txBody>
          <a:bodyPr/>
          <a:lstStyle/>
          <a:p>
            <a:r>
              <a:rPr lang="en-CA"/>
              <a:t>Petra Schulz - Moms Stop The Harm</a:t>
            </a:r>
            <a:endParaRPr lang="en-US"/>
          </a:p>
        </p:txBody>
      </p:sp>
      <p:sp>
        <p:nvSpPr>
          <p:cNvPr id="7" name="Slide Number Placeholder 6"/>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1553678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37F7A5-CEA7-405F-8E05-F1061B76C392}" type="datetime1">
              <a:rPr lang="en-US" smtClean="0"/>
              <a:t>6/12/2023</a:t>
            </a:fld>
            <a:endParaRPr lang="en-US"/>
          </a:p>
        </p:txBody>
      </p:sp>
      <p:sp>
        <p:nvSpPr>
          <p:cNvPr id="5" name="Footer Placeholder 4"/>
          <p:cNvSpPr>
            <a:spLocks noGrp="1"/>
          </p:cNvSpPr>
          <p:nvPr>
            <p:ph type="ftr" sz="quarter" idx="11"/>
          </p:nvPr>
        </p:nvSpPr>
        <p:spPr/>
        <p:txBody>
          <a:bodyPr/>
          <a:lstStyle/>
          <a:p>
            <a:r>
              <a:rPr lang="en-CA"/>
              <a:t>Petra Schulz - Moms Stop The Harm</a:t>
            </a:r>
            <a:endParaRPr lang="en-US"/>
          </a:p>
        </p:txBody>
      </p:sp>
      <p:sp>
        <p:nvSpPr>
          <p:cNvPr id="6" name="Slide Number Placeholder 5"/>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1077455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F1A13E-EABF-468C-9C6D-F2C565AE2A59}" type="datetime1">
              <a:rPr lang="en-US" smtClean="0"/>
              <a:t>6/12/2023</a:t>
            </a:fld>
            <a:endParaRPr lang="en-US"/>
          </a:p>
        </p:txBody>
      </p:sp>
      <p:sp>
        <p:nvSpPr>
          <p:cNvPr id="5" name="Footer Placeholder 4"/>
          <p:cNvSpPr>
            <a:spLocks noGrp="1"/>
          </p:cNvSpPr>
          <p:nvPr>
            <p:ph type="ftr" sz="quarter" idx="11"/>
          </p:nvPr>
        </p:nvSpPr>
        <p:spPr/>
        <p:txBody>
          <a:bodyPr/>
          <a:lstStyle/>
          <a:p>
            <a:r>
              <a:rPr lang="en-CA"/>
              <a:t>Petra Schulz - Moms Stop The Harm</a:t>
            </a:r>
            <a:endParaRPr lang="en-US"/>
          </a:p>
        </p:txBody>
      </p:sp>
      <p:sp>
        <p:nvSpPr>
          <p:cNvPr id="6" name="Slide Number Placeholder 5"/>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136508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B5F665-6AD4-43A1-9596-0B1D54B20B44}" type="datetime1">
              <a:rPr lang="en-US" smtClean="0"/>
              <a:t>6/12/2023</a:t>
            </a:fld>
            <a:endParaRPr lang="en-US"/>
          </a:p>
        </p:txBody>
      </p:sp>
      <p:sp>
        <p:nvSpPr>
          <p:cNvPr id="5" name="Footer Placeholder 4"/>
          <p:cNvSpPr>
            <a:spLocks noGrp="1"/>
          </p:cNvSpPr>
          <p:nvPr>
            <p:ph type="ftr" sz="quarter" idx="11"/>
          </p:nvPr>
        </p:nvSpPr>
        <p:spPr/>
        <p:txBody>
          <a:bodyPr/>
          <a:lstStyle/>
          <a:p>
            <a:r>
              <a:rPr lang="en-CA"/>
              <a:t>Petra Schulz - Moms Stop The Harm</a:t>
            </a:r>
            <a:endParaRPr lang="en-US"/>
          </a:p>
        </p:txBody>
      </p:sp>
      <p:sp>
        <p:nvSpPr>
          <p:cNvPr id="6" name="Slide Number Placeholder 5"/>
          <p:cNvSpPr>
            <a:spLocks noGrp="1"/>
          </p:cNvSpPr>
          <p:nvPr>
            <p:ph type="sldNum" sz="quarter" idx="12"/>
          </p:nvPr>
        </p:nvSpPr>
        <p:spPr/>
        <p:txBody>
          <a:bodyPr/>
          <a:lstStyle/>
          <a:p>
            <a:fld id="{6B4E8AF2-6430-4047-8865-C21400CB431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87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B2E782-65E0-46B3-B460-5294FBC4C52C}" type="datetime1">
              <a:rPr lang="en-US" smtClean="0"/>
              <a:t>6/12/2023</a:t>
            </a:fld>
            <a:endParaRPr lang="en-US"/>
          </a:p>
        </p:txBody>
      </p:sp>
      <p:sp>
        <p:nvSpPr>
          <p:cNvPr id="6" name="Footer Placeholder 5"/>
          <p:cNvSpPr>
            <a:spLocks noGrp="1"/>
          </p:cNvSpPr>
          <p:nvPr>
            <p:ph type="ftr" sz="quarter" idx="11"/>
          </p:nvPr>
        </p:nvSpPr>
        <p:spPr/>
        <p:txBody>
          <a:bodyPr/>
          <a:lstStyle/>
          <a:p>
            <a:r>
              <a:rPr lang="en-CA"/>
              <a:t>Petra Schulz - Moms Stop The Harm</a:t>
            </a:r>
            <a:endParaRPr lang="en-US"/>
          </a:p>
        </p:txBody>
      </p:sp>
      <p:sp>
        <p:nvSpPr>
          <p:cNvPr id="7" name="Slide Number Placeholder 6"/>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368872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071898-9234-4E75-8254-62574046EC3F}" type="datetime1">
              <a:rPr lang="en-US" smtClean="0"/>
              <a:t>6/12/2023</a:t>
            </a:fld>
            <a:endParaRPr lang="en-US"/>
          </a:p>
        </p:txBody>
      </p:sp>
      <p:sp>
        <p:nvSpPr>
          <p:cNvPr id="8" name="Footer Placeholder 7"/>
          <p:cNvSpPr>
            <a:spLocks noGrp="1"/>
          </p:cNvSpPr>
          <p:nvPr>
            <p:ph type="ftr" sz="quarter" idx="11"/>
          </p:nvPr>
        </p:nvSpPr>
        <p:spPr/>
        <p:txBody>
          <a:bodyPr/>
          <a:lstStyle/>
          <a:p>
            <a:r>
              <a:rPr lang="en-CA"/>
              <a:t>Petra Schulz - Moms Stop The Harm</a:t>
            </a:r>
            <a:endParaRPr lang="en-US"/>
          </a:p>
        </p:txBody>
      </p:sp>
      <p:sp>
        <p:nvSpPr>
          <p:cNvPr id="9" name="Slide Number Placeholder 8"/>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219690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AB2F15-6713-4F10-B61B-2D0A32577A6D}" type="datetime1">
              <a:rPr lang="en-US" smtClean="0"/>
              <a:t>6/12/2023</a:t>
            </a:fld>
            <a:endParaRPr lang="en-US"/>
          </a:p>
        </p:txBody>
      </p:sp>
      <p:sp>
        <p:nvSpPr>
          <p:cNvPr id="4" name="Footer Placeholder 3"/>
          <p:cNvSpPr>
            <a:spLocks noGrp="1"/>
          </p:cNvSpPr>
          <p:nvPr>
            <p:ph type="ftr" sz="quarter" idx="11"/>
          </p:nvPr>
        </p:nvSpPr>
        <p:spPr/>
        <p:txBody>
          <a:bodyPr/>
          <a:lstStyle/>
          <a:p>
            <a:r>
              <a:rPr lang="en-CA"/>
              <a:t>Petra Schulz - Moms Stop The Harm</a:t>
            </a:r>
            <a:endParaRPr lang="en-US"/>
          </a:p>
        </p:txBody>
      </p:sp>
      <p:sp>
        <p:nvSpPr>
          <p:cNvPr id="5" name="Slide Number Placeholder 4"/>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210195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51EA0D-0848-4B55-AB5E-8304AC472E55}" type="datetime1">
              <a:rPr lang="en-US" smtClean="0"/>
              <a:t>6/12/2023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CA"/>
              <a:t>Petra Schulz - Moms Stop The Harm</a:t>
            </a:r>
            <a:endParaRPr lang="en-US"/>
          </a:p>
        </p:txBody>
      </p:sp>
      <p:sp>
        <p:nvSpPr>
          <p:cNvPr id="9" name="Slide Number Placeholder 8"/>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49760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FCDDB61-681D-428E-8E26-E33F6DEEF5E8}" type="datetime1">
              <a:rPr lang="en-US" smtClean="0"/>
              <a:t>6/12/2023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CA"/>
              <a:t>Petra Schulz - Moms Stop The Harm</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4E8AF2-6430-4047-8865-C21400CB4315}" type="slidenum">
              <a:rPr lang="en-US" smtClean="0"/>
              <a:t>‹#›</a:t>
            </a:fld>
            <a:endParaRPr lang="en-US"/>
          </a:p>
        </p:txBody>
      </p:sp>
    </p:spTree>
    <p:extLst>
      <p:ext uri="{BB962C8B-B14F-4D97-AF65-F5344CB8AC3E}">
        <p14:creationId xmlns:p14="http://schemas.microsoft.com/office/powerpoint/2010/main" val="417597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CB2A70-D875-49C8-B12C-3B5710249FBF}" type="datetime1">
              <a:rPr lang="en-US" smtClean="0"/>
              <a:t>6/12/2023</a:t>
            </a:fld>
            <a:endParaRPr lang="en-US"/>
          </a:p>
        </p:txBody>
      </p:sp>
      <p:sp>
        <p:nvSpPr>
          <p:cNvPr id="6" name="Footer Placeholder 5"/>
          <p:cNvSpPr>
            <a:spLocks noGrp="1"/>
          </p:cNvSpPr>
          <p:nvPr>
            <p:ph type="ftr" sz="quarter" idx="11"/>
          </p:nvPr>
        </p:nvSpPr>
        <p:spPr/>
        <p:txBody>
          <a:bodyPr/>
          <a:lstStyle/>
          <a:p>
            <a:r>
              <a:rPr lang="en-CA"/>
              <a:t>Petra Schulz - Moms Stop The Harm</a:t>
            </a:r>
            <a:endParaRPr lang="en-US"/>
          </a:p>
        </p:txBody>
      </p:sp>
      <p:sp>
        <p:nvSpPr>
          <p:cNvPr id="7" name="Slide Number Placeholder 6"/>
          <p:cNvSpPr>
            <a:spLocks noGrp="1"/>
          </p:cNvSpPr>
          <p:nvPr>
            <p:ph type="sldNum" sz="quarter" idx="12"/>
          </p:nvPr>
        </p:nvSpPr>
        <p:spPr/>
        <p:txBody>
          <a:bodyPr/>
          <a:lstStyle/>
          <a:p>
            <a:fld id="{6B4E8AF2-6430-4047-8865-C21400CB4315}" type="slidenum">
              <a:rPr lang="en-US" smtClean="0"/>
              <a:t>‹#›</a:t>
            </a:fld>
            <a:endParaRPr lang="en-US"/>
          </a:p>
        </p:txBody>
      </p:sp>
    </p:spTree>
    <p:extLst>
      <p:ext uri="{BB962C8B-B14F-4D97-AF65-F5344CB8AC3E}">
        <p14:creationId xmlns:p14="http://schemas.microsoft.com/office/powerpoint/2010/main" val="37908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33CD24E-2B64-4BB3-98E7-8A2B38EEB33D}" type="datetime1">
              <a:rPr lang="en-US" smtClean="0"/>
              <a:t>6/12/2023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CA"/>
              <a:t>Petra Schulz - Moms Stop The Harm</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B4E8AF2-6430-4047-8865-C21400CB431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34671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531EB98-AA34-445D-A3FB-0DFEB3818117}" type="datetime1">
              <a:rPr lang="en-US" smtClean="0"/>
              <a:t>6/12/2023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CA"/>
              <a:t>Petra Schulz - Moms Stop The Harm</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B4E8AF2-6430-4047-8865-C21400CB431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657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nationalpost.com/news/pierre-poilievre-slams-safer-supply-activists"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mailto:info@momsstoptheharm.com" TargetMode="External"/><Relationship Id="rId7"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spreadsheets/d/16T4Rh83c-c7mSnXuRKmsqDwsd-W3vz4tOje3JjC4zG4/edit?usp=shari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 name="Rectangle 10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Rectangle 10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9" name="Straight Connector 10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1" name="Rectangle 1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0" name="Rectangle 1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0DE297F-6392-4A10-9D15-55F9FDE4C91C}"/>
              </a:ext>
            </a:extLst>
          </p:cNvPr>
          <p:cNvSpPr>
            <a:spLocks noGrp="1"/>
          </p:cNvSpPr>
          <p:nvPr>
            <p:ph type="ctrTitle"/>
          </p:nvPr>
        </p:nvSpPr>
        <p:spPr>
          <a:xfrm>
            <a:off x="492370" y="516835"/>
            <a:ext cx="3084844" cy="2103875"/>
          </a:xfrm>
        </p:spPr>
        <p:txBody>
          <a:bodyPr vert="horz" lIns="91440" tIns="45720" rIns="91440" bIns="45720" rtlCol="0" anchor="b">
            <a:normAutofit/>
          </a:bodyPr>
          <a:lstStyle/>
          <a:p>
            <a:r>
              <a:rPr lang="en-US" sz="3100" dirty="0">
                <a:solidFill>
                  <a:srgbClr val="FFFFFF"/>
                </a:solidFill>
              </a:rPr>
              <a:t>The use of media advocacy by families engaged in Canadian drug policy reform </a:t>
            </a:r>
          </a:p>
        </p:txBody>
      </p:sp>
      <p:sp>
        <p:nvSpPr>
          <p:cNvPr id="3" name="Subtitle 2">
            <a:extLst>
              <a:ext uri="{FF2B5EF4-FFF2-40B4-BE49-F238E27FC236}">
                <a16:creationId xmlns:a16="http://schemas.microsoft.com/office/drawing/2014/main" id="{11DC0EC2-9600-464E-9A91-AD02DAE1FC7C}"/>
              </a:ext>
            </a:extLst>
          </p:cNvPr>
          <p:cNvSpPr>
            <a:spLocks noGrp="1"/>
          </p:cNvSpPr>
          <p:nvPr>
            <p:ph type="subTitle" idx="1"/>
          </p:nvPr>
        </p:nvSpPr>
        <p:spPr>
          <a:xfrm>
            <a:off x="492371" y="2653800"/>
            <a:ext cx="3084844" cy="3335519"/>
          </a:xfrm>
        </p:spPr>
        <p:txBody>
          <a:bodyPr vert="horz" lIns="0" tIns="45720" rIns="0" bIns="45720" rtlCol="0">
            <a:normAutofit/>
          </a:bodyPr>
          <a:lstStyle/>
          <a:p>
            <a:r>
              <a:rPr lang="en-US" sz="1500">
                <a:solidFill>
                  <a:srgbClr val="FFFFFF"/>
                </a:solidFill>
                <a:latin typeface="+mn-lt"/>
              </a:rPr>
              <a:t>Petra Schulz</a:t>
            </a:r>
          </a:p>
          <a:p>
            <a:r>
              <a:rPr lang="en-US" sz="1500">
                <a:solidFill>
                  <a:srgbClr val="FFFFFF"/>
                </a:solidFill>
                <a:latin typeface="+mn-lt"/>
              </a:rPr>
              <a:t>Addiction and the Family International Network (AFINet) Conference, Rotterdam</a:t>
            </a:r>
          </a:p>
          <a:p>
            <a:r>
              <a:rPr lang="en-US" sz="1500">
                <a:solidFill>
                  <a:srgbClr val="FFFFFF"/>
                </a:solidFill>
                <a:latin typeface="+mn-lt"/>
              </a:rPr>
              <a:t>June 15, 2023</a:t>
            </a:r>
          </a:p>
          <a:p>
            <a:r>
              <a:rPr lang="en-US" sz="1500">
                <a:solidFill>
                  <a:srgbClr val="FFFFFF"/>
                </a:solidFill>
                <a:latin typeface="+mn-lt"/>
              </a:rPr>
              <a:t>moms Stop the Harm</a:t>
            </a:r>
          </a:p>
        </p:txBody>
      </p:sp>
      <p:sp>
        <p:nvSpPr>
          <p:cNvPr id="121" name="Rectangle 1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Two women standing in the snow&#10;&#10;Description automatically generated with medium confidence">
            <a:extLst>
              <a:ext uri="{FF2B5EF4-FFF2-40B4-BE49-F238E27FC236}">
                <a16:creationId xmlns:a16="http://schemas.microsoft.com/office/drawing/2014/main" id="{CBDF636F-2FE4-5C56-185B-6768899BC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390" y="640080"/>
            <a:ext cx="5201335" cy="5577840"/>
          </a:xfrm>
          <a:prstGeom prst="rect">
            <a:avLst/>
          </a:prstGeom>
        </p:spPr>
      </p:pic>
      <p:sp>
        <p:nvSpPr>
          <p:cNvPr id="10" name="Footer Placeholder 9">
            <a:extLst>
              <a:ext uri="{FF2B5EF4-FFF2-40B4-BE49-F238E27FC236}">
                <a16:creationId xmlns:a16="http://schemas.microsoft.com/office/drawing/2014/main" id="{5049CC86-B98E-4F10-AD2F-E02A74B99F44}"/>
              </a:ext>
            </a:extLst>
          </p:cNvPr>
          <p:cNvSpPr>
            <a:spLocks noGrp="1"/>
          </p:cNvSpPr>
          <p:nvPr>
            <p:ph type="ftr" sz="quarter" idx="11"/>
          </p:nvPr>
        </p:nvSpPr>
        <p:spPr>
          <a:xfrm>
            <a:off x="1089175" y="6459785"/>
            <a:ext cx="3757243" cy="365125"/>
          </a:xfrm>
        </p:spPr>
        <p:txBody>
          <a:bodyPr vert="horz" lIns="91440" tIns="45720" rIns="91440" bIns="45720" rtlCol="0" anchor="ctr">
            <a:normAutofit/>
          </a:bodyPr>
          <a:lstStyle/>
          <a:p>
            <a:pPr marR="0" lvl="0" indent="0" algn="l" defTabSz="914400" fontAlgn="auto">
              <a:spcBef>
                <a:spcPts val="0"/>
              </a:spcBef>
              <a:spcAft>
                <a:spcPts val="600"/>
              </a:spcAft>
              <a:buClrTx/>
              <a:buSzTx/>
              <a:buFontTx/>
              <a:buNone/>
              <a:tabLst/>
              <a:defRPr/>
            </a:pPr>
            <a:r>
              <a:rPr kumimoji="0" lang="en-US" b="0" i="0" u="none" strike="noStrike" kern="1200" cap="all" spc="0" normalizeH="0" baseline="0" noProof="0">
                <a:ln>
                  <a:noFill/>
                </a:ln>
                <a:solidFill>
                  <a:srgbClr val="FFFFFF"/>
                </a:solidFill>
                <a:effectLst/>
                <a:uLnTx/>
                <a:uFillTx/>
                <a:latin typeface="+mn-lt"/>
                <a:ea typeface="+mn-ea"/>
                <a:cs typeface="+mn-cs"/>
              </a:rPr>
              <a:t>Petra Schulz - Moms Stop The Harm</a:t>
            </a:r>
          </a:p>
        </p:txBody>
      </p:sp>
      <p:sp>
        <p:nvSpPr>
          <p:cNvPr id="4" name="Date Placeholder 3">
            <a:extLst>
              <a:ext uri="{FF2B5EF4-FFF2-40B4-BE49-F238E27FC236}">
                <a16:creationId xmlns:a16="http://schemas.microsoft.com/office/drawing/2014/main" id="{53B39BC6-99B0-4B64-A0EE-0F3D53F744ED}"/>
              </a:ext>
            </a:extLst>
          </p:cNvPr>
          <p:cNvSpPr>
            <a:spLocks noGrp="1"/>
          </p:cNvSpPr>
          <p:nvPr>
            <p:ph type="dt" sz="half" idx="10"/>
          </p:nvPr>
        </p:nvSpPr>
        <p:spPr>
          <a:xfrm>
            <a:off x="5364202" y="6459785"/>
            <a:ext cx="1735371" cy="365125"/>
          </a:xfrm>
        </p:spPr>
        <p:txBody>
          <a:bodyPr vert="horz" lIns="91440" tIns="45720" rIns="91440" bIns="45720" rtlCol="0" anchor="ctr">
            <a:normAutofit/>
          </a:bodyPr>
          <a:lstStyle/>
          <a:p>
            <a:pPr marR="0" lvl="0" indent="0" algn="r" defTabSz="914400" fontAlgn="auto">
              <a:spcBef>
                <a:spcPts val="0"/>
              </a:spcBef>
              <a:spcAft>
                <a:spcPts val="600"/>
              </a:spcAft>
              <a:buClrTx/>
              <a:buSzTx/>
              <a:buFontTx/>
              <a:buNone/>
              <a:tabLst/>
              <a:defRPr/>
            </a:pPr>
            <a:fld id="{D9EA30F0-C44D-4A1A-AB39-E1D05F86A0A4}" type="datetime1">
              <a:rPr kumimoji="0" lang="en-US" b="0" i="0" u="none" strike="noStrike" cap="none" spc="0" normalizeH="0" baseline="0" noProof="0" smtClean="0">
                <a:ln>
                  <a:noFill/>
                </a:ln>
                <a:effectLst/>
                <a:uLnTx/>
                <a:uFillTx/>
              </a:rPr>
              <a:pPr marR="0" lvl="0" indent="0" algn="r" defTabSz="914400" fontAlgn="auto">
                <a:spcBef>
                  <a:spcPts val="0"/>
                </a:spcBef>
                <a:spcAft>
                  <a:spcPts val="600"/>
                </a:spcAft>
                <a:buClrTx/>
                <a:buSzTx/>
                <a:buFontTx/>
                <a:buNone/>
                <a:tabLst/>
                <a:defRPr/>
              </a:pPr>
              <a:t>6/12/2023</a:t>
            </a:fld>
            <a:endParaRPr kumimoji="0" lang="en-US" b="0" i="0" u="none" strike="noStrike" cap="none" spc="0" normalizeH="0" baseline="0" noProof="0">
              <a:ln>
                <a:noFill/>
              </a:ln>
              <a:effectLst/>
              <a:uLnTx/>
              <a:uFillTx/>
            </a:endParaRPr>
          </a:p>
        </p:txBody>
      </p:sp>
      <p:sp>
        <p:nvSpPr>
          <p:cNvPr id="11" name="Slide Number Placeholder 10">
            <a:extLst>
              <a:ext uri="{FF2B5EF4-FFF2-40B4-BE49-F238E27FC236}">
                <a16:creationId xmlns:a16="http://schemas.microsoft.com/office/drawing/2014/main" id="{95CE8E91-48A9-4881-B333-938B3933444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6B4E8AF2-6430-4047-8865-C21400CB4315}" type="slidenum">
              <a:rPr kumimoji="0" lang="en-US" b="0" i="0" u="none" strike="noStrike" cap="none" spc="0" normalizeH="0" baseline="0" noProof="0">
                <a:ln>
                  <a:noFill/>
                </a:ln>
                <a:solidFill>
                  <a:schemeClr val="tx2"/>
                </a:solidFill>
                <a:effectLst/>
                <a:uLnTx/>
                <a:uFillTx/>
              </a:rPr>
              <a:pPr marR="0" lvl="0" indent="0" defTabSz="914400" fontAlgn="auto">
                <a:spcBef>
                  <a:spcPts val="0"/>
                </a:spcBef>
                <a:spcAft>
                  <a:spcPts val="600"/>
                </a:spcAft>
                <a:buClrTx/>
                <a:buSzTx/>
                <a:buFontTx/>
                <a:buNone/>
                <a:tabLst/>
                <a:defRPr/>
              </a:pPr>
              <a:t>1</a:t>
            </a:fld>
            <a:endParaRPr kumimoji="0" lang="en-US" b="0" i="0" u="none" strike="noStrike" cap="none" spc="0" normalizeH="0" baseline="0" noProof="0">
              <a:ln>
                <a:noFill/>
              </a:ln>
              <a:solidFill>
                <a:schemeClr val="tx2"/>
              </a:solidFill>
              <a:effectLst/>
              <a:uLnTx/>
              <a:uFillTx/>
            </a:endParaRPr>
          </a:p>
        </p:txBody>
      </p:sp>
    </p:spTree>
    <p:extLst>
      <p:ext uri="{BB962C8B-B14F-4D97-AF65-F5344CB8AC3E}">
        <p14:creationId xmlns:p14="http://schemas.microsoft.com/office/powerpoint/2010/main" val="193935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28508911-8AF6-4A7F-958D-155C5FA41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D9CD4F8-76BB-4EE6-A72A-A4F8A8198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4A7F81-A380-DB0E-274B-1CBE19423513}"/>
              </a:ext>
            </a:extLst>
          </p:cNvPr>
          <p:cNvSpPr>
            <a:spLocks noGrp="1"/>
          </p:cNvSpPr>
          <p:nvPr>
            <p:ph type="title"/>
          </p:nvPr>
        </p:nvSpPr>
        <p:spPr>
          <a:xfrm>
            <a:off x="457200" y="640080"/>
            <a:ext cx="3659246" cy="2926080"/>
          </a:xfrm>
        </p:spPr>
        <p:txBody>
          <a:bodyPr vert="horz" lIns="91440" tIns="45720" rIns="91440" bIns="45720" rtlCol="0" anchor="b">
            <a:normAutofit fontScale="90000"/>
          </a:bodyPr>
          <a:lstStyle/>
          <a:p>
            <a:r>
              <a:rPr lang="en-US" dirty="0">
                <a:solidFill>
                  <a:srgbClr val="FFFFFF"/>
                </a:solidFill>
              </a:rPr>
              <a:t>Creative ways to get media attention and move the policy discussion</a:t>
            </a:r>
          </a:p>
        </p:txBody>
      </p:sp>
      <p:sp>
        <p:nvSpPr>
          <p:cNvPr id="7" name="Slide Number Placeholder 6">
            <a:extLst>
              <a:ext uri="{FF2B5EF4-FFF2-40B4-BE49-F238E27FC236}">
                <a16:creationId xmlns:a16="http://schemas.microsoft.com/office/drawing/2014/main" id="{BDA70B9E-64FF-9659-636A-FCA694E72AEB}"/>
              </a:ext>
            </a:extLst>
          </p:cNvPr>
          <p:cNvSpPr>
            <a:spLocks noGrp="1"/>
          </p:cNvSpPr>
          <p:nvPr>
            <p:ph type="sldNum" sz="quarter" idx="12"/>
          </p:nvPr>
        </p:nvSpPr>
        <p:spPr>
          <a:xfrm>
            <a:off x="486810" y="6459785"/>
            <a:ext cx="725557" cy="365125"/>
          </a:xfrm>
        </p:spPr>
        <p:txBody>
          <a:bodyPr vert="horz" lIns="91440" tIns="45720" rIns="91440" bIns="45720" rtlCol="0" anchor="ctr">
            <a:normAutofit/>
          </a:bodyPr>
          <a:lstStyle/>
          <a:p>
            <a:pPr algn="l">
              <a:spcAft>
                <a:spcPts val="600"/>
              </a:spcAft>
            </a:pPr>
            <a:fld id="{6B4E8AF2-6430-4047-8865-C21400CB4315}" type="slidenum">
              <a:rPr lang="en-US" smtClean="0"/>
              <a:pPr algn="l">
                <a:spcAft>
                  <a:spcPts val="600"/>
                </a:spcAft>
              </a:pPr>
              <a:t>10</a:t>
            </a:fld>
            <a:endParaRPr lang="en-US"/>
          </a:p>
        </p:txBody>
      </p:sp>
      <p:sp>
        <p:nvSpPr>
          <p:cNvPr id="5" name="Date Placeholder 4">
            <a:extLst>
              <a:ext uri="{FF2B5EF4-FFF2-40B4-BE49-F238E27FC236}">
                <a16:creationId xmlns:a16="http://schemas.microsoft.com/office/drawing/2014/main" id="{54303B82-D642-BC73-C82B-008B12D84675}"/>
              </a:ext>
            </a:extLst>
          </p:cNvPr>
          <p:cNvSpPr>
            <a:spLocks noGrp="1"/>
          </p:cNvSpPr>
          <p:nvPr>
            <p:ph type="dt" sz="half" idx="10"/>
          </p:nvPr>
        </p:nvSpPr>
        <p:spPr>
          <a:xfrm>
            <a:off x="1750933" y="6459785"/>
            <a:ext cx="2365513" cy="365125"/>
          </a:xfrm>
        </p:spPr>
        <p:txBody>
          <a:bodyPr vert="horz" lIns="91440" tIns="45720" rIns="91440" bIns="45720" rtlCol="0" anchor="ctr">
            <a:normAutofit/>
          </a:bodyPr>
          <a:lstStyle/>
          <a:p>
            <a:pPr algn="r">
              <a:spcAft>
                <a:spcPts val="600"/>
              </a:spcAft>
            </a:pPr>
            <a:fld id="{89741427-2CB5-4FB6-B4D3-D86E37301424}" type="datetime1">
              <a:rPr lang="en-US" smtClean="0"/>
              <a:pPr algn="r">
                <a:spcAft>
                  <a:spcPts val="600"/>
                </a:spcAft>
              </a:pPr>
              <a:t>6/12/2023</a:t>
            </a:fld>
            <a:endParaRPr lang="en-US"/>
          </a:p>
        </p:txBody>
      </p:sp>
      <p:sp>
        <p:nvSpPr>
          <p:cNvPr id="30" name="Rectangle 29">
            <a:extLst>
              <a:ext uri="{FF2B5EF4-FFF2-40B4-BE49-F238E27FC236}">
                <a16:creationId xmlns:a16="http://schemas.microsoft.com/office/drawing/2014/main" id="{B3571E7A-6F77-40FC-B29C-21FB8D754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9D769687-EAF6-4372-9E47-6B4890C37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group of people posing for a photo&#10;&#10;Description automatically generated with medium confidence">
            <a:extLst>
              <a:ext uri="{FF2B5EF4-FFF2-40B4-BE49-F238E27FC236}">
                <a16:creationId xmlns:a16="http://schemas.microsoft.com/office/drawing/2014/main" id="{5C4DA5F0-EF99-3FD1-9307-CBE655E8151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0338" y="485804"/>
            <a:ext cx="3304870" cy="3346704"/>
          </a:xfrm>
          <a:prstGeom prst="rect">
            <a:avLst/>
          </a:prstGeom>
        </p:spPr>
      </p:pic>
      <p:sp>
        <p:nvSpPr>
          <p:cNvPr id="34" name="Rectangle 33">
            <a:extLst>
              <a:ext uri="{FF2B5EF4-FFF2-40B4-BE49-F238E27FC236}">
                <a16:creationId xmlns:a16="http://schemas.microsoft.com/office/drawing/2014/main" id="{079C6E80-D8C1-448A-896C-DD09EF229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8534" y="321732"/>
            <a:ext cx="3088456" cy="2108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CF3FBA5-8829-4A8F-9C54-C661520F7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group of people holding signs&#10;&#10;Description automatically generated">
            <a:extLst>
              <a:ext uri="{FF2B5EF4-FFF2-40B4-BE49-F238E27FC236}">
                <a16:creationId xmlns:a16="http://schemas.microsoft.com/office/drawing/2014/main" id="{1849D825-6D1F-3C43-B082-8A94D6CCF70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961038" y="2954593"/>
            <a:ext cx="2743200" cy="3135085"/>
          </a:xfrm>
          <a:prstGeom prst="rect">
            <a:avLst/>
          </a:prstGeom>
        </p:spPr>
      </p:pic>
      <p:sp>
        <p:nvSpPr>
          <p:cNvPr id="6" name="Footer Placeholder 5">
            <a:extLst>
              <a:ext uri="{FF2B5EF4-FFF2-40B4-BE49-F238E27FC236}">
                <a16:creationId xmlns:a16="http://schemas.microsoft.com/office/drawing/2014/main" id="{8E1D457E-27AC-3A6E-CBD9-5A447B901410}"/>
              </a:ext>
            </a:extLst>
          </p:cNvPr>
          <p:cNvSpPr>
            <a:spLocks noGrp="1"/>
          </p:cNvSpPr>
          <p:nvPr>
            <p:ph type="ftr" sz="quarter" idx="11"/>
          </p:nvPr>
        </p:nvSpPr>
        <p:spPr>
          <a:xfrm>
            <a:off x="4965290" y="6459785"/>
            <a:ext cx="6878654" cy="365125"/>
          </a:xfrm>
        </p:spPr>
        <p:txBody>
          <a:bodyPr vert="horz" lIns="91440" tIns="45720" rIns="91440" bIns="45720" rtlCol="0" anchor="ctr">
            <a:normAutofit/>
          </a:bodyPr>
          <a:lstStyle/>
          <a:p>
            <a:pPr algn="r">
              <a:spcAft>
                <a:spcPts val="600"/>
              </a:spcAft>
            </a:pPr>
            <a:r>
              <a:rPr lang="en-US" kern="1200" cap="all" baseline="0">
                <a:solidFill>
                  <a:schemeClr val="tx2"/>
                </a:solidFill>
                <a:latin typeface="+mn-lt"/>
                <a:ea typeface="+mn-ea"/>
                <a:cs typeface="+mn-cs"/>
              </a:rPr>
              <a:t>Petra Schulz - Moms Stop The Harm</a:t>
            </a:r>
          </a:p>
        </p:txBody>
      </p:sp>
      <p:sp>
        <p:nvSpPr>
          <p:cNvPr id="38" name="Rectangle 37">
            <a:extLst>
              <a:ext uri="{FF2B5EF4-FFF2-40B4-BE49-F238E27FC236}">
                <a16:creationId xmlns:a16="http://schemas.microsoft.com/office/drawing/2014/main" id="{A5906F46-0376-4A54-B1DD-5DC0200D6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3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up of a person's hand&#10;&#10;Description automatically generated with low confidence">
            <a:extLst>
              <a:ext uri="{FF2B5EF4-FFF2-40B4-BE49-F238E27FC236}">
                <a16:creationId xmlns:a16="http://schemas.microsoft.com/office/drawing/2014/main" id="{2E7EB826-FCCA-B035-AD9C-6FB79E81DC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132" y="4318312"/>
            <a:ext cx="2627775" cy="1977401"/>
          </a:xfrm>
          <a:prstGeom prst="rect">
            <a:avLst/>
          </a:prstGeom>
        </p:spPr>
      </p:pic>
    </p:spTree>
    <p:extLst>
      <p:ext uri="{BB962C8B-B14F-4D97-AF65-F5344CB8AC3E}">
        <p14:creationId xmlns:p14="http://schemas.microsoft.com/office/powerpoint/2010/main" val="249039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5">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group of people holding white crosses&#10;&#10;Description automatically generated with medium confidence">
            <a:extLst>
              <a:ext uri="{FF2B5EF4-FFF2-40B4-BE49-F238E27FC236}">
                <a16:creationId xmlns:a16="http://schemas.microsoft.com/office/drawing/2014/main" id="{E812A759-9EA8-F7B8-4DD3-878699650F9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43356" y="1267887"/>
            <a:ext cx="10337292" cy="4315819"/>
          </a:xfrm>
          <a:prstGeom prst="rect">
            <a:avLst/>
          </a:prstGeom>
        </p:spPr>
      </p:pic>
      <p:sp>
        <p:nvSpPr>
          <p:cNvPr id="5" name="Date Placeholder 4">
            <a:extLst>
              <a:ext uri="{FF2B5EF4-FFF2-40B4-BE49-F238E27FC236}">
                <a16:creationId xmlns:a16="http://schemas.microsoft.com/office/drawing/2014/main" id="{0BCA8241-2F76-3F13-4DD2-836494F94FA3}"/>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a:spcAft>
                <a:spcPts val="600"/>
              </a:spcAft>
            </a:pPr>
            <a:fld id="{89741427-2CB5-4FB6-B4D3-D86E37301424}" type="datetime1">
              <a:rPr lang="en-US" smtClean="0"/>
              <a:pPr>
                <a:spcAft>
                  <a:spcPts val="600"/>
                </a:spcAft>
              </a:pPr>
              <a:t>6/12/2023</a:t>
            </a:fld>
            <a:endParaRPr lang="en-US"/>
          </a:p>
        </p:txBody>
      </p:sp>
      <p:sp>
        <p:nvSpPr>
          <p:cNvPr id="6" name="Footer Placeholder 5">
            <a:extLst>
              <a:ext uri="{FF2B5EF4-FFF2-40B4-BE49-F238E27FC236}">
                <a16:creationId xmlns:a16="http://schemas.microsoft.com/office/drawing/2014/main" id="{71EC4AF2-7821-E000-BFFC-4E5B9891B3A8}"/>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Petra Schulz - Moms Stop The Harm</a:t>
            </a:r>
          </a:p>
        </p:txBody>
      </p:sp>
      <p:sp>
        <p:nvSpPr>
          <p:cNvPr id="7" name="Slide Number Placeholder 6">
            <a:extLst>
              <a:ext uri="{FF2B5EF4-FFF2-40B4-BE49-F238E27FC236}">
                <a16:creationId xmlns:a16="http://schemas.microsoft.com/office/drawing/2014/main" id="{AB683B75-00C9-0FA7-692C-27CC40983A9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6B4E8AF2-6430-4047-8865-C21400CB4315}" type="slidenum">
              <a:rPr lang="en-US" smtClean="0"/>
              <a:pPr>
                <a:spcAft>
                  <a:spcPts val="600"/>
                </a:spcAft>
              </a:pPr>
              <a:t>11</a:t>
            </a:fld>
            <a:endParaRPr lang="en-US"/>
          </a:p>
        </p:txBody>
      </p:sp>
    </p:spTree>
    <p:extLst>
      <p:ext uri="{BB962C8B-B14F-4D97-AF65-F5344CB8AC3E}">
        <p14:creationId xmlns:p14="http://schemas.microsoft.com/office/powerpoint/2010/main" val="3955108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7" name="Straight Connector 46">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9" name="Rectangle 48">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5342577C-0C5B-0085-89AD-C09E3FBAE3D6}"/>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Working with media</a:t>
            </a:r>
          </a:p>
        </p:txBody>
      </p:sp>
      <p:pic>
        <p:nvPicPr>
          <p:cNvPr id="17" name="Content Placeholder 16" descr="A collage of people's faces&#10;&#10;Description automatically generated with medium confidence">
            <a:extLst>
              <a:ext uri="{FF2B5EF4-FFF2-40B4-BE49-F238E27FC236}">
                <a16:creationId xmlns:a16="http://schemas.microsoft.com/office/drawing/2014/main" id="{4333D14F-4662-5269-0C7A-A067B8B82692}"/>
              </a:ext>
            </a:extLst>
          </p:cNvPr>
          <p:cNvPicPr>
            <a:picLocks noChangeAspect="1"/>
          </p:cNvPicPr>
          <p:nvPr/>
        </p:nvPicPr>
        <p:blipFill rotWithShape="1">
          <a:blip r:embed="rId3">
            <a:extLst>
              <a:ext uri="{28A0092B-C50C-407E-A947-70E740481C1C}">
                <a14:useLocalDpi xmlns:a14="http://schemas.microsoft.com/office/drawing/2010/main" val="0"/>
              </a:ext>
            </a:extLst>
          </a:blip>
          <a:srcRect l="11174" r="12043" b="-1"/>
          <a:stretch/>
        </p:blipFill>
        <p:spPr>
          <a:xfrm>
            <a:off x="1376219" y="640080"/>
            <a:ext cx="4390890" cy="3602736"/>
          </a:xfrm>
          <a:prstGeom prst="rect">
            <a:avLst/>
          </a:prstGeom>
        </p:spPr>
      </p:pic>
      <p:sp>
        <p:nvSpPr>
          <p:cNvPr id="51" name="Rectangle 50">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Content Placeholder 24" descr="A group of people standing in front of a white fence&#10;&#10;Description automatically generated with medium confidence">
            <a:extLst>
              <a:ext uri="{FF2B5EF4-FFF2-40B4-BE49-F238E27FC236}">
                <a16:creationId xmlns:a16="http://schemas.microsoft.com/office/drawing/2014/main" id="{81678A30-39A0-A926-3956-A1A38E555F6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24891" y="640080"/>
            <a:ext cx="2805408" cy="3602736"/>
          </a:xfrm>
          <a:prstGeom prst="rect">
            <a:avLst/>
          </a:prstGeom>
        </p:spPr>
      </p:pic>
      <p:cxnSp>
        <p:nvCxnSpPr>
          <p:cNvPr id="53" name="Straight Connector 52">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56">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a:extLst>
              <a:ext uri="{FF2B5EF4-FFF2-40B4-BE49-F238E27FC236}">
                <a16:creationId xmlns:a16="http://schemas.microsoft.com/office/drawing/2014/main" id="{D92CD55D-4718-7198-E324-0824BF3AB70D}"/>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a:spcAft>
                <a:spcPts val="600"/>
              </a:spcAft>
            </a:pPr>
            <a:fld id="{89741427-2CB5-4FB6-B4D3-D86E37301424}" type="datetime1">
              <a:rPr lang="en-US"/>
              <a:pPr>
                <a:spcAft>
                  <a:spcPts val="600"/>
                </a:spcAft>
              </a:pPr>
              <a:t>6/12/2023</a:t>
            </a:fld>
            <a:endParaRPr lang="en-US"/>
          </a:p>
        </p:txBody>
      </p:sp>
      <p:sp>
        <p:nvSpPr>
          <p:cNvPr id="6" name="Footer Placeholder 5">
            <a:extLst>
              <a:ext uri="{FF2B5EF4-FFF2-40B4-BE49-F238E27FC236}">
                <a16:creationId xmlns:a16="http://schemas.microsoft.com/office/drawing/2014/main" id="{66E35007-0DD0-E3EC-DBBB-ACD26D3F1C68}"/>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Petra Schulz - Moms Stop The Harm</a:t>
            </a:r>
          </a:p>
        </p:txBody>
      </p:sp>
      <p:sp>
        <p:nvSpPr>
          <p:cNvPr id="7" name="Slide Number Placeholder 6">
            <a:extLst>
              <a:ext uri="{FF2B5EF4-FFF2-40B4-BE49-F238E27FC236}">
                <a16:creationId xmlns:a16="http://schemas.microsoft.com/office/drawing/2014/main" id="{A12B607C-922A-BE1E-D5E5-11BBFA360BE5}"/>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6B4E8AF2-6430-4047-8865-C21400CB4315}" type="slidenum">
              <a:rPr lang="en-US"/>
              <a:pPr>
                <a:spcAft>
                  <a:spcPts val="600"/>
                </a:spcAft>
              </a:pPr>
              <a:t>12</a:t>
            </a:fld>
            <a:endParaRPr lang="en-US"/>
          </a:p>
        </p:txBody>
      </p:sp>
    </p:spTree>
    <p:extLst>
      <p:ext uri="{BB962C8B-B14F-4D97-AF65-F5344CB8AC3E}">
        <p14:creationId xmlns:p14="http://schemas.microsoft.com/office/powerpoint/2010/main" val="45415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7527CA15-1C7B-4C0C-86EE-385C1D6C9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D643915-9209-40AB-8194-9D9125C0A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9B38376-6297-F0CC-8E1C-D5979FB79205}"/>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4000" dirty="0">
                <a:solidFill>
                  <a:srgbClr val="FFFFFF"/>
                </a:solidFill>
              </a:rPr>
              <a:t>Getting media attention at key events - IOAD</a:t>
            </a:r>
          </a:p>
        </p:txBody>
      </p:sp>
      <p:pic>
        <p:nvPicPr>
          <p:cNvPr id="13" name="Picture 12" descr="A group of people holding candles&#10;&#10;Description automatically generated with medium confidence">
            <a:extLst>
              <a:ext uri="{FF2B5EF4-FFF2-40B4-BE49-F238E27FC236}">
                <a16:creationId xmlns:a16="http://schemas.microsoft.com/office/drawing/2014/main" id="{7D31C64F-7539-A8F9-8A2E-762E244E3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90" y="640080"/>
            <a:ext cx="2792120" cy="3602736"/>
          </a:xfrm>
          <a:prstGeom prst="rect">
            <a:avLst/>
          </a:prstGeom>
        </p:spPr>
      </p:pic>
      <p:sp>
        <p:nvSpPr>
          <p:cNvPr id="28" name="Rectangle 27">
            <a:extLst>
              <a:ext uri="{FF2B5EF4-FFF2-40B4-BE49-F238E27FC236}">
                <a16:creationId xmlns:a16="http://schemas.microsoft.com/office/drawing/2014/main" id="{8A54198A-4950-48AB-BDD3-16D7F9084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group of people holding signs&#10;&#10;Description automatically generated with medium confidence">
            <a:extLst>
              <a:ext uri="{FF2B5EF4-FFF2-40B4-BE49-F238E27FC236}">
                <a16:creationId xmlns:a16="http://schemas.microsoft.com/office/drawing/2014/main" id="{F6247053-BD7B-5EF5-B83E-D890D59CA7C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481544" y="640080"/>
            <a:ext cx="3215441" cy="3602736"/>
          </a:xfrm>
          <a:prstGeom prst="rect">
            <a:avLst/>
          </a:prstGeom>
        </p:spPr>
      </p:pic>
      <p:sp>
        <p:nvSpPr>
          <p:cNvPr id="30" name="Rectangle 29">
            <a:extLst>
              <a:ext uri="{FF2B5EF4-FFF2-40B4-BE49-F238E27FC236}">
                <a16:creationId xmlns:a16="http://schemas.microsoft.com/office/drawing/2014/main" id="{30F05B05-D1D0-4D96-A6C6-E0095E789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picture containing text, screenshot, battery&#10;&#10;Description automatically generated">
            <a:extLst>
              <a:ext uri="{FF2B5EF4-FFF2-40B4-BE49-F238E27FC236}">
                <a16:creationId xmlns:a16="http://schemas.microsoft.com/office/drawing/2014/main" id="{34EAD0AA-6CCA-6C8D-1A97-BBA02DFADB6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472607" y="640080"/>
            <a:ext cx="2828147" cy="3602736"/>
          </a:xfrm>
          <a:prstGeom prst="rect">
            <a:avLst/>
          </a:prstGeom>
        </p:spPr>
      </p:pic>
      <p:sp>
        <p:nvSpPr>
          <p:cNvPr id="32" name="Rectangle 31">
            <a:extLst>
              <a:ext uri="{FF2B5EF4-FFF2-40B4-BE49-F238E27FC236}">
                <a16:creationId xmlns:a16="http://schemas.microsoft.com/office/drawing/2014/main" id="{6561554E-8EEC-420C-93A0-4E77A8A0E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a:extLst>
              <a:ext uri="{FF2B5EF4-FFF2-40B4-BE49-F238E27FC236}">
                <a16:creationId xmlns:a16="http://schemas.microsoft.com/office/drawing/2014/main" id="{08054DFA-E096-9B52-ED4E-C2ADE3FE78E0}"/>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a:spcAft>
                <a:spcPts val="600"/>
              </a:spcAft>
            </a:pPr>
            <a:fld id="{89741427-2CB5-4FB6-B4D3-D86E37301424}" type="datetime1">
              <a:rPr lang="en-US" smtClean="0"/>
              <a:pPr>
                <a:spcAft>
                  <a:spcPts val="600"/>
                </a:spcAft>
              </a:pPr>
              <a:t>6/12/2023</a:t>
            </a:fld>
            <a:endParaRPr lang="en-US"/>
          </a:p>
        </p:txBody>
      </p:sp>
      <p:sp>
        <p:nvSpPr>
          <p:cNvPr id="6" name="Footer Placeholder 5">
            <a:extLst>
              <a:ext uri="{FF2B5EF4-FFF2-40B4-BE49-F238E27FC236}">
                <a16:creationId xmlns:a16="http://schemas.microsoft.com/office/drawing/2014/main" id="{8AC16A18-B019-B1ED-EBD2-8F7AF79CAFBA}"/>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Petra Schulz - Moms Stop The Harm</a:t>
            </a:r>
          </a:p>
        </p:txBody>
      </p:sp>
      <p:sp>
        <p:nvSpPr>
          <p:cNvPr id="7" name="Slide Number Placeholder 6">
            <a:extLst>
              <a:ext uri="{FF2B5EF4-FFF2-40B4-BE49-F238E27FC236}">
                <a16:creationId xmlns:a16="http://schemas.microsoft.com/office/drawing/2014/main" id="{0E96AC3C-86AD-0753-AB5A-9029FE4F7AC2}"/>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6B4E8AF2-6430-4047-8865-C21400CB4315}" type="slidenum">
              <a:rPr lang="en-US" smtClean="0"/>
              <a:pPr>
                <a:spcAft>
                  <a:spcPts val="600"/>
                </a:spcAft>
              </a:pPr>
              <a:t>13</a:t>
            </a:fld>
            <a:endParaRPr lang="en-US"/>
          </a:p>
        </p:txBody>
      </p:sp>
    </p:spTree>
    <p:extLst>
      <p:ext uri="{BB962C8B-B14F-4D97-AF65-F5344CB8AC3E}">
        <p14:creationId xmlns:p14="http://schemas.microsoft.com/office/powerpoint/2010/main" val="74126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5" name="Rectangle 44">
            <a:extLst>
              <a:ext uri="{FF2B5EF4-FFF2-40B4-BE49-F238E27FC236}">
                <a16:creationId xmlns:a16="http://schemas.microsoft.com/office/drawing/2014/main" id="{7527CA15-1C7B-4C0C-86EE-385C1D6C9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643915-9209-40AB-8194-9D9125C0A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DC763E-BDC4-CF5D-BE85-A32915CD7D03}"/>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dirty="0">
                <a:solidFill>
                  <a:srgbClr val="FFFFFF"/>
                </a:solidFill>
              </a:rPr>
              <a:t>Finding new audiences </a:t>
            </a:r>
            <a:br>
              <a:rPr lang="en-US" sz="1700" dirty="0">
                <a:solidFill>
                  <a:srgbClr val="FFFFFF"/>
                </a:solidFill>
              </a:rPr>
            </a:br>
            <a:r>
              <a:rPr lang="en-US" sz="1700" dirty="0">
                <a:solidFill>
                  <a:srgbClr val="FFFFFF"/>
                </a:solidFill>
              </a:rPr>
              <a:t>International (BBC), Women's magazine Chatelaine, </a:t>
            </a:r>
            <a:r>
              <a:rPr lang="en-US" sz="1700" dirty="0" err="1">
                <a:solidFill>
                  <a:srgbClr val="FFFFFF"/>
                </a:solidFill>
              </a:rPr>
              <a:t>Substack</a:t>
            </a:r>
            <a:r>
              <a:rPr lang="en-US" sz="1700" dirty="0">
                <a:solidFill>
                  <a:srgbClr val="FFFFFF"/>
                </a:solidFill>
              </a:rPr>
              <a:t> Blog page of Euan Thomson (MSTH </a:t>
            </a:r>
            <a:r>
              <a:rPr lang="en-US" sz="1700" dirty="0" err="1">
                <a:solidFill>
                  <a:srgbClr val="FFFFFF"/>
                </a:solidFill>
              </a:rPr>
              <a:t>allie</a:t>
            </a:r>
            <a:r>
              <a:rPr lang="en-US" sz="1700" dirty="0">
                <a:solidFill>
                  <a:srgbClr val="FFFFFF"/>
                </a:solidFill>
              </a:rPr>
              <a:t>)</a:t>
            </a:r>
          </a:p>
        </p:txBody>
      </p:sp>
      <p:pic>
        <p:nvPicPr>
          <p:cNvPr id="9" name="Content Placeholder 8" descr="A picture containing text, human face, clothing, smile&#10;&#10;Description automatically generated">
            <a:extLst>
              <a:ext uri="{FF2B5EF4-FFF2-40B4-BE49-F238E27FC236}">
                <a16:creationId xmlns:a16="http://schemas.microsoft.com/office/drawing/2014/main" id="{9B147CE3-D79E-7427-03B7-BCF2E4C048C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5458" y="669906"/>
            <a:ext cx="3312784" cy="3543084"/>
          </a:xfrm>
          <a:prstGeom prst="rect">
            <a:avLst/>
          </a:prstGeom>
        </p:spPr>
      </p:pic>
      <p:sp>
        <p:nvSpPr>
          <p:cNvPr id="49" name="Rectangle 48">
            <a:extLst>
              <a:ext uri="{FF2B5EF4-FFF2-40B4-BE49-F238E27FC236}">
                <a16:creationId xmlns:a16="http://schemas.microsoft.com/office/drawing/2014/main" id="{8A54198A-4950-48AB-BDD3-16D7F9084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picture containing text, newspaper, publication, book&#10;&#10;Description automatically generated">
            <a:extLst>
              <a:ext uri="{FF2B5EF4-FFF2-40B4-BE49-F238E27FC236}">
                <a16:creationId xmlns:a16="http://schemas.microsoft.com/office/drawing/2014/main" id="{D0B8069F-7E2D-4203-50C3-46F8F22EC47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32872" y="785055"/>
            <a:ext cx="3312785" cy="3312785"/>
          </a:xfrm>
          <a:prstGeom prst="rect">
            <a:avLst/>
          </a:prstGeom>
        </p:spPr>
      </p:pic>
      <p:sp>
        <p:nvSpPr>
          <p:cNvPr id="51" name="Rectangle 50">
            <a:extLst>
              <a:ext uri="{FF2B5EF4-FFF2-40B4-BE49-F238E27FC236}">
                <a16:creationId xmlns:a16="http://schemas.microsoft.com/office/drawing/2014/main" id="{30F05B05-D1D0-4D96-A6C6-E0095E789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screenshot of a social media post&#10;&#10;Description automatically generated with medium confidence">
            <a:extLst>
              <a:ext uri="{FF2B5EF4-FFF2-40B4-BE49-F238E27FC236}">
                <a16:creationId xmlns:a16="http://schemas.microsoft.com/office/drawing/2014/main" id="{2CC8D7D8-C4A1-CC4F-FA73-974729DA6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289" y="751252"/>
            <a:ext cx="3312784" cy="3380392"/>
          </a:xfrm>
          <a:prstGeom prst="rect">
            <a:avLst/>
          </a:prstGeom>
        </p:spPr>
      </p:pic>
      <p:sp>
        <p:nvSpPr>
          <p:cNvPr id="53" name="Rectangle 52">
            <a:extLst>
              <a:ext uri="{FF2B5EF4-FFF2-40B4-BE49-F238E27FC236}">
                <a16:creationId xmlns:a16="http://schemas.microsoft.com/office/drawing/2014/main" id="{6561554E-8EEC-420C-93A0-4E77A8A0E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a:extLst>
              <a:ext uri="{FF2B5EF4-FFF2-40B4-BE49-F238E27FC236}">
                <a16:creationId xmlns:a16="http://schemas.microsoft.com/office/drawing/2014/main" id="{508F43F4-B305-8C6B-DEF7-B0A3685A3972}"/>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a:spcAft>
                <a:spcPts val="600"/>
              </a:spcAft>
            </a:pPr>
            <a:fld id="{89741427-2CB5-4FB6-B4D3-D86E37301424}" type="datetime1">
              <a:rPr lang="en-US" smtClean="0"/>
              <a:pPr>
                <a:spcAft>
                  <a:spcPts val="600"/>
                </a:spcAft>
              </a:pPr>
              <a:t>6/12/2023</a:t>
            </a:fld>
            <a:endParaRPr lang="en-US"/>
          </a:p>
        </p:txBody>
      </p:sp>
      <p:sp>
        <p:nvSpPr>
          <p:cNvPr id="6" name="Footer Placeholder 5">
            <a:extLst>
              <a:ext uri="{FF2B5EF4-FFF2-40B4-BE49-F238E27FC236}">
                <a16:creationId xmlns:a16="http://schemas.microsoft.com/office/drawing/2014/main" id="{E1BC7DF1-E5CE-F203-5397-D98720E0CFD5}"/>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Petra Schulz - Moms Stop The Harm</a:t>
            </a:r>
          </a:p>
        </p:txBody>
      </p:sp>
      <p:sp>
        <p:nvSpPr>
          <p:cNvPr id="7" name="Slide Number Placeholder 6">
            <a:extLst>
              <a:ext uri="{FF2B5EF4-FFF2-40B4-BE49-F238E27FC236}">
                <a16:creationId xmlns:a16="http://schemas.microsoft.com/office/drawing/2014/main" id="{3E04950C-8C5A-037A-2FA3-14FAA2882F7E}"/>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6B4E8AF2-6430-4047-8865-C21400CB4315}" type="slidenum">
              <a:rPr lang="en-US" smtClean="0"/>
              <a:pPr>
                <a:spcAft>
                  <a:spcPts val="600"/>
                </a:spcAft>
              </a:pPr>
              <a:t>14</a:t>
            </a:fld>
            <a:endParaRPr lang="en-US"/>
          </a:p>
        </p:txBody>
      </p:sp>
    </p:spTree>
    <p:extLst>
      <p:ext uri="{BB962C8B-B14F-4D97-AF65-F5344CB8AC3E}">
        <p14:creationId xmlns:p14="http://schemas.microsoft.com/office/powerpoint/2010/main" val="1984406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Rectangle 89">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91">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4" name="Rectangle 93">
            <a:extLst>
              <a:ext uri="{FF2B5EF4-FFF2-40B4-BE49-F238E27FC236}">
                <a16:creationId xmlns:a16="http://schemas.microsoft.com/office/drawing/2014/main" id="{7527CA15-1C7B-4C0C-86EE-385C1D6C9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ED643915-9209-40AB-8194-9D9125C0A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C1FFA4D-7030-7E71-2CD1-893C19475B89}"/>
              </a:ext>
            </a:extLst>
          </p:cNvPr>
          <p:cNvSpPr>
            <a:spLocks noGrp="1"/>
          </p:cNvSpPr>
          <p:nvPr>
            <p:ph type="title"/>
          </p:nvPr>
        </p:nvSpPr>
        <p:spPr>
          <a:xfrm>
            <a:off x="1065197" y="5120639"/>
            <a:ext cx="10058400" cy="1134093"/>
          </a:xfrm>
        </p:spPr>
        <p:txBody>
          <a:bodyPr vert="horz" lIns="91440" tIns="45720" rIns="91440" bIns="45720" rtlCol="0" anchor="b">
            <a:normAutofit fontScale="90000"/>
          </a:bodyPr>
          <a:lstStyle/>
          <a:p>
            <a:r>
              <a:rPr lang="en-US" sz="2800" b="1" dirty="0">
                <a:solidFill>
                  <a:srgbClr val="FFFFFF"/>
                </a:solidFill>
              </a:rPr>
              <a:t>Documentaries &amp; Podcasts</a:t>
            </a:r>
            <a:br>
              <a:rPr lang="en-US" sz="2800" b="1" dirty="0">
                <a:solidFill>
                  <a:srgbClr val="FFFFFF"/>
                </a:solidFill>
              </a:rPr>
            </a:br>
            <a:r>
              <a:rPr lang="en-US" sz="2000" i="0" dirty="0">
                <a:solidFill>
                  <a:srgbClr val="FFFFFF"/>
                </a:solidFill>
                <a:effectLst/>
              </a:rPr>
              <a:t>Flood: The Overdose Epidemic in Canada and  </a:t>
            </a:r>
            <a:br>
              <a:rPr lang="en-US" sz="2000" i="0" dirty="0">
                <a:solidFill>
                  <a:srgbClr val="FFFFFF"/>
                </a:solidFill>
                <a:effectLst/>
              </a:rPr>
            </a:br>
            <a:r>
              <a:rPr lang="en-US" sz="2000" i="0" dirty="0">
                <a:solidFill>
                  <a:srgbClr val="FFFFFF"/>
                </a:solidFill>
                <a:effectLst/>
              </a:rPr>
              <a:t>Painkiller: Inside the Opioid Crisis (</a:t>
            </a:r>
            <a:r>
              <a:rPr lang="en-US" sz="2000" i="0" dirty="0" err="1">
                <a:solidFill>
                  <a:srgbClr val="FFFFFF"/>
                </a:solidFill>
                <a:effectLst/>
              </a:rPr>
              <a:t>Telus</a:t>
            </a:r>
            <a:r>
              <a:rPr lang="en-US" sz="2000" i="0" dirty="0">
                <a:solidFill>
                  <a:srgbClr val="FFFFFF"/>
                </a:solidFill>
                <a:effectLst/>
              </a:rPr>
              <a:t> Health)</a:t>
            </a:r>
            <a:br>
              <a:rPr lang="en-US" sz="2000" i="0" dirty="0">
                <a:solidFill>
                  <a:srgbClr val="FFFFFF"/>
                </a:solidFill>
                <a:effectLst/>
              </a:rPr>
            </a:br>
            <a:r>
              <a:rPr lang="en-US" sz="2000" i="0" dirty="0">
                <a:solidFill>
                  <a:srgbClr val="FFFFFF"/>
                </a:solidFill>
                <a:effectLst/>
              </a:rPr>
              <a:t>Crackdown Podcast Episode 4: Blame</a:t>
            </a:r>
            <a:endParaRPr lang="en-US" sz="2000" dirty="0">
              <a:solidFill>
                <a:srgbClr val="FFFFFF"/>
              </a:solidFill>
            </a:endParaRPr>
          </a:p>
        </p:txBody>
      </p:sp>
      <p:pic>
        <p:nvPicPr>
          <p:cNvPr id="27" name="Picture 26" descr="A group of people standing in front of a building&#10;&#10;Description automatically generated">
            <a:extLst>
              <a:ext uri="{FF2B5EF4-FFF2-40B4-BE49-F238E27FC236}">
                <a16:creationId xmlns:a16="http://schemas.microsoft.com/office/drawing/2014/main" id="{64A8A71D-984B-58F4-EFA7-497E8A4B2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8" y="1108052"/>
            <a:ext cx="3312784" cy="2666791"/>
          </a:xfrm>
          <a:prstGeom prst="rect">
            <a:avLst/>
          </a:prstGeom>
        </p:spPr>
      </p:pic>
      <p:sp>
        <p:nvSpPr>
          <p:cNvPr id="98" name="Rectangle 97">
            <a:extLst>
              <a:ext uri="{FF2B5EF4-FFF2-40B4-BE49-F238E27FC236}">
                <a16:creationId xmlns:a16="http://schemas.microsoft.com/office/drawing/2014/main" id="{8A54198A-4950-48AB-BDD3-16D7F9084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Content Placeholder 22" descr="A person sitting on a bench&#10;&#10;Description automatically generated">
            <a:extLst>
              <a:ext uri="{FF2B5EF4-FFF2-40B4-BE49-F238E27FC236}">
                <a16:creationId xmlns:a16="http://schemas.microsoft.com/office/drawing/2014/main" id="{5E10FDB3-C8C8-05AA-4878-691C62F67A0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32872" y="1327524"/>
            <a:ext cx="3312785" cy="2227847"/>
          </a:xfrm>
          <a:prstGeom prst="rect">
            <a:avLst/>
          </a:prstGeom>
        </p:spPr>
      </p:pic>
      <p:sp>
        <p:nvSpPr>
          <p:cNvPr id="100" name="Rectangle 99">
            <a:extLst>
              <a:ext uri="{FF2B5EF4-FFF2-40B4-BE49-F238E27FC236}">
                <a16:creationId xmlns:a16="http://schemas.microsoft.com/office/drawing/2014/main" id="{30F05B05-D1D0-4D96-A6C6-E0095E789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14" descr="A person holding a picture frame&#10;&#10;Description automatically generated with low confidence">
            <a:extLst>
              <a:ext uri="{FF2B5EF4-FFF2-40B4-BE49-F238E27FC236}">
                <a16:creationId xmlns:a16="http://schemas.microsoft.com/office/drawing/2014/main" id="{3FCE64FC-ECCC-3416-DEF8-9EF73CE83795}"/>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230289" y="1261269"/>
            <a:ext cx="3312784" cy="2360358"/>
          </a:xfrm>
          <a:prstGeom prst="rect">
            <a:avLst/>
          </a:prstGeom>
        </p:spPr>
      </p:pic>
      <p:sp>
        <p:nvSpPr>
          <p:cNvPr id="102" name="Rectangle 101">
            <a:extLst>
              <a:ext uri="{FF2B5EF4-FFF2-40B4-BE49-F238E27FC236}">
                <a16:creationId xmlns:a16="http://schemas.microsoft.com/office/drawing/2014/main" id="{6561554E-8EEC-420C-93A0-4E77A8A0E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a:extLst>
              <a:ext uri="{FF2B5EF4-FFF2-40B4-BE49-F238E27FC236}">
                <a16:creationId xmlns:a16="http://schemas.microsoft.com/office/drawing/2014/main" id="{815B3603-F3F9-ADCB-720C-70626B9FDF02}"/>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a:spcAft>
                <a:spcPts val="600"/>
              </a:spcAft>
            </a:pPr>
            <a:fld id="{89741427-2CB5-4FB6-B4D3-D86E37301424}" type="datetime1">
              <a:rPr lang="en-US" smtClean="0"/>
              <a:pPr>
                <a:spcAft>
                  <a:spcPts val="600"/>
                </a:spcAft>
              </a:pPr>
              <a:t>6/12/2023</a:t>
            </a:fld>
            <a:endParaRPr lang="en-US"/>
          </a:p>
        </p:txBody>
      </p:sp>
      <p:sp>
        <p:nvSpPr>
          <p:cNvPr id="6" name="Footer Placeholder 5">
            <a:extLst>
              <a:ext uri="{FF2B5EF4-FFF2-40B4-BE49-F238E27FC236}">
                <a16:creationId xmlns:a16="http://schemas.microsoft.com/office/drawing/2014/main" id="{E7D6B3B2-0F09-3A16-21E0-1546BC46F7CF}"/>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Petra Schulz - Moms Stop The Harm</a:t>
            </a:r>
          </a:p>
        </p:txBody>
      </p:sp>
      <p:sp>
        <p:nvSpPr>
          <p:cNvPr id="7" name="Slide Number Placeholder 6">
            <a:extLst>
              <a:ext uri="{FF2B5EF4-FFF2-40B4-BE49-F238E27FC236}">
                <a16:creationId xmlns:a16="http://schemas.microsoft.com/office/drawing/2014/main" id="{CA173D64-4D15-1472-5AE7-B0E92E554AD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6B4E8AF2-6430-4047-8865-C21400CB4315}" type="slidenum">
              <a:rPr lang="en-US" smtClean="0"/>
              <a:pPr>
                <a:spcAft>
                  <a:spcPts val="600"/>
                </a:spcAft>
              </a:pPr>
              <a:t>15</a:t>
            </a:fld>
            <a:endParaRPr lang="en-US"/>
          </a:p>
        </p:txBody>
      </p:sp>
    </p:spTree>
    <p:extLst>
      <p:ext uri="{BB962C8B-B14F-4D97-AF65-F5344CB8AC3E}">
        <p14:creationId xmlns:p14="http://schemas.microsoft.com/office/powerpoint/2010/main" val="371322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3">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15">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17">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19">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6C721F-340C-53DF-E76A-0DF45B1A0A98}"/>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en-US" sz="4000" kern="1200" spc="-50" baseline="0" dirty="0">
                <a:solidFill>
                  <a:srgbClr val="FFFFFF"/>
                </a:solidFill>
                <a:latin typeface="+mj-lt"/>
                <a:ea typeface="+mj-ea"/>
                <a:cs typeface="+mj-cs"/>
              </a:rPr>
              <a:t>Post Truth attacks</a:t>
            </a:r>
          </a:p>
        </p:txBody>
      </p:sp>
      <p:sp>
        <p:nvSpPr>
          <p:cNvPr id="4" name="Content Placeholder 3">
            <a:extLst>
              <a:ext uri="{FF2B5EF4-FFF2-40B4-BE49-F238E27FC236}">
                <a16:creationId xmlns:a16="http://schemas.microsoft.com/office/drawing/2014/main" id="{D2FBE39F-45B3-003D-441F-FC73A26D87AC}"/>
              </a:ext>
            </a:extLst>
          </p:cNvPr>
          <p:cNvSpPr>
            <a:spLocks noGrp="1"/>
          </p:cNvSpPr>
          <p:nvPr>
            <p:ph sz="half" idx="2"/>
          </p:nvPr>
        </p:nvSpPr>
        <p:spPr>
          <a:xfrm>
            <a:off x="1097279" y="2236304"/>
            <a:ext cx="5977938" cy="3652667"/>
          </a:xfrm>
        </p:spPr>
        <p:txBody>
          <a:bodyPr vert="horz" lIns="0" tIns="45720" rIns="0" bIns="45720" rtlCol="0">
            <a:normAutofit/>
          </a:bodyPr>
          <a:lstStyle/>
          <a:p>
            <a:r>
              <a:rPr lang="en-US" sz="2400" dirty="0">
                <a:solidFill>
                  <a:srgbClr val="FFFFFF"/>
                </a:solidFill>
              </a:rPr>
              <a:t>“These so-called experts are typically pie in the sky theorists with no experience getting people off drugs, or they’re members of the misery industry, those paid activists and public health bureaucrats whose jobs depend on the crisis continuing,” he said.</a:t>
            </a:r>
          </a:p>
          <a:p>
            <a:r>
              <a:rPr lang="en-US" sz="2400" dirty="0">
                <a:solidFill>
                  <a:srgbClr val="FFFFFF"/>
                </a:solidFill>
              </a:rPr>
              <a:t>Conservative party leader Pierre Poilievre</a:t>
            </a:r>
          </a:p>
          <a:p>
            <a:r>
              <a:rPr lang="en-US" sz="2400" dirty="0">
                <a:solidFill>
                  <a:srgbClr val="FFFFFF"/>
                </a:solidFill>
                <a:hlinkClick r:id="rId2"/>
              </a:rPr>
              <a:t>https://nationalpost.com/news/pierre-poilievre-slams-safer-supply-activists</a:t>
            </a:r>
            <a:r>
              <a:rPr lang="en-US" sz="2400" dirty="0">
                <a:solidFill>
                  <a:srgbClr val="FFFFFF"/>
                </a:solidFill>
              </a:rPr>
              <a:t> </a:t>
            </a:r>
          </a:p>
        </p:txBody>
      </p:sp>
      <p:sp>
        <p:nvSpPr>
          <p:cNvPr id="6" name="Footer Placeholder 5">
            <a:extLst>
              <a:ext uri="{FF2B5EF4-FFF2-40B4-BE49-F238E27FC236}">
                <a16:creationId xmlns:a16="http://schemas.microsoft.com/office/drawing/2014/main" id="{343416C1-4CDC-B71A-0339-8FF5950BE7E5}"/>
              </a:ext>
            </a:extLst>
          </p:cNvPr>
          <p:cNvSpPr>
            <a:spLocks noGrp="1"/>
          </p:cNvSpPr>
          <p:nvPr>
            <p:ph type="ftr" sz="quarter" idx="11"/>
          </p:nvPr>
        </p:nvSpPr>
        <p:spPr>
          <a:xfrm>
            <a:off x="1089175" y="6459785"/>
            <a:ext cx="3757243" cy="365125"/>
          </a:xfrm>
        </p:spPr>
        <p:txBody>
          <a:bodyPr vert="horz" lIns="91440" tIns="45720" rIns="91440" bIns="45720" rtlCol="0" anchor="ctr">
            <a:normAutofit/>
          </a:bodyPr>
          <a:lstStyle/>
          <a:p>
            <a:pPr algn="l" defTabSz="914400">
              <a:spcAft>
                <a:spcPts val="600"/>
              </a:spcAft>
            </a:pPr>
            <a:r>
              <a:rPr lang="en-US" kern="1200" cap="all" baseline="0">
                <a:solidFill>
                  <a:srgbClr val="FFFFFF"/>
                </a:solidFill>
                <a:latin typeface="+mn-lt"/>
                <a:ea typeface="+mn-ea"/>
                <a:cs typeface="+mn-cs"/>
              </a:rPr>
              <a:t>Petra Schulz - Moms Stop The Harm</a:t>
            </a:r>
          </a:p>
        </p:txBody>
      </p:sp>
      <p:sp>
        <p:nvSpPr>
          <p:cNvPr id="5" name="Date Placeholder 4">
            <a:extLst>
              <a:ext uri="{FF2B5EF4-FFF2-40B4-BE49-F238E27FC236}">
                <a16:creationId xmlns:a16="http://schemas.microsoft.com/office/drawing/2014/main" id="{9285F085-7158-5581-577E-F5435A6C35B2}"/>
              </a:ext>
            </a:extLst>
          </p:cNvPr>
          <p:cNvSpPr>
            <a:spLocks noGrp="1"/>
          </p:cNvSpPr>
          <p:nvPr>
            <p:ph type="dt" sz="half" idx="10"/>
          </p:nvPr>
        </p:nvSpPr>
        <p:spPr>
          <a:xfrm>
            <a:off x="5364202" y="6459785"/>
            <a:ext cx="1735371" cy="365125"/>
          </a:xfrm>
        </p:spPr>
        <p:txBody>
          <a:bodyPr vert="horz" lIns="91440" tIns="45720" rIns="91440" bIns="45720" rtlCol="0" anchor="ctr">
            <a:normAutofit/>
          </a:bodyPr>
          <a:lstStyle/>
          <a:p>
            <a:pPr algn="r" defTabSz="914400">
              <a:spcAft>
                <a:spcPts val="600"/>
              </a:spcAft>
            </a:pPr>
            <a:fld id="{89741427-2CB5-4FB6-B4D3-D86E37301424}" type="datetime1">
              <a:rPr lang="en-US" smtClean="0"/>
              <a:pPr algn="r" defTabSz="914400">
                <a:spcAft>
                  <a:spcPts val="600"/>
                </a:spcAft>
              </a:pPr>
              <a:t>6/12/2023</a:t>
            </a:fld>
            <a:endParaRPr lang="en-US"/>
          </a:p>
        </p:txBody>
      </p:sp>
      <p:sp>
        <p:nvSpPr>
          <p:cNvPr id="32" name="Rectangle 21">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Content Placeholder 8" descr="A screenshot of a social media post&#10;&#10;Description automatically generated with low confidence">
            <a:extLst>
              <a:ext uri="{FF2B5EF4-FFF2-40B4-BE49-F238E27FC236}">
                <a16:creationId xmlns:a16="http://schemas.microsoft.com/office/drawing/2014/main" id="{F110B58B-DD8C-236B-25AF-CDE5A2C7346D}"/>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621" r="10637"/>
          <a:stretch/>
        </p:blipFill>
        <p:spPr>
          <a:xfrm>
            <a:off x="7611902" y="10"/>
            <a:ext cx="4580097" cy="6857990"/>
          </a:xfrm>
          <a:prstGeom prst="rect">
            <a:avLst/>
          </a:prstGeom>
        </p:spPr>
      </p:pic>
      <p:sp>
        <p:nvSpPr>
          <p:cNvPr id="7" name="Slide Number Placeholder 6">
            <a:extLst>
              <a:ext uri="{FF2B5EF4-FFF2-40B4-BE49-F238E27FC236}">
                <a16:creationId xmlns:a16="http://schemas.microsoft.com/office/drawing/2014/main" id="{14B66690-996F-3F36-14BB-A78B084549C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6B4E8AF2-6430-4047-8865-C21400CB4315}" type="slidenum">
              <a:rPr lang="en-US" smtClean="0"/>
              <a:pPr defTabSz="914400">
                <a:spcAft>
                  <a:spcPts val="600"/>
                </a:spcAft>
              </a:pPr>
              <a:t>16</a:t>
            </a:fld>
            <a:endParaRPr lang="en-US"/>
          </a:p>
        </p:txBody>
      </p:sp>
    </p:spTree>
    <p:extLst>
      <p:ext uri="{BB962C8B-B14F-4D97-AF65-F5344CB8AC3E}">
        <p14:creationId xmlns:p14="http://schemas.microsoft.com/office/powerpoint/2010/main" val="2178990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a:extLst>
              <a:ext uri="{FF2B5EF4-FFF2-40B4-BE49-F238E27FC236}">
                <a16:creationId xmlns:a16="http://schemas.microsoft.com/office/drawing/2014/main" id="{3BCF2123-4409-DA00-E381-1B46B1793DD2}"/>
              </a:ext>
            </a:extLst>
          </p:cNvPr>
          <p:cNvSpPr>
            <a:spLocks noGrp="1"/>
          </p:cNvSpPr>
          <p:nvPr>
            <p:ph type="title"/>
          </p:nvPr>
        </p:nvSpPr>
        <p:spPr>
          <a:xfrm>
            <a:off x="1066800" y="5252936"/>
            <a:ext cx="10058400" cy="1028715"/>
          </a:xfrm>
        </p:spPr>
        <p:txBody>
          <a:bodyPr>
            <a:normAutofit/>
          </a:bodyPr>
          <a:lstStyle/>
          <a:p>
            <a:pPr algn="ctr"/>
            <a:r>
              <a:rPr lang="en-CA">
                <a:solidFill>
                  <a:srgbClr val="FFFFFF"/>
                </a:solidFill>
              </a:rPr>
              <a:t>Lessons Learned - Successes</a:t>
            </a:r>
          </a:p>
        </p:txBody>
      </p:sp>
      <p:sp>
        <p:nvSpPr>
          <p:cNvPr id="22" name="Rectangle 21">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a:extLst>
              <a:ext uri="{FF2B5EF4-FFF2-40B4-BE49-F238E27FC236}">
                <a16:creationId xmlns:a16="http://schemas.microsoft.com/office/drawing/2014/main" id="{B97D14FC-B193-0798-9BBA-F29AF35FE1AA}"/>
              </a:ext>
            </a:extLst>
          </p:cNvPr>
          <p:cNvSpPr>
            <a:spLocks noGrp="1"/>
          </p:cNvSpPr>
          <p:nvPr>
            <p:ph type="dt" sz="half" idx="10"/>
          </p:nvPr>
        </p:nvSpPr>
        <p:spPr>
          <a:xfrm>
            <a:off x="1097280" y="6459785"/>
            <a:ext cx="2472271" cy="365125"/>
          </a:xfrm>
        </p:spPr>
        <p:txBody>
          <a:bodyPr>
            <a:normAutofit/>
          </a:bodyPr>
          <a:lstStyle/>
          <a:p>
            <a:pPr>
              <a:spcAft>
                <a:spcPts val="600"/>
              </a:spcAft>
            </a:pPr>
            <a:fld id="{89741427-2CB5-4FB6-B4D3-D86E37301424}" type="datetime1">
              <a:rPr lang="en-US" smtClean="0"/>
              <a:pPr>
                <a:spcAft>
                  <a:spcPts val="600"/>
                </a:spcAft>
              </a:pPr>
              <a:t>6/12/2023</a:t>
            </a:fld>
            <a:endParaRPr lang="en-US"/>
          </a:p>
        </p:txBody>
      </p:sp>
      <p:sp>
        <p:nvSpPr>
          <p:cNvPr id="6" name="Footer Placeholder 5">
            <a:extLst>
              <a:ext uri="{FF2B5EF4-FFF2-40B4-BE49-F238E27FC236}">
                <a16:creationId xmlns:a16="http://schemas.microsoft.com/office/drawing/2014/main" id="{301642C1-32F1-AF19-BB77-583FF6FB336D}"/>
              </a:ext>
            </a:extLst>
          </p:cNvPr>
          <p:cNvSpPr>
            <a:spLocks noGrp="1"/>
          </p:cNvSpPr>
          <p:nvPr>
            <p:ph type="ftr" sz="quarter" idx="11"/>
          </p:nvPr>
        </p:nvSpPr>
        <p:spPr>
          <a:xfrm>
            <a:off x="3686185" y="6459785"/>
            <a:ext cx="4822804" cy="365125"/>
          </a:xfrm>
        </p:spPr>
        <p:txBody>
          <a:bodyPr>
            <a:normAutofit/>
          </a:bodyPr>
          <a:lstStyle/>
          <a:p>
            <a:pPr>
              <a:spcAft>
                <a:spcPts val="600"/>
              </a:spcAft>
            </a:pPr>
            <a:r>
              <a:rPr lang="en-CA"/>
              <a:t>Petra Schulz - Moms Stop The Harm</a:t>
            </a:r>
            <a:endParaRPr lang="en-US"/>
          </a:p>
        </p:txBody>
      </p:sp>
      <p:sp>
        <p:nvSpPr>
          <p:cNvPr id="7" name="Slide Number Placeholder 6">
            <a:extLst>
              <a:ext uri="{FF2B5EF4-FFF2-40B4-BE49-F238E27FC236}">
                <a16:creationId xmlns:a16="http://schemas.microsoft.com/office/drawing/2014/main" id="{2E2258EB-031E-184E-EDCC-7052FE2A4AF1}"/>
              </a:ext>
            </a:extLst>
          </p:cNvPr>
          <p:cNvSpPr>
            <a:spLocks noGrp="1"/>
          </p:cNvSpPr>
          <p:nvPr>
            <p:ph type="sldNum" sz="quarter" idx="12"/>
          </p:nvPr>
        </p:nvSpPr>
        <p:spPr>
          <a:xfrm>
            <a:off x="9900458" y="6459785"/>
            <a:ext cx="1312025" cy="365125"/>
          </a:xfrm>
        </p:spPr>
        <p:txBody>
          <a:bodyPr>
            <a:normAutofit/>
          </a:bodyPr>
          <a:lstStyle/>
          <a:p>
            <a:pPr>
              <a:spcAft>
                <a:spcPts val="600"/>
              </a:spcAft>
            </a:pPr>
            <a:fld id="{6B4E8AF2-6430-4047-8865-C21400CB4315}" type="slidenum">
              <a:rPr lang="en-US" smtClean="0"/>
              <a:pPr>
                <a:spcAft>
                  <a:spcPts val="600"/>
                </a:spcAft>
              </a:pPr>
              <a:t>17</a:t>
            </a:fld>
            <a:endParaRPr lang="en-US"/>
          </a:p>
        </p:txBody>
      </p:sp>
      <p:graphicFrame>
        <p:nvGraphicFramePr>
          <p:cNvPr id="13" name="Content Placeholder 8">
            <a:extLst>
              <a:ext uri="{FF2B5EF4-FFF2-40B4-BE49-F238E27FC236}">
                <a16:creationId xmlns:a16="http://schemas.microsoft.com/office/drawing/2014/main" id="{B0567042-1A25-FBC3-80EF-3EA91781BEFE}"/>
              </a:ext>
            </a:extLst>
          </p:cNvPr>
          <p:cNvGraphicFramePr>
            <a:graphicFrameLocks noGrp="1"/>
          </p:cNvGraphicFramePr>
          <p:nvPr>
            <p:ph idx="1"/>
            <p:extLst>
              <p:ext uri="{D42A27DB-BD31-4B8C-83A1-F6EECF244321}">
                <p14:modId xmlns:p14="http://schemas.microsoft.com/office/powerpoint/2010/main" val="650149000"/>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485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a:extLst>
              <a:ext uri="{FF2B5EF4-FFF2-40B4-BE49-F238E27FC236}">
                <a16:creationId xmlns:a16="http://schemas.microsoft.com/office/drawing/2014/main" id="{3BCF2123-4409-DA00-E381-1B46B1793DD2}"/>
              </a:ext>
            </a:extLst>
          </p:cNvPr>
          <p:cNvSpPr>
            <a:spLocks noGrp="1"/>
          </p:cNvSpPr>
          <p:nvPr>
            <p:ph type="title"/>
          </p:nvPr>
        </p:nvSpPr>
        <p:spPr>
          <a:xfrm>
            <a:off x="1066800" y="5252936"/>
            <a:ext cx="10058400" cy="1028715"/>
          </a:xfrm>
        </p:spPr>
        <p:txBody>
          <a:bodyPr>
            <a:normAutofit/>
          </a:bodyPr>
          <a:lstStyle/>
          <a:p>
            <a:pPr algn="ctr"/>
            <a:r>
              <a:rPr lang="en-CA">
                <a:solidFill>
                  <a:srgbClr val="FFFFFF"/>
                </a:solidFill>
              </a:rPr>
              <a:t>Lessons Learned - Challenges</a:t>
            </a:r>
          </a:p>
        </p:txBody>
      </p:sp>
      <p:sp>
        <p:nvSpPr>
          <p:cNvPr id="31" name="Rectangle 30">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a:extLst>
              <a:ext uri="{FF2B5EF4-FFF2-40B4-BE49-F238E27FC236}">
                <a16:creationId xmlns:a16="http://schemas.microsoft.com/office/drawing/2014/main" id="{B97D14FC-B193-0798-9BBA-F29AF35FE1AA}"/>
              </a:ext>
            </a:extLst>
          </p:cNvPr>
          <p:cNvSpPr>
            <a:spLocks noGrp="1"/>
          </p:cNvSpPr>
          <p:nvPr>
            <p:ph type="dt" sz="half" idx="10"/>
          </p:nvPr>
        </p:nvSpPr>
        <p:spPr>
          <a:xfrm>
            <a:off x="1097280" y="6459785"/>
            <a:ext cx="2472271"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741427-2CB5-4FB6-B4D3-D86E37301424}" type="datetime1">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6/12/2023</a:t>
            </a:fld>
            <a:endParaRPr kumimoji="0" lang="en-US" b="0" i="0" u="none" strike="noStrike" kern="1200" cap="none" spc="0" normalizeH="0" baseline="0" noProof="0">
              <a:ln>
                <a:noFill/>
              </a:ln>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01642C1-32F1-AF19-BB77-583FF6FB336D}"/>
              </a:ext>
            </a:extLst>
          </p:cNvPr>
          <p:cNvSpPr>
            <a:spLocks noGrp="1"/>
          </p:cNvSpPr>
          <p:nvPr>
            <p:ph type="ftr" sz="quarter" idx="11"/>
          </p:nvPr>
        </p:nvSpPr>
        <p:spPr>
          <a:xfrm>
            <a:off x="3686185" y="6459785"/>
            <a:ext cx="4822804"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CA" b="0" i="0" u="none" strike="noStrike" kern="1200" cap="all" spc="0" normalizeH="0" baseline="0" noProof="0">
                <a:ln>
                  <a:noFill/>
                </a:ln>
                <a:effectLst/>
                <a:uLnTx/>
                <a:uFillTx/>
                <a:latin typeface="Calibri" panose="020F0502020204030204"/>
                <a:ea typeface="+mn-ea"/>
                <a:cs typeface="+mn-cs"/>
              </a:rPr>
              <a:t>Petra Schulz - Moms Stop The Harm</a:t>
            </a:r>
            <a:endParaRPr kumimoji="0" lang="en-US" b="0" i="0" u="none" strike="noStrike" kern="1200" cap="all" spc="0" normalizeH="0" baseline="0" noProof="0">
              <a:ln>
                <a:noFill/>
              </a:ln>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E2258EB-031E-184E-EDCC-7052FE2A4AF1}"/>
              </a:ext>
            </a:extLst>
          </p:cNvPr>
          <p:cNvSpPr>
            <a:spLocks noGrp="1"/>
          </p:cNvSpPr>
          <p:nvPr>
            <p:ph type="sldNum" sz="quarter" idx="12"/>
          </p:nvPr>
        </p:nvSpPr>
        <p:spPr>
          <a:xfrm>
            <a:off x="9900458" y="6459785"/>
            <a:ext cx="1312025"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6B4E8AF2-6430-4047-8865-C21400CB4315}"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18</a:t>
            </a:fld>
            <a:endParaRPr kumimoji="0" lang="en-US" b="0" i="0" u="none" strike="noStrike" kern="1200" cap="none" spc="0" normalizeH="0" baseline="0" noProof="0">
              <a:ln>
                <a:noFill/>
              </a:ln>
              <a:effectLst/>
              <a:uLnTx/>
              <a:uFillTx/>
              <a:latin typeface="Calibri" panose="020F0502020204030204"/>
              <a:ea typeface="+mn-ea"/>
              <a:cs typeface="+mn-cs"/>
            </a:endParaRPr>
          </a:p>
        </p:txBody>
      </p:sp>
      <p:graphicFrame>
        <p:nvGraphicFramePr>
          <p:cNvPr id="13" name="Content Placeholder 8">
            <a:extLst>
              <a:ext uri="{FF2B5EF4-FFF2-40B4-BE49-F238E27FC236}">
                <a16:creationId xmlns:a16="http://schemas.microsoft.com/office/drawing/2014/main" id="{B0567042-1A25-FBC3-80EF-3EA91781BEFE}"/>
              </a:ext>
            </a:extLst>
          </p:cNvPr>
          <p:cNvGraphicFramePr>
            <a:graphicFrameLocks noGrp="1"/>
          </p:cNvGraphicFramePr>
          <p:nvPr>
            <p:ph idx="1"/>
            <p:extLst>
              <p:ext uri="{D42A27DB-BD31-4B8C-83A1-F6EECF244321}">
                <p14:modId xmlns:p14="http://schemas.microsoft.com/office/powerpoint/2010/main" val="230195326"/>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4638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18">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604F15-F208-4A39-BBE8-6F0E32380C8A}"/>
              </a:ext>
            </a:extLst>
          </p:cNvPr>
          <p:cNvSpPr>
            <a:spLocks noGrp="1"/>
          </p:cNvSpPr>
          <p:nvPr>
            <p:ph type="title"/>
          </p:nvPr>
        </p:nvSpPr>
        <p:spPr>
          <a:xfrm>
            <a:off x="1097280" y="516835"/>
            <a:ext cx="5977937" cy="1666501"/>
          </a:xfrm>
        </p:spPr>
        <p:txBody>
          <a:bodyPr>
            <a:normAutofit/>
          </a:bodyPr>
          <a:lstStyle/>
          <a:p>
            <a:r>
              <a:rPr lang="en-CA" sz="4000">
                <a:solidFill>
                  <a:srgbClr val="FFFFFF"/>
                </a:solidFill>
              </a:rPr>
              <a:t>Why we share our stories</a:t>
            </a:r>
          </a:p>
        </p:txBody>
      </p:sp>
      <p:sp>
        <p:nvSpPr>
          <p:cNvPr id="12" name="Content Placeholder 11">
            <a:extLst>
              <a:ext uri="{FF2B5EF4-FFF2-40B4-BE49-F238E27FC236}">
                <a16:creationId xmlns:a16="http://schemas.microsoft.com/office/drawing/2014/main" id="{D1780683-4D0A-499E-918D-14892CD0D171}"/>
              </a:ext>
            </a:extLst>
          </p:cNvPr>
          <p:cNvSpPr>
            <a:spLocks noGrp="1"/>
          </p:cNvSpPr>
          <p:nvPr>
            <p:ph idx="1"/>
          </p:nvPr>
        </p:nvSpPr>
        <p:spPr>
          <a:xfrm>
            <a:off x="1097279" y="2236304"/>
            <a:ext cx="5977938" cy="3652667"/>
          </a:xfrm>
        </p:spPr>
        <p:txBody>
          <a:bodyPr>
            <a:normAutofit/>
          </a:bodyPr>
          <a:lstStyle/>
          <a:p>
            <a:endParaRPr lang="en-CA" sz="1800" dirty="0">
              <a:solidFill>
                <a:srgbClr val="FFFFFF"/>
              </a:solidFill>
            </a:endParaRPr>
          </a:p>
          <a:p>
            <a:r>
              <a:rPr lang="en-CA" sz="2800" dirty="0">
                <a:solidFill>
                  <a:srgbClr val="FFFFFF"/>
                </a:solidFill>
              </a:rPr>
              <a:t>We hope to open hearts and that opening hearts leads to opening minds.</a:t>
            </a:r>
          </a:p>
          <a:p>
            <a:r>
              <a:rPr lang="en-CA" sz="2800" dirty="0">
                <a:solidFill>
                  <a:srgbClr val="FFFFFF"/>
                </a:solidFill>
              </a:rPr>
              <a:t>To change drug policy.</a:t>
            </a:r>
          </a:p>
          <a:p>
            <a:r>
              <a:rPr lang="en-CA" sz="4400" b="1" dirty="0">
                <a:solidFill>
                  <a:srgbClr val="FFFFFF"/>
                </a:solidFill>
              </a:rPr>
              <a:t>To save lives! </a:t>
            </a:r>
          </a:p>
          <a:p>
            <a:endParaRPr lang="en-US" sz="1800" dirty="0">
              <a:solidFill>
                <a:srgbClr val="FFFFFF"/>
              </a:solidFill>
            </a:endParaRPr>
          </a:p>
        </p:txBody>
      </p:sp>
      <p:sp>
        <p:nvSpPr>
          <p:cNvPr id="25" name="Rectangle 20">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Content Placeholder 7" descr="A picture containing clipart&#10;&#10;Description automatically generated">
            <a:extLst>
              <a:ext uri="{FF2B5EF4-FFF2-40B4-BE49-F238E27FC236}">
                <a16:creationId xmlns:a16="http://schemas.microsoft.com/office/drawing/2014/main" id="{5F2A7BAB-BB98-41E2-B258-998C272B22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982" y="1770977"/>
            <a:ext cx="3294253" cy="3294253"/>
          </a:xfrm>
          <a:prstGeom prst="rect">
            <a:avLst/>
          </a:prstGeom>
        </p:spPr>
      </p:pic>
      <p:sp>
        <p:nvSpPr>
          <p:cNvPr id="5" name="Footer Placeholder 4">
            <a:extLst>
              <a:ext uri="{FF2B5EF4-FFF2-40B4-BE49-F238E27FC236}">
                <a16:creationId xmlns:a16="http://schemas.microsoft.com/office/drawing/2014/main" id="{4559F31C-E6CF-4962-9501-C88BFC4535D7}"/>
              </a:ext>
            </a:extLst>
          </p:cNvPr>
          <p:cNvSpPr>
            <a:spLocks noGrp="1"/>
          </p:cNvSpPr>
          <p:nvPr>
            <p:ph type="ftr" sz="quarter" idx="11"/>
          </p:nvPr>
        </p:nvSpPr>
        <p:spPr>
          <a:xfrm>
            <a:off x="1089175" y="6459785"/>
            <a:ext cx="3757243"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CA" sz="900" b="0" i="0" u="none" strike="noStrike" kern="1200" cap="all" spc="0" normalizeH="0" baseline="0" noProof="0">
                <a:ln>
                  <a:noFill/>
                </a:ln>
                <a:solidFill>
                  <a:srgbClr val="FFFFFF"/>
                </a:solidFill>
                <a:effectLst/>
                <a:uLnTx/>
                <a:uFillTx/>
                <a:latin typeface="Calibri" panose="020F0502020204030204"/>
                <a:ea typeface="+mn-ea"/>
                <a:cs typeface="+mn-cs"/>
              </a:rPr>
              <a:t>Petra Schulz - Moms Stop The Harm</a:t>
            </a: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2698D011-94CC-4710-ACC1-3830C23E1FA1}"/>
              </a:ext>
            </a:extLst>
          </p:cNvPr>
          <p:cNvSpPr>
            <a:spLocks noGrp="1"/>
          </p:cNvSpPr>
          <p:nvPr>
            <p:ph type="dt" sz="half" idx="10"/>
          </p:nvPr>
        </p:nvSpPr>
        <p:spPr>
          <a:xfrm>
            <a:off x="5364202" y="6459785"/>
            <a:ext cx="1735371"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FF18E75-1022-472E-9F49-60BAB7138D47}"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6/12/2023</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B3F45E2-53EB-4070-AF67-ED930D96F4B3}"/>
              </a:ext>
            </a:extLst>
          </p:cNvPr>
          <p:cNvSpPr>
            <a:spLocks noGrp="1"/>
          </p:cNvSpPr>
          <p:nvPr>
            <p:ph type="sldNum" sz="quarter" idx="12"/>
          </p:nvPr>
        </p:nvSpPr>
        <p:spPr>
          <a:xfrm>
            <a:off x="9900458" y="6459785"/>
            <a:ext cx="1312025"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B4E8AF2-6430-4047-8865-C21400CB4315}" type="slidenum">
              <a:rPr kumimoji="0" lang="en-US" sz="1050" b="0" i="0" u="none" strike="noStrike" kern="1200" cap="none" spc="0" normalizeH="0" baseline="0" noProof="0">
                <a:ln>
                  <a:noFill/>
                </a:ln>
                <a:solidFill>
                  <a:srgbClr val="25273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19</a:t>
            </a:fld>
            <a:endParaRPr kumimoji="0" lang="en-US" sz="1050" b="0" i="0" u="none" strike="noStrike" kern="1200" cap="none" spc="0" normalizeH="0" baseline="0" noProof="0">
              <a:ln>
                <a:noFill/>
              </a:ln>
              <a:solidFill>
                <a:srgbClr val="25273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94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F4BBE7-97CC-90EF-061E-DB3B5442FF0D}"/>
              </a:ext>
            </a:extLst>
          </p:cNvPr>
          <p:cNvSpPr>
            <a:spLocks noGrp="1"/>
          </p:cNvSpPr>
          <p:nvPr>
            <p:ph type="title"/>
          </p:nvPr>
        </p:nvSpPr>
        <p:spPr>
          <a:xfrm>
            <a:off x="1066800" y="5252936"/>
            <a:ext cx="10058400" cy="1028715"/>
          </a:xfrm>
        </p:spPr>
        <p:txBody>
          <a:bodyPr>
            <a:normAutofit/>
          </a:bodyPr>
          <a:lstStyle/>
          <a:p>
            <a:pPr algn="ctr"/>
            <a:r>
              <a:rPr lang="en-CA" dirty="0">
                <a:solidFill>
                  <a:srgbClr val="FFFFFF"/>
                </a:solidFill>
              </a:rPr>
              <a:t>Why we use media in advocacy</a:t>
            </a:r>
          </a:p>
        </p:txBody>
      </p:sp>
      <p:sp>
        <p:nvSpPr>
          <p:cNvPr id="34" name="Rectangle 3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35CBD30A-1415-1CBF-A625-41BE51C48CBC}"/>
              </a:ext>
            </a:extLst>
          </p:cNvPr>
          <p:cNvSpPr>
            <a:spLocks noGrp="1"/>
          </p:cNvSpPr>
          <p:nvPr>
            <p:ph type="dt" sz="half" idx="10"/>
          </p:nvPr>
        </p:nvSpPr>
        <p:spPr>
          <a:xfrm>
            <a:off x="1097280" y="6459785"/>
            <a:ext cx="2472271" cy="365125"/>
          </a:xfrm>
        </p:spPr>
        <p:txBody>
          <a:bodyPr>
            <a:normAutofit/>
          </a:bodyPr>
          <a:lstStyle/>
          <a:p>
            <a:pPr>
              <a:spcAft>
                <a:spcPts val="600"/>
              </a:spcAft>
            </a:pPr>
            <a:fld id="{7BCEACFD-467F-41A4-9EB7-FDC355D181EE}" type="datetime1">
              <a:rPr lang="en-US" smtClean="0"/>
              <a:pPr>
                <a:spcAft>
                  <a:spcPts val="600"/>
                </a:spcAft>
              </a:pPr>
              <a:t>6/12/2023</a:t>
            </a:fld>
            <a:endParaRPr lang="en-US"/>
          </a:p>
        </p:txBody>
      </p:sp>
      <p:sp>
        <p:nvSpPr>
          <p:cNvPr id="5" name="Footer Placeholder 4">
            <a:extLst>
              <a:ext uri="{FF2B5EF4-FFF2-40B4-BE49-F238E27FC236}">
                <a16:creationId xmlns:a16="http://schemas.microsoft.com/office/drawing/2014/main" id="{3EEBE77E-7697-C3F9-671E-01C39793DFEE}"/>
              </a:ext>
            </a:extLst>
          </p:cNvPr>
          <p:cNvSpPr>
            <a:spLocks noGrp="1"/>
          </p:cNvSpPr>
          <p:nvPr>
            <p:ph type="ftr" sz="quarter" idx="11"/>
          </p:nvPr>
        </p:nvSpPr>
        <p:spPr>
          <a:xfrm>
            <a:off x="3686185" y="6459785"/>
            <a:ext cx="4822804" cy="365125"/>
          </a:xfrm>
        </p:spPr>
        <p:txBody>
          <a:bodyPr>
            <a:normAutofit/>
          </a:bodyPr>
          <a:lstStyle/>
          <a:p>
            <a:pPr>
              <a:spcAft>
                <a:spcPts val="600"/>
              </a:spcAft>
            </a:pPr>
            <a:r>
              <a:rPr lang="en-CA"/>
              <a:t>Petra Schulz - Moms Stop The Harm</a:t>
            </a:r>
            <a:endParaRPr lang="en-US"/>
          </a:p>
        </p:txBody>
      </p:sp>
      <p:sp>
        <p:nvSpPr>
          <p:cNvPr id="6" name="Slide Number Placeholder 5">
            <a:extLst>
              <a:ext uri="{FF2B5EF4-FFF2-40B4-BE49-F238E27FC236}">
                <a16:creationId xmlns:a16="http://schemas.microsoft.com/office/drawing/2014/main" id="{98E8DE53-5D4D-2664-7FFC-135F68A59CB1}"/>
              </a:ext>
            </a:extLst>
          </p:cNvPr>
          <p:cNvSpPr>
            <a:spLocks noGrp="1"/>
          </p:cNvSpPr>
          <p:nvPr>
            <p:ph type="sldNum" sz="quarter" idx="12"/>
          </p:nvPr>
        </p:nvSpPr>
        <p:spPr>
          <a:xfrm>
            <a:off x="9900458" y="6459785"/>
            <a:ext cx="1312025" cy="365125"/>
          </a:xfrm>
        </p:spPr>
        <p:txBody>
          <a:bodyPr>
            <a:normAutofit/>
          </a:bodyPr>
          <a:lstStyle/>
          <a:p>
            <a:pPr>
              <a:spcAft>
                <a:spcPts val="600"/>
              </a:spcAft>
            </a:pPr>
            <a:fld id="{6B4E8AF2-6430-4047-8865-C21400CB4315}" type="slidenum">
              <a:rPr lang="en-US"/>
              <a:pPr>
                <a:spcAft>
                  <a:spcPts val="600"/>
                </a:spcAft>
              </a:pPr>
              <a:t>2</a:t>
            </a:fld>
            <a:endParaRPr lang="en-US"/>
          </a:p>
        </p:txBody>
      </p:sp>
      <p:graphicFrame>
        <p:nvGraphicFramePr>
          <p:cNvPr id="8" name="Content Placeholder 2">
            <a:extLst>
              <a:ext uri="{FF2B5EF4-FFF2-40B4-BE49-F238E27FC236}">
                <a16:creationId xmlns:a16="http://schemas.microsoft.com/office/drawing/2014/main" id="{3EC74874-944A-E19E-CB54-02FC25B2EE3E}"/>
              </a:ext>
            </a:extLst>
          </p:cNvPr>
          <p:cNvGraphicFramePr>
            <a:graphicFrameLocks noGrp="1"/>
          </p:cNvGraphicFramePr>
          <p:nvPr>
            <p:ph idx="1"/>
            <p:extLst>
              <p:ext uri="{D42A27DB-BD31-4B8C-83A1-F6EECF244321}">
                <p14:modId xmlns:p14="http://schemas.microsoft.com/office/powerpoint/2010/main" val="96220208"/>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0244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8" name="Straight Connector 77">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0" name="Rectangle 79">
            <a:extLst>
              <a:ext uri="{FF2B5EF4-FFF2-40B4-BE49-F238E27FC236}">
                <a16:creationId xmlns:a16="http://schemas.microsoft.com/office/drawing/2014/main" id="{20E9A622-9996-4927-BBCD-AEE2687B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1DE3FC3-BAC1-4105-9620-4FB64EDCE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5902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a:extLst>
              <a:ext uri="{FF2B5EF4-FFF2-40B4-BE49-F238E27FC236}">
                <a16:creationId xmlns:a16="http://schemas.microsoft.com/office/drawing/2014/main" id="{EE49F6C9-C45C-45F0-9C0F-2651BCF4C692}"/>
              </a:ext>
            </a:extLst>
          </p:cNvPr>
          <p:cNvSpPr>
            <a:spLocks noGrp="1"/>
          </p:cNvSpPr>
          <p:nvPr>
            <p:ph type="title"/>
          </p:nvPr>
        </p:nvSpPr>
        <p:spPr>
          <a:xfrm>
            <a:off x="492369" y="516836"/>
            <a:ext cx="3735502" cy="829948"/>
          </a:xfrm>
        </p:spPr>
        <p:txBody>
          <a:bodyPr vert="horz" lIns="91440" tIns="45720" rIns="91440" bIns="45720" rtlCol="0" anchor="b">
            <a:normAutofit/>
          </a:bodyPr>
          <a:lstStyle/>
          <a:p>
            <a:r>
              <a:rPr lang="en-US" sz="4400" b="1" dirty="0">
                <a:solidFill>
                  <a:srgbClr val="FFFFFF"/>
                </a:solidFill>
              </a:rPr>
              <a:t>Thank you!</a:t>
            </a:r>
          </a:p>
        </p:txBody>
      </p:sp>
      <p:sp>
        <p:nvSpPr>
          <p:cNvPr id="9" name="Content Placeholder 8">
            <a:extLst>
              <a:ext uri="{FF2B5EF4-FFF2-40B4-BE49-F238E27FC236}">
                <a16:creationId xmlns:a16="http://schemas.microsoft.com/office/drawing/2014/main" id="{2D3F478A-7A38-49BA-851E-BD2BCBE6FBC0}"/>
              </a:ext>
            </a:extLst>
          </p:cNvPr>
          <p:cNvSpPr>
            <a:spLocks noGrp="1"/>
          </p:cNvSpPr>
          <p:nvPr>
            <p:ph sz="half" idx="2"/>
          </p:nvPr>
        </p:nvSpPr>
        <p:spPr>
          <a:xfrm>
            <a:off x="492371" y="1863620"/>
            <a:ext cx="3735500" cy="4125699"/>
          </a:xfrm>
        </p:spPr>
        <p:txBody>
          <a:bodyPr vert="horz" lIns="0" tIns="45720" rIns="0" bIns="45720" rtlCol="0">
            <a:normAutofit/>
          </a:bodyPr>
          <a:lstStyle/>
          <a:p>
            <a:r>
              <a:rPr lang="en-US" sz="2400" b="1" dirty="0">
                <a:solidFill>
                  <a:srgbClr val="FFFFFF"/>
                </a:solidFill>
              </a:rPr>
              <a:t>Websites </a:t>
            </a:r>
          </a:p>
          <a:p>
            <a:r>
              <a:rPr lang="en-US" sz="1500" dirty="0">
                <a:solidFill>
                  <a:srgbClr val="FFFFFF"/>
                </a:solidFill>
              </a:rPr>
              <a:t>momstoptheharm.com holdinghopecanada.org healingheartscanada.org</a:t>
            </a:r>
          </a:p>
          <a:p>
            <a:pPr marL="0" indent="0">
              <a:buNone/>
            </a:pPr>
            <a:r>
              <a:rPr lang="en-US" sz="2400" b="1" dirty="0">
                <a:solidFill>
                  <a:srgbClr val="FFFFFF"/>
                </a:solidFill>
              </a:rPr>
              <a:t>Social Media</a:t>
            </a:r>
          </a:p>
          <a:p>
            <a:r>
              <a:rPr lang="en-US" sz="1500" dirty="0">
                <a:solidFill>
                  <a:srgbClr val="FFFFFF"/>
                </a:solidFill>
              </a:rPr>
              <a:t>Facebook, Instagram, Twitter @</a:t>
            </a:r>
            <a:r>
              <a:rPr lang="en-US" sz="1500" u="sng" dirty="0">
                <a:solidFill>
                  <a:srgbClr val="FFFFFF"/>
                </a:solidFill>
              </a:rPr>
              <a:t>momsstoptheharm</a:t>
            </a:r>
          </a:p>
          <a:p>
            <a:pPr marL="0" indent="0">
              <a:buNone/>
            </a:pPr>
            <a:r>
              <a:rPr lang="en-US" sz="2400" b="1" dirty="0">
                <a:solidFill>
                  <a:srgbClr val="FFFFFF"/>
                </a:solidFill>
              </a:rPr>
              <a:t>Contact</a:t>
            </a:r>
          </a:p>
          <a:p>
            <a:r>
              <a:rPr lang="en-US" sz="1800" u="sng" dirty="0">
                <a:solidFill>
                  <a:srgbClr val="FFFFFF"/>
                </a:solidFill>
                <a:hlinkClick r:id="rId3"/>
              </a:rPr>
              <a:t>info@momsstoptheharm.com</a:t>
            </a:r>
            <a:r>
              <a:rPr lang="en-US" sz="1800" u="sng" dirty="0">
                <a:solidFill>
                  <a:srgbClr val="FFFFFF"/>
                </a:solidFill>
              </a:rPr>
              <a:t> </a:t>
            </a:r>
            <a:r>
              <a:rPr lang="en-US" sz="1800" dirty="0">
                <a:solidFill>
                  <a:srgbClr val="FFFFFF"/>
                </a:solidFill>
              </a:rPr>
              <a:t>attention: Petra Schulz</a:t>
            </a:r>
            <a:endParaRPr lang="en-US" sz="1800" u="sng" dirty="0">
              <a:solidFill>
                <a:srgbClr val="FFFFFF"/>
              </a:solidFill>
            </a:endParaRPr>
          </a:p>
        </p:txBody>
      </p:sp>
      <p:sp>
        <p:nvSpPr>
          <p:cNvPr id="4" name="Slide Number Placeholder 3">
            <a:extLst>
              <a:ext uri="{FF2B5EF4-FFF2-40B4-BE49-F238E27FC236}">
                <a16:creationId xmlns:a16="http://schemas.microsoft.com/office/drawing/2014/main" id="{2EEC8831-5A2A-4806-893C-4A1F3D081770}"/>
              </a:ext>
            </a:extLst>
          </p:cNvPr>
          <p:cNvSpPr>
            <a:spLocks noGrp="1"/>
          </p:cNvSpPr>
          <p:nvPr>
            <p:ph type="sldNum" sz="quarter" idx="12"/>
          </p:nvPr>
        </p:nvSpPr>
        <p:spPr>
          <a:xfrm>
            <a:off x="205852" y="6459785"/>
            <a:ext cx="1312025"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fld id="{16A43151-B2EC-49C0-BDF9-B12370231B17}" type="slidenum">
              <a:rPr kumimoji="0" lang="en-US" b="0" i="0" u="none" strike="noStrike" cap="none" spc="0" normalizeH="0" baseline="0" noProof="0" smtClean="0">
                <a:ln>
                  <a:noFill/>
                </a:ln>
                <a:effectLst/>
                <a:uLnTx/>
                <a:uFillTx/>
              </a:rPr>
              <a:pPr marR="0" lvl="0" indent="0" algn="l" fontAlgn="auto">
                <a:spcBef>
                  <a:spcPts val="0"/>
                </a:spcBef>
                <a:spcAft>
                  <a:spcPts val="600"/>
                </a:spcAft>
                <a:buClrTx/>
                <a:buSzTx/>
                <a:buFontTx/>
                <a:buNone/>
                <a:tabLst/>
                <a:defRPr/>
              </a:pPr>
              <a:t>20</a:t>
            </a:fld>
            <a:endParaRPr kumimoji="0" lang="en-US" b="0" i="0" u="none" strike="noStrike" cap="none" spc="0" normalizeH="0" baseline="0" noProof="0">
              <a:ln>
                <a:noFill/>
              </a:ln>
              <a:effectLst/>
              <a:uLnTx/>
              <a:uFillTx/>
            </a:endParaRPr>
          </a:p>
        </p:txBody>
      </p:sp>
      <p:sp>
        <p:nvSpPr>
          <p:cNvPr id="2" name="Date Placeholder 1">
            <a:extLst>
              <a:ext uri="{FF2B5EF4-FFF2-40B4-BE49-F238E27FC236}">
                <a16:creationId xmlns:a16="http://schemas.microsoft.com/office/drawing/2014/main" id="{37C0D135-0519-498C-A6ED-59CF6B198C8A}"/>
              </a:ext>
            </a:extLst>
          </p:cNvPr>
          <p:cNvSpPr>
            <a:spLocks noGrp="1"/>
          </p:cNvSpPr>
          <p:nvPr>
            <p:ph type="dt" sz="half" idx="10"/>
          </p:nvPr>
        </p:nvSpPr>
        <p:spPr>
          <a:xfrm>
            <a:off x="2526696" y="6459785"/>
            <a:ext cx="1735371" cy="365125"/>
          </a:xfrm>
        </p:spPr>
        <p:txBody>
          <a:bodyPr vert="horz" lIns="91440" tIns="45720" rIns="91440" bIns="45720" rtlCol="0" anchor="ctr">
            <a:normAutofit/>
          </a:bodyPr>
          <a:lstStyle/>
          <a:p>
            <a:pPr marR="0" lvl="0" indent="0" algn="r" fontAlgn="auto">
              <a:spcBef>
                <a:spcPts val="0"/>
              </a:spcBef>
              <a:spcAft>
                <a:spcPts val="600"/>
              </a:spcAft>
              <a:buClrTx/>
              <a:buSzTx/>
              <a:buFontTx/>
              <a:buNone/>
              <a:tabLst/>
              <a:defRPr/>
            </a:pPr>
            <a:fld id="{0F35C3F2-1A81-480F-AD3C-5F408C875902}" type="datetime1">
              <a:rPr kumimoji="0" lang="en-US" b="0" i="0" u="none" strike="noStrike" cap="none" spc="0" normalizeH="0" baseline="0" noProof="0" smtClean="0">
                <a:ln>
                  <a:noFill/>
                </a:ln>
                <a:effectLst/>
                <a:uLnTx/>
                <a:uFillTx/>
              </a:rPr>
              <a:pPr marR="0" lvl="0" indent="0" algn="r" fontAlgn="auto">
                <a:spcBef>
                  <a:spcPts val="0"/>
                </a:spcBef>
                <a:spcAft>
                  <a:spcPts val="600"/>
                </a:spcAft>
                <a:buClrTx/>
                <a:buSzTx/>
                <a:buFontTx/>
                <a:buNone/>
                <a:tabLst/>
                <a:defRPr/>
              </a:pPr>
              <a:t>6/12/2023</a:t>
            </a:fld>
            <a:endParaRPr kumimoji="0" lang="en-US" b="0" i="0" u="none" strike="noStrike" cap="none" spc="0" normalizeH="0" baseline="0" noProof="0">
              <a:ln>
                <a:noFill/>
              </a:ln>
              <a:effectLst/>
              <a:uLnTx/>
              <a:uFillTx/>
            </a:endParaRPr>
          </a:p>
        </p:txBody>
      </p:sp>
      <p:sp>
        <p:nvSpPr>
          <p:cNvPr id="84" name="Rectangle 83">
            <a:extLst>
              <a:ext uri="{FF2B5EF4-FFF2-40B4-BE49-F238E27FC236}">
                <a16:creationId xmlns:a16="http://schemas.microsoft.com/office/drawing/2014/main" id="{CEF02B21-6D04-4A6A-B03E-CF7642D59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679"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97E39010-823C-439A-B438-FEEDF5490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6279" y="0"/>
            <a:ext cx="3610035" cy="3355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group of people standing in front of a building&#10;&#10;Description automatically generated">
            <a:extLst>
              <a:ext uri="{FF2B5EF4-FFF2-40B4-BE49-F238E27FC236}">
                <a16:creationId xmlns:a16="http://schemas.microsoft.com/office/drawing/2014/main" id="{96D1A15E-7953-49FC-B075-786ACFB39292}"/>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4828" r="8852" b="-1"/>
          <a:stretch/>
        </p:blipFill>
        <p:spPr>
          <a:xfrm>
            <a:off x="4812161" y="3504904"/>
            <a:ext cx="7374154" cy="3353096"/>
          </a:xfrm>
          <a:prstGeom prst="rect">
            <a:avLst/>
          </a:prstGeom>
        </p:spPr>
      </p:pic>
      <p:sp>
        <p:nvSpPr>
          <p:cNvPr id="3" name="Footer Placeholder 2">
            <a:extLst>
              <a:ext uri="{FF2B5EF4-FFF2-40B4-BE49-F238E27FC236}">
                <a16:creationId xmlns:a16="http://schemas.microsoft.com/office/drawing/2014/main" id="{CA53060B-4102-40E5-9D8E-6582B159125E}"/>
              </a:ext>
            </a:extLst>
          </p:cNvPr>
          <p:cNvSpPr>
            <a:spLocks noGrp="1"/>
          </p:cNvSpPr>
          <p:nvPr>
            <p:ph type="ftr" sz="quarter" idx="11"/>
          </p:nvPr>
        </p:nvSpPr>
        <p:spPr>
          <a:xfrm>
            <a:off x="4913924" y="6459785"/>
            <a:ext cx="6943779" cy="365125"/>
          </a:xfrm>
        </p:spPr>
        <p:txBody>
          <a:bodyPr vert="horz" lIns="91440" tIns="45720" rIns="91440" bIns="45720" rtlCol="0" anchor="ctr">
            <a:normAutofit/>
          </a:bodyPr>
          <a:lstStyle/>
          <a:p>
            <a:pPr marR="0" lvl="0" indent="0" algn="r" fontAlgn="auto">
              <a:spcBef>
                <a:spcPts val="0"/>
              </a:spcBef>
              <a:spcAft>
                <a:spcPts val="600"/>
              </a:spcAft>
              <a:buClrTx/>
              <a:buSzTx/>
              <a:buFontTx/>
              <a:buNone/>
              <a:tabLst/>
              <a:defRPr/>
            </a:pPr>
            <a:r>
              <a:rPr kumimoji="0" lang="en-US" b="0" i="0" u="none" strike="noStrike" kern="1200" cap="all" spc="0" normalizeH="0" baseline="0" noProof="0">
                <a:ln>
                  <a:noFill/>
                </a:ln>
                <a:solidFill>
                  <a:srgbClr val="FFFFFF"/>
                </a:solidFill>
                <a:effectLst/>
                <a:uLnTx/>
                <a:uFillTx/>
                <a:latin typeface="+mn-lt"/>
                <a:ea typeface="+mn-ea"/>
                <a:cs typeface="+mn-cs"/>
              </a:rPr>
              <a:t>Petra Schulz - Moms Stop The Harm</a:t>
            </a:r>
          </a:p>
        </p:txBody>
      </p:sp>
      <p:pic>
        <p:nvPicPr>
          <p:cNvPr id="6" name="Picture 5">
            <a:extLst>
              <a:ext uri="{FF2B5EF4-FFF2-40B4-BE49-F238E27FC236}">
                <a16:creationId xmlns:a16="http://schemas.microsoft.com/office/drawing/2014/main" id="{EC360449-9E46-4AC1-A5F9-5C6247EED1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6963" y="-68723"/>
            <a:ext cx="3546027" cy="3546027"/>
          </a:xfrm>
          <a:prstGeom prst="rect">
            <a:avLst/>
          </a:prstGeom>
        </p:spPr>
      </p:pic>
      <p:pic>
        <p:nvPicPr>
          <p:cNvPr id="5" name="Picture 4">
            <a:extLst>
              <a:ext uri="{FF2B5EF4-FFF2-40B4-BE49-F238E27FC236}">
                <a16:creationId xmlns:a16="http://schemas.microsoft.com/office/drawing/2014/main" id="{608D5705-5469-C2E1-2046-1EC9736F9A01}"/>
              </a:ext>
            </a:extLst>
          </p:cNvPr>
          <p:cNvPicPr>
            <a:picLocks noChangeAspect="1"/>
          </p:cNvPicPr>
          <p:nvPr/>
        </p:nvPicPr>
        <p:blipFill>
          <a:blip r:embed="rId6"/>
          <a:stretch>
            <a:fillRect/>
          </a:stretch>
        </p:blipFill>
        <p:spPr>
          <a:xfrm>
            <a:off x="9108923" y="277115"/>
            <a:ext cx="2590708" cy="602339"/>
          </a:xfrm>
          <a:prstGeom prst="rect">
            <a:avLst/>
          </a:prstGeom>
        </p:spPr>
      </p:pic>
      <p:pic>
        <p:nvPicPr>
          <p:cNvPr id="11" name="Picture 10" descr="A picture containing text, font, graphics, logo&#10;&#10;Description automatically generated">
            <a:extLst>
              <a:ext uri="{FF2B5EF4-FFF2-40B4-BE49-F238E27FC236}">
                <a16:creationId xmlns:a16="http://schemas.microsoft.com/office/drawing/2014/main" id="{435F62DB-3EC8-56DB-6473-E1746F9A93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8616" y="1072143"/>
            <a:ext cx="2989087" cy="971074"/>
          </a:xfrm>
          <a:prstGeom prst="rect">
            <a:avLst/>
          </a:prstGeom>
        </p:spPr>
      </p:pic>
      <p:pic>
        <p:nvPicPr>
          <p:cNvPr id="13" name="Picture 12" descr="A close-up of a logo&#10;&#10;Description automatically generated with medium confidence">
            <a:extLst>
              <a:ext uri="{FF2B5EF4-FFF2-40B4-BE49-F238E27FC236}">
                <a16:creationId xmlns:a16="http://schemas.microsoft.com/office/drawing/2014/main" id="{08A75432-C80A-2E45-1AFA-CEA06DE40C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07252" y="2192179"/>
            <a:ext cx="1922727" cy="971074"/>
          </a:xfrm>
          <a:prstGeom prst="rect">
            <a:avLst/>
          </a:prstGeom>
        </p:spPr>
      </p:pic>
    </p:spTree>
    <p:extLst>
      <p:ext uri="{BB962C8B-B14F-4D97-AF65-F5344CB8AC3E}">
        <p14:creationId xmlns:p14="http://schemas.microsoft.com/office/powerpoint/2010/main" val="2623200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E2ECDA2-ECE5-61F6-7D39-216319077E66}"/>
              </a:ext>
            </a:extLst>
          </p:cNvPr>
          <p:cNvSpPr>
            <a:spLocks noGrp="1"/>
          </p:cNvSpPr>
          <p:nvPr>
            <p:ph type="title"/>
          </p:nvPr>
        </p:nvSpPr>
        <p:spPr>
          <a:xfrm>
            <a:off x="1066800" y="5252936"/>
            <a:ext cx="10058400" cy="1028715"/>
          </a:xfrm>
        </p:spPr>
        <p:txBody>
          <a:bodyPr>
            <a:normAutofit/>
          </a:bodyPr>
          <a:lstStyle/>
          <a:p>
            <a:pPr algn="ctr"/>
            <a:r>
              <a:rPr lang="en-CA">
                <a:solidFill>
                  <a:srgbClr val="FFFFFF"/>
                </a:solidFill>
              </a:rPr>
              <a:t>Types of media</a:t>
            </a:r>
          </a:p>
        </p:txBody>
      </p:sp>
      <p:sp>
        <p:nvSpPr>
          <p:cNvPr id="17" name="Rectangle 16">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C42DAACC-5767-6178-AAD3-46FE229CFE0E}"/>
              </a:ext>
            </a:extLst>
          </p:cNvPr>
          <p:cNvSpPr>
            <a:spLocks noGrp="1"/>
          </p:cNvSpPr>
          <p:nvPr>
            <p:ph type="dt" sz="half" idx="10"/>
          </p:nvPr>
        </p:nvSpPr>
        <p:spPr>
          <a:xfrm>
            <a:off x="1097280" y="6459785"/>
            <a:ext cx="2472271" cy="365125"/>
          </a:xfrm>
        </p:spPr>
        <p:txBody>
          <a:bodyPr>
            <a:normAutofit/>
          </a:bodyPr>
          <a:lstStyle/>
          <a:p>
            <a:pPr>
              <a:spcAft>
                <a:spcPts val="600"/>
              </a:spcAft>
            </a:pPr>
            <a:fld id="{7BCEACFD-467F-41A4-9EB7-FDC355D181EE}" type="datetime1">
              <a:rPr lang="en-US" smtClean="0"/>
              <a:pPr>
                <a:spcAft>
                  <a:spcPts val="600"/>
                </a:spcAft>
              </a:pPr>
              <a:t>6/12/2023</a:t>
            </a:fld>
            <a:endParaRPr lang="en-US"/>
          </a:p>
        </p:txBody>
      </p:sp>
      <p:sp>
        <p:nvSpPr>
          <p:cNvPr id="5" name="Footer Placeholder 4">
            <a:extLst>
              <a:ext uri="{FF2B5EF4-FFF2-40B4-BE49-F238E27FC236}">
                <a16:creationId xmlns:a16="http://schemas.microsoft.com/office/drawing/2014/main" id="{4D6C7B39-7BDB-AB99-F6B9-8BD2550731DD}"/>
              </a:ext>
            </a:extLst>
          </p:cNvPr>
          <p:cNvSpPr>
            <a:spLocks noGrp="1"/>
          </p:cNvSpPr>
          <p:nvPr>
            <p:ph type="ftr" sz="quarter" idx="11"/>
          </p:nvPr>
        </p:nvSpPr>
        <p:spPr>
          <a:xfrm>
            <a:off x="3686185" y="6459785"/>
            <a:ext cx="4822804" cy="365125"/>
          </a:xfrm>
        </p:spPr>
        <p:txBody>
          <a:bodyPr>
            <a:normAutofit/>
          </a:bodyPr>
          <a:lstStyle/>
          <a:p>
            <a:pPr>
              <a:spcAft>
                <a:spcPts val="600"/>
              </a:spcAft>
            </a:pPr>
            <a:r>
              <a:rPr lang="en-CA"/>
              <a:t>Petra Schulz - Moms Stop The Harm</a:t>
            </a:r>
            <a:endParaRPr lang="en-US"/>
          </a:p>
        </p:txBody>
      </p:sp>
      <p:sp>
        <p:nvSpPr>
          <p:cNvPr id="6" name="Slide Number Placeholder 5">
            <a:extLst>
              <a:ext uri="{FF2B5EF4-FFF2-40B4-BE49-F238E27FC236}">
                <a16:creationId xmlns:a16="http://schemas.microsoft.com/office/drawing/2014/main" id="{F8157764-C3DC-F2D5-51B9-A831E8B3F6E6}"/>
              </a:ext>
            </a:extLst>
          </p:cNvPr>
          <p:cNvSpPr>
            <a:spLocks noGrp="1"/>
          </p:cNvSpPr>
          <p:nvPr>
            <p:ph type="sldNum" sz="quarter" idx="12"/>
          </p:nvPr>
        </p:nvSpPr>
        <p:spPr>
          <a:xfrm>
            <a:off x="9900458" y="6459785"/>
            <a:ext cx="1312025" cy="365125"/>
          </a:xfrm>
        </p:spPr>
        <p:txBody>
          <a:bodyPr>
            <a:normAutofit/>
          </a:bodyPr>
          <a:lstStyle/>
          <a:p>
            <a:pPr>
              <a:spcAft>
                <a:spcPts val="600"/>
              </a:spcAft>
            </a:pPr>
            <a:fld id="{6B4E8AF2-6430-4047-8865-C21400CB4315}" type="slidenum">
              <a:rPr lang="en-US" smtClean="0"/>
              <a:pPr>
                <a:spcAft>
                  <a:spcPts val="600"/>
                </a:spcAft>
              </a:pPr>
              <a:t>3</a:t>
            </a:fld>
            <a:endParaRPr lang="en-US"/>
          </a:p>
        </p:txBody>
      </p:sp>
      <p:graphicFrame>
        <p:nvGraphicFramePr>
          <p:cNvPr id="8" name="Content Placeholder 2">
            <a:extLst>
              <a:ext uri="{FF2B5EF4-FFF2-40B4-BE49-F238E27FC236}">
                <a16:creationId xmlns:a16="http://schemas.microsoft.com/office/drawing/2014/main" id="{CA481229-0BB5-A1EC-B89D-B84038D435B5}"/>
              </a:ext>
            </a:extLst>
          </p:cNvPr>
          <p:cNvGraphicFramePr>
            <a:graphicFrameLocks noGrp="1"/>
          </p:cNvGraphicFramePr>
          <p:nvPr>
            <p:ph idx="1"/>
            <p:extLst>
              <p:ext uri="{D42A27DB-BD31-4B8C-83A1-F6EECF244321}">
                <p14:modId xmlns:p14="http://schemas.microsoft.com/office/powerpoint/2010/main" val="4073291953"/>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483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4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4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9" name="Straight Connector 4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0" name="Rectangle 48">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20" name="Content Placeholder 19" descr="A screenshot of a computer&#10;&#10;Description automatically generated with low confidence">
            <a:extLst>
              <a:ext uri="{FF2B5EF4-FFF2-40B4-BE49-F238E27FC236}">
                <a16:creationId xmlns:a16="http://schemas.microsoft.com/office/drawing/2014/main" id="{98481321-328A-3A34-C56D-ECDAC5EA06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376663"/>
            <a:ext cx="6275667" cy="4104673"/>
          </a:xfrm>
          <a:prstGeom prst="rect">
            <a:avLst/>
          </a:prstGeom>
        </p:spPr>
      </p:pic>
      <p:sp>
        <p:nvSpPr>
          <p:cNvPr id="61" name="Rectangle 50">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86A35FF-5306-24C6-D0CD-C5B913441768}"/>
              </a:ext>
            </a:extLst>
          </p:cNvPr>
          <p:cNvSpPr>
            <a:spLocks noGrp="1"/>
          </p:cNvSpPr>
          <p:nvPr>
            <p:ph type="title"/>
          </p:nvPr>
        </p:nvSpPr>
        <p:spPr>
          <a:xfrm>
            <a:off x="8096885" y="640080"/>
            <a:ext cx="3659246" cy="5234560"/>
          </a:xfrm>
        </p:spPr>
        <p:txBody>
          <a:bodyPr vert="horz" lIns="91440" tIns="45720" rIns="91440" bIns="45720" rtlCol="0" anchor="b">
            <a:normAutofit fontScale="90000"/>
          </a:bodyPr>
          <a:lstStyle/>
          <a:p>
            <a:r>
              <a:rPr lang="en-US" sz="4400" dirty="0">
                <a:solidFill>
                  <a:srgbClr val="FFFFFF"/>
                </a:solidFill>
              </a:rPr>
              <a:t>2014 to current incomplete listing of 969 media mentions including MSTH </a:t>
            </a:r>
            <a:br>
              <a:rPr lang="en-US" sz="4400" dirty="0">
                <a:solidFill>
                  <a:srgbClr val="FFFFFF"/>
                </a:solidFill>
              </a:rPr>
            </a:br>
            <a:br>
              <a:rPr lang="en-US" sz="4400" dirty="0">
                <a:solidFill>
                  <a:srgbClr val="FFFFFF"/>
                </a:solidFill>
              </a:rPr>
            </a:br>
            <a:r>
              <a:rPr lang="en-US" sz="1800" dirty="0">
                <a:solidFill>
                  <a:srgbClr val="FFFFFF"/>
                </a:solidFill>
              </a:rPr>
              <a:t>Excluding media mentions no longer active online. </a:t>
            </a:r>
            <a:br>
              <a:rPr lang="en-US" sz="1800" dirty="0">
                <a:solidFill>
                  <a:srgbClr val="FFFFFF"/>
                </a:solidFill>
              </a:rPr>
            </a:br>
            <a:r>
              <a:rPr lang="en-US" sz="1800" dirty="0">
                <a:solidFill>
                  <a:srgbClr val="FFFFFF"/>
                </a:solidFill>
              </a:rPr>
              <a:t>Only including those I was aware of or found on social media and via searches.</a:t>
            </a:r>
            <a:br>
              <a:rPr lang="en-US" sz="1800" dirty="0">
                <a:solidFill>
                  <a:srgbClr val="FFFFFF"/>
                </a:solidFill>
              </a:rPr>
            </a:br>
            <a:r>
              <a:rPr lang="en-US" sz="1800" dirty="0">
                <a:solidFill>
                  <a:srgbClr val="FFFFFF"/>
                </a:solidFill>
                <a:hlinkClick r:id="rId3"/>
              </a:rPr>
              <a:t>https://docs.google.com/spreadsheets/d/16T4Rh83c-c7mSnXuRKmsqDwsd-W3vz4tOje3JjC4zG4/edit?usp=sharing</a:t>
            </a:r>
            <a:r>
              <a:rPr lang="en-US" sz="1800" dirty="0">
                <a:solidFill>
                  <a:srgbClr val="FFFFFF"/>
                </a:solidFill>
              </a:rPr>
              <a:t>  </a:t>
            </a:r>
            <a:endParaRPr lang="en-US" sz="4400" dirty="0">
              <a:solidFill>
                <a:srgbClr val="FFFFFF"/>
              </a:solidFill>
            </a:endParaRPr>
          </a:p>
        </p:txBody>
      </p:sp>
      <p:sp>
        <p:nvSpPr>
          <p:cNvPr id="5" name="Footer Placeholder 4">
            <a:extLst>
              <a:ext uri="{FF2B5EF4-FFF2-40B4-BE49-F238E27FC236}">
                <a16:creationId xmlns:a16="http://schemas.microsoft.com/office/drawing/2014/main" id="{99D2FA86-5EE7-EDC1-FF6D-03177EFA5BD1}"/>
              </a:ext>
            </a:extLst>
          </p:cNvPr>
          <p:cNvSpPr>
            <a:spLocks noGrp="1"/>
          </p:cNvSpPr>
          <p:nvPr>
            <p:ph type="ftr" sz="quarter" idx="11"/>
          </p:nvPr>
        </p:nvSpPr>
        <p:spPr>
          <a:xfrm>
            <a:off x="274849" y="6459785"/>
            <a:ext cx="7050183" cy="365125"/>
          </a:xfrm>
        </p:spPr>
        <p:txBody>
          <a:bodyPr vert="horz" lIns="91440" tIns="45720" rIns="91440" bIns="45720" rtlCol="0" anchor="ctr">
            <a:normAutofit/>
          </a:bodyPr>
          <a:lstStyle/>
          <a:p>
            <a:pPr algn="l" defTabSz="914400">
              <a:spcAft>
                <a:spcPts val="600"/>
              </a:spcAft>
            </a:pPr>
            <a:r>
              <a:rPr lang="en-US" kern="1200" cap="all" baseline="0">
                <a:solidFill>
                  <a:schemeClr val="tx2"/>
                </a:solidFill>
                <a:latin typeface="+mn-lt"/>
                <a:ea typeface="+mn-ea"/>
                <a:cs typeface="+mn-cs"/>
              </a:rPr>
              <a:t>Petra Schulz - Moms Stop The Harm</a:t>
            </a:r>
          </a:p>
        </p:txBody>
      </p:sp>
      <p:sp>
        <p:nvSpPr>
          <p:cNvPr id="62" name="Rectangle 52">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5E2EE4B4-E1DC-C437-A90A-4A7E1043EB91}"/>
              </a:ext>
            </a:extLst>
          </p:cNvPr>
          <p:cNvSpPr>
            <a:spLocks noGrp="1"/>
          </p:cNvSpPr>
          <p:nvPr>
            <p:ph type="dt" sz="half" idx="10"/>
          </p:nvPr>
        </p:nvSpPr>
        <p:spPr>
          <a:xfrm>
            <a:off x="8096885" y="6459785"/>
            <a:ext cx="2787425" cy="365125"/>
          </a:xfrm>
        </p:spPr>
        <p:txBody>
          <a:bodyPr vert="horz" lIns="91440" tIns="45720" rIns="91440" bIns="45720" rtlCol="0" anchor="ctr">
            <a:normAutofit/>
          </a:bodyPr>
          <a:lstStyle/>
          <a:p>
            <a:pPr defTabSz="914400">
              <a:spcAft>
                <a:spcPts val="600"/>
              </a:spcAft>
            </a:pPr>
            <a:fld id="{7BCEACFD-467F-41A4-9EB7-FDC355D181EE}" type="datetime1">
              <a:rPr lang="en-US" smtClean="0"/>
              <a:pPr defTabSz="914400">
                <a:spcAft>
                  <a:spcPts val="600"/>
                </a:spcAft>
              </a:pPr>
              <a:t>6/12/2023</a:t>
            </a:fld>
            <a:endParaRPr lang="en-US"/>
          </a:p>
        </p:txBody>
      </p:sp>
      <p:sp>
        <p:nvSpPr>
          <p:cNvPr id="6" name="Slide Number Placeholder 5">
            <a:extLst>
              <a:ext uri="{FF2B5EF4-FFF2-40B4-BE49-F238E27FC236}">
                <a16:creationId xmlns:a16="http://schemas.microsoft.com/office/drawing/2014/main" id="{FEBB0BA2-CF2C-D0DD-C51F-E43C739A73DB}"/>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defTabSz="914400">
              <a:spcAft>
                <a:spcPts val="600"/>
              </a:spcAft>
            </a:pPr>
            <a:fld id="{6B4E8AF2-6430-4047-8865-C21400CB4315}" type="slidenum">
              <a:rPr lang="en-US" smtClean="0"/>
              <a:pPr defTabSz="914400">
                <a:spcAft>
                  <a:spcPts val="600"/>
                </a:spcAft>
              </a:pPr>
              <a:t>4</a:t>
            </a:fld>
            <a:endParaRPr lang="en-US"/>
          </a:p>
        </p:txBody>
      </p:sp>
    </p:spTree>
    <p:extLst>
      <p:ext uri="{BB962C8B-B14F-4D97-AF65-F5344CB8AC3E}">
        <p14:creationId xmlns:p14="http://schemas.microsoft.com/office/powerpoint/2010/main" val="342298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628DDF-65BF-4C8D-9FE0-D021583787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116EFE6-AA29-4179-8372-BCE2CA97B3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F4BDD6CA-80C0-4861-B6B6-E3B928D629C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9A7CE97B-56DB-468B-A006-7496014401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71093C2-1867-442A-857B-E469565FBE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8BB16461-D3DF-4836-B20B-4E94CAD207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4141" r="10014" b="-3"/>
          <a:stretch/>
        </p:blipFill>
        <p:spPr>
          <a:xfrm>
            <a:off x="20" y="10"/>
            <a:ext cx="3954681" cy="474479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6437" r="11042"/>
          <a:stretch/>
        </p:blipFill>
        <p:spPr>
          <a:xfrm>
            <a:off x="8234218" y="1965"/>
            <a:ext cx="3957782" cy="4747788"/>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6667" r="-4" b="3164"/>
          <a:stretch/>
        </p:blipFill>
        <p:spPr>
          <a:xfrm>
            <a:off x="4115568" y="-509"/>
            <a:ext cx="3956242" cy="4756229"/>
          </a:xfrm>
          <a:prstGeom prst="rect">
            <a:avLst/>
          </a:prstGeom>
        </p:spPr>
      </p:pic>
      <p:sp>
        <p:nvSpPr>
          <p:cNvPr id="2" name="TextBox 1"/>
          <p:cNvSpPr txBox="1"/>
          <p:nvPr/>
        </p:nvSpPr>
        <p:spPr>
          <a:xfrm>
            <a:off x="1065197" y="5120640"/>
            <a:ext cx="10058400" cy="82296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2500" b="1" i="0" u="none" strike="noStrike" kern="1200" cap="none" spc="-50" normalizeH="0" baseline="0" noProof="0" dirty="0">
                <a:ln>
                  <a:noFill/>
                </a:ln>
                <a:solidFill>
                  <a:srgbClr val="FFFFFF"/>
                </a:solidFill>
                <a:effectLst/>
                <a:uLnTx/>
                <a:uFillTx/>
                <a:latin typeface="Calibri Light" panose="020F0302020204030204"/>
                <a:ea typeface="+mn-ea"/>
                <a:cs typeface="+mn-cs"/>
              </a:rPr>
              <a:t>Danny Schulz</a:t>
            </a:r>
          </a:p>
          <a:p>
            <a:pPr marL="0" marR="0" lvl="0" indent="0" algn="l" defTabSz="914400" rtl="0" eaLnBrk="1" fontAlgn="auto" latinLnBrk="0" hangingPunct="1">
              <a:lnSpc>
                <a:spcPct val="85000"/>
              </a:lnSpc>
              <a:spcBef>
                <a:spcPct val="0"/>
              </a:spcBef>
              <a:spcAft>
                <a:spcPts val="600"/>
              </a:spcAft>
              <a:buClrTx/>
              <a:buSzTx/>
              <a:buFontTx/>
              <a:buNone/>
              <a:tabLst/>
              <a:defRPr/>
            </a:pPr>
            <a:r>
              <a:rPr kumimoji="0" lang="en-US" sz="2500" b="1" i="0" u="none" strike="noStrike" kern="1200" cap="none" spc="-50" normalizeH="0" baseline="0" noProof="0" dirty="0">
                <a:ln>
                  <a:noFill/>
                </a:ln>
                <a:solidFill>
                  <a:srgbClr val="FFFFFF"/>
                </a:solidFill>
                <a:effectLst/>
                <a:uLnTx/>
                <a:uFillTx/>
                <a:latin typeface="Calibri Light" panose="020F0302020204030204"/>
                <a:ea typeface="+mn-ea"/>
                <a:cs typeface="+mn-cs"/>
              </a:rPr>
              <a:t>January 13, 1989 – April 30, 2014</a:t>
            </a:r>
          </a:p>
        </p:txBody>
      </p:sp>
      <p:sp>
        <p:nvSpPr>
          <p:cNvPr id="3" name="Date Placeholder 2">
            <a:extLst>
              <a:ext uri="{FF2B5EF4-FFF2-40B4-BE49-F238E27FC236}">
                <a16:creationId xmlns:a16="http://schemas.microsoft.com/office/drawing/2014/main" id="{8533D0D2-21E3-4F7E-A6B7-645D1071CCC7}"/>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AEB57C5-BEAE-4DD6-8F21-3E6B20B15480}"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t>6/12/2023</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055EEE98-4EF2-4816-83C3-693DDFDBBA7D}"/>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900" b="0" i="0" u="none" strike="noStrike" kern="1200" cap="all" spc="0" normalizeH="0" baseline="0" noProof="0">
                <a:ln>
                  <a:noFill/>
                </a:ln>
                <a:solidFill>
                  <a:srgbClr val="FFFFFF"/>
                </a:solidFill>
                <a:effectLst/>
                <a:uLnTx/>
                <a:uFillTx/>
                <a:latin typeface="Calibri" panose="020F0502020204030204"/>
                <a:ea typeface="+mn-ea"/>
                <a:cs typeface="+mn-cs"/>
              </a:rPr>
              <a:t>Petra Schulz - Moms Stop The Harm</a:t>
            </a: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F865C628-5026-4A56-8D91-C93F03871AC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4E8AF2-6430-4047-8865-C21400CB431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48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 name="Rectangle 102">
            <a:extLst>
              <a:ext uri="{FF2B5EF4-FFF2-40B4-BE49-F238E27FC236}">
                <a16:creationId xmlns:a16="http://schemas.microsoft.com/office/drawing/2014/main" id="{0182F701-1D9A-4047-A9CA-73A707EA0A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Rectangle 104">
            <a:extLst>
              <a:ext uri="{FF2B5EF4-FFF2-40B4-BE49-F238E27FC236}">
                <a16:creationId xmlns:a16="http://schemas.microsoft.com/office/drawing/2014/main" id="{FD46288E-4C86-4ADB-893C-3C29FDE84B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4" name="Straight Connector 106">
            <a:extLst>
              <a:ext uri="{FF2B5EF4-FFF2-40B4-BE49-F238E27FC236}">
                <a16:creationId xmlns:a16="http://schemas.microsoft.com/office/drawing/2014/main" id="{318EA713-6EC5-4E3B-9ABC-DDF657C87A8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9" name="Rectangle 108">
            <a:extLst>
              <a:ext uri="{FF2B5EF4-FFF2-40B4-BE49-F238E27FC236}">
                <a16:creationId xmlns:a16="http://schemas.microsoft.com/office/drawing/2014/main" id="{151FCA92-37FC-419D-880C-DEE03037167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514D5E4E-F019-44AF-AF49-8FBBFBBE6B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Rectangle 112">
            <a:extLst>
              <a:ext uri="{FF2B5EF4-FFF2-40B4-BE49-F238E27FC236}">
                <a16:creationId xmlns:a16="http://schemas.microsoft.com/office/drawing/2014/main" id="{82225A9B-20AD-4869-96C9-770E8E70459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5" name="Straight Connector 114">
            <a:extLst>
              <a:ext uri="{FF2B5EF4-FFF2-40B4-BE49-F238E27FC236}">
                <a16:creationId xmlns:a16="http://schemas.microsoft.com/office/drawing/2014/main" id="{CBEEBACE-87BA-4CA1-BF49-0E9ABA50874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54C209B-0440-412E-BEBF-D8694B5A0A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9" name="Rectangle 118">
            <a:extLst>
              <a:ext uri="{FF2B5EF4-FFF2-40B4-BE49-F238E27FC236}">
                <a16:creationId xmlns:a16="http://schemas.microsoft.com/office/drawing/2014/main" id="{49F734FC-80ED-4400-9FB7-5800EE74AE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64044755-AC7C-421A-B935-8BA9A23F87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B93085FD-4B6C-481C-A589-EDD365CA96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8336" y="981589"/>
            <a:ext cx="2784700" cy="2088525"/>
          </a:xfrm>
          <a:prstGeom prst="rect">
            <a:avLst/>
          </a:prstGeom>
        </p:spPr>
      </p:pic>
      <p:pic>
        <p:nvPicPr>
          <p:cNvPr id="8" name="Picture 7">
            <a:extLst>
              <a:ext uri="{FF2B5EF4-FFF2-40B4-BE49-F238E27FC236}">
                <a16:creationId xmlns:a16="http://schemas.microsoft.com/office/drawing/2014/main" id="{565A63F1-B48C-46F9-92D7-E2A7A0ABDFFB}"/>
              </a:ext>
            </a:extLst>
          </p:cNvPr>
          <p:cNvPicPr>
            <a:picLocks noChangeAspect="1"/>
          </p:cNvPicPr>
          <p:nvPr/>
        </p:nvPicPr>
        <p:blipFill rotWithShape="1">
          <a:blip r:embed="rId4"/>
          <a:srcRect/>
          <a:stretch/>
        </p:blipFill>
        <p:spPr>
          <a:xfrm>
            <a:off x="3705638" y="2601842"/>
            <a:ext cx="2213309" cy="3231109"/>
          </a:xfrm>
          <a:prstGeom prst="rect">
            <a:avLst/>
          </a:prstGeom>
        </p:spPr>
      </p:pic>
      <p:sp>
        <p:nvSpPr>
          <p:cNvPr id="123" name="Rectangle 122">
            <a:extLst>
              <a:ext uri="{FF2B5EF4-FFF2-40B4-BE49-F238E27FC236}">
                <a16:creationId xmlns:a16="http://schemas.microsoft.com/office/drawing/2014/main" id="{FDA25563-C462-4DA6-BB84-8243A6C7DF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04612"/>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A8B0F2E8-1142-40C9-819A-2DC3AE9BFD85}"/>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a:stretch/>
        </p:blipFill>
        <p:spPr>
          <a:xfrm>
            <a:off x="637769" y="4013574"/>
            <a:ext cx="2425836" cy="1819377"/>
          </a:xfrm>
          <a:prstGeom prst="rect">
            <a:avLst/>
          </a:prstGeom>
        </p:spPr>
      </p:pic>
      <p:sp>
        <p:nvSpPr>
          <p:cNvPr id="2" name="Title 1">
            <a:extLst>
              <a:ext uri="{FF2B5EF4-FFF2-40B4-BE49-F238E27FC236}">
                <a16:creationId xmlns:a16="http://schemas.microsoft.com/office/drawing/2014/main" id="{1FBD0BB3-5BFD-47E2-A792-70FDC9490668}"/>
              </a:ext>
            </a:extLst>
          </p:cNvPr>
          <p:cNvSpPr>
            <a:spLocks noGrp="1"/>
          </p:cNvSpPr>
          <p:nvPr>
            <p:ph type="title"/>
          </p:nvPr>
        </p:nvSpPr>
        <p:spPr>
          <a:xfrm>
            <a:off x="6728459" y="634946"/>
            <a:ext cx="4821283" cy="1450757"/>
          </a:xfrm>
        </p:spPr>
        <p:txBody>
          <a:bodyPr vert="horz" lIns="91440" tIns="45720" rIns="91440" bIns="45720" rtlCol="0" anchor="b">
            <a:normAutofit/>
          </a:bodyPr>
          <a:lstStyle/>
          <a:p>
            <a:r>
              <a:rPr lang="en-US" dirty="0"/>
              <a:t>The Power of Parent Advocacy </a:t>
            </a:r>
          </a:p>
        </p:txBody>
      </p:sp>
      <p:sp>
        <p:nvSpPr>
          <p:cNvPr id="3" name="Content Placeholder 2">
            <a:extLst>
              <a:ext uri="{FF2B5EF4-FFF2-40B4-BE49-F238E27FC236}">
                <a16:creationId xmlns:a16="http://schemas.microsoft.com/office/drawing/2014/main" id="{E5B3AE56-8957-48EB-BE4B-C09505024522}"/>
              </a:ext>
            </a:extLst>
          </p:cNvPr>
          <p:cNvSpPr>
            <a:spLocks noGrp="1"/>
          </p:cNvSpPr>
          <p:nvPr>
            <p:ph sz="half" idx="1"/>
          </p:nvPr>
        </p:nvSpPr>
        <p:spPr>
          <a:xfrm>
            <a:off x="6728459" y="2198914"/>
            <a:ext cx="4821283" cy="3670180"/>
          </a:xfrm>
        </p:spPr>
        <p:txBody>
          <a:bodyPr vert="horz" lIns="0" tIns="45720" rIns="0" bIns="45720" rtlCol="0">
            <a:normAutofit/>
          </a:bodyPr>
          <a:lstStyle/>
          <a:p>
            <a:pPr lvl="1"/>
            <a:endParaRPr lang="en-US" dirty="0"/>
          </a:p>
          <a:p>
            <a:pPr algn="l"/>
            <a:r>
              <a:rPr lang="en-CA" i="0" dirty="0">
                <a:solidFill>
                  <a:srgbClr val="212121"/>
                </a:solidFill>
                <a:effectLst/>
                <a:latin typeface="proxima-nova"/>
              </a:rPr>
              <a:t>Moms Stop the Harm (MSTH) is a network of Canadian families impacted by substance-use related harms and deaths. </a:t>
            </a:r>
          </a:p>
          <a:p>
            <a:pPr algn="l"/>
            <a:r>
              <a:rPr lang="en-CA" b="1" dirty="0">
                <a:solidFill>
                  <a:srgbClr val="FF0000"/>
                </a:solidFill>
                <a:latin typeface="proxima-nova"/>
              </a:rPr>
              <a:t>3500 families Canada wide – sign up to BI</a:t>
            </a:r>
            <a:endParaRPr lang="en-CA" b="1" i="0" dirty="0">
              <a:solidFill>
                <a:srgbClr val="FF0000"/>
              </a:solidFill>
              <a:effectLst/>
              <a:latin typeface="proxima-nova"/>
            </a:endParaRPr>
          </a:p>
          <a:p>
            <a:pPr algn="l"/>
            <a:r>
              <a:rPr lang="en-CA" b="1" i="0" dirty="0">
                <a:solidFill>
                  <a:srgbClr val="424242"/>
                </a:solidFill>
                <a:effectLst/>
                <a:latin typeface="proxima-nova"/>
              </a:rPr>
              <a:t>Mission: We advocate to end substance use related stigma, harms and death.  </a:t>
            </a:r>
          </a:p>
          <a:p>
            <a:pPr algn="l"/>
            <a:r>
              <a:rPr lang="en-CA" dirty="0">
                <a:solidFill>
                  <a:srgbClr val="424242"/>
                </a:solidFill>
                <a:latin typeface="proxima-nova"/>
              </a:rPr>
              <a:t>Provide peer support and welcome new families. </a:t>
            </a:r>
            <a:endParaRPr lang="en-CA" b="1" i="0" dirty="0">
              <a:solidFill>
                <a:srgbClr val="212121"/>
              </a:solidFill>
              <a:effectLst/>
              <a:latin typeface="proxima-nova"/>
            </a:endParaRPr>
          </a:p>
        </p:txBody>
      </p:sp>
      <p:sp>
        <p:nvSpPr>
          <p:cNvPr id="4" name="Date Placeholder 3">
            <a:extLst>
              <a:ext uri="{FF2B5EF4-FFF2-40B4-BE49-F238E27FC236}">
                <a16:creationId xmlns:a16="http://schemas.microsoft.com/office/drawing/2014/main" id="{181D1913-BEA6-4306-830C-D3B3626E171A}"/>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2AA26AE3-7CDA-4D47-A4F1-F7056E3020F7}"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6/12/2023</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7D02C9B-E92E-4915-8C89-2A6D05A3BE8A}"/>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CA" sz="900" b="0" i="0" u="none" strike="noStrike" kern="1200" cap="all" spc="0" normalizeH="0" baseline="0" noProof="0">
                <a:ln>
                  <a:noFill/>
                </a:ln>
                <a:solidFill>
                  <a:srgbClr val="FFFFFF"/>
                </a:solidFill>
                <a:effectLst/>
                <a:uLnTx/>
                <a:uFillTx/>
                <a:latin typeface="Calibri" panose="020F0502020204030204"/>
                <a:ea typeface="+mn-ea"/>
                <a:cs typeface="+mn-cs"/>
              </a:rPr>
              <a:t>Petra Schulz - Moms Stop The Harm</a:t>
            </a: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47B6117-86E4-40E5-9EEB-1FCED2F19206}"/>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16A43151-B2EC-49C0-BDF9-B12370231B17}"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03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5" name="Rectangle 44">
            <a:extLst>
              <a:ext uri="{FF2B5EF4-FFF2-40B4-BE49-F238E27FC236}">
                <a16:creationId xmlns:a16="http://schemas.microsoft.com/office/drawing/2014/main" id="{28508911-8AF6-4A7F-958D-155C5FA41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9CD4F8-76BB-4EE6-A72A-A4F8A8198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E7A8FCAB-BCA2-33F3-A560-27CD1232C25E}"/>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4400">
                <a:solidFill>
                  <a:srgbClr val="FFFFFF"/>
                </a:solidFill>
              </a:rPr>
              <a:t>The beginning – drawing attention to an emerging crisis</a:t>
            </a:r>
          </a:p>
        </p:txBody>
      </p:sp>
      <p:sp>
        <p:nvSpPr>
          <p:cNvPr id="4" name="Slide Number Placeholder 3">
            <a:extLst>
              <a:ext uri="{FF2B5EF4-FFF2-40B4-BE49-F238E27FC236}">
                <a16:creationId xmlns:a16="http://schemas.microsoft.com/office/drawing/2014/main" id="{3BA7FFBB-A205-D342-3604-635C67E6374D}"/>
              </a:ext>
            </a:extLst>
          </p:cNvPr>
          <p:cNvSpPr>
            <a:spLocks noGrp="1"/>
          </p:cNvSpPr>
          <p:nvPr>
            <p:ph type="sldNum" sz="quarter" idx="12"/>
          </p:nvPr>
        </p:nvSpPr>
        <p:spPr>
          <a:xfrm>
            <a:off x="486810" y="6459785"/>
            <a:ext cx="725557" cy="365125"/>
          </a:xfrm>
        </p:spPr>
        <p:txBody>
          <a:bodyPr vert="horz" lIns="91440" tIns="45720" rIns="91440" bIns="45720" rtlCol="0" anchor="ctr">
            <a:normAutofit/>
          </a:bodyPr>
          <a:lstStyle/>
          <a:p>
            <a:pPr algn="l">
              <a:spcAft>
                <a:spcPts val="600"/>
              </a:spcAft>
            </a:pPr>
            <a:fld id="{6B4E8AF2-6430-4047-8865-C21400CB4315}" type="slidenum">
              <a:rPr lang="en-US" smtClean="0"/>
              <a:pPr algn="l">
                <a:spcAft>
                  <a:spcPts val="600"/>
                </a:spcAft>
              </a:pPr>
              <a:t>7</a:t>
            </a:fld>
            <a:endParaRPr lang="en-US"/>
          </a:p>
        </p:txBody>
      </p:sp>
      <p:sp>
        <p:nvSpPr>
          <p:cNvPr id="2" name="Date Placeholder 1">
            <a:extLst>
              <a:ext uri="{FF2B5EF4-FFF2-40B4-BE49-F238E27FC236}">
                <a16:creationId xmlns:a16="http://schemas.microsoft.com/office/drawing/2014/main" id="{11D96126-882D-4EA0-0C67-57FD03814873}"/>
              </a:ext>
            </a:extLst>
          </p:cNvPr>
          <p:cNvSpPr>
            <a:spLocks noGrp="1"/>
          </p:cNvSpPr>
          <p:nvPr>
            <p:ph type="dt" sz="half" idx="10"/>
          </p:nvPr>
        </p:nvSpPr>
        <p:spPr>
          <a:xfrm>
            <a:off x="1750933" y="6459785"/>
            <a:ext cx="2365513" cy="365125"/>
          </a:xfrm>
        </p:spPr>
        <p:txBody>
          <a:bodyPr vert="horz" lIns="91440" tIns="45720" rIns="91440" bIns="45720" rtlCol="0" anchor="ctr">
            <a:normAutofit/>
          </a:bodyPr>
          <a:lstStyle/>
          <a:p>
            <a:pPr algn="r">
              <a:spcAft>
                <a:spcPts val="600"/>
              </a:spcAft>
            </a:pPr>
            <a:fld id="{9038E5C4-A18B-4FAF-989F-29916EE07E24}" type="datetime1">
              <a:rPr lang="en-US" smtClean="0"/>
              <a:pPr algn="r">
                <a:spcAft>
                  <a:spcPts val="600"/>
                </a:spcAft>
              </a:pPr>
              <a:t>6/12/2023</a:t>
            </a:fld>
            <a:endParaRPr lang="en-US"/>
          </a:p>
        </p:txBody>
      </p:sp>
      <p:sp>
        <p:nvSpPr>
          <p:cNvPr id="49" name="Rectangle 48">
            <a:extLst>
              <a:ext uri="{FF2B5EF4-FFF2-40B4-BE49-F238E27FC236}">
                <a16:creationId xmlns:a16="http://schemas.microsoft.com/office/drawing/2014/main" id="{B3571E7A-6F77-40FC-B29C-21FB8D754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9D769687-EAF6-4372-9E47-6B4890C37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person sitting on a fence in the snow&#10;&#10;Description automatically generated with low confidence">
            <a:extLst>
              <a:ext uri="{FF2B5EF4-FFF2-40B4-BE49-F238E27FC236}">
                <a16:creationId xmlns:a16="http://schemas.microsoft.com/office/drawing/2014/main" id="{FB7BF125-3244-37F7-0CFB-F8556F80C0C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75409" y="485804"/>
            <a:ext cx="2434727" cy="3346704"/>
          </a:xfrm>
          <a:prstGeom prst="rect">
            <a:avLst/>
          </a:prstGeom>
        </p:spPr>
      </p:pic>
      <p:sp>
        <p:nvSpPr>
          <p:cNvPr id="53" name="Rectangle 52">
            <a:extLst>
              <a:ext uri="{FF2B5EF4-FFF2-40B4-BE49-F238E27FC236}">
                <a16:creationId xmlns:a16="http://schemas.microsoft.com/office/drawing/2014/main" id="{079C6E80-D8C1-448A-896C-DD09EF229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8534" y="321732"/>
            <a:ext cx="3088456" cy="2108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CF3FBA5-8829-4A8F-9C54-C661520F7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human face, person, person, text&#10;&#10;Description automatically generated">
            <a:extLst>
              <a:ext uri="{FF2B5EF4-FFF2-40B4-BE49-F238E27FC236}">
                <a16:creationId xmlns:a16="http://schemas.microsoft.com/office/drawing/2014/main" id="{5EA0A07F-1AAF-AC2B-A2C4-C70F1FE8DA2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230866" y="2780204"/>
            <a:ext cx="2203543" cy="3483864"/>
          </a:xfrm>
          <a:prstGeom prst="rect">
            <a:avLst/>
          </a:prstGeom>
        </p:spPr>
      </p:pic>
      <p:sp>
        <p:nvSpPr>
          <p:cNvPr id="3" name="Footer Placeholder 2">
            <a:extLst>
              <a:ext uri="{FF2B5EF4-FFF2-40B4-BE49-F238E27FC236}">
                <a16:creationId xmlns:a16="http://schemas.microsoft.com/office/drawing/2014/main" id="{62C75816-2F43-0BA0-72B8-07C3EC22BB2C}"/>
              </a:ext>
            </a:extLst>
          </p:cNvPr>
          <p:cNvSpPr>
            <a:spLocks noGrp="1"/>
          </p:cNvSpPr>
          <p:nvPr>
            <p:ph type="ftr" sz="quarter" idx="11"/>
          </p:nvPr>
        </p:nvSpPr>
        <p:spPr>
          <a:xfrm>
            <a:off x="4965290" y="6459785"/>
            <a:ext cx="6878654" cy="365125"/>
          </a:xfrm>
        </p:spPr>
        <p:txBody>
          <a:bodyPr vert="horz" lIns="91440" tIns="45720" rIns="91440" bIns="45720" rtlCol="0" anchor="ctr">
            <a:normAutofit/>
          </a:bodyPr>
          <a:lstStyle/>
          <a:p>
            <a:pPr algn="r">
              <a:spcAft>
                <a:spcPts val="600"/>
              </a:spcAft>
            </a:pPr>
            <a:r>
              <a:rPr lang="en-US" kern="1200" cap="all" baseline="0">
                <a:solidFill>
                  <a:schemeClr val="tx2"/>
                </a:solidFill>
                <a:latin typeface="+mn-lt"/>
                <a:ea typeface="+mn-ea"/>
                <a:cs typeface="+mn-cs"/>
              </a:rPr>
              <a:t>Petra Schulz - Moms Stop The Harm</a:t>
            </a:r>
          </a:p>
        </p:txBody>
      </p:sp>
      <p:sp>
        <p:nvSpPr>
          <p:cNvPr id="57" name="Rectangle 56">
            <a:extLst>
              <a:ext uri="{FF2B5EF4-FFF2-40B4-BE49-F238E27FC236}">
                <a16:creationId xmlns:a16="http://schemas.microsoft.com/office/drawing/2014/main" id="{A5906F46-0376-4A54-B1DD-5DC0200D6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3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erson and person talking&#10;&#10;Description automatically generated with medium confidence">
            <a:extLst>
              <a:ext uri="{FF2B5EF4-FFF2-40B4-BE49-F238E27FC236}">
                <a16:creationId xmlns:a16="http://schemas.microsoft.com/office/drawing/2014/main" id="{62E09398-717B-B053-2805-D9AF5CC83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0359" y="4318312"/>
            <a:ext cx="1809321" cy="1977401"/>
          </a:xfrm>
          <a:prstGeom prst="rect">
            <a:avLst/>
          </a:prstGeom>
        </p:spPr>
      </p:pic>
    </p:spTree>
    <p:extLst>
      <p:ext uri="{BB962C8B-B14F-4D97-AF65-F5344CB8AC3E}">
        <p14:creationId xmlns:p14="http://schemas.microsoft.com/office/powerpoint/2010/main" val="1606768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46">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48">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8" name="Straight Connector 50">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9" name="Rectangle 52">
            <a:extLst>
              <a:ext uri="{FF2B5EF4-FFF2-40B4-BE49-F238E27FC236}">
                <a16:creationId xmlns:a16="http://schemas.microsoft.com/office/drawing/2014/main" id="{28508911-8AF6-4A7F-958D-155C5FA41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4">
            <a:extLst>
              <a:ext uri="{FF2B5EF4-FFF2-40B4-BE49-F238E27FC236}">
                <a16:creationId xmlns:a16="http://schemas.microsoft.com/office/drawing/2014/main" id="{CD9CD4F8-76BB-4EE6-A72A-A4F8A8198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C025DAB-2DAB-01B5-28C4-A8655B299F61}"/>
              </a:ext>
            </a:extLst>
          </p:cNvPr>
          <p:cNvSpPr>
            <a:spLocks noGrp="1"/>
          </p:cNvSpPr>
          <p:nvPr>
            <p:ph type="title"/>
          </p:nvPr>
        </p:nvSpPr>
        <p:spPr>
          <a:xfrm>
            <a:off x="380876" y="2326828"/>
            <a:ext cx="3659246" cy="2926080"/>
          </a:xfrm>
        </p:spPr>
        <p:txBody>
          <a:bodyPr vert="horz" lIns="91440" tIns="45720" rIns="91440" bIns="45720" rtlCol="0" anchor="b">
            <a:normAutofit fontScale="90000"/>
          </a:bodyPr>
          <a:lstStyle/>
          <a:p>
            <a:r>
              <a:rPr lang="en-US" sz="4900" dirty="0">
                <a:solidFill>
                  <a:srgbClr val="FFFFFF"/>
                </a:solidFill>
              </a:rPr>
              <a:t>Advocating on specific issues</a:t>
            </a:r>
            <a:br>
              <a:rPr lang="en-US" sz="3000" dirty="0">
                <a:solidFill>
                  <a:srgbClr val="FFFFFF"/>
                </a:solidFill>
              </a:rPr>
            </a:br>
            <a:br>
              <a:rPr lang="en-US" sz="3000" dirty="0">
                <a:solidFill>
                  <a:srgbClr val="FFFFFF"/>
                </a:solidFill>
              </a:rPr>
            </a:br>
            <a:r>
              <a:rPr lang="en-US" sz="3000" dirty="0">
                <a:solidFill>
                  <a:srgbClr val="FFFFFF"/>
                </a:solidFill>
              </a:rPr>
              <a:t>Scheduling of Naloxone/Narcan</a:t>
            </a:r>
            <a:br>
              <a:rPr lang="en-US" sz="3000" dirty="0">
                <a:solidFill>
                  <a:srgbClr val="FFFFFF"/>
                </a:solidFill>
              </a:rPr>
            </a:br>
            <a:br>
              <a:rPr lang="en-US" sz="3000" dirty="0">
                <a:solidFill>
                  <a:srgbClr val="FFFFFF"/>
                </a:solidFill>
              </a:rPr>
            </a:br>
            <a:r>
              <a:rPr lang="en-US" sz="3000" dirty="0">
                <a:solidFill>
                  <a:srgbClr val="FFFFFF"/>
                </a:solidFill>
              </a:rPr>
              <a:t>911 Good Samaritan Law</a:t>
            </a:r>
            <a:br>
              <a:rPr lang="en-US" sz="3000" dirty="0">
                <a:solidFill>
                  <a:srgbClr val="FFFFFF"/>
                </a:solidFill>
              </a:rPr>
            </a:br>
            <a:br>
              <a:rPr lang="en-US" sz="3000" dirty="0">
                <a:solidFill>
                  <a:srgbClr val="FFFFFF"/>
                </a:solidFill>
              </a:rPr>
            </a:br>
            <a:r>
              <a:rPr lang="en-US" sz="3000" dirty="0">
                <a:solidFill>
                  <a:srgbClr val="FFFFFF"/>
                </a:solidFill>
              </a:rPr>
              <a:t>Against Involuntary Care</a:t>
            </a:r>
          </a:p>
        </p:txBody>
      </p:sp>
      <p:sp>
        <p:nvSpPr>
          <p:cNvPr id="7" name="Slide Number Placeholder 6">
            <a:extLst>
              <a:ext uri="{FF2B5EF4-FFF2-40B4-BE49-F238E27FC236}">
                <a16:creationId xmlns:a16="http://schemas.microsoft.com/office/drawing/2014/main" id="{586974D9-B26B-EA58-35AD-E4AAE4C8D0CE}"/>
              </a:ext>
            </a:extLst>
          </p:cNvPr>
          <p:cNvSpPr>
            <a:spLocks noGrp="1"/>
          </p:cNvSpPr>
          <p:nvPr>
            <p:ph type="sldNum" sz="quarter" idx="12"/>
          </p:nvPr>
        </p:nvSpPr>
        <p:spPr>
          <a:xfrm>
            <a:off x="486810" y="6459785"/>
            <a:ext cx="725557" cy="365125"/>
          </a:xfrm>
        </p:spPr>
        <p:txBody>
          <a:bodyPr vert="horz" lIns="91440" tIns="45720" rIns="91440" bIns="45720" rtlCol="0" anchor="ctr">
            <a:normAutofit/>
          </a:bodyPr>
          <a:lstStyle/>
          <a:p>
            <a:pPr algn="l">
              <a:spcAft>
                <a:spcPts val="600"/>
              </a:spcAft>
            </a:pPr>
            <a:fld id="{6B4E8AF2-6430-4047-8865-C21400CB4315}" type="slidenum">
              <a:rPr lang="en-US" smtClean="0"/>
              <a:pPr algn="l">
                <a:spcAft>
                  <a:spcPts val="600"/>
                </a:spcAft>
              </a:pPr>
              <a:t>8</a:t>
            </a:fld>
            <a:endParaRPr lang="en-US"/>
          </a:p>
        </p:txBody>
      </p:sp>
      <p:sp>
        <p:nvSpPr>
          <p:cNvPr id="5" name="Date Placeholder 4">
            <a:extLst>
              <a:ext uri="{FF2B5EF4-FFF2-40B4-BE49-F238E27FC236}">
                <a16:creationId xmlns:a16="http://schemas.microsoft.com/office/drawing/2014/main" id="{E7F0FFAF-0B9D-03BC-BA0F-BB75D0EEF3E4}"/>
              </a:ext>
            </a:extLst>
          </p:cNvPr>
          <p:cNvSpPr>
            <a:spLocks noGrp="1"/>
          </p:cNvSpPr>
          <p:nvPr>
            <p:ph type="dt" sz="half" idx="10"/>
          </p:nvPr>
        </p:nvSpPr>
        <p:spPr>
          <a:xfrm>
            <a:off x="1750933" y="6459785"/>
            <a:ext cx="2365513" cy="365125"/>
          </a:xfrm>
        </p:spPr>
        <p:txBody>
          <a:bodyPr vert="horz" lIns="91440" tIns="45720" rIns="91440" bIns="45720" rtlCol="0" anchor="ctr">
            <a:normAutofit/>
          </a:bodyPr>
          <a:lstStyle/>
          <a:p>
            <a:pPr algn="r">
              <a:spcAft>
                <a:spcPts val="600"/>
              </a:spcAft>
            </a:pPr>
            <a:fld id="{89741427-2CB5-4FB6-B4D3-D86E37301424}" type="datetime1">
              <a:rPr lang="en-US" smtClean="0"/>
              <a:pPr algn="r">
                <a:spcAft>
                  <a:spcPts val="600"/>
                </a:spcAft>
              </a:pPr>
              <a:t>6/12/2023</a:t>
            </a:fld>
            <a:endParaRPr lang="en-US"/>
          </a:p>
        </p:txBody>
      </p:sp>
      <p:sp>
        <p:nvSpPr>
          <p:cNvPr id="71" name="Rectangle 56">
            <a:extLst>
              <a:ext uri="{FF2B5EF4-FFF2-40B4-BE49-F238E27FC236}">
                <a16:creationId xmlns:a16="http://schemas.microsoft.com/office/drawing/2014/main" id="{B3571E7A-6F77-40FC-B29C-21FB8D754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Rectangle 58">
            <a:extLst>
              <a:ext uri="{FF2B5EF4-FFF2-40B4-BE49-F238E27FC236}">
                <a16:creationId xmlns:a16="http://schemas.microsoft.com/office/drawing/2014/main" id="{9D769687-EAF6-4372-9E47-6B4890C37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18" descr="A screenshot of a video&#10;&#10;Description automatically generated with medium confidence">
            <a:extLst>
              <a:ext uri="{FF2B5EF4-FFF2-40B4-BE49-F238E27FC236}">
                <a16:creationId xmlns:a16="http://schemas.microsoft.com/office/drawing/2014/main" id="{E3E78934-9B31-2E8D-66EE-4F0AFD336DD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28565" y="582319"/>
            <a:ext cx="3328416" cy="3153674"/>
          </a:xfrm>
          <a:prstGeom prst="rect">
            <a:avLst/>
          </a:prstGeom>
        </p:spPr>
      </p:pic>
      <p:sp>
        <p:nvSpPr>
          <p:cNvPr id="73" name="Rectangle 60">
            <a:extLst>
              <a:ext uri="{FF2B5EF4-FFF2-40B4-BE49-F238E27FC236}">
                <a16:creationId xmlns:a16="http://schemas.microsoft.com/office/drawing/2014/main" id="{079C6E80-D8C1-448A-896C-DD09EF229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8534" y="321732"/>
            <a:ext cx="3088456" cy="2108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2">
            <a:extLst>
              <a:ext uri="{FF2B5EF4-FFF2-40B4-BE49-F238E27FC236}">
                <a16:creationId xmlns:a16="http://schemas.microsoft.com/office/drawing/2014/main" id="{DCF3FBA5-8829-4A8F-9C54-C661520F7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group of women holding pictures&#10;&#10;Description automatically generated with medium confidence">
            <a:extLst>
              <a:ext uri="{FF2B5EF4-FFF2-40B4-BE49-F238E27FC236}">
                <a16:creationId xmlns:a16="http://schemas.microsoft.com/office/drawing/2014/main" id="{3E207631-1AAA-2698-7109-9501C952386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047963" y="2780204"/>
            <a:ext cx="2569349" cy="3483864"/>
          </a:xfrm>
          <a:prstGeom prst="rect">
            <a:avLst/>
          </a:prstGeom>
        </p:spPr>
      </p:pic>
      <p:sp>
        <p:nvSpPr>
          <p:cNvPr id="6" name="Footer Placeholder 5">
            <a:extLst>
              <a:ext uri="{FF2B5EF4-FFF2-40B4-BE49-F238E27FC236}">
                <a16:creationId xmlns:a16="http://schemas.microsoft.com/office/drawing/2014/main" id="{DC51FF91-E1ED-891E-D87F-5D9CB0838129}"/>
              </a:ext>
            </a:extLst>
          </p:cNvPr>
          <p:cNvSpPr>
            <a:spLocks noGrp="1"/>
          </p:cNvSpPr>
          <p:nvPr>
            <p:ph type="ftr" sz="quarter" idx="11"/>
          </p:nvPr>
        </p:nvSpPr>
        <p:spPr>
          <a:xfrm>
            <a:off x="4965290" y="6459785"/>
            <a:ext cx="6878654" cy="365125"/>
          </a:xfrm>
        </p:spPr>
        <p:txBody>
          <a:bodyPr vert="horz" lIns="91440" tIns="45720" rIns="91440" bIns="45720" rtlCol="0" anchor="ctr">
            <a:normAutofit/>
          </a:bodyPr>
          <a:lstStyle/>
          <a:p>
            <a:pPr algn="r">
              <a:spcAft>
                <a:spcPts val="600"/>
              </a:spcAft>
            </a:pPr>
            <a:r>
              <a:rPr lang="en-US" kern="1200" cap="all" baseline="0">
                <a:solidFill>
                  <a:schemeClr val="tx2"/>
                </a:solidFill>
                <a:latin typeface="+mn-lt"/>
                <a:ea typeface="+mn-ea"/>
                <a:cs typeface="+mn-cs"/>
              </a:rPr>
              <a:t>Petra Schulz - Moms Stop The Harm</a:t>
            </a:r>
          </a:p>
        </p:txBody>
      </p:sp>
      <p:sp>
        <p:nvSpPr>
          <p:cNvPr id="65" name="Rectangle 64">
            <a:extLst>
              <a:ext uri="{FF2B5EF4-FFF2-40B4-BE49-F238E27FC236}">
                <a16:creationId xmlns:a16="http://schemas.microsoft.com/office/drawing/2014/main" id="{A5906F46-0376-4A54-B1DD-5DC0200D6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3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person writing on a paper&#10;&#10;Description automatically generated with medium confidence">
            <a:extLst>
              <a:ext uri="{FF2B5EF4-FFF2-40B4-BE49-F238E27FC236}">
                <a16:creationId xmlns:a16="http://schemas.microsoft.com/office/drawing/2014/main" id="{4E8762C1-E0E1-6EB2-C330-4B6CD98D2B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9144" y="4318312"/>
            <a:ext cx="2471751" cy="1977401"/>
          </a:xfrm>
          <a:prstGeom prst="rect">
            <a:avLst/>
          </a:prstGeom>
        </p:spPr>
      </p:pic>
    </p:spTree>
    <p:extLst>
      <p:ext uri="{BB962C8B-B14F-4D97-AF65-F5344CB8AC3E}">
        <p14:creationId xmlns:p14="http://schemas.microsoft.com/office/powerpoint/2010/main" val="391561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75B998-DA27-A315-E4E9-811F4FBE21B9}"/>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a:solidFill>
                  <a:schemeClr val="tx1">
                    <a:lumMod val="85000"/>
                    <a:lumOff val="15000"/>
                  </a:schemeClr>
                </a:solidFill>
              </a:rPr>
              <a:t>Advocating for specific Issues </a:t>
            </a:r>
            <a:br>
              <a:rPr lang="en-US" sz="3300">
                <a:solidFill>
                  <a:schemeClr val="tx1">
                    <a:lumMod val="85000"/>
                    <a:lumOff val="15000"/>
                  </a:schemeClr>
                </a:solidFill>
              </a:rPr>
            </a:br>
            <a:r>
              <a:rPr lang="en-US" sz="3300">
                <a:solidFill>
                  <a:schemeClr val="tx1">
                    <a:lumMod val="85000"/>
                    <a:lumOff val="15000"/>
                  </a:schemeClr>
                </a:solidFill>
              </a:rPr>
              <a:t>Decriminalization and Safe Supply</a:t>
            </a:r>
          </a:p>
        </p:txBody>
      </p:sp>
      <p:pic>
        <p:nvPicPr>
          <p:cNvPr id="15" name="Picture 14" descr="A person holding a sign&#10;&#10;Description automatically generated with medium confidence">
            <a:extLst>
              <a:ext uri="{FF2B5EF4-FFF2-40B4-BE49-F238E27FC236}">
                <a16:creationId xmlns:a16="http://schemas.microsoft.com/office/drawing/2014/main" id="{F28E7863-F7C1-72C4-E327-7B6FEA803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519" y="640080"/>
            <a:ext cx="2188662" cy="3602736"/>
          </a:xfrm>
          <a:prstGeom prst="rect">
            <a:avLst/>
          </a:prstGeom>
        </p:spPr>
      </p:pic>
      <p:sp>
        <p:nvSpPr>
          <p:cNvPr id="28" name="Rectangle 27">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A group of women sitting at a table with pictures&#10;&#10;Description automatically generated with medium confidence">
            <a:extLst>
              <a:ext uri="{FF2B5EF4-FFF2-40B4-BE49-F238E27FC236}">
                <a16:creationId xmlns:a16="http://schemas.microsoft.com/office/drawing/2014/main" id="{FD990483-3F5A-320E-759C-1D5076BB4F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45516" y="640080"/>
            <a:ext cx="3287496" cy="3602736"/>
          </a:xfrm>
          <a:prstGeom prst="rect">
            <a:avLst/>
          </a:prstGeom>
        </p:spPr>
      </p:pic>
      <p:sp>
        <p:nvSpPr>
          <p:cNvPr id="30" name="Rectangle 29">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group of people outside a building&#10;&#10;Description automatically generated with low confidence">
            <a:extLst>
              <a:ext uri="{FF2B5EF4-FFF2-40B4-BE49-F238E27FC236}">
                <a16:creationId xmlns:a16="http://schemas.microsoft.com/office/drawing/2014/main" id="{32ACE98E-6BD0-6AF2-4095-7B214FF57B0E}"/>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260946" y="640080"/>
            <a:ext cx="3251469" cy="3602736"/>
          </a:xfrm>
          <a:prstGeom prst="rect">
            <a:avLst/>
          </a:prstGeom>
        </p:spPr>
      </p:pic>
      <p:cxnSp>
        <p:nvCxnSpPr>
          <p:cNvPr id="32" name="Straight Connector 31">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a:extLst>
              <a:ext uri="{FF2B5EF4-FFF2-40B4-BE49-F238E27FC236}">
                <a16:creationId xmlns:a16="http://schemas.microsoft.com/office/drawing/2014/main" id="{91820DC7-6E11-5B4E-FE70-77215EFB4CB3}"/>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a:spcAft>
                <a:spcPts val="600"/>
              </a:spcAft>
            </a:pPr>
            <a:fld id="{89741427-2CB5-4FB6-B4D3-D86E37301424}" type="datetime1">
              <a:rPr lang="en-US" smtClean="0"/>
              <a:pPr>
                <a:spcAft>
                  <a:spcPts val="600"/>
                </a:spcAft>
              </a:pPr>
              <a:t>6/12/2023</a:t>
            </a:fld>
            <a:endParaRPr lang="en-US"/>
          </a:p>
        </p:txBody>
      </p:sp>
      <p:sp>
        <p:nvSpPr>
          <p:cNvPr id="6" name="Footer Placeholder 5">
            <a:extLst>
              <a:ext uri="{FF2B5EF4-FFF2-40B4-BE49-F238E27FC236}">
                <a16:creationId xmlns:a16="http://schemas.microsoft.com/office/drawing/2014/main" id="{3969F205-C151-2F67-BAC6-0F70FCF7235A}"/>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Petra Schulz - Moms Stop The Harm</a:t>
            </a:r>
          </a:p>
        </p:txBody>
      </p:sp>
      <p:sp>
        <p:nvSpPr>
          <p:cNvPr id="7" name="Slide Number Placeholder 6">
            <a:extLst>
              <a:ext uri="{FF2B5EF4-FFF2-40B4-BE49-F238E27FC236}">
                <a16:creationId xmlns:a16="http://schemas.microsoft.com/office/drawing/2014/main" id="{E759BA8C-6E36-613D-3E52-798DC8D78E25}"/>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6B4E8AF2-6430-4047-8865-C21400CB4315}" type="slidenum">
              <a:rPr lang="en-US" smtClean="0"/>
              <a:pPr>
                <a:spcAft>
                  <a:spcPts val="600"/>
                </a:spcAft>
              </a:pPr>
              <a:t>9</a:t>
            </a:fld>
            <a:endParaRPr lang="en-US"/>
          </a:p>
        </p:txBody>
      </p:sp>
    </p:spTree>
    <p:extLst>
      <p:ext uri="{BB962C8B-B14F-4D97-AF65-F5344CB8AC3E}">
        <p14:creationId xmlns:p14="http://schemas.microsoft.com/office/powerpoint/2010/main" val="305545015"/>
      </p:ext>
    </p:extLst>
  </p:cSld>
  <p:clrMapOvr>
    <a:masterClrMapping/>
  </p:clrMapOvr>
</p:sld>
</file>

<file path=ppt/theme/theme1.xml><?xml version="1.0" encoding="utf-8"?>
<a:theme xmlns:a="http://schemas.openxmlformats.org/drawingml/2006/main" name="3_Retrospect">
  <a:themeElements>
    <a:clrScheme name="Custom 15">
      <a:dk1>
        <a:srgbClr val="000000"/>
      </a:dk1>
      <a:lt1>
        <a:srgbClr val="FFFFFF"/>
      </a:lt1>
      <a:dk2>
        <a:srgbClr val="252731"/>
      </a:dk2>
      <a:lt2>
        <a:srgbClr val="EAE7E4"/>
      </a:lt2>
      <a:accent1>
        <a:srgbClr val="011278"/>
      </a:accent1>
      <a:accent2>
        <a:srgbClr val="43147A"/>
      </a:accent2>
      <a:accent3>
        <a:srgbClr val="971A68"/>
      </a:accent3>
      <a:accent4>
        <a:srgbClr val="860F01"/>
      </a:accent4>
      <a:accent5>
        <a:srgbClr val="C83E30"/>
      </a:accent5>
      <a:accent6>
        <a:srgbClr val="386B00"/>
      </a:accent6>
      <a:hlink>
        <a:srgbClr val="C71C39"/>
      </a:hlink>
      <a:folHlink>
        <a:srgbClr val="ECBD5E"/>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2_Retrospect">
  <a:themeElements>
    <a:clrScheme name="Custom 15">
      <a:dk1>
        <a:srgbClr val="000000"/>
      </a:dk1>
      <a:lt1>
        <a:srgbClr val="FFFFFF"/>
      </a:lt1>
      <a:dk2>
        <a:srgbClr val="252731"/>
      </a:dk2>
      <a:lt2>
        <a:srgbClr val="EAE7E4"/>
      </a:lt2>
      <a:accent1>
        <a:srgbClr val="011278"/>
      </a:accent1>
      <a:accent2>
        <a:srgbClr val="43147A"/>
      </a:accent2>
      <a:accent3>
        <a:srgbClr val="971A68"/>
      </a:accent3>
      <a:accent4>
        <a:srgbClr val="860F01"/>
      </a:accent4>
      <a:accent5>
        <a:srgbClr val="C83E30"/>
      </a:accent5>
      <a:accent6>
        <a:srgbClr val="386B00"/>
      </a:accent6>
      <a:hlink>
        <a:srgbClr val="C71C39"/>
      </a:hlink>
      <a:folHlink>
        <a:srgbClr val="ECBD5E"/>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67625</TotalTime>
  <Words>1427</Words>
  <Application>Microsoft Office PowerPoint</Application>
  <PresentationFormat>Widescreen</PresentationFormat>
  <Paragraphs>171</Paragraphs>
  <Slides>20</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proxima-nova</vt:lpstr>
      <vt:lpstr>Times New Roman</vt:lpstr>
      <vt:lpstr>3_Retrospect</vt:lpstr>
      <vt:lpstr>2_Retrospect</vt:lpstr>
      <vt:lpstr>The use of media advocacy by families engaged in Canadian drug policy reform </vt:lpstr>
      <vt:lpstr>Why we use media in advocacy</vt:lpstr>
      <vt:lpstr>Types of media</vt:lpstr>
      <vt:lpstr>2014 to current incomplete listing of 969 media mentions including MSTH   Excluding media mentions no longer active online.  Only including those I was aware of or found on social media and via searches. https://docs.google.com/spreadsheets/d/16T4Rh83c-c7mSnXuRKmsqDwsd-W3vz4tOje3JjC4zG4/edit?usp=sharing  </vt:lpstr>
      <vt:lpstr>PowerPoint Presentation</vt:lpstr>
      <vt:lpstr>The Power of Parent Advocacy </vt:lpstr>
      <vt:lpstr>The beginning – drawing attention to an emerging crisis</vt:lpstr>
      <vt:lpstr>Advocating on specific issues  Scheduling of Naloxone/Narcan  911 Good Samaritan Law  Against Involuntary Care</vt:lpstr>
      <vt:lpstr>Advocating for specific Issues  Decriminalization and Safe Supply</vt:lpstr>
      <vt:lpstr>Creative ways to get media attention and move the policy discussion</vt:lpstr>
      <vt:lpstr>PowerPoint Presentation</vt:lpstr>
      <vt:lpstr>Working with media</vt:lpstr>
      <vt:lpstr>Getting media attention at key events - IOAD</vt:lpstr>
      <vt:lpstr>Finding new audiences  International (BBC), Women's magazine Chatelaine, Substack Blog page of Euan Thomson (MSTH allie)</vt:lpstr>
      <vt:lpstr>Documentaries &amp; Podcasts Flood: The Overdose Epidemic in Canada and   Painkiller: Inside the Opioid Crisis (Telus Health) Crackdown Podcast Episode 4: Blame</vt:lpstr>
      <vt:lpstr>Post Truth attacks</vt:lpstr>
      <vt:lpstr>Lessons Learned - Successes</vt:lpstr>
      <vt:lpstr>Lessons Learned - Challenges</vt:lpstr>
      <vt:lpstr>Why we share our stories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grief to advocacy</dc:title>
  <dc:creator>Petra Schulz</dc:creator>
  <cp:lastModifiedBy>Namen, D.M. van (Dorine)</cp:lastModifiedBy>
  <cp:revision>57</cp:revision>
  <dcterms:created xsi:type="dcterms:W3CDTF">2020-10-28T15:31:16Z</dcterms:created>
  <dcterms:modified xsi:type="dcterms:W3CDTF">2023-06-12T15:55:16Z</dcterms:modified>
</cp:coreProperties>
</file>