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67" r:id="rId1"/>
  </p:sldMasterIdLst>
  <p:sldIdLst>
    <p:sldId id="258" r:id="rId2"/>
    <p:sldId id="259" r:id="rId3"/>
    <p:sldId id="619" r:id="rId4"/>
    <p:sldId id="614" r:id="rId5"/>
    <p:sldId id="616" r:id="rId6"/>
    <p:sldId id="261" r:id="rId7"/>
    <p:sldId id="620" r:id="rId8"/>
    <p:sldId id="617" r:id="rId9"/>
    <p:sldId id="61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E071AA-6B82-453B-8A2A-124BE675B535}" v="6" dt="2023-05-27T03:25:06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3" autoAdjust="0"/>
    <p:restoredTop sz="94660"/>
  </p:normalViewPr>
  <p:slideViewPr>
    <p:cSldViewPr snapToGrid="0">
      <p:cViewPr varScale="1">
        <p:scale>
          <a:sx n="83" d="100"/>
          <a:sy n="83" d="100"/>
        </p:scale>
        <p:origin x="33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86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4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4986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94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1749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85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12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6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0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93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795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491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4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06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04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8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86E6-EFA5-49B6-9994-C08BF979337E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F5CFA2A-CAD0-4692-8301-0A1D4DE13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4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8" r:id="rId1"/>
    <p:sldLayoutId id="2147484569" r:id="rId2"/>
    <p:sldLayoutId id="2147484570" r:id="rId3"/>
    <p:sldLayoutId id="2147484571" r:id="rId4"/>
    <p:sldLayoutId id="2147484572" r:id="rId5"/>
    <p:sldLayoutId id="2147484573" r:id="rId6"/>
    <p:sldLayoutId id="2147484574" r:id="rId7"/>
    <p:sldLayoutId id="2147484575" r:id="rId8"/>
    <p:sldLayoutId id="2147484576" r:id="rId9"/>
    <p:sldLayoutId id="2147484577" r:id="rId10"/>
    <p:sldLayoutId id="2147484578" r:id="rId11"/>
    <p:sldLayoutId id="2147484579" r:id="rId12"/>
    <p:sldLayoutId id="2147484580" r:id="rId13"/>
    <p:sldLayoutId id="2147484581" r:id="rId14"/>
    <p:sldLayoutId id="2147484582" r:id="rId15"/>
    <p:sldLayoutId id="2147484583" r:id="rId1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7/06/relationships/model3d" Target="../media/model3d1.glb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sl.texas.gov/ld/librarydevelopments/author/hstokes/page/5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CAFC2-5727-6393-C748-6B9E7A640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942" y="608567"/>
            <a:ext cx="8757875" cy="297161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Delivering the 5-Step Method</a:t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via </a:t>
            </a:r>
            <a:br>
              <a:rPr lang="en-US" sz="2800" b="1" dirty="0"/>
            </a:br>
            <a:r>
              <a:rPr lang="en-US" sz="6000" b="1" dirty="0"/>
              <a:t>TELEHEALTH</a:t>
            </a:r>
            <a:br>
              <a:rPr lang="en-US" sz="2800" b="1" dirty="0"/>
            </a:br>
            <a:r>
              <a:rPr lang="en-US" sz="4000" dirty="0">
                <a:latin typeface="+mn-lt"/>
              </a:rPr>
              <a:t>in New Zealand </a:t>
            </a:r>
            <a:endParaRPr lang="en-NZ" sz="4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76BCD-7A97-D28F-F99F-5478EB4A1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2661"/>
            <a:ext cx="10515600" cy="3935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438483-980D-4EEA-5313-9C32CD795796}"/>
              </a:ext>
            </a:extLst>
          </p:cNvPr>
          <p:cNvSpPr txBox="1"/>
          <p:nvPr/>
        </p:nvSpPr>
        <p:spPr>
          <a:xfrm>
            <a:off x="3647312" y="4349329"/>
            <a:ext cx="5258512" cy="180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Dr Pauline Stewart</a:t>
            </a:r>
          </a:p>
          <a:p>
            <a:pPr>
              <a:spcBef>
                <a:spcPts val="1600"/>
              </a:spcBef>
              <a:buClr>
                <a:schemeClr val="bg1">
                  <a:lumMod val="50000"/>
                </a:schemeClr>
              </a:buClr>
            </a:pPr>
            <a:r>
              <a:rPr lang="en-US" sz="1000" dirty="0">
                <a:latin typeface="Segoe UI Semibold"/>
                <a:cs typeface="Segoe UI Semibold"/>
              </a:rPr>
              <a:t> </a:t>
            </a:r>
            <a:r>
              <a:rPr lang="en-US" sz="1000" cap="all" dirty="0">
                <a:solidFill>
                  <a:srgbClr val="1E2631"/>
                </a:solidFill>
                <a:latin typeface="Segoe UI Semibold"/>
                <a:cs typeface="Segoe UI Semibold"/>
              </a:rPr>
              <a:t>B.Ed., M.Ed., PhD., </a:t>
            </a:r>
            <a:r>
              <a:rPr lang="en-US" sz="1000" cap="all" dirty="0" err="1">
                <a:solidFill>
                  <a:srgbClr val="1E2631"/>
                </a:solidFill>
                <a:latin typeface="Segoe UI Semibold"/>
                <a:cs typeface="Segoe UI Semibold"/>
              </a:rPr>
              <a:t>M.Ed</a:t>
            </a:r>
            <a:r>
              <a:rPr lang="en-US" sz="1000" cap="all" dirty="0">
                <a:solidFill>
                  <a:srgbClr val="1E2631"/>
                </a:solidFill>
                <a:latin typeface="Segoe UI Semibold"/>
                <a:cs typeface="Segoe UI Semibold"/>
              </a:rPr>
              <a:t> (Counselling) </a:t>
            </a:r>
          </a:p>
          <a:p>
            <a:pPr>
              <a:spcBef>
                <a:spcPts val="1600"/>
              </a:spcBef>
              <a:buClr>
                <a:schemeClr val="bg1">
                  <a:lumMod val="50000"/>
                </a:schemeClr>
              </a:buClr>
            </a:pPr>
            <a:r>
              <a:rPr lang="en-US" sz="1000" cap="all" dirty="0">
                <a:solidFill>
                  <a:srgbClr val="1E2631"/>
                </a:solidFill>
                <a:latin typeface="Segoe UI Semibold"/>
                <a:cs typeface="Segoe UI Semibold"/>
              </a:rPr>
              <a:t>Registered Counselling Psychologist and Educational Psychologist</a:t>
            </a:r>
          </a:p>
          <a:p>
            <a:pPr>
              <a:spcBef>
                <a:spcPts val="1600"/>
              </a:spcBef>
              <a:buClr>
                <a:schemeClr val="bg1">
                  <a:lumMod val="50000"/>
                </a:schemeClr>
              </a:buClr>
            </a:pPr>
            <a:r>
              <a:rPr lang="en-US" sz="1000" cap="all" dirty="0">
                <a:solidFill>
                  <a:srgbClr val="1E2631"/>
                </a:solidFill>
                <a:latin typeface="Segoe UI Semibold"/>
                <a:cs typeface="Segoe UI Semibold"/>
              </a:rPr>
              <a:t>Executive Officer / Founder </a:t>
            </a:r>
          </a:p>
          <a:p>
            <a:pPr>
              <a:spcBef>
                <a:spcPts val="1600"/>
              </a:spcBef>
              <a:buClr>
                <a:schemeClr val="bg1">
                  <a:lumMod val="50000"/>
                </a:schemeClr>
              </a:buClr>
            </a:pPr>
            <a:r>
              <a:rPr lang="en-US" sz="1000" cap="all" dirty="0">
                <a:solidFill>
                  <a:srgbClr val="1E2631"/>
                </a:solidFill>
                <a:latin typeface="Segoe UI Semibold"/>
                <a:cs typeface="Segoe UI Semibold"/>
              </a:rPr>
              <a:t>Family Drug Support </a:t>
            </a:r>
            <a:r>
              <a:rPr lang="en-US" sz="1000" cap="all" dirty="0" err="1">
                <a:solidFill>
                  <a:srgbClr val="1E2631"/>
                </a:solidFill>
                <a:latin typeface="Segoe UI Semibold"/>
                <a:cs typeface="Segoe UI Semibold"/>
              </a:rPr>
              <a:t>AotearoA</a:t>
            </a:r>
            <a:r>
              <a:rPr lang="en-US" sz="1000" cap="all" dirty="0">
                <a:solidFill>
                  <a:srgbClr val="1E2631"/>
                </a:solidFill>
                <a:latin typeface="Segoe UI Semibold"/>
                <a:cs typeface="Segoe UI Semibold"/>
              </a:rPr>
              <a:t> New Zealand</a:t>
            </a:r>
            <a:endParaRPr lang="en-GB" sz="1000" dirty="0"/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93EB4EE-26B9-4235-3C01-63BA146B6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42" y="4391282"/>
            <a:ext cx="1754029" cy="1730619"/>
          </a:xfrm>
          <a:prstGeom prst="rect">
            <a:avLst/>
          </a:prstGeom>
        </p:spPr>
      </p:pic>
      <p:pic>
        <p:nvPicPr>
          <p:cNvPr id="5" name="Picture 4" descr="A picture containing screenshot, darkness, black, nature&#10;&#10;Description automatically generated">
            <a:extLst>
              <a:ext uri="{FF2B5EF4-FFF2-40B4-BE49-F238E27FC236}">
                <a16:creationId xmlns:a16="http://schemas.microsoft.com/office/drawing/2014/main" id="{CB1F62A1-F1FD-F4E2-FC4E-582EA25A0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75" y="3085280"/>
            <a:ext cx="9251285" cy="6537428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Computer monitor">
                <a:extLst>
                  <a:ext uri="{FF2B5EF4-FFF2-40B4-BE49-F238E27FC236}">
                    <a16:creationId xmlns:a16="http://schemas.microsoft.com/office/drawing/2014/main" id="{AFDAAAB4-C343-F34B-6FF2-C925DBA1E34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40776280"/>
                  </p:ext>
                </p:extLst>
              </p:nvPr>
            </p:nvGraphicFramePr>
            <p:xfrm>
              <a:off x="7273149" y="1469828"/>
              <a:ext cx="4443211" cy="353653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4443211" cy="3536532"/>
                    </a:xfrm>
                    <a:prstGeom prst="rect">
                      <a:avLst/>
                    </a:prstGeom>
                  </am3d:spPr>
                  <am3d:camera>
                    <am3d:pos x="0" y="0" z="6170424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595182" d="1000000"/>
                    <am3d:preTrans dx="0" dy="-13821232" dz="814017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8761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Computer monitor">
                <a:extLst>
                  <a:ext uri="{FF2B5EF4-FFF2-40B4-BE49-F238E27FC236}">
                    <a16:creationId xmlns:a16="http://schemas.microsoft.com/office/drawing/2014/main" id="{AFDAAAB4-C343-F34B-6FF2-C925DBA1E3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73149" y="1469828"/>
                <a:ext cx="4443211" cy="353653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9894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1E4FA-4B6A-267F-1D7A-3FAE2558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605" y="634088"/>
            <a:ext cx="4357499" cy="1320855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+mn-lt"/>
                <a:cs typeface="Calibri" panose="020F0502020204030204" pitchFamily="34" charset="0"/>
              </a:rPr>
              <a:t>Overview</a:t>
            </a:r>
            <a:endParaRPr lang="en-NZ" sz="44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17" name="Content Placeholder 2">
            <a:extLst>
              <a:ext uri="{FF2B5EF4-FFF2-40B4-BE49-F238E27FC236}">
                <a16:creationId xmlns:a16="http://schemas.microsoft.com/office/drawing/2014/main" id="{94D04691-5FAE-C730-6E05-2AA3A47FD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604" y="1779225"/>
            <a:ext cx="8064317" cy="40156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reasons for choosing to deliver our service via Telehealth</a:t>
            </a:r>
            <a:endParaRPr lang="en-N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 Family Drug Support (FDS) manages programmes via Telehealth</a:t>
            </a:r>
            <a:endParaRPr lang="en-NZ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advantages and disadvantages of delivery via Telehealth, and</a:t>
            </a:r>
            <a:endParaRPr lang="en-NZ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 factors to consider in this strategic direction </a:t>
            </a:r>
            <a:r>
              <a:rPr lang="en-US" sz="24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FDS has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taken</a:t>
            </a:r>
            <a:endParaRPr lang="en-NZ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en-N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screenshot, darkness, black, nature&#10;&#10;Description automatically generated">
            <a:extLst>
              <a:ext uri="{FF2B5EF4-FFF2-40B4-BE49-F238E27FC236}">
                <a16:creationId xmlns:a16="http://schemas.microsoft.com/office/drawing/2014/main" id="{D19C8EA9-B4A2-1451-F48F-E72511814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75" y="3085280"/>
            <a:ext cx="9251285" cy="65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0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litical Map of New Zealand">
            <a:extLst>
              <a:ext uri="{FF2B5EF4-FFF2-40B4-BE49-F238E27FC236}">
                <a16:creationId xmlns:a16="http://schemas.microsoft.com/office/drawing/2014/main" id="{E9DEC6DF-442D-A7D6-8876-C2976A690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571" y="363556"/>
            <a:ext cx="4246913" cy="56345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7D75ACF-F47B-73C2-1D26-0BDFD727E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664" y="614056"/>
            <a:ext cx="4598624" cy="1367227"/>
          </a:xfrm>
        </p:spPr>
        <p:txBody>
          <a:bodyPr>
            <a:noAutofit/>
          </a:bodyPr>
          <a:lstStyle/>
          <a:p>
            <a:r>
              <a:rPr lang="en-US" sz="4400" dirty="0">
                <a:latin typeface="+mn-lt"/>
                <a:cs typeface="Calibri" panose="020F0502020204030204" pitchFamily="34" charset="0"/>
              </a:rPr>
              <a:t>Map of </a:t>
            </a:r>
            <a:br>
              <a:rPr lang="en-US" sz="4400" dirty="0">
                <a:latin typeface="+mn-lt"/>
                <a:cs typeface="Calibri" panose="020F0502020204030204" pitchFamily="34" charset="0"/>
              </a:rPr>
            </a:br>
            <a:r>
              <a:rPr lang="en-US" sz="4400" dirty="0">
                <a:latin typeface="+mn-lt"/>
                <a:cs typeface="Calibri" panose="020F0502020204030204" pitchFamily="34" charset="0"/>
              </a:rPr>
              <a:t>New Zealand</a:t>
            </a:r>
            <a:endParaRPr lang="en-NZ" sz="4400" dirty="0"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2" name="Picture 1" descr="A picture containing screenshot, darkness, black, nature&#10;&#10;Description automatically generated">
            <a:extLst>
              <a:ext uri="{FF2B5EF4-FFF2-40B4-BE49-F238E27FC236}">
                <a16:creationId xmlns:a16="http://schemas.microsoft.com/office/drawing/2014/main" id="{9BB1B8D1-D836-FB5B-CAFD-18E441409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75" y="3085280"/>
            <a:ext cx="9251285" cy="65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00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27A6F-8A67-E0AC-044B-9E872447C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521" y="585680"/>
            <a:ext cx="5056157" cy="27432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+mn-lt"/>
              </a:rPr>
              <a:t>Practitioner’s</a:t>
            </a:r>
            <a:br>
              <a:rPr lang="en-US" sz="4400" dirty="0">
                <a:latin typeface="+mn-lt"/>
              </a:rPr>
            </a:br>
            <a:r>
              <a:rPr lang="en-US" sz="4400" dirty="0">
                <a:latin typeface="+mn-lt"/>
              </a:rPr>
              <a:t>Online</a:t>
            </a:r>
            <a:br>
              <a:rPr lang="en-US" sz="4400" dirty="0">
                <a:latin typeface="+mn-lt"/>
              </a:rPr>
            </a:br>
            <a:r>
              <a:rPr lang="en-US" sz="4400" dirty="0">
                <a:latin typeface="+mn-lt"/>
              </a:rPr>
              <a:t>Manual</a:t>
            </a:r>
          </a:p>
        </p:txBody>
      </p:sp>
      <p:pic>
        <p:nvPicPr>
          <p:cNvPr id="5" name="Content Placeholder 4" descr="A piece of paper with writing on it&#10;&#10;Description automatically generated with medium confidence">
            <a:extLst>
              <a:ext uri="{FF2B5EF4-FFF2-40B4-BE49-F238E27FC236}">
                <a16:creationId xmlns:a16="http://schemas.microsoft.com/office/drawing/2014/main" id="{6D735160-C92D-156F-D8B9-1B2194AA2B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89" y="470617"/>
            <a:ext cx="3786024" cy="5282824"/>
          </a:xfrm>
        </p:spPr>
      </p:pic>
      <p:pic>
        <p:nvPicPr>
          <p:cNvPr id="4" name="Picture 3" descr="A picture containing screenshot, darkness, black, nature&#10;&#10;Description automatically generated">
            <a:extLst>
              <a:ext uri="{FF2B5EF4-FFF2-40B4-BE49-F238E27FC236}">
                <a16:creationId xmlns:a16="http://schemas.microsoft.com/office/drawing/2014/main" id="{FEE6629E-14EB-24E2-C49D-39F23FD6E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75" y="3085280"/>
            <a:ext cx="9251285" cy="65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16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BB522-677D-FC49-8141-CE3E7707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878" y="628743"/>
            <a:ext cx="10493524" cy="791587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+mn-lt"/>
                <a:cs typeface="Arial" panose="020B0604020202020204" pitchFamily="34" charset="0"/>
              </a:rPr>
              <a:t>Why use Telehealth?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6A35B-8B19-DB61-20A0-489E76CF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051" y="1506098"/>
            <a:ext cx="7605283" cy="3581400"/>
          </a:xfrm>
        </p:spPr>
        <p:txBody>
          <a:bodyPr>
            <a:noAutofit/>
          </a:bodyPr>
          <a:lstStyle/>
          <a:p>
            <a:r>
              <a:rPr lang="en-US" sz="19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9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upport can be provided to Impacted Family Members (IFMs) outside ‘office hours’ </a:t>
            </a:r>
          </a:p>
          <a:p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Allay IFMs concerns about reputational protection</a:t>
            </a:r>
          </a:p>
          <a:p>
            <a:r>
              <a:rPr lang="en-US" sz="19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9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upport can continue for IFMs without disruption due to pandemic</a:t>
            </a:r>
            <a:r>
              <a:rPr lang="en-US" sz="19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illness / injury </a:t>
            </a:r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or physical disabilities</a:t>
            </a:r>
          </a:p>
          <a:p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IFMs with small children are able to access the service</a:t>
            </a:r>
          </a:p>
          <a:p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Wait times reduced - Accredited Practitioners able to work from home (not in main </a:t>
            </a:r>
            <a:r>
              <a:rPr lang="en-US" sz="1950" dirty="0" err="1"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 / have children) </a:t>
            </a:r>
          </a:p>
          <a:p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Volunteer Accredited Practitioners can work via Telehealth outside normal work hours &amp; expand AOD workforce</a:t>
            </a:r>
          </a:p>
          <a:p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People in rural areas and small towns can access a service and gain support without travelling long distances</a:t>
            </a:r>
          </a:p>
          <a:p>
            <a:r>
              <a:rPr lang="en-US" sz="1950" dirty="0">
                <a:latin typeface="Calibri" panose="020F0502020204030204" pitchFamily="34" charset="0"/>
                <a:cs typeface="Calibri" panose="020F0502020204030204" pitchFamily="34" charset="0"/>
              </a:rPr>
              <a:t>IFMs feel comfortable in familiar surroundings</a:t>
            </a:r>
          </a:p>
        </p:txBody>
      </p:sp>
      <p:pic>
        <p:nvPicPr>
          <p:cNvPr id="8" name="Picture 7" descr="A picture containing person, indoor, clothing, human face&#10;&#10;Description automatically generated">
            <a:extLst>
              <a:ext uri="{FF2B5EF4-FFF2-40B4-BE49-F238E27FC236}">
                <a16:creationId xmlns:a16="http://schemas.microsoft.com/office/drawing/2014/main" id="{0E0C874E-92A3-AF49-99B8-CC1DF372AF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854" r="39352" b="-1"/>
          <a:stretch/>
        </p:blipFill>
        <p:spPr>
          <a:xfrm flipH="1">
            <a:off x="9139761" y="1837995"/>
            <a:ext cx="2377325" cy="3542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A5B54A-E959-E4E9-84A1-EBBEA8B18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6" y="5994376"/>
            <a:ext cx="2811929" cy="4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48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EF276-983A-B883-B358-1929DE3D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473" y="529921"/>
            <a:ext cx="3681144" cy="1407096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+mn-lt"/>
              </a:rPr>
              <a:t>The “But” Questions </a:t>
            </a:r>
            <a:endParaRPr lang="en-NZ" sz="44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8F29A4-CE7A-F821-BDD3-13FF5D00A0DC}"/>
              </a:ext>
            </a:extLst>
          </p:cNvPr>
          <p:cNvSpPr txBox="1"/>
          <p:nvPr/>
        </p:nvSpPr>
        <p:spPr>
          <a:xfrm>
            <a:off x="6024316" y="2131691"/>
            <a:ext cx="5491220" cy="3597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 a therapeutic alliance be developed using Telehealth?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internet access sufficiently available to allow people to access Telehealth?</a:t>
            </a:r>
          </a:p>
          <a:p>
            <a:pPr marL="514350" indent="-51435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Are Impacted Family Members confident enough in the use of devices?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rabicPeriod"/>
            </a:pPr>
            <a:endParaRPr lang="en-N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B0F02-EF26-E390-3D76-C1E1F953E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6" y="5994376"/>
            <a:ext cx="2811929" cy="457224"/>
          </a:xfrm>
          <a:prstGeom prst="rect">
            <a:avLst/>
          </a:prstGeom>
        </p:spPr>
      </p:pic>
      <p:pic>
        <p:nvPicPr>
          <p:cNvPr id="6" name="Graphic 5" descr="Question Mark with solid fill">
            <a:extLst>
              <a:ext uri="{FF2B5EF4-FFF2-40B4-BE49-F238E27FC236}">
                <a16:creationId xmlns:a16="http://schemas.microsoft.com/office/drawing/2014/main" id="{3888AC2E-3C66-D448-A9AB-951934EF2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3030" y="2168374"/>
            <a:ext cx="1664594" cy="1664594"/>
          </a:xfrm>
          <a:prstGeom prst="rect">
            <a:avLst/>
          </a:prstGeom>
        </p:spPr>
      </p:pic>
      <p:pic>
        <p:nvPicPr>
          <p:cNvPr id="7" name="Graphic 6" descr="Question Mark with solid fill">
            <a:extLst>
              <a:ext uri="{FF2B5EF4-FFF2-40B4-BE49-F238E27FC236}">
                <a16:creationId xmlns:a16="http://schemas.microsoft.com/office/drawing/2014/main" id="{1A5EB48E-8D5D-ABFB-3154-D216E7ED6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5447" y="2363048"/>
            <a:ext cx="1664594" cy="1664594"/>
          </a:xfrm>
          <a:prstGeom prst="rect">
            <a:avLst/>
          </a:prstGeom>
        </p:spPr>
      </p:pic>
      <p:pic>
        <p:nvPicPr>
          <p:cNvPr id="8" name="Graphic 7" descr="Question Mark with solid fill">
            <a:extLst>
              <a:ext uri="{FF2B5EF4-FFF2-40B4-BE49-F238E27FC236}">
                <a16:creationId xmlns:a16="http://schemas.microsoft.com/office/drawing/2014/main" id="{0EE3F096-5952-32DD-7D2A-BDBA52BF9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7433" y="2363048"/>
            <a:ext cx="1664594" cy="1664594"/>
          </a:xfrm>
          <a:prstGeom prst="rect">
            <a:avLst/>
          </a:prstGeom>
        </p:spPr>
      </p:pic>
      <p:pic>
        <p:nvPicPr>
          <p:cNvPr id="9" name="Graphic 8" descr="Question Mark with solid fill">
            <a:extLst>
              <a:ext uri="{FF2B5EF4-FFF2-40B4-BE49-F238E27FC236}">
                <a16:creationId xmlns:a16="http://schemas.microsoft.com/office/drawing/2014/main" id="{76874F7A-F459-97A7-5E60-85D0539EF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02839" y="3731349"/>
            <a:ext cx="1664594" cy="1664594"/>
          </a:xfrm>
          <a:prstGeom prst="rect">
            <a:avLst/>
          </a:prstGeom>
        </p:spPr>
      </p:pic>
      <p:pic>
        <p:nvPicPr>
          <p:cNvPr id="10" name="Graphic 9" descr="Question Mark with solid fill">
            <a:extLst>
              <a:ext uri="{FF2B5EF4-FFF2-40B4-BE49-F238E27FC236}">
                <a16:creationId xmlns:a16="http://schemas.microsoft.com/office/drawing/2014/main" id="{FA96FD51-DFFA-DA99-F523-6CB33B86F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00232" y="3731349"/>
            <a:ext cx="1664594" cy="16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31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EF276-983A-B883-B358-1929DE3D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473" y="529921"/>
            <a:ext cx="8517686" cy="1407096"/>
          </a:xfrm>
        </p:spPr>
        <p:txBody>
          <a:bodyPr anchor="ctr">
            <a:noAutofit/>
          </a:bodyPr>
          <a:lstStyle/>
          <a:p>
            <a:r>
              <a:rPr lang="en-US" sz="4400" dirty="0">
                <a:latin typeface="+mn-lt"/>
                <a:cs typeface="Arial" panose="020B0604020202020204" pitchFamily="34" charset="0"/>
              </a:rPr>
              <a:t>Setting Up and Starting The 5-Step Method via Telehealth </a:t>
            </a:r>
            <a:endParaRPr lang="en-NZ" sz="44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B0F02-EF26-E390-3D76-C1E1F953E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6" y="5994376"/>
            <a:ext cx="2811929" cy="457224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811DFFF-5032-3B00-CA69-5DA988969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9697" y="2286000"/>
            <a:ext cx="8870226" cy="3593591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Originally Zoom sessions set up and started through our central office 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6 professional Zoom accounts for 28 Accredited Practitioners, and adding more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Two Zoom accounts are allocated </a:t>
            </a:r>
            <a:r>
              <a:rPr lang="en-US" sz="2100" i="1" dirty="0">
                <a:latin typeface="Calibri" panose="020F0502020204030204" pitchFamily="34" charset="0"/>
                <a:cs typeface="Calibri" panose="020F0502020204030204" pitchFamily="34" charset="0"/>
              </a:rPr>
              <a:t>to each 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of the 28 Accredited Practitioners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All booked sessions leave 15 minutes on each side of sessions, to allow for early starts and late finishes</a:t>
            </a:r>
          </a:p>
          <a:p>
            <a:pPr lvl="0">
              <a:lnSpc>
                <a:spcPct val="100000"/>
              </a:lnSpc>
              <a:spcAft>
                <a:spcPts val="1200"/>
              </a:spcAft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Practitioner Management System currently being implemented</a:t>
            </a:r>
          </a:p>
        </p:txBody>
      </p:sp>
    </p:spTree>
    <p:extLst>
      <p:ext uri="{BB962C8B-B14F-4D97-AF65-F5344CB8AC3E}">
        <p14:creationId xmlns:p14="http://schemas.microsoft.com/office/powerpoint/2010/main" val="1698724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6D63F-8881-B143-ED88-6B30D3CF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299" y="557894"/>
            <a:ext cx="10194701" cy="721553"/>
          </a:xfrm>
        </p:spPr>
        <p:txBody>
          <a:bodyPr>
            <a:noAutofit/>
          </a:bodyPr>
          <a:lstStyle/>
          <a:p>
            <a:r>
              <a:rPr lang="en-US" sz="4400" dirty="0">
                <a:latin typeface="+mn-lt"/>
                <a:cs typeface="Arial" panose="020B0604020202020204" pitchFamily="34" charset="0"/>
              </a:rPr>
              <a:t>Further Use of Telehealth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BE427-B64C-071D-71CB-D64D2981D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772" y="1793622"/>
            <a:ext cx="10194701" cy="4506484"/>
          </a:xfrm>
        </p:spPr>
        <p:txBody>
          <a:bodyPr>
            <a:noAutofit/>
          </a:bodyPr>
          <a:lstStyle/>
          <a:p>
            <a:pPr marR="0" lvl="0">
              <a:lnSpc>
                <a:spcPct val="90000"/>
              </a:lnSpc>
              <a:spcAft>
                <a:spcPts val="1200"/>
              </a:spcAft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Recording of sessions and accreditation process for those trained in the 5-Step and for the inter-rater process and training of Accredited Assessors</a:t>
            </a:r>
          </a:p>
          <a:p>
            <a:pPr marR="0" lvl="0">
              <a:lnSpc>
                <a:spcPct val="90000"/>
              </a:lnSpc>
              <a:spcAft>
                <a:spcPts val="1200"/>
              </a:spcAft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 development and supervision of Accredited Practitioners </a:t>
            </a:r>
          </a:p>
          <a:p>
            <a:pPr marR="0" lvl="0">
              <a:lnSpc>
                <a:spcPct val="90000"/>
              </a:lnSpc>
              <a:spcAft>
                <a:spcPts val="1200"/>
              </a:spcAft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Weekly group Zoom session where any Impacted Family Member can access help before or after other support from Family Drug Support</a:t>
            </a:r>
          </a:p>
          <a:p>
            <a:pPr marR="0" lvl="0">
              <a:lnSpc>
                <a:spcPct val="90000"/>
              </a:lnSpc>
              <a:spcAft>
                <a:spcPts val="1200"/>
              </a:spcAft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 of Accredited Practitioners from all over New Zealand in the online delivery of the 5-Step both during and post training e.g., using new strategies, such as the new whiteboard on Zoom. </a:t>
            </a:r>
          </a:p>
          <a:p>
            <a:pPr marR="0" lvl="0">
              <a:lnSpc>
                <a:spcPct val="90000"/>
              </a:lnSpc>
              <a:spcAft>
                <a:spcPts val="1200"/>
              </a:spcAft>
            </a:pPr>
            <a:r>
              <a:rPr lang="en-US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the inter-rater process / discussions when training Accredited Assessors living all over NZ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9FE91B-4470-858C-D832-841F3FE64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6" y="5994376"/>
            <a:ext cx="2811929" cy="4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74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B3E80-40C7-FF76-C284-84BE41BD5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9704" y="2372139"/>
            <a:ext cx="6891131" cy="3791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Nga mihi nui.  Thank you very much.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Dr Pauline Stewart</a:t>
            </a:r>
          </a:p>
          <a:p>
            <a:pPr marL="0" indent="0">
              <a:buNone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paulinestewart@fds.org.nz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www.fds.org.nz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BC35FB3-4064-74C5-362D-2D95735E3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803" y="807665"/>
            <a:ext cx="1794052" cy="17701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26CE31-4B20-2241-A678-6AC77D719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926" y="5994376"/>
            <a:ext cx="2811929" cy="45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60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{CFD34708-8AF1-384C-B5CA-205446E73B6D}tf10001069</Template>
  <TotalTime>743</TotalTime>
  <Words>452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Segoe UI Semibold</vt:lpstr>
      <vt:lpstr>Wingdings</vt:lpstr>
      <vt:lpstr>Wingdings 3</vt:lpstr>
      <vt:lpstr>Wisp</vt:lpstr>
      <vt:lpstr>Delivering the 5-Step Method via  TELEHEALTH in New Zealand </vt:lpstr>
      <vt:lpstr>Overview</vt:lpstr>
      <vt:lpstr>Map of  New Zealand</vt:lpstr>
      <vt:lpstr>Practitioner’s Online Manual</vt:lpstr>
      <vt:lpstr>Why use Telehealth?</vt:lpstr>
      <vt:lpstr>The “But” Questions </vt:lpstr>
      <vt:lpstr>Setting Up and Starting The 5-Step Method via Telehealth </vt:lpstr>
      <vt:lpstr>Further Use of Telehealth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 of New Zealand</dc:title>
  <dc:creator>Pauline Stewart</dc:creator>
  <cp:lastModifiedBy>Namen, D.M. van (Dorine)</cp:lastModifiedBy>
  <cp:revision>7</cp:revision>
  <dcterms:created xsi:type="dcterms:W3CDTF">2023-03-16T23:01:17Z</dcterms:created>
  <dcterms:modified xsi:type="dcterms:W3CDTF">2023-05-31T11:47:42Z</dcterms:modified>
</cp:coreProperties>
</file>