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Circular Std" panose="020B0604020202020204" charset="0"/>
      <p:regular r:id="rId17"/>
    </p:embeddedFont>
    <p:embeddedFont>
      <p:font typeface="Raleway" pitchFamily="2" charset="0"/>
      <p:regular r:id="rId18"/>
    </p:embeddedFont>
    <p:embeddedFont>
      <p:font typeface="Raleway Bold"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EBADB-2964-44AE-908A-2DE75D896F39}" v="28" dt="2026-09-05T07:58:15.4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9562" autoAdjust="0"/>
  </p:normalViewPr>
  <p:slideViewPr>
    <p:cSldViewPr>
      <p:cViewPr varScale="1">
        <p:scale>
          <a:sx n="59" d="100"/>
          <a:sy n="59" d="100"/>
        </p:scale>
        <p:origin x="143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ige Webb" userId="863e0d41-d78f-4097-a396-896aa4e780cd" providerId="ADAL" clId="{C2E4C127-3B66-40DD-9D3D-E1E33804772E}"/>
    <pc:docChg chg="custSel modSld">
      <pc:chgData name="Paige Webb" userId="863e0d41-d78f-4097-a396-896aa4e780cd" providerId="ADAL" clId="{C2E4C127-3B66-40DD-9D3D-E1E33804772E}" dt="2026-09-05T08:19:01.625" v="2918" actId="20577"/>
      <pc:docMkLst>
        <pc:docMk/>
      </pc:docMkLst>
      <pc:sldChg chg="modNotesTx">
        <pc:chgData name="Paige Webb" userId="863e0d41-d78f-4097-a396-896aa4e780cd" providerId="ADAL" clId="{C2E4C127-3B66-40DD-9D3D-E1E33804772E}" dt="2026-09-05T08:04:17.551" v="2351" actId="20577"/>
        <pc:sldMkLst>
          <pc:docMk/>
          <pc:sldMk cId="0" sldId="256"/>
        </pc:sldMkLst>
      </pc:sldChg>
      <pc:sldChg chg="modNotesTx">
        <pc:chgData name="Paige Webb" userId="863e0d41-d78f-4097-a396-896aa4e780cd" providerId="ADAL" clId="{C2E4C127-3B66-40DD-9D3D-E1E33804772E}" dt="2026-09-05T08:04:46.601" v="2366" actId="20577"/>
        <pc:sldMkLst>
          <pc:docMk/>
          <pc:sldMk cId="0" sldId="257"/>
        </pc:sldMkLst>
      </pc:sldChg>
      <pc:sldChg chg="modNotesTx">
        <pc:chgData name="Paige Webb" userId="863e0d41-d78f-4097-a396-896aa4e780cd" providerId="ADAL" clId="{C2E4C127-3B66-40DD-9D3D-E1E33804772E}" dt="2026-09-05T07:45:21.789" v="1357" actId="20577"/>
        <pc:sldMkLst>
          <pc:docMk/>
          <pc:sldMk cId="0" sldId="258"/>
        </pc:sldMkLst>
      </pc:sldChg>
      <pc:sldChg chg="modAnim modNotesTx">
        <pc:chgData name="Paige Webb" userId="863e0d41-d78f-4097-a396-896aa4e780cd" providerId="ADAL" clId="{C2E4C127-3B66-40DD-9D3D-E1E33804772E}" dt="2026-09-05T08:07:05.933" v="2412" actId="20577"/>
        <pc:sldMkLst>
          <pc:docMk/>
          <pc:sldMk cId="0" sldId="259"/>
        </pc:sldMkLst>
      </pc:sldChg>
      <pc:sldChg chg="modSp mod modNotesTx">
        <pc:chgData name="Paige Webb" userId="863e0d41-d78f-4097-a396-896aa4e780cd" providerId="ADAL" clId="{C2E4C127-3B66-40DD-9D3D-E1E33804772E}" dt="2026-09-05T07:46:55.921" v="1457" actId="20577"/>
        <pc:sldMkLst>
          <pc:docMk/>
          <pc:sldMk cId="0" sldId="260"/>
        </pc:sldMkLst>
        <pc:spChg chg="mod">
          <ac:chgData name="Paige Webb" userId="863e0d41-d78f-4097-a396-896aa4e780cd" providerId="ADAL" clId="{C2E4C127-3B66-40DD-9D3D-E1E33804772E}" dt="2026-09-05T07:46:53.054" v="1456" actId="313"/>
          <ac:spMkLst>
            <pc:docMk/>
            <pc:sldMk cId="0" sldId="260"/>
            <ac:spMk id="7" creationId="{00000000-0000-0000-0000-000000000000}"/>
          </ac:spMkLst>
        </pc:spChg>
      </pc:sldChg>
      <pc:sldChg chg="modNotesTx">
        <pc:chgData name="Paige Webb" userId="863e0d41-d78f-4097-a396-896aa4e780cd" providerId="ADAL" clId="{C2E4C127-3B66-40DD-9D3D-E1E33804772E}" dt="2026-09-05T07:47:42.950" v="1481" actId="20577"/>
        <pc:sldMkLst>
          <pc:docMk/>
          <pc:sldMk cId="0" sldId="261"/>
        </pc:sldMkLst>
      </pc:sldChg>
      <pc:sldChg chg="modSp mod modNotesTx">
        <pc:chgData name="Paige Webb" userId="863e0d41-d78f-4097-a396-896aa4e780cd" providerId="ADAL" clId="{C2E4C127-3B66-40DD-9D3D-E1E33804772E}" dt="2026-09-05T07:49:40.597" v="1674" actId="20577"/>
        <pc:sldMkLst>
          <pc:docMk/>
          <pc:sldMk cId="0" sldId="262"/>
        </pc:sldMkLst>
        <pc:spChg chg="mod">
          <ac:chgData name="Paige Webb" userId="863e0d41-d78f-4097-a396-896aa4e780cd" providerId="ADAL" clId="{C2E4C127-3B66-40DD-9D3D-E1E33804772E}" dt="2026-09-05T07:48:31.551" v="1483" actId="1076"/>
          <ac:spMkLst>
            <pc:docMk/>
            <pc:sldMk cId="0" sldId="262"/>
            <ac:spMk id="10" creationId="{00000000-0000-0000-0000-000000000000}"/>
          </ac:spMkLst>
        </pc:spChg>
        <pc:spChg chg="mod">
          <ac:chgData name="Paige Webb" userId="863e0d41-d78f-4097-a396-896aa4e780cd" providerId="ADAL" clId="{C2E4C127-3B66-40DD-9D3D-E1E33804772E}" dt="2026-09-05T07:48:27.017" v="1482" actId="1076"/>
          <ac:spMkLst>
            <pc:docMk/>
            <pc:sldMk cId="0" sldId="262"/>
            <ac:spMk id="18" creationId="{00000000-0000-0000-0000-000000000000}"/>
          </ac:spMkLst>
        </pc:spChg>
      </pc:sldChg>
      <pc:sldChg chg="modNotesTx">
        <pc:chgData name="Paige Webb" userId="863e0d41-d78f-4097-a396-896aa4e780cd" providerId="ADAL" clId="{C2E4C127-3B66-40DD-9D3D-E1E33804772E}" dt="2026-09-05T07:49:46.726" v="1676" actId="6549"/>
        <pc:sldMkLst>
          <pc:docMk/>
          <pc:sldMk cId="0" sldId="263"/>
        </pc:sldMkLst>
      </pc:sldChg>
      <pc:sldChg chg="modNotesTx">
        <pc:chgData name="Paige Webb" userId="863e0d41-d78f-4097-a396-896aa4e780cd" providerId="ADAL" clId="{C2E4C127-3B66-40DD-9D3D-E1E33804772E}" dt="2026-09-05T08:10:10.342" v="2417" actId="20577"/>
        <pc:sldMkLst>
          <pc:docMk/>
          <pc:sldMk cId="0" sldId="264"/>
        </pc:sldMkLst>
      </pc:sldChg>
      <pc:sldChg chg="modNotesTx">
        <pc:chgData name="Paige Webb" userId="863e0d41-d78f-4097-a396-896aa4e780cd" providerId="ADAL" clId="{C2E4C127-3B66-40DD-9D3D-E1E33804772E}" dt="2026-09-05T07:55:33.917" v="1851" actId="20577"/>
        <pc:sldMkLst>
          <pc:docMk/>
          <pc:sldMk cId="0" sldId="265"/>
        </pc:sldMkLst>
      </pc:sldChg>
      <pc:sldChg chg="modNotesTx">
        <pc:chgData name="Paige Webb" userId="863e0d41-d78f-4097-a396-896aa4e780cd" providerId="ADAL" clId="{C2E4C127-3B66-40DD-9D3D-E1E33804772E}" dt="2026-09-05T07:56:54.997" v="1872" actId="6549"/>
        <pc:sldMkLst>
          <pc:docMk/>
          <pc:sldMk cId="0" sldId="266"/>
        </pc:sldMkLst>
      </pc:sldChg>
      <pc:sldChg chg="modNotesTx">
        <pc:chgData name="Paige Webb" userId="863e0d41-d78f-4097-a396-896aa4e780cd" providerId="ADAL" clId="{C2E4C127-3B66-40DD-9D3D-E1E33804772E}" dt="2026-09-05T08:13:46.662" v="2419" actId="20577"/>
        <pc:sldMkLst>
          <pc:docMk/>
          <pc:sldMk cId="0" sldId="267"/>
        </pc:sldMkLst>
      </pc:sldChg>
      <pc:sldChg chg="modAnim modNotesTx">
        <pc:chgData name="Paige Webb" userId="863e0d41-d78f-4097-a396-896aa4e780cd" providerId="ADAL" clId="{C2E4C127-3B66-40DD-9D3D-E1E33804772E}" dt="2026-09-05T08:17:07.778" v="2646" actId="20577"/>
        <pc:sldMkLst>
          <pc:docMk/>
          <pc:sldMk cId="0" sldId="268"/>
        </pc:sldMkLst>
      </pc:sldChg>
      <pc:sldChg chg="modAnim modNotesTx">
        <pc:chgData name="Paige Webb" userId="863e0d41-d78f-4097-a396-896aa4e780cd" providerId="ADAL" clId="{C2E4C127-3B66-40DD-9D3D-E1E33804772E}" dt="2026-09-05T08:19:01.625" v="2918" actId="20577"/>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Good afternoon. My PhD explores family relationships when a member uses methamphetamine, from the perspectives of both people who use the drug and their family members. My presentation is a little bit different to the other presentations you will be hearing about during this conference, as I will be presenting the findings from some qualitative interviews I conducted with people who regularly use methamphetamine. I will be discussing how these findings can help family members to understand their loved ones’ perspectives and experiences better, and how they can inform family support to facilitate stronger family connections.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 would like to begin by acknowledging the Traditional Custodians of the lands on which I live and work, and also to note that we are all joining in from many beautiful lands across the globe today. I am joining you from the lands of the Darug and GuriNgai peoples, in the Hornsby region north-west of Sydney, and would like to recognize their continuing connection to lands, waters, and communities, and that sovereignty of these lands was never ceded.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 would also like to thank some groups of people who made this study possible. Most importantly, I would like to thank all of the participants involved in this study for trusting me with their stories. I would also like to thank the research team and advisory group that was formed for this study. This group included people who have lived or living experience of their own or a relative's substance use, or who provide drug and alcohol support to others.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t>
            </a:r>
          </a:p>
          <a:p>
            <a:r>
              <a:rPr lang="en-US" dirty="0"/>
              <a:t>Methamphetamine use is associated with certain interpersonal </a:t>
            </a:r>
            <a:r>
              <a:rPr lang="en-US" dirty="0" err="1"/>
              <a:t>behaviours</a:t>
            </a:r>
            <a:r>
              <a:rPr lang="en-US" dirty="0"/>
              <a:t>, including agitation and paranoia, that can influence family relationships. Research also shows that people who use methamphetamine often experience family conflict, which is associated with lower mental well-being and quality of life, and can experience a general sense of social isolation.</a:t>
            </a:r>
          </a:p>
          <a:p>
            <a:r>
              <a:rPr lang="en-US" dirty="0"/>
              <a:t>**</a:t>
            </a:r>
          </a:p>
          <a:p>
            <a:r>
              <a:rPr lang="en-US" dirty="0"/>
              <a:t>Having a loved one who uses methamphetamine can influence family dynamics, as they often become the focus of the family, and difficulties with communication are common. Family relationships may reduce in quality, leading to distress for the whole family. Stigma is also commonly experienced by the person using methamphetamine and their family members, compounding the issues they experience. Understanding how people who use methamphetamine perceive their family relationships can help develop a deeper understanding of the dynamics within these families and inform supports to facilitate connection and well-being throughout the whole family.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449346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study involved qualitative interviews with 20 people who use methamphetamine at least weekly from across Australia. Participants were primarily recruited through an existing clinical trial for methamphetamine use disorder, as well as f</a:t>
            </a:r>
            <a:r>
              <a:rPr lang="en-AU" sz="1200" b="0" i="0" kern="1200" dirty="0" err="1">
                <a:solidFill>
                  <a:schemeClr val="tx1"/>
                </a:solidFill>
                <a:effectLst/>
                <a:latin typeface="+mn-lt"/>
                <a:ea typeface="+mn-ea"/>
                <a:cs typeface="+mn-cs"/>
              </a:rPr>
              <a:t>lyers</a:t>
            </a:r>
            <a:r>
              <a:rPr lang="en-AU" sz="1200" b="0" i="0" kern="1200" dirty="0">
                <a:solidFill>
                  <a:schemeClr val="tx1"/>
                </a:solidFill>
                <a:effectLst/>
                <a:latin typeface="+mn-lt"/>
                <a:ea typeface="+mn-ea"/>
                <a:cs typeface="+mn-cs"/>
              </a:rPr>
              <a:t> placed in harm reduction services and </a:t>
            </a:r>
            <a:r>
              <a:rPr lang="en-US" dirty="0"/>
              <a:t>word of mouth. Interviews were conducted through Zoom or over the phone and lasted an average of 45 minutes. Participants were reimbursed $50 for their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Most participants were male, straight and living in Queensland. All participants lived in a major city. All but 3 participants engaged in polydrug use, mostly cannabis or alcohol use, and about a third reported daily methamphetamine use. I will be showing some quotes on the next few slides, which I will also read out. All names listed on the slides are pseudonyms.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Participants primarily described initially using methamphetamine because it helped them to socialize. It increased their confidence and helped them talk to and connect with others, particularly those who also used methamphetamine. They were able to make new connections based on acceptance and shared understanding, which was especially appreciated by those who experienced social anxiety or had few social connections before they began using, as it helped them to overcome the loneliness they felt.</a:t>
            </a:r>
          </a:p>
          <a:p>
            <a:r>
              <a:rPr lang="en-US" dirty="0"/>
              <a:t>Participant Aurora said: </a:t>
            </a:r>
            <a:r>
              <a:rPr lang="en-US" sz="1200" dirty="0">
                <a:solidFill>
                  <a:srgbClr val="000000"/>
                </a:solidFill>
                <a:latin typeface="Raleway"/>
                <a:ea typeface="Raleway"/>
                <a:cs typeface="Raleway"/>
                <a:sym typeface="Raleway"/>
              </a:rPr>
              <a:t>“When I tried [methamphetamine], I liked it. I feel like it really helped me overcome, I guess, some of my social anxieties and insecurities. I found it made me more confident. And yeah, I just loved to take meth and go out dancing all night.”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Some participants continued to feel connected in their methamphetamine-using social networks as their use continued. These peers were easy to relate to, and participants noted feeling able to be their full, genuine selves in these relationships. Many also described peer-based harm reduction services as valuable sources of validation, understanding, and important social connections, as well as settings for receiving education and support to reduce the harms associated with methamphetamine use. Social interactions within harm reduction and methamphetamine-using networks also allowed participants to share past experiences of stigma, helping them to overcome some of the distress these experiences caused. Overall, these relationships could provide important forms of care, emotional support, and understanding.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Raleway"/>
                <a:ea typeface="Raleway"/>
                <a:cs typeface="Raleway"/>
                <a:sym typeface="Raleway"/>
              </a:rPr>
              <a:t>Violet said: “[Methamphetamine] definitely creates a unique relationship because [it’s a] thing that you share. You can talk about the stigma and stuff that you're experiencing and the way that people are judging you ... A lot of people can easily end up only wanting to hang out with other people that use the same drugs as them, because you feel safe with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participants also mentioned a desire to discuss their methamphetamine use with their family members, in the hopes of being understood and accepted by them. However, many felt their families held different views on methamphetamine use than they did, and so they often felt judged, blamed, and criticized by their family members. They often felt their families misunderstood why they used methamphetamine, and felt dismissed when they tried to discuss their reasons for using with them. Overall, these interactions led participants to hide their ongoing use from their families or to distance themselves to avoid feeling judged by them, which resulted in disconnection in their family relationships.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 said: </a:t>
            </a:r>
            <a:r>
              <a:rPr lang="en-US" sz="1200" dirty="0">
                <a:solidFill>
                  <a:srgbClr val="000000"/>
                </a:solidFill>
                <a:latin typeface="Raleway"/>
                <a:ea typeface="Raleway"/>
                <a:cs typeface="Raleway"/>
                <a:sym typeface="Raleway"/>
              </a:rPr>
              <a:t>“My parents said that they didn't want to have anything to do with me. And I just said, ‘Look, I don’t need to be judged … I’ve got enough people that are judging me; what I need from you is understanding … [it’s up to you] if you want anything to do with me, but I don't need [you] in my life if you're going to judge 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Overall, family members responded to the participants’ discussions about their methamphetamine use in a variety of ways. Some responded gently, offering support to participants when and if they needed it. Other participants mentioned feeling dismissed or recounted their family members urging them to get substance use treatment, even if this was not what they wanted for themselves. Although many participants experienced family conflict during these interactions, many were able to work through this conflict. If participants and family members both acknowledged their roles in the conflict, and learned to have more supportive and constructive conversations about methamphetamine use in the future, they were able to develop stronger relationships. Billie explains how their relationship with their stepmother is now a source of support after enduring a period of drug-related stigma.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Raleway"/>
                <a:ea typeface="Raleway"/>
                <a:cs typeface="Raleway"/>
                <a:sym typeface="Raleway"/>
              </a:rPr>
              <a:t>“My stepmother is actually pretty chill with [my drug use] now … It allows her to see that using doesn't have to be a chaotic thing. It can be just a party on the weekend. You know, the rest of the week, I'm sitting in an office. But I think if I hadn't formed a closer relationship with her and put in the effort to do that, I think she'd probably still have the idea that I needed abstinence to function in the world.”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Some participants eventually wanted to reduce their methamphetamine use so they could refocus on their family relationships. Many wanted to relieve the distress their family members experienced or reduce their concerns about the participants’ well-being. Sometimes the decision to reduce their use was motivated by a desire to develop deeper connections with their families. Family support while working to reduce their methamphetamine use was highly valuable for participants. This included receiving practical support, such as helping them to research different drug support and treatment services, or moving back into their parents’ homes for a few months during periods of sobriety. Participants also highly valued receiving emotional and motivational support. Overall, being able to receive non-judgmental support from family members helped participants feel supported and connected to their families while they reduced their methamphetamine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Raleway"/>
                <a:ea typeface="Raleway"/>
                <a:cs typeface="Raleway"/>
                <a:sym typeface="Raleway"/>
              </a:rPr>
              <a:t>Austin said: “I don’t like the thought of [my family] having watched me destroy myself, in a sense. That’s [one of] the main drivers of me giving up … [At one point] I didn’t know what to do [to get help]. So I went to Mum, and I asked her what she thought and [told her] how I was feeling. And she helped me with [finding] services that are available that I might be able to [go to].”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 how does this help family members?</a:t>
            </a:r>
          </a:p>
          <a:p>
            <a:r>
              <a:rPr lang="en-US" dirty="0"/>
              <a:t>*</a:t>
            </a:r>
            <a:br>
              <a:rPr lang="en-US" dirty="0"/>
            </a:br>
            <a:r>
              <a:rPr lang="en-US" dirty="0"/>
              <a:t>Understanding that people often use methamphetamine as a way of seeking connection, understanding and acceptance can help family members understand why their loved one uses. Although they may sometimes use to cope with emotional distress, it can also be a positive experience for some people who use methamphetamine. This is particularly in the case of feeling understood and connected by other people who use methamphetamine. Importantly, it helps family members appreciate that some substance-using peer networks can provide important emotional support and may not necessarily be detrimental to their safety or well-being.</a:t>
            </a:r>
          </a:p>
          <a:p>
            <a:r>
              <a:rPr lang="en-US" dirty="0"/>
              <a:t>*</a:t>
            </a:r>
          </a:p>
          <a:p>
            <a:r>
              <a:rPr lang="en-US" dirty="0"/>
              <a:t>The ability to foster these connections during interactions with harm reduction services highlights the value of these services, beyond the more commonly thought-of functions of providing education and support to reduce substance-related harms. As such, family members could encourage their loved one to access harm reduction services, rather than insisting that they stop using and access drug treatment, if this is not what their loved one wants to do. This could allow their loved one to learn how to use in a safer way, as well as helping them to improve their overall social well-being.</a:t>
            </a:r>
          </a:p>
          <a:p>
            <a:r>
              <a:rPr lang="en-US" dirty="0"/>
              <a:t>*</a:t>
            </a:r>
          </a:p>
          <a:p>
            <a:r>
              <a:rPr lang="en-US" dirty="0"/>
              <a:t>Family support is also considered to be very important when individuals reach a point of wanting to reduce their methamphetamine use. This can help family members to understand that, although they may not be able to get their loved one to access treatment when the family member wants them to, letting their loved one know that they will be there for them, to support them emotionally and practically, when they are ready, can be helpful. The findings also suggest that it can be beneficial for family members to have non-judgmental, open conversations with their person about why they use methamphetamine. These discussions can foster understanding and acceptance in their relationship, leading to more connected family relationships overall.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AU"/>
          </a:p>
        </p:txBody>
      </p:sp>
      <p:sp>
        <p:nvSpPr>
          <p:cNvPr id="3" name="Notes Placeholder 2"/>
          <p:cNvSpPr>
            <a:spLocks noGrp="1"/>
          </p:cNvSpPr>
          <p:nvPr>
            <p:ph type="body" idx="1"/>
          </p:nvPr>
        </p:nvSpPr>
        <p:spPr/>
        <p:txBody>
          <a:bodyPr/>
          <a:lstStyle/>
          <a:p>
            <a:r>
              <a:rPr lang="en-AU" dirty="0"/>
              <a:t>*</a:t>
            </a:r>
          </a:p>
          <a:p>
            <a:r>
              <a:rPr lang="en-AU" dirty="0"/>
              <a:t>This study has been published in an open access journal, this QR code will take you to the article if you are interested in learning more about the study.</a:t>
            </a:r>
          </a:p>
          <a:p>
            <a:r>
              <a:rPr lang="en-AU" dirty="0"/>
              <a:t>*</a:t>
            </a:r>
          </a:p>
          <a:p>
            <a:r>
              <a:rPr lang="en-AU" dirty="0"/>
              <a:t>I have also conducted a set of interviews with family members of people who use methamphetamine, covering similar topics that I have discussed today, which has also been published at the link in this second QR code, for those who are interested.</a:t>
            </a:r>
          </a:p>
          <a:p>
            <a:endParaRPr lang="en-AU" dirty="0"/>
          </a:p>
          <a:p>
            <a:r>
              <a:rPr lang="en-AU" dirty="0"/>
              <a:t>Please also feel free to reach out if you would like to discuss either paper further.</a:t>
            </a:r>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3791894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927011"/>
            <a:chOff x="0" y="0"/>
            <a:chExt cx="4816593" cy="1561023"/>
          </a:xfrm>
        </p:grpSpPr>
        <p:sp>
          <p:nvSpPr>
            <p:cNvPr id="3" name="Freeform 3"/>
            <p:cNvSpPr/>
            <p:nvPr/>
          </p:nvSpPr>
          <p:spPr>
            <a:xfrm>
              <a:off x="0" y="0"/>
              <a:ext cx="4816592" cy="1561024"/>
            </a:xfrm>
            <a:custGeom>
              <a:avLst/>
              <a:gdLst/>
              <a:ahLst/>
              <a:cxnLst/>
              <a:rect l="l" t="t" r="r" b="b"/>
              <a:pathLst>
                <a:path w="4816592" h="1561024">
                  <a:moveTo>
                    <a:pt x="0" y="0"/>
                  </a:moveTo>
                  <a:lnTo>
                    <a:pt x="4816592" y="0"/>
                  </a:lnTo>
                  <a:lnTo>
                    <a:pt x="4816592" y="1561024"/>
                  </a:lnTo>
                  <a:lnTo>
                    <a:pt x="0" y="1561024"/>
                  </a:lnTo>
                  <a:close/>
                </a:path>
              </a:pathLst>
            </a:custGeom>
            <a:solidFill>
              <a:srgbClr val="E5B7F1"/>
            </a:solidFill>
          </p:spPr>
          <p:txBody>
            <a:bodyPr/>
            <a:lstStyle/>
            <a:p>
              <a:endParaRPr lang="en-AU"/>
            </a:p>
          </p:txBody>
        </p:sp>
        <p:sp>
          <p:nvSpPr>
            <p:cNvPr id="4" name="TextBox 4"/>
            <p:cNvSpPr txBox="1"/>
            <p:nvPr/>
          </p:nvSpPr>
          <p:spPr>
            <a:xfrm>
              <a:off x="0" y="-38100"/>
              <a:ext cx="4816593" cy="159912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888183" y="469789"/>
            <a:ext cx="14511634" cy="4987433"/>
            <a:chOff x="0" y="0"/>
            <a:chExt cx="3821994" cy="1313562"/>
          </a:xfrm>
        </p:grpSpPr>
        <p:sp>
          <p:nvSpPr>
            <p:cNvPr id="6" name="Freeform 6"/>
            <p:cNvSpPr/>
            <p:nvPr/>
          </p:nvSpPr>
          <p:spPr>
            <a:xfrm>
              <a:off x="0" y="0"/>
              <a:ext cx="3821994" cy="1313562"/>
            </a:xfrm>
            <a:custGeom>
              <a:avLst/>
              <a:gdLst/>
              <a:ahLst/>
              <a:cxnLst/>
              <a:rect l="l" t="t" r="r" b="b"/>
              <a:pathLst>
                <a:path w="3821994" h="1313562">
                  <a:moveTo>
                    <a:pt x="0" y="0"/>
                  </a:moveTo>
                  <a:lnTo>
                    <a:pt x="3821994" y="0"/>
                  </a:lnTo>
                  <a:lnTo>
                    <a:pt x="3821994" y="1313562"/>
                  </a:lnTo>
                  <a:lnTo>
                    <a:pt x="0" y="1313562"/>
                  </a:lnTo>
                  <a:close/>
                </a:path>
              </a:pathLst>
            </a:custGeom>
            <a:ln w="85725" cap="sq">
              <a:solidFill>
                <a:srgbClr val="000000"/>
              </a:solidFill>
              <a:prstDash val="solid"/>
              <a:miter/>
            </a:ln>
          </p:spPr>
          <p:txBody>
            <a:bodyPr/>
            <a:lstStyle/>
            <a:p>
              <a:endParaRPr lang="en-AU"/>
            </a:p>
          </p:txBody>
        </p:sp>
        <p:sp>
          <p:nvSpPr>
            <p:cNvPr id="7" name="TextBox 7"/>
            <p:cNvSpPr txBox="1"/>
            <p:nvPr/>
          </p:nvSpPr>
          <p:spPr>
            <a:xfrm>
              <a:off x="0" y="-133350"/>
              <a:ext cx="3821994" cy="1446912"/>
            </a:xfrm>
            <a:prstGeom prst="rect">
              <a:avLst/>
            </a:prstGeom>
          </p:spPr>
          <p:txBody>
            <a:bodyPr lIns="50800" tIns="50800" rIns="50800" bIns="50800" rtlCol="0" anchor="ctr"/>
            <a:lstStyle/>
            <a:p>
              <a:pPr algn="l">
                <a:lnSpc>
                  <a:spcPts val="9240"/>
                </a:lnSpc>
              </a:pPr>
              <a:r>
                <a:rPr lang="en-US" sz="6600" b="1">
                  <a:solidFill>
                    <a:srgbClr val="000000"/>
                  </a:solidFill>
                  <a:latin typeface="Raleway Bold"/>
                  <a:ea typeface="Raleway Bold"/>
                  <a:cs typeface="Raleway Bold"/>
                  <a:sym typeface="Raleway Bold"/>
                </a:rPr>
                <a:t>Qualitative exploration of the relationships between people who regularly use methamphetamine and their family and friends</a:t>
              </a:r>
            </a:p>
          </p:txBody>
        </p:sp>
      </p:grpSp>
      <p:sp>
        <p:nvSpPr>
          <p:cNvPr id="8" name="Freeform 8"/>
          <p:cNvSpPr/>
          <p:nvPr/>
        </p:nvSpPr>
        <p:spPr>
          <a:xfrm>
            <a:off x="14074852" y="6528323"/>
            <a:ext cx="2930964" cy="3015395"/>
          </a:xfrm>
          <a:custGeom>
            <a:avLst/>
            <a:gdLst/>
            <a:ahLst/>
            <a:cxnLst/>
            <a:rect l="l" t="t" r="r" b="b"/>
            <a:pathLst>
              <a:path w="2930964" h="3015395">
                <a:moveTo>
                  <a:pt x="0" y="0"/>
                </a:moveTo>
                <a:lnTo>
                  <a:pt x="2930964" y="0"/>
                </a:lnTo>
                <a:lnTo>
                  <a:pt x="2930964" y="3015395"/>
                </a:lnTo>
                <a:lnTo>
                  <a:pt x="0" y="3015395"/>
                </a:lnTo>
                <a:lnTo>
                  <a:pt x="0" y="0"/>
                </a:lnTo>
                <a:close/>
              </a:path>
            </a:pathLst>
          </a:custGeom>
          <a:blipFill>
            <a:blip r:embed="rId3"/>
            <a:stretch>
              <a:fillRect/>
            </a:stretch>
          </a:blipFill>
        </p:spPr>
        <p:txBody>
          <a:bodyPr/>
          <a:lstStyle/>
          <a:p>
            <a:endParaRPr lang="en-AU"/>
          </a:p>
        </p:txBody>
      </p:sp>
      <p:sp>
        <p:nvSpPr>
          <p:cNvPr id="9" name="Freeform 9"/>
          <p:cNvSpPr/>
          <p:nvPr/>
        </p:nvSpPr>
        <p:spPr>
          <a:xfrm>
            <a:off x="1274075" y="6768124"/>
            <a:ext cx="2936692" cy="2907178"/>
          </a:xfrm>
          <a:custGeom>
            <a:avLst/>
            <a:gdLst/>
            <a:ahLst/>
            <a:cxnLst/>
            <a:rect l="l" t="t" r="r" b="b"/>
            <a:pathLst>
              <a:path w="2936692" h="2907178">
                <a:moveTo>
                  <a:pt x="0" y="0"/>
                </a:moveTo>
                <a:lnTo>
                  <a:pt x="2936692" y="0"/>
                </a:lnTo>
                <a:lnTo>
                  <a:pt x="2936692" y="2907177"/>
                </a:lnTo>
                <a:lnTo>
                  <a:pt x="0" y="2907177"/>
                </a:lnTo>
                <a:lnTo>
                  <a:pt x="0" y="0"/>
                </a:lnTo>
                <a:close/>
              </a:path>
            </a:pathLst>
          </a:custGeom>
          <a:blipFill>
            <a:blip r:embed="rId4"/>
            <a:stretch>
              <a:fillRect/>
            </a:stretch>
          </a:blipFill>
        </p:spPr>
        <p:txBody>
          <a:bodyPr/>
          <a:lstStyle/>
          <a:p>
            <a:endParaRPr lang="en-AU"/>
          </a:p>
        </p:txBody>
      </p:sp>
      <p:sp>
        <p:nvSpPr>
          <p:cNvPr id="10" name="TextBox 10"/>
          <p:cNvSpPr txBox="1"/>
          <p:nvPr/>
        </p:nvSpPr>
        <p:spPr>
          <a:xfrm>
            <a:off x="7302912" y="6423548"/>
            <a:ext cx="3682176" cy="855665"/>
          </a:xfrm>
          <a:prstGeom prst="rect">
            <a:avLst/>
          </a:prstGeom>
        </p:spPr>
        <p:txBody>
          <a:bodyPr lIns="0" tIns="0" rIns="0" bIns="0" rtlCol="0" anchor="t">
            <a:spAutoFit/>
          </a:bodyPr>
          <a:lstStyle/>
          <a:p>
            <a:pPr algn="l">
              <a:lnSpc>
                <a:spcPts val="6912"/>
              </a:lnSpc>
            </a:pPr>
            <a:r>
              <a:rPr lang="en-US" sz="4937" b="1">
                <a:solidFill>
                  <a:srgbClr val="000000"/>
                </a:solidFill>
                <a:latin typeface="Raleway Bold"/>
                <a:ea typeface="Raleway Bold"/>
                <a:cs typeface="Raleway Bold"/>
                <a:sym typeface="Raleway Bold"/>
              </a:rPr>
              <a:t>Paige Webb</a:t>
            </a:r>
          </a:p>
        </p:txBody>
      </p:sp>
      <p:sp>
        <p:nvSpPr>
          <p:cNvPr id="11" name="TextBox 11"/>
          <p:cNvSpPr txBox="1"/>
          <p:nvPr/>
        </p:nvSpPr>
        <p:spPr>
          <a:xfrm>
            <a:off x="6203873" y="8920120"/>
            <a:ext cx="5880253" cy="780100"/>
          </a:xfrm>
          <a:prstGeom prst="rect">
            <a:avLst/>
          </a:prstGeom>
        </p:spPr>
        <p:txBody>
          <a:bodyPr lIns="0" tIns="0" rIns="0" bIns="0" rtlCol="0" anchor="t">
            <a:spAutoFit/>
          </a:bodyPr>
          <a:lstStyle/>
          <a:p>
            <a:pPr algn="l">
              <a:lnSpc>
                <a:spcPts val="6352"/>
              </a:lnSpc>
            </a:pPr>
            <a:r>
              <a:rPr lang="en-US" sz="4537">
                <a:solidFill>
                  <a:srgbClr val="000000"/>
                </a:solidFill>
                <a:latin typeface="Raleway"/>
                <a:ea typeface="Raleway"/>
                <a:cs typeface="Raleway"/>
                <a:sym typeface="Raleway"/>
              </a:rPr>
              <a:t>p.webb@unsw.edu.au</a:t>
            </a:r>
          </a:p>
        </p:txBody>
      </p:sp>
      <p:sp>
        <p:nvSpPr>
          <p:cNvPr id="12" name="TextBox 12"/>
          <p:cNvSpPr txBox="1"/>
          <p:nvPr/>
        </p:nvSpPr>
        <p:spPr>
          <a:xfrm>
            <a:off x="7156373" y="7784038"/>
            <a:ext cx="3975253" cy="780100"/>
          </a:xfrm>
          <a:prstGeom prst="rect">
            <a:avLst/>
          </a:prstGeom>
        </p:spPr>
        <p:txBody>
          <a:bodyPr lIns="0" tIns="0" rIns="0" bIns="0" rtlCol="0" anchor="t">
            <a:spAutoFit/>
          </a:bodyPr>
          <a:lstStyle/>
          <a:p>
            <a:pPr algn="l">
              <a:lnSpc>
                <a:spcPts val="6352"/>
              </a:lnSpc>
            </a:pPr>
            <a:r>
              <a:rPr lang="en-US" sz="4537">
                <a:solidFill>
                  <a:srgbClr val="000000"/>
                </a:solidFill>
                <a:latin typeface="Raleway"/>
                <a:ea typeface="Raleway"/>
                <a:cs typeface="Raleway"/>
                <a:sym typeface="Raleway"/>
              </a:rPr>
              <a:t>PhD candidate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B7F1"/>
        </a:solidFill>
        <a:effectLst/>
      </p:bgPr>
    </p:bg>
    <p:spTree>
      <p:nvGrpSpPr>
        <p:cNvPr id="1" name=""/>
        <p:cNvGrpSpPr/>
        <p:nvPr/>
      </p:nvGrpSpPr>
      <p:grpSpPr>
        <a:xfrm>
          <a:off x="0" y="0"/>
          <a:ext cx="0" cy="0"/>
          <a:chOff x="0" y="0"/>
          <a:chExt cx="0" cy="0"/>
        </a:xfrm>
      </p:grpSpPr>
      <p:grpSp>
        <p:nvGrpSpPr>
          <p:cNvPr id="2" name="Group 2"/>
          <p:cNvGrpSpPr/>
          <p:nvPr/>
        </p:nvGrpSpPr>
        <p:grpSpPr>
          <a:xfrm>
            <a:off x="2763279" y="0"/>
            <a:ext cx="12761442" cy="10287000"/>
            <a:chOff x="0" y="0"/>
            <a:chExt cx="4280875" cy="3450814"/>
          </a:xfrm>
        </p:grpSpPr>
        <p:sp>
          <p:nvSpPr>
            <p:cNvPr id="3" name="Freeform 3"/>
            <p:cNvSpPr/>
            <p:nvPr/>
          </p:nvSpPr>
          <p:spPr>
            <a:xfrm>
              <a:off x="0" y="0"/>
              <a:ext cx="4280876" cy="3450814"/>
            </a:xfrm>
            <a:custGeom>
              <a:avLst/>
              <a:gdLst/>
              <a:ahLst/>
              <a:cxnLst/>
              <a:rect l="l" t="t" r="r" b="b"/>
              <a:pathLst>
                <a:path w="4280876" h="3450814">
                  <a:moveTo>
                    <a:pt x="0" y="0"/>
                  </a:moveTo>
                  <a:lnTo>
                    <a:pt x="4280876" y="0"/>
                  </a:lnTo>
                  <a:lnTo>
                    <a:pt x="4280876" y="3450814"/>
                  </a:lnTo>
                  <a:lnTo>
                    <a:pt x="0" y="3450814"/>
                  </a:lnTo>
                  <a:close/>
                </a:path>
              </a:pathLst>
            </a:custGeom>
            <a:solidFill>
              <a:srgbClr val="FFFFFF"/>
            </a:solidFill>
          </p:spPr>
          <p:txBody>
            <a:bodyPr/>
            <a:lstStyle/>
            <a:p>
              <a:endParaRPr lang="en-AU"/>
            </a:p>
          </p:txBody>
        </p:sp>
      </p:grpSp>
      <p:sp>
        <p:nvSpPr>
          <p:cNvPr id="4" name="Freeform 4"/>
          <p:cNvSpPr/>
          <p:nvPr/>
        </p:nvSpPr>
        <p:spPr>
          <a:xfrm>
            <a:off x="2947200" y="96981"/>
            <a:ext cx="12393601" cy="10093039"/>
          </a:xfrm>
          <a:custGeom>
            <a:avLst/>
            <a:gdLst/>
            <a:ahLst/>
            <a:cxnLst/>
            <a:rect l="l" t="t" r="r" b="b"/>
            <a:pathLst>
              <a:path w="12393601" h="10093039">
                <a:moveTo>
                  <a:pt x="0" y="0"/>
                </a:moveTo>
                <a:lnTo>
                  <a:pt x="12393600" y="0"/>
                </a:lnTo>
                <a:lnTo>
                  <a:pt x="12393600" y="10093038"/>
                </a:lnTo>
                <a:lnTo>
                  <a:pt x="0" y="10093038"/>
                </a:lnTo>
                <a:lnTo>
                  <a:pt x="0" y="0"/>
                </a:lnTo>
                <a:close/>
              </a:path>
            </a:pathLst>
          </a:custGeom>
          <a:blipFill>
            <a:blip r:embed="rId3"/>
            <a:stretch>
              <a:fillRect/>
            </a:stretch>
          </a:blipFill>
        </p:spPr>
        <p:txBody>
          <a:bodyPr/>
          <a:lstStyle/>
          <a:p>
            <a:endParaRPr lang="en-AU"/>
          </a:p>
        </p:txBody>
      </p:sp>
      <p:grpSp>
        <p:nvGrpSpPr>
          <p:cNvPr id="5" name="Group 5"/>
          <p:cNvGrpSpPr/>
          <p:nvPr/>
        </p:nvGrpSpPr>
        <p:grpSpPr>
          <a:xfrm>
            <a:off x="13347382" y="7174230"/>
            <a:ext cx="778193" cy="280035"/>
            <a:chOff x="0" y="0"/>
            <a:chExt cx="1037590" cy="373380"/>
          </a:xfrm>
        </p:grpSpPr>
        <p:sp>
          <p:nvSpPr>
            <p:cNvPr id="6" name="Freeform 6"/>
            <p:cNvSpPr/>
            <p:nvPr/>
          </p:nvSpPr>
          <p:spPr>
            <a:xfrm>
              <a:off x="50800" y="45732"/>
              <a:ext cx="940014" cy="280080"/>
            </a:xfrm>
            <a:custGeom>
              <a:avLst/>
              <a:gdLst/>
              <a:ahLst/>
              <a:cxnLst/>
              <a:rect l="l" t="t" r="r" b="b"/>
              <a:pathLst>
                <a:path w="940014" h="280080">
                  <a:moveTo>
                    <a:pt x="0" y="165088"/>
                  </a:moveTo>
                  <a:cubicBezTo>
                    <a:pt x="41910" y="110478"/>
                    <a:pt x="67310" y="91428"/>
                    <a:pt x="99060" y="74918"/>
                  </a:cubicBezTo>
                  <a:cubicBezTo>
                    <a:pt x="143510" y="52058"/>
                    <a:pt x="201930" y="29198"/>
                    <a:pt x="276860" y="15228"/>
                  </a:cubicBezTo>
                  <a:cubicBezTo>
                    <a:pt x="392430" y="-5092"/>
                    <a:pt x="637540" y="-1282"/>
                    <a:pt x="737870" y="5068"/>
                  </a:cubicBezTo>
                  <a:cubicBezTo>
                    <a:pt x="786130" y="7608"/>
                    <a:pt x="814070" y="10148"/>
                    <a:pt x="844550" y="20308"/>
                  </a:cubicBezTo>
                  <a:cubicBezTo>
                    <a:pt x="871220" y="30468"/>
                    <a:pt x="897890" y="44438"/>
                    <a:pt x="913130" y="63488"/>
                  </a:cubicBezTo>
                  <a:cubicBezTo>
                    <a:pt x="925830" y="79998"/>
                    <a:pt x="932180" y="102858"/>
                    <a:pt x="935990" y="121908"/>
                  </a:cubicBezTo>
                  <a:cubicBezTo>
                    <a:pt x="938530" y="140958"/>
                    <a:pt x="943610" y="162548"/>
                    <a:pt x="935990" y="179058"/>
                  </a:cubicBezTo>
                  <a:cubicBezTo>
                    <a:pt x="924560" y="201918"/>
                    <a:pt x="892810" y="222238"/>
                    <a:pt x="858520" y="237478"/>
                  </a:cubicBezTo>
                  <a:cubicBezTo>
                    <a:pt x="802640" y="260338"/>
                    <a:pt x="702310" y="269228"/>
                    <a:pt x="619760" y="275578"/>
                  </a:cubicBezTo>
                  <a:cubicBezTo>
                    <a:pt x="532130" y="283198"/>
                    <a:pt x="424180" y="279388"/>
                    <a:pt x="342900" y="276848"/>
                  </a:cubicBezTo>
                  <a:cubicBezTo>
                    <a:pt x="280670" y="274308"/>
                    <a:pt x="220980" y="271768"/>
                    <a:pt x="177800" y="264148"/>
                  </a:cubicBezTo>
                  <a:cubicBezTo>
                    <a:pt x="148590" y="259068"/>
                    <a:pt x="128270" y="256528"/>
                    <a:pt x="105410" y="243828"/>
                  </a:cubicBezTo>
                  <a:cubicBezTo>
                    <a:pt x="80010" y="228588"/>
                    <a:pt x="50800" y="196838"/>
                    <a:pt x="35560" y="175248"/>
                  </a:cubicBezTo>
                  <a:cubicBezTo>
                    <a:pt x="25400" y="160008"/>
                    <a:pt x="15240" y="134608"/>
                    <a:pt x="17780" y="132068"/>
                  </a:cubicBezTo>
                  <a:cubicBezTo>
                    <a:pt x="22860" y="129528"/>
                    <a:pt x="82550" y="213348"/>
                    <a:pt x="113030" y="232398"/>
                  </a:cubicBezTo>
                  <a:cubicBezTo>
                    <a:pt x="135890" y="245098"/>
                    <a:pt x="146050" y="246368"/>
                    <a:pt x="177800" y="251448"/>
                  </a:cubicBezTo>
                  <a:cubicBezTo>
                    <a:pt x="257810" y="264148"/>
                    <a:pt x="486410" y="271768"/>
                    <a:pt x="610870" y="262878"/>
                  </a:cubicBezTo>
                  <a:cubicBezTo>
                    <a:pt x="706120" y="257798"/>
                    <a:pt x="806450" y="246368"/>
                    <a:pt x="861060" y="223508"/>
                  </a:cubicBezTo>
                  <a:cubicBezTo>
                    <a:pt x="891540" y="210808"/>
                    <a:pt x="915670" y="198108"/>
                    <a:pt x="924560" y="175248"/>
                  </a:cubicBezTo>
                  <a:cubicBezTo>
                    <a:pt x="934720" y="149848"/>
                    <a:pt x="924560" y="97778"/>
                    <a:pt x="908050" y="73648"/>
                  </a:cubicBezTo>
                  <a:cubicBezTo>
                    <a:pt x="894080" y="52058"/>
                    <a:pt x="866140" y="41898"/>
                    <a:pt x="840740" y="33008"/>
                  </a:cubicBezTo>
                  <a:cubicBezTo>
                    <a:pt x="810260" y="21578"/>
                    <a:pt x="784860" y="20308"/>
                    <a:pt x="737870" y="17768"/>
                  </a:cubicBezTo>
                  <a:cubicBezTo>
                    <a:pt x="638810" y="11418"/>
                    <a:pt x="394970" y="7608"/>
                    <a:pt x="279400" y="27928"/>
                  </a:cubicBezTo>
                  <a:cubicBezTo>
                    <a:pt x="207010" y="40628"/>
                    <a:pt x="148590" y="63488"/>
                    <a:pt x="105410" y="86348"/>
                  </a:cubicBezTo>
                  <a:cubicBezTo>
                    <a:pt x="74930" y="101588"/>
                    <a:pt x="52070" y="119368"/>
                    <a:pt x="35560" y="135878"/>
                  </a:cubicBezTo>
                  <a:cubicBezTo>
                    <a:pt x="22860" y="148578"/>
                    <a:pt x="16510" y="171438"/>
                    <a:pt x="8890" y="172708"/>
                  </a:cubicBezTo>
                  <a:cubicBezTo>
                    <a:pt x="6350" y="173978"/>
                    <a:pt x="0" y="165088"/>
                    <a:pt x="0" y="165088"/>
                  </a:cubicBezTo>
                </a:path>
              </a:pathLst>
            </a:custGeom>
            <a:solidFill>
              <a:srgbClr val="0571D3"/>
            </a:solidFill>
            <a:ln cap="sq">
              <a:noFill/>
              <a:prstDash val="solid"/>
              <a:miter/>
            </a:ln>
          </p:spPr>
          <p:txBody>
            <a:bodyPr/>
            <a:lstStyle/>
            <a:p>
              <a:endParaRPr lang="en-AU"/>
            </a:p>
          </p:txBody>
        </p:sp>
      </p:grpSp>
      <p:grpSp>
        <p:nvGrpSpPr>
          <p:cNvPr id="7" name="Group 7"/>
          <p:cNvGrpSpPr/>
          <p:nvPr/>
        </p:nvGrpSpPr>
        <p:grpSpPr>
          <a:xfrm>
            <a:off x="14125575" y="7005524"/>
            <a:ext cx="617447" cy="617447"/>
            <a:chOff x="0" y="0"/>
            <a:chExt cx="812800" cy="812800"/>
          </a:xfrm>
        </p:grpSpPr>
        <p:sp>
          <p:nvSpPr>
            <p:cNvPr id="8" name="Freeform 8"/>
            <p:cNvSpPr/>
            <p:nvPr/>
          </p:nvSpPr>
          <p:spPr>
            <a:xfrm>
              <a:off x="0" y="0"/>
              <a:ext cx="812800" cy="812800"/>
            </a:xfrm>
            <a:custGeom>
              <a:avLst/>
              <a:gdLst/>
              <a:ahLst/>
              <a:cxnLst/>
              <a:rect l="l" t="t" r="r" b="b"/>
              <a:pathLst>
                <a:path w="812800" h="812800">
                  <a:moveTo>
                    <a:pt x="0" y="406400"/>
                  </a:moveTo>
                  <a:lnTo>
                    <a:pt x="406400" y="0"/>
                  </a:lnTo>
                  <a:lnTo>
                    <a:pt x="406400" y="203200"/>
                  </a:lnTo>
                  <a:lnTo>
                    <a:pt x="812800" y="203200"/>
                  </a:lnTo>
                  <a:lnTo>
                    <a:pt x="812800" y="609600"/>
                  </a:lnTo>
                  <a:lnTo>
                    <a:pt x="406400" y="609600"/>
                  </a:lnTo>
                  <a:lnTo>
                    <a:pt x="406400" y="812800"/>
                  </a:lnTo>
                  <a:lnTo>
                    <a:pt x="0" y="406400"/>
                  </a:lnTo>
                  <a:close/>
                </a:path>
              </a:pathLst>
            </a:custGeom>
            <a:solidFill>
              <a:srgbClr val="0571D3"/>
            </a:solidFill>
          </p:spPr>
          <p:txBody>
            <a:bodyPr/>
            <a:lstStyle/>
            <a:p>
              <a:endParaRPr lang="en-AU"/>
            </a:p>
          </p:txBody>
        </p:sp>
        <p:sp>
          <p:nvSpPr>
            <p:cNvPr id="9" name="TextBox 9"/>
            <p:cNvSpPr txBox="1"/>
            <p:nvPr/>
          </p:nvSpPr>
          <p:spPr>
            <a:xfrm>
              <a:off x="101600" y="165100"/>
              <a:ext cx="711200" cy="444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B7F1"/>
        </a:solidFill>
        <a:effectLst/>
      </p:bgPr>
    </p:bg>
    <p:spTree>
      <p:nvGrpSpPr>
        <p:cNvPr id="1" name=""/>
        <p:cNvGrpSpPr/>
        <p:nvPr/>
      </p:nvGrpSpPr>
      <p:grpSpPr>
        <a:xfrm>
          <a:off x="0" y="0"/>
          <a:ext cx="0" cy="0"/>
          <a:chOff x="0" y="0"/>
          <a:chExt cx="0" cy="0"/>
        </a:xfrm>
      </p:grpSpPr>
      <p:grpSp>
        <p:nvGrpSpPr>
          <p:cNvPr id="2" name="Group 2"/>
          <p:cNvGrpSpPr/>
          <p:nvPr/>
        </p:nvGrpSpPr>
        <p:grpSpPr>
          <a:xfrm>
            <a:off x="688616" y="2310870"/>
            <a:ext cx="16910768" cy="7205132"/>
            <a:chOff x="0" y="0"/>
            <a:chExt cx="8688474" cy="3701878"/>
          </a:xfrm>
        </p:grpSpPr>
        <p:sp>
          <p:nvSpPr>
            <p:cNvPr id="3" name="Freeform 3"/>
            <p:cNvSpPr/>
            <p:nvPr/>
          </p:nvSpPr>
          <p:spPr>
            <a:xfrm>
              <a:off x="0" y="0"/>
              <a:ext cx="8688474" cy="3701878"/>
            </a:xfrm>
            <a:custGeom>
              <a:avLst/>
              <a:gdLst/>
              <a:ahLst/>
              <a:cxnLst/>
              <a:rect l="l" t="t" r="r" b="b"/>
              <a:pathLst>
                <a:path w="8688474" h="3701878">
                  <a:moveTo>
                    <a:pt x="0" y="0"/>
                  </a:moveTo>
                  <a:lnTo>
                    <a:pt x="8688474" y="0"/>
                  </a:lnTo>
                  <a:lnTo>
                    <a:pt x="8688474" y="3701878"/>
                  </a:lnTo>
                  <a:lnTo>
                    <a:pt x="0" y="3701878"/>
                  </a:lnTo>
                  <a:close/>
                </a:path>
              </a:pathLst>
            </a:custGeom>
            <a:solidFill>
              <a:srgbClr val="FFFFFF"/>
            </a:solidFill>
          </p:spPr>
          <p:txBody>
            <a:bodyPr/>
            <a:lstStyle/>
            <a:p>
              <a:endParaRPr lang="en-AU"/>
            </a:p>
          </p:txBody>
        </p:sp>
      </p:grpSp>
      <p:sp>
        <p:nvSpPr>
          <p:cNvPr id="4" name="TextBox 4"/>
          <p:cNvSpPr txBox="1"/>
          <p:nvPr/>
        </p:nvSpPr>
        <p:spPr>
          <a:xfrm>
            <a:off x="897357" y="1028700"/>
            <a:ext cx="16564313" cy="904875"/>
          </a:xfrm>
          <a:prstGeom prst="rect">
            <a:avLst/>
          </a:prstGeom>
        </p:spPr>
        <p:txBody>
          <a:bodyPr lIns="0" tIns="0" rIns="0" bIns="0" rtlCol="0" anchor="t">
            <a:spAutoFit/>
          </a:bodyPr>
          <a:lstStyle/>
          <a:p>
            <a:pPr algn="l">
              <a:lnSpc>
                <a:spcPts val="7199"/>
              </a:lnSpc>
            </a:pPr>
            <a:r>
              <a:rPr lang="en-US" sz="5999" b="1">
                <a:solidFill>
                  <a:srgbClr val="000000"/>
                </a:solidFill>
                <a:latin typeface="Raleway Bold"/>
                <a:ea typeface="Raleway Bold"/>
                <a:cs typeface="Raleway Bold"/>
                <a:sym typeface="Raleway Bold"/>
              </a:rPr>
              <a:t>Acknowledgements</a:t>
            </a:r>
          </a:p>
        </p:txBody>
      </p:sp>
      <p:sp>
        <p:nvSpPr>
          <p:cNvPr id="5" name="TextBox 5"/>
          <p:cNvSpPr txBox="1"/>
          <p:nvPr/>
        </p:nvSpPr>
        <p:spPr>
          <a:xfrm>
            <a:off x="1373251" y="2643980"/>
            <a:ext cx="5339363" cy="2473325"/>
          </a:xfrm>
          <a:prstGeom prst="rect">
            <a:avLst/>
          </a:prstGeom>
        </p:spPr>
        <p:txBody>
          <a:bodyPr lIns="0" tIns="0" rIns="0" bIns="0" rtlCol="0" anchor="t">
            <a:spAutoFit/>
          </a:bodyPr>
          <a:lstStyle/>
          <a:p>
            <a:pPr algn="l">
              <a:lnSpc>
                <a:spcPts val="4900"/>
              </a:lnSpc>
            </a:pPr>
            <a:r>
              <a:rPr lang="en-US" sz="3500" b="1">
                <a:solidFill>
                  <a:srgbClr val="000000"/>
                </a:solidFill>
                <a:latin typeface="Raleway Bold"/>
                <a:ea typeface="Raleway Bold"/>
                <a:cs typeface="Raleway Bold"/>
                <a:sym typeface="Raleway Bold"/>
              </a:rPr>
              <a:t>Research team:</a:t>
            </a:r>
          </a:p>
          <a:p>
            <a:pPr algn="l">
              <a:lnSpc>
                <a:spcPts val="4900"/>
              </a:lnSpc>
            </a:pPr>
            <a:r>
              <a:rPr lang="en-US" sz="3500">
                <a:solidFill>
                  <a:srgbClr val="000000"/>
                </a:solidFill>
                <a:latin typeface="Raleway"/>
                <a:ea typeface="Raleway"/>
                <a:cs typeface="Raleway"/>
                <a:sym typeface="Raleway"/>
              </a:rPr>
              <a:t>Prof Rebecca McKetin</a:t>
            </a:r>
          </a:p>
          <a:p>
            <a:pPr algn="l">
              <a:lnSpc>
                <a:spcPts val="4900"/>
              </a:lnSpc>
            </a:pPr>
            <a:r>
              <a:rPr lang="en-US" sz="3500">
                <a:solidFill>
                  <a:srgbClr val="000000"/>
                </a:solidFill>
                <a:latin typeface="Raleway"/>
                <a:ea typeface="Raleway"/>
                <a:cs typeface="Raleway"/>
                <a:sym typeface="Raleway"/>
              </a:rPr>
              <a:t>Dr Simon Clay</a:t>
            </a:r>
          </a:p>
          <a:p>
            <a:pPr algn="l">
              <a:lnSpc>
                <a:spcPts val="4900"/>
              </a:lnSpc>
            </a:pPr>
            <a:r>
              <a:rPr lang="en-US" sz="3500">
                <a:solidFill>
                  <a:srgbClr val="000000"/>
                </a:solidFill>
                <a:latin typeface="Raleway"/>
                <a:ea typeface="Raleway"/>
                <a:cs typeface="Raleway"/>
                <a:sym typeface="Raleway"/>
              </a:rPr>
              <a:t>Prof Louisa Degenhardt</a:t>
            </a:r>
          </a:p>
        </p:txBody>
      </p:sp>
      <p:sp>
        <p:nvSpPr>
          <p:cNvPr id="6" name="TextBox 6"/>
          <p:cNvSpPr txBox="1"/>
          <p:nvPr/>
        </p:nvSpPr>
        <p:spPr>
          <a:xfrm>
            <a:off x="1373251" y="6148386"/>
            <a:ext cx="5339363" cy="2473325"/>
          </a:xfrm>
          <a:prstGeom prst="rect">
            <a:avLst/>
          </a:prstGeom>
        </p:spPr>
        <p:txBody>
          <a:bodyPr lIns="0" tIns="0" rIns="0" bIns="0" rtlCol="0" anchor="t">
            <a:spAutoFit/>
          </a:bodyPr>
          <a:lstStyle/>
          <a:p>
            <a:pPr algn="l">
              <a:lnSpc>
                <a:spcPts val="4900"/>
              </a:lnSpc>
            </a:pPr>
            <a:r>
              <a:rPr lang="en-US" sz="3500" b="1">
                <a:solidFill>
                  <a:srgbClr val="000000"/>
                </a:solidFill>
                <a:latin typeface="Raleway Bold"/>
                <a:ea typeface="Raleway Bold"/>
                <a:cs typeface="Raleway Bold"/>
                <a:sym typeface="Raleway Bold"/>
              </a:rPr>
              <a:t>Advisory group:</a:t>
            </a:r>
          </a:p>
          <a:p>
            <a:pPr algn="l">
              <a:lnSpc>
                <a:spcPts val="4900"/>
              </a:lnSpc>
            </a:pPr>
            <a:r>
              <a:rPr lang="en-US" sz="3500">
                <a:solidFill>
                  <a:srgbClr val="000000"/>
                </a:solidFill>
                <a:latin typeface="Raleway"/>
                <a:ea typeface="Raleway"/>
                <a:cs typeface="Raleway"/>
                <a:sym typeface="Raleway"/>
              </a:rPr>
              <a:t>Chloe Span</a:t>
            </a:r>
          </a:p>
          <a:p>
            <a:pPr algn="l">
              <a:lnSpc>
                <a:spcPts val="4900"/>
              </a:lnSpc>
            </a:pPr>
            <a:r>
              <a:rPr lang="en-US" sz="3500">
                <a:solidFill>
                  <a:srgbClr val="000000"/>
                </a:solidFill>
                <a:latin typeface="Raleway"/>
                <a:ea typeface="Raleway"/>
                <a:cs typeface="Raleway"/>
                <a:sym typeface="Raleway"/>
              </a:rPr>
              <a:t>Chris Gough</a:t>
            </a:r>
          </a:p>
          <a:p>
            <a:pPr algn="l">
              <a:lnSpc>
                <a:spcPts val="4900"/>
              </a:lnSpc>
            </a:pPr>
            <a:r>
              <a:rPr lang="en-US" sz="3500">
                <a:solidFill>
                  <a:srgbClr val="000000"/>
                </a:solidFill>
                <a:latin typeface="Raleway"/>
                <a:ea typeface="Raleway"/>
                <a:cs typeface="Raleway"/>
                <a:sym typeface="Raleway"/>
              </a:rPr>
              <a:t>Sarah Etter</a:t>
            </a:r>
          </a:p>
        </p:txBody>
      </p:sp>
      <p:grpSp>
        <p:nvGrpSpPr>
          <p:cNvPr id="7" name="Group 7"/>
          <p:cNvGrpSpPr/>
          <p:nvPr/>
        </p:nvGrpSpPr>
        <p:grpSpPr>
          <a:xfrm>
            <a:off x="8831415" y="3448909"/>
            <a:ext cx="7651317" cy="2464527"/>
            <a:chOff x="0" y="0"/>
            <a:chExt cx="10201756" cy="3286035"/>
          </a:xfrm>
        </p:grpSpPr>
        <p:grpSp>
          <p:nvGrpSpPr>
            <p:cNvPr id="8" name="Group 8"/>
            <p:cNvGrpSpPr/>
            <p:nvPr/>
          </p:nvGrpSpPr>
          <p:grpSpPr>
            <a:xfrm>
              <a:off x="0" y="0"/>
              <a:ext cx="10201756" cy="3286035"/>
              <a:chOff x="0" y="0"/>
              <a:chExt cx="2015162" cy="649093"/>
            </a:xfrm>
          </p:grpSpPr>
          <p:sp>
            <p:nvSpPr>
              <p:cNvPr id="9" name="Freeform 9"/>
              <p:cNvSpPr/>
              <p:nvPr/>
            </p:nvSpPr>
            <p:spPr>
              <a:xfrm>
                <a:off x="0" y="0"/>
                <a:ext cx="2015162" cy="649093"/>
              </a:xfrm>
              <a:custGeom>
                <a:avLst/>
                <a:gdLst/>
                <a:ahLst/>
                <a:cxnLst/>
                <a:rect l="l" t="t" r="r" b="b"/>
                <a:pathLst>
                  <a:path w="2015162" h="649093">
                    <a:moveTo>
                      <a:pt x="0" y="0"/>
                    </a:moveTo>
                    <a:lnTo>
                      <a:pt x="2015162" y="0"/>
                    </a:lnTo>
                    <a:lnTo>
                      <a:pt x="2015162" y="649093"/>
                    </a:lnTo>
                    <a:lnTo>
                      <a:pt x="0" y="649093"/>
                    </a:lnTo>
                    <a:close/>
                  </a:path>
                </a:pathLst>
              </a:custGeom>
              <a:solidFill>
                <a:srgbClr val="E5B7F1"/>
              </a:solidFill>
            </p:spPr>
            <p:txBody>
              <a:bodyPr/>
              <a:lstStyle/>
              <a:p>
                <a:endParaRPr lang="en-AU"/>
              </a:p>
            </p:txBody>
          </p:sp>
          <p:sp>
            <p:nvSpPr>
              <p:cNvPr id="10" name="TextBox 10"/>
              <p:cNvSpPr txBox="1"/>
              <p:nvPr/>
            </p:nvSpPr>
            <p:spPr>
              <a:xfrm>
                <a:off x="0" y="-38100"/>
                <a:ext cx="2015162" cy="687193"/>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48199" y="288139"/>
              <a:ext cx="9905358" cy="2624032"/>
            </a:xfrm>
            <a:prstGeom prst="rect">
              <a:avLst/>
            </a:prstGeom>
          </p:spPr>
          <p:txBody>
            <a:bodyPr lIns="0" tIns="0" rIns="0" bIns="0" rtlCol="0" anchor="t">
              <a:spAutoFit/>
            </a:bodyPr>
            <a:lstStyle/>
            <a:p>
              <a:pPr algn="ctr">
                <a:lnSpc>
                  <a:spcPts val="5319"/>
                </a:lnSpc>
              </a:pPr>
              <a:r>
                <a:rPr lang="en-US" sz="3799">
                  <a:solidFill>
                    <a:srgbClr val="000000"/>
                  </a:solidFill>
                  <a:latin typeface="Raleway"/>
                  <a:ea typeface="Raleway"/>
                  <a:cs typeface="Raleway"/>
                  <a:sym typeface="Raleway"/>
                </a:rPr>
                <a:t>I would like to acknowledge all the participants who shared their lived experiences for this study</a:t>
              </a:r>
            </a:p>
          </p:txBody>
        </p:sp>
      </p:grpSp>
      <p:sp>
        <p:nvSpPr>
          <p:cNvPr id="12" name="TextBox 12"/>
          <p:cNvSpPr txBox="1"/>
          <p:nvPr/>
        </p:nvSpPr>
        <p:spPr>
          <a:xfrm>
            <a:off x="9144000" y="7361236"/>
            <a:ext cx="7273632" cy="547370"/>
          </a:xfrm>
          <a:prstGeom prst="rect">
            <a:avLst/>
          </a:prstGeom>
        </p:spPr>
        <p:txBody>
          <a:bodyPr lIns="0" tIns="0" rIns="0" bIns="0" rtlCol="0" anchor="t">
            <a:spAutoFit/>
          </a:bodyPr>
          <a:lstStyle/>
          <a:p>
            <a:pPr algn="l">
              <a:lnSpc>
                <a:spcPts val="4480"/>
              </a:lnSpc>
            </a:pPr>
            <a:r>
              <a:rPr lang="en-US" sz="3200">
                <a:solidFill>
                  <a:srgbClr val="000000"/>
                </a:solidFill>
                <a:latin typeface="Raleway"/>
                <a:ea typeface="Raleway"/>
                <a:cs typeface="Raleway"/>
                <a:sym typeface="Raleway"/>
              </a:rPr>
              <a:t>Funded by Aus Government &amp; NDARC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513" y="0"/>
            <a:ext cx="18359026" cy="10287000"/>
            <a:chOff x="0" y="0"/>
            <a:chExt cx="4835299" cy="2709333"/>
          </a:xfrm>
        </p:grpSpPr>
        <p:sp>
          <p:nvSpPr>
            <p:cNvPr id="3" name="Freeform 3"/>
            <p:cNvSpPr/>
            <p:nvPr/>
          </p:nvSpPr>
          <p:spPr>
            <a:xfrm>
              <a:off x="0" y="0"/>
              <a:ext cx="4835299" cy="2709333"/>
            </a:xfrm>
            <a:custGeom>
              <a:avLst/>
              <a:gdLst/>
              <a:ahLst/>
              <a:cxnLst/>
              <a:rect l="l" t="t" r="r" b="b"/>
              <a:pathLst>
                <a:path w="4835299" h="2709333">
                  <a:moveTo>
                    <a:pt x="0" y="0"/>
                  </a:moveTo>
                  <a:lnTo>
                    <a:pt x="4835299" y="0"/>
                  </a:lnTo>
                  <a:lnTo>
                    <a:pt x="4835299" y="2709333"/>
                  </a:lnTo>
                  <a:lnTo>
                    <a:pt x="0" y="2709333"/>
                  </a:lnTo>
                  <a:close/>
                </a:path>
              </a:pathLst>
            </a:custGeom>
            <a:solidFill>
              <a:srgbClr val="E5B7F1"/>
            </a:solidFill>
          </p:spPr>
          <p:txBody>
            <a:bodyPr/>
            <a:lstStyle/>
            <a:p>
              <a:endParaRPr lang="en-AU"/>
            </a:p>
          </p:txBody>
        </p:sp>
        <p:sp>
          <p:nvSpPr>
            <p:cNvPr id="4" name="TextBox 4"/>
            <p:cNvSpPr txBox="1"/>
            <p:nvPr/>
          </p:nvSpPr>
          <p:spPr>
            <a:xfrm>
              <a:off x="0" y="-57150"/>
              <a:ext cx="4835299" cy="2766483"/>
            </a:xfrm>
            <a:prstGeom prst="rect">
              <a:avLst/>
            </a:prstGeom>
          </p:spPr>
          <p:txBody>
            <a:bodyPr lIns="50800" tIns="50800" rIns="50800" bIns="50800" rtlCol="0" anchor="ctr"/>
            <a:lstStyle/>
            <a:p>
              <a:pPr algn="ctr">
                <a:lnSpc>
                  <a:spcPts val="3220"/>
                </a:lnSpc>
              </a:pPr>
              <a:endParaRPr/>
            </a:p>
          </p:txBody>
        </p:sp>
      </p:grpSp>
      <p:grpSp>
        <p:nvGrpSpPr>
          <p:cNvPr id="5" name="Group 5"/>
          <p:cNvGrpSpPr/>
          <p:nvPr/>
        </p:nvGrpSpPr>
        <p:grpSpPr>
          <a:xfrm>
            <a:off x="535531" y="2397611"/>
            <a:ext cx="8206467" cy="7205132"/>
            <a:chOff x="0" y="0"/>
            <a:chExt cx="4216347" cy="3701878"/>
          </a:xfrm>
        </p:grpSpPr>
        <p:sp>
          <p:nvSpPr>
            <p:cNvPr id="6" name="Freeform 6"/>
            <p:cNvSpPr/>
            <p:nvPr/>
          </p:nvSpPr>
          <p:spPr>
            <a:xfrm>
              <a:off x="0" y="0"/>
              <a:ext cx="4216347" cy="3701878"/>
            </a:xfrm>
            <a:custGeom>
              <a:avLst/>
              <a:gdLst/>
              <a:ahLst/>
              <a:cxnLst/>
              <a:rect l="l" t="t" r="r" b="b"/>
              <a:pathLst>
                <a:path w="4216347" h="3701878">
                  <a:moveTo>
                    <a:pt x="0" y="0"/>
                  </a:moveTo>
                  <a:lnTo>
                    <a:pt x="4216347" y="0"/>
                  </a:lnTo>
                  <a:lnTo>
                    <a:pt x="4216347" y="3701878"/>
                  </a:lnTo>
                  <a:lnTo>
                    <a:pt x="0" y="3701878"/>
                  </a:lnTo>
                  <a:close/>
                </a:path>
              </a:pathLst>
            </a:custGeom>
            <a:solidFill>
              <a:srgbClr val="FFFFFF"/>
            </a:solidFill>
          </p:spPr>
          <p:txBody>
            <a:bodyPr/>
            <a:lstStyle/>
            <a:p>
              <a:endParaRPr lang="en-AU"/>
            </a:p>
          </p:txBody>
        </p:sp>
      </p:grpSp>
      <p:grpSp>
        <p:nvGrpSpPr>
          <p:cNvPr id="7" name="Group 7"/>
          <p:cNvGrpSpPr/>
          <p:nvPr/>
        </p:nvGrpSpPr>
        <p:grpSpPr>
          <a:xfrm>
            <a:off x="9588562" y="2379999"/>
            <a:ext cx="8206467" cy="7205132"/>
            <a:chOff x="0" y="0"/>
            <a:chExt cx="4216347" cy="3701878"/>
          </a:xfrm>
        </p:grpSpPr>
        <p:sp>
          <p:nvSpPr>
            <p:cNvPr id="8" name="Freeform 8"/>
            <p:cNvSpPr/>
            <p:nvPr/>
          </p:nvSpPr>
          <p:spPr>
            <a:xfrm>
              <a:off x="0" y="0"/>
              <a:ext cx="4216347" cy="3701878"/>
            </a:xfrm>
            <a:custGeom>
              <a:avLst/>
              <a:gdLst/>
              <a:ahLst/>
              <a:cxnLst/>
              <a:rect l="l" t="t" r="r" b="b"/>
              <a:pathLst>
                <a:path w="4216347" h="3701878">
                  <a:moveTo>
                    <a:pt x="0" y="0"/>
                  </a:moveTo>
                  <a:lnTo>
                    <a:pt x="4216347" y="0"/>
                  </a:lnTo>
                  <a:lnTo>
                    <a:pt x="4216347" y="3701878"/>
                  </a:lnTo>
                  <a:lnTo>
                    <a:pt x="0" y="3701878"/>
                  </a:lnTo>
                  <a:close/>
                </a:path>
              </a:pathLst>
            </a:custGeom>
            <a:solidFill>
              <a:srgbClr val="FFFFFF"/>
            </a:solidFill>
          </p:spPr>
          <p:txBody>
            <a:bodyPr/>
            <a:lstStyle/>
            <a:p>
              <a:endParaRPr lang="en-AU"/>
            </a:p>
          </p:txBody>
        </p:sp>
      </p:grpSp>
      <p:sp>
        <p:nvSpPr>
          <p:cNvPr id="9" name="Freeform 9"/>
          <p:cNvSpPr/>
          <p:nvPr/>
        </p:nvSpPr>
        <p:spPr>
          <a:xfrm>
            <a:off x="3764781" y="5107047"/>
            <a:ext cx="1747966" cy="1747966"/>
          </a:xfrm>
          <a:custGeom>
            <a:avLst/>
            <a:gdLst/>
            <a:ahLst/>
            <a:cxnLst/>
            <a:rect l="l" t="t" r="r" b="b"/>
            <a:pathLst>
              <a:path w="1747966" h="1747966">
                <a:moveTo>
                  <a:pt x="0" y="0"/>
                </a:moveTo>
                <a:lnTo>
                  <a:pt x="1747966" y="0"/>
                </a:lnTo>
                <a:lnTo>
                  <a:pt x="1747966" y="1747966"/>
                </a:lnTo>
                <a:lnTo>
                  <a:pt x="0" y="1747966"/>
                </a:lnTo>
                <a:lnTo>
                  <a:pt x="0" y="0"/>
                </a:lnTo>
                <a:close/>
              </a:path>
            </a:pathLst>
          </a:custGeom>
          <a:blipFill>
            <a:blip r:embed="rId3"/>
            <a:stretch>
              <a:fillRect/>
            </a:stretch>
          </a:blipFill>
        </p:spPr>
        <p:txBody>
          <a:bodyPr/>
          <a:lstStyle/>
          <a:p>
            <a:endParaRPr lang="en-AU"/>
          </a:p>
        </p:txBody>
      </p:sp>
      <p:sp>
        <p:nvSpPr>
          <p:cNvPr id="10" name="Freeform 10"/>
          <p:cNvSpPr/>
          <p:nvPr/>
        </p:nvSpPr>
        <p:spPr>
          <a:xfrm>
            <a:off x="12889505" y="4984684"/>
            <a:ext cx="1870329" cy="1870329"/>
          </a:xfrm>
          <a:custGeom>
            <a:avLst/>
            <a:gdLst/>
            <a:ahLst/>
            <a:cxnLst/>
            <a:rect l="l" t="t" r="r" b="b"/>
            <a:pathLst>
              <a:path w="1870329" h="1870329">
                <a:moveTo>
                  <a:pt x="0" y="0"/>
                </a:moveTo>
                <a:lnTo>
                  <a:pt x="1870329" y="0"/>
                </a:lnTo>
                <a:lnTo>
                  <a:pt x="1870329" y="1870329"/>
                </a:lnTo>
                <a:lnTo>
                  <a:pt x="0" y="1870329"/>
                </a:lnTo>
                <a:lnTo>
                  <a:pt x="0" y="0"/>
                </a:lnTo>
                <a:close/>
              </a:path>
            </a:pathLst>
          </a:custGeom>
          <a:blipFill>
            <a:blip r:embed="rId4"/>
            <a:stretch>
              <a:fillRect/>
            </a:stretch>
          </a:blipFill>
        </p:spPr>
        <p:txBody>
          <a:bodyPr/>
          <a:lstStyle/>
          <a:p>
            <a:endParaRPr lang="en-AU"/>
          </a:p>
        </p:txBody>
      </p:sp>
      <p:sp>
        <p:nvSpPr>
          <p:cNvPr id="11" name="TextBox 11"/>
          <p:cNvSpPr txBox="1"/>
          <p:nvPr/>
        </p:nvSpPr>
        <p:spPr>
          <a:xfrm>
            <a:off x="785006" y="1056024"/>
            <a:ext cx="16717988" cy="904875"/>
          </a:xfrm>
          <a:prstGeom prst="rect">
            <a:avLst/>
          </a:prstGeom>
        </p:spPr>
        <p:txBody>
          <a:bodyPr lIns="0" tIns="0" rIns="0" bIns="0" rtlCol="0" anchor="t">
            <a:spAutoFit/>
          </a:bodyPr>
          <a:lstStyle/>
          <a:p>
            <a:pPr algn="l">
              <a:lnSpc>
                <a:spcPts val="7199"/>
              </a:lnSpc>
            </a:pPr>
            <a:r>
              <a:rPr lang="en-US" sz="5999" b="1">
                <a:solidFill>
                  <a:srgbClr val="000000"/>
                </a:solidFill>
                <a:latin typeface="Raleway Bold"/>
                <a:ea typeface="Raleway Bold"/>
                <a:cs typeface="Raleway Bold"/>
                <a:sym typeface="Raleway Bold"/>
              </a:rPr>
              <a:t>Methamphetamine use in family relationships</a:t>
            </a:r>
          </a:p>
        </p:txBody>
      </p:sp>
      <p:sp>
        <p:nvSpPr>
          <p:cNvPr id="12" name="TextBox 12"/>
          <p:cNvSpPr txBox="1"/>
          <p:nvPr/>
        </p:nvSpPr>
        <p:spPr>
          <a:xfrm>
            <a:off x="1028700" y="7282765"/>
            <a:ext cx="7220128" cy="1858010"/>
          </a:xfrm>
          <a:prstGeom prst="rect">
            <a:avLst/>
          </a:prstGeom>
        </p:spPr>
        <p:txBody>
          <a:bodyPr lIns="0" tIns="0" rIns="0" bIns="0" rtlCol="0" anchor="t">
            <a:spAutoFit/>
          </a:bodyPr>
          <a:lstStyle/>
          <a:p>
            <a:pPr algn="just">
              <a:lnSpc>
                <a:spcPts val="4960"/>
              </a:lnSpc>
            </a:pPr>
            <a:r>
              <a:rPr lang="en-US" sz="3200">
                <a:solidFill>
                  <a:srgbClr val="000000"/>
                </a:solidFill>
                <a:latin typeface="Raleway"/>
                <a:ea typeface="Raleway"/>
                <a:cs typeface="Raleway"/>
                <a:sym typeface="Raleway"/>
              </a:rPr>
              <a:t>People who use methamphetamine often experience family conflict and social isolation, reducing wellbeing</a:t>
            </a:r>
          </a:p>
        </p:txBody>
      </p:sp>
      <p:sp>
        <p:nvSpPr>
          <p:cNvPr id="13" name="TextBox 13"/>
          <p:cNvSpPr txBox="1"/>
          <p:nvPr/>
        </p:nvSpPr>
        <p:spPr>
          <a:xfrm>
            <a:off x="521987" y="9611165"/>
            <a:ext cx="2440384" cy="377826"/>
          </a:xfrm>
          <a:prstGeom prst="rect">
            <a:avLst/>
          </a:prstGeom>
        </p:spPr>
        <p:txBody>
          <a:bodyPr lIns="0" tIns="0" rIns="0" bIns="0" rtlCol="0" anchor="t">
            <a:spAutoFit/>
          </a:bodyPr>
          <a:lstStyle/>
          <a:p>
            <a:pPr algn="ctr">
              <a:lnSpc>
                <a:spcPts val="2799"/>
              </a:lnSpc>
            </a:pPr>
            <a:r>
              <a:rPr lang="en-US" sz="1999">
                <a:solidFill>
                  <a:srgbClr val="000000"/>
                </a:solidFill>
                <a:latin typeface="Circular Std"/>
                <a:ea typeface="Circular Std"/>
                <a:cs typeface="Circular Std"/>
                <a:sym typeface="Circular Std"/>
              </a:rPr>
              <a:t>Images: Flaticon.com</a:t>
            </a:r>
          </a:p>
        </p:txBody>
      </p:sp>
      <p:sp>
        <p:nvSpPr>
          <p:cNvPr id="14" name="TextBox 14"/>
          <p:cNvSpPr txBox="1"/>
          <p:nvPr/>
        </p:nvSpPr>
        <p:spPr>
          <a:xfrm>
            <a:off x="10214605" y="2706985"/>
            <a:ext cx="7220128" cy="1858010"/>
          </a:xfrm>
          <a:prstGeom prst="rect">
            <a:avLst/>
          </a:prstGeom>
        </p:spPr>
        <p:txBody>
          <a:bodyPr lIns="0" tIns="0" rIns="0" bIns="0" rtlCol="0" anchor="t">
            <a:spAutoFit/>
          </a:bodyPr>
          <a:lstStyle/>
          <a:p>
            <a:pPr algn="just">
              <a:lnSpc>
                <a:spcPts val="4960"/>
              </a:lnSpc>
            </a:pPr>
            <a:r>
              <a:rPr lang="en-US" sz="3200" dirty="0">
                <a:solidFill>
                  <a:srgbClr val="000000"/>
                </a:solidFill>
                <a:latin typeface="Raleway"/>
                <a:ea typeface="Raleway"/>
                <a:cs typeface="Raleway"/>
                <a:sym typeface="Raleway"/>
              </a:rPr>
              <a:t>Having a loved one who uses methamphetamine can also be difficult for family members</a:t>
            </a:r>
          </a:p>
        </p:txBody>
      </p:sp>
      <p:sp>
        <p:nvSpPr>
          <p:cNvPr id="15" name="TextBox 15"/>
          <p:cNvSpPr txBox="1"/>
          <p:nvPr/>
        </p:nvSpPr>
        <p:spPr>
          <a:xfrm>
            <a:off x="1028700" y="2706985"/>
            <a:ext cx="7220128" cy="1858010"/>
          </a:xfrm>
          <a:prstGeom prst="rect">
            <a:avLst/>
          </a:prstGeom>
        </p:spPr>
        <p:txBody>
          <a:bodyPr lIns="0" tIns="0" rIns="0" bIns="0" rtlCol="0" anchor="t">
            <a:spAutoFit/>
          </a:bodyPr>
          <a:lstStyle/>
          <a:p>
            <a:pPr algn="just">
              <a:lnSpc>
                <a:spcPts val="4960"/>
              </a:lnSpc>
            </a:pPr>
            <a:r>
              <a:rPr lang="en-US" sz="3200" dirty="0">
                <a:solidFill>
                  <a:srgbClr val="000000"/>
                </a:solidFill>
                <a:latin typeface="Raleway"/>
                <a:ea typeface="Raleway"/>
                <a:cs typeface="Raleway"/>
                <a:sym typeface="Raleway"/>
              </a:rPr>
              <a:t>Methamphetamine use associated with interpersonal </a:t>
            </a:r>
            <a:r>
              <a:rPr lang="en-US" sz="3200" dirty="0" err="1">
                <a:solidFill>
                  <a:srgbClr val="000000"/>
                </a:solidFill>
                <a:latin typeface="Raleway"/>
                <a:ea typeface="Raleway"/>
                <a:cs typeface="Raleway"/>
                <a:sym typeface="Raleway"/>
              </a:rPr>
              <a:t>behaviour</a:t>
            </a:r>
            <a:r>
              <a:rPr lang="en-US" sz="3200" dirty="0">
                <a:solidFill>
                  <a:srgbClr val="000000"/>
                </a:solidFill>
                <a:latin typeface="Raleway"/>
                <a:ea typeface="Raleway"/>
                <a:cs typeface="Raleway"/>
                <a:sym typeface="Raleway"/>
              </a:rPr>
              <a:t> changes (e.g., agitation, paranoia)</a:t>
            </a:r>
          </a:p>
        </p:txBody>
      </p:sp>
      <p:sp>
        <p:nvSpPr>
          <p:cNvPr id="16" name="TextBox 16"/>
          <p:cNvSpPr txBox="1"/>
          <p:nvPr/>
        </p:nvSpPr>
        <p:spPr>
          <a:xfrm>
            <a:off x="9992765" y="7282765"/>
            <a:ext cx="7398062" cy="1858010"/>
          </a:xfrm>
          <a:prstGeom prst="rect">
            <a:avLst/>
          </a:prstGeom>
        </p:spPr>
        <p:txBody>
          <a:bodyPr lIns="0" tIns="0" rIns="0" bIns="0" rtlCol="0" anchor="t">
            <a:spAutoFit/>
          </a:bodyPr>
          <a:lstStyle/>
          <a:p>
            <a:pPr algn="just">
              <a:lnSpc>
                <a:spcPts val="4960"/>
              </a:lnSpc>
            </a:pPr>
            <a:r>
              <a:rPr lang="en-US" sz="3200" dirty="0">
                <a:solidFill>
                  <a:srgbClr val="000000"/>
                </a:solidFill>
                <a:latin typeface="Raleway"/>
                <a:ea typeface="Raleway"/>
                <a:cs typeface="Raleway"/>
                <a:sym typeface="Raleway"/>
              </a:rPr>
              <a:t>Understanding the perspectives of people who use methamphetamine can inform family support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179994"/>
            <a:ext cx="18288000" cy="5927011"/>
            <a:chOff x="0" y="0"/>
            <a:chExt cx="4816593" cy="1561023"/>
          </a:xfrm>
        </p:grpSpPr>
        <p:sp>
          <p:nvSpPr>
            <p:cNvPr id="3" name="Freeform 3"/>
            <p:cNvSpPr/>
            <p:nvPr/>
          </p:nvSpPr>
          <p:spPr>
            <a:xfrm>
              <a:off x="0" y="0"/>
              <a:ext cx="4816592" cy="1561024"/>
            </a:xfrm>
            <a:custGeom>
              <a:avLst/>
              <a:gdLst/>
              <a:ahLst/>
              <a:cxnLst/>
              <a:rect l="l" t="t" r="r" b="b"/>
              <a:pathLst>
                <a:path w="4816592" h="1561024">
                  <a:moveTo>
                    <a:pt x="0" y="0"/>
                  </a:moveTo>
                  <a:lnTo>
                    <a:pt x="4816592" y="0"/>
                  </a:lnTo>
                  <a:lnTo>
                    <a:pt x="4816592" y="1561024"/>
                  </a:lnTo>
                  <a:lnTo>
                    <a:pt x="0" y="1561024"/>
                  </a:lnTo>
                  <a:close/>
                </a:path>
              </a:pathLst>
            </a:custGeom>
            <a:solidFill>
              <a:srgbClr val="E5B7F1"/>
            </a:solidFill>
          </p:spPr>
          <p:txBody>
            <a:bodyPr/>
            <a:lstStyle/>
            <a:p>
              <a:endParaRPr lang="en-AU"/>
            </a:p>
          </p:txBody>
        </p:sp>
        <p:sp>
          <p:nvSpPr>
            <p:cNvPr id="4" name="TextBox 4"/>
            <p:cNvSpPr txBox="1"/>
            <p:nvPr/>
          </p:nvSpPr>
          <p:spPr>
            <a:xfrm>
              <a:off x="0" y="-38100"/>
              <a:ext cx="4816593" cy="159912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64683" y="4350714"/>
            <a:ext cx="15358633" cy="2885967"/>
            <a:chOff x="0" y="0"/>
            <a:chExt cx="7891013" cy="1482762"/>
          </a:xfrm>
        </p:grpSpPr>
        <p:sp>
          <p:nvSpPr>
            <p:cNvPr id="6" name="Freeform 6"/>
            <p:cNvSpPr/>
            <p:nvPr/>
          </p:nvSpPr>
          <p:spPr>
            <a:xfrm>
              <a:off x="0" y="0"/>
              <a:ext cx="7891013" cy="1482762"/>
            </a:xfrm>
            <a:custGeom>
              <a:avLst/>
              <a:gdLst/>
              <a:ahLst/>
              <a:cxnLst/>
              <a:rect l="l" t="t" r="r" b="b"/>
              <a:pathLst>
                <a:path w="7891013" h="1482762">
                  <a:moveTo>
                    <a:pt x="0" y="0"/>
                  </a:moveTo>
                  <a:lnTo>
                    <a:pt x="7891013" y="0"/>
                  </a:lnTo>
                  <a:lnTo>
                    <a:pt x="7891013" y="1482762"/>
                  </a:lnTo>
                  <a:lnTo>
                    <a:pt x="0" y="1482762"/>
                  </a:lnTo>
                  <a:close/>
                </a:path>
              </a:pathLst>
            </a:custGeom>
            <a:solidFill>
              <a:srgbClr val="FFFFFF"/>
            </a:solidFill>
          </p:spPr>
          <p:txBody>
            <a:bodyPr/>
            <a:lstStyle/>
            <a:p>
              <a:endParaRPr lang="en-AU"/>
            </a:p>
          </p:txBody>
        </p:sp>
      </p:grpSp>
      <p:sp>
        <p:nvSpPr>
          <p:cNvPr id="7" name="TextBox 7"/>
          <p:cNvSpPr txBox="1"/>
          <p:nvPr/>
        </p:nvSpPr>
        <p:spPr>
          <a:xfrm>
            <a:off x="2363460" y="5063447"/>
            <a:ext cx="13561080" cy="1384300"/>
          </a:xfrm>
          <a:prstGeom prst="rect">
            <a:avLst/>
          </a:prstGeom>
        </p:spPr>
        <p:txBody>
          <a:bodyPr lIns="0" tIns="0" rIns="0" bIns="0" rtlCol="0" anchor="t">
            <a:spAutoFit/>
          </a:bodyPr>
          <a:lstStyle/>
          <a:p>
            <a:pPr marL="0" lvl="0" indent="0" algn="ctr">
              <a:lnSpc>
                <a:spcPts val="5599"/>
              </a:lnSpc>
              <a:spcBef>
                <a:spcPct val="0"/>
              </a:spcBef>
            </a:pPr>
            <a:r>
              <a:rPr lang="en-US" sz="3999" b="1" dirty="0">
                <a:solidFill>
                  <a:srgbClr val="000000"/>
                </a:solidFill>
                <a:latin typeface="Raleway Bold"/>
                <a:ea typeface="Raleway Bold"/>
                <a:cs typeface="Raleway Bold"/>
                <a:sym typeface="Raleway Bold"/>
              </a:rPr>
              <a:t>Explore the how people who use methamphetamine navigate their family relationships</a:t>
            </a:r>
          </a:p>
        </p:txBody>
      </p:sp>
      <p:sp>
        <p:nvSpPr>
          <p:cNvPr id="8" name="TextBox 8"/>
          <p:cNvSpPr txBox="1"/>
          <p:nvPr/>
        </p:nvSpPr>
        <p:spPr>
          <a:xfrm>
            <a:off x="8304098" y="3132273"/>
            <a:ext cx="1679804" cy="904875"/>
          </a:xfrm>
          <a:prstGeom prst="rect">
            <a:avLst/>
          </a:prstGeom>
        </p:spPr>
        <p:txBody>
          <a:bodyPr lIns="0" tIns="0" rIns="0" bIns="0" rtlCol="0" anchor="t">
            <a:spAutoFit/>
          </a:bodyPr>
          <a:lstStyle/>
          <a:p>
            <a:pPr algn="ctr">
              <a:lnSpc>
                <a:spcPts val="7199"/>
              </a:lnSpc>
            </a:pPr>
            <a:r>
              <a:rPr lang="en-US" sz="5999" b="1">
                <a:solidFill>
                  <a:srgbClr val="000000"/>
                </a:solidFill>
                <a:latin typeface="Raleway Bold"/>
                <a:ea typeface="Raleway Bold"/>
                <a:cs typeface="Raleway Bold"/>
                <a:sym typeface="Raleway Bold"/>
              </a:rPr>
              <a:t>Aim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5B7F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165904" cy="10344150"/>
            <a:chOff x="0" y="0"/>
            <a:chExt cx="2424022" cy="3499132"/>
          </a:xfrm>
        </p:grpSpPr>
        <p:sp>
          <p:nvSpPr>
            <p:cNvPr id="3" name="Freeform 3"/>
            <p:cNvSpPr/>
            <p:nvPr/>
          </p:nvSpPr>
          <p:spPr>
            <a:xfrm>
              <a:off x="0" y="0"/>
              <a:ext cx="2424022" cy="3499132"/>
            </a:xfrm>
            <a:custGeom>
              <a:avLst/>
              <a:gdLst/>
              <a:ahLst/>
              <a:cxnLst/>
              <a:rect l="l" t="t" r="r" b="b"/>
              <a:pathLst>
                <a:path w="2424022" h="3499132">
                  <a:moveTo>
                    <a:pt x="0" y="0"/>
                  </a:moveTo>
                  <a:lnTo>
                    <a:pt x="2424022" y="0"/>
                  </a:lnTo>
                  <a:lnTo>
                    <a:pt x="2424022" y="3499132"/>
                  </a:lnTo>
                  <a:lnTo>
                    <a:pt x="0" y="3499132"/>
                  </a:lnTo>
                  <a:close/>
                </a:path>
              </a:pathLst>
            </a:custGeom>
            <a:solidFill>
              <a:srgbClr val="FFFFFF"/>
            </a:solidFill>
          </p:spPr>
          <p:txBody>
            <a:bodyPr/>
            <a:lstStyle/>
            <a:p>
              <a:endParaRPr lang="en-AU"/>
            </a:p>
          </p:txBody>
        </p:sp>
      </p:grpSp>
      <p:sp>
        <p:nvSpPr>
          <p:cNvPr id="4" name="Freeform 4"/>
          <p:cNvSpPr/>
          <p:nvPr/>
        </p:nvSpPr>
        <p:spPr>
          <a:xfrm>
            <a:off x="2482917" y="6168765"/>
            <a:ext cx="2206390" cy="2206390"/>
          </a:xfrm>
          <a:custGeom>
            <a:avLst/>
            <a:gdLst/>
            <a:ahLst/>
            <a:cxnLst/>
            <a:rect l="l" t="t" r="r" b="b"/>
            <a:pathLst>
              <a:path w="2206390" h="2206390">
                <a:moveTo>
                  <a:pt x="0" y="0"/>
                </a:moveTo>
                <a:lnTo>
                  <a:pt x="2206391" y="0"/>
                </a:lnTo>
                <a:lnTo>
                  <a:pt x="2206391" y="2206391"/>
                </a:lnTo>
                <a:lnTo>
                  <a:pt x="0" y="2206391"/>
                </a:lnTo>
                <a:lnTo>
                  <a:pt x="0" y="0"/>
                </a:lnTo>
                <a:close/>
              </a:path>
            </a:pathLst>
          </a:custGeom>
          <a:blipFill>
            <a:blip r:embed="rId3"/>
            <a:stretch>
              <a:fillRect/>
            </a:stretch>
          </a:blipFill>
        </p:spPr>
        <p:txBody>
          <a:bodyPr/>
          <a:lstStyle/>
          <a:p>
            <a:endParaRPr lang="en-AU"/>
          </a:p>
        </p:txBody>
      </p:sp>
      <p:grpSp>
        <p:nvGrpSpPr>
          <p:cNvPr id="5" name="Group 5"/>
          <p:cNvGrpSpPr/>
          <p:nvPr/>
        </p:nvGrpSpPr>
        <p:grpSpPr>
          <a:xfrm>
            <a:off x="7625107" y="688435"/>
            <a:ext cx="10155931" cy="8967279"/>
            <a:chOff x="0" y="0"/>
            <a:chExt cx="4014646" cy="3544771"/>
          </a:xfrm>
        </p:grpSpPr>
        <p:sp>
          <p:nvSpPr>
            <p:cNvPr id="6" name="Freeform 6"/>
            <p:cNvSpPr/>
            <p:nvPr/>
          </p:nvSpPr>
          <p:spPr>
            <a:xfrm>
              <a:off x="0" y="0"/>
              <a:ext cx="4014646" cy="3544771"/>
            </a:xfrm>
            <a:custGeom>
              <a:avLst/>
              <a:gdLst/>
              <a:ahLst/>
              <a:cxnLst/>
              <a:rect l="l" t="t" r="r" b="b"/>
              <a:pathLst>
                <a:path w="4014646" h="3544771">
                  <a:moveTo>
                    <a:pt x="0" y="0"/>
                  </a:moveTo>
                  <a:lnTo>
                    <a:pt x="4014646" y="0"/>
                  </a:lnTo>
                  <a:lnTo>
                    <a:pt x="4014646" y="3544771"/>
                  </a:lnTo>
                  <a:lnTo>
                    <a:pt x="0" y="3544771"/>
                  </a:lnTo>
                  <a:close/>
                </a:path>
              </a:pathLst>
            </a:custGeom>
            <a:solidFill>
              <a:srgbClr val="FFFFFF"/>
            </a:solidFill>
          </p:spPr>
          <p:txBody>
            <a:bodyPr/>
            <a:lstStyle/>
            <a:p>
              <a:endParaRPr lang="en-AU"/>
            </a:p>
          </p:txBody>
        </p:sp>
      </p:grpSp>
      <p:grpSp>
        <p:nvGrpSpPr>
          <p:cNvPr id="7" name="Group 7"/>
          <p:cNvGrpSpPr/>
          <p:nvPr/>
        </p:nvGrpSpPr>
        <p:grpSpPr>
          <a:xfrm>
            <a:off x="12566061" y="1781175"/>
            <a:ext cx="5214977" cy="3069520"/>
            <a:chOff x="0" y="0"/>
            <a:chExt cx="6953303" cy="4092693"/>
          </a:xfrm>
        </p:grpSpPr>
        <p:sp>
          <p:nvSpPr>
            <p:cNvPr id="8" name="Freeform 8"/>
            <p:cNvSpPr/>
            <p:nvPr/>
          </p:nvSpPr>
          <p:spPr>
            <a:xfrm>
              <a:off x="1057249" y="881547"/>
              <a:ext cx="1725246" cy="1725246"/>
            </a:xfrm>
            <a:custGeom>
              <a:avLst/>
              <a:gdLst/>
              <a:ahLst/>
              <a:cxnLst/>
              <a:rect l="l" t="t" r="r" b="b"/>
              <a:pathLst>
                <a:path w="1725246" h="1725246">
                  <a:moveTo>
                    <a:pt x="0" y="0"/>
                  </a:moveTo>
                  <a:lnTo>
                    <a:pt x="1725246" y="0"/>
                  </a:lnTo>
                  <a:lnTo>
                    <a:pt x="1725246" y="1725246"/>
                  </a:lnTo>
                  <a:lnTo>
                    <a:pt x="0" y="1725246"/>
                  </a:lnTo>
                  <a:lnTo>
                    <a:pt x="0" y="0"/>
                  </a:lnTo>
                  <a:close/>
                </a:path>
              </a:pathLst>
            </a:custGeom>
            <a:blipFill>
              <a:blip r:embed="rId4"/>
              <a:stretch>
                <a:fillRect/>
              </a:stretch>
            </a:blipFill>
          </p:spPr>
          <p:txBody>
            <a:bodyPr/>
            <a:lstStyle/>
            <a:p>
              <a:endParaRPr lang="en-AU"/>
            </a:p>
          </p:txBody>
        </p:sp>
        <p:sp>
          <p:nvSpPr>
            <p:cNvPr id="9" name="Freeform 9"/>
            <p:cNvSpPr/>
            <p:nvPr/>
          </p:nvSpPr>
          <p:spPr>
            <a:xfrm>
              <a:off x="3887395" y="966214"/>
              <a:ext cx="1555912" cy="1555912"/>
            </a:xfrm>
            <a:custGeom>
              <a:avLst/>
              <a:gdLst/>
              <a:ahLst/>
              <a:cxnLst/>
              <a:rect l="l" t="t" r="r" b="b"/>
              <a:pathLst>
                <a:path w="1555912" h="1555912">
                  <a:moveTo>
                    <a:pt x="0" y="0"/>
                  </a:moveTo>
                  <a:lnTo>
                    <a:pt x="1555913" y="0"/>
                  </a:lnTo>
                  <a:lnTo>
                    <a:pt x="1555913" y="1555912"/>
                  </a:lnTo>
                  <a:lnTo>
                    <a:pt x="0" y="1555912"/>
                  </a:lnTo>
                  <a:lnTo>
                    <a:pt x="0" y="0"/>
                  </a:lnTo>
                  <a:close/>
                </a:path>
              </a:pathLst>
            </a:custGeom>
            <a:blipFill>
              <a:blip r:embed="rId5"/>
              <a:stretch>
                <a:fillRect/>
              </a:stretch>
            </a:blipFill>
          </p:spPr>
          <p:txBody>
            <a:bodyPr/>
            <a:lstStyle/>
            <a:p>
              <a:endParaRPr lang="en-AU"/>
            </a:p>
          </p:txBody>
        </p:sp>
        <p:sp>
          <p:nvSpPr>
            <p:cNvPr id="10" name="TextBox 10"/>
            <p:cNvSpPr txBox="1"/>
            <p:nvPr/>
          </p:nvSpPr>
          <p:spPr>
            <a:xfrm>
              <a:off x="0" y="2705218"/>
              <a:ext cx="6953303" cy="1387474"/>
            </a:xfrm>
            <a:prstGeom prst="rect">
              <a:avLst/>
            </a:prstGeom>
          </p:spPr>
          <p:txBody>
            <a:bodyPr lIns="0" tIns="0" rIns="0" bIns="0" rtlCol="0" anchor="t">
              <a:spAutoFit/>
            </a:bodyPr>
            <a:lstStyle/>
            <a:p>
              <a:pPr algn="ctr">
                <a:lnSpc>
                  <a:spcPts val="4200"/>
                </a:lnSpc>
              </a:pPr>
              <a:r>
                <a:rPr lang="en-US" sz="3000">
                  <a:solidFill>
                    <a:srgbClr val="000000"/>
                  </a:solidFill>
                  <a:latin typeface="Raleway"/>
                  <a:ea typeface="Raleway"/>
                  <a:cs typeface="Raleway"/>
                  <a:sym typeface="Raleway"/>
                </a:rPr>
                <a:t>Weekly methamphetamine use over the last 6 months</a:t>
              </a:r>
            </a:p>
          </p:txBody>
        </p:sp>
        <p:sp>
          <p:nvSpPr>
            <p:cNvPr id="11" name="TextBox 11"/>
            <p:cNvSpPr txBox="1"/>
            <p:nvPr/>
          </p:nvSpPr>
          <p:spPr>
            <a:xfrm>
              <a:off x="731825" y="-76200"/>
              <a:ext cx="5138712" cy="880534"/>
            </a:xfrm>
            <a:prstGeom prst="rect">
              <a:avLst/>
            </a:prstGeom>
          </p:spPr>
          <p:txBody>
            <a:bodyPr lIns="0" tIns="0" rIns="0" bIns="0" rtlCol="0" anchor="t">
              <a:spAutoFit/>
            </a:bodyPr>
            <a:lstStyle/>
            <a:p>
              <a:pPr algn="ctr">
                <a:lnSpc>
                  <a:spcPts val="5599"/>
                </a:lnSpc>
              </a:pPr>
              <a:r>
                <a:rPr lang="en-US" sz="3999">
                  <a:solidFill>
                    <a:srgbClr val="000000"/>
                  </a:solidFill>
                  <a:latin typeface="Raleway"/>
                  <a:ea typeface="Raleway"/>
                  <a:cs typeface="Raleway"/>
                  <a:sym typeface="Raleway"/>
                </a:rPr>
                <a:t>Inclusion criteria</a:t>
              </a:r>
            </a:p>
          </p:txBody>
        </p:sp>
      </p:grpSp>
      <p:sp>
        <p:nvSpPr>
          <p:cNvPr id="12" name="Freeform 12"/>
          <p:cNvSpPr/>
          <p:nvPr/>
        </p:nvSpPr>
        <p:spPr>
          <a:xfrm>
            <a:off x="10521311" y="4311978"/>
            <a:ext cx="918682" cy="918682"/>
          </a:xfrm>
          <a:custGeom>
            <a:avLst/>
            <a:gdLst/>
            <a:ahLst/>
            <a:cxnLst/>
            <a:rect l="l" t="t" r="r" b="b"/>
            <a:pathLst>
              <a:path w="918682" h="918682">
                <a:moveTo>
                  <a:pt x="0" y="0"/>
                </a:moveTo>
                <a:lnTo>
                  <a:pt x="918682" y="0"/>
                </a:lnTo>
                <a:lnTo>
                  <a:pt x="918682" y="918682"/>
                </a:lnTo>
                <a:lnTo>
                  <a:pt x="0" y="918682"/>
                </a:lnTo>
                <a:lnTo>
                  <a:pt x="0" y="0"/>
                </a:lnTo>
                <a:close/>
              </a:path>
            </a:pathLst>
          </a:custGeom>
          <a:blipFill>
            <a:blip r:embed="rId6"/>
            <a:stretch>
              <a:fillRect/>
            </a:stretch>
          </a:blipFill>
        </p:spPr>
        <p:txBody>
          <a:bodyPr/>
          <a:lstStyle/>
          <a:p>
            <a:endParaRPr lang="en-AU"/>
          </a:p>
        </p:txBody>
      </p:sp>
      <p:sp>
        <p:nvSpPr>
          <p:cNvPr id="13" name="Freeform 13"/>
          <p:cNvSpPr/>
          <p:nvPr/>
        </p:nvSpPr>
        <p:spPr>
          <a:xfrm>
            <a:off x="8065263" y="2029766"/>
            <a:ext cx="857467" cy="1044381"/>
          </a:xfrm>
          <a:custGeom>
            <a:avLst/>
            <a:gdLst/>
            <a:ahLst/>
            <a:cxnLst/>
            <a:rect l="l" t="t" r="r" b="b"/>
            <a:pathLst>
              <a:path w="857467" h="1044381">
                <a:moveTo>
                  <a:pt x="0" y="0"/>
                </a:moveTo>
                <a:lnTo>
                  <a:pt x="857467" y="0"/>
                </a:lnTo>
                <a:lnTo>
                  <a:pt x="857467" y="1044381"/>
                </a:lnTo>
                <a:lnTo>
                  <a:pt x="0" y="1044381"/>
                </a:lnTo>
                <a:lnTo>
                  <a:pt x="0" y="0"/>
                </a:lnTo>
                <a:close/>
              </a:path>
            </a:pathLst>
          </a:custGeom>
          <a:blipFill>
            <a:blip r:embed="rId7"/>
            <a:stretch>
              <a:fillRect/>
            </a:stretch>
          </a:blipFill>
        </p:spPr>
        <p:txBody>
          <a:bodyPr/>
          <a:lstStyle/>
          <a:p>
            <a:endParaRPr lang="en-AU"/>
          </a:p>
        </p:txBody>
      </p:sp>
      <p:sp>
        <p:nvSpPr>
          <p:cNvPr id="14" name="Freeform 14"/>
          <p:cNvSpPr/>
          <p:nvPr/>
        </p:nvSpPr>
        <p:spPr>
          <a:xfrm>
            <a:off x="9087811" y="2188487"/>
            <a:ext cx="965689" cy="726939"/>
          </a:xfrm>
          <a:custGeom>
            <a:avLst/>
            <a:gdLst/>
            <a:ahLst/>
            <a:cxnLst/>
            <a:rect l="l" t="t" r="r" b="b"/>
            <a:pathLst>
              <a:path w="965689" h="726939">
                <a:moveTo>
                  <a:pt x="0" y="0"/>
                </a:moveTo>
                <a:lnTo>
                  <a:pt x="965689" y="0"/>
                </a:lnTo>
                <a:lnTo>
                  <a:pt x="965689" y="726939"/>
                </a:lnTo>
                <a:lnTo>
                  <a:pt x="0" y="726939"/>
                </a:lnTo>
                <a:lnTo>
                  <a:pt x="0" y="0"/>
                </a:lnTo>
                <a:close/>
              </a:path>
            </a:pathLst>
          </a:custGeom>
          <a:blipFill>
            <a:blip r:embed="rId8"/>
            <a:stretch>
              <a:fillRect/>
            </a:stretch>
          </a:blipFill>
        </p:spPr>
        <p:txBody>
          <a:bodyPr/>
          <a:lstStyle/>
          <a:p>
            <a:endParaRPr lang="en-AU"/>
          </a:p>
        </p:txBody>
      </p:sp>
      <p:sp>
        <p:nvSpPr>
          <p:cNvPr id="15" name="Freeform 15"/>
          <p:cNvSpPr/>
          <p:nvPr/>
        </p:nvSpPr>
        <p:spPr>
          <a:xfrm>
            <a:off x="8207279" y="3366912"/>
            <a:ext cx="880532" cy="880532"/>
          </a:xfrm>
          <a:custGeom>
            <a:avLst/>
            <a:gdLst/>
            <a:ahLst/>
            <a:cxnLst/>
            <a:rect l="l" t="t" r="r" b="b"/>
            <a:pathLst>
              <a:path w="880532" h="880532">
                <a:moveTo>
                  <a:pt x="0" y="0"/>
                </a:moveTo>
                <a:lnTo>
                  <a:pt x="880532" y="0"/>
                </a:lnTo>
                <a:lnTo>
                  <a:pt x="880532" y="880532"/>
                </a:lnTo>
                <a:lnTo>
                  <a:pt x="0" y="880532"/>
                </a:lnTo>
                <a:lnTo>
                  <a:pt x="0" y="0"/>
                </a:lnTo>
                <a:close/>
              </a:path>
            </a:pathLst>
          </a:custGeom>
          <a:blipFill>
            <a:blip r:embed="rId9"/>
            <a:stretch>
              <a:fillRect/>
            </a:stretch>
          </a:blipFill>
        </p:spPr>
        <p:txBody>
          <a:bodyPr/>
          <a:lstStyle/>
          <a:p>
            <a:endParaRPr lang="en-AU"/>
          </a:p>
        </p:txBody>
      </p:sp>
      <p:sp>
        <p:nvSpPr>
          <p:cNvPr id="16" name="Freeform 16"/>
          <p:cNvSpPr/>
          <p:nvPr/>
        </p:nvSpPr>
        <p:spPr>
          <a:xfrm>
            <a:off x="10215425" y="1781175"/>
            <a:ext cx="1451278" cy="1423475"/>
          </a:xfrm>
          <a:custGeom>
            <a:avLst/>
            <a:gdLst/>
            <a:ahLst/>
            <a:cxnLst/>
            <a:rect l="l" t="t" r="r" b="b"/>
            <a:pathLst>
              <a:path w="1451278" h="1423475">
                <a:moveTo>
                  <a:pt x="0" y="0"/>
                </a:moveTo>
                <a:lnTo>
                  <a:pt x="1451278" y="0"/>
                </a:lnTo>
                <a:lnTo>
                  <a:pt x="1451278" y="1423475"/>
                </a:lnTo>
                <a:lnTo>
                  <a:pt x="0" y="1423475"/>
                </a:lnTo>
                <a:lnTo>
                  <a:pt x="0" y="0"/>
                </a:lnTo>
                <a:close/>
              </a:path>
            </a:pathLst>
          </a:custGeom>
          <a:blipFill>
            <a:blip r:embed="rId10"/>
            <a:stretch>
              <a:fillRect/>
            </a:stretch>
          </a:blipFill>
        </p:spPr>
        <p:txBody>
          <a:bodyPr/>
          <a:lstStyle/>
          <a:p>
            <a:endParaRPr lang="en-AU"/>
          </a:p>
        </p:txBody>
      </p:sp>
      <p:sp>
        <p:nvSpPr>
          <p:cNvPr id="17" name="Freeform 17"/>
          <p:cNvSpPr/>
          <p:nvPr/>
        </p:nvSpPr>
        <p:spPr>
          <a:xfrm>
            <a:off x="15370241" y="7553015"/>
            <a:ext cx="1889059" cy="1644281"/>
          </a:xfrm>
          <a:custGeom>
            <a:avLst/>
            <a:gdLst/>
            <a:ahLst/>
            <a:cxnLst/>
            <a:rect l="l" t="t" r="r" b="b"/>
            <a:pathLst>
              <a:path w="1889059" h="1644281">
                <a:moveTo>
                  <a:pt x="0" y="0"/>
                </a:moveTo>
                <a:lnTo>
                  <a:pt x="1889059" y="0"/>
                </a:lnTo>
                <a:lnTo>
                  <a:pt x="1889059" y="1644281"/>
                </a:lnTo>
                <a:lnTo>
                  <a:pt x="0" y="1644281"/>
                </a:lnTo>
                <a:lnTo>
                  <a:pt x="0" y="0"/>
                </a:lnTo>
                <a:close/>
              </a:path>
            </a:pathLst>
          </a:custGeom>
          <a:blipFill>
            <a:blip r:embed="rId11"/>
            <a:stretch>
              <a:fillRect t="-7832" b="-7054"/>
            </a:stretch>
          </a:blipFill>
        </p:spPr>
        <p:txBody>
          <a:bodyPr/>
          <a:lstStyle/>
          <a:p>
            <a:endParaRPr lang="en-AU"/>
          </a:p>
        </p:txBody>
      </p:sp>
      <p:sp>
        <p:nvSpPr>
          <p:cNvPr id="18" name="Freeform 18"/>
          <p:cNvSpPr/>
          <p:nvPr/>
        </p:nvSpPr>
        <p:spPr>
          <a:xfrm>
            <a:off x="13043911" y="7632926"/>
            <a:ext cx="1484459" cy="1484459"/>
          </a:xfrm>
          <a:custGeom>
            <a:avLst/>
            <a:gdLst/>
            <a:ahLst/>
            <a:cxnLst/>
            <a:rect l="l" t="t" r="r" b="b"/>
            <a:pathLst>
              <a:path w="1484459" h="1484459">
                <a:moveTo>
                  <a:pt x="0" y="0"/>
                </a:moveTo>
                <a:lnTo>
                  <a:pt x="1484459" y="0"/>
                </a:lnTo>
                <a:lnTo>
                  <a:pt x="1484459" y="1484459"/>
                </a:lnTo>
                <a:lnTo>
                  <a:pt x="0" y="1484459"/>
                </a:lnTo>
                <a:lnTo>
                  <a:pt x="0" y="0"/>
                </a:lnTo>
                <a:close/>
              </a:path>
            </a:pathLst>
          </a:custGeom>
          <a:blipFill>
            <a:blip r:embed="rId12"/>
            <a:stretch>
              <a:fillRect/>
            </a:stretch>
          </a:blipFill>
        </p:spPr>
        <p:txBody>
          <a:bodyPr/>
          <a:lstStyle/>
          <a:p>
            <a:endParaRPr lang="en-AU"/>
          </a:p>
        </p:txBody>
      </p:sp>
      <p:sp>
        <p:nvSpPr>
          <p:cNvPr id="19" name="TextBox 19"/>
          <p:cNvSpPr txBox="1"/>
          <p:nvPr/>
        </p:nvSpPr>
        <p:spPr>
          <a:xfrm>
            <a:off x="1849492" y="1479550"/>
            <a:ext cx="3473240" cy="904875"/>
          </a:xfrm>
          <a:prstGeom prst="rect">
            <a:avLst/>
          </a:prstGeom>
        </p:spPr>
        <p:txBody>
          <a:bodyPr lIns="0" tIns="0" rIns="0" bIns="0" rtlCol="0" anchor="t">
            <a:spAutoFit/>
          </a:bodyPr>
          <a:lstStyle/>
          <a:p>
            <a:pPr algn="l">
              <a:lnSpc>
                <a:spcPts val="7199"/>
              </a:lnSpc>
            </a:pPr>
            <a:r>
              <a:rPr lang="en-US" sz="5999" b="1">
                <a:solidFill>
                  <a:srgbClr val="000000"/>
                </a:solidFill>
                <a:latin typeface="Raleway Bold"/>
                <a:ea typeface="Raleway Bold"/>
                <a:cs typeface="Raleway Bold"/>
                <a:sym typeface="Raleway Bold"/>
              </a:rPr>
              <a:t>Methods</a:t>
            </a:r>
          </a:p>
        </p:txBody>
      </p:sp>
      <p:sp>
        <p:nvSpPr>
          <p:cNvPr id="20" name="TextBox 20"/>
          <p:cNvSpPr txBox="1"/>
          <p:nvPr/>
        </p:nvSpPr>
        <p:spPr>
          <a:xfrm>
            <a:off x="9087811" y="3511903"/>
            <a:ext cx="2122511" cy="523875"/>
          </a:xfrm>
          <a:prstGeom prst="rect">
            <a:avLst/>
          </a:prstGeom>
        </p:spPr>
        <p:txBody>
          <a:bodyPr lIns="0" tIns="0" rIns="0" bIns="0" rtlCol="0" anchor="t">
            <a:spAutoFit/>
          </a:bodyPr>
          <a:lstStyle/>
          <a:p>
            <a:pPr algn="r">
              <a:lnSpc>
                <a:spcPts val="4200"/>
              </a:lnSpc>
            </a:pPr>
            <a:r>
              <a:rPr lang="en-US" sz="3000">
                <a:solidFill>
                  <a:srgbClr val="000000"/>
                </a:solidFill>
                <a:latin typeface="Raleway"/>
                <a:ea typeface="Raleway"/>
                <a:cs typeface="Raleway"/>
                <a:sym typeface="Raleway"/>
              </a:rPr>
              <a:t>70% phone</a:t>
            </a:r>
          </a:p>
        </p:txBody>
      </p:sp>
      <p:sp>
        <p:nvSpPr>
          <p:cNvPr id="21" name="TextBox 21"/>
          <p:cNvSpPr txBox="1"/>
          <p:nvPr/>
        </p:nvSpPr>
        <p:spPr>
          <a:xfrm>
            <a:off x="8207279" y="4476044"/>
            <a:ext cx="2116708" cy="523875"/>
          </a:xfrm>
          <a:prstGeom prst="rect">
            <a:avLst/>
          </a:prstGeom>
        </p:spPr>
        <p:txBody>
          <a:bodyPr lIns="0" tIns="0" rIns="0" bIns="0" rtlCol="0" anchor="t">
            <a:spAutoFit/>
          </a:bodyPr>
          <a:lstStyle/>
          <a:p>
            <a:pPr algn="ctr">
              <a:lnSpc>
                <a:spcPts val="4200"/>
              </a:lnSpc>
            </a:pPr>
            <a:r>
              <a:rPr lang="en-US" sz="3000">
                <a:solidFill>
                  <a:srgbClr val="000000"/>
                </a:solidFill>
                <a:latin typeface="Raleway"/>
                <a:ea typeface="Raleway"/>
                <a:cs typeface="Raleway"/>
                <a:sym typeface="Raleway"/>
              </a:rPr>
              <a:t>30% Zoom</a:t>
            </a:r>
          </a:p>
        </p:txBody>
      </p:sp>
      <p:sp>
        <p:nvSpPr>
          <p:cNvPr id="22" name="TextBox 22"/>
          <p:cNvSpPr txBox="1"/>
          <p:nvPr/>
        </p:nvSpPr>
        <p:spPr>
          <a:xfrm>
            <a:off x="7837332" y="1101725"/>
            <a:ext cx="2486655" cy="679450"/>
          </a:xfrm>
          <a:prstGeom prst="rect">
            <a:avLst/>
          </a:prstGeom>
        </p:spPr>
        <p:txBody>
          <a:bodyPr lIns="0" tIns="0" rIns="0" bIns="0" rtlCol="0" anchor="t">
            <a:spAutoFit/>
          </a:bodyPr>
          <a:lstStyle/>
          <a:p>
            <a:pPr algn="ctr">
              <a:lnSpc>
                <a:spcPts val="5599"/>
              </a:lnSpc>
            </a:pPr>
            <a:r>
              <a:rPr lang="en-US" sz="3999">
                <a:solidFill>
                  <a:srgbClr val="000000"/>
                </a:solidFill>
                <a:latin typeface="Raleway"/>
                <a:ea typeface="Raleway"/>
                <a:cs typeface="Raleway"/>
                <a:sym typeface="Raleway"/>
              </a:rPr>
              <a:t>Interviews</a:t>
            </a:r>
          </a:p>
        </p:txBody>
      </p:sp>
      <p:sp>
        <p:nvSpPr>
          <p:cNvPr id="23" name="TextBox 23"/>
          <p:cNvSpPr txBox="1"/>
          <p:nvPr/>
        </p:nvSpPr>
        <p:spPr>
          <a:xfrm>
            <a:off x="13700552" y="6733906"/>
            <a:ext cx="2945996" cy="679450"/>
          </a:xfrm>
          <a:prstGeom prst="rect">
            <a:avLst/>
          </a:prstGeom>
        </p:spPr>
        <p:txBody>
          <a:bodyPr lIns="0" tIns="0" rIns="0" bIns="0" rtlCol="0" anchor="t">
            <a:spAutoFit/>
          </a:bodyPr>
          <a:lstStyle/>
          <a:p>
            <a:pPr algn="ctr">
              <a:lnSpc>
                <a:spcPts val="5599"/>
              </a:lnSpc>
            </a:pPr>
            <a:r>
              <a:rPr lang="en-US" sz="3999">
                <a:solidFill>
                  <a:srgbClr val="000000"/>
                </a:solidFill>
                <a:latin typeface="Raleway"/>
                <a:ea typeface="Raleway"/>
                <a:cs typeface="Raleway"/>
                <a:sym typeface="Raleway"/>
              </a:rPr>
              <a:t>Recruitment</a:t>
            </a:r>
          </a:p>
        </p:txBody>
      </p:sp>
      <p:grpSp>
        <p:nvGrpSpPr>
          <p:cNvPr id="24" name="Group 24"/>
          <p:cNvGrpSpPr/>
          <p:nvPr/>
        </p:nvGrpSpPr>
        <p:grpSpPr>
          <a:xfrm>
            <a:off x="7998863" y="7413356"/>
            <a:ext cx="4212089" cy="1184910"/>
            <a:chOff x="0" y="0"/>
            <a:chExt cx="5616119" cy="1579879"/>
          </a:xfrm>
        </p:grpSpPr>
        <p:sp>
          <p:nvSpPr>
            <p:cNvPr id="25" name="TextBox 25"/>
            <p:cNvSpPr txBox="1"/>
            <p:nvPr/>
          </p:nvSpPr>
          <p:spPr>
            <a:xfrm>
              <a:off x="0" y="-76200"/>
              <a:ext cx="5616119" cy="880534"/>
            </a:xfrm>
            <a:prstGeom prst="rect">
              <a:avLst/>
            </a:prstGeom>
          </p:spPr>
          <p:txBody>
            <a:bodyPr lIns="0" tIns="0" rIns="0" bIns="0" rtlCol="0" anchor="t">
              <a:spAutoFit/>
            </a:bodyPr>
            <a:lstStyle/>
            <a:p>
              <a:pPr algn="ctr">
                <a:lnSpc>
                  <a:spcPts val="5599"/>
                </a:lnSpc>
              </a:pPr>
              <a:r>
                <a:rPr lang="en-US" sz="3999">
                  <a:solidFill>
                    <a:srgbClr val="000000"/>
                  </a:solidFill>
                  <a:latin typeface="Raleway"/>
                  <a:ea typeface="Raleway"/>
                  <a:cs typeface="Raleway"/>
                  <a:sym typeface="Raleway"/>
                </a:rPr>
                <a:t>Thematic analysis</a:t>
              </a:r>
            </a:p>
          </p:txBody>
        </p:sp>
        <p:sp>
          <p:nvSpPr>
            <p:cNvPr id="26" name="TextBox 26"/>
            <p:cNvSpPr txBox="1"/>
            <p:nvPr/>
          </p:nvSpPr>
          <p:spPr>
            <a:xfrm>
              <a:off x="626464" y="1001184"/>
              <a:ext cx="4363191" cy="578696"/>
            </a:xfrm>
            <a:prstGeom prst="rect">
              <a:avLst/>
            </a:prstGeom>
          </p:spPr>
          <p:txBody>
            <a:bodyPr lIns="0" tIns="0" rIns="0" bIns="0" rtlCol="0" anchor="t">
              <a:spAutoFit/>
            </a:bodyPr>
            <a:lstStyle/>
            <a:p>
              <a:pPr algn="ctr">
                <a:lnSpc>
                  <a:spcPts val="3640"/>
                </a:lnSpc>
              </a:pPr>
              <a:r>
                <a:rPr lang="en-US" sz="2600">
                  <a:solidFill>
                    <a:srgbClr val="000000"/>
                  </a:solidFill>
                  <a:latin typeface="Raleway"/>
                  <a:ea typeface="Raleway"/>
                  <a:cs typeface="Raleway"/>
                  <a:sym typeface="Raleway"/>
                </a:rPr>
                <a:t>Braun &amp; Clarke, 2006</a:t>
              </a:r>
            </a:p>
          </p:txBody>
        </p:sp>
      </p:grpSp>
      <p:sp>
        <p:nvSpPr>
          <p:cNvPr id="27" name="TextBox 27"/>
          <p:cNvSpPr txBox="1"/>
          <p:nvPr/>
        </p:nvSpPr>
        <p:spPr>
          <a:xfrm>
            <a:off x="442643" y="9582150"/>
            <a:ext cx="2440384" cy="377826"/>
          </a:xfrm>
          <a:prstGeom prst="rect">
            <a:avLst/>
          </a:prstGeom>
        </p:spPr>
        <p:txBody>
          <a:bodyPr lIns="0" tIns="0" rIns="0" bIns="0" rtlCol="0" anchor="t">
            <a:spAutoFit/>
          </a:bodyPr>
          <a:lstStyle/>
          <a:p>
            <a:pPr algn="ctr">
              <a:lnSpc>
                <a:spcPts val="2799"/>
              </a:lnSpc>
            </a:pPr>
            <a:r>
              <a:rPr lang="en-US" sz="1999">
                <a:solidFill>
                  <a:srgbClr val="000000"/>
                </a:solidFill>
                <a:latin typeface="Circular Std"/>
                <a:ea typeface="Circular Std"/>
                <a:cs typeface="Circular Std"/>
                <a:sym typeface="Circular Std"/>
              </a:rPr>
              <a:t>Images: Flaticon.com</a:t>
            </a:r>
          </a:p>
        </p:txBody>
      </p:sp>
      <p:sp>
        <p:nvSpPr>
          <p:cNvPr id="28" name="TextBox 28"/>
          <p:cNvSpPr txBox="1"/>
          <p:nvPr/>
        </p:nvSpPr>
        <p:spPr>
          <a:xfrm>
            <a:off x="1849492" y="3419345"/>
            <a:ext cx="3473240" cy="1695450"/>
          </a:xfrm>
          <a:prstGeom prst="rect">
            <a:avLst/>
          </a:prstGeom>
        </p:spPr>
        <p:txBody>
          <a:bodyPr lIns="0" tIns="0" rIns="0" bIns="0" rtlCol="0" anchor="t">
            <a:spAutoFit/>
          </a:bodyPr>
          <a:lstStyle/>
          <a:p>
            <a:pPr algn="l">
              <a:lnSpc>
                <a:spcPts val="6600"/>
              </a:lnSpc>
            </a:pPr>
            <a:r>
              <a:rPr lang="en-US" sz="5500">
                <a:solidFill>
                  <a:srgbClr val="000000"/>
                </a:solidFill>
                <a:latin typeface="Raleway"/>
                <a:ea typeface="Raleway"/>
                <a:cs typeface="Raleway"/>
                <a:sym typeface="Raleway"/>
              </a:rPr>
              <a:t>Qualitative interviews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3294"/>
            <a:ext cx="12085769" cy="10287000"/>
            <a:chOff x="0" y="0"/>
            <a:chExt cx="3183083" cy="2709333"/>
          </a:xfrm>
        </p:grpSpPr>
        <p:sp>
          <p:nvSpPr>
            <p:cNvPr id="3" name="Freeform 3"/>
            <p:cNvSpPr/>
            <p:nvPr/>
          </p:nvSpPr>
          <p:spPr>
            <a:xfrm>
              <a:off x="0" y="0"/>
              <a:ext cx="3183083" cy="2709333"/>
            </a:xfrm>
            <a:custGeom>
              <a:avLst/>
              <a:gdLst/>
              <a:ahLst/>
              <a:cxnLst/>
              <a:rect l="l" t="t" r="r" b="b"/>
              <a:pathLst>
                <a:path w="3183083" h="2709333">
                  <a:moveTo>
                    <a:pt x="0" y="0"/>
                  </a:moveTo>
                  <a:lnTo>
                    <a:pt x="3183083" y="0"/>
                  </a:lnTo>
                  <a:lnTo>
                    <a:pt x="3183083" y="2709333"/>
                  </a:lnTo>
                  <a:lnTo>
                    <a:pt x="0" y="2709333"/>
                  </a:lnTo>
                  <a:close/>
                </a:path>
              </a:pathLst>
            </a:custGeom>
            <a:solidFill>
              <a:srgbClr val="E5B7F1"/>
            </a:solidFill>
          </p:spPr>
          <p:txBody>
            <a:bodyPr/>
            <a:lstStyle/>
            <a:p>
              <a:endParaRPr lang="en-AU"/>
            </a:p>
          </p:txBody>
        </p:sp>
        <p:sp>
          <p:nvSpPr>
            <p:cNvPr id="4" name="TextBox 4"/>
            <p:cNvSpPr txBox="1"/>
            <p:nvPr/>
          </p:nvSpPr>
          <p:spPr>
            <a:xfrm>
              <a:off x="0" y="-57150"/>
              <a:ext cx="3183083" cy="2766483"/>
            </a:xfrm>
            <a:prstGeom prst="rect">
              <a:avLst/>
            </a:prstGeom>
          </p:spPr>
          <p:txBody>
            <a:bodyPr lIns="50800" tIns="50800" rIns="50800" bIns="50800" rtlCol="0" anchor="ctr"/>
            <a:lstStyle/>
            <a:p>
              <a:pPr algn="ctr">
                <a:lnSpc>
                  <a:spcPts val="3220"/>
                </a:lnSpc>
              </a:pPr>
              <a:endParaRPr/>
            </a:p>
          </p:txBody>
        </p:sp>
      </p:grpSp>
      <p:grpSp>
        <p:nvGrpSpPr>
          <p:cNvPr id="5" name="Group 5"/>
          <p:cNvGrpSpPr/>
          <p:nvPr/>
        </p:nvGrpSpPr>
        <p:grpSpPr>
          <a:xfrm>
            <a:off x="891871" y="965406"/>
            <a:ext cx="10302027" cy="8356189"/>
            <a:chOff x="0" y="0"/>
            <a:chExt cx="4290113" cy="3479800"/>
          </a:xfrm>
        </p:grpSpPr>
        <p:sp>
          <p:nvSpPr>
            <p:cNvPr id="6" name="Freeform 6"/>
            <p:cNvSpPr/>
            <p:nvPr/>
          </p:nvSpPr>
          <p:spPr>
            <a:xfrm>
              <a:off x="0" y="0"/>
              <a:ext cx="4290113" cy="3479800"/>
            </a:xfrm>
            <a:custGeom>
              <a:avLst/>
              <a:gdLst/>
              <a:ahLst/>
              <a:cxnLst/>
              <a:rect l="l" t="t" r="r" b="b"/>
              <a:pathLst>
                <a:path w="4290113" h="3479800">
                  <a:moveTo>
                    <a:pt x="0" y="0"/>
                  </a:moveTo>
                  <a:lnTo>
                    <a:pt x="4290113" y="0"/>
                  </a:lnTo>
                  <a:lnTo>
                    <a:pt x="4290113" y="3479800"/>
                  </a:lnTo>
                  <a:lnTo>
                    <a:pt x="0" y="3479800"/>
                  </a:lnTo>
                  <a:close/>
                </a:path>
              </a:pathLst>
            </a:custGeom>
            <a:solidFill>
              <a:srgbClr val="FFFFFF"/>
            </a:solidFill>
          </p:spPr>
          <p:txBody>
            <a:bodyPr/>
            <a:lstStyle/>
            <a:p>
              <a:endParaRPr lang="en-AU"/>
            </a:p>
          </p:txBody>
        </p:sp>
      </p:grpSp>
      <p:sp>
        <p:nvSpPr>
          <p:cNvPr id="7" name="Freeform 7"/>
          <p:cNvSpPr/>
          <p:nvPr/>
        </p:nvSpPr>
        <p:spPr>
          <a:xfrm>
            <a:off x="1270695" y="1372231"/>
            <a:ext cx="979696" cy="979696"/>
          </a:xfrm>
          <a:custGeom>
            <a:avLst/>
            <a:gdLst/>
            <a:ahLst/>
            <a:cxnLst/>
            <a:rect l="l" t="t" r="r" b="b"/>
            <a:pathLst>
              <a:path w="979696" h="979696">
                <a:moveTo>
                  <a:pt x="0" y="0"/>
                </a:moveTo>
                <a:lnTo>
                  <a:pt x="979696" y="0"/>
                </a:lnTo>
                <a:lnTo>
                  <a:pt x="979696" y="979695"/>
                </a:lnTo>
                <a:lnTo>
                  <a:pt x="0" y="979695"/>
                </a:lnTo>
                <a:lnTo>
                  <a:pt x="0" y="0"/>
                </a:lnTo>
                <a:close/>
              </a:path>
            </a:pathLst>
          </a:custGeom>
          <a:blipFill>
            <a:blip r:embed="rId3"/>
            <a:stretch>
              <a:fillRect/>
            </a:stretch>
          </a:blipFill>
        </p:spPr>
        <p:txBody>
          <a:bodyPr/>
          <a:lstStyle/>
          <a:p>
            <a:endParaRPr lang="en-AU"/>
          </a:p>
        </p:txBody>
      </p:sp>
      <p:sp>
        <p:nvSpPr>
          <p:cNvPr id="8" name="Freeform 8"/>
          <p:cNvSpPr/>
          <p:nvPr/>
        </p:nvSpPr>
        <p:spPr>
          <a:xfrm>
            <a:off x="7720275" y="2768058"/>
            <a:ext cx="1794675" cy="1794675"/>
          </a:xfrm>
          <a:custGeom>
            <a:avLst/>
            <a:gdLst/>
            <a:ahLst/>
            <a:cxnLst/>
            <a:rect l="l" t="t" r="r" b="b"/>
            <a:pathLst>
              <a:path w="1794675" h="1794675">
                <a:moveTo>
                  <a:pt x="0" y="0"/>
                </a:moveTo>
                <a:lnTo>
                  <a:pt x="1794675" y="0"/>
                </a:lnTo>
                <a:lnTo>
                  <a:pt x="1794675" y="1794675"/>
                </a:lnTo>
                <a:lnTo>
                  <a:pt x="0" y="1794675"/>
                </a:lnTo>
                <a:lnTo>
                  <a:pt x="0" y="0"/>
                </a:lnTo>
                <a:close/>
              </a:path>
            </a:pathLst>
          </a:custGeom>
          <a:blipFill>
            <a:blip r:embed="rId4"/>
            <a:stretch>
              <a:fillRect/>
            </a:stretch>
          </a:blipFill>
        </p:spPr>
        <p:txBody>
          <a:bodyPr/>
          <a:lstStyle/>
          <a:p>
            <a:endParaRPr lang="en-AU"/>
          </a:p>
        </p:txBody>
      </p:sp>
      <p:sp>
        <p:nvSpPr>
          <p:cNvPr id="9" name="Freeform 9"/>
          <p:cNvSpPr/>
          <p:nvPr/>
        </p:nvSpPr>
        <p:spPr>
          <a:xfrm>
            <a:off x="9761805" y="1315966"/>
            <a:ext cx="1103130" cy="1103130"/>
          </a:xfrm>
          <a:custGeom>
            <a:avLst/>
            <a:gdLst/>
            <a:ahLst/>
            <a:cxnLst/>
            <a:rect l="l" t="t" r="r" b="b"/>
            <a:pathLst>
              <a:path w="1103130" h="1103130">
                <a:moveTo>
                  <a:pt x="0" y="0"/>
                </a:moveTo>
                <a:lnTo>
                  <a:pt x="1103130" y="0"/>
                </a:lnTo>
                <a:lnTo>
                  <a:pt x="1103130" y="1103130"/>
                </a:lnTo>
                <a:lnTo>
                  <a:pt x="0" y="1103130"/>
                </a:lnTo>
                <a:lnTo>
                  <a:pt x="0" y="0"/>
                </a:lnTo>
                <a:close/>
              </a:path>
            </a:pathLst>
          </a:custGeom>
          <a:blipFill>
            <a:blip r:embed="rId5"/>
            <a:stretch>
              <a:fillRect/>
            </a:stretch>
          </a:blipFill>
        </p:spPr>
        <p:txBody>
          <a:bodyPr/>
          <a:lstStyle/>
          <a:p>
            <a:endParaRPr lang="en-AU"/>
          </a:p>
        </p:txBody>
      </p:sp>
      <p:sp>
        <p:nvSpPr>
          <p:cNvPr id="10" name="Freeform 10"/>
          <p:cNvSpPr/>
          <p:nvPr/>
        </p:nvSpPr>
        <p:spPr>
          <a:xfrm>
            <a:off x="2302988" y="2872052"/>
            <a:ext cx="1295451" cy="1295451"/>
          </a:xfrm>
          <a:custGeom>
            <a:avLst/>
            <a:gdLst/>
            <a:ahLst/>
            <a:cxnLst/>
            <a:rect l="l" t="t" r="r" b="b"/>
            <a:pathLst>
              <a:path w="1295451" h="1295451">
                <a:moveTo>
                  <a:pt x="0" y="0"/>
                </a:moveTo>
                <a:lnTo>
                  <a:pt x="1295451" y="0"/>
                </a:lnTo>
                <a:lnTo>
                  <a:pt x="1295451" y="1295451"/>
                </a:lnTo>
                <a:lnTo>
                  <a:pt x="0" y="1295451"/>
                </a:lnTo>
                <a:lnTo>
                  <a:pt x="0" y="0"/>
                </a:lnTo>
                <a:close/>
              </a:path>
            </a:pathLst>
          </a:custGeom>
          <a:blipFill>
            <a:blip r:embed="rId6"/>
            <a:stretch>
              <a:fillRect/>
            </a:stretch>
          </a:blipFill>
        </p:spPr>
        <p:txBody>
          <a:bodyPr/>
          <a:lstStyle/>
          <a:p>
            <a:endParaRPr lang="en-AU"/>
          </a:p>
        </p:txBody>
      </p:sp>
      <p:sp>
        <p:nvSpPr>
          <p:cNvPr id="11" name="Freeform 11"/>
          <p:cNvSpPr/>
          <p:nvPr/>
        </p:nvSpPr>
        <p:spPr>
          <a:xfrm>
            <a:off x="2319317" y="6109189"/>
            <a:ext cx="1358669" cy="1358669"/>
          </a:xfrm>
          <a:custGeom>
            <a:avLst/>
            <a:gdLst/>
            <a:ahLst/>
            <a:cxnLst/>
            <a:rect l="l" t="t" r="r" b="b"/>
            <a:pathLst>
              <a:path w="1358669" h="1358669">
                <a:moveTo>
                  <a:pt x="0" y="0"/>
                </a:moveTo>
                <a:lnTo>
                  <a:pt x="1358668" y="0"/>
                </a:lnTo>
                <a:lnTo>
                  <a:pt x="1358668" y="1358669"/>
                </a:lnTo>
                <a:lnTo>
                  <a:pt x="0" y="1358669"/>
                </a:lnTo>
                <a:lnTo>
                  <a:pt x="0" y="0"/>
                </a:lnTo>
                <a:close/>
              </a:path>
            </a:pathLst>
          </a:custGeom>
          <a:blipFill>
            <a:blip r:embed="rId7"/>
            <a:stretch>
              <a:fillRect/>
            </a:stretch>
          </a:blipFill>
        </p:spPr>
        <p:txBody>
          <a:bodyPr/>
          <a:lstStyle/>
          <a:p>
            <a:endParaRPr lang="en-AU"/>
          </a:p>
        </p:txBody>
      </p:sp>
      <p:grpSp>
        <p:nvGrpSpPr>
          <p:cNvPr id="12" name="Group 12"/>
          <p:cNvGrpSpPr/>
          <p:nvPr/>
        </p:nvGrpSpPr>
        <p:grpSpPr>
          <a:xfrm>
            <a:off x="6313487" y="7428997"/>
            <a:ext cx="1434420" cy="1334261"/>
            <a:chOff x="0" y="0"/>
            <a:chExt cx="1912560" cy="1779014"/>
          </a:xfrm>
        </p:grpSpPr>
        <p:sp>
          <p:nvSpPr>
            <p:cNvPr id="13" name="Freeform 13"/>
            <p:cNvSpPr/>
            <p:nvPr/>
          </p:nvSpPr>
          <p:spPr>
            <a:xfrm>
              <a:off x="462640" y="0"/>
              <a:ext cx="1449920" cy="1449920"/>
            </a:xfrm>
            <a:custGeom>
              <a:avLst/>
              <a:gdLst/>
              <a:ahLst/>
              <a:cxnLst/>
              <a:rect l="l" t="t" r="r" b="b"/>
              <a:pathLst>
                <a:path w="1449920" h="1449920">
                  <a:moveTo>
                    <a:pt x="0" y="0"/>
                  </a:moveTo>
                  <a:lnTo>
                    <a:pt x="1449920" y="0"/>
                  </a:lnTo>
                  <a:lnTo>
                    <a:pt x="1449920" y="1449920"/>
                  </a:lnTo>
                  <a:lnTo>
                    <a:pt x="0" y="1449920"/>
                  </a:lnTo>
                  <a:lnTo>
                    <a:pt x="0" y="0"/>
                  </a:lnTo>
                  <a:close/>
                </a:path>
              </a:pathLst>
            </a:custGeom>
            <a:blipFill>
              <a:blip r:embed="rId8"/>
              <a:stretch>
                <a:fillRect/>
              </a:stretch>
            </a:blipFill>
          </p:spPr>
          <p:txBody>
            <a:bodyPr/>
            <a:lstStyle/>
            <a:p>
              <a:endParaRPr lang="en-AU"/>
            </a:p>
          </p:txBody>
        </p:sp>
        <p:sp>
          <p:nvSpPr>
            <p:cNvPr id="14" name="Freeform 14"/>
            <p:cNvSpPr/>
            <p:nvPr/>
          </p:nvSpPr>
          <p:spPr>
            <a:xfrm>
              <a:off x="0" y="429216"/>
              <a:ext cx="1349798" cy="1349798"/>
            </a:xfrm>
            <a:custGeom>
              <a:avLst/>
              <a:gdLst/>
              <a:ahLst/>
              <a:cxnLst/>
              <a:rect l="l" t="t" r="r" b="b"/>
              <a:pathLst>
                <a:path w="1349798" h="1349798">
                  <a:moveTo>
                    <a:pt x="0" y="0"/>
                  </a:moveTo>
                  <a:lnTo>
                    <a:pt x="1349798" y="0"/>
                  </a:lnTo>
                  <a:lnTo>
                    <a:pt x="1349798" y="1349798"/>
                  </a:lnTo>
                  <a:lnTo>
                    <a:pt x="0" y="1349798"/>
                  </a:lnTo>
                  <a:lnTo>
                    <a:pt x="0" y="0"/>
                  </a:lnTo>
                  <a:close/>
                </a:path>
              </a:pathLst>
            </a:custGeom>
            <a:blipFill>
              <a:blip r:embed="rId9"/>
              <a:stretch>
                <a:fillRect/>
              </a:stretch>
            </a:blipFill>
          </p:spPr>
          <p:txBody>
            <a:bodyPr/>
            <a:lstStyle/>
            <a:p>
              <a:endParaRPr lang="en-AU"/>
            </a:p>
          </p:txBody>
        </p:sp>
      </p:grpSp>
      <p:sp>
        <p:nvSpPr>
          <p:cNvPr id="15" name="Freeform 15"/>
          <p:cNvSpPr/>
          <p:nvPr/>
        </p:nvSpPr>
        <p:spPr>
          <a:xfrm>
            <a:off x="5000544" y="4385775"/>
            <a:ext cx="1388861" cy="1388861"/>
          </a:xfrm>
          <a:custGeom>
            <a:avLst/>
            <a:gdLst/>
            <a:ahLst/>
            <a:cxnLst/>
            <a:rect l="l" t="t" r="r" b="b"/>
            <a:pathLst>
              <a:path w="1388861" h="1388861">
                <a:moveTo>
                  <a:pt x="0" y="0"/>
                </a:moveTo>
                <a:lnTo>
                  <a:pt x="1388861" y="0"/>
                </a:lnTo>
                <a:lnTo>
                  <a:pt x="1388861" y="1388861"/>
                </a:lnTo>
                <a:lnTo>
                  <a:pt x="0" y="1388861"/>
                </a:lnTo>
                <a:lnTo>
                  <a:pt x="0" y="0"/>
                </a:lnTo>
                <a:close/>
              </a:path>
            </a:pathLst>
          </a:custGeom>
          <a:blipFill>
            <a:blip r:embed="rId10"/>
            <a:stretch>
              <a:fillRect/>
            </a:stretch>
          </a:blipFill>
        </p:spPr>
        <p:txBody>
          <a:bodyPr/>
          <a:lstStyle/>
          <a:p>
            <a:endParaRPr lang="en-AU"/>
          </a:p>
        </p:txBody>
      </p:sp>
      <p:sp>
        <p:nvSpPr>
          <p:cNvPr id="16" name="TextBox 16"/>
          <p:cNvSpPr txBox="1"/>
          <p:nvPr/>
        </p:nvSpPr>
        <p:spPr>
          <a:xfrm>
            <a:off x="13294268" y="1362706"/>
            <a:ext cx="3965032"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Findings</a:t>
            </a:r>
          </a:p>
        </p:txBody>
      </p:sp>
      <p:sp>
        <p:nvSpPr>
          <p:cNvPr id="17" name="TextBox 17"/>
          <p:cNvSpPr txBox="1"/>
          <p:nvPr/>
        </p:nvSpPr>
        <p:spPr>
          <a:xfrm>
            <a:off x="2274492" y="1305556"/>
            <a:ext cx="3595688" cy="1057275"/>
          </a:xfrm>
          <a:prstGeom prst="rect">
            <a:avLst/>
          </a:prstGeom>
        </p:spPr>
        <p:txBody>
          <a:bodyPr lIns="0" tIns="0" rIns="0" bIns="0" rtlCol="0" anchor="t">
            <a:spAutoFit/>
          </a:bodyPr>
          <a:lstStyle/>
          <a:p>
            <a:pPr algn="just">
              <a:lnSpc>
                <a:spcPts val="4200"/>
              </a:lnSpc>
            </a:pPr>
            <a:r>
              <a:rPr lang="en-US" sz="3000">
                <a:solidFill>
                  <a:srgbClr val="000000"/>
                </a:solidFill>
                <a:latin typeface="Raleway"/>
                <a:ea typeface="Raleway"/>
                <a:cs typeface="Raleway"/>
                <a:sym typeface="Raleway"/>
              </a:rPr>
              <a:t>women                30%</a:t>
            </a:r>
          </a:p>
          <a:p>
            <a:pPr algn="just">
              <a:lnSpc>
                <a:spcPts val="4200"/>
              </a:lnSpc>
            </a:pPr>
            <a:r>
              <a:rPr lang="en-US" sz="3000">
                <a:solidFill>
                  <a:srgbClr val="000000"/>
                </a:solidFill>
                <a:latin typeface="Raleway"/>
                <a:ea typeface="Raleway"/>
                <a:cs typeface="Raleway"/>
                <a:sym typeface="Raleway"/>
              </a:rPr>
              <a:t>gender diverse  10%</a:t>
            </a:r>
          </a:p>
        </p:txBody>
      </p:sp>
      <p:sp>
        <p:nvSpPr>
          <p:cNvPr id="18" name="TextBox 18"/>
          <p:cNvSpPr txBox="1"/>
          <p:nvPr/>
        </p:nvSpPr>
        <p:spPr>
          <a:xfrm>
            <a:off x="3265835" y="2962906"/>
            <a:ext cx="1767483" cy="523875"/>
          </a:xfrm>
          <a:prstGeom prst="rect">
            <a:avLst/>
          </a:prstGeom>
        </p:spPr>
        <p:txBody>
          <a:bodyPr lIns="0" tIns="0" rIns="0" bIns="0" rtlCol="0" anchor="t">
            <a:spAutoFit/>
          </a:bodyPr>
          <a:lstStyle/>
          <a:p>
            <a:pPr algn="ctr">
              <a:lnSpc>
                <a:spcPts val="4200"/>
              </a:lnSpc>
            </a:pPr>
            <a:r>
              <a:rPr lang="en-US" sz="3000" dirty="0">
                <a:solidFill>
                  <a:srgbClr val="000000"/>
                </a:solidFill>
                <a:latin typeface="Raleway"/>
                <a:ea typeface="Raleway"/>
                <a:cs typeface="Raleway"/>
                <a:sym typeface="Raleway"/>
              </a:rPr>
              <a:t>mean age</a:t>
            </a:r>
          </a:p>
        </p:txBody>
      </p:sp>
      <p:sp>
        <p:nvSpPr>
          <p:cNvPr id="19" name="TextBox 19"/>
          <p:cNvSpPr txBox="1"/>
          <p:nvPr/>
        </p:nvSpPr>
        <p:spPr>
          <a:xfrm>
            <a:off x="442643" y="9582150"/>
            <a:ext cx="2440384" cy="377826"/>
          </a:xfrm>
          <a:prstGeom prst="rect">
            <a:avLst/>
          </a:prstGeom>
        </p:spPr>
        <p:txBody>
          <a:bodyPr lIns="0" tIns="0" rIns="0" bIns="0" rtlCol="0" anchor="t">
            <a:spAutoFit/>
          </a:bodyPr>
          <a:lstStyle/>
          <a:p>
            <a:pPr algn="ctr">
              <a:lnSpc>
                <a:spcPts val="2799"/>
              </a:lnSpc>
            </a:pPr>
            <a:r>
              <a:rPr lang="en-US" sz="1999">
                <a:solidFill>
                  <a:srgbClr val="000000"/>
                </a:solidFill>
                <a:latin typeface="Circular Std"/>
                <a:ea typeface="Circular Std"/>
                <a:cs typeface="Circular Std"/>
                <a:sym typeface="Circular Std"/>
              </a:rPr>
              <a:t>Images: Flaticon.com</a:t>
            </a:r>
          </a:p>
        </p:txBody>
      </p:sp>
      <p:sp>
        <p:nvSpPr>
          <p:cNvPr id="20" name="TextBox 20"/>
          <p:cNvSpPr txBox="1"/>
          <p:nvPr/>
        </p:nvSpPr>
        <p:spPr>
          <a:xfrm>
            <a:off x="7720275" y="4496058"/>
            <a:ext cx="1838056" cy="2124075"/>
          </a:xfrm>
          <a:prstGeom prst="rect">
            <a:avLst/>
          </a:prstGeom>
        </p:spPr>
        <p:txBody>
          <a:bodyPr lIns="0" tIns="0" rIns="0" bIns="0" rtlCol="0" anchor="t">
            <a:spAutoFit/>
          </a:bodyPr>
          <a:lstStyle/>
          <a:p>
            <a:pPr algn="l">
              <a:lnSpc>
                <a:spcPts val="4200"/>
              </a:lnSpc>
            </a:pPr>
            <a:r>
              <a:rPr lang="en-US" sz="3000">
                <a:solidFill>
                  <a:srgbClr val="000000"/>
                </a:solidFill>
                <a:latin typeface="Raleway"/>
                <a:ea typeface="Raleway"/>
                <a:cs typeface="Raleway"/>
                <a:sym typeface="Raleway"/>
              </a:rPr>
              <a:t>QLD   40%</a:t>
            </a:r>
          </a:p>
          <a:p>
            <a:pPr algn="l">
              <a:lnSpc>
                <a:spcPts val="4200"/>
              </a:lnSpc>
            </a:pPr>
            <a:r>
              <a:rPr lang="en-US" sz="3000">
                <a:solidFill>
                  <a:srgbClr val="000000"/>
                </a:solidFill>
                <a:latin typeface="Raleway"/>
                <a:ea typeface="Raleway"/>
                <a:cs typeface="Raleway"/>
                <a:sym typeface="Raleway"/>
              </a:rPr>
              <a:t>VIC     25%</a:t>
            </a:r>
          </a:p>
          <a:p>
            <a:pPr algn="l">
              <a:lnSpc>
                <a:spcPts val="4200"/>
              </a:lnSpc>
            </a:pPr>
            <a:r>
              <a:rPr lang="en-US" sz="3000">
                <a:solidFill>
                  <a:srgbClr val="000000"/>
                </a:solidFill>
                <a:latin typeface="Raleway"/>
                <a:ea typeface="Raleway"/>
                <a:cs typeface="Raleway"/>
                <a:sym typeface="Raleway"/>
              </a:rPr>
              <a:t>NSW  25%</a:t>
            </a:r>
          </a:p>
          <a:p>
            <a:pPr algn="l">
              <a:lnSpc>
                <a:spcPts val="4200"/>
              </a:lnSpc>
            </a:pPr>
            <a:r>
              <a:rPr lang="en-US" sz="3000">
                <a:solidFill>
                  <a:srgbClr val="000000"/>
                </a:solidFill>
                <a:latin typeface="Raleway"/>
                <a:ea typeface="Raleway"/>
                <a:cs typeface="Raleway"/>
                <a:sym typeface="Raleway"/>
              </a:rPr>
              <a:t>WA    10%</a:t>
            </a:r>
          </a:p>
        </p:txBody>
      </p:sp>
      <p:sp>
        <p:nvSpPr>
          <p:cNvPr id="21" name="TextBox 21"/>
          <p:cNvSpPr txBox="1"/>
          <p:nvPr/>
        </p:nvSpPr>
        <p:spPr>
          <a:xfrm>
            <a:off x="7030697" y="1566804"/>
            <a:ext cx="2527635" cy="523875"/>
          </a:xfrm>
          <a:prstGeom prst="rect">
            <a:avLst/>
          </a:prstGeom>
        </p:spPr>
        <p:txBody>
          <a:bodyPr lIns="0" tIns="0" rIns="0" bIns="0" rtlCol="0" anchor="t">
            <a:spAutoFit/>
          </a:bodyPr>
          <a:lstStyle/>
          <a:p>
            <a:pPr algn="l">
              <a:lnSpc>
                <a:spcPts val="4200"/>
              </a:lnSpc>
            </a:pPr>
            <a:r>
              <a:rPr lang="en-US" sz="3000">
                <a:solidFill>
                  <a:srgbClr val="000000"/>
                </a:solidFill>
                <a:latin typeface="Raleway"/>
                <a:ea typeface="Raleway"/>
                <a:cs typeface="Raleway"/>
                <a:sym typeface="Raleway"/>
              </a:rPr>
              <a:t>LGBTQI+  45%</a:t>
            </a:r>
          </a:p>
        </p:txBody>
      </p:sp>
      <p:sp>
        <p:nvSpPr>
          <p:cNvPr id="22" name="TextBox 22"/>
          <p:cNvSpPr txBox="1"/>
          <p:nvPr/>
        </p:nvSpPr>
        <p:spPr>
          <a:xfrm>
            <a:off x="1662835" y="7401183"/>
            <a:ext cx="2671632" cy="1590675"/>
          </a:xfrm>
          <a:prstGeom prst="rect">
            <a:avLst/>
          </a:prstGeom>
        </p:spPr>
        <p:txBody>
          <a:bodyPr lIns="0" tIns="0" rIns="0" bIns="0" rtlCol="0" anchor="t">
            <a:spAutoFit/>
          </a:bodyPr>
          <a:lstStyle/>
          <a:p>
            <a:pPr algn="l">
              <a:lnSpc>
                <a:spcPts val="4200"/>
              </a:lnSpc>
            </a:pPr>
            <a:r>
              <a:rPr lang="en-US" sz="3000">
                <a:solidFill>
                  <a:srgbClr val="000000"/>
                </a:solidFill>
                <a:latin typeface="Raleway"/>
                <a:ea typeface="Raleway"/>
                <a:cs typeface="Raleway"/>
                <a:sym typeface="Raleway"/>
              </a:rPr>
              <a:t>daily           35%</a:t>
            </a:r>
          </a:p>
          <a:p>
            <a:pPr algn="l">
              <a:lnSpc>
                <a:spcPts val="4200"/>
              </a:lnSpc>
            </a:pPr>
            <a:r>
              <a:rPr lang="en-US" sz="3000">
                <a:solidFill>
                  <a:srgbClr val="000000"/>
                </a:solidFill>
                <a:latin typeface="Raleway"/>
                <a:ea typeface="Raleway"/>
                <a:cs typeface="Raleway"/>
                <a:sym typeface="Raleway"/>
              </a:rPr>
              <a:t>2-3/week  25%</a:t>
            </a:r>
          </a:p>
          <a:p>
            <a:pPr algn="l">
              <a:lnSpc>
                <a:spcPts val="4200"/>
              </a:lnSpc>
            </a:pPr>
            <a:r>
              <a:rPr lang="en-US" sz="3000">
                <a:solidFill>
                  <a:srgbClr val="000000"/>
                </a:solidFill>
                <a:latin typeface="Raleway"/>
                <a:ea typeface="Raleway"/>
                <a:cs typeface="Raleway"/>
                <a:sym typeface="Raleway"/>
              </a:rPr>
              <a:t>weekly       40%</a:t>
            </a:r>
          </a:p>
        </p:txBody>
      </p:sp>
      <p:sp>
        <p:nvSpPr>
          <p:cNvPr id="23" name="TextBox 23"/>
          <p:cNvSpPr txBox="1"/>
          <p:nvPr/>
        </p:nvSpPr>
        <p:spPr>
          <a:xfrm>
            <a:off x="7823825" y="7000752"/>
            <a:ext cx="3041110" cy="2124075"/>
          </a:xfrm>
          <a:prstGeom prst="rect">
            <a:avLst/>
          </a:prstGeom>
        </p:spPr>
        <p:txBody>
          <a:bodyPr lIns="0" tIns="0" rIns="0" bIns="0" rtlCol="0" anchor="t">
            <a:spAutoFit/>
          </a:bodyPr>
          <a:lstStyle/>
          <a:p>
            <a:pPr algn="l">
              <a:lnSpc>
                <a:spcPts val="4200"/>
              </a:lnSpc>
            </a:pPr>
            <a:r>
              <a:rPr lang="en-US" sz="3000">
                <a:solidFill>
                  <a:srgbClr val="000000"/>
                </a:solidFill>
                <a:latin typeface="Raleway"/>
                <a:ea typeface="Raleway"/>
                <a:cs typeface="Raleway"/>
                <a:sym typeface="Raleway"/>
              </a:rPr>
              <a:t>cannabis       55%</a:t>
            </a:r>
          </a:p>
          <a:p>
            <a:pPr algn="l">
              <a:lnSpc>
                <a:spcPts val="4200"/>
              </a:lnSpc>
            </a:pPr>
            <a:r>
              <a:rPr lang="en-US" sz="3000">
                <a:solidFill>
                  <a:srgbClr val="000000"/>
                </a:solidFill>
                <a:latin typeface="Raleway"/>
                <a:ea typeface="Raleway"/>
                <a:cs typeface="Raleway"/>
                <a:sym typeface="Raleway"/>
              </a:rPr>
              <a:t>alcohol          45%</a:t>
            </a:r>
          </a:p>
          <a:p>
            <a:pPr algn="l">
              <a:lnSpc>
                <a:spcPts val="4200"/>
              </a:lnSpc>
            </a:pPr>
            <a:r>
              <a:rPr lang="en-US" sz="3000">
                <a:solidFill>
                  <a:srgbClr val="000000"/>
                </a:solidFill>
                <a:latin typeface="Raleway"/>
                <a:ea typeface="Raleway"/>
                <a:cs typeface="Raleway"/>
                <a:sym typeface="Raleway"/>
              </a:rPr>
              <a:t>‘party drugs’ 25% </a:t>
            </a:r>
          </a:p>
          <a:p>
            <a:pPr algn="l">
              <a:lnSpc>
                <a:spcPts val="4200"/>
              </a:lnSpc>
            </a:pPr>
            <a:r>
              <a:rPr lang="en-US" sz="3000">
                <a:solidFill>
                  <a:srgbClr val="000000"/>
                </a:solidFill>
                <a:latin typeface="Raleway"/>
                <a:ea typeface="Raleway"/>
                <a:cs typeface="Raleway"/>
                <a:sym typeface="Raleway"/>
              </a:rPr>
              <a:t>heroin            10%</a:t>
            </a:r>
          </a:p>
        </p:txBody>
      </p:sp>
      <p:sp>
        <p:nvSpPr>
          <p:cNvPr id="24" name="TextBox 24"/>
          <p:cNvSpPr txBox="1"/>
          <p:nvPr/>
        </p:nvSpPr>
        <p:spPr>
          <a:xfrm>
            <a:off x="1897934" y="4848225"/>
            <a:ext cx="2714030" cy="523875"/>
          </a:xfrm>
          <a:prstGeom prst="rect">
            <a:avLst/>
          </a:prstGeom>
        </p:spPr>
        <p:txBody>
          <a:bodyPr lIns="0" tIns="0" rIns="0" bIns="0" rtlCol="0" anchor="t">
            <a:spAutoFit/>
          </a:bodyPr>
          <a:lstStyle/>
          <a:p>
            <a:pPr algn="ctr">
              <a:lnSpc>
                <a:spcPts val="4200"/>
              </a:lnSpc>
            </a:pPr>
            <a:r>
              <a:rPr lang="en-US" sz="3000">
                <a:solidFill>
                  <a:srgbClr val="000000"/>
                </a:solidFill>
                <a:latin typeface="Raleway"/>
                <a:ea typeface="Raleway"/>
                <a:cs typeface="Raleway"/>
                <a:sym typeface="Raleway"/>
              </a:rPr>
              <a:t>employed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04699" y="3853031"/>
            <a:ext cx="10961145" cy="4371043"/>
            <a:chOff x="0" y="0"/>
            <a:chExt cx="2886886" cy="1151221"/>
          </a:xfrm>
        </p:grpSpPr>
        <p:sp>
          <p:nvSpPr>
            <p:cNvPr id="3" name="Freeform 3"/>
            <p:cNvSpPr/>
            <p:nvPr/>
          </p:nvSpPr>
          <p:spPr>
            <a:xfrm>
              <a:off x="0" y="0"/>
              <a:ext cx="2886886" cy="1151221"/>
            </a:xfrm>
            <a:custGeom>
              <a:avLst/>
              <a:gdLst/>
              <a:ahLst/>
              <a:cxnLst/>
              <a:rect l="l" t="t" r="r" b="b"/>
              <a:pathLst>
                <a:path w="2886886" h="1151221">
                  <a:moveTo>
                    <a:pt x="0" y="0"/>
                  </a:moveTo>
                  <a:lnTo>
                    <a:pt x="2886886" y="0"/>
                  </a:lnTo>
                  <a:lnTo>
                    <a:pt x="2886886" y="1151221"/>
                  </a:lnTo>
                  <a:lnTo>
                    <a:pt x="0" y="1151221"/>
                  </a:lnTo>
                  <a:close/>
                </a:path>
              </a:pathLst>
            </a:custGeom>
            <a:solidFill>
              <a:srgbClr val="E5B7F1"/>
            </a:solidFill>
          </p:spPr>
          <p:txBody>
            <a:bodyPr/>
            <a:lstStyle/>
            <a:p>
              <a:endParaRPr lang="en-AU"/>
            </a:p>
          </p:txBody>
        </p:sp>
        <p:sp>
          <p:nvSpPr>
            <p:cNvPr id="4" name="TextBox 4"/>
            <p:cNvSpPr txBox="1"/>
            <p:nvPr/>
          </p:nvSpPr>
          <p:spPr>
            <a:xfrm>
              <a:off x="0" y="-57150"/>
              <a:ext cx="2886886" cy="1208371"/>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5213460" y="2450886"/>
            <a:ext cx="1286659" cy="887795"/>
          </a:xfrm>
          <a:custGeom>
            <a:avLst/>
            <a:gdLst/>
            <a:ahLst/>
            <a:cxnLst/>
            <a:rect l="l" t="t" r="r" b="b"/>
            <a:pathLst>
              <a:path w="1286659" h="887795">
                <a:moveTo>
                  <a:pt x="0" y="0"/>
                </a:moveTo>
                <a:lnTo>
                  <a:pt x="1286659" y="0"/>
                </a:lnTo>
                <a:lnTo>
                  <a:pt x="1286659" y="887795"/>
                </a:lnTo>
                <a:lnTo>
                  <a:pt x="0" y="8877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p:cNvSpPr/>
          <p:nvPr/>
        </p:nvSpPr>
        <p:spPr>
          <a:xfrm>
            <a:off x="12543312" y="3275959"/>
            <a:ext cx="5246748" cy="5246748"/>
          </a:xfrm>
          <a:custGeom>
            <a:avLst/>
            <a:gdLst/>
            <a:ahLst/>
            <a:cxnLst/>
            <a:rect l="l" t="t" r="r" b="b"/>
            <a:pathLst>
              <a:path w="5246748" h="5246748">
                <a:moveTo>
                  <a:pt x="0" y="0"/>
                </a:moveTo>
                <a:lnTo>
                  <a:pt x="5246748" y="0"/>
                </a:lnTo>
                <a:lnTo>
                  <a:pt x="5246748" y="5246748"/>
                </a:lnTo>
                <a:lnTo>
                  <a:pt x="0" y="5246748"/>
                </a:lnTo>
                <a:lnTo>
                  <a:pt x="0" y="0"/>
                </a:lnTo>
                <a:close/>
              </a:path>
            </a:pathLst>
          </a:custGeom>
          <a:blipFill>
            <a:blip r:embed="rId4"/>
            <a:stretch>
              <a:fillRect/>
            </a:stretch>
          </a:blipFill>
        </p:spPr>
        <p:txBody>
          <a:bodyPr/>
          <a:lstStyle/>
          <a:p>
            <a:endParaRPr lang="en-AU"/>
          </a:p>
        </p:txBody>
      </p:sp>
      <p:sp>
        <p:nvSpPr>
          <p:cNvPr id="7" name="TextBox 7"/>
          <p:cNvSpPr txBox="1"/>
          <p:nvPr/>
        </p:nvSpPr>
        <p:spPr>
          <a:xfrm>
            <a:off x="497940" y="1019175"/>
            <a:ext cx="17292121"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1 Why did participants use methamphetamine</a:t>
            </a:r>
          </a:p>
        </p:txBody>
      </p:sp>
      <p:sp>
        <p:nvSpPr>
          <p:cNvPr id="8" name="TextBox 8"/>
          <p:cNvSpPr txBox="1"/>
          <p:nvPr/>
        </p:nvSpPr>
        <p:spPr>
          <a:xfrm>
            <a:off x="12543312" y="9182100"/>
            <a:ext cx="3049524" cy="361315"/>
          </a:xfrm>
          <a:prstGeom prst="rect">
            <a:avLst/>
          </a:prstGeom>
        </p:spPr>
        <p:txBody>
          <a:bodyPr lIns="0" tIns="0" rIns="0" bIns="0" rtlCol="0" anchor="t">
            <a:spAutoFit/>
          </a:bodyPr>
          <a:lstStyle/>
          <a:p>
            <a:pPr algn="l">
              <a:lnSpc>
                <a:spcPts val="2659"/>
              </a:lnSpc>
            </a:pPr>
            <a:r>
              <a:rPr lang="en-US" sz="1899">
                <a:solidFill>
                  <a:srgbClr val="000000"/>
                </a:solidFill>
                <a:latin typeface="Circular Std"/>
                <a:ea typeface="Circular Std"/>
                <a:cs typeface="Circular Std"/>
                <a:sym typeface="Circular Std"/>
              </a:rPr>
              <a:t>Image: Flaticon.com</a:t>
            </a:r>
          </a:p>
        </p:txBody>
      </p:sp>
      <p:sp>
        <p:nvSpPr>
          <p:cNvPr id="9" name="TextBox 9"/>
          <p:cNvSpPr txBox="1"/>
          <p:nvPr/>
        </p:nvSpPr>
        <p:spPr>
          <a:xfrm>
            <a:off x="1213412" y="3991312"/>
            <a:ext cx="9943719" cy="399923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Raleway"/>
                <a:ea typeface="Raleway"/>
                <a:cs typeface="Raleway"/>
                <a:sym typeface="Raleway"/>
              </a:rPr>
              <a:t>“When I tried [methamphetamine], I liked it. I feel like it really helped me overcome, I guess, some of my social anxieties and insecurities. I found it made me more confident. And yeah, I just loved to take meth and go out dancing all night.”</a:t>
            </a:r>
          </a:p>
        </p:txBody>
      </p:sp>
      <p:sp>
        <p:nvSpPr>
          <p:cNvPr id="10" name="TextBox 10"/>
          <p:cNvSpPr txBox="1"/>
          <p:nvPr/>
        </p:nvSpPr>
        <p:spPr>
          <a:xfrm>
            <a:off x="704699" y="8446507"/>
            <a:ext cx="10961145" cy="606426"/>
          </a:xfrm>
          <a:prstGeom prst="rect">
            <a:avLst/>
          </a:prstGeom>
        </p:spPr>
        <p:txBody>
          <a:bodyPr lIns="0" tIns="0" rIns="0" bIns="0" rtlCol="0" anchor="t">
            <a:spAutoFit/>
          </a:bodyPr>
          <a:lstStyle/>
          <a:p>
            <a:pPr algn="ctr">
              <a:lnSpc>
                <a:spcPts val="4899"/>
              </a:lnSpc>
            </a:pPr>
            <a:r>
              <a:rPr lang="en-US" sz="3499">
                <a:solidFill>
                  <a:srgbClr val="000000"/>
                </a:solidFill>
                <a:latin typeface="Raleway"/>
                <a:ea typeface="Raleway"/>
                <a:cs typeface="Raleway"/>
                <a:sym typeface="Raleway"/>
              </a:rPr>
              <a:t>- Aurora*, woman, aged 36</a:t>
            </a:r>
          </a:p>
        </p:txBody>
      </p:sp>
      <p:sp>
        <p:nvSpPr>
          <p:cNvPr id="11" name="TextBox 11"/>
          <p:cNvSpPr txBox="1"/>
          <p:nvPr/>
        </p:nvSpPr>
        <p:spPr>
          <a:xfrm>
            <a:off x="704699" y="9296083"/>
            <a:ext cx="4310153" cy="495935"/>
          </a:xfrm>
          <a:prstGeom prst="rect">
            <a:avLst/>
          </a:prstGeom>
        </p:spPr>
        <p:txBody>
          <a:bodyPr lIns="0" tIns="0" rIns="0" bIns="0" rtlCol="0" anchor="t">
            <a:spAutoFit/>
          </a:bodyPr>
          <a:lstStyle/>
          <a:p>
            <a:pPr algn="l">
              <a:lnSpc>
                <a:spcPts val="3640"/>
              </a:lnSpc>
            </a:pPr>
            <a:r>
              <a:rPr lang="en-US" sz="2600">
                <a:solidFill>
                  <a:srgbClr val="000000"/>
                </a:solidFill>
                <a:latin typeface="Circular Std"/>
                <a:ea typeface="Circular Std"/>
                <a:cs typeface="Circular Std"/>
                <a:sym typeface="Circular Std"/>
              </a:rPr>
              <a:t>*All names are pseudonyms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04699" y="3853031"/>
            <a:ext cx="10961145" cy="4371043"/>
            <a:chOff x="0" y="0"/>
            <a:chExt cx="2886886" cy="1151221"/>
          </a:xfrm>
        </p:grpSpPr>
        <p:sp>
          <p:nvSpPr>
            <p:cNvPr id="3" name="Freeform 3"/>
            <p:cNvSpPr/>
            <p:nvPr/>
          </p:nvSpPr>
          <p:spPr>
            <a:xfrm>
              <a:off x="0" y="0"/>
              <a:ext cx="2886886" cy="1151221"/>
            </a:xfrm>
            <a:custGeom>
              <a:avLst/>
              <a:gdLst/>
              <a:ahLst/>
              <a:cxnLst/>
              <a:rect l="l" t="t" r="r" b="b"/>
              <a:pathLst>
                <a:path w="2886886" h="1151221">
                  <a:moveTo>
                    <a:pt x="0" y="0"/>
                  </a:moveTo>
                  <a:lnTo>
                    <a:pt x="2886886" y="0"/>
                  </a:lnTo>
                  <a:lnTo>
                    <a:pt x="2886886" y="1151221"/>
                  </a:lnTo>
                  <a:lnTo>
                    <a:pt x="0" y="1151221"/>
                  </a:lnTo>
                  <a:close/>
                </a:path>
              </a:pathLst>
            </a:custGeom>
            <a:solidFill>
              <a:srgbClr val="E5B7F1"/>
            </a:solidFill>
          </p:spPr>
          <p:txBody>
            <a:bodyPr/>
            <a:lstStyle/>
            <a:p>
              <a:endParaRPr lang="en-AU"/>
            </a:p>
          </p:txBody>
        </p:sp>
        <p:sp>
          <p:nvSpPr>
            <p:cNvPr id="4" name="TextBox 4"/>
            <p:cNvSpPr txBox="1"/>
            <p:nvPr/>
          </p:nvSpPr>
          <p:spPr>
            <a:xfrm>
              <a:off x="0" y="-57150"/>
              <a:ext cx="2886886" cy="1208371"/>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5213460" y="2450886"/>
            <a:ext cx="1286659" cy="887795"/>
          </a:xfrm>
          <a:custGeom>
            <a:avLst/>
            <a:gdLst/>
            <a:ahLst/>
            <a:cxnLst/>
            <a:rect l="l" t="t" r="r" b="b"/>
            <a:pathLst>
              <a:path w="1286659" h="887795">
                <a:moveTo>
                  <a:pt x="0" y="0"/>
                </a:moveTo>
                <a:lnTo>
                  <a:pt x="1286659" y="0"/>
                </a:lnTo>
                <a:lnTo>
                  <a:pt x="1286659" y="887795"/>
                </a:lnTo>
                <a:lnTo>
                  <a:pt x="0" y="8877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p:cNvSpPr txBox="1"/>
          <p:nvPr/>
        </p:nvSpPr>
        <p:spPr>
          <a:xfrm>
            <a:off x="497940" y="1019175"/>
            <a:ext cx="17292121"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1 Why did participants use methamphetamine</a:t>
            </a:r>
          </a:p>
        </p:txBody>
      </p:sp>
      <p:sp>
        <p:nvSpPr>
          <p:cNvPr id="7" name="TextBox 7"/>
          <p:cNvSpPr txBox="1"/>
          <p:nvPr/>
        </p:nvSpPr>
        <p:spPr>
          <a:xfrm>
            <a:off x="12543312" y="9182100"/>
            <a:ext cx="3049524" cy="361315"/>
          </a:xfrm>
          <a:prstGeom prst="rect">
            <a:avLst/>
          </a:prstGeom>
        </p:spPr>
        <p:txBody>
          <a:bodyPr lIns="0" tIns="0" rIns="0" bIns="0" rtlCol="0" anchor="t">
            <a:spAutoFit/>
          </a:bodyPr>
          <a:lstStyle/>
          <a:p>
            <a:pPr algn="l">
              <a:lnSpc>
                <a:spcPts val="2659"/>
              </a:lnSpc>
            </a:pPr>
            <a:r>
              <a:rPr lang="en-US" sz="1899">
                <a:solidFill>
                  <a:srgbClr val="000000"/>
                </a:solidFill>
                <a:latin typeface="Circular Std"/>
                <a:ea typeface="Circular Std"/>
                <a:cs typeface="Circular Std"/>
                <a:sym typeface="Circular Std"/>
              </a:rPr>
              <a:t>Image: Flaticon.com</a:t>
            </a:r>
          </a:p>
        </p:txBody>
      </p:sp>
      <p:sp>
        <p:nvSpPr>
          <p:cNvPr id="8" name="TextBox 8"/>
          <p:cNvSpPr txBox="1"/>
          <p:nvPr/>
        </p:nvSpPr>
        <p:spPr>
          <a:xfrm>
            <a:off x="1028700" y="3991312"/>
            <a:ext cx="10294976" cy="399923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Raleway"/>
                <a:ea typeface="Raleway"/>
                <a:cs typeface="Raleway"/>
                <a:sym typeface="Raleway"/>
              </a:rPr>
              <a:t>“It definitely creates a unique relationship ... You can talk about the stigma that you're experiencing and the way that people [judge] you ... A lot of people can easily end up only wanting to hang out with other people that use [drugs] because you feel safe with them.”</a:t>
            </a:r>
          </a:p>
        </p:txBody>
      </p:sp>
      <p:sp>
        <p:nvSpPr>
          <p:cNvPr id="9" name="TextBox 9"/>
          <p:cNvSpPr txBox="1"/>
          <p:nvPr/>
        </p:nvSpPr>
        <p:spPr>
          <a:xfrm>
            <a:off x="704699" y="8446507"/>
            <a:ext cx="10961145" cy="606426"/>
          </a:xfrm>
          <a:prstGeom prst="rect">
            <a:avLst/>
          </a:prstGeom>
        </p:spPr>
        <p:txBody>
          <a:bodyPr lIns="0" tIns="0" rIns="0" bIns="0" rtlCol="0" anchor="t">
            <a:spAutoFit/>
          </a:bodyPr>
          <a:lstStyle/>
          <a:p>
            <a:pPr algn="ctr">
              <a:lnSpc>
                <a:spcPts val="4899"/>
              </a:lnSpc>
            </a:pPr>
            <a:r>
              <a:rPr lang="en-US" sz="3499">
                <a:solidFill>
                  <a:srgbClr val="000000"/>
                </a:solidFill>
                <a:latin typeface="Raleway"/>
                <a:ea typeface="Raleway"/>
                <a:cs typeface="Raleway"/>
                <a:sym typeface="Raleway"/>
              </a:rPr>
              <a:t>- Violet, transgender women, aged 35</a:t>
            </a:r>
          </a:p>
        </p:txBody>
      </p:sp>
      <p:sp>
        <p:nvSpPr>
          <p:cNvPr id="10" name="Freeform 10"/>
          <p:cNvSpPr/>
          <p:nvPr/>
        </p:nvSpPr>
        <p:spPr>
          <a:xfrm>
            <a:off x="12360413" y="3338681"/>
            <a:ext cx="5191964" cy="5191964"/>
          </a:xfrm>
          <a:custGeom>
            <a:avLst/>
            <a:gdLst/>
            <a:ahLst/>
            <a:cxnLst/>
            <a:rect l="l" t="t" r="r" b="b"/>
            <a:pathLst>
              <a:path w="5191964" h="5191964">
                <a:moveTo>
                  <a:pt x="0" y="0"/>
                </a:moveTo>
                <a:lnTo>
                  <a:pt x="5191964" y="0"/>
                </a:lnTo>
                <a:lnTo>
                  <a:pt x="5191964" y="5191964"/>
                </a:lnTo>
                <a:lnTo>
                  <a:pt x="0" y="5191964"/>
                </a:lnTo>
                <a:lnTo>
                  <a:pt x="0" y="0"/>
                </a:lnTo>
                <a:close/>
              </a:path>
            </a:pathLst>
          </a:custGeom>
          <a:blipFill>
            <a:blip r:embed="rId4"/>
            <a:stretch>
              <a:fillRect/>
            </a:stretch>
          </a:blipFill>
        </p:spPr>
        <p:txBody>
          <a:bodyPr/>
          <a:lstStyle/>
          <a:p>
            <a:endParaRPr lang="en-A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6123" y="4010132"/>
            <a:ext cx="10726683" cy="4083522"/>
            <a:chOff x="0" y="0"/>
            <a:chExt cx="2825135" cy="1075496"/>
          </a:xfrm>
        </p:grpSpPr>
        <p:sp>
          <p:nvSpPr>
            <p:cNvPr id="3" name="Freeform 3"/>
            <p:cNvSpPr/>
            <p:nvPr/>
          </p:nvSpPr>
          <p:spPr>
            <a:xfrm>
              <a:off x="0" y="0"/>
              <a:ext cx="2825135" cy="1075496"/>
            </a:xfrm>
            <a:custGeom>
              <a:avLst/>
              <a:gdLst/>
              <a:ahLst/>
              <a:cxnLst/>
              <a:rect l="l" t="t" r="r" b="b"/>
              <a:pathLst>
                <a:path w="2825135" h="1075496">
                  <a:moveTo>
                    <a:pt x="0" y="0"/>
                  </a:moveTo>
                  <a:lnTo>
                    <a:pt x="2825135" y="0"/>
                  </a:lnTo>
                  <a:lnTo>
                    <a:pt x="2825135" y="1075496"/>
                  </a:lnTo>
                  <a:lnTo>
                    <a:pt x="0" y="1075496"/>
                  </a:lnTo>
                  <a:close/>
                </a:path>
              </a:pathLst>
            </a:custGeom>
            <a:solidFill>
              <a:srgbClr val="E5B7F1"/>
            </a:solidFill>
          </p:spPr>
          <p:txBody>
            <a:bodyPr/>
            <a:lstStyle/>
            <a:p>
              <a:endParaRPr lang="en-AU"/>
            </a:p>
          </p:txBody>
        </p:sp>
        <p:sp>
          <p:nvSpPr>
            <p:cNvPr id="4" name="TextBox 4"/>
            <p:cNvSpPr txBox="1"/>
            <p:nvPr/>
          </p:nvSpPr>
          <p:spPr>
            <a:xfrm>
              <a:off x="0" y="-57150"/>
              <a:ext cx="2825135" cy="1132646"/>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5213460" y="2450886"/>
            <a:ext cx="1286659" cy="887795"/>
          </a:xfrm>
          <a:custGeom>
            <a:avLst/>
            <a:gdLst/>
            <a:ahLst/>
            <a:cxnLst/>
            <a:rect l="l" t="t" r="r" b="b"/>
            <a:pathLst>
              <a:path w="1286659" h="887795">
                <a:moveTo>
                  <a:pt x="0" y="0"/>
                </a:moveTo>
                <a:lnTo>
                  <a:pt x="1286659" y="0"/>
                </a:lnTo>
                <a:lnTo>
                  <a:pt x="1286659" y="887795"/>
                </a:lnTo>
                <a:lnTo>
                  <a:pt x="0" y="8877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p:cNvSpPr txBox="1"/>
          <p:nvPr/>
        </p:nvSpPr>
        <p:spPr>
          <a:xfrm>
            <a:off x="914618" y="1019175"/>
            <a:ext cx="16458764"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2 Seeking connections in family relationships</a:t>
            </a:r>
          </a:p>
        </p:txBody>
      </p:sp>
      <p:sp>
        <p:nvSpPr>
          <p:cNvPr id="7" name="TextBox 7"/>
          <p:cNvSpPr txBox="1"/>
          <p:nvPr/>
        </p:nvSpPr>
        <p:spPr>
          <a:xfrm>
            <a:off x="1149440" y="4338028"/>
            <a:ext cx="10280050" cy="333248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Raleway"/>
                <a:ea typeface="Raleway"/>
                <a:cs typeface="Raleway"/>
                <a:sym typeface="Raleway"/>
              </a:rPr>
              <a:t>“My [parents] said they didn't want anything to do with me. And I just said, ‘Look, I don’t need to be judged … I’ve got enough people that are judging me; what I need from you is understanding.’”</a:t>
            </a:r>
          </a:p>
        </p:txBody>
      </p:sp>
      <p:sp>
        <p:nvSpPr>
          <p:cNvPr id="8" name="TextBox 8"/>
          <p:cNvSpPr txBox="1"/>
          <p:nvPr/>
        </p:nvSpPr>
        <p:spPr>
          <a:xfrm>
            <a:off x="926123" y="8454445"/>
            <a:ext cx="10726683" cy="606426"/>
          </a:xfrm>
          <a:prstGeom prst="rect">
            <a:avLst/>
          </a:prstGeom>
        </p:spPr>
        <p:txBody>
          <a:bodyPr lIns="0" tIns="0" rIns="0" bIns="0" rtlCol="0" anchor="t">
            <a:spAutoFit/>
          </a:bodyPr>
          <a:lstStyle/>
          <a:p>
            <a:pPr algn="ctr">
              <a:lnSpc>
                <a:spcPts val="4899"/>
              </a:lnSpc>
            </a:pPr>
            <a:r>
              <a:rPr lang="en-US" sz="3499">
                <a:solidFill>
                  <a:srgbClr val="000000"/>
                </a:solidFill>
                <a:latin typeface="Raleway"/>
                <a:ea typeface="Raleway"/>
                <a:cs typeface="Raleway"/>
                <a:sym typeface="Raleway"/>
              </a:rPr>
              <a:t>- Remi, woman, aged 52</a:t>
            </a:r>
          </a:p>
        </p:txBody>
      </p:sp>
      <p:sp>
        <p:nvSpPr>
          <p:cNvPr id="9" name="Freeform 9"/>
          <p:cNvSpPr/>
          <p:nvPr/>
        </p:nvSpPr>
        <p:spPr>
          <a:xfrm>
            <a:off x="12574848" y="3674727"/>
            <a:ext cx="4508606" cy="4508606"/>
          </a:xfrm>
          <a:custGeom>
            <a:avLst/>
            <a:gdLst/>
            <a:ahLst/>
            <a:cxnLst/>
            <a:rect l="l" t="t" r="r" b="b"/>
            <a:pathLst>
              <a:path w="4508606" h="4508606">
                <a:moveTo>
                  <a:pt x="0" y="0"/>
                </a:moveTo>
                <a:lnTo>
                  <a:pt x="4508606" y="0"/>
                </a:lnTo>
                <a:lnTo>
                  <a:pt x="4508606" y="4508606"/>
                </a:lnTo>
                <a:lnTo>
                  <a:pt x="0" y="4508606"/>
                </a:lnTo>
                <a:lnTo>
                  <a:pt x="0" y="0"/>
                </a:lnTo>
                <a:close/>
              </a:path>
            </a:pathLst>
          </a:custGeom>
          <a:blipFill>
            <a:blip r:embed="rId4"/>
            <a:stretch>
              <a:fillRect/>
            </a:stretch>
          </a:blipFill>
        </p:spPr>
        <p:txBody>
          <a:bodyPr/>
          <a:lstStyle/>
          <a:p>
            <a:endParaRPr lang="en-AU"/>
          </a:p>
        </p:txBody>
      </p:sp>
      <p:sp>
        <p:nvSpPr>
          <p:cNvPr id="10" name="TextBox 10"/>
          <p:cNvSpPr txBox="1"/>
          <p:nvPr/>
        </p:nvSpPr>
        <p:spPr>
          <a:xfrm>
            <a:off x="12543312" y="9182100"/>
            <a:ext cx="3049524" cy="361315"/>
          </a:xfrm>
          <a:prstGeom prst="rect">
            <a:avLst/>
          </a:prstGeom>
        </p:spPr>
        <p:txBody>
          <a:bodyPr lIns="0" tIns="0" rIns="0" bIns="0" rtlCol="0" anchor="t">
            <a:spAutoFit/>
          </a:bodyPr>
          <a:lstStyle/>
          <a:p>
            <a:pPr algn="l">
              <a:lnSpc>
                <a:spcPts val="2659"/>
              </a:lnSpc>
            </a:pPr>
            <a:r>
              <a:rPr lang="en-US" sz="1899">
                <a:solidFill>
                  <a:srgbClr val="000000"/>
                </a:solidFill>
                <a:latin typeface="Circular Std"/>
                <a:ea typeface="Circular Std"/>
                <a:cs typeface="Circular Std"/>
                <a:sym typeface="Circular Std"/>
              </a:rPr>
              <a:t>Image: Flaticon.com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6123" y="4010132"/>
            <a:ext cx="10726683" cy="4083522"/>
            <a:chOff x="0" y="0"/>
            <a:chExt cx="2825135" cy="1075496"/>
          </a:xfrm>
        </p:grpSpPr>
        <p:sp>
          <p:nvSpPr>
            <p:cNvPr id="3" name="Freeform 3"/>
            <p:cNvSpPr/>
            <p:nvPr/>
          </p:nvSpPr>
          <p:spPr>
            <a:xfrm>
              <a:off x="0" y="0"/>
              <a:ext cx="2825135" cy="1075496"/>
            </a:xfrm>
            <a:custGeom>
              <a:avLst/>
              <a:gdLst/>
              <a:ahLst/>
              <a:cxnLst/>
              <a:rect l="l" t="t" r="r" b="b"/>
              <a:pathLst>
                <a:path w="2825135" h="1075496">
                  <a:moveTo>
                    <a:pt x="0" y="0"/>
                  </a:moveTo>
                  <a:lnTo>
                    <a:pt x="2825135" y="0"/>
                  </a:lnTo>
                  <a:lnTo>
                    <a:pt x="2825135" y="1075496"/>
                  </a:lnTo>
                  <a:lnTo>
                    <a:pt x="0" y="1075496"/>
                  </a:lnTo>
                  <a:close/>
                </a:path>
              </a:pathLst>
            </a:custGeom>
            <a:solidFill>
              <a:srgbClr val="E5B7F1"/>
            </a:solidFill>
          </p:spPr>
          <p:txBody>
            <a:bodyPr/>
            <a:lstStyle/>
            <a:p>
              <a:endParaRPr lang="en-AU"/>
            </a:p>
          </p:txBody>
        </p:sp>
        <p:sp>
          <p:nvSpPr>
            <p:cNvPr id="4" name="TextBox 4"/>
            <p:cNvSpPr txBox="1"/>
            <p:nvPr/>
          </p:nvSpPr>
          <p:spPr>
            <a:xfrm>
              <a:off x="0" y="-57150"/>
              <a:ext cx="2825135" cy="1132646"/>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5213460" y="2450886"/>
            <a:ext cx="1286659" cy="887795"/>
          </a:xfrm>
          <a:custGeom>
            <a:avLst/>
            <a:gdLst/>
            <a:ahLst/>
            <a:cxnLst/>
            <a:rect l="l" t="t" r="r" b="b"/>
            <a:pathLst>
              <a:path w="1286659" h="887795">
                <a:moveTo>
                  <a:pt x="0" y="0"/>
                </a:moveTo>
                <a:lnTo>
                  <a:pt x="1286659" y="0"/>
                </a:lnTo>
                <a:lnTo>
                  <a:pt x="1286659" y="887795"/>
                </a:lnTo>
                <a:lnTo>
                  <a:pt x="0" y="8877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p:cNvSpPr txBox="1"/>
          <p:nvPr/>
        </p:nvSpPr>
        <p:spPr>
          <a:xfrm>
            <a:off x="914618" y="1019175"/>
            <a:ext cx="16458764"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2 Seeking connections in family relationships</a:t>
            </a:r>
          </a:p>
        </p:txBody>
      </p:sp>
      <p:sp>
        <p:nvSpPr>
          <p:cNvPr id="7" name="TextBox 7"/>
          <p:cNvSpPr txBox="1"/>
          <p:nvPr/>
        </p:nvSpPr>
        <p:spPr>
          <a:xfrm>
            <a:off x="1015828" y="4338028"/>
            <a:ext cx="10547274" cy="333248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Raleway"/>
                <a:ea typeface="Raleway"/>
                <a:cs typeface="Raleway"/>
                <a:sym typeface="Raleway"/>
              </a:rPr>
              <a:t>“My stepmother is actually pretty chill with [my drug use] now … But I think if I hadn't formed a closer relationship with her and put in the effort to do that, she'd probably still [think] that I needed abstinence to function in the world.”</a:t>
            </a:r>
          </a:p>
        </p:txBody>
      </p:sp>
      <p:sp>
        <p:nvSpPr>
          <p:cNvPr id="8" name="TextBox 8"/>
          <p:cNvSpPr txBox="1"/>
          <p:nvPr/>
        </p:nvSpPr>
        <p:spPr>
          <a:xfrm>
            <a:off x="926123" y="8454445"/>
            <a:ext cx="10726683" cy="606426"/>
          </a:xfrm>
          <a:prstGeom prst="rect">
            <a:avLst/>
          </a:prstGeom>
        </p:spPr>
        <p:txBody>
          <a:bodyPr lIns="0" tIns="0" rIns="0" bIns="0" rtlCol="0" anchor="t">
            <a:spAutoFit/>
          </a:bodyPr>
          <a:lstStyle/>
          <a:p>
            <a:pPr algn="ctr">
              <a:lnSpc>
                <a:spcPts val="4899"/>
              </a:lnSpc>
            </a:pPr>
            <a:r>
              <a:rPr lang="en-US" sz="3499">
                <a:solidFill>
                  <a:srgbClr val="000000"/>
                </a:solidFill>
                <a:latin typeface="Raleway"/>
                <a:ea typeface="Raleway"/>
                <a:cs typeface="Raleway"/>
                <a:sym typeface="Raleway"/>
              </a:rPr>
              <a:t>- Billie, non-binary, aged 31</a:t>
            </a:r>
          </a:p>
        </p:txBody>
      </p:sp>
      <p:sp>
        <p:nvSpPr>
          <p:cNvPr id="9" name="Freeform 9"/>
          <p:cNvSpPr/>
          <p:nvPr/>
        </p:nvSpPr>
        <p:spPr>
          <a:xfrm>
            <a:off x="12574848" y="3720342"/>
            <a:ext cx="4508606" cy="4508606"/>
          </a:xfrm>
          <a:custGeom>
            <a:avLst/>
            <a:gdLst/>
            <a:ahLst/>
            <a:cxnLst/>
            <a:rect l="l" t="t" r="r" b="b"/>
            <a:pathLst>
              <a:path w="4508606" h="4508606">
                <a:moveTo>
                  <a:pt x="0" y="0"/>
                </a:moveTo>
                <a:lnTo>
                  <a:pt x="4508606" y="0"/>
                </a:lnTo>
                <a:lnTo>
                  <a:pt x="4508606" y="4508606"/>
                </a:lnTo>
                <a:lnTo>
                  <a:pt x="0" y="4508606"/>
                </a:lnTo>
                <a:lnTo>
                  <a:pt x="0" y="0"/>
                </a:lnTo>
                <a:close/>
              </a:path>
            </a:pathLst>
          </a:custGeom>
          <a:blipFill>
            <a:blip r:embed="rId4"/>
            <a:stretch>
              <a:fillRect/>
            </a:stretch>
          </a:blipFill>
        </p:spPr>
        <p:txBody>
          <a:bodyPr/>
          <a:lstStyle/>
          <a:p>
            <a:endParaRPr lang="en-AU"/>
          </a:p>
        </p:txBody>
      </p:sp>
      <p:sp>
        <p:nvSpPr>
          <p:cNvPr id="10" name="TextBox 10"/>
          <p:cNvSpPr txBox="1"/>
          <p:nvPr/>
        </p:nvSpPr>
        <p:spPr>
          <a:xfrm>
            <a:off x="12543312" y="9182100"/>
            <a:ext cx="3049524" cy="361315"/>
          </a:xfrm>
          <a:prstGeom prst="rect">
            <a:avLst/>
          </a:prstGeom>
        </p:spPr>
        <p:txBody>
          <a:bodyPr lIns="0" tIns="0" rIns="0" bIns="0" rtlCol="0" anchor="t">
            <a:spAutoFit/>
          </a:bodyPr>
          <a:lstStyle/>
          <a:p>
            <a:pPr algn="l">
              <a:lnSpc>
                <a:spcPts val="2659"/>
              </a:lnSpc>
            </a:pPr>
            <a:r>
              <a:rPr lang="en-US" sz="1899">
                <a:solidFill>
                  <a:srgbClr val="000000"/>
                </a:solidFill>
                <a:latin typeface="Circular Std"/>
                <a:ea typeface="Circular Std"/>
                <a:cs typeface="Circular Std"/>
                <a:sym typeface="Circular Std"/>
              </a:rPr>
              <a:t>Image: Flaticon.com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853" y="3829450"/>
            <a:ext cx="11612650" cy="4319445"/>
            <a:chOff x="0" y="0"/>
            <a:chExt cx="3058476" cy="1137632"/>
          </a:xfrm>
        </p:grpSpPr>
        <p:sp>
          <p:nvSpPr>
            <p:cNvPr id="3" name="Freeform 3"/>
            <p:cNvSpPr/>
            <p:nvPr/>
          </p:nvSpPr>
          <p:spPr>
            <a:xfrm>
              <a:off x="0" y="0"/>
              <a:ext cx="3058476" cy="1137632"/>
            </a:xfrm>
            <a:custGeom>
              <a:avLst/>
              <a:gdLst/>
              <a:ahLst/>
              <a:cxnLst/>
              <a:rect l="l" t="t" r="r" b="b"/>
              <a:pathLst>
                <a:path w="3058476" h="1137632">
                  <a:moveTo>
                    <a:pt x="0" y="0"/>
                  </a:moveTo>
                  <a:lnTo>
                    <a:pt x="3058476" y="0"/>
                  </a:lnTo>
                  <a:lnTo>
                    <a:pt x="3058476" y="1137632"/>
                  </a:lnTo>
                  <a:lnTo>
                    <a:pt x="0" y="1137632"/>
                  </a:lnTo>
                  <a:close/>
                </a:path>
              </a:pathLst>
            </a:custGeom>
            <a:solidFill>
              <a:srgbClr val="E5B7F1"/>
            </a:solidFill>
          </p:spPr>
          <p:txBody>
            <a:bodyPr/>
            <a:lstStyle/>
            <a:p>
              <a:endParaRPr lang="en-AU"/>
            </a:p>
          </p:txBody>
        </p:sp>
        <p:sp>
          <p:nvSpPr>
            <p:cNvPr id="4" name="TextBox 4"/>
            <p:cNvSpPr txBox="1"/>
            <p:nvPr/>
          </p:nvSpPr>
          <p:spPr>
            <a:xfrm>
              <a:off x="0" y="-57150"/>
              <a:ext cx="3058476" cy="1194782"/>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5677195" y="2442378"/>
            <a:ext cx="1286659" cy="887795"/>
          </a:xfrm>
          <a:custGeom>
            <a:avLst/>
            <a:gdLst/>
            <a:ahLst/>
            <a:cxnLst/>
            <a:rect l="l" t="t" r="r" b="b"/>
            <a:pathLst>
              <a:path w="1286659" h="887795">
                <a:moveTo>
                  <a:pt x="0" y="0"/>
                </a:moveTo>
                <a:lnTo>
                  <a:pt x="1286659" y="0"/>
                </a:lnTo>
                <a:lnTo>
                  <a:pt x="1286659" y="887794"/>
                </a:lnTo>
                <a:lnTo>
                  <a:pt x="0" y="8877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p:cNvSpPr txBox="1"/>
          <p:nvPr/>
        </p:nvSpPr>
        <p:spPr>
          <a:xfrm>
            <a:off x="1221968" y="1019175"/>
            <a:ext cx="15844064"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3 Family support when reducing use</a:t>
            </a:r>
          </a:p>
        </p:txBody>
      </p:sp>
      <p:sp>
        <p:nvSpPr>
          <p:cNvPr id="7" name="TextBox 7"/>
          <p:cNvSpPr txBox="1"/>
          <p:nvPr/>
        </p:nvSpPr>
        <p:spPr>
          <a:xfrm>
            <a:off x="903730" y="3941933"/>
            <a:ext cx="10833589" cy="399923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Raleway"/>
                <a:ea typeface="Raleway"/>
                <a:cs typeface="Raleway"/>
                <a:sym typeface="Raleway"/>
              </a:rPr>
              <a:t>“I don’t like the thought of [my family] having watched me destroy myself in a sense. That’s [one of] the main drivers of me giving up … I didn’t know what to do [to get help]. So I went to Mum ... and she helped me [find] services that I might be able to [go to].”</a:t>
            </a:r>
          </a:p>
        </p:txBody>
      </p:sp>
      <p:sp>
        <p:nvSpPr>
          <p:cNvPr id="8" name="TextBox 8"/>
          <p:cNvSpPr txBox="1"/>
          <p:nvPr/>
        </p:nvSpPr>
        <p:spPr>
          <a:xfrm>
            <a:off x="528853" y="8362285"/>
            <a:ext cx="11612650" cy="606426"/>
          </a:xfrm>
          <a:prstGeom prst="rect">
            <a:avLst/>
          </a:prstGeom>
        </p:spPr>
        <p:txBody>
          <a:bodyPr lIns="0" tIns="0" rIns="0" bIns="0" rtlCol="0" anchor="t">
            <a:spAutoFit/>
          </a:bodyPr>
          <a:lstStyle/>
          <a:p>
            <a:pPr algn="ctr">
              <a:lnSpc>
                <a:spcPts val="4899"/>
              </a:lnSpc>
            </a:pPr>
            <a:r>
              <a:rPr lang="en-US" sz="3499">
                <a:solidFill>
                  <a:srgbClr val="000000"/>
                </a:solidFill>
                <a:latin typeface="Raleway"/>
                <a:ea typeface="Raleway"/>
                <a:cs typeface="Raleway"/>
                <a:sym typeface="Raleway"/>
              </a:rPr>
              <a:t>- Austin, man, aged 46</a:t>
            </a:r>
          </a:p>
        </p:txBody>
      </p:sp>
      <p:sp>
        <p:nvSpPr>
          <p:cNvPr id="9" name="Freeform 9"/>
          <p:cNvSpPr/>
          <p:nvPr/>
        </p:nvSpPr>
        <p:spPr>
          <a:xfrm>
            <a:off x="12428915" y="3193275"/>
            <a:ext cx="5045426" cy="5045426"/>
          </a:xfrm>
          <a:custGeom>
            <a:avLst/>
            <a:gdLst/>
            <a:ahLst/>
            <a:cxnLst/>
            <a:rect l="l" t="t" r="r" b="b"/>
            <a:pathLst>
              <a:path w="5045426" h="5045426">
                <a:moveTo>
                  <a:pt x="0" y="0"/>
                </a:moveTo>
                <a:lnTo>
                  <a:pt x="5045425" y="0"/>
                </a:lnTo>
                <a:lnTo>
                  <a:pt x="5045425" y="5045426"/>
                </a:lnTo>
                <a:lnTo>
                  <a:pt x="0" y="5045426"/>
                </a:lnTo>
                <a:lnTo>
                  <a:pt x="0" y="0"/>
                </a:lnTo>
                <a:close/>
              </a:path>
            </a:pathLst>
          </a:custGeom>
          <a:blipFill>
            <a:blip r:embed="rId4"/>
            <a:stretch>
              <a:fillRect/>
            </a:stretch>
          </a:blipFill>
        </p:spPr>
        <p:txBody>
          <a:bodyPr/>
          <a:lstStyle/>
          <a:p>
            <a:endParaRPr lang="en-AU"/>
          </a:p>
        </p:txBody>
      </p:sp>
      <p:sp>
        <p:nvSpPr>
          <p:cNvPr id="10" name="TextBox 10"/>
          <p:cNvSpPr txBox="1"/>
          <p:nvPr/>
        </p:nvSpPr>
        <p:spPr>
          <a:xfrm>
            <a:off x="12543312" y="9182100"/>
            <a:ext cx="3049524" cy="361315"/>
          </a:xfrm>
          <a:prstGeom prst="rect">
            <a:avLst/>
          </a:prstGeom>
        </p:spPr>
        <p:txBody>
          <a:bodyPr lIns="0" tIns="0" rIns="0" bIns="0" rtlCol="0" anchor="t">
            <a:spAutoFit/>
          </a:bodyPr>
          <a:lstStyle/>
          <a:p>
            <a:pPr algn="l">
              <a:lnSpc>
                <a:spcPts val="2659"/>
              </a:lnSpc>
            </a:pPr>
            <a:r>
              <a:rPr lang="en-US" sz="1899">
                <a:solidFill>
                  <a:srgbClr val="000000"/>
                </a:solidFill>
                <a:latin typeface="Circular Std"/>
                <a:ea typeface="Circular Std"/>
                <a:cs typeface="Circular Std"/>
                <a:sym typeface="Circular Std"/>
              </a:rPr>
              <a:t>Image: Flaticon.com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57280" y="2717458"/>
            <a:ext cx="5152148" cy="6342324"/>
            <a:chOff x="0" y="0"/>
            <a:chExt cx="1356944" cy="1670406"/>
          </a:xfrm>
        </p:grpSpPr>
        <p:sp>
          <p:nvSpPr>
            <p:cNvPr id="3" name="Freeform 3"/>
            <p:cNvSpPr/>
            <p:nvPr/>
          </p:nvSpPr>
          <p:spPr>
            <a:xfrm>
              <a:off x="0" y="0"/>
              <a:ext cx="1356944" cy="1670406"/>
            </a:xfrm>
            <a:custGeom>
              <a:avLst/>
              <a:gdLst/>
              <a:ahLst/>
              <a:cxnLst/>
              <a:rect l="l" t="t" r="r" b="b"/>
              <a:pathLst>
                <a:path w="1356944" h="1670406">
                  <a:moveTo>
                    <a:pt x="0" y="0"/>
                  </a:moveTo>
                  <a:lnTo>
                    <a:pt x="1356944" y="0"/>
                  </a:lnTo>
                  <a:lnTo>
                    <a:pt x="1356944" y="1670406"/>
                  </a:lnTo>
                  <a:lnTo>
                    <a:pt x="0" y="1670406"/>
                  </a:lnTo>
                  <a:close/>
                </a:path>
              </a:pathLst>
            </a:custGeom>
            <a:solidFill>
              <a:srgbClr val="E5B7F1"/>
            </a:solidFill>
          </p:spPr>
          <p:txBody>
            <a:bodyPr/>
            <a:lstStyle/>
            <a:p>
              <a:endParaRPr lang="en-AU"/>
            </a:p>
          </p:txBody>
        </p:sp>
        <p:sp>
          <p:nvSpPr>
            <p:cNvPr id="4" name="TextBox 4"/>
            <p:cNvSpPr txBox="1"/>
            <p:nvPr/>
          </p:nvSpPr>
          <p:spPr>
            <a:xfrm>
              <a:off x="0" y="-57150"/>
              <a:ext cx="1356944" cy="1727556"/>
            </a:xfrm>
            <a:prstGeom prst="rect">
              <a:avLst/>
            </a:prstGeom>
          </p:spPr>
          <p:txBody>
            <a:bodyPr lIns="50800" tIns="50800" rIns="50800" bIns="50800" rtlCol="0" anchor="ctr"/>
            <a:lstStyle/>
            <a:p>
              <a:pPr algn="ctr">
                <a:lnSpc>
                  <a:spcPts val="3220"/>
                </a:lnSpc>
              </a:pPr>
              <a:endParaRPr/>
            </a:p>
          </p:txBody>
        </p:sp>
      </p:grpSp>
      <p:grpSp>
        <p:nvGrpSpPr>
          <p:cNvPr id="5" name="Group 5"/>
          <p:cNvGrpSpPr/>
          <p:nvPr/>
        </p:nvGrpSpPr>
        <p:grpSpPr>
          <a:xfrm>
            <a:off x="12352338" y="2717458"/>
            <a:ext cx="5152148" cy="6342324"/>
            <a:chOff x="0" y="0"/>
            <a:chExt cx="1356944" cy="1670406"/>
          </a:xfrm>
        </p:grpSpPr>
        <p:sp>
          <p:nvSpPr>
            <p:cNvPr id="6" name="Freeform 6"/>
            <p:cNvSpPr/>
            <p:nvPr/>
          </p:nvSpPr>
          <p:spPr>
            <a:xfrm>
              <a:off x="0" y="0"/>
              <a:ext cx="1356944" cy="1670406"/>
            </a:xfrm>
            <a:custGeom>
              <a:avLst/>
              <a:gdLst/>
              <a:ahLst/>
              <a:cxnLst/>
              <a:rect l="l" t="t" r="r" b="b"/>
              <a:pathLst>
                <a:path w="1356944" h="1670406">
                  <a:moveTo>
                    <a:pt x="0" y="0"/>
                  </a:moveTo>
                  <a:lnTo>
                    <a:pt x="1356944" y="0"/>
                  </a:lnTo>
                  <a:lnTo>
                    <a:pt x="1356944" y="1670406"/>
                  </a:lnTo>
                  <a:lnTo>
                    <a:pt x="0" y="1670406"/>
                  </a:lnTo>
                  <a:close/>
                </a:path>
              </a:pathLst>
            </a:custGeom>
            <a:solidFill>
              <a:srgbClr val="E5B7F1"/>
            </a:solidFill>
          </p:spPr>
          <p:txBody>
            <a:bodyPr/>
            <a:lstStyle/>
            <a:p>
              <a:endParaRPr lang="en-AU"/>
            </a:p>
          </p:txBody>
        </p:sp>
        <p:sp>
          <p:nvSpPr>
            <p:cNvPr id="7" name="TextBox 7"/>
            <p:cNvSpPr txBox="1"/>
            <p:nvPr/>
          </p:nvSpPr>
          <p:spPr>
            <a:xfrm>
              <a:off x="0" y="-57150"/>
              <a:ext cx="1356944" cy="1727556"/>
            </a:xfrm>
            <a:prstGeom prst="rect">
              <a:avLst/>
            </a:prstGeom>
          </p:spPr>
          <p:txBody>
            <a:bodyPr lIns="50800" tIns="50800" rIns="50800" bIns="50800" rtlCol="0" anchor="ctr"/>
            <a:lstStyle/>
            <a:p>
              <a:pPr algn="ctr">
                <a:lnSpc>
                  <a:spcPts val="3220"/>
                </a:lnSpc>
              </a:pPr>
              <a:endParaRPr/>
            </a:p>
          </p:txBody>
        </p:sp>
      </p:grpSp>
      <p:grpSp>
        <p:nvGrpSpPr>
          <p:cNvPr id="8" name="Group 8"/>
          <p:cNvGrpSpPr/>
          <p:nvPr/>
        </p:nvGrpSpPr>
        <p:grpSpPr>
          <a:xfrm>
            <a:off x="759675" y="2741503"/>
            <a:ext cx="5152148" cy="6342324"/>
            <a:chOff x="0" y="0"/>
            <a:chExt cx="1356944" cy="1670406"/>
          </a:xfrm>
        </p:grpSpPr>
        <p:sp>
          <p:nvSpPr>
            <p:cNvPr id="9" name="Freeform 9"/>
            <p:cNvSpPr/>
            <p:nvPr/>
          </p:nvSpPr>
          <p:spPr>
            <a:xfrm>
              <a:off x="0" y="0"/>
              <a:ext cx="1356944" cy="1670406"/>
            </a:xfrm>
            <a:custGeom>
              <a:avLst/>
              <a:gdLst/>
              <a:ahLst/>
              <a:cxnLst/>
              <a:rect l="l" t="t" r="r" b="b"/>
              <a:pathLst>
                <a:path w="1356944" h="1670406">
                  <a:moveTo>
                    <a:pt x="0" y="0"/>
                  </a:moveTo>
                  <a:lnTo>
                    <a:pt x="1356944" y="0"/>
                  </a:lnTo>
                  <a:lnTo>
                    <a:pt x="1356944" y="1670406"/>
                  </a:lnTo>
                  <a:lnTo>
                    <a:pt x="0" y="1670406"/>
                  </a:lnTo>
                  <a:close/>
                </a:path>
              </a:pathLst>
            </a:custGeom>
            <a:solidFill>
              <a:srgbClr val="E5B7F1"/>
            </a:solidFill>
          </p:spPr>
          <p:txBody>
            <a:bodyPr/>
            <a:lstStyle/>
            <a:p>
              <a:endParaRPr lang="en-AU"/>
            </a:p>
          </p:txBody>
        </p:sp>
        <p:sp>
          <p:nvSpPr>
            <p:cNvPr id="10" name="TextBox 10"/>
            <p:cNvSpPr txBox="1"/>
            <p:nvPr/>
          </p:nvSpPr>
          <p:spPr>
            <a:xfrm>
              <a:off x="0" y="-57150"/>
              <a:ext cx="1356944" cy="1727556"/>
            </a:xfrm>
            <a:prstGeom prst="rect">
              <a:avLst/>
            </a:prstGeom>
          </p:spPr>
          <p:txBody>
            <a:bodyPr lIns="50800" tIns="50800" rIns="50800" bIns="50800" rtlCol="0" anchor="ctr"/>
            <a:lstStyle/>
            <a:p>
              <a:pPr algn="ctr">
                <a:lnSpc>
                  <a:spcPts val="3220"/>
                </a:lnSpc>
              </a:pPr>
              <a:endParaRPr/>
            </a:p>
          </p:txBody>
        </p:sp>
      </p:grpSp>
      <p:grpSp>
        <p:nvGrpSpPr>
          <p:cNvPr id="11" name="Group 11"/>
          <p:cNvGrpSpPr/>
          <p:nvPr/>
        </p:nvGrpSpPr>
        <p:grpSpPr>
          <a:xfrm>
            <a:off x="13020702" y="2943807"/>
            <a:ext cx="3836713" cy="3836713"/>
            <a:chOff x="0" y="0"/>
            <a:chExt cx="5115618" cy="5115618"/>
          </a:xfrm>
        </p:grpSpPr>
        <p:sp>
          <p:nvSpPr>
            <p:cNvPr id="12" name="Freeform 12"/>
            <p:cNvSpPr/>
            <p:nvPr/>
          </p:nvSpPr>
          <p:spPr>
            <a:xfrm>
              <a:off x="0" y="0"/>
              <a:ext cx="5115618" cy="5115618"/>
            </a:xfrm>
            <a:custGeom>
              <a:avLst/>
              <a:gdLst/>
              <a:ahLst/>
              <a:cxnLst/>
              <a:rect l="l" t="t" r="r" b="b"/>
              <a:pathLst>
                <a:path w="5115618" h="5115618">
                  <a:moveTo>
                    <a:pt x="0" y="0"/>
                  </a:moveTo>
                  <a:lnTo>
                    <a:pt x="5115618" y="0"/>
                  </a:lnTo>
                  <a:lnTo>
                    <a:pt x="5115618" y="5115618"/>
                  </a:lnTo>
                  <a:lnTo>
                    <a:pt x="0" y="5115618"/>
                  </a:lnTo>
                  <a:lnTo>
                    <a:pt x="0" y="0"/>
                  </a:lnTo>
                  <a:close/>
                </a:path>
              </a:pathLst>
            </a:custGeom>
            <a:blipFill>
              <a:blip r:embed="rId3"/>
              <a:stretch>
                <a:fillRect/>
              </a:stretch>
            </a:blipFill>
          </p:spPr>
          <p:txBody>
            <a:bodyPr/>
            <a:lstStyle/>
            <a:p>
              <a:endParaRPr lang="en-AU"/>
            </a:p>
          </p:txBody>
        </p:sp>
        <p:sp>
          <p:nvSpPr>
            <p:cNvPr id="13" name="Freeform 13"/>
            <p:cNvSpPr/>
            <p:nvPr/>
          </p:nvSpPr>
          <p:spPr>
            <a:xfrm>
              <a:off x="1303086" y="1175792"/>
              <a:ext cx="2509446" cy="2509446"/>
            </a:xfrm>
            <a:custGeom>
              <a:avLst/>
              <a:gdLst/>
              <a:ahLst/>
              <a:cxnLst/>
              <a:rect l="l" t="t" r="r" b="b"/>
              <a:pathLst>
                <a:path w="2509446" h="2509446">
                  <a:moveTo>
                    <a:pt x="0" y="0"/>
                  </a:moveTo>
                  <a:lnTo>
                    <a:pt x="2509446" y="0"/>
                  </a:lnTo>
                  <a:lnTo>
                    <a:pt x="2509446" y="2509446"/>
                  </a:lnTo>
                  <a:lnTo>
                    <a:pt x="0" y="2509446"/>
                  </a:lnTo>
                  <a:lnTo>
                    <a:pt x="0" y="0"/>
                  </a:lnTo>
                  <a:close/>
                </a:path>
              </a:pathLst>
            </a:custGeom>
            <a:blipFill>
              <a:blip r:embed="rId4"/>
              <a:stretch>
                <a:fillRect/>
              </a:stretch>
            </a:blipFill>
          </p:spPr>
          <p:txBody>
            <a:bodyPr/>
            <a:lstStyle/>
            <a:p>
              <a:endParaRPr lang="en-AU"/>
            </a:p>
          </p:txBody>
        </p:sp>
      </p:grpSp>
      <p:grpSp>
        <p:nvGrpSpPr>
          <p:cNvPr id="14" name="Group 14"/>
          <p:cNvGrpSpPr/>
          <p:nvPr/>
        </p:nvGrpSpPr>
        <p:grpSpPr>
          <a:xfrm>
            <a:off x="6909756" y="6998297"/>
            <a:ext cx="4468487" cy="1754098"/>
            <a:chOff x="0" y="0"/>
            <a:chExt cx="12390547" cy="4863890"/>
          </a:xfrm>
        </p:grpSpPr>
        <p:sp>
          <p:nvSpPr>
            <p:cNvPr id="15" name="Freeform 15"/>
            <p:cNvSpPr/>
            <p:nvPr/>
          </p:nvSpPr>
          <p:spPr>
            <a:xfrm>
              <a:off x="0" y="0"/>
              <a:ext cx="12390547" cy="4863890"/>
            </a:xfrm>
            <a:custGeom>
              <a:avLst/>
              <a:gdLst/>
              <a:ahLst/>
              <a:cxnLst/>
              <a:rect l="l" t="t" r="r" b="b"/>
              <a:pathLst>
                <a:path w="12390547" h="4863890">
                  <a:moveTo>
                    <a:pt x="0" y="0"/>
                  </a:moveTo>
                  <a:lnTo>
                    <a:pt x="12390547" y="0"/>
                  </a:lnTo>
                  <a:lnTo>
                    <a:pt x="12390547" y="4863890"/>
                  </a:lnTo>
                  <a:lnTo>
                    <a:pt x="0" y="4863890"/>
                  </a:lnTo>
                  <a:close/>
                </a:path>
              </a:pathLst>
            </a:custGeom>
            <a:solidFill>
              <a:srgbClr val="FFFFFF"/>
            </a:solidFill>
          </p:spPr>
          <p:txBody>
            <a:bodyPr/>
            <a:lstStyle/>
            <a:p>
              <a:endParaRPr lang="en-AU"/>
            </a:p>
          </p:txBody>
        </p:sp>
      </p:grpSp>
      <p:grpSp>
        <p:nvGrpSpPr>
          <p:cNvPr id="16" name="Group 16"/>
          <p:cNvGrpSpPr/>
          <p:nvPr/>
        </p:nvGrpSpPr>
        <p:grpSpPr>
          <a:xfrm>
            <a:off x="12704815" y="6998297"/>
            <a:ext cx="4468487" cy="1754098"/>
            <a:chOff x="0" y="0"/>
            <a:chExt cx="12390547" cy="4863890"/>
          </a:xfrm>
        </p:grpSpPr>
        <p:sp>
          <p:nvSpPr>
            <p:cNvPr id="17" name="Freeform 17"/>
            <p:cNvSpPr/>
            <p:nvPr/>
          </p:nvSpPr>
          <p:spPr>
            <a:xfrm>
              <a:off x="0" y="0"/>
              <a:ext cx="12390547" cy="4863890"/>
            </a:xfrm>
            <a:custGeom>
              <a:avLst/>
              <a:gdLst/>
              <a:ahLst/>
              <a:cxnLst/>
              <a:rect l="l" t="t" r="r" b="b"/>
              <a:pathLst>
                <a:path w="12390547" h="4863890">
                  <a:moveTo>
                    <a:pt x="0" y="0"/>
                  </a:moveTo>
                  <a:lnTo>
                    <a:pt x="12390547" y="0"/>
                  </a:lnTo>
                  <a:lnTo>
                    <a:pt x="12390547" y="4863890"/>
                  </a:lnTo>
                  <a:lnTo>
                    <a:pt x="0" y="4863890"/>
                  </a:lnTo>
                  <a:close/>
                </a:path>
              </a:pathLst>
            </a:custGeom>
            <a:solidFill>
              <a:srgbClr val="FFFFFF"/>
            </a:solidFill>
          </p:spPr>
          <p:txBody>
            <a:bodyPr/>
            <a:lstStyle/>
            <a:p>
              <a:endParaRPr lang="en-AU"/>
            </a:p>
          </p:txBody>
        </p:sp>
      </p:grpSp>
      <p:grpSp>
        <p:nvGrpSpPr>
          <p:cNvPr id="18" name="Group 18"/>
          <p:cNvGrpSpPr/>
          <p:nvPr/>
        </p:nvGrpSpPr>
        <p:grpSpPr>
          <a:xfrm>
            <a:off x="1112152" y="6998297"/>
            <a:ext cx="4468487" cy="1754098"/>
            <a:chOff x="0" y="0"/>
            <a:chExt cx="12390547" cy="4863890"/>
          </a:xfrm>
        </p:grpSpPr>
        <p:sp>
          <p:nvSpPr>
            <p:cNvPr id="19" name="Freeform 19"/>
            <p:cNvSpPr/>
            <p:nvPr/>
          </p:nvSpPr>
          <p:spPr>
            <a:xfrm>
              <a:off x="0" y="0"/>
              <a:ext cx="12390547" cy="4863890"/>
            </a:xfrm>
            <a:custGeom>
              <a:avLst/>
              <a:gdLst/>
              <a:ahLst/>
              <a:cxnLst/>
              <a:rect l="l" t="t" r="r" b="b"/>
              <a:pathLst>
                <a:path w="12390547" h="4863890">
                  <a:moveTo>
                    <a:pt x="0" y="0"/>
                  </a:moveTo>
                  <a:lnTo>
                    <a:pt x="12390547" y="0"/>
                  </a:lnTo>
                  <a:lnTo>
                    <a:pt x="12390547" y="4863890"/>
                  </a:lnTo>
                  <a:lnTo>
                    <a:pt x="0" y="4863890"/>
                  </a:lnTo>
                  <a:close/>
                </a:path>
              </a:pathLst>
            </a:custGeom>
            <a:solidFill>
              <a:srgbClr val="FFFFFF"/>
            </a:solidFill>
          </p:spPr>
          <p:txBody>
            <a:bodyPr/>
            <a:lstStyle/>
            <a:p>
              <a:endParaRPr lang="en-AU"/>
            </a:p>
          </p:txBody>
        </p:sp>
      </p:grpSp>
      <p:sp>
        <p:nvSpPr>
          <p:cNvPr id="20" name="Freeform 20"/>
          <p:cNvSpPr/>
          <p:nvPr/>
        </p:nvSpPr>
        <p:spPr>
          <a:xfrm>
            <a:off x="1593791" y="3120206"/>
            <a:ext cx="3483916" cy="3483916"/>
          </a:xfrm>
          <a:custGeom>
            <a:avLst/>
            <a:gdLst/>
            <a:ahLst/>
            <a:cxnLst/>
            <a:rect l="l" t="t" r="r" b="b"/>
            <a:pathLst>
              <a:path w="3483916" h="3483916">
                <a:moveTo>
                  <a:pt x="0" y="0"/>
                </a:moveTo>
                <a:lnTo>
                  <a:pt x="3483916" y="0"/>
                </a:lnTo>
                <a:lnTo>
                  <a:pt x="3483916" y="3483916"/>
                </a:lnTo>
                <a:lnTo>
                  <a:pt x="0" y="3483916"/>
                </a:lnTo>
                <a:lnTo>
                  <a:pt x="0" y="0"/>
                </a:lnTo>
                <a:close/>
              </a:path>
            </a:pathLst>
          </a:custGeom>
          <a:blipFill>
            <a:blip r:embed="rId5"/>
            <a:stretch>
              <a:fillRect/>
            </a:stretch>
          </a:blipFill>
        </p:spPr>
        <p:txBody>
          <a:bodyPr/>
          <a:lstStyle/>
          <a:p>
            <a:endParaRPr lang="en-AU"/>
          </a:p>
        </p:txBody>
      </p:sp>
      <p:sp>
        <p:nvSpPr>
          <p:cNvPr id="21" name="Freeform 21"/>
          <p:cNvSpPr/>
          <p:nvPr/>
        </p:nvSpPr>
        <p:spPr>
          <a:xfrm>
            <a:off x="7133569" y="3043763"/>
            <a:ext cx="4020861" cy="3636803"/>
          </a:xfrm>
          <a:custGeom>
            <a:avLst/>
            <a:gdLst/>
            <a:ahLst/>
            <a:cxnLst/>
            <a:rect l="l" t="t" r="r" b="b"/>
            <a:pathLst>
              <a:path w="4020861" h="3636803">
                <a:moveTo>
                  <a:pt x="0" y="0"/>
                </a:moveTo>
                <a:lnTo>
                  <a:pt x="4020862" y="0"/>
                </a:lnTo>
                <a:lnTo>
                  <a:pt x="4020862" y="3636802"/>
                </a:lnTo>
                <a:lnTo>
                  <a:pt x="0" y="3636802"/>
                </a:lnTo>
                <a:lnTo>
                  <a:pt x="0" y="0"/>
                </a:lnTo>
                <a:close/>
              </a:path>
            </a:pathLst>
          </a:custGeom>
          <a:blipFill>
            <a:blip r:embed="rId6"/>
            <a:stretch>
              <a:fillRect/>
            </a:stretch>
          </a:blipFill>
        </p:spPr>
        <p:txBody>
          <a:bodyPr/>
          <a:lstStyle/>
          <a:p>
            <a:endParaRPr lang="en-AU"/>
          </a:p>
        </p:txBody>
      </p:sp>
      <p:sp>
        <p:nvSpPr>
          <p:cNvPr id="22" name="TextBox 22"/>
          <p:cNvSpPr txBox="1"/>
          <p:nvPr/>
        </p:nvSpPr>
        <p:spPr>
          <a:xfrm>
            <a:off x="1221968" y="1019175"/>
            <a:ext cx="16037332" cy="923925"/>
          </a:xfrm>
          <a:prstGeom prst="rect">
            <a:avLst/>
          </a:prstGeom>
        </p:spPr>
        <p:txBody>
          <a:bodyPr lIns="0" tIns="0" rIns="0" bIns="0" rtlCol="0" anchor="t">
            <a:spAutoFit/>
          </a:bodyPr>
          <a:lstStyle/>
          <a:p>
            <a:pPr marL="0" lvl="0" indent="0" algn="l">
              <a:lnSpc>
                <a:spcPts val="7200"/>
              </a:lnSpc>
              <a:spcBef>
                <a:spcPct val="0"/>
              </a:spcBef>
            </a:pPr>
            <a:r>
              <a:rPr lang="en-US" sz="6000" b="1">
                <a:solidFill>
                  <a:srgbClr val="000000"/>
                </a:solidFill>
                <a:latin typeface="Raleway Bold"/>
                <a:ea typeface="Raleway Bold"/>
                <a:cs typeface="Raleway Bold"/>
                <a:sym typeface="Raleway Bold"/>
              </a:rPr>
              <a:t>How can these findings help families?</a:t>
            </a:r>
          </a:p>
        </p:txBody>
      </p:sp>
      <p:sp>
        <p:nvSpPr>
          <p:cNvPr id="23" name="TextBox 23"/>
          <p:cNvSpPr txBox="1"/>
          <p:nvPr/>
        </p:nvSpPr>
        <p:spPr>
          <a:xfrm>
            <a:off x="12905757" y="7101280"/>
            <a:ext cx="4066602" cy="1481455"/>
          </a:xfrm>
          <a:prstGeom prst="rect">
            <a:avLst/>
          </a:prstGeom>
        </p:spPr>
        <p:txBody>
          <a:bodyPr lIns="0" tIns="0" rIns="0" bIns="0" rtlCol="0" anchor="t">
            <a:spAutoFit/>
          </a:bodyPr>
          <a:lstStyle/>
          <a:p>
            <a:pPr algn="ctr">
              <a:lnSpc>
                <a:spcPts val="3919"/>
              </a:lnSpc>
            </a:pPr>
            <a:r>
              <a:rPr lang="en-US" sz="2799">
                <a:solidFill>
                  <a:srgbClr val="000000"/>
                </a:solidFill>
                <a:latin typeface="Raleway"/>
                <a:ea typeface="Raleway"/>
                <a:cs typeface="Raleway"/>
                <a:sym typeface="Raleway"/>
              </a:rPr>
              <a:t>Family support is valued, when their loved one is ready for it</a:t>
            </a:r>
          </a:p>
        </p:txBody>
      </p:sp>
      <p:sp>
        <p:nvSpPr>
          <p:cNvPr id="24" name="TextBox 24"/>
          <p:cNvSpPr txBox="1"/>
          <p:nvPr/>
        </p:nvSpPr>
        <p:spPr>
          <a:xfrm>
            <a:off x="7189226" y="7101280"/>
            <a:ext cx="3909547" cy="1481455"/>
          </a:xfrm>
          <a:prstGeom prst="rect">
            <a:avLst/>
          </a:prstGeom>
        </p:spPr>
        <p:txBody>
          <a:bodyPr lIns="0" tIns="0" rIns="0" bIns="0" rtlCol="0" anchor="t">
            <a:spAutoFit/>
          </a:bodyPr>
          <a:lstStyle/>
          <a:p>
            <a:pPr algn="ctr">
              <a:lnSpc>
                <a:spcPts val="3919"/>
              </a:lnSpc>
            </a:pPr>
            <a:r>
              <a:rPr lang="en-US" sz="2799">
                <a:solidFill>
                  <a:srgbClr val="000000"/>
                </a:solidFill>
                <a:latin typeface="Raleway"/>
                <a:ea typeface="Raleway"/>
                <a:cs typeface="Raleway"/>
                <a:sym typeface="Raleway"/>
              </a:rPr>
              <a:t>Harm reduction services can foster social connection</a:t>
            </a:r>
          </a:p>
        </p:txBody>
      </p:sp>
      <p:sp>
        <p:nvSpPr>
          <p:cNvPr id="25" name="TextBox 25"/>
          <p:cNvSpPr txBox="1"/>
          <p:nvPr/>
        </p:nvSpPr>
        <p:spPr>
          <a:xfrm>
            <a:off x="1442261" y="7101280"/>
            <a:ext cx="3808269" cy="1481455"/>
          </a:xfrm>
          <a:prstGeom prst="rect">
            <a:avLst/>
          </a:prstGeom>
        </p:spPr>
        <p:txBody>
          <a:bodyPr lIns="0" tIns="0" rIns="0" bIns="0" rtlCol="0" anchor="t">
            <a:spAutoFit/>
          </a:bodyPr>
          <a:lstStyle/>
          <a:p>
            <a:pPr algn="ctr">
              <a:lnSpc>
                <a:spcPts val="3919"/>
              </a:lnSpc>
            </a:pPr>
            <a:r>
              <a:rPr lang="en-US" sz="2799">
                <a:solidFill>
                  <a:srgbClr val="000000"/>
                </a:solidFill>
                <a:latin typeface="Raleway"/>
                <a:ea typeface="Raleway"/>
                <a:cs typeface="Raleway"/>
                <a:sym typeface="Raleway"/>
              </a:rPr>
              <a:t>Understanding why their loved one uses methamphetamine</a:t>
            </a:r>
          </a:p>
        </p:txBody>
      </p:sp>
      <p:sp>
        <p:nvSpPr>
          <p:cNvPr id="26" name="TextBox 26"/>
          <p:cNvSpPr txBox="1"/>
          <p:nvPr/>
        </p:nvSpPr>
        <p:spPr>
          <a:xfrm>
            <a:off x="780969" y="9379593"/>
            <a:ext cx="2440384" cy="377826"/>
          </a:xfrm>
          <a:prstGeom prst="rect">
            <a:avLst/>
          </a:prstGeom>
        </p:spPr>
        <p:txBody>
          <a:bodyPr lIns="0" tIns="0" rIns="0" bIns="0" rtlCol="0" anchor="t">
            <a:spAutoFit/>
          </a:bodyPr>
          <a:lstStyle/>
          <a:p>
            <a:pPr algn="ctr">
              <a:lnSpc>
                <a:spcPts val="2799"/>
              </a:lnSpc>
            </a:pPr>
            <a:r>
              <a:rPr lang="en-US" sz="1999">
                <a:solidFill>
                  <a:srgbClr val="000000"/>
                </a:solidFill>
                <a:latin typeface="Circular Std"/>
                <a:ea typeface="Circular Std"/>
                <a:cs typeface="Circular Std"/>
                <a:sym typeface="Circular Std"/>
              </a:rPr>
              <a:t>Images: Flaticon.com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5B7F1"/>
        </a:solidFill>
        <a:effectLst/>
      </p:bgPr>
    </p:bg>
    <p:spTree>
      <p:nvGrpSpPr>
        <p:cNvPr id="1" name=""/>
        <p:cNvGrpSpPr/>
        <p:nvPr/>
      </p:nvGrpSpPr>
      <p:grpSpPr>
        <a:xfrm>
          <a:off x="0" y="0"/>
          <a:ext cx="0" cy="0"/>
          <a:chOff x="0" y="0"/>
          <a:chExt cx="0" cy="0"/>
        </a:xfrm>
      </p:grpSpPr>
      <p:sp>
        <p:nvSpPr>
          <p:cNvPr id="2" name="AutoShape 2"/>
          <p:cNvSpPr/>
          <p:nvPr/>
        </p:nvSpPr>
        <p:spPr>
          <a:xfrm flipV="1">
            <a:off x="650091" y="9386386"/>
            <a:ext cx="16382906" cy="23812"/>
          </a:xfrm>
          <a:prstGeom prst="line">
            <a:avLst/>
          </a:prstGeom>
          <a:ln w="47625" cap="flat">
            <a:solidFill>
              <a:srgbClr val="000000"/>
            </a:solidFill>
            <a:prstDash val="solid"/>
            <a:headEnd type="none" w="sm" len="sm"/>
            <a:tailEnd type="none" w="sm" len="sm"/>
          </a:ln>
        </p:spPr>
        <p:txBody>
          <a:bodyPr/>
          <a:lstStyle/>
          <a:p>
            <a:endParaRPr lang="en-AU"/>
          </a:p>
        </p:txBody>
      </p:sp>
      <p:sp>
        <p:nvSpPr>
          <p:cNvPr id="3" name="Freeform 3"/>
          <p:cNvSpPr/>
          <p:nvPr/>
        </p:nvSpPr>
        <p:spPr>
          <a:xfrm>
            <a:off x="650091" y="544852"/>
            <a:ext cx="11938499" cy="3536036"/>
          </a:xfrm>
          <a:custGeom>
            <a:avLst/>
            <a:gdLst/>
            <a:ahLst/>
            <a:cxnLst/>
            <a:rect l="l" t="t" r="r" b="b"/>
            <a:pathLst>
              <a:path w="11938499" h="3536036">
                <a:moveTo>
                  <a:pt x="0" y="0"/>
                </a:moveTo>
                <a:lnTo>
                  <a:pt x="11938499" y="0"/>
                </a:lnTo>
                <a:lnTo>
                  <a:pt x="11938499" y="3536037"/>
                </a:lnTo>
                <a:lnTo>
                  <a:pt x="0" y="3536037"/>
                </a:lnTo>
                <a:lnTo>
                  <a:pt x="0" y="0"/>
                </a:lnTo>
                <a:close/>
              </a:path>
            </a:pathLst>
          </a:custGeom>
          <a:blipFill>
            <a:blip r:embed="rId3"/>
            <a:stretch>
              <a:fillRect/>
            </a:stretch>
          </a:blipFill>
        </p:spPr>
        <p:txBody>
          <a:bodyPr/>
          <a:lstStyle/>
          <a:p>
            <a:endParaRPr lang="en-AU"/>
          </a:p>
        </p:txBody>
      </p:sp>
      <p:sp>
        <p:nvSpPr>
          <p:cNvPr id="4" name="Freeform 4"/>
          <p:cNvSpPr/>
          <p:nvPr/>
        </p:nvSpPr>
        <p:spPr>
          <a:xfrm>
            <a:off x="5107458" y="4451172"/>
            <a:ext cx="11925539" cy="3596405"/>
          </a:xfrm>
          <a:custGeom>
            <a:avLst/>
            <a:gdLst/>
            <a:ahLst/>
            <a:cxnLst/>
            <a:rect l="l" t="t" r="r" b="b"/>
            <a:pathLst>
              <a:path w="11925539" h="3596405">
                <a:moveTo>
                  <a:pt x="0" y="0"/>
                </a:moveTo>
                <a:lnTo>
                  <a:pt x="11925540" y="0"/>
                </a:lnTo>
                <a:lnTo>
                  <a:pt x="11925540" y="3596405"/>
                </a:lnTo>
                <a:lnTo>
                  <a:pt x="0" y="3596405"/>
                </a:lnTo>
                <a:lnTo>
                  <a:pt x="0" y="0"/>
                </a:lnTo>
                <a:close/>
              </a:path>
            </a:pathLst>
          </a:custGeom>
          <a:blipFill>
            <a:blip r:embed="rId4"/>
            <a:stretch>
              <a:fillRect/>
            </a:stretch>
          </a:blipFill>
        </p:spPr>
        <p:txBody>
          <a:bodyPr/>
          <a:lstStyle/>
          <a:p>
            <a:endParaRPr lang="en-AU"/>
          </a:p>
        </p:txBody>
      </p:sp>
      <p:sp>
        <p:nvSpPr>
          <p:cNvPr id="5" name="Freeform 5"/>
          <p:cNvSpPr/>
          <p:nvPr/>
        </p:nvSpPr>
        <p:spPr>
          <a:xfrm>
            <a:off x="13496961" y="544852"/>
            <a:ext cx="3536036" cy="3536036"/>
          </a:xfrm>
          <a:custGeom>
            <a:avLst/>
            <a:gdLst/>
            <a:ahLst/>
            <a:cxnLst/>
            <a:rect l="l" t="t" r="r" b="b"/>
            <a:pathLst>
              <a:path w="3536036" h="3536036">
                <a:moveTo>
                  <a:pt x="0" y="0"/>
                </a:moveTo>
                <a:lnTo>
                  <a:pt x="3536037" y="0"/>
                </a:lnTo>
                <a:lnTo>
                  <a:pt x="3536037" y="3536037"/>
                </a:lnTo>
                <a:lnTo>
                  <a:pt x="0" y="3536037"/>
                </a:lnTo>
                <a:lnTo>
                  <a:pt x="0" y="0"/>
                </a:lnTo>
                <a:close/>
              </a:path>
            </a:pathLst>
          </a:custGeom>
          <a:blipFill>
            <a:blip r:embed="rId5"/>
            <a:stretch>
              <a:fillRect/>
            </a:stretch>
          </a:blipFill>
        </p:spPr>
        <p:txBody>
          <a:bodyPr/>
          <a:lstStyle/>
          <a:p>
            <a:endParaRPr lang="en-AU"/>
          </a:p>
        </p:txBody>
      </p:sp>
      <p:sp>
        <p:nvSpPr>
          <p:cNvPr id="6" name="Freeform 6"/>
          <p:cNvSpPr/>
          <p:nvPr/>
        </p:nvSpPr>
        <p:spPr>
          <a:xfrm>
            <a:off x="650091" y="4481952"/>
            <a:ext cx="3534845" cy="3534845"/>
          </a:xfrm>
          <a:custGeom>
            <a:avLst/>
            <a:gdLst/>
            <a:ahLst/>
            <a:cxnLst/>
            <a:rect l="l" t="t" r="r" b="b"/>
            <a:pathLst>
              <a:path w="3534845" h="3534845">
                <a:moveTo>
                  <a:pt x="0" y="0"/>
                </a:moveTo>
                <a:lnTo>
                  <a:pt x="3534845" y="0"/>
                </a:lnTo>
                <a:lnTo>
                  <a:pt x="3534845" y="3534845"/>
                </a:lnTo>
                <a:lnTo>
                  <a:pt x="0" y="3534845"/>
                </a:lnTo>
                <a:lnTo>
                  <a:pt x="0" y="0"/>
                </a:lnTo>
                <a:close/>
              </a:path>
            </a:pathLst>
          </a:custGeom>
          <a:blipFill>
            <a:blip r:embed="rId6"/>
            <a:stretch>
              <a:fillRect/>
            </a:stretch>
          </a:blipFill>
        </p:spPr>
        <p:txBody>
          <a:bodyPr/>
          <a:lstStyle/>
          <a:p>
            <a:endParaRPr lang="en-AU"/>
          </a:p>
        </p:txBody>
      </p:sp>
      <p:sp>
        <p:nvSpPr>
          <p:cNvPr id="7" name="TextBox 7"/>
          <p:cNvSpPr txBox="1"/>
          <p:nvPr/>
        </p:nvSpPr>
        <p:spPr>
          <a:xfrm>
            <a:off x="650091" y="8438102"/>
            <a:ext cx="7459961" cy="948284"/>
          </a:xfrm>
          <a:prstGeom prst="rect">
            <a:avLst/>
          </a:prstGeom>
        </p:spPr>
        <p:txBody>
          <a:bodyPr lIns="0" tIns="0" rIns="0" bIns="0" rtlCol="0" anchor="t">
            <a:spAutoFit/>
          </a:bodyPr>
          <a:lstStyle/>
          <a:p>
            <a:pPr algn="l">
              <a:lnSpc>
                <a:spcPts val="7235"/>
              </a:lnSpc>
            </a:pPr>
            <a:r>
              <a:rPr lang="en-US" sz="6347">
                <a:solidFill>
                  <a:srgbClr val="000000"/>
                </a:solidFill>
                <a:latin typeface="Raleway"/>
                <a:ea typeface="Raleway"/>
                <a:cs typeface="Raleway"/>
                <a:sym typeface="Raleway"/>
              </a:rPr>
              <a:t>Thank You!</a:t>
            </a:r>
          </a:p>
        </p:txBody>
      </p:sp>
      <p:sp>
        <p:nvSpPr>
          <p:cNvPr id="8" name="TextBox 8"/>
          <p:cNvSpPr txBox="1"/>
          <p:nvPr/>
        </p:nvSpPr>
        <p:spPr>
          <a:xfrm>
            <a:off x="6751672" y="8474094"/>
            <a:ext cx="3682176" cy="771525"/>
          </a:xfrm>
          <a:prstGeom prst="rect">
            <a:avLst/>
          </a:prstGeom>
        </p:spPr>
        <p:txBody>
          <a:bodyPr lIns="0" tIns="0" rIns="0" bIns="0" rtlCol="0" anchor="t">
            <a:spAutoFit/>
          </a:bodyPr>
          <a:lstStyle/>
          <a:p>
            <a:pPr algn="l">
              <a:lnSpc>
                <a:spcPts val="6299"/>
              </a:lnSpc>
            </a:pPr>
            <a:r>
              <a:rPr lang="en-US" sz="4500" b="1">
                <a:solidFill>
                  <a:srgbClr val="000000"/>
                </a:solidFill>
                <a:latin typeface="Raleway Bold"/>
                <a:ea typeface="Raleway Bold"/>
                <a:cs typeface="Raleway Bold"/>
                <a:sym typeface="Raleway Bold"/>
              </a:rPr>
              <a:t>Paige Webb</a:t>
            </a:r>
          </a:p>
        </p:txBody>
      </p:sp>
      <p:sp>
        <p:nvSpPr>
          <p:cNvPr id="9" name="TextBox 9"/>
          <p:cNvSpPr txBox="1"/>
          <p:nvPr/>
        </p:nvSpPr>
        <p:spPr>
          <a:xfrm>
            <a:off x="11899165" y="8524894"/>
            <a:ext cx="5133832" cy="679450"/>
          </a:xfrm>
          <a:prstGeom prst="rect">
            <a:avLst/>
          </a:prstGeom>
        </p:spPr>
        <p:txBody>
          <a:bodyPr lIns="0" tIns="0" rIns="0" bIns="0" rtlCol="0" anchor="t">
            <a:spAutoFit/>
          </a:bodyPr>
          <a:lstStyle/>
          <a:p>
            <a:pPr algn="l">
              <a:lnSpc>
                <a:spcPts val="5599"/>
              </a:lnSpc>
            </a:pPr>
            <a:r>
              <a:rPr lang="en-US" sz="3999">
                <a:solidFill>
                  <a:srgbClr val="000000"/>
                </a:solidFill>
                <a:latin typeface="Raleway"/>
                <a:ea typeface="Raleway"/>
                <a:cs typeface="Raleway"/>
                <a:sym typeface="Raleway"/>
              </a:rPr>
              <a:t>p.webb@unsw.edu.au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2731</Words>
  <Application>Microsoft Office PowerPoint</Application>
  <PresentationFormat>Custom</PresentationFormat>
  <Paragraphs>138</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Raleway Bold</vt:lpstr>
      <vt:lpstr>Circular Std</vt:lpstr>
      <vt:lpstr>Arial</vt:lpstr>
      <vt:lpstr>Raleway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exploration of the relationships between people who regularly use methamphetamine and their family and friends</dc:title>
  <cp:lastModifiedBy>Paige Webb</cp:lastModifiedBy>
  <cp:revision>1</cp:revision>
  <dcterms:created xsi:type="dcterms:W3CDTF">2006-08-16T00:00:00Z</dcterms:created>
  <dcterms:modified xsi:type="dcterms:W3CDTF">2026-09-05T08:19:06Z</dcterms:modified>
  <dc:identifier>DAGSHO6lpp8</dc:identifier>
</cp:coreProperties>
</file>