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Canva Sans" panose="020B0604020202020204" charset="0"/>
      <p:regular r:id="rId29"/>
    </p:embeddedFont>
    <p:embeddedFont>
      <p:font typeface="Canva Sans Bold" panose="020B0604020202020204" charset="0"/>
      <p:regular r:id="rId30"/>
    </p:embeddedFont>
    <p:embeddedFont>
      <p:font typeface="Circular Std 1" panose="020B0604020202020204" charset="0"/>
      <p:regular r:id="rId31"/>
    </p:embeddedFont>
    <p:embeddedFont>
      <p:font typeface="Circular Std 2" panose="020B0604020202020204" charset="0"/>
      <p:regular r:id="rId32"/>
    </p:embeddedFont>
    <p:embeddedFont>
      <p:font typeface="Source Serif Pro" panose="02040603050405020204" pitchFamily="18" charset="0"/>
      <p:regular r:id="rId33"/>
      <p:bold r:id="rId34"/>
      <p:italic r:id="rId35"/>
      <p:boldItalic r:id="rId36"/>
    </p:embeddedFont>
    <p:embeddedFont>
      <p:font typeface="Source Serif Pro Bold" panose="02040803050405020204" charset="0"/>
      <p:regular r:id="rId37"/>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8" d="100"/>
          <a:sy n="68" d="100"/>
        </p:scale>
        <p:origin x="8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ige Webb" userId="863e0d41-d78f-4097-a396-896aa4e780cd" providerId="ADAL" clId="{E70D4308-6497-4380-9290-74DB35F2C0B4}"/>
    <pc:docChg chg="undo custSel modSld">
      <pc:chgData name="Paige Webb" userId="863e0d41-d78f-4097-a396-896aa4e780cd" providerId="ADAL" clId="{E70D4308-6497-4380-9290-74DB35F2C0B4}" dt="2024-09-11T05:44:17.211" v="32" actId="14100"/>
      <pc:docMkLst>
        <pc:docMk/>
      </pc:docMkLst>
      <pc:sldChg chg="modSp mod">
        <pc:chgData name="Paige Webb" userId="863e0d41-d78f-4097-a396-896aa4e780cd" providerId="ADAL" clId="{E70D4308-6497-4380-9290-74DB35F2C0B4}" dt="2024-09-11T05:42:50.175" v="17" actId="14100"/>
        <pc:sldMkLst>
          <pc:docMk/>
          <pc:sldMk cId="0" sldId="260"/>
        </pc:sldMkLst>
        <pc:spChg chg="mod modCrop">
          <ac:chgData name="Paige Webb" userId="863e0d41-d78f-4097-a396-896aa4e780cd" providerId="ADAL" clId="{E70D4308-6497-4380-9290-74DB35F2C0B4}" dt="2024-09-11T05:42:47.842" v="16" actId="14100"/>
          <ac:spMkLst>
            <pc:docMk/>
            <pc:sldMk cId="0" sldId="260"/>
            <ac:spMk id="3" creationId="{00000000-0000-0000-0000-000000000000}"/>
          </ac:spMkLst>
        </pc:spChg>
        <pc:spChg chg="mod modCrop">
          <ac:chgData name="Paige Webb" userId="863e0d41-d78f-4097-a396-896aa4e780cd" providerId="ADAL" clId="{E70D4308-6497-4380-9290-74DB35F2C0B4}" dt="2024-09-11T05:42:50.175" v="17" actId="14100"/>
          <ac:spMkLst>
            <pc:docMk/>
            <pc:sldMk cId="0" sldId="260"/>
            <ac:spMk id="4" creationId="{00000000-0000-0000-0000-000000000000}"/>
          </ac:spMkLst>
        </pc:spChg>
      </pc:sldChg>
      <pc:sldChg chg="modSp mod">
        <pc:chgData name="Paige Webb" userId="863e0d41-d78f-4097-a396-896aa4e780cd" providerId="ADAL" clId="{E70D4308-6497-4380-9290-74DB35F2C0B4}" dt="2024-09-11T05:41:07.917" v="4" actId="732"/>
        <pc:sldMkLst>
          <pc:docMk/>
          <pc:sldMk cId="0" sldId="263"/>
        </pc:sldMkLst>
        <pc:spChg chg="mod modCrop">
          <ac:chgData name="Paige Webb" userId="863e0d41-d78f-4097-a396-896aa4e780cd" providerId="ADAL" clId="{E70D4308-6497-4380-9290-74DB35F2C0B4}" dt="2024-09-11T05:41:07.917" v="4" actId="732"/>
          <ac:spMkLst>
            <pc:docMk/>
            <pc:sldMk cId="0" sldId="263"/>
            <ac:spMk id="3" creationId="{00000000-0000-0000-0000-000000000000}"/>
          </ac:spMkLst>
        </pc:spChg>
      </pc:sldChg>
      <pc:sldChg chg="modSp mod">
        <pc:chgData name="Paige Webb" userId="863e0d41-d78f-4097-a396-896aa4e780cd" providerId="ADAL" clId="{E70D4308-6497-4380-9290-74DB35F2C0B4}" dt="2024-09-11T05:43:21.213" v="22" actId="14100"/>
        <pc:sldMkLst>
          <pc:docMk/>
          <pc:sldMk cId="0" sldId="266"/>
        </pc:sldMkLst>
        <pc:spChg chg="mod">
          <ac:chgData name="Paige Webb" userId="863e0d41-d78f-4097-a396-896aa4e780cd" providerId="ADAL" clId="{E70D4308-6497-4380-9290-74DB35F2C0B4}" dt="2024-09-11T05:43:21.213" v="22" actId="14100"/>
          <ac:spMkLst>
            <pc:docMk/>
            <pc:sldMk cId="0" sldId="266"/>
            <ac:spMk id="6" creationId="{00000000-0000-0000-0000-000000000000}"/>
          </ac:spMkLst>
        </pc:spChg>
      </pc:sldChg>
      <pc:sldChg chg="modSp mod">
        <pc:chgData name="Paige Webb" userId="863e0d41-d78f-4097-a396-896aa4e780cd" providerId="ADAL" clId="{E70D4308-6497-4380-9290-74DB35F2C0B4}" dt="2024-09-11T05:43:30.930" v="23" actId="14100"/>
        <pc:sldMkLst>
          <pc:docMk/>
          <pc:sldMk cId="0" sldId="267"/>
        </pc:sldMkLst>
        <pc:spChg chg="mod">
          <ac:chgData name="Paige Webb" userId="863e0d41-d78f-4097-a396-896aa4e780cd" providerId="ADAL" clId="{E70D4308-6497-4380-9290-74DB35F2C0B4}" dt="2024-09-11T05:43:30.930" v="23" actId="14100"/>
          <ac:spMkLst>
            <pc:docMk/>
            <pc:sldMk cId="0" sldId="267"/>
            <ac:spMk id="4" creationId="{00000000-0000-0000-0000-000000000000}"/>
          </ac:spMkLst>
        </pc:spChg>
      </pc:sldChg>
      <pc:sldChg chg="modSp mod">
        <pc:chgData name="Paige Webb" userId="863e0d41-d78f-4097-a396-896aa4e780cd" providerId="ADAL" clId="{E70D4308-6497-4380-9290-74DB35F2C0B4}" dt="2024-09-11T05:43:39.241" v="24" actId="14100"/>
        <pc:sldMkLst>
          <pc:docMk/>
          <pc:sldMk cId="0" sldId="269"/>
        </pc:sldMkLst>
        <pc:spChg chg="mod">
          <ac:chgData name="Paige Webb" userId="863e0d41-d78f-4097-a396-896aa4e780cd" providerId="ADAL" clId="{E70D4308-6497-4380-9290-74DB35F2C0B4}" dt="2024-09-11T05:43:39.241" v="24" actId="14100"/>
          <ac:spMkLst>
            <pc:docMk/>
            <pc:sldMk cId="0" sldId="269"/>
            <ac:spMk id="4" creationId="{00000000-0000-0000-0000-000000000000}"/>
          </ac:spMkLst>
        </pc:spChg>
      </pc:sldChg>
      <pc:sldChg chg="modSp mod">
        <pc:chgData name="Paige Webb" userId="863e0d41-d78f-4097-a396-896aa4e780cd" providerId="ADAL" clId="{E70D4308-6497-4380-9290-74DB35F2C0B4}" dt="2024-09-11T05:41:20.977" v="5" actId="732"/>
        <pc:sldMkLst>
          <pc:docMk/>
          <pc:sldMk cId="0" sldId="273"/>
        </pc:sldMkLst>
        <pc:spChg chg="mod modCrop">
          <ac:chgData name="Paige Webb" userId="863e0d41-d78f-4097-a396-896aa4e780cd" providerId="ADAL" clId="{E70D4308-6497-4380-9290-74DB35F2C0B4}" dt="2024-09-11T05:41:20.977" v="5" actId="732"/>
          <ac:spMkLst>
            <pc:docMk/>
            <pc:sldMk cId="0" sldId="273"/>
            <ac:spMk id="6" creationId="{00000000-0000-0000-0000-000000000000}"/>
          </ac:spMkLst>
        </pc:spChg>
      </pc:sldChg>
      <pc:sldChg chg="modSp mod">
        <pc:chgData name="Paige Webb" userId="863e0d41-d78f-4097-a396-896aa4e780cd" providerId="ADAL" clId="{E70D4308-6497-4380-9290-74DB35F2C0B4}" dt="2024-09-11T05:41:31.449" v="6" actId="732"/>
        <pc:sldMkLst>
          <pc:docMk/>
          <pc:sldMk cId="0" sldId="274"/>
        </pc:sldMkLst>
        <pc:spChg chg="mod modCrop">
          <ac:chgData name="Paige Webb" userId="863e0d41-d78f-4097-a396-896aa4e780cd" providerId="ADAL" clId="{E70D4308-6497-4380-9290-74DB35F2C0B4}" dt="2024-09-11T05:41:31.449" v="6" actId="732"/>
          <ac:spMkLst>
            <pc:docMk/>
            <pc:sldMk cId="0" sldId="274"/>
            <ac:spMk id="5" creationId="{00000000-0000-0000-0000-000000000000}"/>
          </ac:spMkLst>
        </pc:spChg>
      </pc:sldChg>
      <pc:sldChg chg="modSp mod">
        <pc:chgData name="Paige Webb" userId="863e0d41-d78f-4097-a396-896aa4e780cd" providerId="ADAL" clId="{E70D4308-6497-4380-9290-74DB35F2C0B4}" dt="2024-09-11T05:41:39.608" v="7" actId="732"/>
        <pc:sldMkLst>
          <pc:docMk/>
          <pc:sldMk cId="0" sldId="275"/>
        </pc:sldMkLst>
        <pc:spChg chg="mod modCrop">
          <ac:chgData name="Paige Webb" userId="863e0d41-d78f-4097-a396-896aa4e780cd" providerId="ADAL" clId="{E70D4308-6497-4380-9290-74DB35F2C0B4}" dt="2024-09-11T05:41:39.608" v="7" actId="732"/>
          <ac:spMkLst>
            <pc:docMk/>
            <pc:sldMk cId="0" sldId="275"/>
            <ac:spMk id="3" creationId="{00000000-0000-0000-0000-000000000000}"/>
          </ac:spMkLst>
        </pc:spChg>
      </pc:sldChg>
      <pc:sldChg chg="modSp mod">
        <pc:chgData name="Paige Webb" userId="863e0d41-d78f-4097-a396-896aa4e780cd" providerId="ADAL" clId="{E70D4308-6497-4380-9290-74DB35F2C0B4}" dt="2024-09-11T05:44:09.470" v="30" actId="20577"/>
        <pc:sldMkLst>
          <pc:docMk/>
          <pc:sldMk cId="0" sldId="276"/>
        </pc:sldMkLst>
        <pc:spChg chg="mod">
          <ac:chgData name="Paige Webb" userId="863e0d41-d78f-4097-a396-896aa4e780cd" providerId="ADAL" clId="{E70D4308-6497-4380-9290-74DB35F2C0B4}" dt="2024-09-11T05:44:09.470" v="30" actId="20577"/>
          <ac:spMkLst>
            <pc:docMk/>
            <pc:sldMk cId="0" sldId="276"/>
            <ac:spMk id="4" creationId="{00000000-0000-0000-0000-000000000000}"/>
          </ac:spMkLst>
        </pc:spChg>
      </pc:sldChg>
      <pc:sldChg chg="modSp mod">
        <pc:chgData name="Paige Webb" userId="863e0d41-d78f-4097-a396-896aa4e780cd" providerId="ADAL" clId="{E70D4308-6497-4380-9290-74DB35F2C0B4}" dt="2024-09-11T05:44:13.652" v="31" actId="14100"/>
        <pc:sldMkLst>
          <pc:docMk/>
          <pc:sldMk cId="0" sldId="277"/>
        </pc:sldMkLst>
        <pc:spChg chg="mod">
          <ac:chgData name="Paige Webb" userId="863e0d41-d78f-4097-a396-896aa4e780cd" providerId="ADAL" clId="{E70D4308-6497-4380-9290-74DB35F2C0B4}" dt="2024-09-11T05:44:13.652" v="31" actId="14100"/>
          <ac:spMkLst>
            <pc:docMk/>
            <pc:sldMk cId="0" sldId="277"/>
            <ac:spMk id="4" creationId="{00000000-0000-0000-0000-000000000000}"/>
          </ac:spMkLst>
        </pc:spChg>
      </pc:sldChg>
      <pc:sldChg chg="modSp mod">
        <pc:chgData name="Paige Webb" userId="863e0d41-d78f-4097-a396-896aa4e780cd" providerId="ADAL" clId="{E70D4308-6497-4380-9290-74DB35F2C0B4}" dt="2024-09-11T05:44:17.211" v="32" actId="14100"/>
        <pc:sldMkLst>
          <pc:docMk/>
          <pc:sldMk cId="0" sldId="278"/>
        </pc:sldMkLst>
        <pc:spChg chg="mod">
          <ac:chgData name="Paige Webb" userId="863e0d41-d78f-4097-a396-896aa4e780cd" providerId="ADAL" clId="{E70D4308-6497-4380-9290-74DB35F2C0B4}" dt="2024-09-11T05:44:17.211" v="32" actId="14100"/>
          <ac:spMkLst>
            <pc:docMk/>
            <pc:sldMk cId="0" sldId="278"/>
            <ac:spMk id="7" creationId="{00000000-0000-0000-0000-000000000000}"/>
          </ac:spMkLst>
        </pc:spChg>
      </pc:sldChg>
      <pc:sldChg chg="modSp mod">
        <pc:chgData name="Paige Webb" userId="863e0d41-d78f-4097-a396-896aa4e780cd" providerId="ADAL" clId="{E70D4308-6497-4380-9290-74DB35F2C0B4}" dt="2024-09-11T05:42:09.218" v="13" actId="14100"/>
        <pc:sldMkLst>
          <pc:docMk/>
          <pc:sldMk cId="0" sldId="280"/>
        </pc:sldMkLst>
        <pc:spChg chg="mod modCrop">
          <ac:chgData name="Paige Webb" userId="863e0d41-d78f-4097-a396-896aa4e780cd" providerId="ADAL" clId="{E70D4308-6497-4380-9290-74DB35F2C0B4}" dt="2024-09-11T05:42:07.132" v="12" actId="14100"/>
          <ac:spMkLst>
            <pc:docMk/>
            <pc:sldMk cId="0" sldId="280"/>
            <ac:spMk id="3" creationId="{00000000-0000-0000-0000-000000000000}"/>
          </ac:spMkLst>
        </pc:spChg>
        <pc:spChg chg="mod modCrop">
          <ac:chgData name="Paige Webb" userId="863e0d41-d78f-4097-a396-896aa4e780cd" providerId="ADAL" clId="{E70D4308-6497-4380-9290-74DB35F2C0B4}" dt="2024-09-11T05:42:09.218" v="13" actId="14100"/>
          <ac:spMkLst>
            <pc:docMk/>
            <pc:sldMk cId="0" sldId="280"/>
            <ac:spMk id="4" creationId="{00000000-0000-0000-0000-000000000000}"/>
          </ac:spMkLst>
        </pc:spChg>
      </pc:sldChg>
      <pc:sldChg chg="modSp mod">
        <pc:chgData name="Paige Webb" userId="863e0d41-d78f-4097-a396-896aa4e780cd" providerId="ADAL" clId="{E70D4308-6497-4380-9290-74DB35F2C0B4}" dt="2024-09-11T05:42:27.616" v="15" actId="1076"/>
        <pc:sldMkLst>
          <pc:docMk/>
          <pc:sldMk cId="0" sldId="281"/>
        </pc:sldMkLst>
        <pc:spChg chg="mod">
          <ac:chgData name="Paige Webb" userId="863e0d41-d78f-4097-a396-896aa4e780cd" providerId="ADAL" clId="{E70D4308-6497-4380-9290-74DB35F2C0B4}" dt="2024-09-11T05:42:21.618" v="14" actId="1076"/>
          <ac:spMkLst>
            <pc:docMk/>
            <pc:sldMk cId="0" sldId="281"/>
            <ac:spMk id="9" creationId="{00000000-0000-0000-0000-000000000000}"/>
          </ac:spMkLst>
        </pc:spChg>
        <pc:grpChg chg="mod">
          <ac:chgData name="Paige Webb" userId="863e0d41-d78f-4097-a396-896aa4e780cd" providerId="ADAL" clId="{E70D4308-6497-4380-9290-74DB35F2C0B4}" dt="2024-09-11T05:42:27.616" v="15" actId="1076"/>
          <ac:grpSpMkLst>
            <pc:docMk/>
            <pc:sldMk cId="0" sldId="281"/>
            <ac:grpSpMk id="7"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Paige: Hi everyone. Clare and I are both PhD students from Australia, I am from University of NSW and Clare is from University of Wollongong. We have both recently completed individual studies exploring methamphetamine use in a family context. We are presenting these in a joint presentation today given the overlap in topic areas. Throughout this presentation the purple colour will represent my study, while the green represents Clare's.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this stage family members felt that they were no longer dealing with the 'real person'. They felt as though their person had become someone else who they couldn't related to or connect with anymore. This was reflected in the frustration participants often felt when interacting with their person, as participants often felt unsure how their person would behave at any given time. </a:t>
            </a:r>
          </a:p>
          <a:p>
            <a:endParaRPr lang="en-US"/>
          </a:p>
          <a:p>
            <a:r>
              <a:rPr lang="en-US"/>
              <a:t>Zara’s emotional quote here highlights the despair she is experiencing in her perception of losing her daughter to methamphetamine use.</a:t>
            </a:r>
          </a:p>
          <a:p>
            <a:endParaRPr lang="en-US"/>
          </a:p>
          <a:p>
            <a:r>
              <a:rPr lang="en-US"/>
              <a:t>A lot of family members were reluctant to accept that their person was using methamphetamine. This reaction from families is likely the first indication of stigma influencing family dynamics.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Family members experienced grief in a number of areas. They mourned the person their loved one used to be and the connection they previously shared, perceiving this connection to now be lost. Families felt helpless in watching their person going through difficult times and feeling unable to help. Witnessing acts of self-harm in particular were devastating for family members, and many participants expressed concern over their person passing away.</a:t>
            </a:r>
          </a:p>
          <a:p>
            <a:endParaRPr lang="en-US"/>
          </a:p>
          <a:p>
            <a:r>
              <a:rPr lang="en-US"/>
              <a:t>Families also mourned the potential future they had previously wished for their person – a future that family members felt was no longer possible. The perceived loss of this future was not only accounted for by the psychoactive effects of methamphetamine, but also on the social limitations that methamphetamine-related stigma would place on them throughout their lives.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Families usually went through an initial period of hyperfocus on the drug use and believed they could ‘fix’ the drug use by finding the right treatment. This period was associated with a range of emotions, including shock, disappointment, dread, and despair. Interactions with their person centred on imploring them to seek support and treatment for their substance use. Family members also frequently checked in with their person on how they were doing, which was often interpreted as nagging by the person using methamphetamine. Conversely, family members lamented the constant demands for money and the verbal abuse they often received if they refused. Overall, these types of interactions led to increased strain and tension in these relationships and families grieved the absence of loving and supportive conversations with their person.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Family members felt that the influence of methamphetamine use on family dynamics was 'all consuming'. Family life was described as chaotic, with an atmosphere of uncertainty and concern. Unexpected absences of the person using methamphetamine were common, as were confrontations between them and other family members. This led some family members to feel uncomfortable and sometimes unsafe in the home.</a:t>
            </a:r>
          </a:p>
          <a:p>
            <a:endParaRPr lang="en-US"/>
          </a:p>
          <a:p>
            <a:r>
              <a:rPr lang="en-US"/>
              <a:t>Some participants saw their workplace as a welcome distraction from the chaos they experienced at home. Most participants experienced a reduction in their ability and motivation to work, however. Some were unable to focus, had poorer decision making skills, or had no desire to go to work. This meant many participants had to take time off work. Other participants had to miss work in order to take care of their person.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well as relief from work for some family members, other participants received a reprieve when their person entered residential rehabilitation. The initial episode of rehab was met with relief, joy, and pride. Families were optimistic about what this meant for the future of their person and the rest of the family. When their person eventually began using methamphetamine again, however, these feelings of elation quickly morphed into disappointment and distress. This cycle often repeated many times, and families eventually lost hope for this future. Levi  here described his experiences of his brother entering and exiting rehabilitation as an emotional rollercoaster.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After experiencing these influences over family life for a period of time, participants began to establish boundaries around their interactions with the person using methamphetamine. These boundaries were an attempt to minimise the negative consequences I have just described, while still maintaining a relationship with their person. Limiting the provision of financial support and restricting their access to the family home were common. Despite knowing these boundaries were necessary and beneficial for all parties, it was not an easy process and had a significant emotional toll on family members.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Relationships between the person using methamphetamine and their siblings were particularly complicated. Siblings expressed concern, compassion and frustration in these relationships. They tended to resent their sibling for monopolising their parent's attention, and some felt that their sibling should ‘know better’ than to use methamphetamine. Sibling's emotions were also conflicted by the distress they witnessed their parents experiencing, with some siblings acting as a physical buffer during altercations within the family. This placed parents in the difficult position of feeling forced to intervene and mediate the relationship between siblings, while trying not to take sides. Parents expressed a desire for their children to have a closer relationship but also acknowledged the emotional turmoil siblings experienced.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Expectations and experiences of being judged, criticised, and blamed for their person’s substance use were prevalent across all interviews. Many family members had lost friendships after disclosing their person’s methamphetamine use, leading to a reluctance to reach out to others in the future. When they did discuss their person with friends and family they often receive unwarranted, unhelpful, and often harmful advice, generally along the lines that their person should ‘just stop using’ or that the participant should just ‘cut them off’. These experiences of stigma were especially felt by mothers, who were frequently blamed for their child’s drug use and sometimes even blamed themselves. Overall, many participants described feeling socially isolated in association with experiences of stigma. Family members who were able to receive support from others, such as Florence here, spoke about how beneficial these positive interactions were. This social support, as well as the professional support that most families received helped them to develop a greater resilience, a process which Clare will now explore in the context of her study.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Clare's results: </a:t>
            </a:r>
          </a:p>
          <a:p>
            <a:r>
              <a:rPr lang="en-US"/>
              <a:t>I'll now present the results of study B - looking at resilience processes in response to the stress of supporting their loved one's methamphetamine use.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Clare's results:</a:t>
            </a:r>
          </a:p>
          <a:p>
            <a:r>
              <a:rPr lang="en-US"/>
              <a:t>Before I go into the results of my study - the final analysis was informed by the family resilience framework. </a:t>
            </a:r>
          </a:p>
          <a:p>
            <a:r>
              <a:rPr lang="en-US"/>
              <a:t>This framework provides a conceptual overview of the key variables seen to facilitate healing and growth within families facing adversity. The framework identifies nine distinct processes involved in resilience development, grouped into three categories.</a:t>
            </a:r>
          </a:p>
          <a:p>
            <a:endParaRPr lang="en-US"/>
          </a:p>
          <a:p>
            <a:r>
              <a:rPr lang="en-US"/>
              <a:t>This framework has been used to better understand the processes that help families respond to challenges such as mental illness, disability, chronic disease, and bereavement - but it hasn't yet been used to look at the experience of families affected by methamphetamines.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Clare: We acknowledge the traditional custodians of the lands on which we meet today. We pay our respects to Aboriginal Elders past and present, who are the knowledge holders and teachers. We acknowledge their continued spiritual and cultural connection to Country. </a:t>
            </a:r>
          </a:p>
          <a:p>
            <a:endParaRPr lang="en-US"/>
          </a:p>
          <a:p>
            <a:r>
              <a:rPr lang="en-US"/>
              <a:t>This is the Aboriginal language map developed by the Australian Institute of Aboriginal and Torres Strait Islander Studies: Australia's first people have lived on the continent for thousands of years. The map represents the many distinct cultural groups, each with different languages, laws, and customs. There are over 250+ languages with 600+ dialects (slightly different but distinct versions of the language).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Clare's results:</a:t>
            </a:r>
          </a:p>
          <a:p>
            <a:r>
              <a:rPr lang="en-US"/>
              <a:t>This study specifically focused on the Belief Systems component of the framework: made up of meaning-making, positive outlook, and transcendence-spirituality.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Almost all participants spoke about navigating acceptance in the process of making sense of their experience supporting a loved one who used methamphetamine. In particular, families' acknowledged the cyclic patterns of addictive behaviours and the recognition of their own limitations in influencing the outcomes of their loved one’s drug use. This presented at times as a resignation and hopelessness. </a:t>
            </a:r>
          </a:p>
          <a:p>
            <a:endParaRPr lang="en-US"/>
          </a:p>
          <a:p>
            <a:r>
              <a:rPr lang="en-US"/>
              <a:t>Family members who spoke about the effect of stress and strain on their wellbeing often demonstrated renewed empowerment to prioritise their own wellbeing. This is demonstrated in the following quote...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Taking on different perspectives of addiction seemed to shape almost all participant’s perceptions of their loved ones, themselves, and their role in managing their loved one’s behaviour. </a:t>
            </a:r>
          </a:p>
          <a:p>
            <a:r>
              <a:rPr lang="en-US"/>
              <a:t>People spoke about hearing about different views of addiction through support-groups, friends, or professionals had supported a more compassionate understanding of drug use. </a:t>
            </a:r>
          </a:p>
          <a:p>
            <a:r>
              <a:rPr lang="en-US"/>
              <a:t>This is seen in the following comment by a mother who described the process of learning about a trauma-informed perspective and the positive impact of this on her wellbeing.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third theme is transcendence and finding purpose, this idea of connecting with higher values.  Participants spoke about taking a step back from their role with their Person, and coming back to re-connect with their identity - which many had spoken about having lost in while supporting their loved one.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Lastly, holding onto hope and a positive outlook. This was spoken about as a way to balance the uncertainty and grief of supporting their loved one.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Paige: </a:t>
            </a:r>
          </a:p>
          <a:p>
            <a:r>
              <a:rPr lang="en-US"/>
              <a:t>Experiences of stigma and discrimination underscored all of the findings of Study A. Families struggle to feel included within their social networks, as well as in society as a whole, and want the same for their person. Stigma prevents social and professional support seeking, a big issue considering social support is constantly identified as vitally important to these families. Need to consider families own needs for support, not just their role in supporting their person to reduce their drug use. </a:t>
            </a:r>
          </a:p>
          <a:p>
            <a:endParaRPr lang="en-US"/>
          </a:p>
          <a:p>
            <a:r>
              <a:rPr lang="en-US"/>
              <a:t>Clare: Adaptations in the belief systems of families affected by a loved one’s methamphetamine use may facilitate resilience. </a:t>
            </a:r>
          </a:p>
          <a:p>
            <a:r>
              <a:rPr lang="en-US"/>
              <a:t>Treatment design should consider methods that support resilience-facilitating processes, such as providing different conceptualisations of addiction to support acceptance, an integrated understanding, and reconnection with self-identity.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Paige: Thank you for listening to our presentation. Feel free to reach out if you would like to discuss either of these studies after the conference today.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are both from the southeast region. </a:t>
            </a:r>
          </a:p>
          <a:p>
            <a:r>
              <a:rPr lang="en-US"/>
              <a:t> </a:t>
            </a:r>
          </a:p>
          <a:p>
            <a:r>
              <a:rPr lang="en-US"/>
              <a:t>Clare: I am joining you from the traditional country of the Awabakal and Worimi peoples. </a:t>
            </a:r>
          </a:p>
          <a:p>
            <a:endParaRPr lang="en-US"/>
          </a:p>
          <a:p>
            <a:r>
              <a:rPr lang="en-US"/>
              <a:t>Paige: I am joining you from the traditional country of the Gadigal people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Paige: Clare and I will be presenting on two independent studies with similar samples and methodologies. We would like to acknowledge a few groups of people who made these studies possible. Firstly and most importantly we would like to thank all of the participants for sharing and trusting us with their stories. We would also like to acknowledge the funding bodies, partners and research teams involved in these studies. My study also involved an advisory committee including service providers and people with lived and living experience.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Clare: Given the audience we are talking to today, we are all aware that families experience significant burden from having a family member who uses drugs. While methamphetamine is a global concern, it is a particular issue in Australia. Given the association between methamphetamine use and certain interpersonal behaviours, including agitation and paranoia, it is likely that the use of this particular drug has specific influences on family dynamics.</a:t>
            </a:r>
          </a:p>
          <a:p>
            <a:r>
              <a:rPr lang="en-US"/>
              <a:t>Past research has often focused on the parent-child relationship - that is, either exploring the impact of parental drug use on children, or the experience of being a parent of a young adult who uses drugs. Less is known about the experiences of other relationship groups.</a:t>
            </a:r>
          </a:p>
          <a:p>
            <a:r>
              <a:rPr lang="en-US"/>
              <a:t>There has also been a historical focus on the impact on families, with less understanding around families’ response and adaptations to the stress.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Paige to say aim A</a:t>
            </a:r>
          </a:p>
          <a:p>
            <a:r>
              <a:rPr lang="en-US"/>
              <a:t>Clare to say aim B</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Paige: both of these studies involved qualitative interviews with Australian adults who identified as a family member of someone who uses methamphetamine. Both studies also utilised thematic analysis with iterative categorisation. My study, study A, was conducted through Zoom and phone mid last year. I recruited 19 participants from a variety of family roles. Majority of participants were parents, female and most were recruited through Family Drug Support, a national service providing support groups and phone support to families affected by AOD.</a:t>
            </a:r>
          </a:p>
          <a:p>
            <a:endParaRPr lang="en-US"/>
          </a:p>
          <a:p>
            <a:r>
              <a:rPr lang="en-US"/>
              <a:t>Clare STUDY B: This study used the baseline interview data from a larger study assessing the feasibility of a support program for families. Therefore all the families in this study had reached out for help - so that context needs to be kept in mind when interpreting the results. This is also the case for the majority of participants in Study A who were recruited through Family Drug Support.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Paige: I will be presenting the results of my study first.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will be sharing some quotes on the screen which you can read in your own time. All names included in my presentation are pseudonyms.</a:t>
            </a:r>
          </a:p>
          <a:p>
            <a:endParaRPr lang="en-US"/>
          </a:p>
          <a:p>
            <a:r>
              <a:rPr lang="en-US"/>
              <a:t>When discussing how they first became aware of the methamphetamine use, most family members described physical and behavioural changes in their person, such as mood swings or sudden weight loss. Family members were often only able to attribute these changes to methamphetamine use after confronting their person.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247304" y="8018991"/>
            <a:ext cx="3407654" cy="1107838"/>
          </a:xfrm>
          <a:custGeom>
            <a:avLst/>
            <a:gdLst/>
            <a:ahLst/>
            <a:cxnLst/>
            <a:rect l="l" t="t" r="r" b="b"/>
            <a:pathLst>
              <a:path w="3407654" h="1107838">
                <a:moveTo>
                  <a:pt x="0" y="0"/>
                </a:moveTo>
                <a:lnTo>
                  <a:pt x="3407654" y="0"/>
                </a:lnTo>
                <a:lnTo>
                  <a:pt x="3407654" y="1107838"/>
                </a:lnTo>
                <a:lnTo>
                  <a:pt x="0" y="1107838"/>
                </a:lnTo>
                <a:lnTo>
                  <a:pt x="0" y="0"/>
                </a:lnTo>
                <a:close/>
              </a:path>
            </a:pathLst>
          </a:custGeom>
          <a:blipFill>
            <a:blip r:embed="rId3"/>
            <a:stretch>
              <a:fillRect/>
            </a:stretch>
          </a:blipFill>
        </p:spPr>
        <p:txBody>
          <a:bodyPr/>
          <a:lstStyle/>
          <a:p>
            <a:endParaRPr lang="en-AU"/>
          </a:p>
        </p:txBody>
      </p:sp>
      <p:sp>
        <p:nvSpPr>
          <p:cNvPr id="3" name="Freeform 3"/>
          <p:cNvSpPr/>
          <p:nvPr/>
        </p:nvSpPr>
        <p:spPr>
          <a:xfrm>
            <a:off x="5196504" y="7340095"/>
            <a:ext cx="2001954" cy="1918205"/>
          </a:xfrm>
          <a:custGeom>
            <a:avLst/>
            <a:gdLst/>
            <a:ahLst/>
            <a:cxnLst/>
            <a:rect l="l" t="t" r="r" b="b"/>
            <a:pathLst>
              <a:path w="2001954" h="1918205">
                <a:moveTo>
                  <a:pt x="0" y="0"/>
                </a:moveTo>
                <a:lnTo>
                  <a:pt x="2001955" y="0"/>
                </a:lnTo>
                <a:lnTo>
                  <a:pt x="2001955" y="1918205"/>
                </a:lnTo>
                <a:lnTo>
                  <a:pt x="0" y="1918205"/>
                </a:lnTo>
                <a:lnTo>
                  <a:pt x="0" y="0"/>
                </a:lnTo>
                <a:close/>
              </a:path>
            </a:pathLst>
          </a:custGeom>
          <a:blipFill>
            <a:blip r:embed="rId4"/>
            <a:stretch>
              <a:fillRect l="-12162" r="-9881" b="-8988"/>
            </a:stretch>
          </a:blipFill>
        </p:spPr>
        <p:txBody>
          <a:bodyPr/>
          <a:lstStyle/>
          <a:p>
            <a:endParaRPr lang="en-AU"/>
          </a:p>
        </p:txBody>
      </p:sp>
      <p:sp>
        <p:nvSpPr>
          <p:cNvPr id="4" name="TextBox 4"/>
          <p:cNvSpPr txBox="1"/>
          <p:nvPr/>
        </p:nvSpPr>
        <p:spPr>
          <a:xfrm>
            <a:off x="1028700" y="711577"/>
            <a:ext cx="12700814" cy="4669778"/>
          </a:xfrm>
          <a:prstGeom prst="rect">
            <a:avLst/>
          </a:prstGeom>
        </p:spPr>
        <p:txBody>
          <a:bodyPr lIns="0" tIns="0" rIns="0" bIns="0" rtlCol="0" anchor="t">
            <a:spAutoFit/>
          </a:bodyPr>
          <a:lstStyle/>
          <a:p>
            <a:pPr algn="l">
              <a:lnSpc>
                <a:spcPts val="9800"/>
              </a:lnSpc>
            </a:pPr>
            <a:r>
              <a:rPr lang="en-US" sz="7000" b="1">
                <a:solidFill>
                  <a:srgbClr val="000000"/>
                </a:solidFill>
                <a:latin typeface="Source Serif Pro Bold"/>
                <a:ea typeface="Source Serif Pro Bold"/>
                <a:cs typeface="Source Serif Pro Bold"/>
                <a:sym typeface="Source Serif Pro Bold"/>
              </a:rPr>
              <a:t>Methamphetamine </a:t>
            </a:r>
          </a:p>
          <a:p>
            <a:pPr algn="l">
              <a:lnSpc>
                <a:spcPts val="9800"/>
              </a:lnSpc>
            </a:pPr>
            <a:r>
              <a:rPr lang="en-US" sz="7000" b="1">
                <a:solidFill>
                  <a:srgbClr val="000000"/>
                </a:solidFill>
                <a:latin typeface="Source Serif Pro Bold"/>
                <a:ea typeface="Source Serif Pro Bold"/>
                <a:cs typeface="Source Serif Pro Bold"/>
                <a:sym typeface="Source Serif Pro Bold"/>
              </a:rPr>
              <a:t>and the family:</a:t>
            </a:r>
          </a:p>
          <a:p>
            <a:pPr algn="l">
              <a:lnSpc>
                <a:spcPts val="8820"/>
              </a:lnSpc>
            </a:pPr>
            <a:r>
              <a:rPr lang="en-US" sz="6300" b="1">
                <a:solidFill>
                  <a:srgbClr val="000000"/>
                </a:solidFill>
                <a:latin typeface="Source Serif Pro Bold"/>
                <a:ea typeface="Source Serif Pro Bold"/>
                <a:cs typeface="Source Serif Pro Bold"/>
                <a:sym typeface="Source Serif Pro Bold"/>
              </a:rPr>
              <a:t>Relationships and resilience processes</a:t>
            </a:r>
          </a:p>
        </p:txBody>
      </p:sp>
      <p:sp>
        <p:nvSpPr>
          <p:cNvPr id="5" name="TextBox 5"/>
          <p:cNvSpPr txBox="1"/>
          <p:nvPr/>
        </p:nvSpPr>
        <p:spPr>
          <a:xfrm>
            <a:off x="9804071" y="7709764"/>
            <a:ext cx="4443233" cy="1417065"/>
          </a:xfrm>
          <a:prstGeom prst="rect">
            <a:avLst/>
          </a:prstGeom>
        </p:spPr>
        <p:txBody>
          <a:bodyPr lIns="0" tIns="0" rIns="0" bIns="0" rtlCol="0" anchor="t">
            <a:spAutoFit/>
          </a:bodyPr>
          <a:lstStyle/>
          <a:p>
            <a:pPr algn="l">
              <a:lnSpc>
                <a:spcPts val="3794"/>
              </a:lnSpc>
            </a:pPr>
            <a:r>
              <a:rPr lang="en-US" sz="2710" dirty="0">
                <a:solidFill>
                  <a:srgbClr val="000000"/>
                </a:solidFill>
                <a:latin typeface="Canva Sans"/>
                <a:ea typeface="Canva Sans"/>
                <a:cs typeface="Canva Sans"/>
                <a:sym typeface="Canva Sans"/>
              </a:rPr>
              <a:t>Clare Rushton </a:t>
            </a:r>
          </a:p>
          <a:p>
            <a:pPr algn="l">
              <a:lnSpc>
                <a:spcPts val="3794"/>
              </a:lnSpc>
            </a:pPr>
            <a:r>
              <a:rPr lang="en-US" sz="2710" dirty="0">
                <a:solidFill>
                  <a:srgbClr val="000000"/>
                </a:solidFill>
                <a:latin typeface="Canva Sans"/>
                <a:ea typeface="Canva Sans"/>
                <a:cs typeface="Canva Sans"/>
                <a:sym typeface="Canva Sans"/>
              </a:rPr>
              <a:t>University of Wollongong</a:t>
            </a:r>
          </a:p>
          <a:p>
            <a:pPr algn="l">
              <a:lnSpc>
                <a:spcPts val="3794"/>
              </a:lnSpc>
            </a:pPr>
            <a:r>
              <a:rPr lang="en-US" sz="2710" dirty="0">
                <a:solidFill>
                  <a:srgbClr val="000000"/>
                </a:solidFill>
                <a:latin typeface="Canva Sans"/>
                <a:ea typeface="Canva Sans"/>
                <a:cs typeface="Canva Sans"/>
                <a:sym typeface="Canva Sans"/>
              </a:rPr>
              <a:t>cr566@uowmail.edu.au</a:t>
            </a:r>
          </a:p>
        </p:txBody>
      </p:sp>
      <p:sp>
        <p:nvSpPr>
          <p:cNvPr id="6" name="TextBox 6"/>
          <p:cNvSpPr txBox="1"/>
          <p:nvPr/>
        </p:nvSpPr>
        <p:spPr>
          <a:xfrm>
            <a:off x="521553" y="7709763"/>
            <a:ext cx="4443233" cy="1417065"/>
          </a:xfrm>
          <a:prstGeom prst="rect">
            <a:avLst/>
          </a:prstGeom>
        </p:spPr>
        <p:txBody>
          <a:bodyPr lIns="0" tIns="0" rIns="0" bIns="0" rtlCol="0" anchor="t">
            <a:spAutoFit/>
          </a:bodyPr>
          <a:lstStyle/>
          <a:p>
            <a:pPr algn="l">
              <a:lnSpc>
                <a:spcPts val="3794"/>
              </a:lnSpc>
            </a:pPr>
            <a:r>
              <a:rPr lang="en-US" sz="2710" dirty="0">
                <a:solidFill>
                  <a:srgbClr val="000000"/>
                </a:solidFill>
                <a:latin typeface="Canva Sans"/>
                <a:ea typeface="Canva Sans"/>
                <a:cs typeface="Canva Sans"/>
                <a:sym typeface="Canva Sans"/>
              </a:rPr>
              <a:t>Paige Webb </a:t>
            </a:r>
          </a:p>
          <a:p>
            <a:pPr algn="l">
              <a:lnSpc>
                <a:spcPts val="3794"/>
              </a:lnSpc>
            </a:pPr>
            <a:r>
              <a:rPr lang="en-US" sz="2710" dirty="0">
                <a:solidFill>
                  <a:srgbClr val="000000"/>
                </a:solidFill>
                <a:latin typeface="Canva Sans"/>
                <a:ea typeface="Canva Sans"/>
                <a:cs typeface="Canva Sans"/>
                <a:sym typeface="Canva Sans"/>
              </a:rPr>
              <a:t>NDARC, UNSW</a:t>
            </a:r>
          </a:p>
          <a:p>
            <a:pPr algn="l">
              <a:lnSpc>
                <a:spcPts val="3794"/>
              </a:lnSpc>
            </a:pPr>
            <a:r>
              <a:rPr lang="en-US" sz="2710" dirty="0">
                <a:solidFill>
                  <a:srgbClr val="000000"/>
                </a:solidFill>
                <a:latin typeface="Canva Sans"/>
                <a:ea typeface="Canva Sans"/>
                <a:cs typeface="Canva Sans"/>
                <a:sym typeface="Canva Sans"/>
              </a:rPr>
              <a:t>p.webb@unsw.edu.au</a:t>
            </a:r>
          </a:p>
        </p:txBody>
      </p:sp>
      <p:sp>
        <p:nvSpPr>
          <p:cNvPr id="7" name="Freeform 7"/>
          <p:cNvSpPr/>
          <p:nvPr/>
        </p:nvSpPr>
        <p:spPr>
          <a:xfrm>
            <a:off x="9804071" y="9451233"/>
            <a:ext cx="7850887" cy="672771"/>
          </a:xfrm>
          <a:custGeom>
            <a:avLst/>
            <a:gdLst/>
            <a:ahLst/>
            <a:cxnLst/>
            <a:rect l="l" t="t" r="r" b="b"/>
            <a:pathLst>
              <a:path w="7850887" h="672771">
                <a:moveTo>
                  <a:pt x="0" y="0"/>
                </a:moveTo>
                <a:lnTo>
                  <a:pt x="7850887" y="0"/>
                </a:lnTo>
                <a:lnTo>
                  <a:pt x="7850887" y="672771"/>
                </a:lnTo>
                <a:lnTo>
                  <a:pt x="0" y="672771"/>
                </a:lnTo>
                <a:lnTo>
                  <a:pt x="0" y="0"/>
                </a:lnTo>
                <a:close/>
              </a:path>
            </a:pathLst>
          </a:custGeom>
          <a:blipFill>
            <a:blip r:embed="rId5">
              <a:alphaModFix amt="57000"/>
            </a:blip>
            <a:stretch>
              <a:fillRect t="-2023418" r="-87723" b="-67216"/>
            </a:stretch>
          </a:blipFill>
        </p:spPr>
        <p:txBody>
          <a:bodyPr/>
          <a:lstStyle/>
          <a:p>
            <a:endParaRPr lang="en-AU"/>
          </a:p>
        </p:txBody>
      </p:sp>
      <p:sp>
        <p:nvSpPr>
          <p:cNvPr id="8" name="Freeform 8"/>
          <p:cNvSpPr/>
          <p:nvPr/>
        </p:nvSpPr>
        <p:spPr>
          <a:xfrm>
            <a:off x="521553" y="9451233"/>
            <a:ext cx="7850887" cy="672771"/>
          </a:xfrm>
          <a:custGeom>
            <a:avLst/>
            <a:gdLst/>
            <a:ahLst/>
            <a:cxnLst/>
            <a:rect l="l" t="t" r="r" b="b"/>
            <a:pathLst>
              <a:path w="7850887" h="672771">
                <a:moveTo>
                  <a:pt x="0" y="0"/>
                </a:moveTo>
                <a:lnTo>
                  <a:pt x="7850887" y="0"/>
                </a:lnTo>
                <a:lnTo>
                  <a:pt x="7850887" y="672771"/>
                </a:lnTo>
                <a:lnTo>
                  <a:pt x="0" y="672771"/>
                </a:lnTo>
                <a:lnTo>
                  <a:pt x="0" y="0"/>
                </a:lnTo>
                <a:close/>
              </a:path>
            </a:pathLst>
          </a:custGeom>
          <a:blipFill>
            <a:blip r:embed="rId6">
              <a:alphaModFix amt="57000"/>
            </a:blip>
            <a:stretch>
              <a:fillRect t="-2023418" r="-87723" b="-67216"/>
            </a:stretch>
          </a:blipFill>
        </p:spPr>
        <p:txBody>
          <a:bodyPr/>
          <a:lstStyle/>
          <a:p>
            <a:endParaRPr lang="en-A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1644" y="2242040"/>
            <a:ext cx="11315575" cy="755651"/>
          </a:xfrm>
          <a:prstGeom prst="rect">
            <a:avLst/>
          </a:prstGeom>
        </p:spPr>
        <p:txBody>
          <a:bodyPr lIns="0" tIns="0" rIns="0" bIns="0" rtlCol="0" anchor="t">
            <a:spAutoFit/>
          </a:bodyPr>
          <a:lstStyle/>
          <a:p>
            <a:pPr marL="0" lvl="0" indent="0" algn="l">
              <a:lnSpc>
                <a:spcPts val="5599"/>
              </a:lnSpc>
              <a:spcBef>
                <a:spcPct val="0"/>
              </a:spcBef>
            </a:pPr>
            <a:r>
              <a:rPr lang="en-US" sz="3999">
                <a:solidFill>
                  <a:srgbClr val="000000"/>
                </a:solidFill>
                <a:latin typeface="Circular Std 2"/>
                <a:ea typeface="Circular Std 2"/>
                <a:cs typeface="Circular Std 2"/>
                <a:sym typeface="Circular Std 2"/>
              </a:rPr>
              <a:t>1. Perception of loved ones becoming ‘other’</a:t>
            </a:r>
          </a:p>
        </p:txBody>
      </p:sp>
      <p:sp>
        <p:nvSpPr>
          <p:cNvPr id="3" name="TextBox 3"/>
          <p:cNvSpPr txBox="1"/>
          <p:nvPr/>
        </p:nvSpPr>
        <p:spPr>
          <a:xfrm>
            <a:off x="1707777" y="4136742"/>
            <a:ext cx="7634052" cy="2406842"/>
          </a:xfrm>
          <a:prstGeom prst="rect">
            <a:avLst/>
          </a:prstGeom>
        </p:spPr>
        <p:txBody>
          <a:bodyPr lIns="0" tIns="0" rIns="0" bIns="0" rtlCol="0" anchor="t">
            <a:spAutoFit/>
          </a:bodyPr>
          <a:lstStyle/>
          <a:p>
            <a:pPr algn="ctr">
              <a:lnSpc>
                <a:spcPts val="3839"/>
              </a:lnSpc>
              <a:spcBef>
                <a:spcPct val="0"/>
              </a:spcBef>
            </a:pPr>
            <a:r>
              <a:rPr lang="en-US" sz="2742">
                <a:solidFill>
                  <a:srgbClr val="000000"/>
                </a:solidFill>
                <a:latin typeface="Canva Sans"/>
                <a:ea typeface="Canva Sans"/>
                <a:cs typeface="Canva Sans"/>
                <a:sym typeface="Canva Sans"/>
              </a:rPr>
              <a:t>“It’s like [she was] </a:t>
            </a:r>
            <a:r>
              <a:rPr lang="en-US" sz="2742" b="1">
                <a:solidFill>
                  <a:srgbClr val="000000"/>
                </a:solidFill>
                <a:latin typeface="Canva Sans Bold"/>
                <a:ea typeface="Canva Sans Bold"/>
                <a:cs typeface="Canva Sans Bold"/>
                <a:sym typeface="Canva Sans Bold"/>
              </a:rPr>
              <a:t>another person</a:t>
            </a:r>
            <a:r>
              <a:rPr lang="en-US" sz="2742">
                <a:solidFill>
                  <a:srgbClr val="000000"/>
                </a:solidFill>
                <a:latin typeface="Canva Sans"/>
                <a:ea typeface="Canva Sans"/>
                <a:cs typeface="Canva Sans"/>
                <a:sym typeface="Canva Sans"/>
              </a:rPr>
              <a:t>. It’s like </a:t>
            </a:r>
            <a:r>
              <a:rPr lang="en-US" sz="2742" b="1">
                <a:solidFill>
                  <a:srgbClr val="000000"/>
                </a:solidFill>
                <a:latin typeface="Canva Sans Bold"/>
                <a:ea typeface="Canva Sans Bold"/>
                <a:cs typeface="Canva Sans Bold"/>
                <a:sym typeface="Canva Sans Bold"/>
              </a:rPr>
              <a:t>nobody’s home</a:t>
            </a:r>
            <a:r>
              <a:rPr lang="en-US" sz="2742">
                <a:solidFill>
                  <a:srgbClr val="000000"/>
                </a:solidFill>
                <a:latin typeface="Canva Sans"/>
                <a:ea typeface="Canva Sans"/>
                <a:cs typeface="Canva Sans"/>
                <a:sym typeface="Canva Sans"/>
              </a:rPr>
              <a:t> - you just stare into their eyes, and there’s nobody there. It’s just next level. You never expect to have a </a:t>
            </a:r>
            <a:r>
              <a:rPr lang="en-US" sz="2742" b="1">
                <a:solidFill>
                  <a:srgbClr val="000000"/>
                </a:solidFill>
                <a:latin typeface="Canva Sans Bold"/>
                <a:ea typeface="Canva Sans Bold"/>
                <a:cs typeface="Canva Sans Bold"/>
                <a:sym typeface="Canva Sans Bold"/>
              </a:rPr>
              <a:t>beautiful child</a:t>
            </a:r>
            <a:r>
              <a:rPr lang="en-US" sz="2742">
                <a:solidFill>
                  <a:srgbClr val="000000"/>
                </a:solidFill>
                <a:latin typeface="Canva Sans"/>
                <a:ea typeface="Canva Sans"/>
                <a:cs typeface="Canva Sans"/>
                <a:sym typeface="Canva Sans"/>
              </a:rPr>
              <a:t>, and then it to </a:t>
            </a:r>
            <a:r>
              <a:rPr lang="en-US" sz="2742" b="1">
                <a:solidFill>
                  <a:srgbClr val="000000"/>
                </a:solidFill>
                <a:latin typeface="Canva Sans Bold"/>
                <a:ea typeface="Canva Sans Bold"/>
                <a:cs typeface="Canva Sans Bold"/>
                <a:sym typeface="Canva Sans Bold"/>
              </a:rPr>
              <a:t>go</a:t>
            </a:r>
            <a:r>
              <a:rPr lang="en-US" sz="2742">
                <a:solidFill>
                  <a:srgbClr val="000000"/>
                </a:solidFill>
                <a:latin typeface="Canva Sans"/>
                <a:ea typeface="Canva Sans"/>
                <a:cs typeface="Canva Sans"/>
                <a:sym typeface="Canva Sans"/>
              </a:rPr>
              <a:t> [</a:t>
            </a:r>
            <a:r>
              <a:rPr lang="en-US" sz="2742" b="1">
                <a:solidFill>
                  <a:srgbClr val="000000"/>
                </a:solidFill>
                <a:latin typeface="Canva Sans Bold"/>
                <a:ea typeface="Canva Sans Bold"/>
                <a:cs typeface="Canva Sans Bold"/>
                <a:sym typeface="Canva Sans Bold"/>
              </a:rPr>
              <a:t>away</a:t>
            </a:r>
            <a:r>
              <a:rPr lang="en-US" sz="2742">
                <a:solidFill>
                  <a:srgbClr val="000000"/>
                </a:solidFill>
                <a:latin typeface="Canva Sans"/>
                <a:ea typeface="Canva Sans"/>
                <a:cs typeface="Canva Sans"/>
                <a:sym typeface="Canva Sans"/>
              </a:rPr>
              <a:t>]”</a:t>
            </a:r>
          </a:p>
        </p:txBody>
      </p:sp>
      <p:sp>
        <p:nvSpPr>
          <p:cNvPr id="4" name="TextBox 4"/>
          <p:cNvSpPr txBox="1"/>
          <p:nvPr/>
        </p:nvSpPr>
        <p:spPr>
          <a:xfrm>
            <a:off x="3561617" y="7459827"/>
            <a:ext cx="4026595" cy="377190"/>
          </a:xfrm>
          <a:prstGeom prst="rect">
            <a:avLst/>
          </a:prstGeom>
        </p:spPr>
        <p:txBody>
          <a:bodyPr lIns="0" tIns="0" rIns="0" bIns="0" rtlCol="0" anchor="t">
            <a:spAutoFit/>
          </a:bodyPr>
          <a:lstStyle/>
          <a:p>
            <a:pPr algn="ctr">
              <a:lnSpc>
                <a:spcPts val="3150"/>
              </a:lnSpc>
              <a:spcBef>
                <a:spcPct val="0"/>
              </a:spcBef>
            </a:pPr>
            <a:r>
              <a:rPr lang="en-US" sz="2100">
                <a:solidFill>
                  <a:srgbClr val="000000"/>
                </a:solidFill>
                <a:latin typeface="Canva Sans"/>
                <a:ea typeface="Canva Sans"/>
                <a:cs typeface="Canva Sans"/>
                <a:sym typeface="Canva Sans"/>
              </a:rPr>
              <a:t>- Zara, aged 58, mother of Layla</a:t>
            </a:r>
          </a:p>
        </p:txBody>
      </p:sp>
      <p:sp>
        <p:nvSpPr>
          <p:cNvPr id="5" name="Freeform 5"/>
          <p:cNvSpPr/>
          <p:nvPr/>
        </p:nvSpPr>
        <p:spPr>
          <a:xfrm>
            <a:off x="11749880" y="3196410"/>
            <a:ext cx="5067389" cy="5067389"/>
          </a:xfrm>
          <a:custGeom>
            <a:avLst/>
            <a:gdLst/>
            <a:ahLst/>
            <a:cxnLst/>
            <a:rect l="l" t="t" r="r" b="b"/>
            <a:pathLst>
              <a:path w="5067389" h="5067389">
                <a:moveTo>
                  <a:pt x="0" y="0"/>
                </a:moveTo>
                <a:lnTo>
                  <a:pt x="5067389" y="0"/>
                </a:lnTo>
                <a:lnTo>
                  <a:pt x="5067389" y="5067389"/>
                </a:lnTo>
                <a:lnTo>
                  <a:pt x="0" y="5067389"/>
                </a:lnTo>
                <a:lnTo>
                  <a:pt x="0" y="0"/>
                </a:lnTo>
                <a:close/>
              </a:path>
            </a:pathLst>
          </a:custGeom>
          <a:blipFill>
            <a:blip r:embed="rId3"/>
            <a:stretch>
              <a:fillRect/>
            </a:stretch>
          </a:blipFill>
        </p:spPr>
        <p:txBody>
          <a:bodyPr/>
          <a:lstStyle/>
          <a:p>
            <a:endParaRPr lang="en-AU"/>
          </a:p>
        </p:txBody>
      </p:sp>
      <p:sp>
        <p:nvSpPr>
          <p:cNvPr id="6" name="Freeform 6"/>
          <p:cNvSpPr/>
          <p:nvPr/>
        </p:nvSpPr>
        <p:spPr>
          <a:xfrm flipH="1">
            <a:off x="260951" y="215424"/>
            <a:ext cx="17492180" cy="992341"/>
          </a:xfrm>
          <a:custGeom>
            <a:avLst/>
            <a:gdLst/>
            <a:ahLst/>
            <a:cxnLst/>
            <a:rect l="l" t="t" r="r" b="b"/>
            <a:pathLst>
              <a:path w="17492180" h="992341">
                <a:moveTo>
                  <a:pt x="17492181" y="0"/>
                </a:moveTo>
                <a:lnTo>
                  <a:pt x="0" y="0"/>
                </a:lnTo>
                <a:lnTo>
                  <a:pt x="0" y="992341"/>
                </a:lnTo>
                <a:lnTo>
                  <a:pt x="17492181" y="992341"/>
                </a:lnTo>
                <a:lnTo>
                  <a:pt x="17492181" y="0"/>
                </a:lnTo>
                <a:close/>
              </a:path>
            </a:pathLst>
          </a:custGeom>
          <a:blipFill>
            <a:blip r:embed="rId4">
              <a:alphaModFix amt="57000"/>
            </a:blip>
            <a:stretch>
              <a:fillRect t="-1753472" r="-7130" b="-34943"/>
            </a:stretch>
          </a:blipFill>
        </p:spPr>
        <p:txBody>
          <a:bodyPr/>
          <a:lstStyle/>
          <a:p>
            <a:endParaRPr lang="en-AU"/>
          </a:p>
        </p:txBody>
      </p:sp>
      <p:sp>
        <p:nvSpPr>
          <p:cNvPr id="7" name="TextBox 7"/>
          <p:cNvSpPr txBox="1"/>
          <p:nvPr/>
        </p:nvSpPr>
        <p:spPr>
          <a:xfrm>
            <a:off x="412509" y="156610"/>
            <a:ext cx="6866932" cy="995667"/>
          </a:xfrm>
          <a:prstGeom prst="rect">
            <a:avLst/>
          </a:prstGeom>
        </p:spPr>
        <p:txBody>
          <a:bodyPr lIns="0" tIns="0" rIns="0" bIns="0" rtlCol="0" anchor="t">
            <a:spAutoFit/>
          </a:bodyPr>
          <a:lstStyle/>
          <a:p>
            <a:pPr algn="l">
              <a:lnSpc>
                <a:spcPts val="8120"/>
              </a:lnSpc>
            </a:pPr>
            <a:r>
              <a:rPr lang="en-US" sz="5800" b="1">
                <a:solidFill>
                  <a:srgbClr val="000000"/>
                </a:solidFill>
                <a:latin typeface="Source Serif Pro Bold"/>
                <a:ea typeface="Source Serif Pro Bold"/>
                <a:cs typeface="Source Serif Pro Bold"/>
                <a:sym typeface="Source Serif Pro Bold"/>
              </a:rPr>
              <a:t>Results - Study 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572211" y="3018742"/>
            <a:ext cx="5422726" cy="5422726"/>
          </a:xfrm>
          <a:custGeom>
            <a:avLst/>
            <a:gdLst/>
            <a:ahLst/>
            <a:cxnLst/>
            <a:rect l="l" t="t" r="r" b="b"/>
            <a:pathLst>
              <a:path w="5422726" h="5422726">
                <a:moveTo>
                  <a:pt x="0" y="0"/>
                </a:moveTo>
                <a:lnTo>
                  <a:pt x="5422726" y="0"/>
                </a:lnTo>
                <a:lnTo>
                  <a:pt x="5422726" y="5422726"/>
                </a:lnTo>
                <a:lnTo>
                  <a:pt x="0" y="5422726"/>
                </a:lnTo>
                <a:lnTo>
                  <a:pt x="0" y="0"/>
                </a:lnTo>
                <a:close/>
              </a:path>
            </a:pathLst>
          </a:custGeom>
          <a:blipFill>
            <a:blip r:embed="rId3"/>
            <a:stretch>
              <a:fillRect/>
            </a:stretch>
          </a:blipFill>
        </p:spPr>
        <p:txBody>
          <a:bodyPr/>
          <a:lstStyle/>
          <a:p>
            <a:endParaRPr lang="en-AU"/>
          </a:p>
        </p:txBody>
      </p:sp>
      <p:sp>
        <p:nvSpPr>
          <p:cNvPr id="3" name="Freeform 3"/>
          <p:cNvSpPr/>
          <p:nvPr/>
        </p:nvSpPr>
        <p:spPr>
          <a:xfrm flipH="1">
            <a:off x="260951" y="215424"/>
            <a:ext cx="17492180" cy="992341"/>
          </a:xfrm>
          <a:custGeom>
            <a:avLst/>
            <a:gdLst/>
            <a:ahLst/>
            <a:cxnLst/>
            <a:rect l="l" t="t" r="r" b="b"/>
            <a:pathLst>
              <a:path w="17492180" h="992341">
                <a:moveTo>
                  <a:pt x="17492181" y="0"/>
                </a:moveTo>
                <a:lnTo>
                  <a:pt x="0" y="0"/>
                </a:lnTo>
                <a:lnTo>
                  <a:pt x="0" y="992341"/>
                </a:lnTo>
                <a:lnTo>
                  <a:pt x="17492181" y="992341"/>
                </a:lnTo>
                <a:lnTo>
                  <a:pt x="17492181" y="0"/>
                </a:lnTo>
                <a:close/>
              </a:path>
            </a:pathLst>
          </a:custGeom>
          <a:blipFill>
            <a:blip r:embed="rId4">
              <a:alphaModFix amt="57000"/>
            </a:blip>
            <a:stretch>
              <a:fillRect t="-1753472" r="-7130" b="-34943"/>
            </a:stretch>
          </a:blipFill>
        </p:spPr>
        <p:txBody>
          <a:bodyPr/>
          <a:lstStyle/>
          <a:p>
            <a:endParaRPr lang="en-AU"/>
          </a:p>
        </p:txBody>
      </p:sp>
      <p:sp>
        <p:nvSpPr>
          <p:cNvPr id="4" name="TextBox 4"/>
          <p:cNvSpPr txBox="1"/>
          <p:nvPr/>
        </p:nvSpPr>
        <p:spPr>
          <a:xfrm>
            <a:off x="701644" y="2242040"/>
            <a:ext cx="11315575" cy="755651"/>
          </a:xfrm>
          <a:prstGeom prst="rect">
            <a:avLst/>
          </a:prstGeom>
        </p:spPr>
        <p:txBody>
          <a:bodyPr lIns="0" tIns="0" rIns="0" bIns="0" rtlCol="0" anchor="t">
            <a:spAutoFit/>
          </a:bodyPr>
          <a:lstStyle/>
          <a:p>
            <a:pPr marL="0" lvl="0" indent="0" algn="l">
              <a:lnSpc>
                <a:spcPts val="5599"/>
              </a:lnSpc>
              <a:spcBef>
                <a:spcPct val="0"/>
              </a:spcBef>
            </a:pPr>
            <a:r>
              <a:rPr lang="en-US" sz="3999">
                <a:solidFill>
                  <a:srgbClr val="000000"/>
                </a:solidFill>
                <a:latin typeface="Circular Std 2"/>
                <a:ea typeface="Circular Std 2"/>
                <a:cs typeface="Circular Std 2"/>
                <a:sym typeface="Circular Std 2"/>
              </a:rPr>
              <a:t>2. Responding with grief and mourning</a:t>
            </a:r>
          </a:p>
        </p:txBody>
      </p:sp>
      <p:sp>
        <p:nvSpPr>
          <p:cNvPr id="5" name="TextBox 5"/>
          <p:cNvSpPr txBox="1"/>
          <p:nvPr/>
        </p:nvSpPr>
        <p:spPr>
          <a:xfrm>
            <a:off x="1707777" y="4136742"/>
            <a:ext cx="7780590" cy="2406842"/>
          </a:xfrm>
          <a:prstGeom prst="rect">
            <a:avLst/>
          </a:prstGeom>
        </p:spPr>
        <p:txBody>
          <a:bodyPr lIns="0" tIns="0" rIns="0" bIns="0" rtlCol="0" anchor="t">
            <a:spAutoFit/>
          </a:bodyPr>
          <a:lstStyle/>
          <a:p>
            <a:pPr algn="ctr">
              <a:lnSpc>
                <a:spcPts val="3839"/>
              </a:lnSpc>
              <a:spcBef>
                <a:spcPct val="0"/>
              </a:spcBef>
            </a:pPr>
            <a:r>
              <a:rPr lang="en-US" sz="2742">
                <a:solidFill>
                  <a:srgbClr val="000000"/>
                </a:solidFill>
                <a:latin typeface="Canva Sans"/>
                <a:ea typeface="Canva Sans"/>
                <a:cs typeface="Canva Sans"/>
                <a:sym typeface="Canva Sans"/>
              </a:rPr>
              <a:t>“[It's] </a:t>
            </a:r>
            <a:r>
              <a:rPr lang="en-US" sz="2742" b="1">
                <a:solidFill>
                  <a:srgbClr val="000000"/>
                </a:solidFill>
                <a:latin typeface="Canva Sans Bold"/>
                <a:ea typeface="Canva Sans Bold"/>
                <a:cs typeface="Canva Sans Bold"/>
                <a:sym typeface="Canva Sans Bold"/>
              </a:rPr>
              <a:t>really hard</a:t>
            </a:r>
            <a:r>
              <a:rPr lang="en-US" sz="2742">
                <a:solidFill>
                  <a:srgbClr val="000000"/>
                </a:solidFill>
                <a:latin typeface="Canva Sans"/>
                <a:ea typeface="Canva Sans"/>
                <a:cs typeface="Canva Sans"/>
                <a:sym typeface="Canva Sans"/>
              </a:rPr>
              <a:t> seeing what [methamphetamine use] has done to Grace, [like] psychosis [and] mental health situations. [Pretty]</a:t>
            </a:r>
            <a:r>
              <a:rPr lang="en-US" sz="2742" b="1">
                <a:solidFill>
                  <a:srgbClr val="000000"/>
                </a:solidFill>
                <a:latin typeface="Canva Sans Bold"/>
                <a:ea typeface="Canva Sans Bold"/>
                <a:cs typeface="Canva Sans Bold"/>
                <a:sym typeface="Canva Sans Bold"/>
              </a:rPr>
              <a:t> serious and scary stuff</a:t>
            </a:r>
            <a:r>
              <a:rPr lang="en-US" sz="2742">
                <a:solidFill>
                  <a:srgbClr val="000000"/>
                </a:solidFill>
                <a:latin typeface="Canva Sans"/>
                <a:ea typeface="Canva Sans"/>
                <a:cs typeface="Canva Sans"/>
                <a:sym typeface="Canva Sans"/>
              </a:rPr>
              <a:t>. And so sad, from somebody who had </a:t>
            </a:r>
            <a:r>
              <a:rPr lang="en-US" sz="2742" b="1">
                <a:solidFill>
                  <a:srgbClr val="000000"/>
                </a:solidFill>
                <a:latin typeface="Canva Sans Bold"/>
                <a:ea typeface="Canva Sans Bold"/>
                <a:cs typeface="Canva Sans Bold"/>
                <a:sym typeface="Canva Sans Bold"/>
              </a:rPr>
              <a:t>a lot of potential</a:t>
            </a:r>
            <a:r>
              <a:rPr lang="en-US" sz="2742">
                <a:solidFill>
                  <a:srgbClr val="000000"/>
                </a:solidFill>
                <a:latin typeface="Canva Sans"/>
                <a:ea typeface="Canva Sans"/>
                <a:cs typeface="Canva Sans"/>
                <a:sym typeface="Canva Sans"/>
              </a:rPr>
              <a:t>”</a:t>
            </a:r>
          </a:p>
        </p:txBody>
      </p:sp>
      <p:sp>
        <p:nvSpPr>
          <p:cNvPr id="6" name="TextBox 6"/>
          <p:cNvSpPr txBox="1"/>
          <p:nvPr/>
        </p:nvSpPr>
        <p:spPr>
          <a:xfrm>
            <a:off x="3429000" y="7459827"/>
            <a:ext cx="4165116" cy="377283"/>
          </a:xfrm>
          <a:prstGeom prst="rect">
            <a:avLst/>
          </a:prstGeom>
        </p:spPr>
        <p:txBody>
          <a:bodyPr wrap="square" lIns="0" tIns="0" rIns="0" bIns="0" rtlCol="0" anchor="t">
            <a:spAutoFit/>
          </a:bodyPr>
          <a:lstStyle/>
          <a:p>
            <a:pPr algn="ctr">
              <a:lnSpc>
                <a:spcPts val="3150"/>
              </a:lnSpc>
              <a:spcBef>
                <a:spcPct val="0"/>
              </a:spcBef>
            </a:pPr>
            <a:r>
              <a:rPr lang="en-US" sz="2100" dirty="0">
                <a:solidFill>
                  <a:srgbClr val="000000"/>
                </a:solidFill>
                <a:latin typeface="Canva Sans"/>
                <a:ea typeface="Canva Sans"/>
                <a:cs typeface="Canva Sans"/>
                <a:sym typeface="Canva Sans"/>
              </a:rPr>
              <a:t>- Ava, aged 65, mother of Grace</a:t>
            </a:r>
          </a:p>
        </p:txBody>
      </p:sp>
      <p:sp>
        <p:nvSpPr>
          <p:cNvPr id="7" name="TextBox 7"/>
          <p:cNvSpPr txBox="1"/>
          <p:nvPr/>
        </p:nvSpPr>
        <p:spPr>
          <a:xfrm>
            <a:off x="412509" y="156610"/>
            <a:ext cx="6866932" cy="995667"/>
          </a:xfrm>
          <a:prstGeom prst="rect">
            <a:avLst/>
          </a:prstGeom>
        </p:spPr>
        <p:txBody>
          <a:bodyPr lIns="0" tIns="0" rIns="0" bIns="0" rtlCol="0" anchor="t">
            <a:spAutoFit/>
          </a:bodyPr>
          <a:lstStyle/>
          <a:p>
            <a:pPr algn="l">
              <a:lnSpc>
                <a:spcPts val="8120"/>
              </a:lnSpc>
            </a:pPr>
            <a:r>
              <a:rPr lang="en-US" sz="5800" b="1">
                <a:solidFill>
                  <a:srgbClr val="000000"/>
                </a:solidFill>
                <a:latin typeface="Source Serif Pro Bold"/>
                <a:ea typeface="Source Serif Pro Bold"/>
                <a:cs typeface="Source Serif Pro Bold"/>
                <a:sym typeface="Source Serif Pro Bold"/>
              </a:rPr>
              <a:t>Results - Study 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1644" y="2242040"/>
            <a:ext cx="11315575" cy="755651"/>
          </a:xfrm>
          <a:prstGeom prst="rect">
            <a:avLst/>
          </a:prstGeom>
        </p:spPr>
        <p:txBody>
          <a:bodyPr lIns="0" tIns="0" rIns="0" bIns="0" rtlCol="0" anchor="t">
            <a:spAutoFit/>
          </a:bodyPr>
          <a:lstStyle/>
          <a:p>
            <a:pPr marL="0" lvl="0" indent="0" algn="l">
              <a:lnSpc>
                <a:spcPts val="5599"/>
              </a:lnSpc>
              <a:spcBef>
                <a:spcPct val="0"/>
              </a:spcBef>
            </a:pPr>
            <a:r>
              <a:rPr lang="en-US" sz="3999">
                <a:solidFill>
                  <a:srgbClr val="000000"/>
                </a:solidFill>
                <a:latin typeface="Circular Std 2"/>
                <a:ea typeface="Circular Std 2"/>
                <a:cs typeface="Circular Std 2"/>
                <a:sym typeface="Circular Std 2"/>
              </a:rPr>
              <a:t>2. Responding with grief and mourning</a:t>
            </a:r>
          </a:p>
        </p:txBody>
      </p:sp>
      <p:sp>
        <p:nvSpPr>
          <p:cNvPr id="3" name="TextBox 3"/>
          <p:cNvSpPr txBox="1"/>
          <p:nvPr/>
        </p:nvSpPr>
        <p:spPr>
          <a:xfrm>
            <a:off x="1757889" y="4515875"/>
            <a:ext cx="7634052" cy="1435292"/>
          </a:xfrm>
          <a:prstGeom prst="rect">
            <a:avLst/>
          </a:prstGeom>
        </p:spPr>
        <p:txBody>
          <a:bodyPr lIns="0" tIns="0" rIns="0" bIns="0" rtlCol="0" anchor="t">
            <a:spAutoFit/>
          </a:bodyPr>
          <a:lstStyle/>
          <a:p>
            <a:pPr algn="ctr">
              <a:lnSpc>
                <a:spcPts val="3839"/>
              </a:lnSpc>
              <a:spcBef>
                <a:spcPct val="0"/>
              </a:spcBef>
            </a:pPr>
            <a:r>
              <a:rPr lang="en-US" sz="2742">
                <a:solidFill>
                  <a:srgbClr val="000000"/>
                </a:solidFill>
                <a:latin typeface="Canva Sans"/>
                <a:ea typeface="Canva Sans"/>
                <a:cs typeface="Canva Sans"/>
                <a:sym typeface="Canva Sans"/>
              </a:rPr>
              <a:t>“[In the beginning], it was all about, </a:t>
            </a:r>
            <a:r>
              <a:rPr lang="en-US" sz="2742" b="1">
                <a:solidFill>
                  <a:srgbClr val="000000"/>
                </a:solidFill>
                <a:latin typeface="Canva Sans Bold"/>
                <a:ea typeface="Canva Sans Bold"/>
                <a:cs typeface="Canva Sans Bold"/>
                <a:sym typeface="Canva Sans Bold"/>
              </a:rPr>
              <a:t>what can I do next</a:t>
            </a:r>
            <a:r>
              <a:rPr lang="en-US" sz="2742">
                <a:solidFill>
                  <a:srgbClr val="000000"/>
                </a:solidFill>
                <a:latin typeface="Canva Sans"/>
                <a:ea typeface="Canva Sans"/>
                <a:cs typeface="Canva Sans"/>
                <a:sym typeface="Canva Sans"/>
              </a:rPr>
              <a:t>, what can I say … should I do this? It was </a:t>
            </a:r>
            <a:r>
              <a:rPr lang="en-US" sz="2742" b="1">
                <a:solidFill>
                  <a:srgbClr val="000000"/>
                </a:solidFill>
                <a:latin typeface="Canva Sans Bold"/>
                <a:ea typeface="Canva Sans Bold"/>
                <a:cs typeface="Canva Sans Bold"/>
                <a:sym typeface="Canva Sans Bold"/>
              </a:rPr>
              <a:t>all about</a:t>
            </a:r>
            <a:r>
              <a:rPr lang="en-US" sz="2742">
                <a:solidFill>
                  <a:srgbClr val="000000"/>
                </a:solidFill>
                <a:latin typeface="Canva Sans"/>
                <a:ea typeface="Canva Sans"/>
                <a:cs typeface="Canva Sans"/>
                <a:sym typeface="Canva Sans"/>
              </a:rPr>
              <a:t> what I could do to </a:t>
            </a:r>
            <a:r>
              <a:rPr lang="en-US" sz="2742" b="1">
                <a:solidFill>
                  <a:srgbClr val="000000"/>
                </a:solidFill>
                <a:latin typeface="Canva Sans Bold"/>
                <a:ea typeface="Canva Sans Bold"/>
                <a:cs typeface="Canva Sans Bold"/>
                <a:sym typeface="Canva Sans Bold"/>
              </a:rPr>
              <a:t>help Charlie</a:t>
            </a:r>
            <a:r>
              <a:rPr lang="en-US" sz="2742">
                <a:solidFill>
                  <a:srgbClr val="000000"/>
                </a:solidFill>
                <a:latin typeface="Canva Sans"/>
                <a:ea typeface="Canva Sans"/>
                <a:cs typeface="Canva Sans"/>
                <a:sym typeface="Canva Sans"/>
              </a:rPr>
              <a:t>”</a:t>
            </a:r>
          </a:p>
        </p:txBody>
      </p:sp>
      <p:sp>
        <p:nvSpPr>
          <p:cNvPr id="4" name="TextBox 4"/>
          <p:cNvSpPr txBox="1"/>
          <p:nvPr/>
        </p:nvSpPr>
        <p:spPr>
          <a:xfrm>
            <a:off x="3200400" y="7459826"/>
            <a:ext cx="4686659" cy="377283"/>
          </a:xfrm>
          <a:prstGeom prst="rect">
            <a:avLst/>
          </a:prstGeom>
        </p:spPr>
        <p:txBody>
          <a:bodyPr wrap="square" lIns="0" tIns="0" rIns="0" bIns="0" rtlCol="0" anchor="t">
            <a:spAutoFit/>
          </a:bodyPr>
          <a:lstStyle/>
          <a:p>
            <a:pPr algn="ctr">
              <a:lnSpc>
                <a:spcPts val="3150"/>
              </a:lnSpc>
              <a:spcBef>
                <a:spcPct val="0"/>
              </a:spcBef>
            </a:pPr>
            <a:r>
              <a:rPr lang="en-US" sz="2100" dirty="0">
                <a:solidFill>
                  <a:srgbClr val="000000"/>
                </a:solidFill>
                <a:latin typeface="Canva Sans"/>
                <a:ea typeface="Canva Sans"/>
                <a:cs typeface="Canva Sans"/>
                <a:sym typeface="Canva Sans"/>
              </a:rPr>
              <a:t>- Harper, aged 69, mother of Charlie</a:t>
            </a:r>
          </a:p>
        </p:txBody>
      </p:sp>
      <p:sp>
        <p:nvSpPr>
          <p:cNvPr id="5" name="Freeform 5"/>
          <p:cNvSpPr/>
          <p:nvPr/>
        </p:nvSpPr>
        <p:spPr>
          <a:xfrm>
            <a:off x="11581736" y="3018742"/>
            <a:ext cx="5422726" cy="5422726"/>
          </a:xfrm>
          <a:custGeom>
            <a:avLst/>
            <a:gdLst/>
            <a:ahLst/>
            <a:cxnLst/>
            <a:rect l="l" t="t" r="r" b="b"/>
            <a:pathLst>
              <a:path w="5422726" h="5422726">
                <a:moveTo>
                  <a:pt x="0" y="0"/>
                </a:moveTo>
                <a:lnTo>
                  <a:pt x="5422726" y="0"/>
                </a:lnTo>
                <a:lnTo>
                  <a:pt x="5422726" y="5422726"/>
                </a:lnTo>
                <a:lnTo>
                  <a:pt x="0" y="5422726"/>
                </a:lnTo>
                <a:lnTo>
                  <a:pt x="0" y="0"/>
                </a:lnTo>
                <a:close/>
              </a:path>
            </a:pathLst>
          </a:custGeom>
          <a:blipFill>
            <a:blip r:embed="rId3"/>
            <a:stretch>
              <a:fillRect/>
            </a:stretch>
          </a:blipFill>
        </p:spPr>
        <p:txBody>
          <a:bodyPr/>
          <a:lstStyle/>
          <a:p>
            <a:endParaRPr lang="en-AU"/>
          </a:p>
        </p:txBody>
      </p:sp>
      <p:sp>
        <p:nvSpPr>
          <p:cNvPr id="6" name="Freeform 6"/>
          <p:cNvSpPr/>
          <p:nvPr/>
        </p:nvSpPr>
        <p:spPr>
          <a:xfrm flipH="1">
            <a:off x="260951" y="215424"/>
            <a:ext cx="17492180" cy="992341"/>
          </a:xfrm>
          <a:custGeom>
            <a:avLst/>
            <a:gdLst/>
            <a:ahLst/>
            <a:cxnLst/>
            <a:rect l="l" t="t" r="r" b="b"/>
            <a:pathLst>
              <a:path w="17492180" h="992341">
                <a:moveTo>
                  <a:pt x="17492181" y="0"/>
                </a:moveTo>
                <a:lnTo>
                  <a:pt x="0" y="0"/>
                </a:lnTo>
                <a:lnTo>
                  <a:pt x="0" y="992341"/>
                </a:lnTo>
                <a:lnTo>
                  <a:pt x="17492181" y="992341"/>
                </a:lnTo>
                <a:lnTo>
                  <a:pt x="17492181" y="0"/>
                </a:lnTo>
                <a:close/>
              </a:path>
            </a:pathLst>
          </a:custGeom>
          <a:blipFill>
            <a:blip r:embed="rId4">
              <a:alphaModFix amt="57000"/>
            </a:blip>
            <a:stretch>
              <a:fillRect t="-1753472" r="-7130" b="-34943"/>
            </a:stretch>
          </a:blipFill>
        </p:spPr>
        <p:txBody>
          <a:bodyPr/>
          <a:lstStyle/>
          <a:p>
            <a:endParaRPr lang="en-AU"/>
          </a:p>
        </p:txBody>
      </p:sp>
      <p:sp>
        <p:nvSpPr>
          <p:cNvPr id="7" name="TextBox 7"/>
          <p:cNvSpPr txBox="1"/>
          <p:nvPr/>
        </p:nvSpPr>
        <p:spPr>
          <a:xfrm>
            <a:off x="412509" y="156610"/>
            <a:ext cx="6866932" cy="995667"/>
          </a:xfrm>
          <a:prstGeom prst="rect">
            <a:avLst/>
          </a:prstGeom>
        </p:spPr>
        <p:txBody>
          <a:bodyPr lIns="0" tIns="0" rIns="0" bIns="0" rtlCol="0" anchor="t">
            <a:spAutoFit/>
          </a:bodyPr>
          <a:lstStyle/>
          <a:p>
            <a:pPr algn="l">
              <a:lnSpc>
                <a:spcPts val="8120"/>
              </a:lnSpc>
            </a:pPr>
            <a:r>
              <a:rPr lang="en-US" sz="5800" b="1">
                <a:solidFill>
                  <a:srgbClr val="000000"/>
                </a:solidFill>
                <a:latin typeface="Source Serif Pro Bold"/>
                <a:ea typeface="Source Serif Pro Bold"/>
                <a:cs typeface="Source Serif Pro Bold"/>
                <a:sym typeface="Source Serif Pro Bold"/>
              </a:rPr>
              <a:t>Results - Study 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1644" y="2242040"/>
            <a:ext cx="11315575" cy="755651"/>
          </a:xfrm>
          <a:prstGeom prst="rect">
            <a:avLst/>
          </a:prstGeom>
        </p:spPr>
        <p:txBody>
          <a:bodyPr lIns="0" tIns="0" rIns="0" bIns="0" rtlCol="0" anchor="t">
            <a:spAutoFit/>
          </a:bodyPr>
          <a:lstStyle/>
          <a:p>
            <a:pPr marL="0" lvl="0" indent="0" algn="l">
              <a:lnSpc>
                <a:spcPts val="5599"/>
              </a:lnSpc>
              <a:spcBef>
                <a:spcPct val="0"/>
              </a:spcBef>
            </a:pPr>
            <a:r>
              <a:rPr lang="en-US" sz="3999">
                <a:solidFill>
                  <a:srgbClr val="000000"/>
                </a:solidFill>
                <a:latin typeface="Circular Std 2"/>
                <a:ea typeface="Circular Std 2"/>
                <a:cs typeface="Circular Std 2"/>
                <a:sym typeface="Circular Std 2"/>
              </a:rPr>
              <a:t>3. Influences on home and work environments</a:t>
            </a:r>
          </a:p>
        </p:txBody>
      </p:sp>
      <p:sp>
        <p:nvSpPr>
          <p:cNvPr id="3" name="TextBox 3"/>
          <p:cNvSpPr txBox="1"/>
          <p:nvPr/>
        </p:nvSpPr>
        <p:spPr>
          <a:xfrm>
            <a:off x="1707777" y="4136742"/>
            <a:ext cx="7634052" cy="1921067"/>
          </a:xfrm>
          <a:prstGeom prst="rect">
            <a:avLst/>
          </a:prstGeom>
        </p:spPr>
        <p:txBody>
          <a:bodyPr lIns="0" tIns="0" rIns="0" bIns="0" rtlCol="0" anchor="t">
            <a:spAutoFit/>
          </a:bodyPr>
          <a:lstStyle/>
          <a:p>
            <a:pPr algn="ctr">
              <a:lnSpc>
                <a:spcPts val="3839"/>
              </a:lnSpc>
              <a:spcBef>
                <a:spcPct val="0"/>
              </a:spcBef>
            </a:pPr>
            <a:r>
              <a:rPr lang="en-US" sz="2742">
                <a:solidFill>
                  <a:srgbClr val="000000"/>
                </a:solidFill>
                <a:latin typeface="Canva Sans"/>
                <a:ea typeface="Canva Sans"/>
                <a:cs typeface="Canva Sans"/>
                <a:sym typeface="Canva Sans"/>
              </a:rPr>
              <a:t>“[Our] </a:t>
            </a:r>
            <a:r>
              <a:rPr lang="en-US" sz="2742" b="1">
                <a:solidFill>
                  <a:srgbClr val="000000"/>
                </a:solidFill>
                <a:latin typeface="Canva Sans Bold"/>
                <a:ea typeface="Canva Sans Bold"/>
                <a:cs typeface="Canva Sans Bold"/>
                <a:sym typeface="Canva Sans Bold"/>
              </a:rPr>
              <a:t>household didn't function</a:t>
            </a:r>
            <a:r>
              <a:rPr lang="en-US" sz="2742">
                <a:solidFill>
                  <a:srgbClr val="000000"/>
                </a:solidFill>
                <a:latin typeface="Canva Sans"/>
                <a:ea typeface="Canva Sans"/>
                <a:cs typeface="Canva Sans"/>
                <a:sym typeface="Canva Sans"/>
              </a:rPr>
              <a:t> very well; it couldn't flow … We were all </a:t>
            </a:r>
            <a:r>
              <a:rPr lang="en-US" sz="2742" b="1">
                <a:solidFill>
                  <a:srgbClr val="000000"/>
                </a:solidFill>
                <a:latin typeface="Canva Sans Bold"/>
                <a:ea typeface="Canva Sans Bold"/>
                <a:cs typeface="Canva Sans Bold"/>
                <a:sym typeface="Canva Sans Bold"/>
              </a:rPr>
              <a:t>walking on eggshells</a:t>
            </a:r>
            <a:r>
              <a:rPr lang="en-US" sz="2742">
                <a:solidFill>
                  <a:srgbClr val="000000"/>
                </a:solidFill>
                <a:latin typeface="Canva Sans"/>
                <a:ea typeface="Canva Sans"/>
                <a:cs typeface="Canva Sans"/>
                <a:sym typeface="Canva Sans"/>
              </a:rPr>
              <a:t> … It's </a:t>
            </a:r>
            <a:r>
              <a:rPr lang="en-US" sz="2742" b="1">
                <a:solidFill>
                  <a:srgbClr val="000000"/>
                </a:solidFill>
                <a:latin typeface="Canva Sans Bold"/>
                <a:ea typeface="Canva Sans Bold"/>
                <a:cs typeface="Canva Sans Bold"/>
                <a:sym typeface="Canva Sans Bold"/>
              </a:rPr>
              <a:t>just awful</a:t>
            </a:r>
            <a:r>
              <a:rPr lang="en-US" sz="2742">
                <a:solidFill>
                  <a:srgbClr val="000000"/>
                </a:solidFill>
                <a:latin typeface="Canva Sans"/>
                <a:ea typeface="Canva Sans"/>
                <a:cs typeface="Canva Sans"/>
                <a:sym typeface="Canva Sans"/>
              </a:rPr>
              <a:t> …. Jordan [has] </a:t>
            </a:r>
            <a:r>
              <a:rPr lang="en-US" sz="2742" b="1">
                <a:solidFill>
                  <a:srgbClr val="000000"/>
                </a:solidFill>
                <a:latin typeface="Canva Sans Bold"/>
                <a:ea typeface="Canva Sans Bold"/>
                <a:cs typeface="Canva Sans Bold"/>
                <a:sym typeface="Canva Sans Bold"/>
              </a:rPr>
              <a:t>worn us</a:t>
            </a:r>
            <a:r>
              <a:rPr lang="en-US" sz="2742">
                <a:solidFill>
                  <a:srgbClr val="000000"/>
                </a:solidFill>
                <a:latin typeface="Canva Sans"/>
                <a:ea typeface="Canva Sans"/>
                <a:cs typeface="Canva Sans"/>
                <a:sym typeface="Canva Sans"/>
              </a:rPr>
              <a:t> [</a:t>
            </a:r>
            <a:r>
              <a:rPr lang="en-US" sz="2742" b="1">
                <a:solidFill>
                  <a:srgbClr val="000000"/>
                </a:solidFill>
                <a:latin typeface="Canva Sans Bold"/>
                <a:ea typeface="Canva Sans Bold"/>
                <a:cs typeface="Canva Sans Bold"/>
                <a:sym typeface="Canva Sans Bold"/>
              </a:rPr>
              <a:t>all</a:t>
            </a:r>
            <a:r>
              <a:rPr lang="en-US" sz="2742">
                <a:solidFill>
                  <a:srgbClr val="000000"/>
                </a:solidFill>
                <a:latin typeface="Canva Sans"/>
                <a:ea typeface="Canva Sans"/>
                <a:cs typeface="Canva Sans"/>
                <a:sym typeface="Canva Sans"/>
              </a:rPr>
              <a:t>] </a:t>
            </a:r>
            <a:r>
              <a:rPr lang="en-US" sz="2742" b="1">
                <a:solidFill>
                  <a:srgbClr val="000000"/>
                </a:solidFill>
                <a:latin typeface="Canva Sans Bold"/>
                <a:ea typeface="Canva Sans Bold"/>
                <a:cs typeface="Canva Sans Bold"/>
                <a:sym typeface="Canva Sans Bold"/>
              </a:rPr>
              <a:t>down</a:t>
            </a:r>
            <a:r>
              <a:rPr lang="en-US" sz="2742">
                <a:solidFill>
                  <a:srgbClr val="000000"/>
                </a:solidFill>
                <a:latin typeface="Canva Sans"/>
                <a:ea typeface="Canva Sans"/>
                <a:cs typeface="Canva Sans"/>
                <a:sym typeface="Canva Sans"/>
              </a:rPr>
              <a:t> because of [his drug­­­ use]”</a:t>
            </a:r>
          </a:p>
        </p:txBody>
      </p:sp>
      <p:sp>
        <p:nvSpPr>
          <p:cNvPr id="4" name="TextBox 4"/>
          <p:cNvSpPr txBox="1"/>
          <p:nvPr/>
        </p:nvSpPr>
        <p:spPr>
          <a:xfrm>
            <a:off x="3121979" y="7459827"/>
            <a:ext cx="4905871" cy="377190"/>
          </a:xfrm>
          <a:prstGeom prst="rect">
            <a:avLst/>
          </a:prstGeom>
        </p:spPr>
        <p:txBody>
          <a:bodyPr lIns="0" tIns="0" rIns="0" bIns="0" rtlCol="0" anchor="t">
            <a:spAutoFit/>
          </a:bodyPr>
          <a:lstStyle/>
          <a:p>
            <a:pPr algn="ctr">
              <a:lnSpc>
                <a:spcPts val="3150"/>
              </a:lnSpc>
              <a:spcBef>
                <a:spcPct val="0"/>
              </a:spcBef>
            </a:pPr>
            <a:r>
              <a:rPr lang="en-US" sz="2100">
                <a:solidFill>
                  <a:srgbClr val="000000"/>
                </a:solidFill>
                <a:latin typeface="Canva Sans"/>
                <a:ea typeface="Canva Sans"/>
                <a:cs typeface="Canva Sans"/>
                <a:sym typeface="Canva Sans"/>
              </a:rPr>
              <a:t>- Charlotte, aged 51, mother of Jordan</a:t>
            </a:r>
          </a:p>
        </p:txBody>
      </p:sp>
      <p:sp>
        <p:nvSpPr>
          <p:cNvPr id="5" name="Freeform 5"/>
          <p:cNvSpPr/>
          <p:nvPr/>
        </p:nvSpPr>
        <p:spPr>
          <a:xfrm>
            <a:off x="11749880" y="3196410"/>
            <a:ext cx="5067389" cy="5067389"/>
          </a:xfrm>
          <a:custGeom>
            <a:avLst/>
            <a:gdLst/>
            <a:ahLst/>
            <a:cxnLst/>
            <a:rect l="l" t="t" r="r" b="b"/>
            <a:pathLst>
              <a:path w="5067389" h="5067389">
                <a:moveTo>
                  <a:pt x="0" y="0"/>
                </a:moveTo>
                <a:lnTo>
                  <a:pt x="5067389" y="0"/>
                </a:lnTo>
                <a:lnTo>
                  <a:pt x="5067389" y="5067389"/>
                </a:lnTo>
                <a:lnTo>
                  <a:pt x="0" y="5067389"/>
                </a:lnTo>
                <a:lnTo>
                  <a:pt x="0" y="0"/>
                </a:lnTo>
                <a:close/>
              </a:path>
            </a:pathLst>
          </a:custGeom>
          <a:blipFill>
            <a:blip r:embed="rId3"/>
            <a:stretch>
              <a:fillRect/>
            </a:stretch>
          </a:blipFill>
        </p:spPr>
        <p:txBody>
          <a:bodyPr/>
          <a:lstStyle/>
          <a:p>
            <a:endParaRPr lang="en-AU"/>
          </a:p>
        </p:txBody>
      </p:sp>
      <p:sp>
        <p:nvSpPr>
          <p:cNvPr id="6" name="Freeform 6"/>
          <p:cNvSpPr/>
          <p:nvPr/>
        </p:nvSpPr>
        <p:spPr>
          <a:xfrm flipH="1">
            <a:off x="260951" y="215424"/>
            <a:ext cx="17492180" cy="992341"/>
          </a:xfrm>
          <a:custGeom>
            <a:avLst/>
            <a:gdLst/>
            <a:ahLst/>
            <a:cxnLst/>
            <a:rect l="l" t="t" r="r" b="b"/>
            <a:pathLst>
              <a:path w="17492180" h="992341">
                <a:moveTo>
                  <a:pt x="17492181" y="0"/>
                </a:moveTo>
                <a:lnTo>
                  <a:pt x="0" y="0"/>
                </a:lnTo>
                <a:lnTo>
                  <a:pt x="0" y="992341"/>
                </a:lnTo>
                <a:lnTo>
                  <a:pt x="17492181" y="992341"/>
                </a:lnTo>
                <a:lnTo>
                  <a:pt x="17492181" y="0"/>
                </a:lnTo>
                <a:close/>
              </a:path>
            </a:pathLst>
          </a:custGeom>
          <a:blipFill>
            <a:blip r:embed="rId4">
              <a:alphaModFix amt="57000"/>
            </a:blip>
            <a:stretch>
              <a:fillRect t="-1753472" r="-7130" b="-34943"/>
            </a:stretch>
          </a:blipFill>
        </p:spPr>
        <p:txBody>
          <a:bodyPr/>
          <a:lstStyle/>
          <a:p>
            <a:endParaRPr lang="en-AU"/>
          </a:p>
        </p:txBody>
      </p:sp>
      <p:sp>
        <p:nvSpPr>
          <p:cNvPr id="7" name="TextBox 7"/>
          <p:cNvSpPr txBox="1"/>
          <p:nvPr/>
        </p:nvSpPr>
        <p:spPr>
          <a:xfrm>
            <a:off x="412509" y="156610"/>
            <a:ext cx="6866932" cy="995667"/>
          </a:xfrm>
          <a:prstGeom prst="rect">
            <a:avLst/>
          </a:prstGeom>
        </p:spPr>
        <p:txBody>
          <a:bodyPr lIns="0" tIns="0" rIns="0" bIns="0" rtlCol="0" anchor="t">
            <a:spAutoFit/>
          </a:bodyPr>
          <a:lstStyle/>
          <a:p>
            <a:pPr algn="l">
              <a:lnSpc>
                <a:spcPts val="8120"/>
              </a:lnSpc>
            </a:pPr>
            <a:r>
              <a:rPr lang="en-US" sz="5800" b="1">
                <a:solidFill>
                  <a:srgbClr val="000000"/>
                </a:solidFill>
                <a:latin typeface="Source Serif Pro Bold"/>
                <a:ea typeface="Source Serif Pro Bold"/>
                <a:cs typeface="Source Serif Pro Bold"/>
                <a:sym typeface="Source Serif Pro Bold"/>
              </a:rPr>
              <a:t>Results - Study 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1644" y="2242040"/>
            <a:ext cx="11315575" cy="755651"/>
          </a:xfrm>
          <a:prstGeom prst="rect">
            <a:avLst/>
          </a:prstGeom>
        </p:spPr>
        <p:txBody>
          <a:bodyPr lIns="0" tIns="0" rIns="0" bIns="0" rtlCol="0" anchor="t">
            <a:spAutoFit/>
          </a:bodyPr>
          <a:lstStyle/>
          <a:p>
            <a:pPr marL="0" lvl="0" indent="0" algn="l">
              <a:lnSpc>
                <a:spcPts val="5599"/>
              </a:lnSpc>
              <a:spcBef>
                <a:spcPct val="0"/>
              </a:spcBef>
            </a:pPr>
            <a:r>
              <a:rPr lang="en-US" sz="3999">
                <a:solidFill>
                  <a:srgbClr val="000000"/>
                </a:solidFill>
                <a:latin typeface="Circular Std 2"/>
                <a:ea typeface="Circular Std 2"/>
                <a:cs typeface="Circular Std 2"/>
                <a:sym typeface="Circular Std 2"/>
              </a:rPr>
              <a:t>3. Influences on home and work environments</a:t>
            </a:r>
          </a:p>
        </p:txBody>
      </p:sp>
      <p:sp>
        <p:nvSpPr>
          <p:cNvPr id="3" name="TextBox 3"/>
          <p:cNvSpPr txBox="1"/>
          <p:nvPr/>
        </p:nvSpPr>
        <p:spPr>
          <a:xfrm>
            <a:off x="1707777" y="4136742"/>
            <a:ext cx="7634052" cy="2892617"/>
          </a:xfrm>
          <a:prstGeom prst="rect">
            <a:avLst/>
          </a:prstGeom>
        </p:spPr>
        <p:txBody>
          <a:bodyPr lIns="0" tIns="0" rIns="0" bIns="0" rtlCol="0" anchor="t">
            <a:spAutoFit/>
          </a:bodyPr>
          <a:lstStyle/>
          <a:p>
            <a:pPr algn="ctr">
              <a:lnSpc>
                <a:spcPts val="3839"/>
              </a:lnSpc>
              <a:spcBef>
                <a:spcPct val="0"/>
              </a:spcBef>
            </a:pPr>
            <a:r>
              <a:rPr lang="en-US" sz="2742">
                <a:solidFill>
                  <a:srgbClr val="000000"/>
                </a:solidFill>
                <a:latin typeface="Canva Sans"/>
                <a:ea typeface="Canva Sans"/>
                <a:cs typeface="Canva Sans"/>
                <a:sym typeface="Canva Sans"/>
              </a:rPr>
              <a:t>“When Hugo [went to] rehab the first time … I was </a:t>
            </a:r>
            <a:r>
              <a:rPr lang="en-US" sz="2742" b="1">
                <a:solidFill>
                  <a:srgbClr val="000000"/>
                </a:solidFill>
                <a:latin typeface="Canva Sans Bold"/>
                <a:ea typeface="Canva Sans Bold"/>
                <a:cs typeface="Canva Sans Bold"/>
                <a:sym typeface="Canva Sans Bold"/>
              </a:rPr>
              <a:t>so proud</a:t>
            </a:r>
            <a:r>
              <a:rPr lang="en-US" sz="2742">
                <a:solidFill>
                  <a:srgbClr val="000000"/>
                </a:solidFill>
                <a:latin typeface="Canva Sans"/>
                <a:ea typeface="Canva Sans"/>
                <a:cs typeface="Canva Sans"/>
                <a:sym typeface="Canva Sans"/>
              </a:rPr>
              <a:t> ... [And then] when he relapsed … I just had this </a:t>
            </a:r>
            <a:r>
              <a:rPr lang="en-US" sz="2742" b="1">
                <a:solidFill>
                  <a:srgbClr val="000000"/>
                </a:solidFill>
                <a:latin typeface="Canva Sans Bold"/>
                <a:ea typeface="Canva Sans Bold"/>
                <a:cs typeface="Canva Sans Bold"/>
                <a:sym typeface="Canva Sans Bold"/>
              </a:rPr>
              <a:t>rage inside me</a:t>
            </a:r>
            <a:r>
              <a:rPr lang="en-US" sz="2742">
                <a:solidFill>
                  <a:srgbClr val="000000"/>
                </a:solidFill>
                <a:latin typeface="Canva Sans"/>
                <a:ea typeface="Canva Sans"/>
                <a:cs typeface="Canva Sans"/>
                <a:sym typeface="Canva Sans"/>
              </a:rPr>
              <a:t> … By the end of [multiple unsuccessful rehab attempts] I honestly just </a:t>
            </a:r>
            <a:r>
              <a:rPr lang="en-US" sz="2742" b="1">
                <a:solidFill>
                  <a:srgbClr val="000000"/>
                </a:solidFill>
                <a:latin typeface="Canva Sans Bold"/>
                <a:ea typeface="Canva Sans Bold"/>
                <a:cs typeface="Canva Sans Bold"/>
                <a:sym typeface="Canva Sans Bold"/>
              </a:rPr>
              <a:t>lost hope</a:t>
            </a:r>
            <a:r>
              <a:rPr lang="en-US" sz="2742">
                <a:solidFill>
                  <a:srgbClr val="000000"/>
                </a:solidFill>
                <a:latin typeface="Canva Sans"/>
                <a:ea typeface="Canva Sans"/>
                <a:cs typeface="Canva Sans"/>
                <a:sym typeface="Canva Sans"/>
              </a:rPr>
              <a:t>. Like the last time he went to rehab, I w</a:t>
            </a:r>
            <a:r>
              <a:rPr lang="en-US" sz="2742" b="1">
                <a:solidFill>
                  <a:srgbClr val="000000"/>
                </a:solidFill>
                <a:latin typeface="Canva Sans Bold"/>
                <a:ea typeface="Canva Sans Bold"/>
                <a:cs typeface="Canva Sans Bold"/>
                <a:sym typeface="Canva Sans Bold"/>
              </a:rPr>
              <a:t>asn’t proud anymore</a:t>
            </a:r>
            <a:r>
              <a:rPr lang="en-US" sz="2742">
                <a:solidFill>
                  <a:srgbClr val="000000"/>
                </a:solidFill>
                <a:latin typeface="Canva Sans"/>
                <a:ea typeface="Canva Sans"/>
                <a:cs typeface="Canva Sans"/>
                <a:sym typeface="Canva Sans"/>
              </a:rPr>
              <a:t>”</a:t>
            </a:r>
          </a:p>
        </p:txBody>
      </p:sp>
      <p:sp>
        <p:nvSpPr>
          <p:cNvPr id="4" name="TextBox 4"/>
          <p:cNvSpPr txBox="1"/>
          <p:nvPr/>
        </p:nvSpPr>
        <p:spPr>
          <a:xfrm>
            <a:off x="3429000" y="7459827"/>
            <a:ext cx="4161097" cy="377283"/>
          </a:xfrm>
          <a:prstGeom prst="rect">
            <a:avLst/>
          </a:prstGeom>
        </p:spPr>
        <p:txBody>
          <a:bodyPr wrap="square" lIns="0" tIns="0" rIns="0" bIns="0" rtlCol="0" anchor="t">
            <a:spAutoFit/>
          </a:bodyPr>
          <a:lstStyle/>
          <a:p>
            <a:pPr algn="ctr">
              <a:lnSpc>
                <a:spcPts val="3150"/>
              </a:lnSpc>
              <a:spcBef>
                <a:spcPct val="0"/>
              </a:spcBef>
            </a:pPr>
            <a:r>
              <a:rPr lang="en-US" sz="2100" dirty="0">
                <a:solidFill>
                  <a:srgbClr val="000000"/>
                </a:solidFill>
                <a:latin typeface="Canva Sans"/>
                <a:ea typeface="Canva Sans"/>
                <a:cs typeface="Canva Sans"/>
                <a:sym typeface="Canva Sans"/>
              </a:rPr>
              <a:t>- Levi, aged 26, brother of Hugo</a:t>
            </a:r>
          </a:p>
        </p:txBody>
      </p:sp>
      <p:sp>
        <p:nvSpPr>
          <p:cNvPr id="5" name="Freeform 5"/>
          <p:cNvSpPr/>
          <p:nvPr/>
        </p:nvSpPr>
        <p:spPr>
          <a:xfrm>
            <a:off x="11749880" y="3196410"/>
            <a:ext cx="5067389" cy="5067389"/>
          </a:xfrm>
          <a:custGeom>
            <a:avLst/>
            <a:gdLst/>
            <a:ahLst/>
            <a:cxnLst/>
            <a:rect l="l" t="t" r="r" b="b"/>
            <a:pathLst>
              <a:path w="5067389" h="5067389">
                <a:moveTo>
                  <a:pt x="0" y="0"/>
                </a:moveTo>
                <a:lnTo>
                  <a:pt x="5067389" y="0"/>
                </a:lnTo>
                <a:lnTo>
                  <a:pt x="5067389" y="5067389"/>
                </a:lnTo>
                <a:lnTo>
                  <a:pt x="0" y="5067389"/>
                </a:lnTo>
                <a:lnTo>
                  <a:pt x="0" y="0"/>
                </a:lnTo>
                <a:close/>
              </a:path>
            </a:pathLst>
          </a:custGeom>
          <a:blipFill>
            <a:blip r:embed="rId3"/>
            <a:stretch>
              <a:fillRect/>
            </a:stretch>
          </a:blipFill>
        </p:spPr>
        <p:txBody>
          <a:bodyPr/>
          <a:lstStyle/>
          <a:p>
            <a:endParaRPr lang="en-AU"/>
          </a:p>
        </p:txBody>
      </p:sp>
      <p:sp>
        <p:nvSpPr>
          <p:cNvPr id="6" name="Freeform 6"/>
          <p:cNvSpPr/>
          <p:nvPr/>
        </p:nvSpPr>
        <p:spPr>
          <a:xfrm flipH="1">
            <a:off x="260951" y="215424"/>
            <a:ext cx="17492180" cy="992341"/>
          </a:xfrm>
          <a:custGeom>
            <a:avLst/>
            <a:gdLst/>
            <a:ahLst/>
            <a:cxnLst/>
            <a:rect l="l" t="t" r="r" b="b"/>
            <a:pathLst>
              <a:path w="17492180" h="992341">
                <a:moveTo>
                  <a:pt x="17492181" y="0"/>
                </a:moveTo>
                <a:lnTo>
                  <a:pt x="0" y="0"/>
                </a:lnTo>
                <a:lnTo>
                  <a:pt x="0" y="992341"/>
                </a:lnTo>
                <a:lnTo>
                  <a:pt x="17492181" y="992341"/>
                </a:lnTo>
                <a:lnTo>
                  <a:pt x="17492181" y="0"/>
                </a:lnTo>
                <a:close/>
              </a:path>
            </a:pathLst>
          </a:custGeom>
          <a:blipFill>
            <a:blip r:embed="rId4">
              <a:alphaModFix amt="57000"/>
            </a:blip>
            <a:stretch>
              <a:fillRect t="-1753472" r="-7130" b="-34943"/>
            </a:stretch>
          </a:blipFill>
        </p:spPr>
        <p:txBody>
          <a:bodyPr/>
          <a:lstStyle/>
          <a:p>
            <a:endParaRPr lang="en-AU"/>
          </a:p>
        </p:txBody>
      </p:sp>
      <p:sp>
        <p:nvSpPr>
          <p:cNvPr id="7" name="TextBox 7"/>
          <p:cNvSpPr txBox="1"/>
          <p:nvPr/>
        </p:nvSpPr>
        <p:spPr>
          <a:xfrm>
            <a:off x="412509" y="156610"/>
            <a:ext cx="6866932" cy="995667"/>
          </a:xfrm>
          <a:prstGeom prst="rect">
            <a:avLst/>
          </a:prstGeom>
        </p:spPr>
        <p:txBody>
          <a:bodyPr lIns="0" tIns="0" rIns="0" bIns="0" rtlCol="0" anchor="t">
            <a:spAutoFit/>
          </a:bodyPr>
          <a:lstStyle/>
          <a:p>
            <a:pPr algn="l">
              <a:lnSpc>
                <a:spcPts val="8120"/>
              </a:lnSpc>
            </a:pPr>
            <a:r>
              <a:rPr lang="en-US" sz="5800" b="1">
                <a:solidFill>
                  <a:srgbClr val="000000"/>
                </a:solidFill>
                <a:latin typeface="Source Serif Pro Bold"/>
                <a:ea typeface="Source Serif Pro Bold"/>
                <a:cs typeface="Source Serif Pro Bold"/>
                <a:sym typeface="Source Serif Pro Bold"/>
              </a:rPr>
              <a:t>Results - Study 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749880" y="3196410"/>
            <a:ext cx="5106353" cy="5106353"/>
          </a:xfrm>
          <a:custGeom>
            <a:avLst/>
            <a:gdLst/>
            <a:ahLst/>
            <a:cxnLst/>
            <a:rect l="l" t="t" r="r" b="b"/>
            <a:pathLst>
              <a:path w="5106353" h="5106353">
                <a:moveTo>
                  <a:pt x="0" y="0"/>
                </a:moveTo>
                <a:lnTo>
                  <a:pt x="5106352" y="0"/>
                </a:lnTo>
                <a:lnTo>
                  <a:pt x="5106352" y="5106353"/>
                </a:lnTo>
                <a:lnTo>
                  <a:pt x="0" y="5106353"/>
                </a:lnTo>
                <a:lnTo>
                  <a:pt x="0" y="0"/>
                </a:lnTo>
                <a:close/>
              </a:path>
            </a:pathLst>
          </a:custGeom>
          <a:blipFill>
            <a:blip r:embed="rId3"/>
            <a:stretch>
              <a:fillRect/>
            </a:stretch>
          </a:blipFill>
        </p:spPr>
        <p:txBody>
          <a:bodyPr/>
          <a:lstStyle/>
          <a:p>
            <a:endParaRPr lang="en-AU"/>
          </a:p>
        </p:txBody>
      </p:sp>
      <p:sp>
        <p:nvSpPr>
          <p:cNvPr id="3" name="Freeform 3"/>
          <p:cNvSpPr/>
          <p:nvPr/>
        </p:nvSpPr>
        <p:spPr>
          <a:xfrm flipH="1">
            <a:off x="260951" y="215424"/>
            <a:ext cx="17492180" cy="992341"/>
          </a:xfrm>
          <a:custGeom>
            <a:avLst/>
            <a:gdLst/>
            <a:ahLst/>
            <a:cxnLst/>
            <a:rect l="l" t="t" r="r" b="b"/>
            <a:pathLst>
              <a:path w="17492180" h="992341">
                <a:moveTo>
                  <a:pt x="17492181" y="0"/>
                </a:moveTo>
                <a:lnTo>
                  <a:pt x="0" y="0"/>
                </a:lnTo>
                <a:lnTo>
                  <a:pt x="0" y="992341"/>
                </a:lnTo>
                <a:lnTo>
                  <a:pt x="17492181" y="992341"/>
                </a:lnTo>
                <a:lnTo>
                  <a:pt x="17492181" y="0"/>
                </a:lnTo>
                <a:close/>
              </a:path>
            </a:pathLst>
          </a:custGeom>
          <a:blipFill>
            <a:blip r:embed="rId4">
              <a:alphaModFix amt="57000"/>
            </a:blip>
            <a:stretch>
              <a:fillRect t="-1753472" r="-7130" b="-34943"/>
            </a:stretch>
          </a:blipFill>
        </p:spPr>
        <p:txBody>
          <a:bodyPr/>
          <a:lstStyle/>
          <a:p>
            <a:endParaRPr lang="en-AU"/>
          </a:p>
        </p:txBody>
      </p:sp>
      <p:sp>
        <p:nvSpPr>
          <p:cNvPr id="4" name="TextBox 4"/>
          <p:cNvSpPr txBox="1"/>
          <p:nvPr/>
        </p:nvSpPr>
        <p:spPr>
          <a:xfrm>
            <a:off x="701644" y="2242040"/>
            <a:ext cx="11315575" cy="755651"/>
          </a:xfrm>
          <a:prstGeom prst="rect">
            <a:avLst/>
          </a:prstGeom>
        </p:spPr>
        <p:txBody>
          <a:bodyPr lIns="0" tIns="0" rIns="0" bIns="0" rtlCol="0" anchor="t">
            <a:spAutoFit/>
          </a:bodyPr>
          <a:lstStyle/>
          <a:p>
            <a:pPr marL="0" lvl="0" indent="0" algn="l">
              <a:lnSpc>
                <a:spcPts val="5599"/>
              </a:lnSpc>
              <a:spcBef>
                <a:spcPct val="0"/>
              </a:spcBef>
            </a:pPr>
            <a:r>
              <a:rPr lang="en-US" sz="3999">
                <a:solidFill>
                  <a:srgbClr val="000000"/>
                </a:solidFill>
                <a:latin typeface="Circular Std 2"/>
                <a:ea typeface="Circular Std 2"/>
                <a:cs typeface="Circular Std 2"/>
                <a:sym typeface="Circular Std 2"/>
              </a:rPr>
              <a:t>4. Keeping everyone safe and happy</a:t>
            </a:r>
          </a:p>
        </p:txBody>
      </p:sp>
      <p:sp>
        <p:nvSpPr>
          <p:cNvPr id="5" name="TextBox 5"/>
          <p:cNvSpPr txBox="1"/>
          <p:nvPr/>
        </p:nvSpPr>
        <p:spPr>
          <a:xfrm>
            <a:off x="1707777" y="4136742"/>
            <a:ext cx="7634052" cy="2892617"/>
          </a:xfrm>
          <a:prstGeom prst="rect">
            <a:avLst/>
          </a:prstGeom>
        </p:spPr>
        <p:txBody>
          <a:bodyPr lIns="0" tIns="0" rIns="0" bIns="0" rtlCol="0" anchor="t">
            <a:spAutoFit/>
          </a:bodyPr>
          <a:lstStyle/>
          <a:p>
            <a:pPr algn="ctr">
              <a:lnSpc>
                <a:spcPts val="3839"/>
              </a:lnSpc>
              <a:spcBef>
                <a:spcPct val="0"/>
              </a:spcBef>
            </a:pPr>
            <a:r>
              <a:rPr lang="en-US" sz="2742">
                <a:solidFill>
                  <a:srgbClr val="000000"/>
                </a:solidFill>
                <a:latin typeface="Canva Sans"/>
                <a:ea typeface="Canva Sans"/>
                <a:cs typeface="Canva Sans"/>
                <a:sym typeface="Canva Sans"/>
              </a:rPr>
              <a:t>“I </a:t>
            </a:r>
            <a:r>
              <a:rPr lang="en-US" sz="2742" b="1">
                <a:solidFill>
                  <a:srgbClr val="000000"/>
                </a:solidFill>
                <a:latin typeface="Canva Sans Bold"/>
                <a:ea typeface="Canva Sans Bold"/>
                <a:cs typeface="Canva Sans Bold"/>
                <a:sym typeface="Canva Sans Bold"/>
              </a:rPr>
              <a:t>burst into tears</a:t>
            </a:r>
            <a:r>
              <a:rPr lang="en-US" sz="2742">
                <a:solidFill>
                  <a:srgbClr val="000000"/>
                </a:solidFill>
                <a:latin typeface="Canva Sans"/>
                <a:ea typeface="Canva Sans"/>
                <a:cs typeface="Canva Sans"/>
                <a:sym typeface="Canva Sans"/>
              </a:rPr>
              <a:t>, [and] I said, ‘I love you, but I can't have you [at home] anymore, I just can't do it … My </a:t>
            </a:r>
            <a:r>
              <a:rPr lang="en-US" sz="2742" b="1">
                <a:solidFill>
                  <a:srgbClr val="000000"/>
                </a:solidFill>
                <a:latin typeface="Canva Sans Bold"/>
                <a:ea typeface="Canva Sans Bold"/>
                <a:cs typeface="Canva Sans Bold"/>
                <a:sym typeface="Canva Sans Bold"/>
              </a:rPr>
              <a:t>whole life has gone down</a:t>
            </a:r>
            <a:r>
              <a:rPr lang="en-US" sz="2742">
                <a:solidFill>
                  <a:srgbClr val="000000"/>
                </a:solidFill>
                <a:latin typeface="Canva Sans"/>
                <a:ea typeface="Canva Sans"/>
                <a:cs typeface="Canva Sans"/>
                <a:sym typeface="Canva Sans"/>
              </a:rPr>
              <a:t> the toilet’ … That was a </a:t>
            </a:r>
            <a:r>
              <a:rPr lang="en-US" sz="2742" b="1">
                <a:solidFill>
                  <a:srgbClr val="000000"/>
                </a:solidFill>
                <a:latin typeface="Canva Sans Bold"/>
                <a:ea typeface="Canva Sans Bold"/>
                <a:cs typeface="Canva Sans Bold"/>
                <a:sym typeface="Canva Sans Bold"/>
              </a:rPr>
              <a:t>very hard</a:t>
            </a:r>
            <a:r>
              <a:rPr lang="en-US" sz="2742">
                <a:solidFill>
                  <a:srgbClr val="000000"/>
                </a:solidFill>
                <a:latin typeface="Canva Sans"/>
                <a:ea typeface="Canva Sans"/>
                <a:cs typeface="Canva Sans"/>
                <a:sym typeface="Canva Sans"/>
              </a:rPr>
              <a:t> thing to do … but looking back, it's the </a:t>
            </a:r>
            <a:r>
              <a:rPr lang="en-US" sz="2742" b="1">
                <a:solidFill>
                  <a:srgbClr val="000000"/>
                </a:solidFill>
                <a:latin typeface="Canva Sans Bold"/>
                <a:ea typeface="Canva Sans Bold"/>
                <a:cs typeface="Canva Sans Bold"/>
                <a:sym typeface="Canva Sans Bold"/>
              </a:rPr>
              <a:t>best thing</a:t>
            </a:r>
            <a:r>
              <a:rPr lang="en-US" sz="2742">
                <a:solidFill>
                  <a:srgbClr val="000000"/>
                </a:solidFill>
                <a:latin typeface="Canva Sans"/>
                <a:ea typeface="Canva Sans"/>
                <a:cs typeface="Canva Sans"/>
                <a:sym typeface="Canva Sans"/>
              </a:rPr>
              <a:t> I could have done”</a:t>
            </a:r>
          </a:p>
        </p:txBody>
      </p:sp>
      <p:sp>
        <p:nvSpPr>
          <p:cNvPr id="6" name="TextBox 6"/>
          <p:cNvSpPr txBox="1"/>
          <p:nvPr/>
        </p:nvSpPr>
        <p:spPr>
          <a:xfrm>
            <a:off x="3172680" y="7459827"/>
            <a:ext cx="4804470" cy="377190"/>
          </a:xfrm>
          <a:prstGeom prst="rect">
            <a:avLst/>
          </a:prstGeom>
        </p:spPr>
        <p:txBody>
          <a:bodyPr lIns="0" tIns="0" rIns="0" bIns="0" rtlCol="0" anchor="t">
            <a:spAutoFit/>
          </a:bodyPr>
          <a:lstStyle/>
          <a:p>
            <a:pPr algn="ctr">
              <a:lnSpc>
                <a:spcPts val="3150"/>
              </a:lnSpc>
              <a:spcBef>
                <a:spcPct val="0"/>
              </a:spcBef>
            </a:pPr>
            <a:r>
              <a:rPr lang="en-US" sz="2100">
                <a:solidFill>
                  <a:srgbClr val="000000"/>
                </a:solidFill>
                <a:latin typeface="Canva Sans"/>
                <a:ea typeface="Canva Sans"/>
                <a:cs typeface="Canva Sans"/>
                <a:sym typeface="Canva Sans"/>
              </a:rPr>
              <a:t>- Florence, aged 61, mother of Patrick</a:t>
            </a:r>
          </a:p>
        </p:txBody>
      </p:sp>
      <p:sp>
        <p:nvSpPr>
          <p:cNvPr id="7" name="TextBox 7"/>
          <p:cNvSpPr txBox="1"/>
          <p:nvPr/>
        </p:nvSpPr>
        <p:spPr>
          <a:xfrm>
            <a:off x="412509" y="156610"/>
            <a:ext cx="6866932" cy="995667"/>
          </a:xfrm>
          <a:prstGeom prst="rect">
            <a:avLst/>
          </a:prstGeom>
        </p:spPr>
        <p:txBody>
          <a:bodyPr lIns="0" tIns="0" rIns="0" bIns="0" rtlCol="0" anchor="t">
            <a:spAutoFit/>
          </a:bodyPr>
          <a:lstStyle/>
          <a:p>
            <a:pPr algn="l">
              <a:lnSpc>
                <a:spcPts val="8120"/>
              </a:lnSpc>
            </a:pPr>
            <a:r>
              <a:rPr lang="en-US" sz="5800" b="1">
                <a:solidFill>
                  <a:srgbClr val="000000"/>
                </a:solidFill>
                <a:latin typeface="Source Serif Pro Bold"/>
                <a:ea typeface="Source Serif Pro Bold"/>
                <a:cs typeface="Source Serif Pro Bold"/>
                <a:sym typeface="Source Serif Pro Bold"/>
              </a:rPr>
              <a:t>Results - Study 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749880" y="3196410"/>
            <a:ext cx="5106353" cy="5106353"/>
          </a:xfrm>
          <a:custGeom>
            <a:avLst/>
            <a:gdLst/>
            <a:ahLst/>
            <a:cxnLst/>
            <a:rect l="l" t="t" r="r" b="b"/>
            <a:pathLst>
              <a:path w="5106353" h="5106353">
                <a:moveTo>
                  <a:pt x="0" y="0"/>
                </a:moveTo>
                <a:lnTo>
                  <a:pt x="5106352" y="0"/>
                </a:lnTo>
                <a:lnTo>
                  <a:pt x="5106352" y="5106353"/>
                </a:lnTo>
                <a:lnTo>
                  <a:pt x="0" y="5106353"/>
                </a:lnTo>
                <a:lnTo>
                  <a:pt x="0" y="0"/>
                </a:lnTo>
                <a:close/>
              </a:path>
            </a:pathLst>
          </a:custGeom>
          <a:blipFill>
            <a:blip r:embed="rId3"/>
            <a:stretch>
              <a:fillRect/>
            </a:stretch>
          </a:blipFill>
        </p:spPr>
        <p:txBody>
          <a:bodyPr/>
          <a:lstStyle/>
          <a:p>
            <a:endParaRPr lang="en-AU"/>
          </a:p>
        </p:txBody>
      </p:sp>
      <p:sp>
        <p:nvSpPr>
          <p:cNvPr id="3" name="Freeform 3"/>
          <p:cNvSpPr/>
          <p:nvPr/>
        </p:nvSpPr>
        <p:spPr>
          <a:xfrm flipH="1">
            <a:off x="260951" y="215424"/>
            <a:ext cx="17492180" cy="992341"/>
          </a:xfrm>
          <a:custGeom>
            <a:avLst/>
            <a:gdLst/>
            <a:ahLst/>
            <a:cxnLst/>
            <a:rect l="l" t="t" r="r" b="b"/>
            <a:pathLst>
              <a:path w="17492180" h="992341">
                <a:moveTo>
                  <a:pt x="17492181" y="0"/>
                </a:moveTo>
                <a:lnTo>
                  <a:pt x="0" y="0"/>
                </a:lnTo>
                <a:lnTo>
                  <a:pt x="0" y="992341"/>
                </a:lnTo>
                <a:lnTo>
                  <a:pt x="17492181" y="992341"/>
                </a:lnTo>
                <a:lnTo>
                  <a:pt x="17492181" y="0"/>
                </a:lnTo>
                <a:close/>
              </a:path>
            </a:pathLst>
          </a:custGeom>
          <a:blipFill>
            <a:blip r:embed="rId4">
              <a:alphaModFix amt="57000"/>
            </a:blip>
            <a:stretch>
              <a:fillRect t="-1753472" r="-7130" b="-34943"/>
            </a:stretch>
          </a:blipFill>
        </p:spPr>
        <p:txBody>
          <a:bodyPr/>
          <a:lstStyle/>
          <a:p>
            <a:endParaRPr lang="en-AU"/>
          </a:p>
        </p:txBody>
      </p:sp>
      <p:sp>
        <p:nvSpPr>
          <p:cNvPr id="4" name="TextBox 4"/>
          <p:cNvSpPr txBox="1"/>
          <p:nvPr/>
        </p:nvSpPr>
        <p:spPr>
          <a:xfrm>
            <a:off x="701644" y="2242040"/>
            <a:ext cx="11315575" cy="755651"/>
          </a:xfrm>
          <a:prstGeom prst="rect">
            <a:avLst/>
          </a:prstGeom>
        </p:spPr>
        <p:txBody>
          <a:bodyPr lIns="0" tIns="0" rIns="0" bIns="0" rtlCol="0" anchor="t">
            <a:spAutoFit/>
          </a:bodyPr>
          <a:lstStyle/>
          <a:p>
            <a:pPr marL="0" lvl="0" indent="0" algn="l">
              <a:lnSpc>
                <a:spcPts val="5599"/>
              </a:lnSpc>
              <a:spcBef>
                <a:spcPct val="0"/>
              </a:spcBef>
            </a:pPr>
            <a:r>
              <a:rPr lang="en-US" sz="3999">
                <a:solidFill>
                  <a:srgbClr val="000000"/>
                </a:solidFill>
                <a:latin typeface="Circular Std 2"/>
                <a:ea typeface="Circular Std 2"/>
                <a:cs typeface="Circular Std 2"/>
                <a:sym typeface="Circular Std 2"/>
              </a:rPr>
              <a:t>4. Keeping everyone safe and happy</a:t>
            </a:r>
          </a:p>
        </p:txBody>
      </p:sp>
      <p:sp>
        <p:nvSpPr>
          <p:cNvPr id="5" name="TextBox 5"/>
          <p:cNvSpPr txBox="1"/>
          <p:nvPr/>
        </p:nvSpPr>
        <p:spPr>
          <a:xfrm>
            <a:off x="1707777" y="4136742"/>
            <a:ext cx="7634052" cy="2892617"/>
          </a:xfrm>
          <a:prstGeom prst="rect">
            <a:avLst/>
          </a:prstGeom>
        </p:spPr>
        <p:txBody>
          <a:bodyPr lIns="0" tIns="0" rIns="0" bIns="0" rtlCol="0" anchor="t">
            <a:spAutoFit/>
          </a:bodyPr>
          <a:lstStyle/>
          <a:p>
            <a:pPr algn="ctr">
              <a:lnSpc>
                <a:spcPts val="3839"/>
              </a:lnSpc>
              <a:spcBef>
                <a:spcPct val="0"/>
              </a:spcBef>
            </a:pPr>
            <a:r>
              <a:rPr lang="en-US" sz="2742">
                <a:solidFill>
                  <a:srgbClr val="000000"/>
                </a:solidFill>
                <a:latin typeface="Canva Sans"/>
                <a:ea typeface="Canva Sans"/>
                <a:cs typeface="Canva Sans"/>
                <a:sym typeface="Canva Sans"/>
              </a:rPr>
              <a:t>“I've had to try not to </a:t>
            </a:r>
            <a:r>
              <a:rPr lang="en-US" sz="2742" b="1">
                <a:solidFill>
                  <a:srgbClr val="000000"/>
                </a:solidFill>
                <a:latin typeface="Canva Sans Bold"/>
                <a:ea typeface="Canva Sans Bold"/>
                <a:cs typeface="Canva Sans Bold"/>
                <a:sym typeface="Canva Sans Bold"/>
              </a:rPr>
              <a:t>choose one child </a:t>
            </a:r>
            <a:r>
              <a:rPr lang="en-US" sz="2742">
                <a:solidFill>
                  <a:srgbClr val="000000"/>
                </a:solidFill>
                <a:latin typeface="Canva Sans"/>
                <a:ea typeface="Canva Sans"/>
                <a:cs typeface="Canva Sans"/>
                <a:sym typeface="Canva Sans"/>
              </a:rPr>
              <a:t>over the other … [they] used to be </a:t>
            </a:r>
            <a:r>
              <a:rPr lang="en-US" sz="2742" b="1">
                <a:solidFill>
                  <a:srgbClr val="000000"/>
                </a:solidFill>
                <a:latin typeface="Canva Sans Bold"/>
                <a:ea typeface="Canva Sans Bold"/>
                <a:cs typeface="Canva Sans Bold"/>
                <a:sym typeface="Canva Sans Bold"/>
              </a:rPr>
              <a:t>super close</a:t>
            </a:r>
            <a:r>
              <a:rPr lang="en-US" sz="2742">
                <a:solidFill>
                  <a:srgbClr val="000000"/>
                </a:solidFill>
                <a:latin typeface="Canva Sans"/>
                <a:ea typeface="Canva Sans"/>
                <a:cs typeface="Canva Sans"/>
                <a:sym typeface="Canva Sans"/>
              </a:rPr>
              <a:t> growing up and I think that's part of the reason why [my daughter]’s </a:t>
            </a:r>
            <a:r>
              <a:rPr lang="en-US" sz="2742" b="1">
                <a:solidFill>
                  <a:srgbClr val="000000"/>
                </a:solidFill>
                <a:latin typeface="Canva Sans Bold"/>
                <a:ea typeface="Canva Sans Bold"/>
                <a:cs typeface="Canva Sans Bold"/>
                <a:sym typeface="Canva Sans Bold"/>
              </a:rPr>
              <a:t>so hurt </a:t>
            </a:r>
            <a:r>
              <a:rPr lang="en-US" sz="2742">
                <a:solidFill>
                  <a:srgbClr val="000000"/>
                </a:solidFill>
                <a:latin typeface="Canva Sans"/>
                <a:ea typeface="Canva Sans"/>
                <a:cs typeface="Canva Sans"/>
                <a:sym typeface="Canva Sans"/>
              </a:rPr>
              <a:t>- the fact that they were so close. And now she's </a:t>
            </a:r>
            <a:r>
              <a:rPr lang="en-US" sz="2742" b="1">
                <a:solidFill>
                  <a:srgbClr val="000000"/>
                </a:solidFill>
                <a:latin typeface="Canva Sans Bold"/>
                <a:ea typeface="Canva Sans Bold"/>
                <a:cs typeface="Canva Sans Bold"/>
                <a:sym typeface="Canva Sans Bold"/>
              </a:rPr>
              <a:t>lost the brother that she loved</a:t>
            </a:r>
            <a:r>
              <a:rPr lang="en-US" sz="2742">
                <a:solidFill>
                  <a:srgbClr val="000000"/>
                </a:solidFill>
                <a:latin typeface="Canva Sans"/>
                <a:ea typeface="Canva Sans"/>
                <a:cs typeface="Canva Sans"/>
                <a:sym typeface="Canva Sans"/>
              </a:rPr>
              <a:t> and adored”</a:t>
            </a:r>
          </a:p>
        </p:txBody>
      </p:sp>
      <p:sp>
        <p:nvSpPr>
          <p:cNvPr id="6" name="TextBox 6"/>
          <p:cNvSpPr txBox="1"/>
          <p:nvPr/>
        </p:nvSpPr>
        <p:spPr>
          <a:xfrm>
            <a:off x="3363180" y="7459827"/>
            <a:ext cx="4423470" cy="377190"/>
          </a:xfrm>
          <a:prstGeom prst="rect">
            <a:avLst/>
          </a:prstGeom>
        </p:spPr>
        <p:txBody>
          <a:bodyPr lIns="0" tIns="0" rIns="0" bIns="0" rtlCol="0" anchor="t">
            <a:spAutoFit/>
          </a:bodyPr>
          <a:lstStyle/>
          <a:p>
            <a:pPr algn="ctr">
              <a:lnSpc>
                <a:spcPts val="3150"/>
              </a:lnSpc>
              <a:spcBef>
                <a:spcPct val="0"/>
              </a:spcBef>
            </a:pPr>
            <a:r>
              <a:rPr lang="en-US" sz="2100">
                <a:solidFill>
                  <a:srgbClr val="000000"/>
                </a:solidFill>
                <a:latin typeface="Canva Sans"/>
                <a:ea typeface="Canva Sans"/>
                <a:cs typeface="Canva Sans"/>
                <a:sym typeface="Canva Sans"/>
              </a:rPr>
              <a:t>- Millie, aged 54, mother of William</a:t>
            </a:r>
          </a:p>
        </p:txBody>
      </p:sp>
      <p:sp>
        <p:nvSpPr>
          <p:cNvPr id="7" name="TextBox 7"/>
          <p:cNvSpPr txBox="1"/>
          <p:nvPr/>
        </p:nvSpPr>
        <p:spPr>
          <a:xfrm>
            <a:off x="412509" y="156610"/>
            <a:ext cx="6866932" cy="995667"/>
          </a:xfrm>
          <a:prstGeom prst="rect">
            <a:avLst/>
          </a:prstGeom>
        </p:spPr>
        <p:txBody>
          <a:bodyPr lIns="0" tIns="0" rIns="0" bIns="0" rtlCol="0" anchor="t">
            <a:spAutoFit/>
          </a:bodyPr>
          <a:lstStyle/>
          <a:p>
            <a:pPr algn="l">
              <a:lnSpc>
                <a:spcPts val="8120"/>
              </a:lnSpc>
            </a:pPr>
            <a:r>
              <a:rPr lang="en-US" sz="5800" b="1">
                <a:solidFill>
                  <a:srgbClr val="000000"/>
                </a:solidFill>
                <a:latin typeface="Source Serif Pro Bold"/>
                <a:ea typeface="Source Serif Pro Bold"/>
                <a:cs typeface="Source Serif Pro Bold"/>
                <a:sym typeface="Source Serif Pro Bold"/>
              </a:rPr>
              <a:t>Results - Study 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1644" y="2242040"/>
            <a:ext cx="11315575" cy="755651"/>
          </a:xfrm>
          <a:prstGeom prst="rect">
            <a:avLst/>
          </a:prstGeom>
        </p:spPr>
        <p:txBody>
          <a:bodyPr lIns="0" tIns="0" rIns="0" bIns="0" rtlCol="0" anchor="t">
            <a:spAutoFit/>
          </a:bodyPr>
          <a:lstStyle/>
          <a:p>
            <a:pPr marL="0" lvl="0" indent="0" algn="l">
              <a:lnSpc>
                <a:spcPts val="5599"/>
              </a:lnSpc>
              <a:spcBef>
                <a:spcPct val="0"/>
              </a:spcBef>
            </a:pPr>
            <a:r>
              <a:rPr lang="en-US" sz="3999">
                <a:solidFill>
                  <a:srgbClr val="000000"/>
                </a:solidFill>
                <a:latin typeface="Circular Std 2"/>
                <a:ea typeface="Circular Std 2"/>
                <a:cs typeface="Circular Std 2"/>
                <a:sym typeface="Circular Std 2"/>
              </a:rPr>
              <a:t>5. Social support and experiences of stigma</a:t>
            </a:r>
          </a:p>
        </p:txBody>
      </p:sp>
      <p:sp>
        <p:nvSpPr>
          <p:cNvPr id="3" name="TextBox 3"/>
          <p:cNvSpPr txBox="1"/>
          <p:nvPr/>
        </p:nvSpPr>
        <p:spPr>
          <a:xfrm>
            <a:off x="1707777" y="4136742"/>
            <a:ext cx="7634052" cy="2892617"/>
          </a:xfrm>
          <a:prstGeom prst="rect">
            <a:avLst/>
          </a:prstGeom>
        </p:spPr>
        <p:txBody>
          <a:bodyPr lIns="0" tIns="0" rIns="0" bIns="0" rtlCol="0" anchor="t">
            <a:spAutoFit/>
          </a:bodyPr>
          <a:lstStyle/>
          <a:p>
            <a:pPr algn="ctr">
              <a:lnSpc>
                <a:spcPts val="3839"/>
              </a:lnSpc>
              <a:spcBef>
                <a:spcPct val="0"/>
              </a:spcBef>
            </a:pPr>
            <a:r>
              <a:rPr lang="en-US" sz="2742">
                <a:solidFill>
                  <a:srgbClr val="000000"/>
                </a:solidFill>
                <a:latin typeface="Canva Sans"/>
                <a:ea typeface="Canva Sans"/>
                <a:cs typeface="Canva Sans"/>
                <a:sym typeface="Canva Sans"/>
              </a:rPr>
              <a:t>“I </a:t>
            </a:r>
            <a:r>
              <a:rPr lang="en-US" sz="2742" b="1">
                <a:solidFill>
                  <a:srgbClr val="000000"/>
                </a:solidFill>
                <a:latin typeface="Canva Sans Bold"/>
                <a:ea typeface="Canva Sans Bold"/>
                <a:cs typeface="Canva Sans Bold"/>
                <a:sym typeface="Canva Sans Bold"/>
              </a:rPr>
              <a:t>lost a lot of friends</a:t>
            </a:r>
            <a:r>
              <a:rPr lang="en-US" sz="2742">
                <a:solidFill>
                  <a:srgbClr val="000000"/>
                </a:solidFill>
                <a:latin typeface="Canva Sans"/>
                <a:ea typeface="Canva Sans"/>
                <a:cs typeface="Canva Sans"/>
                <a:sym typeface="Canva Sans"/>
              </a:rPr>
              <a:t>, [laughs] and my life went down the toilet. People just </a:t>
            </a:r>
            <a:r>
              <a:rPr lang="en-US" sz="2742" b="1">
                <a:solidFill>
                  <a:srgbClr val="000000"/>
                </a:solidFill>
                <a:latin typeface="Canva Sans Bold"/>
                <a:ea typeface="Canva Sans Bold"/>
                <a:cs typeface="Canva Sans Bold"/>
                <a:sym typeface="Canva Sans Bold"/>
              </a:rPr>
              <a:t>thought I was mad</a:t>
            </a:r>
            <a:r>
              <a:rPr lang="en-US" sz="2742">
                <a:solidFill>
                  <a:srgbClr val="000000"/>
                </a:solidFill>
                <a:latin typeface="Canva Sans"/>
                <a:ea typeface="Canva Sans"/>
                <a:cs typeface="Canva Sans"/>
                <a:sym typeface="Canva Sans"/>
              </a:rPr>
              <a:t> for keeping on trying [to support Patrick] … But my three </a:t>
            </a:r>
            <a:r>
              <a:rPr lang="en-US" sz="2742" b="1">
                <a:solidFill>
                  <a:srgbClr val="000000"/>
                </a:solidFill>
                <a:latin typeface="Canva Sans Bold"/>
                <a:ea typeface="Canva Sans Bold"/>
                <a:cs typeface="Canva Sans Bold"/>
                <a:sym typeface="Canva Sans Bold"/>
              </a:rPr>
              <a:t>close friends</a:t>
            </a:r>
            <a:r>
              <a:rPr lang="en-US" sz="2742">
                <a:solidFill>
                  <a:srgbClr val="000000"/>
                </a:solidFill>
                <a:latin typeface="Canva Sans"/>
                <a:ea typeface="Canva Sans"/>
                <a:cs typeface="Canva Sans"/>
                <a:sym typeface="Canva Sans"/>
              </a:rPr>
              <a:t> have </a:t>
            </a:r>
            <a:r>
              <a:rPr lang="en-US" sz="2742" b="1">
                <a:solidFill>
                  <a:srgbClr val="000000"/>
                </a:solidFill>
                <a:latin typeface="Canva Sans Bold"/>
                <a:ea typeface="Canva Sans Bold"/>
                <a:cs typeface="Canva Sans Bold"/>
                <a:sym typeface="Canva Sans Bold"/>
              </a:rPr>
              <a:t>stuck with me</a:t>
            </a:r>
            <a:r>
              <a:rPr lang="en-US" sz="2742">
                <a:solidFill>
                  <a:srgbClr val="000000"/>
                </a:solidFill>
                <a:latin typeface="Canva Sans"/>
                <a:ea typeface="Canva Sans"/>
                <a:cs typeface="Canva Sans"/>
                <a:sym typeface="Canva Sans"/>
              </a:rPr>
              <a:t> through it all. The rest sort-of just </a:t>
            </a:r>
            <a:r>
              <a:rPr lang="en-US" sz="2742" b="1">
                <a:solidFill>
                  <a:srgbClr val="000000"/>
                </a:solidFill>
                <a:latin typeface="Canva Sans Bold"/>
                <a:ea typeface="Canva Sans Bold"/>
                <a:cs typeface="Canva Sans Bold"/>
                <a:sym typeface="Canva Sans Bold"/>
              </a:rPr>
              <a:t>dropped away</a:t>
            </a:r>
            <a:r>
              <a:rPr lang="en-US" sz="2742">
                <a:solidFill>
                  <a:srgbClr val="000000"/>
                </a:solidFill>
                <a:latin typeface="Canva Sans"/>
                <a:ea typeface="Canva Sans"/>
                <a:cs typeface="Canva Sans"/>
                <a:sym typeface="Canva Sans"/>
              </a:rPr>
              <a:t>”</a:t>
            </a:r>
          </a:p>
        </p:txBody>
      </p:sp>
      <p:sp>
        <p:nvSpPr>
          <p:cNvPr id="4" name="TextBox 4"/>
          <p:cNvSpPr txBox="1"/>
          <p:nvPr/>
        </p:nvSpPr>
        <p:spPr>
          <a:xfrm>
            <a:off x="3172680" y="7459827"/>
            <a:ext cx="4804470" cy="377190"/>
          </a:xfrm>
          <a:prstGeom prst="rect">
            <a:avLst/>
          </a:prstGeom>
        </p:spPr>
        <p:txBody>
          <a:bodyPr lIns="0" tIns="0" rIns="0" bIns="0" rtlCol="0" anchor="t">
            <a:spAutoFit/>
          </a:bodyPr>
          <a:lstStyle/>
          <a:p>
            <a:pPr algn="ctr">
              <a:lnSpc>
                <a:spcPts val="3150"/>
              </a:lnSpc>
              <a:spcBef>
                <a:spcPct val="0"/>
              </a:spcBef>
            </a:pPr>
            <a:r>
              <a:rPr lang="en-US" sz="2100">
                <a:solidFill>
                  <a:srgbClr val="000000"/>
                </a:solidFill>
                <a:latin typeface="Canva Sans"/>
                <a:ea typeface="Canva Sans"/>
                <a:cs typeface="Canva Sans"/>
                <a:sym typeface="Canva Sans"/>
              </a:rPr>
              <a:t>- Florence, aged 61, mother of Patrick</a:t>
            </a:r>
          </a:p>
        </p:txBody>
      </p:sp>
      <p:sp>
        <p:nvSpPr>
          <p:cNvPr id="5" name="Freeform 5"/>
          <p:cNvSpPr/>
          <p:nvPr/>
        </p:nvSpPr>
        <p:spPr>
          <a:xfrm>
            <a:off x="11749880" y="3196410"/>
            <a:ext cx="5191909" cy="5191909"/>
          </a:xfrm>
          <a:custGeom>
            <a:avLst/>
            <a:gdLst/>
            <a:ahLst/>
            <a:cxnLst/>
            <a:rect l="l" t="t" r="r" b="b"/>
            <a:pathLst>
              <a:path w="5191909" h="5191909">
                <a:moveTo>
                  <a:pt x="0" y="0"/>
                </a:moveTo>
                <a:lnTo>
                  <a:pt x="5191908" y="0"/>
                </a:lnTo>
                <a:lnTo>
                  <a:pt x="5191908" y="5191909"/>
                </a:lnTo>
                <a:lnTo>
                  <a:pt x="0" y="5191909"/>
                </a:lnTo>
                <a:lnTo>
                  <a:pt x="0" y="0"/>
                </a:lnTo>
                <a:close/>
              </a:path>
            </a:pathLst>
          </a:custGeom>
          <a:blipFill>
            <a:blip r:embed="rId3"/>
            <a:stretch>
              <a:fillRect/>
            </a:stretch>
          </a:blipFill>
        </p:spPr>
        <p:txBody>
          <a:bodyPr/>
          <a:lstStyle/>
          <a:p>
            <a:endParaRPr lang="en-AU"/>
          </a:p>
        </p:txBody>
      </p:sp>
      <p:sp>
        <p:nvSpPr>
          <p:cNvPr id="6" name="Freeform 6"/>
          <p:cNvSpPr/>
          <p:nvPr/>
        </p:nvSpPr>
        <p:spPr>
          <a:xfrm flipH="1">
            <a:off x="260951" y="215424"/>
            <a:ext cx="17492180" cy="992341"/>
          </a:xfrm>
          <a:custGeom>
            <a:avLst/>
            <a:gdLst/>
            <a:ahLst/>
            <a:cxnLst/>
            <a:rect l="l" t="t" r="r" b="b"/>
            <a:pathLst>
              <a:path w="17492180" h="992341">
                <a:moveTo>
                  <a:pt x="17492181" y="0"/>
                </a:moveTo>
                <a:lnTo>
                  <a:pt x="0" y="0"/>
                </a:lnTo>
                <a:lnTo>
                  <a:pt x="0" y="992341"/>
                </a:lnTo>
                <a:lnTo>
                  <a:pt x="17492181" y="992341"/>
                </a:lnTo>
                <a:lnTo>
                  <a:pt x="17492181" y="0"/>
                </a:lnTo>
                <a:close/>
              </a:path>
            </a:pathLst>
          </a:custGeom>
          <a:blipFill>
            <a:blip r:embed="rId4">
              <a:alphaModFix amt="57000"/>
            </a:blip>
            <a:stretch>
              <a:fillRect t="-1753472" r="-7130" b="-34943"/>
            </a:stretch>
          </a:blipFill>
        </p:spPr>
        <p:txBody>
          <a:bodyPr/>
          <a:lstStyle/>
          <a:p>
            <a:endParaRPr lang="en-AU"/>
          </a:p>
        </p:txBody>
      </p:sp>
      <p:sp>
        <p:nvSpPr>
          <p:cNvPr id="7" name="TextBox 7"/>
          <p:cNvSpPr txBox="1"/>
          <p:nvPr/>
        </p:nvSpPr>
        <p:spPr>
          <a:xfrm>
            <a:off x="412509" y="156610"/>
            <a:ext cx="6866932" cy="995667"/>
          </a:xfrm>
          <a:prstGeom prst="rect">
            <a:avLst/>
          </a:prstGeom>
        </p:spPr>
        <p:txBody>
          <a:bodyPr lIns="0" tIns="0" rIns="0" bIns="0" rtlCol="0" anchor="t">
            <a:spAutoFit/>
          </a:bodyPr>
          <a:lstStyle/>
          <a:p>
            <a:pPr algn="l">
              <a:lnSpc>
                <a:spcPts val="8120"/>
              </a:lnSpc>
            </a:pPr>
            <a:r>
              <a:rPr lang="en-US" sz="5800" b="1">
                <a:solidFill>
                  <a:srgbClr val="000000"/>
                </a:solidFill>
                <a:latin typeface="Source Serif Pro Bold"/>
                <a:ea typeface="Source Serif Pro Bold"/>
                <a:cs typeface="Source Serif Pro Bold"/>
                <a:sym typeface="Source Serif Pro Bold"/>
              </a:rPr>
              <a:t>Results - Study 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10534" y="3084076"/>
            <a:ext cx="6866932" cy="1120763"/>
          </a:xfrm>
          <a:prstGeom prst="rect">
            <a:avLst/>
          </a:prstGeom>
        </p:spPr>
        <p:txBody>
          <a:bodyPr lIns="0" tIns="0" rIns="0" bIns="0" rtlCol="0" anchor="t">
            <a:spAutoFit/>
          </a:bodyPr>
          <a:lstStyle/>
          <a:p>
            <a:pPr algn="l">
              <a:lnSpc>
                <a:spcPts val="9100"/>
              </a:lnSpc>
            </a:pPr>
            <a:r>
              <a:rPr lang="en-US" sz="6500" b="1">
                <a:solidFill>
                  <a:srgbClr val="000000"/>
                </a:solidFill>
                <a:latin typeface="Source Serif Pro Bold"/>
                <a:ea typeface="Source Serif Pro Bold"/>
                <a:cs typeface="Source Serif Pro Bold"/>
                <a:sym typeface="Source Serif Pro Bold"/>
              </a:rPr>
              <a:t>Results - Study B</a:t>
            </a:r>
          </a:p>
        </p:txBody>
      </p:sp>
      <p:sp>
        <p:nvSpPr>
          <p:cNvPr id="3" name="TextBox 3"/>
          <p:cNvSpPr txBox="1"/>
          <p:nvPr/>
        </p:nvSpPr>
        <p:spPr>
          <a:xfrm>
            <a:off x="5710534" y="6134872"/>
            <a:ext cx="10004186" cy="1298576"/>
          </a:xfrm>
          <a:prstGeom prst="rect">
            <a:avLst/>
          </a:prstGeom>
        </p:spPr>
        <p:txBody>
          <a:bodyPr lIns="0" tIns="0" rIns="0" bIns="0" rtlCol="0" anchor="t">
            <a:spAutoFit/>
          </a:bodyPr>
          <a:lstStyle/>
          <a:p>
            <a:pPr algn="just">
              <a:lnSpc>
                <a:spcPts val="3499"/>
              </a:lnSpc>
            </a:pPr>
            <a:r>
              <a:rPr lang="en-US" sz="2499">
                <a:solidFill>
                  <a:srgbClr val="000000"/>
                </a:solidFill>
                <a:latin typeface="Canva Sans"/>
                <a:ea typeface="Canva Sans"/>
                <a:cs typeface="Canva Sans"/>
                <a:sym typeface="Canva Sans"/>
              </a:rPr>
              <a:t>To identify adaptations in response to the stress and strain of supporting a loved one with methamphetamine use and explore the resilience-facilitating processes.</a:t>
            </a:r>
          </a:p>
        </p:txBody>
      </p:sp>
      <p:sp>
        <p:nvSpPr>
          <p:cNvPr id="4" name="Freeform 4"/>
          <p:cNvSpPr/>
          <p:nvPr/>
        </p:nvSpPr>
        <p:spPr>
          <a:xfrm flipH="1">
            <a:off x="5713251" y="5610435"/>
            <a:ext cx="10004186" cy="428274"/>
          </a:xfrm>
          <a:custGeom>
            <a:avLst/>
            <a:gdLst/>
            <a:ahLst/>
            <a:cxnLst/>
            <a:rect l="l" t="t" r="r" b="b"/>
            <a:pathLst>
              <a:path w="10004186" h="428274">
                <a:moveTo>
                  <a:pt x="10004186" y="0"/>
                </a:moveTo>
                <a:lnTo>
                  <a:pt x="0" y="0"/>
                </a:lnTo>
                <a:lnTo>
                  <a:pt x="0" y="428274"/>
                </a:lnTo>
                <a:lnTo>
                  <a:pt x="10004186" y="428274"/>
                </a:lnTo>
                <a:lnTo>
                  <a:pt x="10004186" y="0"/>
                </a:lnTo>
                <a:close/>
              </a:path>
            </a:pathLst>
          </a:custGeom>
          <a:blipFill>
            <a:blip r:embed="rId3">
              <a:alphaModFix amt="57000"/>
            </a:blip>
            <a:stretch>
              <a:fillRect t="-2318597" r="-7130" b="-83903"/>
            </a:stretch>
          </a:blipFill>
        </p:spPr>
        <p:txBody>
          <a:bodyPr/>
          <a:lstStyle/>
          <a:p>
            <a:endParaRPr lang="en-AU"/>
          </a:p>
        </p:txBody>
      </p:sp>
      <p:sp>
        <p:nvSpPr>
          <p:cNvPr id="5" name="TextBox 5"/>
          <p:cNvSpPr txBox="1"/>
          <p:nvPr/>
        </p:nvSpPr>
        <p:spPr>
          <a:xfrm>
            <a:off x="5710534" y="5472147"/>
            <a:ext cx="10001470" cy="581025"/>
          </a:xfrm>
          <a:prstGeom prst="rect">
            <a:avLst/>
          </a:prstGeom>
        </p:spPr>
        <p:txBody>
          <a:bodyPr lIns="0" tIns="0" rIns="0" bIns="0" rtlCol="0" anchor="t">
            <a:spAutoFit/>
          </a:bodyPr>
          <a:lstStyle/>
          <a:p>
            <a:pPr algn="l">
              <a:lnSpc>
                <a:spcPts val="4200"/>
              </a:lnSpc>
            </a:pPr>
            <a:r>
              <a:rPr lang="en-US" sz="3000">
                <a:solidFill>
                  <a:srgbClr val="000000"/>
                </a:solidFill>
                <a:latin typeface="Circular Std 2"/>
                <a:ea typeface="Circular Std 2"/>
                <a:cs typeface="Circular Std 2"/>
                <a:sym typeface="Circular Std 2"/>
              </a:rPr>
              <a:t>Aim</a:t>
            </a:r>
          </a:p>
        </p:txBody>
      </p:sp>
      <p:sp>
        <p:nvSpPr>
          <p:cNvPr id="6" name="Freeform 6"/>
          <p:cNvSpPr/>
          <p:nvPr/>
        </p:nvSpPr>
        <p:spPr>
          <a:xfrm rot="5400000">
            <a:off x="-3705982" y="3705982"/>
            <a:ext cx="10430056" cy="3018092"/>
          </a:xfrm>
          <a:custGeom>
            <a:avLst/>
            <a:gdLst/>
            <a:ahLst/>
            <a:cxnLst/>
            <a:rect l="l" t="t" r="r" b="b"/>
            <a:pathLst>
              <a:path w="10430056" h="10457598">
                <a:moveTo>
                  <a:pt x="0" y="0"/>
                </a:moveTo>
                <a:lnTo>
                  <a:pt x="10430055" y="0"/>
                </a:lnTo>
                <a:lnTo>
                  <a:pt x="10430055" y="10457598"/>
                </a:lnTo>
                <a:lnTo>
                  <a:pt x="0" y="10457598"/>
                </a:lnTo>
                <a:lnTo>
                  <a:pt x="0" y="0"/>
                </a:lnTo>
                <a:close/>
              </a:path>
            </a:pathLst>
          </a:custGeom>
          <a:blipFill>
            <a:blip r:embed="rId3">
              <a:alphaModFix amt="57000"/>
            </a:blip>
            <a:stretch>
              <a:fillRect r="-264" b="-246496"/>
            </a:stretch>
          </a:blipFill>
        </p:spPr>
        <p:txBody>
          <a:bodyPr/>
          <a:lstStyle/>
          <a:p>
            <a:endParaRPr lang="en-A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23314" y="2243330"/>
            <a:ext cx="10395679" cy="6461441"/>
          </a:xfrm>
          <a:custGeom>
            <a:avLst/>
            <a:gdLst/>
            <a:ahLst/>
            <a:cxnLst/>
            <a:rect l="l" t="t" r="r" b="b"/>
            <a:pathLst>
              <a:path w="10395679" h="6461441">
                <a:moveTo>
                  <a:pt x="0" y="0"/>
                </a:moveTo>
                <a:lnTo>
                  <a:pt x="10395679" y="0"/>
                </a:lnTo>
                <a:lnTo>
                  <a:pt x="10395679" y="6461440"/>
                </a:lnTo>
                <a:lnTo>
                  <a:pt x="0" y="6461440"/>
                </a:lnTo>
                <a:lnTo>
                  <a:pt x="0" y="0"/>
                </a:lnTo>
                <a:close/>
              </a:path>
            </a:pathLst>
          </a:custGeom>
          <a:blipFill>
            <a:blip r:embed="rId3"/>
            <a:stretch>
              <a:fillRect/>
            </a:stretch>
          </a:blipFill>
        </p:spPr>
        <p:txBody>
          <a:bodyPr/>
          <a:lstStyle/>
          <a:p>
            <a:endParaRPr lang="en-AU"/>
          </a:p>
        </p:txBody>
      </p:sp>
      <p:sp>
        <p:nvSpPr>
          <p:cNvPr id="3" name="TextBox 3"/>
          <p:cNvSpPr txBox="1"/>
          <p:nvPr/>
        </p:nvSpPr>
        <p:spPr>
          <a:xfrm>
            <a:off x="565577" y="203815"/>
            <a:ext cx="12912916" cy="1120763"/>
          </a:xfrm>
          <a:prstGeom prst="rect">
            <a:avLst/>
          </a:prstGeom>
        </p:spPr>
        <p:txBody>
          <a:bodyPr lIns="0" tIns="0" rIns="0" bIns="0" rtlCol="0" anchor="t">
            <a:spAutoFit/>
          </a:bodyPr>
          <a:lstStyle/>
          <a:p>
            <a:pPr algn="l">
              <a:lnSpc>
                <a:spcPts val="9100"/>
              </a:lnSpc>
            </a:pPr>
            <a:r>
              <a:rPr lang="en-US" sz="6500" b="1">
                <a:solidFill>
                  <a:srgbClr val="000000"/>
                </a:solidFill>
                <a:latin typeface="Source Serif Pro Bold"/>
                <a:ea typeface="Source Serif Pro Bold"/>
                <a:cs typeface="Source Serif Pro Bold"/>
                <a:sym typeface="Source Serif Pro Bold"/>
              </a:rPr>
              <a:t>Family Resilience Framework</a:t>
            </a:r>
          </a:p>
        </p:txBody>
      </p:sp>
      <p:sp>
        <p:nvSpPr>
          <p:cNvPr id="4" name="TextBox 4"/>
          <p:cNvSpPr txBox="1"/>
          <p:nvPr/>
        </p:nvSpPr>
        <p:spPr>
          <a:xfrm>
            <a:off x="2906563" y="9695370"/>
            <a:ext cx="7652674" cy="349250"/>
          </a:xfrm>
          <a:prstGeom prst="rect">
            <a:avLst/>
          </a:prstGeom>
        </p:spPr>
        <p:txBody>
          <a:bodyPr lIns="0" tIns="0" rIns="0" bIns="0" rtlCol="0" anchor="t">
            <a:spAutoFit/>
          </a:bodyPr>
          <a:lstStyle/>
          <a:p>
            <a:pPr algn="l">
              <a:lnSpc>
                <a:spcPts val="2800"/>
              </a:lnSpc>
              <a:spcBef>
                <a:spcPct val="0"/>
              </a:spcBef>
            </a:pPr>
            <a:r>
              <a:rPr lang="en-US" sz="2000">
                <a:solidFill>
                  <a:srgbClr val="000000"/>
                </a:solidFill>
                <a:latin typeface="Canva Sans"/>
                <a:ea typeface="Canva Sans"/>
                <a:cs typeface="Canva Sans"/>
                <a:sym typeface="Canva Sans"/>
              </a:rPr>
              <a:t>Figure 1. The family resilience framework. Walsh, 2016. </a:t>
            </a:r>
          </a:p>
        </p:txBody>
      </p:sp>
      <p:sp>
        <p:nvSpPr>
          <p:cNvPr id="5" name="Freeform 5"/>
          <p:cNvSpPr/>
          <p:nvPr/>
        </p:nvSpPr>
        <p:spPr>
          <a:xfrm rot="5400000">
            <a:off x="11828988" y="3899515"/>
            <a:ext cx="10430056" cy="2487969"/>
          </a:xfrm>
          <a:custGeom>
            <a:avLst/>
            <a:gdLst/>
            <a:ahLst/>
            <a:cxnLst/>
            <a:rect l="l" t="t" r="r" b="b"/>
            <a:pathLst>
              <a:path w="10430056" h="10457598">
                <a:moveTo>
                  <a:pt x="0" y="0"/>
                </a:moveTo>
                <a:lnTo>
                  <a:pt x="10430056" y="0"/>
                </a:lnTo>
                <a:lnTo>
                  <a:pt x="10430056" y="10457598"/>
                </a:lnTo>
                <a:lnTo>
                  <a:pt x="0" y="10457598"/>
                </a:lnTo>
                <a:lnTo>
                  <a:pt x="0" y="0"/>
                </a:lnTo>
                <a:close/>
              </a:path>
            </a:pathLst>
          </a:custGeom>
          <a:blipFill>
            <a:blip r:embed="rId4">
              <a:alphaModFix amt="57000"/>
            </a:blip>
            <a:stretch>
              <a:fillRect t="-320326" r="-264"/>
            </a:stretch>
          </a:blipFill>
        </p:spPr>
        <p:txBody>
          <a:bodyPr/>
          <a:lstStyle/>
          <a:p>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F4FB"/>
        </a:solidFill>
        <a:effectLst/>
      </p:bgPr>
    </p:bg>
    <p:spTree>
      <p:nvGrpSpPr>
        <p:cNvPr id="1" name=""/>
        <p:cNvGrpSpPr/>
        <p:nvPr/>
      </p:nvGrpSpPr>
      <p:grpSpPr>
        <a:xfrm>
          <a:off x="0" y="0"/>
          <a:ext cx="0" cy="0"/>
          <a:chOff x="0" y="0"/>
          <a:chExt cx="0" cy="0"/>
        </a:xfrm>
      </p:grpSpPr>
      <p:sp>
        <p:nvSpPr>
          <p:cNvPr id="2" name="Freeform 2"/>
          <p:cNvSpPr/>
          <p:nvPr/>
        </p:nvSpPr>
        <p:spPr>
          <a:xfrm>
            <a:off x="5597110" y="0"/>
            <a:ext cx="12690890" cy="10292128"/>
          </a:xfrm>
          <a:custGeom>
            <a:avLst/>
            <a:gdLst/>
            <a:ahLst/>
            <a:cxnLst/>
            <a:rect l="l" t="t" r="r" b="b"/>
            <a:pathLst>
              <a:path w="12690890" h="10292128">
                <a:moveTo>
                  <a:pt x="0" y="0"/>
                </a:moveTo>
                <a:lnTo>
                  <a:pt x="12690890" y="0"/>
                </a:lnTo>
                <a:lnTo>
                  <a:pt x="12690890" y="10292128"/>
                </a:lnTo>
                <a:lnTo>
                  <a:pt x="0" y="10292128"/>
                </a:lnTo>
                <a:lnTo>
                  <a:pt x="0" y="0"/>
                </a:lnTo>
                <a:close/>
              </a:path>
            </a:pathLst>
          </a:custGeom>
          <a:blipFill>
            <a:blip r:embed="rId3"/>
            <a:stretch>
              <a:fillRect/>
            </a:stretch>
          </a:blipFill>
        </p:spPr>
        <p:txBody>
          <a:bodyPr/>
          <a:lstStyle/>
          <a:p>
            <a:endParaRPr lang="en-AU"/>
          </a:p>
        </p:txBody>
      </p:sp>
      <p:sp>
        <p:nvSpPr>
          <p:cNvPr id="3" name="TextBox 3"/>
          <p:cNvSpPr txBox="1"/>
          <p:nvPr/>
        </p:nvSpPr>
        <p:spPr>
          <a:xfrm>
            <a:off x="269560" y="1683913"/>
            <a:ext cx="4999567" cy="1571612"/>
          </a:xfrm>
          <a:prstGeom prst="rect">
            <a:avLst/>
          </a:prstGeom>
        </p:spPr>
        <p:txBody>
          <a:bodyPr lIns="0" tIns="0" rIns="0" bIns="0" rtlCol="0" anchor="t">
            <a:spAutoFit/>
          </a:bodyPr>
          <a:lstStyle/>
          <a:p>
            <a:pPr algn="ctr">
              <a:lnSpc>
                <a:spcPts val="6300"/>
              </a:lnSpc>
            </a:pPr>
            <a:r>
              <a:rPr lang="en-US" sz="4500" b="1">
                <a:solidFill>
                  <a:srgbClr val="000000"/>
                </a:solidFill>
                <a:latin typeface="Source Serif Pro Bold"/>
                <a:ea typeface="Source Serif Pro Bold"/>
                <a:cs typeface="Source Serif Pro Bold"/>
                <a:sym typeface="Source Serif Pro Bold"/>
              </a:rPr>
              <a:t>Acknowledgement of Country</a:t>
            </a:r>
          </a:p>
        </p:txBody>
      </p:sp>
      <p:sp>
        <p:nvSpPr>
          <p:cNvPr id="4" name="TextBox 4"/>
          <p:cNvSpPr txBox="1"/>
          <p:nvPr/>
        </p:nvSpPr>
        <p:spPr>
          <a:xfrm>
            <a:off x="427589" y="9500157"/>
            <a:ext cx="4683510" cy="540385"/>
          </a:xfrm>
          <a:prstGeom prst="rect">
            <a:avLst/>
          </a:prstGeom>
        </p:spPr>
        <p:txBody>
          <a:bodyPr lIns="0" tIns="0" rIns="0" bIns="0" rtlCol="0" anchor="t">
            <a:spAutoFit/>
          </a:bodyPr>
          <a:lstStyle/>
          <a:p>
            <a:pPr marL="0" lvl="0" indent="0" algn="ctr">
              <a:lnSpc>
                <a:spcPts val="2240"/>
              </a:lnSpc>
              <a:spcBef>
                <a:spcPct val="0"/>
              </a:spcBef>
            </a:pPr>
            <a:r>
              <a:rPr lang="en-US" sz="1600" u="none" strike="noStrike">
                <a:solidFill>
                  <a:srgbClr val="000000"/>
                </a:solidFill>
                <a:latin typeface="Source Serif Pro"/>
                <a:ea typeface="Source Serif Pro"/>
                <a:cs typeface="Source Serif Pro"/>
                <a:sym typeface="Source Serif Pro"/>
              </a:rPr>
              <a:t>hhttps://aiatsis.gov.au/explore/map-indigenous-australia</a:t>
            </a:r>
          </a:p>
        </p:txBody>
      </p:sp>
      <p:sp>
        <p:nvSpPr>
          <p:cNvPr id="5" name="TextBox 5"/>
          <p:cNvSpPr txBox="1"/>
          <p:nvPr/>
        </p:nvSpPr>
        <p:spPr>
          <a:xfrm>
            <a:off x="269560" y="6340514"/>
            <a:ext cx="4954351" cy="3026410"/>
          </a:xfrm>
          <a:prstGeom prst="rect">
            <a:avLst/>
          </a:prstGeom>
        </p:spPr>
        <p:txBody>
          <a:bodyPr lIns="0" tIns="0" rIns="0" bIns="0" rtlCol="0" anchor="t">
            <a:spAutoFit/>
          </a:bodyPr>
          <a:lstStyle/>
          <a:p>
            <a:pPr algn="ctr">
              <a:lnSpc>
                <a:spcPts val="2240"/>
              </a:lnSpc>
              <a:spcBef>
                <a:spcPct val="0"/>
              </a:spcBef>
            </a:pPr>
            <a:r>
              <a:rPr lang="en-US" sz="1600">
                <a:solidFill>
                  <a:srgbClr val="000000"/>
                </a:solidFill>
                <a:latin typeface="Source Serif Pro"/>
                <a:ea typeface="Source Serif Pro"/>
                <a:cs typeface="Source Serif Pro"/>
                <a:sym typeface="Source Serif Pro"/>
              </a:rPr>
              <a:t>This map attempts to represent the language, social or nation groups of Aboriginal Australia. It shows only the general locations of larger groupings of people which may include clans, dialects or individual languages in a group. It used published resources from the eighteenth century-1994 and is not intended to be exact, nor the boundaries fixed. It is not suitable for native title or other land claims. David R Horton (creator), © AIATSIS, 1996. No reproduction without permission. To purchase a print version visit: https://shop.aiatsis.gov.au/.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23314" y="2243330"/>
            <a:ext cx="10395679" cy="6461441"/>
          </a:xfrm>
          <a:custGeom>
            <a:avLst/>
            <a:gdLst/>
            <a:ahLst/>
            <a:cxnLst/>
            <a:rect l="l" t="t" r="r" b="b"/>
            <a:pathLst>
              <a:path w="10395679" h="6461441">
                <a:moveTo>
                  <a:pt x="0" y="0"/>
                </a:moveTo>
                <a:lnTo>
                  <a:pt x="10395679" y="0"/>
                </a:lnTo>
                <a:lnTo>
                  <a:pt x="10395679" y="6461440"/>
                </a:lnTo>
                <a:lnTo>
                  <a:pt x="0" y="6461440"/>
                </a:lnTo>
                <a:lnTo>
                  <a:pt x="0" y="0"/>
                </a:lnTo>
                <a:close/>
              </a:path>
            </a:pathLst>
          </a:custGeom>
          <a:blipFill>
            <a:blip r:embed="rId3">
              <a:alphaModFix amt="21999"/>
            </a:blip>
            <a:stretch>
              <a:fillRect/>
            </a:stretch>
          </a:blipFill>
        </p:spPr>
        <p:txBody>
          <a:bodyPr/>
          <a:lstStyle/>
          <a:p>
            <a:endParaRPr lang="en-AU"/>
          </a:p>
        </p:txBody>
      </p:sp>
      <p:sp>
        <p:nvSpPr>
          <p:cNvPr id="3" name="Freeform 3"/>
          <p:cNvSpPr/>
          <p:nvPr/>
        </p:nvSpPr>
        <p:spPr>
          <a:xfrm rot="5400000">
            <a:off x="11828988" y="3899515"/>
            <a:ext cx="10430056" cy="2487969"/>
          </a:xfrm>
          <a:custGeom>
            <a:avLst/>
            <a:gdLst/>
            <a:ahLst/>
            <a:cxnLst/>
            <a:rect l="l" t="t" r="r" b="b"/>
            <a:pathLst>
              <a:path w="10430056" h="10457598">
                <a:moveTo>
                  <a:pt x="0" y="0"/>
                </a:moveTo>
                <a:lnTo>
                  <a:pt x="10430056" y="0"/>
                </a:lnTo>
                <a:lnTo>
                  <a:pt x="10430056" y="10457598"/>
                </a:lnTo>
                <a:lnTo>
                  <a:pt x="0" y="10457598"/>
                </a:lnTo>
                <a:lnTo>
                  <a:pt x="0" y="0"/>
                </a:lnTo>
                <a:close/>
              </a:path>
            </a:pathLst>
          </a:custGeom>
          <a:blipFill>
            <a:blip r:embed="rId4">
              <a:alphaModFix amt="57000"/>
            </a:blip>
            <a:stretch>
              <a:fillRect t="-320326" r="-264"/>
            </a:stretch>
          </a:blipFill>
        </p:spPr>
        <p:txBody>
          <a:bodyPr/>
          <a:lstStyle/>
          <a:p>
            <a:endParaRPr lang="en-AU"/>
          </a:p>
        </p:txBody>
      </p:sp>
      <p:sp>
        <p:nvSpPr>
          <p:cNvPr id="4" name="Freeform 4"/>
          <p:cNvSpPr/>
          <p:nvPr/>
        </p:nvSpPr>
        <p:spPr>
          <a:xfrm>
            <a:off x="5367135" y="2243330"/>
            <a:ext cx="4814056" cy="3411018"/>
          </a:xfrm>
          <a:custGeom>
            <a:avLst/>
            <a:gdLst/>
            <a:ahLst/>
            <a:cxnLst/>
            <a:rect l="l" t="t" r="r" b="b"/>
            <a:pathLst>
              <a:path w="4814056" h="3411018">
                <a:moveTo>
                  <a:pt x="0" y="0"/>
                </a:moveTo>
                <a:lnTo>
                  <a:pt x="4814056" y="0"/>
                </a:lnTo>
                <a:lnTo>
                  <a:pt x="4814056" y="3411018"/>
                </a:lnTo>
                <a:lnTo>
                  <a:pt x="0" y="3411018"/>
                </a:lnTo>
                <a:lnTo>
                  <a:pt x="0" y="0"/>
                </a:lnTo>
                <a:close/>
              </a:path>
            </a:pathLst>
          </a:custGeom>
          <a:blipFill>
            <a:blip r:embed="rId3"/>
            <a:stretch>
              <a:fillRect l="-57972" r="-57972" b="-89428"/>
            </a:stretch>
          </a:blipFill>
        </p:spPr>
        <p:txBody>
          <a:bodyPr/>
          <a:lstStyle/>
          <a:p>
            <a:endParaRPr lang="en-AU"/>
          </a:p>
        </p:txBody>
      </p:sp>
      <p:sp>
        <p:nvSpPr>
          <p:cNvPr id="5" name="Freeform 5"/>
          <p:cNvSpPr/>
          <p:nvPr/>
        </p:nvSpPr>
        <p:spPr>
          <a:xfrm>
            <a:off x="4678234" y="1895457"/>
            <a:ext cx="6625227" cy="4314679"/>
          </a:xfrm>
          <a:custGeom>
            <a:avLst/>
            <a:gdLst/>
            <a:ahLst/>
            <a:cxnLst/>
            <a:rect l="l" t="t" r="r" b="b"/>
            <a:pathLst>
              <a:path w="6625227" h="4314679">
                <a:moveTo>
                  <a:pt x="0" y="0"/>
                </a:moveTo>
                <a:lnTo>
                  <a:pt x="6625227" y="0"/>
                </a:lnTo>
                <a:lnTo>
                  <a:pt x="6625227" y="4314679"/>
                </a:lnTo>
                <a:lnTo>
                  <a:pt x="0" y="43146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6" name="TextBox 6"/>
          <p:cNvSpPr txBox="1"/>
          <p:nvPr/>
        </p:nvSpPr>
        <p:spPr>
          <a:xfrm>
            <a:off x="565577" y="203815"/>
            <a:ext cx="12912916" cy="1120763"/>
          </a:xfrm>
          <a:prstGeom prst="rect">
            <a:avLst/>
          </a:prstGeom>
        </p:spPr>
        <p:txBody>
          <a:bodyPr lIns="0" tIns="0" rIns="0" bIns="0" rtlCol="0" anchor="t">
            <a:spAutoFit/>
          </a:bodyPr>
          <a:lstStyle/>
          <a:p>
            <a:pPr algn="l">
              <a:lnSpc>
                <a:spcPts val="9100"/>
              </a:lnSpc>
            </a:pPr>
            <a:r>
              <a:rPr lang="en-US" sz="6500" b="1">
                <a:solidFill>
                  <a:srgbClr val="000000"/>
                </a:solidFill>
                <a:latin typeface="Source Serif Pro Bold"/>
                <a:ea typeface="Source Serif Pro Bold"/>
                <a:cs typeface="Source Serif Pro Bold"/>
                <a:sym typeface="Source Serif Pro Bold"/>
              </a:rPr>
              <a:t>Family Resilience Framework</a:t>
            </a:r>
          </a:p>
        </p:txBody>
      </p:sp>
      <p:sp>
        <p:nvSpPr>
          <p:cNvPr id="7" name="TextBox 7"/>
          <p:cNvSpPr txBox="1"/>
          <p:nvPr/>
        </p:nvSpPr>
        <p:spPr>
          <a:xfrm>
            <a:off x="2906563" y="9695370"/>
            <a:ext cx="7652674" cy="349250"/>
          </a:xfrm>
          <a:prstGeom prst="rect">
            <a:avLst/>
          </a:prstGeom>
        </p:spPr>
        <p:txBody>
          <a:bodyPr lIns="0" tIns="0" rIns="0" bIns="0" rtlCol="0" anchor="t">
            <a:spAutoFit/>
          </a:bodyPr>
          <a:lstStyle/>
          <a:p>
            <a:pPr algn="l">
              <a:lnSpc>
                <a:spcPts val="2800"/>
              </a:lnSpc>
              <a:spcBef>
                <a:spcPct val="0"/>
              </a:spcBef>
            </a:pPr>
            <a:r>
              <a:rPr lang="en-US" sz="2000">
                <a:solidFill>
                  <a:srgbClr val="000000"/>
                </a:solidFill>
                <a:latin typeface="Canva Sans"/>
                <a:ea typeface="Canva Sans"/>
                <a:cs typeface="Canva Sans"/>
                <a:sym typeface="Canva Sans"/>
              </a:rPr>
              <a:t>Figure 1. The family resilience framework. Walsh, 2016.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1644" y="2242040"/>
            <a:ext cx="11315575" cy="755651"/>
          </a:xfrm>
          <a:prstGeom prst="rect">
            <a:avLst/>
          </a:prstGeom>
        </p:spPr>
        <p:txBody>
          <a:bodyPr lIns="0" tIns="0" rIns="0" bIns="0" rtlCol="0" anchor="t">
            <a:spAutoFit/>
          </a:bodyPr>
          <a:lstStyle/>
          <a:p>
            <a:pPr marL="863588" lvl="1" indent="-431794" algn="l">
              <a:lnSpc>
                <a:spcPts val="5599"/>
              </a:lnSpc>
              <a:spcBef>
                <a:spcPct val="0"/>
              </a:spcBef>
              <a:buAutoNum type="arabicPeriod"/>
            </a:pPr>
            <a:r>
              <a:rPr lang="en-US" sz="3999">
                <a:solidFill>
                  <a:srgbClr val="000000"/>
                </a:solidFill>
                <a:latin typeface="Circular Std 2"/>
                <a:ea typeface="Circular Std 2"/>
                <a:cs typeface="Circular Std 2"/>
                <a:sym typeface="Circular Std 2"/>
              </a:rPr>
              <a:t> </a:t>
            </a:r>
            <a:r>
              <a:rPr lang="en-US" sz="3999" b="1" u="none" strike="noStrike">
                <a:solidFill>
                  <a:srgbClr val="000000"/>
                </a:solidFill>
                <a:latin typeface="Circular Std 2"/>
                <a:ea typeface="Circular Std 2"/>
                <a:cs typeface="Circular Std 2"/>
                <a:sym typeface="Circular Std 2"/>
              </a:rPr>
              <a:t>Acceptance and resignation</a:t>
            </a:r>
          </a:p>
        </p:txBody>
      </p:sp>
      <p:sp>
        <p:nvSpPr>
          <p:cNvPr id="3" name="TextBox 3"/>
          <p:cNvSpPr txBox="1"/>
          <p:nvPr/>
        </p:nvSpPr>
        <p:spPr>
          <a:xfrm>
            <a:off x="1707777" y="4136742"/>
            <a:ext cx="7634052" cy="2892617"/>
          </a:xfrm>
          <a:prstGeom prst="rect">
            <a:avLst/>
          </a:prstGeom>
        </p:spPr>
        <p:txBody>
          <a:bodyPr lIns="0" tIns="0" rIns="0" bIns="0" rtlCol="0" anchor="t">
            <a:spAutoFit/>
          </a:bodyPr>
          <a:lstStyle/>
          <a:p>
            <a:pPr algn="ctr">
              <a:lnSpc>
                <a:spcPts val="3839"/>
              </a:lnSpc>
              <a:spcBef>
                <a:spcPct val="0"/>
              </a:spcBef>
            </a:pPr>
            <a:r>
              <a:rPr lang="en-US" sz="2742">
                <a:solidFill>
                  <a:srgbClr val="000000"/>
                </a:solidFill>
                <a:latin typeface="Canva Sans"/>
                <a:ea typeface="Canva Sans"/>
                <a:cs typeface="Canva Sans"/>
                <a:sym typeface="Canva Sans"/>
              </a:rPr>
              <a:t>“I just need to be able to </a:t>
            </a:r>
            <a:r>
              <a:rPr lang="en-US" sz="2742" b="1">
                <a:solidFill>
                  <a:srgbClr val="000000"/>
                </a:solidFill>
                <a:latin typeface="Canva Sans Bold"/>
                <a:ea typeface="Canva Sans Bold"/>
                <a:cs typeface="Canva Sans Bold"/>
                <a:sym typeface="Canva Sans Bold"/>
              </a:rPr>
              <a:t>cut myself off</a:t>
            </a:r>
            <a:r>
              <a:rPr lang="en-US" sz="2742">
                <a:solidFill>
                  <a:srgbClr val="000000"/>
                </a:solidFill>
                <a:latin typeface="Canva Sans"/>
                <a:ea typeface="Canva Sans"/>
                <a:cs typeface="Canva Sans"/>
                <a:sym typeface="Canva Sans"/>
              </a:rPr>
              <a:t> from this situation. And then try and get my, I guess, sense of </a:t>
            </a:r>
            <a:r>
              <a:rPr lang="en-US" sz="2742" b="1">
                <a:solidFill>
                  <a:srgbClr val="000000"/>
                </a:solidFill>
                <a:latin typeface="Canva Sans Bold"/>
                <a:ea typeface="Canva Sans Bold"/>
                <a:cs typeface="Canva Sans Bold"/>
                <a:sym typeface="Canva Sans Bold"/>
              </a:rPr>
              <a:t>wellbeing back</a:t>
            </a:r>
            <a:r>
              <a:rPr lang="en-US" sz="2742">
                <a:solidFill>
                  <a:srgbClr val="000000"/>
                </a:solidFill>
                <a:latin typeface="Canva Sans"/>
                <a:ea typeface="Canva Sans"/>
                <a:cs typeface="Canva Sans"/>
                <a:sym typeface="Canva Sans"/>
              </a:rPr>
              <a:t>. And I think I’m on the edge of it. I </a:t>
            </a:r>
            <a:r>
              <a:rPr lang="en-US" sz="2742" b="1">
                <a:solidFill>
                  <a:srgbClr val="000000"/>
                </a:solidFill>
                <a:latin typeface="Canva Sans Bold"/>
                <a:ea typeface="Canva Sans Bold"/>
                <a:cs typeface="Canva Sans Bold"/>
                <a:sym typeface="Canva Sans Bold"/>
              </a:rPr>
              <a:t>can’t use my son as an excuse</a:t>
            </a:r>
            <a:r>
              <a:rPr lang="en-US" sz="2742">
                <a:solidFill>
                  <a:srgbClr val="000000"/>
                </a:solidFill>
                <a:latin typeface="Canva Sans"/>
                <a:ea typeface="Canva Sans"/>
                <a:cs typeface="Canva Sans"/>
                <a:sym typeface="Canva Sans"/>
              </a:rPr>
              <a:t> to not be good to myself, because it’s the worst thing I can do, really.” </a:t>
            </a:r>
          </a:p>
        </p:txBody>
      </p:sp>
      <p:sp>
        <p:nvSpPr>
          <p:cNvPr id="4" name="TextBox 4"/>
          <p:cNvSpPr txBox="1"/>
          <p:nvPr/>
        </p:nvSpPr>
        <p:spPr>
          <a:xfrm>
            <a:off x="3581400" y="7459827"/>
            <a:ext cx="3911165" cy="377283"/>
          </a:xfrm>
          <a:prstGeom prst="rect">
            <a:avLst/>
          </a:prstGeom>
        </p:spPr>
        <p:txBody>
          <a:bodyPr wrap="square" lIns="0" tIns="0" rIns="0" bIns="0" rtlCol="0" anchor="t">
            <a:spAutoFit/>
          </a:bodyPr>
          <a:lstStyle/>
          <a:p>
            <a:pPr algn="ctr">
              <a:lnSpc>
                <a:spcPts val="3150"/>
              </a:lnSpc>
              <a:spcBef>
                <a:spcPct val="0"/>
              </a:spcBef>
            </a:pPr>
            <a:r>
              <a:rPr lang="en-US" sz="2100" dirty="0">
                <a:solidFill>
                  <a:srgbClr val="000000"/>
                </a:solidFill>
                <a:latin typeface="Canva Sans"/>
                <a:ea typeface="Canva Sans"/>
                <a:cs typeface="Canva Sans"/>
                <a:sym typeface="Canva Sans"/>
              </a:rPr>
              <a:t>(Participant 5, female, parent)</a:t>
            </a:r>
          </a:p>
        </p:txBody>
      </p:sp>
      <p:sp>
        <p:nvSpPr>
          <p:cNvPr id="5" name="Freeform 5"/>
          <p:cNvSpPr/>
          <p:nvPr/>
        </p:nvSpPr>
        <p:spPr>
          <a:xfrm>
            <a:off x="11749880" y="3196410"/>
            <a:ext cx="5067389" cy="5067389"/>
          </a:xfrm>
          <a:custGeom>
            <a:avLst/>
            <a:gdLst/>
            <a:ahLst/>
            <a:cxnLst/>
            <a:rect l="l" t="t" r="r" b="b"/>
            <a:pathLst>
              <a:path w="5067389" h="5067389">
                <a:moveTo>
                  <a:pt x="0" y="0"/>
                </a:moveTo>
                <a:lnTo>
                  <a:pt x="5067389" y="0"/>
                </a:lnTo>
                <a:lnTo>
                  <a:pt x="5067389" y="5067389"/>
                </a:lnTo>
                <a:lnTo>
                  <a:pt x="0" y="5067389"/>
                </a:lnTo>
                <a:lnTo>
                  <a:pt x="0" y="0"/>
                </a:lnTo>
                <a:close/>
              </a:path>
            </a:pathLst>
          </a:custGeom>
          <a:blipFill>
            <a:blip r:embed="rId3"/>
            <a:stretch>
              <a:fillRect/>
            </a:stretch>
          </a:blipFill>
        </p:spPr>
        <p:txBody>
          <a:bodyPr/>
          <a:lstStyle/>
          <a:p>
            <a:endParaRPr lang="en-AU"/>
          </a:p>
        </p:txBody>
      </p:sp>
      <p:sp>
        <p:nvSpPr>
          <p:cNvPr id="6" name="Freeform 6"/>
          <p:cNvSpPr/>
          <p:nvPr/>
        </p:nvSpPr>
        <p:spPr>
          <a:xfrm flipH="1">
            <a:off x="260951" y="215424"/>
            <a:ext cx="17492180" cy="992341"/>
          </a:xfrm>
          <a:custGeom>
            <a:avLst/>
            <a:gdLst/>
            <a:ahLst/>
            <a:cxnLst/>
            <a:rect l="l" t="t" r="r" b="b"/>
            <a:pathLst>
              <a:path w="17492180" h="992341">
                <a:moveTo>
                  <a:pt x="17492181" y="0"/>
                </a:moveTo>
                <a:lnTo>
                  <a:pt x="0" y="0"/>
                </a:lnTo>
                <a:lnTo>
                  <a:pt x="0" y="992341"/>
                </a:lnTo>
                <a:lnTo>
                  <a:pt x="17492181" y="992341"/>
                </a:lnTo>
                <a:lnTo>
                  <a:pt x="17492181" y="0"/>
                </a:lnTo>
                <a:close/>
              </a:path>
            </a:pathLst>
          </a:custGeom>
          <a:blipFill>
            <a:blip r:embed="rId4">
              <a:alphaModFix amt="57000"/>
            </a:blip>
            <a:stretch>
              <a:fillRect t="-1753472" r="-7130" b="-34943"/>
            </a:stretch>
          </a:blipFill>
        </p:spPr>
        <p:txBody>
          <a:bodyPr/>
          <a:lstStyle/>
          <a:p>
            <a:endParaRPr lang="en-AU"/>
          </a:p>
        </p:txBody>
      </p:sp>
      <p:sp>
        <p:nvSpPr>
          <p:cNvPr id="7" name="TextBox 7"/>
          <p:cNvSpPr txBox="1"/>
          <p:nvPr/>
        </p:nvSpPr>
        <p:spPr>
          <a:xfrm>
            <a:off x="412509" y="156610"/>
            <a:ext cx="6866932" cy="995667"/>
          </a:xfrm>
          <a:prstGeom prst="rect">
            <a:avLst/>
          </a:prstGeom>
        </p:spPr>
        <p:txBody>
          <a:bodyPr lIns="0" tIns="0" rIns="0" bIns="0" rtlCol="0" anchor="t">
            <a:spAutoFit/>
          </a:bodyPr>
          <a:lstStyle/>
          <a:p>
            <a:pPr algn="l">
              <a:lnSpc>
                <a:spcPts val="8120"/>
              </a:lnSpc>
            </a:pPr>
            <a:r>
              <a:rPr lang="en-US" sz="5800" b="1">
                <a:solidFill>
                  <a:srgbClr val="000000"/>
                </a:solidFill>
                <a:latin typeface="Source Serif Pro Bold"/>
                <a:ea typeface="Source Serif Pro Bold"/>
                <a:cs typeface="Source Serif Pro Bold"/>
                <a:sym typeface="Source Serif Pro Bold"/>
              </a:rPr>
              <a:t>Results - Study 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93487" y="2195945"/>
            <a:ext cx="11692073" cy="1460501"/>
          </a:xfrm>
          <a:prstGeom prst="rect">
            <a:avLst/>
          </a:prstGeom>
        </p:spPr>
        <p:txBody>
          <a:bodyPr lIns="0" tIns="0" rIns="0" bIns="0" rtlCol="0" anchor="t">
            <a:spAutoFit/>
          </a:bodyPr>
          <a:lstStyle/>
          <a:p>
            <a:pPr marL="0" lvl="0" indent="0" algn="l">
              <a:lnSpc>
                <a:spcPts val="5599"/>
              </a:lnSpc>
              <a:spcBef>
                <a:spcPct val="0"/>
              </a:spcBef>
            </a:pPr>
            <a:r>
              <a:rPr lang="en-US" sz="3999">
                <a:solidFill>
                  <a:srgbClr val="000000"/>
                </a:solidFill>
                <a:latin typeface="Circular Std 2"/>
                <a:ea typeface="Circular Std 2"/>
                <a:cs typeface="Circular Std 2"/>
                <a:sym typeface="Circular Std 2"/>
              </a:rPr>
              <a:t>2. </a:t>
            </a:r>
            <a:r>
              <a:rPr lang="en-US" sz="3999" b="1" u="none" strike="noStrike">
                <a:solidFill>
                  <a:srgbClr val="000000"/>
                </a:solidFill>
                <a:latin typeface="Circular Std 2"/>
                <a:ea typeface="Circular Std 2"/>
                <a:cs typeface="Circular Std 2"/>
                <a:sym typeface="Circular Std 2"/>
              </a:rPr>
              <a:t>Alternative perspectives to develop a compassionate view of addiction</a:t>
            </a:r>
          </a:p>
        </p:txBody>
      </p:sp>
      <p:sp>
        <p:nvSpPr>
          <p:cNvPr id="3" name="TextBox 3"/>
          <p:cNvSpPr txBox="1"/>
          <p:nvPr/>
        </p:nvSpPr>
        <p:spPr>
          <a:xfrm>
            <a:off x="1297723" y="4521137"/>
            <a:ext cx="8061766" cy="4350004"/>
          </a:xfrm>
          <a:prstGeom prst="rect">
            <a:avLst/>
          </a:prstGeom>
        </p:spPr>
        <p:txBody>
          <a:bodyPr lIns="0" tIns="0" rIns="0" bIns="0" rtlCol="0" anchor="t">
            <a:spAutoFit/>
          </a:bodyPr>
          <a:lstStyle/>
          <a:p>
            <a:pPr algn="ctr">
              <a:lnSpc>
                <a:spcPts val="3835"/>
              </a:lnSpc>
            </a:pPr>
            <a:r>
              <a:rPr lang="en-US" sz="2739">
                <a:solidFill>
                  <a:srgbClr val="000000"/>
                </a:solidFill>
                <a:latin typeface="Canva Sans"/>
                <a:ea typeface="Canva Sans"/>
                <a:cs typeface="Canva Sans"/>
                <a:sym typeface="Canva Sans"/>
              </a:rPr>
              <a:t>“Their take on it is that it’s all trauma based. </a:t>
            </a:r>
            <a:r>
              <a:rPr lang="en-US" sz="2739" b="1">
                <a:solidFill>
                  <a:srgbClr val="000000"/>
                </a:solidFill>
                <a:latin typeface="Canva Sans Bold"/>
                <a:ea typeface="Canva Sans Bold"/>
                <a:cs typeface="Canva Sans Bold"/>
                <a:sym typeface="Canva Sans Bold"/>
              </a:rPr>
              <a:t>It’s not a choice.</a:t>
            </a:r>
            <a:r>
              <a:rPr lang="en-US" sz="2739">
                <a:solidFill>
                  <a:srgbClr val="000000"/>
                </a:solidFill>
                <a:latin typeface="Canva Sans"/>
                <a:ea typeface="Canva Sans"/>
                <a:cs typeface="Canva Sans"/>
                <a:sym typeface="Canva Sans"/>
              </a:rPr>
              <a:t> It’s not a disease. People use drugs so they can feel better because </a:t>
            </a:r>
            <a:r>
              <a:rPr lang="en-US" sz="2739" b="1">
                <a:solidFill>
                  <a:srgbClr val="000000"/>
                </a:solidFill>
                <a:latin typeface="Canva Sans Bold"/>
                <a:ea typeface="Canva Sans Bold"/>
                <a:cs typeface="Canva Sans Bold"/>
                <a:sym typeface="Canva Sans Bold"/>
              </a:rPr>
              <a:t>they’re struggling</a:t>
            </a:r>
            <a:r>
              <a:rPr lang="en-US" sz="2739">
                <a:solidFill>
                  <a:srgbClr val="000000"/>
                </a:solidFill>
                <a:latin typeface="Canva Sans"/>
                <a:ea typeface="Canva Sans"/>
                <a:cs typeface="Canva Sans"/>
                <a:sym typeface="Canva Sans"/>
              </a:rPr>
              <a:t>. I believe that theory…I’ve done some other </a:t>
            </a:r>
            <a:r>
              <a:rPr lang="en-US" sz="2739" b="1">
                <a:solidFill>
                  <a:srgbClr val="000000"/>
                </a:solidFill>
                <a:latin typeface="Canva Sans Bold"/>
                <a:ea typeface="Canva Sans Bold"/>
                <a:cs typeface="Canva Sans Bold"/>
                <a:sym typeface="Canva Sans Bold"/>
              </a:rPr>
              <a:t>reading and lots of self-help</a:t>
            </a:r>
            <a:r>
              <a:rPr lang="en-US" sz="2739">
                <a:solidFill>
                  <a:srgbClr val="000000"/>
                </a:solidFill>
                <a:latin typeface="Canva Sans"/>
                <a:ea typeface="Canva Sans"/>
                <a:cs typeface="Canva Sans"/>
                <a:sym typeface="Canva Sans"/>
              </a:rPr>
              <a:t> stuff. So I think I’ve come to a more </a:t>
            </a:r>
            <a:r>
              <a:rPr lang="en-US" sz="2739" b="1">
                <a:solidFill>
                  <a:srgbClr val="000000"/>
                </a:solidFill>
                <a:latin typeface="Canva Sans Bold"/>
                <a:ea typeface="Canva Sans Bold"/>
                <a:cs typeface="Canva Sans Bold"/>
                <a:sym typeface="Canva Sans Bold"/>
              </a:rPr>
              <a:t>compassionate place</a:t>
            </a:r>
            <a:r>
              <a:rPr lang="en-US" sz="2739">
                <a:solidFill>
                  <a:srgbClr val="000000"/>
                </a:solidFill>
                <a:latin typeface="Canva Sans"/>
                <a:ea typeface="Canva Sans"/>
                <a:cs typeface="Canva Sans"/>
                <a:sym typeface="Canva Sans"/>
              </a:rPr>
              <a:t> with it, which makes it probably a bit </a:t>
            </a:r>
            <a:r>
              <a:rPr lang="en-US" sz="2739" b="1">
                <a:solidFill>
                  <a:srgbClr val="000000"/>
                </a:solidFill>
                <a:latin typeface="Canva Sans Bold"/>
                <a:ea typeface="Canva Sans Bold"/>
                <a:cs typeface="Canva Sans Bold"/>
                <a:sym typeface="Canva Sans Bold"/>
              </a:rPr>
              <a:t>easier to deal with</a:t>
            </a:r>
            <a:r>
              <a:rPr lang="en-US" sz="2739">
                <a:solidFill>
                  <a:srgbClr val="000000"/>
                </a:solidFill>
                <a:latin typeface="Canva Sans"/>
                <a:ea typeface="Canva Sans"/>
                <a:cs typeface="Canva Sans"/>
                <a:sym typeface="Canva Sans"/>
              </a:rPr>
              <a:t>.” </a:t>
            </a:r>
          </a:p>
          <a:p>
            <a:pPr algn="ctr">
              <a:lnSpc>
                <a:spcPts val="3835"/>
              </a:lnSpc>
            </a:pPr>
            <a:endParaRPr lang="en-US" sz="2739">
              <a:solidFill>
                <a:srgbClr val="000000"/>
              </a:solidFill>
              <a:latin typeface="Canva Sans"/>
              <a:ea typeface="Canva Sans"/>
              <a:cs typeface="Canva Sans"/>
              <a:sym typeface="Canva Sans"/>
            </a:endParaRPr>
          </a:p>
        </p:txBody>
      </p:sp>
      <p:sp>
        <p:nvSpPr>
          <p:cNvPr id="4" name="TextBox 4"/>
          <p:cNvSpPr txBox="1"/>
          <p:nvPr/>
        </p:nvSpPr>
        <p:spPr>
          <a:xfrm>
            <a:off x="3200400" y="8652846"/>
            <a:ext cx="4133888" cy="376854"/>
          </a:xfrm>
          <a:prstGeom prst="rect">
            <a:avLst/>
          </a:prstGeom>
        </p:spPr>
        <p:txBody>
          <a:bodyPr wrap="square" lIns="0" tIns="0" rIns="0" bIns="0" rtlCol="0" anchor="t">
            <a:spAutoFit/>
          </a:bodyPr>
          <a:lstStyle/>
          <a:p>
            <a:pPr algn="ctr">
              <a:lnSpc>
                <a:spcPts val="3150"/>
              </a:lnSpc>
              <a:spcBef>
                <a:spcPct val="0"/>
              </a:spcBef>
            </a:pPr>
            <a:r>
              <a:rPr lang="en-US" sz="2100" dirty="0">
                <a:solidFill>
                  <a:srgbClr val="000000"/>
                </a:solidFill>
                <a:latin typeface="Canva Sans"/>
                <a:ea typeface="Canva Sans"/>
                <a:cs typeface="Canva Sans"/>
                <a:sym typeface="Canva Sans"/>
              </a:rPr>
              <a:t>(Participant 20, female, parent)</a:t>
            </a:r>
          </a:p>
        </p:txBody>
      </p:sp>
      <p:sp>
        <p:nvSpPr>
          <p:cNvPr id="5" name="Freeform 5"/>
          <p:cNvSpPr/>
          <p:nvPr/>
        </p:nvSpPr>
        <p:spPr>
          <a:xfrm flipH="1">
            <a:off x="260951" y="215424"/>
            <a:ext cx="17492180" cy="992341"/>
          </a:xfrm>
          <a:custGeom>
            <a:avLst/>
            <a:gdLst/>
            <a:ahLst/>
            <a:cxnLst/>
            <a:rect l="l" t="t" r="r" b="b"/>
            <a:pathLst>
              <a:path w="17492180" h="992341">
                <a:moveTo>
                  <a:pt x="17492181" y="0"/>
                </a:moveTo>
                <a:lnTo>
                  <a:pt x="0" y="0"/>
                </a:lnTo>
                <a:lnTo>
                  <a:pt x="0" y="992341"/>
                </a:lnTo>
                <a:lnTo>
                  <a:pt x="17492181" y="992341"/>
                </a:lnTo>
                <a:lnTo>
                  <a:pt x="17492181" y="0"/>
                </a:lnTo>
                <a:close/>
              </a:path>
            </a:pathLst>
          </a:custGeom>
          <a:blipFill>
            <a:blip r:embed="rId3">
              <a:alphaModFix amt="57000"/>
            </a:blip>
            <a:stretch>
              <a:fillRect t="-1753472" r="-7130" b="-34943"/>
            </a:stretch>
          </a:blipFill>
        </p:spPr>
        <p:txBody>
          <a:bodyPr/>
          <a:lstStyle/>
          <a:p>
            <a:endParaRPr lang="en-AU"/>
          </a:p>
        </p:txBody>
      </p:sp>
      <p:sp>
        <p:nvSpPr>
          <p:cNvPr id="6" name="TextBox 6"/>
          <p:cNvSpPr txBox="1"/>
          <p:nvPr/>
        </p:nvSpPr>
        <p:spPr>
          <a:xfrm>
            <a:off x="412509" y="156610"/>
            <a:ext cx="6866932" cy="995667"/>
          </a:xfrm>
          <a:prstGeom prst="rect">
            <a:avLst/>
          </a:prstGeom>
        </p:spPr>
        <p:txBody>
          <a:bodyPr lIns="0" tIns="0" rIns="0" bIns="0" rtlCol="0" anchor="t">
            <a:spAutoFit/>
          </a:bodyPr>
          <a:lstStyle/>
          <a:p>
            <a:pPr algn="l">
              <a:lnSpc>
                <a:spcPts val="8120"/>
              </a:lnSpc>
            </a:pPr>
            <a:r>
              <a:rPr lang="en-US" sz="5800" b="1">
                <a:solidFill>
                  <a:srgbClr val="000000"/>
                </a:solidFill>
                <a:latin typeface="Source Serif Pro Bold"/>
                <a:ea typeface="Source Serif Pro Bold"/>
                <a:cs typeface="Source Serif Pro Bold"/>
                <a:sym typeface="Source Serif Pro Bold"/>
              </a:rPr>
              <a:t>Results - Study B</a:t>
            </a:r>
          </a:p>
        </p:txBody>
      </p:sp>
      <p:sp>
        <p:nvSpPr>
          <p:cNvPr id="7" name="Freeform 7"/>
          <p:cNvSpPr/>
          <p:nvPr/>
        </p:nvSpPr>
        <p:spPr>
          <a:xfrm>
            <a:off x="10963252" y="3091953"/>
            <a:ext cx="5778062" cy="5778062"/>
          </a:xfrm>
          <a:custGeom>
            <a:avLst/>
            <a:gdLst/>
            <a:ahLst/>
            <a:cxnLst/>
            <a:rect l="l" t="t" r="r" b="b"/>
            <a:pathLst>
              <a:path w="5778062" h="5778062">
                <a:moveTo>
                  <a:pt x="0" y="0"/>
                </a:moveTo>
                <a:lnTo>
                  <a:pt x="5778062" y="0"/>
                </a:lnTo>
                <a:lnTo>
                  <a:pt x="5778062" y="5778063"/>
                </a:lnTo>
                <a:lnTo>
                  <a:pt x="0" y="5778063"/>
                </a:lnTo>
                <a:lnTo>
                  <a:pt x="0" y="0"/>
                </a:lnTo>
                <a:close/>
              </a:path>
            </a:pathLst>
          </a:custGeom>
          <a:blipFill>
            <a:blip r:embed="rId4"/>
            <a:stretch>
              <a:fillRect/>
            </a:stretch>
          </a:blipFill>
        </p:spPr>
        <p:txBody>
          <a:bodyPr/>
          <a:lstStyle/>
          <a:p>
            <a:endParaRPr lang="en-A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260951" y="215424"/>
            <a:ext cx="17492180" cy="992341"/>
          </a:xfrm>
          <a:custGeom>
            <a:avLst/>
            <a:gdLst/>
            <a:ahLst/>
            <a:cxnLst/>
            <a:rect l="l" t="t" r="r" b="b"/>
            <a:pathLst>
              <a:path w="17492180" h="992341">
                <a:moveTo>
                  <a:pt x="17492181" y="0"/>
                </a:moveTo>
                <a:lnTo>
                  <a:pt x="0" y="0"/>
                </a:lnTo>
                <a:lnTo>
                  <a:pt x="0" y="992341"/>
                </a:lnTo>
                <a:lnTo>
                  <a:pt x="17492181" y="992341"/>
                </a:lnTo>
                <a:lnTo>
                  <a:pt x="17492181" y="0"/>
                </a:lnTo>
                <a:close/>
              </a:path>
            </a:pathLst>
          </a:custGeom>
          <a:blipFill>
            <a:blip r:embed="rId3">
              <a:alphaModFix amt="57000"/>
            </a:blip>
            <a:stretch>
              <a:fillRect t="-1753472" r="-7130" b="-34943"/>
            </a:stretch>
          </a:blipFill>
        </p:spPr>
        <p:txBody>
          <a:bodyPr/>
          <a:lstStyle/>
          <a:p>
            <a:endParaRPr lang="en-AU"/>
          </a:p>
        </p:txBody>
      </p:sp>
      <p:sp>
        <p:nvSpPr>
          <p:cNvPr id="3" name="TextBox 3"/>
          <p:cNvSpPr txBox="1"/>
          <p:nvPr/>
        </p:nvSpPr>
        <p:spPr>
          <a:xfrm>
            <a:off x="412509" y="156610"/>
            <a:ext cx="6866932" cy="995667"/>
          </a:xfrm>
          <a:prstGeom prst="rect">
            <a:avLst/>
          </a:prstGeom>
        </p:spPr>
        <p:txBody>
          <a:bodyPr lIns="0" tIns="0" rIns="0" bIns="0" rtlCol="0" anchor="t">
            <a:spAutoFit/>
          </a:bodyPr>
          <a:lstStyle/>
          <a:p>
            <a:pPr algn="l">
              <a:lnSpc>
                <a:spcPts val="8120"/>
              </a:lnSpc>
            </a:pPr>
            <a:r>
              <a:rPr lang="en-US" sz="5800" b="1">
                <a:solidFill>
                  <a:srgbClr val="000000"/>
                </a:solidFill>
                <a:latin typeface="Source Serif Pro Bold"/>
                <a:ea typeface="Source Serif Pro Bold"/>
                <a:cs typeface="Source Serif Pro Bold"/>
                <a:sym typeface="Source Serif Pro Bold"/>
              </a:rPr>
              <a:t>Results - Study B</a:t>
            </a:r>
          </a:p>
        </p:txBody>
      </p:sp>
      <p:sp>
        <p:nvSpPr>
          <p:cNvPr id="4" name="TextBox 4"/>
          <p:cNvSpPr txBox="1"/>
          <p:nvPr/>
        </p:nvSpPr>
        <p:spPr>
          <a:xfrm>
            <a:off x="726942" y="2048056"/>
            <a:ext cx="10444229" cy="755651"/>
          </a:xfrm>
          <a:prstGeom prst="rect">
            <a:avLst/>
          </a:prstGeom>
        </p:spPr>
        <p:txBody>
          <a:bodyPr lIns="0" tIns="0" rIns="0" bIns="0" rtlCol="0" anchor="t">
            <a:spAutoFit/>
          </a:bodyPr>
          <a:lstStyle/>
          <a:p>
            <a:pPr marL="0" lvl="0" indent="0" algn="l">
              <a:lnSpc>
                <a:spcPts val="5599"/>
              </a:lnSpc>
              <a:spcBef>
                <a:spcPct val="0"/>
              </a:spcBef>
            </a:pPr>
            <a:r>
              <a:rPr lang="en-US" sz="3999">
                <a:solidFill>
                  <a:srgbClr val="000000"/>
                </a:solidFill>
                <a:latin typeface="Circular Std 2"/>
                <a:ea typeface="Circular Std 2"/>
                <a:cs typeface="Circular Std 2"/>
                <a:sym typeface="Circular Std 2"/>
              </a:rPr>
              <a:t>3. </a:t>
            </a:r>
            <a:r>
              <a:rPr lang="en-US" sz="3999" b="1" u="none" strike="noStrike">
                <a:solidFill>
                  <a:srgbClr val="000000"/>
                </a:solidFill>
                <a:latin typeface="Circular Std 2"/>
                <a:ea typeface="Circular Std 2"/>
                <a:cs typeface="Circular Std 2"/>
                <a:sym typeface="Circular Std 2"/>
              </a:rPr>
              <a:t>Transcendence and finding purpose  </a:t>
            </a:r>
          </a:p>
        </p:txBody>
      </p:sp>
      <p:sp>
        <p:nvSpPr>
          <p:cNvPr id="5" name="Freeform 5"/>
          <p:cNvSpPr/>
          <p:nvPr/>
        </p:nvSpPr>
        <p:spPr>
          <a:xfrm>
            <a:off x="10525470" y="3794307"/>
            <a:ext cx="6154579" cy="4381004"/>
          </a:xfrm>
          <a:custGeom>
            <a:avLst/>
            <a:gdLst/>
            <a:ahLst/>
            <a:cxnLst/>
            <a:rect l="l" t="t" r="r" b="b"/>
            <a:pathLst>
              <a:path w="6154579" h="4381004">
                <a:moveTo>
                  <a:pt x="0" y="0"/>
                </a:moveTo>
                <a:lnTo>
                  <a:pt x="6154579" y="0"/>
                </a:lnTo>
                <a:lnTo>
                  <a:pt x="6154579" y="4381004"/>
                </a:lnTo>
                <a:lnTo>
                  <a:pt x="0" y="4381004"/>
                </a:lnTo>
                <a:lnTo>
                  <a:pt x="0" y="0"/>
                </a:lnTo>
                <a:close/>
              </a:path>
            </a:pathLst>
          </a:custGeom>
          <a:blipFill>
            <a:blip r:embed="rId4"/>
            <a:stretch>
              <a:fillRect t="-41230" r="-531"/>
            </a:stretch>
          </a:blipFill>
        </p:spPr>
        <p:txBody>
          <a:bodyPr/>
          <a:lstStyle/>
          <a:p>
            <a:endParaRPr lang="en-AU"/>
          </a:p>
        </p:txBody>
      </p:sp>
      <p:sp>
        <p:nvSpPr>
          <p:cNvPr id="6" name="TextBox 6"/>
          <p:cNvSpPr txBox="1"/>
          <p:nvPr/>
        </p:nvSpPr>
        <p:spPr>
          <a:xfrm>
            <a:off x="2112499" y="4579801"/>
            <a:ext cx="5566078" cy="2508522"/>
          </a:xfrm>
          <a:prstGeom prst="rect">
            <a:avLst/>
          </a:prstGeom>
        </p:spPr>
        <p:txBody>
          <a:bodyPr lIns="0" tIns="0" rIns="0" bIns="0" rtlCol="0" anchor="t">
            <a:spAutoFit/>
          </a:bodyPr>
          <a:lstStyle/>
          <a:p>
            <a:pPr algn="ctr">
              <a:lnSpc>
                <a:spcPts val="4010"/>
              </a:lnSpc>
              <a:spcBef>
                <a:spcPct val="0"/>
              </a:spcBef>
            </a:pPr>
            <a:r>
              <a:rPr lang="en-US" sz="2864">
                <a:solidFill>
                  <a:srgbClr val="000000"/>
                </a:solidFill>
                <a:latin typeface="Canva Sans"/>
                <a:ea typeface="Canva Sans"/>
                <a:cs typeface="Canva Sans"/>
                <a:sym typeface="Canva Sans"/>
              </a:rPr>
              <a:t>“What helps me is like what I’m doing with you. I feel like I’m making a small </a:t>
            </a:r>
            <a:r>
              <a:rPr lang="en-US" sz="2864" b="1">
                <a:solidFill>
                  <a:srgbClr val="000000"/>
                </a:solidFill>
                <a:latin typeface="Canva Sans Bold"/>
                <a:ea typeface="Canva Sans Bold"/>
                <a:cs typeface="Canva Sans Bold"/>
                <a:sym typeface="Canva Sans Bold"/>
              </a:rPr>
              <a:t>contribution</a:t>
            </a:r>
            <a:r>
              <a:rPr lang="en-US" sz="2864">
                <a:solidFill>
                  <a:srgbClr val="000000"/>
                </a:solidFill>
                <a:latin typeface="Canva Sans"/>
                <a:ea typeface="Canva Sans"/>
                <a:cs typeface="Canva Sans"/>
                <a:sym typeface="Canva Sans"/>
              </a:rPr>
              <a:t>, I’m hopefully </a:t>
            </a:r>
            <a:r>
              <a:rPr lang="en-US" sz="2864" b="1">
                <a:solidFill>
                  <a:srgbClr val="000000"/>
                </a:solidFill>
                <a:latin typeface="Canva Sans Bold"/>
                <a:ea typeface="Canva Sans Bold"/>
                <a:cs typeface="Canva Sans Bold"/>
                <a:sym typeface="Canva Sans Bold"/>
              </a:rPr>
              <a:t>making things better</a:t>
            </a:r>
            <a:r>
              <a:rPr lang="en-US" sz="2864">
                <a:solidFill>
                  <a:srgbClr val="000000"/>
                </a:solidFill>
                <a:latin typeface="Canva Sans"/>
                <a:ea typeface="Canva Sans"/>
                <a:cs typeface="Canva Sans"/>
                <a:sym typeface="Canva Sans"/>
              </a:rPr>
              <a:t> down the track.”  </a:t>
            </a:r>
          </a:p>
        </p:txBody>
      </p:sp>
      <p:sp>
        <p:nvSpPr>
          <p:cNvPr id="7" name="TextBox 7"/>
          <p:cNvSpPr txBox="1"/>
          <p:nvPr/>
        </p:nvSpPr>
        <p:spPr>
          <a:xfrm>
            <a:off x="2819400" y="7377868"/>
            <a:ext cx="4081820" cy="377283"/>
          </a:xfrm>
          <a:prstGeom prst="rect">
            <a:avLst/>
          </a:prstGeom>
        </p:spPr>
        <p:txBody>
          <a:bodyPr wrap="square" lIns="0" tIns="0" rIns="0" bIns="0" rtlCol="0" anchor="t">
            <a:spAutoFit/>
          </a:bodyPr>
          <a:lstStyle/>
          <a:p>
            <a:pPr algn="ctr">
              <a:lnSpc>
                <a:spcPts val="3150"/>
              </a:lnSpc>
              <a:spcBef>
                <a:spcPct val="0"/>
              </a:spcBef>
            </a:pPr>
            <a:r>
              <a:rPr lang="en-US" sz="2100" dirty="0">
                <a:solidFill>
                  <a:srgbClr val="000000"/>
                </a:solidFill>
                <a:latin typeface="Canva Sans"/>
                <a:ea typeface="Canva Sans"/>
                <a:cs typeface="Canva Sans"/>
                <a:sym typeface="Canva Sans"/>
              </a:rPr>
              <a:t>(Participant 20, female, parent)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260951" y="215424"/>
            <a:ext cx="17492180" cy="992341"/>
          </a:xfrm>
          <a:custGeom>
            <a:avLst/>
            <a:gdLst/>
            <a:ahLst/>
            <a:cxnLst/>
            <a:rect l="l" t="t" r="r" b="b"/>
            <a:pathLst>
              <a:path w="17492180" h="992341">
                <a:moveTo>
                  <a:pt x="17492181" y="0"/>
                </a:moveTo>
                <a:lnTo>
                  <a:pt x="0" y="0"/>
                </a:lnTo>
                <a:lnTo>
                  <a:pt x="0" y="992341"/>
                </a:lnTo>
                <a:lnTo>
                  <a:pt x="17492181" y="992341"/>
                </a:lnTo>
                <a:lnTo>
                  <a:pt x="17492181" y="0"/>
                </a:lnTo>
                <a:close/>
              </a:path>
            </a:pathLst>
          </a:custGeom>
          <a:blipFill>
            <a:blip r:embed="rId3">
              <a:alphaModFix amt="57000"/>
            </a:blip>
            <a:stretch>
              <a:fillRect t="-1753472" r="-7130" b="-34943"/>
            </a:stretch>
          </a:blipFill>
        </p:spPr>
        <p:txBody>
          <a:bodyPr/>
          <a:lstStyle/>
          <a:p>
            <a:endParaRPr lang="en-AU"/>
          </a:p>
        </p:txBody>
      </p:sp>
      <p:sp>
        <p:nvSpPr>
          <p:cNvPr id="3" name="TextBox 3"/>
          <p:cNvSpPr txBox="1"/>
          <p:nvPr/>
        </p:nvSpPr>
        <p:spPr>
          <a:xfrm>
            <a:off x="412509" y="156610"/>
            <a:ext cx="6866932" cy="995667"/>
          </a:xfrm>
          <a:prstGeom prst="rect">
            <a:avLst/>
          </a:prstGeom>
        </p:spPr>
        <p:txBody>
          <a:bodyPr lIns="0" tIns="0" rIns="0" bIns="0" rtlCol="0" anchor="t">
            <a:spAutoFit/>
          </a:bodyPr>
          <a:lstStyle/>
          <a:p>
            <a:pPr algn="l">
              <a:lnSpc>
                <a:spcPts val="8120"/>
              </a:lnSpc>
            </a:pPr>
            <a:r>
              <a:rPr lang="en-US" sz="5800" b="1">
                <a:solidFill>
                  <a:srgbClr val="000000"/>
                </a:solidFill>
                <a:latin typeface="Source Serif Pro Bold"/>
                <a:ea typeface="Source Serif Pro Bold"/>
                <a:cs typeface="Source Serif Pro Bold"/>
                <a:sym typeface="Source Serif Pro Bold"/>
              </a:rPr>
              <a:t>Results - Study B</a:t>
            </a:r>
          </a:p>
        </p:txBody>
      </p:sp>
      <p:sp>
        <p:nvSpPr>
          <p:cNvPr id="4" name="Freeform 4"/>
          <p:cNvSpPr/>
          <p:nvPr/>
        </p:nvSpPr>
        <p:spPr>
          <a:xfrm flipH="1">
            <a:off x="9944644" y="2696663"/>
            <a:ext cx="6561637" cy="6561637"/>
          </a:xfrm>
          <a:custGeom>
            <a:avLst/>
            <a:gdLst/>
            <a:ahLst/>
            <a:cxnLst/>
            <a:rect l="l" t="t" r="r" b="b"/>
            <a:pathLst>
              <a:path w="6561637" h="6561637">
                <a:moveTo>
                  <a:pt x="6561637" y="0"/>
                </a:moveTo>
                <a:lnTo>
                  <a:pt x="0" y="0"/>
                </a:lnTo>
                <a:lnTo>
                  <a:pt x="0" y="6561637"/>
                </a:lnTo>
                <a:lnTo>
                  <a:pt x="6561637" y="6561637"/>
                </a:lnTo>
                <a:lnTo>
                  <a:pt x="6561637" y="0"/>
                </a:lnTo>
                <a:close/>
              </a:path>
            </a:pathLst>
          </a:custGeom>
          <a:blipFill>
            <a:blip r:embed="rId4"/>
            <a:stretch>
              <a:fillRect/>
            </a:stretch>
          </a:blipFill>
        </p:spPr>
        <p:txBody>
          <a:bodyPr/>
          <a:lstStyle/>
          <a:p>
            <a:endParaRPr lang="en-AU"/>
          </a:p>
        </p:txBody>
      </p:sp>
      <p:sp>
        <p:nvSpPr>
          <p:cNvPr id="5" name="TextBox 5"/>
          <p:cNvSpPr txBox="1"/>
          <p:nvPr/>
        </p:nvSpPr>
        <p:spPr>
          <a:xfrm>
            <a:off x="731530" y="2020866"/>
            <a:ext cx="10635961" cy="755651"/>
          </a:xfrm>
          <a:prstGeom prst="rect">
            <a:avLst/>
          </a:prstGeom>
        </p:spPr>
        <p:txBody>
          <a:bodyPr lIns="0" tIns="0" rIns="0" bIns="0" rtlCol="0" anchor="t">
            <a:spAutoFit/>
          </a:bodyPr>
          <a:lstStyle/>
          <a:p>
            <a:pPr marL="0" lvl="0" indent="0" algn="l">
              <a:lnSpc>
                <a:spcPts val="5599"/>
              </a:lnSpc>
              <a:spcBef>
                <a:spcPct val="0"/>
              </a:spcBef>
            </a:pPr>
            <a:r>
              <a:rPr lang="en-US" sz="3999" b="1" u="none" strike="noStrike">
                <a:solidFill>
                  <a:srgbClr val="000000"/>
                </a:solidFill>
                <a:latin typeface="Circular Std 2"/>
                <a:ea typeface="Circular Std 2"/>
                <a:cs typeface="Circular Std 2"/>
                <a:sym typeface="Circular Std 2"/>
              </a:rPr>
              <a:t> 4. Hope and a positive outlook</a:t>
            </a:r>
          </a:p>
        </p:txBody>
      </p:sp>
      <p:sp>
        <p:nvSpPr>
          <p:cNvPr id="6" name="TextBox 6"/>
          <p:cNvSpPr txBox="1"/>
          <p:nvPr/>
        </p:nvSpPr>
        <p:spPr>
          <a:xfrm>
            <a:off x="1809777" y="3546507"/>
            <a:ext cx="6570441" cy="3798541"/>
          </a:xfrm>
          <a:prstGeom prst="rect">
            <a:avLst/>
          </a:prstGeom>
        </p:spPr>
        <p:txBody>
          <a:bodyPr lIns="0" tIns="0" rIns="0" bIns="0" rtlCol="0" anchor="t">
            <a:spAutoFit/>
          </a:bodyPr>
          <a:lstStyle/>
          <a:p>
            <a:pPr algn="ctr">
              <a:lnSpc>
                <a:spcPts val="3781"/>
              </a:lnSpc>
              <a:spcBef>
                <a:spcPct val="0"/>
              </a:spcBef>
            </a:pPr>
            <a:r>
              <a:rPr lang="en-US" sz="2701">
                <a:solidFill>
                  <a:srgbClr val="222031"/>
                </a:solidFill>
                <a:latin typeface="Canva Sans"/>
                <a:ea typeface="Canva Sans"/>
                <a:cs typeface="Canva Sans"/>
                <a:sym typeface="Canva Sans"/>
              </a:rPr>
              <a:t> “But anyway, he tells me he went (to AA) last night, so I’ve just got to </a:t>
            </a:r>
            <a:r>
              <a:rPr lang="en-US" sz="2701" b="1">
                <a:solidFill>
                  <a:srgbClr val="222031"/>
                </a:solidFill>
                <a:latin typeface="Canva Sans Bold"/>
                <a:ea typeface="Canva Sans Bold"/>
                <a:cs typeface="Canva Sans Bold"/>
                <a:sym typeface="Canva Sans Bold"/>
              </a:rPr>
              <a:t>hope and pray </a:t>
            </a:r>
            <a:r>
              <a:rPr lang="en-US" sz="2701">
                <a:solidFill>
                  <a:srgbClr val="222031"/>
                </a:solidFill>
                <a:latin typeface="Canva Sans"/>
                <a:ea typeface="Canva Sans"/>
                <a:cs typeface="Canva Sans"/>
                <a:sym typeface="Canva Sans"/>
              </a:rPr>
              <a:t>that he’s telling the truth. When he rang me and said about it, I </a:t>
            </a:r>
            <a:r>
              <a:rPr lang="en-US" sz="2701" b="1">
                <a:solidFill>
                  <a:srgbClr val="222031"/>
                </a:solidFill>
                <a:latin typeface="Canva Sans Bold"/>
                <a:ea typeface="Canva Sans Bold"/>
                <a:cs typeface="Canva Sans Bold"/>
                <a:sym typeface="Canva Sans Bold"/>
              </a:rPr>
              <a:t>tried to be positive</a:t>
            </a:r>
            <a:r>
              <a:rPr lang="en-US" sz="2701">
                <a:solidFill>
                  <a:srgbClr val="222031"/>
                </a:solidFill>
                <a:latin typeface="Canva Sans"/>
                <a:ea typeface="Canva Sans"/>
                <a:cs typeface="Canva Sans"/>
                <a:sym typeface="Canva Sans"/>
              </a:rPr>
              <a:t> and said, oh, yes, did you really go, well, that’s wonderful. I don’t say prove it or anything like that. </a:t>
            </a:r>
            <a:r>
              <a:rPr lang="en-US" sz="2701" b="1">
                <a:solidFill>
                  <a:srgbClr val="222031"/>
                </a:solidFill>
                <a:latin typeface="Canva Sans Bold"/>
                <a:ea typeface="Canva Sans Bold"/>
                <a:cs typeface="Canva Sans Bold"/>
                <a:sym typeface="Canva Sans Bold"/>
              </a:rPr>
              <a:t>You’ve got to trust</a:t>
            </a:r>
            <a:r>
              <a:rPr lang="en-US" sz="2701">
                <a:solidFill>
                  <a:srgbClr val="222031"/>
                </a:solidFill>
                <a:latin typeface="Canva Sans"/>
                <a:ea typeface="Canva Sans"/>
                <a:cs typeface="Canva Sans"/>
                <a:sym typeface="Canva Sans"/>
              </a:rPr>
              <a:t>, I suppose.” </a:t>
            </a:r>
          </a:p>
        </p:txBody>
      </p:sp>
      <p:sp>
        <p:nvSpPr>
          <p:cNvPr id="7" name="TextBox 7"/>
          <p:cNvSpPr txBox="1"/>
          <p:nvPr/>
        </p:nvSpPr>
        <p:spPr>
          <a:xfrm>
            <a:off x="3178761" y="7603999"/>
            <a:ext cx="3832473" cy="377190"/>
          </a:xfrm>
          <a:prstGeom prst="rect">
            <a:avLst/>
          </a:prstGeom>
        </p:spPr>
        <p:txBody>
          <a:bodyPr lIns="0" tIns="0" rIns="0" bIns="0" rtlCol="0" anchor="t">
            <a:spAutoFit/>
          </a:bodyPr>
          <a:lstStyle/>
          <a:p>
            <a:pPr algn="ctr">
              <a:lnSpc>
                <a:spcPts val="3150"/>
              </a:lnSpc>
              <a:spcBef>
                <a:spcPct val="0"/>
              </a:spcBef>
            </a:pPr>
            <a:r>
              <a:rPr lang="en-US" sz="2100">
                <a:solidFill>
                  <a:srgbClr val="222031"/>
                </a:solidFill>
                <a:latin typeface="Canva Sans"/>
                <a:ea typeface="Canva Sans"/>
                <a:cs typeface="Canva Sans"/>
                <a:sym typeface="Canva Sans"/>
              </a:rPr>
              <a:t>(Participant 3, female, parent)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29430" y="531999"/>
            <a:ext cx="14098471" cy="894211"/>
          </a:xfrm>
          <a:prstGeom prst="rect">
            <a:avLst/>
          </a:prstGeom>
        </p:spPr>
        <p:txBody>
          <a:bodyPr lIns="0" tIns="0" rIns="0" bIns="0" rtlCol="0" anchor="t">
            <a:spAutoFit/>
          </a:bodyPr>
          <a:lstStyle/>
          <a:p>
            <a:pPr algn="l">
              <a:lnSpc>
                <a:spcPts val="6954"/>
              </a:lnSpc>
            </a:pPr>
            <a:r>
              <a:rPr lang="en-US" sz="6100" b="1">
                <a:solidFill>
                  <a:srgbClr val="000000"/>
                </a:solidFill>
                <a:latin typeface="Source Serif Pro Bold"/>
                <a:ea typeface="Source Serif Pro Bold"/>
                <a:cs typeface="Source Serif Pro Bold"/>
                <a:sym typeface="Source Serif Pro Bold"/>
              </a:rPr>
              <a:t>Conclusions and future directions</a:t>
            </a:r>
          </a:p>
        </p:txBody>
      </p:sp>
      <p:sp>
        <p:nvSpPr>
          <p:cNvPr id="3" name="Freeform 3"/>
          <p:cNvSpPr/>
          <p:nvPr/>
        </p:nvSpPr>
        <p:spPr>
          <a:xfrm rot="5400000">
            <a:off x="-1334814" y="1334815"/>
            <a:ext cx="5143500" cy="2473871"/>
          </a:xfrm>
          <a:custGeom>
            <a:avLst/>
            <a:gdLst/>
            <a:ahLst/>
            <a:cxnLst/>
            <a:rect l="l" t="t" r="r" b="b"/>
            <a:pathLst>
              <a:path w="10430056" h="10457598">
                <a:moveTo>
                  <a:pt x="0" y="0"/>
                </a:moveTo>
                <a:lnTo>
                  <a:pt x="10430056" y="0"/>
                </a:lnTo>
                <a:lnTo>
                  <a:pt x="10430056" y="10457598"/>
                </a:lnTo>
                <a:lnTo>
                  <a:pt x="0" y="10457598"/>
                </a:lnTo>
                <a:lnTo>
                  <a:pt x="0" y="0"/>
                </a:lnTo>
                <a:close/>
              </a:path>
            </a:pathLst>
          </a:custGeom>
          <a:blipFill>
            <a:blip r:embed="rId3">
              <a:alphaModFix amt="57000"/>
            </a:blip>
            <a:stretch>
              <a:fillRect l="-93212" r="-513" b="-322722"/>
            </a:stretch>
          </a:blipFill>
        </p:spPr>
        <p:txBody>
          <a:bodyPr/>
          <a:lstStyle/>
          <a:p>
            <a:endParaRPr lang="en-AU"/>
          </a:p>
        </p:txBody>
      </p:sp>
      <p:sp>
        <p:nvSpPr>
          <p:cNvPr id="4" name="Freeform 4"/>
          <p:cNvSpPr/>
          <p:nvPr/>
        </p:nvSpPr>
        <p:spPr>
          <a:xfrm rot="5400000">
            <a:off x="-1334816" y="6478315"/>
            <a:ext cx="5143502" cy="2473874"/>
          </a:xfrm>
          <a:custGeom>
            <a:avLst/>
            <a:gdLst/>
            <a:ahLst/>
            <a:cxnLst/>
            <a:rect l="l" t="t" r="r" b="b"/>
            <a:pathLst>
              <a:path w="10430056" h="10457598">
                <a:moveTo>
                  <a:pt x="0" y="0"/>
                </a:moveTo>
                <a:lnTo>
                  <a:pt x="10430056" y="0"/>
                </a:lnTo>
                <a:lnTo>
                  <a:pt x="10430056" y="10457598"/>
                </a:lnTo>
                <a:lnTo>
                  <a:pt x="0" y="10457598"/>
                </a:lnTo>
                <a:lnTo>
                  <a:pt x="0" y="0"/>
                </a:lnTo>
                <a:close/>
              </a:path>
            </a:pathLst>
          </a:custGeom>
          <a:blipFill>
            <a:blip r:embed="rId4">
              <a:alphaModFix amt="57000"/>
            </a:blip>
            <a:stretch>
              <a:fillRect r="-113908" b="-322722"/>
            </a:stretch>
          </a:blipFill>
        </p:spPr>
        <p:txBody>
          <a:bodyPr/>
          <a:lstStyle/>
          <a:p>
            <a:endParaRPr lang="en-AU"/>
          </a:p>
        </p:txBody>
      </p:sp>
      <p:sp>
        <p:nvSpPr>
          <p:cNvPr id="5" name="TextBox 5"/>
          <p:cNvSpPr txBox="1"/>
          <p:nvPr/>
        </p:nvSpPr>
        <p:spPr>
          <a:xfrm>
            <a:off x="11864853" y="4901428"/>
            <a:ext cx="9525" cy="344805"/>
          </a:xfrm>
          <a:prstGeom prst="rect">
            <a:avLst/>
          </a:prstGeom>
        </p:spPr>
        <p:txBody>
          <a:bodyPr lIns="0" tIns="0" rIns="0" bIns="0" rtlCol="0" anchor="t">
            <a:spAutoFit/>
          </a:bodyPr>
          <a:lstStyle/>
          <a:p>
            <a:pPr algn="ctr">
              <a:lnSpc>
                <a:spcPts val="2520"/>
              </a:lnSpc>
            </a:pPr>
            <a:endParaRPr/>
          </a:p>
        </p:txBody>
      </p:sp>
      <p:sp>
        <p:nvSpPr>
          <p:cNvPr id="6" name="TextBox 6"/>
          <p:cNvSpPr txBox="1"/>
          <p:nvPr/>
        </p:nvSpPr>
        <p:spPr>
          <a:xfrm>
            <a:off x="3481184" y="1920037"/>
            <a:ext cx="13778116" cy="1329182"/>
          </a:xfrm>
          <a:prstGeom prst="rect">
            <a:avLst/>
          </a:prstGeom>
        </p:spPr>
        <p:txBody>
          <a:bodyPr lIns="0" tIns="0" rIns="0" bIns="0" rtlCol="0" anchor="t">
            <a:spAutoFit/>
          </a:bodyPr>
          <a:lstStyle/>
          <a:p>
            <a:pPr marL="626111" lvl="1" indent="-313055" algn="l">
              <a:lnSpc>
                <a:spcPts val="5539"/>
              </a:lnSpc>
              <a:buFont typeface="Arial"/>
              <a:buChar char="•"/>
            </a:pPr>
            <a:r>
              <a:rPr lang="en-US" sz="2900">
                <a:solidFill>
                  <a:srgbClr val="000000"/>
                </a:solidFill>
                <a:latin typeface="Canva Sans"/>
                <a:ea typeface="Canva Sans"/>
                <a:cs typeface="Canva Sans"/>
                <a:sym typeface="Canva Sans"/>
              </a:rPr>
              <a:t>Families experience stigma in many aspects of their lives.</a:t>
            </a:r>
          </a:p>
          <a:p>
            <a:pPr marL="626111" lvl="1" indent="-313055" algn="l">
              <a:lnSpc>
                <a:spcPts val="5539"/>
              </a:lnSpc>
              <a:buFont typeface="Arial"/>
              <a:buChar char="•"/>
            </a:pPr>
            <a:r>
              <a:rPr lang="en-US" sz="2900">
                <a:solidFill>
                  <a:srgbClr val="000000"/>
                </a:solidFill>
                <a:latin typeface="Canva Sans"/>
                <a:ea typeface="Canva Sans"/>
                <a:cs typeface="Canva Sans"/>
                <a:sym typeface="Canva Sans"/>
              </a:rPr>
              <a:t>Stigma prevents families from seeking social and professional support.</a:t>
            </a:r>
          </a:p>
        </p:txBody>
      </p:sp>
      <p:sp>
        <p:nvSpPr>
          <p:cNvPr id="7" name="TextBox 7"/>
          <p:cNvSpPr txBox="1"/>
          <p:nvPr/>
        </p:nvSpPr>
        <p:spPr>
          <a:xfrm>
            <a:off x="3481184" y="7923276"/>
            <a:ext cx="13778116" cy="1335024"/>
          </a:xfrm>
          <a:prstGeom prst="rect">
            <a:avLst/>
          </a:prstGeom>
        </p:spPr>
        <p:txBody>
          <a:bodyPr lIns="0" tIns="0" rIns="0" bIns="0" rtlCol="0" anchor="t">
            <a:spAutoFit/>
          </a:bodyPr>
          <a:lstStyle/>
          <a:p>
            <a:pPr marL="626111" lvl="1" indent="-313055" algn="l">
              <a:lnSpc>
                <a:spcPts val="5539"/>
              </a:lnSpc>
              <a:buFont typeface="Arial"/>
              <a:buChar char="•"/>
            </a:pPr>
            <a:r>
              <a:rPr lang="en-US" sz="2900">
                <a:solidFill>
                  <a:srgbClr val="000000"/>
                </a:solidFill>
                <a:latin typeface="Canva Sans"/>
                <a:ea typeface="Canva Sans"/>
                <a:cs typeface="Canva Sans"/>
                <a:sym typeface="Canva Sans"/>
              </a:rPr>
              <a:t>Supporting resilience-facilitating processes may improve outcomes.</a:t>
            </a:r>
          </a:p>
          <a:p>
            <a:pPr marL="626111" lvl="1" indent="-313055" algn="l">
              <a:lnSpc>
                <a:spcPts val="5597"/>
              </a:lnSpc>
              <a:buFont typeface="Arial"/>
              <a:buChar char="•"/>
            </a:pPr>
            <a:r>
              <a:rPr lang="en-US" sz="2900">
                <a:solidFill>
                  <a:srgbClr val="000000"/>
                </a:solidFill>
                <a:latin typeface="Canva Sans"/>
                <a:ea typeface="Canva Sans"/>
                <a:cs typeface="Canva Sans"/>
                <a:sym typeface="Canva Sans"/>
              </a:rPr>
              <a:t>Increase awareness and availability of support services.</a:t>
            </a:r>
          </a:p>
        </p:txBody>
      </p:sp>
      <p:sp>
        <p:nvSpPr>
          <p:cNvPr id="8" name="Freeform 8"/>
          <p:cNvSpPr/>
          <p:nvPr/>
        </p:nvSpPr>
        <p:spPr>
          <a:xfrm>
            <a:off x="7516285" y="4082943"/>
            <a:ext cx="3255429" cy="3206635"/>
          </a:xfrm>
          <a:custGeom>
            <a:avLst/>
            <a:gdLst/>
            <a:ahLst/>
            <a:cxnLst/>
            <a:rect l="l" t="t" r="r" b="b"/>
            <a:pathLst>
              <a:path w="3255429" h="3206635">
                <a:moveTo>
                  <a:pt x="0" y="0"/>
                </a:moveTo>
                <a:lnTo>
                  <a:pt x="3255430" y="0"/>
                </a:lnTo>
                <a:lnTo>
                  <a:pt x="3255430" y="3206634"/>
                </a:lnTo>
                <a:lnTo>
                  <a:pt x="0" y="3206634"/>
                </a:lnTo>
                <a:lnTo>
                  <a:pt x="0" y="0"/>
                </a:lnTo>
                <a:close/>
              </a:path>
            </a:pathLst>
          </a:custGeom>
          <a:blipFill>
            <a:blip r:embed="rId5"/>
            <a:stretch>
              <a:fillRect t="-760" b="-760"/>
            </a:stretch>
          </a:blipFill>
        </p:spPr>
        <p:txBody>
          <a:bodyPr/>
          <a:lstStyle/>
          <a:p>
            <a:endParaRPr lang="en-A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47767" y="4516444"/>
            <a:ext cx="5212806" cy="1120763"/>
          </a:xfrm>
          <a:prstGeom prst="rect">
            <a:avLst/>
          </a:prstGeom>
        </p:spPr>
        <p:txBody>
          <a:bodyPr lIns="0" tIns="0" rIns="0" bIns="0" rtlCol="0" anchor="t">
            <a:spAutoFit/>
          </a:bodyPr>
          <a:lstStyle/>
          <a:p>
            <a:pPr algn="l">
              <a:lnSpc>
                <a:spcPts val="9100"/>
              </a:lnSpc>
            </a:pPr>
            <a:r>
              <a:rPr lang="en-US" sz="6500" b="1">
                <a:solidFill>
                  <a:srgbClr val="000000"/>
                </a:solidFill>
                <a:latin typeface="Source Serif Pro Bold"/>
                <a:ea typeface="Source Serif Pro Bold"/>
                <a:cs typeface="Source Serif Pro Bold"/>
                <a:sym typeface="Source Serif Pro Bold"/>
              </a:rPr>
              <a:t>Thank you</a:t>
            </a:r>
          </a:p>
        </p:txBody>
      </p:sp>
      <p:grpSp>
        <p:nvGrpSpPr>
          <p:cNvPr id="3" name="Group 3"/>
          <p:cNvGrpSpPr/>
          <p:nvPr/>
        </p:nvGrpSpPr>
        <p:grpSpPr>
          <a:xfrm>
            <a:off x="7670988" y="6379578"/>
            <a:ext cx="9588312" cy="2878722"/>
            <a:chOff x="0" y="0"/>
            <a:chExt cx="12784416" cy="3838296"/>
          </a:xfrm>
        </p:grpSpPr>
        <p:sp>
          <p:nvSpPr>
            <p:cNvPr id="4" name="Freeform 4"/>
            <p:cNvSpPr/>
            <p:nvPr/>
          </p:nvSpPr>
          <p:spPr>
            <a:xfrm>
              <a:off x="7235378" y="410483"/>
              <a:ext cx="5549038" cy="1804008"/>
            </a:xfrm>
            <a:custGeom>
              <a:avLst/>
              <a:gdLst/>
              <a:ahLst/>
              <a:cxnLst/>
              <a:rect l="l" t="t" r="r" b="b"/>
              <a:pathLst>
                <a:path w="5549038" h="1804008">
                  <a:moveTo>
                    <a:pt x="0" y="0"/>
                  </a:moveTo>
                  <a:lnTo>
                    <a:pt x="5549038" y="0"/>
                  </a:lnTo>
                  <a:lnTo>
                    <a:pt x="5549038" y="1804008"/>
                  </a:lnTo>
                  <a:lnTo>
                    <a:pt x="0" y="1804008"/>
                  </a:lnTo>
                  <a:lnTo>
                    <a:pt x="0" y="0"/>
                  </a:lnTo>
                  <a:close/>
                </a:path>
              </a:pathLst>
            </a:custGeom>
            <a:blipFill>
              <a:blip r:embed="rId3"/>
              <a:stretch>
                <a:fillRect/>
              </a:stretch>
            </a:blipFill>
          </p:spPr>
          <p:txBody>
            <a:bodyPr/>
            <a:lstStyle/>
            <a:p>
              <a:endParaRPr lang="en-AU"/>
            </a:p>
          </p:txBody>
        </p:sp>
        <p:sp>
          <p:nvSpPr>
            <p:cNvPr id="5" name="TextBox 5"/>
            <p:cNvSpPr txBox="1"/>
            <p:nvPr/>
          </p:nvSpPr>
          <p:spPr>
            <a:xfrm>
              <a:off x="0" y="-66675"/>
              <a:ext cx="7235378" cy="2281166"/>
            </a:xfrm>
            <a:prstGeom prst="rect">
              <a:avLst/>
            </a:prstGeom>
          </p:spPr>
          <p:txBody>
            <a:bodyPr lIns="0" tIns="0" rIns="0" bIns="0" rtlCol="0" anchor="t">
              <a:spAutoFit/>
            </a:bodyPr>
            <a:lstStyle/>
            <a:p>
              <a:pPr algn="l">
                <a:lnSpc>
                  <a:spcPts val="4633"/>
                </a:lnSpc>
              </a:pPr>
              <a:r>
                <a:rPr lang="en-US" sz="3309">
                  <a:solidFill>
                    <a:srgbClr val="000000"/>
                  </a:solidFill>
                  <a:latin typeface="Canva Sans"/>
                  <a:ea typeface="Canva Sans"/>
                  <a:cs typeface="Canva Sans"/>
                  <a:sym typeface="Canva Sans"/>
                </a:rPr>
                <a:t>Clare Rushton </a:t>
              </a:r>
            </a:p>
            <a:p>
              <a:pPr algn="l">
                <a:lnSpc>
                  <a:spcPts val="4633"/>
                </a:lnSpc>
              </a:pPr>
              <a:r>
                <a:rPr lang="en-US" sz="3309">
                  <a:solidFill>
                    <a:srgbClr val="000000"/>
                  </a:solidFill>
                  <a:latin typeface="Canva Sans"/>
                  <a:ea typeface="Canva Sans"/>
                  <a:cs typeface="Canva Sans"/>
                  <a:sym typeface="Canva Sans"/>
                </a:rPr>
                <a:t>University of Wollongong</a:t>
              </a:r>
            </a:p>
            <a:p>
              <a:pPr algn="l">
                <a:lnSpc>
                  <a:spcPts val="4633"/>
                </a:lnSpc>
              </a:pPr>
              <a:r>
                <a:rPr lang="en-US" sz="3309">
                  <a:solidFill>
                    <a:srgbClr val="000000"/>
                  </a:solidFill>
                  <a:latin typeface="Canva Sans"/>
                  <a:ea typeface="Canva Sans"/>
                  <a:cs typeface="Canva Sans"/>
                  <a:sym typeface="Canva Sans"/>
                </a:rPr>
                <a:t>cr566@uowmail.edu.au</a:t>
              </a:r>
            </a:p>
          </p:txBody>
        </p:sp>
        <p:sp>
          <p:nvSpPr>
            <p:cNvPr id="6" name="Freeform 6"/>
            <p:cNvSpPr/>
            <p:nvPr/>
          </p:nvSpPr>
          <p:spPr>
            <a:xfrm>
              <a:off x="0" y="2742753"/>
              <a:ext cx="12784416" cy="1095543"/>
            </a:xfrm>
            <a:custGeom>
              <a:avLst/>
              <a:gdLst/>
              <a:ahLst/>
              <a:cxnLst/>
              <a:rect l="l" t="t" r="r" b="b"/>
              <a:pathLst>
                <a:path w="12784416" h="1095543">
                  <a:moveTo>
                    <a:pt x="0" y="0"/>
                  </a:moveTo>
                  <a:lnTo>
                    <a:pt x="12784416" y="0"/>
                  </a:lnTo>
                  <a:lnTo>
                    <a:pt x="12784416" y="1095543"/>
                  </a:lnTo>
                  <a:lnTo>
                    <a:pt x="0" y="1095543"/>
                  </a:lnTo>
                  <a:lnTo>
                    <a:pt x="0" y="0"/>
                  </a:lnTo>
                  <a:close/>
                </a:path>
              </a:pathLst>
            </a:custGeom>
            <a:blipFill>
              <a:blip r:embed="rId4">
                <a:alphaModFix amt="57000"/>
              </a:blip>
              <a:stretch>
                <a:fillRect t="-2023418" r="-87723" b="-67216"/>
              </a:stretch>
            </a:blipFill>
          </p:spPr>
          <p:txBody>
            <a:bodyPr/>
            <a:lstStyle/>
            <a:p>
              <a:endParaRPr lang="en-AU"/>
            </a:p>
          </p:txBody>
        </p:sp>
      </p:grpSp>
      <p:grpSp>
        <p:nvGrpSpPr>
          <p:cNvPr id="7" name="Group 7"/>
          <p:cNvGrpSpPr/>
          <p:nvPr/>
        </p:nvGrpSpPr>
        <p:grpSpPr>
          <a:xfrm>
            <a:off x="7670988" y="1050641"/>
            <a:ext cx="9588312" cy="3399998"/>
            <a:chOff x="0" y="0"/>
            <a:chExt cx="12784416" cy="4533330"/>
          </a:xfrm>
        </p:grpSpPr>
        <p:sp>
          <p:nvSpPr>
            <p:cNvPr id="8" name="Freeform 8"/>
            <p:cNvSpPr/>
            <p:nvPr/>
          </p:nvSpPr>
          <p:spPr>
            <a:xfrm>
              <a:off x="7612710" y="0"/>
              <a:ext cx="3259991" cy="3123614"/>
            </a:xfrm>
            <a:custGeom>
              <a:avLst/>
              <a:gdLst/>
              <a:ahLst/>
              <a:cxnLst/>
              <a:rect l="l" t="t" r="r" b="b"/>
              <a:pathLst>
                <a:path w="3259991" h="3123614">
                  <a:moveTo>
                    <a:pt x="0" y="0"/>
                  </a:moveTo>
                  <a:lnTo>
                    <a:pt x="3259991" y="0"/>
                  </a:lnTo>
                  <a:lnTo>
                    <a:pt x="3259991" y="3123614"/>
                  </a:lnTo>
                  <a:lnTo>
                    <a:pt x="0" y="3123614"/>
                  </a:lnTo>
                  <a:lnTo>
                    <a:pt x="0" y="0"/>
                  </a:lnTo>
                  <a:close/>
                </a:path>
              </a:pathLst>
            </a:custGeom>
            <a:blipFill>
              <a:blip r:embed="rId5"/>
              <a:stretch>
                <a:fillRect l="-12162" r="-9881" b="-8988"/>
              </a:stretch>
            </a:blipFill>
          </p:spPr>
          <p:txBody>
            <a:bodyPr/>
            <a:lstStyle/>
            <a:p>
              <a:endParaRPr lang="en-AU"/>
            </a:p>
          </p:txBody>
        </p:sp>
        <p:sp>
          <p:nvSpPr>
            <p:cNvPr id="9" name="TextBox 9"/>
            <p:cNvSpPr txBox="1"/>
            <p:nvPr/>
          </p:nvSpPr>
          <p:spPr>
            <a:xfrm>
              <a:off x="0" y="597879"/>
              <a:ext cx="7235379" cy="2281166"/>
            </a:xfrm>
            <a:prstGeom prst="rect">
              <a:avLst/>
            </a:prstGeom>
          </p:spPr>
          <p:txBody>
            <a:bodyPr lIns="0" tIns="0" rIns="0" bIns="0" rtlCol="0" anchor="t">
              <a:spAutoFit/>
            </a:bodyPr>
            <a:lstStyle/>
            <a:p>
              <a:pPr algn="l">
                <a:lnSpc>
                  <a:spcPts val="4633"/>
                </a:lnSpc>
              </a:pPr>
              <a:r>
                <a:rPr lang="en-US" sz="3309" dirty="0">
                  <a:solidFill>
                    <a:srgbClr val="000000"/>
                  </a:solidFill>
                  <a:latin typeface="Canva Sans"/>
                  <a:ea typeface="Canva Sans"/>
                  <a:cs typeface="Canva Sans"/>
                  <a:sym typeface="Canva Sans"/>
                </a:rPr>
                <a:t>Paige Webb </a:t>
              </a:r>
            </a:p>
            <a:p>
              <a:pPr algn="l">
                <a:lnSpc>
                  <a:spcPts val="4633"/>
                </a:lnSpc>
              </a:pPr>
              <a:r>
                <a:rPr lang="en-US" sz="3309" dirty="0">
                  <a:solidFill>
                    <a:srgbClr val="000000"/>
                  </a:solidFill>
                  <a:latin typeface="Canva Sans"/>
                  <a:ea typeface="Canva Sans"/>
                  <a:cs typeface="Canva Sans"/>
                  <a:sym typeface="Canva Sans"/>
                </a:rPr>
                <a:t>NDARC, UNSW</a:t>
              </a:r>
            </a:p>
            <a:p>
              <a:pPr algn="l">
                <a:lnSpc>
                  <a:spcPts val="4633"/>
                </a:lnSpc>
              </a:pPr>
              <a:r>
                <a:rPr lang="en-US" sz="3309" dirty="0">
                  <a:solidFill>
                    <a:srgbClr val="000000"/>
                  </a:solidFill>
                  <a:latin typeface="Canva Sans"/>
                  <a:ea typeface="Canva Sans"/>
                  <a:cs typeface="Canva Sans"/>
                  <a:sym typeface="Canva Sans"/>
                </a:rPr>
                <a:t>p.webb@unsw.edu.au</a:t>
              </a:r>
            </a:p>
          </p:txBody>
        </p:sp>
        <p:sp>
          <p:nvSpPr>
            <p:cNvPr id="10" name="Freeform 10"/>
            <p:cNvSpPr/>
            <p:nvPr/>
          </p:nvSpPr>
          <p:spPr>
            <a:xfrm>
              <a:off x="0" y="3437787"/>
              <a:ext cx="12784416" cy="1095543"/>
            </a:xfrm>
            <a:custGeom>
              <a:avLst/>
              <a:gdLst/>
              <a:ahLst/>
              <a:cxnLst/>
              <a:rect l="l" t="t" r="r" b="b"/>
              <a:pathLst>
                <a:path w="12784416" h="1095543">
                  <a:moveTo>
                    <a:pt x="0" y="0"/>
                  </a:moveTo>
                  <a:lnTo>
                    <a:pt x="12784416" y="0"/>
                  </a:lnTo>
                  <a:lnTo>
                    <a:pt x="12784416" y="1095543"/>
                  </a:lnTo>
                  <a:lnTo>
                    <a:pt x="0" y="1095543"/>
                  </a:lnTo>
                  <a:lnTo>
                    <a:pt x="0" y="0"/>
                  </a:lnTo>
                  <a:close/>
                </a:path>
              </a:pathLst>
            </a:custGeom>
            <a:blipFill>
              <a:blip r:embed="rId6">
                <a:alphaModFix amt="57000"/>
              </a:blip>
              <a:stretch>
                <a:fillRect t="-2023418" r="-87723" b="-67216"/>
              </a:stretch>
            </a:blipFill>
          </p:spPr>
          <p:txBody>
            <a:bodyPr/>
            <a:lstStyle/>
            <a:p>
              <a:endParaRPr lang="en-AU"/>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F4FB"/>
        </a:solidFill>
        <a:effectLst/>
      </p:bgPr>
    </p:bg>
    <p:spTree>
      <p:nvGrpSpPr>
        <p:cNvPr id="1" name=""/>
        <p:cNvGrpSpPr/>
        <p:nvPr/>
      </p:nvGrpSpPr>
      <p:grpSpPr>
        <a:xfrm>
          <a:off x="0" y="0"/>
          <a:ext cx="0" cy="0"/>
          <a:chOff x="0" y="0"/>
          <a:chExt cx="0" cy="0"/>
        </a:xfrm>
      </p:grpSpPr>
      <p:sp>
        <p:nvSpPr>
          <p:cNvPr id="2" name="Freeform 2"/>
          <p:cNvSpPr/>
          <p:nvPr/>
        </p:nvSpPr>
        <p:spPr>
          <a:xfrm>
            <a:off x="5597110" y="0"/>
            <a:ext cx="12690890" cy="10292128"/>
          </a:xfrm>
          <a:custGeom>
            <a:avLst/>
            <a:gdLst/>
            <a:ahLst/>
            <a:cxnLst/>
            <a:rect l="l" t="t" r="r" b="b"/>
            <a:pathLst>
              <a:path w="12690890" h="10292128">
                <a:moveTo>
                  <a:pt x="0" y="0"/>
                </a:moveTo>
                <a:lnTo>
                  <a:pt x="12690890" y="0"/>
                </a:lnTo>
                <a:lnTo>
                  <a:pt x="12690890" y="10292128"/>
                </a:lnTo>
                <a:lnTo>
                  <a:pt x="0" y="10292128"/>
                </a:lnTo>
                <a:lnTo>
                  <a:pt x="0" y="0"/>
                </a:lnTo>
                <a:close/>
              </a:path>
            </a:pathLst>
          </a:custGeom>
          <a:blipFill>
            <a:blip r:embed="rId3"/>
            <a:stretch>
              <a:fillRect/>
            </a:stretch>
          </a:blipFill>
        </p:spPr>
        <p:txBody>
          <a:bodyPr/>
          <a:lstStyle/>
          <a:p>
            <a:endParaRPr lang="en-AU"/>
          </a:p>
        </p:txBody>
      </p:sp>
      <p:sp>
        <p:nvSpPr>
          <p:cNvPr id="3" name="TextBox 3"/>
          <p:cNvSpPr txBox="1"/>
          <p:nvPr/>
        </p:nvSpPr>
        <p:spPr>
          <a:xfrm>
            <a:off x="269560" y="1683913"/>
            <a:ext cx="4999567" cy="1571612"/>
          </a:xfrm>
          <a:prstGeom prst="rect">
            <a:avLst/>
          </a:prstGeom>
        </p:spPr>
        <p:txBody>
          <a:bodyPr lIns="0" tIns="0" rIns="0" bIns="0" rtlCol="0" anchor="t">
            <a:spAutoFit/>
          </a:bodyPr>
          <a:lstStyle/>
          <a:p>
            <a:pPr algn="ctr">
              <a:lnSpc>
                <a:spcPts val="6300"/>
              </a:lnSpc>
            </a:pPr>
            <a:r>
              <a:rPr lang="en-US" sz="4500" b="1">
                <a:solidFill>
                  <a:srgbClr val="000000"/>
                </a:solidFill>
                <a:latin typeface="Source Serif Pro Bold"/>
                <a:ea typeface="Source Serif Pro Bold"/>
                <a:cs typeface="Source Serif Pro Bold"/>
                <a:sym typeface="Source Serif Pro Bold"/>
              </a:rPr>
              <a:t>Acknowledgement of Country</a:t>
            </a:r>
          </a:p>
        </p:txBody>
      </p:sp>
      <p:sp>
        <p:nvSpPr>
          <p:cNvPr id="4" name="TextBox 4"/>
          <p:cNvSpPr txBox="1"/>
          <p:nvPr/>
        </p:nvSpPr>
        <p:spPr>
          <a:xfrm>
            <a:off x="427589" y="9500157"/>
            <a:ext cx="4683510" cy="540385"/>
          </a:xfrm>
          <a:prstGeom prst="rect">
            <a:avLst/>
          </a:prstGeom>
        </p:spPr>
        <p:txBody>
          <a:bodyPr lIns="0" tIns="0" rIns="0" bIns="0" rtlCol="0" anchor="t">
            <a:spAutoFit/>
          </a:bodyPr>
          <a:lstStyle/>
          <a:p>
            <a:pPr marL="0" lvl="0" indent="0" algn="ctr">
              <a:lnSpc>
                <a:spcPts val="2240"/>
              </a:lnSpc>
              <a:spcBef>
                <a:spcPct val="0"/>
              </a:spcBef>
            </a:pPr>
            <a:r>
              <a:rPr lang="en-US" sz="1600" u="none" strike="noStrike">
                <a:solidFill>
                  <a:srgbClr val="000000"/>
                </a:solidFill>
                <a:latin typeface="Source Serif Pro"/>
                <a:ea typeface="Source Serif Pro"/>
                <a:cs typeface="Source Serif Pro"/>
                <a:sym typeface="Source Serif Pro"/>
              </a:rPr>
              <a:t>hhttps://aiatsis.gov.au/explore/map-indigenous-australia</a:t>
            </a:r>
          </a:p>
        </p:txBody>
      </p:sp>
      <p:sp>
        <p:nvSpPr>
          <p:cNvPr id="5" name="TextBox 5"/>
          <p:cNvSpPr txBox="1"/>
          <p:nvPr/>
        </p:nvSpPr>
        <p:spPr>
          <a:xfrm>
            <a:off x="269560" y="6340514"/>
            <a:ext cx="4954351" cy="3026410"/>
          </a:xfrm>
          <a:prstGeom prst="rect">
            <a:avLst/>
          </a:prstGeom>
        </p:spPr>
        <p:txBody>
          <a:bodyPr lIns="0" tIns="0" rIns="0" bIns="0" rtlCol="0" anchor="t">
            <a:spAutoFit/>
          </a:bodyPr>
          <a:lstStyle/>
          <a:p>
            <a:pPr algn="ctr">
              <a:lnSpc>
                <a:spcPts val="2240"/>
              </a:lnSpc>
              <a:spcBef>
                <a:spcPct val="0"/>
              </a:spcBef>
            </a:pPr>
            <a:r>
              <a:rPr lang="en-US" sz="1600">
                <a:solidFill>
                  <a:srgbClr val="000000"/>
                </a:solidFill>
                <a:latin typeface="Source Serif Pro"/>
                <a:ea typeface="Source Serif Pro"/>
                <a:cs typeface="Source Serif Pro"/>
                <a:sym typeface="Source Serif Pro"/>
              </a:rPr>
              <a:t>This map attempts to represent the language, social or nation groups of Aboriginal Australia. It shows only the general locations of larger groupings of people which may include clans, dialects or individual languages in a group. It used published resources from the eighteenth century-1994 and is not intended to be exact, nor the boundaries fixed. It is not suitable for native title or other land claims. David R Horton (creator), © AIATSIS, 1996. No reproduction without permission. To purchase a print version visit: https://shop.aiatsis.gov.au/.</a:t>
            </a:r>
          </a:p>
        </p:txBody>
      </p:sp>
      <p:sp>
        <p:nvSpPr>
          <p:cNvPr id="6" name="Oval 5">
            <a:extLst>
              <a:ext uri="{FF2B5EF4-FFF2-40B4-BE49-F238E27FC236}">
                <a16:creationId xmlns:a16="http://schemas.microsoft.com/office/drawing/2014/main" id="{4A7ADDB1-E46C-EAFE-C8E7-F2E7F5B3D72E}"/>
              </a:ext>
            </a:extLst>
          </p:cNvPr>
          <p:cNvSpPr/>
          <p:nvPr/>
        </p:nvSpPr>
        <p:spPr>
          <a:xfrm>
            <a:off x="16383000" y="5981700"/>
            <a:ext cx="990600" cy="2209800"/>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73809" y="2063495"/>
            <a:ext cx="14340382" cy="1038040"/>
          </a:xfrm>
          <a:prstGeom prst="rect">
            <a:avLst/>
          </a:prstGeom>
        </p:spPr>
        <p:txBody>
          <a:bodyPr lIns="0" tIns="0" rIns="0" bIns="0" rtlCol="0" anchor="t">
            <a:spAutoFit/>
          </a:bodyPr>
          <a:lstStyle/>
          <a:p>
            <a:pPr algn="ctr">
              <a:lnSpc>
                <a:spcPts val="4205"/>
              </a:lnSpc>
            </a:pPr>
            <a:r>
              <a:rPr lang="en-US" sz="2628">
                <a:solidFill>
                  <a:srgbClr val="000000"/>
                </a:solidFill>
                <a:latin typeface="Canva Sans"/>
                <a:ea typeface="Canva Sans"/>
                <a:cs typeface="Canva Sans"/>
                <a:sym typeface="Canva Sans"/>
              </a:rPr>
              <a:t>We acknowledge the individual and collective expertise of those with a living or lived experience of mental health, alcohol and other drug issues. </a:t>
            </a:r>
          </a:p>
        </p:txBody>
      </p:sp>
      <p:sp>
        <p:nvSpPr>
          <p:cNvPr id="3" name="TextBox 3"/>
          <p:cNvSpPr txBox="1"/>
          <p:nvPr/>
        </p:nvSpPr>
        <p:spPr>
          <a:xfrm>
            <a:off x="479956" y="191159"/>
            <a:ext cx="8054443" cy="1111843"/>
          </a:xfrm>
          <a:prstGeom prst="rect">
            <a:avLst/>
          </a:prstGeom>
        </p:spPr>
        <p:txBody>
          <a:bodyPr wrap="square" lIns="0" tIns="0" rIns="0" bIns="0" rtlCol="0" anchor="t">
            <a:spAutoFit/>
          </a:bodyPr>
          <a:lstStyle/>
          <a:p>
            <a:pPr algn="ctr">
              <a:lnSpc>
                <a:spcPts val="8960"/>
              </a:lnSpc>
            </a:pPr>
            <a:r>
              <a:rPr lang="en-US" sz="6400" b="1" dirty="0">
                <a:solidFill>
                  <a:srgbClr val="000000"/>
                </a:solidFill>
                <a:latin typeface="Source Serif Pro Bold"/>
                <a:ea typeface="Source Serif Pro Bold"/>
                <a:cs typeface="Source Serif Pro Bold"/>
                <a:sym typeface="Source Serif Pro Bold"/>
              </a:rPr>
              <a:t>Acknowledgements</a:t>
            </a:r>
          </a:p>
        </p:txBody>
      </p:sp>
      <p:sp>
        <p:nvSpPr>
          <p:cNvPr id="4" name="TextBox 4"/>
          <p:cNvSpPr txBox="1"/>
          <p:nvPr/>
        </p:nvSpPr>
        <p:spPr>
          <a:xfrm>
            <a:off x="479957" y="1498011"/>
            <a:ext cx="3931092" cy="655955"/>
          </a:xfrm>
          <a:prstGeom prst="rect">
            <a:avLst/>
          </a:prstGeom>
        </p:spPr>
        <p:txBody>
          <a:bodyPr lIns="0" tIns="0" rIns="0" bIns="0" rtlCol="0" anchor="t">
            <a:spAutoFit/>
          </a:bodyPr>
          <a:lstStyle/>
          <a:p>
            <a:pPr algn="l">
              <a:lnSpc>
                <a:spcPts val="5320"/>
              </a:lnSpc>
            </a:pPr>
            <a:r>
              <a:rPr lang="en-US" sz="3800" b="1">
                <a:solidFill>
                  <a:srgbClr val="000000"/>
                </a:solidFill>
                <a:latin typeface="Source Serif Pro Bold"/>
                <a:ea typeface="Source Serif Pro Bold"/>
                <a:cs typeface="Source Serif Pro Bold"/>
                <a:sym typeface="Source Serif Pro Bold"/>
              </a:rPr>
              <a:t>Lived experience</a:t>
            </a:r>
          </a:p>
        </p:txBody>
      </p:sp>
      <p:grpSp>
        <p:nvGrpSpPr>
          <p:cNvPr id="5" name="Group 5"/>
          <p:cNvGrpSpPr/>
          <p:nvPr/>
        </p:nvGrpSpPr>
        <p:grpSpPr>
          <a:xfrm>
            <a:off x="344679" y="3454637"/>
            <a:ext cx="8594875" cy="6462214"/>
            <a:chOff x="0" y="0"/>
            <a:chExt cx="2263671" cy="1701982"/>
          </a:xfrm>
        </p:grpSpPr>
        <p:sp>
          <p:nvSpPr>
            <p:cNvPr id="6" name="Freeform 6"/>
            <p:cNvSpPr/>
            <p:nvPr/>
          </p:nvSpPr>
          <p:spPr>
            <a:xfrm>
              <a:off x="0" y="0"/>
              <a:ext cx="2263671" cy="1701982"/>
            </a:xfrm>
            <a:custGeom>
              <a:avLst/>
              <a:gdLst/>
              <a:ahLst/>
              <a:cxnLst/>
              <a:rect l="l" t="t" r="r" b="b"/>
              <a:pathLst>
                <a:path w="2263671" h="1701982">
                  <a:moveTo>
                    <a:pt x="16214" y="0"/>
                  </a:moveTo>
                  <a:lnTo>
                    <a:pt x="2247457" y="0"/>
                  </a:lnTo>
                  <a:cubicBezTo>
                    <a:pt x="2251757" y="0"/>
                    <a:pt x="2255881" y="1708"/>
                    <a:pt x="2258922" y="4749"/>
                  </a:cubicBezTo>
                  <a:cubicBezTo>
                    <a:pt x="2261963" y="7790"/>
                    <a:pt x="2263671" y="11914"/>
                    <a:pt x="2263671" y="16214"/>
                  </a:cubicBezTo>
                  <a:lnTo>
                    <a:pt x="2263671" y="1685769"/>
                  </a:lnTo>
                  <a:cubicBezTo>
                    <a:pt x="2263671" y="1690069"/>
                    <a:pt x="2261963" y="1694193"/>
                    <a:pt x="2258922" y="1697233"/>
                  </a:cubicBezTo>
                  <a:cubicBezTo>
                    <a:pt x="2255881" y="1700274"/>
                    <a:pt x="2251757" y="1701982"/>
                    <a:pt x="2247457" y="1701982"/>
                  </a:cubicBezTo>
                  <a:lnTo>
                    <a:pt x="16214" y="1701982"/>
                  </a:lnTo>
                  <a:cubicBezTo>
                    <a:pt x="11914" y="1701982"/>
                    <a:pt x="7790" y="1700274"/>
                    <a:pt x="4749" y="1697233"/>
                  </a:cubicBezTo>
                  <a:cubicBezTo>
                    <a:pt x="1708" y="1694193"/>
                    <a:pt x="0" y="1690069"/>
                    <a:pt x="0" y="1685769"/>
                  </a:cubicBezTo>
                  <a:lnTo>
                    <a:pt x="0" y="16214"/>
                  </a:lnTo>
                  <a:cubicBezTo>
                    <a:pt x="0" y="11914"/>
                    <a:pt x="1708" y="7790"/>
                    <a:pt x="4749" y="4749"/>
                  </a:cubicBezTo>
                  <a:cubicBezTo>
                    <a:pt x="7790" y="1708"/>
                    <a:pt x="11914" y="0"/>
                    <a:pt x="16214" y="0"/>
                  </a:cubicBezTo>
                  <a:close/>
                </a:path>
              </a:pathLst>
            </a:custGeom>
            <a:solidFill>
              <a:srgbClr val="000000">
                <a:alpha val="0"/>
              </a:srgbClr>
            </a:solidFill>
            <a:ln w="9525" cap="sq">
              <a:solidFill>
                <a:srgbClr val="000000"/>
              </a:solidFill>
              <a:prstDash val="solid"/>
              <a:miter/>
            </a:ln>
          </p:spPr>
          <p:txBody>
            <a:bodyPr/>
            <a:lstStyle/>
            <a:p>
              <a:endParaRPr lang="en-AU"/>
            </a:p>
          </p:txBody>
        </p:sp>
        <p:sp>
          <p:nvSpPr>
            <p:cNvPr id="7" name="TextBox 7"/>
            <p:cNvSpPr txBox="1"/>
            <p:nvPr/>
          </p:nvSpPr>
          <p:spPr>
            <a:xfrm>
              <a:off x="0" y="-38100"/>
              <a:ext cx="2263671" cy="1740082"/>
            </a:xfrm>
            <a:prstGeom prst="rect">
              <a:avLst/>
            </a:prstGeom>
          </p:spPr>
          <p:txBody>
            <a:bodyPr lIns="50800" tIns="50800" rIns="50800" bIns="50800" rtlCol="0" anchor="ctr"/>
            <a:lstStyle/>
            <a:p>
              <a:pPr algn="ctr">
                <a:lnSpc>
                  <a:spcPts val="2659"/>
                </a:lnSpc>
              </a:pPr>
              <a:r>
                <a:rPr lang="en-US" sz="1899">
                  <a:solidFill>
                    <a:srgbClr val="FFFFFF"/>
                  </a:solidFill>
                  <a:latin typeface="Canva Sans"/>
                  <a:ea typeface="Canva Sans"/>
                  <a:cs typeface="Canva Sans"/>
                  <a:sym typeface="Canva Sans"/>
                </a:rPr>
                <a:t>CF</a:t>
              </a:r>
            </a:p>
          </p:txBody>
        </p:sp>
      </p:grpSp>
      <p:grpSp>
        <p:nvGrpSpPr>
          <p:cNvPr id="8" name="Group 8"/>
          <p:cNvGrpSpPr/>
          <p:nvPr/>
        </p:nvGrpSpPr>
        <p:grpSpPr>
          <a:xfrm>
            <a:off x="9290217" y="3454637"/>
            <a:ext cx="8594875" cy="6462214"/>
            <a:chOff x="0" y="0"/>
            <a:chExt cx="2263671" cy="1701982"/>
          </a:xfrm>
        </p:grpSpPr>
        <p:sp>
          <p:nvSpPr>
            <p:cNvPr id="9" name="Freeform 9"/>
            <p:cNvSpPr/>
            <p:nvPr/>
          </p:nvSpPr>
          <p:spPr>
            <a:xfrm>
              <a:off x="0" y="0"/>
              <a:ext cx="2263671" cy="1701982"/>
            </a:xfrm>
            <a:custGeom>
              <a:avLst/>
              <a:gdLst/>
              <a:ahLst/>
              <a:cxnLst/>
              <a:rect l="l" t="t" r="r" b="b"/>
              <a:pathLst>
                <a:path w="2263671" h="1701982">
                  <a:moveTo>
                    <a:pt x="16214" y="0"/>
                  </a:moveTo>
                  <a:lnTo>
                    <a:pt x="2247457" y="0"/>
                  </a:lnTo>
                  <a:cubicBezTo>
                    <a:pt x="2251757" y="0"/>
                    <a:pt x="2255881" y="1708"/>
                    <a:pt x="2258922" y="4749"/>
                  </a:cubicBezTo>
                  <a:cubicBezTo>
                    <a:pt x="2261963" y="7790"/>
                    <a:pt x="2263671" y="11914"/>
                    <a:pt x="2263671" y="16214"/>
                  </a:cubicBezTo>
                  <a:lnTo>
                    <a:pt x="2263671" y="1685769"/>
                  </a:lnTo>
                  <a:cubicBezTo>
                    <a:pt x="2263671" y="1690069"/>
                    <a:pt x="2261963" y="1694193"/>
                    <a:pt x="2258922" y="1697233"/>
                  </a:cubicBezTo>
                  <a:cubicBezTo>
                    <a:pt x="2255881" y="1700274"/>
                    <a:pt x="2251757" y="1701982"/>
                    <a:pt x="2247457" y="1701982"/>
                  </a:cubicBezTo>
                  <a:lnTo>
                    <a:pt x="16214" y="1701982"/>
                  </a:lnTo>
                  <a:cubicBezTo>
                    <a:pt x="11914" y="1701982"/>
                    <a:pt x="7790" y="1700274"/>
                    <a:pt x="4749" y="1697233"/>
                  </a:cubicBezTo>
                  <a:cubicBezTo>
                    <a:pt x="1708" y="1694193"/>
                    <a:pt x="0" y="1690069"/>
                    <a:pt x="0" y="1685769"/>
                  </a:cubicBezTo>
                  <a:lnTo>
                    <a:pt x="0" y="16214"/>
                  </a:lnTo>
                  <a:cubicBezTo>
                    <a:pt x="0" y="11914"/>
                    <a:pt x="1708" y="7790"/>
                    <a:pt x="4749" y="4749"/>
                  </a:cubicBezTo>
                  <a:cubicBezTo>
                    <a:pt x="7790" y="1708"/>
                    <a:pt x="11914" y="0"/>
                    <a:pt x="16214" y="0"/>
                  </a:cubicBezTo>
                  <a:close/>
                </a:path>
              </a:pathLst>
            </a:custGeom>
            <a:solidFill>
              <a:srgbClr val="000000">
                <a:alpha val="0"/>
              </a:srgbClr>
            </a:solidFill>
            <a:ln w="9525" cap="sq">
              <a:solidFill>
                <a:srgbClr val="000000"/>
              </a:solidFill>
              <a:prstDash val="solid"/>
              <a:miter/>
            </a:ln>
          </p:spPr>
          <p:txBody>
            <a:bodyPr/>
            <a:lstStyle/>
            <a:p>
              <a:endParaRPr lang="en-AU"/>
            </a:p>
          </p:txBody>
        </p:sp>
        <p:sp>
          <p:nvSpPr>
            <p:cNvPr id="10" name="TextBox 10"/>
            <p:cNvSpPr txBox="1"/>
            <p:nvPr/>
          </p:nvSpPr>
          <p:spPr>
            <a:xfrm>
              <a:off x="0" y="-38100"/>
              <a:ext cx="2263671" cy="1740082"/>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572684" y="4580885"/>
            <a:ext cx="6138864" cy="5142309"/>
            <a:chOff x="0" y="0"/>
            <a:chExt cx="8185152" cy="6856412"/>
          </a:xfrm>
        </p:grpSpPr>
        <p:sp>
          <p:nvSpPr>
            <p:cNvPr id="12" name="TextBox 12"/>
            <p:cNvSpPr txBox="1"/>
            <p:nvPr/>
          </p:nvSpPr>
          <p:spPr>
            <a:xfrm>
              <a:off x="0" y="-47625"/>
              <a:ext cx="4251322" cy="705002"/>
            </a:xfrm>
            <a:prstGeom prst="rect">
              <a:avLst/>
            </a:prstGeom>
          </p:spPr>
          <p:txBody>
            <a:bodyPr lIns="0" tIns="0" rIns="0" bIns="0" rtlCol="0" anchor="t">
              <a:spAutoFit/>
            </a:bodyPr>
            <a:lstStyle/>
            <a:p>
              <a:pPr algn="l">
                <a:lnSpc>
                  <a:spcPts val="4599"/>
                </a:lnSpc>
              </a:pPr>
              <a:r>
                <a:rPr lang="en-US" sz="3285" b="1">
                  <a:solidFill>
                    <a:srgbClr val="000000"/>
                  </a:solidFill>
                  <a:latin typeface="Source Serif Pro Bold"/>
                  <a:ea typeface="Source Serif Pro Bold"/>
                  <a:cs typeface="Source Serif Pro Bold"/>
                  <a:sym typeface="Source Serif Pro Bold"/>
                </a:rPr>
                <a:t>Funding body</a:t>
              </a:r>
            </a:p>
          </p:txBody>
        </p:sp>
        <p:sp>
          <p:nvSpPr>
            <p:cNvPr id="13" name="TextBox 13"/>
            <p:cNvSpPr txBox="1"/>
            <p:nvPr/>
          </p:nvSpPr>
          <p:spPr>
            <a:xfrm>
              <a:off x="53726" y="3475352"/>
              <a:ext cx="4251322" cy="705002"/>
            </a:xfrm>
            <a:prstGeom prst="rect">
              <a:avLst/>
            </a:prstGeom>
          </p:spPr>
          <p:txBody>
            <a:bodyPr lIns="0" tIns="0" rIns="0" bIns="0" rtlCol="0" anchor="t">
              <a:spAutoFit/>
            </a:bodyPr>
            <a:lstStyle/>
            <a:p>
              <a:pPr algn="l">
                <a:lnSpc>
                  <a:spcPts val="4599"/>
                </a:lnSpc>
              </a:pPr>
              <a:r>
                <a:rPr lang="en-US" sz="3285" b="1">
                  <a:solidFill>
                    <a:srgbClr val="000000"/>
                  </a:solidFill>
                  <a:latin typeface="Source Serif Pro Bold"/>
                  <a:ea typeface="Source Serif Pro Bold"/>
                  <a:cs typeface="Source Serif Pro Bold"/>
                  <a:sym typeface="Source Serif Pro Bold"/>
                </a:rPr>
                <a:t>Research Team</a:t>
              </a:r>
            </a:p>
          </p:txBody>
        </p:sp>
        <p:sp>
          <p:nvSpPr>
            <p:cNvPr id="14" name="TextBox 14"/>
            <p:cNvSpPr txBox="1"/>
            <p:nvPr/>
          </p:nvSpPr>
          <p:spPr>
            <a:xfrm>
              <a:off x="317492" y="4186704"/>
              <a:ext cx="7867660" cy="2669708"/>
            </a:xfrm>
            <a:prstGeom prst="rect">
              <a:avLst/>
            </a:prstGeom>
          </p:spPr>
          <p:txBody>
            <a:bodyPr lIns="0" tIns="0" rIns="0" bIns="0" rtlCol="0" anchor="t">
              <a:spAutoFit/>
            </a:bodyPr>
            <a:lstStyle/>
            <a:p>
              <a:pPr marL="410679" lvl="1" indent="-205339" algn="just">
                <a:lnSpc>
                  <a:spcPts val="3290"/>
                </a:lnSpc>
                <a:buFont typeface="Arial"/>
                <a:buChar char="•"/>
              </a:pPr>
              <a:r>
                <a:rPr lang="en-US" sz="1902">
                  <a:solidFill>
                    <a:srgbClr val="000000"/>
                  </a:solidFill>
                  <a:latin typeface="Source Serif Pro"/>
                  <a:ea typeface="Source Serif Pro"/>
                  <a:cs typeface="Source Serif Pro"/>
                  <a:sym typeface="Source Serif Pro"/>
                </a:rPr>
                <a:t>Paige Webb (NDARC, UNSW)</a:t>
              </a:r>
            </a:p>
            <a:p>
              <a:pPr marL="410679" lvl="1" indent="-205339" algn="just">
                <a:lnSpc>
                  <a:spcPts val="3290"/>
                </a:lnSpc>
                <a:buFont typeface="Arial"/>
                <a:buChar char="•"/>
              </a:pPr>
              <a:r>
                <a:rPr lang="en-US" sz="1902">
                  <a:solidFill>
                    <a:srgbClr val="000000"/>
                  </a:solidFill>
                  <a:latin typeface="Source Serif Pro"/>
                  <a:ea typeface="Source Serif Pro"/>
                  <a:cs typeface="Source Serif Pro"/>
                  <a:sym typeface="Source Serif Pro"/>
                </a:rPr>
                <a:t>Dr Simon Clay (NDARC, UNSW)</a:t>
              </a:r>
            </a:p>
            <a:p>
              <a:pPr marL="410679" lvl="1" indent="-205339" algn="just">
                <a:lnSpc>
                  <a:spcPts val="3290"/>
                </a:lnSpc>
                <a:buFont typeface="Arial"/>
                <a:buChar char="•"/>
              </a:pPr>
              <a:r>
                <a:rPr lang="en-US" sz="1902">
                  <a:solidFill>
                    <a:srgbClr val="000000"/>
                  </a:solidFill>
                  <a:latin typeface="Source Serif Pro"/>
                  <a:ea typeface="Source Serif Pro"/>
                  <a:cs typeface="Source Serif Pro"/>
                  <a:sym typeface="Source Serif Pro"/>
                </a:rPr>
                <a:t>Prof Louisa Degenhardt (NDARC, UNSW)</a:t>
              </a:r>
            </a:p>
            <a:p>
              <a:pPr marL="410679" lvl="1" indent="-205339" algn="just">
                <a:lnSpc>
                  <a:spcPts val="3290"/>
                </a:lnSpc>
                <a:buFont typeface="Arial"/>
                <a:buChar char="•"/>
              </a:pPr>
              <a:r>
                <a:rPr lang="en-US" sz="1902">
                  <a:solidFill>
                    <a:srgbClr val="000000"/>
                  </a:solidFill>
                  <a:latin typeface="Source Serif Pro"/>
                  <a:ea typeface="Source Serif Pro"/>
                  <a:cs typeface="Source Serif Pro"/>
                  <a:sym typeface="Source Serif Pro"/>
                </a:rPr>
                <a:t>A/Prof Rebecca McKetin (NDARC, UNSW)</a:t>
              </a:r>
            </a:p>
            <a:p>
              <a:pPr marL="410679" lvl="1" indent="-205339" algn="just">
                <a:lnSpc>
                  <a:spcPts val="3290"/>
                </a:lnSpc>
                <a:buFont typeface="Arial"/>
                <a:buChar char="•"/>
              </a:pPr>
              <a:r>
                <a:rPr lang="en-US" sz="1902">
                  <a:solidFill>
                    <a:srgbClr val="000000"/>
                  </a:solidFill>
                  <a:latin typeface="Source Serif Pro"/>
                  <a:ea typeface="Source Serif Pro"/>
                  <a:cs typeface="Source Serif Pro"/>
                  <a:sym typeface="Source Serif Pro"/>
                </a:rPr>
                <a:t>Prof Sharon Dawe (University of Queensland)</a:t>
              </a:r>
            </a:p>
          </p:txBody>
        </p:sp>
        <p:sp>
          <p:nvSpPr>
            <p:cNvPr id="15" name="TextBox 15"/>
            <p:cNvSpPr txBox="1"/>
            <p:nvPr/>
          </p:nvSpPr>
          <p:spPr>
            <a:xfrm>
              <a:off x="53726" y="1219446"/>
              <a:ext cx="5338183" cy="705002"/>
            </a:xfrm>
            <a:prstGeom prst="rect">
              <a:avLst/>
            </a:prstGeom>
          </p:spPr>
          <p:txBody>
            <a:bodyPr lIns="0" tIns="0" rIns="0" bIns="0" rtlCol="0" anchor="t">
              <a:spAutoFit/>
            </a:bodyPr>
            <a:lstStyle/>
            <a:p>
              <a:pPr algn="l">
                <a:lnSpc>
                  <a:spcPts val="4599"/>
                </a:lnSpc>
              </a:pPr>
              <a:r>
                <a:rPr lang="en-US" sz="3285" b="1">
                  <a:solidFill>
                    <a:srgbClr val="000000"/>
                  </a:solidFill>
                  <a:latin typeface="Source Serif Pro Bold"/>
                  <a:ea typeface="Source Serif Pro Bold"/>
                  <a:cs typeface="Source Serif Pro Bold"/>
                  <a:sym typeface="Source Serif Pro Bold"/>
                </a:rPr>
                <a:t>Advisory Committee</a:t>
              </a:r>
            </a:p>
          </p:txBody>
        </p:sp>
        <p:sp>
          <p:nvSpPr>
            <p:cNvPr id="16" name="TextBox 16"/>
            <p:cNvSpPr txBox="1"/>
            <p:nvPr/>
          </p:nvSpPr>
          <p:spPr>
            <a:xfrm>
              <a:off x="317492" y="1854599"/>
              <a:ext cx="7867660" cy="1571640"/>
            </a:xfrm>
            <a:prstGeom prst="rect">
              <a:avLst/>
            </a:prstGeom>
          </p:spPr>
          <p:txBody>
            <a:bodyPr lIns="0" tIns="0" rIns="0" bIns="0" rtlCol="0" anchor="t">
              <a:spAutoFit/>
            </a:bodyPr>
            <a:lstStyle/>
            <a:p>
              <a:pPr marL="410679" lvl="1" indent="-205339" algn="just">
                <a:lnSpc>
                  <a:spcPts val="3290"/>
                </a:lnSpc>
                <a:buFont typeface="Arial"/>
                <a:buChar char="•"/>
              </a:pPr>
              <a:r>
                <a:rPr lang="en-US" sz="1902">
                  <a:solidFill>
                    <a:srgbClr val="000000"/>
                  </a:solidFill>
                  <a:latin typeface="Source Serif Pro"/>
                  <a:ea typeface="Source Serif Pro"/>
                  <a:cs typeface="Source Serif Pro"/>
                  <a:sym typeface="Source Serif Pro"/>
                </a:rPr>
                <a:t>Chloe Span (Family Drug Support)</a:t>
              </a:r>
            </a:p>
            <a:p>
              <a:pPr marL="410679" lvl="1" indent="-205339" algn="just">
                <a:lnSpc>
                  <a:spcPts val="3290"/>
                </a:lnSpc>
                <a:buFont typeface="Arial"/>
                <a:buChar char="•"/>
              </a:pPr>
              <a:r>
                <a:rPr lang="en-US" sz="1902">
                  <a:solidFill>
                    <a:srgbClr val="000000"/>
                  </a:solidFill>
                  <a:latin typeface="Source Serif Pro"/>
                  <a:ea typeface="Source Serif Pro"/>
                  <a:cs typeface="Source Serif Pro"/>
                  <a:sym typeface="Source Serif Pro"/>
                </a:rPr>
                <a:t>Chris Gough (CAHMA)</a:t>
              </a:r>
            </a:p>
            <a:p>
              <a:pPr marL="410679" lvl="1" indent="-205339" algn="just">
                <a:lnSpc>
                  <a:spcPts val="3290"/>
                </a:lnSpc>
                <a:buFont typeface="Arial"/>
                <a:buChar char="•"/>
              </a:pPr>
              <a:r>
                <a:rPr lang="en-US" sz="1902">
                  <a:solidFill>
                    <a:srgbClr val="000000"/>
                  </a:solidFill>
                  <a:latin typeface="Source Serif Pro"/>
                  <a:ea typeface="Source Serif Pro"/>
                  <a:cs typeface="Source Serif Pro"/>
                  <a:sym typeface="Source Serif Pro"/>
                </a:rPr>
                <a:t>Sarah Etter (NADA)</a:t>
              </a:r>
            </a:p>
          </p:txBody>
        </p:sp>
        <p:sp>
          <p:nvSpPr>
            <p:cNvPr id="17" name="TextBox 17"/>
            <p:cNvSpPr txBox="1"/>
            <p:nvPr/>
          </p:nvSpPr>
          <p:spPr>
            <a:xfrm>
              <a:off x="317492" y="552450"/>
              <a:ext cx="7867660" cy="473571"/>
            </a:xfrm>
            <a:prstGeom prst="rect">
              <a:avLst/>
            </a:prstGeom>
          </p:spPr>
          <p:txBody>
            <a:bodyPr lIns="0" tIns="0" rIns="0" bIns="0" rtlCol="0" anchor="t">
              <a:spAutoFit/>
            </a:bodyPr>
            <a:lstStyle/>
            <a:p>
              <a:pPr marL="410679" lvl="1" indent="-205339" algn="just">
                <a:lnSpc>
                  <a:spcPts val="3290"/>
                </a:lnSpc>
                <a:buFont typeface="Arial"/>
                <a:buChar char="•"/>
              </a:pPr>
              <a:r>
                <a:rPr lang="en-US" sz="1902">
                  <a:solidFill>
                    <a:srgbClr val="000000"/>
                  </a:solidFill>
                  <a:latin typeface="Source Serif Pro"/>
                  <a:ea typeface="Source Serif Pro"/>
                  <a:cs typeface="Source Serif Pro"/>
                  <a:sym typeface="Source Serif Pro"/>
                </a:rPr>
                <a:t>Aus Government, NDARC</a:t>
              </a:r>
            </a:p>
          </p:txBody>
        </p:sp>
      </p:grpSp>
      <p:sp>
        <p:nvSpPr>
          <p:cNvPr id="18" name="Freeform 18"/>
          <p:cNvSpPr/>
          <p:nvPr/>
        </p:nvSpPr>
        <p:spPr>
          <a:xfrm>
            <a:off x="13266058" y="4664541"/>
            <a:ext cx="3993242" cy="700569"/>
          </a:xfrm>
          <a:custGeom>
            <a:avLst/>
            <a:gdLst/>
            <a:ahLst/>
            <a:cxnLst/>
            <a:rect l="l" t="t" r="r" b="b"/>
            <a:pathLst>
              <a:path w="3993242" h="700569">
                <a:moveTo>
                  <a:pt x="0" y="0"/>
                </a:moveTo>
                <a:lnTo>
                  <a:pt x="3993242" y="0"/>
                </a:lnTo>
                <a:lnTo>
                  <a:pt x="3993242" y="700569"/>
                </a:lnTo>
                <a:lnTo>
                  <a:pt x="0" y="700569"/>
                </a:lnTo>
                <a:lnTo>
                  <a:pt x="0" y="0"/>
                </a:lnTo>
                <a:close/>
              </a:path>
            </a:pathLst>
          </a:custGeom>
          <a:blipFill>
            <a:blip r:embed="rId3"/>
            <a:stretch>
              <a:fillRect/>
            </a:stretch>
          </a:blipFill>
        </p:spPr>
        <p:txBody>
          <a:bodyPr/>
          <a:lstStyle/>
          <a:p>
            <a:endParaRPr lang="en-AU"/>
          </a:p>
        </p:txBody>
      </p:sp>
      <p:sp>
        <p:nvSpPr>
          <p:cNvPr id="19" name="TextBox 19"/>
          <p:cNvSpPr txBox="1"/>
          <p:nvPr/>
        </p:nvSpPr>
        <p:spPr>
          <a:xfrm>
            <a:off x="10036696" y="4720684"/>
            <a:ext cx="2718893" cy="540658"/>
          </a:xfrm>
          <a:prstGeom prst="rect">
            <a:avLst/>
          </a:prstGeom>
        </p:spPr>
        <p:txBody>
          <a:bodyPr lIns="0" tIns="0" rIns="0" bIns="0" rtlCol="0" anchor="t">
            <a:spAutoFit/>
          </a:bodyPr>
          <a:lstStyle/>
          <a:p>
            <a:pPr algn="l">
              <a:lnSpc>
                <a:spcPts val="4599"/>
              </a:lnSpc>
            </a:pPr>
            <a:r>
              <a:rPr lang="en-US" sz="3285" b="1">
                <a:solidFill>
                  <a:srgbClr val="000000"/>
                </a:solidFill>
                <a:latin typeface="Source Serif Pro Bold"/>
                <a:ea typeface="Source Serif Pro Bold"/>
                <a:cs typeface="Source Serif Pro Bold"/>
                <a:sym typeface="Source Serif Pro Bold"/>
              </a:rPr>
              <a:t>Funding body</a:t>
            </a:r>
          </a:p>
        </p:txBody>
      </p:sp>
      <p:sp>
        <p:nvSpPr>
          <p:cNvPr id="20" name="TextBox 20"/>
          <p:cNvSpPr txBox="1"/>
          <p:nvPr/>
        </p:nvSpPr>
        <p:spPr>
          <a:xfrm>
            <a:off x="10290528" y="7285325"/>
            <a:ext cx="6290145" cy="2437870"/>
          </a:xfrm>
          <a:prstGeom prst="rect">
            <a:avLst/>
          </a:prstGeom>
        </p:spPr>
        <p:txBody>
          <a:bodyPr lIns="0" tIns="0" rIns="0" bIns="0" rtlCol="0" anchor="t">
            <a:spAutoFit/>
          </a:bodyPr>
          <a:lstStyle/>
          <a:p>
            <a:pPr marL="410679" lvl="1" indent="-205339" algn="just">
              <a:lnSpc>
                <a:spcPts val="3290"/>
              </a:lnSpc>
              <a:buFont typeface="Arial"/>
              <a:buChar char="•"/>
            </a:pPr>
            <a:r>
              <a:rPr lang="en-US" sz="1902">
                <a:solidFill>
                  <a:srgbClr val="000000"/>
                </a:solidFill>
                <a:latin typeface="Source Serif Pro"/>
                <a:ea typeface="Source Serif Pro"/>
                <a:cs typeface="Source Serif Pro"/>
                <a:sym typeface="Source Serif Pro"/>
              </a:rPr>
              <a:t>Clare Rushton (University of Wollongong)</a:t>
            </a:r>
          </a:p>
          <a:p>
            <a:pPr marL="410679" lvl="1" indent="-205339" algn="just">
              <a:lnSpc>
                <a:spcPts val="3290"/>
              </a:lnSpc>
              <a:buFont typeface="Arial"/>
              <a:buChar char="•"/>
            </a:pPr>
            <a:r>
              <a:rPr lang="en-US" sz="1902">
                <a:solidFill>
                  <a:srgbClr val="000000"/>
                </a:solidFill>
                <a:latin typeface="Source Serif Pro"/>
                <a:ea typeface="Source Serif Pro"/>
                <a:cs typeface="Source Serif Pro"/>
                <a:sym typeface="Source Serif Pro"/>
              </a:rPr>
              <a:t>A/Prof Peter Kelly (University of Wollongong)</a:t>
            </a:r>
          </a:p>
          <a:p>
            <a:pPr marL="410679" lvl="1" indent="-205339" algn="just">
              <a:lnSpc>
                <a:spcPts val="3290"/>
              </a:lnSpc>
              <a:buFont typeface="Arial"/>
              <a:buChar char="•"/>
            </a:pPr>
            <a:r>
              <a:rPr lang="en-US" sz="1902">
                <a:solidFill>
                  <a:srgbClr val="000000"/>
                </a:solidFill>
                <a:latin typeface="Source Serif Pro"/>
                <a:ea typeface="Source Serif Pro"/>
                <a:cs typeface="Source Serif Pro"/>
                <a:sym typeface="Source Serif Pro"/>
              </a:rPr>
              <a:t>Tamsin Thomas (University of Wollongong)</a:t>
            </a:r>
          </a:p>
          <a:p>
            <a:pPr marL="410679" lvl="1" indent="-205339" algn="just">
              <a:lnSpc>
                <a:spcPts val="3290"/>
              </a:lnSpc>
              <a:buFont typeface="Arial"/>
              <a:buChar char="•"/>
            </a:pPr>
            <a:r>
              <a:rPr lang="en-US" sz="1902">
                <a:solidFill>
                  <a:srgbClr val="000000"/>
                </a:solidFill>
                <a:latin typeface="Source Serif Pro"/>
                <a:ea typeface="Source Serif Pro"/>
                <a:cs typeface="Source Serif Pro"/>
                <a:sym typeface="Source Serif Pro"/>
              </a:rPr>
              <a:t>Dr Briony Larance (University of Wollongong)</a:t>
            </a:r>
          </a:p>
          <a:p>
            <a:pPr marL="410679" lvl="1" indent="-205339" algn="just">
              <a:lnSpc>
                <a:spcPts val="3290"/>
              </a:lnSpc>
              <a:buFont typeface="Arial"/>
              <a:buChar char="•"/>
            </a:pPr>
            <a:r>
              <a:rPr lang="en-US" sz="1902">
                <a:solidFill>
                  <a:srgbClr val="000000"/>
                </a:solidFill>
                <a:latin typeface="Source Serif Pro"/>
                <a:ea typeface="Source Serif Pro"/>
                <a:cs typeface="Source Serif Pro"/>
                <a:sym typeface="Source Serif Pro"/>
              </a:rPr>
              <a:t>Dr Alison Beck (University of Wollongong)</a:t>
            </a:r>
          </a:p>
          <a:p>
            <a:pPr marL="410679" lvl="1" indent="-205339" algn="just">
              <a:lnSpc>
                <a:spcPts val="3290"/>
              </a:lnSpc>
              <a:buFont typeface="Arial"/>
              <a:buChar char="•"/>
            </a:pPr>
            <a:r>
              <a:rPr lang="en-US" sz="1902">
                <a:solidFill>
                  <a:srgbClr val="000000"/>
                </a:solidFill>
                <a:latin typeface="Source Serif Pro"/>
                <a:ea typeface="Source Serif Pro"/>
                <a:cs typeface="Source Serif Pro"/>
                <a:sym typeface="Source Serif Pro"/>
              </a:rPr>
              <a:t>Camilla Townsend (University of Wollongong)</a:t>
            </a:r>
          </a:p>
        </p:txBody>
      </p:sp>
      <p:sp>
        <p:nvSpPr>
          <p:cNvPr id="21" name="TextBox 21"/>
          <p:cNvSpPr txBox="1"/>
          <p:nvPr/>
        </p:nvSpPr>
        <p:spPr>
          <a:xfrm>
            <a:off x="10036696" y="6767363"/>
            <a:ext cx="3398905" cy="540658"/>
          </a:xfrm>
          <a:prstGeom prst="rect">
            <a:avLst/>
          </a:prstGeom>
        </p:spPr>
        <p:txBody>
          <a:bodyPr lIns="0" tIns="0" rIns="0" bIns="0" rtlCol="0" anchor="t">
            <a:spAutoFit/>
          </a:bodyPr>
          <a:lstStyle/>
          <a:p>
            <a:pPr algn="l">
              <a:lnSpc>
                <a:spcPts val="4599"/>
              </a:lnSpc>
            </a:pPr>
            <a:r>
              <a:rPr lang="en-US" sz="3285" b="1">
                <a:solidFill>
                  <a:srgbClr val="000000"/>
                </a:solidFill>
                <a:latin typeface="Source Serif Pro Bold"/>
                <a:ea typeface="Source Serif Pro Bold"/>
                <a:cs typeface="Source Serif Pro Bold"/>
                <a:sym typeface="Source Serif Pro Bold"/>
              </a:rPr>
              <a:t>Research Team</a:t>
            </a:r>
          </a:p>
        </p:txBody>
      </p:sp>
      <p:sp>
        <p:nvSpPr>
          <p:cNvPr id="22" name="Freeform 22"/>
          <p:cNvSpPr/>
          <p:nvPr/>
        </p:nvSpPr>
        <p:spPr>
          <a:xfrm flipH="1">
            <a:off x="650889" y="3622974"/>
            <a:ext cx="7982455" cy="764077"/>
          </a:xfrm>
          <a:custGeom>
            <a:avLst/>
            <a:gdLst/>
            <a:ahLst/>
            <a:cxnLst/>
            <a:rect l="l" t="t" r="r" b="b"/>
            <a:pathLst>
              <a:path w="7982455" h="764077">
                <a:moveTo>
                  <a:pt x="7982455" y="0"/>
                </a:moveTo>
                <a:lnTo>
                  <a:pt x="0" y="0"/>
                </a:lnTo>
                <a:lnTo>
                  <a:pt x="0" y="764077"/>
                </a:lnTo>
                <a:lnTo>
                  <a:pt x="7982455" y="764077"/>
                </a:lnTo>
                <a:lnTo>
                  <a:pt x="7982455" y="0"/>
                </a:lnTo>
                <a:close/>
              </a:path>
            </a:pathLst>
          </a:custGeom>
          <a:blipFill>
            <a:blip r:embed="rId4">
              <a:alphaModFix amt="57000"/>
            </a:blip>
            <a:stretch>
              <a:fillRect l="-31805" t="-1781624" r="-52824" b="-47234"/>
            </a:stretch>
          </a:blipFill>
        </p:spPr>
        <p:txBody>
          <a:bodyPr/>
          <a:lstStyle/>
          <a:p>
            <a:endParaRPr lang="en-AU"/>
          </a:p>
        </p:txBody>
      </p:sp>
      <p:sp>
        <p:nvSpPr>
          <p:cNvPr id="23" name="TextBox 23"/>
          <p:cNvSpPr txBox="1"/>
          <p:nvPr/>
        </p:nvSpPr>
        <p:spPr>
          <a:xfrm>
            <a:off x="778442" y="3609224"/>
            <a:ext cx="1829210" cy="705852"/>
          </a:xfrm>
          <a:prstGeom prst="rect">
            <a:avLst/>
          </a:prstGeom>
        </p:spPr>
        <p:txBody>
          <a:bodyPr lIns="0" tIns="0" rIns="0" bIns="0" rtlCol="0" anchor="t">
            <a:spAutoFit/>
          </a:bodyPr>
          <a:lstStyle/>
          <a:p>
            <a:pPr algn="l">
              <a:lnSpc>
                <a:spcPts val="5719"/>
              </a:lnSpc>
            </a:pPr>
            <a:r>
              <a:rPr lang="en-US" sz="4085" b="1">
                <a:solidFill>
                  <a:srgbClr val="000000"/>
                </a:solidFill>
                <a:latin typeface="Source Serif Pro Bold"/>
                <a:ea typeface="Source Serif Pro Bold"/>
                <a:cs typeface="Source Serif Pro Bold"/>
                <a:sym typeface="Source Serif Pro Bold"/>
              </a:rPr>
              <a:t>Study A</a:t>
            </a:r>
          </a:p>
        </p:txBody>
      </p:sp>
      <p:sp>
        <p:nvSpPr>
          <p:cNvPr id="24" name="Freeform 24"/>
          <p:cNvSpPr/>
          <p:nvPr/>
        </p:nvSpPr>
        <p:spPr>
          <a:xfrm flipH="1">
            <a:off x="9547545" y="3617675"/>
            <a:ext cx="7982455" cy="764077"/>
          </a:xfrm>
          <a:custGeom>
            <a:avLst/>
            <a:gdLst/>
            <a:ahLst/>
            <a:cxnLst/>
            <a:rect l="l" t="t" r="r" b="b"/>
            <a:pathLst>
              <a:path w="7982455" h="764077">
                <a:moveTo>
                  <a:pt x="7982455" y="0"/>
                </a:moveTo>
                <a:lnTo>
                  <a:pt x="0" y="0"/>
                </a:lnTo>
                <a:lnTo>
                  <a:pt x="0" y="764076"/>
                </a:lnTo>
                <a:lnTo>
                  <a:pt x="7982455" y="764076"/>
                </a:lnTo>
                <a:lnTo>
                  <a:pt x="7982455" y="0"/>
                </a:lnTo>
                <a:close/>
              </a:path>
            </a:pathLst>
          </a:custGeom>
          <a:blipFill>
            <a:blip r:embed="rId5">
              <a:alphaModFix amt="57000"/>
            </a:blip>
            <a:stretch>
              <a:fillRect l="-31805" t="-1781624" r="-52824" b="-47234"/>
            </a:stretch>
          </a:blipFill>
        </p:spPr>
        <p:txBody>
          <a:bodyPr/>
          <a:lstStyle/>
          <a:p>
            <a:endParaRPr lang="en-AU"/>
          </a:p>
        </p:txBody>
      </p:sp>
      <p:sp>
        <p:nvSpPr>
          <p:cNvPr id="25" name="TextBox 25"/>
          <p:cNvSpPr txBox="1"/>
          <p:nvPr/>
        </p:nvSpPr>
        <p:spPr>
          <a:xfrm>
            <a:off x="9675098" y="3603924"/>
            <a:ext cx="1829210" cy="705852"/>
          </a:xfrm>
          <a:prstGeom prst="rect">
            <a:avLst/>
          </a:prstGeom>
        </p:spPr>
        <p:txBody>
          <a:bodyPr lIns="0" tIns="0" rIns="0" bIns="0" rtlCol="0" anchor="t">
            <a:spAutoFit/>
          </a:bodyPr>
          <a:lstStyle/>
          <a:p>
            <a:pPr algn="l">
              <a:lnSpc>
                <a:spcPts val="5719"/>
              </a:lnSpc>
            </a:pPr>
            <a:r>
              <a:rPr lang="en-US" sz="4085" b="1">
                <a:solidFill>
                  <a:srgbClr val="000000"/>
                </a:solidFill>
                <a:latin typeface="Source Serif Pro Bold"/>
                <a:ea typeface="Source Serif Pro Bold"/>
                <a:cs typeface="Source Serif Pro Bold"/>
                <a:sym typeface="Source Serif Pro Bold"/>
              </a:rPr>
              <a:t>Study B</a:t>
            </a:r>
          </a:p>
        </p:txBody>
      </p:sp>
      <p:sp>
        <p:nvSpPr>
          <p:cNvPr id="26" name="TextBox 26"/>
          <p:cNvSpPr txBox="1"/>
          <p:nvPr/>
        </p:nvSpPr>
        <p:spPr>
          <a:xfrm>
            <a:off x="10036696" y="5795908"/>
            <a:ext cx="3386330" cy="540658"/>
          </a:xfrm>
          <a:prstGeom prst="rect">
            <a:avLst/>
          </a:prstGeom>
        </p:spPr>
        <p:txBody>
          <a:bodyPr lIns="0" tIns="0" rIns="0" bIns="0" rtlCol="0" anchor="t">
            <a:spAutoFit/>
          </a:bodyPr>
          <a:lstStyle/>
          <a:p>
            <a:pPr algn="l">
              <a:lnSpc>
                <a:spcPts val="4599"/>
              </a:lnSpc>
            </a:pPr>
            <a:r>
              <a:rPr lang="en-US" sz="3285" b="1">
                <a:solidFill>
                  <a:srgbClr val="000000"/>
                </a:solidFill>
                <a:latin typeface="Source Serif Pro Bold"/>
                <a:ea typeface="Source Serif Pro Bold"/>
                <a:cs typeface="Source Serif Pro Bold"/>
                <a:sym typeface="Source Serif Pro Bold"/>
              </a:rPr>
              <a:t>Partnership with</a:t>
            </a:r>
          </a:p>
        </p:txBody>
      </p:sp>
      <p:sp>
        <p:nvSpPr>
          <p:cNvPr id="27" name="Freeform 27"/>
          <p:cNvSpPr/>
          <p:nvPr/>
        </p:nvSpPr>
        <p:spPr>
          <a:xfrm>
            <a:off x="13902642" y="5670467"/>
            <a:ext cx="3356658" cy="839165"/>
          </a:xfrm>
          <a:custGeom>
            <a:avLst/>
            <a:gdLst/>
            <a:ahLst/>
            <a:cxnLst/>
            <a:rect l="l" t="t" r="r" b="b"/>
            <a:pathLst>
              <a:path w="3356658" h="839165">
                <a:moveTo>
                  <a:pt x="0" y="0"/>
                </a:moveTo>
                <a:lnTo>
                  <a:pt x="3356658" y="0"/>
                </a:lnTo>
                <a:lnTo>
                  <a:pt x="3356658" y="839164"/>
                </a:lnTo>
                <a:lnTo>
                  <a:pt x="0" y="839164"/>
                </a:lnTo>
                <a:lnTo>
                  <a:pt x="0" y="0"/>
                </a:lnTo>
                <a:close/>
              </a:path>
            </a:pathLst>
          </a:custGeom>
          <a:blipFill>
            <a:blip r:embed="rId6"/>
            <a:stretch>
              <a:fillRect l="-5710" t="-25369" r="-7743" b="-23311"/>
            </a:stretch>
          </a:blipFill>
        </p:spPr>
        <p:txBody>
          <a:bodyPr/>
          <a:lstStyle/>
          <a:p>
            <a:endParaRPr lang="en-A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29430" y="531999"/>
            <a:ext cx="14098471" cy="1770511"/>
          </a:xfrm>
          <a:prstGeom prst="rect">
            <a:avLst/>
          </a:prstGeom>
        </p:spPr>
        <p:txBody>
          <a:bodyPr lIns="0" tIns="0" rIns="0" bIns="0" rtlCol="0" anchor="t">
            <a:spAutoFit/>
          </a:bodyPr>
          <a:lstStyle/>
          <a:p>
            <a:pPr algn="l">
              <a:lnSpc>
                <a:spcPts val="6954"/>
              </a:lnSpc>
            </a:pPr>
            <a:r>
              <a:rPr lang="en-US" sz="6100" b="1">
                <a:solidFill>
                  <a:srgbClr val="000000"/>
                </a:solidFill>
                <a:latin typeface="Source Serif Pro Bold"/>
                <a:ea typeface="Source Serif Pro Bold"/>
                <a:cs typeface="Source Serif Pro Bold"/>
                <a:sym typeface="Source Serif Pro Bold"/>
              </a:rPr>
              <a:t>Methamphetamine as a societal concern in Australia</a:t>
            </a:r>
          </a:p>
        </p:txBody>
      </p:sp>
      <p:sp>
        <p:nvSpPr>
          <p:cNvPr id="3" name="Freeform 3"/>
          <p:cNvSpPr/>
          <p:nvPr/>
        </p:nvSpPr>
        <p:spPr>
          <a:xfrm rot="5400000">
            <a:off x="-1334814" y="1334815"/>
            <a:ext cx="5143500" cy="2473871"/>
          </a:xfrm>
          <a:custGeom>
            <a:avLst/>
            <a:gdLst/>
            <a:ahLst/>
            <a:cxnLst/>
            <a:rect l="l" t="t" r="r" b="b"/>
            <a:pathLst>
              <a:path w="10430056" h="10457598">
                <a:moveTo>
                  <a:pt x="0" y="0"/>
                </a:moveTo>
                <a:lnTo>
                  <a:pt x="10430056" y="0"/>
                </a:lnTo>
                <a:lnTo>
                  <a:pt x="10430056" y="10457598"/>
                </a:lnTo>
                <a:lnTo>
                  <a:pt x="0" y="10457598"/>
                </a:lnTo>
                <a:lnTo>
                  <a:pt x="0" y="0"/>
                </a:lnTo>
                <a:close/>
              </a:path>
            </a:pathLst>
          </a:custGeom>
          <a:blipFill>
            <a:blip r:embed="rId3">
              <a:alphaModFix amt="57000"/>
            </a:blip>
            <a:stretch>
              <a:fillRect l="-93212" r="-513" b="-322722"/>
            </a:stretch>
          </a:blipFill>
        </p:spPr>
        <p:txBody>
          <a:bodyPr/>
          <a:lstStyle/>
          <a:p>
            <a:endParaRPr lang="en-AU"/>
          </a:p>
        </p:txBody>
      </p:sp>
      <p:sp>
        <p:nvSpPr>
          <p:cNvPr id="4" name="Freeform 4"/>
          <p:cNvSpPr/>
          <p:nvPr/>
        </p:nvSpPr>
        <p:spPr>
          <a:xfrm rot="5400000">
            <a:off x="-1334816" y="6478315"/>
            <a:ext cx="5143502" cy="2473873"/>
          </a:xfrm>
          <a:custGeom>
            <a:avLst/>
            <a:gdLst/>
            <a:ahLst/>
            <a:cxnLst/>
            <a:rect l="l" t="t" r="r" b="b"/>
            <a:pathLst>
              <a:path w="10430056" h="10457598">
                <a:moveTo>
                  <a:pt x="0" y="0"/>
                </a:moveTo>
                <a:lnTo>
                  <a:pt x="10430056" y="0"/>
                </a:lnTo>
                <a:lnTo>
                  <a:pt x="10430056" y="10457598"/>
                </a:lnTo>
                <a:lnTo>
                  <a:pt x="0" y="10457598"/>
                </a:lnTo>
                <a:lnTo>
                  <a:pt x="0" y="0"/>
                </a:lnTo>
                <a:close/>
              </a:path>
            </a:pathLst>
          </a:custGeom>
          <a:blipFill>
            <a:blip r:embed="rId4">
              <a:alphaModFix amt="57000"/>
            </a:blip>
            <a:stretch>
              <a:fillRect r="-113908" b="-322722"/>
            </a:stretch>
          </a:blipFill>
        </p:spPr>
        <p:txBody>
          <a:bodyPr/>
          <a:lstStyle/>
          <a:p>
            <a:endParaRPr lang="en-AU"/>
          </a:p>
        </p:txBody>
      </p:sp>
      <p:sp>
        <p:nvSpPr>
          <p:cNvPr id="5" name="TextBox 5"/>
          <p:cNvSpPr txBox="1"/>
          <p:nvPr/>
        </p:nvSpPr>
        <p:spPr>
          <a:xfrm>
            <a:off x="3229430" y="9346696"/>
            <a:ext cx="6166631" cy="436881"/>
          </a:xfrm>
          <a:prstGeom prst="rect">
            <a:avLst/>
          </a:prstGeom>
        </p:spPr>
        <p:txBody>
          <a:bodyPr lIns="0" tIns="0" rIns="0" bIns="0" rtlCol="0" anchor="t">
            <a:spAutoFit/>
          </a:bodyPr>
          <a:lstStyle/>
          <a:p>
            <a:pPr algn="l">
              <a:lnSpc>
                <a:spcPts val="3219"/>
              </a:lnSpc>
            </a:pPr>
            <a:r>
              <a:rPr lang="en-US" sz="2299" b="1">
                <a:solidFill>
                  <a:srgbClr val="000000"/>
                </a:solidFill>
                <a:latin typeface="Circular Std 1"/>
                <a:ea typeface="Circular Std 1"/>
                <a:cs typeface="Circular Std 1"/>
                <a:sym typeface="Circular Std 1"/>
              </a:rPr>
              <a:t>*Recent = past 12 months. Source: AIHW, 2024</a:t>
            </a:r>
          </a:p>
        </p:txBody>
      </p:sp>
      <p:sp>
        <p:nvSpPr>
          <p:cNvPr id="6" name="TextBox 6"/>
          <p:cNvSpPr txBox="1"/>
          <p:nvPr/>
        </p:nvSpPr>
        <p:spPr>
          <a:xfrm>
            <a:off x="11864853" y="4901428"/>
            <a:ext cx="9525" cy="344805"/>
          </a:xfrm>
          <a:prstGeom prst="rect">
            <a:avLst/>
          </a:prstGeom>
        </p:spPr>
        <p:txBody>
          <a:bodyPr lIns="0" tIns="0" rIns="0" bIns="0" rtlCol="0" anchor="t">
            <a:spAutoFit/>
          </a:bodyPr>
          <a:lstStyle/>
          <a:p>
            <a:pPr algn="ctr">
              <a:lnSpc>
                <a:spcPts val="2520"/>
              </a:lnSpc>
            </a:pPr>
            <a:endParaRPr/>
          </a:p>
        </p:txBody>
      </p:sp>
      <p:sp>
        <p:nvSpPr>
          <p:cNvPr id="7" name="TextBox 7"/>
          <p:cNvSpPr txBox="1"/>
          <p:nvPr/>
        </p:nvSpPr>
        <p:spPr>
          <a:xfrm>
            <a:off x="3229430" y="3045160"/>
            <a:ext cx="11325631" cy="5736590"/>
          </a:xfrm>
          <a:prstGeom prst="rect">
            <a:avLst/>
          </a:prstGeom>
        </p:spPr>
        <p:txBody>
          <a:bodyPr lIns="0" tIns="0" rIns="0" bIns="0" rtlCol="0" anchor="t">
            <a:spAutoFit/>
          </a:bodyPr>
          <a:lstStyle/>
          <a:p>
            <a:pPr marL="626111" lvl="1" indent="-313055" algn="l">
              <a:lnSpc>
                <a:spcPts val="4060"/>
              </a:lnSpc>
              <a:buFont typeface="Arial"/>
              <a:buChar char="•"/>
            </a:pPr>
            <a:r>
              <a:rPr lang="en-US" sz="2900">
                <a:solidFill>
                  <a:srgbClr val="000000"/>
                </a:solidFill>
                <a:latin typeface="Canva Sans"/>
                <a:ea typeface="Canva Sans"/>
                <a:cs typeface="Canva Sans"/>
                <a:sym typeface="Canva Sans"/>
              </a:rPr>
              <a:t>Families experience substantial burden</a:t>
            </a:r>
          </a:p>
          <a:p>
            <a:pPr algn="l">
              <a:lnSpc>
                <a:spcPts val="1260"/>
              </a:lnSpc>
            </a:pPr>
            <a:endParaRPr lang="en-US" sz="2900">
              <a:solidFill>
                <a:srgbClr val="000000"/>
              </a:solidFill>
              <a:latin typeface="Canva Sans"/>
              <a:ea typeface="Canva Sans"/>
              <a:cs typeface="Canva Sans"/>
              <a:sym typeface="Canva Sans"/>
            </a:endParaRPr>
          </a:p>
          <a:p>
            <a:pPr marL="626111" lvl="1" indent="-313055" algn="l">
              <a:lnSpc>
                <a:spcPts val="4060"/>
              </a:lnSpc>
              <a:buFont typeface="Arial"/>
              <a:buChar char="•"/>
            </a:pPr>
            <a:r>
              <a:rPr lang="en-US" sz="2900">
                <a:solidFill>
                  <a:srgbClr val="000000"/>
                </a:solidFill>
                <a:latin typeface="Canva Sans"/>
                <a:ea typeface="Canva Sans"/>
                <a:cs typeface="Canva Sans"/>
                <a:sym typeface="Canva Sans"/>
              </a:rPr>
              <a:t>Methamphetamine use significant issue in Australia</a:t>
            </a:r>
          </a:p>
          <a:p>
            <a:pPr marL="1252221" lvl="2" indent="-417407" algn="l">
              <a:lnSpc>
                <a:spcPts val="4060"/>
              </a:lnSpc>
              <a:buFont typeface="Arial"/>
              <a:buChar char="⚬"/>
            </a:pPr>
            <a:r>
              <a:rPr lang="en-US" sz="2900">
                <a:solidFill>
                  <a:srgbClr val="000000"/>
                </a:solidFill>
                <a:latin typeface="Canva Sans"/>
                <a:ea typeface="Canva Sans"/>
                <a:cs typeface="Canva Sans"/>
                <a:sym typeface="Canva Sans"/>
              </a:rPr>
              <a:t>Recent use*   1%      200 000 people</a:t>
            </a:r>
          </a:p>
          <a:p>
            <a:pPr marL="1252221" lvl="2" indent="-417407" algn="l">
              <a:lnSpc>
                <a:spcPts val="4060"/>
              </a:lnSpc>
              <a:buFont typeface="Arial"/>
              <a:buChar char="⚬"/>
            </a:pPr>
            <a:r>
              <a:rPr lang="en-US" sz="2900">
                <a:solidFill>
                  <a:srgbClr val="000000"/>
                </a:solidFill>
                <a:latin typeface="Canva Sans"/>
                <a:ea typeface="Canva Sans"/>
                <a:cs typeface="Canva Sans"/>
                <a:sym typeface="Canva Sans"/>
              </a:rPr>
              <a:t>Lifetime use   7.5%   1 million people</a:t>
            </a:r>
          </a:p>
          <a:p>
            <a:pPr algn="l">
              <a:lnSpc>
                <a:spcPts val="1260"/>
              </a:lnSpc>
            </a:pPr>
            <a:endParaRPr lang="en-US" sz="2900">
              <a:solidFill>
                <a:srgbClr val="000000"/>
              </a:solidFill>
              <a:latin typeface="Canva Sans"/>
              <a:ea typeface="Canva Sans"/>
              <a:cs typeface="Canva Sans"/>
              <a:sym typeface="Canva Sans"/>
            </a:endParaRPr>
          </a:p>
          <a:p>
            <a:pPr marL="626111" lvl="1" indent="-313055" algn="l">
              <a:lnSpc>
                <a:spcPts val="4060"/>
              </a:lnSpc>
              <a:buFont typeface="Arial"/>
              <a:buChar char="•"/>
            </a:pPr>
            <a:r>
              <a:rPr lang="en-US" sz="2900">
                <a:solidFill>
                  <a:srgbClr val="000000"/>
                </a:solidFill>
                <a:latin typeface="Canva Sans"/>
                <a:ea typeface="Canva Sans"/>
                <a:cs typeface="Canva Sans"/>
                <a:sym typeface="Canva Sans"/>
              </a:rPr>
              <a:t>Associated with specific interpersonal behaviours (agitation, paranoia)</a:t>
            </a:r>
          </a:p>
          <a:p>
            <a:pPr algn="l">
              <a:lnSpc>
                <a:spcPts val="1260"/>
              </a:lnSpc>
            </a:pPr>
            <a:endParaRPr lang="en-US" sz="2900">
              <a:solidFill>
                <a:srgbClr val="000000"/>
              </a:solidFill>
              <a:latin typeface="Canva Sans"/>
              <a:ea typeface="Canva Sans"/>
              <a:cs typeface="Canva Sans"/>
              <a:sym typeface="Canva Sans"/>
            </a:endParaRPr>
          </a:p>
          <a:p>
            <a:pPr marL="626111" lvl="1" indent="-313055" algn="l">
              <a:lnSpc>
                <a:spcPts val="4060"/>
              </a:lnSpc>
              <a:buFont typeface="Arial"/>
              <a:buChar char="•"/>
            </a:pPr>
            <a:r>
              <a:rPr lang="en-US" sz="2900">
                <a:solidFill>
                  <a:srgbClr val="000000"/>
                </a:solidFill>
                <a:latin typeface="Canva Sans"/>
                <a:ea typeface="Canva Sans"/>
                <a:cs typeface="Canva Sans"/>
                <a:sym typeface="Canva Sans"/>
              </a:rPr>
              <a:t>Majority of the family research focuses on the parent-child relationship</a:t>
            </a:r>
          </a:p>
          <a:p>
            <a:pPr algn="l">
              <a:lnSpc>
                <a:spcPts val="1260"/>
              </a:lnSpc>
            </a:pPr>
            <a:endParaRPr lang="en-US" sz="2900">
              <a:solidFill>
                <a:srgbClr val="000000"/>
              </a:solidFill>
              <a:latin typeface="Canva Sans"/>
              <a:ea typeface="Canva Sans"/>
              <a:cs typeface="Canva Sans"/>
              <a:sym typeface="Canva Sans"/>
            </a:endParaRPr>
          </a:p>
          <a:p>
            <a:pPr marL="626111" lvl="1" indent="-313055" algn="l">
              <a:lnSpc>
                <a:spcPts val="4060"/>
              </a:lnSpc>
              <a:buFont typeface="Arial"/>
              <a:buChar char="•"/>
            </a:pPr>
            <a:r>
              <a:rPr lang="en-US" sz="2900">
                <a:solidFill>
                  <a:srgbClr val="000000"/>
                </a:solidFill>
                <a:latin typeface="Canva Sans"/>
                <a:ea typeface="Canva Sans"/>
                <a:cs typeface="Canva Sans"/>
                <a:sym typeface="Canva Sans"/>
              </a:rPr>
              <a:t>In particular, currently limited understanding of families’ responses</a:t>
            </a:r>
          </a:p>
        </p:txBody>
      </p:sp>
      <p:sp>
        <p:nvSpPr>
          <p:cNvPr id="8" name="Freeform 8"/>
          <p:cNvSpPr/>
          <p:nvPr/>
        </p:nvSpPr>
        <p:spPr>
          <a:xfrm>
            <a:off x="15421749" y="6788066"/>
            <a:ext cx="2257845" cy="2257845"/>
          </a:xfrm>
          <a:custGeom>
            <a:avLst/>
            <a:gdLst/>
            <a:ahLst/>
            <a:cxnLst/>
            <a:rect l="l" t="t" r="r" b="b"/>
            <a:pathLst>
              <a:path w="2257845" h="2257845">
                <a:moveTo>
                  <a:pt x="0" y="0"/>
                </a:moveTo>
                <a:lnTo>
                  <a:pt x="2257844" y="0"/>
                </a:lnTo>
                <a:lnTo>
                  <a:pt x="2257844" y="2257844"/>
                </a:lnTo>
                <a:lnTo>
                  <a:pt x="0" y="2257844"/>
                </a:lnTo>
                <a:lnTo>
                  <a:pt x="0" y="0"/>
                </a:lnTo>
                <a:close/>
              </a:path>
            </a:pathLst>
          </a:custGeom>
          <a:blipFill>
            <a:blip r:embed="rId5"/>
            <a:stretch>
              <a:fillRect/>
            </a:stretch>
          </a:blipFill>
        </p:spPr>
        <p:txBody>
          <a:bodyPr/>
          <a:lstStyle/>
          <a:p>
            <a:endParaRPr lang="en-AU"/>
          </a:p>
        </p:txBody>
      </p:sp>
      <p:sp>
        <p:nvSpPr>
          <p:cNvPr id="9" name="Freeform 9"/>
          <p:cNvSpPr/>
          <p:nvPr/>
        </p:nvSpPr>
        <p:spPr>
          <a:xfrm>
            <a:off x="15383737" y="3102310"/>
            <a:ext cx="2295857" cy="2295857"/>
          </a:xfrm>
          <a:custGeom>
            <a:avLst/>
            <a:gdLst/>
            <a:ahLst/>
            <a:cxnLst/>
            <a:rect l="l" t="t" r="r" b="b"/>
            <a:pathLst>
              <a:path w="2295857" h="2295857">
                <a:moveTo>
                  <a:pt x="0" y="0"/>
                </a:moveTo>
                <a:lnTo>
                  <a:pt x="2295856" y="0"/>
                </a:lnTo>
                <a:lnTo>
                  <a:pt x="2295856" y="2295857"/>
                </a:lnTo>
                <a:lnTo>
                  <a:pt x="0" y="2295857"/>
                </a:lnTo>
                <a:lnTo>
                  <a:pt x="0" y="0"/>
                </a:lnTo>
                <a:close/>
              </a:path>
            </a:pathLst>
          </a:custGeom>
          <a:blipFill>
            <a:blip r:embed="rId6"/>
            <a:stretch>
              <a:fillRect/>
            </a:stretch>
          </a:blipFill>
        </p:spPr>
        <p:txBody>
          <a:bodyPr/>
          <a:lstStyle/>
          <a:p>
            <a:endParaRPr lang="en-A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5556" y="473716"/>
            <a:ext cx="14221631" cy="995667"/>
          </a:xfrm>
          <a:prstGeom prst="rect">
            <a:avLst/>
          </a:prstGeom>
        </p:spPr>
        <p:txBody>
          <a:bodyPr lIns="0" tIns="0" rIns="0" bIns="0" rtlCol="0" anchor="t">
            <a:spAutoFit/>
          </a:bodyPr>
          <a:lstStyle/>
          <a:p>
            <a:pPr algn="l">
              <a:lnSpc>
                <a:spcPts val="8120"/>
              </a:lnSpc>
            </a:pPr>
            <a:r>
              <a:rPr lang="en-US" sz="5800" b="1">
                <a:solidFill>
                  <a:srgbClr val="000000"/>
                </a:solidFill>
                <a:latin typeface="Source Serif Pro Bold"/>
                <a:ea typeface="Source Serif Pro Bold"/>
                <a:cs typeface="Source Serif Pro Bold"/>
                <a:sym typeface="Source Serif Pro Bold"/>
              </a:rPr>
              <a:t>Study Aims</a:t>
            </a:r>
          </a:p>
        </p:txBody>
      </p:sp>
      <p:sp>
        <p:nvSpPr>
          <p:cNvPr id="3" name="TextBox 3"/>
          <p:cNvSpPr txBox="1"/>
          <p:nvPr/>
        </p:nvSpPr>
        <p:spPr>
          <a:xfrm>
            <a:off x="1179365" y="7405636"/>
            <a:ext cx="16742810" cy="976629"/>
          </a:xfrm>
          <a:prstGeom prst="rect">
            <a:avLst/>
          </a:prstGeom>
        </p:spPr>
        <p:txBody>
          <a:bodyPr lIns="0" tIns="0" rIns="0" bIns="0" rtlCol="0" anchor="t">
            <a:spAutoFit/>
          </a:bodyPr>
          <a:lstStyle/>
          <a:p>
            <a:pPr algn="l">
              <a:lnSpc>
                <a:spcPts val="3920"/>
              </a:lnSpc>
            </a:pPr>
            <a:r>
              <a:rPr lang="en-US" sz="2800">
                <a:solidFill>
                  <a:srgbClr val="000000"/>
                </a:solidFill>
                <a:latin typeface="Canva Sans"/>
                <a:ea typeface="Canva Sans"/>
                <a:cs typeface="Canva Sans"/>
                <a:sym typeface="Canva Sans"/>
              </a:rPr>
              <a:t>To identify adaptations in response to the stress and strain of supporting a loved one with methamphetamine use and explore the resilience-facilitating processes. </a:t>
            </a:r>
          </a:p>
        </p:txBody>
      </p:sp>
      <p:sp>
        <p:nvSpPr>
          <p:cNvPr id="4" name="TextBox 4"/>
          <p:cNvSpPr txBox="1"/>
          <p:nvPr/>
        </p:nvSpPr>
        <p:spPr>
          <a:xfrm>
            <a:off x="1179365" y="3598315"/>
            <a:ext cx="15564048" cy="976630"/>
          </a:xfrm>
          <a:prstGeom prst="rect">
            <a:avLst/>
          </a:prstGeom>
        </p:spPr>
        <p:txBody>
          <a:bodyPr lIns="0" tIns="0" rIns="0" bIns="0" rtlCol="0" anchor="t">
            <a:spAutoFit/>
          </a:bodyPr>
          <a:lstStyle/>
          <a:p>
            <a:pPr algn="l">
              <a:lnSpc>
                <a:spcPts val="3920"/>
              </a:lnSpc>
              <a:spcBef>
                <a:spcPct val="0"/>
              </a:spcBef>
            </a:pPr>
            <a:r>
              <a:rPr lang="en-US" sz="2800">
                <a:solidFill>
                  <a:srgbClr val="000000"/>
                </a:solidFill>
                <a:latin typeface="Canva Sans"/>
                <a:ea typeface="Canva Sans"/>
                <a:cs typeface="Canva Sans"/>
                <a:sym typeface="Canva Sans"/>
              </a:rPr>
              <a:t>To explore the influence of methamphetamine use on the relationship between the person using and other family members and any subsequent influences on family members’ lives. </a:t>
            </a:r>
          </a:p>
        </p:txBody>
      </p:sp>
      <p:sp>
        <p:nvSpPr>
          <p:cNvPr id="5" name="Freeform 5"/>
          <p:cNvSpPr/>
          <p:nvPr/>
        </p:nvSpPr>
        <p:spPr>
          <a:xfrm flipH="1">
            <a:off x="1027959" y="2594864"/>
            <a:ext cx="15715454" cy="672771"/>
          </a:xfrm>
          <a:custGeom>
            <a:avLst/>
            <a:gdLst/>
            <a:ahLst/>
            <a:cxnLst/>
            <a:rect l="l" t="t" r="r" b="b"/>
            <a:pathLst>
              <a:path w="15715454" h="672771">
                <a:moveTo>
                  <a:pt x="15715454" y="0"/>
                </a:moveTo>
                <a:lnTo>
                  <a:pt x="0" y="0"/>
                </a:lnTo>
                <a:lnTo>
                  <a:pt x="0" y="672771"/>
                </a:lnTo>
                <a:lnTo>
                  <a:pt x="15715454" y="672771"/>
                </a:lnTo>
                <a:lnTo>
                  <a:pt x="15715454" y="0"/>
                </a:lnTo>
                <a:close/>
              </a:path>
            </a:pathLst>
          </a:custGeom>
          <a:blipFill>
            <a:blip r:embed="rId3">
              <a:alphaModFix amt="57000"/>
            </a:blip>
            <a:stretch>
              <a:fillRect t="-2318597" r="-7130" b="-83903"/>
            </a:stretch>
          </a:blipFill>
        </p:spPr>
        <p:txBody>
          <a:bodyPr/>
          <a:lstStyle/>
          <a:p>
            <a:endParaRPr lang="en-AU"/>
          </a:p>
        </p:txBody>
      </p:sp>
      <p:sp>
        <p:nvSpPr>
          <p:cNvPr id="6" name="TextBox 6"/>
          <p:cNvSpPr txBox="1"/>
          <p:nvPr/>
        </p:nvSpPr>
        <p:spPr>
          <a:xfrm>
            <a:off x="1179365" y="2670264"/>
            <a:ext cx="15564048" cy="481330"/>
          </a:xfrm>
          <a:prstGeom prst="rect">
            <a:avLst/>
          </a:prstGeom>
        </p:spPr>
        <p:txBody>
          <a:bodyPr lIns="0" tIns="0" rIns="0" bIns="0" rtlCol="0" anchor="t">
            <a:spAutoFit/>
          </a:bodyPr>
          <a:lstStyle/>
          <a:p>
            <a:pPr algn="l">
              <a:lnSpc>
                <a:spcPts val="3920"/>
              </a:lnSpc>
              <a:spcBef>
                <a:spcPct val="0"/>
              </a:spcBef>
            </a:pPr>
            <a:r>
              <a:rPr lang="en-US" sz="2800" b="1">
                <a:solidFill>
                  <a:srgbClr val="000000"/>
                </a:solidFill>
                <a:latin typeface="Canva Sans Bold"/>
                <a:ea typeface="Canva Sans Bold"/>
                <a:cs typeface="Canva Sans Bold"/>
                <a:sym typeface="Canva Sans Bold"/>
              </a:rPr>
              <a:t>Study A</a:t>
            </a:r>
          </a:p>
        </p:txBody>
      </p:sp>
      <p:sp>
        <p:nvSpPr>
          <p:cNvPr id="7" name="Freeform 7"/>
          <p:cNvSpPr/>
          <p:nvPr/>
        </p:nvSpPr>
        <p:spPr>
          <a:xfrm flipH="1">
            <a:off x="1027959" y="6399490"/>
            <a:ext cx="15715454" cy="672771"/>
          </a:xfrm>
          <a:custGeom>
            <a:avLst/>
            <a:gdLst/>
            <a:ahLst/>
            <a:cxnLst/>
            <a:rect l="l" t="t" r="r" b="b"/>
            <a:pathLst>
              <a:path w="15715454" h="672771">
                <a:moveTo>
                  <a:pt x="15715454" y="0"/>
                </a:moveTo>
                <a:lnTo>
                  <a:pt x="0" y="0"/>
                </a:lnTo>
                <a:lnTo>
                  <a:pt x="0" y="672771"/>
                </a:lnTo>
                <a:lnTo>
                  <a:pt x="15715454" y="672771"/>
                </a:lnTo>
                <a:lnTo>
                  <a:pt x="15715454" y="0"/>
                </a:lnTo>
                <a:close/>
              </a:path>
            </a:pathLst>
          </a:custGeom>
          <a:blipFill>
            <a:blip r:embed="rId4">
              <a:alphaModFix amt="57000"/>
            </a:blip>
            <a:stretch>
              <a:fillRect t="-2318597" r="-7130" b="-83903"/>
            </a:stretch>
          </a:blipFill>
        </p:spPr>
        <p:txBody>
          <a:bodyPr/>
          <a:lstStyle/>
          <a:p>
            <a:endParaRPr lang="en-AU"/>
          </a:p>
        </p:txBody>
      </p:sp>
      <p:sp>
        <p:nvSpPr>
          <p:cNvPr id="8" name="TextBox 8"/>
          <p:cNvSpPr txBox="1"/>
          <p:nvPr/>
        </p:nvSpPr>
        <p:spPr>
          <a:xfrm>
            <a:off x="1179365" y="6474891"/>
            <a:ext cx="15564048" cy="481330"/>
          </a:xfrm>
          <a:prstGeom prst="rect">
            <a:avLst/>
          </a:prstGeom>
        </p:spPr>
        <p:txBody>
          <a:bodyPr lIns="0" tIns="0" rIns="0" bIns="0" rtlCol="0" anchor="t">
            <a:spAutoFit/>
          </a:bodyPr>
          <a:lstStyle/>
          <a:p>
            <a:pPr algn="l">
              <a:lnSpc>
                <a:spcPts val="3920"/>
              </a:lnSpc>
              <a:spcBef>
                <a:spcPct val="0"/>
              </a:spcBef>
            </a:pPr>
            <a:r>
              <a:rPr lang="en-US" sz="2800" b="1">
                <a:solidFill>
                  <a:srgbClr val="000000"/>
                </a:solidFill>
                <a:latin typeface="Canva Sans Bold"/>
                <a:ea typeface="Canva Sans Bold"/>
                <a:cs typeface="Canva Sans Bold"/>
                <a:sym typeface="Canva Sans Bold"/>
              </a:rPr>
              <a:t>Study 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2509" y="82074"/>
            <a:ext cx="3082340" cy="1120763"/>
          </a:xfrm>
          <a:prstGeom prst="rect">
            <a:avLst/>
          </a:prstGeom>
        </p:spPr>
        <p:txBody>
          <a:bodyPr lIns="0" tIns="0" rIns="0" bIns="0" rtlCol="0" anchor="t">
            <a:spAutoFit/>
          </a:bodyPr>
          <a:lstStyle/>
          <a:p>
            <a:pPr algn="l">
              <a:lnSpc>
                <a:spcPts val="9100"/>
              </a:lnSpc>
            </a:pPr>
            <a:r>
              <a:rPr lang="en-US" sz="6500" b="1">
                <a:solidFill>
                  <a:srgbClr val="000000"/>
                </a:solidFill>
                <a:latin typeface="Source Serif Pro Bold"/>
                <a:ea typeface="Source Serif Pro Bold"/>
                <a:cs typeface="Source Serif Pro Bold"/>
                <a:sym typeface="Source Serif Pro Bold"/>
              </a:rPr>
              <a:t>Method</a:t>
            </a:r>
          </a:p>
        </p:txBody>
      </p:sp>
      <p:sp>
        <p:nvSpPr>
          <p:cNvPr id="3" name="TextBox 3"/>
          <p:cNvSpPr txBox="1"/>
          <p:nvPr/>
        </p:nvSpPr>
        <p:spPr>
          <a:xfrm>
            <a:off x="554833" y="1374557"/>
            <a:ext cx="17127091" cy="2063748"/>
          </a:xfrm>
          <a:prstGeom prst="rect">
            <a:avLst/>
          </a:prstGeom>
        </p:spPr>
        <p:txBody>
          <a:bodyPr lIns="0" tIns="0" rIns="0" bIns="0" rtlCol="0" anchor="t">
            <a:spAutoFit/>
          </a:bodyPr>
          <a:lstStyle/>
          <a:p>
            <a:pPr algn="l">
              <a:lnSpc>
                <a:spcPts val="4150"/>
              </a:lnSpc>
            </a:pPr>
            <a:r>
              <a:rPr lang="en-US" sz="2500" b="1">
                <a:solidFill>
                  <a:srgbClr val="000000"/>
                </a:solidFill>
                <a:latin typeface="Canva Sans Bold"/>
                <a:ea typeface="Canva Sans Bold"/>
                <a:cs typeface="Canva Sans Bold"/>
                <a:sym typeface="Canva Sans Bold"/>
              </a:rPr>
              <a:t>Study design: </a:t>
            </a:r>
            <a:r>
              <a:rPr lang="en-US" sz="2500">
                <a:solidFill>
                  <a:srgbClr val="000000"/>
                </a:solidFill>
                <a:latin typeface="Canva Sans"/>
                <a:ea typeface="Canva Sans"/>
                <a:cs typeface="Canva Sans"/>
                <a:sym typeface="Canva Sans"/>
              </a:rPr>
              <a:t>Qualitative </a:t>
            </a:r>
          </a:p>
          <a:p>
            <a:pPr algn="l">
              <a:lnSpc>
                <a:spcPts val="4150"/>
              </a:lnSpc>
            </a:pPr>
            <a:r>
              <a:rPr lang="en-US" sz="2500" b="1">
                <a:solidFill>
                  <a:srgbClr val="000000"/>
                </a:solidFill>
                <a:latin typeface="Canva Sans Bold"/>
                <a:ea typeface="Canva Sans Bold"/>
                <a:cs typeface="Canva Sans Bold"/>
                <a:sym typeface="Canva Sans Bold"/>
              </a:rPr>
              <a:t>Inclusion criteria</a:t>
            </a:r>
            <a:r>
              <a:rPr lang="en-US" sz="2500">
                <a:solidFill>
                  <a:srgbClr val="000000"/>
                </a:solidFill>
                <a:latin typeface="Canva Sans"/>
                <a:ea typeface="Canva Sans"/>
                <a:cs typeface="Canva Sans"/>
                <a:sym typeface="Canva Sans"/>
              </a:rPr>
              <a:t>: Adults (18+ years), Australian resident, identified as the family of someone who uses methamphetamine</a:t>
            </a:r>
          </a:p>
          <a:p>
            <a:pPr algn="l">
              <a:lnSpc>
                <a:spcPts val="4150"/>
              </a:lnSpc>
            </a:pPr>
            <a:r>
              <a:rPr lang="en-US" sz="2500" b="1">
                <a:solidFill>
                  <a:srgbClr val="000000"/>
                </a:solidFill>
                <a:latin typeface="Canva Sans Bold"/>
                <a:ea typeface="Canva Sans Bold"/>
                <a:cs typeface="Canva Sans Bold"/>
                <a:sym typeface="Canva Sans Bold"/>
              </a:rPr>
              <a:t>Analysis: </a:t>
            </a:r>
            <a:r>
              <a:rPr lang="en-US" sz="2500">
                <a:solidFill>
                  <a:srgbClr val="000000"/>
                </a:solidFill>
                <a:latin typeface="Canva Sans"/>
                <a:ea typeface="Canva Sans"/>
                <a:cs typeface="Canva Sans"/>
                <a:sym typeface="Canva Sans"/>
              </a:rPr>
              <a:t>Thematic analysis aided by Iterative Categorisation</a:t>
            </a:r>
          </a:p>
        </p:txBody>
      </p:sp>
      <p:grpSp>
        <p:nvGrpSpPr>
          <p:cNvPr id="4" name="Group 4"/>
          <p:cNvGrpSpPr/>
          <p:nvPr/>
        </p:nvGrpSpPr>
        <p:grpSpPr>
          <a:xfrm>
            <a:off x="488876" y="3844705"/>
            <a:ext cx="8299786" cy="6010352"/>
            <a:chOff x="0" y="0"/>
            <a:chExt cx="2185952" cy="1582973"/>
          </a:xfrm>
        </p:grpSpPr>
        <p:sp>
          <p:nvSpPr>
            <p:cNvPr id="5" name="Freeform 5"/>
            <p:cNvSpPr/>
            <p:nvPr/>
          </p:nvSpPr>
          <p:spPr>
            <a:xfrm>
              <a:off x="0" y="0"/>
              <a:ext cx="2185952" cy="1582973"/>
            </a:xfrm>
            <a:custGeom>
              <a:avLst/>
              <a:gdLst/>
              <a:ahLst/>
              <a:cxnLst/>
              <a:rect l="l" t="t" r="r" b="b"/>
              <a:pathLst>
                <a:path w="2185952" h="1582973">
                  <a:moveTo>
                    <a:pt x="16790" y="0"/>
                  </a:moveTo>
                  <a:lnTo>
                    <a:pt x="2169162" y="0"/>
                  </a:lnTo>
                  <a:cubicBezTo>
                    <a:pt x="2178435" y="0"/>
                    <a:pt x="2185952" y="7517"/>
                    <a:pt x="2185952" y="16790"/>
                  </a:cubicBezTo>
                  <a:lnTo>
                    <a:pt x="2185952" y="1566183"/>
                  </a:lnTo>
                  <a:cubicBezTo>
                    <a:pt x="2185952" y="1575456"/>
                    <a:pt x="2178435" y="1582973"/>
                    <a:pt x="2169162" y="1582973"/>
                  </a:cubicBezTo>
                  <a:lnTo>
                    <a:pt x="16790" y="1582973"/>
                  </a:lnTo>
                  <a:cubicBezTo>
                    <a:pt x="7517" y="1582973"/>
                    <a:pt x="0" y="1575456"/>
                    <a:pt x="0" y="1566183"/>
                  </a:cubicBezTo>
                  <a:lnTo>
                    <a:pt x="0" y="16790"/>
                  </a:lnTo>
                  <a:cubicBezTo>
                    <a:pt x="0" y="7517"/>
                    <a:pt x="7517" y="0"/>
                    <a:pt x="16790" y="0"/>
                  </a:cubicBezTo>
                  <a:close/>
                </a:path>
              </a:pathLst>
            </a:custGeom>
            <a:solidFill>
              <a:srgbClr val="000000">
                <a:alpha val="0"/>
              </a:srgbClr>
            </a:solidFill>
            <a:ln w="9525" cap="sq">
              <a:solidFill>
                <a:srgbClr val="000000"/>
              </a:solidFill>
              <a:prstDash val="solid"/>
              <a:miter/>
            </a:ln>
          </p:spPr>
          <p:txBody>
            <a:bodyPr/>
            <a:lstStyle/>
            <a:p>
              <a:endParaRPr lang="en-AU"/>
            </a:p>
          </p:txBody>
        </p:sp>
        <p:sp>
          <p:nvSpPr>
            <p:cNvPr id="6" name="TextBox 6"/>
            <p:cNvSpPr txBox="1"/>
            <p:nvPr/>
          </p:nvSpPr>
          <p:spPr>
            <a:xfrm>
              <a:off x="0" y="-38100"/>
              <a:ext cx="2185952" cy="1621073"/>
            </a:xfrm>
            <a:prstGeom prst="rect">
              <a:avLst/>
            </a:prstGeom>
          </p:spPr>
          <p:txBody>
            <a:bodyPr lIns="50800" tIns="50800" rIns="50800" bIns="50800" rtlCol="0" anchor="ctr"/>
            <a:lstStyle/>
            <a:p>
              <a:pPr algn="ctr">
                <a:lnSpc>
                  <a:spcPts val="2659"/>
                </a:lnSpc>
              </a:pPr>
              <a:r>
                <a:rPr lang="en-US" sz="1899">
                  <a:solidFill>
                    <a:srgbClr val="FFFFFF"/>
                  </a:solidFill>
                  <a:latin typeface="Canva Sans"/>
                  <a:ea typeface="Canva Sans"/>
                  <a:cs typeface="Canva Sans"/>
                  <a:sym typeface="Canva Sans"/>
                </a:rPr>
                <a:t>CF</a:t>
              </a:r>
            </a:p>
          </p:txBody>
        </p:sp>
      </p:grpSp>
      <p:grpSp>
        <p:nvGrpSpPr>
          <p:cNvPr id="7" name="Group 7"/>
          <p:cNvGrpSpPr/>
          <p:nvPr/>
        </p:nvGrpSpPr>
        <p:grpSpPr>
          <a:xfrm>
            <a:off x="9382138" y="3844705"/>
            <a:ext cx="8299786" cy="6010352"/>
            <a:chOff x="0" y="0"/>
            <a:chExt cx="2185952" cy="1582973"/>
          </a:xfrm>
        </p:grpSpPr>
        <p:sp>
          <p:nvSpPr>
            <p:cNvPr id="8" name="Freeform 8"/>
            <p:cNvSpPr/>
            <p:nvPr/>
          </p:nvSpPr>
          <p:spPr>
            <a:xfrm>
              <a:off x="0" y="0"/>
              <a:ext cx="2185952" cy="1582973"/>
            </a:xfrm>
            <a:custGeom>
              <a:avLst/>
              <a:gdLst/>
              <a:ahLst/>
              <a:cxnLst/>
              <a:rect l="l" t="t" r="r" b="b"/>
              <a:pathLst>
                <a:path w="2185952" h="1582973">
                  <a:moveTo>
                    <a:pt x="16790" y="0"/>
                  </a:moveTo>
                  <a:lnTo>
                    <a:pt x="2169162" y="0"/>
                  </a:lnTo>
                  <a:cubicBezTo>
                    <a:pt x="2178435" y="0"/>
                    <a:pt x="2185952" y="7517"/>
                    <a:pt x="2185952" y="16790"/>
                  </a:cubicBezTo>
                  <a:lnTo>
                    <a:pt x="2185952" y="1566183"/>
                  </a:lnTo>
                  <a:cubicBezTo>
                    <a:pt x="2185952" y="1575456"/>
                    <a:pt x="2178435" y="1582973"/>
                    <a:pt x="2169162" y="1582973"/>
                  </a:cubicBezTo>
                  <a:lnTo>
                    <a:pt x="16790" y="1582973"/>
                  </a:lnTo>
                  <a:cubicBezTo>
                    <a:pt x="7517" y="1582973"/>
                    <a:pt x="0" y="1575456"/>
                    <a:pt x="0" y="1566183"/>
                  </a:cubicBezTo>
                  <a:lnTo>
                    <a:pt x="0" y="16790"/>
                  </a:lnTo>
                  <a:cubicBezTo>
                    <a:pt x="0" y="7517"/>
                    <a:pt x="7517" y="0"/>
                    <a:pt x="16790" y="0"/>
                  </a:cubicBezTo>
                  <a:close/>
                </a:path>
              </a:pathLst>
            </a:custGeom>
            <a:solidFill>
              <a:srgbClr val="000000">
                <a:alpha val="0"/>
              </a:srgbClr>
            </a:solidFill>
            <a:ln w="9525" cap="sq">
              <a:solidFill>
                <a:srgbClr val="000000"/>
              </a:solidFill>
              <a:prstDash val="solid"/>
              <a:miter/>
            </a:ln>
          </p:spPr>
          <p:txBody>
            <a:bodyPr/>
            <a:lstStyle/>
            <a:p>
              <a:endParaRPr lang="en-AU"/>
            </a:p>
          </p:txBody>
        </p:sp>
        <p:sp>
          <p:nvSpPr>
            <p:cNvPr id="9" name="TextBox 9"/>
            <p:cNvSpPr txBox="1"/>
            <p:nvPr/>
          </p:nvSpPr>
          <p:spPr>
            <a:xfrm>
              <a:off x="0" y="-38100"/>
              <a:ext cx="2185952" cy="1621073"/>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flipH="1">
            <a:off x="660490" y="3977148"/>
            <a:ext cx="7982455" cy="764077"/>
          </a:xfrm>
          <a:custGeom>
            <a:avLst/>
            <a:gdLst/>
            <a:ahLst/>
            <a:cxnLst/>
            <a:rect l="l" t="t" r="r" b="b"/>
            <a:pathLst>
              <a:path w="7982455" h="764077">
                <a:moveTo>
                  <a:pt x="7982454" y="0"/>
                </a:moveTo>
                <a:lnTo>
                  <a:pt x="0" y="0"/>
                </a:lnTo>
                <a:lnTo>
                  <a:pt x="0" y="764076"/>
                </a:lnTo>
                <a:lnTo>
                  <a:pt x="7982454" y="764076"/>
                </a:lnTo>
                <a:lnTo>
                  <a:pt x="7982454" y="0"/>
                </a:lnTo>
                <a:close/>
              </a:path>
            </a:pathLst>
          </a:custGeom>
          <a:blipFill>
            <a:blip r:embed="rId3">
              <a:alphaModFix amt="57000"/>
            </a:blip>
            <a:stretch>
              <a:fillRect l="-31805" t="-1781624" r="-52824" b="-47234"/>
            </a:stretch>
          </a:blipFill>
        </p:spPr>
        <p:txBody>
          <a:bodyPr/>
          <a:lstStyle/>
          <a:p>
            <a:endParaRPr lang="en-AU"/>
          </a:p>
        </p:txBody>
      </p:sp>
      <p:sp>
        <p:nvSpPr>
          <p:cNvPr id="11" name="TextBox 11"/>
          <p:cNvSpPr txBox="1"/>
          <p:nvPr/>
        </p:nvSpPr>
        <p:spPr>
          <a:xfrm>
            <a:off x="9481635" y="4940112"/>
            <a:ext cx="8114425" cy="4498973"/>
          </a:xfrm>
          <a:prstGeom prst="rect">
            <a:avLst/>
          </a:prstGeom>
        </p:spPr>
        <p:txBody>
          <a:bodyPr lIns="0" tIns="0" rIns="0" bIns="0" rtlCol="0" anchor="t">
            <a:spAutoFit/>
          </a:bodyPr>
          <a:lstStyle/>
          <a:p>
            <a:pPr marL="539758" lvl="1" indent="-269879" algn="l">
              <a:lnSpc>
                <a:spcPts val="5000"/>
              </a:lnSpc>
              <a:buFont typeface="Arial"/>
              <a:buChar char="•"/>
            </a:pPr>
            <a:r>
              <a:rPr lang="en-US" sz="2500">
                <a:solidFill>
                  <a:srgbClr val="000000"/>
                </a:solidFill>
                <a:latin typeface="Canva Sans"/>
                <a:ea typeface="Canva Sans"/>
                <a:cs typeface="Canva Sans"/>
                <a:sym typeface="Canva Sans"/>
              </a:rPr>
              <a:t>Phone interviews (M=24 minutes) </a:t>
            </a:r>
          </a:p>
          <a:p>
            <a:pPr marL="539758" lvl="1" indent="-269879" algn="l">
              <a:lnSpc>
                <a:spcPts val="5000"/>
              </a:lnSpc>
              <a:buFont typeface="Arial"/>
              <a:buChar char="•"/>
            </a:pPr>
            <a:r>
              <a:rPr lang="en-US" sz="2500">
                <a:solidFill>
                  <a:srgbClr val="000000"/>
                </a:solidFill>
                <a:latin typeface="Canva Sans"/>
                <a:ea typeface="Canva Sans"/>
                <a:cs typeface="Canva Sans"/>
                <a:sym typeface="Canva Sans"/>
              </a:rPr>
              <a:t>March - October 2021</a:t>
            </a:r>
          </a:p>
          <a:p>
            <a:pPr marL="539758" lvl="1" indent="-269879" algn="l">
              <a:lnSpc>
                <a:spcPts val="5000"/>
              </a:lnSpc>
              <a:buFont typeface="Arial"/>
              <a:buChar char="•"/>
            </a:pPr>
            <a:r>
              <a:rPr lang="en-US" sz="2500">
                <a:solidFill>
                  <a:srgbClr val="000000"/>
                </a:solidFill>
                <a:latin typeface="Canva Sans"/>
                <a:ea typeface="Canva Sans"/>
                <a:cs typeface="Canva Sans"/>
                <a:sym typeface="Canva Sans"/>
              </a:rPr>
              <a:t>N=24 participants </a:t>
            </a:r>
          </a:p>
          <a:p>
            <a:pPr marL="1079515" lvl="2" indent="-359838" algn="l">
              <a:lnSpc>
                <a:spcPts val="5000"/>
              </a:lnSpc>
              <a:buFont typeface="Arial"/>
              <a:buChar char="⚬"/>
            </a:pPr>
            <a:r>
              <a:rPr lang="en-US" sz="2500">
                <a:solidFill>
                  <a:srgbClr val="000000"/>
                </a:solidFill>
                <a:latin typeface="Canva Sans"/>
                <a:ea typeface="Canva Sans"/>
                <a:cs typeface="Canva Sans"/>
                <a:sym typeface="Canva Sans"/>
              </a:rPr>
              <a:t>21 women; 3 men</a:t>
            </a:r>
          </a:p>
          <a:p>
            <a:pPr marL="1079515" lvl="2" indent="-359838" algn="l">
              <a:lnSpc>
                <a:spcPts val="3500"/>
              </a:lnSpc>
              <a:buFont typeface="Arial"/>
              <a:buChar char="⚬"/>
            </a:pPr>
            <a:r>
              <a:rPr lang="en-US" sz="2500">
                <a:solidFill>
                  <a:srgbClr val="000000"/>
                </a:solidFill>
                <a:latin typeface="Canva Sans"/>
                <a:ea typeface="Canva Sans"/>
                <a:cs typeface="Canva Sans"/>
                <a:sym typeface="Canva Sans"/>
              </a:rPr>
              <a:t>Involved in larger study assessing the feasibility of a support program for families.</a:t>
            </a:r>
          </a:p>
          <a:p>
            <a:pPr marL="539758" lvl="1" indent="-269879" algn="l">
              <a:lnSpc>
                <a:spcPts val="5000"/>
              </a:lnSpc>
              <a:buFont typeface="Arial"/>
              <a:buChar char="•"/>
            </a:pPr>
            <a:r>
              <a:rPr lang="en-US" sz="2500">
                <a:solidFill>
                  <a:srgbClr val="000000"/>
                </a:solidFill>
                <a:latin typeface="Canva Sans"/>
                <a:ea typeface="Canva Sans"/>
                <a:cs typeface="Canva Sans"/>
                <a:sym typeface="Canva Sans"/>
              </a:rPr>
              <a:t>SSCS model guided inductive themes. </a:t>
            </a:r>
          </a:p>
          <a:p>
            <a:pPr marL="539758" lvl="1" indent="-269879" algn="l">
              <a:lnSpc>
                <a:spcPts val="3500"/>
              </a:lnSpc>
              <a:buFont typeface="Arial"/>
              <a:buChar char="•"/>
            </a:pPr>
            <a:r>
              <a:rPr lang="en-US" sz="2500">
                <a:solidFill>
                  <a:srgbClr val="000000"/>
                </a:solidFill>
                <a:latin typeface="Canva Sans"/>
                <a:ea typeface="Canva Sans"/>
                <a:cs typeface="Canva Sans"/>
                <a:sym typeface="Canva Sans"/>
              </a:rPr>
              <a:t>Family Resilience Framework informed analysis.</a:t>
            </a:r>
          </a:p>
        </p:txBody>
      </p:sp>
      <p:sp>
        <p:nvSpPr>
          <p:cNvPr id="12" name="TextBox 12"/>
          <p:cNvSpPr txBox="1"/>
          <p:nvPr/>
        </p:nvSpPr>
        <p:spPr>
          <a:xfrm>
            <a:off x="554833" y="4940112"/>
            <a:ext cx="7444851" cy="4060823"/>
          </a:xfrm>
          <a:prstGeom prst="rect">
            <a:avLst/>
          </a:prstGeom>
        </p:spPr>
        <p:txBody>
          <a:bodyPr lIns="0" tIns="0" rIns="0" bIns="0" rtlCol="0" anchor="t">
            <a:spAutoFit/>
          </a:bodyPr>
          <a:lstStyle/>
          <a:p>
            <a:pPr marL="539758" lvl="1" indent="-269879" algn="l">
              <a:lnSpc>
                <a:spcPts val="5000"/>
              </a:lnSpc>
              <a:buFont typeface="Arial"/>
              <a:buChar char="•"/>
            </a:pPr>
            <a:r>
              <a:rPr lang="en-US" sz="2500">
                <a:solidFill>
                  <a:srgbClr val="000000"/>
                </a:solidFill>
                <a:latin typeface="Canva Sans"/>
                <a:ea typeface="Canva Sans"/>
                <a:cs typeface="Canva Sans"/>
                <a:sym typeface="Canva Sans"/>
              </a:rPr>
              <a:t>Phone/Zoom interviews (M=55 minutes)</a:t>
            </a:r>
          </a:p>
          <a:p>
            <a:pPr marL="539758" lvl="1" indent="-269879" algn="l">
              <a:lnSpc>
                <a:spcPts val="5000"/>
              </a:lnSpc>
              <a:buFont typeface="Arial"/>
              <a:buChar char="•"/>
            </a:pPr>
            <a:r>
              <a:rPr lang="en-US" sz="2500">
                <a:solidFill>
                  <a:srgbClr val="000000"/>
                </a:solidFill>
                <a:latin typeface="Canva Sans"/>
                <a:ea typeface="Canva Sans"/>
                <a:cs typeface="Canva Sans"/>
                <a:sym typeface="Canva Sans"/>
              </a:rPr>
              <a:t>June - August 2023</a:t>
            </a:r>
          </a:p>
          <a:p>
            <a:pPr marL="539758" lvl="1" indent="-269879" algn="l">
              <a:lnSpc>
                <a:spcPts val="5000"/>
              </a:lnSpc>
              <a:buFont typeface="Arial"/>
              <a:buChar char="•"/>
            </a:pPr>
            <a:r>
              <a:rPr lang="en-US" sz="2500">
                <a:solidFill>
                  <a:srgbClr val="000000"/>
                </a:solidFill>
                <a:latin typeface="Canva Sans"/>
                <a:ea typeface="Canva Sans"/>
                <a:cs typeface="Canva Sans"/>
                <a:sym typeface="Canva Sans"/>
              </a:rPr>
              <a:t>N=19 participants</a:t>
            </a:r>
          </a:p>
          <a:p>
            <a:pPr marL="1079515" lvl="2" indent="-359838" algn="l">
              <a:lnSpc>
                <a:spcPts val="5000"/>
              </a:lnSpc>
              <a:buFont typeface="Arial"/>
              <a:buChar char="⚬"/>
            </a:pPr>
            <a:r>
              <a:rPr lang="en-US" sz="2500">
                <a:solidFill>
                  <a:srgbClr val="000000"/>
                </a:solidFill>
                <a:latin typeface="Canva Sans"/>
                <a:ea typeface="Canva Sans"/>
                <a:cs typeface="Canva Sans"/>
                <a:sym typeface="Canva Sans"/>
              </a:rPr>
              <a:t>9 parents; 5 siblings; 4 partners; 1 friend</a:t>
            </a:r>
          </a:p>
          <a:p>
            <a:pPr marL="1079515" lvl="2" indent="-359838" algn="l">
              <a:lnSpc>
                <a:spcPts val="5000"/>
              </a:lnSpc>
              <a:buFont typeface="Arial"/>
              <a:buChar char="⚬"/>
            </a:pPr>
            <a:r>
              <a:rPr lang="en-US" sz="2500">
                <a:solidFill>
                  <a:srgbClr val="000000"/>
                </a:solidFill>
                <a:latin typeface="Canva Sans"/>
                <a:ea typeface="Canva Sans"/>
                <a:cs typeface="Canva Sans"/>
                <a:sym typeface="Canva Sans"/>
              </a:rPr>
              <a:t>12 women; 7 men</a:t>
            </a:r>
          </a:p>
          <a:p>
            <a:pPr marL="539758" lvl="1" indent="-269879" algn="l">
              <a:lnSpc>
                <a:spcPts val="3500"/>
              </a:lnSpc>
              <a:buFont typeface="Arial"/>
              <a:buChar char="•"/>
            </a:pPr>
            <a:r>
              <a:rPr lang="en-US" sz="2500">
                <a:solidFill>
                  <a:srgbClr val="000000"/>
                </a:solidFill>
                <a:latin typeface="Canva Sans"/>
                <a:ea typeface="Canva Sans"/>
                <a:cs typeface="Canva Sans"/>
                <a:sym typeface="Canva Sans"/>
              </a:rPr>
              <a:t>Primarily recruited through Family Drug Support</a:t>
            </a:r>
          </a:p>
        </p:txBody>
      </p:sp>
      <p:sp>
        <p:nvSpPr>
          <p:cNvPr id="13" name="TextBox 13"/>
          <p:cNvSpPr txBox="1"/>
          <p:nvPr/>
        </p:nvSpPr>
        <p:spPr>
          <a:xfrm>
            <a:off x="788042" y="3963397"/>
            <a:ext cx="1829210" cy="705852"/>
          </a:xfrm>
          <a:prstGeom prst="rect">
            <a:avLst/>
          </a:prstGeom>
        </p:spPr>
        <p:txBody>
          <a:bodyPr lIns="0" tIns="0" rIns="0" bIns="0" rtlCol="0" anchor="t">
            <a:spAutoFit/>
          </a:bodyPr>
          <a:lstStyle/>
          <a:p>
            <a:pPr algn="l">
              <a:lnSpc>
                <a:spcPts val="5719"/>
              </a:lnSpc>
            </a:pPr>
            <a:r>
              <a:rPr lang="en-US" sz="4085" b="1">
                <a:solidFill>
                  <a:srgbClr val="000000"/>
                </a:solidFill>
                <a:latin typeface="Source Serif Pro Bold"/>
                <a:ea typeface="Source Serif Pro Bold"/>
                <a:cs typeface="Source Serif Pro Bold"/>
                <a:sym typeface="Source Serif Pro Bold"/>
              </a:rPr>
              <a:t>Study A</a:t>
            </a:r>
          </a:p>
        </p:txBody>
      </p:sp>
      <p:sp>
        <p:nvSpPr>
          <p:cNvPr id="14" name="Freeform 14"/>
          <p:cNvSpPr/>
          <p:nvPr/>
        </p:nvSpPr>
        <p:spPr>
          <a:xfrm flipH="1">
            <a:off x="9557146" y="3971848"/>
            <a:ext cx="7982455" cy="764077"/>
          </a:xfrm>
          <a:custGeom>
            <a:avLst/>
            <a:gdLst/>
            <a:ahLst/>
            <a:cxnLst/>
            <a:rect l="l" t="t" r="r" b="b"/>
            <a:pathLst>
              <a:path w="7982455" h="764077">
                <a:moveTo>
                  <a:pt x="7982455" y="0"/>
                </a:moveTo>
                <a:lnTo>
                  <a:pt x="0" y="0"/>
                </a:lnTo>
                <a:lnTo>
                  <a:pt x="0" y="764077"/>
                </a:lnTo>
                <a:lnTo>
                  <a:pt x="7982455" y="764077"/>
                </a:lnTo>
                <a:lnTo>
                  <a:pt x="7982455" y="0"/>
                </a:lnTo>
                <a:close/>
              </a:path>
            </a:pathLst>
          </a:custGeom>
          <a:blipFill>
            <a:blip r:embed="rId4">
              <a:alphaModFix amt="57000"/>
            </a:blip>
            <a:stretch>
              <a:fillRect l="-31805" t="-1781624" r="-52824" b="-47234"/>
            </a:stretch>
          </a:blipFill>
        </p:spPr>
        <p:txBody>
          <a:bodyPr/>
          <a:lstStyle/>
          <a:p>
            <a:endParaRPr lang="en-AU"/>
          </a:p>
        </p:txBody>
      </p:sp>
      <p:sp>
        <p:nvSpPr>
          <p:cNvPr id="15" name="TextBox 15"/>
          <p:cNvSpPr txBox="1"/>
          <p:nvPr/>
        </p:nvSpPr>
        <p:spPr>
          <a:xfrm>
            <a:off x="9684699" y="3958098"/>
            <a:ext cx="1829210" cy="705852"/>
          </a:xfrm>
          <a:prstGeom prst="rect">
            <a:avLst/>
          </a:prstGeom>
        </p:spPr>
        <p:txBody>
          <a:bodyPr lIns="0" tIns="0" rIns="0" bIns="0" rtlCol="0" anchor="t">
            <a:spAutoFit/>
          </a:bodyPr>
          <a:lstStyle/>
          <a:p>
            <a:pPr algn="l">
              <a:lnSpc>
                <a:spcPts val="5719"/>
              </a:lnSpc>
            </a:pPr>
            <a:r>
              <a:rPr lang="en-US" sz="4085" b="1">
                <a:solidFill>
                  <a:srgbClr val="000000"/>
                </a:solidFill>
                <a:latin typeface="Source Serif Pro Bold"/>
                <a:ea typeface="Source Serif Pro Bold"/>
                <a:cs typeface="Source Serif Pro Bold"/>
                <a:sym typeface="Source Serif Pro Bold"/>
              </a:rPr>
              <a:t>Study 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10534" y="3084076"/>
            <a:ext cx="6866932" cy="1120763"/>
          </a:xfrm>
          <a:prstGeom prst="rect">
            <a:avLst/>
          </a:prstGeom>
        </p:spPr>
        <p:txBody>
          <a:bodyPr lIns="0" tIns="0" rIns="0" bIns="0" rtlCol="0" anchor="t">
            <a:spAutoFit/>
          </a:bodyPr>
          <a:lstStyle/>
          <a:p>
            <a:pPr algn="l">
              <a:lnSpc>
                <a:spcPts val="9100"/>
              </a:lnSpc>
            </a:pPr>
            <a:r>
              <a:rPr lang="en-US" sz="6500" b="1">
                <a:solidFill>
                  <a:srgbClr val="000000"/>
                </a:solidFill>
                <a:latin typeface="Source Serif Pro Bold"/>
                <a:ea typeface="Source Serif Pro Bold"/>
                <a:cs typeface="Source Serif Pro Bold"/>
                <a:sym typeface="Source Serif Pro Bold"/>
              </a:rPr>
              <a:t>Results - Study A</a:t>
            </a:r>
          </a:p>
        </p:txBody>
      </p:sp>
      <p:sp>
        <p:nvSpPr>
          <p:cNvPr id="3" name="Freeform 3"/>
          <p:cNvSpPr/>
          <p:nvPr/>
        </p:nvSpPr>
        <p:spPr>
          <a:xfrm rot="5400000">
            <a:off x="-3727685" y="3656157"/>
            <a:ext cx="10430056" cy="2974686"/>
          </a:xfrm>
          <a:custGeom>
            <a:avLst/>
            <a:gdLst/>
            <a:ahLst/>
            <a:cxnLst/>
            <a:rect l="l" t="t" r="r" b="b"/>
            <a:pathLst>
              <a:path w="10430056" h="10457598">
                <a:moveTo>
                  <a:pt x="0" y="0"/>
                </a:moveTo>
                <a:lnTo>
                  <a:pt x="10430056" y="0"/>
                </a:lnTo>
                <a:lnTo>
                  <a:pt x="10430056" y="10457598"/>
                </a:lnTo>
                <a:lnTo>
                  <a:pt x="0" y="10457598"/>
                </a:lnTo>
                <a:lnTo>
                  <a:pt x="0" y="0"/>
                </a:lnTo>
                <a:close/>
              </a:path>
            </a:pathLst>
          </a:custGeom>
          <a:blipFill>
            <a:blip r:embed="rId3">
              <a:alphaModFix amt="57000"/>
            </a:blip>
            <a:stretch>
              <a:fillRect t="1" r="-264" b="-251554"/>
            </a:stretch>
          </a:blipFill>
        </p:spPr>
        <p:txBody>
          <a:bodyPr/>
          <a:lstStyle/>
          <a:p>
            <a:endParaRPr lang="en-AU"/>
          </a:p>
        </p:txBody>
      </p:sp>
      <p:sp>
        <p:nvSpPr>
          <p:cNvPr id="4" name="TextBox 4"/>
          <p:cNvSpPr txBox="1"/>
          <p:nvPr/>
        </p:nvSpPr>
        <p:spPr>
          <a:xfrm>
            <a:off x="5710534" y="6134872"/>
            <a:ext cx="10004186" cy="1298576"/>
          </a:xfrm>
          <a:prstGeom prst="rect">
            <a:avLst/>
          </a:prstGeom>
        </p:spPr>
        <p:txBody>
          <a:bodyPr lIns="0" tIns="0" rIns="0" bIns="0" rtlCol="0" anchor="t">
            <a:spAutoFit/>
          </a:bodyPr>
          <a:lstStyle/>
          <a:p>
            <a:pPr algn="just">
              <a:lnSpc>
                <a:spcPts val="3499"/>
              </a:lnSpc>
            </a:pPr>
            <a:r>
              <a:rPr lang="en-US" sz="2499">
                <a:solidFill>
                  <a:srgbClr val="000000"/>
                </a:solidFill>
                <a:latin typeface="Canva Sans"/>
                <a:ea typeface="Canva Sans"/>
                <a:cs typeface="Canva Sans"/>
                <a:sym typeface="Canva Sans"/>
              </a:rPr>
              <a:t>To explore the influence of methamphetamine use on the relationship between the person using and other family members and any subsequent influences on family members’ lives. </a:t>
            </a:r>
          </a:p>
        </p:txBody>
      </p:sp>
      <p:sp>
        <p:nvSpPr>
          <p:cNvPr id="5" name="Freeform 5"/>
          <p:cNvSpPr/>
          <p:nvPr/>
        </p:nvSpPr>
        <p:spPr>
          <a:xfrm flipH="1">
            <a:off x="5713251" y="5610435"/>
            <a:ext cx="10001470" cy="457200"/>
          </a:xfrm>
          <a:custGeom>
            <a:avLst/>
            <a:gdLst/>
            <a:ahLst/>
            <a:cxnLst/>
            <a:rect l="l" t="t" r="r" b="b"/>
            <a:pathLst>
              <a:path w="10001470" h="457200">
                <a:moveTo>
                  <a:pt x="10001469" y="0"/>
                </a:moveTo>
                <a:lnTo>
                  <a:pt x="0" y="0"/>
                </a:lnTo>
                <a:lnTo>
                  <a:pt x="0" y="457200"/>
                </a:lnTo>
                <a:lnTo>
                  <a:pt x="10001469" y="457200"/>
                </a:lnTo>
                <a:lnTo>
                  <a:pt x="10001469" y="0"/>
                </a:lnTo>
                <a:close/>
              </a:path>
            </a:pathLst>
          </a:custGeom>
          <a:blipFill>
            <a:blip r:embed="rId3">
              <a:alphaModFix amt="57000"/>
            </a:blip>
            <a:stretch>
              <a:fillRect t="-2788169" r="-34691" b="-58263"/>
            </a:stretch>
          </a:blipFill>
        </p:spPr>
        <p:txBody>
          <a:bodyPr/>
          <a:lstStyle/>
          <a:p>
            <a:endParaRPr lang="en-AU"/>
          </a:p>
        </p:txBody>
      </p:sp>
      <p:sp>
        <p:nvSpPr>
          <p:cNvPr id="6" name="TextBox 6"/>
          <p:cNvSpPr txBox="1"/>
          <p:nvPr/>
        </p:nvSpPr>
        <p:spPr>
          <a:xfrm>
            <a:off x="5713251" y="5486610"/>
            <a:ext cx="10001470" cy="581025"/>
          </a:xfrm>
          <a:prstGeom prst="rect">
            <a:avLst/>
          </a:prstGeom>
        </p:spPr>
        <p:txBody>
          <a:bodyPr lIns="0" tIns="0" rIns="0" bIns="0" rtlCol="0" anchor="t">
            <a:spAutoFit/>
          </a:bodyPr>
          <a:lstStyle/>
          <a:p>
            <a:pPr algn="l">
              <a:lnSpc>
                <a:spcPts val="4200"/>
              </a:lnSpc>
            </a:pPr>
            <a:r>
              <a:rPr lang="en-US" sz="3000">
                <a:solidFill>
                  <a:srgbClr val="000000"/>
                </a:solidFill>
                <a:latin typeface="Circular Std 2"/>
                <a:ea typeface="Circular Std 2"/>
                <a:cs typeface="Circular Std 2"/>
                <a:sym typeface="Circular Std 2"/>
              </a:rPr>
              <a:t>Aim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1644" y="2242040"/>
            <a:ext cx="11315575" cy="755651"/>
          </a:xfrm>
          <a:prstGeom prst="rect">
            <a:avLst/>
          </a:prstGeom>
        </p:spPr>
        <p:txBody>
          <a:bodyPr lIns="0" tIns="0" rIns="0" bIns="0" rtlCol="0" anchor="t">
            <a:spAutoFit/>
          </a:bodyPr>
          <a:lstStyle/>
          <a:p>
            <a:pPr marL="0" lvl="0" indent="0" algn="l">
              <a:lnSpc>
                <a:spcPts val="5599"/>
              </a:lnSpc>
              <a:spcBef>
                <a:spcPct val="0"/>
              </a:spcBef>
            </a:pPr>
            <a:r>
              <a:rPr lang="en-US" sz="3999">
                <a:solidFill>
                  <a:srgbClr val="000000"/>
                </a:solidFill>
                <a:latin typeface="Circular Std 2"/>
                <a:ea typeface="Circular Std 2"/>
                <a:cs typeface="Circular Std 2"/>
                <a:sym typeface="Circular Std 2"/>
              </a:rPr>
              <a:t>1. Perception of loved ones becoming ‘other’</a:t>
            </a:r>
          </a:p>
        </p:txBody>
      </p:sp>
      <p:sp>
        <p:nvSpPr>
          <p:cNvPr id="3" name="TextBox 3"/>
          <p:cNvSpPr txBox="1"/>
          <p:nvPr/>
        </p:nvSpPr>
        <p:spPr>
          <a:xfrm>
            <a:off x="1707777" y="4136742"/>
            <a:ext cx="7634052" cy="2406842"/>
          </a:xfrm>
          <a:prstGeom prst="rect">
            <a:avLst/>
          </a:prstGeom>
        </p:spPr>
        <p:txBody>
          <a:bodyPr lIns="0" tIns="0" rIns="0" bIns="0" rtlCol="0" anchor="t">
            <a:spAutoFit/>
          </a:bodyPr>
          <a:lstStyle/>
          <a:p>
            <a:pPr algn="ctr">
              <a:lnSpc>
                <a:spcPts val="3839"/>
              </a:lnSpc>
              <a:spcBef>
                <a:spcPct val="0"/>
              </a:spcBef>
            </a:pPr>
            <a:r>
              <a:rPr lang="en-US" sz="2742">
                <a:solidFill>
                  <a:srgbClr val="000000"/>
                </a:solidFill>
                <a:latin typeface="Canva Sans"/>
                <a:ea typeface="Canva Sans"/>
                <a:cs typeface="Canva Sans"/>
                <a:sym typeface="Canva Sans"/>
              </a:rPr>
              <a:t>“[I] noticed changes in Arthur* and Ethan*. They were a bit more </a:t>
            </a:r>
            <a:r>
              <a:rPr lang="en-US" sz="2742" b="1">
                <a:solidFill>
                  <a:srgbClr val="000000"/>
                </a:solidFill>
                <a:latin typeface="Canva Sans Bold"/>
                <a:ea typeface="Canva Sans Bold"/>
                <a:cs typeface="Canva Sans Bold"/>
                <a:sym typeface="Canva Sans Bold"/>
              </a:rPr>
              <a:t>aggressive</a:t>
            </a:r>
            <a:r>
              <a:rPr lang="en-US" sz="2742">
                <a:solidFill>
                  <a:srgbClr val="000000"/>
                </a:solidFill>
                <a:latin typeface="Canva Sans"/>
                <a:ea typeface="Canva Sans"/>
                <a:cs typeface="Canva Sans"/>
                <a:sym typeface="Canva Sans"/>
              </a:rPr>
              <a:t>; maybe the word would be hyperactive … just generally </a:t>
            </a:r>
            <a:r>
              <a:rPr lang="en-US" sz="2742" b="1">
                <a:solidFill>
                  <a:srgbClr val="000000"/>
                </a:solidFill>
                <a:latin typeface="Canva Sans Bold"/>
                <a:ea typeface="Canva Sans Bold"/>
                <a:cs typeface="Canva Sans Bold"/>
                <a:sym typeface="Canva Sans Bold"/>
              </a:rPr>
              <a:t>erratic </a:t>
            </a:r>
            <a:r>
              <a:rPr lang="en-US" sz="2742">
                <a:solidFill>
                  <a:srgbClr val="000000"/>
                </a:solidFill>
                <a:latin typeface="Canva Sans"/>
                <a:ea typeface="Canva Sans"/>
                <a:cs typeface="Canva Sans"/>
                <a:sym typeface="Canva Sans"/>
              </a:rPr>
              <a:t>in their behaviours and experiencing </a:t>
            </a:r>
            <a:r>
              <a:rPr lang="en-US" sz="2742" b="1">
                <a:solidFill>
                  <a:srgbClr val="000000"/>
                </a:solidFill>
                <a:latin typeface="Canva Sans Bold"/>
                <a:ea typeface="Canva Sans Bold"/>
                <a:cs typeface="Canva Sans Bold"/>
                <a:sym typeface="Canva Sans Bold"/>
              </a:rPr>
              <a:t>mood swings</a:t>
            </a:r>
            <a:r>
              <a:rPr lang="en-US" sz="2742">
                <a:solidFill>
                  <a:srgbClr val="000000"/>
                </a:solidFill>
                <a:latin typeface="Canva Sans"/>
                <a:ea typeface="Canva Sans"/>
                <a:cs typeface="Canva Sans"/>
                <a:sym typeface="Canva Sans"/>
              </a:rPr>
              <a:t> and general agitation”</a:t>
            </a:r>
          </a:p>
        </p:txBody>
      </p:sp>
      <p:sp>
        <p:nvSpPr>
          <p:cNvPr id="4" name="TextBox 4"/>
          <p:cNvSpPr txBox="1"/>
          <p:nvPr/>
        </p:nvSpPr>
        <p:spPr>
          <a:xfrm>
            <a:off x="2863217" y="7459827"/>
            <a:ext cx="5423396" cy="777240"/>
          </a:xfrm>
          <a:prstGeom prst="rect">
            <a:avLst/>
          </a:prstGeom>
        </p:spPr>
        <p:txBody>
          <a:bodyPr lIns="0" tIns="0" rIns="0" bIns="0" rtlCol="0" anchor="t">
            <a:spAutoFit/>
          </a:bodyPr>
          <a:lstStyle/>
          <a:p>
            <a:pPr algn="ctr">
              <a:lnSpc>
                <a:spcPts val="3150"/>
              </a:lnSpc>
            </a:pPr>
            <a:r>
              <a:rPr lang="en-US" sz="2100" dirty="0">
                <a:solidFill>
                  <a:srgbClr val="000000"/>
                </a:solidFill>
                <a:latin typeface="Canva Sans"/>
                <a:ea typeface="Canva Sans"/>
                <a:cs typeface="Canva Sans"/>
                <a:sym typeface="Canva Sans"/>
              </a:rPr>
              <a:t>- Poppy*, aged 33, </a:t>
            </a:r>
          </a:p>
          <a:p>
            <a:pPr algn="ctr">
              <a:lnSpc>
                <a:spcPts val="3150"/>
              </a:lnSpc>
              <a:spcBef>
                <a:spcPct val="0"/>
              </a:spcBef>
            </a:pPr>
            <a:r>
              <a:rPr lang="en-US" sz="2100" dirty="0">
                <a:solidFill>
                  <a:srgbClr val="000000"/>
                </a:solidFill>
                <a:latin typeface="Canva Sans"/>
                <a:ea typeface="Canva Sans"/>
                <a:cs typeface="Canva Sans"/>
                <a:sym typeface="Canva Sans"/>
              </a:rPr>
              <a:t>family friend of brothers Arthur and Ethan</a:t>
            </a:r>
          </a:p>
        </p:txBody>
      </p:sp>
      <p:sp>
        <p:nvSpPr>
          <p:cNvPr id="5" name="Freeform 5"/>
          <p:cNvSpPr/>
          <p:nvPr/>
        </p:nvSpPr>
        <p:spPr>
          <a:xfrm>
            <a:off x="11749880" y="3196410"/>
            <a:ext cx="5067389" cy="5067389"/>
          </a:xfrm>
          <a:custGeom>
            <a:avLst/>
            <a:gdLst/>
            <a:ahLst/>
            <a:cxnLst/>
            <a:rect l="l" t="t" r="r" b="b"/>
            <a:pathLst>
              <a:path w="5067389" h="5067389">
                <a:moveTo>
                  <a:pt x="0" y="0"/>
                </a:moveTo>
                <a:lnTo>
                  <a:pt x="5067389" y="0"/>
                </a:lnTo>
                <a:lnTo>
                  <a:pt x="5067389" y="5067389"/>
                </a:lnTo>
                <a:lnTo>
                  <a:pt x="0" y="5067389"/>
                </a:lnTo>
                <a:lnTo>
                  <a:pt x="0" y="0"/>
                </a:lnTo>
                <a:close/>
              </a:path>
            </a:pathLst>
          </a:custGeom>
          <a:blipFill>
            <a:blip r:embed="rId3"/>
            <a:stretch>
              <a:fillRect/>
            </a:stretch>
          </a:blipFill>
        </p:spPr>
        <p:txBody>
          <a:bodyPr/>
          <a:lstStyle/>
          <a:p>
            <a:endParaRPr lang="en-AU"/>
          </a:p>
        </p:txBody>
      </p:sp>
      <p:sp>
        <p:nvSpPr>
          <p:cNvPr id="6" name="Freeform 6"/>
          <p:cNvSpPr/>
          <p:nvPr/>
        </p:nvSpPr>
        <p:spPr>
          <a:xfrm flipH="1">
            <a:off x="260951" y="215424"/>
            <a:ext cx="17492180" cy="992341"/>
          </a:xfrm>
          <a:custGeom>
            <a:avLst/>
            <a:gdLst/>
            <a:ahLst/>
            <a:cxnLst/>
            <a:rect l="l" t="t" r="r" b="b"/>
            <a:pathLst>
              <a:path w="17492180" h="992341">
                <a:moveTo>
                  <a:pt x="17492181" y="0"/>
                </a:moveTo>
                <a:lnTo>
                  <a:pt x="0" y="0"/>
                </a:lnTo>
                <a:lnTo>
                  <a:pt x="0" y="992341"/>
                </a:lnTo>
                <a:lnTo>
                  <a:pt x="17492181" y="992341"/>
                </a:lnTo>
                <a:lnTo>
                  <a:pt x="17492181" y="0"/>
                </a:lnTo>
                <a:close/>
              </a:path>
            </a:pathLst>
          </a:custGeom>
          <a:blipFill>
            <a:blip r:embed="rId4">
              <a:alphaModFix amt="57000"/>
            </a:blip>
            <a:stretch>
              <a:fillRect t="-1753472" r="-7130" b="-34943"/>
            </a:stretch>
          </a:blipFill>
        </p:spPr>
        <p:txBody>
          <a:bodyPr/>
          <a:lstStyle/>
          <a:p>
            <a:endParaRPr lang="en-AU"/>
          </a:p>
        </p:txBody>
      </p:sp>
      <p:sp>
        <p:nvSpPr>
          <p:cNvPr id="7" name="TextBox 7"/>
          <p:cNvSpPr txBox="1"/>
          <p:nvPr/>
        </p:nvSpPr>
        <p:spPr>
          <a:xfrm>
            <a:off x="412509" y="156610"/>
            <a:ext cx="6866932" cy="995667"/>
          </a:xfrm>
          <a:prstGeom prst="rect">
            <a:avLst/>
          </a:prstGeom>
        </p:spPr>
        <p:txBody>
          <a:bodyPr lIns="0" tIns="0" rIns="0" bIns="0" rtlCol="0" anchor="t">
            <a:spAutoFit/>
          </a:bodyPr>
          <a:lstStyle/>
          <a:p>
            <a:pPr algn="l">
              <a:lnSpc>
                <a:spcPts val="8120"/>
              </a:lnSpc>
            </a:pPr>
            <a:r>
              <a:rPr lang="en-US" sz="5800" b="1">
                <a:solidFill>
                  <a:srgbClr val="000000"/>
                </a:solidFill>
                <a:latin typeface="Source Serif Pro Bold"/>
                <a:ea typeface="Source Serif Pro Bold"/>
                <a:cs typeface="Source Serif Pro Bold"/>
                <a:sym typeface="Source Serif Pro Bold"/>
              </a:rPr>
              <a:t>Results - Study 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4297</Words>
  <Application>Microsoft Office PowerPoint</Application>
  <PresentationFormat>Custom</PresentationFormat>
  <Paragraphs>268</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Source Serif Pro</vt:lpstr>
      <vt:lpstr>Circular Std 2</vt:lpstr>
      <vt:lpstr>Source Serif Pro Bold</vt:lpstr>
      <vt:lpstr>Arial</vt:lpstr>
      <vt:lpstr>Canva Sans</vt:lpstr>
      <vt:lpstr>Circular Std 1</vt:lpstr>
      <vt:lpstr>Calibri</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Methamphetamine use and the family</dc:title>
  <dc:creator>Paige Webb</dc:creator>
  <cp:lastModifiedBy>Paige Webb</cp:lastModifiedBy>
  <cp:revision>3</cp:revision>
  <dcterms:created xsi:type="dcterms:W3CDTF">2006-08-16T00:00:00Z</dcterms:created>
  <dcterms:modified xsi:type="dcterms:W3CDTF">2024-09-11T05:55:49Z</dcterms:modified>
  <dc:identifier>DAGMqUmjNZ8</dc:identifier>
</cp:coreProperties>
</file>