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24"/>
  </p:notesMasterIdLst>
  <p:sldIdLst>
    <p:sldId id="278" r:id="rId2"/>
    <p:sldId id="279" r:id="rId3"/>
    <p:sldId id="280" r:id="rId4"/>
    <p:sldId id="338" r:id="rId5"/>
    <p:sldId id="337" r:id="rId6"/>
    <p:sldId id="283" r:id="rId7"/>
    <p:sldId id="332" r:id="rId8"/>
    <p:sldId id="333" r:id="rId9"/>
    <p:sldId id="334" r:id="rId10"/>
    <p:sldId id="335" r:id="rId11"/>
    <p:sldId id="284" r:id="rId12"/>
    <p:sldId id="290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292" r:id="rId21"/>
    <p:sldId id="291" r:id="rId22"/>
    <p:sldId id="293" r:id="rId23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0047" autoAdjust="0"/>
  </p:normalViewPr>
  <p:slideViewPr>
    <p:cSldViewPr snapToGrid="0" snapToObjects="1">
      <p:cViewPr varScale="1">
        <p:scale>
          <a:sx n="68" d="100"/>
          <a:sy n="68" d="100"/>
        </p:scale>
        <p:origin x="2172" y="72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23B6A6-08B7-45A9-8D83-729FC36A1948}" type="doc">
      <dgm:prSet loTypeId="urn:microsoft.com/office/officeart/2009/3/layout/IncreasingArrowsProcess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A880C647-C98C-4265-B470-7A42BBE3E88E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1970’s</a:t>
          </a:r>
          <a:endParaRPr lang="en-CA" dirty="0">
            <a:solidFill>
              <a:schemeClr val="tx1"/>
            </a:solidFill>
          </a:endParaRPr>
        </a:p>
      </dgm:t>
    </dgm:pt>
    <dgm:pt modelId="{69245695-6786-49E8-AACF-289D3605FE2E}" type="parTrans" cxnId="{56F8C54B-2FC9-469D-89E5-D706E64E700B}">
      <dgm:prSet/>
      <dgm:spPr/>
      <dgm:t>
        <a:bodyPr/>
        <a:lstStyle/>
        <a:p>
          <a:endParaRPr lang="en-CA"/>
        </a:p>
      </dgm:t>
    </dgm:pt>
    <dgm:pt modelId="{E83C2791-4090-48D9-AEE4-776276583604}" type="sibTrans" cxnId="{56F8C54B-2FC9-469D-89E5-D706E64E700B}">
      <dgm:prSet/>
      <dgm:spPr/>
      <dgm:t>
        <a:bodyPr/>
        <a:lstStyle/>
        <a:p>
          <a:endParaRPr lang="en-CA"/>
        </a:p>
      </dgm:t>
    </dgm:pt>
    <dgm:pt modelId="{2B42433A-443A-4CA1-AE2B-68394BDB5B2E}">
      <dgm:prSet phldrT="[Text]"/>
      <dgm:spPr/>
      <dgm:t>
        <a:bodyPr/>
        <a:lstStyle/>
        <a:p>
          <a:r>
            <a:rPr lang="en-US" dirty="0"/>
            <a:t>Parental prototypes</a:t>
          </a:r>
          <a:endParaRPr lang="en-CA" dirty="0"/>
        </a:p>
      </dgm:t>
    </dgm:pt>
    <dgm:pt modelId="{41CC1731-CDBE-4585-A0ED-5EBDBC91E9B8}" type="parTrans" cxnId="{3A472109-5123-4BCB-95BD-94C61B14FB97}">
      <dgm:prSet/>
      <dgm:spPr/>
      <dgm:t>
        <a:bodyPr/>
        <a:lstStyle/>
        <a:p>
          <a:endParaRPr lang="en-CA"/>
        </a:p>
      </dgm:t>
    </dgm:pt>
    <dgm:pt modelId="{1B4584B3-D631-4BA1-A144-194B465BFEC4}" type="sibTrans" cxnId="{3A472109-5123-4BCB-95BD-94C61B14FB97}">
      <dgm:prSet/>
      <dgm:spPr/>
      <dgm:t>
        <a:bodyPr/>
        <a:lstStyle/>
        <a:p>
          <a:endParaRPr lang="en-CA"/>
        </a:p>
      </dgm:t>
    </dgm:pt>
    <dgm:pt modelId="{4CF3485C-BC3C-455E-878A-FF2A1A1F6E37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1980’s</a:t>
          </a:r>
          <a:endParaRPr lang="en-CA" dirty="0">
            <a:solidFill>
              <a:schemeClr val="tx1"/>
            </a:solidFill>
          </a:endParaRPr>
        </a:p>
      </dgm:t>
    </dgm:pt>
    <dgm:pt modelId="{AF818735-7F47-42C8-AF6F-89A7CE75753C}" type="parTrans" cxnId="{E99B9315-0C35-4952-9B50-5999719D2F63}">
      <dgm:prSet/>
      <dgm:spPr/>
      <dgm:t>
        <a:bodyPr/>
        <a:lstStyle/>
        <a:p>
          <a:endParaRPr lang="en-CA"/>
        </a:p>
      </dgm:t>
    </dgm:pt>
    <dgm:pt modelId="{7F29E345-6B93-4B3F-9AB4-A02CA20F9527}" type="sibTrans" cxnId="{E99B9315-0C35-4952-9B50-5999719D2F63}">
      <dgm:prSet/>
      <dgm:spPr/>
      <dgm:t>
        <a:bodyPr/>
        <a:lstStyle/>
        <a:p>
          <a:endParaRPr lang="en-CA"/>
        </a:p>
      </dgm:t>
    </dgm:pt>
    <dgm:pt modelId="{4817CC2B-A43A-43AC-A0A2-BF9E5FFB8BC7}">
      <dgm:prSet phldrT="[Text]"/>
      <dgm:spPr/>
      <dgm:t>
        <a:bodyPr/>
        <a:lstStyle/>
        <a:p>
          <a:r>
            <a:rPr lang="en-US" dirty="0"/>
            <a:t>Parental roles</a:t>
          </a:r>
          <a:endParaRPr lang="en-CA" dirty="0"/>
        </a:p>
      </dgm:t>
    </dgm:pt>
    <dgm:pt modelId="{3A96E9D6-08A9-4B85-9CDF-2F7367F84B1E}" type="parTrans" cxnId="{AAA2CE85-5921-49EA-9171-5BE71E37078C}">
      <dgm:prSet/>
      <dgm:spPr/>
      <dgm:t>
        <a:bodyPr/>
        <a:lstStyle/>
        <a:p>
          <a:endParaRPr lang="en-CA"/>
        </a:p>
      </dgm:t>
    </dgm:pt>
    <dgm:pt modelId="{6050D8F6-2150-41A9-85E5-2A3CF8036033}" type="sibTrans" cxnId="{AAA2CE85-5921-49EA-9171-5BE71E37078C}">
      <dgm:prSet/>
      <dgm:spPr/>
      <dgm:t>
        <a:bodyPr/>
        <a:lstStyle/>
        <a:p>
          <a:endParaRPr lang="en-CA"/>
        </a:p>
      </dgm:t>
    </dgm:pt>
    <dgm:pt modelId="{1332F6AE-3F3F-4920-925F-9228F9A2C0D2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1990’s</a:t>
          </a:r>
          <a:endParaRPr lang="en-CA" dirty="0">
            <a:solidFill>
              <a:schemeClr val="tx1"/>
            </a:solidFill>
          </a:endParaRPr>
        </a:p>
      </dgm:t>
    </dgm:pt>
    <dgm:pt modelId="{5F1339CC-A18D-4DB9-AA5A-A883868D1A36}" type="parTrans" cxnId="{54C826DA-8F09-408E-A0CD-CEBDBC6191FE}">
      <dgm:prSet/>
      <dgm:spPr/>
      <dgm:t>
        <a:bodyPr/>
        <a:lstStyle/>
        <a:p>
          <a:endParaRPr lang="en-CA"/>
        </a:p>
      </dgm:t>
    </dgm:pt>
    <dgm:pt modelId="{F415CE5A-F658-432E-BA3B-0FED74540F99}" type="sibTrans" cxnId="{54C826DA-8F09-408E-A0CD-CEBDBC6191FE}">
      <dgm:prSet/>
      <dgm:spPr/>
      <dgm:t>
        <a:bodyPr/>
        <a:lstStyle/>
        <a:p>
          <a:endParaRPr lang="en-CA"/>
        </a:p>
      </dgm:t>
    </dgm:pt>
    <dgm:pt modelId="{35D38CD0-41DB-4CF1-9413-898A8D7E9E42}">
      <dgm:prSet phldrT="[Text]"/>
      <dgm:spPr/>
      <dgm:t>
        <a:bodyPr/>
        <a:lstStyle/>
        <a:p>
          <a:r>
            <a:rPr lang="en-US" dirty="0"/>
            <a:t>Parental surveillance</a:t>
          </a:r>
        </a:p>
        <a:p>
          <a:r>
            <a:rPr lang="en-US" dirty="0"/>
            <a:t>Family function</a:t>
          </a:r>
          <a:endParaRPr lang="en-CA" dirty="0"/>
        </a:p>
      </dgm:t>
    </dgm:pt>
    <dgm:pt modelId="{7D2DBD6D-FE1C-42A2-9B02-1A14D9FCC9F6}" type="parTrans" cxnId="{8DF0FED4-B3B1-4E5D-AF2E-C9EA460C46A1}">
      <dgm:prSet/>
      <dgm:spPr/>
      <dgm:t>
        <a:bodyPr/>
        <a:lstStyle/>
        <a:p>
          <a:endParaRPr lang="en-CA"/>
        </a:p>
      </dgm:t>
    </dgm:pt>
    <dgm:pt modelId="{B40155F0-1489-4A76-97DD-FFF5FE95BC84}" type="sibTrans" cxnId="{8DF0FED4-B3B1-4E5D-AF2E-C9EA460C46A1}">
      <dgm:prSet/>
      <dgm:spPr/>
      <dgm:t>
        <a:bodyPr/>
        <a:lstStyle/>
        <a:p>
          <a:endParaRPr lang="en-CA"/>
        </a:p>
      </dgm:t>
    </dgm:pt>
    <dgm:pt modelId="{6B80C3E3-94F2-4909-BA36-D57BDC5647AD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Onward</a:t>
          </a:r>
          <a:endParaRPr lang="en-CA" dirty="0">
            <a:solidFill>
              <a:schemeClr val="tx1"/>
            </a:solidFill>
          </a:endParaRPr>
        </a:p>
      </dgm:t>
    </dgm:pt>
    <dgm:pt modelId="{89F58575-7B8D-4F81-ABAC-45739725C877}" type="parTrans" cxnId="{F3977331-E06B-4E8D-9771-BAA5746C0316}">
      <dgm:prSet/>
      <dgm:spPr/>
      <dgm:t>
        <a:bodyPr/>
        <a:lstStyle/>
        <a:p>
          <a:endParaRPr lang="en-CA"/>
        </a:p>
      </dgm:t>
    </dgm:pt>
    <dgm:pt modelId="{5AF056DF-71DA-41A3-8E94-1294466E0D91}" type="sibTrans" cxnId="{F3977331-E06B-4E8D-9771-BAA5746C0316}">
      <dgm:prSet/>
      <dgm:spPr/>
      <dgm:t>
        <a:bodyPr/>
        <a:lstStyle/>
        <a:p>
          <a:endParaRPr lang="en-CA"/>
        </a:p>
      </dgm:t>
    </dgm:pt>
    <dgm:pt modelId="{C590F553-8311-4454-892C-AD2C65511170}">
      <dgm:prSet phldrT="[Text]"/>
      <dgm:spPr/>
      <dgm:t>
        <a:bodyPr/>
        <a:lstStyle/>
        <a:p>
          <a:r>
            <a:rPr lang="en-US" dirty="0"/>
            <a:t>Family trauma</a:t>
          </a:r>
          <a:endParaRPr lang="en-CA" dirty="0"/>
        </a:p>
      </dgm:t>
    </dgm:pt>
    <dgm:pt modelId="{0A18A666-8DCF-4E9E-AD1E-52CEA5899C3F}" type="parTrans" cxnId="{86503A8F-DBE9-46D8-8285-990A33C0712C}">
      <dgm:prSet/>
      <dgm:spPr/>
      <dgm:t>
        <a:bodyPr/>
        <a:lstStyle/>
        <a:p>
          <a:endParaRPr lang="en-CA"/>
        </a:p>
      </dgm:t>
    </dgm:pt>
    <dgm:pt modelId="{D79FE06E-351A-42C7-83EE-27ADE5096D1D}" type="sibTrans" cxnId="{86503A8F-DBE9-46D8-8285-990A33C0712C}">
      <dgm:prSet/>
      <dgm:spPr/>
      <dgm:t>
        <a:bodyPr/>
        <a:lstStyle/>
        <a:p>
          <a:endParaRPr lang="en-CA"/>
        </a:p>
      </dgm:t>
    </dgm:pt>
    <dgm:pt modelId="{0A58D1C0-5EB9-4D59-A7AC-49FD36DD7E1D}">
      <dgm:prSet phldrT="[Text]"/>
      <dgm:spPr/>
      <dgm:t>
        <a:bodyPr/>
        <a:lstStyle/>
        <a:p>
          <a:r>
            <a:rPr lang="en-US" dirty="0"/>
            <a:t>Family dynamics</a:t>
          </a:r>
          <a:endParaRPr lang="en-CA" dirty="0"/>
        </a:p>
      </dgm:t>
    </dgm:pt>
    <dgm:pt modelId="{6A8105DB-9CC4-4856-A8E7-5754CBA90472}" type="parTrans" cxnId="{F06B928F-7969-49C8-B035-C7C62B372200}">
      <dgm:prSet/>
      <dgm:spPr/>
      <dgm:t>
        <a:bodyPr/>
        <a:lstStyle/>
        <a:p>
          <a:endParaRPr lang="en-CA"/>
        </a:p>
      </dgm:t>
    </dgm:pt>
    <dgm:pt modelId="{4C53A192-13AA-4318-B576-1C1C32F67B14}" type="sibTrans" cxnId="{F06B928F-7969-49C8-B035-C7C62B372200}">
      <dgm:prSet/>
      <dgm:spPr/>
      <dgm:t>
        <a:bodyPr/>
        <a:lstStyle/>
        <a:p>
          <a:endParaRPr lang="en-CA"/>
        </a:p>
      </dgm:t>
    </dgm:pt>
    <dgm:pt modelId="{5C489BFF-0849-4A90-B12A-17CF3456D6D8}">
      <dgm:prSet phldrT="[Text]"/>
      <dgm:spPr/>
      <dgm:t>
        <a:bodyPr/>
        <a:lstStyle/>
        <a:p>
          <a:endParaRPr lang="en-CA" dirty="0"/>
        </a:p>
      </dgm:t>
    </dgm:pt>
    <dgm:pt modelId="{8DB0FCE8-F685-4A1B-A506-2B787592E3C9}" type="parTrans" cxnId="{CF2B1409-33A7-44BA-A121-32139FA66055}">
      <dgm:prSet/>
      <dgm:spPr/>
      <dgm:t>
        <a:bodyPr/>
        <a:lstStyle/>
        <a:p>
          <a:endParaRPr lang="en-CA"/>
        </a:p>
      </dgm:t>
    </dgm:pt>
    <dgm:pt modelId="{362F9076-3CC6-47CF-9F53-47AED831CADE}" type="sibTrans" cxnId="{CF2B1409-33A7-44BA-A121-32139FA66055}">
      <dgm:prSet/>
      <dgm:spPr/>
      <dgm:t>
        <a:bodyPr/>
        <a:lstStyle/>
        <a:p>
          <a:endParaRPr lang="en-CA"/>
        </a:p>
      </dgm:t>
    </dgm:pt>
    <dgm:pt modelId="{20EA332C-27BA-47E2-ADB4-A71DE69EA4B5}">
      <dgm:prSet phldrT="[Text]"/>
      <dgm:spPr/>
      <dgm:t>
        <a:bodyPr/>
        <a:lstStyle/>
        <a:p>
          <a:r>
            <a:rPr lang="en-US" dirty="0"/>
            <a:t>Interfamilial communication</a:t>
          </a:r>
          <a:endParaRPr lang="en-CA" dirty="0"/>
        </a:p>
      </dgm:t>
    </dgm:pt>
    <dgm:pt modelId="{E27EF0EF-B66B-448F-9376-EAFDB7CB908C}" type="parTrans" cxnId="{0659256E-18D6-480C-B893-EDE73077BA79}">
      <dgm:prSet/>
      <dgm:spPr/>
      <dgm:t>
        <a:bodyPr/>
        <a:lstStyle/>
        <a:p>
          <a:endParaRPr lang="en-CA"/>
        </a:p>
      </dgm:t>
    </dgm:pt>
    <dgm:pt modelId="{45FC5DE1-1E7C-4C78-A845-5DFD1A0C276E}" type="sibTrans" cxnId="{0659256E-18D6-480C-B893-EDE73077BA79}">
      <dgm:prSet/>
      <dgm:spPr/>
      <dgm:t>
        <a:bodyPr/>
        <a:lstStyle/>
        <a:p>
          <a:endParaRPr lang="en-CA"/>
        </a:p>
      </dgm:t>
    </dgm:pt>
    <dgm:pt modelId="{0AB871E2-13C0-47CD-BF1E-E443A2E26E79}" type="pres">
      <dgm:prSet presAssocID="{7F23B6A6-08B7-45A9-8D83-729FC36A1948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35F39155-AE03-40A7-B411-AB964381258F}" type="pres">
      <dgm:prSet presAssocID="{A880C647-C98C-4265-B470-7A42BBE3E88E}" presName="parentText1" presStyleLbl="node1" presStyleIdx="0" presStyleCnt="4">
        <dgm:presLayoutVars>
          <dgm:chMax/>
          <dgm:chPref val="3"/>
          <dgm:bulletEnabled val="1"/>
        </dgm:presLayoutVars>
      </dgm:prSet>
      <dgm:spPr/>
    </dgm:pt>
    <dgm:pt modelId="{16D71487-2A0F-4DF8-8E3C-612ED2946760}" type="pres">
      <dgm:prSet presAssocID="{A880C647-C98C-4265-B470-7A42BBE3E88E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</dgm:pt>
    <dgm:pt modelId="{AC18F0DD-615F-4A3F-9EB9-BFD6EBB52581}" type="pres">
      <dgm:prSet presAssocID="{4CF3485C-BC3C-455E-878A-FF2A1A1F6E37}" presName="parentText2" presStyleLbl="node1" presStyleIdx="1" presStyleCnt="4">
        <dgm:presLayoutVars>
          <dgm:chMax/>
          <dgm:chPref val="3"/>
          <dgm:bulletEnabled val="1"/>
        </dgm:presLayoutVars>
      </dgm:prSet>
      <dgm:spPr/>
    </dgm:pt>
    <dgm:pt modelId="{64EFCE64-C903-4EE4-BA8F-9A784E4BF578}" type="pres">
      <dgm:prSet presAssocID="{4CF3485C-BC3C-455E-878A-FF2A1A1F6E37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</dgm:pt>
    <dgm:pt modelId="{BCCEC245-BE81-4718-91F1-8820E200FB9C}" type="pres">
      <dgm:prSet presAssocID="{1332F6AE-3F3F-4920-925F-9228F9A2C0D2}" presName="parentText3" presStyleLbl="node1" presStyleIdx="2" presStyleCnt="4">
        <dgm:presLayoutVars>
          <dgm:chMax/>
          <dgm:chPref val="3"/>
          <dgm:bulletEnabled val="1"/>
        </dgm:presLayoutVars>
      </dgm:prSet>
      <dgm:spPr/>
    </dgm:pt>
    <dgm:pt modelId="{D1C6B2B2-9EAB-4E0B-918F-7AD93066AECE}" type="pres">
      <dgm:prSet presAssocID="{1332F6AE-3F3F-4920-925F-9228F9A2C0D2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</dgm:pt>
    <dgm:pt modelId="{7056C4D5-C568-4AA3-95AC-1A8FCE9D9279}" type="pres">
      <dgm:prSet presAssocID="{6B80C3E3-94F2-4909-BA36-D57BDC5647AD}" presName="parentText4" presStyleLbl="node1" presStyleIdx="3" presStyleCnt="4">
        <dgm:presLayoutVars>
          <dgm:chMax/>
          <dgm:chPref val="3"/>
          <dgm:bulletEnabled val="1"/>
        </dgm:presLayoutVars>
      </dgm:prSet>
      <dgm:spPr/>
    </dgm:pt>
    <dgm:pt modelId="{9514977C-BC37-4E8A-8952-7D9A5FCC6E0D}" type="pres">
      <dgm:prSet presAssocID="{6B80C3E3-94F2-4909-BA36-D57BDC5647AD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F2B1409-33A7-44BA-A121-32139FA66055}" srcId="{1332F6AE-3F3F-4920-925F-9228F9A2C0D2}" destId="{5C489BFF-0849-4A90-B12A-17CF3456D6D8}" srcOrd="1" destOrd="0" parTransId="{8DB0FCE8-F685-4A1B-A506-2B787592E3C9}" sibTransId="{362F9076-3CC6-47CF-9F53-47AED831CADE}"/>
    <dgm:cxn modelId="{3A472109-5123-4BCB-95BD-94C61B14FB97}" srcId="{A880C647-C98C-4265-B470-7A42BBE3E88E}" destId="{2B42433A-443A-4CA1-AE2B-68394BDB5B2E}" srcOrd="0" destOrd="0" parTransId="{41CC1731-CDBE-4585-A0ED-5EBDBC91E9B8}" sibTransId="{1B4584B3-D631-4BA1-A144-194B465BFEC4}"/>
    <dgm:cxn modelId="{E99B9315-0C35-4952-9B50-5999719D2F63}" srcId="{7F23B6A6-08B7-45A9-8D83-729FC36A1948}" destId="{4CF3485C-BC3C-455E-878A-FF2A1A1F6E37}" srcOrd="1" destOrd="0" parTransId="{AF818735-7F47-42C8-AF6F-89A7CE75753C}" sibTransId="{7F29E345-6B93-4B3F-9AB4-A02CA20F9527}"/>
    <dgm:cxn modelId="{F3977331-E06B-4E8D-9771-BAA5746C0316}" srcId="{7F23B6A6-08B7-45A9-8D83-729FC36A1948}" destId="{6B80C3E3-94F2-4909-BA36-D57BDC5647AD}" srcOrd="3" destOrd="0" parTransId="{89F58575-7B8D-4F81-ABAC-45739725C877}" sibTransId="{5AF056DF-71DA-41A3-8E94-1294466E0D91}"/>
    <dgm:cxn modelId="{9C228365-707A-4917-9A59-D6D924F704B3}" type="presOf" srcId="{5C489BFF-0849-4A90-B12A-17CF3456D6D8}" destId="{D1C6B2B2-9EAB-4E0B-918F-7AD93066AECE}" srcOrd="0" destOrd="1" presId="urn:microsoft.com/office/officeart/2009/3/layout/IncreasingArrowsProcess"/>
    <dgm:cxn modelId="{56F8C54B-2FC9-469D-89E5-D706E64E700B}" srcId="{7F23B6A6-08B7-45A9-8D83-729FC36A1948}" destId="{A880C647-C98C-4265-B470-7A42BBE3E88E}" srcOrd="0" destOrd="0" parTransId="{69245695-6786-49E8-AACF-289D3605FE2E}" sibTransId="{E83C2791-4090-48D9-AEE4-776276583604}"/>
    <dgm:cxn modelId="{0659256E-18D6-480C-B893-EDE73077BA79}" srcId="{6B80C3E3-94F2-4909-BA36-D57BDC5647AD}" destId="{20EA332C-27BA-47E2-ADB4-A71DE69EA4B5}" srcOrd="1" destOrd="0" parTransId="{E27EF0EF-B66B-448F-9376-EAFDB7CB908C}" sibTransId="{45FC5DE1-1E7C-4C78-A845-5DFD1A0C276E}"/>
    <dgm:cxn modelId="{FA181770-9C91-4463-ACF9-32E3A70D11DD}" type="presOf" srcId="{4CF3485C-BC3C-455E-878A-FF2A1A1F6E37}" destId="{AC18F0DD-615F-4A3F-9EB9-BFD6EBB52581}" srcOrd="0" destOrd="0" presId="urn:microsoft.com/office/officeart/2009/3/layout/IncreasingArrowsProcess"/>
    <dgm:cxn modelId="{C817E284-8F88-4F17-BBB0-1C400E601367}" type="presOf" srcId="{1332F6AE-3F3F-4920-925F-9228F9A2C0D2}" destId="{BCCEC245-BE81-4718-91F1-8820E200FB9C}" srcOrd="0" destOrd="0" presId="urn:microsoft.com/office/officeart/2009/3/layout/IncreasingArrowsProcess"/>
    <dgm:cxn modelId="{AAA2CE85-5921-49EA-9171-5BE71E37078C}" srcId="{4CF3485C-BC3C-455E-878A-FF2A1A1F6E37}" destId="{4817CC2B-A43A-43AC-A0A2-BF9E5FFB8BC7}" srcOrd="0" destOrd="0" parTransId="{3A96E9D6-08A9-4B85-9CDF-2F7367F84B1E}" sibTransId="{6050D8F6-2150-41A9-85E5-2A3CF8036033}"/>
    <dgm:cxn modelId="{86503A8F-DBE9-46D8-8285-990A33C0712C}" srcId="{6B80C3E3-94F2-4909-BA36-D57BDC5647AD}" destId="{C590F553-8311-4454-892C-AD2C65511170}" srcOrd="0" destOrd="0" parTransId="{0A18A666-8DCF-4E9E-AD1E-52CEA5899C3F}" sibTransId="{D79FE06E-351A-42C7-83EE-27ADE5096D1D}"/>
    <dgm:cxn modelId="{F06B928F-7969-49C8-B035-C7C62B372200}" srcId="{4CF3485C-BC3C-455E-878A-FF2A1A1F6E37}" destId="{0A58D1C0-5EB9-4D59-A7AC-49FD36DD7E1D}" srcOrd="1" destOrd="0" parTransId="{6A8105DB-9CC4-4856-A8E7-5754CBA90472}" sibTransId="{4C53A192-13AA-4318-B576-1C1C32F67B14}"/>
    <dgm:cxn modelId="{5A894E97-9EB5-4EBA-9711-0A7AD4C54516}" type="presOf" srcId="{2B42433A-443A-4CA1-AE2B-68394BDB5B2E}" destId="{16D71487-2A0F-4DF8-8E3C-612ED2946760}" srcOrd="0" destOrd="0" presId="urn:microsoft.com/office/officeart/2009/3/layout/IncreasingArrowsProcess"/>
    <dgm:cxn modelId="{E57CEEBD-2EB3-4495-A5E2-77B437A34D05}" type="presOf" srcId="{A880C647-C98C-4265-B470-7A42BBE3E88E}" destId="{35F39155-AE03-40A7-B411-AB964381258F}" srcOrd="0" destOrd="0" presId="urn:microsoft.com/office/officeart/2009/3/layout/IncreasingArrowsProcess"/>
    <dgm:cxn modelId="{C9FE62BF-4180-4528-9A36-2B0E78AAA416}" type="presOf" srcId="{0A58D1C0-5EB9-4D59-A7AC-49FD36DD7E1D}" destId="{64EFCE64-C903-4EE4-BA8F-9A784E4BF578}" srcOrd="0" destOrd="1" presId="urn:microsoft.com/office/officeart/2009/3/layout/IncreasingArrowsProcess"/>
    <dgm:cxn modelId="{4350D2CB-2029-494B-8FB7-CDBBC6493441}" type="presOf" srcId="{20EA332C-27BA-47E2-ADB4-A71DE69EA4B5}" destId="{9514977C-BC37-4E8A-8952-7D9A5FCC6E0D}" srcOrd="0" destOrd="1" presId="urn:microsoft.com/office/officeart/2009/3/layout/IncreasingArrowsProcess"/>
    <dgm:cxn modelId="{B13C04D4-8821-4922-8ADD-79FCCBE1FBCF}" type="presOf" srcId="{6B80C3E3-94F2-4909-BA36-D57BDC5647AD}" destId="{7056C4D5-C568-4AA3-95AC-1A8FCE9D9279}" srcOrd="0" destOrd="0" presId="urn:microsoft.com/office/officeart/2009/3/layout/IncreasingArrowsProcess"/>
    <dgm:cxn modelId="{8DF0FED4-B3B1-4E5D-AF2E-C9EA460C46A1}" srcId="{1332F6AE-3F3F-4920-925F-9228F9A2C0D2}" destId="{35D38CD0-41DB-4CF1-9413-898A8D7E9E42}" srcOrd="0" destOrd="0" parTransId="{7D2DBD6D-FE1C-42A2-9B02-1A14D9FCC9F6}" sibTransId="{B40155F0-1489-4A76-97DD-FFF5FE95BC84}"/>
    <dgm:cxn modelId="{54C826DA-8F09-408E-A0CD-CEBDBC6191FE}" srcId="{7F23B6A6-08B7-45A9-8D83-729FC36A1948}" destId="{1332F6AE-3F3F-4920-925F-9228F9A2C0D2}" srcOrd="2" destOrd="0" parTransId="{5F1339CC-A18D-4DB9-AA5A-A883868D1A36}" sibTransId="{F415CE5A-F658-432E-BA3B-0FED74540F99}"/>
    <dgm:cxn modelId="{47C02EDC-9C65-48AF-989E-1C4C13418C89}" type="presOf" srcId="{35D38CD0-41DB-4CF1-9413-898A8D7E9E42}" destId="{D1C6B2B2-9EAB-4E0B-918F-7AD93066AECE}" srcOrd="0" destOrd="0" presId="urn:microsoft.com/office/officeart/2009/3/layout/IncreasingArrowsProcess"/>
    <dgm:cxn modelId="{D890B4E2-8B5D-43CC-AD61-9E4EFA3BE322}" type="presOf" srcId="{4817CC2B-A43A-43AC-A0A2-BF9E5FFB8BC7}" destId="{64EFCE64-C903-4EE4-BA8F-9A784E4BF578}" srcOrd="0" destOrd="0" presId="urn:microsoft.com/office/officeart/2009/3/layout/IncreasingArrowsProcess"/>
    <dgm:cxn modelId="{7AA08CE5-9DE4-420C-B74B-9AA2844436C6}" type="presOf" srcId="{7F23B6A6-08B7-45A9-8D83-729FC36A1948}" destId="{0AB871E2-13C0-47CD-BF1E-E443A2E26E79}" srcOrd="0" destOrd="0" presId="urn:microsoft.com/office/officeart/2009/3/layout/IncreasingArrowsProcess"/>
    <dgm:cxn modelId="{1B7DD2EC-EAC0-42F1-8015-03F020646E99}" type="presOf" srcId="{C590F553-8311-4454-892C-AD2C65511170}" destId="{9514977C-BC37-4E8A-8952-7D9A5FCC6E0D}" srcOrd="0" destOrd="0" presId="urn:microsoft.com/office/officeart/2009/3/layout/IncreasingArrowsProcess"/>
    <dgm:cxn modelId="{0DE394A5-6C67-4B25-8005-EB592F5A738B}" type="presParOf" srcId="{0AB871E2-13C0-47CD-BF1E-E443A2E26E79}" destId="{35F39155-AE03-40A7-B411-AB964381258F}" srcOrd="0" destOrd="0" presId="urn:microsoft.com/office/officeart/2009/3/layout/IncreasingArrowsProcess"/>
    <dgm:cxn modelId="{91ADC7E1-F357-4CA2-BEAB-DCEFDC41C990}" type="presParOf" srcId="{0AB871E2-13C0-47CD-BF1E-E443A2E26E79}" destId="{16D71487-2A0F-4DF8-8E3C-612ED2946760}" srcOrd="1" destOrd="0" presId="urn:microsoft.com/office/officeart/2009/3/layout/IncreasingArrowsProcess"/>
    <dgm:cxn modelId="{C4BF6A61-03A1-4CD0-A2DC-A91B402FEFBC}" type="presParOf" srcId="{0AB871E2-13C0-47CD-BF1E-E443A2E26E79}" destId="{AC18F0DD-615F-4A3F-9EB9-BFD6EBB52581}" srcOrd="2" destOrd="0" presId="urn:microsoft.com/office/officeart/2009/3/layout/IncreasingArrowsProcess"/>
    <dgm:cxn modelId="{5FAD35AD-6426-431B-9ADA-46ED2064A476}" type="presParOf" srcId="{0AB871E2-13C0-47CD-BF1E-E443A2E26E79}" destId="{64EFCE64-C903-4EE4-BA8F-9A784E4BF578}" srcOrd="3" destOrd="0" presId="urn:microsoft.com/office/officeart/2009/3/layout/IncreasingArrowsProcess"/>
    <dgm:cxn modelId="{077A7DC8-EC00-4443-8A37-89DADF1C29C6}" type="presParOf" srcId="{0AB871E2-13C0-47CD-BF1E-E443A2E26E79}" destId="{BCCEC245-BE81-4718-91F1-8820E200FB9C}" srcOrd="4" destOrd="0" presId="urn:microsoft.com/office/officeart/2009/3/layout/IncreasingArrowsProcess"/>
    <dgm:cxn modelId="{1D985033-6657-43D0-97D8-0830421FC352}" type="presParOf" srcId="{0AB871E2-13C0-47CD-BF1E-E443A2E26E79}" destId="{D1C6B2B2-9EAB-4E0B-918F-7AD93066AECE}" srcOrd="5" destOrd="0" presId="urn:microsoft.com/office/officeart/2009/3/layout/IncreasingArrowsProcess"/>
    <dgm:cxn modelId="{89443630-4459-4F32-8AAA-025CA2FB7035}" type="presParOf" srcId="{0AB871E2-13C0-47CD-BF1E-E443A2E26E79}" destId="{7056C4D5-C568-4AA3-95AC-1A8FCE9D9279}" srcOrd="6" destOrd="0" presId="urn:microsoft.com/office/officeart/2009/3/layout/IncreasingArrowsProcess"/>
    <dgm:cxn modelId="{45147727-4C56-4EBF-B091-145BC0F9A191}" type="presParOf" srcId="{0AB871E2-13C0-47CD-BF1E-E443A2E26E79}" destId="{9514977C-BC37-4E8A-8952-7D9A5FCC6E0D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F4F6D2-B7C6-4A60-B3E2-EAE18794A17A}" type="doc">
      <dgm:prSet loTypeId="urn:microsoft.com/office/officeart/2009/3/layout/IncreasingArrowsProcess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D1EC6B1C-A2BC-419F-9359-8DAD93B6D08E}">
      <dgm:prSet phldrT="[Text]" custT="1"/>
      <dgm:spPr/>
      <dgm:t>
        <a:bodyPr/>
        <a:lstStyle/>
        <a:p>
          <a:pPr algn="l"/>
          <a:r>
            <a:rPr lang="en-US" sz="2000" dirty="0">
              <a:solidFill>
                <a:schemeClr val="tx1"/>
              </a:solidFill>
            </a:rPr>
            <a:t>1970’s</a:t>
          </a:r>
          <a:endParaRPr lang="en-CA" sz="2000" dirty="0">
            <a:solidFill>
              <a:schemeClr val="tx1"/>
            </a:solidFill>
          </a:endParaRPr>
        </a:p>
      </dgm:t>
    </dgm:pt>
    <dgm:pt modelId="{A36BDA9B-D6CC-4E9E-99D8-A4350B08CEFC}" type="parTrans" cxnId="{87F62F58-E2F9-4644-A038-66A7AF9E4139}">
      <dgm:prSet/>
      <dgm:spPr/>
      <dgm:t>
        <a:bodyPr/>
        <a:lstStyle/>
        <a:p>
          <a:pPr algn="l"/>
          <a:endParaRPr lang="en-CA"/>
        </a:p>
      </dgm:t>
    </dgm:pt>
    <dgm:pt modelId="{F096B2E0-8607-4BB0-813E-EAFB8A1C5F79}" type="sibTrans" cxnId="{87F62F58-E2F9-4644-A038-66A7AF9E4139}">
      <dgm:prSet/>
      <dgm:spPr/>
      <dgm:t>
        <a:bodyPr/>
        <a:lstStyle/>
        <a:p>
          <a:pPr algn="l"/>
          <a:endParaRPr lang="en-CA"/>
        </a:p>
      </dgm:t>
    </dgm:pt>
    <dgm:pt modelId="{04AE9E57-C27D-48E6-852F-502F16E0B660}">
      <dgm:prSet phldrT="[Text]" custT="1"/>
      <dgm:spPr/>
      <dgm:t>
        <a:bodyPr/>
        <a:lstStyle/>
        <a:p>
          <a:pPr algn="l">
            <a:buNone/>
          </a:pPr>
          <a:r>
            <a:rPr lang="en-US" sz="1800" dirty="0"/>
            <a:t>Parental prototypes</a:t>
          </a:r>
          <a:endParaRPr lang="en-CA" sz="1800" dirty="0"/>
        </a:p>
      </dgm:t>
    </dgm:pt>
    <dgm:pt modelId="{109E5E30-B27C-4934-9C5B-025BA60F56AA}" type="parTrans" cxnId="{4D252AFF-3E50-4F2F-9112-D633489CBB8B}">
      <dgm:prSet/>
      <dgm:spPr/>
      <dgm:t>
        <a:bodyPr/>
        <a:lstStyle/>
        <a:p>
          <a:pPr algn="l"/>
          <a:endParaRPr lang="en-CA"/>
        </a:p>
      </dgm:t>
    </dgm:pt>
    <dgm:pt modelId="{92161F1D-AEA6-4965-87A9-C7F6B9FCEE36}" type="sibTrans" cxnId="{4D252AFF-3E50-4F2F-9112-D633489CBB8B}">
      <dgm:prSet/>
      <dgm:spPr/>
      <dgm:t>
        <a:bodyPr/>
        <a:lstStyle/>
        <a:p>
          <a:pPr algn="l"/>
          <a:endParaRPr lang="en-CA"/>
        </a:p>
      </dgm:t>
    </dgm:pt>
    <dgm:pt modelId="{8FC3430D-30EA-4FA8-B843-9D463FC4F7D5}">
      <dgm:prSet/>
      <dgm:spPr/>
      <dgm:t>
        <a:bodyPr/>
        <a:lstStyle/>
        <a:p>
          <a:pPr algn="l">
            <a:buFont typeface="Arial" panose="020B0604020202020204" pitchFamily="34" charset="0"/>
            <a:buNone/>
          </a:pPr>
          <a:endParaRPr lang="en-US" sz="1600" dirty="0"/>
        </a:p>
        <a:p>
          <a:pPr algn="l">
            <a:buNone/>
          </a:pPr>
          <a:r>
            <a:rPr lang="en-US" sz="1600" dirty="0"/>
            <a:t>	</a:t>
          </a:r>
          <a:endParaRPr lang="en-CA" sz="1600" dirty="0"/>
        </a:p>
      </dgm:t>
    </dgm:pt>
    <dgm:pt modelId="{00E0C704-4BD9-4B8E-8112-45DEAAF5C5FE}" type="parTrans" cxnId="{8C648D0C-18B2-4600-BC11-2A712CDB0942}">
      <dgm:prSet/>
      <dgm:spPr/>
      <dgm:t>
        <a:bodyPr/>
        <a:lstStyle/>
        <a:p>
          <a:pPr algn="l"/>
          <a:endParaRPr lang="en-CA"/>
        </a:p>
      </dgm:t>
    </dgm:pt>
    <dgm:pt modelId="{DCF16C1F-3E9D-4587-AB27-37D48F4A69BA}" type="sibTrans" cxnId="{8C648D0C-18B2-4600-BC11-2A712CDB0942}">
      <dgm:prSet/>
      <dgm:spPr/>
      <dgm:t>
        <a:bodyPr/>
        <a:lstStyle/>
        <a:p>
          <a:pPr algn="l"/>
          <a:endParaRPr lang="en-CA"/>
        </a:p>
      </dgm:t>
    </dgm:pt>
    <dgm:pt modelId="{A7FE0DA6-0B1C-4D9F-8844-026E5DDC38D8}">
      <dgm:prSet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800" dirty="0"/>
            <a:t>Over-protective, indulgent mother</a:t>
          </a:r>
          <a:endParaRPr lang="en-CA" sz="1800" dirty="0"/>
        </a:p>
      </dgm:t>
    </dgm:pt>
    <dgm:pt modelId="{C94E447A-86D0-4002-BC3F-ED30FC7C60DA}" type="parTrans" cxnId="{B221BA4F-0642-47AB-93FC-EF939A4EE25B}">
      <dgm:prSet/>
      <dgm:spPr/>
      <dgm:t>
        <a:bodyPr/>
        <a:lstStyle/>
        <a:p>
          <a:pPr algn="l"/>
          <a:endParaRPr lang="en-CA"/>
        </a:p>
      </dgm:t>
    </dgm:pt>
    <dgm:pt modelId="{9B155021-9C69-450E-87B6-6078E994725F}" type="sibTrans" cxnId="{B221BA4F-0642-47AB-93FC-EF939A4EE25B}">
      <dgm:prSet/>
      <dgm:spPr/>
      <dgm:t>
        <a:bodyPr/>
        <a:lstStyle/>
        <a:p>
          <a:pPr algn="l"/>
          <a:endParaRPr lang="en-CA"/>
        </a:p>
      </dgm:t>
    </dgm:pt>
    <dgm:pt modelId="{12245F36-C39C-4097-A496-E18E633C9B64}">
      <dgm:prSet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800" dirty="0"/>
            <a:t>Uninvolved, weak, distant father</a:t>
          </a:r>
          <a:endParaRPr lang="en-CA" sz="1800" dirty="0"/>
        </a:p>
      </dgm:t>
    </dgm:pt>
    <dgm:pt modelId="{A688D688-E436-48E5-B959-35A91D89E5F5}" type="parTrans" cxnId="{71FDCD76-ADCB-4B49-92A1-15A86F1B9182}">
      <dgm:prSet/>
      <dgm:spPr/>
      <dgm:t>
        <a:bodyPr/>
        <a:lstStyle/>
        <a:p>
          <a:pPr algn="l"/>
          <a:endParaRPr lang="en-CA"/>
        </a:p>
      </dgm:t>
    </dgm:pt>
    <dgm:pt modelId="{2FEF5C0C-B517-46B4-8AC2-880A622A47DB}" type="sibTrans" cxnId="{71FDCD76-ADCB-4B49-92A1-15A86F1B9182}">
      <dgm:prSet/>
      <dgm:spPr/>
      <dgm:t>
        <a:bodyPr/>
        <a:lstStyle/>
        <a:p>
          <a:pPr algn="l"/>
          <a:endParaRPr lang="en-CA"/>
        </a:p>
      </dgm:t>
    </dgm:pt>
    <dgm:pt modelId="{900E6F3E-605B-4792-B09D-2B3E15152BC6}" type="pres">
      <dgm:prSet presAssocID="{17F4F6D2-B7C6-4A60-B3E2-EAE18794A17A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C0D6FDE9-9C63-48A0-A980-6A4D6A6D6E75}" type="pres">
      <dgm:prSet presAssocID="{D1EC6B1C-A2BC-419F-9359-8DAD93B6D08E}" presName="parentText1" presStyleLbl="node1" presStyleIdx="0" presStyleCnt="1">
        <dgm:presLayoutVars>
          <dgm:chMax/>
          <dgm:chPref val="3"/>
          <dgm:bulletEnabled val="1"/>
        </dgm:presLayoutVars>
      </dgm:prSet>
      <dgm:spPr/>
    </dgm:pt>
    <dgm:pt modelId="{B74081F7-E738-4F2F-AF89-A0C0F0CF6C7D}" type="pres">
      <dgm:prSet presAssocID="{D1EC6B1C-A2BC-419F-9359-8DAD93B6D08E}" presName="childText1" presStyleLbl="solidAlignAcc1" presStyleIdx="0" presStyleCnt="1" custLinFactNeighborX="-484">
        <dgm:presLayoutVars>
          <dgm:chMax val="0"/>
          <dgm:chPref val="0"/>
          <dgm:bulletEnabled val="1"/>
        </dgm:presLayoutVars>
      </dgm:prSet>
      <dgm:spPr/>
    </dgm:pt>
  </dgm:ptLst>
  <dgm:cxnLst>
    <dgm:cxn modelId="{570A1200-A01A-4302-B8BE-23E2F14C3333}" type="presOf" srcId="{12245F36-C39C-4097-A496-E18E633C9B64}" destId="{B74081F7-E738-4F2F-AF89-A0C0F0CF6C7D}" srcOrd="0" destOrd="2" presId="urn:microsoft.com/office/officeart/2009/3/layout/IncreasingArrowsProcess"/>
    <dgm:cxn modelId="{CEED5A08-9621-4E28-87FE-06E69B964390}" type="presOf" srcId="{17F4F6D2-B7C6-4A60-B3E2-EAE18794A17A}" destId="{900E6F3E-605B-4792-B09D-2B3E15152BC6}" srcOrd="0" destOrd="0" presId="urn:microsoft.com/office/officeart/2009/3/layout/IncreasingArrowsProcess"/>
    <dgm:cxn modelId="{8C648D0C-18B2-4600-BC11-2A712CDB0942}" srcId="{D1EC6B1C-A2BC-419F-9359-8DAD93B6D08E}" destId="{8FC3430D-30EA-4FA8-B843-9D463FC4F7D5}" srcOrd="1" destOrd="0" parTransId="{00E0C704-4BD9-4B8E-8112-45DEAAF5C5FE}" sibTransId="{DCF16C1F-3E9D-4587-AB27-37D48F4A69BA}"/>
    <dgm:cxn modelId="{576E1730-B066-495C-AAC8-A085D7790C69}" type="presOf" srcId="{D1EC6B1C-A2BC-419F-9359-8DAD93B6D08E}" destId="{C0D6FDE9-9C63-48A0-A980-6A4D6A6D6E75}" srcOrd="0" destOrd="0" presId="urn:microsoft.com/office/officeart/2009/3/layout/IncreasingArrowsProcess"/>
    <dgm:cxn modelId="{B221BA4F-0642-47AB-93FC-EF939A4EE25B}" srcId="{04AE9E57-C27D-48E6-852F-502F16E0B660}" destId="{A7FE0DA6-0B1C-4D9F-8844-026E5DDC38D8}" srcOrd="0" destOrd="0" parTransId="{C94E447A-86D0-4002-BC3F-ED30FC7C60DA}" sibTransId="{9B155021-9C69-450E-87B6-6078E994725F}"/>
    <dgm:cxn modelId="{71FDCD76-ADCB-4B49-92A1-15A86F1B9182}" srcId="{04AE9E57-C27D-48E6-852F-502F16E0B660}" destId="{12245F36-C39C-4097-A496-E18E633C9B64}" srcOrd="1" destOrd="0" parTransId="{A688D688-E436-48E5-B959-35A91D89E5F5}" sibTransId="{2FEF5C0C-B517-46B4-8AC2-880A622A47DB}"/>
    <dgm:cxn modelId="{87F62F58-E2F9-4644-A038-66A7AF9E4139}" srcId="{17F4F6D2-B7C6-4A60-B3E2-EAE18794A17A}" destId="{D1EC6B1C-A2BC-419F-9359-8DAD93B6D08E}" srcOrd="0" destOrd="0" parTransId="{A36BDA9B-D6CC-4E9E-99D8-A4350B08CEFC}" sibTransId="{F096B2E0-8607-4BB0-813E-EAFB8A1C5F79}"/>
    <dgm:cxn modelId="{DD869958-F90B-45BC-92C7-B77C96AC925E}" type="presOf" srcId="{A7FE0DA6-0B1C-4D9F-8844-026E5DDC38D8}" destId="{B74081F7-E738-4F2F-AF89-A0C0F0CF6C7D}" srcOrd="0" destOrd="1" presId="urn:microsoft.com/office/officeart/2009/3/layout/IncreasingArrowsProcess"/>
    <dgm:cxn modelId="{A618B48F-FE22-4572-A0D1-36582AC56CC2}" type="presOf" srcId="{04AE9E57-C27D-48E6-852F-502F16E0B660}" destId="{B74081F7-E738-4F2F-AF89-A0C0F0CF6C7D}" srcOrd="0" destOrd="0" presId="urn:microsoft.com/office/officeart/2009/3/layout/IncreasingArrowsProcess"/>
    <dgm:cxn modelId="{1B96A0BF-8362-4202-B7D3-D3E082C45D5B}" type="presOf" srcId="{8FC3430D-30EA-4FA8-B843-9D463FC4F7D5}" destId="{B74081F7-E738-4F2F-AF89-A0C0F0CF6C7D}" srcOrd="0" destOrd="3" presId="urn:microsoft.com/office/officeart/2009/3/layout/IncreasingArrowsProcess"/>
    <dgm:cxn modelId="{4D252AFF-3E50-4F2F-9112-D633489CBB8B}" srcId="{D1EC6B1C-A2BC-419F-9359-8DAD93B6D08E}" destId="{04AE9E57-C27D-48E6-852F-502F16E0B660}" srcOrd="0" destOrd="0" parTransId="{109E5E30-B27C-4934-9C5B-025BA60F56AA}" sibTransId="{92161F1D-AEA6-4965-87A9-C7F6B9FCEE36}"/>
    <dgm:cxn modelId="{D6475B6E-D960-496B-83A9-9F0601588E50}" type="presParOf" srcId="{900E6F3E-605B-4792-B09D-2B3E15152BC6}" destId="{C0D6FDE9-9C63-48A0-A980-6A4D6A6D6E75}" srcOrd="0" destOrd="0" presId="urn:microsoft.com/office/officeart/2009/3/layout/IncreasingArrowsProcess"/>
    <dgm:cxn modelId="{D62BC78E-FA22-4FFC-B7E0-A59D8363315B}" type="presParOf" srcId="{900E6F3E-605B-4792-B09D-2B3E15152BC6}" destId="{B74081F7-E738-4F2F-AF89-A0C0F0CF6C7D}" srcOrd="1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F4F6D2-B7C6-4A60-B3E2-EAE18794A17A}" type="doc">
      <dgm:prSet loTypeId="urn:microsoft.com/office/officeart/2009/3/layout/IncreasingArrowsProcess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D1EC6B1C-A2BC-419F-9359-8DAD93B6D08E}">
      <dgm:prSet phldrT="[Text]"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1980’s</a:t>
          </a:r>
          <a:endParaRPr lang="en-CA" sz="2000" dirty="0">
            <a:solidFill>
              <a:schemeClr val="tx1"/>
            </a:solidFill>
          </a:endParaRPr>
        </a:p>
      </dgm:t>
    </dgm:pt>
    <dgm:pt modelId="{A36BDA9B-D6CC-4E9E-99D8-A4350B08CEFC}" type="parTrans" cxnId="{87F62F58-E2F9-4644-A038-66A7AF9E4139}">
      <dgm:prSet/>
      <dgm:spPr/>
      <dgm:t>
        <a:bodyPr/>
        <a:lstStyle/>
        <a:p>
          <a:endParaRPr lang="en-CA"/>
        </a:p>
      </dgm:t>
    </dgm:pt>
    <dgm:pt modelId="{F096B2E0-8607-4BB0-813E-EAFB8A1C5F79}" type="sibTrans" cxnId="{87F62F58-E2F9-4644-A038-66A7AF9E4139}">
      <dgm:prSet/>
      <dgm:spPr/>
      <dgm:t>
        <a:bodyPr/>
        <a:lstStyle/>
        <a:p>
          <a:endParaRPr lang="en-CA"/>
        </a:p>
      </dgm:t>
    </dgm:pt>
    <dgm:pt modelId="{04AE9E57-C27D-48E6-852F-502F16E0B660}">
      <dgm:prSet phldrT="[Text]" custT="1"/>
      <dgm:spPr/>
      <dgm:t>
        <a:bodyPr/>
        <a:lstStyle/>
        <a:p>
          <a:pPr>
            <a:buNone/>
          </a:pPr>
          <a:r>
            <a:rPr lang="en-US" sz="1800" dirty="0"/>
            <a:t>Parental roles</a:t>
          </a:r>
          <a:endParaRPr lang="en-CA" sz="1800" dirty="0"/>
        </a:p>
      </dgm:t>
    </dgm:pt>
    <dgm:pt modelId="{109E5E30-B27C-4934-9C5B-025BA60F56AA}" type="parTrans" cxnId="{4D252AFF-3E50-4F2F-9112-D633489CBB8B}">
      <dgm:prSet/>
      <dgm:spPr/>
      <dgm:t>
        <a:bodyPr/>
        <a:lstStyle/>
        <a:p>
          <a:endParaRPr lang="en-CA"/>
        </a:p>
      </dgm:t>
    </dgm:pt>
    <dgm:pt modelId="{92161F1D-AEA6-4965-87A9-C7F6B9FCEE36}" type="sibTrans" cxnId="{4D252AFF-3E50-4F2F-9112-D633489CBB8B}">
      <dgm:prSet/>
      <dgm:spPr/>
      <dgm:t>
        <a:bodyPr/>
        <a:lstStyle/>
        <a:p>
          <a:endParaRPr lang="en-CA"/>
        </a:p>
      </dgm:t>
    </dgm:pt>
    <dgm:pt modelId="{DB2C49DA-4B4F-4F95-A9AA-BB9B5FF49374}">
      <dgm:prSet custT="1"/>
      <dgm:spPr/>
      <dgm:t>
        <a:bodyPr/>
        <a:lstStyle/>
        <a:p>
          <a:pPr>
            <a:buNone/>
          </a:pPr>
          <a:r>
            <a:rPr lang="en-US" sz="1800" dirty="0"/>
            <a:t>Family dynamics</a:t>
          </a:r>
          <a:endParaRPr lang="en-CA" sz="1800" dirty="0"/>
        </a:p>
      </dgm:t>
    </dgm:pt>
    <dgm:pt modelId="{EC064C38-AED0-48C1-9E31-A6F0BF2733BE}" type="parTrans" cxnId="{7D82C2DD-BB1F-48EE-B2CA-D81EBBB4D45A}">
      <dgm:prSet/>
      <dgm:spPr/>
      <dgm:t>
        <a:bodyPr/>
        <a:lstStyle/>
        <a:p>
          <a:endParaRPr lang="en-CA"/>
        </a:p>
      </dgm:t>
    </dgm:pt>
    <dgm:pt modelId="{F3ABCFFE-FD10-46BB-8ED2-E2777D9860C4}" type="sibTrans" cxnId="{7D82C2DD-BB1F-48EE-B2CA-D81EBBB4D45A}">
      <dgm:prSet/>
      <dgm:spPr/>
      <dgm:t>
        <a:bodyPr/>
        <a:lstStyle/>
        <a:p>
          <a:endParaRPr lang="en-CA"/>
        </a:p>
      </dgm:t>
    </dgm:pt>
    <dgm:pt modelId="{8FC3430D-30EA-4FA8-B843-9D463FC4F7D5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dirty="0"/>
            <a:t>Families unable to adapt to change</a:t>
          </a:r>
          <a:endParaRPr lang="en-CA" sz="1800" dirty="0"/>
        </a:p>
      </dgm:t>
    </dgm:pt>
    <dgm:pt modelId="{00E0C704-4BD9-4B8E-8112-45DEAAF5C5FE}" type="parTrans" cxnId="{8C648D0C-18B2-4600-BC11-2A712CDB0942}">
      <dgm:prSet/>
      <dgm:spPr/>
      <dgm:t>
        <a:bodyPr/>
        <a:lstStyle/>
        <a:p>
          <a:endParaRPr lang="en-CA"/>
        </a:p>
      </dgm:t>
    </dgm:pt>
    <dgm:pt modelId="{DCF16C1F-3E9D-4587-AB27-37D48F4A69BA}" type="sibTrans" cxnId="{8C648D0C-18B2-4600-BC11-2A712CDB0942}">
      <dgm:prSet/>
      <dgm:spPr/>
      <dgm:t>
        <a:bodyPr/>
        <a:lstStyle/>
        <a:p>
          <a:endParaRPr lang="en-CA"/>
        </a:p>
      </dgm:t>
    </dgm:pt>
    <dgm:pt modelId="{A7FE0DA6-0B1C-4D9F-8844-026E5DDC38D8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dirty="0"/>
            <a:t>Overly enmeshed mother, disengaged fathers</a:t>
          </a:r>
          <a:endParaRPr lang="en-CA" sz="1800" dirty="0"/>
        </a:p>
      </dgm:t>
    </dgm:pt>
    <dgm:pt modelId="{C94E447A-86D0-4002-BC3F-ED30FC7C60DA}" type="parTrans" cxnId="{B221BA4F-0642-47AB-93FC-EF939A4EE25B}">
      <dgm:prSet/>
      <dgm:spPr/>
      <dgm:t>
        <a:bodyPr/>
        <a:lstStyle/>
        <a:p>
          <a:endParaRPr lang="en-CA"/>
        </a:p>
      </dgm:t>
    </dgm:pt>
    <dgm:pt modelId="{9B155021-9C69-450E-87B6-6078E994725F}" type="sibTrans" cxnId="{B221BA4F-0642-47AB-93FC-EF939A4EE25B}">
      <dgm:prSet/>
      <dgm:spPr/>
      <dgm:t>
        <a:bodyPr/>
        <a:lstStyle/>
        <a:p>
          <a:endParaRPr lang="en-CA"/>
        </a:p>
      </dgm:t>
    </dgm:pt>
    <dgm:pt modelId="{1C96D19F-257B-4B95-996C-2BD3DE78E683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dirty="0"/>
            <a:t>Warm relationship rather than cold</a:t>
          </a:r>
          <a:endParaRPr lang="en-CA" sz="1800" dirty="0"/>
        </a:p>
      </dgm:t>
    </dgm:pt>
    <dgm:pt modelId="{E9654E21-DF8C-49A4-A3D6-FE3DF7997185}" type="parTrans" cxnId="{226CACF9-4775-4113-A728-BF5F40AB4F1E}">
      <dgm:prSet/>
      <dgm:spPr/>
      <dgm:t>
        <a:bodyPr/>
        <a:lstStyle/>
        <a:p>
          <a:endParaRPr lang="en-CA"/>
        </a:p>
      </dgm:t>
    </dgm:pt>
    <dgm:pt modelId="{3F704B33-1A14-4654-AF58-0D165EB7A4CE}" type="sibTrans" cxnId="{226CACF9-4775-4113-A728-BF5F40AB4F1E}">
      <dgm:prSet/>
      <dgm:spPr/>
      <dgm:t>
        <a:bodyPr/>
        <a:lstStyle/>
        <a:p>
          <a:endParaRPr lang="en-CA"/>
        </a:p>
      </dgm:t>
    </dgm:pt>
    <dgm:pt modelId="{3FC6B549-186D-41E9-901D-D1280D7921F9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dirty="0"/>
            <a:t>Extreme ends of the continuum “rigid” or “chaotic”, thus “unbalanced”</a:t>
          </a:r>
        </a:p>
        <a:p>
          <a:pPr>
            <a:buFont typeface="Arial" panose="020B0604020202020204" pitchFamily="34" charset="0"/>
            <a:buNone/>
          </a:pPr>
          <a:endParaRPr lang="en-US" sz="1400" dirty="0"/>
        </a:p>
        <a:p>
          <a:pPr>
            <a:buNone/>
          </a:pPr>
          <a:r>
            <a:rPr lang="en-US" sz="1400" dirty="0"/>
            <a:t>	</a:t>
          </a:r>
          <a:endParaRPr lang="en-CA" sz="1400" dirty="0"/>
        </a:p>
      </dgm:t>
    </dgm:pt>
    <dgm:pt modelId="{EDFB0B0D-EA41-4B79-9A36-2BB07EAFAFBF}" type="parTrans" cxnId="{A2BAF614-CE9F-4030-9D60-9DD23436BA29}">
      <dgm:prSet/>
      <dgm:spPr/>
      <dgm:t>
        <a:bodyPr/>
        <a:lstStyle/>
        <a:p>
          <a:endParaRPr lang="en-CA"/>
        </a:p>
      </dgm:t>
    </dgm:pt>
    <dgm:pt modelId="{DE6DF90D-A079-4EDE-9A4F-907EAE23A7DF}" type="sibTrans" cxnId="{A2BAF614-CE9F-4030-9D60-9DD23436BA29}">
      <dgm:prSet/>
      <dgm:spPr/>
      <dgm:t>
        <a:bodyPr/>
        <a:lstStyle/>
        <a:p>
          <a:endParaRPr lang="en-CA"/>
        </a:p>
      </dgm:t>
    </dgm:pt>
    <dgm:pt modelId="{900E6F3E-605B-4792-B09D-2B3E15152BC6}" type="pres">
      <dgm:prSet presAssocID="{17F4F6D2-B7C6-4A60-B3E2-EAE18794A17A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C0D6FDE9-9C63-48A0-A980-6A4D6A6D6E75}" type="pres">
      <dgm:prSet presAssocID="{D1EC6B1C-A2BC-419F-9359-8DAD93B6D08E}" presName="parentText1" presStyleLbl="node1" presStyleIdx="0" presStyleCnt="1">
        <dgm:presLayoutVars>
          <dgm:chMax/>
          <dgm:chPref val="3"/>
          <dgm:bulletEnabled val="1"/>
        </dgm:presLayoutVars>
      </dgm:prSet>
      <dgm:spPr/>
    </dgm:pt>
    <dgm:pt modelId="{B74081F7-E738-4F2F-AF89-A0C0F0CF6C7D}" type="pres">
      <dgm:prSet presAssocID="{D1EC6B1C-A2BC-419F-9359-8DAD93B6D08E}" presName="childText1" presStyleLbl="solidAlignAcc1" presStyleIdx="0" presStyleCnt="1" custLinFactNeighborX="-484">
        <dgm:presLayoutVars>
          <dgm:chMax val="0"/>
          <dgm:chPref val="0"/>
          <dgm:bulletEnabled val="1"/>
        </dgm:presLayoutVars>
      </dgm:prSet>
      <dgm:spPr/>
    </dgm:pt>
  </dgm:ptLst>
  <dgm:cxnLst>
    <dgm:cxn modelId="{CEED5A08-9621-4E28-87FE-06E69B964390}" type="presOf" srcId="{17F4F6D2-B7C6-4A60-B3E2-EAE18794A17A}" destId="{900E6F3E-605B-4792-B09D-2B3E15152BC6}" srcOrd="0" destOrd="0" presId="urn:microsoft.com/office/officeart/2009/3/layout/IncreasingArrowsProcess"/>
    <dgm:cxn modelId="{8C648D0C-18B2-4600-BC11-2A712CDB0942}" srcId="{DB2C49DA-4B4F-4F95-A9AA-BB9B5FF49374}" destId="{8FC3430D-30EA-4FA8-B843-9D463FC4F7D5}" srcOrd="0" destOrd="0" parTransId="{00E0C704-4BD9-4B8E-8112-45DEAAF5C5FE}" sibTransId="{DCF16C1F-3E9D-4587-AB27-37D48F4A69BA}"/>
    <dgm:cxn modelId="{A2BAF614-CE9F-4030-9D60-9DD23436BA29}" srcId="{DB2C49DA-4B4F-4F95-A9AA-BB9B5FF49374}" destId="{3FC6B549-186D-41E9-901D-D1280D7921F9}" srcOrd="1" destOrd="0" parTransId="{EDFB0B0D-EA41-4B79-9A36-2BB07EAFAFBF}" sibTransId="{DE6DF90D-A079-4EDE-9A4F-907EAE23A7DF}"/>
    <dgm:cxn modelId="{576E1730-B066-495C-AAC8-A085D7790C69}" type="presOf" srcId="{D1EC6B1C-A2BC-419F-9359-8DAD93B6D08E}" destId="{C0D6FDE9-9C63-48A0-A980-6A4D6A6D6E75}" srcOrd="0" destOrd="0" presId="urn:microsoft.com/office/officeart/2009/3/layout/IncreasingArrowsProcess"/>
    <dgm:cxn modelId="{B221BA4F-0642-47AB-93FC-EF939A4EE25B}" srcId="{04AE9E57-C27D-48E6-852F-502F16E0B660}" destId="{A7FE0DA6-0B1C-4D9F-8844-026E5DDC38D8}" srcOrd="0" destOrd="0" parTransId="{C94E447A-86D0-4002-BC3F-ED30FC7C60DA}" sibTransId="{9B155021-9C69-450E-87B6-6078E994725F}"/>
    <dgm:cxn modelId="{87F62F58-E2F9-4644-A038-66A7AF9E4139}" srcId="{17F4F6D2-B7C6-4A60-B3E2-EAE18794A17A}" destId="{D1EC6B1C-A2BC-419F-9359-8DAD93B6D08E}" srcOrd="0" destOrd="0" parTransId="{A36BDA9B-D6CC-4E9E-99D8-A4350B08CEFC}" sibTransId="{F096B2E0-8607-4BB0-813E-EAFB8A1C5F79}"/>
    <dgm:cxn modelId="{DD869958-F90B-45BC-92C7-B77C96AC925E}" type="presOf" srcId="{A7FE0DA6-0B1C-4D9F-8844-026E5DDC38D8}" destId="{B74081F7-E738-4F2F-AF89-A0C0F0CF6C7D}" srcOrd="0" destOrd="1" presId="urn:microsoft.com/office/officeart/2009/3/layout/IncreasingArrowsProcess"/>
    <dgm:cxn modelId="{A618B48F-FE22-4572-A0D1-36582AC56CC2}" type="presOf" srcId="{04AE9E57-C27D-48E6-852F-502F16E0B660}" destId="{B74081F7-E738-4F2F-AF89-A0C0F0CF6C7D}" srcOrd="0" destOrd="0" presId="urn:microsoft.com/office/officeart/2009/3/layout/IncreasingArrowsProcess"/>
    <dgm:cxn modelId="{1B96A0BF-8362-4202-B7D3-D3E082C45D5B}" type="presOf" srcId="{8FC3430D-30EA-4FA8-B843-9D463FC4F7D5}" destId="{B74081F7-E738-4F2F-AF89-A0C0F0CF6C7D}" srcOrd="0" destOrd="4" presId="urn:microsoft.com/office/officeart/2009/3/layout/IncreasingArrowsProcess"/>
    <dgm:cxn modelId="{921AD3D3-EB68-45EE-BD72-6B4492B3FB51}" type="presOf" srcId="{3FC6B549-186D-41E9-901D-D1280D7921F9}" destId="{B74081F7-E738-4F2F-AF89-A0C0F0CF6C7D}" srcOrd="0" destOrd="5" presId="urn:microsoft.com/office/officeart/2009/3/layout/IncreasingArrowsProcess"/>
    <dgm:cxn modelId="{61FBCBD8-2DE5-4676-ABC4-43AF11000D25}" type="presOf" srcId="{DB2C49DA-4B4F-4F95-A9AA-BB9B5FF49374}" destId="{B74081F7-E738-4F2F-AF89-A0C0F0CF6C7D}" srcOrd="0" destOrd="3" presId="urn:microsoft.com/office/officeart/2009/3/layout/IncreasingArrowsProcess"/>
    <dgm:cxn modelId="{7D82C2DD-BB1F-48EE-B2CA-D81EBBB4D45A}" srcId="{D1EC6B1C-A2BC-419F-9359-8DAD93B6D08E}" destId="{DB2C49DA-4B4F-4F95-A9AA-BB9B5FF49374}" srcOrd="1" destOrd="0" parTransId="{EC064C38-AED0-48C1-9E31-A6F0BF2733BE}" sibTransId="{F3ABCFFE-FD10-46BB-8ED2-E2777D9860C4}"/>
    <dgm:cxn modelId="{DCB725E2-296F-4CAE-A39C-20B2845547C0}" type="presOf" srcId="{1C96D19F-257B-4B95-996C-2BD3DE78E683}" destId="{B74081F7-E738-4F2F-AF89-A0C0F0CF6C7D}" srcOrd="0" destOrd="2" presId="urn:microsoft.com/office/officeart/2009/3/layout/IncreasingArrowsProcess"/>
    <dgm:cxn modelId="{226CACF9-4775-4113-A728-BF5F40AB4F1E}" srcId="{04AE9E57-C27D-48E6-852F-502F16E0B660}" destId="{1C96D19F-257B-4B95-996C-2BD3DE78E683}" srcOrd="1" destOrd="0" parTransId="{E9654E21-DF8C-49A4-A3D6-FE3DF7997185}" sibTransId="{3F704B33-1A14-4654-AF58-0D165EB7A4CE}"/>
    <dgm:cxn modelId="{4D252AFF-3E50-4F2F-9112-D633489CBB8B}" srcId="{D1EC6B1C-A2BC-419F-9359-8DAD93B6D08E}" destId="{04AE9E57-C27D-48E6-852F-502F16E0B660}" srcOrd="0" destOrd="0" parTransId="{109E5E30-B27C-4934-9C5B-025BA60F56AA}" sibTransId="{92161F1D-AEA6-4965-87A9-C7F6B9FCEE36}"/>
    <dgm:cxn modelId="{D6475B6E-D960-496B-83A9-9F0601588E50}" type="presParOf" srcId="{900E6F3E-605B-4792-B09D-2B3E15152BC6}" destId="{C0D6FDE9-9C63-48A0-A980-6A4D6A6D6E75}" srcOrd="0" destOrd="0" presId="urn:microsoft.com/office/officeart/2009/3/layout/IncreasingArrowsProcess"/>
    <dgm:cxn modelId="{D62BC78E-FA22-4FFC-B7E0-A59D8363315B}" type="presParOf" srcId="{900E6F3E-605B-4792-B09D-2B3E15152BC6}" destId="{B74081F7-E738-4F2F-AF89-A0C0F0CF6C7D}" srcOrd="1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F4F6D2-B7C6-4A60-B3E2-EAE18794A17A}" type="doc">
      <dgm:prSet loTypeId="urn:microsoft.com/office/officeart/2009/3/layout/IncreasingArrowsProcess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D1EC6B1C-A2BC-419F-9359-8DAD93B6D08E}">
      <dgm:prSet phldrT="[Text]"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1990’s</a:t>
          </a:r>
          <a:endParaRPr lang="en-CA" sz="2000" dirty="0">
            <a:solidFill>
              <a:schemeClr val="tx1"/>
            </a:solidFill>
          </a:endParaRPr>
        </a:p>
      </dgm:t>
    </dgm:pt>
    <dgm:pt modelId="{A36BDA9B-D6CC-4E9E-99D8-A4350B08CEFC}" type="parTrans" cxnId="{87F62F58-E2F9-4644-A038-66A7AF9E4139}">
      <dgm:prSet/>
      <dgm:spPr/>
      <dgm:t>
        <a:bodyPr/>
        <a:lstStyle/>
        <a:p>
          <a:endParaRPr lang="en-CA"/>
        </a:p>
      </dgm:t>
    </dgm:pt>
    <dgm:pt modelId="{F096B2E0-8607-4BB0-813E-EAFB8A1C5F79}" type="sibTrans" cxnId="{87F62F58-E2F9-4644-A038-66A7AF9E4139}">
      <dgm:prSet/>
      <dgm:spPr/>
      <dgm:t>
        <a:bodyPr/>
        <a:lstStyle/>
        <a:p>
          <a:endParaRPr lang="en-CA"/>
        </a:p>
      </dgm:t>
    </dgm:pt>
    <dgm:pt modelId="{04AE9E57-C27D-48E6-852F-502F16E0B660}">
      <dgm:prSet phldrT="[Text]" custT="1"/>
      <dgm:spPr/>
      <dgm:t>
        <a:bodyPr/>
        <a:lstStyle/>
        <a:p>
          <a:pPr>
            <a:buNone/>
          </a:pPr>
          <a:r>
            <a:rPr lang="en-US" sz="2000" dirty="0"/>
            <a:t>Parental surveillance</a:t>
          </a:r>
          <a:endParaRPr lang="en-CA" sz="2000" dirty="0"/>
        </a:p>
      </dgm:t>
    </dgm:pt>
    <dgm:pt modelId="{109E5E30-B27C-4934-9C5B-025BA60F56AA}" type="parTrans" cxnId="{4D252AFF-3E50-4F2F-9112-D633489CBB8B}">
      <dgm:prSet/>
      <dgm:spPr/>
      <dgm:t>
        <a:bodyPr/>
        <a:lstStyle/>
        <a:p>
          <a:endParaRPr lang="en-CA"/>
        </a:p>
      </dgm:t>
    </dgm:pt>
    <dgm:pt modelId="{92161F1D-AEA6-4965-87A9-C7F6B9FCEE36}" type="sibTrans" cxnId="{4D252AFF-3E50-4F2F-9112-D633489CBB8B}">
      <dgm:prSet/>
      <dgm:spPr/>
      <dgm:t>
        <a:bodyPr/>
        <a:lstStyle/>
        <a:p>
          <a:endParaRPr lang="en-CA"/>
        </a:p>
      </dgm:t>
    </dgm:pt>
    <dgm:pt modelId="{DB2C49DA-4B4F-4F95-A9AA-BB9B5FF49374}">
      <dgm:prSet custT="1"/>
      <dgm:spPr/>
      <dgm:t>
        <a:bodyPr/>
        <a:lstStyle/>
        <a:p>
          <a:pPr>
            <a:buNone/>
          </a:pPr>
          <a:r>
            <a:rPr lang="en-US" sz="2000" dirty="0"/>
            <a:t>Family function</a:t>
          </a:r>
          <a:endParaRPr lang="en-CA" sz="2000" dirty="0"/>
        </a:p>
      </dgm:t>
    </dgm:pt>
    <dgm:pt modelId="{EC064C38-AED0-48C1-9E31-A6F0BF2733BE}" type="parTrans" cxnId="{7D82C2DD-BB1F-48EE-B2CA-D81EBBB4D45A}">
      <dgm:prSet/>
      <dgm:spPr/>
      <dgm:t>
        <a:bodyPr/>
        <a:lstStyle/>
        <a:p>
          <a:endParaRPr lang="en-CA"/>
        </a:p>
      </dgm:t>
    </dgm:pt>
    <dgm:pt modelId="{F3ABCFFE-FD10-46BB-8ED2-E2777D9860C4}" type="sibTrans" cxnId="{7D82C2DD-BB1F-48EE-B2CA-D81EBBB4D45A}">
      <dgm:prSet/>
      <dgm:spPr/>
      <dgm:t>
        <a:bodyPr/>
        <a:lstStyle/>
        <a:p>
          <a:endParaRPr lang="en-CA"/>
        </a:p>
      </dgm:t>
    </dgm:pt>
    <dgm:pt modelId="{8FC3430D-30EA-4FA8-B843-9D463FC4F7D5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dirty="0"/>
            <a:t>Dichotomy of ‘functional’ and ‘dysfunctional’ families</a:t>
          </a:r>
        </a:p>
        <a:p>
          <a:pPr>
            <a:buFont typeface="Arial" panose="020B0604020202020204" pitchFamily="34" charset="0"/>
            <a:buNone/>
          </a:pPr>
          <a:endParaRPr lang="en-US" sz="1800" dirty="0"/>
        </a:p>
        <a:p>
          <a:pPr>
            <a:buNone/>
          </a:pPr>
          <a:r>
            <a:rPr lang="en-US" sz="1800" dirty="0"/>
            <a:t>	</a:t>
          </a:r>
          <a:endParaRPr lang="en-CA" sz="1800" dirty="0"/>
        </a:p>
      </dgm:t>
    </dgm:pt>
    <dgm:pt modelId="{00E0C704-4BD9-4B8E-8112-45DEAAF5C5FE}" type="parTrans" cxnId="{8C648D0C-18B2-4600-BC11-2A712CDB0942}">
      <dgm:prSet/>
      <dgm:spPr/>
      <dgm:t>
        <a:bodyPr/>
        <a:lstStyle/>
        <a:p>
          <a:endParaRPr lang="en-CA"/>
        </a:p>
      </dgm:t>
    </dgm:pt>
    <dgm:pt modelId="{DCF16C1F-3E9D-4587-AB27-37D48F4A69BA}" type="sibTrans" cxnId="{8C648D0C-18B2-4600-BC11-2A712CDB0942}">
      <dgm:prSet/>
      <dgm:spPr/>
      <dgm:t>
        <a:bodyPr/>
        <a:lstStyle/>
        <a:p>
          <a:endParaRPr lang="en-CA"/>
        </a:p>
      </dgm:t>
    </dgm:pt>
    <dgm:pt modelId="{A7FE0DA6-0B1C-4D9F-8844-026E5DDC38D8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dirty="0"/>
            <a:t>Lack of parental surveillance as a predictor</a:t>
          </a:r>
          <a:endParaRPr lang="en-CA" sz="2000" dirty="0"/>
        </a:p>
      </dgm:t>
    </dgm:pt>
    <dgm:pt modelId="{C94E447A-86D0-4002-BC3F-ED30FC7C60DA}" type="parTrans" cxnId="{B221BA4F-0642-47AB-93FC-EF939A4EE25B}">
      <dgm:prSet/>
      <dgm:spPr/>
      <dgm:t>
        <a:bodyPr/>
        <a:lstStyle/>
        <a:p>
          <a:endParaRPr lang="en-CA"/>
        </a:p>
      </dgm:t>
    </dgm:pt>
    <dgm:pt modelId="{9B155021-9C69-450E-87B6-6078E994725F}" type="sibTrans" cxnId="{B221BA4F-0642-47AB-93FC-EF939A4EE25B}">
      <dgm:prSet/>
      <dgm:spPr/>
      <dgm:t>
        <a:bodyPr/>
        <a:lstStyle/>
        <a:p>
          <a:endParaRPr lang="en-CA"/>
        </a:p>
      </dgm:t>
    </dgm:pt>
    <dgm:pt modelId="{12245F36-C39C-4097-A496-E18E633C9B64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dirty="0"/>
            <a:t>“bad parenting” and quality of upbringing </a:t>
          </a:r>
          <a:endParaRPr lang="en-CA" sz="2000" dirty="0"/>
        </a:p>
      </dgm:t>
    </dgm:pt>
    <dgm:pt modelId="{A688D688-E436-48E5-B959-35A91D89E5F5}" type="parTrans" cxnId="{71FDCD76-ADCB-4B49-92A1-15A86F1B9182}">
      <dgm:prSet/>
      <dgm:spPr/>
      <dgm:t>
        <a:bodyPr/>
        <a:lstStyle/>
        <a:p>
          <a:endParaRPr lang="en-CA"/>
        </a:p>
      </dgm:t>
    </dgm:pt>
    <dgm:pt modelId="{2FEF5C0C-B517-46B4-8AC2-880A622A47DB}" type="sibTrans" cxnId="{71FDCD76-ADCB-4B49-92A1-15A86F1B9182}">
      <dgm:prSet/>
      <dgm:spPr/>
      <dgm:t>
        <a:bodyPr/>
        <a:lstStyle/>
        <a:p>
          <a:endParaRPr lang="en-CA"/>
        </a:p>
      </dgm:t>
    </dgm:pt>
    <dgm:pt modelId="{900E6F3E-605B-4792-B09D-2B3E15152BC6}" type="pres">
      <dgm:prSet presAssocID="{17F4F6D2-B7C6-4A60-B3E2-EAE18794A17A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C0D6FDE9-9C63-48A0-A980-6A4D6A6D6E75}" type="pres">
      <dgm:prSet presAssocID="{D1EC6B1C-A2BC-419F-9359-8DAD93B6D08E}" presName="parentText1" presStyleLbl="node1" presStyleIdx="0" presStyleCnt="1">
        <dgm:presLayoutVars>
          <dgm:chMax/>
          <dgm:chPref val="3"/>
          <dgm:bulletEnabled val="1"/>
        </dgm:presLayoutVars>
      </dgm:prSet>
      <dgm:spPr/>
    </dgm:pt>
    <dgm:pt modelId="{B74081F7-E738-4F2F-AF89-A0C0F0CF6C7D}" type="pres">
      <dgm:prSet presAssocID="{D1EC6B1C-A2BC-419F-9359-8DAD93B6D08E}" presName="childText1" presStyleLbl="solidAlignAcc1" presStyleIdx="0" presStyleCnt="1" custLinFactNeighborX="-484">
        <dgm:presLayoutVars>
          <dgm:chMax val="0"/>
          <dgm:chPref val="0"/>
          <dgm:bulletEnabled val="1"/>
        </dgm:presLayoutVars>
      </dgm:prSet>
      <dgm:spPr/>
    </dgm:pt>
  </dgm:ptLst>
  <dgm:cxnLst>
    <dgm:cxn modelId="{570A1200-A01A-4302-B8BE-23E2F14C3333}" type="presOf" srcId="{12245F36-C39C-4097-A496-E18E633C9B64}" destId="{B74081F7-E738-4F2F-AF89-A0C0F0CF6C7D}" srcOrd="0" destOrd="2" presId="urn:microsoft.com/office/officeart/2009/3/layout/IncreasingArrowsProcess"/>
    <dgm:cxn modelId="{CEED5A08-9621-4E28-87FE-06E69B964390}" type="presOf" srcId="{17F4F6D2-B7C6-4A60-B3E2-EAE18794A17A}" destId="{900E6F3E-605B-4792-B09D-2B3E15152BC6}" srcOrd="0" destOrd="0" presId="urn:microsoft.com/office/officeart/2009/3/layout/IncreasingArrowsProcess"/>
    <dgm:cxn modelId="{8C648D0C-18B2-4600-BC11-2A712CDB0942}" srcId="{DB2C49DA-4B4F-4F95-A9AA-BB9B5FF49374}" destId="{8FC3430D-30EA-4FA8-B843-9D463FC4F7D5}" srcOrd="0" destOrd="0" parTransId="{00E0C704-4BD9-4B8E-8112-45DEAAF5C5FE}" sibTransId="{DCF16C1F-3E9D-4587-AB27-37D48F4A69BA}"/>
    <dgm:cxn modelId="{576E1730-B066-495C-AAC8-A085D7790C69}" type="presOf" srcId="{D1EC6B1C-A2BC-419F-9359-8DAD93B6D08E}" destId="{C0D6FDE9-9C63-48A0-A980-6A4D6A6D6E75}" srcOrd="0" destOrd="0" presId="urn:microsoft.com/office/officeart/2009/3/layout/IncreasingArrowsProcess"/>
    <dgm:cxn modelId="{B221BA4F-0642-47AB-93FC-EF939A4EE25B}" srcId="{04AE9E57-C27D-48E6-852F-502F16E0B660}" destId="{A7FE0DA6-0B1C-4D9F-8844-026E5DDC38D8}" srcOrd="0" destOrd="0" parTransId="{C94E447A-86D0-4002-BC3F-ED30FC7C60DA}" sibTransId="{9B155021-9C69-450E-87B6-6078E994725F}"/>
    <dgm:cxn modelId="{71FDCD76-ADCB-4B49-92A1-15A86F1B9182}" srcId="{04AE9E57-C27D-48E6-852F-502F16E0B660}" destId="{12245F36-C39C-4097-A496-E18E633C9B64}" srcOrd="1" destOrd="0" parTransId="{A688D688-E436-48E5-B959-35A91D89E5F5}" sibTransId="{2FEF5C0C-B517-46B4-8AC2-880A622A47DB}"/>
    <dgm:cxn modelId="{87F62F58-E2F9-4644-A038-66A7AF9E4139}" srcId="{17F4F6D2-B7C6-4A60-B3E2-EAE18794A17A}" destId="{D1EC6B1C-A2BC-419F-9359-8DAD93B6D08E}" srcOrd="0" destOrd="0" parTransId="{A36BDA9B-D6CC-4E9E-99D8-A4350B08CEFC}" sibTransId="{F096B2E0-8607-4BB0-813E-EAFB8A1C5F79}"/>
    <dgm:cxn modelId="{DD869958-F90B-45BC-92C7-B77C96AC925E}" type="presOf" srcId="{A7FE0DA6-0B1C-4D9F-8844-026E5DDC38D8}" destId="{B74081F7-E738-4F2F-AF89-A0C0F0CF6C7D}" srcOrd="0" destOrd="1" presId="urn:microsoft.com/office/officeart/2009/3/layout/IncreasingArrowsProcess"/>
    <dgm:cxn modelId="{A618B48F-FE22-4572-A0D1-36582AC56CC2}" type="presOf" srcId="{04AE9E57-C27D-48E6-852F-502F16E0B660}" destId="{B74081F7-E738-4F2F-AF89-A0C0F0CF6C7D}" srcOrd="0" destOrd="0" presId="urn:microsoft.com/office/officeart/2009/3/layout/IncreasingArrowsProcess"/>
    <dgm:cxn modelId="{1B96A0BF-8362-4202-B7D3-D3E082C45D5B}" type="presOf" srcId="{8FC3430D-30EA-4FA8-B843-9D463FC4F7D5}" destId="{B74081F7-E738-4F2F-AF89-A0C0F0CF6C7D}" srcOrd="0" destOrd="4" presId="urn:microsoft.com/office/officeart/2009/3/layout/IncreasingArrowsProcess"/>
    <dgm:cxn modelId="{61FBCBD8-2DE5-4676-ABC4-43AF11000D25}" type="presOf" srcId="{DB2C49DA-4B4F-4F95-A9AA-BB9B5FF49374}" destId="{B74081F7-E738-4F2F-AF89-A0C0F0CF6C7D}" srcOrd="0" destOrd="3" presId="urn:microsoft.com/office/officeart/2009/3/layout/IncreasingArrowsProcess"/>
    <dgm:cxn modelId="{7D82C2DD-BB1F-48EE-B2CA-D81EBBB4D45A}" srcId="{D1EC6B1C-A2BC-419F-9359-8DAD93B6D08E}" destId="{DB2C49DA-4B4F-4F95-A9AA-BB9B5FF49374}" srcOrd="1" destOrd="0" parTransId="{EC064C38-AED0-48C1-9E31-A6F0BF2733BE}" sibTransId="{F3ABCFFE-FD10-46BB-8ED2-E2777D9860C4}"/>
    <dgm:cxn modelId="{4D252AFF-3E50-4F2F-9112-D633489CBB8B}" srcId="{D1EC6B1C-A2BC-419F-9359-8DAD93B6D08E}" destId="{04AE9E57-C27D-48E6-852F-502F16E0B660}" srcOrd="0" destOrd="0" parTransId="{109E5E30-B27C-4934-9C5B-025BA60F56AA}" sibTransId="{92161F1D-AEA6-4965-87A9-C7F6B9FCEE36}"/>
    <dgm:cxn modelId="{D6475B6E-D960-496B-83A9-9F0601588E50}" type="presParOf" srcId="{900E6F3E-605B-4792-B09D-2B3E15152BC6}" destId="{C0D6FDE9-9C63-48A0-A980-6A4D6A6D6E75}" srcOrd="0" destOrd="0" presId="urn:microsoft.com/office/officeart/2009/3/layout/IncreasingArrowsProcess"/>
    <dgm:cxn modelId="{D62BC78E-FA22-4FFC-B7E0-A59D8363315B}" type="presParOf" srcId="{900E6F3E-605B-4792-B09D-2B3E15152BC6}" destId="{B74081F7-E738-4F2F-AF89-A0C0F0CF6C7D}" srcOrd="1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F4F6D2-B7C6-4A60-B3E2-EAE18794A17A}" type="doc">
      <dgm:prSet loTypeId="urn:microsoft.com/office/officeart/2009/3/layout/IncreasingArrowsProcess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D1EC6B1C-A2BC-419F-9359-8DAD93B6D08E}">
      <dgm:prSet phldrT="[Text]"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Onward</a:t>
          </a:r>
          <a:endParaRPr lang="en-CA" sz="2000" dirty="0">
            <a:solidFill>
              <a:schemeClr val="tx1"/>
            </a:solidFill>
          </a:endParaRPr>
        </a:p>
      </dgm:t>
    </dgm:pt>
    <dgm:pt modelId="{A36BDA9B-D6CC-4E9E-99D8-A4350B08CEFC}" type="parTrans" cxnId="{87F62F58-E2F9-4644-A038-66A7AF9E4139}">
      <dgm:prSet/>
      <dgm:spPr/>
      <dgm:t>
        <a:bodyPr/>
        <a:lstStyle/>
        <a:p>
          <a:endParaRPr lang="en-CA"/>
        </a:p>
      </dgm:t>
    </dgm:pt>
    <dgm:pt modelId="{F096B2E0-8607-4BB0-813E-EAFB8A1C5F79}" type="sibTrans" cxnId="{87F62F58-E2F9-4644-A038-66A7AF9E4139}">
      <dgm:prSet/>
      <dgm:spPr/>
      <dgm:t>
        <a:bodyPr/>
        <a:lstStyle/>
        <a:p>
          <a:endParaRPr lang="en-CA"/>
        </a:p>
      </dgm:t>
    </dgm:pt>
    <dgm:pt modelId="{04AE9E57-C27D-48E6-852F-502F16E0B660}">
      <dgm:prSet phldrT="[Text]" custT="1"/>
      <dgm:spPr/>
      <dgm:t>
        <a:bodyPr/>
        <a:lstStyle/>
        <a:p>
          <a:pPr>
            <a:buNone/>
          </a:pPr>
          <a:r>
            <a:rPr lang="en-US" sz="1800" dirty="0"/>
            <a:t>Family trauma</a:t>
          </a:r>
          <a:endParaRPr lang="en-CA" sz="1800" dirty="0"/>
        </a:p>
      </dgm:t>
    </dgm:pt>
    <dgm:pt modelId="{109E5E30-B27C-4934-9C5B-025BA60F56AA}" type="parTrans" cxnId="{4D252AFF-3E50-4F2F-9112-D633489CBB8B}">
      <dgm:prSet/>
      <dgm:spPr/>
      <dgm:t>
        <a:bodyPr/>
        <a:lstStyle/>
        <a:p>
          <a:endParaRPr lang="en-CA"/>
        </a:p>
      </dgm:t>
    </dgm:pt>
    <dgm:pt modelId="{92161F1D-AEA6-4965-87A9-C7F6B9FCEE36}" type="sibTrans" cxnId="{4D252AFF-3E50-4F2F-9112-D633489CBB8B}">
      <dgm:prSet/>
      <dgm:spPr/>
      <dgm:t>
        <a:bodyPr/>
        <a:lstStyle/>
        <a:p>
          <a:endParaRPr lang="en-CA"/>
        </a:p>
      </dgm:t>
    </dgm:pt>
    <dgm:pt modelId="{8FC3430D-30EA-4FA8-B843-9D463FC4F7D5}">
      <dgm:prSet/>
      <dgm:spPr/>
      <dgm:t>
        <a:bodyPr/>
        <a:lstStyle/>
        <a:p>
          <a:pPr>
            <a:buFont typeface="Arial" panose="020B0604020202020204" pitchFamily="34" charset="0"/>
            <a:buNone/>
          </a:pPr>
          <a:endParaRPr lang="en-US" sz="1800" dirty="0"/>
        </a:p>
        <a:p>
          <a:pPr>
            <a:buNone/>
          </a:pPr>
          <a:r>
            <a:rPr lang="en-US" sz="1800" dirty="0"/>
            <a:t>	</a:t>
          </a:r>
          <a:endParaRPr lang="en-CA" sz="1800" dirty="0"/>
        </a:p>
      </dgm:t>
    </dgm:pt>
    <dgm:pt modelId="{00E0C704-4BD9-4B8E-8112-45DEAAF5C5FE}" type="parTrans" cxnId="{8C648D0C-18B2-4600-BC11-2A712CDB0942}">
      <dgm:prSet/>
      <dgm:spPr/>
      <dgm:t>
        <a:bodyPr/>
        <a:lstStyle/>
        <a:p>
          <a:endParaRPr lang="en-CA"/>
        </a:p>
      </dgm:t>
    </dgm:pt>
    <dgm:pt modelId="{DCF16C1F-3E9D-4587-AB27-37D48F4A69BA}" type="sibTrans" cxnId="{8C648D0C-18B2-4600-BC11-2A712CDB0942}">
      <dgm:prSet/>
      <dgm:spPr/>
      <dgm:t>
        <a:bodyPr/>
        <a:lstStyle/>
        <a:p>
          <a:endParaRPr lang="en-CA"/>
        </a:p>
      </dgm:t>
    </dgm:pt>
    <dgm:pt modelId="{A7FE0DA6-0B1C-4D9F-8844-026E5DDC38D8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dirty="0"/>
            <a:t>Traumatic experiences in childhood may compromise ego development</a:t>
          </a:r>
          <a:endParaRPr lang="en-CA" sz="1800" dirty="0"/>
        </a:p>
      </dgm:t>
    </dgm:pt>
    <dgm:pt modelId="{C94E447A-86D0-4002-BC3F-ED30FC7C60DA}" type="parTrans" cxnId="{B221BA4F-0642-47AB-93FC-EF939A4EE25B}">
      <dgm:prSet/>
      <dgm:spPr/>
      <dgm:t>
        <a:bodyPr/>
        <a:lstStyle/>
        <a:p>
          <a:endParaRPr lang="en-CA"/>
        </a:p>
      </dgm:t>
    </dgm:pt>
    <dgm:pt modelId="{9B155021-9C69-450E-87B6-6078E994725F}" type="sibTrans" cxnId="{B221BA4F-0642-47AB-93FC-EF939A4EE25B}">
      <dgm:prSet/>
      <dgm:spPr/>
      <dgm:t>
        <a:bodyPr/>
        <a:lstStyle/>
        <a:p>
          <a:endParaRPr lang="en-CA"/>
        </a:p>
      </dgm:t>
    </dgm:pt>
    <dgm:pt modelId="{17736EF3-964B-460E-82FA-9DCC38F88860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dirty="0"/>
            <a:t>Relations with parents in early childhood mirror relations established in adolescence</a:t>
          </a:r>
          <a:endParaRPr lang="en-CA" sz="1800" dirty="0"/>
        </a:p>
      </dgm:t>
    </dgm:pt>
    <dgm:pt modelId="{B0851324-F8CF-47A7-AF0E-D5D61CB3717B}" type="parTrans" cxnId="{FBA31F0D-BCA4-418E-BA27-DABFF9332BAC}">
      <dgm:prSet/>
      <dgm:spPr/>
      <dgm:t>
        <a:bodyPr/>
        <a:lstStyle/>
        <a:p>
          <a:endParaRPr lang="en-CA"/>
        </a:p>
      </dgm:t>
    </dgm:pt>
    <dgm:pt modelId="{1DCAFDD6-C0D1-4337-975F-75B9F0E708AD}" type="sibTrans" cxnId="{FBA31F0D-BCA4-418E-BA27-DABFF9332BAC}">
      <dgm:prSet/>
      <dgm:spPr/>
      <dgm:t>
        <a:bodyPr/>
        <a:lstStyle/>
        <a:p>
          <a:endParaRPr lang="en-CA"/>
        </a:p>
      </dgm:t>
    </dgm:pt>
    <dgm:pt modelId="{E5D0EC66-2FD4-4CEA-BB51-4D37080C048D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dirty="0"/>
            <a:t>Parents play a key role in addiction prevention</a:t>
          </a:r>
          <a:endParaRPr lang="en-CA" sz="1800" dirty="0"/>
        </a:p>
      </dgm:t>
    </dgm:pt>
    <dgm:pt modelId="{D61F704C-31C4-4F13-8AC7-15D664373858}" type="parTrans" cxnId="{7E003F8F-68E2-4E1B-A675-5C72453BBF15}">
      <dgm:prSet/>
      <dgm:spPr/>
      <dgm:t>
        <a:bodyPr/>
        <a:lstStyle/>
        <a:p>
          <a:endParaRPr lang="en-CA"/>
        </a:p>
      </dgm:t>
    </dgm:pt>
    <dgm:pt modelId="{9A0716C8-3E2A-4CE6-A2F6-A5B093867386}" type="sibTrans" cxnId="{7E003F8F-68E2-4E1B-A675-5C72453BBF15}">
      <dgm:prSet/>
      <dgm:spPr/>
      <dgm:t>
        <a:bodyPr/>
        <a:lstStyle/>
        <a:p>
          <a:endParaRPr lang="en-CA"/>
        </a:p>
      </dgm:t>
    </dgm:pt>
    <dgm:pt modelId="{C439D453-6979-44C3-94D4-BECC4825A0EF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dirty="0"/>
            <a:t>Intrafamilial communication </a:t>
          </a:r>
          <a:endParaRPr lang="en-CA" sz="1800" dirty="0"/>
        </a:p>
      </dgm:t>
    </dgm:pt>
    <dgm:pt modelId="{6713CD24-BD0C-4CFF-AA33-D1E96979F23B}" type="parTrans" cxnId="{074E5947-1477-4BF6-A562-14B90E30A979}">
      <dgm:prSet/>
      <dgm:spPr/>
      <dgm:t>
        <a:bodyPr/>
        <a:lstStyle/>
        <a:p>
          <a:endParaRPr lang="en-CA"/>
        </a:p>
      </dgm:t>
    </dgm:pt>
    <dgm:pt modelId="{844D254B-5731-473E-BCCB-713FF7BAA398}" type="sibTrans" cxnId="{074E5947-1477-4BF6-A562-14B90E30A979}">
      <dgm:prSet/>
      <dgm:spPr/>
      <dgm:t>
        <a:bodyPr/>
        <a:lstStyle/>
        <a:p>
          <a:endParaRPr lang="en-CA"/>
        </a:p>
      </dgm:t>
    </dgm:pt>
    <dgm:pt modelId="{1D9E40D7-563B-4439-94E0-0BDB61109340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dirty="0"/>
            <a:t>Opened channels of an intrafamilial communication </a:t>
          </a:r>
          <a:endParaRPr lang="en-CA" sz="1800" dirty="0"/>
        </a:p>
      </dgm:t>
    </dgm:pt>
    <dgm:pt modelId="{BB7EFEA8-078F-43B2-B4DF-29C19359D728}" type="parTrans" cxnId="{8313A8EA-4F53-4D23-B128-D18263C3E0F2}">
      <dgm:prSet/>
      <dgm:spPr/>
      <dgm:t>
        <a:bodyPr/>
        <a:lstStyle/>
        <a:p>
          <a:endParaRPr lang="en-CA"/>
        </a:p>
      </dgm:t>
    </dgm:pt>
    <dgm:pt modelId="{26289E4B-D465-4C9B-A3EE-ACD5CC83D334}" type="sibTrans" cxnId="{8313A8EA-4F53-4D23-B128-D18263C3E0F2}">
      <dgm:prSet/>
      <dgm:spPr/>
      <dgm:t>
        <a:bodyPr/>
        <a:lstStyle/>
        <a:p>
          <a:endParaRPr lang="en-CA"/>
        </a:p>
      </dgm:t>
    </dgm:pt>
    <dgm:pt modelId="{900E6F3E-605B-4792-B09D-2B3E15152BC6}" type="pres">
      <dgm:prSet presAssocID="{17F4F6D2-B7C6-4A60-B3E2-EAE18794A17A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C0D6FDE9-9C63-48A0-A980-6A4D6A6D6E75}" type="pres">
      <dgm:prSet presAssocID="{D1EC6B1C-A2BC-419F-9359-8DAD93B6D08E}" presName="parentText1" presStyleLbl="node1" presStyleIdx="0" presStyleCnt="1">
        <dgm:presLayoutVars>
          <dgm:chMax/>
          <dgm:chPref val="3"/>
          <dgm:bulletEnabled val="1"/>
        </dgm:presLayoutVars>
      </dgm:prSet>
      <dgm:spPr/>
    </dgm:pt>
    <dgm:pt modelId="{B74081F7-E738-4F2F-AF89-A0C0F0CF6C7D}" type="pres">
      <dgm:prSet presAssocID="{D1EC6B1C-A2BC-419F-9359-8DAD93B6D08E}" presName="childText1" presStyleLbl="solidAlignAcc1" presStyleIdx="0" presStyleCnt="1" custLinFactNeighborX="-484">
        <dgm:presLayoutVars>
          <dgm:chMax val="0"/>
          <dgm:chPref val="0"/>
          <dgm:bulletEnabled val="1"/>
        </dgm:presLayoutVars>
      </dgm:prSet>
      <dgm:spPr/>
    </dgm:pt>
  </dgm:ptLst>
  <dgm:cxnLst>
    <dgm:cxn modelId="{CEED5A08-9621-4E28-87FE-06E69B964390}" type="presOf" srcId="{17F4F6D2-B7C6-4A60-B3E2-EAE18794A17A}" destId="{900E6F3E-605B-4792-B09D-2B3E15152BC6}" srcOrd="0" destOrd="0" presId="urn:microsoft.com/office/officeart/2009/3/layout/IncreasingArrowsProcess"/>
    <dgm:cxn modelId="{8C648D0C-18B2-4600-BC11-2A712CDB0942}" srcId="{D1EC6B1C-A2BC-419F-9359-8DAD93B6D08E}" destId="{8FC3430D-30EA-4FA8-B843-9D463FC4F7D5}" srcOrd="2" destOrd="0" parTransId="{00E0C704-4BD9-4B8E-8112-45DEAAF5C5FE}" sibTransId="{DCF16C1F-3E9D-4587-AB27-37D48F4A69BA}"/>
    <dgm:cxn modelId="{FBA31F0D-BCA4-418E-BA27-DABFF9332BAC}" srcId="{04AE9E57-C27D-48E6-852F-502F16E0B660}" destId="{17736EF3-964B-460E-82FA-9DCC38F88860}" srcOrd="1" destOrd="0" parTransId="{B0851324-F8CF-47A7-AF0E-D5D61CB3717B}" sibTransId="{1DCAFDD6-C0D1-4337-975F-75B9F0E708AD}"/>
    <dgm:cxn modelId="{A64E9127-E1AB-4350-8A20-7F7AE9E88135}" type="presOf" srcId="{17736EF3-964B-460E-82FA-9DCC38F88860}" destId="{B74081F7-E738-4F2F-AF89-A0C0F0CF6C7D}" srcOrd="0" destOrd="2" presId="urn:microsoft.com/office/officeart/2009/3/layout/IncreasingArrowsProcess"/>
    <dgm:cxn modelId="{576E1730-B066-495C-AAC8-A085D7790C69}" type="presOf" srcId="{D1EC6B1C-A2BC-419F-9359-8DAD93B6D08E}" destId="{C0D6FDE9-9C63-48A0-A980-6A4D6A6D6E75}" srcOrd="0" destOrd="0" presId="urn:microsoft.com/office/officeart/2009/3/layout/IncreasingArrowsProcess"/>
    <dgm:cxn modelId="{074E5947-1477-4BF6-A562-14B90E30A979}" srcId="{D1EC6B1C-A2BC-419F-9359-8DAD93B6D08E}" destId="{C439D453-6979-44C3-94D4-BECC4825A0EF}" srcOrd="1" destOrd="0" parTransId="{6713CD24-BD0C-4CFF-AA33-D1E96979F23B}" sibTransId="{844D254B-5731-473E-BCCB-713FF7BAA398}"/>
    <dgm:cxn modelId="{B221BA4F-0642-47AB-93FC-EF939A4EE25B}" srcId="{04AE9E57-C27D-48E6-852F-502F16E0B660}" destId="{A7FE0DA6-0B1C-4D9F-8844-026E5DDC38D8}" srcOrd="0" destOrd="0" parTransId="{C94E447A-86D0-4002-BC3F-ED30FC7C60DA}" sibTransId="{9B155021-9C69-450E-87B6-6078E994725F}"/>
    <dgm:cxn modelId="{87F62F58-E2F9-4644-A038-66A7AF9E4139}" srcId="{17F4F6D2-B7C6-4A60-B3E2-EAE18794A17A}" destId="{D1EC6B1C-A2BC-419F-9359-8DAD93B6D08E}" srcOrd="0" destOrd="0" parTransId="{A36BDA9B-D6CC-4E9E-99D8-A4350B08CEFC}" sibTransId="{F096B2E0-8607-4BB0-813E-EAFB8A1C5F79}"/>
    <dgm:cxn modelId="{ADAC7558-00D9-40BD-8E0F-A42C425B70B9}" type="presOf" srcId="{1D9E40D7-563B-4439-94E0-0BDB61109340}" destId="{B74081F7-E738-4F2F-AF89-A0C0F0CF6C7D}" srcOrd="0" destOrd="5" presId="urn:microsoft.com/office/officeart/2009/3/layout/IncreasingArrowsProcess"/>
    <dgm:cxn modelId="{DD869958-F90B-45BC-92C7-B77C96AC925E}" type="presOf" srcId="{A7FE0DA6-0B1C-4D9F-8844-026E5DDC38D8}" destId="{B74081F7-E738-4F2F-AF89-A0C0F0CF6C7D}" srcOrd="0" destOrd="1" presId="urn:microsoft.com/office/officeart/2009/3/layout/IncreasingArrowsProcess"/>
    <dgm:cxn modelId="{7E003F8F-68E2-4E1B-A675-5C72453BBF15}" srcId="{C439D453-6979-44C3-94D4-BECC4825A0EF}" destId="{E5D0EC66-2FD4-4CEA-BB51-4D37080C048D}" srcOrd="0" destOrd="0" parTransId="{D61F704C-31C4-4F13-8AC7-15D664373858}" sibTransId="{9A0716C8-3E2A-4CE6-A2F6-A5B093867386}"/>
    <dgm:cxn modelId="{A618B48F-FE22-4572-A0D1-36582AC56CC2}" type="presOf" srcId="{04AE9E57-C27D-48E6-852F-502F16E0B660}" destId="{B74081F7-E738-4F2F-AF89-A0C0F0CF6C7D}" srcOrd="0" destOrd="0" presId="urn:microsoft.com/office/officeart/2009/3/layout/IncreasingArrowsProcess"/>
    <dgm:cxn modelId="{241969B2-7D6C-4A79-A6D9-4650A738488A}" type="presOf" srcId="{E5D0EC66-2FD4-4CEA-BB51-4D37080C048D}" destId="{B74081F7-E738-4F2F-AF89-A0C0F0CF6C7D}" srcOrd="0" destOrd="4" presId="urn:microsoft.com/office/officeart/2009/3/layout/IncreasingArrowsProcess"/>
    <dgm:cxn modelId="{1B96A0BF-8362-4202-B7D3-D3E082C45D5B}" type="presOf" srcId="{8FC3430D-30EA-4FA8-B843-9D463FC4F7D5}" destId="{B74081F7-E738-4F2F-AF89-A0C0F0CF6C7D}" srcOrd="0" destOrd="6" presId="urn:microsoft.com/office/officeart/2009/3/layout/IncreasingArrowsProcess"/>
    <dgm:cxn modelId="{A6DE06CD-8820-4843-AD64-379D458BEAEC}" type="presOf" srcId="{C439D453-6979-44C3-94D4-BECC4825A0EF}" destId="{B74081F7-E738-4F2F-AF89-A0C0F0CF6C7D}" srcOrd="0" destOrd="3" presId="urn:microsoft.com/office/officeart/2009/3/layout/IncreasingArrowsProcess"/>
    <dgm:cxn modelId="{8313A8EA-4F53-4D23-B128-D18263C3E0F2}" srcId="{C439D453-6979-44C3-94D4-BECC4825A0EF}" destId="{1D9E40D7-563B-4439-94E0-0BDB61109340}" srcOrd="1" destOrd="0" parTransId="{BB7EFEA8-078F-43B2-B4DF-29C19359D728}" sibTransId="{26289E4B-D465-4C9B-A3EE-ACD5CC83D334}"/>
    <dgm:cxn modelId="{4D252AFF-3E50-4F2F-9112-D633489CBB8B}" srcId="{D1EC6B1C-A2BC-419F-9359-8DAD93B6D08E}" destId="{04AE9E57-C27D-48E6-852F-502F16E0B660}" srcOrd="0" destOrd="0" parTransId="{109E5E30-B27C-4934-9C5B-025BA60F56AA}" sibTransId="{92161F1D-AEA6-4965-87A9-C7F6B9FCEE36}"/>
    <dgm:cxn modelId="{D6475B6E-D960-496B-83A9-9F0601588E50}" type="presParOf" srcId="{900E6F3E-605B-4792-B09D-2B3E15152BC6}" destId="{C0D6FDE9-9C63-48A0-A980-6A4D6A6D6E75}" srcOrd="0" destOrd="0" presId="urn:microsoft.com/office/officeart/2009/3/layout/IncreasingArrowsProcess"/>
    <dgm:cxn modelId="{D62BC78E-FA22-4FFC-B7E0-A59D8363315B}" type="presParOf" srcId="{900E6F3E-605B-4792-B09D-2B3E15152BC6}" destId="{B74081F7-E738-4F2F-AF89-A0C0F0CF6C7D}" srcOrd="1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39155-AE03-40A7-B411-AB964381258F}">
      <dsp:nvSpPr>
        <dsp:cNvPr id="0" name=""/>
        <dsp:cNvSpPr/>
      </dsp:nvSpPr>
      <dsp:spPr>
        <a:xfrm>
          <a:off x="1412793" y="38661"/>
          <a:ext cx="8293263" cy="1207374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9167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1970’s</a:t>
          </a:r>
          <a:endParaRPr lang="en-CA" sz="2000" kern="1200" dirty="0">
            <a:solidFill>
              <a:schemeClr val="tx1"/>
            </a:solidFill>
          </a:endParaRPr>
        </a:p>
      </dsp:txBody>
      <dsp:txXfrm>
        <a:off x="1412793" y="340505"/>
        <a:ext cx="7991420" cy="603687"/>
      </dsp:txXfrm>
    </dsp:sp>
    <dsp:sp modelId="{16D71487-2A0F-4DF8-8E3C-612ED2946760}">
      <dsp:nvSpPr>
        <dsp:cNvPr id="0" name=""/>
        <dsp:cNvSpPr/>
      </dsp:nvSpPr>
      <dsp:spPr>
        <a:xfrm>
          <a:off x="1412793" y="971691"/>
          <a:ext cx="1911597" cy="22332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Parental prototypes</a:t>
          </a:r>
          <a:endParaRPr lang="en-CA" sz="2000" kern="1200" dirty="0"/>
        </a:p>
      </dsp:txBody>
      <dsp:txXfrm>
        <a:off x="1412793" y="971691"/>
        <a:ext cx="1911597" cy="2233279"/>
      </dsp:txXfrm>
    </dsp:sp>
    <dsp:sp modelId="{AC18F0DD-615F-4A3F-9EB9-BFD6EBB52581}">
      <dsp:nvSpPr>
        <dsp:cNvPr id="0" name=""/>
        <dsp:cNvSpPr/>
      </dsp:nvSpPr>
      <dsp:spPr>
        <a:xfrm>
          <a:off x="3324390" y="440977"/>
          <a:ext cx="6381666" cy="1207374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9167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1980’s</a:t>
          </a:r>
          <a:endParaRPr lang="en-CA" sz="2000" kern="1200" dirty="0">
            <a:solidFill>
              <a:schemeClr val="tx1"/>
            </a:solidFill>
          </a:endParaRPr>
        </a:p>
      </dsp:txBody>
      <dsp:txXfrm>
        <a:off x="3324390" y="742821"/>
        <a:ext cx="6079823" cy="603687"/>
      </dsp:txXfrm>
    </dsp:sp>
    <dsp:sp modelId="{64EFCE64-C903-4EE4-BA8F-9A784E4BF578}">
      <dsp:nvSpPr>
        <dsp:cNvPr id="0" name=""/>
        <dsp:cNvSpPr/>
      </dsp:nvSpPr>
      <dsp:spPr>
        <a:xfrm>
          <a:off x="3324390" y="1374006"/>
          <a:ext cx="1911597" cy="21763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Parental roles</a:t>
          </a:r>
          <a:endParaRPr lang="en-CA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Family dynamics</a:t>
          </a:r>
          <a:endParaRPr lang="en-CA" sz="2000" kern="1200" dirty="0"/>
        </a:p>
      </dsp:txBody>
      <dsp:txXfrm>
        <a:off x="3324390" y="1374006"/>
        <a:ext cx="1911597" cy="2176355"/>
      </dsp:txXfrm>
    </dsp:sp>
    <dsp:sp modelId="{BCCEC245-BE81-4718-91F1-8820E200FB9C}">
      <dsp:nvSpPr>
        <dsp:cNvPr id="0" name=""/>
        <dsp:cNvSpPr/>
      </dsp:nvSpPr>
      <dsp:spPr>
        <a:xfrm>
          <a:off x="5235987" y="843292"/>
          <a:ext cx="4470069" cy="1207374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9167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1990’s</a:t>
          </a:r>
          <a:endParaRPr lang="en-CA" sz="2000" kern="1200" dirty="0">
            <a:solidFill>
              <a:schemeClr val="tx1"/>
            </a:solidFill>
          </a:endParaRPr>
        </a:p>
      </dsp:txBody>
      <dsp:txXfrm>
        <a:off x="5235987" y="1145136"/>
        <a:ext cx="4168226" cy="603687"/>
      </dsp:txXfrm>
    </dsp:sp>
    <dsp:sp modelId="{D1C6B2B2-9EAB-4E0B-918F-7AD93066AECE}">
      <dsp:nvSpPr>
        <dsp:cNvPr id="0" name=""/>
        <dsp:cNvSpPr/>
      </dsp:nvSpPr>
      <dsp:spPr>
        <a:xfrm>
          <a:off x="5235987" y="1776322"/>
          <a:ext cx="1911597" cy="21909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Parental surveillance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Family function</a:t>
          </a:r>
          <a:endParaRPr lang="en-CA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000" kern="1200" dirty="0"/>
        </a:p>
      </dsp:txBody>
      <dsp:txXfrm>
        <a:off x="5235987" y="1776322"/>
        <a:ext cx="1911597" cy="2190907"/>
      </dsp:txXfrm>
    </dsp:sp>
    <dsp:sp modelId="{7056C4D5-C568-4AA3-95AC-1A8FCE9D9279}">
      <dsp:nvSpPr>
        <dsp:cNvPr id="0" name=""/>
        <dsp:cNvSpPr/>
      </dsp:nvSpPr>
      <dsp:spPr>
        <a:xfrm>
          <a:off x="7147585" y="1245608"/>
          <a:ext cx="2558471" cy="1207374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9167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Onward</a:t>
          </a:r>
          <a:endParaRPr lang="en-CA" sz="2000" kern="1200" dirty="0">
            <a:solidFill>
              <a:schemeClr val="tx1"/>
            </a:solidFill>
          </a:endParaRPr>
        </a:p>
      </dsp:txBody>
      <dsp:txXfrm>
        <a:off x="7147585" y="1547452"/>
        <a:ext cx="2256628" cy="603687"/>
      </dsp:txXfrm>
    </dsp:sp>
    <dsp:sp modelId="{9514977C-BC37-4E8A-8952-7D9A5FCC6E0D}">
      <dsp:nvSpPr>
        <dsp:cNvPr id="0" name=""/>
        <dsp:cNvSpPr/>
      </dsp:nvSpPr>
      <dsp:spPr>
        <a:xfrm>
          <a:off x="7147585" y="2178637"/>
          <a:ext cx="1929013" cy="22165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Family trauma</a:t>
          </a:r>
          <a:endParaRPr lang="en-CA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Interfamilial communication</a:t>
          </a:r>
          <a:endParaRPr lang="en-CA" sz="2000" kern="1200" dirty="0"/>
        </a:p>
      </dsp:txBody>
      <dsp:txXfrm>
        <a:off x="7147585" y="2178637"/>
        <a:ext cx="1929013" cy="22165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6FDE9-9C63-48A0-A980-6A4D6A6D6E75}">
      <dsp:nvSpPr>
        <dsp:cNvPr id="0" name=""/>
        <dsp:cNvSpPr/>
      </dsp:nvSpPr>
      <dsp:spPr>
        <a:xfrm>
          <a:off x="1208733" y="0"/>
          <a:ext cx="6880861" cy="1002131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5908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1970’s</a:t>
          </a:r>
          <a:endParaRPr lang="en-CA" sz="2000" kern="1200" dirty="0">
            <a:solidFill>
              <a:schemeClr val="tx1"/>
            </a:solidFill>
          </a:endParaRPr>
        </a:p>
      </dsp:txBody>
      <dsp:txXfrm>
        <a:off x="1208733" y="250533"/>
        <a:ext cx="6630328" cy="501065"/>
      </dsp:txXfrm>
    </dsp:sp>
    <dsp:sp modelId="{B74081F7-E738-4F2F-AF89-A0C0F0CF6C7D}">
      <dsp:nvSpPr>
        <dsp:cNvPr id="0" name=""/>
        <dsp:cNvSpPr/>
      </dsp:nvSpPr>
      <dsp:spPr>
        <a:xfrm>
          <a:off x="1177957" y="775932"/>
          <a:ext cx="6358604" cy="26880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Parental prototypes</a:t>
          </a:r>
          <a:endParaRPr lang="en-C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/>
            <a:t>Over-protective, indulgent mother</a:t>
          </a:r>
          <a:endParaRPr lang="en-C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/>
            <a:t>Uninvolved, weak, distant father</a:t>
          </a:r>
          <a:endParaRPr lang="en-CA" sz="18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	</a:t>
          </a:r>
          <a:endParaRPr lang="en-CA" sz="1600" kern="1200" dirty="0"/>
        </a:p>
      </dsp:txBody>
      <dsp:txXfrm>
        <a:off x="1177957" y="775932"/>
        <a:ext cx="6358604" cy="26880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6FDE9-9C63-48A0-A980-6A4D6A6D6E75}">
      <dsp:nvSpPr>
        <dsp:cNvPr id="0" name=""/>
        <dsp:cNvSpPr/>
      </dsp:nvSpPr>
      <dsp:spPr>
        <a:xfrm>
          <a:off x="1280386" y="0"/>
          <a:ext cx="7524636" cy="109589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397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1980’s</a:t>
          </a:r>
          <a:endParaRPr lang="en-CA" sz="2000" kern="1200" dirty="0">
            <a:solidFill>
              <a:schemeClr val="tx1"/>
            </a:solidFill>
          </a:endParaRPr>
        </a:p>
      </dsp:txBody>
      <dsp:txXfrm>
        <a:off x="1280386" y="273973"/>
        <a:ext cx="7250664" cy="547945"/>
      </dsp:txXfrm>
    </dsp:sp>
    <dsp:sp modelId="{B74081F7-E738-4F2F-AF89-A0C0F0CF6C7D}">
      <dsp:nvSpPr>
        <dsp:cNvPr id="0" name=""/>
        <dsp:cNvSpPr/>
      </dsp:nvSpPr>
      <dsp:spPr>
        <a:xfrm>
          <a:off x="1246731" y="848529"/>
          <a:ext cx="6953516" cy="29395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Parental roles</a:t>
          </a:r>
          <a:endParaRPr lang="en-C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/>
            <a:t>Overly enmeshed mother, disengaged fathers</a:t>
          </a:r>
          <a:endParaRPr lang="en-C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/>
            <a:t>Warm relationship rather than cold</a:t>
          </a:r>
          <a:endParaRPr lang="en-CA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Family dynamics</a:t>
          </a:r>
          <a:endParaRPr lang="en-C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/>
            <a:t>Families unable to adapt to change</a:t>
          </a:r>
          <a:endParaRPr lang="en-C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/>
            <a:t>Extreme ends of the continuum “rigid” or “chaotic”, thus “unbalanced”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en-US" sz="1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/>
            <a:t>	</a:t>
          </a:r>
          <a:endParaRPr lang="en-CA" sz="1400" kern="1200" dirty="0"/>
        </a:p>
      </dsp:txBody>
      <dsp:txXfrm>
        <a:off x="1246731" y="848529"/>
        <a:ext cx="6953516" cy="29395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6FDE9-9C63-48A0-A980-6A4D6A6D6E75}">
      <dsp:nvSpPr>
        <dsp:cNvPr id="0" name=""/>
        <dsp:cNvSpPr/>
      </dsp:nvSpPr>
      <dsp:spPr>
        <a:xfrm>
          <a:off x="1286645" y="0"/>
          <a:ext cx="7662587" cy="1115981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716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1990’s</a:t>
          </a:r>
          <a:endParaRPr lang="en-CA" sz="2000" kern="1200" dirty="0">
            <a:solidFill>
              <a:schemeClr val="tx1"/>
            </a:solidFill>
          </a:endParaRPr>
        </a:p>
      </dsp:txBody>
      <dsp:txXfrm>
        <a:off x="1286645" y="278995"/>
        <a:ext cx="7383592" cy="557991"/>
      </dsp:txXfrm>
    </dsp:sp>
    <dsp:sp modelId="{B74081F7-E738-4F2F-AF89-A0C0F0CF6C7D}">
      <dsp:nvSpPr>
        <dsp:cNvPr id="0" name=""/>
        <dsp:cNvSpPr/>
      </dsp:nvSpPr>
      <dsp:spPr>
        <a:xfrm>
          <a:off x="1252373" y="864085"/>
          <a:ext cx="7080997" cy="29934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Parental surveillance</a:t>
          </a:r>
          <a:endParaRPr lang="en-C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/>
            <a:t>Lack of parental surveillance as a predictor</a:t>
          </a:r>
          <a:endParaRPr lang="en-C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/>
            <a:t>“bad parenting” and quality of upbringing </a:t>
          </a:r>
          <a:endParaRPr lang="en-CA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Family function</a:t>
          </a:r>
          <a:endParaRPr lang="en-CA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/>
            <a:t>Dichotomy of ‘functional’ and ‘dysfunctional’ families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en-US" sz="1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/>
            <a:t>	</a:t>
          </a:r>
          <a:endParaRPr lang="en-CA" sz="1800" kern="1200" dirty="0"/>
        </a:p>
      </dsp:txBody>
      <dsp:txXfrm>
        <a:off x="1252373" y="864085"/>
        <a:ext cx="7080997" cy="29934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6FDE9-9C63-48A0-A980-6A4D6A6D6E75}">
      <dsp:nvSpPr>
        <dsp:cNvPr id="0" name=""/>
        <dsp:cNvSpPr/>
      </dsp:nvSpPr>
      <dsp:spPr>
        <a:xfrm>
          <a:off x="1421773" y="0"/>
          <a:ext cx="7570619" cy="1102587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503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Onward</a:t>
          </a:r>
          <a:endParaRPr lang="en-CA" sz="2000" kern="1200" dirty="0">
            <a:solidFill>
              <a:schemeClr val="tx1"/>
            </a:solidFill>
          </a:endParaRPr>
        </a:p>
      </dsp:txBody>
      <dsp:txXfrm>
        <a:off x="1421773" y="275647"/>
        <a:ext cx="7294972" cy="551293"/>
      </dsp:txXfrm>
    </dsp:sp>
    <dsp:sp modelId="{B74081F7-E738-4F2F-AF89-A0C0F0CF6C7D}">
      <dsp:nvSpPr>
        <dsp:cNvPr id="0" name=""/>
        <dsp:cNvSpPr/>
      </dsp:nvSpPr>
      <dsp:spPr>
        <a:xfrm>
          <a:off x="1387913" y="853714"/>
          <a:ext cx="6996009" cy="29575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Family trauma</a:t>
          </a:r>
          <a:endParaRPr lang="en-C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/>
            <a:t>Traumatic experiences in childhood may compromise ego development</a:t>
          </a:r>
          <a:endParaRPr lang="en-C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/>
            <a:t>Relations with parents in early childhood mirror relations established in adolescence</a:t>
          </a:r>
          <a:endParaRPr lang="en-CA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/>
            <a:t>Intrafamilial communication </a:t>
          </a:r>
          <a:endParaRPr lang="en-C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/>
            <a:t>Parents play a key role in addiction prevention</a:t>
          </a:r>
          <a:endParaRPr lang="en-C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kern="1200" dirty="0"/>
            <a:t>Opened channels of an intrafamilial communication </a:t>
          </a:r>
          <a:endParaRPr lang="en-CA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US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	</a:t>
          </a:r>
          <a:endParaRPr lang="en-CA" sz="1800" kern="1200" dirty="0"/>
        </a:p>
      </dsp:txBody>
      <dsp:txXfrm>
        <a:off x="1387913" y="853714"/>
        <a:ext cx="6996009" cy="2957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65269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08596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26606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72655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1574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70190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250080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79147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014548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559041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3759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298520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9004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pPr marL="457200" lvl="1" indent="0" algn="l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b="0" i="0" dirty="0">
              <a:solidFill>
                <a:srgbClr val="333333"/>
              </a:solidFill>
              <a:effectLst/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val="2245722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2767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89210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DC321-DF2C-4683-ACC2-5C4352F9C920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4733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DC321-DF2C-4683-ACC2-5C4352F9C920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5174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DC321-DF2C-4683-ACC2-5C4352F9C920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4058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[OONA]</a:t>
            </a:r>
          </a:p>
          <a:p>
            <a:r>
              <a:rPr lang="en-CA" dirty="0"/>
              <a:t>More recent literature has looked at the link between ‘unfavourable emotional relationships with the parents, especially the father, established throughout childhood and adolescence’ and addiction. A 2021 study compared persons with SUD to a control group</a:t>
            </a:r>
            <a:r>
              <a:rPr lang="en-US" dirty="0"/>
              <a:t> and found an imbalanced emotional perception of parents during childhood and adolescence in </a:t>
            </a:r>
            <a:r>
              <a:rPr lang="en-US" dirty="0" err="1"/>
              <a:t>favour</a:t>
            </a:r>
            <a:r>
              <a:rPr lang="en-US" dirty="0"/>
              <a:t> of the mother was reported by the majority of persons with SUD – 87% perceived their mothers in a positive manner (tolerant, full of understanding) while father were viewed negatively. The same study also described a negative correlation between family ‘functioning’ of individuals with drug addiction and their relapse tendency –meaning that family discord was a predictor of relapse. This indicates that theorization about family as the etiology for addiction (or at the very least flare ups related to addiction) continues to pervade today. </a:t>
            </a:r>
          </a:p>
          <a:p>
            <a:br>
              <a:rPr lang="en-US" dirty="0"/>
            </a:br>
            <a:r>
              <a:rPr lang="en-US" dirty="0"/>
              <a:t>Traumatic experiences witness in early childhood have also emerged in more recent decades. Separation from parent(s) has been noted as a significant source of childhood anxiety that can lead to the onset of SUD. More focus has been put on addiction prevention.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DC321-DF2C-4683-ACC2-5C4352F9C920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2655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86E2-6434-CE48-85DF-657791EC0788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5368-5914-3148-8693-EF956B2EAB3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600" y="1013627"/>
            <a:ext cx="10972800" cy="0"/>
          </a:xfrm>
          <a:prstGeom prst="line">
            <a:avLst/>
          </a:prstGeom>
          <a:ln w="12700" cmpd="sng">
            <a:solidFill>
              <a:srgbClr val="198E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09600" y="1141789"/>
            <a:ext cx="10972800" cy="4984377"/>
          </a:xfrm>
        </p:spPr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88AAC5-4A00-3546-AED6-9D9F1CA2D873}"/>
              </a:ext>
            </a:extLst>
          </p:cNvPr>
          <p:cNvPicPr>
            <a:picLocks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1597">
            <a:off x="9172781" y="4464599"/>
            <a:ext cx="3543300" cy="354371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15000"/>
              </a:srgbClr>
            </a:outerShdw>
          </a:effectLst>
          <a:scene3d>
            <a:camera prst="orthographicFront">
              <a:rot lat="0" lon="0" rev="15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619825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  <p:sldLayoutId id="2147483677" r:id="rId21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3092" y="1128571"/>
            <a:ext cx="5385816" cy="1225296"/>
          </a:xfrm>
        </p:spPr>
        <p:txBody>
          <a:bodyPr/>
          <a:lstStyle/>
          <a:p>
            <a:r>
              <a:rPr lang="en-US" sz="2400" dirty="0"/>
              <a:t>Mothers’ experiences of caregiving for their adult children with substance use disorder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0213" y="3710367"/>
            <a:ext cx="4647501" cy="878908"/>
          </a:xfrm>
        </p:spPr>
        <p:txBody>
          <a:bodyPr/>
          <a:lstStyle/>
          <a:p>
            <a:r>
              <a:rPr lang="en-US" dirty="0"/>
              <a:t>Oona St-Amant, RN, PhD</a:t>
            </a:r>
          </a:p>
          <a:p>
            <a:r>
              <a:rPr lang="en-US" dirty="0"/>
              <a:t>Associate Professor, Toronto Metropolitan University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CF28A-9287-4AB1-52BD-1B9ED9EB5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perspectives</a:t>
            </a:r>
            <a:endParaRPr lang="en-CA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1156193-1FFF-8A10-2C3E-0E1E640BE00C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863198511"/>
              </p:ext>
            </p:extLst>
          </p:nvPr>
        </p:nvGraphicFramePr>
        <p:xfrm>
          <a:off x="1015833" y="2442258"/>
          <a:ext cx="10414167" cy="3811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0266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B311B-3177-0658-3585-6639F26A9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604020202020204" pitchFamily="34" charset="0"/>
                <a:cs typeface="Arial Black" panose="020B0604020202020204" pitchFamily="34" charset="0"/>
              </a:rPr>
              <a:t>SCOPING REVIEW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0941B6-3E21-EC9E-7D08-A084EDA6EB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METHODOLOGY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DF956-F9C3-7A55-83F9-247C51EBCA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err="1"/>
              <a:t>Arskey</a:t>
            </a:r>
            <a:r>
              <a:rPr lang="en-US" sz="2000" dirty="0"/>
              <a:t> and O’Malley </a:t>
            </a:r>
          </a:p>
          <a:p>
            <a:r>
              <a:rPr lang="en-US" sz="2000" dirty="0"/>
              <a:t>9 publication index databases (1990-2020)</a:t>
            </a:r>
          </a:p>
          <a:p>
            <a:r>
              <a:rPr lang="en-US" sz="2000" dirty="0"/>
              <a:t>1210 articles yielded</a:t>
            </a:r>
          </a:p>
          <a:p>
            <a:r>
              <a:rPr lang="en-US" sz="2000" dirty="0"/>
              <a:t>108 full text reviewed</a:t>
            </a:r>
          </a:p>
          <a:p>
            <a:endParaRPr lang="en-C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BCF1FD1-EB04-D726-4635-E85D970655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en-CA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36DF403-E9DE-7941-A25E-D025549866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46720" y="2877312"/>
            <a:ext cx="3741928" cy="368458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21 articles (n=21) reviewed, emergent themes:</a:t>
            </a:r>
          </a:p>
          <a:p>
            <a:r>
              <a:rPr lang="en-US" sz="2000" dirty="0"/>
              <a:t>Disruption in everyday life</a:t>
            </a:r>
          </a:p>
          <a:p>
            <a:r>
              <a:rPr lang="en-US" sz="2000" dirty="0"/>
              <a:t>The cycle</a:t>
            </a:r>
          </a:p>
          <a:p>
            <a:r>
              <a:rPr lang="en-US" sz="2000" dirty="0"/>
              <a:t>Ambivalence</a:t>
            </a:r>
          </a:p>
          <a:p>
            <a:r>
              <a:rPr lang="en-US" sz="2000" dirty="0"/>
              <a:t>Social blame, Self-blame and Vicarious Stigma</a:t>
            </a:r>
          </a:p>
          <a:p>
            <a:r>
              <a:rPr lang="en-US" sz="2000" dirty="0"/>
              <a:t>Caregiver roles</a:t>
            </a:r>
          </a:p>
          <a:p>
            <a:r>
              <a:rPr lang="en-US" sz="2000" dirty="0"/>
              <a:t>Isolated Caregiver</a:t>
            </a:r>
            <a:endParaRPr lang="en-CA" sz="2000" dirty="0"/>
          </a:p>
          <a:p>
            <a:endParaRPr lang="en-C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CF22D2-2B16-C40D-AA90-609B5CD08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474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309B0-6209-D3D0-9D5E-308B9F6E7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3924" y="301727"/>
            <a:ext cx="8165592" cy="768096"/>
          </a:xfrm>
        </p:spPr>
        <p:txBody>
          <a:bodyPr/>
          <a:lstStyle/>
          <a:p>
            <a:r>
              <a:rPr lang="en-US" dirty="0"/>
              <a:t>Mothers’ experiences: Interpretive descriptive study</a:t>
            </a:r>
            <a:br>
              <a:rPr lang="en-US" dirty="0"/>
            </a:br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5058AE03-D409-0714-CCED-4548A9C92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2C39DD0-CD86-2929-7808-58D17FC2C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7640" y="3017520"/>
            <a:ext cx="3822192" cy="411480"/>
          </a:xfrm>
        </p:spPr>
        <p:txBody>
          <a:bodyPr/>
          <a:lstStyle/>
          <a:p>
            <a:r>
              <a:rPr lang="en-US" dirty="0"/>
              <a:t>Study design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E3C1BFF-2275-1E7D-0604-E6F5CFEC0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63924" y="3576711"/>
            <a:ext cx="3741928" cy="3684588"/>
          </a:xfrm>
        </p:spPr>
        <p:txBody>
          <a:bodyPr/>
          <a:lstStyle/>
          <a:p>
            <a:r>
              <a:rPr lang="en-US" sz="1800" dirty="0"/>
              <a:t>Critical feminist theoretical framework</a:t>
            </a:r>
          </a:p>
          <a:p>
            <a:r>
              <a:rPr lang="en-US" sz="1800" dirty="0"/>
              <a:t>Interpretive descriptive study design </a:t>
            </a:r>
          </a:p>
          <a:p>
            <a:r>
              <a:rPr lang="en-US" sz="1800" dirty="0"/>
              <a:t>In-depth interview via zoom</a:t>
            </a:r>
          </a:p>
          <a:p>
            <a:r>
              <a:rPr lang="en-US" sz="1800" dirty="0"/>
              <a:t>Arts-informed activity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618F075-837C-1005-19D6-8DC90759CD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705852" y="3007946"/>
            <a:ext cx="3822192" cy="411480"/>
          </a:xfrm>
        </p:spPr>
        <p:txBody>
          <a:bodyPr/>
          <a:lstStyle/>
          <a:p>
            <a:r>
              <a:rPr lang="en-US" dirty="0"/>
              <a:t>participants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D1D0BF9-FCAA-67DA-79AB-E6E7E6D2B6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14962" y="3598281"/>
            <a:ext cx="3741928" cy="3684588"/>
          </a:xfrm>
        </p:spPr>
        <p:txBody>
          <a:bodyPr/>
          <a:lstStyle/>
          <a:p>
            <a:r>
              <a:rPr lang="en-US" sz="1800" dirty="0"/>
              <a:t>Kamala (pseudonym) – son in mid-30s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Shera (pseudonym) – daughter in early 40s</a:t>
            </a:r>
          </a:p>
        </p:txBody>
      </p:sp>
    </p:spTree>
    <p:extLst>
      <p:ext uri="{BB962C8B-B14F-4D97-AF65-F5344CB8AC3E}">
        <p14:creationId xmlns:p14="http://schemas.microsoft.com/office/powerpoint/2010/main" val="3170280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3F30D9-B332-C083-E46A-562A4C5BE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808" y="662588"/>
            <a:ext cx="6766560" cy="768096"/>
          </a:xfrm>
        </p:spPr>
        <p:txBody>
          <a:bodyPr/>
          <a:lstStyle/>
          <a:p>
            <a:r>
              <a:rPr lang="en-US" dirty="0"/>
              <a:t>findings</a:t>
            </a:r>
            <a:endParaRPr lang="en-CA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401CF64-C76F-4CB1-0402-BE8BA56E7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8808" y="1872488"/>
            <a:ext cx="6766560" cy="2700528"/>
          </a:xfrm>
        </p:spPr>
        <p:txBody>
          <a:bodyPr/>
          <a:lstStyle/>
          <a:p>
            <a:r>
              <a:rPr lang="en-US" sz="1800" dirty="0"/>
              <a:t>Longing for wellness</a:t>
            </a:r>
          </a:p>
          <a:p>
            <a:endParaRPr lang="en-US" sz="1800" dirty="0"/>
          </a:p>
          <a:p>
            <a:r>
              <a:rPr lang="en-US" sz="1800" dirty="0"/>
              <a:t>Identify as loving mother</a:t>
            </a:r>
          </a:p>
          <a:p>
            <a:endParaRPr lang="en-US" sz="1800" dirty="0"/>
          </a:p>
          <a:p>
            <a:r>
              <a:rPr lang="en-US" sz="1800" dirty="0"/>
              <a:t>Loss</a:t>
            </a:r>
          </a:p>
          <a:p>
            <a:endParaRPr lang="en-US" sz="1800" dirty="0"/>
          </a:p>
          <a:p>
            <a:r>
              <a:rPr lang="en-US" sz="1800" dirty="0"/>
              <a:t>Anticipatory Grief</a:t>
            </a:r>
          </a:p>
          <a:p>
            <a:endParaRPr lang="en-US" sz="1800" dirty="0"/>
          </a:p>
          <a:p>
            <a:r>
              <a:rPr lang="en-US" sz="1800" dirty="0"/>
              <a:t>Blame and Shame</a:t>
            </a:r>
          </a:p>
          <a:p>
            <a:endParaRPr lang="en-US" sz="1800" dirty="0"/>
          </a:p>
          <a:p>
            <a:r>
              <a:rPr lang="en-US" sz="1800" dirty="0"/>
              <a:t>Feeling excluded from services</a:t>
            </a:r>
          </a:p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520006-8EAB-81B1-A30E-DCC0F3C8C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681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5FF26BB-9501-1315-F8A2-9ED6F09D2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006" y="256188"/>
            <a:ext cx="5693664" cy="768096"/>
          </a:xfrm>
        </p:spPr>
        <p:txBody>
          <a:bodyPr/>
          <a:lstStyle/>
          <a:p>
            <a:r>
              <a:rPr lang="en-US" dirty="0"/>
              <a:t>Longing for wellness </a:t>
            </a:r>
            <a:br>
              <a:rPr lang="en-US" dirty="0"/>
            </a:br>
            <a:endParaRPr lang="en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7173A2-81C4-C773-49BF-7989BE9C2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1867916"/>
            <a:ext cx="5693664" cy="3122168"/>
          </a:xfrm>
        </p:spPr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(Shera) “What is this kid's bottom? What is it?”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D8933C-E9C2-FEAF-E716-E976A1414A4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04575" y="457200"/>
            <a:ext cx="987425" cy="274638"/>
          </a:xfrm>
        </p:spPr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668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FAB27-36FB-F358-B389-D01D473C4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007" y="340438"/>
            <a:ext cx="5693664" cy="768096"/>
          </a:xfrm>
        </p:spPr>
        <p:txBody>
          <a:bodyPr/>
          <a:lstStyle/>
          <a:p>
            <a:r>
              <a:rPr lang="en-US" dirty="0"/>
              <a:t>Identify as loving mother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11E0E-EF58-BF80-F7B5-5291B8753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177" y="1867916"/>
            <a:ext cx="5693664" cy="3122168"/>
          </a:xfrm>
        </p:spPr>
        <p:txBody>
          <a:bodyPr/>
          <a:lstStyle/>
          <a:p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(S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hera) “the hardest part for me, as a mom, is when she is using and can be manipulative. There is a lot of blame, a lot of shame. The guilt. You know. It is really hard.” </a:t>
            </a:r>
          </a:p>
          <a:p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(Kamala) “When I became a mother, I didn't expect that's how my life would go,” referring to her son’s condition. Their identity and sense of self as mothers were convoluted by their circumstances.”</a:t>
            </a:r>
            <a:endParaRPr lang="en-CA" sz="2200" dirty="0"/>
          </a:p>
        </p:txBody>
      </p:sp>
    </p:spTree>
    <p:extLst>
      <p:ext uri="{BB962C8B-B14F-4D97-AF65-F5344CB8AC3E}">
        <p14:creationId xmlns:p14="http://schemas.microsoft.com/office/powerpoint/2010/main" val="4053406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00098-5F7B-68C7-419C-5C8F65EE7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581152"/>
            <a:ext cx="5693664" cy="768096"/>
          </a:xfrm>
        </p:spPr>
        <p:txBody>
          <a:bodyPr/>
          <a:lstStyle/>
          <a:p>
            <a:r>
              <a:rPr lang="en-US" dirty="0"/>
              <a:t>loss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15164-33A8-E7A1-B2B4-BA5EC97F6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1867916"/>
            <a:ext cx="5693664" cy="3122168"/>
          </a:xfrm>
        </p:spPr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(Kamala) “he's gone, this boy that we had. It [sic] really is like a death. And we don't get to move on. For me, it just so chronic and it's every day.”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9283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0E421-1210-1D4D-BA5B-2D431124A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270256"/>
            <a:ext cx="5693664" cy="768096"/>
          </a:xfrm>
        </p:spPr>
        <p:txBody>
          <a:bodyPr/>
          <a:lstStyle/>
          <a:p>
            <a:r>
              <a:rPr lang="en-US" dirty="0"/>
              <a:t>Anticipatory grief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0E045-6CD6-8129-CCBD-FD18758E3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1867916"/>
            <a:ext cx="5693664" cy="3122168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(Kamala) “I’m afraid that today might be the day that he dies, because that's on the table. I’ve been ready for that for many years. On many levels, I accepted it as a potential, even likely, outcome. It's very preoccupying because I love my son. I worry about his safety and his life. There is no joy for me. There is no recognition for the experiences that I have that I’ve lost my son and all the hopes that I have for his future. I’m barely surviving.”</a:t>
            </a:r>
            <a:endParaRPr lang="en-C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330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EC181-5349-234F-38A5-403477AB5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581152"/>
            <a:ext cx="5693664" cy="768096"/>
          </a:xfrm>
        </p:spPr>
        <p:txBody>
          <a:bodyPr/>
          <a:lstStyle/>
          <a:p>
            <a:r>
              <a:rPr lang="en-US" dirty="0"/>
              <a:t>Blame and shame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7C827-396C-78B8-90B2-BA60C1206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(Kamala) “Others think, this could never happen to me, I thought that once too, but it did. My boy was beautiful, creative, smart and funny.” 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17045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BAE28-6AFE-8DA1-CAE9-24A79B839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581152"/>
            <a:ext cx="5693664" cy="768096"/>
          </a:xfrm>
        </p:spPr>
        <p:txBody>
          <a:bodyPr/>
          <a:lstStyle/>
          <a:p>
            <a:r>
              <a:rPr lang="en-US" dirty="0"/>
              <a:t>Feeling excluded from service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CBFC0-7CD6-E82E-1A77-C217EF60F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530" y="2897242"/>
            <a:ext cx="5693664" cy="3122168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(Kamala) “I’ve tried different support groups over the years but have not found success. I think that everybody's experience is different. I found everybody [support groups] talked about being codependent; in my opinion, that's an unnecessary and hurtful word. I know I’m totally sucked into my son's situation. I could use help in separating myself from him with reasonable boundaries.”</a:t>
            </a:r>
            <a:endParaRPr lang="en-C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92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7409492" cy="768096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acknowledgements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1800" b="1" dirty="0"/>
              <a:t>Angie Hamilton</a:t>
            </a:r>
            <a:r>
              <a:rPr lang="en-CA" sz="1800" dirty="0"/>
              <a:t>, LLB, Executive Director, Families for Addiction Recovery</a:t>
            </a:r>
          </a:p>
          <a:p>
            <a:pPr marL="0" indent="0">
              <a:buNone/>
            </a:pPr>
            <a:r>
              <a:rPr lang="en-US" sz="1800" b="1" dirty="0"/>
              <a:t>Brynlea Barbeau</a:t>
            </a:r>
            <a:r>
              <a:rPr lang="en-US" sz="1800" dirty="0"/>
              <a:t>, MD, Addiction Medicine Physician, RAAM, Head of Services for Addiction Medicine, Sault Area Hospital</a:t>
            </a:r>
            <a:endParaRPr lang="en-CA" sz="1800" b="1" dirty="0"/>
          </a:p>
          <a:p>
            <a:pPr marL="0" indent="0">
              <a:buNone/>
            </a:pPr>
            <a:r>
              <a:rPr lang="en-US" sz="1800" b="1" dirty="0"/>
              <a:t>Louise Lemieux White</a:t>
            </a:r>
            <a:r>
              <a:rPr lang="en-US" sz="1800" dirty="0"/>
              <a:t>, RN, Co-Founder, Families for Addiction Recovery </a:t>
            </a:r>
          </a:p>
          <a:p>
            <a:pPr marL="0" indent="0">
              <a:buNone/>
            </a:pPr>
            <a:r>
              <a:rPr lang="en-US" sz="1800" b="1" dirty="0" err="1"/>
              <a:t>Jasna</a:t>
            </a:r>
            <a:r>
              <a:rPr lang="en-US" sz="1800" b="1" dirty="0"/>
              <a:t> Schwind,</a:t>
            </a:r>
            <a:r>
              <a:rPr lang="en-US" sz="1800" dirty="0"/>
              <a:t> RN, PhD, Associate Professor, Daphne </a:t>
            </a:r>
            <a:r>
              <a:rPr lang="en-US" sz="1800" dirty="0" err="1"/>
              <a:t>Cockwell</a:t>
            </a:r>
            <a:r>
              <a:rPr lang="en-US" sz="1800" dirty="0"/>
              <a:t> School of Nursing</a:t>
            </a:r>
          </a:p>
          <a:p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F7D2E-080D-DBDD-73C4-3C38A2B7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347472"/>
            <a:ext cx="6766560" cy="768096"/>
          </a:xfrm>
        </p:spPr>
        <p:txBody>
          <a:bodyPr/>
          <a:lstStyle/>
          <a:p>
            <a:r>
              <a:rPr lang="en-US" dirty="0"/>
              <a:t>DISCUSSION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7F20BE-640F-EFAB-3A43-2AA146DB4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8FDE3-DBA4-6A04-C75D-E56FE92EF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760" y="1459053"/>
            <a:ext cx="7125954" cy="3076975"/>
          </a:xfrm>
        </p:spPr>
        <p:txBody>
          <a:bodyPr/>
          <a:lstStyle/>
          <a:p>
            <a:r>
              <a:rPr lang="en-US" dirty="0"/>
              <a:t>Families need support. Stigma must be addressed. </a:t>
            </a:r>
          </a:p>
          <a:p>
            <a:endParaRPr lang="en-US" dirty="0"/>
          </a:p>
          <a:p>
            <a:r>
              <a:rPr lang="en-US" dirty="0"/>
              <a:t>Remnant theorization of family as the etiology of SUD is unjustly predicated on overgeneralizations about family. </a:t>
            </a:r>
          </a:p>
          <a:p>
            <a:endParaRPr lang="en-US" dirty="0"/>
          </a:p>
          <a:p>
            <a:r>
              <a:rPr lang="en-US" dirty="0"/>
              <a:t>Blaming families is a deterrent from seeking support. </a:t>
            </a:r>
          </a:p>
          <a:p>
            <a:endParaRPr lang="en-US" dirty="0"/>
          </a:p>
          <a:p>
            <a:r>
              <a:rPr lang="en-US" dirty="0"/>
              <a:t>Stigma related to families of persons with SUD has resulted in their exclusion from policy and practice. </a:t>
            </a:r>
          </a:p>
          <a:p>
            <a:endParaRPr lang="en-US" dirty="0"/>
          </a:p>
          <a:p>
            <a:r>
              <a:rPr lang="en-US" dirty="0"/>
              <a:t>This is not to suggest that there are not traumatic events and family trauma.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18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71CEB5-0F43-BA22-C4E7-3A84E631D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32" y="726948"/>
            <a:ext cx="10671048" cy="768096"/>
          </a:xfrm>
        </p:spPr>
        <p:txBody>
          <a:bodyPr/>
          <a:lstStyle/>
          <a:p>
            <a:r>
              <a:rPr lang="en-US" dirty="0"/>
              <a:t>implications for enhancing family-centered care</a:t>
            </a:r>
          </a:p>
        </p:txBody>
      </p:sp>
      <p:sp>
        <p:nvSpPr>
          <p:cNvPr id="102" name="Slide Number Placeholder 101">
            <a:extLst>
              <a:ext uri="{FF2B5EF4-FFF2-40B4-BE49-F238E27FC236}">
                <a16:creationId xmlns:a16="http://schemas.microsoft.com/office/drawing/2014/main" id="{51BDF1B8-4D26-9C08-3102-6224AA6A4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C63C25-FE2A-0C11-2CEA-A80AA78FC3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Research</a:t>
            </a:r>
          </a:p>
        </p:txBody>
      </p:sp>
      <p:pic>
        <p:nvPicPr>
          <p:cNvPr id="72" name="Picture Placeholder 71" descr="abacus icon">
            <a:extLst>
              <a:ext uri="{FF2B5EF4-FFF2-40B4-BE49-F238E27FC236}">
                <a16:creationId xmlns:a16="http://schemas.microsoft.com/office/drawing/2014/main" id="{FD5AE93E-9743-FD3B-C935-638BF9D159CC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/>
          <a:srcRect/>
          <a:stretch/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AD6749A-51D8-599C-7C31-9922CF228D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Further inquiry into family settings, family needs, productive family participation. </a:t>
            </a:r>
          </a:p>
          <a:p>
            <a:r>
              <a:rPr lang="en-US" dirty="0"/>
              <a:t>Research that address family stigma.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753AB0-02A6-E89E-7E23-593DBF52F4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Capacity building </a:t>
            </a:r>
          </a:p>
        </p:txBody>
      </p:sp>
      <p:pic>
        <p:nvPicPr>
          <p:cNvPr id="76" name="Picture Placeholder 75" descr="increasing chart icon">
            <a:extLst>
              <a:ext uri="{FF2B5EF4-FFF2-40B4-BE49-F238E27FC236}">
                <a16:creationId xmlns:a16="http://schemas.microsoft.com/office/drawing/2014/main" id="{7541E72A-A0CB-A011-55A9-1126F707D889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4"/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BF56CE2-ADEB-1E22-50FB-9F2AB37864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Family involvement in care.</a:t>
            </a:r>
          </a:p>
          <a:p>
            <a:r>
              <a:rPr lang="en-US" dirty="0"/>
              <a:t>Skills building is only part of the equation.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45CA7-A767-9133-8871-800B16D5D7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/>
              <a:t>Policy and practice</a:t>
            </a:r>
            <a:endParaRPr lang="en-US" dirty="0"/>
          </a:p>
        </p:txBody>
      </p:sp>
      <p:pic>
        <p:nvPicPr>
          <p:cNvPr id="80" name="Picture Placeholder 79" descr="chain link icon">
            <a:extLst>
              <a:ext uri="{FF2B5EF4-FFF2-40B4-BE49-F238E27FC236}">
                <a16:creationId xmlns:a16="http://schemas.microsoft.com/office/drawing/2014/main" id="{FCC17566-BE36-5CE0-25C6-8AC132D1479D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5"/>
          <a:srcRect t="85" b="85"/>
          <a:stretch/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063C991-877C-CD1D-A03D-547E04121FE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Family voice in policy and practice is imperative.</a:t>
            </a:r>
          </a:p>
          <a:p>
            <a:r>
              <a:rPr lang="en-US" dirty="0"/>
              <a:t>Important to look to other caregiver models.</a:t>
            </a:r>
          </a:p>
          <a:p>
            <a:r>
              <a:rPr lang="en-US" dirty="0"/>
              <a:t>Recognize family contributions as care partners.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04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B426-5B7C-607E-D413-5D2C9495CC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87DFD8-D262-D485-B1F2-817C5A0928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Oona St-Amant, RN, PhD</a:t>
            </a:r>
          </a:p>
          <a:p>
            <a:r>
              <a:rPr lang="en-US" dirty="0"/>
              <a:t>ostamant@ryerson.ca</a:t>
            </a:r>
          </a:p>
        </p:txBody>
      </p:sp>
    </p:spTree>
    <p:extLst>
      <p:ext uri="{BB962C8B-B14F-4D97-AF65-F5344CB8AC3E}">
        <p14:creationId xmlns:p14="http://schemas.microsoft.com/office/powerpoint/2010/main" val="1003962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808" y="1209040"/>
            <a:ext cx="6766560" cy="768096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5150" y="2078736"/>
            <a:ext cx="6766560" cy="2700528"/>
          </a:xfrm>
        </p:spPr>
        <p:txBody>
          <a:bodyPr/>
          <a:lstStyle/>
          <a:p>
            <a:r>
              <a:rPr lang="en-US" sz="1800" dirty="0"/>
              <a:t>To examine problematic historical perspectives of family members’ role in addiction that have influenced conceptualization of family today. </a:t>
            </a:r>
          </a:p>
          <a:p>
            <a:endParaRPr lang="en-US" sz="1800" dirty="0"/>
          </a:p>
          <a:p>
            <a:r>
              <a:rPr lang="en-US" sz="1800" dirty="0"/>
              <a:t>To reflect on existing literature related to family members’ experiences of caring for persons with SUD.</a:t>
            </a:r>
          </a:p>
          <a:p>
            <a:endParaRPr lang="en-US" sz="1800" dirty="0"/>
          </a:p>
          <a:p>
            <a:r>
              <a:rPr lang="en-US" sz="1800" dirty="0"/>
              <a:t>To discuss findings from an interpretive descriptive study. </a:t>
            </a:r>
          </a:p>
          <a:p>
            <a:endParaRPr lang="en-US" sz="1800" dirty="0"/>
          </a:p>
          <a:p>
            <a:r>
              <a:rPr lang="en-US" sz="1800" dirty="0"/>
              <a:t>To engage the audience in meaningful discussion related to evidence-informed family-centered approaches.</a:t>
            </a:r>
          </a:p>
          <a:p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CD46A-E4CE-18EF-F133-CC9E4DC10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808" y="621440"/>
            <a:ext cx="6766560" cy="768096"/>
          </a:xfrm>
        </p:spPr>
        <p:txBody>
          <a:bodyPr/>
          <a:lstStyle/>
          <a:p>
            <a:r>
              <a:rPr lang="en-US" dirty="0"/>
              <a:t>Addiction in </a:t>
            </a:r>
            <a:r>
              <a:rPr lang="en-US" dirty="0" err="1"/>
              <a:t>canada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60E66-968A-3FB8-0C63-2473CD7F3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8808" y="2078736"/>
            <a:ext cx="6766560" cy="2700528"/>
          </a:xfrm>
        </p:spPr>
        <p:txBody>
          <a:bodyPr/>
          <a:lstStyle/>
          <a:p>
            <a:r>
              <a:rPr lang="en-US" sz="1800" dirty="0"/>
              <a:t>Approximately 21% of the population will meet the criteria for addiction in their lifetime (Statistics Canada, 2015). In Ontario it is estimated that 10% of the population uses substance problematically (Canadian Mental Health Association (CMHA), 2022). </a:t>
            </a:r>
          </a:p>
          <a:p>
            <a:endParaRPr lang="en-US" sz="1800" dirty="0"/>
          </a:p>
          <a:p>
            <a:r>
              <a:rPr lang="en-US" sz="1800" dirty="0"/>
              <a:t>Persons living with SUD have the highest risk of premature mortality, reduced life expectancy as much as 20 years (Chesney et al., 2014)</a:t>
            </a:r>
          </a:p>
          <a:p>
            <a:endParaRPr lang="en-US" sz="1800" dirty="0"/>
          </a:p>
          <a:p>
            <a:r>
              <a:rPr lang="en-CA" sz="1800" dirty="0"/>
              <a:t>SUD accounts for the greatest health and social costs compared to other chronic illness (CCSA, 2022)</a:t>
            </a:r>
          </a:p>
          <a:p>
            <a:endParaRPr lang="en-CA" sz="1800" dirty="0"/>
          </a:p>
          <a:p>
            <a:r>
              <a:rPr lang="en-CA" sz="1800" dirty="0"/>
              <a:t>Persons with SUD frequent the emergency department more than those with any other medical condition (Moe et al., 2022).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D56212-3868-F12D-D79E-031B5A3B0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585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9A82F-63FC-B098-9F3B-733689F62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Addiction and the family: Canadian context</a:t>
            </a:r>
            <a:endParaRPr lang="en-CA" sz="3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76CD0-F3FD-F055-9665-784985B91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General acknowledgement that family involvement is beneficial: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Family members play an important role in reducing rates of hospitalization and relapse, and initiating treatment (CMHA, 2022).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Family involvement leads to increased rates of recovery and reducing involvement with the criminal justice system (</a:t>
            </a:r>
            <a:r>
              <a:rPr lang="en-US" dirty="0" err="1"/>
              <a:t>MacCourt</a:t>
            </a:r>
            <a:r>
              <a:rPr lang="en-US" dirty="0"/>
              <a:t>, 2013).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Call to action to better support families in addiction planning and evaluation processes (CCSA, 2015).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268FC00A-6A1B-41B1-6B62-D3C1DCED0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dirty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8FB1B00D-0D02-5D5C-DD3C-A014A9C59EA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45368" y="457200"/>
            <a:ext cx="987552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07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25542-D540-B766-0FA1-10DE2ED04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457200"/>
            <a:ext cx="10671048" cy="768096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Problematic historical representations of Family and Addiction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D1D31-1A67-703B-DF69-CA8142BF6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8" name="Content Placeholder 10">
            <a:extLst>
              <a:ext uri="{FF2B5EF4-FFF2-40B4-BE49-F238E27FC236}">
                <a16:creationId xmlns:a16="http://schemas.microsoft.com/office/drawing/2014/main" id="{C2FE9D3E-AC23-4156-BCC2-8EBF215890E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77580974"/>
              </p:ext>
            </p:extLst>
          </p:nvPr>
        </p:nvGraphicFramePr>
        <p:xfrm>
          <a:off x="535051" y="2397522"/>
          <a:ext cx="11118850" cy="4433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3841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57139-9B97-14F6-0EC3-72B8AE85E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Problematic perspectives</a:t>
            </a:r>
            <a:endParaRPr lang="en-CA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9F16F67-E78A-F48F-4807-10809BF61EA0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754591923"/>
              </p:ext>
            </p:extLst>
          </p:nvPr>
        </p:nvGraphicFramePr>
        <p:xfrm>
          <a:off x="1446835" y="2558005"/>
          <a:ext cx="9298329" cy="3463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2874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95553-06EC-9936-F405-B68BD2687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Problematic perspectives</a:t>
            </a:r>
            <a:endParaRPr lang="en-CA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282DBFD-C4F4-B744-CBB1-91F2871DC8A0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647366051"/>
              </p:ext>
            </p:extLst>
          </p:nvPr>
        </p:nvGraphicFramePr>
        <p:xfrm>
          <a:off x="1053295" y="2465407"/>
          <a:ext cx="10085409" cy="3788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8265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45C39-A0B4-7AAD-C2DB-A4C52D4D5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Problematic perspectives</a:t>
            </a:r>
            <a:endParaRPr lang="en-CA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22C8104-2C66-FDE3-E1E1-4ED2EE6F8B6E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852141421"/>
              </p:ext>
            </p:extLst>
          </p:nvPr>
        </p:nvGraphicFramePr>
        <p:xfrm>
          <a:off x="978061" y="2430683"/>
          <a:ext cx="10235878" cy="3857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1671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{81DE3247-524C-4C10-914B-9C3302FFB40D}tf78438558_win32</Template>
  <TotalTime>4167</TotalTime>
  <Words>1347</Words>
  <Application>Microsoft Office PowerPoint</Application>
  <PresentationFormat>Widescreen</PresentationFormat>
  <Paragraphs>172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Calibri</vt:lpstr>
      <vt:lpstr>OpenSans</vt:lpstr>
      <vt:lpstr>Sabon Next LT</vt:lpstr>
      <vt:lpstr>Times New Roman</vt:lpstr>
      <vt:lpstr>Office Theme</vt:lpstr>
      <vt:lpstr>Mothers’ experiences of caregiving for their adult children with substance use disorder  </vt:lpstr>
      <vt:lpstr>acknowledgements</vt:lpstr>
      <vt:lpstr>objectives</vt:lpstr>
      <vt:lpstr>Addiction in canada</vt:lpstr>
      <vt:lpstr>Addiction and the family: Canadian context</vt:lpstr>
      <vt:lpstr>Problematic historical representations of Family and Addiction </vt:lpstr>
      <vt:lpstr>Problematic perspectives</vt:lpstr>
      <vt:lpstr>Problematic perspectives</vt:lpstr>
      <vt:lpstr>Problematic perspectives</vt:lpstr>
      <vt:lpstr>Current perspectives</vt:lpstr>
      <vt:lpstr>SCOPING REVIEW</vt:lpstr>
      <vt:lpstr>Mothers’ experiences: Interpretive descriptive study </vt:lpstr>
      <vt:lpstr>findings</vt:lpstr>
      <vt:lpstr>Longing for wellness  </vt:lpstr>
      <vt:lpstr>Identify as loving mother</vt:lpstr>
      <vt:lpstr>loss</vt:lpstr>
      <vt:lpstr>Anticipatory grief</vt:lpstr>
      <vt:lpstr>Blame and shame</vt:lpstr>
      <vt:lpstr>Feeling excluded from service</vt:lpstr>
      <vt:lpstr>DISCUSSION </vt:lpstr>
      <vt:lpstr>implications for enhancing family-centered care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Mothers’ experiences of caregiving for their adult children with substance use disorder  </dc:title>
  <dc:subject/>
  <dc:creator>Oona St-Amant</dc:creator>
  <cp:lastModifiedBy>Oona St-Amant</cp:lastModifiedBy>
  <cp:revision>3</cp:revision>
  <dcterms:created xsi:type="dcterms:W3CDTF">2022-11-04T15:34:57Z</dcterms:created>
  <dcterms:modified xsi:type="dcterms:W3CDTF">2022-11-07T13:02:04Z</dcterms:modified>
</cp:coreProperties>
</file>