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notesSlides/notesSlide6.xml" ContentType="application/vnd.openxmlformats-officedocument.presentationml.notesSlide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notesSlides/notesSlide10.xml" ContentType="application/vnd.openxmlformats-officedocument.presentationml.notesSlide+xml"/>
  <Override PartName="/ppt/tags/tag20.xml" ContentType="application/vnd.openxmlformats-officedocument.presentationml.tags+xml"/>
  <Override PartName="/ppt/notesSlides/notesSlide11.xml" ContentType="application/vnd.openxmlformats-officedocument.presentationml.notesSlide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4"/>
  </p:notesMasterIdLst>
  <p:sldIdLst>
    <p:sldId id="763" r:id="rId2"/>
    <p:sldId id="797" r:id="rId3"/>
    <p:sldId id="805" r:id="rId4"/>
    <p:sldId id="806" r:id="rId5"/>
    <p:sldId id="810" r:id="rId6"/>
    <p:sldId id="811" r:id="rId7"/>
    <p:sldId id="808" r:id="rId8"/>
    <p:sldId id="813" r:id="rId9"/>
    <p:sldId id="814" r:id="rId10"/>
    <p:sldId id="270" r:id="rId11"/>
    <p:sldId id="815" r:id="rId12"/>
    <p:sldId id="807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82ED8C-A8DB-4A82-86A6-3A0C75E30BED}">
          <p14:sldIdLst>
            <p14:sldId id="763"/>
            <p14:sldId id="797"/>
            <p14:sldId id="805"/>
            <p14:sldId id="806"/>
            <p14:sldId id="810"/>
            <p14:sldId id="811"/>
            <p14:sldId id="808"/>
            <p14:sldId id="813"/>
            <p14:sldId id="814"/>
          </p14:sldIdLst>
        </p14:section>
        <p14:section name="Beispielseiten (vor Veröffentlichung löschen!)" id="{899B505A-7DB0-46C1-8D60-601683DD53D0}">
          <p14:sldIdLst>
            <p14:sldId id="270"/>
            <p14:sldId id="815"/>
            <p14:sldId id="807"/>
          </p14:sldIdLst>
        </p14:section>
        <p14:section name="Gut zu wissen (vor Veröffentlichung löschen!)" id="{7CBE6F7B-6FC3-4E36-A6FE-E96F7C97DB7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5" autoAdjust="0"/>
    <p:restoredTop sz="78605" autoAdjust="0"/>
  </p:normalViewPr>
  <p:slideViewPr>
    <p:cSldViewPr snapToGrid="0" showGuides="1">
      <p:cViewPr varScale="1">
        <p:scale>
          <a:sx n="73" d="100"/>
          <a:sy n="73" d="100"/>
        </p:scale>
        <p:origin x="678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5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+mn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latin typeface="+mn-lt"/>
                <a:ea typeface="+mn-ea"/>
                <a:cs typeface="+mn-cs"/>
              </a:defRPr>
            </a:lvl1pPr>
          </a:lstStyle>
          <a:p>
            <a:fld id="{65953A23-3236-4BF4-92AB-E5059A2DCB53}" type="datetimeFigureOut">
              <a:rPr lang="de-DE" smtClean="0"/>
              <a:pPr/>
              <a:t>27.05.2023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+mn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+mn-lt"/>
                <a:ea typeface="+mn-ea"/>
                <a:cs typeface="+mn-cs"/>
              </a:defRPr>
            </a:lvl1pPr>
          </a:lstStyle>
          <a:p>
            <a:fld id="{E3F2421E-2B43-43B8-95AC-2AACC58DA824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797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449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2535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07511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6380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2872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</a:t>
            </a:r>
            <a:r>
              <a:rPr lang="de-DE" dirty="0" err="1"/>
              <a:t>risky</a:t>
            </a:r>
            <a:r>
              <a:rPr lang="de-DE" dirty="0"/>
              <a:t> sexual </a:t>
            </a:r>
            <a:r>
              <a:rPr lang="de-DE" dirty="0" err="1"/>
              <a:t>behaviours</a:t>
            </a:r>
            <a:r>
              <a:rPr lang="de-DE" dirty="0"/>
              <a:t>: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caught</a:t>
            </a:r>
            <a:r>
              <a:rPr lang="de-DE" dirty="0"/>
              <a:t>,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threshold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real </a:t>
            </a:r>
            <a:r>
              <a:rPr lang="de-DE" dirty="0" err="1"/>
              <a:t>life</a:t>
            </a:r>
            <a:r>
              <a:rPr lang="de-DE" dirty="0"/>
              <a:t> </a:t>
            </a:r>
            <a:r>
              <a:rPr lang="de-DE" dirty="0" err="1"/>
              <a:t>infidelity</a:t>
            </a:r>
            <a:r>
              <a:rPr lang="de-DE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785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4. </a:t>
            </a:r>
            <a:r>
              <a:rPr lang="de-DE" dirty="0" err="1"/>
              <a:t>Why</a:t>
            </a:r>
            <a:r>
              <a:rPr lang="de-DE" dirty="0"/>
              <a:t>?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0574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(2. </a:t>
            </a:r>
            <a:r>
              <a:rPr lang="de-DE" dirty="0" err="1"/>
              <a:t>risky</a:t>
            </a:r>
            <a:r>
              <a:rPr lang="de-DE" dirty="0"/>
              <a:t> sexual </a:t>
            </a:r>
            <a:r>
              <a:rPr lang="de-DE" dirty="0" err="1"/>
              <a:t>behaviours</a:t>
            </a:r>
            <a:r>
              <a:rPr lang="de-DE" dirty="0"/>
              <a:t>: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caught</a:t>
            </a:r>
            <a:r>
              <a:rPr lang="de-DE" dirty="0"/>
              <a:t>,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threshold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real </a:t>
            </a:r>
            <a:r>
              <a:rPr lang="de-DE" dirty="0" err="1"/>
              <a:t>life</a:t>
            </a:r>
            <a:r>
              <a:rPr lang="de-DE" dirty="0"/>
              <a:t> </a:t>
            </a:r>
            <a:r>
              <a:rPr lang="de-DE" dirty="0" err="1"/>
              <a:t>infidelity</a:t>
            </a:r>
            <a:r>
              <a:rPr lang="de-DE" dirty="0"/>
              <a:t>)</a:t>
            </a:r>
          </a:p>
          <a:p>
            <a:endParaRPr lang="de-DE" dirty="0" err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1725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9955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Let´s</a:t>
            </a:r>
            <a:r>
              <a:rPr lang="de-DE" baseline="0" dirty="0"/>
              <a:t> </a:t>
            </a:r>
            <a:r>
              <a:rPr lang="de-DE" baseline="0" dirty="0" err="1"/>
              <a:t>take</a:t>
            </a:r>
            <a:r>
              <a:rPr lang="de-DE" baseline="0" dirty="0"/>
              <a:t> a </a:t>
            </a:r>
            <a:r>
              <a:rPr lang="de-DE" baseline="0" dirty="0" err="1"/>
              <a:t>closer</a:t>
            </a:r>
            <a:r>
              <a:rPr lang="de-DE" baseline="0" dirty="0"/>
              <a:t> </a:t>
            </a:r>
            <a:r>
              <a:rPr lang="de-DE" baseline="0" dirty="0" err="1"/>
              <a:t>look</a:t>
            </a:r>
            <a:r>
              <a:rPr lang="de-DE" baseline="0" dirty="0"/>
              <a:t> at </a:t>
            </a:r>
            <a:r>
              <a:rPr lang="de-DE" baseline="0" dirty="0" err="1"/>
              <a:t>other</a:t>
            </a:r>
            <a:r>
              <a:rPr lang="de-DE" baseline="0" dirty="0"/>
              <a:t> OSCB and </a:t>
            </a:r>
            <a:r>
              <a:rPr lang="de-DE" baseline="0" dirty="0" err="1"/>
              <a:t>meet</a:t>
            </a:r>
            <a:r>
              <a:rPr lang="de-DE" baseline="0" dirty="0"/>
              <a:t> </a:t>
            </a:r>
            <a:r>
              <a:rPr lang="de-DE" baseline="0" dirty="0" err="1"/>
              <a:t>my</a:t>
            </a:r>
            <a:r>
              <a:rPr lang="de-DE" baseline="0" dirty="0"/>
              <a:t> </a:t>
            </a:r>
            <a:r>
              <a:rPr lang="de-DE" baseline="0" dirty="0" err="1"/>
              <a:t>patient</a:t>
            </a:r>
            <a:r>
              <a:rPr lang="de-DE" baseline="0" dirty="0"/>
              <a:t> Bridget: …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4623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3902">
              <a:defRPr/>
            </a:pPr>
            <a:r>
              <a:rPr lang="de-DE" dirty="0"/>
              <a:t>Controlling </a:t>
            </a:r>
            <a:r>
              <a:rPr lang="de-DE" dirty="0" err="1"/>
              <a:t>behaviour</a:t>
            </a:r>
            <a:r>
              <a:rPr lang="de-DE" dirty="0"/>
              <a:t>: </a:t>
            </a:r>
            <a:r>
              <a:rPr lang="de-DE" dirty="0" err="1"/>
              <a:t>controls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phones</a:t>
            </a:r>
            <a:r>
              <a:rPr lang="de-DE" dirty="0"/>
              <a:t>,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him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not </a:t>
            </a:r>
            <a:r>
              <a:rPr lang="de-DE" dirty="0" err="1"/>
              <a:t>go</a:t>
            </a:r>
            <a:r>
              <a:rPr lang="de-DE" dirty="0"/>
              <a:t> on </a:t>
            </a:r>
            <a:r>
              <a:rPr lang="de-DE" dirty="0" err="1"/>
              <a:t>operations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last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a </a:t>
            </a:r>
            <a:r>
              <a:rPr lang="de-DE" dirty="0" err="1"/>
              <a:t>day</a:t>
            </a:r>
            <a:r>
              <a:rPr lang="de-DE" dirty="0"/>
              <a:t>, </a:t>
            </a:r>
            <a:r>
              <a:rPr lang="de-DE" dirty="0" err="1"/>
              <a:t>looks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phones</a:t>
            </a:r>
            <a:r>
              <a:rPr lang="de-DE" dirty="0"/>
              <a:t> </a:t>
            </a:r>
            <a:r>
              <a:rPr lang="de-DE" dirty="0" err="1"/>
              <a:t>hidden</a:t>
            </a:r>
            <a:r>
              <a:rPr lang="de-DE" dirty="0"/>
              <a:t> </a:t>
            </a:r>
            <a:r>
              <a:rPr lang="de-DE" dirty="0" err="1"/>
              <a:t>inside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home</a:t>
            </a:r>
            <a:endParaRPr lang="de-DE" dirty="0"/>
          </a:p>
          <a:p>
            <a:pPr defTabSz="953902">
              <a:defRPr/>
            </a:pPr>
            <a:endParaRPr lang="de-DE" dirty="0"/>
          </a:p>
          <a:p>
            <a:pPr defTabSz="953902">
              <a:defRPr/>
            </a:pPr>
            <a:r>
              <a:rPr lang="de-DE" dirty="0"/>
              <a:t>Coping: </a:t>
            </a:r>
            <a:r>
              <a:rPr lang="de-DE" dirty="0" err="1"/>
              <a:t>very</a:t>
            </a:r>
            <a:r>
              <a:rPr lang="de-DE" dirty="0"/>
              <a:t> emotional &gt;&gt; </a:t>
            </a:r>
            <a:r>
              <a:rPr lang="de-DE" dirty="0" err="1"/>
              <a:t>putting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stress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relationship</a:t>
            </a:r>
            <a:r>
              <a:rPr lang="de-DE" dirty="0"/>
              <a:t>, </a:t>
            </a:r>
            <a:r>
              <a:rPr lang="de-DE" dirty="0" err="1"/>
              <a:t>resulting</a:t>
            </a:r>
            <a:r>
              <a:rPr lang="de-DE" dirty="0"/>
              <a:t> in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conflicts</a:t>
            </a:r>
            <a:endParaRPr lang="de-DE" dirty="0"/>
          </a:p>
          <a:p>
            <a:pPr defTabSz="953902">
              <a:defRPr/>
            </a:pPr>
            <a:r>
              <a:rPr lang="de-DE" dirty="0"/>
              <a:t>Support: </a:t>
            </a:r>
            <a:r>
              <a:rPr lang="de-DE" dirty="0" err="1"/>
              <a:t>No</a:t>
            </a:r>
            <a:r>
              <a:rPr lang="de-DE" dirty="0"/>
              <a:t> informal social support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feelings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shame</a:t>
            </a:r>
            <a:endParaRPr lang="de-DE" dirty="0"/>
          </a:p>
          <a:p>
            <a:pPr defTabSz="953902">
              <a:defRPr/>
            </a:pPr>
            <a:endParaRPr lang="de-DE" dirty="0"/>
          </a:p>
          <a:p>
            <a:pPr defTabSz="953902">
              <a:defRPr/>
            </a:pPr>
            <a:r>
              <a:rPr lang="de-DE" dirty="0" err="1"/>
              <a:t>Strain</a:t>
            </a:r>
            <a:r>
              <a:rPr lang="de-DE" dirty="0"/>
              <a:t>: </a:t>
            </a:r>
            <a:r>
              <a:rPr lang="en-US" dirty="0"/>
              <a:t>By ‘strain’ the authors of the model mean the effects on a family member’s health.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D8B60-56A8-49E7-8240-626046432E9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0024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2a)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, but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enough</a:t>
            </a:r>
            <a:r>
              <a:rPr lang="de-DE" dirty="0"/>
              <a:t> and individual </a:t>
            </a:r>
            <a:r>
              <a:rPr lang="de-DE" dirty="0" err="1"/>
              <a:t>feels</a:t>
            </a:r>
            <a:r>
              <a:rPr lang="de-DE" dirty="0"/>
              <a:t> </a:t>
            </a:r>
            <a:r>
              <a:rPr lang="de-DE" dirty="0" err="1"/>
              <a:t>isolated</a:t>
            </a:r>
            <a:endParaRPr lang="de-DE" dirty="0"/>
          </a:p>
          <a:p>
            <a:r>
              <a:rPr lang="de-DE" dirty="0"/>
              <a:t>2b)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in all </a:t>
            </a:r>
            <a:r>
              <a:rPr lang="de-DE" dirty="0" err="1"/>
              <a:t>directions</a:t>
            </a:r>
            <a:r>
              <a:rPr lang="de-DE" dirty="0"/>
              <a:t>, </a:t>
            </a:r>
            <a:r>
              <a:rPr lang="de-DE" dirty="0" err="1"/>
              <a:t>depending</a:t>
            </a:r>
            <a:r>
              <a:rPr lang="de-DE" dirty="0"/>
              <a:t> on </a:t>
            </a:r>
            <a:r>
              <a:rPr lang="de-DE" dirty="0" err="1"/>
              <a:t>individual´s</a:t>
            </a:r>
            <a:r>
              <a:rPr lang="de-DE" dirty="0"/>
              <a:t> </a:t>
            </a:r>
            <a:r>
              <a:rPr lang="de-DE" dirty="0" err="1"/>
              <a:t>biography</a:t>
            </a:r>
            <a:r>
              <a:rPr lang="de-DE" dirty="0"/>
              <a:t> and </a:t>
            </a:r>
            <a:r>
              <a:rPr lang="de-DE" dirty="0" err="1"/>
              <a:t>personality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2421E-2B43-43B8-95AC-2AACC58DA824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7159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42E7D71-D5BD-48C6-87A9-6521266E4A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832895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42E7D71-D5BD-48C6-87A9-6521266E4A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E462503-F07C-4E47-B424-DF8004B3A1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1512000" y="2894470"/>
            <a:ext cx="9468000" cy="1828193"/>
          </a:xfrm>
        </p:spPr>
        <p:txBody>
          <a:bodyPr vert="horz" anchor="b"/>
          <a:lstStyle>
            <a:lvl1pPr algn="l" rtl="0"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Titelseite</a:t>
            </a:r>
            <a:br>
              <a:rPr lang="de-DE" dirty="0"/>
            </a:br>
            <a:r>
              <a:rPr lang="de-DE" dirty="0"/>
              <a:t>Hier klicken, um Titel anzupassen </a:t>
            </a:r>
            <a:br>
              <a:rPr lang="de-DE" dirty="0"/>
            </a:br>
            <a:r>
              <a:rPr lang="de-DE" dirty="0"/>
              <a:t>(max. 3-zeilig)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306B5-2620-414B-B8FD-DDA7CABA85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1512000" y="5040000"/>
            <a:ext cx="9468000" cy="276999"/>
          </a:xfrm>
        </p:spPr>
        <p:txBody>
          <a:bodyPr/>
          <a:lstStyle>
            <a:lvl1pPr marL="0" indent="0" algn="l" rtl="0"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Hier klicken, um Untertitel anzupassen</a:t>
            </a:r>
          </a:p>
        </p:txBody>
      </p:sp>
      <p:sp>
        <p:nvSpPr>
          <p:cNvPr id="29" name="Footer Placeholder 28">
            <a:extLst>
              <a:ext uri="{FF2B5EF4-FFF2-40B4-BE49-F238E27FC236}">
                <a16:creationId xmlns:a16="http://schemas.microsoft.com/office/drawing/2014/main" id="{6BD8388A-154F-4A26-AE37-A880C7F722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>
          <a:xfrm>
            <a:off x="1512000" y="6516000"/>
            <a:ext cx="10440000" cy="138499"/>
          </a:xfrm>
        </p:spPr>
        <p:txBody>
          <a:bodyPr/>
          <a:lstStyle>
            <a:lvl1pPr rtl="0">
              <a:defRPr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D1B953-E8D1-412A-8915-A75F836C23A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532030" y="1085832"/>
            <a:ext cx="3363468" cy="114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736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50">
          <p15:clr>
            <a:srgbClr val="FBAE40"/>
          </p15:clr>
        </p15:guide>
        <p15:guide id="2" orient="horz" pos="3173" userDrawn="1">
          <p15:clr>
            <a:srgbClr val="FBAE40"/>
          </p15:clr>
        </p15:guide>
        <p15:guide id="3" orient="horz" pos="2975">
          <p15:clr>
            <a:srgbClr val="FBAE40"/>
          </p15:clr>
        </p15:guide>
        <p15:guide id="4" orient="horz" pos="419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5229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491454D-0275-4E6C-A608-0C014A828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8050" y="752267"/>
            <a:ext cx="11484000" cy="664797"/>
          </a:xfrm>
        </p:spPr>
        <p:txBody>
          <a:bodyPr vert="horz"/>
          <a:lstStyle>
            <a:lvl1pPr rtl="0">
              <a:defRPr b="0"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Ein Inhalt mit Untertitel</a:t>
            </a:r>
            <a:br>
              <a:rPr lang="de-DE" dirty="0"/>
            </a:br>
            <a:r>
              <a:rPr lang="de-DE" dirty="0"/>
              <a:t>Hier klicken, um Überschrift anzupassen (max. 2-zeilig)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F7529-BE97-4D9B-81C4-A91E80A02033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358050" y="2160000"/>
            <a:ext cx="11484000" cy="3600000"/>
          </a:xfrm>
        </p:spPr>
        <p:txBody>
          <a:bodyPr>
            <a:noAutofit/>
          </a:bodyPr>
          <a:lstStyle>
            <a:lvl1pPr rtl="0">
              <a:spcBef>
                <a:spcPts val="1200"/>
              </a:spcBef>
              <a:defRPr>
                <a:latin typeface="+mn-lt"/>
                <a:ea typeface="+mn-ea"/>
                <a:cs typeface="+mn-cs"/>
              </a:defRPr>
            </a:lvl1pPr>
            <a:lvl2pPr rtl="0">
              <a:defRPr>
                <a:latin typeface="+mn-lt"/>
                <a:ea typeface="+mn-ea"/>
                <a:cs typeface="+mn-cs"/>
              </a:defRPr>
            </a:lvl2pPr>
            <a:lvl3pPr rtl="0">
              <a:defRPr sz="1600">
                <a:latin typeface="+mn-lt"/>
                <a:ea typeface="+mn-ea"/>
                <a:cs typeface="+mn-cs"/>
              </a:defRPr>
            </a:lvl3pPr>
            <a:lvl4pPr rtl="0">
              <a:defRPr sz="1600">
                <a:latin typeface="+mn-lt"/>
                <a:ea typeface="+mn-ea"/>
                <a:cs typeface="+mn-cs"/>
              </a:defRPr>
            </a:lvl4pPr>
            <a:lvl5pPr rtl="0">
              <a:spcBef>
                <a:spcPts val="0"/>
              </a:spcBef>
              <a:defRPr sz="1400">
                <a:latin typeface="+mn-lt"/>
                <a:ea typeface="+mn-ea"/>
                <a:cs typeface="+mn-cs"/>
              </a:defRPr>
            </a:lvl5pPr>
          </a:lstStyle>
          <a:p>
            <a:r>
              <a:rPr lang="de-DE" dirty="0"/>
              <a:t>Textebene 1</a:t>
            </a:r>
          </a:p>
          <a:p>
            <a:pPr lvl="1"/>
            <a:r>
              <a:rPr lang="de-DE" dirty="0"/>
              <a:t>Textebene 2</a:t>
            </a:r>
          </a:p>
          <a:p>
            <a:pPr lvl="2"/>
            <a:r>
              <a:rPr lang="de-DE" dirty="0"/>
              <a:t>Textebene 3</a:t>
            </a:r>
          </a:p>
          <a:p>
            <a:pPr lvl="3"/>
            <a:r>
              <a:rPr lang="de-DE" dirty="0"/>
              <a:t>Textebene 4</a:t>
            </a:r>
          </a:p>
          <a:p>
            <a:pPr lvl="4"/>
            <a:r>
              <a:rPr lang="de-DE" dirty="0"/>
              <a:t>Textebene 5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4E80936-E5EE-4025-B7B9-80EA929200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050" y="1620000"/>
            <a:ext cx="11484000" cy="249299"/>
          </a:xfrm>
        </p:spPr>
        <p:txBody>
          <a:bodyPr>
            <a:spAutoFit/>
          </a:bodyPr>
          <a:lstStyle>
            <a:lvl1pPr rtl="0">
              <a:spcBef>
                <a:spcPts val="0"/>
              </a:spcBef>
              <a:defRPr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Hier klicken, um Untertitel anzupassen (max. 2-zeilig)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Prof. Dr. Diana Moesgen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23AA51D-6C77-4DF9-9D53-493A89AC89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050" y="5904000"/>
            <a:ext cx="11484000" cy="302647"/>
          </a:xfrm>
        </p:spPr>
        <p:txBody>
          <a:bodyPr anchor="b"/>
          <a:lstStyle>
            <a:lvl1pPr marL="0" indent="0" rtl="0">
              <a:spcBef>
                <a:spcPts val="200"/>
              </a:spcBef>
              <a:buFont typeface="Arial" panose="020B0604020202020204" pitchFamily="34" charset="0"/>
              <a:buNone/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* Hier klicken, um Fußnoten einzutragen</a:t>
            </a:r>
          </a:p>
          <a:p>
            <a:pPr lvl="0"/>
            <a:r>
              <a:rPr lang="de-DE" dirty="0"/>
              <a:t>** Fußnote 2</a:t>
            </a:r>
          </a:p>
        </p:txBody>
      </p:sp>
    </p:spTree>
    <p:extLst>
      <p:ext uri="{BB962C8B-B14F-4D97-AF65-F5344CB8AC3E}">
        <p14:creationId xmlns:p14="http://schemas.microsoft.com/office/powerpoint/2010/main" val="2988383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3629">
          <p15:clr>
            <a:srgbClr val="FBAE40"/>
          </p15:clr>
        </p15:guide>
        <p15:guide id="7" orient="horz" pos="4193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357667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491454D-0275-4E6C-A608-0C014A828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8050" y="752267"/>
            <a:ext cx="11484000" cy="664797"/>
          </a:xfrm>
        </p:spPr>
        <p:txBody>
          <a:bodyPr vert="horz"/>
          <a:lstStyle>
            <a:lvl1pPr rtl="0"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Zwei Inhalte mit Untertitel</a:t>
            </a:r>
            <a:br>
              <a:rPr lang="de-DE" dirty="0"/>
            </a:br>
            <a:r>
              <a:rPr lang="de-DE" dirty="0"/>
              <a:t>Hier klicken, um Überschrift anzupassen (max. 2-zeilig)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F7529-BE97-4D9B-81C4-A91E80A02033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358050" y="2160000"/>
            <a:ext cx="5580000" cy="3600000"/>
          </a:xfrm>
        </p:spPr>
        <p:txBody>
          <a:bodyPr>
            <a:noAutofit/>
          </a:bodyPr>
          <a:lstStyle>
            <a:lvl1pPr rtl="0">
              <a:spcBef>
                <a:spcPts val="1200"/>
              </a:spcBef>
              <a:defRPr>
                <a:latin typeface="+mn-lt"/>
                <a:ea typeface="+mn-ea"/>
                <a:cs typeface="+mn-cs"/>
              </a:defRPr>
            </a:lvl1pPr>
            <a:lvl2pPr rtl="0">
              <a:defRPr>
                <a:latin typeface="+mn-lt"/>
                <a:ea typeface="+mn-ea"/>
                <a:cs typeface="+mn-cs"/>
              </a:defRPr>
            </a:lvl2pPr>
            <a:lvl3pPr rtl="0">
              <a:defRPr sz="1600">
                <a:latin typeface="+mn-lt"/>
                <a:ea typeface="+mn-ea"/>
                <a:cs typeface="+mn-cs"/>
              </a:defRPr>
            </a:lvl3pPr>
            <a:lvl4pPr rtl="0">
              <a:defRPr sz="1600">
                <a:latin typeface="+mn-lt"/>
                <a:ea typeface="+mn-ea"/>
                <a:cs typeface="+mn-cs"/>
              </a:defRPr>
            </a:lvl4pPr>
            <a:lvl5pPr rtl="0">
              <a:spcBef>
                <a:spcPts val="0"/>
              </a:spcBef>
              <a:defRPr sz="1400">
                <a:latin typeface="+mn-lt"/>
                <a:ea typeface="+mn-ea"/>
                <a:cs typeface="+mn-cs"/>
              </a:defRPr>
            </a:lvl5pPr>
          </a:lstStyle>
          <a:p>
            <a:r>
              <a:rPr lang="de-DE" dirty="0"/>
              <a:t>Textebene 1</a:t>
            </a:r>
          </a:p>
          <a:p>
            <a:pPr lvl="1"/>
            <a:r>
              <a:rPr lang="de-DE" dirty="0"/>
              <a:t>Textebene 2</a:t>
            </a:r>
          </a:p>
          <a:p>
            <a:pPr lvl="2"/>
            <a:r>
              <a:rPr lang="de-DE" dirty="0"/>
              <a:t>Textebene 3</a:t>
            </a:r>
          </a:p>
          <a:p>
            <a:pPr lvl="3"/>
            <a:r>
              <a:rPr lang="de-DE" dirty="0"/>
              <a:t>Textebene 4</a:t>
            </a:r>
          </a:p>
          <a:p>
            <a:pPr lvl="4"/>
            <a:r>
              <a:rPr lang="de-DE" dirty="0"/>
              <a:t>Textebene 5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4E80936-E5EE-4025-B7B9-80EA929200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050" y="1620000"/>
            <a:ext cx="11484000" cy="249299"/>
          </a:xfrm>
        </p:spPr>
        <p:txBody>
          <a:bodyPr>
            <a:spAutoFit/>
          </a:bodyPr>
          <a:lstStyle>
            <a:lvl1pPr rtl="0">
              <a:spcBef>
                <a:spcPts val="0"/>
              </a:spcBef>
              <a:defRPr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Hier klicken, um Untertitel anzupassen (max. 2-zeilig)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23AA51D-6C77-4DF9-9D53-493A89AC89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050" y="5904000"/>
            <a:ext cx="11484000" cy="302647"/>
          </a:xfrm>
        </p:spPr>
        <p:txBody>
          <a:bodyPr anchor="b"/>
          <a:lstStyle>
            <a:lvl1pPr marL="0" indent="0" rtl="0">
              <a:spcBef>
                <a:spcPts val="200"/>
              </a:spcBef>
              <a:buFont typeface="Arial" panose="020B0604020202020204" pitchFamily="34" charset="0"/>
              <a:buNone/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* Hier klicken, um Fußnoten einzutragen</a:t>
            </a:r>
          </a:p>
          <a:p>
            <a:pPr lvl="0"/>
            <a:r>
              <a:rPr lang="de-DE" dirty="0"/>
              <a:t>** Fußnote 2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859FD81-1191-4498-A063-8D9BDB2C270B}"/>
              </a:ext>
            </a:extLst>
          </p:cNvPr>
          <p:cNvSpPr>
            <a:spLocks noGrp="1"/>
          </p:cNvSpPr>
          <p:nvPr>
            <p:ph idx="15" hasCustomPrompt="1"/>
          </p:nvPr>
        </p:nvSpPr>
        <p:spPr bwMode="gray">
          <a:xfrm>
            <a:off x="6262050" y="2160000"/>
            <a:ext cx="5580000" cy="3600000"/>
          </a:xfrm>
        </p:spPr>
        <p:txBody>
          <a:bodyPr>
            <a:noAutofit/>
          </a:bodyPr>
          <a:lstStyle>
            <a:lvl1pPr rtl="0">
              <a:spcBef>
                <a:spcPts val="1200"/>
              </a:spcBef>
              <a:defRPr>
                <a:latin typeface="+mn-lt"/>
                <a:ea typeface="+mn-ea"/>
                <a:cs typeface="+mn-cs"/>
              </a:defRPr>
            </a:lvl1pPr>
            <a:lvl2pPr rtl="0">
              <a:defRPr>
                <a:latin typeface="+mn-lt"/>
                <a:ea typeface="+mn-ea"/>
                <a:cs typeface="+mn-cs"/>
              </a:defRPr>
            </a:lvl2pPr>
            <a:lvl3pPr rtl="0">
              <a:defRPr sz="1600">
                <a:latin typeface="+mn-lt"/>
                <a:ea typeface="+mn-ea"/>
                <a:cs typeface="+mn-cs"/>
              </a:defRPr>
            </a:lvl3pPr>
            <a:lvl4pPr rtl="0">
              <a:defRPr sz="1600">
                <a:latin typeface="+mn-lt"/>
                <a:ea typeface="+mn-ea"/>
                <a:cs typeface="+mn-cs"/>
              </a:defRPr>
            </a:lvl4pPr>
            <a:lvl5pPr rtl="0">
              <a:spcBef>
                <a:spcPts val="0"/>
              </a:spcBef>
              <a:defRPr sz="1400">
                <a:latin typeface="+mn-lt"/>
                <a:ea typeface="+mn-ea"/>
                <a:cs typeface="+mn-cs"/>
              </a:defRPr>
            </a:lvl5pPr>
          </a:lstStyle>
          <a:p>
            <a:r>
              <a:rPr lang="de-DE" dirty="0"/>
              <a:t>Textebene 1</a:t>
            </a:r>
          </a:p>
          <a:p>
            <a:pPr lvl="1"/>
            <a:r>
              <a:rPr lang="de-DE" dirty="0"/>
              <a:t>Textebene 2</a:t>
            </a:r>
          </a:p>
          <a:p>
            <a:pPr lvl="2"/>
            <a:r>
              <a:rPr lang="de-DE" dirty="0"/>
              <a:t>Textebene 3</a:t>
            </a:r>
          </a:p>
          <a:p>
            <a:pPr lvl="3"/>
            <a:r>
              <a:rPr lang="de-DE" dirty="0"/>
              <a:t>Textebene 4</a:t>
            </a:r>
          </a:p>
          <a:p>
            <a:pPr lvl="4"/>
            <a:r>
              <a:rPr lang="de-DE" dirty="0"/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027457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3629">
          <p15:clr>
            <a:srgbClr val="FBAE40"/>
          </p15:clr>
        </p15:guide>
        <p15:guide id="7" orient="horz" pos="4201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0">
          <p15:clr>
            <a:srgbClr val="FBAE40"/>
          </p15:clr>
        </p15:guide>
        <p15:guide id="11" pos="3944">
          <p15:clr>
            <a:srgbClr val="FBAE40"/>
          </p15:clr>
        </p15:guide>
        <p15:guide id="12" pos="373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Diagramm mit Erklär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75669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491454D-0275-4E6C-A608-0C014A828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8050" y="752267"/>
            <a:ext cx="11484000" cy="664797"/>
          </a:xfrm>
        </p:spPr>
        <p:txBody>
          <a:bodyPr vert="horz"/>
          <a:lstStyle>
            <a:lvl1pPr rtl="0"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Ein Diagramm mit </a:t>
            </a:r>
            <a:r>
              <a:rPr lang="de-DE" dirty="0" err="1"/>
              <a:t>Erklärtext</a:t>
            </a:r>
            <a:br>
              <a:rPr lang="de-DE" dirty="0"/>
            </a:br>
            <a:r>
              <a:rPr lang="de-DE" dirty="0"/>
              <a:t>Hier klicken, um Überschrift anzupassen (max. 2-zeilig)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23AA51D-6C77-4DF9-9D53-493A89AC89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050" y="5904000"/>
            <a:ext cx="11484000" cy="302647"/>
          </a:xfrm>
        </p:spPr>
        <p:txBody>
          <a:bodyPr anchor="b"/>
          <a:lstStyle>
            <a:lvl1pPr marL="0" indent="0" rtl="0">
              <a:spcBef>
                <a:spcPts val="200"/>
              </a:spcBef>
              <a:buFont typeface="Arial" panose="020B0604020202020204" pitchFamily="34" charset="0"/>
              <a:buNone/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* Hier klicken, um Fußnoten einzutragen</a:t>
            </a:r>
          </a:p>
          <a:p>
            <a:pPr lvl="0"/>
            <a:r>
              <a:rPr lang="de-DE" dirty="0"/>
              <a:t>** Fußnote 2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2C1EE99-3C33-4CC5-B7D3-B8200BDB5F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050" y="5580000"/>
            <a:ext cx="11484000" cy="193899"/>
          </a:xfrm>
        </p:spPr>
        <p:txBody>
          <a:bodyPr anchor="b"/>
          <a:lstStyle>
            <a:lvl1pPr rtl="0">
              <a:defRPr sz="140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Text zum ganzseitigen Diagramm</a:t>
            </a:r>
          </a:p>
        </p:txBody>
      </p:sp>
      <p:sp>
        <p:nvSpPr>
          <p:cNvPr id="12" name="Chart Placeholder 6">
            <a:extLst>
              <a:ext uri="{FF2B5EF4-FFF2-40B4-BE49-F238E27FC236}">
                <a16:creationId xmlns:a16="http://schemas.microsoft.com/office/drawing/2014/main" id="{334FE027-2EAB-4995-8580-3994149C683C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 bwMode="gray">
          <a:xfrm>
            <a:off x="358050" y="1620000"/>
            <a:ext cx="11484000" cy="3780000"/>
          </a:xfrm>
        </p:spPr>
        <p:txBody>
          <a:bodyPr>
            <a:noAutofit/>
          </a:bodyPr>
          <a:lstStyle/>
          <a:p>
            <a:r>
              <a:rPr lang="de-DE"/>
              <a:t>Diagramm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701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4201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1">
          <p15:clr>
            <a:srgbClr val="FBAE40"/>
          </p15:clr>
        </p15:guide>
        <p15:guide id="11" orient="horz" pos="340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 mit Erklär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24266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491454D-0275-4E6C-A608-0C014A828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8050" y="752267"/>
            <a:ext cx="11484000" cy="664797"/>
          </a:xfrm>
        </p:spPr>
        <p:txBody>
          <a:bodyPr vert="horz"/>
          <a:lstStyle>
            <a:lvl1pPr rtl="0"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Ein Inhalt mit </a:t>
            </a:r>
            <a:r>
              <a:rPr lang="de-DE" dirty="0" err="1"/>
              <a:t>Erklärtext</a:t>
            </a:r>
            <a:br>
              <a:rPr lang="de-DE" dirty="0"/>
            </a:br>
            <a:r>
              <a:rPr lang="de-DE" dirty="0"/>
              <a:t>Hier klicken, um Überschrift anzupassen (max. 2-zeilig)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23AA51D-6C77-4DF9-9D53-493A89AC89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050" y="5904000"/>
            <a:ext cx="11484000" cy="302647"/>
          </a:xfrm>
        </p:spPr>
        <p:txBody>
          <a:bodyPr anchor="b"/>
          <a:lstStyle>
            <a:lvl1pPr marL="0" indent="0" rtl="0">
              <a:spcBef>
                <a:spcPts val="200"/>
              </a:spcBef>
              <a:buFont typeface="Arial" panose="020B0604020202020204" pitchFamily="34" charset="0"/>
              <a:buNone/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* Hier klicken, um Fußnoten einzutragen</a:t>
            </a:r>
          </a:p>
          <a:p>
            <a:pPr lvl="0"/>
            <a:r>
              <a:rPr lang="de-DE" dirty="0"/>
              <a:t>** Fußnote 2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2C1EE99-3C33-4CC5-B7D3-B8200BDB5F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050" y="5580000"/>
            <a:ext cx="11484000" cy="193899"/>
          </a:xfrm>
        </p:spPr>
        <p:txBody>
          <a:bodyPr anchor="b"/>
          <a:lstStyle>
            <a:lvl1pPr rtl="0">
              <a:defRPr sz="140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Text zum ganzseitigen Inhalt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C0E0C73-FFB6-4FFB-B4FE-63B12D1BF65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 bwMode="gray">
          <a:xfrm>
            <a:off x="358050" y="1619999"/>
            <a:ext cx="11484000" cy="3780000"/>
          </a:xfrm>
        </p:spPr>
        <p:txBody>
          <a:bodyPr>
            <a:noAutofit/>
          </a:bodyPr>
          <a:lstStyle>
            <a:lvl1pPr rtl="0">
              <a:defRPr>
                <a:latin typeface="+mn-lt"/>
                <a:ea typeface="+mn-ea"/>
                <a:cs typeface="+mn-cs"/>
              </a:defRPr>
            </a:lvl1pPr>
            <a:lvl2pPr rtl="0">
              <a:defRPr>
                <a:latin typeface="+mn-lt"/>
                <a:ea typeface="+mn-ea"/>
                <a:cs typeface="+mn-cs"/>
              </a:defRPr>
            </a:lvl2pPr>
            <a:lvl3pPr rtl="0">
              <a:defRPr>
                <a:latin typeface="+mn-lt"/>
                <a:ea typeface="+mn-ea"/>
                <a:cs typeface="+mn-cs"/>
              </a:defRPr>
            </a:lvl3pPr>
            <a:lvl4pPr rtl="0">
              <a:defRPr>
                <a:latin typeface="+mn-lt"/>
                <a:ea typeface="+mn-ea"/>
                <a:cs typeface="+mn-cs"/>
              </a:defRPr>
            </a:lvl4pPr>
            <a:lvl5pPr rtl="0">
              <a:defRPr>
                <a:latin typeface="+mn-lt"/>
                <a:ea typeface="+mn-ea"/>
                <a:cs typeface="+mn-cs"/>
              </a:defRPr>
            </a:lvl5pPr>
          </a:lstStyle>
          <a:p>
            <a:r>
              <a:rPr lang="de-DE" dirty="0"/>
              <a:t>Textebene 1</a:t>
            </a:r>
          </a:p>
          <a:p>
            <a:pPr lvl="1"/>
            <a:r>
              <a:rPr lang="de-DE" dirty="0"/>
              <a:t>Textebene 2</a:t>
            </a:r>
          </a:p>
          <a:p>
            <a:pPr lvl="2"/>
            <a:r>
              <a:rPr lang="de-DE" dirty="0"/>
              <a:t>Textebene 3</a:t>
            </a:r>
          </a:p>
          <a:p>
            <a:pPr lvl="3"/>
            <a:r>
              <a:rPr lang="de-DE" dirty="0"/>
              <a:t>Textebene 4</a:t>
            </a:r>
          </a:p>
          <a:p>
            <a:pPr lvl="4"/>
            <a:r>
              <a:rPr lang="de-DE" dirty="0"/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313783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4201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0">
          <p15:clr>
            <a:srgbClr val="FBAE40"/>
          </p15:clr>
        </p15:guide>
        <p15:guide id="11" orient="horz" pos="340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Foto mit Bilduntertitel und 1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12425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491454D-0275-4E6C-A608-0C014A828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8050" y="752267"/>
            <a:ext cx="11484000" cy="664797"/>
          </a:xfrm>
        </p:spPr>
        <p:txBody>
          <a:bodyPr vert="horz"/>
          <a:lstStyle>
            <a:lvl1pPr rtl="0"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Ein Foto mit Bilduntertitel und ein Inhalt</a:t>
            </a:r>
            <a:br>
              <a:rPr lang="de-DE" dirty="0"/>
            </a:br>
            <a:r>
              <a:rPr lang="de-DE" dirty="0"/>
              <a:t>Hier klicken, um Überschrift anzupassen (max. 2-zeilig)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23AA51D-6C77-4DF9-9D53-493A89AC89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050" y="5904000"/>
            <a:ext cx="11484000" cy="302647"/>
          </a:xfrm>
        </p:spPr>
        <p:txBody>
          <a:bodyPr anchor="b"/>
          <a:lstStyle>
            <a:lvl1pPr marL="0" indent="0" rtl="0">
              <a:spcBef>
                <a:spcPts val="200"/>
              </a:spcBef>
              <a:buFont typeface="Arial" panose="020B0604020202020204" pitchFamily="34" charset="0"/>
              <a:buNone/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* Hier klicken, um Fußnoten einzutragen</a:t>
            </a:r>
          </a:p>
          <a:p>
            <a:pPr lvl="0"/>
            <a:r>
              <a:rPr lang="de-DE" dirty="0"/>
              <a:t>** Fußnote 2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2C1EE99-3C33-4CC5-B7D3-B8200BDB5F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050" y="5580000"/>
            <a:ext cx="5580000" cy="193899"/>
          </a:xfrm>
        </p:spPr>
        <p:txBody>
          <a:bodyPr anchor="b"/>
          <a:lstStyle>
            <a:lvl1pPr rtl="0">
              <a:defRPr sz="140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Text zum Foto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4CE5B501-BA85-4ADF-8228-DAA79752BD1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 bwMode="gray">
          <a:xfrm>
            <a:off x="358050" y="1620000"/>
            <a:ext cx="5580000" cy="3788613"/>
          </a:xfrm>
        </p:spPr>
        <p:txBody>
          <a:bodyPr>
            <a:normAutofit/>
          </a:bodyPr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E96B163-5DC6-45C3-BD72-7DC6012A4FEB}"/>
              </a:ext>
            </a:extLst>
          </p:cNvPr>
          <p:cNvSpPr>
            <a:spLocks noGrp="1"/>
          </p:cNvSpPr>
          <p:nvPr>
            <p:ph idx="19" hasCustomPrompt="1"/>
          </p:nvPr>
        </p:nvSpPr>
        <p:spPr bwMode="gray">
          <a:xfrm>
            <a:off x="6262050" y="1620000"/>
            <a:ext cx="5580000" cy="3788553"/>
          </a:xfrm>
        </p:spPr>
        <p:txBody>
          <a:bodyPr>
            <a:noAutofit/>
          </a:bodyPr>
          <a:lstStyle>
            <a:lvl1pPr rtl="0">
              <a:spcBef>
                <a:spcPts val="1200"/>
              </a:spcBef>
              <a:defRPr>
                <a:latin typeface="+mn-lt"/>
                <a:ea typeface="+mn-ea"/>
                <a:cs typeface="+mn-cs"/>
              </a:defRPr>
            </a:lvl1pPr>
            <a:lvl2pPr rtl="0">
              <a:defRPr>
                <a:latin typeface="+mn-lt"/>
                <a:ea typeface="+mn-ea"/>
                <a:cs typeface="+mn-cs"/>
              </a:defRPr>
            </a:lvl2pPr>
            <a:lvl3pPr rtl="0">
              <a:defRPr sz="1600">
                <a:latin typeface="+mn-lt"/>
                <a:ea typeface="+mn-ea"/>
                <a:cs typeface="+mn-cs"/>
              </a:defRPr>
            </a:lvl3pPr>
            <a:lvl4pPr rtl="0">
              <a:defRPr sz="1600">
                <a:latin typeface="+mn-lt"/>
                <a:ea typeface="+mn-ea"/>
                <a:cs typeface="+mn-cs"/>
              </a:defRPr>
            </a:lvl4pPr>
            <a:lvl5pPr rtl="0">
              <a:spcBef>
                <a:spcPts val="0"/>
              </a:spcBef>
              <a:defRPr sz="1400">
                <a:latin typeface="+mn-lt"/>
                <a:ea typeface="+mn-ea"/>
                <a:cs typeface="+mn-cs"/>
              </a:defRPr>
            </a:lvl5pPr>
          </a:lstStyle>
          <a:p>
            <a:r>
              <a:rPr lang="de-DE" dirty="0"/>
              <a:t>Textebene 1</a:t>
            </a:r>
          </a:p>
          <a:p>
            <a:pPr lvl="1"/>
            <a:r>
              <a:rPr lang="de-DE" dirty="0"/>
              <a:t>Textebene 2</a:t>
            </a:r>
          </a:p>
          <a:p>
            <a:pPr lvl="2"/>
            <a:r>
              <a:rPr lang="de-DE" dirty="0"/>
              <a:t>Textebene 3</a:t>
            </a:r>
          </a:p>
          <a:p>
            <a:pPr lvl="3"/>
            <a:r>
              <a:rPr lang="de-DE" dirty="0"/>
              <a:t>Textebene 4</a:t>
            </a:r>
          </a:p>
          <a:p>
            <a:pPr lvl="4"/>
            <a:r>
              <a:rPr lang="de-DE" dirty="0"/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858611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4201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0">
          <p15:clr>
            <a:srgbClr val="FBAE40"/>
          </p15:clr>
        </p15:guide>
        <p15:guide id="11" orient="horz" pos="340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 hidden="1">
            <a:extLst>
              <a:ext uri="{FF2B5EF4-FFF2-40B4-BE49-F238E27FC236}">
                <a16:creationId xmlns:a16="http://schemas.microsoft.com/office/drawing/2014/main" id="{49FEC9CA-EC41-4A61-BF72-94584C41023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717929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21" name="Object 20" hidden="1">
                        <a:extLst>
                          <a:ext uri="{FF2B5EF4-FFF2-40B4-BE49-F238E27FC236}">
                            <a16:creationId xmlns:a16="http://schemas.microsoft.com/office/drawing/2014/main" id="{49FEC9CA-EC41-4A61-BF72-94584C410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7149676-1D16-478B-9BA5-4A55C2CA4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E6C12ADF-9CE7-474E-B6CC-C18E3B1B5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5486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684">
          <p15:clr>
            <a:srgbClr val="FBAE40"/>
          </p15:clr>
        </p15:guide>
        <p15:guide id="4" orient="horz" pos="1019">
          <p15:clr>
            <a:srgbClr val="FBAE40"/>
          </p15:clr>
        </p15:guide>
        <p15:guide id="7" orient="horz" pos="4201">
          <p15:clr>
            <a:srgbClr val="FBAE40"/>
          </p15:clr>
        </p15:guide>
        <p15:guide id="8" pos="7460">
          <p15:clr>
            <a:srgbClr val="FBAE40"/>
          </p15:clr>
        </p15:guide>
        <p15:guide id="9" pos="224">
          <p15:clr>
            <a:srgbClr val="FBAE40"/>
          </p15:clr>
        </p15:guide>
        <p15:guide id="10" orient="horz" pos="391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42E7D71-D5BD-48C6-87A9-6521266E4A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80885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3" imgH="416" progId="TCLayout.ActiveDocument.1">
                  <p:embed/>
                </p:oleObj>
              </mc:Choice>
              <mc:Fallback>
                <p:oleObj name="think-cell Slide" r:id="rId3" imgW="413" imgH="416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42E7D71-D5BD-48C6-87A9-6521266E4A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ooter Placeholder 28">
            <a:extLst>
              <a:ext uri="{FF2B5EF4-FFF2-40B4-BE49-F238E27FC236}">
                <a16:creationId xmlns:a16="http://schemas.microsoft.com/office/drawing/2014/main" id="{6BD8388A-154F-4A26-AE37-A880C7F722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>
          <a:xfrm>
            <a:off x="1512000" y="6516000"/>
            <a:ext cx="10440000" cy="138499"/>
          </a:xfrm>
        </p:spPr>
        <p:txBody>
          <a:bodyPr/>
          <a:lstStyle>
            <a:lvl1pPr rtl="0">
              <a:defRPr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Prof. Dr. Max Musterfrau, Studiengang, Veranstaltungstitel, Datum [anpassen über Einfügen/Kopf- und Fußzeile]</a:t>
            </a:r>
            <a:endParaRPr lang="de-D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CD16B7D-03D5-4D53-B70F-F53550B50D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1512000" y="2901600"/>
            <a:ext cx="9480000" cy="1218795"/>
          </a:xfrm>
        </p:spPr>
        <p:txBody>
          <a:bodyPr vert="horz" anchor="b"/>
          <a:lstStyle>
            <a:lvl1pPr algn="l" rtl="0">
              <a:defRPr sz="4400" b="0"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Abschlussfolie</a:t>
            </a:r>
            <a:br>
              <a:rPr lang="de-DE" dirty="0"/>
            </a:br>
            <a:r>
              <a:rPr lang="de-DE" dirty="0"/>
              <a:t>Herzlichen Dank für Ihre Aufmerksamkeit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4C4A1F-7223-4581-8914-93A0C0D247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11999" y="4716000"/>
            <a:ext cx="4572000" cy="4985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Hier klicken, um weitere Informationen hinzuzufügen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FB510DC4-CDFD-4460-AD3C-B98DE8EBFA6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20000" y="4716000"/>
            <a:ext cx="4572000" cy="4985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Hier klicken, um weitere Informationen hinzuzufügen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150C42-15FC-402B-866E-12DD9180B9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532030" y="1085832"/>
            <a:ext cx="3363468" cy="114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84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50">
          <p15:clr>
            <a:srgbClr val="FBAE40"/>
          </p15:clr>
        </p15:guide>
        <p15:guide id="2" orient="horz" pos="2969" userDrawn="1">
          <p15:clr>
            <a:srgbClr val="FBAE40"/>
          </p15:clr>
        </p15:guide>
        <p15:guide id="3" orient="horz" pos="2540">
          <p15:clr>
            <a:srgbClr val="FBAE40"/>
          </p15:clr>
        </p15:guide>
        <p15:guide id="4" orient="horz" pos="419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103D-AC1F-4496-ADC9-948640602089}" type="datetime1">
              <a:rPr lang="de-DE" smtClean="0"/>
              <a:t>27.05.2023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899648" y="144477"/>
            <a:ext cx="1016000" cy="193899"/>
          </a:xfrm>
        </p:spPr>
        <p:txBody>
          <a:bodyPr/>
          <a:lstStyle>
            <a:lvl1pPr>
              <a:defRPr sz="1400">
                <a:latin typeface="+mj-lt"/>
              </a:defRPr>
            </a:lvl1pPr>
          </a:lstStyle>
          <a:p>
            <a:fld id="{C23CE8F5-0693-4793-A64A-39AE9A046803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08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2D26194-D11E-4411-B615-404931689C5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4153864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13" imgH="416" progId="TCLayout.ActiveDocument.1">
                  <p:embed/>
                </p:oleObj>
              </mc:Choice>
              <mc:Fallback>
                <p:oleObj name="think-cell Slide" r:id="rId12" imgW="413" imgH="41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2D26194-D11E-4411-B615-404931689C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140F0F-7896-4D23-AFBB-3C7E28953A48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58050" y="918466"/>
            <a:ext cx="11484000" cy="3323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de-DE" dirty="0"/>
              <a:t>Hier klicken, um Überschrift anzupassen (max. 2-zeilig)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F86B9-E7A2-4873-9C81-8DCCE01C57D1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358050" y="2160000"/>
            <a:ext cx="11484000" cy="12895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de-DE" dirty="0"/>
              <a:t>Erste Textebene</a:t>
            </a:r>
          </a:p>
          <a:p>
            <a:pPr lvl="1"/>
            <a:r>
              <a:rPr lang="de-DE" dirty="0"/>
              <a:t>Zweite Textebene</a:t>
            </a:r>
          </a:p>
          <a:p>
            <a:pPr lvl="2"/>
            <a:r>
              <a:rPr lang="de-DE" dirty="0"/>
              <a:t>Dritte Textebene</a:t>
            </a:r>
          </a:p>
          <a:p>
            <a:pPr lvl="3"/>
            <a:r>
              <a:rPr lang="de-DE" dirty="0"/>
              <a:t>Vierte Textebene</a:t>
            </a:r>
          </a:p>
          <a:p>
            <a:pPr lvl="4"/>
            <a:r>
              <a:rPr lang="de-DE" dirty="0"/>
              <a:t>Fünfte Textebene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22310-0DEE-4827-BBA6-E4538F8E3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l" rtl="0">
              <a:lnSpc>
                <a:spcPct val="90000"/>
              </a:lnSpc>
              <a:defRPr sz="1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Prof. Dr. Diana Moesgen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745AB-8863-4CA6-9D2D-282D0D7C3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algn="r" rtl="0">
              <a:lnSpc>
                <a:spcPct val="90000"/>
              </a:lnSpc>
              <a:defRPr sz="1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D23FD3E-EA92-4EF9-B826-0F4AC5D6052A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4C0C96C-8716-4E4A-9383-171466A016E3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360000" y="6318003"/>
            <a:ext cx="1148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43587A-1F32-4ACD-93CC-76FB0A07C8E9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358050" y="648693"/>
            <a:ext cx="1148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50D7D00-6F17-4A0D-9152-B9DA788754D1}"/>
              </a:ext>
            </a:extLst>
          </p:cNvPr>
          <p:cNvGrpSpPr/>
          <p:nvPr userDrawn="1"/>
        </p:nvGrpSpPr>
        <p:grpSpPr bwMode="gray">
          <a:xfrm>
            <a:off x="-1835849" y="2160000"/>
            <a:ext cx="1656000" cy="2003299"/>
            <a:chOff x="-1835849" y="2328275"/>
            <a:chExt cx="1656000" cy="2003299"/>
          </a:xfrm>
        </p:grpSpPr>
        <p:sp>
          <p:nvSpPr>
            <p:cNvPr id="18" name="Regieanweisung // Allgemein">
              <a:extLst>
                <a:ext uri="{FF2B5EF4-FFF2-40B4-BE49-F238E27FC236}">
                  <a16:creationId xmlns:a16="http://schemas.microsoft.com/office/drawing/2014/main" id="{B32C9534-85D0-43D1-BAA8-1394F8B8BED6}"/>
                </a:ext>
              </a:extLst>
            </p:cNvPr>
            <p:cNvSpPr txBox="1"/>
            <p:nvPr userDrawn="1"/>
          </p:nvSpPr>
          <p:spPr bwMode="gray">
            <a:xfrm rot="10800000" flipH="1" flipV="1">
              <a:off x="-1835849" y="2328275"/>
              <a:ext cx="1656000" cy="1261884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Seite über </a:t>
              </a:r>
              <a:r>
                <a:rPr lang="de-DE" sz="800" b="0" baseline="0" dirty="0" err="1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Menüband</a:t>
              </a:r>
              <a: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 auf Layout-Voreinstellungen zurücksetzen:</a:t>
              </a:r>
              <a:b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</a:br>
              <a:r>
                <a:rPr lang="de-DE" sz="800" b="1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Start / Folien / Zurücksetzen</a:t>
              </a:r>
              <a: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
Ändern des Seitenlayouts: </a:t>
              </a:r>
              <a:b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</a:br>
              <a:r>
                <a:rPr lang="de-DE" sz="800" b="1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Start / Folien / Layout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Ändern der Textebenen </a:t>
              </a:r>
              <a:b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</a:br>
              <a: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(Cursor in den Absatz platzieren):</a:t>
              </a:r>
              <a:br>
                <a:rPr lang="de-DE" sz="800" b="0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</a:br>
              <a:r>
                <a:rPr lang="de-DE" sz="800" b="1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Start / Absatz /</a:t>
              </a:r>
              <a:br>
                <a:rPr lang="de-DE" sz="800" b="1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</a:br>
              <a:r>
                <a:rPr lang="de-DE" sz="800" b="1" dirty="0"/>
                <a:t>Einzug vergrößern</a:t>
              </a:r>
              <a:r>
                <a:rPr lang="de-DE" sz="800" b="1" baseline="0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Arial"/>
                </a:rPr>
                <a:t>/verkleinern</a:t>
              </a:r>
              <a:endParaRPr lang="de-DE" sz="800" dirty="0"/>
            </a:p>
          </p:txBody>
        </p:sp>
        <p:sp>
          <p:nvSpPr>
            <p:cNvPr id="19" name="Listenebenen erhöhen">
              <a:extLst>
                <a:ext uri="{FF2B5EF4-FFF2-40B4-BE49-F238E27FC236}">
                  <a16:creationId xmlns:a16="http://schemas.microsoft.com/office/drawing/2014/main" id="{BE6F0F95-7B40-46F3-9380-20F61B3AA313}"/>
                </a:ext>
              </a:extLst>
            </p:cNvPr>
            <p:cNvSpPr txBox="1"/>
            <p:nvPr userDrawn="1"/>
          </p:nvSpPr>
          <p:spPr bwMode="gray">
            <a:xfrm rot="10800000" flipH="1" flipV="1">
              <a:off x="-1357941" y="3755574"/>
              <a:ext cx="648000" cy="25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ctr" anchorCtr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defTabSz="1218998" rtl="0">
                <a:defRPr/>
              </a:pPr>
              <a:r>
                <a:rPr lang="de-DE" sz="800" dirty="0"/>
                <a:t>Einzug vergrößern</a:t>
              </a:r>
            </a:p>
          </p:txBody>
        </p:sp>
        <p:pic>
          <p:nvPicPr>
            <p:cNvPr id="20" name="Bild Listenebenen erhöhen">
              <a:extLst>
                <a:ext uri="{FF2B5EF4-FFF2-40B4-BE49-F238E27FC236}">
                  <a16:creationId xmlns:a16="http://schemas.microsoft.com/office/drawing/2014/main" id="{D92D51DC-DC3B-435D-8D82-90ECC6BA9C8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5003" r="4316"/>
            <a:stretch/>
          </p:blipFill>
          <p:spPr bwMode="gray">
            <a:xfrm>
              <a:off x="-650081" y="3773574"/>
              <a:ext cx="448865" cy="2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Listenebenen verringern">
              <a:extLst>
                <a:ext uri="{FF2B5EF4-FFF2-40B4-BE49-F238E27FC236}">
                  <a16:creationId xmlns:a16="http://schemas.microsoft.com/office/drawing/2014/main" id="{F917D2E2-97B0-4DDF-8EB5-66322CDDF07F}"/>
                </a:ext>
              </a:extLst>
            </p:cNvPr>
            <p:cNvSpPr txBox="1"/>
            <p:nvPr userDrawn="1"/>
          </p:nvSpPr>
          <p:spPr bwMode="gray">
            <a:xfrm rot="10800000" flipH="1" flipV="1">
              <a:off x="-1357941" y="4079574"/>
              <a:ext cx="648000" cy="25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ctr" anchorCtr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defTabSz="1218998" rtl="0">
                <a:defRPr/>
              </a:pPr>
              <a:r>
                <a:rPr lang="de-DE" sz="800" dirty="0"/>
                <a:t>Einzug verkleinern</a:t>
              </a:r>
            </a:p>
          </p:txBody>
        </p:sp>
        <p:pic>
          <p:nvPicPr>
            <p:cNvPr id="28" name="Bild Listenebenen verringern">
              <a:extLst>
                <a:ext uri="{FF2B5EF4-FFF2-40B4-BE49-F238E27FC236}">
                  <a16:creationId xmlns:a16="http://schemas.microsoft.com/office/drawing/2014/main" id="{F62F590B-A0C5-4072-B796-8907F608CC5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5003" r="4316"/>
            <a:stretch/>
          </p:blipFill>
          <p:spPr bwMode="gray">
            <a:xfrm>
              <a:off x="-650081" y="4097574"/>
              <a:ext cx="448865" cy="2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3728B6D-A922-4494-99B2-6134D55E88EF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58050" y="192308"/>
            <a:ext cx="824484" cy="364236"/>
          </a:xfrm>
          <a:prstGeom prst="rect">
            <a:avLst/>
          </a:prstGeom>
        </p:spPr>
      </p:pic>
      <p:pic>
        <p:nvPicPr>
          <p:cNvPr id="10" name="Picture 40">
            <a:extLst>
              <a:ext uri="{FF2B5EF4-FFF2-40B4-BE49-F238E27FC236}">
                <a16:creationId xmlns:a16="http://schemas.microsoft.com/office/drawing/2014/main" id="{76760E06-3970-6B47-9327-EE0A2CA09F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0975" y="301600"/>
            <a:ext cx="22510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75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9" r:id="rId7"/>
    <p:sldLayoutId id="2147483710" r:id="rId8"/>
    <p:sldLayoutId id="2147483711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9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90000"/>
        </a:lnSpc>
        <a:spcBef>
          <a:spcPts val="2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90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sup.de/" TargetMode="External"/><Relationship Id="rId3" Type="http://schemas.openxmlformats.org/officeDocument/2006/relationships/notesSlide" Target="../notesSlides/notesSlide10.xml"/><Relationship Id="rId7" Type="http://schemas.openxmlformats.org/officeDocument/2006/relationships/hyperlink" Target="http://www.katho-nrw.de/" TargetMode="Externa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9.xml"/><Relationship Id="rId6" Type="http://schemas.openxmlformats.org/officeDocument/2006/relationships/hyperlink" Target="mailto:d.moesgen@katho-nrw.de" TargetMode="Externa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02%2Fwps.20635" TargetMode="External"/><Relationship Id="rId3" Type="http://schemas.openxmlformats.org/officeDocument/2006/relationships/notesSlide" Target="../notesSlides/notesSlide11.xml"/><Relationship Id="rId7" Type="http://schemas.openxmlformats.org/officeDocument/2006/relationships/hyperlink" Target="https://doi.org/10.1080/10550887.2021.2021058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hyperlink" Target="https://doi.org/10.1080/26929953.2022.2163013" TargetMode="External"/><Relationship Id="rId11" Type="http://schemas.openxmlformats.org/officeDocument/2006/relationships/hyperlink" Target="https://doi.org/10.1024/0939-5911/a000720" TargetMode="External"/><Relationship Id="rId5" Type="http://schemas.openxmlformats.org/officeDocument/2006/relationships/image" Target="../media/image1.emf"/><Relationship Id="rId10" Type="http://schemas.openxmlformats.org/officeDocument/2006/relationships/hyperlink" Target="https://doi.org/10.1016/j.socscimed.2012.11.036" TargetMode="External"/><Relationship Id="rId4" Type="http://schemas.openxmlformats.org/officeDocument/2006/relationships/oleObject" Target="../embeddings/oleObject11.bin"/><Relationship Id="rId9" Type="http://schemas.openxmlformats.org/officeDocument/2006/relationships/hyperlink" Target="https://doi.org/10.3389/fpsyt.2022.83978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8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>
            <a:extLst>
              <a:ext uri="{FF2B5EF4-FFF2-40B4-BE49-F238E27FC236}">
                <a16:creationId xmlns:a16="http://schemas.microsoft.com/office/drawing/2014/main" id="{E399DEE7-00F3-4247-ACA2-9ABBDE105BD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65277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6" name="Object 15" hidden="1">
                        <a:extLst>
                          <a:ext uri="{FF2B5EF4-FFF2-40B4-BE49-F238E27FC236}">
                            <a16:creationId xmlns:a16="http://schemas.microsoft.com/office/drawing/2014/main" id="{E399DEE7-00F3-4247-ACA2-9ABBDE105B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6EC6A28-0F7B-4E8B-9C56-49DD26D89650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512000" y="2906755"/>
            <a:ext cx="9468000" cy="997196"/>
          </a:xfrm>
        </p:spPr>
        <p:txBody>
          <a:bodyPr/>
          <a:lstStyle/>
          <a:p>
            <a:r>
              <a:rPr lang="en-GB" sz="3600" b="1" dirty="0"/>
              <a:t>Females affected by an intimate partner's online compulsive sexual behaviour: a case report.</a:t>
            </a:r>
            <a:endParaRPr lang="de-DE" sz="3600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E04E831-0C60-4F04-9E99-2CF8E267E7A0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512000" y="4221288"/>
            <a:ext cx="9468000" cy="1323439"/>
          </a:xfrm>
        </p:spPr>
        <p:txBody>
          <a:bodyPr/>
          <a:lstStyle/>
          <a:p>
            <a:r>
              <a:rPr lang="en-GB" b="1" dirty="0"/>
              <a:t>AFINet Conference, 15 -17th June 2023, Rotterdam, The Netherlands </a:t>
            </a:r>
          </a:p>
          <a:p>
            <a:endParaRPr lang="en-GB" dirty="0"/>
          </a:p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r>
              <a:rPr lang="en-US" altLang="de-DE" dirty="0">
                <a:solidFill>
                  <a:srgbClr val="333333"/>
                </a:solidFill>
              </a:rPr>
              <a:t>Diana Moesgen</a:t>
            </a:r>
            <a:endParaRPr lang="en-US" altLang="de-DE" b="1" baseline="30000" dirty="0">
              <a:solidFill>
                <a:srgbClr val="333333"/>
              </a:solidFill>
            </a:endParaRPr>
          </a:p>
          <a:p>
            <a:endParaRPr lang="de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80A6F-8FDC-415B-9D1A-A72ABD7691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>
          <a:xfrm>
            <a:off x="1512000" y="5298584"/>
            <a:ext cx="10440000" cy="664797"/>
          </a:xfrm>
        </p:spPr>
        <p:txBody>
          <a:bodyPr/>
          <a:lstStyle/>
          <a:p>
            <a:r>
              <a:rPr lang="en-US" altLang="de-DE" sz="1600" dirty="0"/>
              <a:t>German Institute of Addiction and Prevention Research</a:t>
            </a:r>
          </a:p>
          <a:p>
            <a:r>
              <a:rPr lang="en-US" altLang="de-DE" sz="1600" dirty="0"/>
              <a:t>Catholic University of Applied Sciences North Rhine-Westphalia</a:t>
            </a:r>
          </a:p>
          <a:p>
            <a:r>
              <a:rPr lang="en-US" altLang="de-DE" sz="1600" dirty="0"/>
              <a:t>Cologne/Paderborn, Germany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31884" y="1329947"/>
            <a:ext cx="3399233" cy="115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649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7310F00B-6462-411F-A9B0-24C17D4907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7310F00B-6462-411F-A9B0-24C17D490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37481253-FC27-45BE-82D0-8E489988659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511300" y="3318109"/>
            <a:ext cx="9480550" cy="609398"/>
          </a:xfrm>
        </p:spPr>
        <p:txBody>
          <a:bodyPr vert="horz"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attention</a:t>
            </a:r>
            <a:endParaRPr lang="de-DE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E5DD342-8D27-4F57-A60B-2D0B9FCFB2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>
          <a:xfrm>
            <a:off x="1511300" y="4735471"/>
            <a:ext cx="4572000" cy="1055674"/>
          </a:xfrm>
        </p:spPr>
        <p:txBody>
          <a:bodyPr/>
          <a:lstStyle/>
          <a:p>
            <a:pPr lvl="0"/>
            <a:r>
              <a:rPr lang="de-DE" b="1" dirty="0"/>
              <a:t>Prof. Dr. Diana Moesgen</a:t>
            </a:r>
          </a:p>
          <a:p>
            <a:pPr lvl="0"/>
            <a:r>
              <a:rPr lang="de-DE" dirty="0"/>
              <a:t>Mail: </a:t>
            </a:r>
            <a:r>
              <a:rPr lang="de-DE" dirty="0">
                <a:hlinkClick r:id="rId6"/>
              </a:rPr>
              <a:t>d.moesgen@katho-nrw.de</a:t>
            </a:r>
            <a:r>
              <a:rPr lang="de-DE" dirty="0"/>
              <a:t> </a:t>
            </a:r>
          </a:p>
          <a:p>
            <a:pPr lvl="0"/>
            <a:r>
              <a:rPr lang="de-DE" dirty="0"/>
              <a:t>Web: </a:t>
            </a:r>
            <a:r>
              <a:rPr lang="de-DE" dirty="0">
                <a:hlinkClick r:id="rId7"/>
              </a:rPr>
              <a:t>www.katho-nrw.de</a:t>
            </a:r>
            <a:r>
              <a:rPr lang="de-DE" dirty="0"/>
              <a:t>, </a:t>
            </a:r>
            <a:r>
              <a:rPr lang="de-DE" dirty="0">
                <a:hlinkClick r:id="rId8"/>
              </a:rPr>
              <a:t>www.disup.de</a:t>
            </a:r>
            <a:r>
              <a:rPr lang="de-DE" dirty="0"/>
              <a:t> </a:t>
            </a:r>
          </a:p>
        </p:txBody>
      </p:sp>
      <p:pic>
        <p:nvPicPr>
          <p:cNvPr id="2" name="Picture 40">
            <a:extLst>
              <a:ext uri="{FF2B5EF4-FFF2-40B4-BE49-F238E27FC236}">
                <a16:creationId xmlns:a16="http://schemas.microsoft.com/office/drawing/2014/main" id="{96162BB3-F049-6D3B-042A-327E575F8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974" y="1398494"/>
            <a:ext cx="3936876" cy="45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009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1284230"/>
            <a:ext cx="11484000" cy="332399"/>
          </a:xfrm>
        </p:spPr>
        <p:txBody>
          <a:bodyPr/>
          <a:lstStyle/>
          <a:p>
            <a:r>
              <a:rPr lang="de-DE" dirty="0"/>
              <a:t>References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58050" y="1869548"/>
            <a:ext cx="11484000" cy="3600000"/>
          </a:xfrm>
        </p:spPr>
        <p:txBody>
          <a:bodyPr/>
          <a:lstStyle/>
          <a:p>
            <a:pPr indent="-216000" algn="l">
              <a:lnSpc>
                <a:spcPct val="100000"/>
              </a:lnSpc>
              <a:spcBef>
                <a:spcPts val="600"/>
              </a:spcBef>
            </a:pPr>
            <a:r>
              <a:rPr lang="en-US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Aghamiri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F.S. &amp; </a:t>
            </a:r>
            <a:r>
              <a:rPr lang="en-US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Luetz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J.M. (2023). The Long-Lived Impacts of Sexual Addiction: Examples of Unwanted Gifts That Keep Giving. </a:t>
            </a:r>
            <a:r>
              <a:rPr lang="en-US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Sexual Health &amp; Compulsivity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de-DE" sz="1400" b="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30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 (1), 123-127. 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https://doi.org/10.1080/26929953.2022.2163013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 </a:t>
            </a:r>
          </a:p>
          <a:p>
            <a:pPr indent="-216000" algn="l">
              <a:lnSpc>
                <a:spcPct val="100000"/>
              </a:lnSpc>
              <a:spcBef>
                <a:spcPts val="600"/>
              </a:spcBef>
            </a:pP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Aghamiri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F.S.,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Luetz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 J.M. &amp; Hills, K. (2022)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Pornography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addiction and its impacts on intimate female partner wellbeing—a systematic narrative synthesis, </a:t>
            </a:r>
            <a:r>
              <a:rPr lang="en-US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Journal of Addictive Diseases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en-US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40 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(4), 472-480.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10.1080/10550887.2021.2021058</a:t>
            </a:r>
            <a:endParaRPr lang="en-US" sz="14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indent="-216000" algn="l">
              <a:lnSpc>
                <a:spcPct val="100000"/>
              </a:lnSpc>
              <a:spcBef>
                <a:spcPts val="600"/>
              </a:spcBef>
            </a:pPr>
            <a:r>
              <a:rPr lang="en-US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Eberl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C.M.L., Hess, M. &amp; Buchner, U.G. (2022). </a:t>
            </a:r>
            <a:r>
              <a:rPr lang="de-DE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Zwanghafte sexuelle Verhaltensstörung. Impulskontrollstörung oder Verhaltenssucht? Der aktuelle Stand der </a:t>
            </a:r>
            <a:r>
              <a:rPr lang="de-DE" sz="1400" b="0" i="1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Nosologiediskussion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[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Compulsive sexual </a:t>
            </a:r>
            <a:r>
              <a:rPr lang="en-US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behaviour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disorder. Impulse control disorder or addictive </a:t>
            </a:r>
            <a:r>
              <a:rPr lang="en-US" sz="1400" b="0" i="0" u="none" strike="noStrike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behaviour? 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current state of the nosology discussion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] [Poster </a:t>
            </a:r>
            <a:r>
              <a:rPr lang="de-DE" sz="14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Presentation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]. 22. Interdisziplinärer Kongress für Suchtmedizin, München, Germany. </a:t>
            </a:r>
            <a:endParaRPr lang="de-DE" sz="14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indent="-216000">
              <a:lnSpc>
                <a:spcPct val="100000"/>
              </a:lnSpc>
              <a:spcBef>
                <a:spcPts val="600"/>
              </a:spcBef>
            </a:pP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Fuss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J.,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Lemay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K., Stein, D.J.,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Briken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P., Jakob, R., Reed, G.M., Kogan, C.S. (2019). Public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stakeholders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’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comments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on ICD-11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chapters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related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to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mental and sexual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health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 </a:t>
            </a:r>
            <a:r>
              <a:rPr lang="de-DE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World </a:t>
            </a:r>
            <a:r>
              <a:rPr lang="de-DE" sz="1400" b="0" i="1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Psychiatry</a:t>
            </a:r>
            <a:r>
              <a:rPr lang="de-DE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18 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(2), 233-235. </a:t>
            </a:r>
            <a:r>
              <a:rPr lang="de-DE" sz="14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https://doi.org/</a:t>
            </a:r>
            <a:r>
              <a:rPr lang="de-DE" sz="14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10.1002/wps.20635</a:t>
            </a:r>
            <a:endParaRPr lang="de-DE" sz="14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indent="-216000">
              <a:lnSpc>
                <a:spcPct val="100000"/>
              </a:lnSpc>
              <a:spcBef>
                <a:spcPts val="600"/>
              </a:spcBef>
            </a:pP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González-</a:t>
            </a:r>
            <a:r>
              <a:rPr lang="de-DE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Bueso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V., </a:t>
            </a:r>
            <a:r>
              <a:rPr lang="de-DE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Santamaría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J.J., Caro-Pérez, O., Fernández, D., </a:t>
            </a:r>
            <a:r>
              <a:rPr lang="de-DE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Baño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-Alcazar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M., 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Jiménez-Murcia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S., </a:t>
            </a:r>
            <a:r>
              <a:rPr lang="de-DE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Håkansson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A., </a:t>
            </a: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del Pino-Gutiérrez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A. &amp; Ribas, J. (2022). </a:t>
            </a:r>
            <a:r>
              <a:rPr lang="en-US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Compulsive Sexual Behavior Online and Non-online in Adult Male Patients and Healthy Controls: Comparison in Sociodemographic, Clinical, and Personality Variables. </a:t>
            </a:r>
            <a:r>
              <a:rPr lang="en-US" sz="1400" b="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Frontiers in Psychiatry, 13</a:t>
            </a:r>
            <a:r>
              <a:rPr lang="en-US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</a:t>
            </a:r>
            <a:r>
              <a:rPr lang="de-DE" sz="14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a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rticle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839788. 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https://doi.org/10.3389/fpsyt.2022.839788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 </a:t>
            </a:r>
          </a:p>
          <a:p>
            <a:pPr indent="-216000">
              <a:lnSpc>
                <a:spcPct val="100000"/>
              </a:lnSpc>
              <a:spcBef>
                <a:spcPts val="600"/>
              </a:spcBef>
            </a:pPr>
            <a:r>
              <a:rPr lang="de-DE" sz="14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Orford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J., </a:t>
            </a:r>
            <a:r>
              <a:rPr lang="de-DE" sz="14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Velleman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R., </a:t>
            </a:r>
            <a:r>
              <a:rPr lang="de-DE" sz="14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Natera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G., Templeton, L. &amp; </a:t>
            </a:r>
            <a:r>
              <a:rPr lang="de-DE" sz="14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Copello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, A. (2013). </a:t>
            </a:r>
            <a:r>
              <a:rPr lang="en-US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Addiction in the family is a major but neglected contributor to the global burden of adult ill-health. </a:t>
            </a:r>
            <a:r>
              <a:rPr lang="en-US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Social Science &amp; Medicine, 78, </a:t>
            </a:r>
            <a:r>
              <a:rPr lang="en-US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70-77. </a:t>
            </a:r>
            <a:r>
              <a:rPr lang="de-DE" sz="14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hlinkClick r:id="rId10" tooltip="Persistent link using digital object identifi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https://doi.org/10.1016/j.socscimed.2012.11.036</a:t>
            </a:r>
            <a:endParaRPr lang="de-DE" sz="1400" b="0" i="0" u="none" strike="noStrike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</a:endParaRPr>
          </a:p>
          <a:p>
            <a:pPr indent="-216000" algn="l">
              <a:lnSpc>
                <a:spcPct val="100000"/>
              </a:lnSpc>
              <a:spcBef>
                <a:spcPts val="600"/>
              </a:spcBef>
            </a:pPr>
            <a:r>
              <a:rPr lang="de-DE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Rumpf, 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H.-J., Batra, A., Bischof, A., Hoch, E., Lindenberg, K., Mann, K., Montag, C., Müller, A., Müller, K.W., Rehbein, F., Stark, R., </a:t>
            </a:r>
            <a:r>
              <a:rPr lang="de-DE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te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Wildt, B., Thomasius, R., Wölfling, K. &amp; Brandt, M. (2021). Vereinheitlichung der Bezeichnungen für Verhaltenssüchte  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[</a:t>
            </a:r>
            <a:r>
              <a:rPr lang="en-US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Standardisation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of the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terms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for addictive </a:t>
            </a:r>
            <a:r>
              <a:rPr lang="en-US" sz="14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behaviours</a:t>
            </a:r>
            <a:r>
              <a:rPr lang="de-DE" sz="14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</a:rPr>
              <a:t>]. </a:t>
            </a:r>
            <a:r>
              <a:rPr lang="de-DE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Sucht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de-DE" sz="1400" b="0" i="1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67 </a:t>
            </a:r>
            <a:r>
              <a:rPr lang="de-DE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(4), 181–185. 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https://doi.org/10.1024/0939-5911/a000720</a:t>
            </a:r>
            <a:r>
              <a:rPr lang="en-US" sz="14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endParaRPr lang="de-DE" sz="14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algn="l"/>
            <a:endParaRPr lang="de-DE" sz="1800" b="0" i="0" u="none" strike="noStrike" baseline="0" dirty="0">
              <a:latin typeface="AkkuratPro-Light"/>
            </a:endParaRPr>
          </a:p>
          <a:p>
            <a:pPr algn="l"/>
            <a:endParaRPr lang="de-DE" b="0" i="0" dirty="0">
              <a:solidFill>
                <a:srgbClr val="333333"/>
              </a:solidFill>
              <a:effectLst/>
              <a:latin typeface="+mj-lt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AE2226CF-C764-812E-7F86-F22F2F6BF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1AAFBA4-ECF9-064A-05FC-527B43414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81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1. Online </a:t>
            </a:r>
            <a:r>
              <a:rPr lang="de-DE" dirty="0" err="1"/>
              <a:t>compulsive</a:t>
            </a:r>
            <a:r>
              <a:rPr lang="de-DE" dirty="0"/>
              <a:t> sexual </a:t>
            </a:r>
            <a:r>
              <a:rPr lang="de-DE" dirty="0" err="1"/>
              <a:t>behaviours</a:t>
            </a:r>
            <a:r>
              <a:rPr lang="de-DE" dirty="0"/>
              <a:t> (OCSB)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DA95F7-E6A6-4995-A1C4-19F44FD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Compulsive sexual </a:t>
            </a:r>
            <a:r>
              <a:rPr lang="en-US" dirty="0" err="1"/>
              <a:t>behaviour</a:t>
            </a:r>
            <a:r>
              <a:rPr lang="en-US" dirty="0"/>
              <a:t> disorder is characterized by a persistent pattern of failure to control intense, repetitive sexual impulses or urges resulting in repetitive sexual behavior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Symptoms may include repetitive sexual activities becoming a central focus of the person’s life to the point of neglecting health and personal care or other interests, activities and responsibilities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Numerous unsuccessful efforts to significantly reduce repetitive sexual </a:t>
            </a:r>
            <a:r>
              <a:rPr lang="en-US" dirty="0" err="1"/>
              <a:t>behaviour</a:t>
            </a:r>
            <a:r>
              <a:rPr lang="en-US" dirty="0"/>
              <a:t>; and continued repetitive sexual </a:t>
            </a:r>
            <a:r>
              <a:rPr lang="en-US" dirty="0" err="1"/>
              <a:t>behaviour</a:t>
            </a:r>
            <a:r>
              <a:rPr lang="en-US" dirty="0"/>
              <a:t> despite adverse consequences or deriving little or no satisfaction from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pattern of failure to control intense, sexual impulses or urges and resulting repetitive sexual </a:t>
            </a:r>
            <a:r>
              <a:rPr lang="en-US" dirty="0" err="1"/>
              <a:t>behaviour</a:t>
            </a:r>
            <a:r>
              <a:rPr lang="en-US" dirty="0"/>
              <a:t> is manifested over an extended period of time (e.g., 6 months or more), and causes marked distress or significant impairment in personal, family, social, educational, occupational, or other important areas of functioning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Distress that is entirely related to moral judgments and disapproval about sexual impulses, urges, or </a:t>
            </a:r>
            <a:r>
              <a:rPr lang="en-US" dirty="0" err="1"/>
              <a:t>behaviours</a:t>
            </a:r>
            <a:r>
              <a:rPr lang="en-US" dirty="0"/>
              <a:t> is not sufficient to meet this requirement</a:t>
            </a:r>
            <a:endParaRPr lang="de-D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pPr>
              <a:defRPr/>
            </a:pPr>
            <a:r>
              <a:rPr lang="en-US" dirty="0"/>
              <a:t>6C72 Compulsive sexual </a:t>
            </a:r>
            <a:r>
              <a:rPr lang="en-US" dirty="0" err="1"/>
              <a:t>behaviour</a:t>
            </a:r>
            <a:r>
              <a:rPr lang="en-US" dirty="0"/>
              <a:t> disorder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FFCE6AA-67FC-41B4-8501-BEFB8E5476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050" y="6012748"/>
            <a:ext cx="11484000" cy="193899"/>
          </a:xfrm>
        </p:spPr>
        <p:txBody>
          <a:bodyPr/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https://icd.who.int/browse11/l-m/en#/http%253A%252F%252Fid.who.int%252Ficd%252Fentity%252F1630268048</a:t>
            </a:r>
          </a:p>
        </p:txBody>
      </p:sp>
    </p:spTree>
    <p:extLst>
      <p:ext uri="{BB962C8B-B14F-4D97-AF65-F5344CB8AC3E}">
        <p14:creationId xmlns:p14="http://schemas.microsoft.com/office/powerpoint/2010/main" val="673748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 err="1"/>
              <a:t>Overview</a:t>
            </a:r>
            <a:endParaRPr lang="de-D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DA95F7-E6A6-4995-A1C4-19F44FD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>
                <a:srgbClr val="8BAF35"/>
              </a:buClr>
              <a:buFont typeface="+mj-lt"/>
              <a:buAutoNum type="arabicPeriod"/>
            </a:pPr>
            <a:r>
              <a:rPr lang="en-GB" dirty="0"/>
              <a:t>Online compulsive sexual behaviour </a:t>
            </a:r>
            <a:r>
              <a:rPr lang="en-US" altLang="de-DE" dirty="0"/>
              <a:t>(OCSB) and its impact on intimate female partner well-being </a:t>
            </a:r>
          </a:p>
          <a:p>
            <a:pPr marL="342900" indent="-342900">
              <a:buClr>
                <a:srgbClr val="8BAF35"/>
              </a:buClr>
              <a:buFont typeface="+mj-lt"/>
              <a:buAutoNum type="arabicPeriod"/>
            </a:pPr>
            <a:r>
              <a:rPr lang="en-US" altLang="de-DE" dirty="0"/>
              <a:t>Case report</a:t>
            </a:r>
          </a:p>
          <a:p>
            <a:pPr marL="342900" indent="-342900">
              <a:buClr>
                <a:srgbClr val="8BAF35"/>
              </a:buClr>
              <a:buFont typeface="+mj-lt"/>
              <a:buAutoNum type="arabicPeriod"/>
            </a:pPr>
            <a:r>
              <a:rPr lang="en-US" altLang="de-DE" dirty="0"/>
              <a:t>Application of the stress-strain-coping-support (SSCS) model</a:t>
            </a:r>
          </a:p>
          <a:p>
            <a:pPr marL="342900" indent="-342900">
              <a:buClr>
                <a:srgbClr val="8BAF35"/>
              </a:buClr>
              <a:buFont typeface="+mj-lt"/>
              <a:buAutoNum type="arabicPeriod"/>
            </a:pPr>
            <a:r>
              <a:rPr lang="en-US" altLang="de-DE" dirty="0"/>
              <a:t>Conclusion</a:t>
            </a:r>
          </a:p>
          <a:p>
            <a:pPr marL="342900" indent="-342900">
              <a:buClr>
                <a:srgbClr val="8BAF35"/>
              </a:buClr>
              <a:buFont typeface="+mj-lt"/>
              <a:buAutoNum type="arabicPeriod"/>
            </a:pPr>
            <a:endParaRPr lang="de-DE" altLang="de-DE" dirty="0"/>
          </a:p>
          <a:p>
            <a:endParaRPr lang="de-D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FFCE6AA-67FC-41B4-8501-BEFB8E5476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41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1. Online </a:t>
            </a:r>
            <a:r>
              <a:rPr lang="de-DE" dirty="0" err="1"/>
              <a:t>compulsive</a:t>
            </a:r>
            <a:r>
              <a:rPr lang="de-DE" dirty="0"/>
              <a:t> sexual </a:t>
            </a:r>
            <a:r>
              <a:rPr lang="de-DE" dirty="0" err="1"/>
              <a:t>behaviour</a:t>
            </a:r>
            <a:r>
              <a:rPr lang="de-DE" dirty="0"/>
              <a:t> (OCSB)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DA95F7-E6A6-4995-A1C4-19F44FD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Compulsive sexual </a:t>
            </a:r>
            <a:r>
              <a:rPr lang="en-US" dirty="0" err="1"/>
              <a:t>behaviour</a:t>
            </a:r>
            <a:r>
              <a:rPr lang="en-US" dirty="0"/>
              <a:t> (CSB) is characterized by a persistent pattern of failure to control sexual impulses, resulting in repetitive sexual behavior over a prolonged period that causes marked discomfort in personal, family, social, school, work or in other functional areas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Online </a:t>
            </a:r>
            <a:r>
              <a:rPr lang="en-US" dirty="0"/>
              <a:t>compulsive sexual </a:t>
            </a:r>
            <a:r>
              <a:rPr lang="en-US" dirty="0" err="1"/>
              <a:t>behaviour</a:t>
            </a:r>
            <a:r>
              <a:rPr lang="en-US" dirty="0"/>
              <a:t> (OSCB) = when the problematic sexual practices are online (e.g. online pornography, online sexual chatting)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Consequences of problematic online sexual practices are similar to the in-person form and include risky sexual </a:t>
            </a:r>
            <a:r>
              <a:rPr lang="en-US" dirty="0" err="1"/>
              <a:t>behaviours</a:t>
            </a:r>
            <a:r>
              <a:rPr lang="en-US" dirty="0"/>
              <a:t>, professional and financial problems, as well as interpersonal </a:t>
            </a:r>
            <a:r>
              <a:rPr lang="de-DE" dirty="0" err="1"/>
              <a:t>isolation</a:t>
            </a:r>
            <a:endParaRPr lang="de-DE" altLang="de-DE" dirty="0"/>
          </a:p>
          <a:p>
            <a:endParaRPr lang="de-D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FFCE6AA-67FC-41B4-8501-BEFB8E5476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050" y="6012748"/>
            <a:ext cx="11484000" cy="193899"/>
          </a:xfrm>
        </p:spPr>
        <p:txBody>
          <a:bodyPr/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González-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Bueso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et al., 2022</a:t>
            </a:r>
          </a:p>
        </p:txBody>
      </p:sp>
    </p:spTree>
    <p:extLst>
      <p:ext uri="{BB962C8B-B14F-4D97-AF65-F5344CB8AC3E}">
        <p14:creationId xmlns:p14="http://schemas.microsoft.com/office/powerpoint/2010/main" val="351315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1. Online </a:t>
            </a:r>
            <a:r>
              <a:rPr lang="de-DE" dirty="0" err="1"/>
              <a:t>compulsive</a:t>
            </a:r>
            <a:r>
              <a:rPr lang="de-DE" dirty="0"/>
              <a:t> sexual </a:t>
            </a:r>
            <a:r>
              <a:rPr lang="de-DE" dirty="0" err="1"/>
              <a:t>behaviour</a:t>
            </a:r>
            <a:r>
              <a:rPr lang="de-DE" dirty="0"/>
              <a:t> (OCSB)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DA95F7-E6A6-4995-A1C4-19F44FD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Despite the active scientific discussion about whether CSB constitutes a disorder due to addictive </a:t>
            </a:r>
            <a:r>
              <a:rPr lang="en-US" dirty="0" err="1"/>
              <a:t>behaviours</a:t>
            </a:r>
            <a:r>
              <a:rPr lang="en-US" dirty="0"/>
              <a:t>, it has not been included in the International Classification of Diseases 11th (ICD-11) addictive disorders category, but in the impulse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disorder</a:t>
            </a:r>
            <a:r>
              <a:rPr lang="de-DE" dirty="0"/>
              <a:t> </a:t>
            </a:r>
            <a:r>
              <a:rPr lang="de-DE" dirty="0" err="1"/>
              <a:t>category</a:t>
            </a:r>
            <a:r>
              <a:rPr lang="de-DE" dirty="0"/>
              <a:t> (code: 6C72) </a:t>
            </a:r>
            <a:r>
              <a:rPr lang="de-DE" sz="16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González-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Bueso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et al., 2022)</a:t>
            </a:r>
            <a:endParaRPr lang="de-D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en-US" dirty="0"/>
              <a:t>there is still disagreement about its classification as an impulse control disorder, obsessive spectrum disorder, </a:t>
            </a:r>
            <a:r>
              <a:rPr lang="en-US" dirty="0" err="1"/>
              <a:t>behavioural</a:t>
            </a:r>
            <a:r>
              <a:rPr lang="en-US" dirty="0"/>
              <a:t> addiction, or as an expression of normal behavior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(Fuss et al.,  2019;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Eberl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et al., 2022)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Various experts, however, recommend to describe e.g. </a:t>
            </a:r>
            <a:r>
              <a:rPr lang="de-DE" dirty="0" err="1"/>
              <a:t>pornography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disorder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en-US" dirty="0"/>
              <a:t>disorder due to addictive </a:t>
            </a:r>
            <a:r>
              <a:rPr lang="en-US" dirty="0" err="1"/>
              <a:t>behaviours</a:t>
            </a:r>
            <a:r>
              <a:rPr lang="en-US" dirty="0"/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Rumpf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et al., 2021)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CSB share similar characteristics with d</a:t>
            </a:r>
            <a:r>
              <a:rPr lang="en-US" i="0" dirty="0">
                <a:effectLst/>
                <a:latin typeface="+mj-lt"/>
              </a:rPr>
              <a:t>isorders due to substance use or addictive </a:t>
            </a:r>
            <a:r>
              <a:rPr lang="en-US" i="0" dirty="0" err="1">
                <a:effectLst/>
                <a:latin typeface="+mj-lt"/>
              </a:rPr>
              <a:t>behaviours</a:t>
            </a:r>
            <a:r>
              <a:rPr lang="en-US" i="0" dirty="0">
                <a:effectLst/>
                <a:latin typeface="+mj-lt"/>
              </a:rPr>
              <a:t>:</a:t>
            </a:r>
            <a:r>
              <a:rPr lang="en-US" dirty="0">
                <a:latin typeface="+mj-lt"/>
              </a:rPr>
              <a:t> e.g. failure to control impulses, strong urges, repetitive sexual activities becoming a central focus of the person’s life to the point of neglecting other duties or interests, numerous unsuccessful efforts to significantly reduce repetitive sexual </a:t>
            </a:r>
            <a:r>
              <a:rPr lang="en-US" dirty="0" err="1">
                <a:latin typeface="+mj-lt"/>
              </a:rPr>
              <a:t>behaviour</a:t>
            </a:r>
            <a:r>
              <a:rPr lang="en-US" dirty="0">
                <a:latin typeface="+mj-lt"/>
              </a:rPr>
              <a:t>; and continued repetitive sexual </a:t>
            </a:r>
            <a:r>
              <a:rPr lang="en-US" dirty="0" err="1">
                <a:latin typeface="+mj-lt"/>
              </a:rPr>
              <a:t>behaviour</a:t>
            </a:r>
            <a:r>
              <a:rPr lang="en-US" dirty="0">
                <a:latin typeface="+mj-lt"/>
              </a:rPr>
              <a:t> despite adverse consequences </a:t>
            </a:r>
            <a:endParaRPr lang="de-DE" dirty="0">
              <a:latin typeface="+mj-lt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pPr>
              <a:defRPr/>
            </a:pPr>
            <a:r>
              <a:rPr lang="de-DE" dirty="0" err="1"/>
              <a:t>Nosological</a:t>
            </a:r>
            <a:r>
              <a:rPr lang="de-DE" dirty="0"/>
              <a:t> </a:t>
            </a:r>
            <a:r>
              <a:rPr lang="de-DE" dirty="0" err="1"/>
              <a:t>classification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859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1. Online </a:t>
            </a:r>
            <a:r>
              <a:rPr lang="de-DE" dirty="0" err="1"/>
              <a:t>compulsive</a:t>
            </a:r>
            <a:r>
              <a:rPr lang="de-DE" dirty="0"/>
              <a:t> sexual </a:t>
            </a:r>
            <a:r>
              <a:rPr lang="de-DE" dirty="0" err="1"/>
              <a:t>behaviour</a:t>
            </a:r>
            <a:r>
              <a:rPr lang="de-DE" dirty="0"/>
              <a:t> (OCSB)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r>
              <a:rPr lang="de-DE" dirty="0"/>
              <a:t>OCSB and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impact</a:t>
            </a:r>
            <a:r>
              <a:rPr lang="de-DE" dirty="0"/>
              <a:t> on </a:t>
            </a:r>
            <a:r>
              <a:rPr lang="de-DE" dirty="0" err="1"/>
              <a:t>intimate</a:t>
            </a:r>
            <a:r>
              <a:rPr lang="de-DE" dirty="0"/>
              <a:t> </a:t>
            </a:r>
            <a:r>
              <a:rPr lang="de-DE" dirty="0" err="1"/>
              <a:t>female</a:t>
            </a:r>
            <a:r>
              <a:rPr lang="de-DE" dirty="0"/>
              <a:t>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wellbeing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58050" y="6012748"/>
            <a:ext cx="11484000" cy="193899"/>
          </a:xfrm>
        </p:spPr>
        <p:txBody>
          <a:bodyPr/>
          <a:lstStyle/>
          <a:p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Aghamiri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Luetz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&amp; Hills (2022); 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Aghamiri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&amp; 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Luetz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(2023)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Whereas much research has focused on male consumers of pornography, only few studies have examined the impacts of CSB on the wellbeing and experiences of female intimate partners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However, it is acknowledged that e.g. compulsive pornography consumption is commonly linked to risky and uncontrolled sexual behaviors, which may lead to serious relationship challenges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According to several studies, more than 60% of males in the US and Australia use online pornography, with a significant impact on female partners’ general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CSB were totally online, the impacts on intimate partners were nevertheless equally as traumatizing as actual physical sexual </a:t>
            </a:r>
            <a:r>
              <a:rPr lang="de-DE" dirty="0" err="1"/>
              <a:t>infidelity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0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1. Online </a:t>
            </a:r>
            <a:r>
              <a:rPr lang="de-DE" dirty="0" err="1"/>
              <a:t>compulsive</a:t>
            </a:r>
            <a:r>
              <a:rPr lang="de-DE" dirty="0"/>
              <a:t> sexual </a:t>
            </a:r>
            <a:r>
              <a:rPr lang="de-DE" dirty="0" err="1"/>
              <a:t>behaviour</a:t>
            </a:r>
            <a:r>
              <a:rPr lang="de-DE" dirty="0"/>
              <a:t> (OCSB)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840" y="1641505"/>
            <a:ext cx="11484000" cy="498598"/>
          </a:xfrm>
        </p:spPr>
        <p:txBody>
          <a:bodyPr/>
          <a:lstStyle/>
          <a:p>
            <a:r>
              <a:rPr lang="de-DE" dirty="0" err="1"/>
              <a:t>Pornography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and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impacts</a:t>
            </a:r>
            <a:r>
              <a:rPr lang="de-DE" dirty="0"/>
              <a:t> on </a:t>
            </a:r>
          </a:p>
          <a:p>
            <a:r>
              <a:rPr lang="de-DE" dirty="0" err="1"/>
              <a:t>intimate</a:t>
            </a:r>
            <a:r>
              <a:rPr lang="de-DE" dirty="0"/>
              <a:t> </a:t>
            </a:r>
            <a:r>
              <a:rPr lang="de-DE" dirty="0" err="1"/>
              <a:t>female</a:t>
            </a:r>
            <a:r>
              <a:rPr lang="de-DE" dirty="0"/>
              <a:t>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wellbeing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58050" y="6012748"/>
            <a:ext cx="11484000" cy="193899"/>
          </a:xfrm>
        </p:spPr>
        <p:txBody>
          <a:bodyPr/>
          <a:lstStyle/>
          <a:p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Aghamiri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Luetz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&amp; Hills (2022)</a:t>
            </a:r>
          </a:p>
        </p:txBody>
      </p:sp>
      <p:pic>
        <p:nvPicPr>
          <p:cNvPr id="8" name="Inhaltsplatzhalter 7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4571999" y="1215986"/>
            <a:ext cx="7620001" cy="56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810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2. Case </a:t>
            </a:r>
            <a:r>
              <a:rPr lang="de-DE" dirty="0" err="1"/>
              <a:t>report</a:t>
            </a:r>
            <a:endParaRPr lang="de-D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DA95F7-E6A6-4995-A1C4-19F44FD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Bridget*…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is 33 years old, industrial clerk on maternity leave, with - </a:t>
            </a:r>
            <a:r>
              <a:rPr lang="en-US" dirty="0"/>
              <a:t>at the time of the first interview – one son (1y)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is very much in love with her husband and wants to have a traditional marriage, wants to be a “perfect wife”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reports that her husband has been diagnosed with “cybersex addiction” </a:t>
            </a:r>
            <a:r>
              <a:rPr lang="en-GB" dirty="0">
                <a:sym typeface="Wingdings" panose="05000000000000000000" pitchFamily="2" charset="2"/>
              </a:rPr>
              <a:t> she found out by finding a mobile phone with messages and pictures with explicit </a:t>
            </a:r>
            <a:r>
              <a:rPr lang="en-GB" dirty="0" err="1">
                <a:sym typeface="Wingdings" panose="05000000000000000000" pitchFamily="2" charset="2"/>
              </a:rPr>
              <a:t>sexuals</a:t>
            </a:r>
            <a:r>
              <a:rPr lang="en-GB" dirty="0">
                <a:sym typeface="Wingdings" panose="05000000000000000000" pitchFamily="2" charset="2"/>
              </a:rPr>
              <a:t> contents hidden in the bathroom under a stack of towels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ym typeface="Wingdings" panose="05000000000000000000" pitchFamily="2" charset="2"/>
              </a:rPr>
              <a:t>in retrospect, felt that something was wrong from the very beginning of their relationship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689187D-A1C6-FAC1-1129-7592F7ACF2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/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/>
        <p:txBody>
          <a:bodyPr/>
          <a:lstStyle/>
          <a:p>
            <a:fld id="{3D23FD3E-EA92-4EF9-B826-0F4AC5D6052A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FFCE6AA-67FC-41B4-8501-BEFB8E5476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050" y="6012748"/>
            <a:ext cx="11484000" cy="193899"/>
          </a:xfrm>
        </p:spPr>
        <p:txBody>
          <a:bodyPr/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* names changed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D6F1F9-7C8C-4FDE-DF1C-0DFC2A4242D9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de-DE" dirty="0" err="1"/>
              <a:t>Bridget´s</a:t>
            </a:r>
            <a:r>
              <a:rPr lang="de-DE" dirty="0"/>
              <a:t> </a:t>
            </a:r>
            <a:r>
              <a:rPr lang="de-DE" dirty="0" err="1"/>
              <a:t>husband</a:t>
            </a:r>
            <a:r>
              <a:rPr lang="de-DE" dirty="0"/>
              <a:t> Timothy*…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</a:rPr>
              <a:t>is 34 years old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a typeface="Times New Roman" panose="02020603050405020304" pitchFamily="18" charset="0"/>
              </a:rPr>
              <a:t>works for the </a:t>
            </a:r>
            <a:r>
              <a:rPr lang="en-US" b="0" i="0" dirty="0">
                <a:effectLst/>
                <a:latin typeface="Google Sans"/>
              </a:rPr>
              <a:t>German 'Border Protection Group 9’ (special unit of the German Federal Police to combat terrorism, serious and violent crime)</a:t>
            </a: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</a:rPr>
              <a:t>a</a:t>
            </a:r>
            <a:r>
              <a:rPr lang="en-GB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fter initial denial, admitted having an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uncontrollable urge to satisfy his sexual desires virtually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de-DE" dirty="0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sexual </a:t>
            </a:r>
            <a:r>
              <a:rPr lang="de-DE" dirty="0" err="1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chatting</a:t>
            </a:r>
            <a:r>
              <a:rPr lang="de-DE" dirty="0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with</a:t>
            </a:r>
            <a:r>
              <a:rPr lang="de-DE" dirty="0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strange</a:t>
            </a:r>
            <a:r>
              <a:rPr lang="de-DE" dirty="0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women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de-DE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exchange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of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nude</a:t>
            </a:r>
            <a:r>
              <a:rPr lang="de-DE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pictures</a:t>
            </a:r>
            <a:endParaRPr lang="de-DE" sz="1800" dirty="0">
              <a:solidFill>
                <a:srgbClr val="000000"/>
              </a:solidFill>
              <a:effectLst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has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several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mobile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phones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hidden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inside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and outside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their</a:t>
            </a:r>
            <a:r>
              <a:rPr lang="de-DE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de-DE" dirty="0" err="1">
                <a:solidFill>
                  <a:srgbClr val="000000"/>
                </a:solidFill>
                <a:sym typeface="Wingdings" panose="05000000000000000000" pitchFamily="2" charset="2"/>
              </a:rPr>
              <a:t>home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1857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CE8F5-0693-4793-A64A-39AE9A046803}" type="slidenum">
              <a:rPr lang="de-DE" smtClean="0"/>
              <a:t>8</a:t>
            </a:fld>
            <a:endParaRPr lang="de-DE"/>
          </a:p>
        </p:txBody>
      </p:sp>
      <p:sp>
        <p:nvSpPr>
          <p:cNvPr id="11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 txBox="1">
            <a:spLocks/>
          </p:cNvSpPr>
          <p:nvPr/>
        </p:nvSpPr>
        <p:spPr bwMode="gray">
          <a:xfrm>
            <a:off x="358050" y="918466"/>
            <a:ext cx="11484000" cy="332399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3. </a:t>
            </a:r>
            <a:r>
              <a:rPr lang="de-DE" dirty="0" err="1"/>
              <a:t>Application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Stress </a:t>
            </a:r>
            <a:r>
              <a:rPr lang="de-DE" dirty="0" err="1"/>
              <a:t>Strain</a:t>
            </a:r>
            <a:r>
              <a:rPr lang="de-DE" dirty="0"/>
              <a:t> Coping Support Model (SSCS) </a:t>
            </a:r>
            <a:r>
              <a:rPr lang="de-DE" sz="16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de-DE" sz="1600" dirty="0" err="1">
                <a:solidFill>
                  <a:schemeClr val="bg1">
                    <a:lumMod val="50000"/>
                  </a:schemeClr>
                </a:solidFill>
              </a:rPr>
              <a:t>Orford</a:t>
            </a:r>
            <a:r>
              <a:rPr lang="de-DE" sz="1600" dirty="0">
                <a:solidFill>
                  <a:schemeClr val="bg1">
                    <a:lumMod val="50000"/>
                  </a:schemeClr>
                </a:solidFill>
              </a:rPr>
              <a:t> et al., 2013)  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E069A875-5096-305A-861A-5EDF5CD09B75}"/>
              </a:ext>
            </a:extLst>
          </p:cNvPr>
          <p:cNvSpPr/>
          <p:nvPr/>
        </p:nvSpPr>
        <p:spPr bwMode="gray">
          <a:xfrm>
            <a:off x="3894270" y="1488853"/>
            <a:ext cx="3808207" cy="508052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 err="1">
              <a:sym typeface="Arial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3367632-BE3F-F3CA-B9E6-FDCDDB5ABE4B}"/>
              </a:ext>
            </a:extLst>
          </p:cNvPr>
          <p:cNvSpPr/>
          <p:nvPr/>
        </p:nvSpPr>
        <p:spPr bwMode="gray">
          <a:xfrm>
            <a:off x="3894268" y="2386110"/>
            <a:ext cx="3808207" cy="1146766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 err="1">
              <a:sym typeface="Arial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570A30B-4816-02F2-73C6-B3C831DE6F5C}"/>
              </a:ext>
            </a:extLst>
          </p:cNvPr>
          <p:cNvSpPr/>
          <p:nvPr/>
        </p:nvSpPr>
        <p:spPr bwMode="gray">
          <a:xfrm>
            <a:off x="3948046" y="4962843"/>
            <a:ext cx="3808207" cy="1308364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 err="1">
              <a:sym typeface="Arial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D71852C-3E66-2C63-D2BE-72A79DAE385D}"/>
              </a:ext>
            </a:extLst>
          </p:cNvPr>
          <p:cNvSpPr txBox="1"/>
          <p:nvPr/>
        </p:nvSpPr>
        <p:spPr>
          <a:xfrm>
            <a:off x="3894269" y="2405495"/>
            <a:ext cx="38082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b="1" dirty="0">
                <a:solidFill>
                  <a:srgbClr val="7030A0"/>
                </a:solidFill>
                <a:latin typeface="+mj-lt"/>
              </a:rPr>
              <a:t>Stress </a:t>
            </a:r>
          </a:p>
          <a:p>
            <a:pPr algn="ctr"/>
            <a:r>
              <a:rPr lang="de-DE" sz="1600" dirty="0" err="1">
                <a:latin typeface="+mj-lt"/>
              </a:rPr>
              <a:t>marital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conflict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constant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worries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mistrust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disgust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anger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jealousy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shame</a:t>
            </a:r>
            <a:r>
              <a:rPr lang="de-DE" sz="1600" dirty="0">
                <a:latin typeface="+mj-lt"/>
              </a:rPr>
              <a:t>, </a:t>
            </a:r>
          </a:p>
          <a:p>
            <a:pPr algn="ctr"/>
            <a:r>
              <a:rPr lang="de-DE" sz="1600" dirty="0" err="1">
                <a:latin typeface="+mj-lt"/>
              </a:rPr>
              <a:t>feelings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of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insufficiency</a:t>
            </a:r>
            <a:r>
              <a:rPr lang="de-DE" sz="1600" dirty="0">
                <a:latin typeface="+mj-lt"/>
              </a:rPr>
              <a:t>,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C790C67-5C41-E9C4-F74D-2E2BCBC51893}"/>
              </a:ext>
            </a:extLst>
          </p:cNvPr>
          <p:cNvSpPr txBox="1"/>
          <p:nvPr/>
        </p:nvSpPr>
        <p:spPr>
          <a:xfrm>
            <a:off x="3912195" y="4965766"/>
            <a:ext cx="38440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b="1" dirty="0" err="1">
                <a:solidFill>
                  <a:srgbClr val="FF0000"/>
                </a:solidFill>
                <a:latin typeface="+mj-lt"/>
              </a:rPr>
              <a:t>Strain</a:t>
            </a:r>
            <a:endParaRPr lang="de-DE" sz="1600" b="1" dirty="0">
              <a:latin typeface="+mj-lt"/>
            </a:endParaRPr>
          </a:p>
          <a:p>
            <a:pPr algn="ctr"/>
            <a:r>
              <a:rPr lang="de-DE" sz="1600" u="sng" dirty="0">
                <a:latin typeface="+mj-lt"/>
              </a:rPr>
              <a:t>At </a:t>
            </a:r>
            <a:r>
              <a:rPr lang="de-DE" sz="1600" u="sng" dirty="0" err="1">
                <a:latin typeface="+mj-lt"/>
              </a:rPr>
              <a:t>first</a:t>
            </a:r>
            <a:r>
              <a:rPr lang="de-DE" sz="1600" dirty="0">
                <a:latin typeface="+mj-lt"/>
              </a:rPr>
              <a:t>: </a:t>
            </a:r>
            <a:r>
              <a:rPr lang="de-DE" sz="1600" dirty="0" err="1">
                <a:latin typeface="+mj-lt"/>
              </a:rPr>
              <a:t>hardly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slept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or</a:t>
            </a:r>
            <a:r>
              <a:rPr lang="de-DE" sz="1600" dirty="0">
                <a:latin typeface="+mj-lt"/>
              </a:rPr>
              <a:t> </a:t>
            </a:r>
            <a:r>
              <a:rPr lang="de-DE" sz="1600" dirty="0" err="1">
                <a:latin typeface="+mj-lt"/>
              </a:rPr>
              <a:t>ate</a:t>
            </a:r>
            <a:r>
              <a:rPr lang="de-DE" sz="1600" dirty="0">
                <a:latin typeface="+mj-lt"/>
              </a:rPr>
              <a:t> </a:t>
            </a:r>
          </a:p>
          <a:p>
            <a:pPr algn="ctr"/>
            <a:r>
              <a:rPr lang="de-DE" sz="1600" u="sng" dirty="0" err="1">
                <a:latin typeface="+mj-lt"/>
              </a:rPr>
              <a:t>Later</a:t>
            </a:r>
            <a:r>
              <a:rPr lang="de-DE" sz="1600" dirty="0">
                <a:latin typeface="+mj-lt"/>
              </a:rPr>
              <a:t>: </a:t>
            </a:r>
            <a:r>
              <a:rPr lang="en-GB" sz="1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diagnosed with a major depressive disorder</a:t>
            </a:r>
            <a:endParaRPr lang="de-DE" sz="1600" dirty="0">
              <a:latin typeface="+mj-lt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1E1F9B5-A9AC-EF98-47AD-0FC88368C172}"/>
              </a:ext>
            </a:extLst>
          </p:cNvPr>
          <p:cNvSpPr txBox="1"/>
          <p:nvPr/>
        </p:nvSpPr>
        <p:spPr>
          <a:xfrm>
            <a:off x="4875009" y="1589058"/>
            <a:ext cx="23003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 err="1">
                <a:latin typeface="+mj-lt"/>
              </a:rPr>
              <a:t>Timothy´s</a:t>
            </a:r>
            <a:r>
              <a:rPr lang="de-DE" sz="1600" b="1" dirty="0">
                <a:latin typeface="+mj-lt"/>
              </a:rPr>
              <a:t> OSCB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365E1760-63AE-E7F3-D855-5E116ABFF0D3}"/>
              </a:ext>
            </a:extLst>
          </p:cNvPr>
          <p:cNvSpPr/>
          <p:nvPr/>
        </p:nvSpPr>
        <p:spPr bwMode="gray">
          <a:xfrm>
            <a:off x="358050" y="3426872"/>
            <a:ext cx="3251142" cy="1742741"/>
          </a:xfrm>
          <a:prstGeom prst="ellipse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b="1" dirty="0" err="1">
                <a:solidFill>
                  <a:schemeClr val="accent3">
                    <a:lumMod val="50000"/>
                  </a:schemeClr>
                </a:solidFill>
                <a:sym typeface="Arial"/>
              </a:rPr>
              <a:t>Social</a:t>
            </a:r>
            <a:r>
              <a:rPr lang="de-DE" sz="1600" b="1" dirty="0">
                <a:solidFill>
                  <a:schemeClr val="accent3">
                    <a:lumMod val="50000"/>
                  </a:schemeClr>
                </a:solidFill>
                <a:sym typeface="Arial"/>
              </a:rPr>
              <a:t> support </a:t>
            </a:r>
          </a:p>
          <a:p>
            <a:pPr algn="ctr"/>
            <a:r>
              <a:rPr lang="de-DE" sz="1600" dirty="0" err="1">
                <a:solidFill>
                  <a:schemeClr val="tx1"/>
                </a:solidFill>
                <a:sym typeface="Arial"/>
              </a:rPr>
              <a:t>marriage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couselling</a:t>
            </a:r>
            <a:endParaRPr lang="de-DE" sz="1600" dirty="0">
              <a:solidFill>
                <a:schemeClr val="tx1"/>
              </a:solidFill>
              <a:sym typeface="Arial"/>
            </a:endParaRPr>
          </a:p>
          <a:p>
            <a:pPr algn="ctr"/>
            <a:r>
              <a:rPr lang="de-DE" sz="1600" dirty="0" err="1">
                <a:solidFill>
                  <a:schemeClr val="tx1"/>
                </a:solidFill>
                <a:sym typeface="Arial"/>
              </a:rPr>
              <a:t>psychotherapy</a:t>
            </a:r>
            <a:endParaRPr lang="de-DE" sz="16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55B6B9F3-2689-32A3-99B7-81F01E4585FD}"/>
              </a:ext>
            </a:extLst>
          </p:cNvPr>
          <p:cNvSpPr/>
          <p:nvPr/>
        </p:nvSpPr>
        <p:spPr bwMode="gray">
          <a:xfrm>
            <a:off x="8145316" y="3426872"/>
            <a:ext cx="3351030" cy="1763279"/>
          </a:xfrm>
          <a:prstGeom prst="ellipse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b="1" dirty="0" err="1">
                <a:solidFill>
                  <a:schemeClr val="accent3">
                    <a:lumMod val="90000"/>
                  </a:schemeClr>
                </a:solidFill>
                <a:sym typeface="Arial"/>
              </a:rPr>
              <a:t>Ways</a:t>
            </a:r>
            <a:r>
              <a:rPr lang="de-DE" sz="1600" b="1" dirty="0">
                <a:solidFill>
                  <a:schemeClr val="accent3">
                    <a:lumMod val="90000"/>
                  </a:schemeClr>
                </a:solidFill>
                <a:sym typeface="Arial"/>
              </a:rPr>
              <a:t> Bridget </a:t>
            </a:r>
            <a:r>
              <a:rPr lang="de-DE" sz="1600" b="1" dirty="0" err="1">
                <a:solidFill>
                  <a:schemeClr val="accent3">
                    <a:lumMod val="90000"/>
                  </a:schemeClr>
                </a:solidFill>
                <a:sym typeface="Arial"/>
              </a:rPr>
              <a:t>copes</a:t>
            </a:r>
            <a:endParaRPr lang="de-DE" sz="1600" b="1" dirty="0">
              <a:solidFill>
                <a:schemeClr val="accent3">
                  <a:lumMod val="90000"/>
                </a:schemeClr>
              </a:solidFill>
              <a:sym typeface="Arial"/>
            </a:endParaRPr>
          </a:p>
          <a:p>
            <a:pPr algn="ctr"/>
            <a:r>
              <a:rPr lang="de-DE" sz="1600" u="sng" dirty="0">
                <a:solidFill>
                  <a:schemeClr val="tx1"/>
                </a:solidFill>
                <a:sym typeface="Arial"/>
              </a:rPr>
              <a:t>At </a:t>
            </a:r>
            <a:r>
              <a:rPr lang="de-DE" sz="1600" u="sng" dirty="0" err="1">
                <a:solidFill>
                  <a:schemeClr val="tx1"/>
                </a:solidFill>
                <a:sym typeface="Arial"/>
              </a:rPr>
              <a:t>first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: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yells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 at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husband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,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throws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objects</a:t>
            </a:r>
            <a:endParaRPr lang="de-DE" sz="1600" dirty="0">
              <a:solidFill>
                <a:schemeClr val="tx1"/>
              </a:solidFill>
              <a:sym typeface="Arial"/>
            </a:endParaRPr>
          </a:p>
          <a:p>
            <a:pPr algn="ctr"/>
            <a:r>
              <a:rPr lang="de-DE" sz="1600" u="sng" dirty="0" err="1">
                <a:solidFill>
                  <a:schemeClr val="tx1"/>
                </a:solidFill>
                <a:sym typeface="Arial"/>
              </a:rPr>
              <a:t>Later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: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controlling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behaviour</a:t>
            </a:r>
            <a:r>
              <a:rPr lang="de-DE" sz="1600" dirty="0">
                <a:solidFill>
                  <a:schemeClr val="tx1"/>
                </a:solidFill>
                <a:sym typeface="Arial"/>
              </a:rPr>
              <a:t>, social </a:t>
            </a:r>
            <a:r>
              <a:rPr lang="de-DE" sz="1600" dirty="0" err="1">
                <a:solidFill>
                  <a:schemeClr val="tx1"/>
                </a:solidFill>
                <a:sym typeface="Arial"/>
              </a:rPr>
              <a:t>withdrawal</a:t>
            </a:r>
            <a:endParaRPr lang="de-DE" sz="1600" dirty="0">
              <a:solidFill>
                <a:schemeClr val="tx1"/>
              </a:solidFill>
              <a:sym typeface="Arial"/>
            </a:endParaRPr>
          </a:p>
        </p:txBody>
      </p: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42EC5899-D923-2062-9E5F-F1D54F8DE0F9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 bwMode="gray">
          <a:xfrm flipH="1">
            <a:off x="5798372" y="1996905"/>
            <a:ext cx="2" cy="38920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9581C67F-2FC6-DA6F-3115-CB22580D4644}"/>
              </a:ext>
            </a:extLst>
          </p:cNvPr>
          <p:cNvCxnSpPr>
            <a:cxnSpLocks/>
            <a:stCxn id="21" idx="4"/>
            <a:endCxn id="18" idx="3"/>
          </p:cNvCxnSpPr>
          <p:nvPr/>
        </p:nvCxnSpPr>
        <p:spPr bwMode="gray">
          <a:xfrm flipH="1">
            <a:off x="7756253" y="5190151"/>
            <a:ext cx="2064578" cy="3142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34BAF4E6-5BD4-C252-7336-E6D7C092A977}"/>
              </a:ext>
            </a:extLst>
          </p:cNvPr>
          <p:cNvCxnSpPr>
            <a:cxnSpLocks/>
            <a:stCxn id="20" idx="4"/>
            <a:endCxn id="18" idx="1"/>
          </p:cNvCxnSpPr>
          <p:nvPr/>
        </p:nvCxnSpPr>
        <p:spPr bwMode="gray">
          <a:xfrm>
            <a:off x="1983621" y="5169613"/>
            <a:ext cx="1928574" cy="3347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29B6340F-17AA-4DE4-CC27-26E45426D1BA}"/>
              </a:ext>
            </a:extLst>
          </p:cNvPr>
          <p:cNvCxnSpPr>
            <a:stCxn id="12" idx="2"/>
            <a:endCxn id="18" idx="0"/>
          </p:cNvCxnSpPr>
          <p:nvPr/>
        </p:nvCxnSpPr>
        <p:spPr bwMode="gray">
          <a:xfrm>
            <a:off x="5798372" y="3532876"/>
            <a:ext cx="35852" cy="14328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FC51B01B-0F92-C4A2-DF9B-BC52E648E047}"/>
              </a:ext>
            </a:extLst>
          </p:cNvPr>
          <p:cNvCxnSpPr>
            <a:cxnSpLocks/>
            <a:stCxn id="15" idx="1"/>
            <a:endCxn id="20" idx="7"/>
          </p:cNvCxnSpPr>
          <p:nvPr/>
        </p:nvCxnSpPr>
        <p:spPr bwMode="gray">
          <a:xfrm flipH="1">
            <a:off x="3133073" y="2944104"/>
            <a:ext cx="761196" cy="73798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A3DCDE23-BF8D-BB6D-56D6-618AC7B4970F}"/>
              </a:ext>
            </a:extLst>
          </p:cNvPr>
          <p:cNvCxnSpPr>
            <a:cxnSpLocks/>
            <a:stCxn id="15" idx="3"/>
            <a:endCxn id="21" idx="1"/>
          </p:cNvCxnSpPr>
          <p:nvPr/>
        </p:nvCxnSpPr>
        <p:spPr bwMode="gray">
          <a:xfrm>
            <a:off x="7702476" y="2944104"/>
            <a:ext cx="933587" cy="74099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EEF55667-175B-871A-883B-04C474AE5EA5}"/>
              </a:ext>
            </a:extLst>
          </p:cNvPr>
          <p:cNvCxnSpPr>
            <a:cxnSpLocks/>
            <a:stCxn id="20" idx="6"/>
            <a:endCxn id="21" idx="2"/>
          </p:cNvCxnSpPr>
          <p:nvPr/>
        </p:nvCxnSpPr>
        <p:spPr bwMode="gray">
          <a:xfrm>
            <a:off x="3609192" y="4298243"/>
            <a:ext cx="4536124" cy="1026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94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77E6A098-CB0F-4F46-9D75-3459B5A6F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3" imgH="416" progId="TCLayout.ActiveDocument.1">
                  <p:embed/>
                </p:oleObj>
              </mc:Choice>
              <mc:Fallback>
                <p:oleObj name="think-cell Slide" r:id="rId4" imgW="413" imgH="416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77E6A098-CB0F-4F46-9D75-3459B5A6F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1E0069CC-40E9-4960-AB06-5A7067B2B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50" y="918466"/>
            <a:ext cx="11484000" cy="332399"/>
          </a:xfrm>
        </p:spPr>
        <p:txBody>
          <a:bodyPr/>
          <a:lstStyle/>
          <a:p>
            <a:r>
              <a:rPr lang="de-DE" dirty="0"/>
              <a:t>4. </a:t>
            </a:r>
            <a:r>
              <a:rPr lang="de-DE" dirty="0" err="1"/>
              <a:t>Conclusion</a:t>
            </a:r>
            <a:endParaRPr lang="de-D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BAA44A-E428-4E20-9911-55E0379994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050" y="1620000"/>
            <a:ext cx="11484000" cy="24929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43F9F-2146-465A-A08C-1B88AF5B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58050" y="6516000"/>
            <a:ext cx="10440000" cy="138499"/>
          </a:xfrm>
        </p:spPr>
        <p:txBody>
          <a:bodyPr/>
          <a:lstStyle/>
          <a:p>
            <a:r>
              <a:rPr lang="de-DE" dirty="0" err="1"/>
              <a:t>AFINet</a:t>
            </a:r>
            <a:r>
              <a:rPr lang="de-DE" dirty="0"/>
              <a:t> Conference – June 16th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38A2-C813-4EFA-BFBE-ACA18272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42050" y="6516000"/>
            <a:ext cx="900000" cy="138499"/>
          </a:xfrm>
        </p:spPr>
        <p:txBody>
          <a:bodyPr/>
          <a:lstStyle/>
          <a:p>
            <a:fld id="{3D23FD3E-EA92-4EF9-B826-0F4AC5D6052A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emales whose intimate partners suffer from an OCSB</a:t>
            </a: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seem to experience similar stress and strain as family members who are affected by another person´s disorder due to substance use or other addictive behaviours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However, there may be differences specific to OCSB, esp. with regard to: </a:t>
            </a:r>
          </a:p>
          <a:p>
            <a:pPr marL="465750" lvl="1" indent="-285750"/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feelings of shame </a:t>
            </a:r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no informational social support (kin/non-kin),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professional support only</a:t>
            </a:r>
            <a:endParaRPr lang="en-GB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65750" lvl="1" indent="-285750"/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less effective coping strategies </a:t>
            </a:r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OSCB </a:t>
            </a:r>
            <a:r>
              <a:rPr lang="en-US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may be</a:t>
            </a: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more likely to be attributed to “personal failure” of AFM than disorders due to substance use or other addictive </a:t>
            </a:r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behaviours, and therefore leading to </a:t>
            </a:r>
            <a:r>
              <a:rPr lang="en-GB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stronger emotional responses </a:t>
            </a:r>
            <a:endParaRPr lang="en-GB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 order to learn more about the specific stress, strain, coping mechanisms, and support options of affected females and to develop tailored interventions, further systematic studies with larger cohorts are necessary</a:t>
            </a:r>
            <a:endParaRPr lang="de-DE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541FA86-BF36-866F-EE17-9BE628C427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AE2226CF-C764-812E-7F86-F22F2F6BF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1AAFBA4-ECF9-064A-05FC-527B43414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41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atho_2021_Paderborn">
  <a:themeElements>
    <a:clrScheme name="katho">
      <a:dk1>
        <a:sysClr val="windowText" lastClr="000000"/>
      </a:dk1>
      <a:lt1>
        <a:sysClr val="window" lastClr="FFFFFF"/>
      </a:lt1>
      <a:dk2>
        <a:srgbClr val="505050"/>
      </a:dk2>
      <a:lt2>
        <a:srgbClr val="FFFFFF"/>
      </a:lt2>
      <a:accent1>
        <a:srgbClr val="8BAF35"/>
      </a:accent1>
      <a:accent2>
        <a:srgbClr val="B9B9B9"/>
      </a:accent2>
      <a:accent3>
        <a:srgbClr val="B4C6E7"/>
      </a:accent3>
      <a:accent4>
        <a:srgbClr val="FEE599"/>
      </a:accent4>
      <a:accent5>
        <a:srgbClr val="F7CBAC"/>
      </a:accent5>
      <a:accent6>
        <a:srgbClr val="FF7F7F"/>
      </a:accent6>
      <a:hlink>
        <a:srgbClr val="8BAF35"/>
      </a:hlink>
      <a:folHlink>
        <a:srgbClr val="D7B5C6"/>
      </a:folHlink>
    </a:clrScheme>
    <a:fontScheme name="katho_03/202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1"/>
        </a:solidFill>
        <a:ln w="9525">
          <a:solidFill>
            <a:schemeClr val="tx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ym typeface="Arial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atho Template_PADERBORN_wide_V1.potx  -  Last saved by user" id="{20418CB9-700B-4999-8313-7E78D5F43DD5}" vid="{CCDB68C4-D91C-4D00-BC02-2642501680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katho_PowerPoint-Template_Abteilung_PADERBORN_wide_final</Template>
  <TotalTime>0</TotalTime>
  <Words>1963</Words>
  <Application>Microsoft Office PowerPoint</Application>
  <PresentationFormat>Widescreen</PresentationFormat>
  <Paragraphs>130</Paragraphs>
  <Slides>12</Slides>
  <Notes>12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AkkuratPro-Light</vt:lpstr>
      <vt:lpstr>Arial</vt:lpstr>
      <vt:lpstr>Calibri</vt:lpstr>
      <vt:lpstr>Google Sans</vt:lpstr>
      <vt:lpstr>katho_2021_Paderborn</vt:lpstr>
      <vt:lpstr>think-cell Slide</vt:lpstr>
      <vt:lpstr>Females affected by an intimate partner's online compulsive sexual behaviour: a case report.</vt:lpstr>
      <vt:lpstr>Overview</vt:lpstr>
      <vt:lpstr>1. Online compulsive sexual behaviour (OCSB)</vt:lpstr>
      <vt:lpstr>1. Online compulsive sexual behaviour (OCSB)</vt:lpstr>
      <vt:lpstr>1. Online compulsive sexual behaviour (OCSB)</vt:lpstr>
      <vt:lpstr>1. Online compulsive sexual behaviour (OCSB)</vt:lpstr>
      <vt:lpstr>2. Case report</vt:lpstr>
      <vt:lpstr>PowerPoint Presentation</vt:lpstr>
      <vt:lpstr>4. Conclusion</vt:lpstr>
      <vt:lpstr>Thank you very much for your attention</vt:lpstr>
      <vt:lpstr>References</vt:lpstr>
      <vt:lpstr>1. Online compulsive sexual behaviours (OCSB)</vt:lpstr>
    </vt:vector>
  </TitlesOfParts>
  <Company>Katholische Fachhoschule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Diana Moesgen</dc:creator>
  <cp:lastModifiedBy>Namen, D.M. van (Dorine)</cp:lastModifiedBy>
  <cp:revision>136</cp:revision>
  <cp:lastPrinted>2021-08-27T07:03:52Z</cp:lastPrinted>
  <dcterms:created xsi:type="dcterms:W3CDTF">2021-03-23T11:42:30Z</dcterms:created>
  <dcterms:modified xsi:type="dcterms:W3CDTF">2023-05-27T09:36:11Z</dcterms:modified>
</cp:coreProperties>
</file>