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79" r:id="rId5"/>
    <p:sldId id="281" r:id="rId6"/>
    <p:sldId id="268" r:id="rId7"/>
    <p:sldId id="273" r:id="rId8"/>
    <p:sldId id="274" r:id="rId9"/>
    <p:sldId id="275" r:id="rId10"/>
    <p:sldId id="269" r:id="rId11"/>
    <p:sldId id="276"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98245AAE-FCF9-436F-823A-5DFFB4A4FF61}">
          <p14:sldIdLst>
            <p14:sldId id="256"/>
          </p14:sldIdLst>
        </p14:section>
        <p14:section name="Body (content) Slides" id="{28893BCB-6EC6-463B-930A-7B4BB458DFF3}">
          <p14:sldIdLst>
            <p14:sldId id="257"/>
            <p14:sldId id="267"/>
            <p14:sldId id="279"/>
            <p14:sldId id="281"/>
            <p14:sldId id="268"/>
            <p14:sldId id="273"/>
            <p14:sldId id="274"/>
            <p14:sldId id="275"/>
            <p14:sldId id="269"/>
            <p14:sldId id="276"/>
          </p14:sldIdLst>
        </p14:section>
        <p14:section name="Section separator slides" id="{7F6EF436-402D-43A8-B98E-771C7A9397D5}">
          <p14:sldIdLst/>
        </p14:section>
        <p14:section name="End slide" id="{0C7566CF-420A-4AA2-BE60-E4E603A28B40}">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F2F"/>
    <a:srgbClr val="43BEB9"/>
    <a:srgbClr val="29C7FF"/>
    <a:srgbClr val="E2EEE3"/>
    <a:srgbClr val="E1EEF0"/>
    <a:srgbClr val="E0DFF1"/>
    <a:srgbClr val="F8DDDB"/>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44265" autoAdjust="0"/>
  </p:normalViewPr>
  <p:slideViewPr>
    <p:cSldViewPr snapToGrid="0" showGuides="1">
      <p:cViewPr varScale="1">
        <p:scale>
          <a:sx n="41" d="100"/>
          <a:sy n="41" d="100"/>
        </p:scale>
        <p:origin x="1746" y="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9F93D-806A-4B50-952E-62A8429CCF6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38AD0A5-FF94-472C-B2C8-3FE00769FDB1}">
      <dgm:prSet custT="1"/>
      <dgm:spPr/>
      <dgm:t>
        <a:bodyPr/>
        <a:lstStyle/>
        <a:p>
          <a:r>
            <a:rPr lang="en-GB" sz="3200" dirty="0"/>
            <a:t>Parental substance use is a prevalent and substantial public health concern</a:t>
          </a:r>
          <a:endParaRPr lang="en-US" sz="3200" dirty="0"/>
        </a:p>
      </dgm:t>
    </dgm:pt>
    <dgm:pt modelId="{33AD6D4C-36B6-4F95-8712-4632B97255E9}" type="parTrans" cxnId="{E7FA387A-D9B0-440B-A54E-46552AE753BE}">
      <dgm:prSet/>
      <dgm:spPr/>
      <dgm:t>
        <a:bodyPr/>
        <a:lstStyle/>
        <a:p>
          <a:endParaRPr lang="en-US"/>
        </a:p>
      </dgm:t>
    </dgm:pt>
    <dgm:pt modelId="{F9647899-618F-429F-9C8F-4F63352D1B05}" type="sibTrans" cxnId="{E7FA387A-D9B0-440B-A54E-46552AE753BE}">
      <dgm:prSet/>
      <dgm:spPr/>
      <dgm:t>
        <a:bodyPr/>
        <a:lstStyle/>
        <a:p>
          <a:endParaRPr lang="en-US"/>
        </a:p>
      </dgm:t>
    </dgm:pt>
    <dgm:pt modelId="{5236DE6B-A4FE-4CE5-AC57-B213FDF7E375}">
      <dgm:prSet custT="1"/>
      <dgm:spPr/>
      <dgm:t>
        <a:bodyPr/>
        <a:lstStyle/>
        <a:p>
          <a:r>
            <a:rPr lang="en-GB" sz="3200" dirty="0"/>
            <a:t>Impacts upon parent, child and wider family</a:t>
          </a:r>
          <a:endParaRPr lang="en-US" sz="3200" dirty="0"/>
        </a:p>
      </dgm:t>
    </dgm:pt>
    <dgm:pt modelId="{96AF98C7-5DED-4109-8D0F-031308D32300}" type="parTrans" cxnId="{834891A8-CDE2-4C25-B976-F6E217134083}">
      <dgm:prSet/>
      <dgm:spPr/>
      <dgm:t>
        <a:bodyPr/>
        <a:lstStyle/>
        <a:p>
          <a:endParaRPr lang="en-US"/>
        </a:p>
      </dgm:t>
    </dgm:pt>
    <dgm:pt modelId="{C94A0C0D-40C4-4BD7-810E-47607B440740}" type="sibTrans" cxnId="{834891A8-CDE2-4C25-B976-F6E217134083}">
      <dgm:prSet/>
      <dgm:spPr/>
      <dgm:t>
        <a:bodyPr/>
        <a:lstStyle/>
        <a:p>
          <a:endParaRPr lang="en-US"/>
        </a:p>
      </dgm:t>
    </dgm:pt>
    <dgm:pt modelId="{D9741C61-C35A-490A-AC10-D9952FA9B488}">
      <dgm:prSet custT="1"/>
      <dgm:spPr/>
      <dgm:t>
        <a:bodyPr/>
        <a:lstStyle/>
        <a:p>
          <a:r>
            <a:rPr lang="en-GB" sz="3200" dirty="0"/>
            <a:t>Most interventions aim to reduce the substance use</a:t>
          </a:r>
          <a:endParaRPr lang="en-US" sz="3200" dirty="0"/>
        </a:p>
      </dgm:t>
    </dgm:pt>
    <dgm:pt modelId="{55167207-1AB9-4B7F-9253-6D4BFD5F0EAF}" type="parTrans" cxnId="{D81027CA-6E75-41E0-8F3F-56121AB3B51B}">
      <dgm:prSet/>
      <dgm:spPr/>
      <dgm:t>
        <a:bodyPr/>
        <a:lstStyle/>
        <a:p>
          <a:endParaRPr lang="en-US"/>
        </a:p>
      </dgm:t>
    </dgm:pt>
    <dgm:pt modelId="{10F1B4F6-EB50-4CB5-A687-D1159512810A}" type="sibTrans" cxnId="{D81027CA-6E75-41E0-8F3F-56121AB3B51B}">
      <dgm:prSet/>
      <dgm:spPr/>
      <dgm:t>
        <a:bodyPr/>
        <a:lstStyle/>
        <a:p>
          <a:endParaRPr lang="en-US"/>
        </a:p>
      </dgm:t>
    </dgm:pt>
    <dgm:pt modelId="{44F9C3ED-B31A-4F11-B688-C921FA7F34E3}">
      <dgm:prSet custT="1"/>
      <dgm:spPr/>
      <dgm:t>
        <a:bodyPr/>
        <a:lstStyle/>
        <a:p>
          <a:r>
            <a:rPr lang="en-GB" sz="3200" dirty="0"/>
            <a:t>What else can be done?</a:t>
          </a:r>
          <a:endParaRPr lang="en-US" sz="3200" dirty="0"/>
        </a:p>
      </dgm:t>
    </dgm:pt>
    <dgm:pt modelId="{AA0FED67-D790-448A-9294-A7CD957F0BF2}" type="parTrans" cxnId="{E3B86182-9C7A-4571-B2EA-AD2BEFC5F515}">
      <dgm:prSet/>
      <dgm:spPr/>
      <dgm:t>
        <a:bodyPr/>
        <a:lstStyle/>
        <a:p>
          <a:endParaRPr lang="en-US"/>
        </a:p>
      </dgm:t>
    </dgm:pt>
    <dgm:pt modelId="{0D37373E-6DD6-4730-A622-165C6B5A61D8}" type="sibTrans" cxnId="{E3B86182-9C7A-4571-B2EA-AD2BEFC5F515}">
      <dgm:prSet/>
      <dgm:spPr/>
      <dgm:t>
        <a:bodyPr/>
        <a:lstStyle/>
        <a:p>
          <a:endParaRPr lang="en-US"/>
        </a:p>
      </dgm:t>
    </dgm:pt>
    <dgm:pt modelId="{8BAA8777-EBBF-4587-9235-0725DD99A6F4}" type="pres">
      <dgm:prSet presAssocID="{12F9F93D-806A-4B50-952E-62A8429CCF6A}" presName="linear" presStyleCnt="0">
        <dgm:presLayoutVars>
          <dgm:animLvl val="lvl"/>
          <dgm:resizeHandles val="exact"/>
        </dgm:presLayoutVars>
      </dgm:prSet>
      <dgm:spPr/>
    </dgm:pt>
    <dgm:pt modelId="{D19EEAB4-78B6-46C5-8525-4379C77C4662}" type="pres">
      <dgm:prSet presAssocID="{938AD0A5-FF94-472C-B2C8-3FE00769FDB1}" presName="parentText" presStyleLbl="node1" presStyleIdx="0" presStyleCnt="4">
        <dgm:presLayoutVars>
          <dgm:chMax val="0"/>
          <dgm:bulletEnabled val="1"/>
        </dgm:presLayoutVars>
      </dgm:prSet>
      <dgm:spPr/>
    </dgm:pt>
    <dgm:pt modelId="{47F24C98-670B-43E7-BE95-C6D522E6C1DD}" type="pres">
      <dgm:prSet presAssocID="{F9647899-618F-429F-9C8F-4F63352D1B05}" presName="spacer" presStyleCnt="0"/>
      <dgm:spPr/>
    </dgm:pt>
    <dgm:pt modelId="{16336447-6139-4E47-8355-F1711677374D}" type="pres">
      <dgm:prSet presAssocID="{5236DE6B-A4FE-4CE5-AC57-B213FDF7E375}" presName="parentText" presStyleLbl="node1" presStyleIdx="1" presStyleCnt="4">
        <dgm:presLayoutVars>
          <dgm:chMax val="0"/>
          <dgm:bulletEnabled val="1"/>
        </dgm:presLayoutVars>
      </dgm:prSet>
      <dgm:spPr/>
    </dgm:pt>
    <dgm:pt modelId="{F94B5F3C-EBE7-47DB-9BDA-72AEF36F8E94}" type="pres">
      <dgm:prSet presAssocID="{C94A0C0D-40C4-4BD7-810E-47607B440740}" presName="spacer" presStyleCnt="0"/>
      <dgm:spPr/>
    </dgm:pt>
    <dgm:pt modelId="{06B38CF3-0654-4E15-BB86-BCCA3B006DDA}" type="pres">
      <dgm:prSet presAssocID="{D9741C61-C35A-490A-AC10-D9952FA9B488}" presName="parentText" presStyleLbl="node1" presStyleIdx="2" presStyleCnt="4">
        <dgm:presLayoutVars>
          <dgm:chMax val="0"/>
          <dgm:bulletEnabled val="1"/>
        </dgm:presLayoutVars>
      </dgm:prSet>
      <dgm:spPr/>
    </dgm:pt>
    <dgm:pt modelId="{8591177C-1B24-4024-83D4-760BA1040E7A}" type="pres">
      <dgm:prSet presAssocID="{10F1B4F6-EB50-4CB5-A687-D1159512810A}" presName="spacer" presStyleCnt="0"/>
      <dgm:spPr/>
    </dgm:pt>
    <dgm:pt modelId="{53CB8F02-D13D-4F72-ACFF-F346510E3CC2}" type="pres">
      <dgm:prSet presAssocID="{44F9C3ED-B31A-4F11-B688-C921FA7F34E3}" presName="parentText" presStyleLbl="node1" presStyleIdx="3" presStyleCnt="4">
        <dgm:presLayoutVars>
          <dgm:chMax val="0"/>
          <dgm:bulletEnabled val="1"/>
        </dgm:presLayoutVars>
      </dgm:prSet>
      <dgm:spPr/>
    </dgm:pt>
  </dgm:ptLst>
  <dgm:cxnLst>
    <dgm:cxn modelId="{4B1FA802-12BB-4AD9-A206-BB115AD402D9}" type="presOf" srcId="{938AD0A5-FF94-472C-B2C8-3FE00769FDB1}" destId="{D19EEAB4-78B6-46C5-8525-4379C77C4662}" srcOrd="0" destOrd="0" presId="urn:microsoft.com/office/officeart/2005/8/layout/vList2"/>
    <dgm:cxn modelId="{7B536E20-7388-428D-8FB9-BC51E2142A95}" type="presOf" srcId="{D9741C61-C35A-490A-AC10-D9952FA9B488}" destId="{06B38CF3-0654-4E15-BB86-BCCA3B006DDA}" srcOrd="0" destOrd="0" presId="urn:microsoft.com/office/officeart/2005/8/layout/vList2"/>
    <dgm:cxn modelId="{A1805D53-87A5-4157-BA56-A65276879FD7}" type="presOf" srcId="{44F9C3ED-B31A-4F11-B688-C921FA7F34E3}" destId="{53CB8F02-D13D-4F72-ACFF-F346510E3CC2}" srcOrd="0" destOrd="0" presId="urn:microsoft.com/office/officeart/2005/8/layout/vList2"/>
    <dgm:cxn modelId="{0E272475-3D30-4A8C-AB58-BF04A91F107D}" type="presOf" srcId="{12F9F93D-806A-4B50-952E-62A8429CCF6A}" destId="{8BAA8777-EBBF-4587-9235-0725DD99A6F4}" srcOrd="0" destOrd="0" presId="urn:microsoft.com/office/officeart/2005/8/layout/vList2"/>
    <dgm:cxn modelId="{E7FA387A-D9B0-440B-A54E-46552AE753BE}" srcId="{12F9F93D-806A-4B50-952E-62A8429CCF6A}" destId="{938AD0A5-FF94-472C-B2C8-3FE00769FDB1}" srcOrd="0" destOrd="0" parTransId="{33AD6D4C-36B6-4F95-8712-4632B97255E9}" sibTransId="{F9647899-618F-429F-9C8F-4F63352D1B05}"/>
    <dgm:cxn modelId="{953AD97A-C71B-49A3-BDEA-2BB1FA7A9764}" type="presOf" srcId="{5236DE6B-A4FE-4CE5-AC57-B213FDF7E375}" destId="{16336447-6139-4E47-8355-F1711677374D}" srcOrd="0" destOrd="0" presId="urn:microsoft.com/office/officeart/2005/8/layout/vList2"/>
    <dgm:cxn modelId="{E3B86182-9C7A-4571-B2EA-AD2BEFC5F515}" srcId="{12F9F93D-806A-4B50-952E-62A8429CCF6A}" destId="{44F9C3ED-B31A-4F11-B688-C921FA7F34E3}" srcOrd="3" destOrd="0" parTransId="{AA0FED67-D790-448A-9294-A7CD957F0BF2}" sibTransId="{0D37373E-6DD6-4730-A622-165C6B5A61D8}"/>
    <dgm:cxn modelId="{834891A8-CDE2-4C25-B976-F6E217134083}" srcId="{12F9F93D-806A-4B50-952E-62A8429CCF6A}" destId="{5236DE6B-A4FE-4CE5-AC57-B213FDF7E375}" srcOrd="1" destOrd="0" parTransId="{96AF98C7-5DED-4109-8D0F-031308D32300}" sibTransId="{C94A0C0D-40C4-4BD7-810E-47607B440740}"/>
    <dgm:cxn modelId="{D81027CA-6E75-41E0-8F3F-56121AB3B51B}" srcId="{12F9F93D-806A-4B50-952E-62A8429CCF6A}" destId="{D9741C61-C35A-490A-AC10-D9952FA9B488}" srcOrd="2" destOrd="0" parTransId="{55167207-1AB9-4B7F-9253-6D4BFD5F0EAF}" sibTransId="{10F1B4F6-EB50-4CB5-A687-D1159512810A}"/>
    <dgm:cxn modelId="{BECE3974-647E-48AF-AC4B-74293CCBDD6E}" type="presParOf" srcId="{8BAA8777-EBBF-4587-9235-0725DD99A6F4}" destId="{D19EEAB4-78B6-46C5-8525-4379C77C4662}" srcOrd="0" destOrd="0" presId="urn:microsoft.com/office/officeart/2005/8/layout/vList2"/>
    <dgm:cxn modelId="{98A16A67-1F3C-42B5-A954-0524CDCF828F}" type="presParOf" srcId="{8BAA8777-EBBF-4587-9235-0725DD99A6F4}" destId="{47F24C98-670B-43E7-BE95-C6D522E6C1DD}" srcOrd="1" destOrd="0" presId="urn:microsoft.com/office/officeart/2005/8/layout/vList2"/>
    <dgm:cxn modelId="{F39FCDD9-B157-4FB7-874D-BDCFFEC54BBB}" type="presParOf" srcId="{8BAA8777-EBBF-4587-9235-0725DD99A6F4}" destId="{16336447-6139-4E47-8355-F1711677374D}" srcOrd="2" destOrd="0" presId="urn:microsoft.com/office/officeart/2005/8/layout/vList2"/>
    <dgm:cxn modelId="{2B716DDB-AADD-442B-AE21-BDF7337E67D0}" type="presParOf" srcId="{8BAA8777-EBBF-4587-9235-0725DD99A6F4}" destId="{F94B5F3C-EBE7-47DB-9BDA-72AEF36F8E94}" srcOrd="3" destOrd="0" presId="urn:microsoft.com/office/officeart/2005/8/layout/vList2"/>
    <dgm:cxn modelId="{1861A09E-3A5A-41BB-86A4-AA7AFED67DCB}" type="presParOf" srcId="{8BAA8777-EBBF-4587-9235-0725DD99A6F4}" destId="{06B38CF3-0654-4E15-BB86-BCCA3B006DDA}" srcOrd="4" destOrd="0" presId="urn:microsoft.com/office/officeart/2005/8/layout/vList2"/>
    <dgm:cxn modelId="{D7C46358-A353-4635-B9E0-506338F31835}" type="presParOf" srcId="{8BAA8777-EBBF-4587-9235-0725DD99A6F4}" destId="{8591177C-1B24-4024-83D4-760BA1040E7A}" srcOrd="5" destOrd="0" presId="urn:microsoft.com/office/officeart/2005/8/layout/vList2"/>
    <dgm:cxn modelId="{BED1B951-0EA3-4B4D-9D8F-11A3E4576EB4}" type="presParOf" srcId="{8BAA8777-EBBF-4587-9235-0725DD99A6F4}" destId="{53CB8F02-D13D-4F72-ACFF-F346510E3C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CBBEF-19CC-42CC-87D1-E3B8DBA1DDB7}"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4F0BC9C2-9909-4CE9-B0FE-D7496CC8CD44}">
      <dgm:prSet/>
      <dgm:spPr>
        <a:ln>
          <a:solidFill>
            <a:srgbClr val="002060"/>
          </a:solidFill>
        </a:ln>
      </dgm:spPr>
      <dgm:t>
        <a:bodyPr/>
        <a:lstStyle/>
        <a:p>
          <a:r>
            <a:rPr lang="en-US" b="1" dirty="0"/>
            <a:t>Safe Space</a:t>
          </a:r>
        </a:p>
      </dgm:t>
    </dgm:pt>
    <dgm:pt modelId="{9D3D51B1-0362-4721-BD23-4BCA26F965AE}" type="parTrans" cxnId="{3C5CA1EC-018B-4C5C-87BC-6EAF5E16D95A}">
      <dgm:prSet/>
      <dgm:spPr/>
      <dgm:t>
        <a:bodyPr/>
        <a:lstStyle/>
        <a:p>
          <a:endParaRPr lang="en-US"/>
        </a:p>
      </dgm:t>
    </dgm:pt>
    <dgm:pt modelId="{7C7319A4-1BB3-4BA3-B13C-BC00BD174143}" type="sibTrans" cxnId="{3C5CA1EC-018B-4C5C-87BC-6EAF5E16D95A}">
      <dgm:prSet/>
      <dgm:spPr/>
      <dgm:t>
        <a:bodyPr/>
        <a:lstStyle/>
        <a:p>
          <a:endParaRPr lang="en-US"/>
        </a:p>
      </dgm:t>
    </dgm:pt>
    <dgm:pt modelId="{A8CF1AD2-4AED-4299-8C69-F2DFDB007851}">
      <dgm:prSet custT="1"/>
      <dgm:spPr>
        <a:solidFill>
          <a:srgbClr val="0070C0"/>
        </a:solidFill>
      </dgm:spPr>
      <dgm:t>
        <a:bodyPr/>
        <a:lstStyle/>
        <a:p>
          <a:r>
            <a:rPr lang="en-US" sz="2400" b="1" u="sng" dirty="0" err="1"/>
            <a:t>SAFE</a:t>
          </a:r>
          <a:r>
            <a:rPr lang="en-US" sz="2400" dirty="0" err="1"/>
            <a:t>guarding</a:t>
          </a:r>
          <a:r>
            <a:rPr lang="en-US" sz="2400" dirty="0"/>
            <a:t> children in </a:t>
          </a:r>
          <a:r>
            <a:rPr lang="en-US" sz="2400" b="1" u="sng" dirty="0"/>
            <a:t>S</a:t>
          </a:r>
          <a:r>
            <a:rPr lang="en-US" sz="2400" dirty="0"/>
            <a:t>ubstance </a:t>
          </a:r>
          <a:r>
            <a:rPr lang="en-US" sz="2400" dirty="0" err="1"/>
            <a:t>ex</a:t>
          </a:r>
          <a:r>
            <a:rPr lang="en-US" sz="2400" b="1" u="sng" dirty="0" err="1"/>
            <a:t>P</a:t>
          </a:r>
          <a:r>
            <a:rPr lang="en-US" sz="2400" dirty="0" err="1"/>
            <a:t>osed</a:t>
          </a:r>
          <a:r>
            <a:rPr lang="en-US" sz="2400" dirty="0"/>
            <a:t> </a:t>
          </a:r>
          <a:r>
            <a:rPr lang="en-US" sz="2400" dirty="0" err="1"/>
            <a:t>f</a:t>
          </a:r>
          <a:r>
            <a:rPr lang="en-US" sz="2400" b="1" u="sng" dirty="0" err="1"/>
            <a:t>A</a:t>
          </a:r>
          <a:r>
            <a:rPr lang="en-US" sz="2400" dirty="0" err="1"/>
            <a:t>milies</a:t>
          </a:r>
          <a:r>
            <a:rPr lang="en-US" sz="2400" dirty="0"/>
            <a:t> by supporting the non-using </a:t>
          </a:r>
          <a:r>
            <a:rPr lang="en-US" sz="2400" b="1" u="sng" dirty="0" err="1"/>
            <a:t>C</a:t>
          </a:r>
          <a:r>
            <a:rPr lang="en-US" sz="2400" dirty="0" err="1"/>
            <a:t>aregiv</a:t>
          </a:r>
          <a:r>
            <a:rPr lang="en-US" sz="2400" b="1" u="sng" dirty="0" err="1"/>
            <a:t>E</a:t>
          </a:r>
          <a:r>
            <a:rPr lang="en-US" sz="2400" dirty="0" err="1"/>
            <a:t>r</a:t>
          </a:r>
          <a:endParaRPr lang="en-US" sz="2400" dirty="0"/>
        </a:p>
      </dgm:t>
    </dgm:pt>
    <dgm:pt modelId="{CDFE732A-55AD-4305-A139-CEDA0C2A672F}" type="parTrans" cxnId="{CE94DCA5-34FC-4226-B73B-88C4940CCE9F}">
      <dgm:prSet/>
      <dgm:spPr/>
      <dgm:t>
        <a:bodyPr/>
        <a:lstStyle/>
        <a:p>
          <a:endParaRPr lang="en-US"/>
        </a:p>
      </dgm:t>
    </dgm:pt>
    <dgm:pt modelId="{A47F333E-9F4D-414D-82BA-441816FBDF43}" type="sibTrans" cxnId="{CE94DCA5-34FC-4226-B73B-88C4940CCE9F}">
      <dgm:prSet/>
      <dgm:spPr/>
      <dgm:t>
        <a:bodyPr/>
        <a:lstStyle/>
        <a:p>
          <a:endParaRPr lang="en-US"/>
        </a:p>
      </dgm:t>
    </dgm:pt>
    <dgm:pt modelId="{D3B9DF8B-FBA7-4944-B245-1E4892C9DE15}">
      <dgm:prSet custT="1"/>
      <dgm:spPr>
        <a:solidFill>
          <a:srgbClr val="0070C0"/>
        </a:solidFill>
      </dgm:spPr>
      <dgm:t>
        <a:bodyPr/>
        <a:lstStyle/>
        <a:p>
          <a:r>
            <a:rPr lang="en-US" sz="1800" dirty="0"/>
            <a:t>3 focus groups &amp; 7 interviews with practitioners; 19 interviews with affected parents; 5 interviews with children; 2 x co-production workshops</a:t>
          </a:r>
        </a:p>
      </dgm:t>
    </dgm:pt>
    <dgm:pt modelId="{24D72430-8DF0-4A60-A971-9EC67989FC9B}" type="parTrans" cxnId="{1F419317-BD7F-437B-8EEC-14A93412655F}">
      <dgm:prSet/>
      <dgm:spPr/>
      <dgm:t>
        <a:bodyPr/>
        <a:lstStyle/>
        <a:p>
          <a:endParaRPr lang="en-US"/>
        </a:p>
      </dgm:t>
    </dgm:pt>
    <dgm:pt modelId="{9776E2ED-B1AC-49D7-B33D-E742B60F2F55}" type="sibTrans" cxnId="{1F419317-BD7F-437B-8EEC-14A93412655F}">
      <dgm:prSet/>
      <dgm:spPr/>
      <dgm:t>
        <a:bodyPr/>
        <a:lstStyle/>
        <a:p>
          <a:endParaRPr lang="en-US"/>
        </a:p>
      </dgm:t>
    </dgm:pt>
    <dgm:pt modelId="{7A538D77-EAD3-4733-9FDB-4DAF2FDBC466}">
      <dgm:prSet/>
      <dgm:spPr/>
      <dgm:t>
        <a:bodyPr/>
        <a:lstStyle/>
        <a:p>
          <a:r>
            <a:rPr lang="en-US" b="1" dirty="0" err="1"/>
            <a:t>SPRing</a:t>
          </a:r>
          <a:endParaRPr lang="en-US" b="1" dirty="0"/>
        </a:p>
      </dgm:t>
    </dgm:pt>
    <dgm:pt modelId="{8B666ECD-9E73-447D-AE18-70F16C19DB1B}" type="parTrans" cxnId="{1D0AD16C-992E-4ADA-9E7C-87BA3CC94515}">
      <dgm:prSet/>
      <dgm:spPr/>
      <dgm:t>
        <a:bodyPr/>
        <a:lstStyle/>
        <a:p>
          <a:endParaRPr lang="en-US"/>
        </a:p>
      </dgm:t>
    </dgm:pt>
    <dgm:pt modelId="{BA9040D5-ED55-4067-8249-3C317657F290}" type="sibTrans" cxnId="{1D0AD16C-992E-4ADA-9E7C-87BA3CC94515}">
      <dgm:prSet/>
      <dgm:spPr/>
      <dgm:t>
        <a:bodyPr/>
        <a:lstStyle/>
        <a:p>
          <a:endParaRPr lang="en-US"/>
        </a:p>
      </dgm:t>
    </dgm:pt>
    <dgm:pt modelId="{7CD1A49C-C1A6-45EA-99EB-2FB5D4F23AEA}">
      <dgm:prSet custT="1"/>
      <dgm:spPr>
        <a:solidFill>
          <a:srgbClr val="72AF2F"/>
        </a:solidFill>
        <a:ln>
          <a:solidFill>
            <a:srgbClr val="72AF2F"/>
          </a:solidFill>
        </a:ln>
      </dgm:spPr>
      <dgm:t>
        <a:bodyPr/>
        <a:lstStyle/>
        <a:p>
          <a:pPr>
            <a:buNone/>
          </a:pPr>
          <a:r>
            <a:rPr lang="en-US" sz="2400" b="1" u="sng" dirty="0"/>
            <a:t>S</a:t>
          </a:r>
          <a:r>
            <a:rPr lang="en-US" sz="2400" dirty="0"/>
            <a:t>tudy exploring </a:t>
          </a:r>
          <a:r>
            <a:rPr lang="en-US" sz="2400" b="1" u="sng" dirty="0"/>
            <a:t>P</a:t>
          </a:r>
          <a:r>
            <a:rPr lang="en-US" sz="2400" dirty="0"/>
            <a:t>arental substance use and </a:t>
          </a:r>
          <a:r>
            <a:rPr lang="en-US" sz="2400" b="1" u="sng" dirty="0"/>
            <a:t>R</a:t>
          </a:r>
          <a:r>
            <a:rPr lang="en-US" sz="2400" dirty="0"/>
            <a:t>esilience </a:t>
          </a:r>
          <a:r>
            <a:rPr lang="en-US" sz="2400" b="1" u="sng" dirty="0"/>
            <a:t>IN</a:t>
          </a:r>
          <a:r>
            <a:rPr lang="en-US" sz="2400" dirty="0"/>
            <a:t> </a:t>
          </a:r>
          <a:r>
            <a:rPr lang="en-US" sz="2400" dirty="0" err="1"/>
            <a:t>youn</a:t>
          </a:r>
          <a:r>
            <a:rPr lang="en-US" sz="2400" b="1" u="sng" dirty="0" err="1"/>
            <a:t>G</a:t>
          </a:r>
          <a:r>
            <a:rPr lang="en-US" sz="2400" dirty="0"/>
            <a:t> people (Cassey Muir, PhD) </a:t>
          </a:r>
        </a:p>
        <a:p>
          <a:pPr>
            <a:buNone/>
          </a:pPr>
          <a:r>
            <a:rPr lang="en-US" sz="1800" dirty="0"/>
            <a:t>Systematic review, 21 interviews with young people; interviews and focus groups with 44 practitioners; </a:t>
          </a:r>
          <a:r>
            <a:rPr lang="en-US" sz="1800" dirty="0" err="1"/>
            <a:t>prioritisation</a:t>
          </a:r>
          <a:r>
            <a:rPr lang="en-US" sz="1800" dirty="0"/>
            <a:t> workshops (13 young people &amp; 94 practitioners)</a:t>
          </a:r>
        </a:p>
      </dgm:t>
    </dgm:pt>
    <dgm:pt modelId="{CB62042C-9111-4453-9317-0217D7F58EBF}" type="parTrans" cxnId="{0419E1A7-8610-4721-9E22-1CE5B3289AE1}">
      <dgm:prSet/>
      <dgm:spPr/>
      <dgm:t>
        <a:bodyPr/>
        <a:lstStyle/>
        <a:p>
          <a:endParaRPr lang="en-US"/>
        </a:p>
      </dgm:t>
    </dgm:pt>
    <dgm:pt modelId="{ADB40CE1-CB1E-4C98-9D92-271DEA5C2589}" type="sibTrans" cxnId="{0419E1A7-8610-4721-9E22-1CE5B3289AE1}">
      <dgm:prSet/>
      <dgm:spPr/>
      <dgm:t>
        <a:bodyPr/>
        <a:lstStyle/>
        <a:p>
          <a:endParaRPr lang="en-US"/>
        </a:p>
      </dgm:t>
    </dgm:pt>
    <dgm:pt modelId="{6F34F6D5-0A21-4620-B2BF-83A361D6D328}" type="pres">
      <dgm:prSet presAssocID="{10DCBBEF-19CC-42CC-87D1-E3B8DBA1DDB7}" presName="Name0" presStyleCnt="0">
        <dgm:presLayoutVars>
          <dgm:dir/>
          <dgm:animLvl val="lvl"/>
          <dgm:resizeHandles val="exact"/>
        </dgm:presLayoutVars>
      </dgm:prSet>
      <dgm:spPr/>
    </dgm:pt>
    <dgm:pt modelId="{77B9AD97-42B4-43C0-B249-B6A79D6A8098}" type="pres">
      <dgm:prSet presAssocID="{4F0BC9C2-9909-4CE9-B0FE-D7496CC8CD44}" presName="linNode" presStyleCnt="0"/>
      <dgm:spPr/>
    </dgm:pt>
    <dgm:pt modelId="{0FA161B4-4317-4A30-94C2-947AC04245E3}" type="pres">
      <dgm:prSet presAssocID="{4F0BC9C2-9909-4CE9-B0FE-D7496CC8CD44}" presName="parentText" presStyleLbl="solidFgAcc1" presStyleIdx="0" presStyleCnt="2">
        <dgm:presLayoutVars>
          <dgm:chMax val="1"/>
          <dgm:bulletEnabled/>
        </dgm:presLayoutVars>
      </dgm:prSet>
      <dgm:spPr/>
    </dgm:pt>
    <dgm:pt modelId="{CAF20777-5220-4950-901F-BED5E859479B}" type="pres">
      <dgm:prSet presAssocID="{4F0BC9C2-9909-4CE9-B0FE-D7496CC8CD44}" presName="descendantText" presStyleLbl="alignNode1" presStyleIdx="0" presStyleCnt="2">
        <dgm:presLayoutVars>
          <dgm:bulletEnabled/>
        </dgm:presLayoutVars>
      </dgm:prSet>
      <dgm:spPr/>
    </dgm:pt>
    <dgm:pt modelId="{E28FDC55-4A7B-4E70-A701-2B12E0723048}" type="pres">
      <dgm:prSet presAssocID="{7C7319A4-1BB3-4BA3-B13C-BC00BD174143}" presName="sp" presStyleCnt="0"/>
      <dgm:spPr/>
    </dgm:pt>
    <dgm:pt modelId="{9CBAEB34-94D1-4CAC-B0F4-B53C42CF904B}" type="pres">
      <dgm:prSet presAssocID="{7A538D77-EAD3-4733-9FDB-4DAF2FDBC466}" presName="linNode" presStyleCnt="0"/>
      <dgm:spPr/>
    </dgm:pt>
    <dgm:pt modelId="{9C136C18-BE12-476C-93D9-0945803BE46D}" type="pres">
      <dgm:prSet presAssocID="{7A538D77-EAD3-4733-9FDB-4DAF2FDBC466}" presName="parentText" presStyleLbl="solidFgAcc1" presStyleIdx="1" presStyleCnt="2">
        <dgm:presLayoutVars>
          <dgm:chMax val="1"/>
          <dgm:bulletEnabled/>
        </dgm:presLayoutVars>
      </dgm:prSet>
      <dgm:spPr/>
    </dgm:pt>
    <dgm:pt modelId="{CB035A5A-FF83-4E25-838E-276F271F53DB}" type="pres">
      <dgm:prSet presAssocID="{7A538D77-EAD3-4733-9FDB-4DAF2FDBC466}" presName="descendantText" presStyleLbl="alignNode1" presStyleIdx="1" presStyleCnt="2">
        <dgm:presLayoutVars>
          <dgm:bulletEnabled/>
        </dgm:presLayoutVars>
      </dgm:prSet>
      <dgm:spPr/>
    </dgm:pt>
  </dgm:ptLst>
  <dgm:cxnLst>
    <dgm:cxn modelId="{97938007-3CBB-4BDC-A810-96391CBB2DBB}" type="presOf" srcId="{7CD1A49C-C1A6-45EA-99EB-2FB5D4F23AEA}" destId="{CB035A5A-FF83-4E25-838E-276F271F53DB}" srcOrd="0" destOrd="0" presId="urn:microsoft.com/office/officeart/2016/7/layout/VerticalHollowActionList"/>
    <dgm:cxn modelId="{33C5060A-1646-4C0F-BCF0-8D6DFB45EC1A}" type="presOf" srcId="{4F0BC9C2-9909-4CE9-B0FE-D7496CC8CD44}" destId="{0FA161B4-4317-4A30-94C2-947AC04245E3}" srcOrd="0" destOrd="0" presId="urn:microsoft.com/office/officeart/2016/7/layout/VerticalHollowActionList"/>
    <dgm:cxn modelId="{1F419317-BD7F-437B-8EEC-14A93412655F}" srcId="{4F0BC9C2-9909-4CE9-B0FE-D7496CC8CD44}" destId="{D3B9DF8B-FBA7-4944-B245-1E4892C9DE15}" srcOrd="1" destOrd="0" parTransId="{24D72430-8DF0-4A60-A971-9EC67989FC9B}" sibTransId="{9776E2ED-B1AC-49D7-B33D-E742B60F2F55}"/>
    <dgm:cxn modelId="{A8376B35-E4E8-4FE8-8F6D-CCE65E60CD00}" type="presOf" srcId="{10DCBBEF-19CC-42CC-87D1-E3B8DBA1DDB7}" destId="{6F34F6D5-0A21-4620-B2BF-83A361D6D328}" srcOrd="0" destOrd="0" presId="urn:microsoft.com/office/officeart/2016/7/layout/VerticalHollowActionList"/>
    <dgm:cxn modelId="{1D0AD16C-992E-4ADA-9E7C-87BA3CC94515}" srcId="{10DCBBEF-19CC-42CC-87D1-E3B8DBA1DDB7}" destId="{7A538D77-EAD3-4733-9FDB-4DAF2FDBC466}" srcOrd="1" destOrd="0" parTransId="{8B666ECD-9E73-447D-AE18-70F16C19DB1B}" sibTransId="{BA9040D5-ED55-4067-8249-3C317657F290}"/>
    <dgm:cxn modelId="{E8F9DD7C-46AC-43CA-A200-01197662440E}" type="presOf" srcId="{D3B9DF8B-FBA7-4944-B245-1E4892C9DE15}" destId="{CAF20777-5220-4950-901F-BED5E859479B}" srcOrd="0" destOrd="1" presId="urn:microsoft.com/office/officeart/2016/7/layout/VerticalHollowActionList"/>
    <dgm:cxn modelId="{CE94DCA5-34FC-4226-B73B-88C4940CCE9F}" srcId="{4F0BC9C2-9909-4CE9-B0FE-D7496CC8CD44}" destId="{A8CF1AD2-4AED-4299-8C69-F2DFDB007851}" srcOrd="0" destOrd="0" parTransId="{CDFE732A-55AD-4305-A139-CEDA0C2A672F}" sibTransId="{A47F333E-9F4D-414D-82BA-441816FBDF43}"/>
    <dgm:cxn modelId="{0419E1A7-8610-4721-9E22-1CE5B3289AE1}" srcId="{7A538D77-EAD3-4733-9FDB-4DAF2FDBC466}" destId="{7CD1A49C-C1A6-45EA-99EB-2FB5D4F23AEA}" srcOrd="0" destOrd="0" parTransId="{CB62042C-9111-4453-9317-0217D7F58EBF}" sibTransId="{ADB40CE1-CB1E-4C98-9D92-271DEA5C2589}"/>
    <dgm:cxn modelId="{83FBF6EB-9A6D-4ED5-B278-DD62CC0E7DA5}" type="presOf" srcId="{7A538D77-EAD3-4733-9FDB-4DAF2FDBC466}" destId="{9C136C18-BE12-476C-93D9-0945803BE46D}" srcOrd="0" destOrd="0" presId="urn:microsoft.com/office/officeart/2016/7/layout/VerticalHollowActionList"/>
    <dgm:cxn modelId="{3C5CA1EC-018B-4C5C-87BC-6EAF5E16D95A}" srcId="{10DCBBEF-19CC-42CC-87D1-E3B8DBA1DDB7}" destId="{4F0BC9C2-9909-4CE9-B0FE-D7496CC8CD44}" srcOrd="0" destOrd="0" parTransId="{9D3D51B1-0362-4721-BD23-4BCA26F965AE}" sibTransId="{7C7319A4-1BB3-4BA3-B13C-BC00BD174143}"/>
    <dgm:cxn modelId="{59C1D0FF-8E5C-45E2-885B-82804D82A9C2}" type="presOf" srcId="{A8CF1AD2-4AED-4299-8C69-F2DFDB007851}" destId="{CAF20777-5220-4950-901F-BED5E859479B}" srcOrd="0" destOrd="0" presId="urn:microsoft.com/office/officeart/2016/7/layout/VerticalHollowActionList"/>
    <dgm:cxn modelId="{490B3E64-37F1-41C2-918F-243377370119}" type="presParOf" srcId="{6F34F6D5-0A21-4620-B2BF-83A361D6D328}" destId="{77B9AD97-42B4-43C0-B249-B6A79D6A8098}" srcOrd="0" destOrd="0" presId="urn:microsoft.com/office/officeart/2016/7/layout/VerticalHollowActionList"/>
    <dgm:cxn modelId="{9BCBBAE9-4C5B-4FA1-A9C4-F2353E4500FF}" type="presParOf" srcId="{77B9AD97-42B4-43C0-B249-B6A79D6A8098}" destId="{0FA161B4-4317-4A30-94C2-947AC04245E3}" srcOrd="0" destOrd="0" presId="urn:microsoft.com/office/officeart/2016/7/layout/VerticalHollowActionList"/>
    <dgm:cxn modelId="{BDC6454E-0B38-4F24-B260-AB5880B6C0FE}" type="presParOf" srcId="{77B9AD97-42B4-43C0-B249-B6A79D6A8098}" destId="{CAF20777-5220-4950-901F-BED5E859479B}" srcOrd="1" destOrd="0" presId="urn:microsoft.com/office/officeart/2016/7/layout/VerticalHollowActionList"/>
    <dgm:cxn modelId="{948E8F19-1F27-46E5-8AEA-EC56FE3059BA}" type="presParOf" srcId="{6F34F6D5-0A21-4620-B2BF-83A361D6D328}" destId="{E28FDC55-4A7B-4E70-A701-2B12E0723048}" srcOrd="1" destOrd="0" presId="urn:microsoft.com/office/officeart/2016/7/layout/VerticalHollowActionList"/>
    <dgm:cxn modelId="{CD940772-3A6C-4076-87B8-5957ECB75480}" type="presParOf" srcId="{6F34F6D5-0A21-4620-B2BF-83A361D6D328}" destId="{9CBAEB34-94D1-4CAC-B0F4-B53C42CF904B}" srcOrd="2" destOrd="0" presId="urn:microsoft.com/office/officeart/2016/7/layout/VerticalHollowActionList"/>
    <dgm:cxn modelId="{E0DABDE6-C3D8-4101-B591-1204C543189F}" type="presParOf" srcId="{9CBAEB34-94D1-4CAC-B0F4-B53C42CF904B}" destId="{9C136C18-BE12-476C-93D9-0945803BE46D}" srcOrd="0" destOrd="0" presId="urn:microsoft.com/office/officeart/2016/7/layout/VerticalHollowActionList"/>
    <dgm:cxn modelId="{617B9639-AC5B-4971-8AF0-F5D0C74C81C5}" type="presParOf" srcId="{9CBAEB34-94D1-4CAC-B0F4-B53C42CF904B}" destId="{CB035A5A-FF83-4E25-838E-276F271F53DB}" srcOrd="1" destOrd="0" presId="urn:microsoft.com/office/officeart/2016/7/layout/VerticalHollowActionList"/>
  </dgm:cxnLst>
  <dgm:bg/>
  <dgm:whole>
    <a:ln>
      <a:solidFill>
        <a:srgbClr val="0070C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C181A1-5499-40D5-BA13-2DB5984191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8DEC04B6-14A8-4369-A5BA-7B76ACC4508A}">
      <dgm:prSet phldrT="[Text]"/>
      <dgm:spPr/>
      <dgm:t>
        <a:bodyPr/>
        <a:lstStyle/>
        <a:p>
          <a:r>
            <a:rPr lang="en-GB" dirty="0"/>
            <a:t>3 families; an adult child; primary school practitioners</a:t>
          </a:r>
        </a:p>
      </dgm:t>
    </dgm:pt>
    <dgm:pt modelId="{7ACBF9C2-3244-4F48-A1B0-0574F0B5D062}" type="parTrans" cxnId="{F24F43E8-5464-4D17-9EAB-74EB3F3E7D11}">
      <dgm:prSet/>
      <dgm:spPr/>
      <dgm:t>
        <a:bodyPr/>
        <a:lstStyle/>
        <a:p>
          <a:endParaRPr lang="en-GB"/>
        </a:p>
      </dgm:t>
    </dgm:pt>
    <dgm:pt modelId="{C3FB68C8-A3A2-4C57-9EDC-CC0074795146}" type="sibTrans" cxnId="{F24F43E8-5464-4D17-9EAB-74EB3F3E7D11}">
      <dgm:prSet/>
      <dgm:spPr/>
      <dgm:t>
        <a:bodyPr/>
        <a:lstStyle/>
        <a:p>
          <a:endParaRPr lang="en-GB"/>
        </a:p>
      </dgm:t>
    </dgm:pt>
    <dgm:pt modelId="{EB07AE5C-1B0C-4EFF-9703-E5E296CE18A4}">
      <dgm:prSet phldrT="[Text]"/>
      <dgm:spPr>
        <a:solidFill>
          <a:srgbClr val="7030A0"/>
        </a:solidFill>
      </dgm:spPr>
      <dgm:t>
        <a:bodyPr/>
        <a:lstStyle/>
        <a:p>
          <a:r>
            <a:rPr lang="en-GB" dirty="0"/>
            <a:t>Children’s author</a:t>
          </a:r>
        </a:p>
      </dgm:t>
    </dgm:pt>
    <dgm:pt modelId="{D1560497-27CD-41ED-9794-6D032A4D7AC0}" type="parTrans" cxnId="{92176820-2C79-4098-B078-4FBBCF36DDE5}">
      <dgm:prSet/>
      <dgm:spPr/>
      <dgm:t>
        <a:bodyPr/>
        <a:lstStyle/>
        <a:p>
          <a:endParaRPr lang="en-GB"/>
        </a:p>
      </dgm:t>
    </dgm:pt>
    <dgm:pt modelId="{7224AC62-4BB9-479A-84A9-244DF449A5C9}" type="sibTrans" cxnId="{92176820-2C79-4098-B078-4FBBCF36DDE5}">
      <dgm:prSet/>
      <dgm:spPr/>
      <dgm:t>
        <a:bodyPr/>
        <a:lstStyle/>
        <a:p>
          <a:endParaRPr lang="en-GB"/>
        </a:p>
      </dgm:t>
    </dgm:pt>
    <dgm:pt modelId="{FA245921-82D5-4D76-B2D7-111CB3B7BACD}">
      <dgm:prSet phldrT="[Text]"/>
      <dgm:spPr>
        <a:solidFill>
          <a:srgbClr val="00B050"/>
        </a:solidFill>
      </dgm:spPr>
      <dgm:t>
        <a:bodyPr/>
        <a:lstStyle/>
        <a:p>
          <a:r>
            <a:rPr lang="en-GB" dirty="0"/>
            <a:t>Children’s illustrator</a:t>
          </a:r>
        </a:p>
      </dgm:t>
    </dgm:pt>
    <dgm:pt modelId="{72A8E2C0-7C46-42B3-A461-8F0DE4EFBA3E}" type="parTrans" cxnId="{13D2E19A-13E2-4859-9493-03A2E81F7D1C}">
      <dgm:prSet/>
      <dgm:spPr/>
      <dgm:t>
        <a:bodyPr/>
        <a:lstStyle/>
        <a:p>
          <a:endParaRPr lang="en-GB"/>
        </a:p>
      </dgm:t>
    </dgm:pt>
    <dgm:pt modelId="{0BB3069B-C7B9-4D83-9409-96AFAB8FE0D9}" type="sibTrans" cxnId="{13D2E19A-13E2-4859-9493-03A2E81F7D1C}">
      <dgm:prSet/>
      <dgm:spPr/>
      <dgm:t>
        <a:bodyPr/>
        <a:lstStyle/>
        <a:p>
          <a:endParaRPr lang="en-GB"/>
        </a:p>
      </dgm:t>
    </dgm:pt>
    <dgm:pt modelId="{01F01531-DA0E-4A48-8CFC-5D6BC8E1854D}">
      <dgm:prSet phldrT="[Text]"/>
      <dgm:spPr>
        <a:solidFill>
          <a:srgbClr val="FF0000"/>
        </a:solidFill>
      </dgm:spPr>
      <dgm:t>
        <a:bodyPr/>
        <a:lstStyle/>
        <a:p>
          <a:r>
            <a:rPr lang="en-GB" dirty="0"/>
            <a:t>Research team</a:t>
          </a:r>
        </a:p>
      </dgm:t>
    </dgm:pt>
    <dgm:pt modelId="{7F779697-8611-496E-902F-703364C64204}" type="parTrans" cxnId="{0B187055-2A91-4407-81BA-5198F6AE26DF}">
      <dgm:prSet/>
      <dgm:spPr/>
      <dgm:t>
        <a:bodyPr/>
        <a:lstStyle/>
        <a:p>
          <a:endParaRPr lang="en-GB"/>
        </a:p>
      </dgm:t>
    </dgm:pt>
    <dgm:pt modelId="{66B355E9-786B-4804-A20D-5D0AE2D4DA27}" type="sibTrans" cxnId="{0B187055-2A91-4407-81BA-5198F6AE26DF}">
      <dgm:prSet/>
      <dgm:spPr/>
      <dgm:t>
        <a:bodyPr/>
        <a:lstStyle/>
        <a:p>
          <a:endParaRPr lang="en-GB"/>
        </a:p>
      </dgm:t>
    </dgm:pt>
    <dgm:pt modelId="{B42514EA-B75E-4E41-BC51-68C3500A3BBF}" type="pres">
      <dgm:prSet presAssocID="{4EC181A1-5499-40D5-BA13-2DB5984191A5}" presName="Name0" presStyleCnt="0">
        <dgm:presLayoutVars>
          <dgm:chMax val="1"/>
          <dgm:dir/>
          <dgm:animLvl val="ctr"/>
          <dgm:resizeHandles val="exact"/>
        </dgm:presLayoutVars>
      </dgm:prSet>
      <dgm:spPr/>
    </dgm:pt>
    <dgm:pt modelId="{33AAA1AD-8315-43B1-8DA9-FCEEB29C30D6}" type="pres">
      <dgm:prSet presAssocID="{8DEC04B6-14A8-4369-A5BA-7B76ACC4508A}" presName="centerShape" presStyleLbl="node0" presStyleIdx="0" presStyleCnt="1"/>
      <dgm:spPr/>
    </dgm:pt>
    <dgm:pt modelId="{BF877183-1989-4038-B01C-B89FC22901FD}" type="pres">
      <dgm:prSet presAssocID="{EB07AE5C-1B0C-4EFF-9703-E5E296CE18A4}" presName="node" presStyleLbl="node1" presStyleIdx="0" presStyleCnt="3">
        <dgm:presLayoutVars>
          <dgm:bulletEnabled val="1"/>
        </dgm:presLayoutVars>
      </dgm:prSet>
      <dgm:spPr/>
    </dgm:pt>
    <dgm:pt modelId="{CC08A2A2-D4BB-4C0E-8E89-E3D54F369149}" type="pres">
      <dgm:prSet presAssocID="{EB07AE5C-1B0C-4EFF-9703-E5E296CE18A4}" presName="dummy" presStyleCnt="0"/>
      <dgm:spPr/>
    </dgm:pt>
    <dgm:pt modelId="{F6123FF3-839A-4F7C-9B3A-D03DC4284A50}" type="pres">
      <dgm:prSet presAssocID="{7224AC62-4BB9-479A-84A9-244DF449A5C9}" presName="sibTrans" presStyleLbl="sibTrans2D1" presStyleIdx="0" presStyleCnt="3"/>
      <dgm:spPr/>
    </dgm:pt>
    <dgm:pt modelId="{3D3C7C0B-7BFC-4D80-BD45-F19A3BC8E89A}" type="pres">
      <dgm:prSet presAssocID="{FA245921-82D5-4D76-B2D7-111CB3B7BACD}" presName="node" presStyleLbl="node1" presStyleIdx="1" presStyleCnt="3">
        <dgm:presLayoutVars>
          <dgm:bulletEnabled val="1"/>
        </dgm:presLayoutVars>
      </dgm:prSet>
      <dgm:spPr/>
    </dgm:pt>
    <dgm:pt modelId="{DC732C1F-AD90-40FC-AA89-7114118DA659}" type="pres">
      <dgm:prSet presAssocID="{FA245921-82D5-4D76-B2D7-111CB3B7BACD}" presName="dummy" presStyleCnt="0"/>
      <dgm:spPr/>
    </dgm:pt>
    <dgm:pt modelId="{FD53D379-F3DB-45CB-B3F4-83BC3410C51A}" type="pres">
      <dgm:prSet presAssocID="{0BB3069B-C7B9-4D83-9409-96AFAB8FE0D9}" presName="sibTrans" presStyleLbl="sibTrans2D1" presStyleIdx="1" presStyleCnt="3"/>
      <dgm:spPr/>
    </dgm:pt>
    <dgm:pt modelId="{2EC3AF03-3A00-4F11-91EC-391B05FA93FD}" type="pres">
      <dgm:prSet presAssocID="{01F01531-DA0E-4A48-8CFC-5D6BC8E1854D}" presName="node" presStyleLbl="node1" presStyleIdx="2" presStyleCnt="3">
        <dgm:presLayoutVars>
          <dgm:bulletEnabled val="1"/>
        </dgm:presLayoutVars>
      </dgm:prSet>
      <dgm:spPr/>
    </dgm:pt>
    <dgm:pt modelId="{0F853107-E844-4508-AEBC-7FDEBB2FE02C}" type="pres">
      <dgm:prSet presAssocID="{01F01531-DA0E-4A48-8CFC-5D6BC8E1854D}" presName="dummy" presStyleCnt="0"/>
      <dgm:spPr/>
    </dgm:pt>
    <dgm:pt modelId="{D89FC4A1-F3F7-4E61-96F3-D6B33E56EEE6}" type="pres">
      <dgm:prSet presAssocID="{66B355E9-786B-4804-A20D-5D0AE2D4DA27}" presName="sibTrans" presStyleLbl="sibTrans2D1" presStyleIdx="2" presStyleCnt="3"/>
      <dgm:spPr/>
    </dgm:pt>
  </dgm:ptLst>
  <dgm:cxnLst>
    <dgm:cxn modelId="{92176820-2C79-4098-B078-4FBBCF36DDE5}" srcId="{8DEC04B6-14A8-4369-A5BA-7B76ACC4508A}" destId="{EB07AE5C-1B0C-4EFF-9703-E5E296CE18A4}" srcOrd="0" destOrd="0" parTransId="{D1560497-27CD-41ED-9794-6D032A4D7AC0}" sibTransId="{7224AC62-4BB9-479A-84A9-244DF449A5C9}"/>
    <dgm:cxn modelId="{C1BB022A-38D4-4921-9EE9-E1707FA70093}" type="presOf" srcId="{4EC181A1-5499-40D5-BA13-2DB5984191A5}" destId="{B42514EA-B75E-4E41-BC51-68C3500A3BBF}" srcOrd="0" destOrd="0" presId="urn:microsoft.com/office/officeart/2005/8/layout/radial6"/>
    <dgm:cxn modelId="{A2FF302B-E4E0-42FA-B208-15D63451134A}" type="presOf" srcId="{7224AC62-4BB9-479A-84A9-244DF449A5C9}" destId="{F6123FF3-839A-4F7C-9B3A-D03DC4284A50}" srcOrd="0" destOrd="0" presId="urn:microsoft.com/office/officeart/2005/8/layout/radial6"/>
    <dgm:cxn modelId="{7E076F37-D530-481D-B0B6-EDCF3C340CA8}" type="presOf" srcId="{EB07AE5C-1B0C-4EFF-9703-E5E296CE18A4}" destId="{BF877183-1989-4038-B01C-B89FC22901FD}" srcOrd="0" destOrd="0" presId="urn:microsoft.com/office/officeart/2005/8/layout/radial6"/>
    <dgm:cxn modelId="{0B187055-2A91-4407-81BA-5198F6AE26DF}" srcId="{8DEC04B6-14A8-4369-A5BA-7B76ACC4508A}" destId="{01F01531-DA0E-4A48-8CFC-5D6BC8E1854D}" srcOrd="2" destOrd="0" parTransId="{7F779697-8611-496E-902F-703364C64204}" sibTransId="{66B355E9-786B-4804-A20D-5D0AE2D4DA27}"/>
    <dgm:cxn modelId="{04965F81-FA94-4139-B888-2880217DF5E0}" type="presOf" srcId="{66B355E9-786B-4804-A20D-5D0AE2D4DA27}" destId="{D89FC4A1-F3F7-4E61-96F3-D6B33E56EEE6}" srcOrd="0" destOrd="0" presId="urn:microsoft.com/office/officeart/2005/8/layout/radial6"/>
    <dgm:cxn modelId="{13D2E19A-13E2-4859-9493-03A2E81F7D1C}" srcId="{8DEC04B6-14A8-4369-A5BA-7B76ACC4508A}" destId="{FA245921-82D5-4D76-B2D7-111CB3B7BACD}" srcOrd="1" destOrd="0" parTransId="{72A8E2C0-7C46-42B3-A461-8F0DE4EFBA3E}" sibTransId="{0BB3069B-C7B9-4D83-9409-96AFAB8FE0D9}"/>
    <dgm:cxn modelId="{268148BA-BAE7-4C6F-8430-3C57C45DDA74}" type="presOf" srcId="{0BB3069B-C7B9-4D83-9409-96AFAB8FE0D9}" destId="{FD53D379-F3DB-45CB-B3F4-83BC3410C51A}" srcOrd="0" destOrd="0" presId="urn:microsoft.com/office/officeart/2005/8/layout/radial6"/>
    <dgm:cxn modelId="{FB8D3CBE-9A09-40DD-BED4-4F105A3259E0}" type="presOf" srcId="{FA245921-82D5-4D76-B2D7-111CB3B7BACD}" destId="{3D3C7C0B-7BFC-4D80-BD45-F19A3BC8E89A}" srcOrd="0" destOrd="0" presId="urn:microsoft.com/office/officeart/2005/8/layout/radial6"/>
    <dgm:cxn modelId="{5672E8DE-6C9B-48BF-8910-CC9B7E892DE4}" type="presOf" srcId="{8DEC04B6-14A8-4369-A5BA-7B76ACC4508A}" destId="{33AAA1AD-8315-43B1-8DA9-FCEEB29C30D6}" srcOrd="0" destOrd="0" presId="urn:microsoft.com/office/officeart/2005/8/layout/radial6"/>
    <dgm:cxn modelId="{F24F43E8-5464-4D17-9EAB-74EB3F3E7D11}" srcId="{4EC181A1-5499-40D5-BA13-2DB5984191A5}" destId="{8DEC04B6-14A8-4369-A5BA-7B76ACC4508A}" srcOrd="0" destOrd="0" parTransId="{7ACBF9C2-3244-4F48-A1B0-0574F0B5D062}" sibTransId="{C3FB68C8-A3A2-4C57-9EDC-CC0074795146}"/>
    <dgm:cxn modelId="{FC4327FE-471A-4C15-AB4E-E41AA06603E2}" type="presOf" srcId="{01F01531-DA0E-4A48-8CFC-5D6BC8E1854D}" destId="{2EC3AF03-3A00-4F11-91EC-391B05FA93FD}" srcOrd="0" destOrd="0" presId="urn:microsoft.com/office/officeart/2005/8/layout/radial6"/>
    <dgm:cxn modelId="{E5318A62-C99C-4253-9632-6478156C7DC7}" type="presParOf" srcId="{B42514EA-B75E-4E41-BC51-68C3500A3BBF}" destId="{33AAA1AD-8315-43B1-8DA9-FCEEB29C30D6}" srcOrd="0" destOrd="0" presId="urn:microsoft.com/office/officeart/2005/8/layout/radial6"/>
    <dgm:cxn modelId="{3B93BA13-2E16-4937-9F3A-713D8D1E0B91}" type="presParOf" srcId="{B42514EA-B75E-4E41-BC51-68C3500A3BBF}" destId="{BF877183-1989-4038-B01C-B89FC22901FD}" srcOrd="1" destOrd="0" presId="urn:microsoft.com/office/officeart/2005/8/layout/radial6"/>
    <dgm:cxn modelId="{FE7D8B6F-06C6-4B46-A525-3FDAFD8570D5}" type="presParOf" srcId="{B42514EA-B75E-4E41-BC51-68C3500A3BBF}" destId="{CC08A2A2-D4BB-4C0E-8E89-E3D54F369149}" srcOrd="2" destOrd="0" presId="urn:microsoft.com/office/officeart/2005/8/layout/radial6"/>
    <dgm:cxn modelId="{0F91DD22-56D1-48DB-9C26-AD30706585B5}" type="presParOf" srcId="{B42514EA-B75E-4E41-BC51-68C3500A3BBF}" destId="{F6123FF3-839A-4F7C-9B3A-D03DC4284A50}" srcOrd="3" destOrd="0" presId="urn:microsoft.com/office/officeart/2005/8/layout/radial6"/>
    <dgm:cxn modelId="{B2744343-A73C-4977-8521-E8776F0C701E}" type="presParOf" srcId="{B42514EA-B75E-4E41-BC51-68C3500A3BBF}" destId="{3D3C7C0B-7BFC-4D80-BD45-F19A3BC8E89A}" srcOrd="4" destOrd="0" presId="urn:microsoft.com/office/officeart/2005/8/layout/radial6"/>
    <dgm:cxn modelId="{07F3C96F-14B7-4AB0-84B9-9FE80613F828}" type="presParOf" srcId="{B42514EA-B75E-4E41-BC51-68C3500A3BBF}" destId="{DC732C1F-AD90-40FC-AA89-7114118DA659}" srcOrd="5" destOrd="0" presId="urn:microsoft.com/office/officeart/2005/8/layout/radial6"/>
    <dgm:cxn modelId="{B6B24123-868C-4B1D-A8B0-AB5C968D832A}" type="presParOf" srcId="{B42514EA-B75E-4E41-BC51-68C3500A3BBF}" destId="{FD53D379-F3DB-45CB-B3F4-83BC3410C51A}" srcOrd="6" destOrd="0" presId="urn:microsoft.com/office/officeart/2005/8/layout/radial6"/>
    <dgm:cxn modelId="{C48324F3-B881-4270-BA0A-5150AE63DD34}" type="presParOf" srcId="{B42514EA-B75E-4E41-BC51-68C3500A3BBF}" destId="{2EC3AF03-3A00-4F11-91EC-391B05FA93FD}" srcOrd="7" destOrd="0" presId="urn:microsoft.com/office/officeart/2005/8/layout/radial6"/>
    <dgm:cxn modelId="{569E8434-CC5C-435C-B30A-C80CA7E4B850}" type="presParOf" srcId="{B42514EA-B75E-4E41-BC51-68C3500A3BBF}" destId="{0F853107-E844-4508-AEBC-7FDEBB2FE02C}" srcOrd="8" destOrd="0" presId="urn:microsoft.com/office/officeart/2005/8/layout/radial6"/>
    <dgm:cxn modelId="{6AE15164-B5BA-46B9-8991-1C6E0A16A36A}" type="presParOf" srcId="{B42514EA-B75E-4E41-BC51-68C3500A3BBF}" destId="{D89FC4A1-F3F7-4E61-96F3-D6B33E56EEE6}"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B654D-067C-4982-BD13-59C53C427FA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1DE28F-3F57-4529-8887-818A21E657D0}">
      <dgm:prSet/>
      <dgm:spPr/>
      <dgm:t>
        <a:bodyPr/>
        <a:lstStyle/>
        <a:p>
          <a:r>
            <a:rPr lang="en-GB"/>
            <a:t>Engagement with primary school practitioners</a:t>
          </a:r>
          <a:endParaRPr lang="en-US"/>
        </a:p>
      </dgm:t>
    </dgm:pt>
    <dgm:pt modelId="{52DE7C12-456F-4073-BEDF-F68B454D58B4}" type="parTrans" cxnId="{54C29D43-ABF4-4300-953A-FD7BFE742268}">
      <dgm:prSet/>
      <dgm:spPr/>
      <dgm:t>
        <a:bodyPr/>
        <a:lstStyle/>
        <a:p>
          <a:endParaRPr lang="en-US"/>
        </a:p>
      </dgm:t>
    </dgm:pt>
    <dgm:pt modelId="{DF713BF0-C7F6-4D80-8A3C-E9DE78477D0C}" type="sibTrans" cxnId="{54C29D43-ABF4-4300-953A-FD7BFE742268}">
      <dgm:prSet/>
      <dgm:spPr/>
      <dgm:t>
        <a:bodyPr/>
        <a:lstStyle/>
        <a:p>
          <a:endParaRPr lang="en-US"/>
        </a:p>
      </dgm:t>
    </dgm:pt>
    <dgm:pt modelId="{30A5D159-965F-4651-AA84-2507673042A5}">
      <dgm:prSet/>
      <dgm:spPr/>
      <dgm:t>
        <a:bodyPr/>
        <a:lstStyle/>
        <a:p>
          <a:r>
            <a:rPr lang="en-GB"/>
            <a:t>Resource for home and for school</a:t>
          </a:r>
          <a:endParaRPr lang="en-US"/>
        </a:p>
      </dgm:t>
    </dgm:pt>
    <dgm:pt modelId="{F8AB13E1-DB4E-4894-B79B-D6AB3E5338FB}" type="parTrans" cxnId="{A2B81CB9-C2FA-4D55-95CC-7408CF218A0C}">
      <dgm:prSet/>
      <dgm:spPr/>
      <dgm:t>
        <a:bodyPr/>
        <a:lstStyle/>
        <a:p>
          <a:endParaRPr lang="en-US"/>
        </a:p>
      </dgm:t>
    </dgm:pt>
    <dgm:pt modelId="{64FC86DE-F538-4339-A91E-EE5A6AF7F4B4}" type="sibTrans" cxnId="{A2B81CB9-C2FA-4D55-95CC-7408CF218A0C}">
      <dgm:prSet/>
      <dgm:spPr/>
      <dgm:t>
        <a:bodyPr/>
        <a:lstStyle/>
        <a:p>
          <a:endParaRPr lang="en-US"/>
        </a:p>
      </dgm:t>
    </dgm:pt>
    <dgm:pt modelId="{11667E03-318B-4E5D-BDD8-5913D86C3446}">
      <dgm:prSet/>
      <dgm:spPr/>
      <dgm:t>
        <a:bodyPr/>
        <a:lstStyle/>
        <a:p>
          <a:r>
            <a:rPr lang="en-GB"/>
            <a:t>Trialling the resource within primary schools </a:t>
          </a:r>
          <a:endParaRPr lang="en-US"/>
        </a:p>
      </dgm:t>
    </dgm:pt>
    <dgm:pt modelId="{76746862-DC08-45E6-8FF2-795C5CE9407E}" type="parTrans" cxnId="{D54691BD-FE5E-45C9-ABA2-398E8EC9A8E1}">
      <dgm:prSet/>
      <dgm:spPr/>
      <dgm:t>
        <a:bodyPr/>
        <a:lstStyle/>
        <a:p>
          <a:endParaRPr lang="en-US"/>
        </a:p>
      </dgm:t>
    </dgm:pt>
    <dgm:pt modelId="{3B74743B-D910-446D-A2C4-92DE45BDB5B6}" type="sibTrans" cxnId="{D54691BD-FE5E-45C9-ABA2-398E8EC9A8E1}">
      <dgm:prSet/>
      <dgm:spPr/>
      <dgm:t>
        <a:bodyPr/>
        <a:lstStyle/>
        <a:p>
          <a:endParaRPr lang="en-US"/>
        </a:p>
      </dgm:t>
    </dgm:pt>
    <dgm:pt modelId="{50B92909-1628-43D8-8BB3-A4C616041017}" type="pres">
      <dgm:prSet presAssocID="{915B654D-067C-4982-BD13-59C53C427FAF}" presName="root" presStyleCnt="0">
        <dgm:presLayoutVars>
          <dgm:dir/>
          <dgm:resizeHandles val="exact"/>
        </dgm:presLayoutVars>
      </dgm:prSet>
      <dgm:spPr/>
    </dgm:pt>
    <dgm:pt modelId="{16907380-06E0-45A8-A9A8-7F02A7ED4D4F}" type="pres">
      <dgm:prSet presAssocID="{D61DE28F-3F57-4529-8887-818A21E657D0}" presName="compNode" presStyleCnt="0"/>
      <dgm:spPr/>
    </dgm:pt>
    <dgm:pt modelId="{D75C00EB-2E1F-48CC-9B23-9F568664DA04}" type="pres">
      <dgm:prSet presAssocID="{D61DE28F-3F57-4529-8887-818A21E657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667D4DD-D89D-423B-AF15-529290BC4056}" type="pres">
      <dgm:prSet presAssocID="{D61DE28F-3F57-4529-8887-818A21E657D0}" presName="spaceRect" presStyleCnt="0"/>
      <dgm:spPr/>
    </dgm:pt>
    <dgm:pt modelId="{4B58A60F-33DC-4E01-94E8-ADAE7B6E67D8}" type="pres">
      <dgm:prSet presAssocID="{D61DE28F-3F57-4529-8887-818A21E657D0}" presName="textRect" presStyleLbl="revTx" presStyleIdx="0" presStyleCnt="3">
        <dgm:presLayoutVars>
          <dgm:chMax val="1"/>
          <dgm:chPref val="1"/>
        </dgm:presLayoutVars>
      </dgm:prSet>
      <dgm:spPr/>
    </dgm:pt>
    <dgm:pt modelId="{BED6F5A1-EC75-4B75-ACB4-F0A1F8ED104D}" type="pres">
      <dgm:prSet presAssocID="{DF713BF0-C7F6-4D80-8A3C-E9DE78477D0C}" presName="sibTrans" presStyleCnt="0"/>
      <dgm:spPr/>
    </dgm:pt>
    <dgm:pt modelId="{C25E953F-02A1-4573-B645-A286D2B3D6D5}" type="pres">
      <dgm:prSet presAssocID="{30A5D159-965F-4651-AA84-2507673042A5}" presName="compNode" presStyleCnt="0"/>
      <dgm:spPr/>
    </dgm:pt>
    <dgm:pt modelId="{D1D8CDBC-ECB6-4D36-BDFB-3F7EB3DD0C55}" type="pres">
      <dgm:prSet presAssocID="{30A5D159-965F-4651-AA84-2507673042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1756F5D6-0AA3-414E-B8B3-BF4ADA4CF186}" type="pres">
      <dgm:prSet presAssocID="{30A5D159-965F-4651-AA84-2507673042A5}" presName="spaceRect" presStyleCnt="0"/>
      <dgm:spPr/>
    </dgm:pt>
    <dgm:pt modelId="{903A15F0-DC5C-4B31-AFCE-4C13B0702B02}" type="pres">
      <dgm:prSet presAssocID="{30A5D159-965F-4651-AA84-2507673042A5}" presName="textRect" presStyleLbl="revTx" presStyleIdx="1" presStyleCnt="3">
        <dgm:presLayoutVars>
          <dgm:chMax val="1"/>
          <dgm:chPref val="1"/>
        </dgm:presLayoutVars>
      </dgm:prSet>
      <dgm:spPr/>
    </dgm:pt>
    <dgm:pt modelId="{38D8FC49-395D-4891-B819-3090B0CF424E}" type="pres">
      <dgm:prSet presAssocID="{64FC86DE-F538-4339-A91E-EE5A6AF7F4B4}" presName="sibTrans" presStyleCnt="0"/>
      <dgm:spPr/>
    </dgm:pt>
    <dgm:pt modelId="{268570E1-037B-4491-A424-1EF58EBBB73E}" type="pres">
      <dgm:prSet presAssocID="{11667E03-318B-4E5D-BDD8-5913D86C3446}" presName="compNode" presStyleCnt="0"/>
      <dgm:spPr/>
    </dgm:pt>
    <dgm:pt modelId="{2F7F42D6-272D-4122-9EB3-7CCE01BB2AE5}" type="pres">
      <dgm:prSet presAssocID="{11667E03-318B-4E5D-BDD8-5913D86C34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7286D2C9-040E-4204-B330-7127FA8E9608}" type="pres">
      <dgm:prSet presAssocID="{11667E03-318B-4E5D-BDD8-5913D86C3446}" presName="spaceRect" presStyleCnt="0"/>
      <dgm:spPr/>
    </dgm:pt>
    <dgm:pt modelId="{3C2F136A-61FC-4553-8145-8B15E07C4D41}" type="pres">
      <dgm:prSet presAssocID="{11667E03-318B-4E5D-BDD8-5913D86C3446}" presName="textRect" presStyleLbl="revTx" presStyleIdx="2" presStyleCnt="3">
        <dgm:presLayoutVars>
          <dgm:chMax val="1"/>
          <dgm:chPref val="1"/>
        </dgm:presLayoutVars>
      </dgm:prSet>
      <dgm:spPr/>
    </dgm:pt>
  </dgm:ptLst>
  <dgm:cxnLst>
    <dgm:cxn modelId="{01D03301-95EB-4472-9983-ADC3B1D4554E}" type="presOf" srcId="{11667E03-318B-4E5D-BDD8-5913D86C3446}" destId="{3C2F136A-61FC-4553-8145-8B15E07C4D41}" srcOrd="0" destOrd="0" presId="urn:microsoft.com/office/officeart/2018/2/layout/IconLabelList"/>
    <dgm:cxn modelId="{54C29D43-ABF4-4300-953A-FD7BFE742268}" srcId="{915B654D-067C-4982-BD13-59C53C427FAF}" destId="{D61DE28F-3F57-4529-8887-818A21E657D0}" srcOrd="0" destOrd="0" parTransId="{52DE7C12-456F-4073-BEDF-F68B454D58B4}" sibTransId="{DF713BF0-C7F6-4D80-8A3C-E9DE78477D0C}"/>
    <dgm:cxn modelId="{F1E36452-24E7-408B-84FF-172DA4202C8D}" type="presOf" srcId="{30A5D159-965F-4651-AA84-2507673042A5}" destId="{903A15F0-DC5C-4B31-AFCE-4C13B0702B02}" srcOrd="0" destOrd="0" presId="urn:microsoft.com/office/officeart/2018/2/layout/IconLabelList"/>
    <dgm:cxn modelId="{93483F7A-9D6A-4172-8452-359A93CDA60A}" type="presOf" srcId="{D61DE28F-3F57-4529-8887-818A21E657D0}" destId="{4B58A60F-33DC-4E01-94E8-ADAE7B6E67D8}" srcOrd="0" destOrd="0" presId="urn:microsoft.com/office/officeart/2018/2/layout/IconLabelList"/>
    <dgm:cxn modelId="{C3A81EA4-3301-4898-8B08-6BDAA78B1941}" type="presOf" srcId="{915B654D-067C-4982-BD13-59C53C427FAF}" destId="{50B92909-1628-43D8-8BB3-A4C616041017}" srcOrd="0" destOrd="0" presId="urn:microsoft.com/office/officeart/2018/2/layout/IconLabelList"/>
    <dgm:cxn modelId="{A2B81CB9-C2FA-4D55-95CC-7408CF218A0C}" srcId="{915B654D-067C-4982-BD13-59C53C427FAF}" destId="{30A5D159-965F-4651-AA84-2507673042A5}" srcOrd="1" destOrd="0" parTransId="{F8AB13E1-DB4E-4894-B79B-D6AB3E5338FB}" sibTransId="{64FC86DE-F538-4339-A91E-EE5A6AF7F4B4}"/>
    <dgm:cxn modelId="{D54691BD-FE5E-45C9-ABA2-398E8EC9A8E1}" srcId="{915B654D-067C-4982-BD13-59C53C427FAF}" destId="{11667E03-318B-4E5D-BDD8-5913D86C3446}" srcOrd="2" destOrd="0" parTransId="{76746862-DC08-45E6-8FF2-795C5CE9407E}" sibTransId="{3B74743B-D910-446D-A2C4-92DE45BDB5B6}"/>
    <dgm:cxn modelId="{067F3CBA-91D8-43BD-BF56-CFD0EEFF94D4}" type="presParOf" srcId="{50B92909-1628-43D8-8BB3-A4C616041017}" destId="{16907380-06E0-45A8-A9A8-7F02A7ED4D4F}" srcOrd="0" destOrd="0" presId="urn:microsoft.com/office/officeart/2018/2/layout/IconLabelList"/>
    <dgm:cxn modelId="{2C307B40-B3B2-43CE-9617-3A11988EA44B}" type="presParOf" srcId="{16907380-06E0-45A8-A9A8-7F02A7ED4D4F}" destId="{D75C00EB-2E1F-48CC-9B23-9F568664DA04}" srcOrd="0" destOrd="0" presId="urn:microsoft.com/office/officeart/2018/2/layout/IconLabelList"/>
    <dgm:cxn modelId="{F086902D-7C3F-4737-8109-B6C0739A81FB}" type="presParOf" srcId="{16907380-06E0-45A8-A9A8-7F02A7ED4D4F}" destId="{A667D4DD-D89D-423B-AF15-529290BC4056}" srcOrd="1" destOrd="0" presId="urn:microsoft.com/office/officeart/2018/2/layout/IconLabelList"/>
    <dgm:cxn modelId="{0654DCA9-0121-4E8F-A309-5078D15F4F33}" type="presParOf" srcId="{16907380-06E0-45A8-A9A8-7F02A7ED4D4F}" destId="{4B58A60F-33DC-4E01-94E8-ADAE7B6E67D8}" srcOrd="2" destOrd="0" presId="urn:microsoft.com/office/officeart/2018/2/layout/IconLabelList"/>
    <dgm:cxn modelId="{DE5D7EA8-14B9-4DA4-9F2A-DC814AA89DC5}" type="presParOf" srcId="{50B92909-1628-43D8-8BB3-A4C616041017}" destId="{BED6F5A1-EC75-4B75-ACB4-F0A1F8ED104D}" srcOrd="1" destOrd="0" presId="urn:microsoft.com/office/officeart/2018/2/layout/IconLabelList"/>
    <dgm:cxn modelId="{09D38428-CD4A-4BD9-B804-9E9A6D37FB3F}" type="presParOf" srcId="{50B92909-1628-43D8-8BB3-A4C616041017}" destId="{C25E953F-02A1-4573-B645-A286D2B3D6D5}" srcOrd="2" destOrd="0" presId="urn:microsoft.com/office/officeart/2018/2/layout/IconLabelList"/>
    <dgm:cxn modelId="{F611DF07-A240-4D80-9A76-7203A5F1F477}" type="presParOf" srcId="{C25E953F-02A1-4573-B645-A286D2B3D6D5}" destId="{D1D8CDBC-ECB6-4D36-BDFB-3F7EB3DD0C55}" srcOrd="0" destOrd="0" presId="urn:microsoft.com/office/officeart/2018/2/layout/IconLabelList"/>
    <dgm:cxn modelId="{4B4635A6-E52C-4987-BB8A-C41A58483EFF}" type="presParOf" srcId="{C25E953F-02A1-4573-B645-A286D2B3D6D5}" destId="{1756F5D6-0AA3-414E-B8B3-BF4ADA4CF186}" srcOrd="1" destOrd="0" presId="urn:microsoft.com/office/officeart/2018/2/layout/IconLabelList"/>
    <dgm:cxn modelId="{F73D4D04-EFA4-4BAA-B6C3-3F7ED46BA287}" type="presParOf" srcId="{C25E953F-02A1-4573-B645-A286D2B3D6D5}" destId="{903A15F0-DC5C-4B31-AFCE-4C13B0702B02}" srcOrd="2" destOrd="0" presId="urn:microsoft.com/office/officeart/2018/2/layout/IconLabelList"/>
    <dgm:cxn modelId="{C8A05B87-EC0E-446A-9CD3-94F9C3BF24F5}" type="presParOf" srcId="{50B92909-1628-43D8-8BB3-A4C616041017}" destId="{38D8FC49-395D-4891-B819-3090B0CF424E}" srcOrd="3" destOrd="0" presId="urn:microsoft.com/office/officeart/2018/2/layout/IconLabelList"/>
    <dgm:cxn modelId="{757EF014-6939-42F9-A64B-54415C2A2EB0}" type="presParOf" srcId="{50B92909-1628-43D8-8BB3-A4C616041017}" destId="{268570E1-037B-4491-A424-1EF58EBBB73E}" srcOrd="4" destOrd="0" presId="urn:microsoft.com/office/officeart/2018/2/layout/IconLabelList"/>
    <dgm:cxn modelId="{E0B9F488-7F57-4B57-93F5-858A91F357F5}" type="presParOf" srcId="{268570E1-037B-4491-A424-1EF58EBBB73E}" destId="{2F7F42D6-272D-4122-9EB3-7CCE01BB2AE5}" srcOrd="0" destOrd="0" presId="urn:microsoft.com/office/officeart/2018/2/layout/IconLabelList"/>
    <dgm:cxn modelId="{28334A05-0EA0-4E5E-94E9-909D1C4F2B5A}" type="presParOf" srcId="{268570E1-037B-4491-A424-1EF58EBBB73E}" destId="{7286D2C9-040E-4204-B330-7127FA8E9608}" srcOrd="1" destOrd="0" presId="urn:microsoft.com/office/officeart/2018/2/layout/IconLabelList"/>
    <dgm:cxn modelId="{960768D1-620E-44FB-98FE-8CBA10A51597}" type="presParOf" srcId="{268570E1-037B-4491-A424-1EF58EBBB73E}" destId="{3C2F136A-61FC-4553-8145-8B15E07C4D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EEAB4-78B6-46C5-8525-4379C77C4662}">
      <dsp:nvSpPr>
        <dsp:cNvPr id="0" name=""/>
        <dsp:cNvSpPr/>
      </dsp:nvSpPr>
      <dsp:spPr>
        <a:xfrm>
          <a:off x="0" y="1729"/>
          <a:ext cx="10479640" cy="10686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Parental substance use is a prevalent and substantial public health concern</a:t>
          </a:r>
          <a:endParaRPr lang="en-US" sz="3200" kern="1200" dirty="0"/>
        </a:p>
      </dsp:txBody>
      <dsp:txXfrm>
        <a:off x="52166" y="53895"/>
        <a:ext cx="10375308" cy="964298"/>
      </dsp:txXfrm>
    </dsp:sp>
    <dsp:sp modelId="{16336447-6139-4E47-8355-F1711677374D}">
      <dsp:nvSpPr>
        <dsp:cNvPr id="0" name=""/>
        <dsp:cNvSpPr/>
      </dsp:nvSpPr>
      <dsp:spPr>
        <a:xfrm>
          <a:off x="0" y="1082538"/>
          <a:ext cx="10479640" cy="106863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Impacts upon parent, child and wider family</a:t>
          </a:r>
          <a:endParaRPr lang="en-US" sz="3200" kern="1200" dirty="0"/>
        </a:p>
      </dsp:txBody>
      <dsp:txXfrm>
        <a:off x="52166" y="1134704"/>
        <a:ext cx="10375308" cy="964298"/>
      </dsp:txXfrm>
    </dsp:sp>
    <dsp:sp modelId="{06B38CF3-0654-4E15-BB86-BCCA3B006DDA}">
      <dsp:nvSpPr>
        <dsp:cNvPr id="0" name=""/>
        <dsp:cNvSpPr/>
      </dsp:nvSpPr>
      <dsp:spPr>
        <a:xfrm>
          <a:off x="0" y="2163347"/>
          <a:ext cx="10479640" cy="106863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Most interventions aim to reduce the substance use</a:t>
          </a:r>
          <a:endParaRPr lang="en-US" sz="3200" kern="1200" dirty="0"/>
        </a:p>
      </dsp:txBody>
      <dsp:txXfrm>
        <a:off x="52166" y="2215513"/>
        <a:ext cx="10375308" cy="964298"/>
      </dsp:txXfrm>
    </dsp:sp>
    <dsp:sp modelId="{53CB8F02-D13D-4F72-ACFF-F346510E3CC2}">
      <dsp:nvSpPr>
        <dsp:cNvPr id="0" name=""/>
        <dsp:cNvSpPr/>
      </dsp:nvSpPr>
      <dsp:spPr>
        <a:xfrm>
          <a:off x="0" y="3244155"/>
          <a:ext cx="10479640" cy="106863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What else can be done?</a:t>
          </a:r>
          <a:endParaRPr lang="en-US" sz="3200" kern="1200" dirty="0"/>
        </a:p>
      </dsp:txBody>
      <dsp:txXfrm>
        <a:off x="52166" y="3296321"/>
        <a:ext cx="10375308" cy="964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20777-5220-4950-901F-BED5E859479B}">
      <dsp:nvSpPr>
        <dsp:cNvPr id="0" name=""/>
        <dsp:cNvSpPr/>
      </dsp:nvSpPr>
      <dsp:spPr>
        <a:xfrm>
          <a:off x="2095928" y="373"/>
          <a:ext cx="8383712" cy="2061441"/>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667" tIns="523606" rIns="162667" bIns="523606" numCol="1" spcCol="1270" anchor="ctr" anchorCtr="0">
          <a:noAutofit/>
        </a:bodyPr>
        <a:lstStyle/>
        <a:p>
          <a:pPr marL="0" lvl="0" indent="0" algn="l" defTabSz="1066800">
            <a:lnSpc>
              <a:spcPct val="90000"/>
            </a:lnSpc>
            <a:spcBef>
              <a:spcPct val="0"/>
            </a:spcBef>
            <a:spcAft>
              <a:spcPct val="35000"/>
            </a:spcAft>
            <a:buNone/>
          </a:pPr>
          <a:r>
            <a:rPr lang="en-US" sz="2400" b="1" u="sng" kern="1200" dirty="0" err="1"/>
            <a:t>SAFE</a:t>
          </a:r>
          <a:r>
            <a:rPr lang="en-US" sz="2400" kern="1200" dirty="0" err="1"/>
            <a:t>guarding</a:t>
          </a:r>
          <a:r>
            <a:rPr lang="en-US" sz="2400" kern="1200" dirty="0"/>
            <a:t> children in </a:t>
          </a:r>
          <a:r>
            <a:rPr lang="en-US" sz="2400" b="1" u="sng" kern="1200" dirty="0"/>
            <a:t>S</a:t>
          </a:r>
          <a:r>
            <a:rPr lang="en-US" sz="2400" kern="1200" dirty="0"/>
            <a:t>ubstance </a:t>
          </a:r>
          <a:r>
            <a:rPr lang="en-US" sz="2400" kern="1200" dirty="0" err="1"/>
            <a:t>ex</a:t>
          </a:r>
          <a:r>
            <a:rPr lang="en-US" sz="2400" b="1" u="sng" kern="1200" dirty="0" err="1"/>
            <a:t>P</a:t>
          </a:r>
          <a:r>
            <a:rPr lang="en-US" sz="2400" kern="1200" dirty="0" err="1"/>
            <a:t>osed</a:t>
          </a:r>
          <a:r>
            <a:rPr lang="en-US" sz="2400" kern="1200" dirty="0"/>
            <a:t> </a:t>
          </a:r>
          <a:r>
            <a:rPr lang="en-US" sz="2400" kern="1200" dirty="0" err="1"/>
            <a:t>f</a:t>
          </a:r>
          <a:r>
            <a:rPr lang="en-US" sz="2400" b="1" u="sng" kern="1200" dirty="0" err="1"/>
            <a:t>A</a:t>
          </a:r>
          <a:r>
            <a:rPr lang="en-US" sz="2400" kern="1200" dirty="0" err="1"/>
            <a:t>milies</a:t>
          </a:r>
          <a:r>
            <a:rPr lang="en-US" sz="2400" kern="1200" dirty="0"/>
            <a:t> by supporting the non-using </a:t>
          </a:r>
          <a:r>
            <a:rPr lang="en-US" sz="2400" b="1" u="sng" kern="1200" dirty="0" err="1"/>
            <a:t>C</a:t>
          </a:r>
          <a:r>
            <a:rPr lang="en-US" sz="2400" kern="1200" dirty="0" err="1"/>
            <a:t>aregiv</a:t>
          </a:r>
          <a:r>
            <a:rPr lang="en-US" sz="2400" b="1" u="sng" kern="1200" dirty="0" err="1"/>
            <a:t>E</a:t>
          </a:r>
          <a:r>
            <a:rPr lang="en-US" sz="2400" kern="1200" dirty="0" err="1"/>
            <a:t>r</a:t>
          </a:r>
          <a:endParaRPr lang="en-US" sz="2400" kern="1200" dirty="0"/>
        </a:p>
        <a:p>
          <a:pPr marL="0" lvl="0" indent="0" algn="l" defTabSz="800100">
            <a:lnSpc>
              <a:spcPct val="90000"/>
            </a:lnSpc>
            <a:spcBef>
              <a:spcPct val="0"/>
            </a:spcBef>
            <a:spcAft>
              <a:spcPct val="35000"/>
            </a:spcAft>
            <a:buNone/>
          </a:pPr>
          <a:r>
            <a:rPr lang="en-US" sz="1800" kern="1200" dirty="0"/>
            <a:t>3 focus groups &amp; 7 interviews with practitioners; 19 interviews with affected parents; 5 interviews with children; 2 x co-production workshops</a:t>
          </a:r>
        </a:p>
      </dsp:txBody>
      <dsp:txXfrm>
        <a:off x="2095928" y="373"/>
        <a:ext cx="8383712" cy="2061441"/>
      </dsp:txXfrm>
    </dsp:sp>
    <dsp:sp modelId="{0FA161B4-4317-4A30-94C2-947AC04245E3}">
      <dsp:nvSpPr>
        <dsp:cNvPr id="0" name=""/>
        <dsp:cNvSpPr/>
      </dsp:nvSpPr>
      <dsp:spPr>
        <a:xfrm>
          <a:off x="0" y="373"/>
          <a:ext cx="2095928" cy="2061441"/>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10" tIns="203625" rIns="110910" bIns="203625" numCol="1" spcCol="1270" anchor="ctr" anchorCtr="0">
          <a:noAutofit/>
        </a:bodyPr>
        <a:lstStyle/>
        <a:p>
          <a:pPr marL="0" lvl="0" indent="0" algn="ctr" defTabSz="1244600">
            <a:lnSpc>
              <a:spcPct val="90000"/>
            </a:lnSpc>
            <a:spcBef>
              <a:spcPct val="0"/>
            </a:spcBef>
            <a:spcAft>
              <a:spcPct val="35000"/>
            </a:spcAft>
            <a:buNone/>
          </a:pPr>
          <a:r>
            <a:rPr lang="en-US" sz="2800" b="1" kern="1200" dirty="0"/>
            <a:t>Safe Space</a:t>
          </a:r>
        </a:p>
      </dsp:txBody>
      <dsp:txXfrm>
        <a:off x="0" y="373"/>
        <a:ext cx="2095928" cy="2061441"/>
      </dsp:txXfrm>
    </dsp:sp>
    <dsp:sp modelId="{CB035A5A-FF83-4E25-838E-276F271F53DB}">
      <dsp:nvSpPr>
        <dsp:cNvPr id="0" name=""/>
        <dsp:cNvSpPr/>
      </dsp:nvSpPr>
      <dsp:spPr>
        <a:xfrm>
          <a:off x="2095928" y="2185501"/>
          <a:ext cx="8383712" cy="2061441"/>
        </a:xfrm>
        <a:prstGeom prst="rect">
          <a:avLst/>
        </a:prstGeom>
        <a:solidFill>
          <a:srgbClr val="72AF2F"/>
        </a:solidFill>
        <a:ln w="12700" cap="flat" cmpd="sng" algn="ctr">
          <a:solidFill>
            <a:srgbClr val="72AF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667" tIns="523606" rIns="162667" bIns="523606" numCol="1" spcCol="1270" anchor="ctr" anchorCtr="0">
          <a:noAutofit/>
        </a:bodyPr>
        <a:lstStyle/>
        <a:p>
          <a:pPr marL="0" lvl="0" indent="0" algn="l" defTabSz="1066800">
            <a:lnSpc>
              <a:spcPct val="90000"/>
            </a:lnSpc>
            <a:spcBef>
              <a:spcPct val="0"/>
            </a:spcBef>
            <a:spcAft>
              <a:spcPct val="35000"/>
            </a:spcAft>
            <a:buNone/>
          </a:pPr>
          <a:r>
            <a:rPr lang="en-US" sz="2400" b="1" u="sng" kern="1200" dirty="0"/>
            <a:t>S</a:t>
          </a:r>
          <a:r>
            <a:rPr lang="en-US" sz="2400" kern="1200" dirty="0"/>
            <a:t>tudy exploring </a:t>
          </a:r>
          <a:r>
            <a:rPr lang="en-US" sz="2400" b="1" u="sng" kern="1200" dirty="0"/>
            <a:t>P</a:t>
          </a:r>
          <a:r>
            <a:rPr lang="en-US" sz="2400" kern="1200" dirty="0"/>
            <a:t>arental substance use and </a:t>
          </a:r>
          <a:r>
            <a:rPr lang="en-US" sz="2400" b="1" u="sng" kern="1200" dirty="0"/>
            <a:t>R</a:t>
          </a:r>
          <a:r>
            <a:rPr lang="en-US" sz="2400" kern="1200" dirty="0"/>
            <a:t>esilience </a:t>
          </a:r>
          <a:r>
            <a:rPr lang="en-US" sz="2400" b="1" u="sng" kern="1200" dirty="0"/>
            <a:t>IN</a:t>
          </a:r>
          <a:r>
            <a:rPr lang="en-US" sz="2400" kern="1200" dirty="0"/>
            <a:t> </a:t>
          </a:r>
          <a:r>
            <a:rPr lang="en-US" sz="2400" kern="1200" dirty="0" err="1"/>
            <a:t>youn</a:t>
          </a:r>
          <a:r>
            <a:rPr lang="en-US" sz="2400" b="1" u="sng" kern="1200" dirty="0" err="1"/>
            <a:t>G</a:t>
          </a:r>
          <a:r>
            <a:rPr lang="en-US" sz="2400" kern="1200" dirty="0"/>
            <a:t> people (Cassey Muir, PhD) </a:t>
          </a:r>
        </a:p>
        <a:p>
          <a:pPr marL="0" lvl="0" indent="0" algn="l" defTabSz="1066800">
            <a:lnSpc>
              <a:spcPct val="90000"/>
            </a:lnSpc>
            <a:spcBef>
              <a:spcPct val="0"/>
            </a:spcBef>
            <a:spcAft>
              <a:spcPct val="35000"/>
            </a:spcAft>
            <a:buNone/>
          </a:pPr>
          <a:r>
            <a:rPr lang="en-US" sz="1800" kern="1200" dirty="0"/>
            <a:t>Systematic review, 21 interviews with young people; interviews and focus groups with 44 practitioners; </a:t>
          </a:r>
          <a:r>
            <a:rPr lang="en-US" sz="1800" kern="1200" dirty="0" err="1"/>
            <a:t>prioritisation</a:t>
          </a:r>
          <a:r>
            <a:rPr lang="en-US" sz="1800" kern="1200" dirty="0"/>
            <a:t> workshops (13 young people &amp; 94 practitioners)</a:t>
          </a:r>
        </a:p>
      </dsp:txBody>
      <dsp:txXfrm>
        <a:off x="2095928" y="2185501"/>
        <a:ext cx="8383712" cy="2061441"/>
      </dsp:txXfrm>
    </dsp:sp>
    <dsp:sp modelId="{9C136C18-BE12-476C-93D9-0945803BE46D}">
      <dsp:nvSpPr>
        <dsp:cNvPr id="0" name=""/>
        <dsp:cNvSpPr/>
      </dsp:nvSpPr>
      <dsp:spPr>
        <a:xfrm>
          <a:off x="0" y="2185501"/>
          <a:ext cx="2095928" cy="206144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10" tIns="203625" rIns="110910" bIns="203625" numCol="1" spcCol="1270" anchor="ctr" anchorCtr="0">
          <a:noAutofit/>
        </a:bodyPr>
        <a:lstStyle/>
        <a:p>
          <a:pPr marL="0" lvl="0" indent="0" algn="ctr" defTabSz="1244600">
            <a:lnSpc>
              <a:spcPct val="90000"/>
            </a:lnSpc>
            <a:spcBef>
              <a:spcPct val="0"/>
            </a:spcBef>
            <a:spcAft>
              <a:spcPct val="35000"/>
            </a:spcAft>
            <a:buNone/>
          </a:pPr>
          <a:r>
            <a:rPr lang="en-US" sz="2800" b="1" kern="1200" dirty="0" err="1"/>
            <a:t>SPRing</a:t>
          </a:r>
          <a:endParaRPr lang="en-US" sz="2800" b="1" kern="1200" dirty="0"/>
        </a:p>
      </dsp:txBody>
      <dsp:txXfrm>
        <a:off x="0" y="2185501"/>
        <a:ext cx="2095928" cy="2061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FC4A1-F3F7-4E61-96F3-D6B33E56EEE6}">
      <dsp:nvSpPr>
        <dsp:cNvPr id="0" name=""/>
        <dsp:cNvSpPr/>
      </dsp:nvSpPr>
      <dsp:spPr>
        <a:xfrm>
          <a:off x="1874975" y="587556"/>
          <a:ext cx="3919096" cy="3919096"/>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53D379-F3DB-45CB-B3F4-83BC3410C51A}">
      <dsp:nvSpPr>
        <dsp:cNvPr id="0" name=""/>
        <dsp:cNvSpPr/>
      </dsp:nvSpPr>
      <dsp:spPr>
        <a:xfrm>
          <a:off x="1874975" y="587556"/>
          <a:ext cx="3919096" cy="3919096"/>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23FF3-839A-4F7C-9B3A-D03DC4284A50}">
      <dsp:nvSpPr>
        <dsp:cNvPr id="0" name=""/>
        <dsp:cNvSpPr/>
      </dsp:nvSpPr>
      <dsp:spPr>
        <a:xfrm>
          <a:off x="1874975" y="587556"/>
          <a:ext cx="3919096" cy="3919096"/>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AAA1AD-8315-43B1-8DA9-FCEEB29C30D6}">
      <dsp:nvSpPr>
        <dsp:cNvPr id="0" name=""/>
        <dsp:cNvSpPr/>
      </dsp:nvSpPr>
      <dsp:spPr>
        <a:xfrm>
          <a:off x="2932062" y="1644643"/>
          <a:ext cx="1804922" cy="18049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3 families; an adult child; primary school practitioners</a:t>
          </a:r>
        </a:p>
      </dsp:txBody>
      <dsp:txXfrm>
        <a:off x="3196387" y="1908968"/>
        <a:ext cx="1276272" cy="1276272"/>
      </dsp:txXfrm>
    </dsp:sp>
    <dsp:sp modelId="{BF877183-1989-4038-B01C-B89FC22901FD}">
      <dsp:nvSpPr>
        <dsp:cNvPr id="0" name=""/>
        <dsp:cNvSpPr/>
      </dsp:nvSpPr>
      <dsp:spPr>
        <a:xfrm>
          <a:off x="3202801" y="1318"/>
          <a:ext cx="1263445" cy="1263445"/>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Children’s author</a:t>
          </a:r>
        </a:p>
      </dsp:txBody>
      <dsp:txXfrm>
        <a:off x="3387828" y="186345"/>
        <a:ext cx="893391" cy="893391"/>
      </dsp:txXfrm>
    </dsp:sp>
    <dsp:sp modelId="{3D3C7C0B-7BFC-4D80-BD45-F19A3BC8E89A}">
      <dsp:nvSpPr>
        <dsp:cNvPr id="0" name=""/>
        <dsp:cNvSpPr/>
      </dsp:nvSpPr>
      <dsp:spPr>
        <a:xfrm>
          <a:off x="4860429" y="2872414"/>
          <a:ext cx="1263445" cy="126344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Children’s illustrator</a:t>
          </a:r>
        </a:p>
      </dsp:txBody>
      <dsp:txXfrm>
        <a:off x="5045456" y="3057441"/>
        <a:ext cx="893391" cy="893391"/>
      </dsp:txXfrm>
    </dsp:sp>
    <dsp:sp modelId="{2EC3AF03-3A00-4F11-91EC-391B05FA93FD}">
      <dsp:nvSpPr>
        <dsp:cNvPr id="0" name=""/>
        <dsp:cNvSpPr/>
      </dsp:nvSpPr>
      <dsp:spPr>
        <a:xfrm>
          <a:off x="1545172" y="2872414"/>
          <a:ext cx="1263445" cy="126344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Research team</a:t>
          </a:r>
        </a:p>
      </dsp:txBody>
      <dsp:txXfrm>
        <a:off x="1730199" y="3057441"/>
        <a:ext cx="893391" cy="893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C00EB-2E1F-48CC-9B23-9F568664DA04}">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8A60F-33DC-4E01-94E8-ADAE7B6E67D8}">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Engagement with primary school practitioners</a:t>
          </a:r>
          <a:endParaRPr lang="en-US" sz="2400" kern="1200"/>
        </a:p>
      </dsp:txBody>
      <dsp:txXfrm>
        <a:off x="59990" y="2654049"/>
        <a:ext cx="3226223" cy="720000"/>
      </dsp:txXfrm>
    </dsp:sp>
    <dsp:sp modelId="{D1D8CDBC-ECB6-4D36-BDFB-3F7EB3DD0C55}">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3A15F0-DC5C-4B31-AFCE-4C13B0702B02}">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Resource for home and for school</a:t>
          </a:r>
          <a:endParaRPr lang="en-US" sz="2400" kern="1200"/>
        </a:p>
      </dsp:txBody>
      <dsp:txXfrm>
        <a:off x="3850802" y="2654049"/>
        <a:ext cx="3226223" cy="720000"/>
      </dsp:txXfrm>
    </dsp:sp>
    <dsp:sp modelId="{2F7F42D6-272D-4122-9EB3-7CCE01BB2AE5}">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F136A-61FC-4553-8145-8B15E07C4D41}">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Trialling the resource within primary schools </a:t>
          </a:r>
          <a:endParaRPr lang="en-US" sz="2400" kern="1200"/>
        </a:p>
      </dsp:txBody>
      <dsp:txXfrm>
        <a:off x="7641615" y="2654049"/>
        <a:ext cx="3226223"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84149-9E80-4647-A144-6AE2EED311A2}"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25FD3-47CB-4608-873D-AB6103E0FFB7}" type="slidenum">
              <a:rPr lang="en-GB" smtClean="0"/>
              <a:t>‹#›</a:t>
            </a:fld>
            <a:endParaRPr lang="en-GB"/>
          </a:p>
        </p:txBody>
      </p:sp>
    </p:spTree>
    <p:extLst>
      <p:ext uri="{BB962C8B-B14F-4D97-AF65-F5344CB8AC3E}">
        <p14:creationId xmlns:p14="http://schemas.microsoft.com/office/powerpoint/2010/main" val="101157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1</a:t>
            </a:fld>
            <a:endParaRPr lang="en-GB"/>
          </a:p>
        </p:txBody>
      </p:sp>
    </p:spTree>
    <p:extLst>
      <p:ext uri="{BB962C8B-B14F-4D97-AF65-F5344CB8AC3E}">
        <p14:creationId xmlns:p14="http://schemas.microsoft.com/office/powerpoint/2010/main" val="261487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Aim of book - the child recognises there are others who like them have these experiences - our story ends with little star realising they are not alone. </a:t>
            </a:r>
          </a:p>
          <a:p>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10</a:t>
            </a:fld>
            <a:endParaRPr lang="en-GB"/>
          </a:p>
        </p:txBody>
      </p:sp>
    </p:spTree>
    <p:extLst>
      <p:ext uri="{BB962C8B-B14F-4D97-AF65-F5344CB8AC3E}">
        <p14:creationId xmlns:p14="http://schemas.microsoft.com/office/powerpoint/2010/main" val="190511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Plan to work with primary school practitioners to ensure the book is something they think is appropriate for a school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a view to this book being something both a parent could use in the home to open conversations and also that could be used in a class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Plan to trial the book in schools</a:t>
            </a:r>
          </a:p>
        </p:txBody>
      </p:sp>
      <p:sp>
        <p:nvSpPr>
          <p:cNvPr id="4" name="Slide Number Placeholder 3"/>
          <p:cNvSpPr>
            <a:spLocks noGrp="1"/>
          </p:cNvSpPr>
          <p:nvPr>
            <p:ph type="sldNum" sz="quarter" idx="5"/>
          </p:nvPr>
        </p:nvSpPr>
        <p:spPr/>
        <p:txBody>
          <a:bodyPr/>
          <a:lstStyle/>
          <a:p>
            <a:fld id="{AD725FD3-47CB-4608-873D-AB6103E0FFB7}" type="slidenum">
              <a:rPr lang="en-GB" smtClean="0"/>
              <a:t>11</a:t>
            </a:fld>
            <a:endParaRPr lang="en-GB"/>
          </a:p>
        </p:txBody>
      </p:sp>
    </p:spTree>
    <p:extLst>
      <p:ext uri="{BB962C8B-B14F-4D97-AF65-F5344CB8AC3E}">
        <p14:creationId xmlns:p14="http://schemas.microsoft.com/office/powerpoint/2010/main" val="360680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Around 500,000 children in England live with a parent or caregiver with has an alcohol or drug dependency.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Substance use has a negative impact upon the individual user. However, there is also an established evidence for the impact upon affected family members, with dependent aged children being particularly vulnerable.</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Reducing parental substance misuse is an important means of preventing impact upon families many parents don’t access treatment</a:t>
            </a:r>
          </a:p>
        </p:txBody>
      </p:sp>
      <p:sp>
        <p:nvSpPr>
          <p:cNvPr id="4" name="Slide Number Placeholder 3"/>
          <p:cNvSpPr>
            <a:spLocks noGrp="1"/>
          </p:cNvSpPr>
          <p:nvPr>
            <p:ph type="sldNum" sz="quarter" idx="5"/>
          </p:nvPr>
        </p:nvSpPr>
        <p:spPr/>
        <p:txBody>
          <a:bodyPr/>
          <a:lstStyle/>
          <a:p>
            <a:fld id="{AD725FD3-47CB-4608-873D-AB6103E0FFB7}" type="slidenum">
              <a:rPr lang="en-GB" smtClean="0"/>
              <a:t>2</a:t>
            </a:fld>
            <a:endParaRPr lang="en-GB"/>
          </a:p>
        </p:txBody>
      </p:sp>
    </p:spTree>
    <p:extLst>
      <p:ext uri="{BB962C8B-B14F-4D97-AF65-F5344CB8AC3E}">
        <p14:creationId xmlns:p14="http://schemas.microsoft.com/office/powerpoint/2010/main" val="171654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3</a:t>
            </a:fld>
            <a:endParaRPr lang="en-GB"/>
          </a:p>
        </p:txBody>
      </p:sp>
    </p:spTree>
    <p:extLst>
      <p:ext uri="{BB962C8B-B14F-4D97-AF65-F5344CB8AC3E}">
        <p14:creationId xmlns:p14="http://schemas.microsoft.com/office/powerpoint/2010/main" val="286983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high levels of stress and burden - commonly reported by affected family members of substance users, further complicated due to parenting.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Often felt </a:t>
            </a:r>
            <a:r>
              <a:rPr lang="en-GB" sz="1800" dirty="0">
                <a:effectLst/>
                <a:latin typeface="Calibri" panose="020F0502020204030204" pitchFamily="34" charset="0"/>
                <a:cs typeface="Times New Roman" panose="02020603050405020304" pitchFamily="18" charset="0"/>
              </a:rPr>
              <a:t>trapped in their </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Affected parents often described finding it difficult to access support. When they did access support, this was typically from carer organisations. Services such as children’s social care were thought to be only concerned with assessing risk and not about addressing impact.</a:t>
            </a:r>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4</a:t>
            </a:fld>
            <a:endParaRPr lang="en-GB"/>
          </a:p>
        </p:txBody>
      </p:sp>
    </p:spTree>
    <p:extLst>
      <p:ext uri="{BB962C8B-B14F-4D97-AF65-F5344CB8AC3E}">
        <p14:creationId xmlns:p14="http://schemas.microsoft.com/office/powerpoint/2010/main" val="354078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 told us that they were unsure how to talk to their child about the other parent’s substance use. Parents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reported feeling uncertain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when</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was appropriate to talk to children about this and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what</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disclose about how this affected the substance using parent’s behaviour and ability to care for the child.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Many parents chose to wait until the child asked questions. However this unfortunately led to the decision of what and what to share being taken out of the parents hands when other people in their family or community disclosed information to the child, sometimes in deliberately hurtful ways.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Within co-production workshops with parents and practitioners, we began to consider different ways of supporting age appropriate conversations between parents and children. One approach which was favoured by workshop participants was a children’s storybook that a parent could read to the child.</a:t>
            </a:r>
          </a:p>
          <a:p>
            <a:endParaRPr lang="en-GB" dirty="0"/>
          </a:p>
          <a:p>
            <a:r>
              <a:rPr lang="en-GB" dirty="0"/>
              <a:t>In parallel, </a:t>
            </a:r>
            <a:r>
              <a:rPr lang="en-GB" dirty="0" err="1"/>
              <a:t>SPRing</a:t>
            </a:r>
            <a:r>
              <a:rPr lang="en-GB" dirty="0"/>
              <a:t> found that affected children often experienced shame and felt stigmatised by their parents substance use. They often felt no one understood and typically reported feeling that they were alone in their experiences. Through a series of prioritisation sessions, it was identified that a children’s storybook in a primary school setting may help children to feel understood, to realise that others may have similar experiences and to begin to talk to someone.</a:t>
            </a:r>
          </a:p>
          <a:p>
            <a:endParaRPr lang="en-GB" dirty="0"/>
          </a:p>
          <a:p>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5</a:t>
            </a:fld>
            <a:endParaRPr lang="en-GB"/>
          </a:p>
        </p:txBody>
      </p:sp>
    </p:spTree>
    <p:extLst>
      <p:ext uri="{BB962C8B-B14F-4D97-AF65-F5344CB8AC3E}">
        <p14:creationId xmlns:p14="http://schemas.microsoft.com/office/powerpoint/2010/main" val="119677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been working with a children’s author and children illustrator.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research findings they have drafted a story outline which included details of the setting, the characters and the plot. We shared this outline with families we have since organised a series of creative workshops with three families consisting of 4 affected parents and 8 young children, as well as an adult child. We also have a plan to hold discussions with primary school practitioners.  </a:t>
            </a:r>
          </a:p>
          <a:p>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6</a:t>
            </a:fld>
            <a:endParaRPr lang="en-GB"/>
          </a:p>
        </p:txBody>
      </p:sp>
    </p:spTree>
    <p:extLst>
      <p:ext uri="{BB962C8B-B14F-4D97-AF65-F5344CB8AC3E}">
        <p14:creationId xmlns:p14="http://schemas.microsoft.com/office/powerpoint/2010/main" val="84546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 like to talk to you now about where we are up to so far.</a:t>
            </a:r>
          </a:p>
          <a:p>
            <a:endParaRPr lang="en-GB" dirty="0"/>
          </a:p>
          <a:p>
            <a:endParaRPr lang="en-GB" dirty="0"/>
          </a:p>
          <a:p>
            <a:r>
              <a:rPr lang="en-GB" dirty="0"/>
              <a:t>It was important that the book would make it safe for families and for children in school’s to talk about the topic. </a:t>
            </a:r>
          </a:p>
          <a:p>
            <a:endParaRPr lang="en-GB" dirty="0"/>
          </a:p>
          <a:p>
            <a:r>
              <a:rPr lang="en-GB" dirty="0"/>
              <a:t>Children told us that they felt they needed to keep their parent’s use a secret and non-using parents told us that they worried about giving ‘too much information’ that would increase their child’s distress – use of metaphor</a:t>
            </a:r>
          </a:p>
          <a:p>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7</a:t>
            </a:fld>
            <a:endParaRPr lang="en-GB"/>
          </a:p>
        </p:txBody>
      </p:sp>
    </p:spTree>
    <p:extLst>
      <p:ext uri="{BB962C8B-B14F-4D97-AF65-F5344CB8AC3E}">
        <p14:creationId xmlns:p14="http://schemas.microsoft.com/office/powerpoint/2010/main" val="269372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use of metaphor continues throughout the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using the </a:t>
            </a:r>
            <a:r>
              <a:rPr lang="en-GB" dirty="0" err="1"/>
              <a:t>menance</a:t>
            </a:r>
            <a:r>
              <a:rPr lang="en-GB" dirty="0"/>
              <a:t> character to represent substance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feel a range of emotions about the parent and their use and often feel protective of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told us about how they often experience guilt and judgment and this makes it harder for them to access help. Mindful of this, we were concerned to show the impact upon the child without judgment towards the parent. </a:t>
            </a:r>
          </a:p>
          <a:p>
            <a:endParaRPr lang="en-GB" dirty="0"/>
          </a:p>
        </p:txBody>
      </p:sp>
      <p:sp>
        <p:nvSpPr>
          <p:cNvPr id="4" name="Slide Number Placeholder 3"/>
          <p:cNvSpPr>
            <a:spLocks noGrp="1"/>
          </p:cNvSpPr>
          <p:nvPr>
            <p:ph type="sldNum" sz="quarter" idx="5"/>
          </p:nvPr>
        </p:nvSpPr>
        <p:spPr/>
        <p:txBody>
          <a:bodyPr/>
          <a:lstStyle/>
          <a:p>
            <a:fld id="{AD725FD3-47CB-4608-873D-AB6103E0FFB7}" type="slidenum">
              <a:rPr lang="en-GB" smtClean="0"/>
              <a:t>8</a:t>
            </a:fld>
            <a:endParaRPr lang="en-GB"/>
          </a:p>
        </p:txBody>
      </p:sp>
    </p:spTree>
    <p:extLst>
      <p:ext uri="{BB962C8B-B14F-4D97-AF65-F5344CB8AC3E}">
        <p14:creationId xmlns:p14="http://schemas.microsoft.com/office/powerpoint/2010/main" val="358665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aim of the book to create opportunities for conversations, whether that be within the home or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star sweeper introduces the idea of a trusted person around the young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home, this will most likely be the non using parent who is reading the book with the child. In the school setting we envisage this book being read to a class with related exercises and discussion points. </a:t>
            </a:r>
          </a:p>
        </p:txBody>
      </p:sp>
      <p:sp>
        <p:nvSpPr>
          <p:cNvPr id="4" name="Slide Number Placeholder 3"/>
          <p:cNvSpPr>
            <a:spLocks noGrp="1"/>
          </p:cNvSpPr>
          <p:nvPr>
            <p:ph type="sldNum" sz="quarter" idx="5"/>
          </p:nvPr>
        </p:nvSpPr>
        <p:spPr/>
        <p:txBody>
          <a:bodyPr/>
          <a:lstStyle/>
          <a:p>
            <a:fld id="{AD725FD3-47CB-4608-873D-AB6103E0FFB7}" type="slidenum">
              <a:rPr lang="en-GB" smtClean="0"/>
              <a:t>9</a:t>
            </a:fld>
            <a:endParaRPr lang="en-GB"/>
          </a:p>
        </p:txBody>
      </p:sp>
    </p:spTree>
    <p:extLst>
      <p:ext uri="{BB962C8B-B14F-4D97-AF65-F5344CB8AC3E}">
        <p14:creationId xmlns:p14="http://schemas.microsoft.com/office/powerpoint/2010/main" val="397572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E2B2D7-6178-4392-B6A3-8E8EEF54A189}"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202292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E2B2D7-6178-4392-B6A3-8E8EEF54A189}"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258314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E2B2D7-6178-4392-B6A3-8E8EEF54A189}"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359056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E2B2D7-6178-4392-B6A3-8E8EEF54A189}"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178876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2B2D7-6178-4392-B6A3-8E8EEF54A189}"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19695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E2B2D7-6178-4392-B6A3-8E8EEF54A189}"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59317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E2B2D7-6178-4392-B6A3-8E8EEF54A189}" type="datetimeFigureOut">
              <a:rPr lang="en-GB" smtClean="0"/>
              <a:t>05/06/2023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24220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E2B2D7-6178-4392-B6A3-8E8EEF54A189}" type="datetimeFigureOut">
              <a:rPr lang="en-GB" smtClean="0"/>
              <a:t>05/06/2023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329398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2B2D7-6178-4392-B6A3-8E8EEF54A189}" type="datetimeFigureOut">
              <a:rPr lang="en-GB" smtClean="0"/>
              <a:t>05/06/2023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103254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2B2D7-6178-4392-B6A3-8E8EEF54A189}"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118831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2B2D7-6178-4392-B6A3-8E8EEF54A189}"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107957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2B2D7-6178-4392-B6A3-8E8EEF54A189}" type="datetimeFigureOut">
              <a:rPr lang="en-GB" smtClean="0"/>
              <a:t>05/06/2023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C6AEB-635C-4AE9-9ECA-6B5FE48DC812}" type="slidenum">
              <a:rPr lang="en-GB" smtClean="0"/>
              <a:t>‹#›</a:t>
            </a:fld>
            <a:endParaRPr lang="en-GB"/>
          </a:p>
        </p:txBody>
      </p:sp>
    </p:spTree>
    <p:extLst>
      <p:ext uri="{BB962C8B-B14F-4D97-AF65-F5344CB8AC3E}">
        <p14:creationId xmlns:p14="http://schemas.microsoft.com/office/powerpoint/2010/main" val="366680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2.png"/><Relationship Id="rId5" Type="http://schemas.openxmlformats.org/officeDocument/2006/relationships/diagramLayout" Target="../diagrams/layout3.xml"/><Relationship Id="rId10" Type="http://schemas.openxmlformats.org/officeDocument/2006/relationships/image" Target="../media/image11.png"/><Relationship Id="rId4" Type="http://schemas.openxmlformats.org/officeDocument/2006/relationships/diagramData" Target="../diagrams/data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E7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457200">
              <a:lnSpc>
                <a:spcPct val="107000"/>
              </a:lnSpc>
              <a:spcAft>
                <a:spcPts val="800"/>
              </a:spcAft>
            </a:pPr>
            <a:r>
              <a:rPr lang="en-GB" sz="4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Safe</a:t>
            </a:r>
            <a:r>
              <a:rPr lang="en-GB"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guarding children in </a:t>
            </a:r>
            <a:r>
              <a:rPr lang="en-GB" sz="4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r>
              <a:rPr lang="en-GB"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ubstance ex</a:t>
            </a:r>
            <a:r>
              <a:rPr lang="en-GB" sz="4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t>
            </a:r>
            <a:r>
              <a:rPr lang="en-GB"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osed f</a:t>
            </a:r>
            <a:r>
              <a:rPr lang="en-GB" sz="4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GB"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milies by supporting the non-using </a:t>
            </a:r>
            <a:r>
              <a:rPr lang="en-GB" sz="4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en-GB"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aregiv</a:t>
            </a:r>
            <a:r>
              <a:rPr lang="en-GB" sz="40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GB"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 Safe Space study</a:t>
            </a:r>
            <a:endParaRPr lang="en-GB"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524000" y="3602037"/>
            <a:ext cx="9144000" cy="2333625"/>
          </a:xfrm>
        </p:spPr>
        <p:txBody>
          <a:bodyPr>
            <a:normAutofit lnSpcReduction="10000"/>
          </a:bodyPr>
          <a:lstStyle/>
          <a:p>
            <a:endParaRPr lang="en-GB" sz="2800" dirty="0">
              <a:solidFill>
                <a:schemeClr val="bg1"/>
              </a:solidFill>
            </a:endParaRPr>
          </a:p>
          <a:p>
            <a:r>
              <a:rPr lang="en-GB" sz="2800" dirty="0">
                <a:solidFill>
                  <a:schemeClr val="bg1"/>
                </a:solidFill>
              </a:rPr>
              <a:t>Dr Ruth McGovern, NIHR Population Health Career Scientist Fellow, Senior Lecturer in Public Health Research </a:t>
            </a:r>
          </a:p>
          <a:p>
            <a:r>
              <a:rPr lang="en-GB" sz="2800" dirty="0">
                <a:solidFill>
                  <a:schemeClr val="bg1"/>
                </a:solidFill>
              </a:rPr>
              <a:t>Newcastle University</a:t>
            </a:r>
          </a:p>
          <a:p>
            <a:r>
              <a:rPr lang="en-GB" dirty="0">
                <a:solidFill>
                  <a:schemeClr val="bg1"/>
                </a:solidFill>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1" y="0"/>
            <a:ext cx="3459487" cy="822963"/>
          </a:xfrm>
          <a:prstGeom prst="rect">
            <a:avLst/>
          </a:prstGeom>
        </p:spPr>
      </p:pic>
      <p:cxnSp>
        <p:nvCxnSpPr>
          <p:cNvPr id="6" name="Straight Connector 5"/>
          <p:cNvCxnSpPr/>
          <p:nvPr/>
        </p:nvCxnSpPr>
        <p:spPr>
          <a:xfrm>
            <a:off x="306775" y="741548"/>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24375"/>
            <a:ext cx="2419350" cy="23336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77512">
            <a:off x="10481021" y="1176379"/>
            <a:ext cx="1537027" cy="662957"/>
          </a:xfrm>
          <a:prstGeom prst="rect">
            <a:avLst/>
          </a:prstGeom>
        </p:spPr>
      </p:pic>
      <p:pic>
        <p:nvPicPr>
          <p:cNvPr id="7" name="Picture 6">
            <a:extLst>
              <a:ext uri="{FF2B5EF4-FFF2-40B4-BE49-F238E27FC236}">
                <a16:creationId xmlns:a16="http://schemas.microsoft.com/office/drawing/2014/main" id="{26DA2179-C884-7E95-F927-20198B71C7D6}"/>
              </a:ext>
            </a:extLst>
          </p:cNvPr>
          <p:cNvPicPr>
            <a:picLocks noChangeAspect="1"/>
          </p:cNvPicPr>
          <p:nvPr/>
        </p:nvPicPr>
        <p:blipFill>
          <a:blip r:embed="rId6"/>
          <a:stretch>
            <a:fillRect/>
          </a:stretch>
        </p:blipFill>
        <p:spPr>
          <a:xfrm>
            <a:off x="9490841" y="5815979"/>
            <a:ext cx="2547021" cy="875333"/>
          </a:xfrm>
          <a:prstGeom prst="rect">
            <a:avLst/>
          </a:prstGeom>
        </p:spPr>
      </p:pic>
    </p:spTree>
    <p:extLst>
      <p:ext uri="{BB962C8B-B14F-4D97-AF65-F5344CB8AC3E}">
        <p14:creationId xmlns:p14="http://schemas.microsoft.com/office/powerpoint/2010/main" val="308574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223040"/>
          </a:xfrm>
        </p:spPr>
        <p:txBody>
          <a:bodyPr/>
          <a:lstStyle/>
          <a:p>
            <a:r>
              <a:rPr lang="en-GB" dirty="0"/>
              <a:t>Connecting with others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674" y="6057457"/>
            <a:ext cx="3459487" cy="822963"/>
          </a:xfrm>
        </p:spPr>
      </p:pic>
      <p:cxnSp>
        <p:nvCxnSpPr>
          <p:cNvPr id="5" name="Straight Connector 4"/>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B1AAA472-A206-C36A-C2BD-81207093054C}"/>
              </a:ext>
            </a:extLst>
          </p:cNvPr>
          <p:cNvSpPr txBox="1"/>
          <p:nvPr/>
        </p:nvSpPr>
        <p:spPr>
          <a:xfrm>
            <a:off x="881028" y="1640177"/>
            <a:ext cx="5536265" cy="3577646"/>
          </a:xfrm>
          <a:prstGeom prst="rect">
            <a:avLst/>
          </a:prstGeom>
          <a:noFill/>
        </p:spPr>
        <p:txBody>
          <a:bodyPr wrap="square" rtlCol="0">
            <a:spAutoFit/>
          </a:bodyPr>
          <a:lstStyle/>
          <a:p>
            <a:pPr>
              <a:lnSpc>
                <a:spcPct val="115000"/>
              </a:lnSpc>
              <a:spcAft>
                <a:spcPts val="10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Eventually, once the little star seems lighter and less drained, we see that it begins to twinkle- it has been able to grant its first wish. The star sweeper explains to the little star that that the menace may not be gone, but now it has confided in the star sweeper of its feelings, it does not have to face the menace and tackle it alone now- that it’s not a little stars job to do this, their job is to twinkle! At that moment the little star sees other young stars just like them in the distance - they have just assumed all young stars have their twinkle already and didn’t realise others were also finding it hard to grant wishes.</a:t>
            </a:r>
          </a:p>
        </p:txBody>
      </p:sp>
      <p:pic>
        <p:nvPicPr>
          <p:cNvPr id="11" name="Picture 10">
            <a:extLst>
              <a:ext uri="{FF2B5EF4-FFF2-40B4-BE49-F238E27FC236}">
                <a16:creationId xmlns:a16="http://schemas.microsoft.com/office/drawing/2014/main" id="{71A0B13F-5927-0B1A-8ECC-681A417FCD8B}"/>
              </a:ext>
            </a:extLst>
          </p:cNvPr>
          <p:cNvPicPr>
            <a:picLocks noChangeAspect="1"/>
          </p:cNvPicPr>
          <p:nvPr/>
        </p:nvPicPr>
        <p:blipFill>
          <a:blip r:embed="rId4"/>
          <a:stretch>
            <a:fillRect/>
          </a:stretch>
        </p:blipFill>
        <p:spPr>
          <a:xfrm>
            <a:off x="8018304" y="2097697"/>
            <a:ext cx="2456819" cy="2680629"/>
          </a:xfrm>
          <a:prstGeom prst="rect">
            <a:avLst/>
          </a:prstGeom>
        </p:spPr>
      </p:pic>
      <p:pic>
        <p:nvPicPr>
          <p:cNvPr id="6" name="Picture 5">
            <a:extLst>
              <a:ext uri="{FF2B5EF4-FFF2-40B4-BE49-F238E27FC236}">
                <a16:creationId xmlns:a16="http://schemas.microsoft.com/office/drawing/2014/main" id="{CA5C9589-7D2F-0831-44FC-B680E2F01C75}"/>
              </a:ext>
            </a:extLst>
          </p:cNvPr>
          <p:cNvPicPr>
            <a:picLocks noChangeAspect="1"/>
          </p:cNvPicPr>
          <p:nvPr/>
        </p:nvPicPr>
        <p:blipFill>
          <a:blip r:embed="rId5"/>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81556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021FDE-0D00-9C79-2949-6F52A82A0610}"/>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Iterative co-production</a:t>
            </a:r>
          </a:p>
        </p:txBody>
      </p:sp>
      <p:graphicFrame>
        <p:nvGraphicFramePr>
          <p:cNvPr id="5" name="Content Placeholder 2">
            <a:extLst>
              <a:ext uri="{FF2B5EF4-FFF2-40B4-BE49-F238E27FC236}">
                <a16:creationId xmlns:a16="http://schemas.microsoft.com/office/drawing/2014/main" id="{6D2C2FEE-3FE5-266B-0A5A-8DC014CF96B7}"/>
              </a:ext>
            </a:extLst>
          </p:cNvPr>
          <p:cNvGraphicFramePr>
            <a:graphicFrameLocks noGrp="1"/>
          </p:cNvGraphicFramePr>
          <p:nvPr>
            <p:ph idx="1"/>
            <p:extLst>
              <p:ext uri="{D42A27DB-BD31-4B8C-83A1-F6EECF244321}">
                <p14:modId xmlns:p14="http://schemas.microsoft.com/office/powerpoint/2010/main" val="31584977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3">
            <a:extLst>
              <a:ext uri="{FF2B5EF4-FFF2-40B4-BE49-F238E27FC236}">
                <a16:creationId xmlns:a16="http://schemas.microsoft.com/office/drawing/2014/main" id="{9545A317-A22B-1047-6743-08473052D4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674" y="6057457"/>
            <a:ext cx="3459487" cy="822963"/>
          </a:xfrm>
          <a:prstGeom prst="rect">
            <a:avLst/>
          </a:prstGeom>
        </p:spPr>
      </p:pic>
      <p:cxnSp>
        <p:nvCxnSpPr>
          <p:cNvPr id="4" name="Straight Connector 3">
            <a:extLst>
              <a:ext uri="{FF2B5EF4-FFF2-40B4-BE49-F238E27FC236}">
                <a16:creationId xmlns:a16="http://schemas.microsoft.com/office/drawing/2014/main" id="{3CBEC333-5E4F-D50D-93C7-B42E08AE2CC9}"/>
              </a:ext>
            </a:extLst>
          </p:cNvPr>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1869F57E-E327-230E-1A84-1C6EC3550D47}"/>
              </a:ext>
            </a:extLst>
          </p:cNvPr>
          <p:cNvPicPr>
            <a:picLocks noChangeAspect="1"/>
          </p:cNvPicPr>
          <p:nvPr/>
        </p:nvPicPr>
        <p:blipFill>
          <a:blip r:embed="rId9"/>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222746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3E7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1" y="0"/>
            <a:ext cx="3459487" cy="822963"/>
          </a:xfrm>
          <a:prstGeom prst="rect">
            <a:avLst/>
          </a:prstGeom>
        </p:spPr>
      </p:pic>
      <p:cxnSp>
        <p:nvCxnSpPr>
          <p:cNvPr id="6" name="Straight Connector 5"/>
          <p:cNvCxnSpPr/>
          <p:nvPr/>
        </p:nvCxnSpPr>
        <p:spPr>
          <a:xfrm>
            <a:off x="306775" y="741548"/>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24375"/>
            <a:ext cx="2419350" cy="23336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77512">
            <a:off x="10481021" y="1176379"/>
            <a:ext cx="1537027" cy="662957"/>
          </a:xfrm>
          <a:prstGeom prst="rect">
            <a:avLst/>
          </a:prstGeom>
        </p:spPr>
      </p:pic>
      <p:sp>
        <p:nvSpPr>
          <p:cNvPr id="3" name="TextBox 2">
            <a:extLst>
              <a:ext uri="{FF2B5EF4-FFF2-40B4-BE49-F238E27FC236}">
                <a16:creationId xmlns:a16="http://schemas.microsoft.com/office/drawing/2014/main" id="{2A03AE2A-AA74-1BE6-9313-30EEA6C2582D}"/>
              </a:ext>
            </a:extLst>
          </p:cNvPr>
          <p:cNvSpPr txBox="1"/>
          <p:nvPr/>
        </p:nvSpPr>
        <p:spPr>
          <a:xfrm>
            <a:off x="3102543" y="3013614"/>
            <a:ext cx="5775158" cy="1754326"/>
          </a:xfrm>
          <a:prstGeom prst="rect">
            <a:avLst/>
          </a:prstGeom>
          <a:noFill/>
        </p:spPr>
        <p:txBody>
          <a:bodyPr wrap="square" rtlCol="0">
            <a:spAutoFit/>
          </a:bodyPr>
          <a:lstStyle/>
          <a:p>
            <a:pPr algn="ctr"/>
            <a:r>
              <a:rPr lang="en-GB" sz="4400" dirty="0">
                <a:solidFill>
                  <a:schemeClr val="bg1"/>
                </a:solidFill>
              </a:rPr>
              <a:t>Questions?</a:t>
            </a:r>
          </a:p>
          <a:p>
            <a:pPr algn="ctr"/>
            <a:r>
              <a:rPr lang="en-GB" sz="2000" dirty="0">
                <a:solidFill>
                  <a:schemeClr val="bg1"/>
                </a:solidFill>
              </a:rPr>
              <a:t>r.mcgovern@newcastle.ac.uk</a:t>
            </a:r>
          </a:p>
          <a:p>
            <a:endParaRPr lang="en-GB" sz="4400" dirty="0"/>
          </a:p>
        </p:txBody>
      </p:sp>
      <p:pic>
        <p:nvPicPr>
          <p:cNvPr id="11" name="Picture 10">
            <a:extLst>
              <a:ext uri="{FF2B5EF4-FFF2-40B4-BE49-F238E27FC236}">
                <a16:creationId xmlns:a16="http://schemas.microsoft.com/office/drawing/2014/main" id="{8D3DED1C-21F4-B374-99CE-2A42DF5DB1FE}"/>
              </a:ext>
            </a:extLst>
          </p:cNvPr>
          <p:cNvPicPr>
            <a:picLocks noChangeAspect="1"/>
          </p:cNvPicPr>
          <p:nvPr/>
        </p:nvPicPr>
        <p:blipFill>
          <a:blip r:embed="rId5"/>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23639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pic>
        <p:nvPicPr>
          <p:cNvPr id="4" name="Content Placeholder 3" descr="A blue and orange logo&#10;&#10;Description automatically generated with low confidenc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674" y="6057457"/>
            <a:ext cx="3459487" cy="822963"/>
          </a:xfrm>
        </p:spPr>
      </p:pic>
      <p:cxnSp>
        <p:nvCxnSpPr>
          <p:cNvPr id="5" name="Straight Connector 4"/>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graphicFrame>
        <p:nvGraphicFramePr>
          <p:cNvPr id="9" name="TextBox 2">
            <a:extLst>
              <a:ext uri="{FF2B5EF4-FFF2-40B4-BE49-F238E27FC236}">
                <a16:creationId xmlns:a16="http://schemas.microsoft.com/office/drawing/2014/main" id="{E725698D-E3C6-336F-C38E-31E293ED736A}"/>
              </a:ext>
            </a:extLst>
          </p:cNvPr>
          <p:cNvGraphicFramePr/>
          <p:nvPr>
            <p:extLst>
              <p:ext uri="{D42A27DB-BD31-4B8C-83A1-F6EECF244321}">
                <p14:modId xmlns:p14="http://schemas.microsoft.com/office/powerpoint/2010/main" val="2612305275"/>
              </p:ext>
            </p:extLst>
          </p:nvPr>
        </p:nvGraphicFramePr>
        <p:xfrm>
          <a:off x="838200" y="1742940"/>
          <a:ext cx="10479640" cy="4314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close-up of a book cover&#10;&#10;Description automatically generated with medium confidence">
            <a:extLst>
              <a:ext uri="{FF2B5EF4-FFF2-40B4-BE49-F238E27FC236}">
                <a16:creationId xmlns:a16="http://schemas.microsoft.com/office/drawing/2014/main" id="{CF31AA4D-183D-CB86-005F-3ABD64072E3F}"/>
              </a:ext>
            </a:extLst>
          </p:cNvPr>
          <p:cNvPicPr>
            <a:picLocks noChangeAspect="1"/>
          </p:cNvPicPr>
          <p:nvPr/>
        </p:nvPicPr>
        <p:blipFill>
          <a:blip r:embed="rId9"/>
          <a:stretch>
            <a:fillRect/>
          </a:stretch>
        </p:blipFill>
        <p:spPr>
          <a:xfrm>
            <a:off x="9017876" y="0"/>
            <a:ext cx="3015980" cy="1769889"/>
          </a:xfrm>
          <a:prstGeom prst="rect">
            <a:avLst/>
          </a:prstGeom>
        </p:spPr>
      </p:pic>
      <p:pic>
        <p:nvPicPr>
          <p:cNvPr id="7" name="Picture 6">
            <a:extLst>
              <a:ext uri="{FF2B5EF4-FFF2-40B4-BE49-F238E27FC236}">
                <a16:creationId xmlns:a16="http://schemas.microsoft.com/office/drawing/2014/main" id="{FE037394-625A-5989-6132-AF703F868AE0}"/>
              </a:ext>
            </a:extLst>
          </p:cNvPr>
          <p:cNvPicPr>
            <a:picLocks noChangeAspect="1"/>
          </p:cNvPicPr>
          <p:nvPr/>
        </p:nvPicPr>
        <p:blipFill>
          <a:blip r:embed="rId10"/>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652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6552"/>
            <a:ext cx="10515600" cy="1325563"/>
          </a:xfrm>
        </p:spPr>
        <p:txBody>
          <a:bodyPr/>
          <a:lstStyle/>
          <a:p>
            <a:r>
              <a:rPr lang="en-GB" dirty="0"/>
              <a:t>Developing interventions for substance exposed families: the tale of two projects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674" y="6057457"/>
            <a:ext cx="3459487" cy="822963"/>
          </a:xfrm>
        </p:spPr>
      </p:pic>
      <p:cxnSp>
        <p:nvCxnSpPr>
          <p:cNvPr id="5" name="Straight Connector 4"/>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graphicFrame>
        <p:nvGraphicFramePr>
          <p:cNvPr id="9" name="TextBox 2">
            <a:extLst>
              <a:ext uri="{FF2B5EF4-FFF2-40B4-BE49-F238E27FC236}">
                <a16:creationId xmlns:a16="http://schemas.microsoft.com/office/drawing/2014/main" id="{D5D8C9AB-0030-3D8E-3E12-8E044553B6F4}"/>
              </a:ext>
            </a:extLst>
          </p:cNvPr>
          <p:cNvGraphicFramePr/>
          <p:nvPr>
            <p:extLst>
              <p:ext uri="{D42A27DB-BD31-4B8C-83A1-F6EECF244321}">
                <p14:modId xmlns:p14="http://schemas.microsoft.com/office/powerpoint/2010/main" val="1653658855"/>
              </p:ext>
            </p:extLst>
          </p:nvPr>
        </p:nvGraphicFramePr>
        <p:xfrm>
          <a:off x="838200" y="1810140"/>
          <a:ext cx="10479640" cy="4247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86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1">
            <a:extLst>
              <a:ext uri="{FF2B5EF4-FFF2-40B4-BE49-F238E27FC236}">
                <a16:creationId xmlns:a16="http://schemas.microsoft.com/office/drawing/2014/main" id="{22DC1FB3-D037-7DB1-E9C7-0FAED4BD44D9}"/>
              </a:ext>
            </a:extLst>
          </p:cNvPr>
          <p:cNvPicPr>
            <a:picLocks noChangeAspect="1"/>
          </p:cNvPicPr>
          <p:nvPr/>
        </p:nvPicPr>
        <p:blipFill>
          <a:blip r:embed="rId3"/>
          <a:stretch>
            <a:fillRect/>
          </a:stretch>
        </p:blipFill>
        <p:spPr>
          <a:xfrm flipH="1">
            <a:off x="4387444" y="3260984"/>
            <a:ext cx="2283281" cy="3077951"/>
          </a:xfrm>
          <a:prstGeom prst="rect">
            <a:avLst/>
          </a:prstGeom>
        </p:spPr>
      </p:pic>
      <p:sp>
        <p:nvSpPr>
          <p:cNvPr id="2" name="Title 1"/>
          <p:cNvSpPr>
            <a:spLocks noGrp="1"/>
          </p:cNvSpPr>
          <p:nvPr>
            <p:ph type="title"/>
          </p:nvPr>
        </p:nvSpPr>
        <p:spPr/>
        <p:txBody>
          <a:bodyPr/>
          <a:lstStyle/>
          <a:p>
            <a:r>
              <a:rPr lang="en-GB" dirty="0"/>
              <a:t>Safe Space findings</a:t>
            </a:r>
          </a:p>
        </p:txBody>
      </p:sp>
      <p:pic>
        <p:nvPicPr>
          <p:cNvPr id="4" name="Content Placeholder 3" descr="A blue and orange logo&#10;&#10;Description automatically generated with low confidenc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9674" y="6057457"/>
            <a:ext cx="3459487" cy="822963"/>
          </a:xfrm>
        </p:spPr>
      </p:pic>
      <p:cxnSp>
        <p:nvCxnSpPr>
          <p:cNvPr id="5" name="Straight Connector 4"/>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FE037394-625A-5989-6132-AF703F868AE0}"/>
              </a:ext>
            </a:extLst>
          </p:cNvPr>
          <p:cNvPicPr>
            <a:picLocks noChangeAspect="1"/>
          </p:cNvPicPr>
          <p:nvPr/>
        </p:nvPicPr>
        <p:blipFill>
          <a:blip r:embed="rId5"/>
          <a:stretch>
            <a:fillRect/>
          </a:stretch>
        </p:blipFill>
        <p:spPr>
          <a:xfrm>
            <a:off x="9692290" y="6021346"/>
            <a:ext cx="2499710" cy="859074"/>
          </a:xfrm>
          <a:prstGeom prst="rect">
            <a:avLst/>
          </a:prstGeom>
        </p:spPr>
      </p:pic>
      <p:sp>
        <p:nvSpPr>
          <p:cNvPr id="10" name="Speech Bubble: Rectangle with Corners Rounded 9">
            <a:extLst>
              <a:ext uri="{FF2B5EF4-FFF2-40B4-BE49-F238E27FC236}">
                <a16:creationId xmlns:a16="http://schemas.microsoft.com/office/drawing/2014/main" id="{9A3AC81F-5217-A973-0865-C12CB4902498}"/>
              </a:ext>
            </a:extLst>
          </p:cNvPr>
          <p:cNvSpPr/>
          <p:nvPr/>
        </p:nvSpPr>
        <p:spPr>
          <a:xfrm flipH="1">
            <a:off x="384551" y="2433234"/>
            <a:ext cx="3768994" cy="3192611"/>
          </a:xfrm>
          <a:prstGeom prst="wedgeRoundRect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effectLst/>
                <a:latin typeface="Calibri" panose="020F0502020204030204" pitchFamily="34" charset="0"/>
                <a:ea typeface="Calibri" panose="020F0502020204030204" pitchFamily="34" charset="0"/>
                <a:cs typeface="Times New Roman" panose="02020603050405020304" pitchFamily="18" charset="0"/>
              </a:rPr>
              <a:t>At the time she was threatening suicide...I would jump in the car and run over to make sure she was alright…I would have the girls upset, they would be crying in the night…it was so hard at the time </a:t>
            </a:r>
          </a:p>
        </p:txBody>
      </p:sp>
      <p:sp>
        <p:nvSpPr>
          <p:cNvPr id="11" name="Speech Bubble: Rectangle with Corners Rounded 10">
            <a:extLst>
              <a:ext uri="{FF2B5EF4-FFF2-40B4-BE49-F238E27FC236}">
                <a16:creationId xmlns:a16="http://schemas.microsoft.com/office/drawing/2014/main" id="{9CF0C273-0B93-909D-CD4B-B6F2BC075EDD}"/>
              </a:ext>
            </a:extLst>
          </p:cNvPr>
          <p:cNvSpPr/>
          <p:nvPr/>
        </p:nvSpPr>
        <p:spPr>
          <a:xfrm>
            <a:off x="6451425" y="157103"/>
            <a:ext cx="5526819" cy="2364233"/>
          </a:xfrm>
          <a:prstGeom prst="wedgeRoundRect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effectLst/>
                <a:latin typeface="Calibri" panose="020F0502020204030204" pitchFamily="34" charset="0"/>
                <a:ea typeface="Calibri" panose="020F0502020204030204" pitchFamily="34" charset="0"/>
                <a:cs typeface="Times New Roman" panose="02020603050405020304" pitchFamily="18" charset="0"/>
              </a:rPr>
              <a:t>It doesn’t seem like it is ever going to end, and I don’t feel like there is a way out of it. But when you’ve got a family, you’ve got to try and hold it all together. You literally feel like there is no way out of that </a:t>
            </a:r>
          </a:p>
        </p:txBody>
      </p:sp>
      <p:sp>
        <p:nvSpPr>
          <p:cNvPr id="14" name="Speech Bubble: Rectangle with Corners Rounded 13">
            <a:extLst>
              <a:ext uri="{FF2B5EF4-FFF2-40B4-BE49-F238E27FC236}">
                <a16:creationId xmlns:a16="http://schemas.microsoft.com/office/drawing/2014/main" id="{CE848BEB-ACB5-DBE1-8D64-3E22A92A3ACF}"/>
              </a:ext>
            </a:extLst>
          </p:cNvPr>
          <p:cNvSpPr/>
          <p:nvPr/>
        </p:nvSpPr>
        <p:spPr>
          <a:xfrm>
            <a:off x="7243948" y="3042194"/>
            <a:ext cx="4535401" cy="2616772"/>
          </a:xfrm>
          <a:prstGeom prst="wedgeRoundRectCallout">
            <a:avLst/>
          </a:prstGeom>
          <a:solidFill>
            <a:srgbClr val="43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i="1" dirty="0">
                <a:effectLst/>
                <a:latin typeface="Calibri" panose="020F0502020204030204" pitchFamily="34" charset="0"/>
                <a:ea typeface="Calibri" panose="020F0502020204030204" pitchFamily="34" charset="0"/>
                <a:cs typeface="Times New Roman" panose="02020603050405020304" pitchFamily="18" charset="0"/>
              </a:rPr>
              <a:t>Eventually they did send somebody out…But then she closed the case down because she said that I was doing everything right. I wasn't letting [substance using ex-partner] in. </a:t>
            </a:r>
            <a:endParaRPr lang="en-GB" sz="2400" dirty="0"/>
          </a:p>
        </p:txBody>
      </p:sp>
    </p:spTree>
    <p:extLst>
      <p:ext uri="{BB962C8B-B14F-4D97-AF65-F5344CB8AC3E}">
        <p14:creationId xmlns:p14="http://schemas.microsoft.com/office/powerpoint/2010/main" val="88241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92B05B59-0309-D8D9-005C-E322E1F549B0}"/>
              </a:ext>
            </a:extLst>
          </p:cNvPr>
          <p:cNvPicPr>
            <a:picLocks noChangeAspect="1"/>
          </p:cNvPicPr>
          <p:nvPr/>
        </p:nvPicPr>
        <p:blipFill>
          <a:blip r:embed="rId3"/>
          <a:stretch>
            <a:fillRect/>
          </a:stretch>
        </p:blipFill>
        <p:spPr>
          <a:xfrm>
            <a:off x="6172201" y="2680330"/>
            <a:ext cx="3008723" cy="4055877"/>
          </a:xfrm>
          <a:prstGeom prst="rect">
            <a:avLst/>
          </a:prstGeom>
        </p:spPr>
      </p:pic>
      <p:sp>
        <p:nvSpPr>
          <p:cNvPr id="2" name="Title 1"/>
          <p:cNvSpPr>
            <a:spLocks noGrp="1"/>
          </p:cNvSpPr>
          <p:nvPr>
            <p:ph type="title"/>
          </p:nvPr>
        </p:nvSpPr>
        <p:spPr/>
        <p:txBody>
          <a:bodyPr/>
          <a:lstStyle/>
          <a:p>
            <a:r>
              <a:rPr lang="en-GB" dirty="0"/>
              <a:t>Talking about parental substance use</a:t>
            </a:r>
          </a:p>
        </p:txBody>
      </p:sp>
      <p:pic>
        <p:nvPicPr>
          <p:cNvPr id="4" name="Content Placeholder 3" descr="A blue and orange logo&#10;&#10;Description automatically generated with low confidenc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9674" y="6057457"/>
            <a:ext cx="3459487" cy="822963"/>
          </a:xfrm>
        </p:spPr>
      </p:pic>
      <p:cxnSp>
        <p:nvCxnSpPr>
          <p:cNvPr id="5" name="Straight Connector 4"/>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FE037394-625A-5989-6132-AF703F868AE0}"/>
              </a:ext>
            </a:extLst>
          </p:cNvPr>
          <p:cNvPicPr>
            <a:picLocks noChangeAspect="1"/>
          </p:cNvPicPr>
          <p:nvPr/>
        </p:nvPicPr>
        <p:blipFill>
          <a:blip r:embed="rId5"/>
          <a:stretch>
            <a:fillRect/>
          </a:stretch>
        </p:blipFill>
        <p:spPr>
          <a:xfrm>
            <a:off x="9692290" y="6021346"/>
            <a:ext cx="2499710" cy="859074"/>
          </a:xfrm>
          <a:prstGeom prst="rect">
            <a:avLst/>
          </a:prstGeom>
        </p:spPr>
      </p:pic>
      <p:pic>
        <p:nvPicPr>
          <p:cNvPr id="6" name="Content Placeholder 9">
            <a:extLst>
              <a:ext uri="{FF2B5EF4-FFF2-40B4-BE49-F238E27FC236}">
                <a16:creationId xmlns:a16="http://schemas.microsoft.com/office/drawing/2014/main" id="{E6DB95D8-7D20-6D57-CD8A-D87420D918E4}"/>
              </a:ext>
            </a:extLst>
          </p:cNvPr>
          <p:cNvPicPr>
            <a:picLocks noChangeAspect="1"/>
          </p:cNvPicPr>
          <p:nvPr/>
        </p:nvPicPr>
        <p:blipFill>
          <a:blip r:embed="rId6"/>
          <a:stretch>
            <a:fillRect/>
          </a:stretch>
        </p:blipFill>
        <p:spPr>
          <a:xfrm>
            <a:off x="3648075" y="3429000"/>
            <a:ext cx="2447925" cy="2171700"/>
          </a:xfrm>
          <a:prstGeom prst="rect">
            <a:avLst/>
          </a:prstGeom>
        </p:spPr>
      </p:pic>
      <p:sp>
        <p:nvSpPr>
          <p:cNvPr id="9" name="Speech Bubble: Rectangle with Corners Rounded 8">
            <a:extLst>
              <a:ext uri="{FF2B5EF4-FFF2-40B4-BE49-F238E27FC236}">
                <a16:creationId xmlns:a16="http://schemas.microsoft.com/office/drawing/2014/main" id="{031085AD-EDE9-35AD-366B-0EE4E3134FD4}"/>
              </a:ext>
            </a:extLst>
          </p:cNvPr>
          <p:cNvSpPr/>
          <p:nvPr/>
        </p:nvSpPr>
        <p:spPr>
          <a:xfrm flipH="1">
            <a:off x="1069261" y="2705280"/>
            <a:ext cx="2793821" cy="2002988"/>
          </a:xfrm>
          <a:prstGeom prst="wedgeRoundRect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feel alone, I feel different, no one understands</a:t>
            </a:r>
          </a:p>
        </p:txBody>
      </p:sp>
      <p:sp>
        <p:nvSpPr>
          <p:cNvPr id="13" name="Speech Bubble: Rectangle with Corners Rounded 12">
            <a:extLst>
              <a:ext uri="{FF2B5EF4-FFF2-40B4-BE49-F238E27FC236}">
                <a16:creationId xmlns:a16="http://schemas.microsoft.com/office/drawing/2014/main" id="{2F85DC6C-221F-BDB2-EFCB-99C9CAD6AD6F}"/>
              </a:ext>
            </a:extLst>
          </p:cNvPr>
          <p:cNvSpPr/>
          <p:nvPr/>
        </p:nvSpPr>
        <p:spPr>
          <a:xfrm>
            <a:off x="8763795" y="2620924"/>
            <a:ext cx="3084924" cy="2171700"/>
          </a:xfrm>
          <a:prstGeom prst="wedgeRoundRect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don’t know how to talk to my child about their (other) parent’s substance use</a:t>
            </a:r>
          </a:p>
        </p:txBody>
      </p:sp>
    </p:spTree>
    <p:extLst>
      <p:ext uri="{BB962C8B-B14F-4D97-AF65-F5344CB8AC3E}">
        <p14:creationId xmlns:p14="http://schemas.microsoft.com/office/powerpoint/2010/main" val="67818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891"/>
            <a:ext cx="10515600" cy="1325563"/>
          </a:xfrm>
        </p:spPr>
        <p:txBody>
          <a:bodyPr/>
          <a:lstStyle/>
          <a:p>
            <a:r>
              <a:rPr lang="en-GB" dirty="0"/>
              <a:t>Co-producing a children’s storybook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674" y="6057457"/>
            <a:ext cx="3459487" cy="822963"/>
          </a:xfrm>
        </p:spPr>
      </p:pic>
      <p:cxnSp>
        <p:nvCxnSpPr>
          <p:cNvPr id="5" name="Straight Connector 4"/>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graphicFrame>
        <p:nvGraphicFramePr>
          <p:cNvPr id="6" name="Diagram 5">
            <a:extLst>
              <a:ext uri="{FF2B5EF4-FFF2-40B4-BE49-F238E27FC236}">
                <a16:creationId xmlns:a16="http://schemas.microsoft.com/office/drawing/2014/main" id="{F68B260E-E06D-30E0-DE57-35FDB7A1734A}"/>
              </a:ext>
            </a:extLst>
          </p:cNvPr>
          <p:cNvGraphicFramePr/>
          <p:nvPr>
            <p:extLst>
              <p:ext uri="{D42A27DB-BD31-4B8C-83A1-F6EECF244321}">
                <p14:modId xmlns:p14="http://schemas.microsoft.com/office/powerpoint/2010/main" val="3664885897"/>
              </p:ext>
            </p:extLst>
          </p:nvPr>
        </p:nvGraphicFramePr>
        <p:xfrm>
          <a:off x="5141454" y="1357162"/>
          <a:ext cx="7669048" cy="4761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A6DB7418-5DF7-3F3D-A450-ADE8B803F447}"/>
              </a:ext>
            </a:extLst>
          </p:cNvPr>
          <p:cNvPicPr>
            <a:picLocks noChangeAspect="1"/>
          </p:cNvPicPr>
          <p:nvPr/>
        </p:nvPicPr>
        <p:blipFill>
          <a:blip r:embed="rId9"/>
          <a:stretch>
            <a:fillRect/>
          </a:stretch>
        </p:blipFill>
        <p:spPr>
          <a:xfrm>
            <a:off x="671658" y="1813056"/>
            <a:ext cx="2713287" cy="2049673"/>
          </a:xfrm>
          <a:prstGeom prst="rect">
            <a:avLst/>
          </a:prstGeom>
        </p:spPr>
      </p:pic>
      <p:pic>
        <p:nvPicPr>
          <p:cNvPr id="9" name="Picture 8">
            <a:extLst>
              <a:ext uri="{FF2B5EF4-FFF2-40B4-BE49-F238E27FC236}">
                <a16:creationId xmlns:a16="http://schemas.microsoft.com/office/drawing/2014/main" id="{6DD74D74-1ABE-7885-6C20-F28C8EB0876C}"/>
              </a:ext>
            </a:extLst>
          </p:cNvPr>
          <p:cNvPicPr>
            <a:picLocks noChangeAspect="1"/>
          </p:cNvPicPr>
          <p:nvPr/>
        </p:nvPicPr>
        <p:blipFill>
          <a:blip r:embed="rId10"/>
          <a:stretch>
            <a:fillRect/>
          </a:stretch>
        </p:blipFill>
        <p:spPr>
          <a:xfrm>
            <a:off x="671657" y="3985095"/>
            <a:ext cx="2713287" cy="2001853"/>
          </a:xfrm>
          <a:prstGeom prst="rect">
            <a:avLst/>
          </a:prstGeom>
        </p:spPr>
      </p:pic>
      <p:pic>
        <p:nvPicPr>
          <p:cNvPr id="13" name="Picture 12">
            <a:extLst>
              <a:ext uri="{FF2B5EF4-FFF2-40B4-BE49-F238E27FC236}">
                <a16:creationId xmlns:a16="http://schemas.microsoft.com/office/drawing/2014/main" id="{83B3922E-9E2C-956C-8B3B-B99FDFFE33F9}"/>
              </a:ext>
            </a:extLst>
          </p:cNvPr>
          <p:cNvPicPr>
            <a:picLocks noChangeAspect="1"/>
          </p:cNvPicPr>
          <p:nvPr/>
        </p:nvPicPr>
        <p:blipFill>
          <a:blip r:embed="rId11"/>
          <a:stretch>
            <a:fillRect/>
          </a:stretch>
        </p:blipFill>
        <p:spPr>
          <a:xfrm>
            <a:off x="3649161" y="1659909"/>
            <a:ext cx="2309450" cy="4362294"/>
          </a:xfrm>
          <a:prstGeom prst="rect">
            <a:avLst/>
          </a:prstGeom>
        </p:spPr>
      </p:pic>
      <p:pic>
        <p:nvPicPr>
          <p:cNvPr id="3" name="Picture 2">
            <a:extLst>
              <a:ext uri="{FF2B5EF4-FFF2-40B4-BE49-F238E27FC236}">
                <a16:creationId xmlns:a16="http://schemas.microsoft.com/office/drawing/2014/main" id="{78DE9835-F71C-D9B0-DE2D-920F36B8F040}"/>
              </a:ext>
            </a:extLst>
          </p:cNvPr>
          <p:cNvPicPr>
            <a:picLocks noChangeAspect="1"/>
          </p:cNvPicPr>
          <p:nvPr/>
        </p:nvPicPr>
        <p:blipFill>
          <a:blip r:embed="rId12"/>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141339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2C643-7764-4472-1B92-78CDC2553AA9}"/>
              </a:ext>
            </a:extLst>
          </p:cNvPr>
          <p:cNvSpPr>
            <a:spLocks noGrp="1"/>
          </p:cNvSpPr>
          <p:nvPr>
            <p:ph type="title"/>
          </p:nvPr>
        </p:nvSpPr>
        <p:spPr>
          <a:xfrm>
            <a:off x="640080" y="325369"/>
            <a:ext cx="4368602" cy="1956841"/>
          </a:xfrm>
        </p:spPr>
        <p:txBody>
          <a:bodyPr anchor="b">
            <a:normAutofit/>
          </a:bodyPr>
          <a:lstStyle/>
          <a:p>
            <a:r>
              <a:rPr lang="en-GB" sz="5400" dirty="0"/>
              <a:t>Making it safe to talk</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A179E36C-9D3F-072C-16CF-734D85D631C5}"/>
              </a:ext>
            </a:extLst>
          </p:cNvPr>
          <p:cNvSpPr>
            <a:spLocks noGrp="1"/>
          </p:cNvSpPr>
          <p:nvPr>
            <p:ph idx="1"/>
          </p:nvPr>
        </p:nvSpPr>
        <p:spPr>
          <a:xfrm>
            <a:off x="640080" y="2872899"/>
            <a:ext cx="4243589" cy="3320668"/>
          </a:xfrm>
        </p:spPr>
        <p:txBody>
          <a:bodyPr>
            <a:normAutofit/>
          </a:bodyPr>
          <a:lstStyle/>
          <a:p>
            <a:pPr marL="0" indent="0">
              <a:buNone/>
            </a:pPr>
            <a:r>
              <a:rPr lang="en-GB" sz="2200" i="1" dirty="0">
                <a:effectLst/>
                <a:latin typeface="Calibri" panose="020F0502020204030204" pitchFamily="34" charset="0"/>
                <a:ea typeface="Calibri" panose="020F0502020204030204" pitchFamily="34" charset="0"/>
                <a:cs typeface="Times New Roman" panose="02020603050405020304" pitchFamily="18" charset="0"/>
              </a:rPr>
              <a:t>In this particular galaxy where our story is set, there are communities of stars and planets that live together…Young stars are in charge of granting wishes to humans down on earth- they do this in order to earn their ‘twinkle’. Once a young star has granted a wish, they get to twinkle. </a:t>
            </a:r>
            <a:endParaRPr lang="en-GB" sz="2200" i="1" dirty="0"/>
          </a:p>
        </p:txBody>
      </p:sp>
      <p:pic>
        <p:nvPicPr>
          <p:cNvPr id="4" name="Picture 3">
            <a:extLst>
              <a:ext uri="{FF2B5EF4-FFF2-40B4-BE49-F238E27FC236}">
                <a16:creationId xmlns:a16="http://schemas.microsoft.com/office/drawing/2014/main" id="{20D3FE83-08FF-7715-77E3-6ABDA08763A7}"/>
              </a:ext>
            </a:extLst>
          </p:cNvPr>
          <p:cNvPicPr>
            <a:picLocks noChangeAspect="1"/>
          </p:cNvPicPr>
          <p:nvPr/>
        </p:nvPicPr>
        <p:blipFill>
          <a:blip r:embed="rId3"/>
          <a:stretch>
            <a:fillRect/>
          </a:stretch>
        </p:blipFill>
        <p:spPr>
          <a:xfrm>
            <a:off x="5645473" y="1165849"/>
            <a:ext cx="5781675" cy="4238625"/>
          </a:xfrm>
          <a:prstGeom prst="rect">
            <a:avLst/>
          </a:prstGeom>
        </p:spPr>
      </p:pic>
      <p:pic>
        <p:nvPicPr>
          <p:cNvPr id="8" name="Content Placeholder 3">
            <a:extLst>
              <a:ext uri="{FF2B5EF4-FFF2-40B4-BE49-F238E27FC236}">
                <a16:creationId xmlns:a16="http://schemas.microsoft.com/office/drawing/2014/main" id="{C69C4C03-1D3E-EACB-0A91-E00D0D10C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674" y="6057457"/>
            <a:ext cx="3459487" cy="822963"/>
          </a:xfrm>
          <a:prstGeom prst="rect">
            <a:avLst/>
          </a:prstGeom>
        </p:spPr>
      </p:pic>
      <p:cxnSp>
        <p:nvCxnSpPr>
          <p:cNvPr id="9" name="Straight Connector 8">
            <a:extLst>
              <a:ext uri="{FF2B5EF4-FFF2-40B4-BE49-F238E27FC236}">
                <a16:creationId xmlns:a16="http://schemas.microsoft.com/office/drawing/2014/main" id="{8ECD26D4-A6D6-4DEC-5671-30EBD1477A71}"/>
              </a:ext>
            </a:extLst>
          </p:cNvPr>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02FBA07-139B-351E-A4F0-34CA6D21808A}"/>
              </a:ext>
            </a:extLst>
          </p:cNvPr>
          <p:cNvPicPr>
            <a:picLocks noChangeAspect="1"/>
          </p:cNvPicPr>
          <p:nvPr/>
        </p:nvPicPr>
        <p:blipFill>
          <a:blip r:embed="rId5"/>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234264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B3CFF6-EE98-D366-5B50-A3CA65E26139}"/>
              </a:ext>
            </a:extLst>
          </p:cNvPr>
          <p:cNvSpPr>
            <a:spLocks noGrp="1"/>
          </p:cNvSpPr>
          <p:nvPr>
            <p:ph type="title"/>
          </p:nvPr>
        </p:nvSpPr>
        <p:spPr>
          <a:xfrm>
            <a:off x="1137034" y="609597"/>
            <a:ext cx="9392421" cy="1330841"/>
          </a:xfrm>
        </p:spPr>
        <p:txBody>
          <a:bodyPr>
            <a:normAutofit/>
          </a:bodyPr>
          <a:lstStyle/>
          <a:p>
            <a:r>
              <a:rPr lang="en-GB" dirty="0"/>
              <a:t>Acknowledging the impact upon the child</a:t>
            </a:r>
          </a:p>
        </p:txBody>
      </p:sp>
      <p:sp>
        <p:nvSpPr>
          <p:cNvPr id="3" name="Content Placeholder 2">
            <a:extLst>
              <a:ext uri="{FF2B5EF4-FFF2-40B4-BE49-F238E27FC236}">
                <a16:creationId xmlns:a16="http://schemas.microsoft.com/office/drawing/2014/main" id="{4326DBB1-C0FA-E415-6C99-5C3F27236E1B}"/>
              </a:ext>
            </a:extLst>
          </p:cNvPr>
          <p:cNvSpPr>
            <a:spLocks noGrp="1"/>
          </p:cNvSpPr>
          <p:nvPr>
            <p:ph idx="1"/>
          </p:nvPr>
        </p:nvSpPr>
        <p:spPr>
          <a:xfrm>
            <a:off x="1137034" y="2198362"/>
            <a:ext cx="4958966" cy="3917773"/>
          </a:xfrm>
        </p:spPr>
        <p:txBody>
          <a:bodyPr>
            <a:normAutofit/>
          </a:bodyPr>
          <a:lstStyle/>
          <a:p>
            <a:pPr marL="0" indent="0">
              <a:spcAft>
                <a:spcPts val="1000"/>
              </a:spcAft>
              <a:buNone/>
            </a:pPr>
            <a:r>
              <a:rPr lang="en-GB" sz="1700" i="1" dirty="0">
                <a:effectLst/>
                <a:latin typeface="Calibri" panose="020F0502020204030204" pitchFamily="34" charset="0"/>
                <a:ea typeface="Calibri" panose="020F0502020204030204" pitchFamily="34" charset="0"/>
                <a:cs typeface="Times New Roman" panose="02020603050405020304" pitchFamily="18" charset="0"/>
              </a:rPr>
              <a:t>Our star is struggling to grant the wishes requested of it. Something is always getting in the way. Will our young star ever get its twinkle? </a:t>
            </a:r>
          </a:p>
          <a:p>
            <a:pPr marL="0" indent="0">
              <a:spcAft>
                <a:spcPts val="1000"/>
              </a:spcAft>
              <a:buNone/>
            </a:pPr>
            <a:r>
              <a:rPr lang="en-GB" sz="1700" i="1" dirty="0">
                <a:effectLst/>
                <a:latin typeface="Calibri" panose="020F0502020204030204" pitchFamily="34" charset="0"/>
                <a:ea typeface="Calibri" panose="020F0502020204030204" pitchFamily="34" charset="0"/>
                <a:cs typeface="Times New Roman" panose="02020603050405020304" pitchFamily="18" charset="0"/>
              </a:rPr>
              <a:t>Near our young star, sits a larger star. This larger star has unfortunately been invaded by a menace- a niggling creature that likes to cause havoc. The menace, although small, is very powerful. It has been disrupting the larger star- drilling holes in it, spinning it upside down, switching its light off and so on. The large star doesn’t seem to be itself because of this- and this is having a knock on effect for our young star. Every time a hole is drilled, dust engulfs the little star. Each time the menace spins the large star too fast, it causes extreme wind that makes our little star loose its balance </a:t>
            </a:r>
            <a:endParaRPr lang="en-GB" sz="1700" i="1" dirty="0"/>
          </a:p>
        </p:txBody>
      </p:sp>
      <p:pic>
        <p:nvPicPr>
          <p:cNvPr id="5" name="Picture 4">
            <a:extLst>
              <a:ext uri="{FF2B5EF4-FFF2-40B4-BE49-F238E27FC236}">
                <a16:creationId xmlns:a16="http://schemas.microsoft.com/office/drawing/2014/main" id="{760F5405-BC83-F60F-6E52-36C52B738856}"/>
              </a:ext>
            </a:extLst>
          </p:cNvPr>
          <p:cNvPicPr>
            <a:picLocks noChangeAspect="1"/>
          </p:cNvPicPr>
          <p:nvPr/>
        </p:nvPicPr>
        <p:blipFill>
          <a:blip r:embed="rId3"/>
          <a:stretch>
            <a:fillRect/>
          </a:stretch>
        </p:blipFill>
        <p:spPr>
          <a:xfrm>
            <a:off x="6719367" y="2404852"/>
            <a:ext cx="4788505" cy="3316039"/>
          </a:xfrm>
          <a:prstGeom prst="rect">
            <a:avLst/>
          </a:prstGeom>
        </p:spPr>
      </p:pic>
      <p:sp>
        <p:nvSpPr>
          <p:cNvPr id="30" name="Freeform: Shape 2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3">
            <a:extLst>
              <a:ext uri="{FF2B5EF4-FFF2-40B4-BE49-F238E27FC236}">
                <a16:creationId xmlns:a16="http://schemas.microsoft.com/office/drawing/2014/main" id="{13C41699-BF54-0CEA-96BF-9D0042EF3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674" y="6057457"/>
            <a:ext cx="3459487" cy="822963"/>
          </a:xfrm>
          <a:prstGeom prst="rect">
            <a:avLst/>
          </a:prstGeom>
        </p:spPr>
      </p:pic>
      <p:cxnSp>
        <p:nvCxnSpPr>
          <p:cNvPr id="7" name="Straight Connector 6">
            <a:extLst>
              <a:ext uri="{FF2B5EF4-FFF2-40B4-BE49-F238E27FC236}">
                <a16:creationId xmlns:a16="http://schemas.microsoft.com/office/drawing/2014/main" id="{CE020011-1E8F-2D6B-546B-E8326E5F03A0}"/>
              </a:ext>
            </a:extLst>
          </p:cNvPr>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3101B51C-82EE-9541-5C72-FA0B3406EC89}"/>
              </a:ext>
            </a:extLst>
          </p:cNvPr>
          <p:cNvPicPr>
            <a:picLocks noChangeAspect="1"/>
          </p:cNvPicPr>
          <p:nvPr/>
        </p:nvPicPr>
        <p:blipFill>
          <a:blip r:embed="rId5"/>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103898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2C643-7764-4472-1B92-78CDC2553AA9}"/>
              </a:ext>
            </a:extLst>
          </p:cNvPr>
          <p:cNvSpPr>
            <a:spLocks noGrp="1"/>
          </p:cNvSpPr>
          <p:nvPr>
            <p:ph type="title"/>
          </p:nvPr>
        </p:nvSpPr>
        <p:spPr>
          <a:xfrm>
            <a:off x="572493" y="238539"/>
            <a:ext cx="11018520" cy="1434415"/>
          </a:xfrm>
        </p:spPr>
        <p:txBody>
          <a:bodyPr anchor="b">
            <a:normAutofit/>
          </a:bodyPr>
          <a:lstStyle/>
          <a:p>
            <a:r>
              <a:rPr lang="en-GB" sz="5400"/>
              <a:t>Introducing strategies</a:t>
            </a:r>
          </a:p>
        </p:txBody>
      </p:sp>
      <p:sp>
        <p:nvSpPr>
          <p:cNvPr id="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A179E36C-9D3F-072C-16CF-734D85D631C5}"/>
              </a:ext>
            </a:extLst>
          </p:cNvPr>
          <p:cNvSpPr>
            <a:spLocks noGrp="1"/>
          </p:cNvSpPr>
          <p:nvPr>
            <p:ph idx="1"/>
          </p:nvPr>
        </p:nvSpPr>
        <p:spPr>
          <a:xfrm>
            <a:off x="572493" y="2071316"/>
            <a:ext cx="6713552" cy="4119172"/>
          </a:xfrm>
        </p:spPr>
        <p:txBody>
          <a:bodyPr anchor="t">
            <a:normAutofit/>
          </a:bodyPr>
          <a:lstStyle/>
          <a:p>
            <a:pPr marL="0" indent="0">
              <a:buNone/>
            </a:pPr>
            <a:r>
              <a:rPr lang="en-GB" sz="2200" i="1" dirty="0">
                <a:effectLst/>
                <a:latin typeface="Calibri" panose="020F0502020204030204" pitchFamily="34" charset="0"/>
                <a:ea typeface="Calibri" panose="020F0502020204030204" pitchFamily="34" charset="0"/>
                <a:cs typeface="Times New Roman" panose="02020603050405020304" pitchFamily="18" charset="0"/>
              </a:rPr>
              <a:t>Our little star wants to take control, but isn’t really sure how, all they know is they really want to grant their wish and get their twinkle! The little star becomes obsessed with trying to control the menace- they hatch plans to fight it, hide from it, gather tools to remove all of the extra dust that keeps landing on them- they will try anything- but even when there is a glimmer of hope, nothing seems to work! One day, they become exhausted. As they feel like they are about to give up, their star sweeper plods by, and for the first time they talk. The star realises that the star sweeper has been there all along, helping them and taking care of them silently in the background, they just didn’t look close enough. </a:t>
            </a:r>
            <a:endParaRPr lang="en-GB" sz="2200" i="1" dirty="0"/>
          </a:p>
        </p:txBody>
      </p:sp>
      <p:pic>
        <p:nvPicPr>
          <p:cNvPr id="6" name="Picture 5">
            <a:extLst>
              <a:ext uri="{FF2B5EF4-FFF2-40B4-BE49-F238E27FC236}">
                <a16:creationId xmlns:a16="http://schemas.microsoft.com/office/drawing/2014/main" id="{0D785844-98EE-73D9-DA05-26CDE081476E}"/>
              </a:ext>
            </a:extLst>
          </p:cNvPr>
          <p:cNvPicPr>
            <a:picLocks noChangeAspect="1"/>
          </p:cNvPicPr>
          <p:nvPr/>
        </p:nvPicPr>
        <p:blipFill rotWithShape="1">
          <a:blip r:embed="rId3"/>
          <a:srcRect l="128" r="16895"/>
          <a:stretch/>
        </p:blipFill>
        <p:spPr>
          <a:xfrm>
            <a:off x="7675658" y="2093976"/>
            <a:ext cx="3941064" cy="4096512"/>
          </a:xfrm>
          <a:prstGeom prst="rect">
            <a:avLst/>
          </a:prstGeom>
        </p:spPr>
      </p:pic>
      <p:cxnSp>
        <p:nvCxnSpPr>
          <p:cNvPr id="4" name="Straight Connector 3">
            <a:extLst>
              <a:ext uri="{FF2B5EF4-FFF2-40B4-BE49-F238E27FC236}">
                <a16:creationId xmlns:a16="http://schemas.microsoft.com/office/drawing/2014/main" id="{3FBAFADA-2B5C-0F67-BE16-1BC5494F08A0}"/>
              </a:ext>
            </a:extLst>
          </p:cNvPr>
          <p:cNvCxnSpPr/>
          <p:nvPr/>
        </p:nvCxnSpPr>
        <p:spPr>
          <a:xfrm>
            <a:off x="412654" y="6179823"/>
            <a:ext cx="11366695"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5" name="Content Placeholder 3">
            <a:extLst>
              <a:ext uri="{FF2B5EF4-FFF2-40B4-BE49-F238E27FC236}">
                <a16:creationId xmlns:a16="http://schemas.microsoft.com/office/drawing/2014/main" id="{C22381FF-06AE-8090-864E-3DE24E4A3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674" y="6057457"/>
            <a:ext cx="3459487" cy="822963"/>
          </a:xfrm>
          <a:prstGeom prst="rect">
            <a:avLst/>
          </a:prstGeom>
        </p:spPr>
      </p:pic>
      <p:pic>
        <p:nvPicPr>
          <p:cNvPr id="3" name="Picture 2">
            <a:extLst>
              <a:ext uri="{FF2B5EF4-FFF2-40B4-BE49-F238E27FC236}">
                <a16:creationId xmlns:a16="http://schemas.microsoft.com/office/drawing/2014/main" id="{9717CACE-8BED-B752-6979-19D87EC3F5DD}"/>
              </a:ext>
            </a:extLst>
          </p:cNvPr>
          <p:cNvPicPr>
            <a:picLocks noChangeAspect="1"/>
          </p:cNvPicPr>
          <p:nvPr/>
        </p:nvPicPr>
        <p:blipFill>
          <a:blip r:embed="rId5"/>
          <a:stretch>
            <a:fillRect/>
          </a:stretch>
        </p:blipFill>
        <p:spPr>
          <a:xfrm>
            <a:off x="9692290" y="6021346"/>
            <a:ext cx="2499710" cy="859074"/>
          </a:xfrm>
          <a:prstGeom prst="rect">
            <a:avLst/>
          </a:prstGeom>
        </p:spPr>
      </p:pic>
    </p:spTree>
    <p:extLst>
      <p:ext uri="{BB962C8B-B14F-4D97-AF65-F5344CB8AC3E}">
        <p14:creationId xmlns:p14="http://schemas.microsoft.com/office/powerpoint/2010/main" val="2891024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6272</TotalTime>
  <Words>1682</Words>
  <Application>Microsoft Office PowerPoint</Application>
  <PresentationFormat>Widescreen</PresentationFormat>
  <Paragraphs>101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Safeguarding children in substance exposed families by supporting the non-using caregiver: Safe Space study</vt:lpstr>
      <vt:lpstr>Background</vt:lpstr>
      <vt:lpstr>Developing interventions for substance exposed families: the tale of two projects</vt:lpstr>
      <vt:lpstr>Safe Space findings</vt:lpstr>
      <vt:lpstr>Talking about parental substance use</vt:lpstr>
      <vt:lpstr>Co-producing a children’s storybook</vt:lpstr>
      <vt:lpstr>Making it safe to talk</vt:lpstr>
      <vt:lpstr>Acknowledging the impact upon the child</vt:lpstr>
      <vt:lpstr>Introducing strategies</vt:lpstr>
      <vt:lpstr>Connecting with others</vt:lpstr>
      <vt:lpstr>Iterative co-production</vt:lpstr>
      <vt:lpstr> </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Zoe Thomas</dc:creator>
  <cp:lastModifiedBy>Namen, D.M. van (Dorine)</cp:lastModifiedBy>
  <cp:revision>13</cp:revision>
  <dcterms:created xsi:type="dcterms:W3CDTF">2019-03-06T14:39:05Z</dcterms:created>
  <dcterms:modified xsi:type="dcterms:W3CDTF">2023-06-05T18:49:04Z</dcterms:modified>
</cp:coreProperties>
</file>