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2"/>
  </p:notesMasterIdLst>
  <p:sldIdLst>
    <p:sldId id="256" r:id="rId2"/>
    <p:sldId id="257" r:id="rId3"/>
    <p:sldId id="258" r:id="rId4"/>
    <p:sldId id="259" r:id="rId5"/>
    <p:sldId id="260" r:id="rId6"/>
    <p:sldId id="261" r:id="rId7"/>
    <p:sldId id="264" r:id="rId8"/>
    <p:sldId id="265" r:id="rId9"/>
    <p:sldId id="266" r:id="rId10"/>
    <p:sldId id="268" r:id="rId11"/>
    <p:sldId id="269" r:id="rId12"/>
    <p:sldId id="270" r:id="rId13"/>
    <p:sldId id="271" r:id="rId14"/>
    <p:sldId id="372" r:id="rId15"/>
    <p:sldId id="373" r:id="rId16"/>
    <p:sldId id="294" r:id="rId17"/>
    <p:sldId id="371" r:id="rId18"/>
    <p:sldId id="374" r:id="rId19"/>
    <p:sldId id="375" r:id="rId20"/>
    <p:sldId id="3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958" autoAdjust="0"/>
  </p:normalViewPr>
  <p:slideViewPr>
    <p:cSldViewPr snapToGrid="0">
      <p:cViewPr varScale="1">
        <p:scale>
          <a:sx n="61" d="100"/>
          <a:sy n="61" d="100"/>
        </p:scale>
        <p:origin x="884" y="4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5C39FF-EC93-466F-829B-D8630996866A}"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4064091F-2127-433E-8E17-5DDF0F4A5062}">
      <dgm:prSet custT="1"/>
      <dgm:spPr/>
      <dgm:t>
        <a:bodyPr/>
        <a:lstStyle/>
        <a:p>
          <a:r>
            <a:rPr lang="en-GB" sz="2400" b="0" dirty="0">
              <a:latin typeface="+mj-lt"/>
            </a:rPr>
            <a:t>Parental alcohol misuse is a substantial and prevalent issue</a:t>
          </a:r>
          <a:endParaRPr lang="en-US" sz="2400" dirty="0">
            <a:latin typeface="+mj-lt"/>
          </a:endParaRPr>
        </a:p>
      </dgm:t>
    </dgm:pt>
    <dgm:pt modelId="{810DBD34-40A7-4855-97A0-499BE7A75A3D}" type="parTrans" cxnId="{B7A6D328-0B38-4AFB-9FEB-C1C0F7E36F87}">
      <dgm:prSet/>
      <dgm:spPr/>
      <dgm:t>
        <a:bodyPr/>
        <a:lstStyle/>
        <a:p>
          <a:endParaRPr lang="en-US"/>
        </a:p>
      </dgm:t>
    </dgm:pt>
    <dgm:pt modelId="{BC8220D5-B8ED-4642-9346-ADA404982E88}" type="sibTrans" cxnId="{B7A6D328-0B38-4AFB-9FEB-C1C0F7E36F87}">
      <dgm:prSet/>
      <dgm:spPr/>
      <dgm:t>
        <a:bodyPr/>
        <a:lstStyle/>
        <a:p>
          <a:endParaRPr lang="en-US"/>
        </a:p>
      </dgm:t>
    </dgm:pt>
    <dgm:pt modelId="{E919EDBC-38BE-4421-9C84-50BCAC0DE1A0}">
      <dgm:prSet custT="1"/>
      <dgm:spPr/>
      <dgm:t>
        <a:bodyPr/>
        <a:lstStyle/>
        <a:p>
          <a:r>
            <a:rPr lang="en-GB" sz="2400" b="0" dirty="0">
              <a:latin typeface="+mj-lt"/>
            </a:rPr>
            <a:t>Impacts upon both the parent and the child</a:t>
          </a:r>
          <a:endParaRPr lang="en-US" sz="2400" dirty="0">
            <a:latin typeface="+mj-lt"/>
          </a:endParaRPr>
        </a:p>
      </dgm:t>
    </dgm:pt>
    <dgm:pt modelId="{2BEC046A-F250-4B3E-8791-C54AEFB97F07}" type="parTrans" cxnId="{1854F892-D00D-4B24-B3E5-F5D02109DA65}">
      <dgm:prSet/>
      <dgm:spPr/>
      <dgm:t>
        <a:bodyPr/>
        <a:lstStyle/>
        <a:p>
          <a:endParaRPr lang="en-US"/>
        </a:p>
      </dgm:t>
    </dgm:pt>
    <dgm:pt modelId="{572D44C6-D975-48FC-A261-572A7CE1B6FD}" type="sibTrans" cxnId="{1854F892-D00D-4B24-B3E5-F5D02109DA65}">
      <dgm:prSet/>
      <dgm:spPr/>
      <dgm:t>
        <a:bodyPr/>
        <a:lstStyle/>
        <a:p>
          <a:endParaRPr lang="en-US"/>
        </a:p>
      </dgm:t>
    </dgm:pt>
    <dgm:pt modelId="{E37D9B1A-93FB-43F1-B8D1-A08DA45208C2}">
      <dgm:prSet custT="1"/>
      <dgm:spPr/>
      <dgm:t>
        <a:bodyPr/>
        <a:lstStyle/>
        <a:p>
          <a:r>
            <a:rPr lang="en-GB" sz="2400" b="0" dirty="0">
              <a:latin typeface="+mj-lt"/>
            </a:rPr>
            <a:t>Parental substance use is often identified as a risk factor in child welfare</a:t>
          </a:r>
          <a:endParaRPr lang="en-US" sz="2400" dirty="0">
            <a:latin typeface="+mj-lt"/>
          </a:endParaRPr>
        </a:p>
      </dgm:t>
    </dgm:pt>
    <dgm:pt modelId="{306AC645-5B6B-4A4F-98A1-65F5AB342AE5}" type="parTrans" cxnId="{8D5A2304-1409-4235-95D7-CC432C5626BA}">
      <dgm:prSet/>
      <dgm:spPr/>
      <dgm:t>
        <a:bodyPr/>
        <a:lstStyle/>
        <a:p>
          <a:endParaRPr lang="en-US"/>
        </a:p>
      </dgm:t>
    </dgm:pt>
    <dgm:pt modelId="{0C8B3D88-6C93-4A34-8F43-B6C4A572FF19}" type="sibTrans" cxnId="{8D5A2304-1409-4235-95D7-CC432C5626BA}">
      <dgm:prSet/>
      <dgm:spPr/>
      <dgm:t>
        <a:bodyPr/>
        <a:lstStyle/>
        <a:p>
          <a:endParaRPr lang="en-US"/>
        </a:p>
      </dgm:t>
    </dgm:pt>
    <dgm:pt modelId="{DEC4CC61-27CD-4744-B229-16C1CA42498A}">
      <dgm:prSet custT="1"/>
      <dgm:spPr/>
      <dgm:t>
        <a:bodyPr/>
        <a:lstStyle/>
        <a:p>
          <a:r>
            <a:rPr lang="en-GB" sz="2400" b="0" dirty="0">
              <a:latin typeface="Calibri Light" panose="020F0302020204030204" pitchFamily="34" charset="0"/>
              <a:cs typeface="Calibri Light" panose="020F0302020204030204" pitchFamily="34" charset="0"/>
            </a:rPr>
            <a:t>Little is known about the best way to intervene to reduce the parent’s substance use</a:t>
          </a:r>
          <a:endParaRPr lang="en-US" sz="2400" dirty="0">
            <a:latin typeface="Calibri Light" panose="020F0302020204030204" pitchFamily="34" charset="0"/>
            <a:cs typeface="Calibri Light" panose="020F0302020204030204" pitchFamily="34" charset="0"/>
          </a:endParaRPr>
        </a:p>
      </dgm:t>
    </dgm:pt>
    <dgm:pt modelId="{7DC84993-9B6F-4A23-8F22-97CE52FAF8E5}" type="parTrans" cxnId="{BAA4EC7B-E66C-41E2-B0E6-1E233CE572E0}">
      <dgm:prSet/>
      <dgm:spPr/>
      <dgm:t>
        <a:bodyPr/>
        <a:lstStyle/>
        <a:p>
          <a:endParaRPr lang="en-US"/>
        </a:p>
      </dgm:t>
    </dgm:pt>
    <dgm:pt modelId="{020165A5-CF76-40F8-85ED-8A733C861064}" type="sibTrans" cxnId="{BAA4EC7B-E66C-41E2-B0E6-1E233CE572E0}">
      <dgm:prSet/>
      <dgm:spPr/>
      <dgm:t>
        <a:bodyPr/>
        <a:lstStyle/>
        <a:p>
          <a:endParaRPr lang="en-US"/>
        </a:p>
      </dgm:t>
    </dgm:pt>
    <dgm:pt modelId="{06833925-853D-4677-BC08-73B1687F2977}" type="pres">
      <dgm:prSet presAssocID="{EA5C39FF-EC93-466F-829B-D8630996866A}" presName="outerComposite" presStyleCnt="0">
        <dgm:presLayoutVars>
          <dgm:chMax val="5"/>
          <dgm:dir/>
          <dgm:resizeHandles val="exact"/>
        </dgm:presLayoutVars>
      </dgm:prSet>
      <dgm:spPr/>
    </dgm:pt>
    <dgm:pt modelId="{64C411FC-2D16-466A-B614-E3410CA5F895}" type="pres">
      <dgm:prSet presAssocID="{EA5C39FF-EC93-466F-829B-D8630996866A}" presName="dummyMaxCanvas" presStyleCnt="0">
        <dgm:presLayoutVars/>
      </dgm:prSet>
      <dgm:spPr/>
    </dgm:pt>
    <dgm:pt modelId="{89A2695A-95DF-4667-B136-A55FEC71BCA7}" type="pres">
      <dgm:prSet presAssocID="{EA5C39FF-EC93-466F-829B-D8630996866A}" presName="FourNodes_1" presStyleLbl="node1" presStyleIdx="0" presStyleCnt="4">
        <dgm:presLayoutVars>
          <dgm:bulletEnabled val="1"/>
        </dgm:presLayoutVars>
      </dgm:prSet>
      <dgm:spPr/>
    </dgm:pt>
    <dgm:pt modelId="{D3750C47-040A-46CD-AF21-3CCD4013359D}" type="pres">
      <dgm:prSet presAssocID="{EA5C39FF-EC93-466F-829B-D8630996866A}" presName="FourNodes_2" presStyleLbl="node1" presStyleIdx="1" presStyleCnt="4">
        <dgm:presLayoutVars>
          <dgm:bulletEnabled val="1"/>
        </dgm:presLayoutVars>
      </dgm:prSet>
      <dgm:spPr/>
    </dgm:pt>
    <dgm:pt modelId="{0C30C7FD-78F4-4B31-8614-2948B4C161B3}" type="pres">
      <dgm:prSet presAssocID="{EA5C39FF-EC93-466F-829B-D8630996866A}" presName="FourNodes_3" presStyleLbl="node1" presStyleIdx="2" presStyleCnt="4">
        <dgm:presLayoutVars>
          <dgm:bulletEnabled val="1"/>
        </dgm:presLayoutVars>
      </dgm:prSet>
      <dgm:spPr/>
    </dgm:pt>
    <dgm:pt modelId="{1F4EF140-3AC0-4383-AB7C-41B13A149D0E}" type="pres">
      <dgm:prSet presAssocID="{EA5C39FF-EC93-466F-829B-D8630996866A}" presName="FourNodes_4" presStyleLbl="node1" presStyleIdx="3" presStyleCnt="4">
        <dgm:presLayoutVars>
          <dgm:bulletEnabled val="1"/>
        </dgm:presLayoutVars>
      </dgm:prSet>
      <dgm:spPr/>
    </dgm:pt>
    <dgm:pt modelId="{9FCE773F-6601-48F2-B84E-EBB0B0FCC585}" type="pres">
      <dgm:prSet presAssocID="{EA5C39FF-EC93-466F-829B-D8630996866A}" presName="FourConn_1-2" presStyleLbl="fgAccFollowNode1" presStyleIdx="0" presStyleCnt="3">
        <dgm:presLayoutVars>
          <dgm:bulletEnabled val="1"/>
        </dgm:presLayoutVars>
      </dgm:prSet>
      <dgm:spPr/>
    </dgm:pt>
    <dgm:pt modelId="{06C4DE56-40E9-49B1-BAC7-2E54255E64C4}" type="pres">
      <dgm:prSet presAssocID="{EA5C39FF-EC93-466F-829B-D8630996866A}" presName="FourConn_2-3" presStyleLbl="fgAccFollowNode1" presStyleIdx="1" presStyleCnt="3">
        <dgm:presLayoutVars>
          <dgm:bulletEnabled val="1"/>
        </dgm:presLayoutVars>
      </dgm:prSet>
      <dgm:spPr/>
    </dgm:pt>
    <dgm:pt modelId="{B4D0BD3E-C32B-431F-9248-852FD63EF501}" type="pres">
      <dgm:prSet presAssocID="{EA5C39FF-EC93-466F-829B-D8630996866A}" presName="FourConn_3-4" presStyleLbl="fgAccFollowNode1" presStyleIdx="2" presStyleCnt="3">
        <dgm:presLayoutVars>
          <dgm:bulletEnabled val="1"/>
        </dgm:presLayoutVars>
      </dgm:prSet>
      <dgm:spPr/>
    </dgm:pt>
    <dgm:pt modelId="{C180024F-6198-4A13-9829-85A6348E2396}" type="pres">
      <dgm:prSet presAssocID="{EA5C39FF-EC93-466F-829B-D8630996866A}" presName="FourNodes_1_text" presStyleLbl="node1" presStyleIdx="3" presStyleCnt="4">
        <dgm:presLayoutVars>
          <dgm:bulletEnabled val="1"/>
        </dgm:presLayoutVars>
      </dgm:prSet>
      <dgm:spPr/>
    </dgm:pt>
    <dgm:pt modelId="{19242C40-C486-4434-AACE-8057594CCDBE}" type="pres">
      <dgm:prSet presAssocID="{EA5C39FF-EC93-466F-829B-D8630996866A}" presName="FourNodes_2_text" presStyleLbl="node1" presStyleIdx="3" presStyleCnt="4">
        <dgm:presLayoutVars>
          <dgm:bulletEnabled val="1"/>
        </dgm:presLayoutVars>
      </dgm:prSet>
      <dgm:spPr/>
    </dgm:pt>
    <dgm:pt modelId="{AAB2C93A-1A4B-45BF-9B71-9FECE37F130E}" type="pres">
      <dgm:prSet presAssocID="{EA5C39FF-EC93-466F-829B-D8630996866A}" presName="FourNodes_3_text" presStyleLbl="node1" presStyleIdx="3" presStyleCnt="4">
        <dgm:presLayoutVars>
          <dgm:bulletEnabled val="1"/>
        </dgm:presLayoutVars>
      </dgm:prSet>
      <dgm:spPr/>
    </dgm:pt>
    <dgm:pt modelId="{E5D86F9C-AE53-401D-9C93-CCA4FE3B294E}" type="pres">
      <dgm:prSet presAssocID="{EA5C39FF-EC93-466F-829B-D8630996866A}" presName="FourNodes_4_text" presStyleLbl="node1" presStyleIdx="3" presStyleCnt="4">
        <dgm:presLayoutVars>
          <dgm:bulletEnabled val="1"/>
        </dgm:presLayoutVars>
      </dgm:prSet>
      <dgm:spPr/>
    </dgm:pt>
  </dgm:ptLst>
  <dgm:cxnLst>
    <dgm:cxn modelId="{46C03D02-E94F-4B6D-9ACE-BB5ACCDEAB3A}" type="presOf" srcId="{DEC4CC61-27CD-4744-B229-16C1CA42498A}" destId="{1F4EF140-3AC0-4383-AB7C-41B13A149D0E}" srcOrd="0" destOrd="0" presId="urn:microsoft.com/office/officeart/2005/8/layout/vProcess5"/>
    <dgm:cxn modelId="{8D5A2304-1409-4235-95D7-CC432C5626BA}" srcId="{EA5C39FF-EC93-466F-829B-D8630996866A}" destId="{E37D9B1A-93FB-43F1-B8D1-A08DA45208C2}" srcOrd="2" destOrd="0" parTransId="{306AC645-5B6B-4A4F-98A1-65F5AB342AE5}" sibTransId="{0C8B3D88-6C93-4A34-8F43-B6C4A572FF19}"/>
    <dgm:cxn modelId="{0BD1E418-39D7-4112-9489-3737CAE19175}" type="presOf" srcId="{DEC4CC61-27CD-4744-B229-16C1CA42498A}" destId="{E5D86F9C-AE53-401D-9C93-CCA4FE3B294E}" srcOrd="1" destOrd="0" presId="urn:microsoft.com/office/officeart/2005/8/layout/vProcess5"/>
    <dgm:cxn modelId="{B7A6D328-0B38-4AFB-9FEB-C1C0F7E36F87}" srcId="{EA5C39FF-EC93-466F-829B-D8630996866A}" destId="{4064091F-2127-433E-8E17-5DDF0F4A5062}" srcOrd="0" destOrd="0" parTransId="{810DBD34-40A7-4855-97A0-499BE7A75A3D}" sibTransId="{BC8220D5-B8ED-4642-9346-ADA404982E88}"/>
    <dgm:cxn modelId="{7A614E6E-18FE-46A9-A6A8-E02686F29781}" type="presOf" srcId="{E37D9B1A-93FB-43F1-B8D1-A08DA45208C2}" destId="{AAB2C93A-1A4B-45BF-9B71-9FECE37F130E}" srcOrd="1" destOrd="0" presId="urn:microsoft.com/office/officeart/2005/8/layout/vProcess5"/>
    <dgm:cxn modelId="{5005D04E-6DE8-43DA-AD44-8A4D2A06E4C1}" type="presOf" srcId="{0C8B3D88-6C93-4A34-8F43-B6C4A572FF19}" destId="{B4D0BD3E-C32B-431F-9248-852FD63EF501}" srcOrd="0" destOrd="0" presId="urn:microsoft.com/office/officeart/2005/8/layout/vProcess5"/>
    <dgm:cxn modelId="{207FBE72-9983-4896-8C94-6CE9620C3E8A}" type="presOf" srcId="{BC8220D5-B8ED-4642-9346-ADA404982E88}" destId="{9FCE773F-6601-48F2-B84E-EBB0B0FCC585}" srcOrd="0" destOrd="0" presId="urn:microsoft.com/office/officeart/2005/8/layout/vProcess5"/>
    <dgm:cxn modelId="{BAA4EC7B-E66C-41E2-B0E6-1E233CE572E0}" srcId="{EA5C39FF-EC93-466F-829B-D8630996866A}" destId="{DEC4CC61-27CD-4744-B229-16C1CA42498A}" srcOrd="3" destOrd="0" parTransId="{7DC84993-9B6F-4A23-8F22-97CE52FAF8E5}" sibTransId="{020165A5-CF76-40F8-85ED-8A733C861064}"/>
    <dgm:cxn modelId="{A67D1589-4993-4697-96F1-CD45194EC14B}" type="presOf" srcId="{E919EDBC-38BE-4421-9C84-50BCAC0DE1A0}" destId="{D3750C47-040A-46CD-AF21-3CCD4013359D}" srcOrd="0" destOrd="0" presId="urn:microsoft.com/office/officeart/2005/8/layout/vProcess5"/>
    <dgm:cxn modelId="{DF275E8A-CBD4-41AB-B9CE-FE814403A9A7}" type="presOf" srcId="{E919EDBC-38BE-4421-9C84-50BCAC0DE1A0}" destId="{19242C40-C486-4434-AACE-8057594CCDBE}" srcOrd="1" destOrd="0" presId="urn:microsoft.com/office/officeart/2005/8/layout/vProcess5"/>
    <dgm:cxn modelId="{1854F892-D00D-4B24-B3E5-F5D02109DA65}" srcId="{EA5C39FF-EC93-466F-829B-D8630996866A}" destId="{E919EDBC-38BE-4421-9C84-50BCAC0DE1A0}" srcOrd="1" destOrd="0" parTransId="{2BEC046A-F250-4B3E-8791-C54AEFB97F07}" sibTransId="{572D44C6-D975-48FC-A261-572A7CE1B6FD}"/>
    <dgm:cxn modelId="{6A3FF5CF-404D-4D94-9AD8-7560F47BBC72}" type="presOf" srcId="{EA5C39FF-EC93-466F-829B-D8630996866A}" destId="{06833925-853D-4677-BC08-73B1687F2977}" srcOrd="0" destOrd="0" presId="urn:microsoft.com/office/officeart/2005/8/layout/vProcess5"/>
    <dgm:cxn modelId="{73B1EED5-BAC4-4362-816F-CADBD6054946}" type="presOf" srcId="{E37D9B1A-93FB-43F1-B8D1-A08DA45208C2}" destId="{0C30C7FD-78F4-4B31-8614-2948B4C161B3}" srcOrd="0" destOrd="0" presId="urn:microsoft.com/office/officeart/2005/8/layout/vProcess5"/>
    <dgm:cxn modelId="{9CBFA8E5-6017-407C-A7BF-3499F4B7CBD7}" type="presOf" srcId="{572D44C6-D975-48FC-A261-572A7CE1B6FD}" destId="{06C4DE56-40E9-49B1-BAC7-2E54255E64C4}" srcOrd="0" destOrd="0" presId="urn:microsoft.com/office/officeart/2005/8/layout/vProcess5"/>
    <dgm:cxn modelId="{E262FEF1-54E6-436E-BAC0-834643F6CEE7}" type="presOf" srcId="{4064091F-2127-433E-8E17-5DDF0F4A5062}" destId="{C180024F-6198-4A13-9829-85A6348E2396}" srcOrd="1" destOrd="0" presId="urn:microsoft.com/office/officeart/2005/8/layout/vProcess5"/>
    <dgm:cxn modelId="{9F086BF8-00C2-449F-AB57-C317204F79D6}" type="presOf" srcId="{4064091F-2127-433E-8E17-5DDF0F4A5062}" destId="{89A2695A-95DF-4667-B136-A55FEC71BCA7}" srcOrd="0" destOrd="0" presId="urn:microsoft.com/office/officeart/2005/8/layout/vProcess5"/>
    <dgm:cxn modelId="{6DE7820E-9D3D-48C4-A586-382363D0C2D3}" type="presParOf" srcId="{06833925-853D-4677-BC08-73B1687F2977}" destId="{64C411FC-2D16-466A-B614-E3410CA5F895}" srcOrd="0" destOrd="0" presId="urn:microsoft.com/office/officeart/2005/8/layout/vProcess5"/>
    <dgm:cxn modelId="{3C5AEE7C-E44F-4A9C-9D7C-36DE9EED5A5C}" type="presParOf" srcId="{06833925-853D-4677-BC08-73B1687F2977}" destId="{89A2695A-95DF-4667-B136-A55FEC71BCA7}" srcOrd="1" destOrd="0" presId="urn:microsoft.com/office/officeart/2005/8/layout/vProcess5"/>
    <dgm:cxn modelId="{8FB15F29-F776-45D9-A022-F4370D68D98D}" type="presParOf" srcId="{06833925-853D-4677-BC08-73B1687F2977}" destId="{D3750C47-040A-46CD-AF21-3CCD4013359D}" srcOrd="2" destOrd="0" presId="urn:microsoft.com/office/officeart/2005/8/layout/vProcess5"/>
    <dgm:cxn modelId="{35F0B424-6CA8-41A3-85AB-B39119B3311D}" type="presParOf" srcId="{06833925-853D-4677-BC08-73B1687F2977}" destId="{0C30C7FD-78F4-4B31-8614-2948B4C161B3}" srcOrd="3" destOrd="0" presId="urn:microsoft.com/office/officeart/2005/8/layout/vProcess5"/>
    <dgm:cxn modelId="{AF237927-F442-46B4-903B-9C6B91BA287D}" type="presParOf" srcId="{06833925-853D-4677-BC08-73B1687F2977}" destId="{1F4EF140-3AC0-4383-AB7C-41B13A149D0E}" srcOrd="4" destOrd="0" presId="urn:microsoft.com/office/officeart/2005/8/layout/vProcess5"/>
    <dgm:cxn modelId="{C785C076-D253-475B-95F0-3BEA41E50E58}" type="presParOf" srcId="{06833925-853D-4677-BC08-73B1687F2977}" destId="{9FCE773F-6601-48F2-B84E-EBB0B0FCC585}" srcOrd="5" destOrd="0" presId="urn:microsoft.com/office/officeart/2005/8/layout/vProcess5"/>
    <dgm:cxn modelId="{9E9DBBD4-C441-4BDE-9427-F7D0AA2C3021}" type="presParOf" srcId="{06833925-853D-4677-BC08-73B1687F2977}" destId="{06C4DE56-40E9-49B1-BAC7-2E54255E64C4}" srcOrd="6" destOrd="0" presId="urn:microsoft.com/office/officeart/2005/8/layout/vProcess5"/>
    <dgm:cxn modelId="{C39CEDBD-8737-4D79-99DC-A09EB5197AE2}" type="presParOf" srcId="{06833925-853D-4677-BC08-73B1687F2977}" destId="{B4D0BD3E-C32B-431F-9248-852FD63EF501}" srcOrd="7" destOrd="0" presId="urn:microsoft.com/office/officeart/2005/8/layout/vProcess5"/>
    <dgm:cxn modelId="{503EFF79-9815-42D8-8E90-B1EF5EC4AEBC}" type="presParOf" srcId="{06833925-853D-4677-BC08-73B1687F2977}" destId="{C180024F-6198-4A13-9829-85A6348E2396}" srcOrd="8" destOrd="0" presId="urn:microsoft.com/office/officeart/2005/8/layout/vProcess5"/>
    <dgm:cxn modelId="{DC50DC31-9EBD-45AF-8ED1-76F21A072324}" type="presParOf" srcId="{06833925-853D-4677-BC08-73B1687F2977}" destId="{19242C40-C486-4434-AACE-8057594CCDBE}" srcOrd="9" destOrd="0" presId="urn:microsoft.com/office/officeart/2005/8/layout/vProcess5"/>
    <dgm:cxn modelId="{7F0A7C4A-C5F2-471D-A61F-4D32D579260B}" type="presParOf" srcId="{06833925-853D-4677-BC08-73B1687F2977}" destId="{AAB2C93A-1A4B-45BF-9B71-9FECE37F130E}" srcOrd="10" destOrd="0" presId="urn:microsoft.com/office/officeart/2005/8/layout/vProcess5"/>
    <dgm:cxn modelId="{5A5DD686-9E49-489B-B948-95F126F4229A}" type="presParOf" srcId="{06833925-853D-4677-BC08-73B1687F2977}" destId="{E5D86F9C-AE53-401D-9C93-CCA4FE3B294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7F07D6-B6E7-4A94-92A2-D21C0FA32209}" type="doc">
      <dgm:prSet loTypeId="urn:microsoft.com/office/officeart/2005/8/layout/radial6" loCatId="relationship" qsTypeId="urn:microsoft.com/office/officeart/2005/8/quickstyle/simple1" qsCatId="simple" csTypeId="urn:microsoft.com/office/officeart/2005/8/colors/colorful2" csCatId="colorful" phldr="1"/>
      <dgm:spPr/>
      <dgm:t>
        <a:bodyPr/>
        <a:lstStyle/>
        <a:p>
          <a:endParaRPr lang="en-GB"/>
        </a:p>
      </dgm:t>
    </dgm:pt>
    <dgm:pt modelId="{15C4E491-3838-4CB0-9850-FFC3605ABCBB}">
      <dgm:prSet phldrT="[Text]"/>
      <dgm:spPr/>
      <dgm:t>
        <a:bodyPr/>
        <a:lstStyle/>
        <a:p>
          <a:r>
            <a:rPr lang="en-GB" dirty="0"/>
            <a:t>Parent brief intervention</a:t>
          </a:r>
        </a:p>
      </dgm:t>
    </dgm:pt>
    <dgm:pt modelId="{D0390C45-3203-4780-9588-8C66994AB2B0}" type="parTrans" cxnId="{6D3165AE-E351-4F4F-9403-C585F6BC10BB}">
      <dgm:prSet/>
      <dgm:spPr/>
      <dgm:t>
        <a:bodyPr/>
        <a:lstStyle/>
        <a:p>
          <a:endParaRPr lang="en-GB"/>
        </a:p>
      </dgm:t>
    </dgm:pt>
    <dgm:pt modelId="{39F540FB-0595-4728-986B-29C95100BB5A}" type="sibTrans" cxnId="{6D3165AE-E351-4F4F-9403-C585F6BC10BB}">
      <dgm:prSet/>
      <dgm:spPr/>
      <dgm:t>
        <a:bodyPr/>
        <a:lstStyle/>
        <a:p>
          <a:endParaRPr lang="en-GB"/>
        </a:p>
      </dgm:t>
    </dgm:pt>
    <dgm:pt modelId="{F96C4247-1813-41F8-AFC8-99BFA28C5F04}">
      <dgm:prSet phldrT="[Text]"/>
      <dgm:spPr/>
      <dgm:t>
        <a:bodyPr/>
        <a:lstStyle/>
        <a:p>
          <a:r>
            <a:rPr lang="en-GB" dirty="0"/>
            <a:t>Systematic review</a:t>
          </a:r>
        </a:p>
      </dgm:t>
    </dgm:pt>
    <dgm:pt modelId="{0EDCCE00-3903-4481-BF86-F50A6F5807D9}" type="parTrans" cxnId="{C9E17BFB-405A-40F7-9CBB-54C538323877}">
      <dgm:prSet/>
      <dgm:spPr/>
      <dgm:t>
        <a:bodyPr/>
        <a:lstStyle/>
        <a:p>
          <a:endParaRPr lang="en-GB"/>
        </a:p>
      </dgm:t>
    </dgm:pt>
    <dgm:pt modelId="{D50D6D94-10AD-401F-AE04-664CC1E56AAB}" type="sibTrans" cxnId="{C9E17BFB-405A-40F7-9CBB-54C538323877}">
      <dgm:prSet/>
      <dgm:spPr/>
      <dgm:t>
        <a:bodyPr/>
        <a:lstStyle/>
        <a:p>
          <a:endParaRPr lang="en-GB"/>
        </a:p>
      </dgm:t>
    </dgm:pt>
    <dgm:pt modelId="{E8674E9C-2700-4BCB-824F-0A43968C8B58}">
      <dgm:prSet phldrT="[Text]"/>
      <dgm:spPr/>
      <dgm:t>
        <a:bodyPr/>
        <a:lstStyle/>
        <a:p>
          <a:r>
            <a:rPr lang="en-GB" dirty="0"/>
            <a:t>Pilot feasibility RCT</a:t>
          </a:r>
        </a:p>
      </dgm:t>
    </dgm:pt>
    <dgm:pt modelId="{242EC44E-F7F0-4090-98EA-AA5DFB66852A}" type="parTrans" cxnId="{0C0CA7A8-EDD0-4C61-8A2F-281B3C17DF88}">
      <dgm:prSet/>
      <dgm:spPr/>
      <dgm:t>
        <a:bodyPr/>
        <a:lstStyle/>
        <a:p>
          <a:endParaRPr lang="en-GB"/>
        </a:p>
      </dgm:t>
    </dgm:pt>
    <dgm:pt modelId="{9DE874BF-1184-4D1B-8D68-5EB9DB99AC24}" type="sibTrans" cxnId="{0C0CA7A8-EDD0-4C61-8A2F-281B3C17DF88}">
      <dgm:prSet/>
      <dgm:spPr/>
      <dgm:t>
        <a:bodyPr/>
        <a:lstStyle/>
        <a:p>
          <a:endParaRPr lang="en-GB"/>
        </a:p>
      </dgm:t>
    </dgm:pt>
    <dgm:pt modelId="{750C4459-F069-497C-91B5-54ADEE0C67BF}">
      <dgm:prSet phldrT="[Text]"/>
      <dgm:spPr/>
      <dgm:t>
        <a:bodyPr/>
        <a:lstStyle/>
        <a:p>
          <a:r>
            <a:rPr lang="en-GB" dirty="0"/>
            <a:t>DCE</a:t>
          </a:r>
        </a:p>
      </dgm:t>
    </dgm:pt>
    <dgm:pt modelId="{05365B30-C877-42F9-A177-148D4DB2435B}" type="parTrans" cxnId="{A83D2762-60C8-42EC-9524-57C4A25DBA00}">
      <dgm:prSet/>
      <dgm:spPr/>
      <dgm:t>
        <a:bodyPr/>
        <a:lstStyle/>
        <a:p>
          <a:endParaRPr lang="en-GB"/>
        </a:p>
      </dgm:t>
    </dgm:pt>
    <dgm:pt modelId="{D61613D7-1C01-4E5F-95C2-A49D4B45B280}" type="sibTrans" cxnId="{A83D2762-60C8-42EC-9524-57C4A25DBA00}">
      <dgm:prSet/>
      <dgm:spPr/>
      <dgm:t>
        <a:bodyPr/>
        <a:lstStyle/>
        <a:p>
          <a:endParaRPr lang="en-GB"/>
        </a:p>
      </dgm:t>
    </dgm:pt>
    <dgm:pt modelId="{74552F67-AF6B-4E45-8C41-DC65417B0FC3}">
      <dgm:prSet phldrT="[Text]"/>
      <dgm:spPr/>
      <dgm:t>
        <a:bodyPr/>
        <a:lstStyle/>
        <a:p>
          <a:r>
            <a:rPr lang="en-GB" dirty="0"/>
            <a:t>Qualitative study</a:t>
          </a:r>
        </a:p>
      </dgm:t>
    </dgm:pt>
    <dgm:pt modelId="{D6E61FCB-2BA2-47C9-81E3-EDDAB2013181}" type="parTrans" cxnId="{89788134-1C6D-4B0A-BC27-5BB3131340B0}">
      <dgm:prSet/>
      <dgm:spPr/>
      <dgm:t>
        <a:bodyPr/>
        <a:lstStyle/>
        <a:p>
          <a:endParaRPr lang="en-GB"/>
        </a:p>
      </dgm:t>
    </dgm:pt>
    <dgm:pt modelId="{4356902E-821C-440E-95B9-35B801BB3EDF}" type="sibTrans" cxnId="{89788134-1C6D-4B0A-BC27-5BB3131340B0}">
      <dgm:prSet/>
      <dgm:spPr/>
      <dgm:t>
        <a:bodyPr/>
        <a:lstStyle/>
        <a:p>
          <a:endParaRPr lang="en-GB"/>
        </a:p>
      </dgm:t>
    </dgm:pt>
    <dgm:pt modelId="{7061CA4A-57AD-44C9-9279-B3F35EE0FCF1}" type="pres">
      <dgm:prSet presAssocID="{F77F07D6-B6E7-4A94-92A2-D21C0FA32209}" presName="Name0" presStyleCnt="0">
        <dgm:presLayoutVars>
          <dgm:chMax val="1"/>
          <dgm:dir/>
          <dgm:animLvl val="ctr"/>
          <dgm:resizeHandles val="exact"/>
        </dgm:presLayoutVars>
      </dgm:prSet>
      <dgm:spPr/>
    </dgm:pt>
    <dgm:pt modelId="{0496A089-82A1-4173-82D4-A62DF210132C}" type="pres">
      <dgm:prSet presAssocID="{15C4E491-3838-4CB0-9850-FFC3605ABCBB}" presName="centerShape" presStyleLbl="node0" presStyleIdx="0" presStyleCnt="1"/>
      <dgm:spPr/>
    </dgm:pt>
    <dgm:pt modelId="{4C319F9D-C799-4035-8C56-BA5E70AFD09A}" type="pres">
      <dgm:prSet presAssocID="{F96C4247-1813-41F8-AFC8-99BFA28C5F04}" presName="node" presStyleLbl="node1" presStyleIdx="0" presStyleCnt="4">
        <dgm:presLayoutVars>
          <dgm:bulletEnabled val="1"/>
        </dgm:presLayoutVars>
      </dgm:prSet>
      <dgm:spPr/>
    </dgm:pt>
    <dgm:pt modelId="{770D193E-9B47-4D31-AA03-F646F9CA6DDF}" type="pres">
      <dgm:prSet presAssocID="{F96C4247-1813-41F8-AFC8-99BFA28C5F04}" presName="dummy" presStyleCnt="0"/>
      <dgm:spPr/>
    </dgm:pt>
    <dgm:pt modelId="{E2261799-4556-4866-8A2F-91C9DEEDEE95}" type="pres">
      <dgm:prSet presAssocID="{D50D6D94-10AD-401F-AE04-664CC1E56AAB}" presName="sibTrans" presStyleLbl="sibTrans2D1" presStyleIdx="0" presStyleCnt="4"/>
      <dgm:spPr/>
    </dgm:pt>
    <dgm:pt modelId="{4EA12E26-1D73-4999-9744-AB500FA570D3}" type="pres">
      <dgm:prSet presAssocID="{E8674E9C-2700-4BCB-824F-0A43968C8B58}" presName="node" presStyleLbl="node1" presStyleIdx="1" presStyleCnt="4">
        <dgm:presLayoutVars>
          <dgm:bulletEnabled val="1"/>
        </dgm:presLayoutVars>
      </dgm:prSet>
      <dgm:spPr/>
    </dgm:pt>
    <dgm:pt modelId="{31218989-DDB9-4E98-B870-650F9EA3C191}" type="pres">
      <dgm:prSet presAssocID="{E8674E9C-2700-4BCB-824F-0A43968C8B58}" presName="dummy" presStyleCnt="0"/>
      <dgm:spPr/>
    </dgm:pt>
    <dgm:pt modelId="{08365A51-16CA-47A0-87C5-7931D62EF2BC}" type="pres">
      <dgm:prSet presAssocID="{9DE874BF-1184-4D1B-8D68-5EB9DB99AC24}" presName="sibTrans" presStyleLbl="sibTrans2D1" presStyleIdx="1" presStyleCnt="4"/>
      <dgm:spPr/>
    </dgm:pt>
    <dgm:pt modelId="{891C2CA2-801E-43D9-B525-DE99DD56AF35}" type="pres">
      <dgm:prSet presAssocID="{750C4459-F069-497C-91B5-54ADEE0C67BF}" presName="node" presStyleLbl="node1" presStyleIdx="2" presStyleCnt="4">
        <dgm:presLayoutVars>
          <dgm:bulletEnabled val="1"/>
        </dgm:presLayoutVars>
      </dgm:prSet>
      <dgm:spPr/>
    </dgm:pt>
    <dgm:pt modelId="{A5B52D16-C70D-41E4-8526-39FAE5E22ACA}" type="pres">
      <dgm:prSet presAssocID="{750C4459-F069-497C-91B5-54ADEE0C67BF}" presName="dummy" presStyleCnt="0"/>
      <dgm:spPr/>
    </dgm:pt>
    <dgm:pt modelId="{C669E2BA-B1CF-44BD-94A8-7862ADCDD7C4}" type="pres">
      <dgm:prSet presAssocID="{D61613D7-1C01-4E5F-95C2-A49D4B45B280}" presName="sibTrans" presStyleLbl="sibTrans2D1" presStyleIdx="2" presStyleCnt="4"/>
      <dgm:spPr/>
    </dgm:pt>
    <dgm:pt modelId="{B52A14A9-BD96-44FE-82B1-A96C9D1A2611}" type="pres">
      <dgm:prSet presAssocID="{74552F67-AF6B-4E45-8C41-DC65417B0FC3}" presName="node" presStyleLbl="node1" presStyleIdx="3" presStyleCnt="4">
        <dgm:presLayoutVars>
          <dgm:bulletEnabled val="1"/>
        </dgm:presLayoutVars>
      </dgm:prSet>
      <dgm:spPr/>
    </dgm:pt>
    <dgm:pt modelId="{9DD18172-75AA-448C-B07B-2CEE28265788}" type="pres">
      <dgm:prSet presAssocID="{74552F67-AF6B-4E45-8C41-DC65417B0FC3}" presName="dummy" presStyleCnt="0"/>
      <dgm:spPr/>
    </dgm:pt>
    <dgm:pt modelId="{5EEA2CF5-EC59-47FB-A2F6-E446EAC98FF7}" type="pres">
      <dgm:prSet presAssocID="{4356902E-821C-440E-95B9-35B801BB3EDF}" presName="sibTrans" presStyleLbl="sibTrans2D1" presStyleIdx="3" presStyleCnt="4"/>
      <dgm:spPr/>
    </dgm:pt>
  </dgm:ptLst>
  <dgm:cxnLst>
    <dgm:cxn modelId="{C83EDA14-165F-437A-86EC-849BC326A7A5}" type="presOf" srcId="{750C4459-F069-497C-91B5-54ADEE0C67BF}" destId="{891C2CA2-801E-43D9-B525-DE99DD56AF35}" srcOrd="0" destOrd="0" presId="urn:microsoft.com/office/officeart/2005/8/layout/radial6"/>
    <dgm:cxn modelId="{C3622F1A-F584-415B-A590-B2FD60CA339B}" type="presOf" srcId="{F77F07D6-B6E7-4A94-92A2-D21C0FA32209}" destId="{7061CA4A-57AD-44C9-9279-B3F35EE0FCF1}" srcOrd="0" destOrd="0" presId="urn:microsoft.com/office/officeart/2005/8/layout/radial6"/>
    <dgm:cxn modelId="{6557751D-6E5E-4B3C-A233-7AB257E2C03B}" type="presOf" srcId="{15C4E491-3838-4CB0-9850-FFC3605ABCBB}" destId="{0496A089-82A1-4173-82D4-A62DF210132C}" srcOrd="0" destOrd="0" presId="urn:microsoft.com/office/officeart/2005/8/layout/radial6"/>
    <dgm:cxn modelId="{4BA6FA2F-EA91-4E42-A852-BDE7F558A74F}" type="presOf" srcId="{D61613D7-1C01-4E5F-95C2-A49D4B45B280}" destId="{C669E2BA-B1CF-44BD-94A8-7862ADCDD7C4}" srcOrd="0" destOrd="0" presId="urn:microsoft.com/office/officeart/2005/8/layout/radial6"/>
    <dgm:cxn modelId="{89788134-1C6D-4B0A-BC27-5BB3131340B0}" srcId="{15C4E491-3838-4CB0-9850-FFC3605ABCBB}" destId="{74552F67-AF6B-4E45-8C41-DC65417B0FC3}" srcOrd="3" destOrd="0" parTransId="{D6E61FCB-2BA2-47C9-81E3-EDDAB2013181}" sibTransId="{4356902E-821C-440E-95B9-35B801BB3EDF}"/>
    <dgm:cxn modelId="{B3F7E438-64BD-4A19-A516-153CCEAC767B}" type="presOf" srcId="{D50D6D94-10AD-401F-AE04-664CC1E56AAB}" destId="{E2261799-4556-4866-8A2F-91C9DEEDEE95}" srcOrd="0" destOrd="0" presId="urn:microsoft.com/office/officeart/2005/8/layout/radial6"/>
    <dgm:cxn modelId="{A83D2762-60C8-42EC-9524-57C4A25DBA00}" srcId="{15C4E491-3838-4CB0-9850-FFC3605ABCBB}" destId="{750C4459-F069-497C-91B5-54ADEE0C67BF}" srcOrd="2" destOrd="0" parTransId="{05365B30-C877-42F9-A177-148D4DB2435B}" sibTransId="{D61613D7-1C01-4E5F-95C2-A49D4B45B280}"/>
    <dgm:cxn modelId="{115E7D77-7244-479D-8C92-34C75941EFB8}" type="presOf" srcId="{9DE874BF-1184-4D1B-8D68-5EB9DB99AC24}" destId="{08365A51-16CA-47A0-87C5-7931D62EF2BC}" srcOrd="0" destOrd="0" presId="urn:microsoft.com/office/officeart/2005/8/layout/radial6"/>
    <dgm:cxn modelId="{E6C5E778-A04E-40A6-AA9F-04542F140049}" type="presOf" srcId="{E8674E9C-2700-4BCB-824F-0A43968C8B58}" destId="{4EA12E26-1D73-4999-9744-AB500FA570D3}" srcOrd="0" destOrd="0" presId="urn:microsoft.com/office/officeart/2005/8/layout/radial6"/>
    <dgm:cxn modelId="{C66BA997-ED58-4C07-98AD-768AB2C91C29}" type="presOf" srcId="{F96C4247-1813-41F8-AFC8-99BFA28C5F04}" destId="{4C319F9D-C799-4035-8C56-BA5E70AFD09A}" srcOrd="0" destOrd="0" presId="urn:microsoft.com/office/officeart/2005/8/layout/radial6"/>
    <dgm:cxn modelId="{0C0CA7A8-EDD0-4C61-8A2F-281B3C17DF88}" srcId="{15C4E491-3838-4CB0-9850-FFC3605ABCBB}" destId="{E8674E9C-2700-4BCB-824F-0A43968C8B58}" srcOrd="1" destOrd="0" parTransId="{242EC44E-F7F0-4090-98EA-AA5DFB66852A}" sibTransId="{9DE874BF-1184-4D1B-8D68-5EB9DB99AC24}"/>
    <dgm:cxn modelId="{6D3165AE-E351-4F4F-9403-C585F6BC10BB}" srcId="{F77F07D6-B6E7-4A94-92A2-D21C0FA32209}" destId="{15C4E491-3838-4CB0-9850-FFC3605ABCBB}" srcOrd="0" destOrd="0" parTransId="{D0390C45-3203-4780-9588-8C66994AB2B0}" sibTransId="{39F540FB-0595-4728-986B-29C95100BB5A}"/>
    <dgm:cxn modelId="{B1E56CB3-B051-44E6-8E2A-D1DD10B1E171}" type="presOf" srcId="{74552F67-AF6B-4E45-8C41-DC65417B0FC3}" destId="{B52A14A9-BD96-44FE-82B1-A96C9D1A2611}" srcOrd="0" destOrd="0" presId="urn:microsoft.com/office/officeart/2005/8/layout/radial6"/>
    <dgm:cxn modelId="{125409FA-CC24-4C08-A797-3A70AFA3997B}" type="presOf" srcId="{4356902E-821C-440E-95B9-35B801BB3EDF}" destId="{5EEA2CF5-EC59-47FB-A2F6-E446EAC98FF7}" srcOrd="0" destOrd="0" presId="urn:microsoft.com/office/officeart/2005/8/layout/radial6"/>
    <dgm:cxn modelId="{C9E17BFB-405A-40F7-9CBB-54C538323877}" srcId="{15C4E491-3838-4CB0-9850-FFC3605ABCBB}" destId="{F96C4247-1813-41F8-AFC8-99BFA28C5F04}" srcOrd="0" destOrd="0" parTransId="{0EDCCE00-3903-4481-BF86-F50A6F5807D9}" sibTransId="{D50D6D94-10AD-401F-AE04-664CC1E56AAB}"/>
    <dgm:cxn modelId="{F8C9AFB3-251E-47AC-847B-B208DA8D7BFA}" type="presParOf" srcId="{7061CA4A-57AD-44C9-9279-B3F35EE0FCF1}" destId="{0496A089-82A1-4173-82D4-A62DF210132C}" srcOrd="0" destOrd="0" presId="urn:microsoft.com/office/officeart/2005/8/layout/radial6"/>
    <dgm:cxn modelId="{19DE4336-E04C-4BAF-B8B5-403AA8B76D34}" type="presParOf" srcId="{7061CA4A-57AD-44C9-9279-B3F35EE0FCF1}" destId="{4C319F9D-C799-4035-8C56-BA5E70AFD09A}" srcOrd="1" destOrd="0" presId="urn:microsoft.com/office/officeart/2005/8/layout/radial6"/>
    <dgm:cxn modelId="{A1287A3F-4012-462F-84AD-8C85A73A6AA3}" type="presParOf" srcId="{7061CA4A-57AD-44C9-9279-B3F35EE0FCF1}" destId="{770D193E-9B47-4D31-AA03-F646F9CA6DDF}" srcOrd="2" destOrd="0" presId="urn:microsoft.com/office/officeart/2005/8/layout/radial6"/>
    <dgm:cxn modelId="{1DC27024-BC83-46EC-ABB5-C3AF3BBBF5DD}" type="presParOf" srcId="{7061CA4A-57AD-44C9-9279-B3F35EE0FCF1}" destId="{E2261799-4556-4866-8A2F-91C9DEEDEE95}" srcOrd="3" destOrd="0" presId="urn:microsoft.com/office/officeart/2005/8/layout/radial6"/>
    <dgm:cxn modelId="{BBBD0CCF-1B1D-42AF-97AC-4E4CEC3F13DA}" type="presParOf" srcId="{7061CA4A-57AD-44C9-9279-B3F35EE0FCF1}" destId="{4EA12E26-1D73-4999-9744-AB500FA570D3}" srcOrd="4" destOrd="0" presId="urn:microsoft.com/office/officeart/2005/8/layout/radial6"/>
    <dgm:cxn modelId="{16A59C64-CEAD-44E9-8176-FFFDC64470B9}" type="presParOf" srcId="{7061CA4A-57AD-44C9-9279-B3F35EE0FCF1}" destId="{31218989-DDB9-4E98-B870-650F9EA3C191}" srcOrd="5" destOrd="0" presId="urn:microsoft.com/office/officeart/2005/8/layout/radial6"/>
    <dgm:cxn modelId="{F4699A8F-E62D-4946-A667-C618ACF19060}" type="presParOf" srcId="{7061CA4A-57AD-44C9-9279-B3F35EE0FCF1}" destId="{08365A51-16CA-47A0-87C5-7931D62EF2BC}" srcOrd="6" destOrd="0" presId="urn:microsoft.com/office/officeart/2005/8/layout/radial6"/>
    <dgm:cxn modelId="{40BF57B1-937F-43CA-BE8B-9E344B37FB85}" type="presParOf" srcId="{7061CA4A-57AD-44C9-9279-B3F35EE0FCF1}" destId="{891C2CA2-801E-43D9-B525-DE99DD56AF35}" srcOrd="7" destOrd="0" presId="urn:microsoft.com/office/officeart/2005/8/layout/radial6"/>
    <dgm:cxn modelId="{0D961F51-B6D6-4507-9C9A-63DB5D91C768}" type="presParOf" srcId="{7061CA4A-57AD-44C9-9279-B3F35EE0FCF1}" destId="{A5B52D16-C70D-41E4-8526-39FAE5E22ACA}" srcOrd="8" destOrd="0" presId="urn:microsoft.com/office/officeart/2005/8/layout/radial6"/>
    <dgm:cxn modelId="{4176525F-3139-41FB-8D3A-0C81E7D50FB8}" type="presParOf" srcId="{7061CA4A-57AD-44C9-9279-B3F35EE0FCF1}" destId="{C669E2BA-B1CF-44BD-94A8-7862ADCDD7C4}" srcOrd="9" destOrd="0" presId="urn:microsoft.com/office/officeart/2005/8/layout/radial6"/>
    <dgm:cxn modelId="{9BEECF32-F5A7-4AB1-B945-155256F641F6}" type="presParOf" srcId="{7061CA4A-57AD-44C9-9279-B3F35EE0FCF1}" destId="{B52A14A9-BD96-44FE-82B1-A96C9D1A2611}" srcOrd="10" destOrd="0" presId="urn:microsoft.com/office/officeart/2005/8/layout/radial6"/>
    <dgm:cxn modelId="{A8F7A274-BB81-468F-A024-9A8F073392D5}" type="presParOf" srcId="{7061CA4A-57AD-44C9-9279-B3F35EE0FCF1}" destId="{9DD18172-75AA-448C-B07B-2CEE28265788}" srcOrd="11" destOrd="0" presId="urn:microsoft.com/office/officeart/2005/8/layout/radial6"/>
    <dgm:cxn modelId="{247E1709-CB60-41F3-94C7-B77E73DF89F9}" type="presParOf" srcId="{7061CA4A-57AD-44C9-9279-B3F35EE0FCF1}" destId="{5EEA2CF5-EC59-47FB-A2F6-E446EAC98FF7}"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011F79-8161-4849-B676-6C4CE08BE3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BDDDF1E-D3AB-49ED-83C0-78BF14D69C45}">
      <dgm:prSet/>
      <dgm:spPr/>
      <dgm:t>
        <a:bodyPr/>
        <a:lstStyle/>
        <a:p>
          <a:r>
            <a:rPr lang="en-US" b="1"/>
            <a:t>P</a:t>
          </a:r>
          <a:r>
            <a:rPr lang="en-US" b="0"/>
            <a:t>opulation - substance using adult parents (≥18 years)</a:t>
          </a:r>
          <a:endParaRPr lang="en-US"/>
        </a:p>
      </dgm:t>
    </dgm:pt>
    <dgm:pt modelId="{7C2E50BF-CA9A-4145-80F3-2A138A438F8D}" type="parTrans" cxnId="{E9B671E2-066C-4AD4-AAE7-0C2D8A765319}">
      <dgm:prSet/>
      <dgm:spPr/>
      <dgm:t>
        <a:bodyPr/>
        <a:lstStyle/>
        <a:p>
          <a:endParaRPr lang="en-US"/>
        </a:p>
      </dgm:t>
    </dgm:pt>
    <dgm:pt modelId="{E0D4AC06-209E-4B3D-A674-C1ABA1F73058}" type="sibTrans" cxnId="{E9B671E2-066C-4AD4-AAE7-0C2D8A765319}">
      <dgm:prSet/>
      <dgm:spPr/>
      <dgm:t>
        <a:bodyPr/>
        <a:lstStyle/>
        <a:p>
          <a:endParaRPr lang="en-US"/>
        </a:p>
      </dgm:t>
    </dgm:pt>
    <dgm:pt modelId="{12959370-DD03-451F-A65A-9741ED709832}">
      <dgm:prSet/>
      <dgm:spPr/>
      <dgm:t>
        <a:bodyPr/>
        <a:lstStyle/>
        <a:p>
          <a:r>
            <a:rPr lang="en-US" b="1"/>
            <a:t>I</a:t>
          </a:r>
          <a:r>
            <a:rPr lang="en-US" b="0"/>
            <a:t>ntervention – psychosocial interventions</a:t>
          </a:r>
          <a:endParaRPr lang="en-US"/>
        </a:p>
      </dgm:t>
    </dgm:pt>
    <dgm:pt modelId="{A4FB85B0-1FC0-4074-923E-C37152FEF8FF}" type="parTrans" cxnId="{8281C12C-5F2F-4A6F-BA97-EA22803898C4}">
      <dgm:prSet/>
      <dgm:spPr/>
      <dgm:t>
        <a:bodyPr/>
        <a:lstStyle/>
        <a:p>
          <a:endParaRPr lang="en-US"/>
        </a:p>
      </dgm:t>
    </dgm:pt>
    <dgm:pt modelId="{AD0363AB-E72C-483C-B07E-04DBDC6B4D2A}" type="sibTrans" cxnId="{8281C12C-5F2F-4A6F-BA97-EA22803898C4}">
      <dgm:prSet/>
      <dgm:spPr/>
      <dgm:t>
        <a:bodyPr/>
        <a:lstStyle/>
        <a:p>
          <a:endParaRPr lang="en-US"/>
        </a:p>
      </dgm:t>
    </dgm:pt>
    <dgm:pt modelId="{5107881F-5DC6-45FE-B346-3C72B4324238}">
      <dgm:prSet/>
      <dgm:spPr/>
      <dgm:t>
        <a:bodyPr/>
        <a:lstStyle/>
        <a:p>
          <a:r>
            <a:rPr lang="en-US" b="1"/>
            <a:t>C</a:t>
          </a:r>
          <a:r>
            <a:rPr lang="en-US" b="0"/>
            <a:t>omparison – </a:t>
          </a:r>
          <a:r>
            <a:rPr lang="en-US"/>
            <a:t>various</a:t>
          </a:r>
        </a:p>
      </dgm:t>
    </dgm:pt>
    <dgm:pt modelId="{5B6A811F-D374-4EB2-98D3-40A1CA2A2A28}" type="parTrans" cxnId="{42F555FC-76B8-4835-B186-D0F20EAEB9A9}">
      <dgm:prSet/>
      <dgm:spPr/>
      <dgm:t>
        <a:bodyPr/>
        <a:lstStyle/>
        <a:p>
          <a:endParaRPr lang="en-US"/>
        </a:p>
      </dgm:t>
    </dgm:pt>
    <dgm:pt modelId="{C03B7861-6154-4BDD-B0D2-03DB5B91B39A}" type="sibTrans" cxnId="{42F555FC-76B8-4835-B186-D0F20EAEB9A9}">
      <dgm:prSet/>
      <dgm:spPr/>
      <dgm:t>
        <a:bodyPr/>
        <a:lstStyle/>
        <a:p>
          <a:endParaRPr lang="en-US"/>
        </a:p>
      </dgm:t>
    </dgm:pt>
    <dgm:pt modelId="{1D593E75-304D-4E56-A1BE-1BA6DA141856}">
      <dgm:prSet/>
      <dgm:spPr/>
      <dgm:t>
        <a:bodyPr/>
        <a:lstStyle/>
        <a:p>
          <a:r>
            <a:rPr lang="en-US" b="1"/>
            <a:t>O</a:t>
          </a:r>
          <a:r>
            <a:rPr lang="en-US" b="0"/>
            <a:t>utcome - Reduction in frequency parental substance use </a:t>
          </a:r>
          <a:endParaRPr lang="en-US"/>
        </a:p>
      </dgm:t>
    </dgm:pt>
    <dgm:pt modelId="{F11C034F-A546-4019-AC21-F0A813596A94}" type="parTrans" cxnId="{1C5D390F-3405-4C29-B530-E4F05D94AA09}">
      <dgm:prSet/>
      <dgm:spPr/>
      <dgm:t>
        <a:bodyPr/>
        <a:lstStyle/>
        <a:p>
          <a:endParaRPr lang="en-US"/>
        </a:p>
      </dgm:t>
    </dgm:pt>
    <dgm:pt modelId="{62BEB046-698B-4602-A5F0-EC5ADFC62BEA}" type="sibTrans" cxnId="{1C5D390F-3405-4C29-B530-E4F05D94AA09}">
      <dgm:prSet/>
      <dgm:spPr/>
      <dgm:t>
        <a:bodyPr/>
        <a:lstStyle/>
        <a:p>
          <a:endParaRPr lang="en-US"/>
        </a:p>
      </dgm:t>
    </dgm:pt>
    <dgm:pt modelId="{A31E7C26-E718-482B-85A4-60F6354CAC28}">
      <dgm:prSet/>
      <dgm:spPr/>
      <dgm:t>
        <a:bodyPr/>
        <a:lstStyle/>
        <a:p>
          <a:r>
            <a:rPr lang="en-US" b="1"/>
            <a:t>S</a:t>
          </a:r>
          <a:r>
            <a:rPr lang="en-US" b="0"/>
            <a:t>tudy design - trials</a:t>
          </a:r>
          <a:endParaRPr lang="en-US"/>
        </a:p>
      </dgm:t>
    </dgm:pt>
    <dgm:pt modelId="{38DA5028-F01C-44CA-8F92-AE1B9FB76595}" type="parTrans" cxnId="{6B0ABF60-DF6A-4E6E-BCCA-6D0A0862455C}">
      <dgm:prSet/>
      <dgm:spPr/>
      <dgm:t>
        <a:bodyPr/>
        <a:lstStyle/>
        <a:p>
          <a:endParaRPr lang="en-US"/>
        </a:p>
      </dgm:t>
    </dgm:pt>
    <dgm:pt modelId="{048A53AE-F6BD-4039-9BF7-981B580F7753}" type="sibTrans" cxnId="{6B0ABF60-DF6A-4E6E-BCCA-6D0A0862455C}">
      <dgm:prSet/>
      <dgm:spPr/>
      <dgm:t>
        <a:bodyPr/>
        <a:lstStyle/>
        <a:p>
          <a:endParaRPr lang="en-US"/>
        </a:p>
      </dgm:t>
    </dgm:pt>
    <dgm:pt modelId="{CB98B5B1-2803-4EA5-B456-8BFDC6A3B160}" type="pres">
      <dgm:prSet presAssocID="{28011F79-8161-4849-B676-6C4CE08BE32D}" presName="linear" presStyleCnt="0">
        <dgm:presLayoutVars>
          <dgm:animLvl val="lvl"/>
          <dgm:resizeHandles val="exact"/>
        </dgm:presLayoutVars>
      </dgm:prSet>
      <dgm:spPr/>
    </dgm:pt>
    <dgm:pt modelId="{9F7B3048-544F-46FC-9D51-770AC7B61963}" type="pres">
      <dgm:prSet presAssocID="{1BDDDF1E-D3AB-49ED-83C0-78BF14D69C45}" presName="parentText" presStyleLbl="node1" presStyleIdx="0" presStyleCnt="5">
        <dgm:presLayoutVars>
          <dgm:chMax val="0"/>
          <dgm:bulletEnabled val="1"/>
        </dgm:presLayoutVars>
      </dgm:prSet>
      <dgm:spPr/>
    </dgm:pt>
    <dgm:pt modelId="{A3F49FFC-626E-46CE-A0E2-B17132EEDFEB}" type="pres">
      <dgm:prSet presAssocID="{E0D4AC06-209E-4B3D-A674-C1ABA1F73058}" presName="spacer" presStyleCnt="0"/>
      <dgm:spPr/>
    </dgm:pt>
    <dgm:pt modelId="{81BEAF2D-B345-4B8A-A6FF-12466D5302AA}" type="pres">
      <dgm:prSet presAssocID="{12959370-DD03-451F-A65A-9741ED709832}" presName="parentText" presStyleLbl="node1" presStyleIdx="1" presStyleCnt="5">
        <dgm:presLayoutVars>
          <dgm:chMax val="0"/>
          <dgm:bulletEnabled val="1"/>
        </dgm:presLayoutVars>
      </dgm:prSet>
      <dgm:spPr/>
    </dgm:pt>
    <dgm:pt modelId="{98C79D5F-B04E-456D-AF22-4B412E777D7E}" type="pres">
      <dgm:prSet presAssocID="{AD0363AB-E72C-483C-B07E-04DBDC6B4D2A}" presName="spacer" presStyleCnt="0"/>
      <dgm:spPr/>
    </dgm:pt>
    <dgm:pt modelId="{7D20C4AA-F40E-4364-A643-A83DB28BFF28}" type="pres">
      <dgm:prSet presAssocID="{5107881F-5DC6-45FE-B346-3C72B4324238}" presName="parentText" presStyleLbl="node1" presStyleIdx="2" presStyleCnt="5">
        <dgm:presLayoutVars>
          <dgm:chMax val="0"/>
          <dgm:bulletEnabled val="1"/>
        </dgm:presLayoutVars>
      </dgm:prSet>
      <dgm:spPr/>
    </dgm:pt>
    <dgm:pt modelId="{F83169D9-499A-4293-B7CE-BE7EF5484A18}" type="pres">
      <dgm:prSet presAssocID="{C03B7861-6154-4BDD-B0D2-03DB5B91B39A}" presName="spacer" presStyleCnt="0"/>
      <dgm:spPr/>
    </dgm:pt>
    <dgm:pt modelId="{26605ADF-B67E-4863-BC04-F63E013A325C}" type="pres">
      <dgm:prSet presAssocID="{1D593E75-304D-4E56-A1BE-1BA6DA141856}" presName="parentText" presStyleLbl="node1" presStyleIdx="3" presStyleCnt="5">
        <dgm:presLayoutVars>
          <dgm:chMax val="0"/>
          <dgm:bulletEnabled val="1"/>
        </dgm:presLayoutVars>
      </dgm:prSet>
      <dgm:spPr/>
    </dgm:pt>
    <dgm:pt modelId="{CFE94135-A62A-4BB8-B727-A9BB5EA09626}" type="pres">
      <dgm:prSet presAssocID="{62BEB046-698B-4602-A5F0-EC5ADFC62BEA}" presName="spacer" presStyleCnt="0"/>
      <dgm:spPr/>
    </dgm:pt>
    <dgm:pt modelId="{AD1F4B7C-E71C-4E15-98D1-99E0FC59E5C8}" type="pres">
      <dgm:prSet presAssocID="{A31E7C26-E718-482B-85A4-60F6354CAC28}" presName="parentText" presStyleLbl="node1" presStyleIdx="4" presStyleCnt="5">
        <dgm:presLayoutVars>
          <dgm:chMax val="0"/>
          <dgm:bulletEnabled val="1"/>
        </dgm:presLayoutVars>
      </dgm:prSet>
      <dgm:spPr/>
    </dgm:pt>
  </dgm:ptLst>
  <dgm:cxnLst>
    <dgm:cxn modelId="{BBACD10C-59A7-4CCB-B79F-9B4230EE5C5F}" type="presOf" srcId="{1D593E75-304D-4E56-A1BE-1BA6DA141856}" destId="{26605ADF-B67E-4863-BC04-F63E013A325C}" srcOrd="0" destOrd="0" presId="urn:microsoft.com/office/officeart/2005/8/layout/vList2"/>
    <dgm:cxn modelId="{1C5D390F-3405-4C29-B530-E4F05D94AA09}" srcId="{28011F79-8161-4849-B676-6C4CE08BE32D}" destId="{1D593E75-304D-4E56-A1BE-1BA6DA141856}" srcOrd="3" destOrd="0" parTransId="{F11C034F-A546-4019-AC21-F0A813596A94}" sibTransId="{62BEB046-698B-4602-A5F0-EC5ADFC62BEA}"/>
    <dgm:cxn modelId="{8281C12C-5F2F-4A6F-BA97-EA22803898C4}" srcId="{28011F79-8161-4849-B676-6C4CE08BE32D}" destId="{12959370-DD03-451F-A65A-9741ED709832}" srcOrd="1" destOrd="0" parTransId="{A4FB85B0-1FC0-4074-923E-C37152FEF8FF}" sibTransId="{AD0363AB-E72C-483C-B07E-04DBDC6B4D2A}"/>
    <dgm:cxn modelId="{6B0ABF60-DF6A-4E6E-BCCA-6D0A0862455C}" srcId="{28011F79-8161-4849-B676-6C4CE08BE32D}" destId="{A31E7C26-E718-482B-85A4-60F6354CAC28}" srcOrd="4" destOrd="0" parTransId="{38DA5028-F01C-44CA-8F92-AE1B9FB76595}" sibTransId="{048A53AE-F6BD-4039-9BF7-981B580F7753}"/>
    <dgm:cxn modelId="{AE242B9B-D363-421B-878C-5ED9CC70F1F0}" type="presOf" srcId="{28011F79-8161-4849-B676-6C4CE08BE32D}" destId="{CB98B5B1-2803-4EA5-B456-8BFDC6A3B160}" srcOrd="0" destOrd="0" presId="urn:microsoft.com/office/officeart/2005/8/layout/vList2"/>
    <dgm:cxn modelId="{DA2101A7-4449-4F9D-8920-338FC05A849D}" type="presOf" srcId="{1BDDDF1E-D3AB-49ED-83C0-78BF14D69C45}" destId="{9F7B3048-544F-46FC-9D51-770AC7B61963}" srcOrd="0" destOrd="0" presId="urn:microsoft.com/office/officeart/2005/8/layout/vList2"/>
    <dgm:cxn modelId="{EF54C4C6-7DDF-4D67-8AD7-F2A1D622D93F}" type="presOf" srcId="{12959370-DD03-451F-A65A-9741ED709832}" destId="{81BEAF2D-B345-4B8A-A6FF-12466D5302AA}" srcOrd="0" destOrd="0" presId="urn:microsoft.com/office/officeart/2005/8/layout/vList2"/>
    <dgm:cxn modelId="{189D83D3-7367-41C4-9AFC-DDC38560B092}" type="presOf" srcId="{A31E7C26-E718-482B-85A4-60F6354CAC28}" destId="{AD1F4B7C-E71C-4E15-98D1-99E0FC59E5C8}" srcOrd="0" destOrd="0" presId="urn:microsoft.com/office/officeart/2005/8/layout/vList2"/>
    <dgm:cxn modelId="{E9B671E2-066C-4AD4-AAE7-0C2D8A765319}" srcId="{28011F79-8161-4849-B676-6C4CE08BE32D}" destId="{1BDDDF1E-D3AB-49ED-83C0-78BF14D69C45}" srcOrd="0" destOrd="0" parTransId="{7C2E50BF-CA9A-4145-80F3-2A138A438F8D}" sibTransId="{E0D4AC06-209E-4B3D-A674-C1ABA1F73058}"/>
    <dgm:cxn modelId="{A8607FEE-2B00-47F3-ABFD-5683413291C7}" type="presOf" srcId="{5107881F-5DC6-45FE-B346-3C72B4324238}" destId="{7D20C4AA-F40E-4364-A643-A83DB28BFF28}" srcOrd="0" destOrd="0" presId="urn:microsoft.com/office/officeart/2005/8/layout/vList2"/>
    <dgm:cxn modelId="{42F555FC-76B8-4835-B186-D0F20EAEB9A9}" srcId="{28011F79-8161-4849-B676-6C4CE08BE32D}" destId="{5107881F-5DC6-45FE-B346-3C72B4324238}" srcOrd="2" destOrd="0" parTransId="{5B6A811F-D374-4EB2-98D3-40A1CA2A2A28}" sibTransId="{C03B7861-6154-4BDD-B0D2-03DB5B91B39A}"/>
    <dgm:cxn modelId="{8D9DDA8C-C2CA-464D-A781-DD90A4005C91}" type="presParOf" srcId="{CB98B5B1-2803-4EA5-B456-8BFDC6A3B160}" destId="{9F7B3048-544F-46FC-9D51-770AC7B61963}" srcOrd="0" destOrd="0" presId="urn:microsoft.com/office/officeart/2005/8/layout/vList2"/>
    <dgm:cxn modelId="{FA62BDEE-7169-4B74-8E49-0526E0F21962}" type="presParOf" srcId="{CB98B5B1-2803-4EA5-B456-8BFDC6A3B160}" destId="{A3F49FFC-626E-46CE-A0E2-B17132EEDFEB}" srcOrd="1" destOrd="0" presId="urn:microsoft.com/office/officeart/2005/8/layout/vList2"/>
    <dgm:cxn modelId="{5A87421E-A9AA-44B8-99CA-3053E9443747}" type="presParOf" srcId="{CB98B5B1-2803-4EA5-B456-8BFDC6A3B160}" destId="{81BEAF2D-B345-4B8A-A6FF-12466D5302AA}" srcOrd="2" destOrd="0" presId="urn:microsoft.com/office/officeart/2005/8/layout/vList2"/>
    <dgm:cxn modelId="{33A7B6CC-1A01-4C2F-9573-66959931DD41}" type="presParOf" srcId="{CB98B5B1-2803-4EA5-B456-8BFDC6A3B160}" destId="{98C79D5F-B04E-456D-AF22-4B412E777D7E}" srcOrd="3" destOrd="0" presId="urn:microsoft.com/office/officeart/2005/8/layout/vList2"/>
    <dgm:cxn modelId="{2CBDF4C6-C61C-430E-BF45-EC404E24AAA5}" type="presParOf" srcId="{CB98B5B1-2803-4EA5-B456-8BFDC6A3B160}" destId="{7D20C4AA-F40E-4364-A643-A83DB28BFF28}" srcOrd="4" destOrd="0" presId="urn:microsoft.com/office/officeart/2005/8/layout/vList2"/>
    <dgm:cxn modelId="{AC7DA396-1355-4F02-B23C-F31629492285}" type="presParOf" srcId="{CB98B5B1-2803-4EA5-B456-8BFDC6A3B160}" destId="{F83169D9-499A-4293-B7CE-BE7EF5484A18}" srcOrd="5" destOrd="0" presId="urn:microsoft.com/office/officeart/2005/8/layout/vList2"/>
    <dgm:cxn modelId="{F87C527A-AC7C-48AF-AD1A-48BF6FFCED06}" type="presParOf" srcId="{CB98B5B1-2803-4EA5-B456-8BFDC6A3B160}" destId="{26605ADF-B67E-4863-BC04-F63E013A325C}" srcOrd="6" destOrd="0" presId="urn:microsoft.com/office/officeart/2005/8/layout/vList2"/>
    <dgm:cxn modelId="{17084FDF-3E4A-4619-85C9-D111A11FBA72}" type="presParOf" srcId="{CB98B5B1-2803-4EA5-B456-8BFDC6A3B160}" destId="{CFE94135-A62A-4BB8-B727-A9BB5EA09626}" srcOrd="7" destOrd="0" presId="urn:microsoft.com/office/officeart/2005/8/layout/vList2"/>
    <dgm:cxn modelId="{55178040-DB86-4042-AE44-B046188EFB93}" type="presParOf" srcId="{CB98B5B1-2803-4EA5-B456-8BFDC6A3B160}" destId="{AD1F4B7C-E71C-4E15-98D1-99E0FC59E5C8}"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69CEF7-0D3E-4E2A-9E64-BA62CF2B5C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70E797-FC9D-46CF-8402-017FF4420B9B}">
      <dgm:prSet custT="1"/>
      <dgm:spPr/>
      <dgm:t>
        <a:bodyPr/>
        <a:lstStyle/>
        <a:p>
          <a:r>
            <a:rPr lang="en-GB" sz="3500" dirty="0"/>
            <a:t>Interviews with parents  </a:t>
          </a:r>
          <a:r>
            <a:rPr lang="en-GB" sz="2400" dirty="0"/>
            <a:t>(14 mothers; 8 fathers) </a:t>
          </a:r>
          <a:endParaRPr lang="en-US" sz="2400" dirty="0"/>
        </a:p>
      </dgm:t>
    </dgm:pt>
    <dgm:pt modelId="{DF108F71-E2F5-4CAD-956F-827D31320B5A}" type="parTrans" cxnId="{6DCFA629-93A0-4059-80BF-98D52D05BF7A}">
      <dgm:prSet/>
      <dgm:spPr/>
      <dgm:t>
        <a:bodyPr/>
        <a:lstStyle/>
        <a:p>
          <a:endParaRPr lang="en-US"/>
        </a:p>
      </dgm:t>
    </dgm:pt>
    <dgm:pt modelId="{FACA0624-1CA1-4B95-AC01-BDBA65946823}" type="sibTrans" cxnId="{6DCFA629-93A0-4059-80BF-98D52D05BF7A}">
      <dgm:prSet/>
      <dgm:spPr/>
      <dgm:t>
        <a:bodyPr/>
        <a:lstStyle/>
        <a:p>
          <a:endParaRPr lang="en-US"/>
        </a:p>
      </dgm:t>
    </dgm:pt>
    <dgm:pt modelId="{663E7E06-79FF-4240-8602-FBF9800B0952}">
      <dgm:prSet/>
      <dgm:spPr/>
      <dgm:t>
        <a:bodyPr/>
        <a:lstStyle/>
        <a:p>
          <a:r>
            <a:rPr lang="en-GB" dirty="0"/>
            <a:t>3 focus groups with social care practitioners</a:t>
          </a:r>
          <a:endParaRPr lang="en-US" dirty="0"/>
        </a:p>
      </dgm:t>
    </dgm:pt>
    <dgm:pt modelId="{51015208-808A-475D-BCE2-DE49ACB1AFA4}" type="parTrans" cxnId="{379DA2D5-6F84-4C0A-889A-D18AA925A924}">
      <dgm:prSet/>
      <dgm:spPr/>
      <dgm:t>
        <a:bodyPr/>
        <a:lstStyle/>
        <a:p>
          <a:endParaRPr lang="en-US"/>
        </a:p>
      </dgm:t>
    </dgm:pt>
    <dgm:pt modelId="{ED2870FA-48F2-4646-A86B-6FEE1971A4AC}" type="sibTrans" cxnId="{379DA2D5-6F84-4C0A-889A-D18AA925A924}">
      <dgm:prSet/>
      <dgm:spPr/>
      <dgm:t>
        <a:bodyPr/>
        <a:lstStyle/>
        <a:p>
          <a:endParaRPr lang="en-US"/>
        </a:p>
      </dgm:t>
    </dgm:pt>
    <dgm:pt modelId="{CA1C750E-02CF-4863-8945-310ADD458E0E}">
      <dgm:prSet/>
      <dgm:spPr/>
      <dgm:t>
        <a:bodyPr/>
        <a:lstStyle/>
        <a:p>
          <a:r>
            <a:rPr lang="en-GB"/>
            <a:t>1 focus group with alcohol treatment practitioners</a:t>
          </a:r>
          <a:endParaRPr lang="en-US"/>
        </a:p>
      </dgm:t>
    </dgm:pt>
    <dgm:pt modelId="{4D7758AA-D491-47B8-848E-0EA64B16F647}" type="parTrans" cxnId="{BA3D0914-3936-455B-8592-8638F8697C0A}">
      <dgm:prSet/>
      <dgm:spPr/>
      <dgm:t>
        <a:bodyPr/>
        <a:lstStyle/>
        <a:p>
          <a:endParaRPr lang="en-US"/>
        </a:p>
      </dgm:t>
    </dgm:pt>
    <dgm:pt modelId="{00F2F82F-0B69-4FCF-ADA2-1B7A472CA814}" type="sibTrans" cxnId="{BA3D0914-3936-455B-8592-8638F8697C0A}">
      <dgm:prSet/>
      <dgm:spPr/>
      <dgm:t>
        <a:bodyPr/>
        <a:lstStyle/>
        <a:p>
          <a:endParaRPr lang="en-US"/>
        </a:p>
      </dgm:t>
    </dgm:pt>
    <dgm:pt modelId="{D21E6A0A-EF38-4013-A577-7FFBEEF0036B}" type="pres">
      <dgm:prSet presAssocID="{4969CEF7-0D3E-4E2A-9E64-BA62CF2B5C35}" presName="linear" presStyleCnt="0">
        <dgm:presLayoutVars>
          <dgm:animLvl val="lvl"/>
          <dgm:resizeHandles val="exact"/>
        </dgm:presLayoutVars>
      </dgm:prSet>
      <dgm:spPr/>
    </dgm:pt>
    <dgm:pt modelId="{0440089F-A195-43C1-9736-8AFA2F0279CD}" type="pres">
      <dgm:prSet presAssocID="{4870E797-FC9D-46CF-8402-017FF4420B9B}" presName="parentText" presStyleLbl="node1" presStyleIdx="0" presStyleCnt="3">
        <dgm:presLayoutVars>
          <dgm:chMax val="0"/>
          <dgm:bulletEnabled val="1"/>
        </dgm:presLayoutVars>
      </dgm:prSet>
      <dgm:spPr/>
    </dgm:pt>
    <dgm:pt modelId="{F92DD8DD-C8A3-41DC-AE0F-14106C1B77B8}" type="pres">
      <dgm:prSet presAssocID="{FACA0624-1CA1-4B95-AC01-BDBA65946823}" presName="spacer" presStyleCnt="0"/>
      <dgm:spPr/>
    </dgm:pt>
    <dgm:pt modelId="{A03FF54F-F4D5-4F43-BD97-4EDFED9F72A4}" type="pres">
      <dgm:prSet presAssocID="{663E7E06-79FF-4240-8602-FBF9800B0952}" presName="parentText" presStyleLbl="node1" presStyleIdx="1" presStyleCnt="3">
        <dgm:presLayoutVars>
          <dgm:chMax val="0"/>
          <dgm:bulletEnabled val="1"/>
        </dgm:presLayoutVars>
      </dgm:prSet>
      <dgm:spPr/>
    </dgm:pt>
    <dgm:pt modelId="{447BCEF9-321C-4400-8E7A-27F7B8010A7F}" type="pres">
      <dgm:prSet presAssocID="{ED2870FA-48F2-4646-A86B-6FEE1971A4AC}" presName="spacer" presStyleCnt="0"/>
      <dgm:spPr/>
    </dgm:pt>
    <dgm:pt modelId="{23E97ECD-6DA5-43B7-B70B-25014CB7F243}" type="pres">
      <dgm:prSet presAssocID="{CA1C750E-02CF-4863-8945-310ADD458E0E}" presName="parentText" presStyleLbl="node1" presStyleIdx="2" presStyleCnt="3">
        <dgm:presLayoutVars>
          <dgm:chMax val="0"/>
          <dgm:bulletEnabled val="1"/>
        </dgm:presLayoutVars>
      </dgm:prSet>
      <dgm:spPr/>
    </dgm:pt>
  </dgm:ptLst>
  <dgm:cxnLst>
    <dgm:cxn modelId="{BA3D0914-3936-455B-8592-8638F8697C0A}" srcId="{4969CEF7-0D3E-4E2A-9E64-BA62CF2B5C35}" destId="{CA1C750E-02CF-4863-8945-310ADD458E0E}" srcOrd="2" destOrd="0" parTransId="{4D7758AA-D491-47B8-848E-0EA64B16F647}" sibTransId="{00F2F82F-0B69-4FCF-ADA2-1B7A472CA814}"/>
    <dgm:cxn modelId="{6DCFA629-93A0-4059-80BF-98D52D05BF7A}" srcId="{4969CEF7-0D3E-4E2A-9E64-BA62CF2B5C35}" destId="{4870E797-FC9D-46CF-8402-017FF4420B9B}" srcOrd="0" destOrd="0" parTransId="{DF108F71-E2F5-4CAD-956F-827D31320B5A}" sibTransId="{FACA0624-1CA1-4B95-AC01-BDBA65946823}"/>
    <dgm:cxn modelId="{D3121C33-0291-4624-8972-FFC9FEDF9DDD}" type="presOf" srcId="{4870E797-FC9D-46CF-8402-017FF4420B9B}" destId="{0440089F-A195-43C1-9736-8AFA2F0279CD}" srcOrd="0" destOrd="0" presId="urn:microsoft.com/office/officeart/2005/8/layout/vList2"/>
    <dgm:cxn modelId="{5FBE9A3B-256B-4380-AFFA-8EF053F0F54A}" type="presOf" srcId="{663E7E06-79FF-4240-8602-FBF9800B0952}" destId="{A03FF54F-F4D5-4F43-BD97-4EDFED9F72A4}" srcOrd="0" destOrd="0" presId="urn:microsoft.com/office/officeart/2005/8/layout/vList2"/>
    <dgm:cxn modelId="{50D10183-FEC5-4AFE-805B-26E5FBEA0326}" type="presOf" srcId="{4969CEF7-0D3E-4E2A-9E64-BA62CF2B5C35}" destId="{D21E6A0A-EF38-4013-A577-7FFBEEF0036B}" srcOrd="0" destOrd="0" presId="urn:microsoft.com/office/officeart/2005/8/layout/vList2"/>
    <dgm:cxn modelId="{47E5828C-7956-4E72-BC7E-CDC37A57E90F}" type="presOf" srcId="{CA1C750E-02CF-4863-8945-310ADD458E0E}" destId="{23E97ECD-6DA5-43B7-B70B-25014CB7F243}" srcOrd="0" destOrd="0" presId="urn:microsoft.com/office/officeart/2005/8/layout/vList2"/>
    <dgm:cxn modelId="{379DA2D5-6F84-4C0A-889A-D18AA925A924}" srcId="{4969CEF7-0D3E-4E2A-9E64-BA62CF2B5C35}" destId="{663E7E06-79FF-4240-8602-FBF9800B0952}" srcOrd="1" destOrd="0" parTransId="{51015208-808A-475D-BCE2-DE49ACB1AFA4}" sibTransId="{ED2870FA-48F2-4646-A86B-6FEE1971A4AC}"/>
    <dgm:cxn modelId="{99A4F3F2-6EC9-4C0A-8274-B22E9DD57261}" type="presParOf" srcId="{D21E6A0A-EF38-4013-A577-7FFBEEF0036B}" destId="{0440089F-A195-43C1-9736-8AFA2F0279CD}" srcOrd="0" destOrd="0" presId="urn:microsoft.com/office/officeart/2005/8/layout/vList2"/>
    <dgm:cxn modelId="{CF38F6AC-329B-4653-BE65-3FA4C5DB5C39}" type="presParOf" srcId="{D21E6A0A-EF38-4013-A577-7FFBEEF0036B}" destId="{F92DD8DD-C8A3-41DC-AE0F-14106C1B77B8}" srcOrd="1" destOrd="0" presId="urn:microsoft.com/office/officeart/2005/8/layout/vList2"/>
    <dgm:cxn modelId="{4C8D6E41-6F19-4670-9603-546BED4B2B00}" type="presParOf" srcId="{D21E6A0A-EF38-4013-A577-7FFBEEF0036B}" destId="{A03FF54F-F4D5-4F43-BD97-4EDFED9F72A4}" srcOrd="2" destOrd="0" presId="urn:microsoft.com/office/officeart/2005/8/layout/vList2"/>
    <dgm:cxn modelId="{0F84CA55-AA63-4A98-978A-BC023A984520}" type="presParOf" srcId="{D21E6A0A-EF38-4013-A577-7FFBEEF0036B}" destId="{447BCEF9-321C-4400-8E7A-27F7B8010A7F}" srcOrd="3" destOrd="0" presId="urn:microsoft.com/office/officeart/2005/8/layout/vList2"/>
    <dgm:cxn modelId="{9DEFECD8-5813-4936-84C1-541B9C430E5E}" type="presParOf" srcId="{D21E6A0A-EF38-4013-A577-7FFBEEF0036B}" destId="{23E97ECD-6DA5-43B7-B70B-25014CB7F24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71E558-BEBB-4199-8614-9691E7E87F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6BA9BCE-8B2A-4FD5-BE7F-AB8698C1F28F}">
      <dgm:prSet/>
      <dgm:spPr/>
      <dgm:t>
        <a:bodyPr/>
        <a:lstStyle/>
        <a:p>
          <a:r>
            <a:rPr lang="en-US" b="0" dirty="0"/>
            <a:t>literature reviews (barriers &amp; facilitators)</a:t>
          </a:r>
          <a:endParaRPr lang="en-US" dirty="0"/>
        </a:p>
      </dgm:t>
    </dgm:pt>
    <dgm:pt modelId="{26B19B41-687A-486C-AF05-DF7CCADBFE31}" type="parTrans" cxnId="{D42FABCE-7E57-497D-958C-7B5E3C902B69}">
      <dgm:prSet/>
      <dgm:spPr/>
      <dgm:t>
        <a:bodyPr/>
        <a:lstStyle/>
        <a:p>
          <a:endParaRPr lang="en-US"/>
        </a:p>
      </dgm:t>
    </dgm:pt>
    <dgm:pt modelId="{BA0F25ED-0703-411A-8255-422F02BC2CB3}" type="sibTrans" cxnId="{D42FABCE-7E57-497D-958C-7B5E3C902B69}">
      <dgm:prSet/>
      <dgm:spPr/>
      <dgm:t>
        <a:bodyPr/>
        <a:lstStyle/>
        <a:p>
          <a:endParaRPr lang="en-US"/>
        </a:p>
      </dgm:t>
    </dgm:pt>
    <dgm:pt modelId="{57596A52-7711-4FB3-A6A9-FBE634D454E2}">
      <dgm:prSet/>
      <dgm:spPr/>
      <dgm:t>
        <a:bodyPr/>
        <a:lstStyle/>
        <a:p>
          <a:r>
            <a:rPr lang="en-US"/>
            <a:t>Qualitative study</a:t>
          </a:r>
        </a:p>
      </dgm:t>
    </dgm:pt>
    <dgm:pt modelId="{ADFB9C44-1B01-4C06-A63F-C00D78177862}" type="parTrans" cxnId="{8D372C72-1A42-4824-9A2C-0A32B4CCD3E9}">
      <dgm:prSet/>
      <dgm:spPr/>
      <dgm:t>
        <a:bodyPr/>
        <a:lstStyle/>
        <a:p>
          <a:endParaRPr lang="en-US"/>
        </a:p>
      </dgm:t>
    </dgm:pt>
    <dgm:pt modelId="{9F40CF47-46F3-464C-89BD-34113EFDF016}" type="sibTrans" cxnId="{8D372C72-1A42-4824-9A2C-0A32B4CCD3E9}">
      <dgm:prSet/>
      <dgm:spPr/>
      <dgm:t>
        <a:bodyPr/>
        <a:lstStyle/>
        <a:p>
          <a:endParaRPr lang="en-US"/>
        </a:p>
      </dgm:t>
    </dgm:pt>
    <dgm:pt modelId="{59F95EFD-19D6-4945-92DE-4EDDBE2BBF68}">
      <dgm:prSet/>
      <dgm:spPr/>
      <dgm:t>
        <a:bodyPr/>
        <a:lstStyle/>
        <a:p>
          <a:r>
            <a:rPr lang="en-US" b="0"/>
            <a:t>8 attributes with 2 or 4 levels</a:t>
          </a:r>
          <a:endParaRPr lang="en-US"/>
        </a:p>
      </dgm:t>
    </dgm:pt>
    <dgm:pt modelId="{800C9F52-0A52-4AEA-AD16-C88604600E6A}" type="parTrans" cxnId="{F45FD612-2FDF-4259-BE00-30933B5FC26B}">
      <dgm:prSet/>
      <dgm:spPr/>
      <dgm:t>
        <a:bodyPr/>
        <a:lstStyle/>
        <a:p>
          <a:endParaRPr lang="en-US"/>
        </a:p>
      </dgm:t>
    </dgm:pt>
    <dgm:pt modelId="{86B5DFDF-B5F2-4720-823B-B83249942E38}" type="sibTrans" cxnId="{F45FD612-2FDF-4259-BE00-30933B5FC26B}">
      <dgm:prSet/>
      <dgm:spPr/>
      <dgm:t>
        <a:bodyPr/>
        <a:lstStyle/>
        <a:p>
          <a:endParaRPr lang="en-US"/>
        </a:p>
      </dgm:t>
    </dgm:pt>
    <dgm:pt modelId="{C2FB87DA-68B4-4316-9896-C5030304541D}">
      <dgm:prSet/>
      <dgm:spPr/>
      <dgm:t>
        <a:bodyPr/>
        <a:lstStyle/>
        <a:p>
          <a:r>
            <a:rPr lang="en-US" b="0" dirty="0"/>
            <a:t>Surveyed 205 social care practitioners</a:t>
          </a:r>
          <a:endParaRPr lang="en-US" dirty="0"/>
        </a:p>
      </dgm:t>
    </dgm:pt>
    <dgm:pt modelId="{BD045CDC-1D70-4AE1-9B4B-3419DF5A1016}" type="parTrans" cxnId="{C08F80AC-05D6-465C-B5FF-1EFAB45DF0C7}">
      <dgm:prSet/>
      <dgm:spPr/>
      <dgm:t>
        <a:bodyPr/>
        <a:lstStyle/>
        <a:p>
          <a:endParaRPr lang="en-US"/>
        </a:p>
      </dgm:t>
    </dgm:pt>
    <dgm:pt modelId="{FFC9AF6B-817D-43D6-9D08-7886FEB604AF}" type="sibTrans" cxnId="{C08F80AC-05D6-465C-B5FF-1EFAB45DF0C7}">
      <dgm:prSet/>
      <dgm:spPr/>
      <dgm:t>
        <a:bodyPr/>
        <a:lstStyle/>
        <a:p>
          <a:endParaRPr lang="en-US"/>
        </a:p>
      </dgm:t>
    </dgm:pt>
    <dgm:pt modelId="{2B8B806D-F965-443B-BFDB-77EE1995EADC}" type="pres">
      <dgm:prSet presAssocID="{7271E558-BEBB-4199-8614-9691E7E87F2D}" presName="linear" presStyleCnt="0">
        <dgm:presLayoutVars>
          <dgm:animLvl val="lvl"/>
          <dgm:resizeHandles val="exact"/>
        </dgm:presLayoutVars>
      </dgm:prSet>
      <dgm:spPr/>
    </dgm:pt>
    <dgm:pt modelId="{99B28928-49C3-4E41-B157-55F721DC42DD}" type="pres">
      <dgm:prSet presAssocID="{56BA9BCE-8B2A-4FD5-BE7F-AB8698C1F28F}" presName="parentText" presStyleLbl="node1" presStyleIdx="0" presStyleCnt="4">
        <dgm:presLayoutVars>
          <dgm:chMax val="0"/>
          <dgm:bulletEnabled val="1"/>
        </dgm:presLayoutVars>
      </dgm:prSet>
      <dgm:spPr/>
    </dgm:pt>
    <dgm:pt modelId="{AAB86556-729E-4C46-A32C-8378B345F16F}" type="pres">
      <dgm:prSet presAssocID="{BA0F25ED-0703-411A-8255-422F02BC2CB3}" presName="spacer" presStyleCnt="0"/>
      <dgm:spPr/>
    </dgm:pt>
    <dgm:pt modelId="{21A305DC-94E9-4F64-ABBC-66DD5FC91B7E}" type="pres">
      <dgm:prSet presAssocID="{57596A52-7711-4FB3-A6A9-FBE634D454E2}" presName="parentText" presStyleLbl="node1" presStyleIdx="1" presStyleCnt="4">
        <dgm:presLayoutVars>
          <dgm:chMax val="0"/>
          <dgm:bulletEnabled val="1"/>
        </dgm:presLayoutVars>
      </dgm:prSet>
      <dgm:spPr/>
    </dgm:pt>
    <dgm:pt modelId="{7DC9498C-A9EA-4171-AB54-EDA109376A5F}" type="pres">
      <dgm:prSet presAssocID="{9F40CF47-46F3-464C-89BD-34113EFDF016}" presName="spacer" presStyleCnt="0"/>
      <dgm:spPr/>
    </dgm:pt>
    <dgm:pt modelId="{CA4830C5-9D0D-498F-AF03-B17AC5C6649C}" type="pres">
      <dgm:prSet presAssocID="{59F95EFD-19D6-4945-92DE-4EDDBE2BBF68}" presName="parentText" presStyleLbl="node1" presStyleIdx="2" presStyleCnt="4">
        <dgm:presLayoutVars>
          <dgm:chMax val="0"/>
          <dgm:bulletEnabled val="1"/>
        </dgm:presLayoutVars>
      </dgm:prSet>
      <dgm:spPr/>
    </dgm:pt>
    <dgm:pt modelId="{67820D5A-5979-429F-8692-9AB1FCBF0086}" type="pres">
      <dgm:prSet presAssocID="{86B5DFDF-B5F2-4720-823B-B83249942E38}" presName="spacer" presStyleCnt="0"/>
      <dgm:spPr/>
    </dgm:pt>
    <dgm:pt modelId="{127380A7-7CE6-4ED4-9D19-70C892CDB4E4}" type="pres">
      <dgm:prSet presAssocID="{C2FB87DA-68B4-4316-9896-C5030304541D}" presName="parentText" presStyleLbl="node1" presStyleIdx="3" presStyleCnt="4">
        <dgm:presLayoutVars>
          <dgm:chMax val="0"/>
          <dgm:bulletEnabled val="1"/>
        </dgm:presLayoutVars>
      </dgm:prSet>
      <dgm:spPr/>
    </dgm:pt>
  </dgm:ptLst>
  <dgm:cxnLst>
    <dgm:cxn modelId="{F45FD612-2FDF-4259-BE00-30933B5FC26B}" srcId="{7271E558-BEBB-4199-8614-9691E7E87F2D}" destId="{59F95EFD-19D6-4945-92DE-4EDDBE2BBF68}" srcOrd="2" destOrd="0" parTransId="{800C9F52-0A52-4AEA-AD16-C88604600E6A}" sibTransId="{86B5DFDF-B5F2-4720-823B-B83249942E38}"/>
    <dgm:cxn modelId="{01728814-D7D8-4FAC-B4C3-7793BA2ACC36}" type="presOf" srcId="{C2FB87DA-68B4-4316-9896-C5030304541D}" destId="{127380A7-7CE6-4ED4-9D19-70C892CDB4E4}" srcOrd="0" destOrd="0" presId="urn:microsoft.com/office/officeart/2005/8/layout/vList2"/>
    <dgm:cxn modelId="{AF69A849-AA96-474E-8DD5-95F212DB4AAE}" type="presOf" srcId="{57596A52-7711-4FB3-A6A9-FBE634D454E2}" destId="{21A305DC-94E9-4F64-ABBC-66DD5FC91B7E}" srcOrd="0" destOrd="0" presId="urn:microsoft.com/office/officeart/2005/8/layout/vList2"/>
    <dgm:cxn modelId="{8D372C72-1A42-4824-9A2C-0A32B4CCD3E9}" srcId="{7271E558-BEBB-4199-8614-9691E7E87F2D}" destId="{57596A52-7711-4FB3-A6A9-FBE634D454E2}" srcOrd="1" destOrd="0" parTransId="{ADFB9C44-1B01-4C06-A63F-C00D78177862}" sibTransId="{9F40CF47-46F3-464C-89BD-34113EFDF016}"/>
    <dgm:cxn modelId="{936B5E73-F36F-49F2-B61B-A1F9E8DEC8F1}" type="presOf" srcId="{7271E558-BEBB-4199-8614-9691E7E87F2D}" destId="{2B8B806D-F965-443B-BFDB-77EE1995EADC}" srcOrd="0" destOrd="0" presId="urn:microsoft.com/office/officeart/2005/8/layout/vList2"/>
    <dgm:cxn modelId="{25F8BD8C-6B42-4E31-8F1D-ED7F2A21CAFF}" type="presOf" srcId="{56BA9BCE-8B2A-4FD5-BE7F-AB8698C1F28F}" destId="{99B28928-49C3-4E41-B157-55F721DC42DD}" srcOrd="0" destOrd="0" presId="urn:microsoft.com/office/officeart/2005/8/layout/vList2"/>
    <dgm:cxn modelId="{C08F80AC-05D6-465C-B5FF-1EFAB45DF0C7}" srcId="{7271E558-BEBB-4199-8614-9691E7E87F2D}" destId="{C2FB87DA-68B4-4316-9896-C5030304541D}" srcOrd="3" destOrd="0" parTransId="{BD045CDC-1D70-4AE1-9B4B-3419DF5A1016}" sibTransId="{FFC9AF6B-817D-43D6-9D08-7886FEB604AF}"/>
    <dgm:cxn modelId="{D42FABCE-7E57-497D-958C-7B5E3C902B69}" srcId="{7271E558-BEBB-4199-8614-9691E7E87F2D}" destId="{56BA9BCE-8B2A-4FD5-BE7F-AB8698C1F28F}" srcOrd="0" destOrd="0" parTransId="{26B19B41-687A-486C-AF05-DF7CCADBFE31}" sibTransId="{BA0F25ED-0703-411A-8255-422F02BC2CB3}"/>
    <dgm:cxn modelId="{AEA038E1-3D92-406C-B883-1CFAB7E84412}" type="presOf" srcId="{59F95EFD-19D6-4945-92DE-4EDDBE2BBF68}" destId="{CA4830C5-9D0D-498F-AF03-B17AC5C6649C}" srcOrd="0" destOrd="0" presId="urn:microsoft.com/office/officeart/2005/8/layout/vList2"/>
    <dgm:cxn modelId="{30BC663C-B04C-492B-B20C-96E4B8DD4F47}" type="presParOf" srcId="{2B8B806D-F965-443B-BFDB-77EE1995EADC}" destId="{99B28928-49C3-4E41-B157-55F721DC42DD}" srcOrd="0" destOrd="0" presId="urn:microsoft.com/office/officeart/2005/8/layout/vList2"/>
    <dgm:cxn modelId="{ED602E0F-CB71-468A-8877-530D1F6676DB}" type="presParOf" srcId="{2B8B806D-F965-443B-BFDB-77EE1995EADC}" destId="{AAB86556-729E-4C46-A32C-8378B345F16F}" srcOrd="1" destOrd="0" presId="urn:microsoft.com/office/officeart/2005/8/layout/vList2"/>
    <dgm:cxn modelId="{B45C486A-1613-4D51-A82B-17595EB74EC6}" type="presParOf" srcId="{2B8B806D-F965-443B-BFDB-77EE1995EADC}" destId="{21A305DC-94E9-4F64-ABBC-66DD5FC91B7E}" srcOrd="2" destOrd="0" presId="urn:microsoft.com/office/officeart/2005/8/layout/vList2"/>
    <dgm:cxn modelId="{C9B31B29-C347-46C0-B86A-FF7E11AC409B}" type="presParOf" srcId="{2B8B806D-F965-443B-BFDB-77EE1995EADC}" destId="{7DC9498C-A9EA-4171-AB54-EDA109376A5F}" srcOrd="3" destOrd="0" presId="urn:microsoft.com/office/officeart/2005/8/layout/vList2"/>
    <dgm:cxn modelId="{C8578B67-4F7E-4747-A818-383B603698EE}" type="presParOf" srcId="{2B8B806D-F965-443B-BFDB-77EE1995EADC}" destId="{CA4830C5-9D0D-498F-AF03-B17AC5C6649C}" srcOrd="4" destOrd="0" presId="urn:microsoft.com/office/officeart/2005/8/layout/vList2"/>
    <dgm:cxn modelId="{166E1584-C52F-48EF-ABB1-111829321900}" type="presParOf" srcId="{2B8B806D-F965-443B-BFDB-77EE1995EADC}" destId="{67820D5A-5979-429F-8692-9AB1FCBF0086}" srcOrd="5" destOrd="0" presId="urn:microsoft.com/office/officeart/2005/8/layout/vList2"/>
    <dgm:cxn modelId="{6CE20B29-CBF4-47E3-A752-DF386D880706}" type="presParOf" srcId="{2B8B806D-F965-443B-BFDB-77EE1995EADC}" destId="{127380A7-7CE6-4ED4-9D19-70C892CDB4E4}"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71E216-6F0C-4E56-B2FD-79B27A373D8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7BA99A5-9C41-4E17-98A9-391B93EAA5FE}">
      <dgm:prSet/>
      <dgm:spPr/>
      <dgm:t>
        <a:bodyPr/>
        <a:lstStyle/>
        <a:p>
          <a:r>
            <a:rPr lang="en-GB" b="0"/>
            <a:t>Brief interventions do not simply transfer</a:t>
          </a:r>
          <a:endParaRPr lang="en-US"/>
        </a:p>
      </dgm:t>
    </dgm:pt>
    <dgm:pt modelId="{E0CB2F6C-FE65-405F-BCB8-2A6E847A1B90}" type="parTrans" cxnId="{F2EFEEA4-87D4-47CF-9FAD-EB15F8272764}">
      <dgm:prSet/>
      <dgm:spPr/>
      <dgm:t>
        <a:bodyPr/>
        <a:lstStyle/>
        <a:p>
          <a:endParaRPr lang="en-US"/>
        </a:p>
      </dgm:t>
    </dgm:pt>
    <dgm:pt modelId="{18917267-4C53-44AA-8366-CE8BBE2CEDA0}" type="sibTrans" cxnId="{F2EFEEA4-87D4-47CF-9FAD-EB15F8272764}">
      <dgm:prSet/>
      <dgm:spPr/>
      <dgm:t>
        <a:bodyPr/>
        <a:lstStyle/>
        <a:p>
          <a:endParaRPr lang="en-US"/>
        </a:p>
      </dgm:t>
    </dgm:pt>
    <dgm:pt modelId="{FE5AB11D-119A-41C0-AD59-2FB0BE751154}">
      <dgm:prSet/>
      <dgm:spPr/>
      <dgm:t>
        <a:bodyPr/>
        <a:lstStyle/>
        <a:p>
          <a:r>
            <a:rPr lang="en-GB" b="0"/>
            <a:t>Identification based on family risk</a:t>
          </a:r>
          <a:endParaRPr lang="en-US"/>
        </a:p>
      </dgm:t>
    </dgm:pt>
    <dgm:pt modelId="{C96722BF-974D-49FD-A560-74FEC5BB542E}" type="parTrans" cxnId="{A3148C86-B0C9-4244-873C-491E7EBC1D4B}">
      <dgm:prSet/>
      <dgm:spPr/>
      <dgm:t>
        <a:bodyPr/>
        <a:lstStyle/>
        <a:p>
          <a:endParaRPr lang="en-US"/>
        </a:p>
      </dgm:t>
    </dgm:pt>
    <dgm:pt modelId="{5CB85E91-E2AD-49E4-A24A-61CC05D4C024}" type="sibTrans" cxnId="{A3148C86-B0C9-4244-873C-491E7EBC1D4B}">
      <dgm:prSet/>
      <dgm:spPr/>
      <dgm:t>
        <a:bodyPr/>
        <a:lstStyle/>
        <a:p>
          <a:endParaRPr lang="en-US"/>
        </a:p>
      </dgm:t>
    </dgm:pt>
    <dgm:pt modelId="{F39B1DF2-4603-4C53-A5F2-FC8629C3E302}">
      <dgm:prSet/>
      <dgm:spPr/>
      <dgm:t>
        <a:bodyPr/>
        <a:lstStyle/>
        <a:p>
          <a:r>
            <a:rPr lang="en-GB" b="0"/>
            <a:t>Targeted questions – structuring a conversation</a:t>
          </a:r>
          <a:endParaRPr lang="en-US"/>
        </a:p>
      </dgm:t>
    </dgm:pt>
    <dgm:pt modelId="{EC95BDFB-2132-4A27-AEF6-B45C875A25AC}" type="parTrans" cxnId="{E7EB1A75-80D2-466A-8750-47997572888F}">
      <dgm:prSet/>
      <dgm:spPr/>
      <dgm:t>
        <a:bodyPr/>
        <a:lstStyle/>
        <a:p>
          <a:endParaRPr lang="en-US"/>
        </a:p>
      </dgm:t>
    </dgm:pt>
    <dgm:pt modelId="{A9043C28-63CA-4100-9D53-E521FDA7C8F7}" type="sibTrans" cxnId="{E7EB1A75-80D2-466A-8750-47997572888F}">
      <dgm:prSet/>
      <dgm:spPr/>
      <dgm:t>
        <a:bodyPr/>
        <a:lstStyle/>
        <a:p>
          <a:endParaRPr lang="en-US"/>
        </a:p>
      </dgm:t>
    </dgm:pt>
    <dgm:pt modelId="{7443E36D-6EE4-4EA9-914E-5349E3AB7B0C}">
      <dgm:prSet/>
      <dgm:spPr/>
      <dgm:t>
        <a:bodyPr/>
        <a:lstStyle/>
        <a:p>
          <a:r>
            <a:rPr lang="en-GB" b="0"/>
            <a:t>Longer, more intensive, less structured</a:t>
          </a:r>
          <a:endParaRPr lang="en-US"/>
        </a:p>
      </dgm:t>
    </dgm:pt>
    <dgm:pt modelId="{27568FDB-E299-4ADD-B2F2-460D6FFCA7C3}" type="parTrans" cxnId="{C3128B9E-3BE0-4210-A05F-FBFFDB11D837}">
      <dgm:prSet/>
      <dgm:spPr/>
      <dgm:t>
        <a:bodyPr/>
        <a:lstStyle/>
        <a:p>
          <a:endParaRPr lang="en-US"/>
        </a:p>
      </dgm:t>
    </dgm:pt>
    <dgm:pt modelId="{56F4A4E6-E9A8-493E-A353-EADE30C24A70}" type="sibTrans" cxnId="{C3128B9E-3BE0-4210-A05F-FBFFDB11D837}">
      <dgm:prSet/>
      <dgm:spPr/>
      <dgm:t>
        <a:bodyPr/>
        <a:lstStyle/>
        <a:p>
          <a:endParaRPr lang="en-US"/>
        </a:p>
      </dgm:t>
    </dgm:pt>
    <dgm:pt modelId="{F2A49BC9-9BED-47ED-9301-1439B8B68466}">
      <dgm:prSet/>
      <dgm:spPr/>
      <dgm:t>
        <a:bodyPr/>
        <a:lstStyle/>
        <a:p>
          <a:r>
            <a:rPr lang="en-GB"/>
            <a:t>Content focused upon family stressors and immediate risk  </a:t>
          </a:r>
          <a:endParaRPr lang="en-US"/>
        </a:p>
      </dgm:t>
    </dgm:pt>
    <dgm:pt modelId="{8F272DE1-DE0E-4ADE-9357-F113C60317C1}" type="parTrans" cxnId="{28BBD916-97DB-4664-AA9A-2EC9A0FC5CD9}">
      <dgm:prSet/>
      <dgm:spPr/>
      <dgm:t>
        <a:bodyPr/>
        <a:lstStyle/>
        <a:p>
          <a:endParaRPr lang="en-US"/>
        </a:p>
      </dgm:t>
    </dgm:pt>
    <dgm:pt modelId="{A4024FD1-7D5C-44A6-9CE2-85FEA804FE3B}" type="sibTrans" cxnId="{28BBD916-97DB-4664-AA9A-2EC9A0FC5CD9}">
      <dgm:prSet/>
      <dgm:spPr/>
      <dgm:t>
        <a:bodyPr/>
        <a:lstStyle/>
        <a:p>
          <a:endParaRPr lang="en-US"/>
        </a:p>
      </dgm:t>
    </dgm:pt>
    <dgm:pt modelId="{E413DAEA-4FF4-442D-8EA8-BB2B332FAB17}">
      <dgm:prSet/>
      <dgm:spPr/>
      <dgm:t>
        <a:bodyPr/>
        <a:lstStyle/>
        <a:p>
          <a:r>
            <a:rPr lang="en-GB"/>
            <a:t>Involving children?</a:t>
          </a:r>
          <a:endParaRPr lang="en-US"/>
        </a:p>
      </dgm:t>
    </dgm:pt>
    <dgm:pt modelId="{3AEA5F8B-D4CF-49D0-BFF9-85748BB6FD24}" type="parTrans" cxnId="{219FFB60-78E2-4355-AF1A-C445C9689C8E}">
      <dgm:prSet/>
      <dgm:spPr/>
      <dgm:t>
        <a:bodyPr/>
        <a:lstStyle/>
        <a:p>
          <a:endParaRPr lang="en-US"/>
        </a:p>
      </dgm:t>
    </dgm:pt>
    <dgm:pt modelId="{61B68598-4D3B-40A5-B545-73F4BC8FDC7B}" type="sibTrans" cxnId="{219FFB60-78E2-4355-AF1A-C445C9689C8E}">
      <dgm:prSet/>
      <dgm:spPr/>
      <dgm:t>
        <a:bodyPr/>
        <a:lstStyle/>
        <a:p>
          <a:endParaRPr lang="en-US"/>
        </a:p>
      </dgm:t>
    </dgm:pt>
    <dgm:pt modelId="{18241ED5-67FE-4ED1-8D49-872C68666B03}" type="pres">
      <dgm:prSet presAssocID="{0071E216-6F0C-4E56-B2FD-79B27A373D8F}" presName="linear" presStyleCnt="0">
        <dgm:presLayoutVars>
          <dgm:animLvl val="lvl"/>
          <dgm:resizeHandles val="exact"/>
        </dgm:presLayoutVars>
      </dgm:prSet>
      <dgm:spPr/>
    </dgm:pt>
    <dgm:pt modelId="{9E280AE5-6AF9-47B2-8836-E0A786735C64}" type="pres">
      <dgm:prSet presAssocID="{97BA99A5-9C41-4E17-98A9-391B93EAA5FE}" presName="parentText" presStyleLbl="node1" presStyleIdx="0" presStyleCnt="6">
        <dgm:presLayoutVars>
          <dgm:chMax val="0"/>
          <dgm:bulletEnabled val="1"/>
        </dgm:presLayoutVars>
      </dgm:prSet>
      <dgm:spPr/>
    </dgm:pt>
    <dgm:pt modelId="{ACA90CC2-5FE7-4FBD-9BE8-5A3724E4BC77}" type="pres">
      <dgm:prSet presAssocID="{18917267-4C53-44AA-8366-CE8BBE2CEDA0}" presName="spacer" presStyleCnt="0"/>
      <dgm:spPr/>
    </dgm:pt>
    <dgm:pt modelId="{DFA9EAAB-8EB4-494C-AF13-ED09B1071854}" type="pres">
      <dgm:prSet presAssocID="{FE5AB11D-119A-41C0-AD59-2FB0BE751154}" presName="parentText" presStyleLbl="node1" presStyleIdx="1" presStyleCnt="6">
        <dgm:presLayoutVars>
          <dgm:chMax val="0"/>
          <dgm:bulletEnabled val="1"/>
        </dgm:presLayoutVars>
      </dgm:prSet>
      <dgm:spPr/>
    </dgm:pt>
    <dgm:pt modelId="{49C36973-B952-4D25-B37D-5C8B7CEC803A}" type="pres">
      <dgm:prSet presAssocID="{5CB85E91-E2AD-49E4-A24A-61CC05D4C024}" presName="spacer" presStyleCnt="0"/>
      <dgm:spPr/>
    </dgm:pt>
    <dgm:pt modelId="{26D8C61B-4ADC-4CE2-92C3-0E1B7FADC2E7}" type="pres">
      <dgm:prSet presAssocID="{F39B1DF2-4603-4C53-A5F2-FC8629C3E302}" presName="parentText" presStyleLbl="node1" presStyleIdx="2" presStyleCnt="6">
        <dgm:presLayoutVars>
          <dgm:chMax val="0"/>
          <dgm:bulletEnabled val="1"/>
        </dgm:presLayoutVars>
      </dgm:prSet>
      <dgm:spPr/>
    </dgm:pt>
    <dgm:pt modelId="{CA22B13F-52FA-4171-AF56-11FEC50A42F4}" type="pres">
      <dgm:prSet presAssocID="{A9043C28-63CA-4100-9D53-E521FDA7C8F7}" presName="spacer" presStyleCnt="0"/>
      <dgm:spPr/>
    </dgm:pt>
    <dgm:pt modelId="{2DDB30CF-A5B4-408A-AF02-5DAF4602659A}" type="pres">
      <dgm:prSet presAssocID="{7443E36D-6EE4-4EA9-914E-5349E3AB7B0C}" presName="parentText" presStyleLbl="node1" presStyleIdx="3" presStyleCnt="6">
        <dgm:presLayoutVars>
          <dgm:chMax val="0"/>
          <dgm:bulletEnabled val="1"/>
        </dgm:presLayoutVars>
      </dgm:prSet>
      <dgm:spPr/>
    </dgm:pt>
    <dgm:pt modelId="{4F79C6EC-31D1-4D31-A6C5-05799F63C077}" type="pres">
      <dgm:prSet presAssocID="{56F4A4E6-E9A8-493E-A353-EADE30C24A70}" presName="spacer" presStyleCnt="0"/>
      <dgm:spPr/>
    </dgm:pt>
    <dgm:pt modelId="{D4106EE0-B582-4D93-AA44-1C44F50EDFF5}" type="pres">
      <dgm:prSet presAssocID="{F2A49BC9-9BED-47ED-9301-1439B8B68466}" presName="parentText" presStyleLbl="node1" presStyleIdx="4" presStyleCnt="6">
        <dgm:presLayoutVars>
          <dgm:chMax val="0"/>
          <dgm:bulletEnabled val="1"/>
        </dgm:presLayoutVars>
      </dgm:prSet>
      <dgm:spPr/>
    </dgm:pt>
    <dgm:pt modelId="{A508745B-8849-4516-B32C-4F7CCA7A09B0}" type="pres">
      <dgm:prSet presAssocID="{A4024FD1-7D5C-44A6-9CE2-85FEA804FE3B}" presName="spacer" presStyleCnt="0"/>
      <dgm:spPr/>
    </dgm:pt>
    <dgm:pt modelId="{5543A7FC-4F6B-4350-8E5A-49A21CF07188}" type="pres">
      <dgm:prSet presAssocID="{E413DAEA-4FF4-442D-8EA8-BB2B332FAB17}" presName="parentText" presStyleLbl="node1" presStyleIdx="5" presStyleCnt="6">
        <dgm:presLayoutVars>
          <dgm:chMax val="0"/>
          <dgm:bulletEnabled val="1"/>
        </dgm:presLayoutVars>
      </dgm:prSet>
      <dgm:spPr/>
    </dgm:pt>
  </dgm:ptLst>
  <dgm:cxnLst>
    <dgm:cxn modelId="{28BBD916-97DB-4664-AA9A-2EC9A0FC5CD9}" srcId="{0071E216-6F0C-4E56-B2FD-79B27A373D8F}" destId="{F2A49BC9-9BED-47ED-9301-1439B8B68466}" srcOrd="4" destOrd="0" parTransId="{8F272DE1-DE0E-4ADE-9357-F113C60317C1}" sibTransId="{A4024FD1-7D5C-44A6-9CE2-85FEA804FE3B}"/>
    <dgm:cxn modelId="{219FFB60-78E2-4355-AF1A-C445C9689C8E}" srcId="{0071E216-6F0C-4E56-B2FD-79B27A373D8F}" destId="{E413DAEA-4FF4-442D-8EA8-BB2B332FAB17}" srcOrd="5" destOrd="0" parTransId="{3AEA5F8B-D4CF-49D0-BFF9-85748BB6FD24}" sibTransId="{61B68598-4D3B-40A5-B545-73F4BC8FDC7B}"/>
    <dgm:cxn modelId="{E7EB1A75-80D2-466A-8750-47997572888F}" srcId="{0071E216-6F0C-4E56-B2FD-79B27A373D8F}" destId="{F39B1DF2-4603-4C53-A5F2-FC8629C3E302}" srcOrd="2" destOrd="0" parTransId="{EC95BDFB-2132-4A27-AEF6-B45C875A25AC}" sibTransId="{A9043C28-63CA-4100-9D53-E521FDA7C8F7}"/>
    <dgm:cxn modelId="{CE13A583-FB65-4784-9922-0790F767A5E8}" type="presOf" srcId="{F39B1DF2-4603-4C53-A5F2-FC8629C3E302}" destId="{26D8C61B-4ADC-4CE2-92C3-0E1B7FADC2E7}" srcOrd="0" destOrd="0" presId="urn:microsoft.com/office/officeart/2005/8/layout/vList2"/>
    <dgm:cxn modelId="{A3148C86-B0C9-4244-873C-491E7EBC1D4B}" srcId="{0071E216-6F0C-4E56-B2FD-79B27A373D8F}" destId="{FE5AB11D-119A-41C0-AD59-2FB0BE751154}" srcOrd="1" destOrd="0" parTransId="{C96722BF-974D-49FD-A560-74FEC5BB542E}" sibTransId="{5CB85E91-E2AD-49E4-A24A-61CC05D4C024}"/>
    <dgm:cxn modelId="{A8689E8F-5FF0-4E68-AA11-8F367730AEC2}" type="presOf" srcId="{FE5AB11D-119A-41C0-AD59-2FB0BE751154}" destId="{DFA9EAAB-8EB4-494C-AF13-ED09B1071854}" srcOrd="0" destOrd="0" presId="urn:microsoft.com/office/officeart/2005/8/layout/vList2"/>
    <dgm:cxn modelId="{C3128B9E-3BE0-4210-A05F-FBFFDB11D837}" srcId="{0071E216-6F0C-4E56-B2FD-79B27A373D8F}" destId="{7443E36D-6EE4-4EA9-914E-5349E3AB7B0C}" srcOrd="3" destOrd="0" parTransId="{27568FDB-E299-4ADD-B2F2-460D6FFCA7C3}" sibTransId="{56F4A4E6-E9A8-493E-A353-EADE30C24A70}"/>
    <dgm:cxn modelId="{F2EFEEA4-87D4-47CF-9FAD-EB15F8272764}" srcId="{0071E216-6F0C-4E56-B2FD-79B27A373D8F}" destId="{97BA99A5-9C41-4E17-98A9-391B93EAA5FE}" srcOrd="0" destOrd="0" parTransId="{E0CB2F6C-FE65-405F-BCB8-2A6E847A1B90}" sibTransId="{18917267-4C53-44AA-8366-CE8BBE2CEDA0}"/>
    <dgm:cxn modelId="{38C4E0BF-58AF-4CC8-BDDE-13EC6037B276}" type="presOf" srcId="{0071E216-6F0C-4E56-B2FD-79B27A373D8F}" destId="{18241ED5-67FE-4ED1-8D49-872C68666B03}" srcOrd="0" destOrd="0" presId="urn:microsoft.com/office/officeart/2005/8/layout/vList2"/>
    <dgm:cxn modelId="{6DB78CD1-55B0-43F5-865B-6B836B327ED1}" type="presOf" srcId="{7443E36D-6EE4-4EA9-914E-5349E3AB7B0C}" destId="{2DDB30CF-A5B4-408A-AF02-5DAF4602659A}" srcOrd="0" destOrd="0" presId="urn:microsoft.com/office/officeart/2005/8/layout/vList2"/>
    <dgm:cxn modelId="{E0C60CE1-59D9-484D-89D3-967FBE9D04D3}" type="presOf" srcId="{E413DAEA-4FF4-442D-8EA8-BB2B332FAB17}" destId="{5543A7FC-4F6B-4350-8E5A-49A21CF07188}" srcOrd="0" destOrd="0" presId="urn:microsoft.com/office/officeart/2005/8/layout/vList2"/>
    <dgm:cxn modelId="{4FB80EF2-9E89-4B4C-9865-5F205EB63CF1}" type="presOf" srcId="{97BA99A5-9C41-4E17-98A9-391B93EAA5FE}" destId="{9E280AE5-6AF9-47B2-8836-E0A786735C64}" srcOrd="0" destOrd="0" presId="urn:microsoft.com/office/officeart/2005/8/layout/vList2"/>
    <dgm:cxn modelId="{5F48D0FB-DBEF-4544-AA63-649B23D5FC0B}" type="presOf" srcId="{F2A49BC9-9BED-47ED-9301-1439B8B68466}" destId="{D4106EE0-B582-4D93-AA44-1C44F50EDFF5}" srcOrd="0" destOrd="0" presId="urn:microsoft.com/office/officeart/2005/8/layout/vList2"/>
    <dgm:cxn modelId="{D62917EF-1AAC-44A6-97D5-646CBF52F88E}" type="presParOf" srcId="{18241ED5-67FE-4ED1-8D49-872C68666B03}" destId="{9E280AE5-6AF9-47B2-8836-E0A786735C64}" srcOrd="0" destOrd="0" presId="urn:microsoft.com/office/officeart/2005/8/layout/vList2"/>
    <dgm:cxn modelId="{5A09E026-58C4-4603-A020-2AA661DB7103}" type="presParOf" srcId="{18241ED5-67FE-4ED1-8D49-872C68666B03}" destId="{ACA90CC2-5FE7-4FBD-9BE8-5A3724E4BC77}" srcOrd="1" destOrd="0" presId="urn:microsoft.com/office/officeart/2005/8/layout/vList2"/>
    <dgm:cxn modelId="{D3C0F7D5-F237-41D1-B42B-375125EA8A3B}" type="presParOf" srcId="{18241ED5-67FE-4ED1-8D49-872C68666B03}" destId="{DFA9EAAB-8EB4-494C-AF13-ED09B1071854}" srcOrd="2" destOrd="0" presId="urn:microsoft.com/office/officeart/2005/8/layout/vList2"/>
    <dgm:cxn modelId="{E9B1FCF3-CEDB-48C8-B554-8B4B762D734D}" type="presParOf" srcId="{18241ED5-67FE-4ED1-8D49-872C68666B03}" destId="{49C36973-B952-4D25-B37D-5C8B7CEC803A}" srcOrd="3" destOrd="0" presId="urn:microsoft.com/office/officeart/2005/8/layout/vList2"/>
    <dgm:cxn modelId="{8C2F9832-623B-418C-AACB-BB6A275CCBF7}" type="presParOf" srcId="{18241ED5-67FE-4ED1-8D49-872C68666B03}" destId="{26D8C61B-4ADC-4CE2-92C3-0E1B7FADC2E7}" srcOrd="4" destOrd="0" presId="urn:microsoft.com/office/officeart/2005/8/layout/vList2"/>
    <dgm:cxn modelId="{D9A28FA3-0EEA-44C8-A694-0E30143A386B}" type="presParOf" srcId="{18241ED5-67FE-4ED1-8D49-872C68666B03}" destId="{CA22B13F-52FA-4171-AF56-11FEC50A42F4}" srcOrd="5" destOrd="0" presId="urn:microsoft.com/office/officeart/2005/8/layout/vList2"/>
    <dgm:cxn modelId="{D650D832-0687-46C5-9F4C-8A7BE6E74DA0}" type="presParOf" srcId="{18241ED5-67FE-4ED1-8D49-872C68666B03}" destId="{2DDB30CF-A5B4-408A-AF02-5DAF4602659A}" srcOrd="6" destOrd="0" presId="urn:microsoft.com/office/officeart/2005/8/layout/vList2"/>
    <dgm:cxn modelId="{4B7AA79F-E22F-4538-8F92-D54662189F6C}" type="presParOf" srcId="{18241ED5-67FE-4ED1-8D49-872C68666B03}" destId="{4F79C6EC-31D1-4D31-A6C5-05799F63C077}" srcOrd="7" destOrd="0" presId="urn:microsoft.com/office/officeart/2005/8/layout/vList2"/>
    <dgm:cxn modelId="{6B11BA87-445E-464C-A50A-4BDC28BDB7FE}" type="presParOf" srcId="{18241ED5-67FE-4ED1-8D49-872C68666B03}" destId="{D4106EE0-B582-4D93-AA44-1C44F50EDFF5}" srcOrd="8" destOrd="0" presId="urn:microsoft.com/office/officeart/2005/8/layout/vList2"/>
    <dgm:cxn modelId="{8BE3BF2F-B52A-414D-8C49-CC5153A2F352}" type="presParOf" srcId="{18241ED5-67FE-4ED1-8D49-872C68666B03}" destId="{A508745B-8849-4516-B32C-4F7CCA7A09B0}" srcOrd="9" destOrd="0" presId="urn:microsoft.com/office/officeart/2005/8/layout/vList2"/>
    <dgm:cxn modelId="{F7C9D0A1-E201-4E55-8946-83C6507D29CB}" type="presParOf" srcId="{18241ED5-67FE-4ED1-8D49-872C68666B03}" destId="{5543A7FC-4F6B-4350-8E5A-49A21CF0718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2695A-95DF-4667-B136-A55FEC71BCA7}">
      <dsp:nvSpPr>
        <dsp:cNvPr id="0" name=""/>
        <dsp:cNvSpPr/>
      </dsp:nvSpPr>
      <dsp:spPr>
        <a:xfrm>
          <a:off x="0" y="0"/>
          <a:ext cx="7622867" cy="85770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kern="1200" dirty="0">
              <a:latin typeface="+mj-lt"/>
            </a:rPr>
            <a:t>Parental alcohol misuse is a substantial and prevalent issue</a:t>
          </a:r>
          <a:endParaRPr lang="en-US" sz="2400" kern="1200" dirty="0">
            <a:latin typeface="+mj-lt"/>
          </a:endParaRPr>
        </a:p>
      </dsp:txBody>
      <dsp:txXfrm>
        <a:off x="25121" y="25121"/>
        <a:ext cx="6624864" cy="807460"/>
      </dsp:txXfrm>
    </dsp:sp>
    <dsp:sp modelId="{D3750C47-040A-46CD-AF21-3CCD4013359D}">
      <dsp:nvSpPr>
        <dsp:cNvPr id="0" name=""/>
        <dsp:cNvSpPr/>
      </dsp:nvSpPr>
      <dsp:spPr>
        <a:xfrm>
          <a:off x="638415" y="1013648"/>
          <a:ext cx="7622867" cy="85770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kern="1200" dirty="0">
              <a:latin typeface="+mj-lt"/>
            </a:rPr>
            <a:t>Impacts upon both the parent and the child</a:t>
          </a:r>
          <a:endParaRPr lang="en-US" sz="2400" kern="1200" dirty="0">
            <a:latin typeface="+mj-lt"/>
          </a:endParaRPr>
        </a:p>
      </dsp:txBody>
      <dsp:txXfrm>
        <a:off x="663536" y="1038769"/>
        <a:ext cx="6376703" cy="807460"/>
      </dsp:txXfrm>
    </dsp:sp>
    <dsp:sp modelId="{0C30C7FD-78F4-4B31-8614-2948B4C161B3}">
      <dsp:nvSpPr>
        <dsp:cNvPr id="0" name=""/>
        <dsp:cNvSpPr/>
      </dsp:nvSpPr>
      <dsp:spPr>
        <a:xfrm>
          <a:off x="1267301" y="2027296"/>
          <a:ext cx="7622867" cy="85770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kern="1200" dirty="0">
              <a:latin typeface="+mj-lt"/>
            </a:rPr>
            <a:t>Parental substance use is often identified as a risk factor in child welfare</a:t>
          </a:r>
          <a:endParaRPr lang="en-US" sz="2400" kern="1200" dirty="0">
            <a:latin typeface="+mj-lt"/>
          </a:endParaRPr>
        </a:p>
      </dsp:txBody>
      <dsp:txXfrm>
        <a:off x="1292422" y="2052417"/>
        <a:ext cx="6386232" cy="807460"/>
      </dsp:txXfrm>
    </dsp:sp>
    <dsp:sp modelId="{1F4EF140-3AC0-4383-AB7C-41B13A149D0E}">
      <dsp:nvSpPr>
        <dsp:cNvPr id="0" name=""/>
        <dsp:cNvSpPr/>
      </dsp:nvSpPr>
      <dsp:spPr>
        <a:xfrm>
          <a:off x="1905716" y="3040944"/>
          <a:ext cx="7622867" cy="85770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kern="1200" dirty="0">
              <a:latin typeface="Calibri Light" panose="020F0302020204030204" pitchFamily="34" charset="0"/>
              <a:cs typeface="Calibri Light" panose="020F0302020204030204" pitchFamily="34" charset="0"/>
            </a:rPr>
            <a:t>Little is known about the best way to intervene to reduce the parent’s substance use</a:t>
          </a:r>
          <a:endParaRPr lang="en-US" sz="2400" kern="1200" dirty="0">
            <a:latin typeface="Calibri Light" panose="020F0302020204030204" pitchFamily="34" charset="0"/>
            <a:cs typeface="Calibri Light" panose="020F0302020204030204" pitchFamily="34" charset="0"/>
          </a:endParaRPr>
        </a:p>
      </dsp:txBody>
      <dsp:txXfrm>
        <a:off x="1930837" y="3066065"/>
        <a:ext cx="6376703" cy="807460"/>
      </dsp:txXfrm>
    </dsp:sp>
    <dsp:sp modelId="{9FCE773F-6601-48F2-B84E-EBB0B0FCC585}">
      <dsp:nvSpPr>
        <dsp:cNvPr id="0" name=""/>
        <dsp:cNvSpPr/>
      </dsp:nvSpPr>
      <dsp:spPr>
        <a:xfrm>
          <a:off x="7065360" y="656922"/>
          <a:ext cx="557506" cy="557506"/>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190799" y="656922"/>
        <a:ext cx="306628" cy="419523"/>
      </dsp:txXfrm>
    </dsp:sp>
    <dsp:sp modelId="{06C4DE56-40E9-49B1-BAC7-2E54255E64C4}">
      <dsp:nvSpPr>
        <dsp:cNvPr id="0" name=""/>
        <dsp:cNvSpPr/>
      </dsp:nvSpPr>
      <dsp:spPr>
        <a:xfrm>
          <a:off x="7703775" y="1670570"/>
          <a:ext cx="557506" cy="557506"/>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829214" y="1670570"/>
        <a:ext cx="306628" cy="419523"/>
      </dsp:txXfrm>
    </dsp:sp>
    <dsp:sp modelId="{B4D0BD3E-C32B-431F-9248-852FD63EF501}">
      <dsp:nvSpPr>
        <dsp:cNvPr id="0" name=""/>
        <dsp:cNvSpPr/>
      </dsp:nvSpPr>
      <dsp:spPr>
        <a:xfrm>
          <a:off x="8332662" y="2684218"/>
          <a:ext cx="557506" cy="557506"/>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458101" y="2684218"/>
        <a:ext cx="306628" cy="419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A2CF5-EC59-47FB-A2F6-E446EAC98FF7}">
      <dsp:nvSpPr>
        <dsp:cNvPr id="0" name=""/>
        <dsp:cNvSpPr/>
      </dsp:nvSpPr>
      <dsp:spPr>
        <a:xfrm>
          <a:off x="715010" y="450285"/>
          <a:ext cx="3008014" cy="3008014"/>
        </a:xfrm>
        <a:prstGeom prst="blockArc">
          <a:avLst>
            <a:gd name="adj1" fmla="val 10800000"/>
            <a:gd name="adj2" fmla="val 16200000"/>
            <a:gd name="adj3" fmla="val 4633"/>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69E2BA-B1CF-44BD-94A8-7862ADCDD7C4}">
      <dsp:nvSpPr>
        <dsp:cNvPr id="0" name=""/>
        <dsp:cNvSpPr/>
      </dsp:nvSpPr>
      <dsp:spPr>
        <a:xfrm>
          <a:off x="715010" y="450285"/>
          <a:ext cx="3008014" cy="3008014"/>
        </a:xfrm>
        <a:prstGeom prst="blockArc">
          <a:avLst>
            <a:gd name="adj1" fmla="val 5400000"/>
            <a:gd name="adj2" fmla="val 10800000"/>
            <a:gd name="adj3" fmla="val 4633"/>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365A51-16CA-47A0-87C5-7931D62EF2BC}">
      <dsp:nvSpPr>
        <dsp:cNvPr id="0" name=""/>
        <dsp:cNvSpPr/>
      </dsp:nvSpPr>
      <dsp:spPr>
        <a:xfrm>
          <a:off x="715010" y="450285"/>
          <a:ext cx="3008014" cy="3008014"/>
        </a:xfrm>
        <a:prstGeom prst="blockArc">
          <a:avLst>
            <a:gd name="adj1" fmla="val 0"/>
            <a:gd name="adj2" fmla="val 5400000"/>
            <a:gd name="adj3" fmla="val 4633"/>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261799-4556-4866-8A2F-91C9DEEDEE95}">
      <dsp:nvSpPr>
        <dsp:cNvPr id="0" name=""/>
        <dsp:cNvSpPr/>
      </dsp:nvSpPr>
      <dsp:spPr>
        <a:xfrm>
          <a:off x="715010" y="450285"/>
          <a:ext cx="3008014" cy="3008014"/>
        </a:xfrm>
        <a:prstGeom prst="blockArc">
          <a:avLst>
            <a:gd name="adj1" fmla="val 16200000"/>
            <a:gd name="adj2" fmla="val 0"/>
            <a:gd name="adj3" fmla="val 463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96A089-82A1-4173-82D4-A62DF210132C}">
      <dsp:nvSpPr>
        <dsp:cNvPr id="0" name=""/>
        <dsp:cNvSpPr/>
      </dsp:nvSpPr>
      <dsp:spPr>
        <a:xfrm>
          <a:off x="1527741" y="1263016"/>
          <a:ext cx="1382552" cy="13825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Parent brief intervention</a:t>
          </a:r>
        </a:p>
      </dsp:txBody>
      <dsp:txXfrm>
        <a:off x="1730211" y="1465486"/>
        <a:ext cx="977612" cy="977612"/>
      </dsp:txXfrm>
    </dsp:sp>
    <dsp:sp modelId="{4C319F9D-C799-4035-8C56-BA5E70AFD09A}">
      <dsp:nvSpPr>
        <dsp:cNvPr id="0" name=""/>
        <dsp:cNvSpPr/>
      </dsp:nvSpPr>
      <dsp:spPr>
        <a:xfrm>
          <a:off x="1735124" y="1232"/>
          <a:ext cx="967786" cy="96778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Systematic review</a:t>
          </a:r>
        </a:p>
      </dsp:txBody>
      <dsp:txXfrm>
        <a:off x="1876853" y="142961"/>
        <a:ext cx="684328" cy="684328"/>
      </dsp:txXfrm>
    </dsp:sp>
    <dsp:sp modelId="{4EA12E26-1D73-4999-9744-AB500FA570D3}">
      <dsp:nvSpPr>
        <dsp:cNvPr id="0" name=""/>
        <dsp:cNvSpPr/>
      </dsp:nvSpPr>
      <dsp:spPr>
        <a:xfrm>
          <a:off x="3204291" y="1470399"/>
          <a:ext cx="967786" cy="967786"/>
        </a:xfrm>
        <a:prstGeom prst="ellipse">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Pilot feasibility RCT</a:t>
          </a:r>
        </a:p>
      </dsp:txBody>
      <dsp:txXfrm>
        <a:off x="3346020" y="1612128"/>
        <a:ext cx="684328" cy="684328"/>
      </dsp:txXfrm>
    </dsp:sp>
    <dsp:sp modelId="{891C2CA2-801E-43D9-B525-DE99DD56AF35}">
      <dsp:nvSpPr>
        <dsp:cNvPr id="0" name=""/>
        <dsp:cNvSpPr/>
      </dsp:nvSpPr>
      <dsp:spPr>
        <a:xfrm>
          <a:off x="1735124" y="2939566"/>
          <a:ext cx="967786" cy="967786"/>
        </a:xfrm>
        <a:prstGeom prst="ellipse">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DCE</a:t>
          </a:r>
        </a:p>
      </dsp:txBody>
      <dsp:txXfrm>
        <a:off x="1876853" y="3081295"/>
        <a:ext cx="684328" cy="684328"/>
      </dsp:txXfrm>
    </dsp:sp>
    <dsp:sp modelId="{B52A14A9-BD96-44FE-82B1-A96C9D1A2611}">
      <dsp:nvSpPr>
        <dsp:cNvPr id="0" name=""/>
        <dsp:cNvSpPr/>
      </dsp:nvSpPr>
      <dsp:spPr>
        <a:xfrm>
          <a:off x="265957" y="1470399"/>
          <a:ext cx="967786" cy="967786"/>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Qualitative study</a:t>
          </a:r>
        </a:p>
      </dsp:txBody>
      <dsp:txXfrm>
        <a:off x="407686" y="1612128"/>
        <a:ext cx="684328" cy="6843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B3048-544F-46FC-9D51-770AC7B61963}">
      <dsp:nvSpPr>
        <dsp:cNvPr id="0" name=""/>
        <dsp:cNvSpPr/>
      </dsp:nvSpPr>
      <dsp:spPr>
        <a:xfrm>
          <a:off x="0" y="17821"/>
          <a:ext cx="6004298"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P</a:t>
          </a:r>
          <a:r>
            <a:rPr lang="en-US" sz="2000" b="0" kern="1200"/>
            <a:t>opulation - substance using adult parents (≥18 years)</a:t>
          </a:r>
          <a:endParaRPr lang="en-US" sz="2000" kern="1200"/>
        </a:p>
      </dsp:txBody>
      <dsp:txXfrm>
        <a:off x="38784" y="56605"/>
        <a:ext cx="5926730" cy="716935"/>
      </dsp:txXfrm>
    </dsp:sp>
    <dsp:sp modelId="{81BEAF2D-B345-4B8A-A6FF-12466D5302AA}">
      <dsp:nvSpPr>
        <dsp:cNvPr id="0" name=""/>
        <dsp:cNvSpPr/>
      </dsp:nvSpPr>
      <dsp:spPr>
        <a:xfrm>
          <a:off x="0" y="869924"/>
          <a:ext cx="6004298"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I</a:t>
          </a:r>
          <a:r>
            <a:rPr lang="en-US" sz="2000" b="0" kern="1200"/>
            <a:t>ntervention – psychosocial interventions</a:t>
          </a:r>
          <a:endParaRPr lang="en-US" sz="2000" kern="1200"/>
        </a:p>
      </dsp:txBody>
      <dsp:txXfrm>
        <a:off x="38784" y="908708"/>
        <a:ext cx="5926730" cy="716935"/>
      </dsp:txXfrm>
    </dsp:sp>
    <dsp:sp modelId="{7D20C4AA-F40E-4364-A643-A83DB28BFF28}">
      <dsp:nvSpPr>
        <dsp:cNvPr id="0" name=""/>
        <dsp:cNvSpPr/>
      </dsp:nvSpPr>
      <dsp:spPr>
        <a:xfrm>
          <a:off x="0" y="1722027"/>
          <a:ext cx="6004298"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C</a:t>
          </a:r>
          <a:r>
            <a:rPr lang="en-US" sz="2000" b="0" kern="1200"/>
            <a:t>omparison – </a:t>
          </a:r>
          <a:r>
            <a:rPr lang="en-US" sz="2000" kern="1200"/>
            <a:t>various</a:t>
          </a:r>
        </a:p>
      </dsp:txBody>
      <dsp:txXfrm>
        <a:off x="38784" y="1760811"/>
        <a:ext cx="5926730" cy="716935"/>
      </dsp:txXfrm>
    </dsp:sp>
    <dsp:sp modelId="{26605ADF-B67E-4863-BC04-F63E013A325C}">
      <dsp:nvSpPr>
        <dsp:cNvPr id="0" name=""/>
        <dsp:cNvSpPr/>
      </dsp:nvSpPr>
      <dsp:spPr>
        <a:xfrm>
          <a:off x="0" y="2574131"/>
          <a:ext cx="6004298"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O</a:t>
          </a:r>
          <a:r>
            <a:rPr lang="en-US" sz="2000" b="0" kern="1200"/>
            <a:t>utcome - Reduction in frequency parental substance use </a:t>
          </a:r>
          <a:endParaRPr lang="en-US" sz="2000" kern="1200"/>
        </a:p>
      </dsp:txBody>
      <dsp:txXfrm>
        <a:off x="38784" y="2612915"/>
        <a:ext cx="5926730" cy="716935"/>
      </dsp:txXfrm>
    </dsp:sp>
    <dsp:sp modelId="{AD1F4B7C-E71C-4E15-98D1-99E0FC59E5C8}">
      <dsp:nvSpPr>
        <dsp:cNvPr id="0" name=""/>
        <dsp:cNvSpPr/>
      </dsp:nvSpPr>
      <dsp:spPr>
        <a:xfrm>
          <a:off x="0" y="3426234"/>
          <a:ext cx="6004298"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S</a:t>
          </a:r>
          <a:r>
            <a:rPr lang="en-US" sz="2000" b="0" kern="1200"/>
            <a:t>tudy design - trials</a:t>
          </a:r>
          <a:endParaRPr lang="en-US" sz="2000" kern="1200"/>
        </a:p>
      </dsp:txBody>
      <dsp:txXfrm>
        <a:off x="38784" y="3465018"/>
        <a:ext cx="5926730" cy="716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0089F-A195-43C1-9736-8AFA2F0279CD}">
      <dsp:nvSpPr>
        <dsp:cNvPr id="0" name=""/>
        <dsp:cNvSpPr/>
      </dsp:nvSpPr>
      <dsp:spPr>
        <a:xfrm>
          <a:off x="0" y="419215"/>
          <a:ext cx="5221224" cy="13967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Interviews with parents  </a:t>
          </a:r>
          <a:r>
            <a:rPr lang="en-GB" sz="2400" kern="1200" dirty="0"/>
            <a:t>(14 mothers; 8 fathers) </a:t>
          </a:r>
          <a:endParaRPr lang="en-US" sz="2400" kern="1200" dirty="0"/>
        </a:p>
      </dsp:txBody>
      <dsp:txXfrm>
        <a:off x="68185" y="487400"/>
        <a:ext cx="5084854" cy="1260408"/>
      </dsp:txXfrm>
    </dsp:sp>
    <dsp:sp modelId="{A03FF54F-F4D5-4F43-BD97-4EDFED9F72A4}">
      <dsp:nvSpPr>
        <dsp:cNvPr id="0" name=""/>
        <dsp:cNvSpPr/>
      </dsp:nvSpPr>
      <dsp:spPr>
        <a:xfrm>
          <a:off x="0" y="1916794"/>
          <a:ext cx="5221224" cy="13967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3 focus groups with social care practitioners</a:t>
          </a:r>
          <a:endParaRPr lang="en-US" sz="3500" kern="1200" dirty="0"/>
        </a:p>
      </dsp:txBody>
      <dsp:txXfrm>
        <a:off x="68185" y="1984979"/>
        <a:ext cx="5084854" cy="1260408"/>
      </dsp:txXfrm>
    </dsp:sp>
    <dsp:sp modelId="{23E97ECD-6DA5-43B7-B70B-25014CB7F243}">
      <dsp:nvSpPr>
        <dsp:cNvPr id="0" name=""/>
        <dsp:cNvSpPr/>
      </dsp:nvSpPr>
      <dsp:spPr>
        <a:xfrm>
          <a:off x="0" y="3414373"/>
          <a:ext cx="5221224" cy="13967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a:t>1 focus group with alcohol treatment practitioners</a:t>
          </a:r>
          <a:endParaRPr lang="en-US" sz="3500" kern="1200"/>
        </a:p>
      </dsp:txBody>
      <dsp:txXfrm>
        <a:off x="68185" y="3482558"/>
        <a:ext cx="5084854" cy="12604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28928-49C3-4E41-B157-55F721DC42DD}">
      <dsp:nvSpPr>
        <dsp:cNvPr id="0" name=""/>
        <dsp:cNvSpPr/>
      </dsp:nvSpPr>
      <dsp:spPr>
        <a:xfrm>
          <a:off x="0" y="37278"/>
          <a:ext cx="5438252" cy="103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dirty="0"/>
            <a:t>literature reviews (barriers &amp; facilitators)</a:t>
          </a:r>
          <a:endParaRPr lang="en-US" sz="2600" kern="1200" dirty="0"/>
        </a:p>
      </dsp:txBody>
      <dsp:txXfrm>
        <a:off x="50489" y="87767"/>
        <a:ext cx="5337274" cy="933302"/>
      </dsp:txXfrm>
    </dsp:sp>
    <dsp:sp modelId="{21A305DC-94E9-4F64-ABBC-66DD5FC91B7E}">
      <dsp:nvSpPr>
        <dsp:cNvPr id="0" name=""/>
        <dsp:cNvSpPr/>
      </dsp:nvSpPr>
      <dsp:spPr>
        <a:xfrm>
          <a:off x="0" y="1146439"/>
          <a:ext cx="5438252" cy="103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Qualitative study</a:t>
          </a:r>
        </a:p>
      </dsp:txBody>
      <dsp:txXfrm>
        <a:off x="50489" y="1196928"/>
        <a:ext cx="5337274" cy="933302"/>
      </dsp:txXfrm>
    </dsp:sp>
    <dsp:sp modelId="{CA4830C5-9D0D-498F-AF03-B17AC5C6649C}">
      <dsp:nvSpPr>
        <dsp:cNvPr id="0" name=""/>
        <dsp:cNvSpPr/>
      </dsp:nvSpPr>
      <dsp:spPr>
        <a:xfrm>
          <a:off x="0" y="2255599"/>
          <a:ext cx="5438252" cy="103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8 attributes with 2 or 4 levels</a:t>
          </a:r>
          <a:endParaRPr lang="en-US" sz="2600" kern="1200"/>
        </a:p>
      </dsp:txBody>
      <dsp:txXfrm>
        <a:off x="50489" y="2306088"/>
        <a:ext cx="5337274" cy="933302"/>
      </dsp:txXfrm>
    </dsp:sp>
    <dsp:sp modelId="{127380A7-7CE6-4ED4-9D19-70C892CDB4E4}">
      <dsp:nvSpPr>
        <dsp:cNvPr id="0" name=""/>
        <dsp:cNvSpPr/>
      </dsp:nvSpPr>
      <dsp:spPr>
        <a:xfrm>
          <a:off x="0" y="3364759"/>
          <a:ext cx="5438252" cy="103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dirty="0"/>
            <a:t>Surveyed 205 social care practitioners</a:t>
          </a:r>
          <a:endParaRPr lang="en-US" sz="2600" kern="1200" dirty="0"/>
        </a:p>
      </dsp:txBody>
      <dsp:txXfrm>
        <a:off x="50489" y="3415248"/>
        <a:ext cx="5337274" cy="9333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80AE5-6AF9-47B2-8836-E0A786735C64}">
      <dsp:nvSpPr>
        <dsp:cNvPr id="0" name=""/>
        <dsp:cNvSpPr/>
      </dsp:nvSpPr>
      <dsp:spPr>
        <a:xfrm>
          <a:off x="0" y="5272"/>
          <a:ext cx="5788152"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kern="1200"/>
            <a:t>Brief interventions do not simply transfer</a:t>
          </a:r>
          <a:endParaRPr lang="en-US" sz="2200" kern="1200"/>
        </a:p>
      </dsp:txBody>
      <dsp:txXfrm>
        <a:off x="42663" y="47935"/>
        <a:ext cx="5702826" cy="788627"/>
      </dsp:txXfrm>
    </dsp:sp>
    <dsp:sp modelId="{DFA9EAAB-8EB4-494C-AF13-ED09B1071854}">
      <dsp:nvSpPr>
        <dsp:cNvPr id="0" name=""/>
        <dsp:cNvSpPr/>
      </dsp:nvSpPr>
      <dsp:spPr>
        <a:xfrm>
          <a:off x="0" y="942586"/>
          <a:ext cx="5788152"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kern="1200"/>
            <a:t>Identification based on family risk</a:t>
          </a:r>
          <a:endParaRPr lang="en-US" sz="2200" kern="1200"/>
        </a:p>
      </dsp:txBody>
      <dsp:txXfrm>
        <a:off x="42663" y="985249"/>
        <a:ext cx="5702826" cy="788627"/>
      </dsp:txXfrm>
    </dsp:sp>
    <dsp:sp modelId="{26D8C61B-4ADC-4CE2-92C3-0E1B7FADC2E7}">
      <dsp:nvSpPr>
        <dsp:cNvPr id="0" name=""/>
        <dsp:cNvSpPr/>
      </dsp:nvSpPr>
      <dsp:spPr>
        <a:xfrm>
          <a:off x="0" y="1879899"/>
          <a:ext cx="5788152"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kern="1200"/>
            <a:t>Targeted questions – structuring a conversation</a:t>
          </a:r>
          <a:endParaRPr lang="en-US" sz="2200" kern="1200"/>
        </a:p>
      </dsp:txBody>
      <dsp:txXfrm>
        <a:off x="42663" y="1922562"/>
        <a:ext cx="5702826" cy="788627"/>
      </dsp:txXfrm>
    </dsp:sp>
    <dsp:sp modelId="{2DDB30CF-A5B4-408A-AF02-5DAF4602659A}">
      <dsp:nvSpPr>
        <dsp:cNvPr id="0" name=""/>
        <dsp:cNvSpPr/>
      </dsp:nvSpPr>
      <dsp:spPr>
        <a:xfrm>
          <a:off x="0" y="2817213"/>
          <a:ext cx="5788152"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kern="1200"/>
            <a:t>Longer, more intensive, less structured</a:t>
          </a:r>
          <a:endParaRPr lang="en-US" sz="2200" kern="1200"/>
        </a:p>
      </dsp:txBody>
      <dsp:txXfrm>
        <a:off x="42663" y="2859876"/>
        <a:ext cx="5702826" cy="788627"/>
      </dsp:txXfrm>
    </dsp:sp>
    <dsp:sp modelId="{D4106EE0-B582-4D93-AA44-1C44F50EDFF5}">
      <dsp:nvSpPr>
        <dsp:cNvPr id="0" name=""/>
        <dsp:cNvSpPr/>
      </dsp:nvSpPr>
      <dsp:spPr>
        <a:xfrm>
          <a:off x="0" y="3754526"/>
          <a:ext cx="5788152"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Content focused upon family stressors and immediate risk  </a:t>
          </a:r>
          <a:endParaRPr lang="en-US" sz="2200" kern="1200"/>
        </a:p>
      </dsp:txBody>
      <dsp:txXfrm>
        <a:off x="42663" y="3797189"/>
        <a:ext cx="5702826" cy="788627"/>
      </dsp:txXfrm>
    </dsp:sp>
    <dsp:sp modelId="{5543A7FC-4F6B-4350-8E5A-49A21CF07188}">
      <dsp:nvSpPr>
        <dsp:cNvPr id="0" name=""/>
        <dsp:cNvSpPr/>
      </dsp:nvSpPr>
      <dsp:spPr>
        <a:xfrm>
          <a:off x="0" y="4691839"/>
          <a:ext cx="5788152"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Involving children?</a:t>
          </a:r>
          <a:endParaRPr lang="en-US" sz="2200" kern="1200"/>
        </a:p>
      </dsp:txBody>
      <dsp:txXfrm>
        <a:off x="42663" y="4734502"/>
        <a:ext cx="5702826" cy="78862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37AD3-E27A-4FC3-9BC0-8994FF2ADB79}" type="datetimeFigureOut">
              <a:rPr lang="en-GB" smtClean="0"/>
              <a:t>19/04/2023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0131A-8CB3-451C-906B-F79E65FCA823}" type="slidenum">
              <a:rPr lang="en-GB" smtClean="0"/>
              <a:t>‹#›</a:t>
            </a:fld>
            <a:endParaRPr lang="en-GB"/>
          </a:p>
        </p:txBody>
      </p:sp>
    </p:spTree>
    <p:extLst>
      <p:ext uri="{BB962C8B-B14F-4D97-AF65-F5344CB8AC3E}">
        <p14:creationId xmlns:p14="http://schemas.microsoft.com/office/powerpoint/2010/main" val="148715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EB0131A-8CB3-451C-906B-F79E65FCA823}" type="slidenum">
              <a:rPr lang="en-GB" smtClean="0"/>
              <a:t>5</a:t>
            </a:fld>
            <a:endParaRPr lang="en-GB"/>
          </a:p>
        </p:txBody>
      </p:sp>
    </p:spTree>
    <p:extLst>
      <p:ext uri="{BB962C8B-B14F-4D97-AF65-F5344CB8AC3E}">
        <p14:creationId xmlns:p14="http://schemas.microsoft.com/office/powerpoint/2010/main" val="3886148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B0131A-8CB3-451C-906B-F79E65FCA823}" type="slidenum">
              <a:rPr lang="en-GB" smtClean="0"/>
              <a:t>6</a:t>
            </a:fld>
            <a:endParaRPr lang="en-GB"/>
          </a:p>
        </p:txBody>
      </p:sp>
    </p:spTree>
    <p:extLst>
      <p:ext uri="{BB962C8B-B14F-4D97-AF65-F5344CB8AC3E}">
        <p14:creationId xmlns:p14="http://schemas.microsoft.com/office/powerpoint/2010/main" val="2008644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B0131A-8CB3-451C-906B-F79E65FCA823}" type="slidenum">
              <a:rPr lang="en-GB" smtClean="0"/>
              <a:t>7</a:t>
            </a:fld>
            <a:endParaRPr lang="en-GB"/>
          </a:p>
        </p:txBody>
      </p:sp>
    </p:spTree>
    <p:extLst>
      <p:ext uri="{BB962C8B-B14F-4D97-AF65-F5344CB8AC3E}">
        <p14:creationId xmlns:p14="http://schemas.microsoft.com/office/powerpoint/2010/main" val="1103176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B0131A-8CB3-451C-906B-F79E65FCA823}" type="slidenum">
              <a:rPr lang="en-GB" smtClean="0"/>
              <a:t>8</a:t>
            </a:fld>
            <a:endParaRPr lang="en-GB"/>
          </a:p>
        </p:txBody>
      </p:sp>
    </p:spTree>
    <p:extLst>
      <p:ext uri="{BB962C8B-B14F-4D97-AF65-F5344CB8AC3E}">
        <p14:creationId xmlns:p14="http://schemas.microsoft.com/office/powerpoint/2010/main" val="3930954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B0131A-8CB3-451C-906B-F79E65FCA823}" type="slidenum">
              <a:rPr lang="en-GB" smtClean="0"/>
              <a:t>10</a:t>
            </a:fld>
            <a:endParaRPr lang="en-GB"/>
          </a:p>
        </p:txBody>
      </p:sp>
    </p:spTree>
    <p:extLst>
      <p:ext uri="{BB962C8B-B14F-4D97-AF65-F5344CB8AC3E}">
        <p14:creationId xmlns:p14="http://schemas.microsoft.com/office/powerpoint/2010/main" val="209751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B0131A-8CB3-451C-906B-F79E65FCA823}" type="slidenum">
              <a:rPr lang="en-GB" smtClean="0"/>
              <a:t>18</a:t>
            </a:fld>
            <a:endParaRPr lang="en-GB"/>
          </a:p>
        </p:txBody>
      </p:sp>
    </p:spTree>
    <p:extLst>
      <p:ext uri="{BB962C8B-B14F-4D97-AF65-F5344CB8AC3E}">
        <p14:creationId xmlns:p14="http://schemas.microsoft.com/office/powerpoint/2010/main" val="1887938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B0131A-8CB3-451C-906B-F79E65FCA823}" type="slidenum">
              <a:rPr lang="en-GB" smtClean="0"/>
              <a:t>19</a:t>
            </a:fld>
            <a:endParaRPr lang="en-GB"/>
          </a:p>
        </p:txBody>
      </p:sp>
    </p:spTree>
    <p:extLst>
      <p:ext uri="{BB962C8B-B14F-4D97-AF65-F5344CB8AC3E}">
        <p14:creationId xmlns:p14="http://schemas.microsoft.com/office/powerpoint/2010/main" val="2572832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B0131A-8CB3-451C-906B-F79E65FCA823}" type="slidenum">
              <a:rPr lang="en-GB" smtClean="0"/>
              <a:t>20</a:t>
            </a:fld>
            <a:endParaRPr lang="en-GB"/>
          </a:p>
        </p:txBody>
      </p:sp>
    </p:spTree>
    <p:extLst>
      <p:ext uri="{BB962C8B-B14F-4D97-AF65-F5344CB8AC3E}">
        <p14:creationId xmlns:p14="http://schemas.microsoft.com/office/powerpoint/2010/main" val="255838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9DDAF-022F-A9F2-8EF9-AB18D94D4B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82E2BAC-6A4D-FD75-F02B-A7C1D37DDB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5FCEC8F-9345-6F57-DC77-696A309E19E5}"/>
              </a:ext>
            </a:extLst>
          </p:cNvPr>
          <p:cNvSpPr>
            <a:spLocks noGrp="1"/>
          </p:cNvSpPr>
          <p:nvPr>
            <p:ph type="dt" sz="half" idx="10"/>
          </p:nvPr>
        </p:nvSpPr>
        <p:spPr/>
        <p:txBody>
          <a:bodyPr/>
          <a:lstStyle/>
          <a:p>
            <a:pPr algn="r"/>
            <a:fld id="{1449AA12-8195-4182-A7AC-2E7E59DFBDAF}" type="datetimeFigureOut">
              <a:rPr lang="en-US" smtClean="0"/>
              <a:pPr algn="r"/>
              <a:t>4/19/2023</a:t>
            </a:fld>
            <a:endParaRPr lang="en-US"/>
          </a:p>
        </p:txBody>
      </p:sp>
      <p:sp>
        <p:nvSpPr>
          <p:cNvPr id="5" name="Footer Placeholder 4">
            <a:extLst>
              <a:ext uri="{FF2B5EF4-FFF2-40B4-BE49-F238E27FC236}">
                <a16:creationId xmlns:a16="http://schemas.microsoft.com/office/drawing/2014/main" id="{98129971-AC39-D5C6-6C0B-A47E9FE35791}"/>
              </a:ext>
            </a:extLst>
          </p:cNvPr>
          <p:cNvSpPr>
            <a:spLocks noGrp="1"/>
          </p:cNvSpPr>
          <p:nvPr>
            <p:ph type="ftr" sz="quarter" idx="11"/>
          </p:nvPr>
        </p:nvSpPr>
        <p:spPr/>
        <p:txBody>
          <a:bodyPr/>
          <a:lstStyle/>
          <a:p>
            <a:pPr algn="l"/>
            <a:endParaRPr lang="en-US" dirty="0"/>
          </a:p>
        </p:txBody>
      </p:sp>
      <p:sp>
        <p:nvSpPr>
          <p:cNvPr id="6" name="Slide Number Placeholder 5">
            <a:extLst>
              <a:ext uri="{FF2B5EF4-FFF2-40B4-BE49-F238E27FC236}">
                <a16:creationId xmlns:a16="http://schemas.microsoft.com/office/drawing/2014/main" id="{79751C32-3F79-B81A-A73A-580054C9AB08}"/>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85069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D4732-BB2F-0859-C923-F06EE8F08F2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0A2268-5615-5253-6DAB-468F5D4100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790D23-C0E6-66E8-FED8-EF5B0A74C023}"/>
              </a:ext>
            </a:extLst>
          </p:cNvPr>
          <p:cNvSpPr>
            <a:spLocks noGrp="1"/>
          </p:cNvSpPr>
          <p:nvPr>
            <p:ph type="dt" sz="half" idx="10"/>
          </p:nvPr>
        </p:nvSpPr>
        <p:spPr/>
        <p:txBody>
          <a:bodyPr/>
          <a:lstStyle/>
          <a:p>
            <a:fld id="{1449AA12-8195-4182-A7AC-2E7E59DFBDAF}" type="datetimeFigureOut">
              <a:rPr lang="en-US" smtClean="0"/>
              <a:t>4/19/2023</a:t>
            </a:fld>
            <a:endParaRPr lang="en-US"/>
          </a:p>
        </p:txBody>
      </p:sp>
      <p:sp>
        <p:nvSpPr>
          <p:cNvPr id="5" name="Footer Placeholder 4">
            <a:extLst>
              <a:ext uri="{FF2B5EF4-FFF2-40B4-BE49-F238E27FC236}">
                <a16:creationId xmlns:a16="http://schemas.microsoft.com/office/drawing/2014/main" id="{8FFAADE3-C64F-2B8D-6376-F2690D23B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88CA2-E93F-E620-37BB-0D1D0AB7B948}"/>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11561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02C9B7-11C8-4163-40CD-D21A2E724D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BB80DF-1FB8-61E8-9257-D4BCEF7592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583D27-85CA-68F4-E6AE-36B38341CB10}"/>
              </a:ext>
            </a:extLst>
          </p:cNvPr>
          <p:cNvSpPr>
            <a:spLocks noGrp="1"/>
          </p:cNvSpPr>
          <p:nvPr>
            <p:ph type="dt" sz="half" idx="10"/>
          </p:nvPr>
        </p:nvSpPr>
        <p:spPr/>
        <p:txBody>
          <a:bodyPr/>
          <a:lstStyle/>
          <a:p>
            <a:fld id="{1449AA12-8195-4182-A7AC-2E7E59DFBDAF}" type="datetimeFigureOut">
              <a:rPr lang="en-US" smtClean="0"/>
              <a:t>4/19/2023</a:t>
            </a:fld>
            <a:endParaRPr lang="en-US"/>
          </a:p>
        </p:txBody>
      </p:sp>
      <p:sp>
        <p:nvSpPr>
          <p:cNvPr id="5" name="Footer Placeholder 4">
            <a:extLst>
              <a:ext uri="{FF2B5EF4-FFF2-40B4-BE49-F238E27FC236}">
                <a16:creationId xmlns:a16="http://schemas.microsoft.com/office/drawing/2014/main" id="{65A482EC-4BB9-5034-4FF8-91CFF810CE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0C4594-CB6A-62C2-C784-B9CD8A93D353}"/>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413386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5D305-F482-CC16-83AF-7E829593F6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790CE7-F7E3-3A7A-EDDC-9D40851A88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125B50-5DE4-B0C1-0D5E-CD8BA1A5D438}"/>
              </a:ext>
            </a:extLst>
          </p:cNvPr>
          <p:cNvSpPr>
            <a:spLocks noGrp="1"/>
          </p:cNvSpPr>
          <p:nvPr>
            <p:ph type="dt" sz="half" idx="10"/>
          </p:nvPr>
        </p:nvSpPr>
        <p:spPr/>
        <p:txBody>
          <a:bodyPr/>
          <a:lstStyle/>
          <a:p>
            <a:fld id="{1449AA12-8195-4182-A7AC-2E7E59DFBDAF}" type="datetimeFigureOut">
              <a:rPr lang="en-US" smtClean="0"/>
              <a:t>4/19/2023</a:t>
            </a:fld>
            <a:endParaRPr lang="en-US"/>
          </a:p>
        </p:txBody>
      </p:sp>
      <p:sp>
        <p:nvSpPr>
          <p:cNvPr id="5" name="Footer Placeholder 4">
            <a:extLst>
              <a:ext uri="{FF2B5EF4-FFF2-40B4-BE49-F238E27FC236}">
                <a16:creationId xmlns:a16="http://schemas.microsoft.com/office/drawing/2014/main" id="{644D7776-58C3-645A-E498-30EE00F14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3EC05-6AB9-CB27-C050-B9BBB60F74B1}"/>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164828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92DB-C622-4D4E-8730-3F0303C87A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96516CF-F204-AB79-86DF-55ABAF21F5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3A909-680E-6144-1BB8-CC06990F91CE}"/>
              </a:ext>
            </a:extLst>
          </p:cNvPr>
          <p:cNvSpPr>
            <a:spLocks noGrp="1"/>
          </p:cNvSpPr>
          <p:nvPr>
            <p:ph type="dt" sz="half" idx="10"/>
          </p:nvPr>
        </p:nvSpPr>
        <p:spPr/>
        <p:txBody>
          <a:bodyPr/>
          <a:lstStyle/>
          <a:p>
            <a:fld id="{1449AA12-8195-4182-A7AC-2E7E59DFBDAF}" type="datetimeFigureOut">
              <a:rPr lang="en-US" smtClean="0"/>
              <a:t>4/19/2023</a:t>
            </a:fld>
            <a:endParaRPr lang="en-US"/>
          </a:p>
        </p:txBody>
      </p:sp>
      <p:sp>
        <p:nvSpPr>
          <p:cNvPr id="5" name="Footer Placeholder 4">
            <a:extLst>
              <a:ext uri="{FF2B5EF4-FFF2-40B4-BE49-F238E27FC236}">
                <a16:creationId xmlns:a16="http://schemas.microsoft.com/office/drawing/2014/main" id="{72A0F9AD-403F-5DD7-F135-D7D20F39C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82CA00-FCF4-3D57-9B57-6969D81D127F}"/>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93745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6ACA-993E-799A-E2E8-EA427686F4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CCECCE-39F3-4E49-D348-AC651B175F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C073CD-4F30-C016-83E3-1F2815333C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799C335-E712-0FF4-D95A-297050EF52D9}"/>
              </a:ext>
            </a:extLst>
          </p:cNvPr>
          <p:cNvSpPr>
            <a:spLocks noGrp="1"/>
          </p:cNvSpPr>
          <p:nvPr>
            <p:ph type="dt" sz="half" idx="10"/>
          </p:nvPr>
        </p:nvSpPr>
        <p:spPr/>
        <p:txBody>
          <a:bodyPr/>
          <a:lstStyle/>
          <a:p>
            <a:fld id="{1449AA12-8195-4182-A7AC-2E7E59DFBDAF}" type="datetimeFigureOut">
              <a:rPr lang="en-US" smtClean="0"/>
              <a:t>4/19/2023</a:t>
            </a:fld>
            <a:endParaRPr lang="en-US"/>
          </a:p>
        </p:txBody>
      </p:sp>
      <p:sp>
        <p:nvSpPr>
          <p:cNvPr id="6" name="Footer Placeholder 5">
            <a:extLst>
              <a:ext uri="{FF2B5EF4-FFF2-40B4-BE49-F238E27FC236}">
                <a16:creationId xmlns:a16="http://schemas.microsoft.com/office/drawing/2014/main" id="{C6BAD261-069E-F770-3D96-76AA358BF7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0D9591-F16A-543C-E466-B78AE5DEA55F}"/>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721035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7F5BE-DE9F-750D-AF8E-63B2A60D76C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536EF5-3F7C-1A93-F23C-BE8D16EF42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E17E96-97E2-2C06-8B87-3815CA3DD9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0F43BB-91DF-2D62-4705-35812B449D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A21757-382F-D0EB-C7F3-06DB37B9FA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C3FAC7-F3FA-0E3C-AF1E-8FB2E8416E72}"/>
              </a:ext>
            </a:extLst>
          </p:cNvPr>
          <p:cNvSpPr>
            <a:spLocks noGrp="1"/>
          </p:cNvSpPr>
          <p:nvPr>
            <p:ph type="dt" sz="half" idx="10"/>
          </p:nvPr>
        </p:nvSpPr>
        <p:spPr/>
        <p:txBody>
          <a:bodyPr/>
          <a:lstStyle/>
          <a:p>
            <a:fld id="{1449AA12-8195-4182-A7AC-2E7E59DFBDAF}" type="datetimeFigureOut">
              <a:rPr lang="en-US" smtClean="0"/>
              <a:t>4/19/2023</a:t>
            </a:fld>
            <a:endParaRPr lang="en-US"/>
          </a:p>
        </p:txBody>
      </p:sp>
      <p:sp>
        <p:nvSpPr>
          <p:cNvPr id="8" name="Footer Placeholder 7">
            <a:extLst>
              <a:ext uri="{FF2B5EF4-FFF2-40B4-BE49-F238E27FC236}">
                <a16:creationId xmlns:a16="http://schemas.microsoft.com/office/drawing/2014/main" id="{A647F1E2-FDD7-39BB-9DD5-25C1DC7521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FCC909-B55A-2CF7-E113-1A3965B0463E}"/>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80541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691E8-C069-C80E-10AB-9D5CF58412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E07EF2-DD07-9BC4-023C-5135D1DF6201}"/>
              </a:ext>
            </a:extLst>
          </p:cNvPr>
          <p:cNvSpPr>
            <a:spLocks noGrp="1"/>
          </p:cNvSpPr>
          <p:nvPr>
            <p:ph type="dt" sz="half" idx="10"/>
          </p:nvPr>
        </p:nvSpPr>
        <p:spPr/>
        <p:txBody>
          <a:bodyPr/>
          <a:lstStyle/>
          <a:p>
            <a:fld id="{1449AA12-8195-4182-A7AC-2E7E59DFBDAF}" type="datetimeFigureOut">
              <a:rPr lang="en-US" smtClean="0"/>
              <a:t>4/19/2023</a:t>
            </a:fld>
            <a:endParaRPr lang="en-US"/>
          </a:p>
        </p:txBody>
      </p:sp>
      <p:sp>
        <p:nvSpPr>
          <p:cNvPr id="4" name="Footer Placeholder 3">
            <a:extLst>
              <a:ext uri="{FF2B5EF4-FFF2-40B4-BE49-F238E27FC236}">
                <a16:creationId xmlns:a16="http://schemas.microsoft.com/office/drawing/2014/main" id="{61847C7F-8DF2-D58F-14BF-B3C34B5DB6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13F230-4D6A-6358-AD98-7285525AF6E7}"/>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6223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D67A47-1509-365E-B24E-BFBF60516F3C}"/>
              </a:ext>
            </a:extLst>
          </p:cNvPr>
          <p:cNvSpPr>
            <a:spLocks noGrp="1"/>
          </p:cNvSpPr>
          <p:nvPr>
            <p:ph type="dt" sz="half" idx="10"/>
          </p:nvPr>
        </p:nvSpPr>
        <p:spPr/>
        <p:txBody>
          <a:bodyPr/>
          <a:lstStyle/>
          <a:p>
            <a:fld id="{1449AA12-8195-4182-A7AC-2E7E59DFBDAF}" type="datetimeFigureOut">
              <a:rPr lang="en-US" smtClean="0"/>
              <a:t>4/19/2023</a:t>
            </a:fld>
            <a:endParaRPr lang="en-US"/>
          </a:p>
        </p:txBody>
      </p:sp>
      <p:sp>
        <p:nvSpPr>
          <p:cNvPr id="3" name="Footer Placeholder 2">
            <a:extLst>
              <a:ext uri="{FF2B5EF4-FFF2-40B4-BE49-F238E27FC236}">
                <a16:creationId xmlns:a16="http://schemas.microsoft.com/office/drawing/2014/main" id="{7C30EA4D-F307-D763-8B72-8EF1266A76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BCD41B-572D-CB6B-1816-58A5C1203800}"/>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695272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B4043-5F46-F275-0FF0-F683EC147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CF9B9A-8F46-6A50-1A15-B9FA6DEF1C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5D51F2-2DD5-959C-815F-27A77559B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2D9692-C4C6-EE6F-B3F8-B5F05A8C3AAF}"/>
              </a:ext>
            </a:extLst>
          </p:cNvPr>
          <p:cNvSpPr>
            <a:spLocks noGrp="1"/>
          </p:cNvSpPr>
          <p:nvPr>
            <p:ph type="dt" sz="half" idx="10"/>
          </p:nvPr>
        </p:nvSpPr>
        <p:spPr/>
        <p:txBody>
          <a:bodyPr/>
          <a:lstStyle/>
          <a:p>
            <a:fld id="{1449AA12-8195-4182-A7AC-2E7E59DFBDAF}" type="datetimeFigureOut">
              <a:rPr lang="en-US" smtClean="0"/>
              <a:t>4/19/2023</a:t>
            </a:fld>
            <a:endParaRPr lang="en-US"/>
          </a:p>
        </p:txBody>
      </p:sp>
      <p:sp>
        <p:nvSpPr>
          <p:cNvPr id="6" name="Footer Placeholder 5">
            <a:extLst>
              <a:ext uri="{FF2B5EF4-FFF2-40B4-BE49-F238E27FC236}">
                <a16:creationId xmlns:a16="http://schemas.microsoft.com/office/drawing/2014/main" id="{55E72456-0DE9-BE90-59BE-9833C0FDA5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58138E-408D-E629-3BDF-047FB8EA7975}"/>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865557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13A4-9332-30A5-D8F6-23C5181FAD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621F1E-C5BF-1244-3471-9EDC0849B9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A297CF-32E4-AECB-81AD-76FA4515D6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736498-F02A-7A92-2288-94B9E82E9146}"/>
              </a:ext>
            </a:extLst>
          </p:cNvPr>
          <p:cNvSpPr>
            <a:spLocks noGrp="1"/>
          </p:cNvSpPr>
          <p:nvPr>
            <p:ph type="dt" sz="half" idx="10"/>
          </p:nvPr>
        </p:nvSpPr>
        <p:spPr/>
        <p:txBody>
          <a:bodyPr/>
          <a:lstStyle/>
          <a:p>
            <a:fld id="{1449AA12-8195-4182-A7AC-2E7E59DFBDAF}" type="datetimeFigureOut">
              <a:rPr lang="en-US" smtClean="0"/>
              <a:t>4/19/2023</a:t>
            </a:fld>
            <a:endParaRPr lang="en-US"/>
          </a:p>
        </p:txBody>
      </p:sp>
      <p:sp>
        <p:nvSpPr>
          <p:cNvPr id="6" name="Footer Placeholder 5">
            <a:extLst>
              <a:ext uri="{FF2B5EF4-FFF2-40B4-BE49-F238E27FC236}">
                <a16:creationId xmlns:a16="http://schemas.microsoft.com/office/drawing/2014/main" id="{37CF6D05-80E2-6D8E-38BE-D6BBEB51E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05D2D-DF39-E8D6-8849-FCA08215C71A}"/>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324809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41A6EA-E009-B255-9EB5-AD3E6AC66B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97D753-22BC-AF8B-2305-E95111D144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232E-3C70-8B4C-0C89-2DD815DD8F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49AA12-8195-4182-A7AC-2E7E59DFBDAF}" type="datetimeFigureOut">
              <a:rPr lang="en-US" smtClean="0"/>
              <a:pPr/>
              <a:t>4/19/2023</a:t>
            </a:fld>
            <a:endParaRPr lang="en-US"/>
          </a:p>
        </p:txBody>
      </p:sp>
      <p:sp>
        <p:nvSpPr>
          <p:cNvPr id="5" name="Footer Placeholder 4">
            <a:extLst>
              <a:ext uri="{FF2B5EF4-FFF2-40B4-BE49-F238E27FC236}">
                <a16:creationId xmlns:a16="http://schemas.microsoft.com/office/drawing/2014/main" id="{4114559C-B926-9BB0-9FB2-F6B6B1A0A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AA6550F-6A9D-145C-7D28-A7200C9CA2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11260833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png"/><Relationship Id="rId7" Type="http://schemas.openxmlformats.org/officeDocument/2006/relationships/diagramQuickStyle" Target="../diagrams/quickStyle5.xml"/><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2.png"/><Relationship Id="rId5" Type="http://schemas.openxmlformats.org/officeDocument/2006/relationships/diagramColors" Target="../diagrams/colors2.xml"/><Relationship Id="rId10" Type="http://schemas.openxmlformats.org/officeDocument/2006/relationships/image" Target="../media/image6.png"/><Relationship Id="rId4" Type="http://schemas.openxmlformats.org/officeDocument/2006/relationships/diagramQuickStyle" Target="../diagrams/quickStyle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3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plash of colors on a white surface">
            <a:extLst>
              <a:ext uri="{FF2B5EF4-FFF2-40B4-BE49-F238E27FC236}">
                <a16:creationId xmlns:a16="http://schemas.microsoft.com/office/drawing/2014/main" id="{576F54BD-1AFA-087A-18EE-BCF403597F39}"/>
              </a:ext>
            </a:extLst>
          </p:cNvPr>
          <p:cNvPicPr>
            <a:picLocks noChangeAspect="1"/>
          </p:cNvPicPr>
          <p:nvPr/>
        </p:nvPicPr>
        <p:blipFill rotWithShape="1">
          <a:blip r:embed="rId2"/>
          <a:srcRect r="13818" b="9091"/>
          <a:stretch/>
        </p:blipFill>
        <p:spPr>
          <a:xfrm>
            <a:off x="3523488" y="10"/>
            <a:ext cx="8668512" cy="6857990"/>
          </a:xfrm>
          <a:prstGeom prst="rect">
            <a:avLst/>
          </a:prstGeom>
        </p:spPr>
      </p:pic>
      <p:sp>
        <p:nvSpPr>
          <p:cNvPr id="51" name="Rectangle 3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E34494-8489-347A-2446-6BFD0D38B4E1}"/>
              </a:ext>
            </a:extLst>
          </p:cNvPr>
          <p:cNvSpPr>
            <a:spLocks noGrp="1"/>
          </p:cNvSpPr>
          <p:nvPr>
            <p:ph type="ctrTitle"/>
          </p:nvPr>
        </p:nvSpPr>
        <p:spPr>
          <a:xfrm>
            <a:off x="477981" y="1122363"/>
            <a:ext cx="4023360" cy="3204134"/>
          </a:xfrm>
        </p:spPr>
        <p:txBody>
          <a:bodyPr anchor="b">
            <a:normAutofit/>
          </a:bodyPr>
          <a:lstStyle/>
          <a:p>
            <a:pPr algn="l"/>
            <a:r>
              <a:rPr lang="en-GB" sz="3400" b="1"/>
              <a:t>Developing brief alcohol interventions for risky drinking parents in contact with children’s social care</a:t>
            </a:r>
          </a:p>
        </p:txBody>
      </p:sp>
      <p:sp>
        <p:nvSpPr>
          <p:cNvPr id="3" name="Subtitle 2">
            <a:extLst>
              <a:ext uri="{FF2B5EF4-FFF2-40B4-BE49-F238E27FC236}">
                <a16:creationId xmlns:a16="http://schemas.microsoft.com/office/drawing/2014/main" id="{1720E4AC-B145-EC47-DC85-82F19ABE692F}"/>
              </a:ext>
            </a:extLst>
          </p:cNvPr>
          <p:cNvSpPr>
            <a:spLocks noGrp="1"/>
          </p:cNvSpPr>
          <p:nvPr>
            <p:ph type="subTitle" idx="1"/>
          </p:nvPr>
        </p:nvSpPr>
        <p:spPr>
          <a:xfrm>
            <a:off x="477980" y="4872922"/>
            <a:ext cx="4023359" cy="1208141"/>
          </a:xfrm>
        </p:spPr>
        <p:txBody>
          <a:bodyPr>
            <a:normAutofit/>
          </a:bodyPr>
          <a:lstStyle/>
          <a:p>
            <a:pPr algn="l"/>
            <a:r>
              <a:rPr lang="en-GB" sz="1700" b="1">
                <a:latin typeface="+mj-lt"/>
              </a:rPr>
              <a:t>Dr Ruth McGovern</a:t>
            </a:r>
          </a:p>
          <a:p>
            <a:pPr algn="l"/>
            <a:r>
              <a:rPr lang="en-GB" sz="1700">
                <a:latin typeface="+mj-lt"/>
              </a:rPr>
              <a:t>Senior Lecturer in Public Health research </a:t>
            </a:r>
          </a:p>
          <a:p>
            <a:pPr algn="l"/>
            <a:r>
              <a:rPr lang="en-GB" sz="1700">
                <a:latin typeface="+mj-lt"/>
              </a:rPr>
              <a:t>NIHR Population Health Career Scientist</a:t>
            </a:r>
          </a:p>
        </p:txBody>
      </p:sp>
      <p:sp>
        <p:nvSpPr>
          <p:cNvPr id="52" name="Rectangle 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3" name="Rectangle 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4D35BAE-0E61-6643-94A6-92C20250B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8568" y="6315010"/>
            <a:ext cx="2149434" cy="3803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099A814-B76A-BCF0-DF06-C7DBD5C9F9E7}"/>
              </a:ext>
            </a:extLst>
          </p:cNvPr>
          <p:cNvPicPr>
            <a:picLocks noChangeAspect="1"/>
          </p:cNvPicPr>
          <p:nvPr/>
        </p:nvPicPr>
        <p:blipFill>
          <a:blip r:embed="rId4"/>
          <a:stretch>
            <a:fillRect/>
          </a:stretch>
        </p:blipFill>
        <p:spPr>
          <a:xfrm>
            <a:off x="10021231" y="381000"/>
            <a:ext cx="1928389" cy="675640"/>
          </a:xfrm>
          <a:prstGeom prst="rect">
            <a:avLst/>
          </a:prstGeom>
        </p:spPr>
      </p:pic>
    </p:spTree>
    <p:extLst>
      <p:ext uri="{BB962C8B-B14F-4D97-AF65-F5344CB8AC3E}">
        <p14:creationId xmlns:p14="http://schemas.microsoft.com/office/powerpoint/2010/main" val="660960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5D9652-D128-6CA1-2D26-FEC5B55CC114}"/>
              </a:ext>
            </a:extLst>
          </p:cNvPr>
          <p:cNvSpPr>
            <a:spLocks noGrp="1"/>
          </p:cNvSpPr>
          <p:nvPr>
            <p:ph type="title"/>
          </p:nvPr>
        </p:nvSpPr>
        <p:spPr>
          <a:xfrm>
            <a:off x="1171074" y="1396686"/>
            <a:ext cx="3240506" cy="4064628"/>
          </a:xfrm>
        </p:spPr>
        <p:txBody>
          <a:bodyPr>
            <a:normAutofit/>
          </a:bodyPr>
          <a:lstStyle/>
          <a:p>
            <a:r>
              <a:rPr lang="en-GB" dirty="0">
                <a:solidFill>
                  <a:srgbClr val="FFFFFF"/>
                </a:solidFill>
              </a:rPr>
              <a:t>Threatening context of safeguarding</a:t>
            </a:r>
          </a:p>
        </p:txBody>
      </p:sp>
      <p:sp>
        <p:nvSpPr>
          <p:cNvPr id="106" name="Arc 105">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8" name="Oval 107">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Content Placeholder 9">
            <a:extLst>
              <a:ext uri="{FF2B5EF4-FFF2-40B4-BE49-F238E27FC236}">
                <a16:creationId xmlns:a16="http://schemas.microsoft.com/office/drawing/2014/main" id="{1AAA1730-3577-B61A-6B9C-DBC59127F6B6}"/>
              </a:ext>
            </a:extLst>
          </p:cNvPr>
          <p:cNvSpPr>
            <a:spLocks noGrp="1"/>
          </p:cNvSpPr>
          <p:nvPr>
            <p:ph idx="1"/>
          </p:nvPr>
        </p:nvSpPr>
        <p:spPr>
          <a:xfrm>
            <a:off x="5370153" y="1526033"/>
            <a:ext cx="6332658" cy="5103367"/>
          </a:xfrm>
        </p:spPr>
        <p:txBody>
          <a:bodyPr>
            <a:normAutofit lnSpcReduction="10000"/>
          </a:bodyPr>
          <a:lstStyle/>
          <a:p>
            <a:r>
              <a:rPr lang="en-GB" sz="2600" dirty="0">
                <a:latin typeface="+mj-lt"/>
              </a:rPr>
              <a:t>Difficult to ask &amp; to disclosure</a:t>
            </a:r>
          </a:p>
          <a:p>
            <a:pPr marL="0" indent="0">
              <a:buNone/>
            </a:pPr>
            <a:endParaRPr lang="en-GB" sz="2600" dirty="0">
              <a:latin typeface="+mj-lt"/>
            </a:endParaRPr>
          </a:p>
          <a:p>
            <a:r>
              <a:rPr lang="en-GB" sz="2600" dirty="0">
                <a:latin typeface="+mj-lt"/>
              </a:rPr>
              <a:t>Legitimate within children’s social care</a:t>
            </a:r>
          </a:p>
          <a:p>
            <a:pPr marL="0" indent="0">
              <a:buNone/>
            </a:pPr>
            <a:endParaRPr lang="en-GB" sz="2600" dirty="0">
              <a:latin typeface="+mj-lt"/>
            </a:endParaRPr>
          </a:p>
          <a:p>
            <a:r>
              <a:rPr lang="en-GB" sz="2600" dirty="0">
                <a:latin typeface="+mj-lt"/>
              </a:rPr>
              <a:t>Importance of strengths-based support</a:t>
            </a:r>
          </a:p>
          <a:p>
            <a:pPr marL="0" indent="0">
              <a:buNone/>
            </a:pPr>
            <a:endParaRPr lang="en-GB" sz="2600" dirty="0">
              <a:latin typeface="+mj-lt"/>
            </a:endParaRPr>
          </a:p>
          <a:p>
            <a:pPr marL="0" indent="0">
              <a:buNone/>
            </a:pPr>
            <a:r>
              <a:rPr lang="en-GB" sz="2600" i="1" dirty="0">
                <a:effectLst/>
                <a:latin typeface="+mj-lt"/>
                <a:ea typeface="Calibri" panose="020F0502020204030204" pitchFamily="34" charset="0"/>
              </a:rPr>
              <a:t>“I think there are a lot of families out there… I don’t think there's that many that don’t want to work with you. I think they're fearful of us initially…but I think once you get in and they see what you can offer them, most families do want that. It’s getting to that point.”  (practitioner)</a:t>
            </a:r>
            <a:endParaRPr lang="en-GB" sz="2600" i="1" dirty="0">
              <a:latin typeface="+mj-lt"/>
            </a:endParaRPr>
          </a:p>
          <a:p>
            <a:pPr marL="0" indent="0">
              <a:buNone/>
            </a:pPr>
            <a:endParaRPr lang="en-GB" sz="1800" dirty="0">
              <a:latin typeface="+mj-lt"/>
            </a:endParaRPr>
          </a:p>
          <a:p>
            <a:endParaRPr lang="en-GB" sz="1800" dirty="0">
              <a:latin typeface="+mj-lt"/>
            </a:endParaRPr>
          </a:p>
          <a:p>
            <a:pPr marL="0" indent="0">
              <a:buNone/>
            </a:pPr>
            <a:endParaRPr lang="en-GB" sz="1800" dirty="0">
              <a:latin typeface="+mj-lt"/>
            </a:endParaRPr>
          </a:p>
          <a:p>
            <a:pPr marL="0" indent="0">
              <a:buNone/>
            </a:pPr>
            <a:endParaRPr lang="en-US" sz="1800" dirty="0"/>
          </a:p>
        </p:txBody>
      </p:sp>
      <p:pic>
        <p:nvPicPr>
          <p:cNvPr id="3" name="Picture 2">
            <a:extLst>
              <a:ext uri="{FF2B5EF4-FFF2-40B4-BE49-F238E27FC236}">
                <a16:creationId xmlns:a16="http://schemas.microsoft.com/office/drawing/2014/main" id="{15925B85-4617-4A0B-7E48-5ED5EFAF4901}"/>
              </a:ext>
            </a:extLst>
          </p:cNvPr>
          <p:cNvPicPr>
            <a:picLocks noChangeAspect="1"/>
          </p:cNvPicPr>
          <p:nvPr/>
        </p:nvPicPr>
        <p:blipFill>
          <a:blip r:embed="rId3"/>
          <a:stretch>
            <a:fillRect/>
          </a:stretch>
        </p:blipFill>
        <p:spPr>
          <a:xfrm>
            <a:off x="10021231" y="228600"/>
            <a:ext cx="1928389" cy="675640"/>
          </a:xfrm>
          <a:prstGeom prst="rect">
            <a:avLst/>
          </a:prstGeom>
        </p:spPr>
      </p:pic>
      <p:pic>
        <p:nvPicPr>
          <p:cNvPr id="4" name="Picture 3" descr="Text&#10;&#10;Description automatically generated">
            <a:extLst>
              <a:ext uri="{FF2B5EF4-FFF2-40B4-BE49-F238E27FC236}">
                <a16:creationId xmlns:a16="http://schemas.microsoft.com/office/drawing/2014/main" id="{7C940384-BECB-5D0E-B4C0-77EDC3B3E7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0186" y="6302700"/>
            <a:ext cx="2149434" cy="38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51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DFB603-9A14-9BCF-1AE7-FCC2FB617F3D}"/>
              </a:ext>
            </a:extLst>
          </p:cNvPr>
          <p:cNvSpPr>
            <a:spLocks noGrp="1"/>
          </p:cNvSpPr>
          <p:nvPr>
            <p:ph type="title"/>
          </p:nvPr>
        </p:nvSpPr>
        <p:spPr>
          <a:xfrm>
            <a:off x="1171074" y="1396686"/>
            <a:ext cx="3240506" cy="4064628"/>
          </a:xfrm>
        </p:spPr>
        <p:txBody>
          <a:bodyPr>
            <a:normAutofit/>
          </a:bodyPr>
          <a:lstStyle/>
          <a:p>
            <a:r>
              <a:rPr lang="en-GB">
                <a:solidFill>
                  <a:srgbClr val="FFFFFF"/>
                </a:solidFill>
              </a:rPr>
              <a:t>The importance of the relationship</a:t>
            </a:r>
          </a:p>
        </p:txBody>
      </p:sp>
      <p:sp>
        <p:nvSpPr>
          <p:cNvPr id="22" name="Arc 2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id="{12C81852-41E8-AF8C-130D-CF0022A91B8E}"/>
              </a:ext>
            </a:extLst>
          </p:cNvPr>
          <p:cNvSpPr>
            <a:spLocks noGrp="1"/>
          </p:cNvSpPr>
          <p:nvPr>
            <p:ph idx="1"/>
          </p:nvPr>
        </p:nvSpPr>
        <p:spPr>
          <a:xfrm>
            <a:off x="5370153" y="1526033"/>
            <a:ext cx="6332658" cy="4619938"/>
          </a:xfrm>
        </p:spPr>
        <p:txBody>
          <a:bodyPr>
            <a:normAutofit fontScale="92500" lnSpcReduction="10000"/>
          </a:bodyPr>
          <a:lstStyle/>
          <a:p>
            <a:r>
              <a:rPr lang="en-GB" dirty="0">
                <a:latin typeface="Calibri Light" panose="020F0302020204030204" pitchFamily="34" charset="0"/>
                <a:cs typeface="Calibri Light" panose="020F0302020204030204" pitchFamily="34" charset="0"/>
              </a:rPr>
              <a:t>The relationship is the work</a:t>
            </a:r>
          </a:p>
          <a:p>
            <a:pPr marL="0" indent="0">
              <a:buNone/>
            </a:pPr>
            <a:r>
              <a:rPr lang="en-GB" i="1" dirty="0">
                <a:latin typeface="Calibri Light" panose="020F0302020204030204" pitchFamily="34" charset="0"/>
                <a:cs typeface="Calibri Light" panose="020F0302020204030204" pitchFamily="34" charset="0"/>
              </a:rPr>
              <a:t>“[Social care practitioner] and I did have a really good bond, a really good relationship…it was like, “Actually if she is mentioning it then maybe I need to sort it out as well” (mother)</a:t>
            </a:r>
          </a:p>
          <a:p>
            <a:pPr marL="0" indent="0">
              <a:buNone/>
            </a:pPr>
            <a:endParaRPr lang="en-GB" i="1" dirty="0">
              <a:latin typeface="Calibri Light" panose="020F0302020204030204" pitchFamily="34" charset="0"/>
              <a:cs typeface="Calibri Light" panose="020F0302020204030204" pitchFamily="34" charset="0"/>
            </a:endParaRPr>
          </a:p>
          <a:p>
            <a:r>
              <a:rPr lang="en-GB" dirty="0">
                <a:latin typeface="Calibri Light" panose="020F0302020204030204" pitchFamily="34" charset="0"/>
                <a:cs typeface="Calibri Light" panose="020F0302020204030204" pitchFamily="34" charset="0"/>
              </a:rPr>
              <a:t>The work helps the relationship</a:t>
            </a:r>
          </a:p>
          <a:p>
            <a:pPr marL="0" indent="0">
              <a:buNone/>
            </a:pPr>
            <a:r>
              <a:rPr lang="en-GB" i="1" dirty="0">
                <a:latin typeface="Calibri Light" panose="020F0302020204030204" pitchFamily="34" charset="0"/>
                <a:cs typeface="Calibri Light" panose="020F0302020204030204" pitchFamily="34" charset="0"/>
              </a:rPr>
              <a:t>“They weren’t proper help, they just… I don’t know they just wanted to refer you to someone else, refer you to someone else, refer you to someone else. I just shook my head and thought I can’t be bothered with you” (father)</a:t>
            </a:r>
          </a:p>
          <a:p>
            <a:pPr marL="0" indent="0">
              <a:buNone/>
            </a:pPr>
            <a:endParaRPr lang="en-GB" sz="2000" i="1" dirty="0"/>
          </a:p>
          <a:p>
            <a:pPr marL="0" indent="0">
              <a:buNone/>
            </a:pPr>
            <a:endParaRPr lang="en-GB" sz="2000" i="1" dirty="0"/>
          </a:p>
          <a:p>
            <a:endParaRPr lang="en-GB" sz="2000" dirty="0"/>
          </a:p>
        </p:txBody>
      </p:sp>
      <p:pic>
        <p:nvPicPr>
          <p:cNvPr id="3" name="Picture 2">
            <a:extLst>
              <a:ext uri="{FF2B5EF4-FFF2-40B4-BE49-F238E27FC236}">
                <a16:creationId xmlns:a16="http://schemas.microsoft.com/office/drawing/2014/main" id="{13DC3FE3-9311-8F75-5C82-333CD0104DFC}"/>
              </a:ext>
            </a:extLst>
          </p:cNvPr>
          <p:cNvPicPr>
            <a:picLocks noChangeAspect="1"/>
          </p:cNvPicPr>
          <p:nvPr/>
        </p:nvPicPr>
        <p:blipFill>
          <a:blip r:embed="rId2"/>
          <a:stretch>
            <a:fillRect/>
          </a:stretch>
        </p:blipFill>
        <p:spPr>
          <a:xfrm>
            <a:off x="10021231" y="201305"/>
            <a:ext cx="1928389" cy="675640"/>
          </a:xfrm>
          <a:prstGeom prst="rect">
            <a:avLst/>
          </a:prstGeom>
        </p:spPr>
      </p:pic>
      <p:pic>
        <p:nvPicPr>
          <p:cNvPr id="4" name="Picture 3" descr="Text&#10;&#10;Description automatically generated">
            <a:extLst>
              <a:ext uri="{FF2B5EF4-FFF2-40B4-BE49-F238E27FC236}">
                <a16:creationId xmlns:a16="http://schemas.microsoft.com/office/drawing/2014/main" id="{E25BB02C-0D2F-87CB-C8A6-BB4631882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0186" y="6302700"/>
            <a:ext cx="2149434" cy="38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137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8650CB-6180-2A5D-36D1-C5CC15E45E19}"/>
              </a:ext>
            </a:extLst>
          </p:cNvPr>
          <p:cNvSpPr>
            <a:spLocks noGrp="1"/>
          </p:cNvSpPr>
          <p:nvPr>
            <p:ph type="title"/>
          </p:nvPr>
        </p:nvSpPr>
        <p:spPr>
          <a:xfrm>
            <a:off x="1171074" y="1396686"/>
            <a:ext cx="3240506" cy="4064628"/>
          </a:xfrm>
        </p:spPr>
        <p:txBody>
          <a:bodyPr>
            <a:normAutofit/>
          </a:bodyPr>
          <a:lstStyle/>
          <a:p>
            <a:r>
              <a:rPr lang="en-GB">
                <a:solidFill>
                  <a:srgbClr val="FFFFFF"/>
                </a:solidFill>
              </a:rPr>
              <a:t>Families under stress</a:t>
            </a: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F9379D1-EE10-DCE0-E956-C74C0E8B1C80}"/>
              </a:ext>
            </a:extLst>
          </p:cNvPr>
          <p:cNvSpPr>
            <a:spLocks noGrp="1"/>
          </p:cNvSpPr>
          <p:nvPr>
            <p:ph idx="1"/>
          </p:nvPr>
        </p:nvSpPr>
        <p:spPr>
          <a:xfrm>
            <a:off x="5370153" y="1272725"/>
            <a:ext cx="6332658" cy="4873246"/>
          </a:xfrm>
        </p:spPr>
        <p:txBody>
          <a:bodyPr>
            <a:noAutofit/>
          </a:bodyPr>
          <a:lstStyle/>
          <a:p>
            <a:r>
              <a:rPr lang="en-GB" sz="2600" dirty="0">
                <a:latin typeface="+mj-lt"/>
                <a:ea typeface="Calibri" panose="020F0502020204030204" pitchFamily="34" charset="0"/>
                <a:cs typeface="Times New Roman" panose="02020603050405020304" pitchFamily="18" charset="0"/>
              </a:rPr>
              <a:t>Families with complex needs</a:t>
            </a:r>
          </a:p>
          <a:p>
            <a:r>
              <a:rPr lang="en-GB" sz="2600" dirty="0">
                <a:latin typeface="+mj-lt"/>
                <a:ea typeface="Calibri" panose="020F0502020204030204" pitchFamily="34" charset="0"/>
                <a:cs typeface="Times New Roman" panose="02020603050405020304" pitchFamily="18" charset="0"/>
              </a:rPr>
              <a:t>Identification &amp; intervention is a non-linear process</a:t>
            </a:r>
          </a:p>
          <a:p>
            <a:endParaRPr lang="en-GB" sz="2600" dirty="0">
              <a:effectLst/>
              <a:latin typeface="+mj-lt"/>
              <a:ea typeface="Calibri" panose="020F0502020204030204" pitchFamily="34" charset="0"/>
              <a:cs typeface="Times New Roman" panose="02020603050405020304" pitchFamily="18" charset="0"/>
            </a:endParaRPr>
          </a:p>
          <a:p>
            <a:pPr marL="0" indent="0">
              <a:buNone/>
            </a:pPr>
            <a:r>
              <a:rPr lang="en-GB" sz="2600" i="1" dirty="0">
                <a:effectLst/>
                <a:latin typeface="+mj-lt"/>
                <a:ea typeface="Calibri" panose="020F0502020204030204" pitchFamily="34" charset="0"/>
                <a:cs typeface="Times New Roman" panose="02020603050405020304" pitchFamily="18" charset="0"/>
              </a:rPr>
              <a:t>“Some of those really risky ones, you need to know lots of information to start with but that’s when you don’t get the outcomes until well after six months because, like Jen says, halfway through the intervention, they then tell you the real truth and you’ve got to backtrack and go back to what the actual real priority is” (practitioner)</a:t>
            </a:r>
          </a:p>
        </p:txBody>
      </p:sp>
      <p:pic>
        <p:nvPicPr>
          <p:cNvPr id="4" name="Picture 3">
            <a:extLst>
              <a:ext uri="{FF2B5EF4-FFF2-40B4-BE49-F238E27FC236}">
                <a16:creationId xmlns:a16="http://schemas.microsoft.com/office/drawing/2014/main" id="{598BB509-1E9F-3B97-EE2E-5FF753EECBCA}"/>
              </a:ext>
            </a:extLst>
          </p:cNvPr>
          <p:cNvPicPr>
            <a:picLocks noChangeAspect="1"/>
          </p:cNvPicPr>
          <p:nvPr/>
        </p:nvPicPr>
        <p:blipFill>
          <a:blip r:embed="rId2"/>
          <a:stretch>
            <a:fillRect/>
          </a:stretch>
        </p:blipFill>
        <p:spPr>
          <a:xfrm>
            <a:off x="10021231" y="201305"/>
            <a:ext cx="1928389" cy="675640"/>
          </a:xfrm>
          <a:prstGeom prst="rect">
            <a:avLst/>
          </a:prstGeom>
        </p:spPr>
      </p:pic>
      <p:pic>
        <p:nvPicPr>
          <p:cNvPr id="5" name="Picture 4" descr="Text&#10;&#10;Description automatically generated">
            <a:extLst>
              <a:ext uri="{FF2B5EF4-FFF2-40B4-BE49-F238E27FC236}">
                <a16:creationId xmlns:a16="http://schemas.microsoft.com/office/drawing/2014/main" id="{738D772C-CCAB-E0B7-21E5-15599DBC7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0186" y="6302700"/>
            <a:ext cx="2149434" cy="38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526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874C31-44F4-EE56-159B-E393A1FAECAA}"/>
              </a:ext>
            </a:extLst>
          </p:cNvPr>
          <p:cNvSpPr>
            <a:spLocks noGrp="1"/>
          </p:cNvSpPr>
          <p:nvPr>
            <p:ph type="title"/>
          </p:nvPr>
        </p:nvSpPr>
        <p:spPr>
          <a:xfrm>
            <a:off x="1171074" y="1396686"/>
            <a:ext cx="3240506" cy="4064628"/>
          </a:xfrm>
        </p:spPr>
        <p:txBody>
          <a:bodyPr>
            <a:normAutofit/>
          </a:bodyPr>
          <a:lstStyle/>
          <a:p>
            <a:r>
              <a:rPr lang="en-GB" dirty="0">
                <a:solidFill>
                  <a:srgbClr val="FFFFFF"/>
                </a:solidFill>
              </a:rPr>
              <a:t>Talking about family</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617266A-67A4-3453-72C4-D29F4886BA52}"/>
              </a:ext>
            </a:extLst>
          </p:cNvPr>
          <p:cNvSpPr>
            <a:spLocks noGrp="1"/>
          </p:cNvSpPr>
          <p:nvPr>
            <p:ph idx="1"/>
          </p:nvPr>
        </p:nvSpPr>
        <p:spPr>
          <a:xfrm>
            <a:off x="5370153" y="1272725"/>
            <a:ext cx="6332658" cy="4900542"/>
          </a:xfrm>
        </p:spPr>
        <p:txBody>
          <a:bodyPr>
            <a:normAutofit/>
          </a:bodyPr>
          <a:lstStyle/>
          <a:p>
            <a:r>
              <a:rPr lang="en-GB" sz="2600" dirty="0">
                <a:latin typeface="+mj-lt"/>
              </a:rPr>
              <a:t>Children as motivation</a:t>
            </a:r>
          </a:p>
          <a:p>
            <a:r>
              <a:rPr lang="en-GB" sz="2600" dirty="0">
                <a:latin typeface="+mj-lt"/>
              </a:rPr>
              <a:t>Family stress as the teachable moment</a:t>
            </a:r>
          </a:p>
          <a:p>
            <a:pPr marL="0" indent="0">
              <a:buNone/>
            </a:pPr>
            <a:r>
              <a:rPr lang="en-GB" sz="2600" dirty="0">
                <a:latin typeface="+mj-lt"/>
              </a:rPr>
              <a:t>“</a:t>
            </a:r>
            <a:r>
              <a:rPr lang="en-GB" sz="2600" i="1" dirty="0">
                <a:latin typeface="+mj-lt"/>
              </a:rPr>
              <a:t>I think parents have got that many stresses in their life that they use alcohol to numb whatever stress it is. What they don’t realise is the kids are there and they can see it” (mother)</a:t>
            </a:r>
          </a:p>
          <a:p>
            <a:pPr marL="0" indent="0">
              <a:buNone/>
            </a:pPr>
            <a:r>
              <a:rPr lang="en-GB" sz="2600" i="1" dirty="0">
                <a:latin typeface="+mj-lt"/>
              </a:rPr>
              <a:t>“I think that would be a huge thing for them to realise that it affects the kids. I think a lot of them probably think it doesn’t, the kids are in bed or they don’t even realise (practitioner)</a:t>
            </a:r>
          </a:p>
          <a:p>
            <a:pPr marL="0" indent="0">
              <a:buNone/>
            </a:pPr>
            <a:endParaRPr lang="en-GB" dirty="0"/>
          </a:p>
        </p:txBody>
      </p:sp>
      <p:pic>
        <p:nvPicPr>
          <p:cNvPr id="4" name="Picture 3">
            <a:extLst>
              <a:ext uri="{FF2B5EF4-FFF2-40B4-BE49-F238E27FC236}">
                <a16:creationId xmlns:a16="http://schemas.microsoft.com/office/drawing/2014/main" id="{62E89AA2-8DE1-6A9B-F803-6B89612A2EF2}"/>
              </a:ext>
            </a:extLst>
          </p:cNvPr>
          <p:cNvPicPr>
            <a:picLocks noChangeAspect="1"/>
          </p:cNvPicPr>
          <p:nvPr/>
        </p:nvPicPr>
        <p:blipFill>
          <a:blip r:embed="rId2"/>
          <a:stretch>
            <a:fillRect/>
          </a:stretch>
        </p:blipFill>
        <p:spPr>
          <a:xfrm>
            <a:off x="10021231" y="174009"/>
            <a:ext cx="1928389" cy="675640"/>
          </a:xfrm>
          <a:prstGeom prst="rect">
            <a:avLst/>
          </a:prstGeom>
        </p:spPr>
      </p:pic>
      <p:pic>
        <p:nvPicPr>
          <p:cNvPr id="5" name="Picture 4" descr="Text&#10;&#10;Description automatically generated">
            <a:extLst>
              <a:ext uri="{FF2B5EF4-FFF2-40B4-BE49-F238E27FC236}">
                <a16:creationId xmlns:a16="http://schemas.microsoft.com/office/drawing/2014/main" id="{C0E42407-A46D-3359-9BF9-C0CD1663E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0186" y="6303642"/>
            <a:ext cx="2149434" cy="38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14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Rectangle 19">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35A5A3D-BE90-3F22-903B-6CD352F27BD2}"/>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dirty="0">
                <a:solidFill>
                  <a:srgbClr val="FFFFFF"/>
                </a:solidFill>
              </a:rPr>
              <a:t>Piloting the brief intervention</a:t>
            </a:r>
          </a:p>
        </p:txBody>
      </p:sp>
      <p:pic>
        <p:nvPicPr>
          <p:cNvPr id="12" name="Picture 11">
            <a:extLst>
              <a:ext uri="{FF2B5EF4-FFF2-40B4-BE49-F238E27FC236}">
                <a16:creationId xmlns:a16="http://schemas.microsoft.com/office/drawing/2014/main" id="{2454DE3A-2057-9929-9C68-7E33B7ACAAA6}"/>
              </a:ext>
            </a:extLst>
          </p:cNvPr>
          <p:cNvPicPr>
            <a:picLocks noChangeAspect="1"/>
          </p:cNvPicPr>
          <p:nvPr/>
        </p:nvPicPr>
        <p:blipFill>
          <a:blip r:embed="rId2"/>
          <a:stretch>
            <a:fillRect/>
          </a:stretch>
        </p:blipFill>
        <p:spPr>
          <a:xfrm>
            <a:off x="10021231" y="92121"/>
            <a:ext cx="1928389" cy="675640"/>
          </a:xfrm>
          <a:prstGeom prst="rect">
            <a:avLst/>
          </a:prstGeom>
        </p:spPr>
      </p:pic>
      <p:pic>
        <p:nvPicPr>
          <p:cNvPr id="13" name="Picture 12" descr="Text&#10;&#10;Description automatically generated">
            <a:extLst>
              <a:ext uri="{FF2B5EF4-FFF2-40B4-BE49-F238E27FC236}">
                <a16:creationId xmlns:a16="http://schemas.microsoft.com/office/drawing/2014/main" id="{AB678391-C658-E0D0-ADD3-24F418617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0186" y="6277741"/>
            <a:ext cx="2149434" cy="3803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AB4DA51-9C6A-11DE-C1AA-574855674B04}"/>
              </a:ext>
            </a:extLst>
          </p:cNvPr>
          <p:cNvPicPr>
            <a:picLocks noChangeAspect="1"/>
          </p:cNvPicPr>
          <p:nvPr/>
        </p:nvPicPr>
        <p:blipFill>
          <a:blip r:embed="rId4"/>
          <a:stretch>
            <a:fillRect/>
          </a:stretch>
        </p:blipFill>
        <p:spPr>
          <a:xfrm>
            <a:off x="142874" y="1690688"/>
            <a:ext cx="5867901" cy="4147706"/>
          </a:xfrm>
          <a:prstGeom prst="rect">
            <a:avLst/>
          </a:prstGeom>
        </p:spPr>
      </p:pic>
      <p:pic>
        <p:nvPicPr>
          <p:cNvPr id="3" name="Content Placeholder 4">
            <a:extLst>
              <a:ext uri="{FF2B5EF4-FFF2-40B4-BE49-F238E27FC236}">
                <a16:creationId xmlns:a16="http://schemas.microsoft.com/office/drawing/2014/main" id="{1A79296D-51D9-6ED9-104D-A129DAE59CCA}"/>
              </a:ext>
            </a:extLst>
          </p:cNvPr>
          <p:cNvPicPr>
            <a:picLocks noChangeAspect="1"/>
          </p:cNvPicPr>
          <p:nvPr/>
        </p:nvPicPr>
        <p:blipFill>
          <a:blip r:embed="rId5"/>
          <a:stretch>
            <a:fillRect/>
          </a:stretch>
        </p:blipFill>
        <p:spPr>
          <a:xfrm>
            <a:off x="6010775" y="1690687"/>
            <a:ext cx="5924630" cy="4085215"/>
          </a:xfrm>
          <a:prstGeom prst="rect">
            <a:avLst/>
          </a:prstGeom>
        </p:spPr>
      </p:pic>
    </p:spTree>
    <p:extLst>
      <p:ext uri="{BB962C8B-B14F-4D97-AF65-F5344CB8AC3E}">
        <p14:creationId xmlns:p14="http://schemas.microsoft.com/office/powerpoint/2010/main" val="2026247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Rectangle 19">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35A5A3D-BE90-3F22-903B-6CD352F27BD2}"/>
              </a:ext>
            </a:extLst>
          </p:cNvPr>
          <p:cNvSpPr>
            <a:spLocks noGrp="1"/>
          </p:cNvSpPr>
          <p:nvPr>
            <p:ph type="title"/>
          </p:nvPr>
        </p:nvSpPr>
        <p:spPr>
          <a:xfrm>
            <a:off x="699714" y="353160"/>
            <a:ext cx="7091300" cy="898581"/>
          </a:xfrm>
        </p:spPr>
        <p:txBody>
          <a:bodyPr vert="horz" lIns="91440" tIns="45720" rIns="91440" bIns="45720" rtlCol="0" anchor="ctr">
            <a:normAutofit fontScale="90000"/>
          </a:bodyPr>
          <a:lstStyle/>
          <a:p>
            <a:r>
              <a:rPr lang="en-US" sz="4000" dirty="0">
                <a:solidFill>
                  <a:srgbClr val="FFFFFF"/>
                </a:solidFill>
              </a:rPr>
              <a:t>Piloting the extended brief intervention</a:t>
            </a:r>
          </a:p>
        </p:txBody>
      </p:sp>
      <p:pic>
        <p:nvPicPr>
          <p:cNvPr id="12" name="Picture 11">
            <a:extLst>
              <a:ext uri="{FF2B5EF4-FFF2-40B4-BE49-F238E27FC236}">
                <a16:creationId xmlns:a16="http://schemas.microsoft.com/office/drawing/2014/main" id="{2454DE3A-2057-9929-9C68-7E33B7ACAAA6}"/>
              </a:ext>
            </a:extLst>
          </p:cNvPr>
          <p:cNvPicPr>
            <a:picLocks noChangeAspect="1"/>
          </p:cNvPicPr>
          <p:nvPr/>
        </p:nvPicPr>
        <p:blipFill>
          <a:blip r:embed="rId2"/>
          <a:stretch>
            <a:fillRect/>
          </a:stretch>
        </p:blipFill>
        <p:spPr>
          <a:xfrm>
            <a:off x="10021231" y="92121"/>
            <a:ext cx="1928389" cy="675640"/>
          </a:xfrm>
          <a:prstGeom prst="rect">
            <a:avLst/>
          </a:prstGeom>
        </p:spPr>
      </p:pic>
      <p:pic>
        <p:nvPicPr>
          <p:cNvPr id="13" name="Picture 12" descr="Text&#10;&#10;Description automatically generated">
            <a:extLst>
              <a:ext uri="{FF2B5EF4-FFF2-40B4-BE49-F238E27FC236}">
                <a16:creationId xmlns:a16="http://schemas.microsoft.com/office/drawing/2014/main" id="{AB678391-C658-E0D0-ADD3-24F418617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0186" y="6277741"/>
            <a:ext cx="2149434" cy="3803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59BB9CE-2C39-8175-2F16-8EAAA1107CA8}"/>
              </a:ext>
            </a:extLst>
          </p:cNvPr>
          <p:cNvPicPr>
            <a:picLocks noChangeAspect="1"/>
          </p:cNvPicPr>
          <p:nvPr/>
        </p:nvPicPr>
        <p:blipFill>
          <a:blip r:embed="rId4"/>
          <a:stretch>
            <a:fillRect/>
          </a:stretch>
        </p:blipFill>
        <p:spPr>
          <a:xfrm>
            <a:off x="2520604" y="1928620"/>
            <a:ext cx="2979444" cy="4117931"/>
          </a:xfrm>
          <a:prstGeom prst="rect">
            <a:avLst/>
          </a:prstGeom>
        </p:spPr>
      </p:pic>
      <p:pic>
        <p:nvPicPr>
          <p:cNvPr id="9" name="Picture 8">
            <a:extLst>
              <a:ext uri="{FF2B5EF4-FFF2-40B4-BE49-F238E27FC236}">
                <a16:creationId xmlns:a16="http://schemas.microsoft.com/office/drawing/2014/main" id="{3557E1A2-0B26-B179-D8A6-1A237D715463}"/>
              </a:ext>
            </a:extLst>
          </p:cNvPr>
          <p:cNvPicPr>
            <a:picLocks noChangeAspect="1"/>
          </p:cNvPicPr>
          <p:nvPr/>
        </p:nvPicPr>
        <p:blipFill>
          <a:blip r:embed="rId5"/>
          <a:stretch>
            <a:fillRect/>
          </a:stretch>
        </p:blipFill>
        <p:spPr>
          <a:xfrm>
            <a:off x="7194993" y="1787164"/>
            <a:ext cx="3061821" cy="4259388"/>
          </a:xfrm>
          <a:prstGeom prst="rect">
            <a:avLst/>
          </a:prstGeom>
        </p:spPr>
      </p:pic>
    </p:spTree>
    <p:extLst>
      <p:ext uri="{BB962C8B-B14F-4D97-AF65-F5344CB8AC3E}">
        <p14:creationId xmlns:p14="http://schemas.microsoft.com/office/powerpoint/2010/main" val="3377123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Rectangle 19">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35A5A3D-BE90-3F22-903B-6CD352F27BD2}"/>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Modifying the brief intervention</a:t>
            </a:r>
          </a:p>
        </p:txBody>
      </p:sp>
      <p:pic>
        <p:nvPicPr>
          <p:cNvPr id="11" name="Picture 10">
            <a:extLst>
              <a:ext uri="{FF2B5EF4-FFF2-40B4-BE49-F238E27FC236}">
                <a16:creationId xmlns:a16="http://schemas.microsoft.com/office/drawing/2014/main" id="{89418130-BCDE-A5E5-322F-551D56CBFDB3}"/>
              </a:ext>
            </a:extLst>
          </p:cNvPr>
          <p:cNvPicPr>
            <a:picLocks noChangeAspect="1"/>
          </p:cNvPicPr>
          <p:nvPr/>
        </p:nvPicPr>
        <p:blipFill>
          <a:blip r:embed="rId2"/>
          <a:stretch>
            <a:fillRect/>
          </a:stretch>
        </p:blipFill>
        <p:spPr>
          <a:xfrm>
            <a:off x="6361198" y="2375893"/>
            <a:ext cx="5131088" cy="3399345"/>
          </a:xfrm>
          <a:prstGeom prst="rect">
            <a:avLst/>
          </a:prstGeom>
        </p:spPr>
      </p:pic>
      <p:pic>
        <p:nvPicPr>
          <p:cNvPr id="9" name="Picture 8">
            <a:extLst>
              <a:ext uri="{FF2B5EF4-FFF2-40B4-BE49-F238E27FC236}">
                <a16:creationId xmlns:a16="http://schemas.microsoft.com/office/drawing/2014/main" id="{19E8F4A4-12EE-98C9-8E07-6E4E5C009B68}"/>
              </a:ext>
            </a:extLst>
          </p:cNvPr>
          <p:cNvPicPr>
            <a:picLocks noChangeAspect="1"/>
          </p:cNvPicPr>
          <p:nvPr/>
        </p:nvPicPr>
        <p:blipFill>
          <a:blip r:embed="rId3"/>
          <a:stretch>
            <a:fillRect/>
          </a:stretch>
        </p:blipFill>
        <p:spPr>
          <a:xfrm>
            <a:off x="699714" y="2324582"/>
            <a:ext cx="5131087" cy="3450656"/>
          </a:xfrm>
          <a:prstGeom prst="rect">
            <a:avLst/>
          </a:prstGeom>
        </p:spPr>
      </p:pic>
      <p:pic>
        <p:nvPicPr>
          <p:cNvPr id="12" name="Picture 11">
            <a:extLst>
              <a:ext uri="{FF2B5EF4-FFF2-40B4-BE49-F238E27FC236}">
                <a16:creationId xmlns:a16="http://schemas.microsoft.com/office/drawing/2014/main" id="{2454DE3A-2057-9929-9C68-7E33B7ACAAA6}"/>
              </a:ext>
            </a:extLst>
          </p:cNvPr>
          <p:cNvPicPr>
            <a:picLocks noChangeAspect="1"/>
          </p:cNvPicPr>
          <p:nvPr/>
        </p:nvPicPr>
        <p:blipFill>
          <a:blip r:embed="rId4"/>
          <a:stretch>
            <a:fillRect/>
          </a:stretch>
        </p:blipFill>
        <p:spPr>
          <a:xfrm>
            <a:off x="10021231" y="92121"/>
            <a:ext cx="1928389" cy="675640"/>
          </a:xfrm>
          <a:prstGeom prst="rect">
            <a:avLst/>
          </a:prstGeom>
        </p:spPr>
      </p:pic>
      <p:pic>
        <p:nvPicPr>
          <p:cNvPr id="13" name="Picture 12" descr="Text&#10;&#10;Description automatically generated">
            <a:extLst>
              <a:ext uri="{FF2B5EF4-FFF2-40B4-BE49-F238E27FC236}">
                <a16:creationId xmlns:a16="http://schemas.microsoft.com/office/drawing/2014/main" id="{AB678391-C658-E0D0-ADD3-24F418617B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0186" y="6277741"/>
            <a:ext cx="2149434" cy="38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869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270FE69-1C68-D39C-6C55-98CF8B8E2301}"/>
              </a:ext>
            </a:extLst>
          </p:cNvPr>
          <p:cNvSpPr>
            <a:spLocks noGrp="1"/>
          </p:cNvSpPr>
          <p:nvPr>
            <p:ph type="title"/>
          </p:nvPr>
        </p:nvSpPr>
        <p:spPr>
          <a:xfrm>
            <a:off x="6260760" y="421752"/>
            <a:ext cx="5438253" cy="1202901"/>
          </a:xfrm>
        </p:spPr>
        <p:txBody>
          <a:bodyPr vert="horz" lIns="91440" tIns="45720" rIns="91440" bIns="45720" rtlCol="0" anchor="ctr">
            <a:normAutofit/>
          </a:bodyPr>
          <a:lstStyle/>
          <a:p>
            <a:r>
              <a:rPr lang="en-US" sz="3600" kern="1200" dirty="0">
                <a:solidFill>
                  <a:schemeClr val="tx2"/>
                </a:solidFill>
                <a:latin typeface="+mj-lt"/>
                <a:ea typeface="+mj-ea"/>
                <a:cs typeface="+mj-cs"/>
              </a:rPr>
              <a:t>Discrete choice experiment</a:t>
            </a:r>
          </a:p>
        </p:txBody>
      </p:sp>
      <p:grpSp>
        <p:nvGrpSpPr>
          <p:cNvPr id="49" name="Group 48">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50" name="Freeform: Shape 49">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Content Placeholder 10">
            <a:extLst>
              <a:ext uri="{FF2B5EF4-FFF2-40B4-BE49-F238E27FC236}">
                <a16:creationId xmlns:a16="http://schemas.microsoft.com/office/drawing/2014/main" id="{9BFB0C29-1983-3F39-4AE5-954A5390741F}"/>
              </a:ext>
            </a:extLst>
          </p:cNvPr>
          <p:cNvPicPr>
            <a:picLocks noGrp="1" noChangeAspect="1"/>
          </p:cNvPicPr>
          <p:nvPr>
            <p:ph idx="1"/>
          </p:nvPr>
        </p:nvPicPr>
        <p:blipFill>
          <a:blip r:embed="rId2"/>
          <a:stretch>
            <a:fillRect/>
          </a:stretch>
        </p:blipFill>
        <p:spPr>
          <a:xfrm>
            <a:off x="663175" y="1474647"/>
            <a:ext cx="3990712" cy="4633617"/>
          </a:xfrm>
          <a:prstGeom prst="rect">
            <a:avLst/>
          </a:prstGeom>
        </p:spPr>
      </p:pic>
      <p:pic>
        <p:nvPicPr>
          <p:cNvPr id="7" name="Picture 6">
            <a:extLst>
              <a:ext uri="{FF2B5EF4-FFF2-40B4-BE49-F238E27FC236}">
                <a16:creationId xmlns:a16="http://schemas.microsoft.com/office/drawing/2014/main" id="{7F6EFBC0-C9CE-8A0A-5945-BF54952BB35D}"/>
              </a:ext>
            </a:extLst>
          </p:cNvPr>
          <p:cNvPicPr>
            <a:picLocks noChangeAspect="1"/>
          </p:cNvPicPr>
          <p:nvPr/>
        </p:nvPicPr>
        <p:blipFill>
          <a:blip r:embed="rId3"/>
          <a:stretch>
            <a:fillRect/>
          </a:stretch>
        </p:blipFill>
        <p:spPr>
          <a:xfrm>
            <a:off x="10021231" y="92121"/>
            <a:ext cx="1928389" cy="675640"/>
          </a:xfrm>
          <a:prstGeom prst="rect">
            <a:avLst/>
          </a:prstGeom>
        </p:spPr>
      </p:pic>
      <p:pic>
        <p:nvPicPr>
          <p:cNvPr id="8" name="Picture 7" descr="Text&#10;&#10;Description automatically generated">
            <a:extLst>
              <a:ext uri="{FF2B5EF4-FFF2-40B4-BE49-F238E27FC236}">
                <a16:creationId xmlns:a16="http://schemas.microsoft.com/office/drawing/2014/main" id="{413BF1E8-DEBE-7793-FA66-4317820FFE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0186" y="6277741"/>
            <a:ext cx="2149434" cy="3803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4" name="Text Placeholder 4">
            <a:extLst>
              <a:ext uri="{FF2B5EF4-FFF2-40B4-BE49-F238E27FC236}">
                <a16:creationId xmlns:a16="http://schemas.microsoft.com/office/drawing/2014/main" id="{8C502A1C-E185-EEC2-C6AA-3DB3A8A0F09B}"/>
              </a:ext>
            </a:extLst>
          </p:cNvPr>
          <p:cNvGraphicFramePr/>
          <p:nvPr>
            <p:extLst>
              <p:ext uri="{D42A27DB-BD31-4B8C-83A1-F6EECF244321}">
                <p14:modId xmlns:p14="http://schemas.microsoft.com/office/powerpoint/2010/main" val="2081277078"/>
              </p:ext>
            </p:extLst>
          </p:nvPr>
        </p:nvGraphicFramePr>
        <p:xfrm>
          <a:off x="6090573" y="1624654"/>
          <a:ext cx="5438253" cy="44363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05498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38">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4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3" name="Rectangle 4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4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0B59B5-7A2A-44E8-4F60-778C6F3029AF}"/>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600"/>
              <a:t>DCE findings</a:t>
            </a:r>
          </a:p>
        </p:txBody>
      </p:sp>
      <p:sp>
        <p:nvSpPr>
          <p:cNvPr id="4" name="Text Placeholder 3">
            <a:extLst>
              <a:ext uri="{FF2B5EF4-FFF2-40B4-BE49-F238E27FC236}">
                <a16:creationId xmlns:a16="http://schemas.microsoft.com/office/drawing/2014/main" id="{75FEC12E-CA9B-4798-1E49-C774A51A5807}"/>
              </a:ext>
            </a:extLst>
          </p:cNvPr>
          <p:cNvSpPr>
            <a:spLocks noGrp="1"/>
          </p:cNvSpPr>
          <p:nvPr>
            <p:ph type="body" sz="half" idx="2"/>
          </p:nvPr>
        </p:nvSpPr>
        <p:spPr>
          <a:xfrm>
            <a:off x="1043631" y="2524727"/>
            <a:ext cx="4991629" cy="3677123"/>
          </a:xfrm>
        </p:spPr>
        <p:txBody>
          <a:bodyPr vert="horz" lIns="91440" tIns="45720" rIns="91440" bIns="45720" rtlCol="0" anchor="ctr">
            <a:normAutofit/>
          </a:bodyPr>
          <a:lstStyle/>
          <a:p>
            <a:pPr indent="-228600">
              <a:buFont typeface="Arial" panose="020B0604020202020204" pitchFamily="34" charset="0"/>
              <a:buChar char="•"/>
            </a:pPr>
            <a:r>
              <a:rPr lang="en-US" sz="1800" b="0"/>
              <a:t>Preference for brief intervention:</a:t>
            </a:r>
          </a:p>
          <a:p>
            <a:pPr marL="342900" indent="-228600">
              <a:buFont typeface="Arial" panose="020B0604020202020204" pitchFamily="34" charset="0"/>
              <a:buChar char="•"/>
            </a:pPr>
            <a:r>
              <a:rPr lang="en-US" sz="1800"/>
              <a:t>D</a:t>
            </a:r>
            <a:r>
              <a:rPr lang="en-US" sz="1800" b="0"/>
              <a:t>rinking impacts on child/family</a:t>
            </a:r>
          </a:p>
          <a:p>
            <a:pPr marL="342900" indent="-228600">
              <a:buFont typeface="Arial" panose="020B0604020202020204" pitchFamily="34" charset="0"/>
              <a:buChar char="•"/>
            </a:pPr>
            <a:r>
              <a:rPr lang="en-US" sz="1800" b="0"/>
              <a:t>With both parent and child</a:t>
            </a:r>
          </a:p>
          <a:p>
            <a:pPr marL="342900" indent="-228600">
              <a:buFont typeface="Arial" panose="020B0604020202020204" pitchFamily="34" charset="0"/>
              <a:buChar char="•"/>
            </a:pPr>
            <a:r>
              <a:rPr lang="en-US" sz="1800" b="0"/>
              <a:t>During on-going casework</a:t>
            </a:r>
          </a:p>
          <a:p>
            <a:pPr marL="342900" indent="-228600">
              <a:buFont typeface="Arial" panose="020B0604020202020204" pitchFamily="34" charset="0"/>
              <a:buChar char="•"/>
            </a:pPr>
            <a:r>
              <a:rPr lang="en-US" sz="1800" b="0"/>
              <a:t>More intensive intervention</a:t>
            </a:r>
          </a:p>
          <a:p>
            <a:pPr marL="342900" indent="-228600">
              <a:buFont typeface="Arial" panose="020B0604020202020204" pitchFamily="34" charset="0"/>
              <a:buChar char="•"/>
            </a:pPr>
            <a:r>
              <a:rPr lang="en-US" sz="1800" b="0"/>
              <a:t>Less structure</a:t>
            </a:r>
          </a:p>
          <a:p>
            <a:pPr indent="-228600">
              <a:buFont typeface="Arial" panose="020B0604020202020204" pitchFamily="34" charset="0"/>
              <a:buChar char="•"/>
            </a:pPr>
            <a:endParaRPr lang="en-US" sz="1800"/>
          </a:p>
        </p:txBody>
      </p:sp>
      <p:pic>
        <p:nvPicPr>
          <p:cNvPr id="5" name="Content Placeholder 8">
            <a:extLst>
              <a:ext uri="{FF2B5EF4-FFF2-40B4-BE49-F238E27FC236}">
                <a16:creationId xmlns:a16="http://schemas.microsoft.com/office/drawing/2014/main" id="{C294BC29-5B52-E71E-6FE1-1E50549A11E2}"/>
              </a:ext>
            </a:extLst>
          </p:cNvPr>
          <p:cNvPicPr>
            <a:picLocks noGrp="1" noChangeAspect="1"/>
          </p:cNvPicPr>
          <p:nvPr>
            <p:ph idx="1"/>
          </p:nvPr>
        </p:nvPicPr>
        <p:blipFill rotWithShape="1">
          <a:blip r:embed="rId3"/>
          <a:srcRect t="4044" r="-1" b="1477"/>
          <a:stretch/>
        </p:blipFill>
        <p:spPr>
          <a:xfrm>
            <a:off x="6788383" y="613147"/>
            <a:ext cx="4565417" cy="5593443"/>
          </a:xfrm>
          <a:prstGeom prst="rect">
            <a:avLst/>
          </a:prstGeom>
        </p:spPr>
      </p:pic>
      <p:cxnSp>
        <p:nvCxnSpPr>
          <p:cNvPr id="48" name="Straight Connector 4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48F1DA9-DD45-7891-AD28-E4833784FB8E}"/>
              </a:ext>
            </a:extLst>
          </p:cNvPr>
          <p:cNvSpPr txBox="1"/>
          <p:nvPr/>
        </p:nvSpPr>
        <p:spPr>
          <a:xfrm>
            <a:off x="6821467" y="4900740"/>
            <a:ext cx="4424288" cy="1226375"/>
          </a:xfrm>
          <a:prstGeom prst="rect">
            <a:avLst/>
          </a:prstGeom>
          <a:solidFill>
            <a:schemeClr val="bg1">
              <a:lumMod val="85000"/>
              <a:alpha val="61000"/>
            </a:schemeClr>
          </a:solidFill>
        </p:spPr>
        <p:txBody>
          <a:bodyPr wrap="square" rtlCol="0">
            <a:spAutoFit/>
          </a:bodyPr>
          <a:lstStyle/>
          <a:p>
            <a:endParaRPr lang="en-GB" dirty="0"/>
          </a:p>
        </p:txBody>
      </p:sp>
      <p:pic>
        <p:nvPicPr>
          <p:cNvPr id="7" name="Picture 6">
            <a:extLst>
              <a:ext uri="{FF2B5EF4-FFF2-40B4-BE49-F238E27FC236}">
                <a16:creationId xmlns:a16="http://schemas.microsoft.com/office/drawing/2014/main" id="{9899D30A-AF0B-0A59-EF2A-98CB42BCEC20}"/>
              </a:ext>
            </a:extLst>
          </p:cNvPr>
          <p:cNvPicPr>
            <a:picLocks noChangeAspect="1"/>
          </p:cNvPicPr>
          <p:nvPr/>
        </p:nvPicPr>
        <p:blipFill>
          <a:blip r:embed="rId4"/>
          <a:stretch>
            <a:fillRect/>
          </a:stretch>
        </p:blipFill>
        <p:spPr>
          <a:xfrm>
            <a:off x="10021231" y="64826"/>
            <a:ext cx="1928389" cy="675640"/>
          </a:xfrm>
          <a:prstGeom prst="rect">
            <a:avLst/>
          </a:prstGeom>
        </p:spPr>
      </p:pic>
      <p:pic>
        <p:nvPicPr>
          <p:cNvPr id="8" name="Picture 7" descr="Text&#10;&#10;Description automatically generated">
            <a:extLst>
              <a:ext uri="{FF2B5EF4-FFF2-40B4-BE49-F238E27FC236}">
                <a16:creationId xmlns:a16="http://schemas.microsoft.com/office/drawing/2014/main" id="{E8263C3C-D8E9-8D03-BDBC-2D0D14AF64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0186" y="6277741"/>
            <a:ext cx="2149434" cy="38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42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38">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DD47514-16BF-9ECD-14FD-C00084F37A28}"/>
              </a:ext>
            </a:extLst>
          </p:cNvPr>
          <p:cNvSpPr>
            <a:spLocks noGrp="1"/>
          </p:cNvSpPr>
          <p:nvPr>
            <p:ph type="title"/>
          </p:nvPr>
        </p:nvSpPr>
        <p:spPr>
          <a:xfrm>
            <a:off x="841248" y="643467"/>
            <a:ext cx="3840480" cy="5571066"/>
          </a:xfrm>
        </p:spPr>
        <p:txBody>
          <a:bodyPr anchor="ctr">
            <a:normAutofit/>
          </a:bodyPr>
          <a:lstStyle/>
          <a:p>
            <a:r>
              <a:rPr lang="en-GB" sz="5400"/>
              <a:t>Conclusions</a:t>
            </a:r>
          </a:p>
        </p:txBody>
      </p:sp>
      <p:sp>
        <p:nvSpPr>
          <p:cNvPr id="59" name="Freeform: Shape 40">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6" name="Content Placeholder 5">
            <a:extLst>
              <a:ext uri="{FF2B5EF4-FFF2-40B4-BE49-F238E27FC236}">
                <a16:creationId xmlns:a16="http://schemas.microsoft.com/office/drawing/2014/main" id="{2581719C-1526-AB66-0530-39ACDEE40D4E}"/>
              </a:ext>
            </a:extLst>
          </p:cNvPr>
          <p:cNvGraphicFramePr>
            <a:graphicFrameLocks noGrp="1"/>
          </p:cNvGraphicFramePr>
          <p:nvPr>
            <p:ph idx="1"/>
          </p:nvPr>
        </p:nvGraphicFramePr>
        <p:xfrm>
          <a:off x="5568696" y="643467"/>
          <a:ext cx="5788152" cy="5571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73A7463E-9848-3282-29E0-C639B7039835}"/>
              </a:ext>
            </a:extLst>
          </p:cNvPr>
          <p:cNvPicPr>
            <a:picLocks noChangeAspect="1"/>
          </p:cNvPicPr>
          <p:nvPr/>
        </p:nvPicPr>
        <p:blipFill>
          <a:blip r:embed="rId8"/>
          <a:stretch>
            <a:fillRect/>
          </a:stretch>
        </p:blipFill>
        <p:spPr>
          <a:xfrm>
            <a:off x="10021231" y="64826"/>
            <a:ext cx="1928389" cy="675640"/>
          </a:xfrm>
          <a:prstGeom prst="rect">
            <a:avLst/>
          </a:prstGeom>
        </p:spPr>
      </p:pic>
      <p:pic>
        <p:nvPicPr>
          <p:cNvPr id="8" name="Picture 7" descr="Text&#10;&#10;Description automatically generated">
            <a:extLst>
              <a:ext uri="{FF2B5EF4-FFF2-40B4-BE49-F238E27FC236}">
                <a16:creationId xmlns:a16="http://schemas.microsoft.com/office/drawing/2014/main" id="{1A09BB88-313F-FC44-4193-15C05E7436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00186" y="6277741"/>
            <a:ext cx="2149434" cy="38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95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094E-B4D0-062D-10FE-7161A660E320}"/>
              </a:ext>
            </a:extLst>
          </p:cNvPr>
          <p:cNvSpPr>
            <a:spLocks noGrp="1"/>
          </p:cNvSpPr>
          <p:nvPr>
            <p:ph type="title"/>
          </p:nvPr>
        </p:nvSpPr>
        <p:spPr>
          <a:xfrm>
            <a:off x="1117600" y="455363"/>
            <a:ext cx="9486690" cy="1240088"/>
          </a:xfrm>
        </p:spPr>
        <p:txBody>
          <a:bodyPr>
            <a:normAutofit/>
          </a:bodyPr>
          <a:lstStyle/>
          <a:p>
            <a:r>
              <a:rPr lang="en-GB" sz="4800" dirty="0"/>
              <a:t>Background</a:t>
            </a:r>
          </a:p>
        </p:txBody>
      </p:sp>
      <p:graphicFrame>
        <p:nvGraphicFramePr>
          <p:cNvPr id="5" name="Content Placeholder 2">
            <a:extLst>
              <a:ext uri="{FF2B5EF4-FFF2-40B4-BE49-F238E27FC236}">
                <a16:creationId xmlns:a16="http://schemas.microsoft.com/office/drawing/2014/main" id="{C306F2AC-4232-A732-904B-CD42F13631D1}"/>
              </a:ext>
            </a:extLst>
          </p:cNvPr>
          <p:cNvGraphicFramePr>
            <a:graphicFrameLocks noGrp="1"/>
          </p:cNvGraphicFramePr>
          <p:nvPr>
            <p:ph idx="1"/>
            <p:extLst>
              <p:ext uri="{D42A27DB-BD31-4B8C-83A1-F6EECF244321}">
                <p14:modId xmlns:p14="http://schemas.microsoft.com/office/powerpoint/2010/main" val="2107620191"/>
              </p:ext>
            </p:extLst>
          </p:nvPr>
        </p:nvGraphicFramePr>
        <p:xfrm>
          <a:off x="1117600" y="1956053"/>
          <a:ext cx="9528584" cy="3898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7B32046B-09FB-3350-0F8C-68C250B6754D}"/>
              </a:ext>
            </a:extLst>
          </p:cNvPr>
          <p:cNvPicPr>
            <a:picLocks noChangeAspect="1"/>
          </p:cNvPicPr>
          <p:nvPr/>
        </p:nvPicPr>
        <p:blipFill>
          <a:blip r:embed="rId7"/>
          <a:stretch>
            <a:fillRect/>
          </a:stretch>
        </p:blipFill>
        <p:spPr>
          <a:xfrm>
            <a:off x="10021231" y="381000"/>
            <a:ext cx="1928389" cy="675640"/>
          </a:xfrm>
          <a:prstGeom prst="rect">
            <a:avLst/>
          </a:prstGeom>
        </p:spPr>
      </p:pic>
      <p:pic>
        <p:nvPicPr>
          <p:cNvPr id="6" name="Picture 5">
            <a:extLst>
              <a:ext uri="{FF2B5EF4-FFF2-40B4-BE49-F238E27FC236}">
                <a16:creationId xmlns:a16="http://schemas.microsoft.com/office/drawing/2014/main" id="{22394E2D-C6AB-C04F-BB27-DD6E5495CA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08568" y="6315010"/>
            <a:ext cx="2149434" cy="38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15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a:extLst>
              <a:ext uri="{FF2B5EF4-FFF2-40B4-BE49-F238E27FC236}">
                <a16:creationId xmlns:a16="http://schemas.microsoft.com/office/drawing/2014/main" id="{C5458166-2D8C-5C9D-C610-9EE6CD242CF0}"/>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kern="1200">
                <a:solidFill>
                  <a:schemeClr val="tx1"/>
                </a:solidFill>
                <a:latin typeface="+mj-lt"/>
                <a:ea typeface="+mj-ea"/>
                <a:cs typeface="+mj-cs"/>
              </a:rPr>
              <a:t>Questions</a:t>
            </a:r>
          </a:p>
        </p:txBody>
      </p:sp>
      <p:sp>
        <p:nvSpPr>
          <p:cNvPr id="5" name="Text Placeholder 4">
            <a:extLst>
              <a:ext uri="{FF2B5EF4-FFF2-40B4-BE49-F238E27FC236}">
                <a16:creationId xmlns:a16="http://schemas.microsoft.com/office/drawing/2014/main" id="{3DC11F65-82C1-E4EF-1D34-C0EE6935756B}"/>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r>
              <a:rPr lang="en-US" kern="1200">
                <a:solidFill>
                  <a:schemeClr val="tx1"/>
                </a:solidFill>
                <a:latin typeface="+mn-lt"/>
                <a:ea typeface="+mn-ea"/>
                <a:cs typeface="+mn-cs"/>
              </a:rPr>
              <a:t>r.mcgovern@ncl.ac.uk</a:t>
            </a:r>
          </a:p>
        </p:txBody>
      </p:sp>
      <p:sp>
        <p:nvSpPr>
          <p:cNvPr id="18" name="Arc 17">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19">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88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C93D1E-20F3-FFE5-183A-16FF72F47982}"/>
              </a:ext>
            </a:extLst>
          </p:cNvPr>
          <p:cNvSpPr>
            <a:spLocks noGrp="1"/>
          </p:cNvSpPr>
          <p:nvPr>
            <p:ph type="title"/>
          </p:nvPr>
        </p:nvSpPr>
        <p:spPr>
          <a:xfrm>
            <a:off x="1137034" y="609600"/>
            <a:ext cx="4784796" cy="1330840"/>
          </a:xfrm>
        </p:spPr>
        <p:txBody>
          <a:bodyPr>
            <a:normAutofit/>
          </a:bodyPr>
          <a:lstStyle/>
          <a:p>
            <a:r>
              <a:rPr lang="en-GB" sz="4800" dirty="0"/>
              <a:t>Study design</a:t>
            </a:r>
          </a:p>
        </p:txBody>
      </p:sp>
      <p:graphicFrame>
        <p:nvGraphicFramePr>
          <p:cNvPr id="4" name="Content Placeholder 6">
            <a:extLst>
              <a:ext uri="{FF2B5EF4-FFF2-40B4-BE49-F238E27FC236}">
                <a16:creationId xmlns:a16="http://schemas.microsoft.com/office/drawing/2014/main" id="{1AE211A5-F6C5-B72F-323F-778FF7D77DD9}"/>
              </a:ext>
            </a:extLst>
          </p:cNvPr>
          <p:cNvGraphicFramePr>
            <a:graphicFrameLocks noGrp="1"/>
          </p:cNvGraphicFramePr>
          <p:nvPr>
            <p:ph idx="1"/>
            <p:extLst>
              <p:ext uri="{D42A27DB-BD31-4B8C-83A1-F6EECF244321}">
                <p14:modId xmlns:p14="http://schemas.microsoft.com/office/powerpoint/2010/main" val="1573797481"/>
              </p:ext>
            </p:extLst>
          </p:nvPr>
        </p:nvGraphicFramePr>
        <p:xfrm>
          <a:off x="1137034" y="2194102"/>
          <a:ext cx="4438036" cy="3908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6F4BB19A-929A-60AF-DD20-0999234FEAA8}"/>
              </a:ext>
            </a:extLst>
          </p:cNvPr>
          <p:cNvPicPr>
            <a:picLocks noChangeAspect="1"/>
          </p:cNvPicPr>
          <p:nvPr/>
        </p:nvPicPr>
        <p:blipFill>
          <a:blip r:embed="rId7"/>
          <a:stretch>
            <a:fillRect/>
          </a:stretch>
        </p:blipFill>
        <p:spPr>
          <a:xfrm>
            <a:off x="7784935" y="804511"/>
            <a:ext cx="3098350" cy="1818227"/>
          </a:xfrm>
          <a:prstGeom prst="rect">
            <a:avLst/>
          </a:prstGeom>
        </p:spPr>
      </p:pic>
      <p:pic>
        <p:nvPicPr>
          <p:cNvPr id="12" name="Picture 11">
            <a:extLst>
              <a:ext uri="{FF2B5EF4-FFF2-40B4-BE49-F238E27FC236}">
                <a16:creationId xmlns:a16="http://schemas.microsoft.com/office/drawing/2014/main" id="{90BF58E6-84C2-EC57-23AF-D660ADC98E88}"/>
              </a:ext>
            </a:extLst>
          </p:cNvPr>
          <p:cNvPicPr>
            <a:picLocks noChangeAspect="1"/>
          </p:cNvPicPr>
          <p:nvPr/>
        </p:nvPicPr>
        <p:blipFill>
          <a:blip r:embed="rId8"/>
          <a:stretch>
            <a:fillRect/>
          </a:stretch>
        </p:blipFill>
        <p:spPr>
          <a:xfrm>
            <a:off x="7545311" y="2704059"/>
            <a:ext cx="3214379" cy="1311592"/>
          </a:xfrm>
          <a:prstGeom prst="rect">
            <a:avLst/>
          </a:prstGeom>
        </p:spPr>
      </p:pic>
      <p:pic>
        <p:nvPicPr>
          <p:cNvPr id="16" name="Picture 15">
            <a:extLst>
              <a:ext uri="{FF2B5EF4-FFF2-40B4-BE49-F238E27FC236}">
                <a16:creationId xmlns:a16="http://schemas.microsoft.com/office/drawing/2014/main" id="{A8F14F77-8C18-A5D0-F581-4DB98FB61F28}"/>
              </a:ext>
            </a:extLst>
          </p:cNvPr>
          <p:cNvPicPr>
            <a:picLocks noChangeAspect="1"/>
          </p:cNvPicPr>
          <p:nvPr/>
        </p:nvPicPr>
        <p:blipFill>
          <a:blip r:embed="rId9"/>
          <a:stretch>
            <a:fillRect/>
          </a:stretch>
        </p:blipFill>
        <p:spPr>
          <a:xfrm>
            <a:off x="10021231" y="381000"/>
            <a:ext cx="1928389" cy="675640"/>
          </a:xfrm>
          <a:prstGeom prst="rect">
            <a:avLst/>
          </a:prstGeom>
        </p:spPr>
      </p:pic>
      <p:pic>
        <p:nvPicPr>
          <p:cNvPr id="19" name="Picture 18">
            <a:extLst>
              <a:ext uri="{FF2B5EF4-FFF2-40B4-BE49-F238E27FC236}">
                <a16:creationId xmlns:a16="http://schemas.microsoft.com/office/drawing/2014/main" id="{92646E5C-57A3-BEF5-A5AE-A02F56D5F697}"/>
              </a:ext>
            </a:extLst>
          </p:cNvPr>
          <p:cNvPicPr>
            <a:picLocks noChangeAspect="1"/>
          </p:cNvPicPr>
          <p:nvPr/>
        </p:nvPicPr>
        <p:blipFill>
          <a:blip r:embed="rId10"/>
          <a:stretch>
            <a:fillRect/>
          </a:stretch>
        </p:blipFill>
        <p:spPr>
          <a:xfrm>
            <a:off x="7545311" y="4348413"/>
            <a:ext cx="3214379" cy="1803956"/>
          </a:xfrm>
          <a:prstGeom prst="rect">
            <a:avLst/>
          </a:prstGeom>
        </p:spPr>
      </p:pic>
      <p:pic>
        <p:nvPicPr>
          <p:cNvPr id="20" name="Picture 19">
            <a:extLst>
              <a:ext uri="{FF2B5EF4-FFF2-40B4-BE49-F238E27FC236}">
                <a16:creationId xmlns:a16="http://schemas.microsoft.com/office/drawing/2014/main" id="{F3453519-D901-81FB-C9BB-DA91D8F070D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08568" y="6315010"/>
            <a:ext cx="2149434" cy="38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626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0398139-60AB-6B8B-9C80-408DE8396CB9}"/>
              </a:ext>
            </a:extLst>
          </p:cNvPr>
          <p:cNvSpPr>
            <a:spLocks noGrp="1"/>
          </p:cNvSpPr>
          <p:nvPr>
            <p:ph type="title"/>
          </p:nvPr>
        </p:nvSpPr>
        <p:spPr>
          <a:xfrm>
            <a:off x="804672" y="802955"/>
            <a:ext cx="4766330" cy="759145"/>
          </a:xfrm>
        </p:spPr>
        <p:txBody>
          <a:bodyPr vert="horz" lIns="91440" tIns="45720" rIns="91440" bIns="45720" rtlCol="0" anchor="ctr">
            <a:normAutofit/>
          </a:bodyPr>
          <a:lstStyle/>
          <a:p>
            <a:r>
              <a:rPr lang="en-US" sz="4800" kern="1200" dirty="0">
                <a:solidFill>
                  <a:schemeClr val="tx2"/>
                </a:solidFill>
                <a:latin typeface="+mj-lt"/>
                <a:ea typeface="+mj-ea"/>
                <a:cs typeface="+mj-cs"/>
              </a:rPr>
              <a:t>Systematic review</a:t>
            </a:r>
          </a:p>
        </p:txBody>
      </p:sp>
      <p:grpSp>
        <p:nvGrpSpPr>
          <p:cNvPr id="18" name="Group 17">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9" name="Freeform: Shape 18">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Content Placeholder 10" descr="Diagram&#10;&#10;Description automatically generated">
            <a:extLst>
              <a:ext uri="{FF2B5EF4-FFF2-40B4-BE49-F238E27FC236}">
                <a16:creationId xmlns:a16="http://schemas.microsoft.com/office/drawing/2014/main" id="{3B7D3CF4-F69C-EA24-4472-E5EEDE6DB146}"/>
              </a:ext>
            </a:extLst>
          </p:cNvPr>
          <p:cNvPicPr>
            <a:picLocks noGrp="1" noChangeAspect="1"/>
          </p:cNvPicPr>
          <p:nvPr>
            <p:ph idx="1"/>
          </p:nvPr>
        </p:nvPicPr>
        <p:blipFill>
          <a:blip r:embed="rId2"/>
          <a:stretch>
            <a:fillRect/>
          </a:stretch>
        </p:blipFill>
        <p:spPr>
          <a:xfrm>
            <a:off x="7983718" y="1700784"/>
            <a:ext cx="3591580" cy="4379976"/>
          </a:xfrm>
          <a:prstGeom prst="rect">
            <a:avLst/>
          </a:prstGeom>
        </p:spPr>
      </p:pic>
      <p:pic>
        <p:nvPicPr>
          <p:cNvPr id="8" name="Picture 7">
            <a:extLst>
              <a:ext uri="{FF2B5EF4-FFF2-40B4-BE49-F238E27FC236}">
                <a16:creationId xmlns:a16="http://schemas.microsoft.com/office/drawing/2014/main" id="{834B1148-2B40-BA7C-AB87-63C07C723FDA}"/>
              </a:ext>
            </a:extLst>
          </p:cNvPr>
          <p:cNvPicPr>
            <a:picLocks noChangeAspect="1"/>
          </p:cNvPicPr>
          <p:nvPr/>
        </p:nvPicPr>
        <p:blipFill>
          <a:blip r:embed="rId3"/>
          <a:stretch>
            <a:fillRect/>
          </a:stretch>
        </p:blipFill>
        <p:spPr>
          <a:xfrm>
            <a:off x="10021231" y="381000"/>
            <a:ext cx="1928389" cy="675640"/>
          </a:xfrm>
          <a:prstGeom prst="rect">
            <a:avLst/>
          </a:prstGeom>
        </p:spPr>
      </p:pic>
      <p:pic>
        <p:nvPicPr>
          <p:cNvPr id="9" name="Picture 8" descr="Text&#10;&#10;Description automatically generated">
            <a:extLst>
              <a:ext uri="{FF2B5EF4-FFF2-40B4-BE49-F238E27FC236}">
                <a16:creationId xmlns:a16="http://schemas.microsoft.com/office/drawing/2014/main" id="{F5F972B4-55F8-0F63-B166-91FDD25151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8568" y="6315010"/>
            <a:ext cx="2149434" cy="3803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Text Placeholder 5">
            <a:extLst>
              <a:ext uri="{FF2B5EF4-FFF2-40B4-BE49-F238E27FC236}">
                <a16:creationId xmlns:a16="http://schemas.microsoft.com/office/drawing/2014/main" id="{7D7B1D7F-E038-06B0-DC1F-7AECFCDB84DD}"/>
              </a:ext>
            </a:extLst>
          </p:cNvPr>
          <p:cNvGraphicFramePr/>
          <p:nvPr/>
        </p:nvGraphicFramePr>
        <p:xfrm>
          <a:off x="616702" y="2076450"/>
          <a:ext cx="6004298" cy="42385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213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468E7D2-57A1-176A-2CA8-DDEB6ACCF1BC}"/>
              </a:ext>
            </a:extLst>
          </p:cNvPr>
          <p:cNvSpPr>
            <a:spLocks noGrp="1"/>
          </p:cNvSpPr>
          <p:nvPr>
            <p:ph type="title"/>
          </p:nvPr>
        </p:nvSpPr>
        <p:spPr>
          <a:xfrm>
            <a:off x="589560" y="856180"/>
            <a:ext cx="5279408" cy="1128068"/>
          </a:xfrm>
        </p:spPr>
        <p:txBody>
          <a:bodyPr vert="horz" lIns="91440" tIns="45720" rIns="91440" bIns="45720" rtlCol="0" anchor="ctr">
            <a:normAutofit/>
          </a:bodyPr>
          <a:lstStyle/>
          <a:p>
            <a:r>
              <a:rPr lang="en-US" sz="4800" dirty="0"/>
              <a:t>Intervention type</a:t>
            </a:r>
          </a:p>
        </p:txBody>
      </p:sp>
      <p:grpSp>
        <p:nvGrpSpPr>
          <p:cNvPr id="24" name="Group 2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5" name="Rectangle 2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C5739C2D-DD39-D2AB-72D2-1475D0A8DC8B}"/>
              </a:ext>
            </a:extLst>
          </p:cNvPr>
          <p:cNvSpPr>
            <a:spLocks noGrp="1"/>
          </p:cNvSpPr>
          <p:nvPr>
            <p:ph type="body" sz="half" idx="2"/>
          </p:nvPr>
        </p:nvSpPr>
        <p:spPr>
          <a:xfrm>
            <a:off x="590719" y="2330505"/>
            <a:ext cx="5278066" cy="3979585"/>
          </a:xfrm>
        </p:spPr>
        <p:txBody>
          <a:bodyPr vert="horz" lIns="91440" tIns="45720" rIns="91440" bIns="45720" rtlCol="0" anchor="ctr">
            <a:normAutofit lnSpcReduction="10000"/>
          </a:bodyPr>
          <a:lstStyle/>
          <a:p>
            <a:pPr indent="-228600">
              <a:buFont typeface="Arial" panose="020B0604020202020204" pitchFamily="34" charset="0"/>
              <a:buChar char="•"/>
            </a:pPr>
            <a:r>
              <a:rPr lang="en-US" sz="2800" dirty="0">
                <a:latin typeface="+mj-lt"/>
              </a:rPr>
              <a:t>Integrated substance use and parenting interventions were effective </a:t>
            </a:r>
          </a:p>
          <a:p>
            <a:endParaRPr lang="en-US" sz="2800" dirty="0">
              <a:latin typeface="+mj-lt"/>
            </a:endParaRPr>
          </a:p>
          <a:p>
            <a:pPr indent="-228600">
              <a:buFont typeface="Arial" panose="020B0604020202020204" pitchFamily="34" charset="0"/>
              <a:buChar char="•"/>
            </a:pPr>
            <a:r>
              <a:rPr lang="en-US" sz="2800" dirty="0">
                <a:latin typeface="+mj-lt"/>
              </a:rPr>
              <a:t>Interventions targeting substance use only were not effective</a:t>
            </a:r>
          </a:p>
          <a:p>
            <a:endParaRPr lang="en-US" sz="2800" dirty="0">
              <a:latin typeface="+mj-lt"/>
            </a:endParaRPr>
          </a:p>
          <a:p>
            <a:pPr indent="-228600">
              <a:buFont typeface="Arial" panose="020B0604020202020204" pitchFamily="34" charset="0"/>
              <a:buChar char="•"/>
            </a:pPr>
            <a:r>
              <a:rPr lang="en-US" sz="2800" dirty="0">
                <a:latin typeface="+mj-lt"/>
              </a:rPr>
              <a:t>Interventions targeting parenting skills only were not effective</a:t>
            </a:r>
          </a:p>
          <a:p>
            <a:pPr indent="-228600">
              <a:buFont typeface="Arial" panose="020B0604020202020204" pitchFamily="34" charset="0"/>
              <a:buChar char="•"/>
            </a:pPr>
            <a:endParaRPr lang="en-US" sz="2000" dirty="0"/>
          </a:p>
        </p:txBody>
      </p:sp>
      <p:sp>
        <p:nvSpPr>
          <p:cNvPr id="30" name="Rectangle 2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able&#10;&#10;Description automatically generated">
            <a:extLst>
              <a:ext uri="{FF2B5EF4-FFF2-40B4-BE49-F238E27FC236}">
                <a16:creationId xmlns:a16="http://schemas.microsoft.com/office/drawing/2014/main" id="{CEB39779-8EDD-BBE0-9C7E-31A93A373D6E}"/>
              </a:ext>
            </a:extLst>
          </p:cNvPr>
          <p:cNvPicPr>
            <a:picLocks noChangeAspect="1"/>
          </p:cNvPicPr>
          <p:nvPr/>
        </p:nvPicPr>
        <p:blipFill>
          <a:blip r:embed="rId3"/>
          <a:stretch>
            <a:fillRect/>
          </a:stretch>
        </p:blipFill>
        <p:spPr>
          <a:xfrm>
            <a:off x="7083423" y="681447"/>
            <a:ext cx="4397433" cy="2319646"/>
          </a:xfrm>
          <a:prstGeom prst="rect">
            <a:avLst/>
          </a:prstGeom>
        </p:spPr>
      </p:pic>
      <p:sp>
        <p:nvSpPr>
          <p:cNvPr id="34" name="Rectangle 33">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descr="Table&#10;&#10;Description automatically generated">
            <a:extLst>
              <a:ext uri="{FF2B5EF4-FFF2-40B4-BE49-F238E27FC236}">
                <a16:creationId xmlns:a16="http://schemas.microsoft.com/office/drawing/2014/main" id="{D8D0540D-38A0-74E1-D065-F7D045BAE616}"/>
              </a:ext>
            </a:extLst>
          </p:cNvPr>
          <p:cNvPicPr>
            <a:picLocks noGrp="1" noChangeAspect="1"/>
          </p:cNvPicPr>
          <p:nvPr>
            <p:ph idx="1"/>
          </p:nvPr>
        </p:nvPicPr>
        <p:blipFill>
          <a:blip r:embed="rId4"/>
          <a:stretch>
            <a:fillRect/>
          </a:stretch>
        </p:blipFill>
        <p:spPr>
          <a:xfrm>
            <a:off x="7109866" y="3707894"/>
            <a:ext cx="4342683" cy="2518756"/>
          </a:xfrm>
          <a:prstGeom prst="rect">
            <a:avLst/>
          </a:prstGeom>
        </p:spPr>
      </p:pic>
      <p:pic>
        <p:nvPicPr>
          <p:cNvPr id="16" name="Picture 15">
            <a:extLst>
              <a:ext uri="{FF2B5EF4-FFF2-40B4-BE49-F238E27FC236}">
                <a16:creationId xmlns:a16="http://schemas.microsoft.com/office/drawing/2014/main" id="{15159E85-8369-9C84-25F9-1DBC88FCDDF0}"/>
              </a:ext>
            </a:extLst>
          </p:cNvPr>
          <p:cNvPicPr>
            <a:picLocks noChangeAspect="1"/>
          </p:cNvPicPr>
          <p:nvPr/>
        </p:nvPicPr>
        <p:blipFill>
          <a:blip r:embed="rId5"/>
          <a:stretch>
            <a:fillRect/>
          </a:stretch>
        </p:blipFill>
        <p:spPr>
          <a:xfrm>
            <a:off x="10021231" y="330200"/>
            <a:ext cx="1928389" cy="675640"/>
          </a:xfrm>
          <a:prstGeom prst="rect">
            <a:avLst/>
          </a:prstGeom>
        </p:spPr>
      </p:pic>
      <p:pic>
        <p:nvPicPr>
          <p:cNvPr id="17" name="Picture 16" descr="Text&#10;&#10;Description automatically generated">
            <a:extLst>
              <a:ext uri="{FF2B5EF4-FFF2-40B4-BE49-F238E27FC236}">
                <a16:creationId xmlns:a16="http://schemas.microsoft.com/office/drawing/2014/main" id="{D950C3FD-C134-3FE7-EE45-0CD4F63C93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00186" y="6310378"/>
            <a:ext cx="2149434" cy="38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0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46B8B3-F648-68F1-CCB9-DB312E7AE409}"/>
              </a:ext>
            </a:extLst>
          </p:cNvPr>
          <p:cNvSpPr>
            <a:spLocks noGrp="1"/>
          </p:cNvSpPr>
          <p:nvPr>
            <p:ph type="title"/>
          </p:nvPr>
        </p:nvSpPr>
        <p:spPr>
          <a:xfrm>
            <a:off x="589560" y="856180"/>
            <a:ext cx="5279408" cy="1128068"/>
          </a:xfrm>
        </p:spPr>
        <p:txBody>
          <a:bodyPr vert="horz" lIns="91440" tIns="45720" rIns="91440" bIns="45720" rtlCol="0" anchor="ctr">
            <a:normAutofit/>
          </a:bodyPr>
          <a:lstStyle/>
          <a:p>
            <a:r>
              <a:rPr lang="en-US" sz="4000" kern="1200">
                <a:solidFill>
                  <a:schemeClr val="tx1"/>
                </a:solidFill>
                <a:latin typeface="+mj-lt"/>
                <a:ea typeface="+mj-ea"/>
                <a:cs typeface="+mj-cs"/>
              </a:rPr>
              <a:t>Child involvement</a:t>
            </a:r>
          </a:p>
        </p:txBody>
      </p:sp>
      <p:grpSp>
        <p:nvGrpSpPr>
          <p:cNvPr id="1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7D3E8A3-B568-F7B2-A80B-356D4D83BC6A}"/>
              </a:ext>
            </a:extLst>
          </p:cNvPr>
          <p:cNvSpPr>
            <a:spLocks noGrp="1"/>
          </p:cNvSpPr>
          <p:nvPr>
            <p:ph type="body" sz="half" idx="2"/>
          </p:nvPr>
        </p:nvSpPr>
        <p:spPr>
          <a:xfrm>
            <a:off x="590719" y="2330505"/>
            <a:ext cx="5278066" cy="3979585"/>
          </a:xfrm>
        </p:spPr>
        <p:txBody>
          <a:bodyPr vert="horz" lIns="91440" tIns="45720" rIns="91440" bIns="45720" rtlCol="0" anchor="ctr">
            <a:normAutofit/>
          </a:bodyPr>
          <a:lstStyle/>
          <a:p>
            <a:pPr indent="-228600">
              <a:buFont typeface="Arial" panose="020B0604020202020204" pitchFamily="34" charset="0"/>
              <a:buChar char="•"/>
            </a:pPr>
            <a:r>
              <a:rPr lang="en-US" sz="2000"/>
              <a:t>Interventions involving children in 1+ sessions were not effective</a:t>
            </a:r>
          </a:p>
          <a:p>
            <a:pPr indent="-228600">
              <a:buFont typeface="Arial" panose="020B0604020202020204" pitchFamily="34" charset="0"/>
              <a:buChar char="•"/>
            </a:pPr>
            <a:endParaRPr lang="en-US" sz="2000"/>
          </a:p>
          <a:p>
            <a:pPr indent="-228600">
              <a:buFont typeface="Arial" panose="020B0604020202020204" pitchFamily="34" charset="0"/>
              <a:buChar char="•"/>
            </a:pPr>
            <a:r>
              <a:rPr lang="en-US" sz="2000"/>
              <a:t>Interventions which did not involve children were effective</a:t>
            </a:r>
          </a:p>
          <a:p>
            <a:pPr indent="-228600">
              <a:buFont typeface="Arial" panose="020B0604020202020204" pitchFamily="34" charset="0"/>
              <a:buChar char="•"/>
            </a:pPr>
            <a:endParaRPr lang="en-US" sz="2000" dirty="0"/>
          </a:p>
        </p:txBody>
      </p:sp>
      <p:sp>
        <p:nvSpPr>
          <p:cNvPr id="23" name="Rectangle 2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2C44CD6-62B9-9516-4005-47E265BDB384}"/>
              </a:ext>
            </a:extLst>
          </p:cNvPr>
          <p:cNvPicPr>
            <a:picLocks noChangeAspect="1"/>
          </p:cNvPicPr>
          <p:nvPr/>
        </p:nvPicPr>
        <p:blipFill rotWithShape="1">
          <a:blip r:embed="rId3"/>
          <a:srcRect r="484" b="-2"/>
          <a:stretch/>
        </p:blipFill>
        <p:spPr>
          <a:xfrm>
            <a:off x="7083423" y="581892"/>
            <a:ext cx="4397433" cy="2518756"/>
          </a:xfrm>
          <a:prstGeom prst="rect">
            <a:avLst/>
          </a:prstGeom>
        </p:spPr>
      </p:pic>
      <p:sp>
        <p:nvSpPr>
          <p:cNvPr id="27" name="Rectangle 26">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9D27741-E750-873D-272E-746B1860C785}"/>
              </a:ext>
            </a:extLst>
          </p:cNvPr>
          <p:cNvPicPr>
            <a:picLocks noGrp="1" noChangeAspect="1"/>
          </p:cNvPicPr>
          <p:nvPr>
            <p:ph idx="1"/>
          </p:nvPr>
        </p:nvPicPr>
        <p:blipFill rotWithShape="1">
          <a:blip r:embed="rId4"/>
          <a:srcRect r="1400" b="1"/>
          <a:stretch/>
        </p:blipFill>
        <p:spPr>
          <a:xfrm>
            <a:off x="7083423" y="3707894"/>
            <a:ext cx="4395569" cy="2518756"/>
          </a:xfrm>
          <a:prstGeom prst="rect">
            <a:avLst/>
          </a:prstGeom>
        </p:spPr>
      </p:pic>
      <p:pic>
        <p:nvPicPr>
          <p:cNvPr id="7" name="Picture 6">
            <a:extLst>
              <a:ext uri="{FF2B5EF4-FFF2-40B4-BE49-F238E27FC236}">
                <a16:creationId xmlns:a16="http://schemas.microsoft.com/office/drawing/2014/main" id="{3E5184A5-991C-C52F-B28D-2B377DDB741B}"/>
              </a:ext>
            </a:extLst>
          </p:cNvPr>
          <p:cNvPicPr>
            <a:picLocks noChangeAspect="1"/>
          </p:cNvPicPr>
          <p:nvPr/>
        </p:nvPicPr>
        <p:blipFill>
          <a:blip r:embed="rId5"/>
          <a:stretch>
            <a:fillRect/>
          </a:stretch>
        </p:blipFill>
        <p:spPr>
          <a:xfrm>
            <a:off x="10021231" y="381000"/>
            <a:ext cx="1928389" cy="675640"/>
          </a:xfrm>
          <a:prstGeom prst="rect">
            <a:avLst/>
          </a:prstGeom>
        </p:spPr>
      </p:pic>
      <p:pic>
        <p:nvPicPr>
          <p:cNvPr id="8" name="Picture 7" descr="Text&#10;&#10;Description automatically generated">
            <a:extLst>
              <a:ext uri="{FF2B5EF4-FFF2-40B4-BE49-F238E27FC236}">
                <a16:creationId xmlns:a16="http://schemas.microsoft.com/office/drawing/2014/main" id="{3C4517A7-CDBD-7748-5E23-1891A1CE4B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00186" y="6310378"/>
            <a:ext cx="2149434" cy="38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092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5">
            <a:extLst>
              <a:ext uri="{FF2B5EF4-FFF2-40B4-BE49-F238E27FC236}">
                <a16:creationId xmlns:a16="http://schemas.microsoft.com/office/drawing/2014/main" id="{3203E4BD-30E1-42F5-9949-FF7CA56A9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47">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468E7D2-57A1-176A-2CA8-DDEB6ACCF1BC}"/>
              </a:ext>
            </a:extLst>
          </p:cNvPr>
          <p:cNvSpPr>
            <a:spLocks noGrp="1"/>
          </p:cNvSpPr>
          <p:nvPr>
            <p:ph type="title"/>
          </p:nvPr>
        </p:nvSpPr>
        <p:spPr>
          <a:xfrm>
            <a:off x="4485683" y="349664"/>
            <a:ext cx="7124671" cy="1638377"/>
          </a:xfrm>
        </p:spPr>
        <p:txBody>
          <a:bodyPr vert="horz" lIns="91440" tIns="45720" rIns="91440" bIns="45720" rtlCol="0" anchor="b">
            <a:normAutofit/>
          </a:bodyPr>
          <a:lstStyle/>
          <a:p>
            <a:r>
              <a:rPr lang="en-US" sz="4800"/>
              <a:t>Recipient parent</a:t>
            </a:r>
            <a:endParaRPr lang="en-US" sz="4800" dirty="0"/>
          </a:p>
        </p:txBody>
      </p:sp>
      <p:sp>
        <p:nvSpPr>
          <p:cNvPr id="57" name="Rectangle 49">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424614"/>
            <a:ext cx="3461419" cy="578346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BF12FDD-BB4E-B017-F677-7499CFB6CD0C}"/>
              </a:ext>
            </a:extLst>
          </p:cNvPr>
          <p:cNvPicPr>
            <a:picLocks noChangeAspect="1"/>
          </p:cNvPicPr>
          <p:nvPr/>
        </p:nvPicPr>
        <p:blipFill>
          <a:blip r:embed="rId3"/>
          <a:stretch>
            <a:fillRect/>
          </a:stretch>
        </p:blipFill>
        <p:spPr>
          <a:xfrm>
            <a:off x="521373" y="4305362"/>
            <a:ext cx="3024521" cy="1686170"/>
          </a:xfrm>
          <a:prstGeom prst="rect">
            <a:avLst/>
          </a:prstGeom>
        </p:spPr>
      </p:pic>
      <p:pic>
        <p:nvPicPr>
          <p:cNvPr id="4" name="Content Placeholder 5">
            <a:extLst>
              <a:ext uri="{FF2B5EF4-FFF2-40B4-BE49-F238E27FC236}">
                <a16:creationId xmlns:a16="http://schemas.microsoft.com/office/drawing/2014/main" id="{581DEA68-FDC2-ED25-55F3-2FDCE89EA566}"/>
              </a:ext>
            </a:extLst>
          </p:cNvPr>
          <p:cNvPicPr>
            <a:picLocks noGrp="1" noChangeAspect="1"/>
          </p:cNvPicPr>
          <p:nvPr>
            <p:ph idx="1"/>
          </p:nvPr>
        </p:nvPicPr>
        <p:blipFill>
          <a:blip r:embed="rId4"/>
          <a:stretch>
            <a:fillRect/>
          </a:stretch>
        </p:blipFill>
        <p:spPr>
          <a:xfrm>
            <a:off x="521373" y="866468"/>
            <a:ext cx="3191358" cy="941450"/>
          </a:xfrm>
          <a:prstGeom prst="rect">
            <a:avLst/>
          </a:prstGeom>
        </p:spPr>
      </p:pic>
      <p:sp>
        <p:nvSpPr>
          <p:cNvPr id="11" name="Text Placeholder 10">
            <a:extLst>
              <a:ext uri="{FF2B5EF4-FFF2-40B4-BE49-F238E27FC236}">
                <a16:creationId xmlns:a16="http://schemas.microsoft.com/office/drawing/2014/main" id="{C5739C2D-DD39-D2AB-72D2-1475D0A8DC8B}"/>
              </a:ext>
            </a:extLst>
          </p:cNvPr>
          <p:cNvSpPr>
            <a:spLocks noGrp="1"/>
          </p:cNvSpPr>
          <p:nvPr>
            <p:ph type="body" sz="half" idx="2"/>
          </p:nvPr>
        </p:nvSpPr>
        <p:spPr>
          <a:xfrm>
            <a:off x="4488873" y="2620641"/>
            <a:ext cx="7115139" cy="3023702"/>
          </a:xfrm>
        </p:spPr>
        <p:txBody>
          <a:bodyPr vert="horz" lIns="91440" tIns="45720" rIns="91440" bIns="45720" rtlCol="0" anchor="ctr">
            <a:noAutofit/>
          </a:bodyPr>
          <a:lstStyle/>
          <a:p>
            <a:pPr indent="-228600">
              <a:buFont typeface="Arial" panose="020B0604020202020204" pitchFamily="34" charset="0"/>
              <a:buChar char="•"/>
            </a:pPr>
            <a:r>
              <a:rPr lang="en-US" sz="2800">
                <a:latin typeface="+mj-lt"/>
              </a:rPr>
              <a:t>Interventions were effective for father’s (low quality evidence)</a:t>
            </a:r>
          </a:p>
          <a:p>
            <a:pPr lvl="1" indent="-228600">
              <a:buFont typeface="Arial" panose="020B0604020202020204" pitchFamily="34" charset="0"/>
              <a:buChar char="•"/>
            </a:pPr>
            <a:r>
              <a:rPr lang="en-US" sz="2600">
                <a:latin typeface="+mj-lt"/>
              </a:rPr>
              <a:t>Alcohol &amp; drugs</a:t>
            </a:r>
          </a:p>
          <a:p>
            <a:pPr lvl="1" indent="-228600">
              <a:buFont typeface="Arial" panose="020B0604020202020204" pitchFamily="34" charset="0"/>
              <a:buChar char="•"/>
            </a:pPr>
            <a:r>
              <a:rPr lang="en-US" sz="2600">
                <a:latin typeface="+mj-lt"/>
              </a:rPr>
              <a:t>6 &amp; 12 months</a:t>
            </a:r>
          </a:p>
          <a:p>
            <a:pPr marL="228600" lvl="1"/>
            <a:endParaRPr lang="en-US" sz="2800">
              <a:latin typeface="+mj-lt"/>
            </a:endParaRPr>
          </a:p>
          <a:p>
            <a:pPr indent="-228600">
              <a:buFont typeface="Arial" panose="020B0604020202020204" pitchFamily="34" charset="0"/>
              <a:buChar char="•"/>
            </a:pPr>
            <a:r>
              <a:rPr lang="en-US" sz="2800">
                <a:latin typeface="+mj-lt"/>
              </a:rPr>
              <a:t>Only short-term reductions in frequency of mother’s alcohol misuse </a:t>
            </a:r>
            <a:endParaRPr lang="en-US" sz="2800" dirty="0">
              <a:latin typeface="+mj-lt"/>
            </a:endParaRPr>
          </a:p>
        </p:txBody>
      </p:sp>
      <p:pic>
        <p:nvPicPr>
          <p:cNvPr id="16" name="Picture 15">
            <a:extLst>
              <a:ext uri="{FF2B5EF4-FFF2-40B4-BE49-F238E27FC236}">
                <a16:creationId xmlns:a16="http://schemas.microsoft.com/office/drawing/2014/main" id="{15159E85-8369-9C84-25F9-1DBC88FCDDF0}"/>
              </a:ext>
            </a:extLst>
          </p:cNvPr>
          <p:cNvPicPr>
            <a:picLocks noChangeAspect="1"/>
          </p:cNvPicPr>
          <p:nvPr/>
        </p:nvPicPr>
        <p:blipFill>
          <a:blip r:embed="rId5"/>
          <a:stretch>
            <a:fillRect/>
          </a:stretch>
        </p:blipFill>
        <p:spPr>
          <a:xfrm>
            <a:off x="10021231" y="381000"/>
            <a:ext cx="1928389" cy="675640"/>
          </a:xfrm>
          <a:prstGeom prst="rect">
            <a:avLst/>
          </a:prstGeom>
        </p:spPr>
      </p:pic>
      <p:pic>
        <p:nvPicPr>
          <p:cNvPr id="17" name="Picture 16" descr="Text&#10;&#10;Description automatically generated">
            <a:extLst>
              <a:ext uri="{FF2B5EF4-FFF2-40B4-BE49-F238E27FC236}">
                <a16:creationId xmlns:a16="http://schemas.microsoft.com/office/drawing/2014/main" id="{D950C3FD-C134-3FE7-EE45-0CD4F63C93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00186" y="6310378"/>
            <a:ext cx="2149434" cy="3803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D7B9070-9297-C4BC-07A1-899718A35390}"/>
              </a:ext>
            </a:extLst>
          </p:cNvPr>
          <p:cNvPicPr>
            <a:picLocks noChangeAspect="1"/>
          </p:cNvPicPr>
          <p:nvPr/>
        </p:nvPicPr>
        <p:blipFill>
          <a:blip r:embed="rId7"/>
          <a:stretch>
            <a:fillRect/>
          </a:stretch>
        </p:blipFill>
        <p:spPr>
          <a:xfrm>
            <a:off x="521373" y="2277271"/>
            <a:ext cx="3146105" cy="1686170"/>
          </a:xfrm>
          <a:prstGeom prst="rect">
            <a:avLst/>
          </a:prstGeom>
        </p:spPr>
      </p:pic>
    </p:spTree>
    <p:extLst>
      <p:ext uri="{BB962C8B-B14F-4D97-AF65-F5344CB8AC3E}">
        <p14:creationId xmlns:p14="http://schemas.microsoft.com/office/powerpoint/2010/main" val="183642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A0BB9A2-7555-8CB4-A758-643311B59B4B}"/>
              </a:ext>
            </a:extLst>
          </p:cNvPr>
          <p:cNvSpPr>
            <a:spLocks noGrp="1"/>
          </p:cNvSpPr>
          <p:nvPr>
            <p:ph type="title"/>
          </p:nvPr>
        </p:nvSpPr>
        <p:spPr>
          <a:xfrm>
            <a:off x="686834" y="1153572"/>
            <a:ext cx="3200400" cy="4461163"/>
          </a:xfrm>
        </p:spPr>
        <p:txBody>
          <a:bodyPr>
            <a:normAutofit/>
          </a:bodyPr>
          <a:lstStyle/>
          <a:p>
            <a:r>
              <a:rPr lang="en-GB">
                <a:solidFill>
                  <a:srgbClr val="FFFFFF"/>
                </a:solidFill>
              </a:rPr>
              <a:t>Evidence from the review</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6A095DB9-2DFA-67CE-0D96-E21189BABFD5}"/>
              </a:ext>
            </a:extLst>
          </p:cNvPr>
          <p:cNvSpPr>
            <a:spLocks noGrp="1"/>
          </p:cNvSpPr>
          <p:nvPr>
            <p:ph idx="1"/>
          </p:nvPr>
        </p:nvSpPr>
        <p:spPr>
          <a:xfrm>
            <a:off x="4447308" y="591344"/>
            <a:ext cx="6906491" cy="5585619"/>
          </a:xfrm>
        </p:spPr>
        <p:txBody>
          <a:bodyPr anchor="ctr">
            <a:normAutofit/>
          </a:bodyPr>
          <a:lstStyle/>
          <a:p>
            <a:r>
              <a:rPr lang="en-GB" sz="2600">
                <a:latin typeface="+mj-lt"/>
              </a:rPr>
              <a:t>Parenting may offer a mechanism for change</a:t>
            </a:r>
          </a:p>
          <a:p>
            <a:pPr marL="0" indent="0">
              <a:buNone/>
            </a:pPr>
            <a:endParaRPr lang="en-GB" sz="2600">
              <a:latin typeface="+mj-lt"/>
            </a:endParaRPr>
          </a:p>
          <a:p>
            <a:r>
              <a:rPr lang="en-GB" sz="2600">
                <a:latin typeface="+mj-lt"/>
              </a:rPr>
              <a:t>Mothers in the studies had complex needs</a:t>
            </a:r>
          </a:p>
          <a:p>
            <a:endParaRPr lang="en-GB" sz="2600">
              <a:latin typeface="+mj-lt"/>
            </a:endParaRPr>
          </a:p>
          <a:p>
            <a:r>
              <a:rPr lang="en-GB" sz="2600">
                <a:latin typeface="+mj-lt"/>
              </a:rPr>
              <a:t>Need to balance shame and develop motivation</a:t>
            </a:r>
          </a:p>
          <a:p>
            <a:endParaRPr lang="en-GB" sz="2600">
              <a:latin typeface="+mj-lt"/>
            </a:endParaRPr>
          </a:p>
          <a:p>
            <a:r>
              <a:rPr lang="en-GB" sz="2600">
                <a:latin typeface="+mj-lt"/>
              </a:rPr>
              <a:t>Limitations – lack of evidence of what works with risky drinkers</a:t>
            </a:r>
          </a:p>
          <a:p>
            <a:endParaRPr lang="en-GB" dirty="0"/>
          </a:p>
        </p:txBody>
      </p:sp>
    </p:spTree>
    <p:extLst>
      <p:ext uri="{BB962C8B-B14F-4D97-AF65-F5344CB8AC3E}">
        <p14:creationId xmlns:p14="http://schemas.microsoft.com/office/powerpoint/2010/main" val="3428863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43">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45">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48" name="Group 47">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71" name="Freeform: Shape 48">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49">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50">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Shape 51">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2C5D75-56E2-C951-C1DC-AB5BC549094B}"/>
              </a:ext>
            </a:extLst>
          </p:cNvPr>
          <p:cNvSpPr>
            <a:spLocks noGrp="1"/>
          </p:cNvSpPr>
          <p:nvPr>
            <p:ph type="title"/>
          </p:nvPr>
        </p:nvSpPr>
        <p:spPr>
          <a:xfrm>
            <a:off x="640080" y="1243013"/>
            <a:ext cx="3855720" cy="4371974"/>
          </a:xfrm>
        </p:spPr>
        <p:txBody>
          <a:bodyPr>
            <a:normAutofit/>
          </a:bodyPr>
          <a:lstStyle/>
          <a:p>
            <a:r>
              <a:rPr lang="en-GB" sz="3600">
                <a:solidFill>
                  <a:schemeClr val="tx2"/>
                </a:solidFill>
              </a:rPr>
              <a:t>Qualitative study</a:t>
            </a:r>
          </a:p>
        </p:txBody>
      </p:sp>
      <p:graphicFrame>
        <p:nvGraphicFramePr>
          <p:cNvPr id="56" name="Content Placeholder 2">
            <a:extLst>
              <a:ext uri="{FF2B5EF4-FFF2-40B4-BE49-F238E27FC236}">
                <a16:creationId xmlns:a16="http://schemas.microsoft.com/office/drawing/2014/main" id="{596EF425-739F-7D88-A54D-642FC073706E}"/>
              </a:ext>
            </a:extLst>
          </p:cNvPr>
          <p:cNvGraphicFramePr>
            <a:graphicFrameLocks noGrp="1"/>
          </p:cNvGraphicFramePr>
          <p:nvPr>
            <p:ph idx="1"/>
            <p:extLst>
              <p:ext uri="{D42A27DB-BD31-4B8C-83A1-F6EECF244321}">
                <p14:modId xmlns:p14="http://schemas.microsoft.com/office/powerpoint/2010/main" val="2385010350"/>
              </p:ext>
            </p:extLst>
          </p:nvPr>
        </p:nvGraphicFramePr>
        <p:xfrm>
          <a:off x="6172200" y="804672"/>
          <a:ext cx="5221224" cy="5230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4121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4719</TotalTime>
  <Words>744</Words>
  <Application>Microsoft Office PowerPoint</Application>
  <PresentationFormat>Widescreen</PresentationFormat>
  <Paragraphs>108</Paragraphs>
  <Slides>20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Developing brief alcohol interventions for risky drinking parents in contact with children’s social care</vt:lpstr>
      <vt:lpstr>Background</vt:lpstr>
      <vt:lpstr>Study design</vt:lpstr>
      <vt:lpstr>Systematic review</vt:lpstr>
      <vt:lpstr>Intervention type</vt:lpstr>
      <vt:lpstr>Child involvement</vt:lpstr>
      <vt:lpstr>Recipient parent</vt:lpstr>
      <vt:lpstr>Evidence from the review</vt:lpstr>
      <vt:lpstr>Qualitative study</vt:lpstr>
      <vt:lpstr>Threatening context of safeguarding</vt:lpstr>
      <vt:lpstr>The importance of the relationship</vt:lpstr>
      <vt:lpstr>Families under stress</vt:lpstr>
      <vt:lpstr>Talking about family</vt:lpstr>
      <vt:lpstr>Piloting the brief intervention</vt:lpstr>
      <vt:lpstr>Piloting the extended brief intervention</vt:lpstr>
      <vt:lpstr>Modifying the brief intervention</vt:lpstr>
      <vt:lpstr>Discrete choice experiment</vt:lpstr>
      <vt:lpstr>DCE findings</vt:lpstr>
      <vt:lpstr>Conclusions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brief alcohol interventions for risky drinking parents in contact with children’s social care</dc:title>
  <dc:creator>Ruth McGovern</dc:creator>
  <cp:lastModifiedBy>Ruth McGovern</cp:lastModifiedBy>
  <cp:revision>6</cp:revision>
  <dcterms:created xsi:type="dcterms:W3CDTF">2023-03-24T04:39:23Z</dcterms:created>
  <dcterms:modified xsi:type="dcterms:W3CDTF">2023-04-19T17:38:18Z</dcterms:modified>
</cp:coreProperties>
</file>