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3"/>
  </p:notesMasterIdLst>
  <p:sldIdLst>
    <p:sldId id="256" r:id="rId2"/>
    <p:sldId id="434" r:id="rId3"/>
    <p:sldId id="444" r:id="rId4"/>
    <p:sldId id="429" r:id="rId5"/>
    <p:sldId id="430" r:id="rId6"/>
    <p:sldId id="437" r:id="rId7"/>
    <p:sldId id="431" r:id="rId8"/>
    <p:sldId id="438" r:id="rId9"/>
    <p:sldId id="432" r:id="rId10"/>
    <p:sldId id="433" r:id="rId11"/>
    <p:sldId id="422" r:id="rId12"/>
    <p:sldId id="261" r:id="rId13"/>
    <p:sldId id="421" r:id="rId14"/>
    <p:sldId id="396" r:id="rId15"/>
    <p:sldId id="397" r:id="rId16"/>
    <p:sldId id="399" r:id="rId17"/>
    <p:sldId id="300" r:id="rId18"/>
    <p:sldId id="296" r:id="rId19"/>
    <p:sldId id="297" r:id="rId20"/>
    <p:sldId id="299" r:id="rId21"/>
    <p:sldId id="362" r:id="rId22"/>
    <p:sldId id="382" r:id="rId23"/>
    <p:sldId id="357" r:id="rId24"/>
    <p:sldId id="311" r:id="rId25"/>
    <p:sldId id="315" r:id="rId26"/>
    <p:sldId id="358" r:id="rId27"/>
    <p:sldId id="440" r:id="rId28"/>
    <p:sldId id="441" r:id="rId29"/>
    <p:sldId id="446" r:id="rId30"/>
    <p:sldId id="445" r:id="rId31"/>
    <p:sldId id="359" r:id="rId32"/>
    <p:sldId id="405" r:id="rId33"/>
    <p:sldId id="360" r:id="rId34"/>
    <p:sldId id="328" r:id="rId35"/>
    <p:sldId id="443" r:id="rId36"/>
    <p:sldId id="442" r:id="rId37"/>
    <p:sldId id="448" r:id="rId38"/>
    <p:sldId id="447" r:id="rId39"/>
    <p:sldId id="386" r:id="rId40"/>
    <p:sldId id="436" r:id="rId41"/>
    <p:sldId id="435"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32"/>
      </p:cViewPr>
      <p:guideLst/>
    </p:cSldViewPr>
  </p:slideViewPr>
  <p:notesTextViewPr>
    <p:cViewPr>
      <p:scale>
        <a:sx n="1" d="1"/>
        <a:sy n="1" d="1"/>
      </p:scale>
      <p:origin x="0" y="0"/>
    </p:cViewPr>
  </p:notesTextViewPr>
  <p:sorterViewPr>
    <p:cViewPr>
      <p:scale>
        <a:sx n="100" d="100"/>
        <a:sy n="100" d="100"/>
      </p:scale>
      <p:origin x="0" y="-11164"/>
    </p:cViewPr>
  </p:sorterViewPr>
  <p:notesViewPr>
    <p:cSldViewPr snapToGrid="0">
      <p:cViewPr varScale="1">
        <p:scale>
          <a:sx n="50" d="100"/>
          <a:sy n="50" d="100"/>
        </p:scale>
        <p:origin x="2708" y="2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Alcohol-Specific Support</c:v>
                </c:pt>
              </c:strCache>
            </c:strRef>
          </c:tx>
          <c:spPr>
            <a:solidFill>
              <a:schemeClr val="accent1"/>
            </a:solidFill>
            <a:ln>
              <a:noFill/>
            </a:ln>
            <a:effectLst/>
          </c:spPr>
          <c:invertIfNegative val="0"/>
          <c:cat>
            <c:strRef>
              <c:f>Sheet1!$A$2:$A$5</c:f>
              <c:strCache>
                <c:ptCount val="4"/>
                <c:pt idx="0">
                  <c:v>Session 1: IP</c:v>
                </c:pt>
                <c:pt idx="1">
                  <c:v>Mid-Tx: IP</c:v>
                </c:pt>
                <c:pt idx="2">
                  <c:v>Session 1: SO</c:v>
                </c:pt>
                <c:pt idx="3">
                  <c:v>Mid-Tx: S0</c:v>
                </c:pt>
              </c:strCache>
            </c:strRef>
          </c:cat>
          <c:val>
            <c:numRef>
              <c:f>Sheet1!$B$2:$B$5</c:f>
              <c:numCache>
                <c:formatCode>General</c:formatCode>
                <c:ptCount val="4"/>
                <c:pt idx="2">
                  <c:v>4.05</c:v>
                </c:pt>
                <c:pt idx="3">
                  <c:v>3.9699999999999998</c:v>
                </c:pt>
              </c:numCache>
            </c:numRef>
          </c:val>
          <c:extLst>
            <c:ext xmlns:c16="http://schemas.microsoft.com/office/drawing/2014/chart" uri="{C3380CC4-5D6E-409C-BE32-E72D297353CC}">
              <c16:uniqueId val="{00000000-DB43-4936-80D8-EA6F9F7A5F81}"/>
            </c:ext>
          </c:extLst>
        </c:ser>
        <c:ser>
          <c:idx val="1"/>
          <c:order val="1"/>
          <c:tx>
            <c:strRef>
              <c:f>Sheet1!$C$1</c:f>
              <c:strCache>
                <c:ptCount val="1"/>
                <c:pt idx="0">
                  <c:v>General Support</c:v>
                </c:pt>
              </c:strCache>
            </c:strRef>
          </c:tx>
          <c:spPr>
            <a:solidFill>
              <a:schemeClr val="accent2"/>
            </a:solidFill>
            <a:ln>
              <a:noFill/>
            </a:ln>
            <a:effectLst/>
          </c:spPr>
          <c:invertIfNegative val="0"/>
          <c:cat>
            <c:strRef>
              <c:f>Sheet1!$A$2:$A$5</c:f>
              <c:strCache>
                <c:ptCount val="4"/>
                <c:pt idx="0">
                  <c:v>Session 1: IP</c:v>
                </c:pt>
                <c:pt idx="1">
                  <c:v>Mid-Tx: IP</c:v>
                </c:pt>
                <c:pt idx="2">
                  <c:v>Session 1: SO</c:v>
                </c:pt>
                <c:pt idx="3">
                  <c:v>Mid-Tx: S0</c:v>
                </c:pt>
              </c:strCache>
            </c:strRef>
          </c:cat>
          <c:val>
            <c:numRef>
              <c:f>Sheet1!$C$2:$C$5</c:f>
              <c:numCache>
                <c:formatCode>General</c:formatCode>
                <c:ptCount val="4"/>
                <c:pt idx="0">
                  <c:v>3.17</c:v>
                </c:pt>
                <c:pt idx="1">
                  <c:v>3.3699999999999997</c:v>
                </c:pt>
                <c:pt idx="2">
                  <c:v>3.4699999999999998</c:v>
                </c:pt>
                <c:pt idx="3">
                  <c:v>3.6</c:v>
                </c:pt>
              </c:numCache>
            </c:numRef>
          </c:val>
          <c:extLst>
            <c:ext xmlns:c16="http://schemas.microsoft.com/office/drawing/2014/chart" uri="{C3380CC4-5D6E-409C-BE32-E72D297353CC}">
              <c16:uniqueId val="{00000001-DB43-4936-80D8-EA6F9F7A5F81}"/>
            </c:ext>
          </c:extLst>
        </c:ser>
        <c:ser>
          <c:idx val="2"/>
          <c:order val="2"/>
          <c:tx>
            <c:strRef>
              <c:f>Sheet1!$D$1</c:f>
              <c:strCache>
                <c:ptCount val="1"/>
                <c:pt idx="0">
                  <c:v>Collaboration</c:v>
                </c:pt>
              </c:strCache>
            </c:strRef>
          </c:tx>
          <c:spPr>
            <a:solidFill>
              <a:schemeClr val="accent3"/>
            </a:solidFill>
            <a:ln>
              <a:noFill/>
            </a:ln>
            <a:effectLst/>
          </c:spPr>
          <c:invertIfNegative val="0"/>
          <c:cat>
            <c:strRef>
              <c:f>Sheet1!$A$2:$A$5</c:f>
              <c:strCache>
                <c:ptCount val="4"/>
                <c:pt idx="0">
                  <c:v>Session 1: IP</c:v>
                </c:pt>
                <c:pt idx="1">
                  <c:v>Mid-Tx: IP</c:v>
                </c:pt>
                <c:pt idx="2">
                  <c:v>Session 1: SO</c:v>
                </c:pt>
                <c:pt idx="3">
                  <c:v>Mid-Tx: S0</c:v>
                </c:pt>
              </c:strCache>
            </c:strRef>
          </c:cat>
          <c:val>
            <c:numRef>
              <c:f>Sheet1!$D$2:$D$5</c:f>
              <c:numCache>
                <c:formatCode>General</c:formatCode>
                <c:ptCount val="4"/>
                <c:pt idx="0">
                  <c:v>3.54</c:v>
                </c:pt>
                <c:pt idx="1">
                  <c:v>3.7600000000000002</c:v>
                </c:pt>
                <c:pt idx="2">
                  <c:v>3.72</c:v>
                </c:pt>
                <c:pt idx="3">
                  <c:v>3.8299999999999987</c:v>
                </c:pt>
              </c:numCache>
            </c:numRef>
          </c:val>
          <c:extLst>
            <c:ext xmlns:c16="http://schemas.microsoft.com/office/drawing/2014/chart" uri="{C3380CC4-5D6E-409C-BE32-E72D297353CC}">
              <c16:uniqueId val="{00000002-DB43-4936-80D8-EA6F9F7A5F81}"/>
            </c:ext>
          </c:extLst>
        </c:ser>
        <c:ser>
          <c:idx val="3"/>
          <c:order val="3"/>
          <c:tx>
            <c:strRef>
              <c:f>Sheet1!$E$1</c:f>
              <c:strCache>
                <c:ptCount val="1"/>
                <c:pt idx="0">
                  <c:v>Contemptuousness</c:v>
                </c:pt>
              </c:strCache>
            </c:strRef>
          </c:tx>
          <c:spPr>
            <a:solidFill>
              <a:schemeClr val="accent4"/>
            </a:solidFill>
            <a:ln>
              <a:noFill/>
            </a:ln>
            <a:effectLst/>
          </c:spPr>
          <c:invertIfNegative val="0"/>
          <c:cat>
            <c:strRef>
              <c:f>Sheet1!$A$2:$A$5</c:f>
              <c:strCache>
                <c:ptCount val="4"/>
                <c:pt idx="0">
                  <c:v>Session 1: IP</c:v>
                </c:pt>
                <c:pt idx="1">
                  <c:v>Mid-Tx: IP</c:v>
                </c:pt>
                <c:pt idx="2">
                  <c:v>Session 1: SO</c:v>
                </c:pt>
                <c:pt idx="3">
                  <c:v>Mid-Tx: S0</c:v>
                </c:pt>
              </c:strCache>
            </c:strRef>
          </c:cat>
          <c:val>
            <c:numRef>
              <c:f>Sheet1!$E$2:$E$5</c:f>
              <c:numCache>
                <c:formatCode>General</c:formatCode>
                <c:ptCount val="4"/>
                <c:pt idx="0">
                  <c:v>2.4499999999999997</c:v>
                </c:pt>
                <c:pt idx="1">
                  <c:v>2.2599999999999998</c:v>
                </c:pt>
                <c:pt idx="2">
                  <c:v>2.3699999999999997</c:v>
                </c:pt>
                <c:pt idx="3">
                  <c:v>2.2000000000000002</c:v>
                </c:pt>
              </c:numCache>
            </c:numRef>
          </c:val>
          <c:extLst>
            <c:ext xmlns:c16="http://schemas.microsoft.com/office/drawing/2014/chart" uri="{C3380CC4-5D6E-409C-BE32-E72D297353CC}">
              <c16:uniqueId val="{00000004-DB43-4936-80D8-EA6F9F7A5F81}"/>
            </c:ext>
          </c:extLst>
        </c:ser>
        <c:dLbls>
          <c:showLegendKey val="0"/>
          <c:showVal val="0"/>
          <c:showCatName val="0"/>
          <c:showSerName val="0"/>
          <c:showPercent val="0"/>
          <c:showBubbleSize val="0"/>
        </c:dLbls>
        <c:gapWidth val="219"/>
        <c:overlap val="-27"/>
        <c:axId val="224316416"/>
        <c:axId val="224322304"/>
      </c:barChart>
      <c:catAx>
        <c:axId val="224316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4322304"/>
        <c:crosses val="autoZero"/>
        <c:auto val="1"/>
        <c:lblAlgn val="ctr"/>
        <c:lblOffset val="100"/>
        <c:noMultiLvlLbl val="0"/>
      </c:catAx>
      <c:valAx>
        <c:axId val="224322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43164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drawing1.xml><?xml version="1.0" encoding="utf-8"?>
<c:userShapes xmlns:c="http://schemas.openxmlformats.org/drawingml/2006/chart">
  <cdr:relSizeAnchor xmlns:cdr="http://schemas.openxmlformats.org/drawingml/2006/chartDrawing">
    <cdr:from>
      <cdr:x>0.2037</cdr:x>
      <cdr:y>0.39611</cdr:y>
    </cdr:from>
    <cdr:to>
      <cdr:x>0.25926</cdr:x>
      <cdr:y>0.85426</cdr:y>
    </cdr:to>
    <cdr:sp macro="" textlink="">
      <cdr:nvSpPr>
        <cdr:cNvPr id="2" name="TextBox 1"/>
        <cdr:cNvSpPr txBox="1"/>
      </cdr:nvSpPr>
      <cdr:spPr>
        <a:xfrm xmlns:a="http://schemas.openxmlformats.org/drawingml/2006/main">
          <a:off x="1676400" y="1712912"/>
          <a:ext cx="457200" cy="1981200"/>
        </a:xfrm>
        <a:prstGeom xmlns:a="http://schemas.openxmlformats.org/drawingml/2006/main" prst="rect">
          <a:avLst/>
        </a:prstGeom>
        <a:ln xmlns:a="http://schemas.openxmlformats.org/drawingml/2006/main" w="19050">
          <a:solidFill>
            <a:srgbClr val="FF0000"/>
          </a:solidFill>
        </a:ln>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0.69444</cdr:x>
      <cdr:y>0.17872</cdr:y>
    </cdr:from>
    <cdr:to>
      <cdr:x>0.7037</cdr:x>
      <cdr:y>0.37849</cdr:y>
    </cdr:to>
    <cdr:sp macro="" textlink="">
      <cdr:nvSpPr>
        <cdr:cNvPr id="3" name="Down Arrow 2"/>
        <cdr:cNvSpPr/>
      </cdr:nvSpPr>
      <cdr:spPr>
        <a:xfrm xmlns:a="http://schemas.openxmlformats.org/drawingml/2006/main">
          <a:off x="5714970" y="772846"/>
          <a:ext cx="76200" cy="863878"/>
        </a:xfrm>
        <a:prstGeom xmlns:a="http://schemas.openxmlformats.org/drawingml/2006/main" prst="downArrow">
          <a:avLst/>
        </a:prstGeom>
        <a:solidFill xmlns:a="http://schemas.openxmlformats.org/drawingml/2006/main">
          <a:srgbClr val="FF0000"/>
        </a:solidFill>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dirty="0">
            <a:solidFill>
              <a:srgbClr val="FF0000"/>
            </a:solidFill>
          </a:endParaRPr>
        </a:p>
      </cdr:txBody>
    </cdr:sp>
  </cdr:relSizeAnchor>
  <cdr:relSizeAnchor xmlns:cdr="http://schemas.openxmlformats.org/drawingml/2006/chartDrawing">
    <cdr:from>
      <cdr:x>0.6284</cdr:x>
      <cdr:y>0.11773</cdr:y>
    </cdr:from>
    <cdr:to>
      <cdr:x>0.79838</cdr:x>
      <cdr:y>0.18178</cdr:y>
    </cdr:to>
    <cdr:sp macro="" textlink="">
      <cdr:nvSpPr>
        <cdr:cNvPr id="4" name="TextBox 2">
          <a:extLst xmlns:a="http://schemas.openxmlformats.org/drawingml/2006/main">
            <a:ext uri="{FF2B5EF4-FFF2-40B4-BE49-F238E27FC236}">
              <a16:creationId xmlns:a16="http://schemas.microsoft.com/office/drawing/2014/main" id="{CAA1CD15-28C1-4298-A928-863BE2862207}"/>
            </a:ext>
          </a:extLst>
        </cdr:cNvPr>
        <cdr:cNvSpPr txBox="1"/>
      </cdr:nvSpPr>
      <cdr:spPr>
        <a:xfrm xmlns:a="http://schemas.openxmlformats.org/drawingml/2006/main">
          <a:off x="5171440" y="509085"/>
          <a:ext cx="1398872"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1200" dirty="0"/>
            <a:t>Contemptuousness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A1B359-2D16-4246-809A-1EBD26E02BBE}" type="datetimeFigureOut">
              <a:rPr lang="en-US" smtClean="0"/>
              <a:t>5/15/2024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B09487-38AE-4F32-8434-8EAC1E73FFA2}" type="slidenum">
              <a:rPr lang="en-US" smtClean="0"/>
              <a:t>‹#›</a:t>
            </a:fld>
            <a:endParaRPr lang="en-US" dirty="0"/>
          </a:p>
        </p:txBody>
      </p:sp>
    </p:spTree>
    <p:extLst>
      <p:ext uri="{BB962C8B-B14F-4D97-AF65-F5344CB8AC3E}">
        <p14:creationId xmlns:p14="http://schemas.microsoft.com/office/powerpoint/2010/main" val="1181561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097679-FB39-4306-8E7C-BBF7D853F212}" type="slidenum">
              <a:rPr lang="en-US" smtClean="0"/>
              <a:pPr/>
              <a:t>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B09487-38AE-4F32-8434-8EAC1E73FFA2}" type="slidenum">
              <a:rPr lang="en-US" smtClean="0"/>
              <a:t>31</a:t>
            </a:fld>
            <a:endParaRPr lang="en-US" dirty="0"/>
          </a:p>
        </p:txBody>
      </p:sp>
    </p:spTree>
    <p:extLst>
      <p:ext uri="{BB962C8B-B14F-4D97-AF65-F5344CB8AC3E}">
        <p14:creationId xmlns:p14="http://schemas.microsoft.com/office/powerpoint/2010/main" val="1525518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96A3F60D-9CC7-4E73-B7B1-8A0A480039C5}" type="datetimeFigureOut">
              <a:rPr lang="en-US" smtClean="0"/>
              <a:t>5/15/2024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C8D4D762-034E-4A21-93C2-EC82426FFD8B}" type="slidenum">
              <a:rPr lang="en-US" smtClean="0"/>
              <a:t>‹#›</a:t>
            </a:fld>
            <a:endParaRPr lang="en-US" dirty="0"/>
          </a:p>
        </p:txBody>
      </p:sp>
    </p:spTree>
    <p:extLst>
      <p:ext uri="{BB962C8B-B14F-4D97-AF65-F5344CB8AC3E}">
        <p14:creationId xmlns:p14="http://schemas.microsoft.com/office/powerpoint/2010/main" val="3428869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A3F60D-9CC7-4E73-B7B1-8A0A480039C5}" type="datetimeFigureOut">
              <a:rPr lang="en-US" smtClean="0"/>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D4D762-034E-4A21-93C2-EC82426FFD8B}" type="slidenum">
              <a:rPr lang="en-US" smtClean="0"/>
              <a:t>‹#›</a:t>
            </a:fld>
            <a:endParaRPr lang="en-US" dirty="0"/>
          </a:p>
        </p:txBody>
      </p:sp>
    </p:spTree>
    <p:extLst>
      <p:ext uri="{BB962C8B-B14F-4D97-AF65-F5344CB8AC3E}">
        <p14:creationId xmlns:p14="http://schemas.microsoft.com/office/powerpoint/2010/main" val="1050935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96A3F60D-9CC7-4E73-B7B1-8A0A480039C5}" type="datetimeFigureOut">
              <a:rPr lang="en-US" smtClean="0"/>
              <a:t>5/15/2024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C8D4D762-034E-4A21-93C2-EC82426FFD8B}" type="slidenum">
              <a:rPr lang="en-US" smtClean="0"/>
              <a:t>‹#›</a:t>
            </a:fld>
            <a:endParaRPr lang="en-US" dirty="0"/>
          </a:p>
        </p:txBody>
      </p:sp>
    </p:spTree>
    <p:extLst>
      <p:ext uri="{BB962C8B-B14F-4D97-AF65-F5344CB8AC3E}">
        <p14:creationId xmlns:p14="http://schemas.microsoft.com/office/powerpoint/2010/main" val="65057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normAutofit/>
          </a:bodyPr>
          <a:lstStyle>
            <a:lvl1pPr>
              <a:defRPr sz="3200"/>
            </a:lvl1pPr>
          </a:lstStyle>
          <a:p>
            <a:r>
              <a:rPr lang="en-US" dirty="0"/>
              <a:t>Click to edit Master title style</a:t>
            </a:r>
          </a:p>
        </p:txBody>
      </p:sp>
      <p:sp>
        <p:nvSpPr>
          <p:cNvPr id="3" name="Content Placeholder 2"/>
          <p:cNvSpPr>
            <a:spLocks noGrp="1"/>
          </p:cNvSpPr>
          <p:nvPr>
            <p:ph idx="1"/>
          </p:nvPr>
        </p:nvSpPr>
        <p:spPr>
          <a:xfrm>
            <a:off x="581192" y="2180496"/>
            <a:ext cx="11029615" cy="3678303"/>
          </a:xfrm>
        </p:spPr>
        <p:txBody>
          <a:bodyPr/>
          <a:lstStyle>
            <a:lvl1pPr>
              <a:defRPr sz="2400"/>
            </a:lvl1pPr>
            <a:lvl2pPr>
              <a:defRPr sz="2000"/>
            </a:lvl2pPr>
            <a:lvl3pPr>
              <a:defRPr sz="1800"/>
            </a:lvl3pPr>
            <a:lvl4pPr>
              <a:defRPr sz="16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10"/>
          </p:nvPr>
        </p:nvSpPr>
        <p:spPr/>
        <p:txBody>
          <a:bodyPr/>
          <a:lstStyle/>
          <a:p>
            <a:fld id="{96A3F60D-9CC7-4E73-B7B1-8A0A480039C5}" type="datetimeFigureOut">
              <a:rPr lang="en-US" smtClean="0"/>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C8D4D762-034E-4A21-93C2-EC82426FFD8B}" type="slidenum">
              <a:rPr lang="en-US" smtClean="0"/>
              <a:t>‹#›</a:t>
            </a:fld>
            <a:endParaRPr lang="en-US" dirty="0"/>
          </a:p>
        </p:txBody>
      </p:sp>
    </p:spTree>
    <p:extLst>
      <p:ext uri="{BB962C8B-B14F-4D97-AF65-F5344CB8AC3E}">
        <p14:creationId xmlns:p14="http://schemas.microsoft.com/office/powerpoint/2010/main" val="1795666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96A3F60D-9CC7-4E73-B7B1-8A0A480039C5}" type="datetimeFigureOut">
              <a:rPr lang="en-US" smtClean="0"/>
              <a:t>5/15/2024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C8D4D762-034E-4A21-93C2-EC82426FFD8B}" type="slidenum">
              <a:rPr lang="en-US" smtClean="0"/>
              <a:t>‹#›</a:t>
            </a:fld>
            <a:endParaRPr lang="en-US" dirty="0"/>
          </a:p>
        </p:txBody>
      </p:sp>
    </p:spTree>
    <p:extLst>
      <p:ext uri="{BB962C8B-B14F-4D97-AF65-F5344CB8AC3E}">
        <p14:creationId xmlns:p14="http://schemas.microsoft.com/office/powerpoint/2010/main" val="2723405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A3F60D-9CC7-4E73-B7B1-8A0A480039C5}" type="datetimeFigureOut">
              <a:rPr lang="en-US" smtClean="0"/>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D4D762-034E-4A21-93C2-EC82426FFD8B}" type="slidenum">
              <a:rPr lang="en-US" smtClean="0"/>
              <a:t>‹#›</a:t>
            </a:fld>
            <a:endParaRPr lang="en-US" dirty="0"/>
          </a:p>
        </p:txBody>
      </p:sp>
    </p:spTree>
    <p:extLst>
      <p:ext uri="{BB962C8B-B14F-4D97-AF65-F5344CB8AC3E}">
        <p14:creationId xmlns:p14="http://schemas.microsoft.com/office/powerpoint/2010/main" val="1794669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A3F60D-9CC7-4E73-B7B1-8A0A480039C5}" type="datetimeFigureOut">
              <a:rPr lang="en-US" smtClean="0"/>
              <a:t>5/15/2024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D4D762-034E-4A21-93C2-EC82426FFD8B}" type="slidenum">
              <a:rPr lang="en-US" smtClean="0"/>
              <a:t>‹#›</a:t>
            </a:fld>
            <a:endParaRPr lang="en-US" dirty="0"/>
          </a:p>
        </p:txBody>
      </p:sp>
    </p:spTree>
    <p:extLst>
      <p:ext uri="{BB962C8B-B14F-4D97-AF65-F5344CB8AC3E}">
        <p14:creationId xmlns:p14="http://schemas.microsoft.com/office/powerpoint/2010/main" val="4263914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6A3F60D-9CC7-4E73-B7B1-8A0A480039C5}" type="datetimeFigureOut">
              <a:rPr lang="en-US" smtClean="0"/>
              <a:t>5/15/2024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D4D762-034E-4A21-93C2-EC82426FFD8B}" type="slidenum">
              <a:rPr lang="en-US" smtClean="0"/>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normAutofit/>
          </a:bodyPr>
          <a:lstStyle>
            <a:lvl1pPr>
              <a:defRPr sz="3200"/>
            </a:lvl1pPr>
          </a:lstStyle>
          <a:p>
            <a:r>
              <a:rPr lang="en-US" dirty="0"/>
              <a:t>Click to edit Master title style</a:t>
            </a:r>
          </a:p>
        </p:txBody>
      </p:sp>
    </p:spTree>
    <p:extLst>
      <p:ext uri="{BB962C8B-B14F-4D97-AF65-F5344CB8AC3E}">
        <p14:creationId xmlns:p14="http://schemas.microsoft.com/office/powerpoint/2010/main" val="1731883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A3F60D-9CC7-4E73-B7B1-8A0A480039C5}" type="datetimeFigureOut">
              <a:rPr lang="en-US" smtClean="0"/>
              <a:t>5/15/2024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D4D762-034E-4A21-93C2-EC82426FFD8B}" type="slidenum">
              <a:rPr lang="en-US" smtClean="0"/>
              <a:t>‹#›</a:t>
            </a:fld>
            <a:endParaRPr lang="en-US" dirty="0"/>
          </a:p>
        </p:txBody>
      </p:sp>
    </p:spTree>
    <p:extLst>
      <p:ext uri="{BB962C8B-B14F-4D97-AF65-F5344CB8AC3E}">
        <p14:creationId xmlns:p14="http://schemas.microsoft.com/office/powerpoint/2010/main" val="317058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96A3F60D-9CC7-4E73-B7B1-8A0A480039C5}" type="datetimeFigureOut">
              <a:rPr lang="en-US" smtClean="0"/>
              <a:t>5/15/2024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C8D4D762-034E-4A21-93C2-EC82426FFD8B}" type="slidenum">
              <a:rPr lang="en-US" smtClean="0"/>
              <a:t>‹#›</a:t>
            </a:fld>
            <a:endParaRPr lang="en-US" dirty="0"/>
          </a:p>
        </p:txBody>
      </p:sp>
    </p:spTree>
    <p:extLst>
      <p:ext uri="{BB962C8B-B14F-4D97-AF65-F5344CB8AC3E}">
        <p14:creationId xmlns:p14="http://schemas.microsoft.com/office/powerpoint/2010/main" val="2149510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A3F60D-9CC7-4E73-B7B1-8A0A480039C5}" type="datetimeFigureOut">
              <a:rPr lang="en-US" smtClean="0"/>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D4D762-034E-4A21-93C2-EC82426FFD8B}" type="slidenum">
              <a:rPr lang="en-US" smtClean="0"/>
              <a:t>‹#›</a:t>
            </a:fld>
            <a:endParaRPr lang="en-US" dirty="0"/>
          </a:p>
        </p:txBody>
      </p:sp>
    </p:spTree>
    <p:extLst>
      <p:ext uri="{BB962C8B-B14F-4D97-AF65-F5344CB8AC3E}">
        <p14:creationId xmlns:p14="http://schemas.microsoft.com/office/powerpoint/2010/main" val="2998518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96A3F60D-9CC7-4E73-B7B1-8A0A480039C5}" type="datetimeFigureOut">
              <a:rPr lang="en-US" smtClean="0"/>
              <a:t>5/15/2024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C8D4D762-034E-4A21-93C2-EC82426FFD8B}"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5673823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AED54-3CBD-47FC-A318-0A9BF1A4162D}"/>
              </a:ext>
            </a:extLst>
          </p:cNvPr>
          <p:cNvSpPr>
            <a:spLocks noGrp="1"/>
          </p:cNvSpPr>
          <p:nvPr>
            <p:ph type="ctrTitle"/>
          </p:nvPr>
        </p:nvSpPr>
        <p:spPr/>
        <p:txBody>
          <a:bodyPr>
            <a:normAutofit fontScale="90000"/>
          </a:bodyPr>
          <a:lstStyle/>
          <a:p>
            <a:pPr algn="ctr"/>
            <a:r>
              <a:rPr lang="en-GB" b="1" dirty="0"/>
              <a:t>Conjoint Therapy: Effects on the problem user and affected family members</a:t>
            </a:r>
            <a:endParaRPr lang="en-US" dirty="0"/>
          </a:p>
        </p:txBody>
      </p:sp>
      <p:sp>
        <p:nvSpPr>
          <p:cNvPr id="3" name="Subtitle 2">
            <a:extLst>
              <a:ext uri="{FF2B5EF4-FFF2-40B4-BE49-F238E27FC236}">
                <a16:creationId xmlns:a16="http://schemas.microsoft.com/office/drawing/2014/main" id="{2F828B52-A087-409E-877E-29B4D6C77E85}"/>
              </a:ext>
            </a:extLst>
          </p:cNvPr>
          <p:cNvSpPr>
            <a:spLocks noGrp="1"/>
          </p:cNvSpPr>
          <p:nvPr>
            <p:ph type="subTitle" idx="1"/>
          </p:nvPr>
        </p:nvSpPr>
        <p:spPr>
          <a:xfrm>
            <a:off x="1001027" y="3291841"/>
            <a:ext cx="10019899" cy="3041582"/>
          </a:xfrm>
        </p:spPr>
        <p:txBody>
          <a:bodyPr>
            <a:normAutofit/>
          </a:bodyPr>
          <a:lstStyle/>
          <a:p>
            <a:pPr algn="ctr"/>
            <a:r>
              <a:rPr lang="en-US" sz="2400" dirty="0">
                <a:solidFill>
                  <a:schemeClr val="accent3">
                    <a:lumMod val="60000"/>
                    <a:lumOff val="40000"/>
                  </a:schemeClr>
                </a:solidFill>
              </a:rPr>
              <a:t>Barbara S. McCrady</a:t>
            </a:r>
          </a:p>
          <a:p>
            <a:pPr algn="ctr"/>
            <a:r>
              <a:rPr lang="en-US" sz="2000" dirty="0">
                <a:solidFill>
                  <a:schemeClr val="accent3">
                    <a:lumMod val="60000"/>
                    <a:lumOff val="40000"/>
                  </a:schemeClr>
                </a:solidFill>
              </a:rPr>
              <a:t>Distinguished Professor Emerita</a:t>
            </a:r>
          </a:p>
          <a:p>
            <a:pPr algn="ctr"/>
            <a:r>
              <a:rPr lang="en-US" sz="2000" dirty="0">
                <a:solidFill>
                  <a:schemeClr val="accent3">
                    <a:lumMod val="60000"/>
                    <a:lumOff val="40000"/>
                  </a:schemeClr>
                </a:solidFill>
              </a:rPr>
              <a:t>University of New Mexico, Albuquerque, NM, USA</a:t>
            </a:r>
          </a:p>
          <a:p>
            <a:pPr algn="ctr"/>
            <a:r>
              <a:rPr lang="en-US" sz="2000" i="1" dirty="0">
                <a:solidFill>
                  <a:schemeClr val="accent3">
                    <a:lumMod val="60000"/>
                    <a:lumOff val="40000"/>
                  </a:schemeClr>
                </a:solidFill>
              </a:rPr>
              <a:t>bmccrady@unm.edu</a:t>
            </a:r>
          </a:p>
          <a:p>
            <a:pPr algn="ctr"/>
            <a:r>
              <a:rPr lang="en-US" sz="2000" dirty="0">
                <a:solidFill>
                  <a:schemeClr val="accent3">
                    <a:lumMod val="60000"/>
                    <a:lumOff val="40000"/>
                  </a:schemeClr>
                </a:solidFill>
              </a:rPr>
              <a:t>Presented to the </a:t>
            </a:r>
            <a:r>
              <a:rPr lang="en-GB" sz="2000" u="sng" dirty="0">
                <a:solidFill>
                  <a:schemeClr val="accent3">
                    <a:lumMod val="60000"/>
                    <a:lumOff val="40000"/>
                  </a:schemeClr>
                </a:solidFill>
              </a:rPr>
              <a:t>A</a:t>
            </a:r>
            <a:r>
              <a:rPr lang="en-GB" sz="2000" dirty="0">
                <a:solidFill>
                  <a:schemeClr val="accent3">
                    <a:lumMod val="60000"/>
                    <a:lumOff val="40000"/>
                  </a:schemeClr>
                </a:solidFill>
              </a:rPr>
              <a:t>ddiction and the </a:t>
            </a:r>
            <a:r>
              <a:rPr lang="en-GB" sz="2000" u="sng" dirty="0">
                <a:solidFill>
                  <a:schemeClr val="accent3">
                    <a:lumMod val="60000"/>
                    <a:lumOff val="40000"/>
                  </a:schemeClr>
                </a:solidFill>
              </a:rPr>
              <a:t>F</a:t>
            </a:r>
            <a:r>
              <a:rPr lang="en-GB" sz="2000" dirty="0">
                <a:solidFill>
                  <a:schemeClr val="accent3">
                    <a:lumMod val="60000"/>
                    <a:lumOff val="40000"/>
                  </a:schemeClr>
                </a:solidFill>
              </a:rPr>
              <a:t>amily </a:t>
            </a:r>
            <a:r>
              <a:rPr lang="en-GB" sz="2000" u="sng" dirty="0">
                <a:solidFill>
                  <a:schemeClr val="accent3">
                    <a:lumMod val="60000"/>
                    <a:lumOff val="40000"/>
                  </a:schemeClr>
                </a:solidFill>
              </a:rPr>
              <a:t>I</a:t>
            </a:r>
            <a:r>
              <a:rPr lang="en-GB" sz="2000" dirty="0">
                <a:solidFill>
                  <a:schemeClr val="accent3">
                    <a:lumMod val="60000"/>
                    <a:lumOff val="40000"/>
                  </a:schemeClr>
                </a:solidFill>
              </a:rPr>
              <a:t>nternational </a:t>
            </a:r>
            <a:r>
              <a:rPr lang="en-GB" sz="2000" u="sng" dirty="0">
                <a:solidFill>
                  <a:schemeClr val="accent3">
                    <a:lumMod val="60000"/>
                    <a:lumOff val="40000"/>
                  </a:schemeClr>
                </a:solidFill>
              </a:rPr>
              <a:t>Net</a:t>
            </a:r>
            <a:r>
              <a:rPr lang="en-GB" sz="2000" dirty="0">
                <a:solidFill>
                  <a:schemeClr val="accent3">
                    <a:lumMod val="60000"/>
                    <a:lumOff val="40000"/>
                  </a:schemeClr>
                </a:solidFill>
              </a:rPr>
              <a:t>work (AFINet) Webinar Series: May 15, 2024</a:t>
            </a:r>
            <a:endParaRPr lang="en-US" sz="2000" dirty="0">
              <a:solidFill>
                <a:schemeClr val="accent3">
                  <a:lumMod val="60000"/>
                  <a:lumOff val="40000"/>
                </a:schemeClr>
              </a:solidFill>
            </a:endParaRPr>
          </a:p>
          <a:p>
            <a:r>
              <a:rPr lang="en-GB" dirty="0"/>
              <a:t> </a:t>
            </a:r>
            <a:endParaRPr lang="en-US" dirty="0"/>
          </a:p>
          <a:p>
            <a:endParaRPr lang="en-US" dirty="0"/>
          </a:p>
        </p:txBody>
      </p:sp>
    </p:spTree>
    <p:extLst>
      <p:ext uri="{BB962C8B-B14F-4D97-AF65-F5344CB8AC3E}">
        <p14:creationId xmlns:p14="http://schemas.microsoft.com/office/powerpoint/2010/main" val="4141749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94A75-278F-4905-9B4F-1B2072B2FF7F}"/>
              </a:ext>
            </a:extLst>
          </p:cNvPr>
          <p:cNvSpPr>
            <a:spLocks noGrp="1"/>
          </p:cNvSpPr>
          <p:nvPr>
            <p:ph type="title"/>
          </p:nvPr>
        </p:nvSpPr>
        <p:spPr/>
        <p:txBody>
          <a:bodyPr>
            <a:noAutofit/>
          </a:bodyPr>
          <a:lstStyle/>
          <a:p>
            <a:r>
              <a:rPr lang="en-US" dirty="0"/>
              <a:t>Family focus groups: perspectives on </a:t>
            </a:r>
            <a:r>
              <a:rPr lang="en-US" sz="3200" dirty="0"/>
              <a:t>family-involvement in treatment</a:t>
            </a:r>
          </a:p>
        </p:txBody>
      </p:sp>
      <p:sp>
        <p:nvSpPr>
          <p:cNvPr id="3" name="Content Placeholder 2">
            <a:extLst>
              <a:ext uri="{FF2B5EF4-FFF2-40B4-BE49-F238E27FC236}">
                <a16:creationId xmlns:a16="http://schemas.microsoft.com/office/drawing/2014/main" id="{A9C023A7-9BD0-4AAD-905E-14C5CF287C21}"/>
              </a:ext>
            </a:extLst>
          </p:cNvPr>
          <p:cNvSpPr>
            <a:spLocks noGrp="1"/>
          </p:cNvSpPr>
          <p:nvPr>
            <p:ph idx="1"/>
          </p:nvPr>
        </p:nvSpPr>
        <p:spPr/>
        <p:txBody>
          <a:bodyPr/>
          <a:lstStyle/>
          <a:p>
            <a:r>
              <a:rPr lang="en-US" dirty="0"/>
              <a:t>Positive interpersonal impact</a:t>
            </a:r>
          </a:p>
          <a:p>
            <a:pPr lvl="1"/>
            <a:r>
              <a:rPr lang="en-US" dirty="0"/>
              <a:t>“When she came home, you’d kind of at least want to talk about it, let them know that you’re there for them, and if they want to open up and talk about it that’s fine” </a:t>
            </a:r>
          </a:p>
          <a:p>
            <a:r>
              <a:rPr lang="en-US" dirty="0"/>
              <a:t>Optimism about family attendance</a:t>
            </a:r>
          </a:p>
          <a:p>
            <a:pPr lvl="1"/>
            <a:r>
              <a:rPr lang="en-US" dirty="0"/>
              <a:t>Family members wanted to be involved, but weren’t sure the IP wanted them involved</a:t>
            </a:r>
          </a:p>
          <a:p>
            <a:pPr lvl="1"/>
            <a:r>
              <a:rPr lang="en-US" dirty="0"/>
              <a:t>From IP focus groups: wanted their families involved in treatment, but weren’t sure family members wanted to be involved</a:t>
            </a:r>
          </a:p>
          <a:p>
            <a:pPr marL="0" indent="0">
              <a:buNone/>
            </a:pPr>
            <a:endParaRPr lang="en-US" dirty="0"/>
          </a:p>
        </p:txBody>
      </p:sp>
    </p:spTree>
    <p:extLst>
      <p:ext uri="{BB962C8B-B14F-4D97-AF65-F5344CB8AC3E}">
        <p14:creationId xmlns:p14="http://schemas.microsoft.com/office/powerpoint/2010/main" val="1536442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a:t>Alcohol behavioral couple therapy (ABCT)</a:t>
            </a:r>
          </a:p>
        </p:txBody>
      </p:sp>
    </p:spTree>
    <p:extLst>
      <p:ext uri="{BB962C8B-B14F-4D97-AF65-F5344CB8AC3E}">
        <p14:creationId xmlns:p14="http://schemas.microsoft.com/office/powerpoint/2010/main" val="1275670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CONCEPTUAL FRAMEWORK: General systems theory</a:t>
            </a:r>
          </a:p>
        </p:txBody>
      </p:sp>
      <p:sp>
        <p:nvSpPr>
          <p:cNvPr id="3" name="Content Placeholder 2"/>
          <p:cNvSpPr>
            <a:spLocks noGrp="1"/>
          </p:cNvSpPr>
          <p:nvPr>
            <p:ph idx="1"/>
          </p:nvPr>
        </p:nvSpPr>
        <p:spPr/>
        <p:txBody>
          <a:bodyPr>
            <a:normAutofit/>
          </a:bodyPr>
          <a:lstStyle/>
          <a:p>
            <a:r>
              <a:rPr lang="en-US" dirty="0"/>
              <a:t>Individual behavior and change can be understood at multiple levels:</a:t>
            </a:r>
          </a:p>
          <a:p>
            <a:pPr lvl="1"/>
            <a:r>
              <a:rPr lang="en-US" dirty="0"/>
              <a:t>Intra-individual</a:t>
            </a:r>
          </a:p>
          <a:p>
            <a:pPr lvl="1"/>
            <a:r>
              <a:rPr lang="en-US" dirty="0"/>
              <a:t>Proximal interpersonal relationships (family, friends)</a:t>
            </a:r>
          </a:p>
          <a:p>
            <a:pPr lvl="1"/>
            <a:r>
              <a:rPr lang="en-US" dirty="0"/>
              <a:t>Larger social systems (work, school, community)</a:t>
            </a:r>
          </a:p>
          <a:p>
            <a:pPr lvl="1"/>
            <a:r>
              <a:rPr lang="en-US" dirty="0"/>
              <a:t>Individuals in a social network have reciprocal influences on each other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CONCEPTUAL FRAMEWORK: Functional analytic</a:t>
            </a:r>
          </a:p>
        </p:txBody>
      </p:sp>
      <p:sp>
        <p:nvSpPr>
          <p:cNvPr id="3" name="Content Placeholder 2"/>
          <p:cNvSpPr>
            <a:spLocks noGrp="1"/>
          </p:cNvSpPr>
          <p:nvPr>
            <p:ph idx="1"/>
          </p:nvPr>
        </p:nvSpPr>
        <p:spPr>
          <a:xfrm>
            <a:off x="581192" y="2180496"/>
            <a:ext cx="11029615" cy="4677504"/>
          </a:xfrm>
        </p:spPr>
        <p:txBody>
          <a:bodyPr>
            <a:normAutofit fontScale="92500" lnSpcReduction="10000"/>
          </a:bodyPr>
          <a:lstStyle/>
          <a:p>
            <a:r>
              <a:rPr lang="en-US" dirty="0"/>
              <a:t>Individual behavior can be understood in terms of:</a:t>
            </a:r>
          </a:p>
          <a:p>
            <a:pPr lvl="1"/>
            <a:r>
              <a:rPr lang="en-US" dirty="0"/>
              <a:t>Intra-individual and environmental antecedents</a:t>
            </a:r>
          </a:p>
          <a:p>
            <a:pPr lvl="1"/>
            <a:r>
              <a:rPr lang="en-US" dirty="0"/>
              <a:t>Intra-individual cognitive, affective, and physiological responses</a:t>
            </a:r>
          </a:p>
          <a:p>
            <a:pPr lvl="1"/>
            <a:r>
              <a:rPr lang="en-US" dirty="0"/>
              <a:t>Behavioral responses</a:t>
            </a:r>
          </a:p>
          <a:p>
            <a:pPr lvl="1"/>
            <a:r>
              <a:rPr lang="en-US" dirty="0"/>
              <a:t>Intra-individual and interpersonal consequences that maintain the behavior</a:t>
            </a:r>
          </a:p>
          <a:p>
            <a:r>
              <a:rPr lang="en-US" dirty="0"/>
              <a:t>Change in behavior is motivated by:</a:t>
            </a:r>
          </a:p>
          <a:p>
            <a:pPr lvl="1"/>
            <a:r>
              <a:rPr lang="en-US" dirty="0"/>
              <a:t>Recognizing and wanting to decrease the delayed negative consequences of the target behavior</a:t>
            </a:r>
          </a:p>
          <a:p>
            <a:pPr lvl="1"/>
            <a:r>
              <a:rPr lang="en-US" dirty="0"/>
              <a:t>Wanting to increase positive rewards in their lives</a:t>
            </a:r>
          </a:p>
          <a:p>
            <a:pPr lvl="1"/>
            <a:r>
              <a:rPr lang="en-US" dirty="0"/>
              <a:t>Incentives from the proximal and larger social networks</a:t>
            </a:r>
          </a:p>
          <a:p>
            <a:pPr marL="0" indent="0">
              <a:buNone/>
            </a:pPr>
            <a:endParaRPr lang="en-US" sz="1500" dirty="0"/>
          </a:p>
          <a:p>
            <a:pPr marL="0" indent="0">
              <a:buNone/>
            </a:pPr>
            <a:r>
              <a:rPr lang="en-US" sz="1500" dirty="0"/>
              <a:t>McCrady, B. S., Epstein, E. E., &amp; Holzhauer, C. (2023). Couple therapy in the treatment of alcohol problems.  In:  D. K. Snyder &amp; J. Lebow (Eds.), </a:t>
            </a:r>
            <a:r>
              <a:rPr lang="en-US" sz="1500" i="1" dirty="0"/>
              <a:t>Clinical handbook of couple therapy, 6</a:t>
            </a:r>
            <a:r>
              <a:rPr lang="en-US" sz="1500" i="1" baseline="30000" dirty="0"/>
              <a:t>th</a:t>
            </a:r>
            <a:r>
              <a:rPr lang="en-US" sz="1500" i="1" dirty="0"/>
              <a:t> edition </a:t>
            </a:r>
            <a:r>
              <a:rPr lang="en-US" sz="1500" dirty="0"/>
              <a:t>(pp. 554-575). Guilford Press. </a:t>
            </a:r>
          </a:p>
          <a:p>
            <a:pPr marL="0" indent="0">
              <a:buNone/>
            </a:pPr>
            <a:endParaRPr lang="en-US" dirty="0"/>
          </a:p>
        </p:txBody>
      </p:sp>
    </p:spTree>
    <p:extLst>
      <p:ext uri="{BB962C8B-B14F-4D97-AF65-F5344CB8AC3E}">
        <p14:creationId xmlns:p14="http://schemas.microsoft.com/office/powerpoint/2010/main" val="3864148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73475" y="702156"/>
            <a:ext cx="11245048" cy="1013800"/>
          </a:xfrm>
        </p:spPr>
        <p:txBody>
          <a:bodyPr anchorCtr="1">
            <a:normAutofit fontScale="90000"/>
          </a:bodyPr>
          <a:lstStyle/>
          <a:p>
            <a:r>
              <a:rPr lang="en-US" sz="3600" dirty="0"/>
              <a:t>What is Alcohol Behavioral Couple Therapy (ABCT)?</a:t>
            </a:r>
          </a:p>
        </p:txBody>
      </p:sp>
      <p:sp>
        <p:nvSpPr>
          <p:cNvPr id="143363" name="Rectangle 3"/>
          <p:cNvSpPr>
            <a:spLocks noGrp="1" noChangeArrowheads="1"/>
          </p:cNvSpPr>
          <p:nvPr>
            <p:ph idx="1"/>
          </p:nvPr>
        </p:nvSpPr>
        <p:spPr/>
        <p:txBody>
          <a:bodyPr>
            <a:normAutofit lnSpcReduction="10000"/>
          </a:bodyPr>
          <a:lstStyle/>
          <a:p>
            <a:r>
              <a:rPr lang="en-US" sz="2400" dirty="0">
                <a:effectLst>
                  <a:outerShdw blurRad="38100" dist="38100" dir="2700000" algn="tl">
                    <a:srgbClr val="FFFFFF"/>
                  </a:outerShdw>
                </a:effectLst>
              </a:rPr>
              <a:t>Focuses on the primary intimate relationship</a:t>
            </a:r>
          </a:p>
          <a:p>
            <a:r>
              <a:rPr lang="en-US" sz="2400" dirty="0">
                <a:effectLst>
                  <a:outerShdw blurRad="38100" dist="38100" dir="2700000" algn="tl">
                    <a:srgbClr val="FFFFFF"/>
                  </a:outerShdw>
                </a:effectLst>
              </a:rPr>
              <a:t>Draws on cognitive-behavioral approaches to:</a:t>
            </a:r>
          </a:p>
          <a:p>
            <a:pPr lvl="1"/>
            <a:r>
              <a:rPr lang="en-US" sz="2200" dirty="0">
                <a:effectLst>
                  <a:outerShdw blurRad="38100" dist="38100" dir="2700000" algn="tl">
                    <a:srgbClr val="FFFFFF"/>
                  </a:outerShdw>
                </a:effectLst>
              </a:rPr>
              <a:t>Alcohol use disorders</a:t>
            </a:r>
          </a:p>
          <a:p>
            <a:pPr lvl="1"/>
            <a:r>
              <a:rPr lang="en-US" sz="2200" dirty="0">
                <a:effectLst>
                  <a:outerShdw blurRad="38100" dist="38100" dir="2700000" algn="tl">
                    <a:srgbClr val="FFFFFF"/>
                  </a:outerShdw>
                </a:effectLst>
              </a:rPr>
              <a:t>Distressed relationships</a:t>
            </a:r>
          </a:p>
          <a:p>
            <a:r>
              <a:rPr lang="en-US" sz="2400" dirty="0">
                <a:effectLst>
                  <a:outerShdw blurRad="38100" dist="38100" dir="2700000" algn="tl">
                    <a:srgbClr val="FFFFFF"/>
                  </a:outerShdw>
                </a:effectLst>
              </a:rPr>
              <a:t>Includes 3 major treatment elements to:</a:t>
            </a:r>
          </a:p>
          <a:p>
            <a:pPr lvl="1"/>
            <a:r>
              <a:rPr lang="en-US" sz="2200" dirty="0">
                <a:effectLst>
                  <a:outerShdw blurRad="38100" dist="38100" dir="2700000" algn="tl">
                    <a:srgbClr val="FFFFFF"/>
                  </a:outerShdw>
                </a:effectLst>
              </a:rPr>
              <a:t>Teach abstinence skills</a:t>
            </a:r>
          </a:p>
          <a:p>
            <a:pPr lvl="1"/>
            <a:r>
              <a:rPr lang="en-US" sz="2200" dirty="0">
                <a:effectLst>
                  <a:outerShdw blurRad="38100" dist="38100" dir="2700000" algn="tl">
                    <a:srgbClr val="FFFFFF"/>
                  </a:outerShdw>
                </a:effectLst>
              </a:rPr>
              <a:t>Teach partner behaviors to cope with drinking and support change</a:t>
            </a:r>
          </a:p>
          <a:p>
            <a:pPr lvl="1"/>
            <a:r>
              <a:rPr lang="en-US" sz="2200" dirty="0">
                <a:effectLst>
                  <a:outerShdw blurRad="38100" dist="38100" dir="2700000" algn="tl">
                    <a:srgbClr val="FFFFFF"/>
                  </a:outerShdw>
                </a:effectLst>
              </a:rPr>
              <a:t>Improve intimate relationship</a:t>
            </a:r>
          </a:p>
        </p:txBody>
      </p:sp>
      <p:sp>
        <p:nvSpPr>
          <p:cNvPr id="5" name="TextBox 4"/>
          <p:cNvSpPr txBox="1"/>
          <p:nvPr/>
        </p:nvSpPr>
        <p:spPr>
          <a:xfrm>
            <a:off x="4419601" y="6400800"/>
            <a:ext cx="1151021" cy="369332"/>
          </a:xfrm>
          <a:prstGeom prst="rect">
            <a:avLst/>
          </a:prstGeom>
          <a:noFill/>
        </p:spPr>
        <p:txBody>
          <a:bodyPr wrap="none" rtlCol="0">
            <a:spAutoFit/>
          </a:bodyPr>
          <a:lstStyle/>
          <a:p>
            <a:r>
              <a:rPr lang="en-US" b="1" dirty="0">
                <a:solidFill>
                  <a:schemeClr val="bg1"/>
                </a:solidFill>
              </a:rPr>
              <a:t>Nora Noel</a:t>
            </a:r>
          </a:p>
        </p:txBody>
      </p:sp>
      <p:sp>
        <p:nvSpPr>
          <p:cNvPr id="6" name="TextBox 5"/>
          <p:cNvSpPr txBox="1"/>
          <p:nvPr/>
        </p:nvSpPr>
        <p:spPr>
          <a:xfrm>
            <a:off x="2209800" y="6211670"/>
            <a:ext cx="916982" cy="646331"/>
          </a:xfrm>
          <a:prstGeom prst="rect">
            <a:avLst/>
          </a:prstGeom>
          <a:noFill/>
        </p:spPr>
        <p:txBody>
          <a:bodyPr wrap="none" rtlCol="0">
            <a:spAutoFit/>
          </a:bodyPr>
          <a:lstStyle/>
          <a:p>
            <a:r>
              <a:rPr lang="en-US" b="1" dirty="0">
                <a:solidFill>
                  <a:schemeClr val="bg1"/>
                </a:solidFill>
              </a:rPr>
              <a:t>David </a:t>
            </a:r>
          </a:p>
          <a:p>
            <a:r>
              <a:rPr lang="en-US" b="1" dirty="0">
                <a:solidFill>
                  <a:schemeClr val="bg1"/>
                </a:solidFill>
              </a:rPr>
              <a:t>Abrams</a:t>
            </a:r>
          </a:p>
        </p:txBody>
      </p:sp>
      <p:sp>
        <p:nvSpPr>
          <p:cNvPr id="9" name="TextBox 8"/>
          <p:cNvSpPr txBox="1"/>
          <p:nvPr/>
        </p:nvSpPr>
        <p:spPr>
          <a:xfrm>
            <a:off x="6934200" y="6488668"/>
            <a:ext cx="1380378" cy="369332"/>
          </a:xfrm>
          <a:prstGeom prst="rect">
            <a:avLst/>
          </a:prstGeom>
          <a:noFill/>
        </p:spPr>
        <p:txBody>
          <a:bodyPr wrap="none" rtlCol="0">
            <a:spAutoFit/>
          </a:bodyPr>
          <a:lstStyle/>
          <a:p>
            <a:r>
              <a:rPr lang="en-US" b="1" dirty="0">
                <a:solidFill>
                  <a:schemeClr val="bg1"/>
                </a:solidFill>
              </a:rPr>
              <a:t>Beth Epstein</a:t>
            </a:r>
          </a:p>
        </p:txBody>
      </p:sp>
    </p:spTree>
    <p:extLst>
      <p:ext uri="{BB962C8B-B14F-4D97-AF65-F5344CB8AC3E}">
        <p14:creationId xmlns:p14="http://schemas.microsoft.com/office/powerpoint/2010/main" val="1516430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7070" y="644405"/>
            <a:ext cx="11029616" cy="1013800"/>
          </a:xfrm>
        </p:spPr>
        <p:txBody>
          <a:bodyPr/>
          <a:lstStyle/>
          <a:p>
            <a:r>
              <a:rPr lang="en-US" dirty="0"/>
              <a:t>Structure of treatment</a:t>
            </a:r>
          </a:p>
        </p:txBody>
      </p:sp>
      <p:sp>
        <p:nvSpPr>
          <p:cNvPr id="11267" name="Rectangle 3"/>
          <p:cNvSpPr>
            <a:spLocks noGrp="1" noChangeArrowheads="1"/>
          </p:cNvSpPr>
          <p:nvPr>
            <p:ph idx="1"/>
          </p:nvPr>
        </p:nvSpPr>
        <p:spPr/>
        <p:txBody>
          <a:bodyPr/>
          <a:lstStyle/>
          <a:p>
            <a:r>
              <a:rPr lang="en-US" sz="2400" dirty="0"/>
              <a:t>Outpatient treatment </a:t>
            </a:r>
          </a:p>
          <a:p>
            <a:r>
              <a:rPr lang="en-US" sz="2400" dirty="0"/>
              <a:t>Stand-alone treatment</a:t>
            </a:r>
          </a:p>
          <a:p>
            <a:r>
              <a:rPr lang="en-US" sz="2400" dirty="0"/>
              <a:t>Both partners present for all sessions</a:t>
            </a:r>
          </a:p>
          <a:p>
            <a:r>
              <a:rPr lang="en-US" sz="2400" dirty="0"/>
              <a:t>Sessions are 1½ hours in length</a:t>
            </a:r>
          </a:p>
          <a:p>
            <a:r>
              <a:rPr lang="en-US" sz="2400" dirty="0"/>
              <a:t>Treatment is manual-guided</a:t>
            </a:r>
          </a:p>
        </p:txBody>
      </p:sp>
    </p:spTree>
    <p:extLst>
      <p:ext uri="{BB962C8B-B14F-4D97-AF65-F5344CB8AC3E}">
        <p14:creationId xmlns:p14="http://schemas.microsoft.com/office/powerpoint/2010/main" val="2657297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Cover for &#10;Overcoming Alcohol Problems&#10;"/>
          <p:cNvPicPr>
            <a:picLocks noChangeAspect="1" noChangeArrowheads="1"/>
          </p:cNvPicPr>
          <p:nvPr/>
        </p:nvPicPr>
        <p:blipFill>
          <a:blip r:embed="rId2" cstate="print"/>
          <a:srcRect/>
          <a:stretch>
            <a:fillRect/>
          </a:stretch>
        </p:blipFill>
        <p:spPr bwMode="auto">
          <a:xfrm>
            <a:off x="6477001" y="1950559"/>
            <a:ext cx="3456307" cy="4473999"/>
          </a:xfrm>
          <a:prstGeom prst="rect">
            <a:avLst/>
          </a:prstGeom>
          <a:noFill/>
        </p:spPr>
      </p:pic>
      <p:pic>
        <p:nvPicPr>
          <p:cNvPr id="31748" name="Picture 4" descr="Cover for &#10;Overcoming Alcohol Problems&#10;"/>
          <p:cNvPicPr>
            <a:picLocks noChangeAspect="1" noChangeArrowheads="1"/>
          </p:cNvPicPr>
          <p:nvPr/>
        </p:nvPicPr>
        <p:blipFill>
          <a:blip r:embed="rId3" cstate="print"/>
          <a:srcRect/>
          <a:stretch>
            <a:fillRect/>
          </a:stretch>
        </p:blipFill>
        <p:spPr bwMode="auto">
          <a:xfrm>
            <a:off x="2337592" y="1955532"/>
            <a:ext cx="3148808" cy="4495800"/>
          </a:xfrm>
          <a:prstGeom prst="rect">
            <a:avLst/>
          </a:prstGeom>
          <a:noFill/>
        </p:spPr>
      </p:pic>
      <p:sp>
        <p:nvSpPr>
          <p:cNvPr id="4" name="Title 3"/>
          <p:cNvSpPr>
            <a:spLocks noGrp="1"/>
          </p:cNvSpPr>
          <p:nvPr>
            <p:ph type="title"/>
          </p:nvPr>
        </p:nvSpPr>
        <p:spPr>
          <a:xfrm>
            <a:off x="680987" y="513347"/>
            <a:ext cx="8229600" cy="1069848"/>
          </a:xfrm>
        </p:spPr>
        <p:txBody>
          <a:bodyPr>
            <a:normAutofit/>
          </a:bodyPr>
          <a:lstStyle/>
          <a:p>
            <a:r>
              <a:rPr lang="en-US" dirty="0"/>
              <a:t>Treatment manuals</a:t>
            </a:r>
          </a:p>
        </p:txBody>
      </p:sp>
    </p:spTree>
    <p:extLst>
      <p:ext uri="{BB962C8B-B14F-4D97-AF65-F5344CB8AC3E}">
        <p14:creationId xmlns:p14="http://schemas.microsoft.com/office/powerpoint/2010/main" val="1546329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740343" y="587944"/>
            <a:ext cx="10983227" cy="1066800"/>
          </a:xfrm>
        </p:spPr>
        <p:txBody>
          <a:bodyPr>
            <a:normAutofit/>
          </a:bodyPr>
          <a:lstStyle/>
          <a:p>
            <a:r>
              <a:rPr lang="en-US" sz="3200" dirty="0"/>
              <a:t>What have we learned from our clinical trials?	</a:t>
            </a:r>
          </a:p>
        </p:txBody>
      </p:sp>
      <p:sp>
        <p:nvSpPr>
          <p:cNvPr id="26627" name="Rectangle 3"/>
          <p:cNvSpPr>
            <a:spLocks noGrp="1" noChangeArrowheads="1"/>
          </p:cNvSpPr>
          <p:nvPr>
            <p:ph idx="1"/>
          </p:nvPr>
        </p:nvSpPr>
        <p:spPr>
          <a:xfrm>
            <a:off x="740343" y="1915427"/>
            <a:ext cx="10838849" cy="5236144"/>
          </a:xfrm>
        </p:spPr>
        <p:txBody>
          <a:bodyPr>
            <a:normAutofit fontScale="77500" lnSpcReduction="20000"/>
          </a:bodyPr>
          <a:lstStyle/>
          <a:p>
            <a:pPr>
              <a:lnSpc>
                <a:spcPct val="90000"/>
              </a:lnSpc>
            </a:pPr>
            <a:r>
              <a:rPr lang="en-US" sz="2600" dirty="0"/>
              <a:t>Addressing relationship issues along with drinking leads to better drinking and relationship outcomes than focusing solely on alcohol</a:t>
            </a:r>
            <a:r>
              <a:rPr lang="en-US" sz="2600" baseline="30000" dirty="0"/>
              <a:t>1</a:t>
            </a:r>
            <a:r>
              <a:rPr lang="en-US" sz="2600" dirty="0"/>
              <a:t> </a:t>
            </a:r>
          </a:p>
          <a:p>
            <a:pPr>
              <a:lnSpc>
                <a:spcPct val="90000"/>
              </a:lnSpc>
            </a:pPr>
            <a:r>
              <a:rPr lang="en-US" sz="2600" dirty="0"/>
              <a:t>Adding relapse prevention elements to ABCT helps decrease the length of relapse episodes</a:t>
            </a:r>
            <a:r>
              <a:rPr lang="en-US" sz="2600" baseline="30000" dirty="0"/>
              <a:t>2</a:t>
            </a:r>
            <a:endParaRPr lang="en-US" sz="2600" dirty="0"/>
          </a:p>
          <a:p>
            <a:pPr>
              <a:lnSpc>
                <a:spcPct val="90000"/>
              </a:lnSpc>
            </a:pPr>
            <a:r>
              <a:rPr lang="en-US" sz="2600" dirty="0"/>
              <a:t>Combining ABCT with AA and Alanon does not enhance outcomes</a:t>
            </a:r>
            <a:r>
              <a:rPr lang="en-US" sz="2600" baseline="30000" dirty="0"/>
              <a:t>2</a:t>
            </a:r>
            <a:endParaRPr lang="en-US" sz="2600" dirty="0"/>
          </a:p>
          <a:p>
            <a:pPr>
              <a:lnSpc>
                <a:spcPct val="90000"/>
              </a:lnSpc>
            </a:pPr>
            <a:r>
              <a:rPr lang="en-US" sz="2600" dirty="0"/>
              <a:t>Couple therapy is more effective than individual treatment</a:t>
            </a:r>
            <a:r>
              <a:rPr lang="en-US" sz="2600" baseline="30000" dirty="0"/>
              <a:t>3</a:t>
            </a:r>
            <a:endParaRPr lang="en-US" sz="2600" dirty="0"/>
          </a:p>
          <a:p>
            <a:pPr>
              <a:lnSpc>
                <a:spcPct val="90000"/>
              </a:lnSpc>
            </a:pPr>
            <a:r>
              <a:rPr lang="en-US" sz="2600" dirty="0"/>
              <a:t>Couple therapy is more effective than individual treatment for women with other Axis I or Axis II disorders</a:t>
            </a:r>
            <a:r>
              <a:rPr lang="en-US" sz="2600" baseline="30000" dirty="0"/>
              <a:t>3</a:t>
            </a:r>
            <a:endParaRPr lang="en-US" sz="2600" dirty="0"/>
          </a:p>
          <a:p>
            <a:pPr>
              <a:lnSpc>
                <a:spcPct val="90000"/>
              </a:lnSpc>
            </a:pPr>
            <a:r>
              <a:rPr lang="en-US" sz="2600" dirty="0"/>
              <a:t>Women with AUD have greater hesitancy about conjoint therapy than men with AUD</a:t>
            </a:r>
            <a:r>
              <a:rPr lang="en-US" sz="2600" baseline="30000" dirty="0"/>
              <a:t>4</a:t>
            </a:r>
            <a:endParaRPr lang="en-US" sz="2600" dirty="0"/>
          </a:p>
          <a:p>
            <a:pPr>
              <a:lnSpc>
                <a:spcPct val="90000"/>
              </a:lnSpc>
            </a:pPr>
            <a:r>
              <a:rPr lang="en-US" sz="2600" dirty="0"/>
              <a:t>For women, providing a blend of individual and conjoint sessions enhances treatment engagement</a:t>
            </a:r>
            <a:r>
              <a:rPr lang="en-US" sz="2600" baseline="30000" dirty="0"/>
              <a:t>5</a:t>
            </a:r>
            <a:r>
              <a:rPr lang="en-US" sz="2600" dirty="0"/>
              <a:t> </a:t>
            </a:r>
          </a:p>
          <a:p>
            <a:pPr>
              <a:lnSpc>
                <a:spcPct val="90000"/>
              </a:lnSpc>
            </a:pPr>
            <a:endParaRPr lang="en-US" dirty="0"/>
          </a:p>
          <a:p>
            <a:pPr marL="0" indent="0">
              <a:lnSpc>
                <a:spcPct val="90000"/>
              </a:lnSpc>
              <a:buNone/>
            </a:pPr>
            <a:r>
              <a:rPr lang="en-US" sz="1400" baseline="30000" dirty="0"/>
              <a:t>1</a:t>
            </a:r>
            <a:r>
              <a:rPr lang="en-US" sz="1400" dirty="0"/>
              <a:t>McCrady, B. S., Noel, N. E., Stout, R. L., Abrams, D. B. &amp; Nelson, H. F. (1991).  Effectiveness of three types of spouse‑involved behavioral alcoholism treatment:  Outcome 18 months after treatment. </a:t>
            </a:r>
            <a:r>
              <a:rPr lang="en-US" sz="1400" i="1" dirty="0"/>
              <a:t>British Journal of Addictions, 86</a:t>
            </a:r>
            <a:r>
              <a:rPr lang="en-US" sz="1400" dirty="0"/>
              <a:t>, 1415‑1424. </a:t>
            </a:r>
          </a:p>
          <a:p>
            <a:pPr marL="0" indent="0">
              <a:lnSpc>
                <a:spcPct val="90000"/>
              </a:lnSpc>
              <a:buNone/>
            </a:pPr>
            <a:r>
              <a:rPr lang="en-US" sz="1400" baseline="30000" dirty="0"/>
              <a:t>2</a:t>
            </a:r>
            <a:r>
              <a:rPr lang="en-US" sz="1400" dirty="0"/>
              <a:t>McCrady, B. S., Epstein, E. E., &amp; Kahler, C. W. (2004).  AA and relapse prevention as maintenance strategies after conjoint behavioral alcohol treatment for men:  18 month outcomes.  </a:t>
            </a:r>
            <a:r>
              <a:rPr lang="en-US" sz="1400" i="1" dirty="0"/>
              <a:t>Journal of Consulting and Clinical Psychology, 72</a:t>
            </a:r>
            <a:r>
              <a:rPr lang="en-US" sz="1400" dirty="0"/>
              <a:t>, 870-878</a:t>
            </a:r>
            <a:r>
              <a:rPr lang="en-US" sz="1400" i="1" dirty="0"/>
              <a:t>.</a:t>
            </a:r>
            <a:endParaRPr lang="en-US" sz="1400" dirty="0"/>
          </a:p>
          <a:p>
            <a:pPr marL="0" indent="0">
              <a:lnSpc>
                <a:spcPct val="90000"/>
              </a:lnSpc>
              <a:buNone/>
            </a:pPr>
            <a:r>
              <a:rPr lang="en-US" sz="1400" baseline="30000" dirty="0"/>
              <a:t>3</a:t>
            </a:r>
            <a:r>
              <a:rPr lang="en-US" sz="1400" dirty="0"/>
              <a:t>McCrady, B. S., Epstein, E. E., Cook, S., Jensen, N. K., &amp; Hildebrandt, T. (2009).  A randomized trial of individual and couple behavioral alcohol treatment for women.  </a:t>
            </a:r>
            <a:r>
              <a:rPr lang="en-US" sz="1400" i="1" dirty="0"/>
              <a:t>Journal of Consulting and Clinical Psychology, 77, </a:t>
            </a:r>
            <a:r>
              <a:rPr lang="en-US" sz="1400" dirty="0"/>
              <a:t>243-256</a:t>
            </a:r>
            <a:r>
              <a:rPr lang="en-US" sz="1400" i="1" dirty="0"/>
              <a:t>.</a:t>
            </a:r>
          </a:p>
          <a:p>
            <a:pPr marL="0" indent="0">
              <a:lnSpc>
                <a:spcPct val="90000"/>
              </a:lnSpc>
              <a:buNone/>
            </a:pPr>
            <a:r>
              <a:rPr lang="en-US" sz="1400" baseline="30000" dirty="0"/>
              <a:t>4</a:t>
            </a:r>
            <a:r>
              <a:rPr lang="en-US" sz="1400" dirty="0"/>
              <a:t>McCrady, B. S., Epstein, E. E., Cook, S., Jensen, N. K., &amp; Ladd, B. O. (2011).  What do women want?  Alcohol treatment choices, treatment entry and retention.  </a:t>
            </a:r>
            <a:r>
              <a:rPr lang="en-US" sz="1400" i="1" dirty="0"/>
              <a:t>Psychology of Addictive Behaviors, 25</a:t>
            </a:r>
            <a:r>
              <a:rPr lang="en-US" sz="1400" dirty="0"/>
              <a:t>, 521-529</a:t>
            </a:r>
            <a:r>
              <a:rPr lang="en-US" sz="1400" i="1" dirty="0"/>
              <a:t>.</a:t>
            </a:r>
          </a:p>
          <a:p>
            <a:pPr marL="0" indent="0">
              <a:lnSpc>
                <a:spcPct val="90000"/>
              </a:lnSpc>
              <a:buNone/>
            </a:pPr>
            <a:r>
              <a:rPr lang="en-US" sz="1400" baseline="30000" dirty="0"/>
              <a:t>5</a:t>
            </a:r>
            <a:r>
              <a:rPr lang="en-US" sz="1400" dirty="0"/>
              <a:t>McCrady, B. S., Epstein, E. E., Hallgren, K. A., Cook, S., &amp; Jensen, N. K. (2016).  Women with alcohol dependence:  A randomized trial of couple versus individual plus couple therapy.  </a:t>
            </a:r>
            <a:r>
              <a:rPr lang="en-US" sz="1400" i="1" dirty="0"/>
              <a:t>Psychology of Addictive Behaviors, 30, </a:t>
            </a:r>
            <a:r>
              <a:rPr lang="en-US" sz="1400" dirty="0"/>
              <a:t>287-299</a:t>
            </a:r>
            <a:r>
              <a:rPr lang="en-US" sz="1400" i="1" dirty="0"/>
              <a:t>. </a:t>
            </a:r>
            <a:endParaRPr lang="en-US" sz="1400" dirty="0"/>
          </a:p>
          <a:p>
            <a:pPr marL="0" indent="0">
              <a:lnSpc>
                <a:spcPct val="90000"/>
              </a:lnSpc>
              <a:buNone/>
            </a:pPr>
            <a:endParaRPr lang="en-US" sz="15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nchorCtr="1">
            <a:normAutofit fontScale="90000"/>
          </a:bodyPr>
          <a:lstStyle/>
          <a:p>
            <a:br>
              <a:rPr lang="en-US" sz="3600" i="1" dirty="0"/>
            </a:br>
            <a:r>
              <a:rPr lang="en-US" sz="3600" i="1" dirty="0"/>
              <a:t>Illustrative Outcomes: </a:t>
            </a:r>
            <a:r>
              <a:rPr lang="en-US" sz="3600" dirty="0"/>
              <a:t>Rutgers Women’s Treatment Project I</a:t>
            </a:r>
            <a:endParaRPr lang="en-US" sz="3100" dirty="0"/>
          </a:p>
        </p:txBody>
      </p:sp>
      <p:sp>
        <p:nvSpPr>
          <p:cNvPr id="164867" name="Rectangle 3"/>
          <p:cNvSpPr>
            <a:spLocks noGrp="1" noChangeArrowheads="1"/>
          </p:cNvSpPr>
          <p:nvPr>
            <p:ph idx="1"/>
          </p:nvPr>
        </p:nvSpPr>
        <p:spPr/>
        <p:txBody>
          <a:bodyPr>
            <a:normAutofit/>
          </a:bodyPr>
          <a:lstStyle/>
          <a:p>
            <a:r>
              <a:rPr lang="en-US" dirty="0">
                <a:effectLst>
                  <a:outerShdw blurRad="38100" dist="38100" dir="2700000" algn="tl">
                    <a:srgbClr val="FFFFFF"/>
                  </a:outerShdw>
                </a:effectLst>
              </a:rPr>
              <a:t>RCT of 102 women with alcohol use disorders and their male partners</a:t>
            </a:r>
          </a:p>
          <a:p>
            <a:pPr lvl="1"/>
            <a:r>
              <a:rPr lang="en-US" dirty="0">
                <a:effectLst>
                  <a:outerShdw blurRad="38100" dist="38100" dir="2700000" algn="tl">
                    <a:srgbClr val="FFFFFF"/>
                  </a:outerShdw>
                </a:effectLst>
              </a:rPr>
              <a:t>Alcohol Behavioral Couple Therapy (ABCT)</a:t>
            </a:r>
          </a:p>
          <a:p>
            <a:pPr lvl="1"/>
            <a:r>
              <a:rPr lang="en-US" dirty="0">
                <a:effectLst>
                  <a:outerShdw blurRad="38100" dist="38100" dir="2700000" algn="tl">
                    <a:srgbClr val="FFFFFF"/>
                  </a:outerShdw>
                </a:effectLst>
              </a:rPr>
              <a:t>Alcohol Behavioral Individual Treatment (ABIT)</a:t>
            </a:r>
          </a:p>
          <a:p>
            <a:r>
              <a:rPr lang="en-US" dirty="0">
                <a:effectLst>
                  <a:outerShdw blurRad="38100" dist="38100" dir="2700000" algn="tl">
                    <a:srgbClr val="FFFFFF"/>
                  </a:outerShdw>
                </a:effectLst>
              </a:rPr>
              <a:t>Assessed at baseline, post-treatment, and 6- and 12-months post-treatment</a:t>
            </a:r>
          </a:p>
          <a:p>
            <a:endParaRPr lang="en-US" dirty="0">
              <a:effectLst>
                <a:outerShdw blurRad="38100" dist="38100" dir="2700000" algn="tl">
                  <a:srgbClr val="FFFFFF"/>
                </a:outerShdw>
              </a:effectLst>
            </a:endParaRPr>
          </a:p>
          <a:p>
            <a:pPr marL="109728" indent="0">
              <a:buNone/>
            </a:pPr>
            <a:endParaRPr lang="en-US" sz="1100" dirty="0">
              <a:effectLst>
                <a:outerShdw blurRad="38100" dist="38100" dir="2700000" algn="tl">
                  <a:srgbClr val="FFFFFF"/>
                </a:outerShdw>
              </a:effectLst>
            </a:endParaRPr>
          </a:p>
          <a:p>
            <a:pPr marL="109728" indent="0">
              <a:buNone/>
            </a:pPr>
            <a:r>
              <a:rPr lang="en-US" sz="1100" dirty="0"/>
              <a:t>McCrady, B. S., Epstein, E. E., Cook, S., Jensen, N. K., &amp; Hildebrandt, T. (2009).  A randomized trial of individual and couple behavioral alcohol treatment for women.  </a:t>
            </a:r>
            <a:r>
              <a:rPr lang="en-US" sz="1100" i="1" dirty="0"/>
              <a:t>Journal of Consulting and Clinical Psychology, 77, </a:t>
            </a:r>
            <a:r>
              <a:rPr lang="en-US" sz="1100" dirty="0"/>
              <a:t>243-256</a:t>
            </a:r>
            <a:r>
              <a:rPr lang="en-US" sz="1100" i="1" dirty="0"/>
              <a:t>. </a:t>
            </a:r>
            <a:endParaRPr lang="en-US" sz="1100" dirty="0">
              <a:effectLst>
                <a:outerShdw blurRad="38100" dist="38100" dir="2700000" algn="tl">
                  <a:srgbClr val="FFFFFF"/>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143439" y="536462"/>
            <a:ext cx="6201197" cy="988332"/>
          </a:xfrm>
        </p:spPr>
        <p:txBody>
          <a:bodyPr anchorCtr="1">
            <a:normAutofit/>
          </a:bodyPr>
          <a:lstStyle/>
          <a:p>
            <a:r>
              <a:rPr lang="en-US" sz="3600" dirty="0"/>
              <a:t>ABCT and Abstinence</a:t>
            </a:r>
          </a:p>
        </p:txBody>
      </p:sp>
      <p:sp>
        <p:nvSpPr>
          <p:cNvPr id="22549" name="AutoShape 21"/>
          <p:cNvSpPr>
            <a:spLocks noChangeAspect="1" noChangeArrowheads="1" noTextEdit="1"/>
          </p:cNvSpPr>
          <p:nvPr/>
        </p:nvSpPr>
        <p:spPr bwMode="auto">
          <a:xfrm>
            <a:off x="2667000" y="1600200"/>
            <a:ext cx="7843838" cy="4191000"/>
          </a:xfrm>
          <a:prstGeom prst="rect">
            <a:avLst/>
          </a:prstGeom>
          <a:noFill/>
          <a:ln w="9525">
            <a:noFill/>
            <a:miter lim="800000"/>
            <a:headEnd/>
            <a:tailEnd/>
          </a:ln>
        </p:spPr>
        <p:txBody>
          <a:bodyPr/>
          <a:lstStyle/>
          <a:p>
            <a:endParaRPr lang="en-US" dirty="0"/>
          </a:p>
        </p:txBody>
      </p:sp>
      <p:sp>
        <p:nvSpPr>
          <p:cNvPr id="22642" name="Rectangle 114"/>
          <p:cNvSpPr>
            <a:spLocks noChangeArrowheads="1"/>
          </p:cNvSpPr>
          <p:nvPr/>
        </p:nvSpPr>
        <p:spPr bwMode="auto">
          <a:xfrm>
            <a:off x="2883526" y="2367870"/>
            <a:ext cx="365485"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100</a:t>
            </a:r>
            <a:endParaRPr lang="en-US" dirty="0">
              <a:latin typeface="Verdana" pitchFamily="34" charset="0"/>
            </a:endParaRPr>
          </a:p>
        </p:txBody>
      </p:sp>
      <p:grpSp>
        <p:nvGrpSpPr>
          <p:cNvPr id="5" name="Group 4">
            <a:extLst>
              <a:ext uri="{FF2B5EF4-FFF2-40B4-BE49-F238E27FC236}">
                <a16:creationId xmlns:a16="http://schemas.microsoft.com/office/drawing/2014/main" id="{4F7B47A4-2553-4448-A4D0-65E3900D444E}"/>
              </a:ext>
            </a:extLst>
          </p:cNvPr>
          <p:cNvGrpSpPr/>
          <p:nvPr/>
        </p:nvGrpSpPr>
        <p:grpSpPr>
          <a:xfrm>
            <a:off x="2352073" y="2396787"/>
            <a:ext cx="8010525" cy="4187027"/>
            <a:chOff x="2409825" y="1896273"/>
            <a:chExt cx="8010525" cy="4187027"/>
          </a:xfrm>
        </p:grpSpPr>
        <p:grpSp>
          <p:nvGrpSpPr>
            <p:cNvPr id="2" name="Group 3"/>
            <p:cNvGrpSpPr>
              <a:grpSpLocks/>
            </p:cNvGrpSpPr>
            <p:nvPr/>
          </p:nvGrpSpPr>
          <p:grpSpPr bwMode="auto">
            <a:xfrm>
              <a:off x="2409825" y="1905000"/>
              <a:ext cx="6580188" cy="4178300"/>
              <a:chOff x="558" y="1200"/>
              <a:chExt cx="4145" cy="2632"/>
            </a:xfrm>
          </p:grpSpPr>
          <p:sp>
            <p:nvSpPr>
              <p:cNvPr id="22532" name="Line 4"/>
              <p:cNvSpPr>
                <a:spLocks noChangeShapeType="1"/>
              </p:cNvSpPr>
              <p:nvPr/>
            </p:nvSpPr>
            <p:spPr bwMode="auto">
              <a:xfrm flipV="1">
                <a:off x="2208" y="1200"/>
                <a:ext cx="0" cy="2016"/>
              </a:xfrm>
              <a:prstGeom prst="line">
                <a:avLst/>
              </a:prstGeom>
              <a:noFill/>
              <a:ln w="9525">
                <a:solidFill>
                  <a:schemeClr val="tx1"/>
                </a:solidFill>
                <a:prstDash val="dashDot"/>
                <a:round/>
                <a:headEnd/>
                <a:tailEnd/>
              </a:ln>
            </p:spPr>
            <p:txBody>
              <a:bodyPr/>
              <a:lstStyle/>
              <a:p>
                <a:endParaRPr lang="en-US" dirty="0"/>
              </a:p>
            </p:txBody>
          </p:sp>
          <p:sp>
            <p:nvSpPr>
              <p:cNvPr id="22533" name="Text Box 5"/>
              <p:cNvSpPr txBox="1">
                <a:spLocks noChangeArrowheads="1"/>
              </p:cNvSpPr>
              <p:nvPr/>
            </p:nvSpPr>
            <p:spPr bwMode="auto">
              <a:xfrm>
                <a:off x="1248" y="2208"/>
                <a:ext cx="773" cy="233"/>
              </a:xfrm>
              <a:prstGeom prst="rect">
                <a:avLst/>
              </a:prstGeom>
              <a:noFill/>
              <a:ln w="9525">
                <a:noFill/>
                <a:miter lim="800000"/>
                <a:headEnd/>
                <a:tailEnd/>
              </a:ln>
            </p:spPr>
            <p:txBody>
              <a:bodyPr wrap="none">
                <a:spAutoFit/>
              </a:bodyPr>
              <a:lstStyle/>
              <a:p>
                <a:r>
                  <a:rPr lang="en-US" dirty="0">
                    <a:latin typeface="Arial" pitchFamily="34" charset="0"/>
                  </a:rPr>
                  <a:t>Treatment</a:t>
                </a:r>
              </a:p>
            </p:txBody>
          </p:sp>
          <p:sp>
            <p:nvSpPr>
              <p:cNvPr id="22534" name="Text Box 6"/>
              <p:cNvSpPr txBox="1">
                <a:spLocks noChangeArrowheads="1"/>
              </p:cNvSpPr>
              <p:nvPr/>
            </p:nvSpPr>
            <p:spPr bwMode="auto">
              <a:xfrm>
                <a:off x="2592" y="2223"/>
                <a:ext cx="746" cy="233"/>
              </a:xfrm>
              <a:prstGeom prst="rect">
                <a:avLst/>
              </a:prstGeom>
              <a:noFill/>
              <a:ln w="9525">
                <a:noFill/>
                <a:miter lim="800000"/>
                <a:headEnd/>
                <a:tailEnd/>
              </a:ln>
            </p:spPr>
            <p:txBody>
              <a:bodyPr wrap="none">
                <a:spAutoFit/>
              </a:bodyPr>
              <a:lstStyle/>
              <a:p>
                <a:r>
                  <a:rPr lang="en-US" dirty="0">
                    <a:latin typeface="Arial" pitchFamily="34" charset="0"/>
                  </a:rPr>
                  <a:t>Follow-up</a:t>
                </a:r>
              </a:p>
            </p:txBody>
          </p:sp>
          <p:sp>
            <p:nvSpPr>
              <p:cNvPr id="22535" name="Text Box 7"/>
              <p:cNvSpPr txBox="1">
                <a:spLocks noChangeArrowheads="1"/>
              </p:cNvSpPr>
              <p:nvPr/>
            </p:nvSpPr>
            <p:spPr bwMode="auto">
              <a:xfrm>
                <a:off x="2304" y="3582"/>
                <a:ext cx="640" cy="250"/>
              </a:xfrm>
              <a:prstGeom prst="rect">
                <a:avLst/>
              </a:prstGeom>
              <a:noFill/>
              <a:ln w="9525">
                <a:noFill/>
                <a:miter lim="800000"/>
                <a:headEnd/>
                <a:tailEnd/>
              </a:ln>
            </p:spPr>
            <p:txBody>
              <a:bodyPr wrap="none">
                <a:spAutoFit/>
              </a:bodyPr>
              <a:lstStyle/>
              <a:p>
                <a:r>
                  <a:rPr lang="en-US" sz="2000" dirty="0">
                    <a:latin typeface="Arial" pitchFamily="34" charset="0"/>
                  </a:rPr>
                  <a:t>Months</a:t>
                </a:r>
              </a:p>
            </p:txBody>
          </p:sp>
          <p:sp>
            <p:nvSpPr>
              <p:cNvPr id="22536" name="Text Box 8"/>
              <p:cNvSpPr txBox="1">
                <a:spLocks noChangeArrowheads="1"/>
              </p:cNvSpPr>
              <p:nvPr/>
            </p:nvSpPr>
            <p:spPr bwMode="auto">
              <a:xfrm rot="-5400000">
                <a:off x="-211" y="2257"/>
                <a:ext cx="1787" cy="250"/>
              </a:xfrm>
              <a:prstGeom prst="rect">
                <a:avLst/>
              </a:prstGeom>
              <a:noFill/>
              <a:ln w="9525">
                <a:noFill/>
                <a:miter lim="800000"/>
                <a:headEnd/>
                <a:tailEnd/>
              </a:ln>
            </p:spPr>
            <p:txBody>
              <a:bodyPr wrap="none">
                <a:spAutoFit/>
              </a:bodyPr>
              <a:lstStyle/>
              <a:p>
                <a:r>
                  <a:rPr lang="en-US" sz="2000" dirty="0">
                    <a:latin typeface="Arial" pitchFamily="34" charset="0"/>
                  </a:rPr>
                  <a:t>Percent Days Abstinent</a:t>
                </a:r>
              </a:p>
            </p:txBody>
          </p:sp>
          <p:sp>
            <p:nvSpPr>
              <p:cNvPr id="22537" name="Text Box 9"/>
              <p:cNvSpPr txBox="1">
                <a:spLocks noChangeArrowheads="1"/>
              </p:cNvSpPr>
              <p:nvPr/>
            </p:nvSpPr>
            <p:spPr bwMode="auto">
              <a:xfrm>
                <a:off x="2352" y="3264"/>
                <a:ext cx="191" cy="288"/>
              </a:xfrm>
              <a:prstGeom prst="rect">
                <a:avLst/>
              </a:prstGeom>
              <a:noFill/>
              <a:ln w="9525">
                <a:noFill/>
                <a:miter lim="800000"/>
                <a:headEnd/>
                <a:tailEnd/>
              </a:ln>
            </p:spPr>
            <p:txBody>
              <a:bodyPr>
                <a:spAutoFit/>
              </a:bodyPr>
              <a:lstStyle/>
              <a:p>
                <a:r>
                  <a:rPr lang="en-US" sz="2400" dirty="0">
                    <a:latin typeface="Arial" pitchFamily="34" charset="0"/>
                  </a:rPr>
                  <a:t>*</a:t>
                </a:r>
              </a:p>
            </p:txBody>
          </p:sp>
          <p:sp>
            <p:nvSpPr>
              <p:cNvPr id="22538" name="Rectangle 10"/>
              <p:cNvSpPr>
                <a:spLocks noChangeArrowheads="1"/>
              </p:cNvSpPr>
              <p:nvPr/>
            </p:nvSpPr>
            <p:spPr bwMode="auto">
              <a:xfrm>
                <a:off x="2544" y="3264"/>
                <a:ext cx="191" cy="288"/>
              </a:xfrm>
              <a:prstGeom prst="rect">
                <a:avLst/>
              </a:prstGeom>
              <a:noFill/>
              <a:ln w="9525">
                <a:noFill/>
                <a:miter lim="800000"/>
                <a:headEnd/>
                <a:tailEnd/>
              </a:ln>
            </p:spPr>
            <p:txBody>
              <a:bodyPr wrap="none">
                <a:spAutoFit/>
              </a:bodyPr>
              <a:lstStyle/>
              <a:p>
                <a:r>
                  <a:rPr lang="en-US" sz="2400" dirty="0">
                    <a:latin typeface="Arial" pitchFamily="34" charset="0"/>
                  </a:rPr>
                  <a:t>*</a:t>
                </a:r>
              </a:p>
            </p:txBody>
          </p:sp>
          <p:sp>
            <p:nvSpPr>
              <p:cNvPr id="22539" name="Rectangle 11"/>
              <p:cNvSpPr>
                <a:spLocks noChangeArrowheads="1"/>
              </p:cNvSpPr>
              <p:nvPr/>
            </p:nvSpPr>
            <p:spPr bwMode="auto">
              <a:xfrm>
                <a:off x="2736" y="3264"/>
                <a:ext cx="191" cy="288"/>
              </a:xfrm>
              <a:prstGeom prst="rect">
                <a:avLst/>
              </a:prstGeom>
              <a:noFill/>
              <a:ln w="9525">
                <a:noFill/>
                <a:miter lim="800000"/>
                <a:headEnd/>
                <a:tailEnd/>
              </a:ln>
            </p:spPr>
            <p:txBody>
              <a:bodyPr wrap="none">
                <a:spAutoFit/>
              </a:bodyPr>
              <a:lstStyle/>
              <a:p>
                <a:r>
                  <a:rPr lang="en-US" sz="2400" dirty="0">
                    <a:latin typeface="Arial" pitchFamily="34" charset="0"/>
                  </a:rPr>
                  <a:t>*</a:t>
                </a:r>
              </a:p>
            </p:txBody>
          </p:sp>
          <p:sp>
            <p:nvSpPr>
              <p:cNvPr id="22540" name="Rectangle 12"/>
              <p:cNvSpPr>
                <a:spLocks noChangeArrowheads="1"/>
              </p:cNvSpPr>
              <p:nvPr/>
            </p:nvSpPr>
            <p:spPr bwMode="auto">
              <a:xfrm>
                <a:off x="2928" y="3264"/>
                <a:ext cx="191" cy="288"/>
              </a:xfrm>
              <a:prstGeom prst="rect">
                <a:avLst/>
              </a:prstGeom>
              <a:noFill/>
              <a:ln w="9525">
                <a:noFill/>
                <a:miter lim="800000"/>
                <a:headEnd/>
                <a:tailEnd/>
              </a:ln>
            </p:spPr>
            <p:txBody>
              <a:bodyPr wrap="none">
                <a:spAutoFit/>
              </a:bodyPr>
              <a:lstStyle/>
              <a:p>
                <a:r>
                  <a:rPr lang="en-US" sz="2400" dirty="0">
                    <a:latin typeface="Arial" pitchFamily="34" charset="0"/>
                  </a:rPr>
                  <a:t>*</a:t>
                </a:r>
              </a:p>
            </p:txBody>
          </p:sp>
          <p:sp>
            <p:nvSpPr>
              <p:cNvPr id="22541" name="Rectangle 13"/>
              <p:cNvSpPr>
                <a:spLocks noChangeArrowheads="1"/>
              </p:cNvSpPr>
              <p:nvPr/>
            </p:nvSpPr>
            <p:spPr bwMode="auto">
              <a:xfrm>
                <a:off x="3168" y="3264"/>
                <a:ext cx="191" cy="288"/>
              </a:xfrm>
              <a:prstGeom prst="rect">
                <a:avLst/>
              </a:prstGeom>
              <a:noFill/>
              <a:ln w="9525">
                <a:noFill/>
                <a:miter lim="800000"/>
                <a:headEnd/>
                <a:tailEnd/>
              </a:ln>
            </p:spPr>
            <p:txBody>
              <a:bodyPr wrap="none">
                <a:spAutoFit/>
              </a:bodyPr>
              <a:lstStyle/>
              <a:p>
                <a:r>
                  <a:rPr lang="en-US" sz="2400" dirty="0">
                    <a:latin typeface="Arial" pitchFamily="34" charset="0"/>
                  </a:rPr>
                  <a:t>*</a:t>
                </a:r>
              </a:p>
            </p:txBody>
          </p:sp>
          <p:sp>
            <p:nvSpPr>
              <p:cNvPr id="22542" name="Rectangle 14"/>
              <p:cNvSpPr>
                <a:spLocks noChangeArrowheads="1"/>
              </p:cNvSpPr>
              <p:nvPr/>
            </p:nvSpPr>
            <p:spPr bwMode="auto">
              <a:xfrm>
                <a:off x="3360" y="3264"/>
                <a:ext cx="191" cy="288"/>
              </a:xfrm>
              <a:prstGeom prst="rect">
                <a:avLst/>
              </a:prstGeom>
              <a:noFill/>
              <a:ln w="9525">
                <a:noFill/>
                <a:miter lim="800000"/>
                <a:headEnd/>
                <a:tailEnd/>
              </a:ln>
            </p:spPr>
            <p:txBody>
              <a:bodyPr wrap="none">
                <a:spAutoFit/>
              </a:bodyPr>
              <a:lstStyle/>
              <a:p>
                <a:r>
                  <a:rPr lang="en-US" sz="2400" dirty="0">
                    <a:latin typeface="Arial" pitchFamily="34" charset="0"/>
                  </a:rPr>
                  <a:t>*</a:t>
                </a:r>
              </a:p>
            </p:txBody>
          </p:sp>
          <p:sp>
            <p:nvSpPr>
              <p:cNvPr id="22543" name="Rectangle 15"/>
              <p:cNvSpPr>
                <a:spLocks noChangeArrowheads="1"/>
              </p:cNvSpPr>
              <p:nvPr/>
            </p:nvSpPr>
            <p:spPr bwMode="auto">
              <a:xfrm>
                <a:off x="3504" y="3264"/>
                <a:ext cx="191" cy="288"/>
              </a:xfrm>
              <a:prstGeom prst="rect">
                <a:avLst/>
              </a:prstGeom>
              <a:noFill/>
              <a:ln w="9525">
                <a:noFill/>
                <a:miter lim="800000"/>
                <a:headEnd/>
                <a:tailEnd/>
              </a:ln>
            </p:spPr>
            <p:txBody>
              <a:bodyPr wrap="none">
                <a:spAutoFit/>
              </a:bodyPr>
              <a:lstStyle/>
              <a:p>
                <a:r>
                  <a:rPr lang="en-US" sz="2400" dirty="0">
                    <a:latin typeface="Arial" pitchFamily="34" charset="0"/>
                  </a:rPr>
                  <a:t>*</a:t>
                </a:r>
              </a:p>
            </p:txBody>
          </p:sp>
          <p:sp>
            <p:nvSpPr>
              <p:cNvPr id="22544" name="Rectangle 16"/>
              <p:cNvSpPr>
                <a:spLocks noChangeArrowheads="1"/>
              </p:cNvSpPr>
              <p:nvPr/>
            </p:nvSpPr>
            <p:spPr bwMode="auto">
              <a:xfrm>
                <a:off x="3744" y="3264"/>
                <a:ext cx="191" cy="288"/>
              </a:xfrm>
              <a:prstGeom prst="rect">
                <a:avLst/>
              </a:prstGeom>
              <a:noFill/>
              <a:ln w="9525">
                <a:noFill/>
                <a:miter lim="800000"/>
                <a:headEnd/>
                <a:tailEnd/>
              </a:ln>
            </p:spPr>
            <p:txBody>
              <a:bodyPr wrap="none">
                <a:spAutoFit/>
              </a:bodyPr>
              <a:lstStyle/>
              <a:p>
                <a:r>
                  <a:rPr lang="en-US" sz="2400" dirty="0">
                    <a:latin typeface="Arial" pitchFamily="34" charset="0"/>
                  </a:rPr>
                  <a:t>*</a:t>
                </a:r>
              </a:p>
            </p:txBody>
          </p:sp>
          <p:sp>
            <p:nvSpPr>
              <p:cNvPr id="22545" name="Rectangle 17"/>
              <p:cNvSpPr>
                <a:spLocks noChangeArrowheads="1"/>
              </p:cNvSpPr>
              <p:nvPr/>
            </p:nvSpPr>
            <p:spPr bwMode="auto">
              <a:xfrm>
                <a:off x="3936" y="3264"/>
                <a:ext cx="191" cy="288"/>
              </a:xfrm>
              <a:prstGeom prst="rect">
                <a:avLst/>
              </a:prstGeom>
              <a:noFill/>
              <a:ln w="9525">
                <a:noFill/>
                <a:miter lim="800000"/>
                <a:headEnd/>
                <a:tailEnd/>
              </a:ln>
            </p:spPr>
            <p:txBody>
              <a:bodyPr wrap="none">
                <a:spAutoFit/>
              </a:bodyPr>
              <a:lstStyle/>
              <a:p>
                <a:r>
                  <a:rPr lang="en-US" sz="2400" dirty="0">
                    <a:latin typeface="Arial" pitchFamily="34" charset="0"/>
                  </a:rPr>
                  <a:t>*</a:t>
                </a:r>
              </a:p>
            </p:txBody>
          </p:sp>
          <p:sp>
            <p:nvSpPr>
              <p:cNvPr id="22546" name="Rectangle 18"/>
              <p:cNvSpPr>
                <a:spLocks noChangeArrowheads="1"/>
              </p:cNvSpPr>
              <p:nvPr/>
            </p:nvSpPr>
            <p:spPr bwMode="auto">
              <a:xfrm>
                <a:off x="4128" y="3264"/>
                <a:ext cx="191" cy="288"/>
              </a:xfrm>
              <a:prstGeom prst="rect">
                <a:avLst/>
              </a:prstGeom>
              <a:noFill/>
              <a:ln w="9525">
                <a:noFill/>
                <a:miter lim="800000"/>
                <a:headEnd/>
                <a:tailEnd/>
              </a:ln>
            </p:spPr>
            <p:txBody>
              <a:bodyPr>
                <a:spAutoFit/>
              </a:bodyPr>
              <a:lstStyle/>
              <a:p>
                <a:r>
                  <a:rPr lang="en-US" sz="2400" dirty="0">
                    <a:latin typeface="Arial" pitchFamily="34" charset="0"/>
                  </a:rPr>
                  <a:t>*</a:t>
                </a:r>
              </a:p>
            </p:txBody>
          </p:sp>
          <p:sp>
            <p:nvSpPr>
              <p:cNvPr id="22547" name="Rectangle 19"/>
              <p:cNvSpPr>
                <a:spLocks noChangeArrowheads="1"/>
              </p:cNvSpPr>
              <p:nvPr/>
            </p:nvSpPr>
            <p:spPr bwMode="auto">
              <a:xfrm>
                <a:off x="4320" y="3264"/>
                <a:ext cx="191" cy="288"/>
              </a:xfrm>
              <a:prstGeom prst="rect">
                <a:avLst/>
              </a:prstGeom>
              <a:noFill/>
              <a:ln w="9525">
                <a:noFill/>
                <a:miter lim="800000"/>
                <a:headEnd/>
                <a:tailEnd/>
              </a:ln>
            </p:spPr>
            <p:txBody>
              <a:bodyPr wrap="none">
                <a:spAutoFit/>
              </a:bodyPr>
              <a:lstStyle/>
              <a:p>
                <a:r>
                  <a:rPr lang="en-US" sz="2400" dirty="0">
                    <a:latin typeface="Arial" pitchFamily="34" charset="0"/>
                  </a:rPr>
                  <a:t>*</a:t>
                </a:r>
              </a:p>
            </p:txBody>
          </p:sp>
          <p:sp>
            <p:nvSpPr>
              <p:cNvPr id="22548" name="Rectangle 20"/>
              <p:cNvSpPr>
                <a:spLocks noChangeArrowheads="1"/>
              </p:cNvSpPr>
              <p:nvPr/>
            </p:nvSpPr>
            <p:spPr bwMode="auto">
              <a:xfrm>
                <a:off x="4512" y="3264"/>
                <a:ext cx="191" cy="288"/>
              </a:xfrm>
              <a:prstGeom prst="rect">
                <a:avLst/>
              </a:prstGeom>
              <a:noFill/>
              <a:ln w="9525">
                <a:noFill/>
                <a:miter lim="800000"/>
                <a:headEnd/>
                <a:tailEnd/>
              </a:ln>
            </p:spPr>
            <p:txBody>
              <a:bodyPr wrap="none">
                <a:spAutoFit/>
              </a:bodyPr>
              <a:lstStyle/>
              <a:p>
                <a:r>
                  <a:rPr lang="en-US" sz="2400" dirty="0">
                    <a:latin typeface="Arial" pitchFamily="34" charset="0"/>
                  </a:rPr>
                  <a:t>*</a:t>
                </a:r>
              </a:p>
            </p:txBody>
          </p:sp>
        </p:grpSp>
        <p:sp>
          <p:nvSpPr>
            <p:cNvPr id="22550" name="Rectangle 22"/>
            <p:cNvSpPr>
              <a:spLocks noChangeArrowheads="1"/>
            </p:cNvSpPr>
            <p:nvPr/>
          </p:nvSpPr>
          <p:spPr bwMode="auto">
            <a:xfrm>
              <a:off x="3375025" y="1917700"/>
              <a:ext cx="5449888" cy="3221038"/>
            </a:xfrm>
            <a:prstGeom prst="rect">
              <a:avLst/>
            </a:prstGeom>
            <a:noFill/>
            <a:ln w="9525">
              <a:noFill/>
              <a:miter lim="800000"/>
              <a:headEnd/>
              <a:tailEnd/>
            </a:ln>
          </p:spPr>
          <p:txBody>
            <a:bodyPr/>
            <a:lstStyle/>
            <a:p>
              <a:pPr eaLnBrk="0" hangingPunct="0"/>
              <a:endParaRPr lang="en-US" dirty="0">
                <a:latin typeface="Arial" pitchFamily="34" charset="0"/>
              </a:endParaRPr>
            </a:p>
          </p:txBody>
        </p:sp>
        <p:sp>
          <p:nvSpPr>
            <p:cNvPr id="22551" name="Line 23"/>
            <p:cNvSpPr>
              <a:spLocks noChangeShapeType="1"/>
            </p:cNvSpPr>
            <p:nvPr/>
          </p:nvSpPr>
          <p:spPr bwMode="auto">
            <a:xfrm>
              <a:off x="3375025" y="4813300"/>
              <a:ext cx="5449888" cy="0"/>
            </a:xfrm>
            <a:prstGeom prst="line">
              <a:avLst/>
            </a:prstGeom>
            <a:noFill/>
            <a:ln w="9525">
              <a:solidFill>
                <a:schemeClr val="tx1"/>
              </a:solidFill>
              <a:round/>
              <a:headEnd/>
              <a:tailEnd/>
            </a:ln>
          </p:spPr>
          <p:txBody>
            <a:bodyPr/>
            <a:lstStyle/>
            <a:p>
              <a:endParaRPr lang="en-US" dirty="0"/>
            </a:p>
          </p:txBody>
        </p:sp>
        <p:sp>
          <p:nvSpPr>
            <p:cNvPr id="22552" name="Line 24"/>
            <p:cNvSpPr>
              <a:spLocks noChangeShapeType="1"/>
            </p:cNvSpPr>
            <p:nvPr/>
          </p:nvSpPr>
          <p:spPr bwMode="auto">
            <a:xfrm>
              <a:off x="3375025" y="4497388"/>
              <a:ext cx="5449888" cy="0"/>
            </a:xfrm>
            <a:prstGeom prst="line">
              <a:avLst/>
            </a:prstGeom>
            <a:noFill/>
            <a:ln w="9525">
              <a:solidFill>
                <a:schemeClr val="tx1"/>
              </a:solidFill>
              <a:round/>
              <a:headEnd/>
              <a:tailEnd/>
            </a:ln>
          </p:spPr>
          <p:txBody>
            <a:bodyPr/>
            <a:lstStyle/>
            <a:p>
              <a:endParaRPr lang="en-US" dirty="0"/>
            </a:p>
          </p:txBody>
        </p:sp>
        <p:sp>
          <p:nvSpPr>
            <p:cNvPr id="22553" name="Line 25"/>
            <p:cNvSpPr>
              <a:spLocks noChangeShapeType="1"/>
            </p:cNvSpPr>
            <p:nvPr/>
          </p:nvSpPr>
          <p:spPr bwMode="auto">
            <a:xfrm>
              <a:off x="3375025" y="4170363"/>
              <a:ext cx="5449888" cy="0"/>
            </a:xfrm>
            <a:prstGeom prst="line">
              <a:avLst/>
            </a:prstGeom>
            <a:noFill/>
            <a:ln w="9525">
              <a:solidFill>
                <a:schemeClr val="tx1"/>
              </a:solidFill>
              <a:round/>
              <a:headEnd/>
              <a:tailEnd/>
            </a:ln>
          </p:spPr>
          <p:txBody>
            <a:bodyPr/>
            <a:lstStyle/>
            <a:p>
              <a:endParaRPr lang="en-US" dirty="0"/>
            </a:p>
          </p:txBody>
        </p:sp>
        <p:sp>
          <p:nvSpPr>
            <p:cNvPr id="22554" name="Line 26"/>
            <p:cNvSpPr>
              <a:spLocks noChangeShapeType="1"/>
            </p:cNvSpPr>
            <p:nvPr/>
          </p:nvSpPr>
          <p:spPr bwMode="auto">
            <a:xfrm>
              <a:off x="3375025" y="3854450"/>
              <a:ext cx="5449888" cy="0"/>
            </a:xfrm>
            <a:prstGeom prst="line">
              <a:avLst/>
            </a:prstGeom>
            <a:noFill/>
            <a:ln w="9525">
              <a:solidFill>
                <a:schemeClr val="tx1"/>
              </a:solidFill>
              <a:round/>
              <a:headEnd/>
              <a:tailEnd/>
            </a:ln>
          </p:spPr>
          <p:txBody>
            <a:bodyPr/>
            <a:lstStyle/>
            <a:p>
              <a:endParaRPr lang="en-US" dirty="0"/>
            </a:p>
          </p:txBody>
        </p:sp>
        <p:sp>
          <p:nvSpPr>
            <p:cNvPr id="22555" name="Line 27"/>
            <p:cNvSpPr>
              <a:spLocks noChangeShapeType="1"/>
            </p:cNvSpPr>
            <p:nvPr/>
          </p:nvSpPr>
          <p:spPr bwMode="auto">
            <a:xfrm>
              <a:off x="3375025" y="3529013"/>
              <a:ext cx="5449888" cy="0"/>
            </a:xfrm>
            <a:prstGeom prst="line">
              <a:avLst/>
            </a:prstGeom>
            <a:noFill/>
            <a:ln w="9525">
              <a:solidFill>
                <a:schemeClr val="tx1"/>
              </a:solidFill>
              <a:round/>
              <a:headEnd/>
              <a:tailEnd/>
            </a:ln>
          </p:spPr>
          <p:txBody>
            <a:bodyPr/>
            <a:lstStyle/>
            <a:p>
              <a:endParaRPr lang="en-US" dirty="0"/>
            </a:p>
          </p:txBody>
        </p:sp>
        <p:sp>
          <p:nvSpPr>
            <p:cNvPr id="22556" name="Line 28"/>
            <p:cNvSpPr>
              <a:spLocks noChangeShapeType="1"/>
            </p:cNvSpPr>
            <p:nvPr/>
          </p:nvSpPr>
          <p:spPr bwMode="auto">
            <a:xfrm>
              <a:off x="3375025" y="3201988"/>
              <a:ext cx="5449888" cy="0"/>
            </a:xfrm>
            <a:prstGeom prst="line">
              <a:avLst/>
            </a:prstGeom>
            <a:noFill/>
            <a:ln w="9525">
              <a:solidFill>
                <a:schemeClr val="tx1"/>
              </a:solidFill>
              <a:round/>
              <a:headEnd/>
              <a:tailEnd/>
            </a:ln>
          </p:spPr>
          <p:txBody>
            <a:bodyPr/>
            <a:lstStyle/>
            <a:p>
              <a:endParaRPr lang="en-US" dirty="0"/>
            </a:p>
          </p:txBody>
        </p:sp>
        <p:sp>
          <p:nvSpPr>
            <p:cNvPr id="22557" name="Line 29"/>
            <p:cNvSpPr>
              <a:spLocks noChangeShapeType="1"/>
            </p:cNvSpPr>
            <p:nvPr/>
          </p:nvSpPr>
          <p:spPr bwMode="auto">
            <a:xfrm>
              <a:off x="3375025" y="2886075"/>
              <a:ext cx="5449888" cy="0"/>
            </a:xfrm>
            <a:prstGeom prst="line">
              <a:avLst/>
            </a:prstGeom>
            <a:noFill/>
            <a:ln w="9525">
              <a:solidFill>
                <a:schemeClr val="tx1"/>
              </a:solidFill>
              <a:round/>
              <a:headEnd/>
              <a:tailEnd/>
            </a:ln>
          </p:spPr>
          <p:txBody>
            <a:bodyPr/>
            <a:lstStyle/>
            <a:p>
              <a:endParaRPr lang="en-US" dirty="0"/>
            </a:p>
          </p:txBody>
        </p:sp>
        <p:sp>
          <p:nvSpPr>
            <p:cNvPr id="22558" name="Line 30"/>
            <p:cNvSpPr>
              <a:spLocks noChangeShapeType="1"/>
            </p:cNvSpPr>
            <p:nvPr/>
          </p:nvSpPr>
          <p:spPr bwMode="auto">
            <a:xfrm>
              <a:off x="3375025" y="2560638"/>
              <a:ext cx="5449888" cy="0"/>
            </a:xfrm>
            <a:prstGeom prst="line">
              <a:avLst/>
            </a:prstGeom>
            <a:noFill/>
            <a:ln w="9525">
              <a:solidFill>
                <a:schemeClr val="tx1"/>
              </a:solidFill>
              <a:round/>
              <a:headEnd/>
              <a:tailEnd/>
            </a:ln>
          </p:spPr>
          <p:txBody>
            <a:bodyPr/>
            <a:lstStyle/>
            <a:p>
              <a:endParaRPr lang="en-US" dirty="0"/>
            </a:p>
          </p:txBody>
        </p:sp>
        <p:sp>
          <p:nvSpPr>
            <p:cNvPr id="22559" name="Line 31"/>
            <p:cNvSpPr>
              <a:spLocks noChangeShapeType="1"/>
            </p:cNvSpPr>
            <p:nvPr/>
          </p:nvSpPr>
          <p:spPr bwMode="auto">
            <a:xfrm>
              <a:off x="3375025" y="2243138"/>
              <a:ext cx="5449888" cy="0"/>
            </a:xfrm>
            <a:prstGeom prst="line">
              <a:avLst/>
            </a:prstGeom>
            <a:noFill/>
            <a:ln w="9525">
              <a:solidFill>
                <a:schemeClr val="tx1"/>
              </a:solidFill>
              <a:round/>
              <a:headEnd/>
              <a:tailEnd/>
            </a:ln>
          </p:spPr>
          <p:txBody>
            <a:bodyPr/>
            <a:lstStyle/>
            <a:p>
              <a:endParaRPr lang="en-US" dirty="0"/>
            </a:p>
          </p:txBody>
        </p:sp>
        <p:sp>
          <p:nvSpPr>
            <p:cNvPr id="22560" name="Line 32"/>
            <p:cNvSpPr>
              <a:spLocks noChangeShapeType="1"/>
            </p:cNvSpPr>
            <p:nvPr/>
          </p:nvSpPr>
          <p:spPr bwMode="auto">
            <a:xfrm>
              <a:off x="3375025" y="1917700"/>
              <a:ext cx="5449888" cy="0"/>
            </a:xfrm>
            <a:prstGeom prst="line">
              <a:avLst/>
            </a:prstGeom>
            <a:noFill/>
            <a:ln w="9525">
              <a:solidFill>
                <a:srgbClr val="FFFFFF"/>
              </a:solidFill>
              <a:round/>
              <a:headEnd/>
              <a:tailEnd/>
            </a:ln>
          </p:spPr>
          <p:txBody>
            <a:bodyPr/>
            <a:lstStyle/>
            <a:p>
              <a:endParaRPr lang="en-US" dirty="0"/>
            </a:p>
          </p:txBody>
        </p:sp>
        <p:sp>
          <p:nvSpPr>
            <p:cNvPr id="22561" name="Rectangle 33"/>
            <p:cNvSpPr>
              <a:spLocks noChangeArrowheads="1"/>
            </p:cNvSpPr>
            <p:nvPr/>
          </p:nvSpPr>
          <p:spPr bwMode="auto">
            <a:xfrm>
              <a:off x="3365758" y="1896273"/>
              <a:ext cx="5449888" cy="3221038"/>
            </a:xfrm>
            <a:prstGeom prst="rect">
              <a:avLst/>
            </a:prstGeom>
            <a:noFill/>
            <a:ln w="12700">
              <a:solidFill>
                <a:schemeClr val="tx1"/>
              </a:solidFill>
              <a:miter lim="800000"/>
              <a:headEnd/>
              <a:tailEnd/>
            </a:ln>
          </p:spPr>
          <p:txBody>
            <a:bodyPr/>
            <a:lstStyle/>
            <a:p>
              <a:pPr eaLnBrk="0" hangingPunct="0"/>
              <a:endParaRPr lang="en-US" dirty="0">
                <a:latin typeface="Arial" pitchFamily="34" charset="0"/>
              </a:endParaRPr>
            </a:p>
          </p:txBody>
        </p:sp>
        <p:sp>
          <p:nvSpPr>
            <p:cNvPr id="22562" name="Line 34"/>
            <p:cNvSpPr>
              <a:spLocks noChangeShapeType="1"/>
            </p:cNvSpPr>
            <p:nvPr/>
          </p:nvSpPr>
          <p:spPr bwMode="auto">
            <a:xfrm>
              <a:off x="3375025" y="1917700"/>
              <a:ext cx="0" cy="3221038"/>
            </a:xfrm>
            <a:prstGeom prst="line">
              <a:avLst/>
            </a:prstGeom>
            <a:noFill/>
            <a:ln w="9525">
              <a:solidFill>
                <a:schemeClr val="tx1"/>
              </a:solidFill>
              <a:round/>
              <a:headEnd/>
              <a:tailEnd/>
            </a:ln>
          </p:spPr>
          <p:txBody>
            <a:bodyPr/>
            <a:lstStyle/>
            <a:p>
              <a:endParaRPr lang="en-US" dirty="0"/>
            </a:p>
          </p:txBody>
        </p:sp>
        <p:sp>
          <p:nvSpPr>
            <p:cNvPr id="22563" name="Line 35"/>
            <p:cNvSpPr>
              <a:spLocks noChangeShapeType="1"/>
            </p:cNvSpPr>
            <p:nvPr/>
          </p:nvSpPr>
          <p:spPr bwMode="auto">
            <a:xfrm>
              <a:off x="3302001" y="5138738"/>
              <a:ext cx="73025" cy="0"/>
            </a:xfrm>
            <a:prstGeom prst="line">
              <a:avLst/>
            </a:prstGeom>
            <a:noFill/>
            <a:ln w="9525">
              <a:solidFill>
                <a:srgbClr val="FFFFFF"/>
              </a:solidFill>
              <a:round/>
              <a:headEnd/>
              <a:tailEnd/>
            </a:ln>
          </p:spPr>
          <p:txBody>
            <a:bodyPr/>
            <a:lstStyle/>
            <a:p>
              <a:endParaRPr lang="en-US" dirty="0"/>
            </a:p>
          </p:txBody>
        </p:sp>
        <p:sp>
          <p:nvSpPr>
            <p:cNvPr id="22564" name="Line 36"/>
            <p:cNvSpPr>
              <a:spLocks noChangeShapeType="1"/>
            </p:cNvSpPr>
            <p:nvPr/>
          </p:nvSpPr>
          <p:spPr bwMode="auto">
            <a:xfrm>
              <a:off x="3302001" y="4813300"/>
              <a:ext cx="73025" cy="0"/>
            </a:xfrm>
            <a:prstGeom prst="line">
              <a:avLst/>
            </a:prstGeom>
            <a:noFill/>
            <a:ln w="9525">
              <a:solidFill>
                <a:srgbClr val="FFFFFF"/>
              </a:solidFill>
              <a:round/>
              <a:headEnd/>
              <a:tailEnd/>
            </a:ln>
          </p:spPr>
          <p:txBody>
            <a:bodyPr/>
            <a:lstStyle/>
            <a:p>
              <a:endParaRPr lang="en-US" dirty="0"/>
            </a:p>
          </p:txBody>
        </p:sp>
        <p:sp>
          <p:nvSpPr>
            <p:cNvPr id="22565" name="Line 37"/>
            <p:cNvSpPr>
              <a:spLocks noChangeShapeType="1"/>
            </p:cNvSpPr>
            <p:nvPr/>
          </p:nvSpPr>
          <p:spPr bwMode="auto">
            <a:xfrm>
              <a:off x="3302001" y="4497388"/>
              <a:ext cx="73025" cy="0"/>
            </a:xfrm>
            <a:prstGeom prst="line">
              <a:avLst/>
            </a:prstGeom>
            <a:noFill/>
            <a:ln w="9525">
              <a:solidFill>
                <a:srgbClr val="FFFFFF"/>
              </a:solidFill>
              <a:round/>
              <a:headEnd/>
              <a:tailEnd/>
            </a:ln>
          </p:spPr>
          <p:txBody>
            <a:bodyPr/>
            <a:lstStyle/>
            <a:p>
              <a:endParaRPr lang="en-US" dirty="0"/>
            </a:p>
          </p:txBody>
        </p:sp>
        <p:sp>
          <p:nvSpPr>
            <p:cNvPr id="22566" name="Line 38"/>
            <p:cNvSpPr>
              <a:spLocks noChangeShapeType="1"/>
            </p:cNvSpPr>
            <p:nvPr/>
          </p:nvSpPr>
          <p:spPr bwMode="auto">
            <a:xfrm>
              <a:off x="3302001" y="4170363"/>
              <a:ext cx="73025" cy="0"/>
            </a:xfrm>
            <a:prstGeom prst="line">
              <a:avLst/>
            </a:prstGeom>
            <a:noFill/>
            <a:ln w="9525">
              <a:solidFill>
                <a:srgbClr val="FFFFFF"/>
              </a:solidFill>
              <a:round/>
              <a:headEnd/>
              <a:tailEnd/>
            </a:ln>
          </p:spPr>
          <p:txBody>
            <a:bodyPr/>
            <a:lstStyle/>
            <a:p>
              <a:endParaRPr lang="en-US" dirty="0"/>
            </a:p>
          </p:txBody>
        </p:sp>
        <p:sp>
          <p:nvSpPr>
            <p:cNvPr id="22567" name="Line 39"/>
            <p:cNvSpPr>
              <a:spLocks noChangeShapeType="1"/>
            </p:cNvSpPr>
            <p:nvPr/>
          </p:nvSpPr>
          <p:spPr bwMode="auto">
            <a:xfrm>
              <a:off x="3302001" y="3854450"/>
              <a:ext cx="73025" cy="0"/>
            </a:xfrm>
            <a:prstGeom prst="line">
              <a:avLst/>
            </a:prstGeom>
            <a:noFill/>
            <a:ln w="9525">
              <a:solidFill>
                <a:srgbClr val="FFFFFF"/>
              </a:solidFill>
              <a:round/>
              <a:headEnd/>
              <a:tailEnd/>
            </a:ln>
          </p:spPr>
          <p:txBody>
            <a:bodyPr/>
            <a:lstStyle/>
            <a:p>
              <a:endParaRPr lang="en-US" dirty="0"/>
            </a:p>
          </p:txBody>
        </p:sp>
        <p:sp>
          <p:nvSpPr>
            <p:cNvPr id="22568" name="Line 40"/>
            <p:cNvSpPr>
              <a:spLocks noChangeShapeType="1"/>
            </p:cNvSpPr>
            <p:nvPr/>
          </p:nvSpPr>
          <p:spPr bwMode="auto">
            <a:xfrm>
              <a:off x="3302001" y="3529013"/>
              <a:ext cx="73025" cy="0"/>
            </a:xfrm>
            <a:prstGeom prst="line">
              <a:avLst/>
            </a:prstGeom>
            <a:noFill/>
            <a:ln w="9525">
              <a:solidFill>
                <a:srgbClr val="FFFFFF"/>
              </a:solidFill>
              <a:round/>
              <a:headEnd/>
              <a:tailEnd/>
            </a:ln>
          </p:spPr>
          <p:txBody>
            <a:bodyPr/>
            <a:lstStyle/>
            <a:p>
              <a:endParaRPr lang="en-US" dirty="0"/>
            </a:p>
          </p:txBody>
        </p:sp>
        <p:sp>
          <p:nvSpPr>
            <p:cNvPr id="22569" name="Line 41"/>
            <p:cNvSpPr>
              <a:spLocks noChangeShapeType="1"/>
            </p:cNvSpPr>
            <p:nvPr/>
          </p:nvSpPr>
          <p:spPr bwMode="auto">
            <a:xfrm>
              <a:off x="3302001" y="3201988"/>
              <a:ext cx="73025" cy="0"/>
            </a:xfrm>
            <a:prstGeom prst="line">
              <a:avLst/>
            </a:prstGeom>
            <a:noFill/>
            <a:ln w="9525">
              <a:solidFill>
                <a:srgbClr val="FFFFFF"/>
              </a:solidFill>
              <a:round/>
              <a:headEnd/>
              <a:tailEnd/>
            </a:ln>
          </p:spPr>
          <p:txBody>
            <a:bodyPr/>
            <a:lstStyle/>
            <a:p>
              <a:endParaRPr lang="en-US" dirty="0"/>
            </a:p>
          </p:txBody>
        </p:sp>
        <p:sp>
          <p:nvSpPr>
            <p:cNvPr id="22570" name="Line 42"/>
            <p:cNvSpPr>
              <a:spLocks noChangeShapeType="1"/>
            </p:cNvSpPr>
            <p:nvPr/>
          </p:nvSpPr>
          <p:spPr bwMode="auto">
            <a:xfrm>
              <a:off x="3302001" y="2886075"/>
              <a:ext cx="73025" cy="0"/>
            </a:xfrm>
            <a:prstGeom prst="line">
              <a:avLst/>
            </a:prstGeom>
            <a:noFill/>
            <a:ln w="9525">
              <a:solidFill>
                <a:srgbClr val="FFFFFF"/>
              </a:solidFill>
              <a:round/>
              <a:headEnd/>
              <a:tailEnd/>
            </a:ln>
          </p:spPr>
          <p:txBody>
            <a:bodyPr/>
            <a:lstStyle/>
            <a:p>
              <a:endParaRPr lang="en-US" dirty="0"/>
            </a:p>
          </p:txBody>
        </p:sp>
        <p:sp>
          <p:nvSpPr>
            <p:cNvPr id="22571" name="Line 43"/>
            <p:cNvSpPr>
              <a:spLocks noChangeShapeType="1"/>
            </p:cNvSpPr>
            <p:nvPr/>
          </p:nvSpPr>
          <p:spPr bwMode="auto">
            <a:xfrm>
              <a:off x="3302001" y="2560638"/>
              <a:ext cx="73025" cy="0"/>
            </a:xfrm>
            <a:prstGeom prst="line">
              <a:avLst/>
            </a:prstGeom>
            <a:noFill/>
            <a:ln w="9525">
              <a:solidFill>
                <a:srgbClr val="FFFFFF"/>
              </a:solidFill>
              <a:round/>
              <a:headEnd/>
              <a:tailEnd/>
            </a:ln>
          </p:spPr>
          <p:txBody>
            <a:bodyPr/>
            <a:lstStyle/>
            <a:p>
              <a:endParaRPr lang="en-US" dirty="0"/>
            </a:p>
          </p:txBody>
        </p:sp>
        <p:sp>
          <p:nvSpPr>
            <p:cNvPr id="22572" name="Line 44"/>
            <p:cNvSpPr>
              <a:spLocks noChangeShapeType="1"/>
            </p:cNvSpPr>
            <p:nvPr/>
          </p:nvSpPr>
          <p:spPr bwMode="auto">
            <a:xfrm>
              <a:off x="3302001" y="2243138"/>
              <a:ext cx="73025" cy="0"/>
            </a:xfrm>
            <a:prstGeom prst="line">
              <a:avLst/>
            </a:prstGeom>
            <a:noFill/>
            <a:ln w="9525">
              <a:solidFill>
                <a:srgbClr val="FFFFFF"/>
              </a:solidFill>
              <a:round/>
              <a:headEnd/>
              <a:tailEnd/>
            </a:ln>
          </p:spPr>
          <p:txBody>
            <a:bodyPr/>
            <a:lstStyle/>
            <a:p>
              <a:endParaRPr lang="en-US" dirty="0"/>
            </a:p>
          </p:txBody>
        </p:sp>
        <p:sp>
          <p:nvSpPr>
            <p:cNvPr id="22573" name="Line 45"/>
            <p:cNvSpPr>
              <a:spLocks noChangeShapeType="1"/>
            </p:cNvSpPr>
            <p:nvPr/>
          </p:nvSpPr>
          <p:spPr bwMode="auto">
            <a:xfrm>
              <a:off x="3302001" y="1917700"/>
              <a:ext cx="73025" cy="0"/>
            </a:xfrm>
            <a:prstGeom prst="line">
              <a:avLst/>
            </a:prstGeom>
            <a:noFill/>
            <a:ln w="9525">
              <a:solidFill>
                <a:srgbClr val="FFFFFF"/>
              </a:solidFill>
              <a:round/>
              <a:headEnd/>
              <a:tailEnd/>
            </a:ln>
          </p:spPr>
          <p:txBody>
            <a:bodyPr/>
            <a:lstStyle/>
            <a:p>
              <a:endParaRPr lang="en-US" dirty="0"/>
            </a:p>
          </p:txBody>
        </p:sp>
        <p:sp>
          <p:nvSpPr>
            <p:cNvPr id="22574" name="Line 46"/>
            <p:cNvSpPr>
              <a:spLocks noChangeShapeType="1"/>
            </p:cNvSpPr>
            <p:nvPr/>
          </p:nvSpPr>
          <p:spPr bwMode="auto">
            <a:xfrm>
              <a:off x="3375025" y="5138738"/>
              <a:ext cx="5449888" cy="0"/>
            </a:xfrm>
            <a:prstGeom prst="line">
              <a:avLst/>
            </a:prstGeom>
            <a:noFill/>
            <a:ln w="9525">
              <a:solidFill>
                <a:schemeClr val="tx1"/>
              </a:solidFill>
              <a:round/>
              <a:headEnd/>
              <a:tailEnd/>
            </a:ln>
          </p:spPr>
          <p:txBody>
            <a:bodyPr/>
            <a:lstStyle/>
            <a:p>
              <a:endParaRPr lang="en-US" dirty="0"/>
            </a:p>
          </p:txBody>
        </p:sp>
        <p:sp>
          <p:nvSpPr>
            <p:cNvPr id="22575" name="Line 47"/>
            <p:cNvSpPr>
              <a:spLocks noChangeShapeType="1"/>
            </p:cNvSpPr>
            <p:nvPr/>
          </p:nvSpPr>
          <p:spPr bwMode="auto">
            <a:xfrm flipV="1">
              <a:off x="3375025" y="5138739"/>
              <a:ext cx="0" cy="71437"/>
            </a:xfrm>
            <a:prstGeom prst="line">
              <a:avLst/>
            </a:prstGeom>
            <a:noFill/>
            <a:ln w="9525">
              <a:solidFill>
                <a:srgbClr val="FFFFFF"/>
              </a:solidFill>
              <a:round/>
              <a:headEnd/>
              <a:tailEnd/>
            </a:ln>
          </p:spPr>
          <p:txBody>
            <a:bodyPr/>
            <a:lstStyle/>
            <a:p>
              <a:endParaRPr lang="en-US" dirty="0"/>
            </a:p>
          </p:txBody>
        </p:sp>
        <p:sp>
          <p:nvSpPr>
            <p:cNvPr id="22576" name="Line 48"/>
            <p:cNvSpPr>
              <a:spLocks noChangeShapeType="1"/>
            </p:cNvSpPr>
            <p:nvPr/>
          </p:nvSpPr>
          <p:spPr bwMode="auto">
            <a:xfrm flipV="1">
              <a:off x="3673475" y="5138739"/>
              <a:ext cx="0" cy="71437"/>
            </a:xfrm>
            <a:prstGeom prst="line">
              <a:avLst/>
            </a:prstGeom>
            <a:noFill/>
            <a:ln w="9525">
              <a:solidFill>
                <a:srgbClr val="FFFFFF"/>
              </a:solidFill>
              <a:round/>
              <a:headEnd/>
              <a:tailEnd/>
            </a:ln>
          </p:spPr>
          <p:txBody>
            <a:bodyPr/>
            <a:lstStyle/>
            <a:p>
              <a:endParaRPr lang="en-US" dirty="0"/>
            </a:p>
          </p:txBody>
        </p:sp>
        <p:sp>
          <p:nvSpPr>
            <p:cNvPr id="22577" name="Line 49"/>
            <p:cNvSpPr>
              <a:spLocks noChangeShapeType="1"/>
            </p:cNvSpPr>
            <p:nvPr/>
          </p:nvSpPr>
          <p:spPr bwMode="auto">
            <a:xfrm flipV="1">
              <a:off x="3981450" y="5138739"/>
              <a:ext cx="0" cy="71437"/>
            </a:xfrm>
            <a:prstGeom prst="line">
              <a:avLst/>
            </a:prstGeom>
            <a:noFill/>
            <a:ln w="9525">
              <a:solidFill>
                <a:srgbClr val="FFFFFF"/>
              </a:solidFill>
              <a:round/>
              <a:headEnd/>
              <a:tailEnd/>
            </a:ln>
          </p:spPr>
          <p:txBody>
            <a:bodyPr/>
            <a:lstStyle/>
            <a:p>
              <a:endParaRPr lang="en-US" dirty="0"/>
            </a:p>
          </p:txBody>
        </p:sp>
        <p:sp>
          <p:nvSpPr>
            <p:cNvPr id="22578" name="Line 50"/>
            <p:cNvSpPr>
              <a:spLocks noChangeShapeType="1"/>
            </p:cNvSpPr>
            <p:nvPr/>
          </p:nvSpPr>
          <p:spPr bwMode="auto">
            <a:xfrm flipV="1">
              <a:off x="4281488" y="5138739"/>
              <a:ext cx="0" cy="71437"/>
            </a:xfrm>
            <a:prstGeom prst="line">
              <a:avLst/>
            </a:prstGeom>
            <a:noFill/>
            <a:ln w="9525">
              <a:solidFill>
                <a:srgbClr val="FFFFFF"/>
              </a:solidFill>
              <a:round/>
              <a:headEnd/>
              <a:tailEnd/>
            </a:ln>
          </p:spPr>
          <p:txBody>
            <a:bodyPr/>
            <a:lstStyle/>
            <a:p>
              <a:endParaRPr lang="en-US" dirty="0"/>
            </a:p>
          </p:txBody>
        </p:sp>
        <p:sp>
          <p:nvSpPr>
            <p:cNvPr id="22579" name="Line 51"/>
            <p:cNvSpPr>
              <a:spLocks noChangeShapeType="1"/>
            </p:cNvSpPr>
            <p:nvPr/>
          </p:nvSpPr>
          <p:spPr bwMode="auto">
            <a:xfrm flipV="1">
              <a:off x="4589463" y="5138739"/>
              <a:ext cx="0" cy="71437"/>
            </a:xfrm>
            <a:prstGeom prst="line">
              <a:avLst/>
            </a:prstGeom>
            <a:noFill/>
            <a:ln w="9525">
              <a:solidFill>
                <a:srgbClr val="FFFFFF"/>
              </a:solidFill>
              <a:round/>
              <a:headEnd/>
              <a:tailEnd/>
            </a:ln>
          </p:spPr>
          <p:txBody>
            <a:bodyPr/>
            <a:lstStyle/>
            <a:p>
              <a:endParaRPr lang="en-US" dirty="0"/>
            </a:p>
          </p:txBody>
        </p:sp>
        <p:sp>
          <p:nvSpPr>
            <p:cNvPr id="22580" name="Line 52"/>
            <p:cNvSpPr>
              <a:spLocks noChangeShapeType="1"/>
            </p:cNvSpPr>
            <p:nvPr/>
          </p:nvSpPr>
          <p:spPr bwMode="auto">
            <a:xfrm flipV="1">
              <a:off x="4889500" y="5138739"/>
              <a:ext cx="0" cy="71437"/>
            </a:xfrm>
            <a:prstGeom prst="line">
              <a:avLst/>
            </a:prstGeom>
            <a:noFill/>
            <a:ln w="9525">
              <a:solidFill>
                <a:srgbClr val="FFFFFF"/>
              </a:solidFill>
              <a:round/>
              <a:headEnd/>
              <a:tailEnd/>
            </a:ln>
          </p:spPr>
          <p:txBody>
            <a:bodyPr/>
            <a:lstStyle/>
            <a:p>
              <a:endParaRPr lang="en-US" dirty="0"/>
            </a:p>
          </p:txBody>
        </p:sp>
        <p:sp>
          <p:nvSpPr>
            <p:cNvPr id="22581" name="Line 53"/>
            <p:cNvSpPr>
              <a:spLocks noChangeShapeType="1"/>
            </p:cNvSpPr>
            <p:nvPr/>
          </p:nvSpPr>
          <p:spPr bwMode="auto">
            <a:xfrm flipV="1">
              <a:off x="5187950" y="5138739"/>
              <a:ext cx="0" cy="71437"/>
            </a:xfrm>
            <a:prstGeom prst="line">
              <a:avLst/>
            </a:prstGeom>
            <a:noFill/>
            <a:ln w="9525">
              <a:solidFill>
                <a:srgbClr val="FFFFFF"/>
              </a:solidFill>
              <a:round/>
              <a:headEnd/>
              <a:tailEnd/>
            </a:ln>
          </p:spPr>
          <p:txBody>
            <a:bodyPr/>
            <a:lstStyle/>
            <a:p>
              <a:endParaRPr lang="en-US" dirty="0"/>
            </a:p>
          </p:txBody>
        </p:sp>
        <p:sp>
          <p:nvSpPr>
            <p:cNvPr id="22582" name="Line 54"/>
            <p:cNvSpPr>
              <a:spLocks noChangeShapeType="1"/>
            </p:cNvSpPr>
            <p:nvPr/>
          </p:nvSpPr>
          <p:spPr bwMode="auto">
            <a:xfrm flipV="1">
              <a:off x="5495925" y="5138739"/>
              <a:ext cx="0" cy="71437"/>
            </a:xfrm>
            <a:prstGeom prst="line">
              <a:avLst/>
            </a:prstGeom>
            <a:noFill/>
            <a:ln w="9525">
              <a:solidFill>
                <a:srgbClr val="FFFFFF"/>
              </a:solidFill>
              <a:round/>
              <a:headEnd/>
              <a:tailEnd/>
            </a:ln>
          </p:spPr>
          <p:txBody>
            <a:bodyPr/>
            <a:lstStyle/>
            <a:p>
              <a:endParaRPr lang="en-US" dirty="0"/>
            </a:p>
          </p:txBody>
        </p:sp>
        <p:sp>
          <p:nvSpPr>
            <p:cNvPr id="22583" name="Line 55"/>
            <p:cNvSpPr>
              <a:spLocks noChangeShapeType="1"/>
            </p:cNvSpPr>
            <p:nvPr/>
          </p:nvSpPr>
          <p:spPr bwMode="auto">
            <a:xfrm flipV="1">
              <a:off x="5795963" y="5138739"/>
              <a:ext cx="0" cy="71437"/>
            </a:xfrm>
            <a:prstGeom prst="line">
              <a:avLst/>
            </a:prstGeom>
            <a:noFill/>
            <a:ln w="9525">
              <a:solidFill>
                <a:srgbClr val="FFFFFF"/>
              </a:solidFill>
              <a:round/>
              <a:headEnd/>
              <a:tailEnd/>
            </a:ln>
          </p:spPr>
          <p:txBody>
            <a:bodyPr/>
            <a:lstStyle/>
            <a:p>
              <a:endParaRPr lang="en-US" dirty="0"/>
            </a:p>
          </p:txBody>
        </p:sp>
        <p:sp>
          <p:nvSpPr>
            <p:cNvPr id="22584" name="Line 56"/>
            <p:cNvSpPr>
              <a:spLocks noChangeShapeType="1"/>
            </p:cNvSpPr>
            <p:nvPr/>
          </p:nvSpPr>
          <p:spPr bwMode="auto">
            <a:xfrm flipV="1">
              <a:off x="6103938" y="5138739"/>
              <a:ext cx="0" cy="71437"/>
            </a:xfrm>
            <a:prstGeom prst="line">
              <a:avLst/>
            </a:prstGeom>
            <a:noFill/>
            <a:ln w="9525">
              <a:solidFill>
                <a:srgbClr val="FFFFFF"/>
              </a:solidFill>
              <a:round/>
              <a:headEnd/>
              <a:tailEnd/>
            </a:ln>
          </p:spPr>
          <p:txBody>
            <a:bodyPr/>
            <a:lstStyle/>
            <a:p>
              <a:endParaRPr lang="en-US" dirty="0"/>
            </a:p>
          </p:txBody>
        </p:sp>
        <p:sp>
          <p:nvSpPr>
            <p:cNvPr id="22585" name="Line 57"/>
            <p:cNvSpPr>
              <a:spLocks noChangeShapeType="1"/>
            </p:cNvSpPr>
            <p:nvPr/>
          </p:nvSpPr>
          <p:spPr bwMode="auto">
            <a:xfrm flipV="1">
              <a:off x="6402388" y="5138739"/>
              <a:ext cx="0" cy="71437"/>
            </a:xfrm>
            <a:prstGeom prst="line">
              <a:avLst/>
            </a:prstGeom>
            <a:noFill/>
            <a:ln w="9525">
              <a:solidFill>
                <a:srgbClr val="FFFFFF"/>
              </a:solidFill>
              <a:round/>
              <a:headEnd/>
              <a:tailEnd/>
            </a:ln>
          </p:spPr>
          <p:txBody>
            <a:bodyPr/>
            <a:lstStyle/>
            <a:p>
              <a:endParaRPr lang="en-US" dirty="0"/>
            </a:p>
          </p:txBody>
        </p:sp>
        <p:sp>
          <p:nvSpPr>
            <p:cNvPr id="22586" name="Line 58"/>
            <p:cNvSpPr>
              <a:spLocks noChangeShapeType="1"/>
            </p:cNvSpPr>
            <p:nvPr/>
          </p:nvSpPr>
          <p:spPr bwMode="auto">
            <a:xfrm flipV="1">
              <a:off x="6702425" y="5138739"/>
              <a:ext cx="0" cy="71437"/>
            </a:xfrm>
            <a:prstGeom prst="line">
              <a:avLst/>
            </a:prstGeom>
            <a:noFill/>
            <a:ln w="9525">
              <a:solidFill>
                <a:srgbClr val="FFFFFF"/>
              </a:solidFill>
              <a:round/>
              <a:headEnd/>
              <a:tailEnd/>
            </a:ln>
          </p:spPr>
          <p:txBody>
            <a:bodyPr/>
            <a:lstStyle/>
            <a:p>
              <a:endParaRPr lang="en-US" dirty="0"/>
            </a:p>
          </p:txBody>
        </p:sp>
        <p:sp>
          <p:nvSpPr>
            <p:cNvPr id="22587" name="Line 59"/>
            <p:cNvSpPr>
              <a:spLocks noChangeShapeType="1"/>
            </p:cNvSpPr>
            <p:nvPr/>
          </p:nvSpPr>
          <p:spPr bwMode="auto">
            <a:xfrm flipV="1">
              <a:off x="7010400" y="5138739"/>
              <a:ext cx="0" cy="71437"/>
            </a:xfrm>
            <a:prstGeom prst="line">
              <a:avLst/>
            </a:prstGeom>
            <a:noFill/>
            <a:ln w="9525">
              <a:solidFill>
                <a:srgbClr val="FFFFFF"/>
              </a:solidFill>
              <a:round/>
              <a:headEnd/>
              <a:tailEnd/>
            </a:ln>
          </p:spPr>
          <p:txBody>
            <a:bodyPr/>
            <a:lstStyle/>
            <a:p>
              <a:endParaRPr lang="en-US" dirty="0"/>
            </a:p>
          </p:txBody>
        </p:sp>
        <p:sp>
          <p:nvSpPr>
            <p:cNvPr id="22588" name="Line 60"/>
            <p:cNvSpPr>
              <a:spLocks noChangeShapeType="1"/>
            </p:cNvSpPr>
            <p:nvPr/>
          </p:nvSpPr>
          <p:spPr bwMode="auto">
            <a:xfrm flipV="1">
              <a:off x="7310438" y="5138739"/>
              <a:ext cx="0" cy="71437"/>
            </a:xfrm>
            <a:prstGeom prst="line">
              <a:avLst/>
            </a:prstGeom>
            <a:noFill/>
            <a:ln w="9525">
              <a:solidFill>
                <a:srgbClr val="FFFFFF"/>
              </a:solidFill>
              <a:round/>
              <a:headEnd/>
              <a:tailEnd/>
            </a:ln>
          </p:spPr>
          <p:txBody>
            <a:bodyPr/>
            <a:lstStyle/>
            <a:p>
              <a:endParaRPr lang="en-US" dirty="0"/>
            </a:p>
          </p:txBody>
        </p:sp>
        <p:sp>
          <p:nvSpPr>
            <p:cNvPr id="22589" name="Line 61"/>
            <p:cNvSpPr>
              <a:spLocks noChangeShapeType="1"/>
            </p:cNvSpPr>
            <p:nvPr/>
          </p:nvSpPr>
          <p:spPr bwMode="auto">
            <a:xfrm flipV="1">
              <a:off x="7608888" y="5138739"/>
              <a:ext cx="0" cy="71437"/>
            </a:xfrm>
            <a:prstGeom prst="line">
              <a:avLst/>
            </a:prstGeom>
            <a:noFill/>
            <a:ln w="9525">
              <a:solidFill>
                <a:srgbClr val="FFFFFF"/>
              </a:solidFill>
              <a:round/>
              <a:headEnd/>
              <a:tailEnd/>
            </a:ln>
          </p:spPr>
          <p:txBody>
            <a:bodyPr/>
            <a:lstStyle/>
            <a:p>
              <a:endParaRPr lang="en-US" dirty="0"/>
            </a:p>
          </p:txBody>
        </p:sp>
        <p:sp>
          <p:nvSpPr>
            <p:cNvPr id="22590" name="Line 62"/>
            <p:cNvSpPr>
              <a:spLocks noChangeShapeType="1"/>
            </p:cNvSpPr>
            <p:nvPr/>
          </p:nvSpPr>
          <p:spPr bwMode="auto">
            <a:xfrm flipV="1">
              <a:off x="7916863" y="5138739"/>
              <a:ext cx="0" cy="71437"/>
            </a:xfrm>
            <a:prstGeom prst="line">
              <a:avLst/>
            </a:prstGeom>
            <a:noFill/>
            <a:ln w="9525">
              <a:solidFill>
                <a:srgbClr val="FFFFFF"/>
              </a:solidFill>
              <a:round/>
              <a:headEnd/>
              <a:tailEnd/>
            </a:ln>
          </p:spPr>
          <p:txBody>
            <a:bodyPr/>
            <a:lstStyle/>
            <a:p>
              <a:endParaRPr lang="en-US" dirty="0"/>
            </a:p>
          </p:txBody>
        </p:sp>
        <p:sp>
          <p:nvSpPr>
            <p:cNvPr id="22591" name="Line 63"/>
            <p:cNvSpPr>
              <a:spLocks noChangeShapeType="1"/>
            </p:cNvSpPr>
            <p:nvPr/>
          </p:nvSpPr>
          <p:spPr bwMode="auto">
            <a:xfrm flipV="1">
              <a:off x="8216900" y="5138739"/>
              <a:ext cx="0" cy="71437"/>
            </a:xfrm>
            <a:prstGeom prst="line">
              <a:avLst/>
            </a:prstGeom>
            <a:noFill/>
            <a:ln w="9525">
              <a:solidFill>
                <a:srgbClr val="FFFFFF"/>
              </a:solidFill>
              <a:round/>
              <a:headEnd/>
              <a:tailEnd/>
            </a:ln>
          </p:spPr>
          <p:txBody>
            <a:bodyPr/>
            <a:lstStyle/>
            <a:p>
              <a:endParaRPr lang="en-US" dirty="0"/>
            </a:p>
          </p:txBody>
        </p:sp>
        <p:sp>
          <p:nvSpPr>
            <p:cNvPr id="22592" name="Line 64"/>
            <p:cNvSpPr>
              <a:spLocks noChangeShapeType="1"/>
            </p:cNvSpPr>
            <p:nvPr/>
          </p:nvSpPr>
          <p:spPr bwMode="auto">
            <a:xfrm flipV="1">
              <a:off x="8524875" y="5138739"/>
              <a:ext cx="0" cy="71437"/>
            </a:xfrm>
            <a:prstGeom prst="line">
              <a:avLst/>
            </a:prstGeom>
            <a:noFill/>
            <a:ln w="9525">
              <a:solidFill>
                <a:srgbClr val="FFFFFF"/>
              </a:solidFill>
              <a:round/>
              <a:headEnd/>
              <a:tailEnd/>
            </a:ln>
          </p:spPr>
          <p:txBody>
            <a:bodyPr/>
            <a:lstStyle/>
            <a:p>
              <a:endParaRPr lang="en-US" dirty="0"/>
            </a:p>
          </p:txBody>
        </p:sp>
        <p:sp>
          <p:nvSpPr>
            <p:cNvPr id="22593" name="Line 65"/>
            <p:cNvSpPr>
              <a:spLocks noChangeShapeType="1"/>
            </p:cNvSpPr>
            <p:nvPr/>
          </p:nvSpPr>
          <p:spPr bwMode="auto">
            <a:xfrm flipV="1">
              <a:off x="8824913" y="5138739"/>
              <a:ext cx="0" cy="71437"/>
            </a:xfrm>
            <a:prstGeom prst="line">
              <a:avLst/>
            </a:prstGeom>
            <a:noFill/>
            <a:ln w="9525">
              <a:solidFill>
                <a:srgbClr val="FFFFFF"/>
              </a:solidFill>
              <a:round/>
              <a:headEnd/>
              <a:tailEnd/>
            </a:ln>
          </p:spPr>
          <p:txBody>
            <a:bodyPr/>
            <a:lstStyle/>
            <a:p>
              <a:endParaRPr lang="en-US" dirty="0"/>
            </a:p>
          </p:txBody>
        </p:sp>
        <p:sp>
          <p:nvSpPr>
            <p:cNvPr id="22594" name="Freeform 66"/>
            <p:cNvSpPr>
              <a:spLocks/>
            </p:cNvSpPr>
            <p:nvPr/>
          </p:nvSpPr>
          <p:spPr bwMode="auto">
            <a:xfrm>
              <a:off x="3529013" y="2225676"/>
              <a:ext cx="5141912" cy="633413"/>
            </a:xfrm>
            <a:custGeom>
              <a:avLst/>
              <a:gdLst>
                <a:gd name="T0" fmla="*/ 0 w 567"/>
                <a:gd name="T1" fmla="*/ 15 h 72"/>
                <a:gd name="T2" fmla="*/ 33 w 567"/>
                <a:gd name="T3" fmla="*/ 4 h 72"/>
                <a:gd name="T4" fmla="*/ 66 w 567"/>
                <a:gd name="T5" fmla="*/ 0 h 72"/>
                <a:gd name="T6" fmla="*/ 100 w 567"/>
                <a:gd name="T7" fmla="*/ 2 h 72"/>
                <a:gd name="T8" fmla="*/ 133 w 567"/>
                <a:gd name="T9" fmla="*/ 12 h 72"/>
                <a:gd name="T10" fmla="*/ 167 w 567"/>
                <a:gd name="T11" fmla="*/ 31 h 72"/>
                <a:gd name="T12" fmla="*/ 200 w 567"/>
                <a:gd name="T13" fmla="*/ 34 h 72"/>
                <a:gd name="T14" fmla="*/ 233 w 567"/>
                <a:gd name="T15" fmla="*/ 37 h 72"/>
                <a:gd name="T16" fmla="*/ 267 w 567"/>
                <a:gd name="T17" fmla="*/ 40 h 72"/>
                <a:gd name="T18" fmla="*/ 300 w 567"/>
                <a:gd name="T19" fmla="*/ 44 h 72"/>
                <a:gd name="T20" fmla="*/ 334 w 567"/>
                <a:gd name="T21" fmla="*/ 47 h 72"/>
                <a:gd name="T22" fmla="*/ 367 w 567"/>
                <a:gd name="T23" fmla="*/ 50 h 72"/>
                <a:gd name="T24" fmla="*/ 400 w 567"/>
                <a:gd name="T25" fmla="*/ 54 h 72"/>
                <a:gd name="T26" fmla="*/ 434 w 567"/>
                <a:gd name="T27" fmla="*/ 57 h 72"/>
                <a:gd name="T28" fmla="*/ 467 w 567"/>
                <a:gd name="T29" fmla="*/ 61 h 72"/>
                <a:gd name="T30" fmla="*/ 501 w 567"/>
                <a:gd name="T31" fmla="*/ 64 h 72"/>
                <a:gd name="T32" fmla="*/ 534 w 567"/>
                <a:gd name="T33" fmla="*/ 68 h 72"/>
                <a:gd name="T34" fmla="*/ 567 w 567"/>
                <a:gd name="T35" fmla="*/ 72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7"/>
                <a:gd name="T55" fmla="*/ 0 h 72"/>
                <a:gd name="T56" fmla="*/ 567 w 567"/>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7" h="72">
                  <a:moveTo>
                    <a:pt x="0" y="15"/>
                  </a:moveTo>
                  <a:lnTo>
                    <a:pt x="33" y="4"/>
                  </a:lnTo>
                  <a:lnTo>
                    <a:pt x="66" y="0"/>
                  </a:lnTo>
                  <a:lnTo>
                    <a:pt x="100" y="2"/>
                  </a:lnTo>
                  <a:lnTo>
                    <a:pt x="133" y="12"/>
                  </a:lnTo>
                  <a:lnTo>
                    <a:pt x="167" y="31"/>
                  </a:lnTo>
                  <a:lnTo>
                    <a:pt x="200" y="34"/>
                  </a:lnTo>
                  <a:lnTo>
                    <a:pt x="233" y="37"/>
                  </a:lnTo>
                  <a:lnTo>
                    <a:pt x="267" y="40"/>
                  </a:lnTo>
                  <a:lnTo>
                    <a:pt x="300" y="44"/>
                  </a:lnTo>
                  <a:lnTo>
                    <a:pt x="334" y="47"/>
                  </a:lnTo>
                  <a:lnTo>
                    <a:pt x="367" y="50"/>
                  </a:lnTo>
                  <a:lnTo>
                    <a:pt x="400" y="54"/>
                  </a:lnTo>
                  <a:lnTo>
                    <a:pt x="434" y="57"/>
                  </a:lnTo>
                  <a:lnTo>
                    <a:pt x="467" y="61"/>
                  </a:lnTo>
                  <a:lnTo>
                    <a:pt x="501" y="64"/>
                  </a:lnTo>
                  <a:lnTo>
                    <a:pt x="534" y="68"/>
                  </a:lnTo>
                  <a:lnTo>
                    <a:pt x="567" y="72"/>
                  </a:lnTo>
                </a:path>
              </a:pathLst>
            </a:custGeom>
            <a:noFill/>
            <a:ln w="26988">
              <a:solidFill>
                <a:srgbClr val="000000"/>
              </a:solidFill>
              <a:round/>
              <a:headEnd/>
              <a:tailEnd/>
            </a:ln>
          </p:spPr>
          <p:txBody>
            <a:bodyPr/>
            <a:lstStyle/>
            <a:p>
              <a:pPr eaLnBrk="0" hangingPunct="0"/>
              <a:endParaRPr lang="en-US" dirty="0">
                <a:latin typeface="Arial" pitchFamily="34" charset="0"/>
              </a:endParaRPr>
            </a:p>
          </p:txBody>
        </p:sp>
        <p:sp>
          <p:nvSpPr>
            <p:cNvPr id="22595" name="Freeform 67"/>
            <p:cNvSpPr>
              <a:spLocks/>
            </p:cNvSpPr>
            <p:nvPr/>
          </p:nvSpPr>
          <p:spPr bwMode="auto">
            <a:xfrm>
              <a:off x="3529013" y="2208214"/>
              <a:ext cx="5141912" cy="668337"/>
            </a:xfrm>
            <a:custGeom>
              <a:avLst/>
              <a:gdLst>
                <a:gd name="T0" fmla="*/ 0 w 567"/>
                <a:gd name="T1" fmla="*/ 76 h 76"/>
                <a:gd name="T2" fmla="*/ 33 w 567"/>
                <a:gd name="T3" fmla="*/ 30 h 76"/>
                <a:gd name="T4" fmla="*/ 66 w 567"/>
                <a:gd name="T5" fmla="*/ 8 h 76"/>
                <a:gd name="T6" fmla="*/ 100 w 567"/>
                <a:gd name="T7" fmla="*/ 0 h 76"/>
                <a:gd name="T8" fmla="*/ 133 w 567"/>
                <a:gd name="T9" fmla="*/ 5 h 76"/>
                <a:gd name="T10" fmla="*/ 167 w 567"/>
                <a:gd name="T11" fmla="*/ 22 h 76"/>
                <a:gd name="T12" fmla="*/ 200 w 567"/>
                <a:gd name="T13" fmla="*/ 22 h 76"/>
                <a:gd name="T14" fmla="*/ 233 w 567"/>
                <a:gd name="T15" fmla="*/ 22 h 76"/>
                <a:gd name="T16" fmla="*/ 267 w 567"/>
                <a:gd name="T17" fmla="*/ 22 h 76"/>
                <a:gd name="T18" fmla="*/ 300 w 567"/>
                <a:gd name="T19" fmla="*/ 22 h 76"/>
                <a:gd name="T20" fmla="*/ 334 w 567"/>
                <a:gd name="T21" fmla="*/ 22 h 76"/>
                <a:gd name="T22" fmla="*/ 367 w 567"/>
                <a:gd name="T23" fmla="*/ 22 h 76"/>
                <a:gd name="T24" fmla="*/ 400 w 567"/>
                <a:gd name="T25" fmla="*/ 22 h 76"/>
                <a:gd name="T26" fmla="*/ 434 w 567"/>
                <a:gd name="T27" fmla="*/ 22 h 76"/>
                <a:gd name="T28" fmla="*/ 467 w 567"/>
                <a:gd name="T29" fmla="*/ 22 h 76"/>
                <a:gd name="T30" fmla="*/ 501 w 567"/>
                <a:gd name="T31" fmla="*/ 22 h 76"/>
                <a:gd name="T32" fmla="*/ 534 w 567"/>
                <a:gd name="T33" fmla="*/ 21 h 76"/>
                <a:gd name="T34" fmla="*/ 567 w 567"/>
                <a:gd name="T35" fmla="*/ 21 h 7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7"/>
                <a:gd name="T55" fmla="*/ 0 h 76"/>
                <a:gd name="T56" fmla="*/ 567 w 567"/>
                <a:gd name="T57" fmla="*/ 76 h 7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7" h="76">
                  <a:moveTo>
                    <a:pt x="0" y="76"/>
                  </a:moveTo>
                  <a:lnTo>
                    <a:pt x="33" y="30"/>
                  </a:lnTo>
                  <a:lnTo>
                    <a:pt x="66" y="8"/>
                  </a:lnTo>
                  <a:lnTo>
                    <a:pt x="100" y="0"/>
                  </a:lnTo>
                  <a:lnTo>
                    <a:pt x="133" y="5"/>
                  </a:lnTo>
                  <a:lnTo>
                    <a:pt x="167" y="22"/>
                  </a:lnTo>
                  <a:lnTo>
                    <a:pt x="200" y="22"/>
                  </a:lnTo>
                  <a:lnTo>
                    <a:pt x="233" y="22"/>
                  </a:lnTo>
                  <a:lnTo>
                    <a:pt x="267" y="22"/>
                  </a:lnTo>
                  <a:lnTo>
                    <a:pt x="300" y="22"/>
                  </a:lnTo>
                  <a:lnTo>
                    <a:pt x="334" y="22"/>
                  </a:lnTo>
                  <a:lnTo>
                    <a:pt x="367" y="22"/>
                  </a:lnTo>
                  <a:lnTo>
                    <a:pt x="400" y="22"/>
                  </a:lnTo>
                  <a:lnTo>
                    <a:pt x="434" y="22"/>
                  </a:lnTo>
                  <a:lnTo>
                    <a:pt x="467" y="22"/>
                  </a:lnTo>
                  <a:lnTo>
                    <a:pt x="501" y="22"/>
                  </a:lnTo>
                  <a:lnTo>
                    <a:pt x="534" y="21"/>
                  </a:lnTo>
                  <a:lnTo>
                    <a:pt x="567" y="21"/>
                  </a:lnTo>
                </a:path>
              </a:pathLst>
            </a:custGeom>
            <a:noFill/>
            <a:ln w="26988">
              <a:solidFill>
                <a:srgbClr val="000000"/>
              </a:solidFill>
              <a:round/>
              <a:headEnd/>
              <a:tailEnd/>
            </a:ln>
          </p:spPr>
          <p:txBody>
            <a:bodyPr/>
            <a:lstStyle/>
            <a:p>
              <a:pPr eaLnBrk="0" hangingPunct="0"/>
              <a:endParaRPr lang="en-US" dirty="0">
                <a:latin typeface="Arial" pitchFamily="34" charset="0"/>
              </a:endParaRPr>
            </a:p>
          </p:txBody>
        </p:sp>
        <p:sp>
          <p:nvSpPr>
            <p:cNvPr id="22596" name="Freeform 68"/>
            <p:cNvSpPr>
              <a:spLocks/>
            </p:cNvSpPr>
            <p:nvPr/>
          </p:nvSpPr>
          <p:spPr bwMode="auto">
            <a:xfrm>
              <a:off x="3473450" y="2305051"/>
              <a:ext cx="109538" cy="104775"/>
            </a:xfrm>
            <a:custGeom>
              <a:avLst/>
              <a:gdLst>
                <a:gd name="T0" fmla="*/ 35 w 69"/>
                <a:gd name="T1" fmla="*/ 0 h 66"/>
                <a:gd name="T2" fmla="*/ 69 w 69"/>
                <a:gd name="T3" fmla="*/ 33 h 66"/>
                <a:gd name="T4" fmla="*/ 35 w 69"/>
                <a:gd name="T5" fmla="*/ 66 h 66"/>
                <a:gd name="T6" fmla="*/ 0 w 69"/>
                <a:gd name="T7" fmla="*/ 33 h 66"/>
                <a:gd name="T8" fmla="*/ 35 w 69"/>
                <a:gd name="T9" fmla="*/ 0 h 66"/>
                <a:gd name="T10" fmla="*/ 0 60000 65536"/>
                <a:gd name="T11" fmla="*/ 0 60000 65536"/>
                <a:gd name="T12" fmla="*/ 0 60000 65536"/>
                <a:gd name="T13" fmla="*/ 0 60000 65536"/>
                <a:gd name="T14" fmla="*/ 0 60000 65536"/>
                <a:gd name="T15" fmla="*/ 0 w 69"/>
                <a:gd name="T16" fmla="*/ 0 h 66"/>
                <a:gd name="T17" fmla="*/ 69 w 69"/>
                <a:gd name="T18" fmla="*/ 66 h 66"/>
              </a:gdLst>
              <a:ahLst/>
              <a:cxnLst>
                <a:cxn ang="T10">
                  <a:pos x="T0" y="T1"/>
                </a:cxn>
                <a:cxn ang="T11">
                  <a:pos x="T2" y="T3"/>
                </a:cxn>
                <a:cxn ang="T12">
                  <a:pos x="T4" y="T5"/>
                </a:cxn>
                <a:cxn ang="T13">
                  <a:pos x="T6" y="T7"/>
                </a:cxn>
                <a:cxn ang="T14">
                  <a:pos x="T8" y="T9"/>
                </a:cxn>
              </a:cxnLst>
              <a:rect l="T15" t="T16" r="T17" b="T18"/>
              <a:pathLst>
                <a:path w="69" h="66">
                  <a:moveTo>
                    <a:pt x="35" y="0"/>
                  </a:moveTo>
                  <a:lnTo>
                    <a:pt x="69" y="33"/>
                  </a:lnTo>
                  <a:lnTo>
                    <a:pt x="35" y="66"/>
                  </a:lnTo>
                  <a:lnTo>
                    <a:pt x="0" y="33"/>
                  </a:lnTo>
                  <a:lnTo>
                    <a:pt x="35"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597" name="Freeform 69"/>
            <p:cNvSpPr>
              <a:spLocks/>
            </p:cNvSpPr>
            <p:nvPr/>
          </p:nvSpPr>
          <p:spPr bwMode="auto">
            <a:xfrm>
              <a:off x="3773488" y="2208214"/>
              <a:ext cx="107950" cy="104775"/>
            </a:xfrm>
            <a:custGeom>
              <a:avLst/>
              <a:gdLst>
                <a:gd name="T0" fmla="*/ 34 w 68"/>
                <a:gd name="T1" fmla="*/ 0 h 66"/>
                <a:gd name="T2" fmla="*/ 68 w 68"/>
                <a:gd name="T3" fmla="*/ 33 h 66"/>
                <a:gd name="T4" fmla="*/ 34 w 68"/>
                <a:gd name="T5" fmla="*/ 66 h 66"/>
                <a:gd name="T6" fmla="*/ 0 w 68"/>
                <a:gd name="T7" fmla="*/ 33 h 66"/>
                <a:gd name="T8" fmla="*/ 34 w 68"/>
                <a:gd name="T9" fmla="*/ 0 h 66"/>
                <a:gd name="T10" fmla="*/ 0 60000 65536"/>
                <a:gd name="T11" fmla="*/ 0 60000 65536"/>
                <a:gd name="T12" fmla="*/ 0 60000 65536"/>
                <a:gd name="T13" fmla="*/ 0 60000 65536"/>
                <a:gd name="T14" fmla="*/ 0 60000 65536"/>
                <a:gd name="T15" fmla="*/ 0 w 68"/>
                <a:gd name="T16" fmla="*/ 0 h 66"/>
                <a:gd name="T17" fmla="*/ 68 w 68"/>
                <a:gd name="T18" fmla="*/ 66 h 66"/>
              </a:gdLst>
              <a:ahLst/>
              <a:cxnLst>
                <a:cxn ang="T10">
                  <a:pos x="T0" y="T1"/>
                </a:cxn>
                <a:cxn ang="T11">
                  <a:pos x="T2" y="T3"/>
                </a:cxn>
                <a:cxn ang="T12">
                  <a:pos x="T4" y="T5"/>
                </a:cxn>
                <a:cxn ang="T13">
                  <a:pos x="T6" y="T7"/>
                </a:cxn>
                <a:cxn ang="T14">
                  <a:pos x="T8" y="T9"/>
                </a:cxn>
              </a:cxnLst>
              <a:rect l="T15" t="T16" r="T17" b="T18"/>
              <a:pathLst>
                <a:path w="68" h="66">
                  <a:moveTo>
                    <a:pt x="34" y="0"/>
                  </a:moveTo>
                  <a:lnTo>
                    <a:pt x="68" y="33"/>
                  </a:lnTo>
                  <a:lnTo>
                    <a:pt x="34" y="66"/>
                  </a:lnTo>
                  <a:lnTo>
                    <a:pt x="0" y="33"/>
                  </a:lnTo>
                  <a:lnTo>
                    <a:pt x="34"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598" name="Freeform 70"/>
            <p:cNvSpPr>
              <a:spLocks/>
            </p:cNvSpPr>
            <p:nvPr/>
          </p:nvSpPr>
          <p:spPr bwMode="auto">
            <a:xfrm>
              <a:off x="4071939" y="2171701"/>
              <a:ext cx="109537" cy="106363"/>
            </a:xfrm>
            <a:custGeom>
              <a:avLst/>
              <a:gdLst>
                <a:gd name="T0" fmla="*/ 35 w 69"/>
                <a:gd name="T1" fmla="*/ 0 h 67"/>
                <a:gd name="T2" fmla="*/ 69 w 69"/>
                <a:gd name="T3" fmla="*/ 34 h 67"/>
                <a:gd name="T4" fmla="*/ 35 w 69"/>
                <a:gd name="T5" fmla="*/ 67 h 67"/>
                <a:gd name="T6" fmla="*/ 0 w 69"/>
                <a:gd name="T7" fmla="*/ 34 h 67"/>
                <a:gd name="T8" fmla="*/ 35 w 69"/>
                <a:gd name="T9" fmla="*/ 0 h 67"/>
                <a:gd name="T10" fmla="*/ 0 60000 65536"/>
                <a:gd name="T11" fmla="*/ 0 60000 65536"/>
                <a:gd name="T12" fmla="*/ 0 60000 65536"/>
                <a:gd name="T13" fmla="*/ 0 60000 65536"/>
                <a:gd name="T14" fmla="*/ 0 60000 65536"/>
                <a:gd name="T15" fmla="*/ 0 w 69"/>
                <a:gd name="T16" fmla="*/ 0 h 67"/>
                <a:gd name="T17" fmla="*/ 69 w 69"/>
                <a:gd name="T18" fmla="*/ 67 h 67"/>
              </a:gdLst>
              <a:ahLst/>
              <a:cxnLst>
                <a:cxn ang="T10">
                  <a:pos x="T0" y="T1"/>
                </a:cxn>
                <a:cxn ang="T11">
                  <a:pos x="T2" y="T3"/>
                </a:cxn>
                <a:cxn ang="T12">
                  <a:pos x="T4" y="T5"/>
                </a:cxn>
                <a:cxn ang="T13">
                  <a:pos x="T6" y="T7"/>
                </a:cxn>
                <a:cxn ang="T14">
                  <a:pos x="T8" y="T9"/>
                </a:cxn>
              </a:cxnLst>
              <a:rect l="T15" t="T16" r="T17" b="T18"/>
              <a:pathLst>
                <a:path w="69" h="67">
                  <a:moveTo>
                    <a:pt x="35" y="0"/>
                  </a:moveTo>
                  <a:lnTo>
                    <a:pt x="69" y="34"/>
                  </a:lnTo>
                  <a:lnTo>
                    <a:pt x="35" y="67"/>
                  </a:lnTo>
                  <a:lnTo>
                    <a:pt x="0" y="34"/>
                  </a:lnTo>
                  <a:lnTo>
                    <a:pt x="35"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599" name="Freeform 71"/>
            <p:cNvSpPr>
              <a:spLocks/>
            </p:cNvSpPr>
            <p:nvPr/>
          </p:nvSpPr>
          <p:spPr bwMode="auto">
            <a:xfrm>
              <a:off x="4381500" y="2190751"/>
              <a:ext cx="107950" cy="104775"/>
            </a:xfrm>
            <a:custGeom>
              <a:avLst/>
              <a:gdLst>
                <a:gd name="T0" fmla="*/ 34 w 68"/>
                <a:gd name="T1" fmla="*/ 0 h 66"/>
                <a:gd name="T2" fmla="*/ 68 w 68"/>
                <a:gd name="T3" fmla="*/ 33 h 66"/>
                <a:gd name="T4" fmla="*/ 34 w 68"/>
                <a:gd name="T5" fmla="*/ 66 h 66"/>
                <a:gd name="T6" fmla="*/ 0 w 68"/>
                <a:gd name="T7" fmla="*/ 33 h 66"/>
                <a:gd name="T8" fmla="*/ 34 w 68"/>
                <a:gd name="T9" fmla="*/ 0 h 66"/>
                <a:gd name="T10" fmla="*/ 0 60000 65536"/>
                <a:gd name="T11" fmla="*/ 0 60000 65536"/>
                <a:gd name="T12" fmla="*/ 0 60000 65536"/>
                <a:gd name="T13" fmla="*/ 0 60000 65536"/>
                <a:gd name="T14" fmla="*/ 0 60000 65536"/>
                <a:gd name="T15" fmla="*/ 0 w 68"/>
                <a:gd name="T16" fmla="*/ 0 h 66"/>
                <a:gd name="T17" fmla="*/ 68 w 68"/>
                <a:gd name="T18" fmla="*/ 66 h 66"/>
              </a:gdLst>
              <a:ahLst/>
              <a:cxnLst>
                <a:cxn ang="T10">
                  <a:pos x="T0" y="T1"/>
                </a:cxn>
                <a:cxn ang="T11">
                  <a:pos x="T2" y="T3"/>
                </a:cxn>
                <a:cxn ang="T12">
                  <a:pos x="T4" y="T5"/>
                </a:cxn>
                <a:cxn ang="T13">
                  <a:pos x="T6" y="T7"/>
                </a:cxn>
                <a:cxn ang="T14">
                  <a:pos x="T8" y="T9"/>
                </a:cxn>
              </a:cxnLst>
              <a:rect l="T15" t="T16" r="T17" b="T18"/>
              <a:pathLst>
                <a:path w="68" h="66">
                  <a:moveTo>
                    <a:pt x="34" y="0"/>
                  </a:moveTo>
                  <a:lnTo>
                    <a:pt x="68" y="33"/>
                  </a:lnTo>
                  <a:lnTo>
                    <a:pt x="34" y="66"/>
                  </a:lnTo>
                  <a:lnTo>
                    <a:pt x="0" y="33"/>
                  </a:lnTo>
                  <a:lnTo>
                    <a:pt x="34"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00" name="Freeform 72"/>
            <p:cNvSpPr>
              <a:spLocks/>
            </p:cNvSpPr>
            <p:nvPr/>
          </p:nvSpPr>
          <p:spPr bwMode="auto">
            <a:xfrm>
              <a:off x="4679950" y="2278063"/>
              <a:ext cx="109538" cy="106362"/>
            </a:xfrm>
            <a:custGeom>
              <a:avLst/>
              <a:gdLst>
                <a:gd name="T0" fmla="*/ 34 w 69"/>
                <a:gd name="T1" fmla="*/ 0 h 67"/>
                <a:gd name="T2" fmla="*/ 69 w 69"/>
                <a:gd name="T3" fmla="*/ 33 h 67"/>
                <a:gd name="T4" fmla="*/ 34 w 69"/>
                <a:gd name="T5" fmla="*/ 67 h 67"/>
                <a:gd name="T6" fmla="*/ 0 w 69"/>
                <a:gd name="T7" fmla="*/ 33 h 67"/>
                <a:gd name="T8" fmla="*/ 34 w 69"/>
                <a:gd name="T9" fmla="*/ 0 h 67"/>
                <a:gd name="T10" fmla="*/ 0 60000 65536"/>
                <a:gd name="T11" fmla="*/ 0 60000 65536"/>
                <a:gd name="T12" fmla="*/ 0 60000 65536"/>
                <a:gd name="T13" fmla="*/ 0 60000 65536"/>
                <a:gd name="T14" fmla="*/ 0 60000 65536"/>
                <a:gd name="T15" fmla="*/ 0 w 69"/>
                <a:gd name="T16" fmla="*/ 0 h 67"/>
                <a:gd name="T17" fmla="*/ 69 w 69"/>
                <a:gd name="T18" fmla="*/ 67 h 67"/>
              </a:gdLst>
              <a:ahLst/>
              <a:cxnLst>
                <a:cxn ang="T10">
                  <a:pos x="T0" y="T1"/>
                </a:cxn>
                <a:cxn ang="T11">
                  <a:pos x="T2" y="T3"/>
                </a:cxn>
                <a:cxn ang="T12">
                  <a:pos x="T4" y="T5"/>
                </a:cxn>
                <a:cxn ang="T13">
                  <a:pos x="T6" y="T7"/>
                </a:cxn>
                <a:cxn ang="T14">
                  <a:pos x="T8" y="T9"/>
                </a:cxn>
              </a:cxnLst>
              <a:rect l="T15" t="T16" r="T17" b="T18"/>
              <a:pathLst>
                <a:path w="69" h="67">
                  <a:moveTo>
                    <a:pt x="34" y="0"/>
                  </a:moveTo>
                  <a:lnTo>
                    <a:pt x="69" y="33"/>
                  </a:lnTo>
                  <a:lnTo>
                    <a:pt x="34" y="67"/>
                  </a:lnTo>
                  <a:lnTo>
                    <a:pt x="0" y="33"/>
                  </a:lnTo>
                  <a:lnTo>
                    <a:pt x="34"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01" name="Freeform 73"/>
            <p:cNvSpPr>
              <a:spLocks/>
            </p:cNvSpPr>
            <p:nvPr/>
          </p:nvSpPr>
          <p:spPr bwMode="auto">
            <a:xfrm>
              <a:off x="4987925" y="2444751"/>
              <a:ext cx="109538" cy="106363"/>
            </a:xfrm>
            <a:custGeom>
              <a:avLst/>
              <a:gdLst>
                <a:gd name="T0" fmla="*/ 35 w 69"/>
                <a:gd name="T1" fmla="*/ 0 h 67"/>
                <a:gd name="T2" fmla="*/ 69 w 69"/>
                <a:gd name="T3" fmla="*/ 34 h 67"/>
                <a:gd name="T4" fmla="*/ 35 w 69"/>
                <a:gd name="T5" fmla="*/ 67 h 67"/>
                <a:gd name="T6" fmla="*/ 0 w 69"/>
                <a:gd name="T7" fmla="*/ 34 h 67"/>
                <a:gd name="T8" fmla="*/ 35 w 69"/>
                <a:gd name="T9" fmla="*/ 0 h 67"/>
                <a:gd name="T10" fmla="*/ 0 60000 65536"/>
                <a:gd name="T11" fmla="*/ 0 60000 65536"/>
                <a:gd name="T12" fmla="*/ 0 60000 65536"/>
                <a:gd name="T13" fmla="*/ 0 60000 65536"/>
                <a:gd name="T14" fmla="*/ 0 60000 65536"/>
                <a:gd name="T15" fmla="*/ 0 w 69"/>
                <a:gd name="T16" fmla="*/ 0 h 67"/>
                <a:gd name="T17" fmla="*/ 69 w 69"/>
                <a:gd name="T18" fmla="*/ 67 h 67"/>
              </a:gdLst>
              <a:ahLst/>
              <a:cxnLst>
                <a:cxn ang="T10">
                  <a:pos x="T0" y="T1"/>
                </a:cxn>
                <a:cxn ang="T11">
                  <a:pos x="T2" y="T3"/>
                </a:cxn>
                <a:cxn ang="T12">
                  <a:pos x="T4" y="T5"/>
                </a:cxn>
                <a:cxn ang="T13">
                  <a:pos x="T6" y="T7"/>
                </a:cxn>
                <a:cxn ang="T14">
                  <a:pos x="T8" y="T9"/>
                </a:cxn>
              </a:cxnLst>
              <a:rect l="T15" t="T16" r="T17" b="T18"/>
              <a:pathLst>
                <a:path w="69" h="67">
                  <a:moveTo>
                    <a:pt x="35" y="0"/>
                  </a:moveTo>
                  <a:lnTo>
                    <a:pt x="69" y="34"/>
                  </a:lnTo>
                  <a:lnTo>
                    <a:pt x="35" y="67"/>
                  </a:lnTo>
                  <a:lnTo>
                    <a:pt x="0" y="34"/>
                  </a:lnTo>
                  <a:lnTo>
                    <a:pt x="35"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02" name="Freeform 74"/>
            <p:cNvSpPr>
              <a:spLocks/>
            </p:cNvSpPr>
            <p:nvPr/>
          </p:nvSpPr>
          <p:spPr bwMode="auto">
            <a:xfrm>
              <a:off x="5287963" y="2471738"/>
              <a:ext cx="107950" cy="106362"/>
            </a:xfrm>
            <a:custGeom>
              <a:avLst/>
              <a:gdLst>
                <a:gd name="T0" fmla="*/ 34 w 68"/>
                <a:gd name="T1" fmla="*/ 0 h 67"/>
                <a:gd name="T2" fmla="*/ 68 w 68"/>
                <a:gd name="T3" fmla="*/ 33 h 67"/>
                <a:gd name="T4" fmla="*/ 34 w 68"/>
                <a:gd name="T5" fmla="*/ 67 h 67"/>
                <a:gd name="T6" fmla="*/ 0 w 68"/>
                <a:gd name="T7" fmla="*/ 33 h 67"/>
                <a:gd name="T8" fmla="*/ 34 w 68"/>
                <a:gd name="T9" fmla="*/ 0 h 67"/>
                <a:gd name="T10" fmla="*/ 0 60000 65536"/>
                <a:gd name="T11" fmla="*/ 0 60000 65536"/>
                <a:gd name="T12" fmla="*/ 0 60000 65536"/>
                <a:gd name="T13" fmla="*/ 0 60000 65536"/>
                <a:gd name="T14" fmla="*/ 0 60000 65536"/>
                <a:gd name="T15" fmla="*/ 0 w 68"/>
                <a:gd name="T16" fmla="*/ 0 h 67"/>
                <a:gd name="T17" fmla="*/ 68 w 68"/>
                <a:gd name="T18" fmla="*/ 67 h 67"/>
              </a:gdLst>
              <a:ahLst/>
              <a:cxnLst>
                <a:cxn ang="T10">
                  <a:pos x="T0" y="T1"/>
                </a:cxn>
                <a:cxn ang="T11">
                  <a:pos x="T2" y="T3"/>
                </a:cxn>
                <a:cxn ang="T12">
                  <a:pos x="T4" y="T5"/>
                </a:cxn>
                <a:cxn ang="T13">
                  <a:pos x="T6" y="T7"/>
                </a:cxn>
                <a:cxn ang="T14">
                  <a:pos x="T8" y="T9"/>
                </a:cxn>
              </a:cxnLst>
              <a:rect l="T15" t="T16" r="T17" b="T18"/>
              <a:pathLst>
                <a:path w="68" h="67">
                  <a:moveTo>
                    <a:pt x="34" y="0"/>
                  </a:moveTo>
                  <a:lnTo>
                    <a:pt x="68" y="33"/>
                  </a:lnTo>
                  <a:lnTo>
                    <a:pt x="34" y="67"/>
                  </a:lnTo>
                  <a:lnTo>
                    <a:pt x="0" y="33"/>
                  </a:lnTo>
                  <a:lnTo>
                    <a:pt x="34"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03" name="Freeform 75"/>
            <p:cNvSpPr>
              <a:spLocks/>
            </p:cNvSpPr>
            <p:nvPr/>
          </p:nvSpPr>
          <p:spPr bwMode="auto">
            <a:xfrm>
              <a:off x="5586414" y="2498726"/>
              <a:ext cx="109537" cy="104775"/>
            </a:xfrm>
            <a:custGeom>
              <a:avLst/>
              <a:gdLst>
                <a:gd name="T0" fmla="*/ 35 w 69"/>
                <a:gd name="T1" fmla="*/ 0 h 66"/>
                <a:gd name="T2" fmla="*/ 69 w 69"/>
                <a:gd name="T3" fmla="*/ 33 h 66"/>
                <a:gd name="T4" fmla="*/ 35 w 69"/>
                <a:gd name="T5" fmla="*/ 66 h 66"/>
                <a:gd name="T6" fmla="*/ 0 w 69"/>
                <a:gd name="T7" fmla="*/ 33 h 66"/>
                <a:gd name="T8" fmla="*/ 35 w 69"/>
                <a:gd name="T9" fmla="*/ 0 h 66"/>
                <a:gd name="T10" fmla="*/ 0 60000 65536"/>
                <a:gd name="T11" fmla="*/ 0 60000 65536"/>
                <a:gd name="T12" fmla="*/ 0 60000 65536"/>
                <a:gd name="T13" fmla="*/ 0 60000 65536"/>
                <a:gd name="T14" fmla="*/ 0 60000 65536"/>
                <a:gd name="T15" fmla="*/ 0 w 69"/>
                <a:gd name="T16" fmla="*/ 0 h 66"/>
                <a:gd name="T17" fmla="*/ 69 w 69"/>
                <a:gd name="T18" fmla="*/ 66 h 66"/>
              </a:gdLst>
              <a:ahLst/>
              <a:cxnLst>
                <a:cxn ang="T10">
                  <a:pos x="T0" y="T1"/>
                </a:cxn>
                <a:cxn ang="T11">
                  <a:pos x="T2" y="T3"/>
                </a:cxn>
                <a:cxn ang="T12">
                  <a:pos x="T4" y="T5"/>
                </a:cxn>
                <a:cxn ang="T13">
                  <a:pos x="T6" y="T7"/>
                </a:cxn>
                <a:cxn ang="T14">
                  <a:pos x="T8" y="T9"/>
                </a:cxn>
              </a:cxnLst>
              <a:rect l="T15" t="T16" r="T17" b="T18"/>
              <a:pathLst>
                <a:path w="69" h="66">
                  <a:moveTo>
                    <a:pt x="35" y="0"/>
                  </a:moveTo>
                  <a:lnTo>
                    <a:pt x="69" y="33"/>
                  </a:lnTo>
                  <a:lnTo>
                    <a:pt x="35" y="66"/>
                  </a:lnTo>
                  <a:lnTo>
                    <a:pt x="0" y="33"/>
                  </a:lnTo>
                  <a:lnTo>
                    <a:pt x="35"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04" name="Freeform 76"/>
            <p:cNvSpPr>
              <a:spLocks/>
            </p:cNvSpPr>
            <p:nvPr/>
          </p:nvSpPr>
          <p:spPr bwMode="auto">
            <a:xfrm>
              <a:off x="5895975" y="2524126"/>
              <a:ext cx="107950" cy="106363"/>
            </a:xfrm>
            <a:custGeom>
              <a:avLst/>
              <a:gdLst>
                <a:gd name="T0" fmla="*/ 34 w 68"/>
                <a:gd name="T1" fmla="*/ 0 h 67"/>
                <a:gd name="T2" fmla="*/ 68 w 68"/>
                <a:gd name="T3" fmla="*/ 34 h 67"/>
                <a:gd name="T4" fmla="*/ 34 w 68"/>
                <a:gd name="T5" fmla="*/ 67 h 67"/>
                <a:gd name="T6" fmla="*/ 0 w 68"/>
                <a:gd name="T7" fmla="*/ 34 h 67"/>
                <a:gd name="T8" fmla="*/ 34 w 68"/>
                <a:gd name="T9" fmla="*/ 0 h 67"/>
                <a:gd name="T10" fmla="*/ 0 60000 65536"/>
                <a:gd name="T11" fmla="*/ 0 60000 65536"/>
                <a:gd name="T12" fmla="*/ 0 60000 65536"/>
                <a:gd name="T13" fmla="*/ 0 60000 65536"/>
                <a:gd name="T14" fmla="*/ 0 60000 65536"/>
                <a:gd name="T15" fmla="*/ 0 w 68"/>
                <a:gd name="T16" fmla="*/ 0 h 67"/>
                <a:gd name="T17" fmla="*/ 68 w 68"/>
                <a:gd name="T18" fmla="*/ 67 h 67"/>
              </a:gdLst>
              <a:ahLst/>
              <a:cxnLst>
                <a:cxn ang="T10">
                  <a:pos x="T0" y="T1"/>
                </a:cxn>
                <a:cxn ang="T11">
                  <a:pos x="T2" y="T3"/>
                </a:cxn>
                <a:cxn ang="T12">
                  <a:pos x="T4" y="T5"/>
                </a:cxn>
                <a:cxn ang="T13">
                  <a:pos x="T6" y="T7"/>
                </a:cxn>
                <a:cxn ang="T14">
                  <a:pos x="T8" y="T9"/>
                </a:cxn>
              </a:cxnLst>
              <a:rect l="T15" t="T16" r="T17" b="T18"/>
              <a:pathLst>
                <a:path w="68" h="67">
                  <a:moveTo>
                    <a:pt x="34" y="0"/>
                  </a:moveTo>
                  <a:lnTo>
                    <a:pt x="68" y="34"/>
                  </a:lnTo>
                  <a:lnTo>
                    <a:pt x="34" y="67"/>
                  </a:lnTo>
                  <a:lnTo>
                    <a:pt x="0" y="34"/>
                  </a:lnTo>
                  <a:lnTo>
                    <a:pt x="34"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05" name="Freeform 77"/>
            <p:cNvSpPr>
              <a:spLocks/>
            </p:cNvSpPr>
            <p:nvPr/>
          </p:nvSpPr>
          <p:spPr bwMode="auto">
            <a:xfrm>
              <a:off x="6194425" y="2560639"/>
              <a:ext cx="109538" cy="104775"/>
            </a:xfrm>
            <a:custGeom>
              <a:avLst/>
              <a:gdLst>
                <a:gd name="T0" fmla="*/ 34 w 69"/>
                <a:gd name="T1" fmla="*/ 0 h 66"/>
                <a:gd name="T2" fmla="*/ 69 w 69"/>
                <a:gd name="T3" fmla="*/ 33 h 66"/>
                <a:gd name="T4" fmla="*/ 34 w 69"/>
                <a:gd name="T5" fmla="*/ 66 h 66"/>
                <a:gd name="T6" fmla="*/ 0 w 69"/>
                <a:gd name="T7" fmla="*/ 33 h 66"/>
                <a:gd name="T8" fmla="*/ 34 w 69"/>
                <a:gd name="T9" fmla="*/ 0 h 66"/>
                <a:gd name="T10" fmla="*/ 0 60000 65536"/>
                <a:gd name="T11" fmla="*/ 0 60000 65536"/>
                <a:gd name="T12" fmla="*/ 0 60000 65536"/>
                <a:gd name="T13" fmla="*/ 0 60000 65536"/>
                <a:gd name="T14" fmla="*/ 0 60000 65536"/>
                <a:gd name="T15" fmla="*/ 0 w 69"/>
                <a:gd name="T16" fmla="*/ 0 h 66"/>
                <a:gd name="T17" fmla="*/ 69 w 69"/>
                <a:gd name="T18" fmla="*/ 66 h 66"/>
              </a:gdLst>
              <a:ahLst/>
              <a:cxnLst>
                <a:cxn ang="T10">
                  <a:pos x="T0" y="T1"/>
                </a:cxn>
                <a:cxn ang="T11">
                  <a:pos x="T2" y="T3"/>
                </a:cxn>
                <a:cxn ang="T12">
                  <a:pos x="T4" y="T5"/>
                </a:cxn>
                <a:cxn ang="T13">
                  <a:pos x="T6" y="T7"/>
                </a:cxn>
                <a:cxn ang="T14">
                  <a:pos x="T8" y="T9"/>
                </a:cxn>
              </a:cxnLst>
              <a:rect l="T15" t="T16" r="T17" b="T18"/>
              <a:pathLst>
                <a:path w="69" h="66">
                  <a:moveTo>
                    <a:pt x="34" y="0"/>
                  </a:moveTo>
                  <a:lnTo>
                    <a:pt x="69" y="33"/>
                  </a:lnTo>
                  <a:lnTo>
                    <a:pt x="34" y="66"/>
                  </a:lnTo>
                  <a:lnTo>
                    <a:pt x="0" y="33"/>
                  </a:lnTo>
                  <a:lnTo>
                    <a:pt x="34"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06" name="Freeform 78"/>
            <p:cNvSpPr>
              <a:spLocks/>
            </p:cNvSpPr>
            <p:nvPr/>
          </p:nvSpPr>
          <p:spPr bwMode="auto">
            <a:xfrm>
              <a:off x="6502400" y="2586038"/>
              <a:ext cx="109538" cy="106362"/>
            </a:xfrm>
            <a:custGeom>
              <a:avLst/>
              <a:gdLst>
                <a:gd name="T0" fmla="*/ 35 w 69"/>
                <a:gd name="T1" fmla="*/ 0 h 67"/>
                <a:gd name="T2" fmla="*/ 69 w 69"/>
                <a:gd name="T3" fmla="*/ 33 h 67"/>
                <a:gd name="T4" fmla="*/ 35 w 69"/>
                <a:gd name="T5" fmla="*/ 67 h 67"/>
                <a:gd name="T6" fmla="*/ 0 w 69"/>
                <a:gd name="T7" fmla="*/ 33 h 67"/>
                <a:gd name="T8" fmla="*/ 35 w 69"/>
                <a:gd name="T9" fmla="*/ 0 h 67"/>
                <a:gd name="T10" fmla="*/ 0 60000 65536"/>
                <a:gd name="T11" fmla="*/ 0 60000 65536"/>
                <a:gd name="T12" fmla="*/ 0 60000 65536"/>
                <a:gd name="T13" fmla="*/ 0 60000 65536"/>
                <a:gd name="T14" fmla="*/ 0 60000 65536"/>
                <a:gd name="T15" fmla="*/ 0 w 69"/>
                <a:gd name="T16" fmla="*/ 0 h 67"/>
                <a:gd name="T17" fmla="*/ 69 w 69"/>
                <a:gd name="T18" fmla="*/ 67 h 67"/>
              </a:gdLst>
              <a:ahLst/>
              <a:cxnLst>
                <a:cxn ang="T10">
                  <a:pos x="T0" y="T1"/>
                </a:cxn>
                <a:cxn ang="T11">
                  <a:pos x="T2" y="T3"/>
                </a:cxn>
                <a:cxn ang="T12">
                  <a:pos x="T4" y="T5"/>
                </a:cxn>
                <a:cxn ang="T13">
                  <a:pos x="T6" y="T7"/>
                </a:cxn>
                <a:cxn ang="T14">
                  <a:pos x="T8" y="T9"/>
                </a:cxn>
              </a:cxnLst>
              <a:rect l="T15" t="T16" r="T17" b="T18"/>
              <a:pathLst>
                <a:path w="69" h="67">
                  <a:moveTo>
                    <a:pt x="35" y="0"/>
                  </a:moveTo>
                  <a:lnTo>
                    <a:pt x="69" y="33"/>
                  </a:lnTo>
                  <a:lnTo>
                    <a:pt x="35" y="67"/>
                  </a:lnTo>
                  <a:lnTo>
                    <a:pt x="0" y="33"/>
                  </a:lnTo>
                  <a:lnTo>
                    <a:pt x="35"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07" name="Freeform 79"/>
            <p:cNvSpPr>
              <a:spLocks/>
            </p:cNvSpPr>
            <p:nvPr/>
          </p:nvSpPr>
          <p:spPr bwMode="auto">
            <a:xfrm>
              <a:off x="6802438" y="2613026"/>
              <a:ext cx="107950" cy="104775"/>
            </a:xfrm>
            <a:custGeom>
              <a:avLst/>
              <a:gdLst>
                <a:gd name="T0" fmla="*/ 34 w 68"/>
                <a:gd name="T1" fmla="*/ 0 h 66"/>
                <a:gd name="T2" fmla="*/ 68 w 68"/>
                <a:gd name="T3" fmla="*/ 33 h 66"/>
                <a:gd name="T4" fmla="*/ 34 w 68"/>
                <a:gd name="T5" fmla="*/ 66 h 66"/>
                <a:gd name="T6" fmla="*/ 0 w 68"/>
                <a:gd name="T7" fmla="*/ 33 h 66"/>
                <a:gd name="T8" fmla="*/ 34 w 68"/>
                <a:gd name="T9" fmla="*/ 0 h 66"/>
                <a:gd name="T10" fmla="*/ 0 60000 65536"/>
                <a:gd name="T11" fmla="*/ 0 60000 65536"/>
                <a:gd name="T12" fmla="*/ 0 60000 65536"/>
                <a:gd name="T13" fmla="*/ 0 60000 65536"/>
                <a:gd name="T14" fmla="*/ 0 60000 65536"/>
                <a:gd name="T15" fmla="*/ 0 w 68"/>
                <a:gd name="T16" fmla="*/ 0 h 66"/>
                <a:gd name="T17" fmla="*/ 68 w 68"/>
                <a:gd name="T18" fmla="*/ 66 h 66"/>
              </a:gdLst>
              <a:ahLst/>
              <a:cxnLst>
                <a:cxn ang="T10">
                  <a:pos x="T0" y="T1"/>
                </a:cxn>
                <a:cxn ang="T11">
                  <a:pos x="T2" y="T3"/>
                </a:cxn>
                <a:cxn ang="T12">
                  <a:pos x="T4" y="T5"/>
                </a:cxn>
                <a:cxn ang="T13">
                  <a:pos x="T6" y="T7"/>
                </a:cxn>
                <a:cxn ang="T14">
                  <a:pos x="T8" y="T9"/>
                </a:cxn>
              </a:cxnLst>
              <a:rect l="T15" t="T16" r="T17" b="T18"/>
              <a:pathLst>
                <a:path w="68" h="66">
                  <a:moveTo>
                    <a:pt x="34" y="0"/>
                  </a:moveTo>
                  <a:lnTo>
                    <a:pt x="68" y="33"/>
                  </a:lnTo>
                  <a:lnTo>
                    <a:pt x="34" y="66"/>
                  </a:lnTo>
                  <a:lnTo>
                    <a:pt x="0" y="33"/>
                  </a:lnTo>
                  <a:lnTo>
                    <a:pt x="34"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08" name="Freeform 80"/>
            <p:cNvSpPr>
              <a:spLocks/>
            </p:cNvSpPr>
            <p:nvPr/>
          </p:nvSpPr>
          <p:spPr bwMode="auto">
            <a:xfrm>
              <a:off x="7100889" y="2647951"/>
              <a:ext cx="109537" cy="106363"/>
            </a:xfrm>
            <a:custGeom>
              <a:avLst/>
              <a:gdLst>
                <a:gd name="T0" fmla="*/ 35 w 69"/>
                <a:gd name="T1" fmla="*/ 0 h 67"/>
                <a:gd name="T2" fmla="*/ 69 w 69"/>
                <a:gd name="T3" fmla="*/ 33 h 67"/>
                <a:gd name="T4" fmla="*/ 35 w 69"/>
                <a:gd name="T5" fmla="*/ 67 h 67"/>
                <a:gd name="T6" fmla="*/ 0 w 69"/>
                <a:gd name="T7" fmla="*/ 33 h 67"/>
                <a:gd name="T8" fmla="*/ 35 w 69"/>
                <a:gd name="T9" fmla="*/ 0 h 67"/>
                <a:gd name="T10" fmla="*/ 0 60000 65536"/>
                <a:gd name="T11" fmla="*/ 0 60000 65536"/>
                <a:gd name="T12" fmla="*/ 0 60000 65536"/>
                <a:gd name="T13" fmla="*/ 0 60000 65536"/>
                <a:gd name="T14" fmla="*/ 0 60000 65536"/>
                <a:gd name="T15" fmla="*/ 0 w 69"/>
                <a:gd name="T16" fmla="*/ 0 h 67"/>
                <a:gd name="T17" fmla="*/ 69 w 69"/>
                <a:gd name="T18" fmla="*/ 67 h 67"/>
              </a:gdLst>
              <a:ahLst/>
              <a:cxnLst>
                <a:cxn ang="T10">
                  <a:pos x="T0" y="T1"/>
                </a:cxn>
                <a:cxn ang="T11">
                  <a:pos x="T2" y="T3"/>
                </a:cxn>
                <a:cxn ang="T12">
                  <a:pos x="T4" y="T5"/>
                </a:cxn>
                <a:cxn ang="T13">
                  <a:pos x="T6" y="T7"/>
                </a:cxn>
                <a:cxn ang="T14">
                  <a:pos x="T8" y="T9"/>
                </a:cxn>
              </a:cxnLst>
              <a:rect l="T15" t="T16" r="T17" b="T18"/>
              <a:pathLst>
                <a:path w="69" h="67">
                  <a:moveTo>
                    <a:pt x="35" y="0"/>
                  </a:moveTo>
                  <a:lnTo>
                    <a:pt x="69" y="33"/>
                  </a:lnTo>
                  <a:lnTo>
                    <a:pt x="35" y="67"/>
                  </a:lnTo>
                  <a:lnTo>
                    <a:pt x="0" y="33"/>
                  </a:lnTo>
                  <a:lnTo>
                    <a:pt x="35"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09" name="Freeform 81"/>
            <p:cNvSpPr>
              <a:spLocks/>
            </p:cNvSpPr>
            <p:nvPr/>
          </p:nvSpPr>
          <p:spPr bwMode="auto">
            <a:xfrm>
              <a:off x="7410450" y="2674939"/>
              <a:ext cx="107950" cy="104775"/>
            </a:xfrm>
            <a:custGeom>
              <a:avLst/>
              <a:gdLst>
                <a:gd name="T0" fmla="*/ 34 w 68"/>
                <a:gd name="T1" fmla="*/ 0 h 66"/>
                <a:gd name="T2" fmla="*/ 68 w 68"/>
                <a:gd name="T3" fmla="*/ 33 h 66"/>
                <a:gd name="T4" fmla="*/ 34 w 68"/>
                <a:gd name="T5" fmla="*/ 66 h 66"/>
                <a:gd name="T6" fmla="*/ 0 w 68"/>
                <a:gd name="T7" fmla="*/ 33 h 66"/>
                <a:gd name="T8" fmla="*/ 34 w 68"/>
                <a:gd name="T9" fmla="*/ 0 h 66"/>
                <a:gd name="T10" fmla="*/ 0 60000 65536"/>
                <a:gd name="T11" fmla="*/ 0 60000 65536"/>
                <a:gd name="T12" fmla="*/ 0 60000 65536"/>
                <a:gd name="T13" fmla="*/ 0 60000 65536"/>
                <a:gd name="T14" fmla="*/ 0 60000 65536"/>
                <a:gd name="T15" fmla="*/ 0 w 68"/>
                <a:gd name="T16" fmla="*/ 0 h 66"/>
                <a:gd name="T17" fmla="*/ 68 w 68"/>
                <a:gd name="T18" fmla="*/ 66 h 66"/>
              </a:gdLst>
              <a:ahLst/>
              <a:cxnLst>
                <a:cxn ang="T10">
                  <a:pos x="T0" y="T1"/>
                </a:cxn>
                <a:cxn ang="T11">
                  <a:pos x="T2" y="T3"/>
                </a:cxn>
                <a:cxn ang="T12">
                  <a:pos x="T4" y="T5"/>
                </a:cxn>
                <a:cxn ang="T13">
                  <a:pos x="T6" y="T7"/>
                </a:cxn>
                <a:cxn ang="T14">
                  <a:pos x="T8" y="T9"/>
                </a:cxn>
              </a:cxnLst>
              <a:rect l="T15" t="T16" r="T17" b="T18"/>
              <a:pathLst>
                <a:path w="68" h="66">
                  <a:moveTo>
                    <a:pt x="34" y="0"/>
                  </a:moveTo>
                  <a:lnTo>
                    <a:pt x="68" y="33"/>
                  </a:lnTo>
                  <a:lnTo>
                    <a:pt x="34" y="66"/>
                  </a:lnTo>
                  <a:lnTo>
                    <a:pt x="0" y="33"/>
                  </a:lnTo>
                  <a:lnTo>
                    <a:pt x="34"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10" name="Freeform 82"/>
            <p:cNvSpPr>
              <a:spLocks/>
            </p:cNvSpPr>
            <p:nvPr/>
          </p:nvSpPr>
          <p:spPr bwMode="auto">
            <a:xfrm>
              <a:off x="7708900" y="2709864"/>
              <a:ext cx="109538" cy="104775"/>
            </a:xfrm>
            <a:custGeom>
              <a:avLst/>
              <a:gdLst>
                <a:gd name="T0" fmla="*/ 34 w 69"/>
                <a:gd name="T1" fmla="*/ 0 h 66"/>
                <a:gd name="T2" fmla="*/ 69 w 69"/>
                <a:gd name="T3" fmla="*/ 33 h 66"/>
                <a:gd name="T4" fmla="*/ 34 w 69"/>
                <a:gd name="T5" fmla="*/ 66 h 66"/>
                <a:gd name="T6" fmla="*/ 0 w 69"/>
                <a:gd name="T7" fmla="*/ 33 h 66"/>
                <a:gd name="T8" fmla="*/ 34 w 69"/>
                <a:gd name="T9" fmla="*/ 0 h 66"/>
                <a:gd name="T10" fmla="*/ 0 60000 65536"/>
                <a:gd name="T11" fmla="*/ 0 60000 65536"/>
                <a:gd name="T12" fmla="*/ 0 60000 65536"/>
                <a:gd name="T13" fmla="*/ 0 60000 65536"/>
                <a:gd name="T14" fmla="*/ 0 60000 65536"/>
                <a:gd name="T15" fmla="*/ 0 w 69"/>
                <a:gd name="T16" fmla="*/ 0 h 66"/>
                <a:gd name="T17" fmla="*/ 69 w 69"/>
                <a:gd name="T18" fmla="*/ 66 h 66"/>
              </a:gdLst>
              <a:ahLst/>
              <a:cxnLst>
                <a:cxn ang="T10">
                  <a:pos x="T0" y="T1"/>
                </a:cxn>
                <a:cxn ang="T11">
                  <a:pos x="T2" y="T3"/>
                </a:cxn>
                <a:cxn ang="T12">
                  <a:pos x="T4" y="T5"/>
                </a:cxn>
                <a:cxn ang="T13">
                  <a:pos x="T6" y="T7"/>
                </a:cxn>
                <a:cxn ang="T14">
                  <a:pos x="T8" y="T9"/>
                </a:cxn>
              </a:cxnLst>
              <a:rect l="T15" t="T16" r="T17" b="T18"/>
              <a:pathLst>
                <a:path w="69" h="66">
                  <a:moveTo>
                    <a:pt x="34" y="0"/>
                  </a:moveTo>
                  <a:lnTo>
                    <a:pt x="69" y="33"/>
                  </a:lnTo>
                  <a:lnTo>
                    <a:pt x="34" y="66"/>
                  </a:lnTo>
                  <a:lnTo>
                    <a:pt x="0" y="33"/>
                  </a:lnTo>
                  <a:lnTo>
                    <a:pt x="34"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11" name="Freeform 83"/>
            <p:cNvSpPr>
              <a:spLocks/>
            </p:cNvSpPr>
            <p:nvPr/>
          </p:nvSpPr>
          <p:spPr bwMode="auto">
            <a:xfrm>
              <a:off x="8016875" y="2735263"/>
              <a:ext cx="109538" cy="106362"/>
            </a:xfrm>
            <a:custGeom>
              <a:avLst/>
              <a:gdLst>
                <a:gd name="T0" fmla="*/ 35 w 69"/>
                <a:gd name="T1" fmla="*/ 0 h 67"/>
                <a:gd name="T2" fmla="*/ 69 w 69"/>
                <a:gd name="T3" fmla="*/ 34 h 67"/>
                <a:gd name="T4" fmla="*/ 35 w 69"/>
                <a:gd name="T5" fmla="*/ 67 h 67"/>
                <a:gd name="T6" fmla="*/ 0 w 69"/>
                <a:gd name="T7" fmla="*/ 34 h 67"/>
                <a:gd name="T8" fmla="*/ 35 w 69"/>
                <a:gd name="T9" fmla="*/ 0 h 67"/>
                <a:gd name="T10" fmla="*/ 0 60000 65536"/>
                <a:gd name="T11" fmla="*/ 0 60000 65536"/>
                <a:gd name="T12" fmla="*/ 0 60000 65536"/>
                <a:gd name="T13" fmla="*/ 0 60000 65536"/>
                <a:gd name="T14" fmla="*/ 0 60000 65536"/>
                <a:gd name="T15" fmla="*/ 0 w 69"/>
                <a:gd name="T16" fmla="*/ 0 h 67"/>
                <a:gd name="T17" fmla="*/ 69 w 69"/>
                <a:gd name="T18" fmla="*/ 67 h 67"/>
              </a:gdLst>
              <a:ahLst/>
              <a:cxnLst>
                <a:cxn ang="T10">
                  <a:pos x="T0" y="T1"/>
                </a:cxn>
                <a:cxn ang="T11">
                  <a:pos x="T2" y="T3"/>
                </a:cxn>
                <a:cxn ang="T12">
                  <a:pos x="T4" y="T5"/>
                </a:cxn>
                <a:cxn ang="T13">
                  <a:pos x="T6" y="T7"/>
                </a:cxn>
                <a:cxn ang="T14">
                  <a:pos x="T8" y="T9"/>
                </a:cxn>
              </a:cxnLst>
              <a:rect l="T15" t="T16" r="T17" b="T18"/>
              <a:pathLst>
                <a:path w="69" h="67">
                  <a:moveTo>
                    <a:pt x="35" y="0"/>
                  </a:moveTo>
                  <a:lnTo>
                    <a:pt x="69" y="34"/>
                  </a:lnTo>
                  <a:lnTo>
                    <a:pt x="35" y="67"/>
                  </a:lnTo>
                  <a:lnTo>
                    <a:pt x="0" y="34"/>
                  </a:lnTo>
                  <a:lnTo>
                    <a:pt x="35"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12" name="Freeform 84"/>
            <p:cNvSpPr>
              <a:spLocks/>
            </p:cNvSpPr>
            <p:nvPr/>
          </p:nvSpPr>
          <p:spPr bwMode="auto">
            <a:xfrm>
              <a:off x="8316913" y="2771776"/>
              <a:ext cx="107950" cy="104775"/>
            </a:xfrm>
            <a:custGeom>
              <a:avLst/>
              <a:gdLst>
                <a:gd name="T0" fmla="*/ 34 w 68"/>
                <a:gd name="T1" fmla="*/ 0 h 66"/>
                <a:gd name="T2" fmla="*/ 68 w 68"/>
                <a:gd name="T3" fmla="*/ 33 h 66"/>
                <a:gd name="T4" fmla="*/ 34 w 68"/>
                <a:gd name="T5" fmla="*/ 66 h 66"/>
                <a:gd name="T6" fmla="*/ 0 w 68"/>
                <a:gd name="T7" fmla="*/ 33 h 66"/>
                <a:gd name="T8" fmla="*/ 34 w 68"/>
                <a:gd name="T9" fmla="*/ 0 h 66"/>
                <a:gd name="T10" fmla="*/ 0 60000 65536"/>
                <a:gd name="T11" fmla="*/ 0 60000 65536"/>
                <a:gd name="T12" fmla="*/ 0 60000 65536"/>
                <a:gd name="T13" fmla="*/ 0 60000 65536"/>
                <a:gd name="T14" fmla="*/ 0 60000 65536"/>
                <a:gd name="T15" fmla="*/ 0 w 68"/>
                <a:gd name="T16" fmla="*/ 0 h 66"/>
                <a:gd name="T17" fmla="*/ 68 w 68"/>
                <a:gd name="T18" fmla="*/ 66 h 66"/>
              </a:gdLst>
              <a:ahLst/>
              <a:cxnLst>
                <a:cxn ang="T10">
                  <a:pos x="T0" y="T1"/>
                </a:cxn>
                <a:cxn ang="T11">
                  <a:pos x="T2" y="T3"/>
                </a:cxn>
                <a:cxn ang="T12">
                  <a:pos x="T4" y="T5"/>
                </a:cxn>
                <a:cxn ang="T13">
                  <a:pos x="T6" y="T7"/>
                </a:cxn>
                <a:cxn ang="T14">
                  <a:pos x="T8" y="T9"/>
                </a:cxn>
              </a:cxnLst>
              <a:rect l="T15" t="T16" r="T17" b="T18"/>
              <a:pathLst>
                <a:path w="68" h="66">
                  <a:moveTo>
                    <a:pt x="34" y="0"/>
                  </a:moveTo>
                  <a:lnTo>
                    <a:pt x="68" y="33"/>
                  </a:lnTo>
                  <a:lnTo>
                    <a:pt x="34" y="66"/>
                  </a:lnTo>
                  <a:lnTo>
                    <a:pt x="0" y="33"/>
                  </a:lnTo>
                  <a:lnTo>
                    <a:pt x="34"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13" name="Freeform 85"/>
            <p:cNvSpPr>
              <a:spLocks/>
            </p:cNvSpPr>
            <p:nvPr/>
          </p:nvSpPr>
          <p:spPr bwMode="auto">
            <a:xfrm>
              <a:off x="8615364" y="2806701"/>
              <a:ext cx="109537" cy="104775"/>
            </a:xfrm>
            <a:custGeom>
              <a:avLst/>
              <a:gdLst>
                <a:gd name="T0" fmla="*/ 35 w 69"/>
                <a:gd name="T1" fmla="*/ 0 h 66"/>
                <a:gd name="T2" fmla="*/ 69 w 69"/>
                <a:gd name="T3" fmla="*/ 33 h 66"/>
                <a:gd name="T4" fmla="*/ 35 w 69"/>
                <a:gd name="T5" fmla="*/ 66 h 66"/>
                <a:gd name="T6" fmla="*/ 0 w 69"/>
                <a:gd name="T7" fmla="*/ 33 h 66"/>
                <a:gd name="T8" fmla="*/ 35 w 69"/>
                <a:gd name="T9" fmla="*/ 0 h 66"/>
                <a:gd name="T10" fmla="*/ 0 60000 65536"/>
                <a:gd name="T11" fmla="*/ 0 60000 65536"/>
                <a:gd name="T12" fmla="*/ 0 60000 65536"/>
                <a:gd name="T13" fmla="*/ 0 60000 65536"/>
                <a:gd name="T14" fmla="*/ 0 60000 65536"/>
                <a:gd name="T15" fmla="*/ 0 w 69"/>
                <a:gd name="T16" fmla="*/ 0 h 66"/>
                <a:gd name="T17" fmla="*/ 69 w 69"/>
                <a:gd name="T18" fmla="*/ 66 h 66"/>
              </a:gdLst>
              <a:ahLst/>
              <a:cxnLst>
                <a:cxn ang="T10">
                  <a:pos x="T0" y="T1"/>
                </a:cxn>
                <a:cxn ang="T11">
                  <a:pos x="T2" y="T3"/>
                </a:cxn>
                <a:cxn ang="T12">
                  <a:pos x="T4" y="T5"/>
                </a:cxn>
                <a:cxn ang="T13">
                  <a:pos x="T6" y="T7"/>
                </a:cxn>
                <a:cxn ang="T14">
                  <a:pos x="T8" y="T9"/>
                </a:cxn>
              </a:cxnLst>
              <a:rect l="T15" t="T16" r="T17" b="T18"/>
              <a:pathLst>
                <a:path w="69" h="66">
                  <a:moveTo>
                    <a:pt x="35" y="0"/>
                  </a:moveTo>
                  <a:lnTo>
                    <a:pt x="69" y="33"/>
                  </a:lnTo>
                  <a:lnTo>
                    <a:pt x="35" y="66"/>
                  </a:lnTo>
                  <a:lnTo>
                    <a:pt x="0" y="33"/>
                  </a:lnTo>
                  <a:lnTo>
                    <a:pt x="35"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14" name="Rectangle 86"/>
            <p:cNvSpPr>
              <a:spLocks noChangeArrowheads="1"/>
            </p:cNvSpPr>
            <p:nvPr/>
          </p:nvSpPr>
          <p:spPr bwMode="auto">
            <a:xfrm>
              <a:off x="3473451" y="2824164"/>
              <a:ext cx="100013"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15" name="Rectangle 87"/>
            <p:cNvSpPr>
              <a:spLocks noChangeArrowheads="1"/>
            </p:cNvSpPr>
            <p:nvPr/>
          </p:nvSpPr>
          <p:spPr bwMode="auto">
            <a:xfrm>
              <a:off x="3773488" y="2419350"/>
              <a:ext cx="100012" cy="96838"/>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16" name="Rectangle 88"/>
            <p:cNvSpPr>
              <a:spLocks noChangeArrowheads="1"/>
            </p:cNvSpPr>
            <p:nvPr/>
          </p:nvSpPr>
          <p:spPr bwMode="auto">
            <a:xfrm>
              <a:off x="4071938" y="2225675"/>
              <a:ext cx="100012" cy="96838"/>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17" name="Rectangle 89"/>
            <p:cNvSpPr>
              <a:spLocks noChangeArrowheads="1"/>
            </p:cNvSpPr>
            <p:nvPr/>
          </p:nvSpPr>
          <p:spPr bwMode="auto">
            <a:xfrm>
              <a:off x="4381501" y="2154239"/>
              <a:ext cx="98425"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18" name="Rectangle 90"/>
            <p:cNvSpPr>
              <a:spLocks noChangeArrowheads="1"/>
            </p:cNvSpPr>
            <p:nvPr/>
          </p:nvSpPr>
          <p:spPr bwMode="auto">
            <a:xfrm>
              <a:off x="4679951" y="2198689"/>
              <a:ext cx="100013"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19" name="Rectangle 91"/>
            <p:cNvSpPr>
              <a:spLocks noChangeArrowheads="1"/>
            </p:cNvSpPr>
            <p:nvPr/>
          </p:nvSpPr>
          <p:spPr bwMode="auto">
            <a:xfrm>
              <a:off x="4987926" y="2347914"/>
              <a:ext cx="100013"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20" name="Rectangle 92"/>
            <p:cNvSpPr>
              <a:spLocks noChangeArrowheads="1"/>
            </p:cNvSpPr>
            <p:nvPr/>
          </p:nvSpPr>
          <p:spPr bwMode="auto">
            <a:xfrm>
              <a:off x="5287963" y="2347914"/>
              <a:ext cx="100012"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21" name="Rectangle 93"/>
            <p:cNvSpPr>
              <a:spLocks noChangeArrowheads="1"/>
            </p:cNvSpPr>
            <p:nvPr/>
          </p:nvSpPr>
          <p:spPr bwMode="auto">
            <a:xfrm>
              <a:off x="5586413" y="2347914"/>
              <a:ext cx="100012"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22" name="Rectangle 94"/>
            <p:cNvSpPr>
              <a:spLocks noChangeArrowheads="1"/>
            </p:cNvSpPr>
            <p:nvPr/>
          </p:nvSpPr>
          <p:spPr bwMode="auto">
            <a:xfrm>
              <a:off x="5895976" y="2347914"/>
              <a:ext cx="98425"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23" name="Rectangle 95"/>
            <p:cNvSpPr>
              <a:spLocks noChangeArrowheads="1"/>
            </p:cNvSpPr>
            <p:nvPr/>
          </p:nvSpPr>
          <p:spPr bwMode="auto">
            <a:xfrm>
              <a:off x="6194426" y="2347914"/>
              <a:ext cx="100013"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24" name="Rectangle 96"/>
            <p:cNvSpPr>
              <a:spLocks noChangeArrowheads="1"/>
            </p:cNvSpPr>
            <p:nvPr/>
          </p:nvSpPr>
          <p:spPr bwMode="auto">
            <a:xfrm>
              <a:off x="6502401" y="2347914"/>
              <a:ext cx="100013"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25" name="Rectangle 97"/>
            <p:cNvSpPr>
              <a:spLocks noChangeArrowheads="1"/>
            </p:cNvSpPr>
            <p:nvPr/>
          </p:nvSpPr>
          <p:spPr bwMode="auto">
            <a:xfrm>
              <a:off x="6802438" y="2347914"/>
              <a:ext cx="100012"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26" name="Rectangle 98"/>
            <p:cNvSpPr>
              <a:spLocks noChangeArrowheads="1"/>
            </p:cNvSpPr>
            <p:nvPr/>
          </p:nvSpPr>
          <p:spPr bwMode="auto">
            <a:xfrm>
              <a:off x="7100888" y="2347914"/>
              <a:ext cx="100012"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27" name="Rectangle 99"/>
            <p:cNvSpPr>
              <a:spLocks noChangeArrowheads="1"/>
            </p:cNvSpPr>
            <p:nvPr/>
          </p:nvSpPr>
          <p:spPr bwMode="auto">
            <a:xfrm>
              <a:off x="7410451" y="2347914"/>
              <a:ext cx="98425"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28" name="Rectangle 100"/>
            <p:cNvSpPr>
              <a:spLocks noChangeArrowheads="1"/>
            </p:cNvSpPr>
            <p:nvPr/>
          </p:nvSpPr>
          <p:spPr bwMode="auto">
            <a:xfrm>
              <a:off x="7708901" y="2347914"/>
              <a:ext cx="100013"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29" name="Rectangle 101"/>
            <p:cNvSpPr>
              <a:spLocks noChangeArrowheads="1"/>
            </p:cNvSpPr>
            <p:nvPr/>
          </p:nvSpPr>
          <p:spPr bwMode="auto">
            <a:xfrm>
              <a:off x="8016876" y="2347914"/>
              <a:ext cx="100013"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30" name="Rectangle 102"/>
            <p:cNvSpPr>
              <a:spLocks noChangeArrowheads="1"/>
            </p:cNvSpPr>
            <p:nvPr/>
          </p:nvSpPr>
          <p:spPr bwMode="auto">
            <a:xfrm>
              <a:off x="8316913" y="2339975"/>
              <a:ext cx="100012" cy="96838"/>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31" name="Rectangle 103"/>
            <p:cNvSpPr>
              <a:spLocks noChangeArrowheads="1"/>
            </p:cNvSpPr>
            <p:nvPr/>
          </p:nvSpPr>
          <p:spPr bwMode="auto">
            <a:xfrm>
              <a:off x="8615363" y="2339975"/>
              <a:ext cx="100012" cy="96838"/>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32" name="Rectangle 104"/>
            <p:cNvSpPr>
              <a:spLocks noChangeArrowheads="1"/>
            </p:cNvSpPr>
            <p:nvPr/>
          </p:nvSpPr>
          <p:spPr bwMode="auto">
            <a:xfrm>
              <a:off x="3131549" y="5016500"/>
              <a:ext cx="121828"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0</a:t>
              </a:r>
              <a:endParaRPr lang="en-US" dirty="0">
                <a:latin typeface="Verdana" pitchFamily="34" charset="0"/>
              </a:endParaRPr>
            </a:p>
          </p:txBody>
        </p:sp>
        <p:sp>
          <p:nvSpPr>
            <p:cNvPr id="22633" name="Rectangle 105"/>
            <p:cNvSpPr>
              <a:spLocks noChangeArrowheads="1"/>
            </p:cNvSpPr>
            <p:nvPr/>
          </p:nvSpPr>
          <p:spPr bwMode="auto">
            <a:xfrm>
              <a:off x="3016660" y="4691063"/>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10</a:t>
              </a:r>
              <a:endParaRPr lang="en-US" dirty="0">
                <a:latin typeface="Verdana" pitchFamily="34" charset="0"/>
              </a:endParaRPr>
            </a:p>
          </p:txBody>
        </p:sp>
        <p:sp>
          <p:nvSpPr>
            <p:cNvPr id="22634" name="Rectangle 106"/>
            <p:cNvSpPr>
              <a:spLocks noChangeArrowheads="1"/>
            </p:cNvSpPr>
            <p:nvPr/>
          </p:nvSpPr>
          <p:spPr bwMode="auto">
            <a:xfrm>
              <a:off x="3016660" y="4373563"/>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20</a:t>
              </a:r>
              <a:endParaRPr lang="en-US" dirty="0">
                <a:latin typeface="Verdana" pitchFamily="34" charset="0"/>
              </a:endParaRPr>
            </a:p>
          </p:txBody>
        </p:sp>
        <p:sp>
          <p:nvSpPr>
            <p:cNvPr id="22635" name="Rectangle 107"/>
            <p:cNvSpPr>
              <a:spLocks noChangeArrowheads="1"/>
            </p:cNvSpPr>
            <p:nvPr/>
          </p:nvSpPr>
          <p:spPr bwMode="auto">
            <a:xfrm>
              <a:off x="3016660" y="4048125"/>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30</a:t>
              </a:r>
              <a:endParaRPr lang="en-US" dirty="0">
                <a:latin typeface="Verdana" pitchFamily="34" charset="0"/>
              </a:endParaRPr>
            </a:p>
          </p:txBody>
        </p:sp>
        <p:sp>
          <p:nvSpPr>
            <p:cNvPr id="22636" name="Rectangle 108"/>
            <p:cNvSpPr>
              <a:spLocks noChangeArrowheads="1"/>
            </p:cNvSpPr>
            <p:nvPr/>
          </p:nvSpPr>
          <p:spPr bwMode="auto">
            <a:xfrm>
              <a:off x="3016660" y="3730625"/>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40</a:t>
              </a:r>
              <a:endParaRPr lang="en-US" dirty="0">
                <a:latin typeface="Verdana" pitchFamily="34" charset="0"/>
              </a:endParaRPr>
            </a:p>
          </p:txBody>
        </p:sp>
        <p:sp>
          <p:nvSpPr>
            <p:cNvPr id="22637" name="Rectangle 109"/>
            <p:cNvSpPr>
              <a:spLocks noChangeArrowheads="1"/>
            </p:cNvSpPr>
            <p:nvPr/>
          </p:nvSpPr>
          <p:spPr bwMode="auto">
            <a:xfrm>
              <a:off x="3016660" y="3405188"/>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50</a:t>
              </a:r>
              <a:endParaRPr lang="en-US" dirty="0">
                <a:latin typeface="Verdana" pitchFamily="34" charset="0"/>
              </a:endParaRPr>
            </a:p>
          </p:txBody>
        </p:sp>
        <p:sp>
          <p:nvSpPr>
            <p:cNvPr id="22638" name="Rectangle 110"/>
            <p:cNvSpPr>
              <a:spLocks noChangeArrowheads="1"/>
            </p:cNvSpPr>
            <p:nvPr/>
          </p:nvSpPr>
          <p:spPr bwMode="auto">
            <a:xfrm>
              <a:off x="3016660" y="3079750"/>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60</a:t>
              </a:r>
              <a:endParaRPr lang="en-US" dirty="0">
                <a:latin typeface="Verdana" pitchFamily="34" charset="0"/>
              </a:endParaRPr>
            </a:p>
          </p:txBody>
        </p:sp>
        <p:sp>
          <p:nvSpPr>
            <p:cNvPr id="22639" name="Rectangle 111"/>
            <p:cNvSpPr>
              <a:spLocks noChangeArrowheads="1"/>
            </p:cNvSpPr>
            <p:nvPr/>
          </p:nvSpPr>
          <p:spPr bwMode="auto">
            <a:xfrm>
              <a:off x="3016660" y="2762250"/>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70</a:t>
              </a:r>
              <a:endParaRPr lang="en-US" dirty="0">
                <a:latin typeface="Verdana" pitchFamily="34" charset="0"/>
              </a:endParaRPr>
            </a:p>
          </p:txBody>
        </p:sp>
        <p:sp>
          <p:nvSpPr>
            <p:cNvPr id="22640" name="Rectangle 112"/>
            <p:cNvSpPr>
              <a:spLocks noChangeArrowheads="1"/>
            </p:cNvSpPr>
            <p:nvPr/>
          </p:nvSpPr>
          <p:spPr bwMode="auto">
            <a:xfrm>
              <a:off x="3016660" y="2436813"/>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80</a:t>
              </a:r>
              <a:endParaRPr lang="en-US" dirty="0">
                <a:latin typeface="Verdana" pitchFamily="34" charset="0"/>
              </a:endParaRPr>
            </a:p>
          </p:txBody>
        </p:sp>
        <p:sp>
          <p:nvSpPr>
            <p:cNvPr id="22641" name="Rectangle 113"/>
            <p:cNvSpPr>
              <a:spLocks noChangeArrowheads="1"/>
            </p:cNvSpPr>
            <p:nvPr/>
          </p:nvSpPr>
          <p:spPr bwMode="auto">
            <a:xfrm>
              <a:off x="3016660" y="2119313"/>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90</a:t>
              </a:r>
              <a:endParaRPr lang="en-US" dirty="0">
                <a:latin typeface="Verdana" pitchFamily="34" charset="0"/>
              </a:endParaRPr>
            </a:p>
          </p:txBody>
        </p:sp>
        <p:sp>
          <p:nvSpPr>
            <p:cNvPr id="22643" name="Rectangle 115"/>
            <p:cNvSpPr>
              <a:spLocks noChangeArrowheads="1"/>
            </p:cNvSpPr>
            <p:nvPr/>
          </p:nvSpPr>
          <p:spPr bwMode="auto">
            <a:xfrm>
              <a:off x="3530011" y="5341938"/>
              <a:ext cx="121828"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1</a:t>
              </a:r>
              <a:endParaRPr lang="en-US" dirty="0">
                <a:latin typeface="Verdana" pitchFamily="34" charset="0"/>
              </a:endParaRPr>
            </a:p>
          </p:txBody>
        </p:sp>
        <p:sp>
          <p:nvSpPr>
            <p:cNvPr id="22644" name="Rectangle 116"/>
            <p:cNvSpPr>
              <a:spLocks noChangeArrowheads="1"/>
            </p:cNvSpPr>
            <p:nvPr/>
          </p:nvSpPr>
          <p:spPr bwMode="auto">
            <a:xfrm>
              <a:off x="3830049" y="5341938"/>
              <a:ext cx="121828"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2</a:t>
              </a:r>
              <a:endParaRPr lang="en-US" dirty="0">
                <a:latin typeface="Verdana" pitchFamily="34" charset="0"/>
              </a:endParaRPr>
            </a:p>
          </p:txBody>
        </p:sp>
        <p:sp>
          <p:nvSpPr>
            <p:cNvPr id="22645" name="Rectangle 117"/>
            <p:cNvSpPr>
              <a:spLocks noChangeArrowheads="1"/>
            </p:cNvSpPr>
            <p:nvPr/>
          </p:nvSpPr>
          <p:spPr bwMode="auto">
            <a:xfrm>
              <a:off x="4114211" y="5334000"/>
              <a:ext cx="121828"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3</a:t>
              </a:r>
              <a:endParaRPr lang="en-US" dirty="0">
                <a:latin typeface="Verdana" pitchFamily="34" charset="0"/>
              </a:endParaRPr>
            </a:p>
          </p:txBody>
        </p:sp>
        <p:sp>
          <p:nvSpPr>
            <p:cNvPr id="22646" name="Rectangle 118"/>
            <p:cNvSpPr>
              <a:spLocks noChangeArrowheads="1"/>
            </p:cNvSpPr>
            <p:nvPr/>
          </p:nvSpPr>
          <p:spPr bwMode="auto">
            <a:xfrm>
              <a:off x="4438061" y="5341938"/>
              <a:ext cx="121828"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4</a:t>
              </a:r>
              <a:endParaRPr lang="en-US" dirty="0">
                <a:latin typeface="Verdana" pitchFamily="34" charset="0"/>
              </a:endParaRPr>
            </a:p>
          </p:txBody>
        </p:sp>
        <p:sp>
          <p:nvSpPr>
            <p:cNvPr id="22647" name="Rectangle 119"/>
            <p:cNvSpPr>
              <a:spLocks noChangeArrowheads="1"/>
            </p:cNvSpPr>
            <p:nvPr/>
          </p:nvSpPr>
          <p:spPr bwMode="auto">
            <a:xfrm>
              <a:off x="4736511" y="5341938"/>
              <a:ext cx="121828"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5</a:t>
              </a:r>
              <a:endParaRPr lang="en-US" dirty="0">
                <a:latin typeface="Verdana" pitchFamily="34" charset="0"/>
              </a:endParaRPr>
            </a:p>
          </p:txBody>
        </p:sp>
        <p:sp>
          <p:nvSpPr>
            <p:cNvPr id="22648" name="Rectangle 120"/>
            <p:cNvSpPr>
              <a:spLocks noChangeArrowheads="1"/>
            </p:cNvSpPr>
            <p:nvPr/>
          </p:nvSpPr>
          <p:spPr bwMode="auto">
            <a:xfrm>
              <a:off x="5044486" y="5341938"/>
              <a:ext cx="121828"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6</a:t>
              </a:r>
              <a:endParaRPr lang="en-US" dirty="0">
                <a:latin typeface="Verdana" pitchFamily="34" charset="0"/>
              </a:endParaRPr>
            </a:p>
          </p:txBody>
        </p:sp>
        <p:sp>
          <p:nvSpPr>
            <p:cNvPr id="22649" name="Rectangle 121"/>
            <p:cNvSpPr>
              <a:spLocks noChangeArrowheads="1"/>
            </p:cNvSpPr>
            <p:nvPr/>
          </p:nvSpPr>
          <p:spPr bwMode="auto">
            <a:xfrm>
              <a:off x="5344524" y="5341938"/>
              <a:ext cx="121828"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7</a:t>
              </a:r>
              <a:endParaRPr lang="en-US" dirty="0">
                <a:latin typeface="Verdana" pitchFamily="34" charset="0"/>
              </a:endParaRPr>
            </a:p>
          </p:txBody>
        </p:sp>
        <p:sp>
          <p:nvSpPr>
            <p:cNvPr id="22650" name="Rectangle 122"/>
            <p:cNvSpPr>
              <a:spLocks noChangeArrowheads="1"/>
            </p:cNvSpPr>
            <p:nvPr/>
          </p:nvSpPr>
          <p:spPr bwMode="auto">
            <a:xfrm>
              <a:off x="5642974" y="5341938"/>
              <a:ext cx="121828"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8</a:t>
              </a:r>
              <a:endParaRPr lang="en-US" dirty="0">
                <a:latin typeface="Verdana" pitchFamily="34" charset="0"/>
              </a:endParaRPr>
            </a:p>
          </p:txBody>
        </p:sp>
        <p:sp>
          <p:nvSpPr>
            <p:cNvPr id="22651" name="Rectangle 123"/>
            <p:cNvSpPr>
              <a:spLocks noChangeArrowheads="1"/>
            </p:cNvSpPr>
            <p:nvPr/>
          </p:nvSpPr>
          <p:spPr bwMode="auto">
            <a:xfrm>
              <a:off x="5952536" y="5341938"/>
              <a:ext cx="121828"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9</a:t>
              </a:r>
              <a:endParaRPr lang="en-US" dirty="0">
                <a:latin typeface="Verdana" pitchFamily="34" charset="0"/>
              </a:endParaRPr>
            </a:p>
          </p:txBody>
        </p:sp>
        <p:sp>
          <p:nvSpPr>
            <p:cNvPr id="22652" name="Rectangle 124"/>
            <p:cNvSpPr>
              <a:spLocks noChangeArrowheads="1"/>
            </p:cNvSpPr>
            <p:nvPr/>
          </p:nvSpPr>
          <p:spPr bwMode="auto">
            <a:xfrm>
              <a:off x="6190072" y="5341938"/>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10</a:t>
              </a:r>
              <a:endParaRPr lang="en-US" dirty="0">
                <a:latin typeface="Verdana" pitchFamily="34" charset="0"/>
              </a:endParaRPr>
            </a:p>
          </p:txBody>
        </p:sp>
        <p:sp>
          <p:nvSpPr>
            <p:cNvPr id="22653" name="Rectangle 125"/>
            <p:cNvSpPr>
              <a:spLocks noChangeArrowheads="1"/>
            </p:cNvSpPr>
            <p:nvPr/>
          </p:nvSpPr>
          <p:spPr bwMode="auto">
            <a:xfrm>
              <a:off x="6506126" y="5341938"/>
              <a:ext cx="227498"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11</a:t>
              </a:r>
              <a:endParaRPr lang="en-US" dirty="0">
                <a:latin typeface="Verdana" pitchFamily="34" charset="0"/>
              </a:endParaRPr>
            </a:p>
          </p:txBody>
        </p:sp>
        <p:sp>
          <p:nvSpPr>
            <p:cNvPr id="22654" name="Rectangle 126"/>
            <p:cNvSpPr>
              <a:spLocks noChangeArrowheads="1"/>
            </p:cNvSpPr>
            <p:nvPr/>
          </p:nvSpPr>
          <p:spPr bwMode="auto">
            <a:xfrm>
              <a:off x="6798085" y="5341938"/>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12</a:t>
              </a:r>
              <a:endParaRPr lang="en-US" dirty="0">
                <a:latin typeface="Verdana" pitchFamily="34" charset="0"/>
              </a:endParaRPr>
            </a:p>
          </p:txBody>
        </p:sp>
        <p:sp>
          <p:nvSpPr>
            <p:cNvPr id="22655" name="Rectangle 127"/>
            <p:cNvSpPr>
              <a:spLocks noChangeArrowheads="1"/>
            </p:cNvSpPr>
            <p:nvPr/>
          </p:nvSpPr>
          <p:spPr bwMode="auto">
            <a:xfrm>
              <a:off x="7096535" y="5341938"/>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13</a:t>
              </a:r>
              <a:endParaRPr lang="en-US" dirty="0">
                <a:latin typeface="Verdana" pitchFamily="34" charset="0"/>
              </a:endParaRPr>
            </a:p>
          </p:txBody>
        </p:sp>
        <p:sp>
          <p:nvSpPr>
            <p:cNvPr id="22656" name="Rectangle 128"/>
            <p:cNvSpPr>
              <a:spLocks noChangeArrowheads="1"/>
            </p:cNvSpPr>
            <p:nvPr/>
          </p:nvSpPr>
          <p:spPr bwMode="auto">
            <a:xfrm>
              <a:off x="7406097" y="5341938"/>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14</a:t>
              </a:r>
              <a:endParaRPr lang="en-US" dirty="0">
                <a:latin typeface="Verdana" pitchFamily="34" charset="0"/>
              </a:endParaRPr>
            </a:p>
          </p:txBody>
        </p:sp>
        <p:sp>
          <p:nvSpPr>
            <p:cNvPr id="22657" name="Rectangle 129"/>
            <p:cNvSpPr>
              <a:spLocks noChangeArrowheads="1"/>
            </p:cNvSpPr>
            <p:nvPr/>
          </p:nvSpPr>
          <p:spPr bwMode="auto">
            <a:xfrm>
              <a:off x="7704547" y="5341938"/>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15</a:t>
              </a:r>
              <a:endParaRPr lang="en-US" dirty="0">
                <a:latin typeface="Verdana" pitchFamily="34" charset="0"/>
              </a:endParaRPr>
            </a:p>
          </p:txBody>
        </p:sp>
        <p:sp>
          <p:nvSpPr>
            <p:cNvPr id="22658" name="Rectangle 130"/>
            <p:cNvSpPr>
              <a:spLocks noChangeArrowheads="1"/>
            </p:cNvSpPr>
            <p:nvPr/>
          </p:nvSpPr>
          <p:spPr bwMode="auto">
            <a:xfrm>
              <a:off x="8012522" y="5341938"/>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16</a:t>
              </a:r>
              <a:endParaRPr lang="en-US" dirty="0">
                <a:latin typeface="Verdana" pitchFamily="34" charset="0"/>
              </a:endParaRPr>
            </a:p>
          </p:txBody>
        </p:sp>
        <p:sp>
          <p:nvSpPr>
            <p:cNvPr id="22659" name="Rectangle 131"/>
            <p:cNvSpPr>
              <a:spLocks noChangeArrowheads="1"/>
            </p:cNvSpPr>
            <p:nvPr/>
          </p:nvSpPr>
          <p:spPr bwMode="auto">
            <a:xfrm>
              <a:off x="8312560" y="5341938"/>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17</a:t>
              </a:r>
              <a:endParaRPr lang="en-US" dirty="0">
                <a:latin typeface="Verdana" pitchFamily="34" charset="0"/>
              </a:endParaRPr>
            </a:p>
          </p:txBody>
        </p:sp>
        <p:sp>
          <p:nvSpPr>
            <p:cNvPr id="22660" name="Rectangle 132"/>
            <p:cNvSpPr>
              <a:spLocks noChangeArrowheads="1"/>
            </p:cNvSpPr>
            <p:nvPr/>
          </p:nvSpPr>
          <p:spPr bwMode="auto">
            <a:xfrm>
              <a:off x="8611010" y="5341938"/>
              <a:ext cx="243656" cy="261610"/>
            </a:xfrm>
            <a:prstGeom prst="rect">
              <a:avLst/>
            </a:prstGeom>
            <a:noFill/>
            <a:ln w="9525">
              <a:noFill/>
              <a:miter lim="800000"/>
              <a:headEnd/>
              <a:tailEnd/>
            </a:ln>
          </p:spPr>
          <p:txBody>
            <a:bodyPr wrap="none" lIns="0" tIns="0" rIns="0" bIns="0">
              <a:spAutoFit/>
            </a:bodyPr>
            <a:lstStyle/>
            <a:p>
              <a:pPr algn="ctr" eaLnBrk="0" hangingPunct="0"/>
              <a:r>
                <a:rPr lang="en-US" sz="1700" dirty="0">
                  <a:latin typeface="Arial" pitchFamily="34" charset="0"/>
                </a:rPr>
                <a:t>18</a:t>
              </a:r>
              <a:endParaRPr lang="en-US" dirty="0">
                <a:latin typeface="Verdana" pitchFamily="34" charset="0"/>
              </a:endParaRPr>
            </a:p>
          </p:txBody>
        </p:sp>
        <p:sp>
          <p:nvSpPr>
            <p:cNvPr id="22661" name="Rectangle 133"/>
            <p:cNvSpPr>
              <a:spLocks noChangeArrowheads="1"/>
            </p:cNvSpPr>
            <p:nvPr/>
          </p:nvSpPr>
          <p:spPr bwMode="auto">
            <a:xfrm>
              <a:off x="8923338" y="3219450"/>
              <a:ext cx="1497012" cy="617538"/>
            </a:xfrm>
            <a:prstGeom prst="rect">
              <a:avLst/>
            </a:prstGeom>
            <a:noFill/>
            <a:ln w="9525">
              <a:solidFill>
                <a:schemeClr val="tx1"/>
              </a:solidFill>
              <a:miter lim="800000"/>
              <a:headEnd/>
              <a:tailEnd/>
            </a:ln>
          </p:spPr>
          <p:txBody>
            <a:bodyPr/>
            <a:lstStyle/>
            <a:p>
              <a:pPr eaLnBrk="0" hangingPunct="0"/>
              <a:endParaRPr lang="en-US" dirty="0">
                <a:latin typeface="Arial" pitchFamily="34" charset="0"/>
              </a:endParaRPr>
            </a:p>
          </p:txBody>
        </p:sp>
        <p:sp>
          <p:nvSpPr>
            <p:cNvPr id="22662" name="Line 134"/>
            <p:cNvSpPr>
              <a:spLocks noChangeShapeType="1"/>
            </p:cNvSpPr>
            <p:nvPr/>
          </p:nvSpPr>
          <p:spPr bwMode="auto">
            <a:xfrm>
              <a:off x="8996363" y="3387725"/>
              <a:ext cx="290512" cy="0"/>
            </a:xfrm>
            <a:prstGeom prst="line">
              <a:avLst/>
            </a:prstGeom>
            <a:noFill/>
            <a:ln w="26988">
              <a:solidFill>
                <a:srgbClr val="000000"/>
              </a:solidFill>
              <a:round/>
              <a:headEnd/>
              <a:tailEnd/>
            </a:ln>
          </p:spPr>
          <p:txBody>
            <a:bodyPr/>
            <a:lstStyle/>
            <a:p>
              <a:endParaRPr lang="en-US" dirty="0"/>
            </a:p>
          </p:txBody>
        </p:sp>
        <p:sp>
          <p:nvSpPr>
            <p:cNvPr id="22663" name="Freeform 135"/>
            <p:cNvSpPr>
              <a:spLocks/>
            </p:cNvSpPr>
            <p:nvPr/>
          </p:nvSpPr>
          <p:spPr bwMode="auto">
            <a:xfrm>
              <a:off x="9086850" y="3335339"/>
              <a:ext cx="109538" cy="104775"/>
            </a:xfrm>
            <a:custGeom>
              <a:avLst/>
              <a:gdLst>
                <a:gd name="T0" fmla="*/ 35 w 69"/>
                <a:gd name="T1" fmla="*/ 0 h 66"/>
                <a:gd name="T2" fmla="*/ 69 w 69"/>
                <a:gd name="T3" fmla="*/ 33 h 66"/>
                <a:gd name="T4" fmla="*/ 35 w 69"/>
                <a:gd name="T5" fmla="*/ 66 h 66"/>
                <a:gd name="T6" fmla="*/ 0 w 69"/>
                <a:gd name="T7" fmla="*/ 33 h 66"/>
                <a:gd name="T8" fmla="*/ 35 w 69"/>
                <a:gd name="T9" fmla="*/ 0 h 66"/>
                <a:gd name="T10" fmla="*/ 0 60000 65536"/>
                <a:gd name="T11" fmla="*/ 0 60000 65536"/>
                <a:gd name="T12" fmla="*/ 0 60000 65536"/>
                <a:gd name="T13" fmla="*/ 0 60000 65536"/>
                <a:gd name="T14" fmla="*/ 0 60000 65536"/>
                <a:gd name="T15" fmla="*/ 0 w 69"/>
                <a:gd name="T16" fmla="*/ 0 h 66"/>
                <a:gd name="T17" fmla="*/ 69 w 69"/>
                <a:gd name="T18" fmla="*/ 66 h 66"/>
              </a:gdLst>
              <a:ahLst/>
              <a:cxnLst>
                <a:cxn ang="T10">
                  <a:pos x="T0" y="T1"/>
                </a:cxn>
                <a:cxn ang="T11">
                  <a:pos x="T2" y="T3"/>
                </a:cxn>
                <a:cxn ang="T12">
                  <a:pos x="T4" y="T5"/>
                </a:cxn>
                <a:cxn ang="T13">
                  <a:pos x="T6" y="T7"/>
                </a:cxn>
                <a:cxn ang="T14">
                  <a:pos x="T8" y="T9"/>
                </a:cxn>
              </a:cxnLst>
              <a:rect l="T15" t="T16" r="T17" b="T18"/>
              <a:pathLst>
                <a:path w="69" h="66">
                  <a:moveTo>
                    <a:pt x="35" y="0"/>
                  </a:moveTo>
                  <a:lnTo>
                    <a:pt x="69" y="33"/>
                  </a:lnTo>
                  <a:lnTo>
                    <a:pt x="35" y="66"/>
                  </a:lnTo>
                  <a:lnTo>
                    <a:pt x="0" y="33"/>
                  </a:lnTo>
                  <a:lnTo>
                    <a:pt x="35" y="0"/>
                  </a:lnTo>
                  <a:close/>
                </a:path>
              </a:pathLst>
            </a:custGeom>
            <a:solidFill>
              <a:srgbClr val="FF0000"/>
            </a:solidFill>
            <a:ln w="9525">
              <a:solidFill>
                <a:srgbClr val="FF0000"/>
              </a:solidFill>
              <a:round/>
              <a:headEnd/>
              <a:tailEnd/>
            </a:ln>
          </p:spPr>
          <p:txBody>
            <a:bodyPr/>
            <a:lstStyle/>
            <a:p>
              <a:pPr eaLnBrk="0" hangingPunct="0"/>
              <a:endParaRPr lang="en-US" dirty="0">
                <a:latin typeface="Arial" pitchFamily="34" charset="0"/>
              </a:endParaRPr>
            </a:p>
          </p:txBody>
        </p:sp>
        <p:sp>
          <p:nvSpPr>
            <p:cNvPr id="22664" name="Rectangle 136"/>
            <p:cNvSpPr>
              <a:spLocks noChangeArrowheads="1"/>
            </p:cNvSpPr>
            <p:nvPr/>
          </p:nvSpPr>
          <p:spPr bwMode="auto">
            <a:xfrm>
              <a:off x="9647724" y="3273426"/>
              <a:ext cx="556243" cy="276999"/>
            </a:xfrm>
            <a:prstGeom prst="rect">
              <a:avLst/>
            </a:prstGeom>
            <a:noFill/>
            <a:ln w="9525">
              <a:noFill/>
              <a:miter lim="800000"/>
              <a:headEnd/>
              <a:tailEnd/>
            </a:ln>
          </p:spPr>
          <p:txBody>
            <a:bodyPr wrap="none" lIns="0" tIns="0" rIns="0" bIns="0">
              <a:spAutoFit/>
            </a:bodyPr>
            <a:lstStyle/>
            <a:p>
              <a:pPr algn="ctr" eaLnBrk="0" hangingPunct="0"/>
              <a:r>
                <a:rPr lang="en-US" dirty="0">
                  <a:latin typeface="Verdana" pitchFamily="34" charset="0"/>
                </a:rPr>
                <a:t>ABIT</a:t>
              </a:r>
            </a:p>
          </p:txBody>
        </p:sp>
        <p:sp>
          <p:nvSpPr>
            <p:cNvPr id="22665" name="Line 137"/>
            <p:cNvSpPr>
              <a:spLocks noChangeShapeType="1"/>
            </p:cNvSpPr>
            <p:nvPr/>
          </p:nvSpPr>
          <p:spPr bwMode="auto">
            <a:xfrm>
              <a:off x="8996363" y="3695700"/>
              <a:ext cx="290512" cy="0"/>
            </a:xfrm>
            <a:prstGeom prst="line">
              <a:avLst/>
            </a:prstGeom>
            <a:noFill/>
            <a:ln w="26988">
              <a:solidFill>
                <a:srgbClr val="000000"/>
              </a:solidFill>
              <a:round/>
              <a:headEnd/>
              <a:tailEnd/>
            </a:ln>
          </p:spPr>
          <p:txBody>
            <a:bodyPr/>
            <a:lstStyle/>
            <a:p>
              <a:endParaRPr lang="en-US" dirty="0"/>
            </a:p>
          </p:txBody>
        </p:sp>
        <p:sp>
          <p:nvSpPr>
            <p:cNvPr id="22666" name="Rectangle 138"/>
            <p:cNvSpPr>
              <a:spLocks noChangeArrowheads="1"/>
            </p:cNvSpPr>
            <p:nvPr/>
          </p:nvSpPr>
          <p:spPr bwMode="auto">
            <a:xfrm>
              <a:off x="9086851" y="3643314"/>
              <a:ext cx="100013" cy="96837"/>
            </a:xfrm>
            <a:prstGeom prst="rect">
              <a:avLst/>
            </a:prstGeom>
            <a:solidFill>
              <a:srgbClr val="FFFF00"/>
            </a:solidFill>
            <a:ln w="9525">
              <a:solidFill>
                <a:srgbClr val="FFFF00"/>
              </a:solidFill>
              <a:miter lim="800000"/>
              <a:headEnd/>
              <a:tailEnd/>
            </a:ln>
          </p:spPr>
          <p:txBody>
            <a:bodyPr/>
            <a:lstStyle/>
            <a:p>
              <a:pPr eaLnBrk="0" hangingPunct="0"/>
              <a:endParaRPr lang="en-US" dirty="0">
                <a:latin typeface="Arial" pitchFamily="34" charset="0"/>
              </a:endParaRPr>
            </a:p>
          </p:txBody>
        </p:sp>
        <p:sp>
          <p:nvSpPr>
            <p:cNvPr id="22667" name="Rectangle 139"/>
            <p:cNvSpPr>
              <a:spLocks noChangeArrowheads="1"/>
            </p:cNvSpPr>
            <p:nvPr/>
          </p:nvSpPr>
          <p:spPr bwMode="auto">
            <a:xfrm>
              <a:off x="9452948" y="3581401"/>
              <a:ext cx="783869" cy="276999"/>
            </a:xfrm>
            <a:prstGeom prst="rect">
              <a:avLst/>
            </a:prstGeom>
            <a:noFill/>
            <a:ln w="9525">
              <a:noFill/>
              <a:miter lim="800000"/>
              <a:headEnd/>
              <a:tailEnd/>
            </a:ln>
          </p:spPr>
          <p:txBody>
            <a:bodyPr wrap="none" lIns="0" tIns="0" rIns="0" bIns="0">
              <a:spAutoFit/>
            </a:bodyPr>
            <a:lstStyle/>
            <a:p>
              <a:pPr algn="ctr" eaLnBrk="0" hangingPunct="0"/>
              <a:r>
                <a:rPr lang="en-US" dirty="0">
                  <a:latin typeface="Verdana" pitchFamily="34" charset="0"/>
                </a:rPr>
                <a:t>  ABCT</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A5685-DF0D-4A11-8443-8D9CA8FE72B8}"/>
              </a:ext>
            </a:extLst>
          </p:cNvPr>
          <p:cNvSpPr>
            <a:spLocks noGrp="1"/>
          </p:cNvSpPr>
          <p:nvPr>
            <p:ph type="title"/>
          </p:nvPr>
        </p:nvSpPr>
        <p:spPr/>
        <p:txBody>
          <a:bodyPr/>
          <a:lstStyle/>
          <a:p>
            <a:r>
              <a:rPr lang="en-US" dirty="0"/>
              <a:t>Overview of presentation </a:t>
            </a:r>
          </a:p>
        </p:txBody>
      </p:sp>
      <p:sp>
        <p:nvSpPr>
          <p:cNvPr id="3" name="Content Placeholder 2">
            <a:extLst>
              <a:ext uri="{FF2B5EF4-FFF2-40B4-BE49-F238E27FC236}">
                <a16:creationId xmlns:a16="http://schemas.microsoft.com/office/drawing/2014/main" id="{7CF6CA13-ADF1-4E2A-B5F1-8A4AA03839CB}"/>
              </a:ext>
            </a:extLst>
          </p:cNvPr>
          <p:cNvSpPr>
            <a:spLocks noGrp="1"/>
          </p:cNvSpPr>
          <p:nvPr>
            <p:ph idx="1"/>
          </p:nvPr>
        </p:nvSpPr>
        <p:spPr/>
        <p:txBody>
          <a:bodyPr/>
          <a:lstStyle/>
          <a:p>
            <a:r>
              <a:rPr lang="en-US" dirty="0"/>
              <a:t>Family perspectives</a:t>
            </a:r>
          </a:p>
          <a:p>
            <a:pPr lvl="0"/>
            <a:r>
              <a:rPr lang="en-US" sz="2400" dirty="0"/>
              <a:t>Overview of our family-involved treatment model and outcomes</a:t>
            </a:r>
          </a:p>
          <a:p>
            <a:pPr lvl="0"/>
            <a:r>
              <a:rPr lang="en-US" sz="2400" dirty="0"/>
              <a:t>Partner verbal behavior in sessions </a:t>
            </a:r>
            <a:endParaRPr lang="en-US" sz="2000" dirty="0"/>
          </a:p>
          <a:p>
            <a:pPr lvl="1"/>
            <a:r>
              <a:rPr lang="en-US" sz="2000" dirty="0"/>
              <a:t>How identified patient and partner verbal behaviors relate to drinking outcomes.</a:t>
            </a:r>
          </a:p>
          <a:p>
            <a:r>
              <a:rPr lang="en-US" sz="2200" dirty="0"/>
              <a:t>Summary and conclusions</a:t>
            </a:r>
          </a:p>
          <a:p>
            <a:pPr marL="0" indent="0">
              <a:buNone/>
            </a:pPr>
            <a:endParaRPr lang="en-US" dirty="0"/>
          </a:p>
        </p:txBody>
      </p:sp>
    </p:spTree>
    <p:extLst>
      <p:ext uri="{BB962C8B-B14F-4D97-AF65-F5344CB8AC3E}">
        <p14:creationId xmlns:p14="http://schemas.microsoft.com/office/powerpoint/2010/main" val="188507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8"/>
          <p:cNvPicPr>
            <a:picLocks noChangeAspect="1" noChangeArrowheads="1"/>
          </p:cNvPicPr>
          <p:nvPr/>
        </p:nvPicPr>
        <p:blipFill>
          <a:blip r:embed="rId2" cstate="print"/>
          <a:srcRect/>
          <a:stretch>
            <a:fillRect/>
          </a:stretch>
        </p:blipFill>
        <p:spPr bwMode="auto">
          <a:xfrm>
            <a:off x="2514600" y="1600200"/>
            <a:ext cx="4800600" cy="2438400"/>
          </a:xfrm>
          <a:prstGeom prst="rect">
            <a:avLst/>
          </a:prstGeom>
          <a:noFill/>
          <a:ln w="9525">
            <a:noFill/>
            <a:miter lim="800000"/>
            <a:headEnd/>
            <a:tailEnd/>
          </a:ln>
        </p:spPr>
      </p:pic>
      <p:pic>
        <p:nvPicPr>
          <p:cNvPr id="25603" name="Picture 7"/>
          <p:cNvPicPr>
            <a:picLocks noChangeAspect="1" noChangeArrowheads="1"/>
          </p:cNvPicPr>
          <p:nvPr/>
        </p:nvPicPr>
        <p:blipFill>
          <a:blip r:embed="rId3" cstate="print"/>
          <a:srcRect/>
          <a:stretch>
            <a:fillRect/>
          </a:stretch>
        </p:blipFill>
        <p:spPr bwMode="auto">
          <a:xfrm>
            <a:off x="2514601" y="4191000"/>
            <a:ext cx="4810125" cy="2667000"/>
          </a:xfrm>
          <a:prstGeom prst="rect">
            <a:avLst/>
          </a:prstGeom>
          <a:noFill/>
          <a:ln w="9525">
            <a:noFill/>
            <a:miter lim="800000"/>
            <a:headEnd/>
            <a:tailEnd/>
          </a:ln>
        </p:spPr>
      </p:pic>
      <p:sp>
        <p:nvSpPr>
          <p:cNvPr id="4" name="Title 3"/>
          <p:cNvSpPr>
            <a:spLocks noGrp="1"/>
          </p:cNvSpPr>
          <p:nvPr>
            <p:ph type="title"/>
          </p:nvPr>
        </p:nvSpPr>
        <p:spPr>
          <a:xfrm>
            <a:off x="128805" y="432530"/>
            <a:ext cx="11029616" cy="988332"/>
          </a:xfrm>
        </p:spPr>
        <p:txBody>
          <a:bodyPr anchorCtr="1">
            <a:normAutofit/>
          </a:bodyPr>
          <a:lstStyle/>
          <a:p>
            <a:r>
              <a:rPr lang="en-US" dirty="0"/>
              <a:t>Psychopathology and Drinking – Follow-Up</a:t>
            </a:r>
          </a:p>
        </p:txBody>
      </p:sp>
      <p:sp>
        <p:nvSpPr>
          <p:cNvPr id="25605" name="Rectangle 5"/>
          <p:cNvSpPr>
            <a:spLocks noChangeArrowheads="1"/>
          </p:cNvSpPr>
          <p:nvPr/>
        </p:nvSpPr>
        <p:spPr bwMode="auto">
          <a:xfrm>
            <a:off x="7620000" y="4343400"/>
            <a:ext cx="2667000" cy="2308324"/>
          </a:xfrm>
          <a:prstGeom prst="rect">
            <a:avLst/>
          </a:prstGeom>
          <a:solidFill>
            <a:schemeClr val="accent2">
              <a:lumMod val="60000"/>
              <a:lumOff val="40000"/>
            </a:schemeClr>
          </a:solidFill>
          <a:ln w="9525">
            <a:noFill/>
            <a:miter lim="800000"/>
            <a:headEnd/>
            <a:tailEnd/>
          </a:ln>
          <a:effectLst/>
        </p:spPr>
        <p:txBody>
          <a:bodyPr>
            <a:spAutoFit/>
          </a:bodyPr>
          <a:lstStyle/>
          <a:p>
            <a:r>
              <a:rPr lang="en-US" i="1" dirty="0">
                <a:latin typeface="Arial" pitchFamily="34" charset="0"/>
              </a:rPr>
              <a:t>Women who came to treatment with personality disorders had </a:t>
            </a:r>
            <a:r>
              <a:rPr lang="en-US" i="1" u="sng" dirty="0">
                <a:highlight>
                  <a:srgbClr val="FFFF00"/>
                </a:highlight>
                <a:latin typeface="Arial" pitchFamily="34" charset="0"/>
              </a:rPr>
              <a:t>fewer heavy drinking days </a:t>
            </a:r>
            <a:r>
              <a:rPr lang="en-US" i="1" dirty="0">
                <a:latin typeface="Arial" pitchFamily="34" charset="0"/>
              </a:rPr>
              <a:t>by the end of follow-up after </a:t>
            </a:r>
            <a:r>
              <a:rPr lang="en-US" i="1" u="sng" dirty="0">
                <a:latin typeface="Arial" pitchFamily="34" charset="0"/>
              </a:rPr>
              <a:t>couples </a:t>
            </a:r>
            <a:r>
              <a:rPr lang="en-US" i="1" dirty="0">
                <a:latin typeface="Arial" pitchFamily="34" charset="0"/>
              </a:rPr>
              <a:t>rather than individual therapy</a:t>
            </a:r>
          </a:p>
        </p:txBody>
      </p:sp>
      <p:sp>
        <p:nvSpPr>
          <p:cNvPr id="25606" name="Rectangle 6"/>
          <p:cNvSpPr>
            <a:spLocks noChangeArrowheads="1"/>
          </p:cNvSpPr>
          <p:nvPr/>
        </p:nvSpPr>
        <p:spPr bwMode="auto">
          <a:xfrm>
            <a:off x="7620000" y="1676400"/>
            <a:ext cx="2667000" cy="2308324"/>
          </a:xfrm>
          <a:prstGeom prst="rect">
            <a:avLst/>
          </a:prstGeom>
          <a:solidFill>
            <a:schemeClr val="accent2">
              <a:lumMod val="60000"/>
              <a:lumOff val="40000"/>
            </a:schemeClr>
          </a:solidFill>
          <a:ln w="9525">
            <a:noFill/>
            <a:miter lim="800000"/>
            <a:headEnd/>
            <a:tailEnd/>
          </a:ln>
          <a:effectLst/>
        </p:spPr>
        <p:txBody>
          <a:bodyPr>
            <a:spAutoFit/>
          </a:bodyPr>
          <a:lstStyle/>
          <a:p>
            <a:r>
              <a:rPr lang="en-US" i="1" dirty="0">
                <a:latin typeface="Arial" pitchFamily="34" charset="0"/>
              </a:rPr>
              <a:t>Women who came to treatment with significant psychological problems had </a:t>
            </a:r>
            <a:r>
              <a:rPr lang="en-US" i="1" dirty="0">
                <a:highlight>
                  <a:srgbClr val="FFFF00"/>
                </a:highlight>
                <a:latin typeface="Arial" pitchFamily="34" charset="0"/>
              </a:rPr>
              <a:t>more </a:t>
            </a:r>
            <a:r>
              <a:rPr lang="en-US" i="1" dirty="0">
                <a:latin typeface="Arial" pitchFamily="34" charset="0"/>
              </a:rPr>
              <a:t> </a:t>
            </a:r>
            <a:r>
              <a:rPr lang="en-US" i="1" u="sng" dirty="0">
                <a:highlight>
                  <a:srgbClr val="FFFF00"/>
                </a:highlight>
                <a:latin typeface="Arial" pitchFamily="34" charset="0"/>
              </a:rPr>
              <a:t>abstinent days</a:t>
            </a:r>
            <a:r>
              <a:rPr lang="en-US" i="1" dirty="0">
                <a:highlight>
                  <a:srgbClr val="FFFF00"/>
                </a:highlight>
                <a:latin typeface="Arial" pitchFamily="34" charset="0"/>
              </a:rPr>
              <a:t> </a:t>
            </a:r>
            <a:r>
              <a:rPr lang="en-US" i="1" dirty="0">
                <a:latin typeface="Arial" pitchFamily="34" charset="0"/>
              </a:rPr>
              <a:t>by the end of follow-up after </a:t>
            </a:r>
            <a:r>
              <a:rPr lang="en-US" i="1" u="sng" dirty="0">
                <a:latin typeface="Arial" pitchFamily="34" charset="0"/>
              </a:rPr>
              <a:t>couples</a:t>
            </a:r>
            <a:r>
              <a:rPr lang="en-US" i="1" dirty="0">
                <a:latin typeface="Arial" pitchFamily="34" charset="0"/>
              </a:rPr>
              <a:t> rather than individual therapy</a:t>
            </a:r>
          </a:p>
        </p:txBody>
      </p:sp>
      <p:sp>
        <p:nvSpPr>
          <p:cNvPr id="25607" name="Line 7"/>
          <p:cNvSpPr>
            <a:spLocks noChangeShapeType="1"/>
          </p:cNvSpPr>
          <p:nvPr/>
        </p:nvSpPr>
        <p:spPr bwMode="auto">
          <a:xfrm>
            <a:off x="8077200" y="3962400"/>
            <a:ext cx="1371600" cy="0"/>
          </a:xfrm>
          <a:prstGeom prst="line">
            <a:avLst/>
          </a:prstGeom>
          <a:noFill/>
          <a:ln w="9525">
            <a:solidFill>
              <a:schemeClr val="tx1"/>
            </a:solidFill>
            <a:round/>
            <a:headEnd/>
            <a:tailEnd/>
          </a:ln>
          <a:effectLst/>
        </p:spPr>
        <p:txBody>
          <a:bodyPr/>
          <a:lstStyle/>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t>Limitations/challenges of ABCT</a:t>
            </a:r>
          </a:p>
        </p:txBody>
      </p:sp>
      <p:sp>
        <p:nvSpPr>
          <p:cNvPr id="4" name="Content Placeholder 3"/>
          <p:cNvSpPr>
            <a:spLocks noGrp="1"/>
          </p:cNvSpPr>
          <p:nvPr>
            <p:ph idx="1"/>
          </p:nvPr>
        </p:nvSpPr>
        <p:spPr/>
        <p:txBody>
          <a:bodyPr>
            <a:normAutofit lnSpcReduction="10000"/>
          </a:bodyPr>
          <a:lstStyle/>
          <a:p>
            <a:r>
              <a:rPr lang="en-US" dirty="0"/>
              <a:t>Outcomes of ABCT are very positive</a:t>
            </a:r>
          </a:p>
          <a:p>
            <a:r>
              <a:rPr lang="en-US" dirty="0"/>
              <a:t>However, it has not been adopted widely in clinical practice</a:t>
            </a:r>
          </a:p>
          <a:p>
            <a:r>
              <a:rPr lang="en-US" dirty="0"/>
              <a:t>Why?</a:t>
            </a:r>
          </a:p>
          <a:p>
            <a:pPr lvl="1"/>
            <a:r>
              <a:rPr lang="en-US" dirty="0"/>
              <a:t>Does not integrate easily with conventional treatment</a:t>
            </a:r>
          </a:p>
          <a:p>
            <a:pPr lvl="1"/>
            <a:r>
              <a:rPr lang="en-US" dirty="0"/>
              <a:t>Takes many sessions</a:t>
            </a:r>
          </a:p>
          <a:p>
            <a:pPr lvl="1"/>
            <a:r>
              <a:rPr lang="en-US" dirty="0"/>
              <a:t>Difficult to learn</a:t>
            </a:r>
          </a:p>
          <a:p>
            <a:pPr lvl="1"/>
            <a:r>
              <a:rPr lang="en-US" dirty="0"/>
              <a:t>Too restrictive (intimate partners only)</a:t>
            </a:r>
          </a:p>
          <a:p>
            <a:r>
              <a:rPr lang="en-US" dirty="0"/>
              <a:t>Potential solution: </a:t>
            </a:r>
            <a:r>
              <a:rPr lang="en-US" i="1" dirty="0"/>
              <a:t>brief </a:t>
            </a:r>
            <a:r>
              <a:rPr lang="en-US" dirty="0"/>
              <a:t>family involved treatment</a:t>
            </a:r>
          </a:p>
        </p:txBody>
      </p:sp>
    </p:spTree>
    <p:extLst>
      <p:ext uri="{BB962C8B-B14F-4D97-AF65-F5344CB8AC3E}">
        <p14:creationId xmlns:p14="http://schemas.microsoft.com/office/powerpoint/2010/main" val="1630036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593" y="652112"/>
            <a:ext cx="9144000" cy="1066800"/>
          </a:xfrm>
        </p:spPr>
        <p:txBody>
          <a:bodyPr>
            <a:normAutofit fontScale="90000"/>
          </a:bodyPr>
          <a:lstStyle/>
          <a:p>
            <a:pPr algn="ctr"/>
            <a:r>
              <a:rPr lang="en-US" sz="3500" dirty="0"/>
              <a:t>What happens in ABCT therapy sessions?</a:t>
            </a:r>
          </a:p>
        </p:txBody>
      </p:sp>
      <p:sp>
        <p:nvSpPr>
          <p:cNvPr id="4" name="Rectangle 2"/>
          <p:cNvSpPr>
            <a:spLocks noGrp="1" noChangeArrowheads="1"/>
          </p:cNvSpPr>
          <p:nvPr>
            <p:ph idx="1"/>
          </p:nvPr>
        </p:nvSpPr>
        <p:spPr/>
        <p:txBody>
          <a:bodyPr>
            <a:normAutofit fontScale="97500"/>
          </a:bodyPr>
          <a:lstStyle/>
          <a:p>
            <a:endParaRPr lang="en-US" sz="3600" dirty="0"/>
          </a:p>
          <a:p>
            <a:endParaRPr lang="en-US" sz="3600" dirty="0"/>
          </a:p>
        </p:txBody>
      </p:sp>
    </p:spTree>
    <p:extLst>
      <p:ext uri="{BB962C8B-B14F-4D97-AF65-F5344CB8AC3E}">
        <p14:creationId xmlns:p14="http://schemas.microsoft.com/office/powerpoint/2010/main" val="588301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893" y="1155032"/>
            <a:ext cx="10712918" cy="1008246"/>
          </a:xfrm>
        </p:spPr>
        <p:txBody>
          <a:bodyPr>
            <a:noAutofit/>
          </a:bodyPr>
          <a:lstStyle/>
          <a:p>
            <a:r>
              <a:rPr lang="en-US" sz="3200" dirty="0"/>
              <a:t>MATES</a:t>
            </a:r>
            <a:r>
              <a:rPr lang="en-US" sz="3200" baseline="30000" dirty="0"/>
              <a:t> </a:t>
            </a:r>
            <a:r>
              <a:rPr lang="en-US" sz="3200" dirty="0"/>
              <a:t>(</a:t>
            </a:r>
            <a:r>
              <a:rPr lang="en-US" sz="3200" u="sng" dirty="0"/>
              <a:t>M</a:t>
            </a:r>
            <a:r>
              <a:rPr lang="en-US" sz="3200" dirty="0"/>
              <a:t>echanisms of </a:t>
            </a:r>
            <a:r>
              <a:rPr lang="en-US" sz="3200" u="sng" dirty="0"/>
              <a:t>A</a:t>
            </a:r>
            <a:r>
              <a:rPr lang="en-US" sz="3200" dirty="0"/>
              <a:t>lcohol </a:t>
            </a:r>
            <a:r>
              <a:rPr lang="en-US" sz="3200" u="sng" dirty="0"/>
              <a:t>T</a:t>
            </a:r>
            <a:r>
              <a:rPr lang="en-US" sz="3200" dirty="0"/>
              <a:t>reatment </a:t>
            </a:r>
            <a:r>
              <a:rPr lang="en-US" sz="3200" u="sng" dirty="0"/>
              <a:t>E</a:t>
            </a:r>
            <a:r>
              <a:rPr lang="en-US" sz="3200" dirty="0"/>
              <a:t>ngaging </a:t>
            </a:r>
            <a:r>
              <a:rPr lang="en-US" sz="3200" u="sng" dirty="0"/>
              <a:t>S</a:t>
            </a:r>
            <a:r>
              <a:rPr lang="en-US" sz="3200" dirty="0"/>
              <a:t>pouses)</a:t>
            </a:r>
            <a:br>
              <a:rPr lang="en-US" sz="3200" dirty="0"/>
            </a:br>
            <a:endParaRPr lang="en-US" sz="3200" dirty="0"/>
          </a:p>
        </p:txBody>
      </p:sp>
      <p:sp>
        <p:nvSpPr>
          <p:cNvPr id="3" name="Content Placeholder 2"/>
          <p:cNvSpPr>
            <a:spLocks noGrp="1"/>
          </p:cNvSpPr>
          <p:nvPr>
            <p:ph idx="1"/>
          </p:nvPr>
        </p:nvSpPr>
        <p:spPr>
          <a:xfrm>
            <a:off x="547035" y="2294824"/>
            <a:ext cx="8229600" cy="4325112"/>
          </a:xfrm>
        </p:spPr>
        <p:txBody>
          <a:bodyPr>
            <a:normAutofit/>
          </a:bodyPr>
          <a:lstStyle/>
          <a:p>
            <a:pPr>
              <a:spcAft>
                <a:spcPts val="300"/>
              </a:spcAft>
            </a:pPr>
            <a:r>
              <a:rPr lang="en-US" dirty="0"/>
              <a:t>Goals: </a:t>
            </a:r>
          </a:p>
          <a:p>
            <a:pPr lvl="1"/>
            <a:r>
              <a:rPr lang="en-US" dirty="0"/>
              <a:t>To study what actually happens in ABCT sessions</a:t>
            </a:r>
          </a:p>
          <a:p>
            <a:pPr lvl="1"/>
            <a:r>
              <a:rPr lang="en-US" dirty="0"/>
              <a:t>To examine the impact of the therapist on the behavior of the couple</a:t>
            </a:r>
          </a:p>
          <a:p>
            <a:pPr lvl="1"/>
            <a:r>
              <a:rPr lang="en-US" dirty="0"/>
              <a:t>To examine how the couple’s behavior relates to drinking outcomes</a:t>
            </a:r>
          </a:p>
          <a:p>
            <a:pPr lvl="1"/>
            <a:endParaRPr lang="en-US" dirty="0"/>
          </a:p>
          <a:p>
            <a:pPr marL="411480" lvl="1" indent="0">
              <a:buNone/>
            </a:pPr>
            <a:endParaRPr lang="en-US" dirty="0"/>
          </a:p>
          <a:p>
            <a:pPr marL="411480" lvl="1" indent="0">
              <a:buNone/>
            </a:pPr>
            <a:endParaRPr lang="en-US" dirty="0"/>
          </a:p>
          <a:p>
            <a:pPr marL="411480" lvl="1" indent="0">
              <a:buNone/>
            </a:pPr>
            <a:r>
              <a:rPr lang="en-US" sz="1400" dirty="0"/>
              <a:t>McCrady, B. S., Tonigan, J. S., Ladd, B. O., Hallgren, K. A., Pearson, M. R., Owens, M. D., &amp; Epstein, E. E. (2019). Alcohol Behavioral Couple Therapy: In-session behavior, active ingredients and mechanisms of behavior change. </a:t>
            </a:r>
            <a:r>
              <a:rPr lang="en-US" sz="1400" i="1" dirty="0"/>
              <a:t>Journal of Substance Abuse Treatment</a:t>
            </a:r>
            <a:r>
              <a:rPr lang="en-US" sz="1400" dirty="0"/>
              <a:t>, </a:t>
            </a:r>
            <a:r>
              <a:rPr lang="en-US" sz="1400" i="1" dirty="0"/>
              <a:t>99</a:t>
            </a:r>
            <a:r>
              <a:rPr lang="en-US" sz="1400" dirty="0"/>
              <a:t>, 139-148.</a:t>
            </a:r>
          </a:p>
          <a:p>
            <a:pPr marL="411480" lvl="1" indent="0">
              <a:buNone/>
            </a:pPr>
            <a:endParaRPr lang="en-US" sz="2000" dirty="0"/>
          </a:p>
        </p:txBody>
      </p:sp>
    </p:spTree>
    <p:extLst>
      <p:ext uri="{BB962C8B-B14F-4D97-AF65-F5344CB8AC3E}">
        <p14:creationId xmlns:p14="http://schemas.microsoft.com/office/powerpoint/2010/main" val="2249361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702644" y="482867"/>
            <a:ext cx="9495093" cy="1066800"/>
          </a:xfrm>
        </p:spPr>
        <p:txBody>
          <a:bodyPr>
            <a:normAutofit/>
          </a:bodyPr>
          <a:lstStyle/>
          <a:p>
            <a:r>
              <a:rPr lang="en-US" sz="3200" dirty="0"/>
              <a:t>MATES overview</a:t>
            </a:r>
          </a:p>
        </p:txBody>
      </p:sp>
      <p:sp>
        <p:nvSpPr>
          <p:cNvPr id="73731" name="Rectangle 3"/>
          <p:cNvSpPr>
            <a:spLocks noGrp="1" noChangeArrowheads="1"/>
          </p:cNvSpPr>
          <p:nvPr>
            <p:ph idx="1"/>
          </p:nvPr>
        </p:nvSpPr>
        <p:spPr>
          <a:xfrm>
            <a:off x="702643" y="1617846"/>
            <a:ext cx="9817770" cy="5029200"/>
          </a:xfrm>
        </p:spPr>
        <p:txBody>
          <a:bodyPr/>
          <a:lstStyle/>
          <a:p>
            <a:r>
              <a:rPr lang="en-US" sz="2400" dirty="0"/>
              <a:t>Used therapy session tapes from four studies of ABCT (186 sessions)</a:t>
            </a:r>
          </a:p>
          <a:p>
            <a:pPr lvl="1"/>
            <a:r>
              <a:rPr lang="en-US" sz="2200" dirty="0"/>
              <a:t>Session 1</a:t>
            </a:r>
          </a:p>
          <a:p>
            <a:pPr lvl="1"/>
            <a:r>
              <a:rPr lang="en-US" sz="2200" dirty="0"/>
              <a:t>Mid-treatment session</a:t>
            </a:r>
          </a:p>
          <a:p>
            <a:r>
              <a:rPr lang="en-US" sz="2400" dirty="0"/>
              <a:t>Transcribed the sessions</a:t>
            </a:r>
          </a:p>
          <a:p>
            <a:r>
              <a:rPr lang="en-US" sz="2400" dirty="0"/>
              <a:t>Coded the tapes for:</a:t>
            </a:r>
          </a:p>
          <a:p>
            <a:pPr lvl="1"/>
            <a:r>
              <a:rPr lang="en-US" sz="2200" dirty="0"/>
              <a:t>Therapist behavior</a:t>
            </a:r>
          </a:p>
          <a:p>
            <a:pPr lvl="1"/>
            <a:r>
              <a:rPr lang="en-US" sz="2200" dirty="0"/>
              <a:t>Identified patient (IP) specific utterances and global behavior</a:t>
            </a:r>
          </a:p>
          <a:p>
            <a:pPr lvl="1"/>
            <a:r>
              <a:rPr lang="en-US" sz="2200" dirty="0"/>
              <a:t>Significant other (SO) specific utterances and global behavior</a:t>
            </a:r>
          </a:p>
        </p:txBody>
      </p:sp>
    </p:spTree>
    <p:extLst>
      <p:ext uri="{BB962C8B-B14F-4D97-AF65-F5344CB8AC3E}">
        <p14:creationId xmlns:p14="http://schemas.microsoft.com/office/powerpoint/2010/main" val="3347314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3394" y="609600"/>
            <a:ext cx="10289406" cy="1143000"/>
          </a:xfrm>
        </p:spPr>
        <p:txBody>
          <a:bodyPr>
            <a:normAutofit/>
          </a:bodyPr>
          <a:lstStyle/>
          <a:p>
            <a:r>
              <a:rPr lang="en-US" sz="3200" dirty="0"/>
              <a:t>The Coding System – specific behaviors</a:t>
            </a:r>
          </a:p>
        </p:txBody>
      </p:sp>
      <p:sp>
        <p:nvSpPr>
          <p:cNvPr id="38915" name="Rectangle 3"/>
          <p:cNvSpPr>
            <a:spLocks noGrp="1" noChangeArrowheads="1"/>
          </p:cNvSpPr>
          <p:nvPr>
            <p:ph sz="half" idx="1"/>
          </p:nvPr>
        </p:nvSpPr>
        <p:spPr>
          <a:xfrm>
            <a:off x="587943" y="1829602"/>
            <a:ext cx="2845272" cy="4530725"/>
          </a:xfrm>
        </p:spPr>
        <p:txBody>
          <a:bodyPr/>
          <a:lstStyle/>
          <a:p>
            <a:pPr>
              <a:lnSpc>
                <a:spcPct val="80000"/>
              </a:lnSpc>
            </a:pPr>
            <a:r>
              <a:rPr lang="en-US" sz="2400" u="sng" dirty="0"/>
              <a:t>Positive behavior</a:t>
            </a:r>
          </a:p>
          <a:p>
            <a:pPr marL="0" indent="0">
              <a:lnSpc>
                <a:spcPct val="80000"/>
              </a:lnSpc>
              <a:buNone/>
            </a:pPr>
            <a:endParaRPr lang="en-US" sz="2400" u="sng" dirty="0"/>
          </a:p>
          <a:p>
            <a:pPr lvl="1">
              <a:lnSpc>
                <a:spcPct val="80000"/>
              </a:lnSpc>
            </a:pPr>
            <a:r>
              <a:rPr lang="en-US" sz="2000" dirty="0"/>
              <a:t>Change talk</a:t>
            </a:r>
          </a:p>
          <a:p>
            <a:pPr lvl="1">
              <a:lnSpc>
                <a:spcPct val="80000"/>
              </a:lnSpc>
            </a:pPr>
            <a:r>
              <a:rPr lang="en-US" sz="2000" dirty="0"/>
              <a:t>Support</a:t>
            </a:r>
          </a:p>
          <a:p>
            <a:pPr lvl="1">
              <a:lnSpc>
                <a:spcPct val="80000"/>
              </a:lnSpc>
            </a:pPr>
            <a:r>
              <a:rPr lang="en-US" sz="2000" dirty="0"/>
              <a:t>Collaboration</a:t>
            </a:r>
          </a:p>
          <a:p>
            <a:pPr lvl="1">
              <a:lnSpc>
                <a:spcPct val="80000"/>
              </a:lnSpc>
            </a:pPr>
            <a:r>
              <a:rPr lang="en-US" sz="2000" dirty="0"/>
              <a:t>Giving advice</a:t>
            </a:r>
          </a:p>
          <a:p>
            <a:pPr lvl="1">
              <a:lnSpc>
                <a:spcPct val="80000"/>
              </a:lnSpc>
            </a:pPr>
            <a:r>
              <a:rPr lang="en-US" sz="2000" dirty="0"/>
              <a:t>Providing encouragement/support</a:t>
            </a:r>
          </a:p>
          <a:p>
            <a:pPr lvl="1">
              <a:lnSpc>
                <a:spcPct val="80000"/>
              </a:lnSpc>
            </a:pPr>
            <a:endParaRPr lang="en-US" sz="2100" dirty="0"/>
          </a:p>
        </p:txBody>
      </p:sp>
      <p:sp>
        <p:nvSpPr>
          <p:cNvPr id="38916" name="Rectangle 4"/>
          <p:cNvSpPr>
            <a:spLocks noGrp="1" noChangeArrowheads="1"/>
          </p:cNvSpPr>
          <p:nvPr>
            <p:ph sz="half" idx="2"/>
          </p:nvPr>
        </p:nvSpPr>
        <p:spPr>
          <a:xfrm>
            <a:off x="3825142" y="1829602"/>
            <a:ext cx="2816290" cy="3349625"/>
          </a:xfrm>
        </p:spPr>
        <p:txBody>
          <a:bodyPr>
            <a:normAutofit/>
          </a:bodyPr>
          <a:lstStyle/>
          <a:p>
            <a:pPr>
              <a:lnSpc>
                <a:spcPct val="80000"/>
              </a:lnSpc>
            </a:pPr>
            <a:r>
              <a:rPr lang="en-US" sz="2400" u="sng" dirty="0"/>
              <a:t>Negative behavior</a:t>
            </a:r>
          </a:p>
          <a:p>
            <a:pPr>
              <a:lnSpc>
                <a:spcPct val="80000"/>
              </a:lnSpc>
              <a:buNone/>
            </a:pPr>
            <a:endParaRPr lang="en-US" sz="2000" u="sng" dirty="0"/>
          </a:p>
          <a:p>
            <a:pPr lvl="1">
              <a:lnSpc>
                <a:spcPct val="80000"/>
              </a:lnSpc>
            </a:pPr>
            <a:r>
              <a:rPr lang="en-US" sz="2000" dirty="0"/>
              <a:t>Counter change talk</a:t>
            </a:r>
          </a:p>
          <a:p>
            <a:pPr lvl="1">
              <a:lnSpc>
                <a:spcPct val="80000"/>
              </a:lnSpc>
            </a:pPr>
            <a:r>
              <a:rPr lang="en-US" sz="2000" dirty="0"/>
              <a:t>Contempt</a:t>
            </a:r>
          </a:p>
          <a:p>
            <a:pPr lvl="1">
              <a:lnSpc>
                <a:spcPct val="80000"/>
              </a:lnSpc>
            </a:pPr>
            <a:r>
              <a:rPr lang="en-US" sz="2000" dirty="0"/>
              <a:t>Direct</a:t>
            </a:r>
          </a:p>
          <a:p>
            <a:pPr lvl="1">
              <a:lnSpc>
                <a:spcPct val="80000"/>
              </a:lnSpc>
            </a:pPr>
            <a:r>
              <a:rPr lang="en-US" sz="2000" dirty="0"/>
              <a:t>Confrontation</a:t>
            </a:r>
          </a:p>
        </p:txBody>
      </p:sp>
      <p:sp>
        <p:nvSpPr>
          <p:cNvPr id="5" name="Rectangle 4"/>
          <p:cNvSpPr txBox="1">
            <a:spLocks noChangeArrowheads="1"/>
          </p:cNvSpPr>
          <p:nvPr/>
        </p:nvSpPr>
        <p:spPr>
          <a:xfrm>
            <a:off x="7033359" y="2261135"/>
            <a:ext cx="2743200" cy="4759325"/>
          </a:xfrm>
          <a:prstGeom prst="rect">
            <a:avLst/>
          </a:prstGeom>
        </p:spPr>
        <p:txBody>
          <a:bodyPr vert="horz">
            <a:normAutofit/>
          </a:bodyPr>
          <a:lstStyle/>
          <a:p>
            <a:pPr marL="452628" indent="-342900">
              <a:lnSpc>
                <a:spcPct val="80000"/>
              </a:lnSpc>
              <a:spcBef>
                <a:spcPts val="300"/>
              </a:spcBef>
              <a:buClr>
                <a:schemeClr val="accent2">
                  <a:lumMod val="75000"/>
                </a:schemeClr>
              </a:buClr>
              <a:buFont typeface="Wingdings" panose="05000000000000000000" pitchFamily="2" charset="2"/>
              <a:buChar char="§"/>
              <a:defRPr/>
            </a:pPr>
            <a:r>
              <a:rPr lang="en-US" sz="2400" u="sng" dirty="0"/>
              <a:t>Neutral behavior</a:t>
            </a:r>
          </a:p>
          <a:p>
            <a:pPr marL="365760" indent="-256032">
              <a:lnSpc>
                <a:spcPct val="80000"/>
              </a:lnSpc>
              <a:spcBef>
                <a:spcPts val="300"/>
              </a:spcBef>
              <a:buClr>
                <a:schemeClr val="accent3"/>
              </a:buClr>
              <a:defRPr/>
            </a:pPr>
            <a:endParaRPr lang="en-US" sz="2000" u="sng" dirty="0"/>
          </a:p>
          <a:p>
            <a:pPr marL="754380" lvl="1" indent="-342900">
              <a:lnSpc>
                <a:spcPct val="80000"/>
              </a:lnSpc>
              <a:spcBef>
                <a:spcPts val="300"/>
              </a:spcBef>
              <a:buClr>
                <a:schemeClr val="accent2"/>
              </a:buClr>
              <a:buFont typeface="Wingdings" panose="05000000000000000000" pitchFamily="2" charset="2"/>
              <a:buChar char="§"/>
              <a:defRPr/>
            </a:pPr>
            <a:endParaRPr lang="en-US" sz="2000" dirty="0"/>
          </a:p>
          <a:p>
            <a:pPr marL="754380" lvl="1" indent="-342900">
              <a:lnSpc>
                <a:spcPct val="80000"/>
              </a:lnSpc>
              <a:spcBef>
                <a:spcPts val="300"/>
              </a:spcBef>
              <a:buClr>
                <a:schemeClr val="accent2"/>
              </a:buClr>
              <a:buFont typeface="Wingdings" panose="05000000000000000000" pitchFamily="2" charset="2"/>
              <a:buChar char="§"/>
              <a:defRPr/>
            </a:pPr>
            <a:r>
              <a:rPr lang="en-US" sz="2000" dirty="0"/>
              <a:t>Giving information </a:t>
            </a:r>
          </a:p>
          <a:p>
            <a:pPr marL="754380" lvl="1" indent="-342900">
              <a:lnSpc>
                <a:spcPct val="80000"/>
              </a:lnSpc>
              <a:spcBef>
                <a:spcPts val="300"/>
              </a:spcBef>
              <a:buClr>
                <a:schemeClr val="accent2"/>
              </a:buClr>
              <a:buFont typeface="Wingdings" panose="05000000000000000000" pitchFamily="2" charset="2"/>
              <a:buChar char="§"/>
              <a:defRPr/>
            </a:pPr>
            <a:r>
              <a:rPr lang="en-US" sz="2000" dirty="0"/>
              <a:t>Discussing self</a:t>
            </a:r>
          </a:p>
        </p:txBody>
      </p:sp>
    </p:spTree>
    <p:extLst>
      <p:ext uri="{BB962C8B-B14F-4D97-AF65-F5344CB8AC3E}">
        <p14:creationId xmlns:p14="http://schemas.microsoft.com/office/powerpoint/2010/main" val="801437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1981200" y="470175"/>
            <a:ext cx="8229600" cy="1066800"/>
          </a:xfrm>
        </p:spPr>
        <p:txBody>
          <a:bodyPr>
            <a:normAutofit fontScale="90000"/>
          </a:bodyPr>
          <a:lstStyle/>
          <a:p>
            <a:r>
              <a:rPr lang="en-US" sz="3600" dirty="0"/>
              <a:t>Results: What do they talk about? </a:t>
            </a:r>
            <a:endParaRPr lang="en-US" sz="2800" dirty="0"/>
          </a:p>
        </p:txBody>
      </p:sp>
      <p:graphicFrame>
        <p:nvGraphicFramePr>
          <p:cNvPr id="109572" name="Object 4"/>
          <p:cNvGraphicFramePr>
            <a:graphicFrameLocks noGrp="1" noChangeAspect="1"/>
          </p:cNvGraphicFramePr>
          <p:nvPr>
            <p:ph idx="1"/>
            <p:extLst>
              <p:ext uri="{D42A27DB-BD31-4B8C-83A1-F6EECF244321}">
                <p14:modId xmlns:p14="http://schemas.microsoft.com/office/powerpoint/2010/main" val="170138597"/>
              </p:ext>
            </p:extLst>
          </p:nvPr>
        </p:nvGraphicFramePr>
        <p:xfrm>
          <a:off x="2647884" y="1840170"/>
          <a:ext cx="6718434" cy="6726216"/>
        </p:xfrm>
        <a:graphic>
          <a:graphicData uri="http://schemas.openxmlformats.org/presentationml/2006/ole">
            <mc:AlternateContent xmlns:mc="http://schemas.openxmlformats.org/markup-compatibility/2006">
              <mc:Choice xmlns:v="urn:schemas-microsoft-com:vml" Requires="v">
                <p:oleObj spid="_x0000_s2071" name="Chart" r:id="rId3" imgW="14087377" imgH="14087579" progId="MSGraph.Chart.8">
                  <p:embed followColorScheme="full"/>
                </p:oleObj>
              </mc:Choice>
              <mc:Fallback>
                <p:oleObj name="Chart" r:id="rId3" imgW="14087377" imgH="14087579" progId="MSGraph.Chart.8">
                  <p:embed followColorScheme="full"/>
                  <p:pic>
                    <p:nvPicPr>
                      <p:cNvPr id="109572" name="Object 4"/>
                      <p:cNvPicPr>
                        <a:picLocks noGrp="1" noChangeAspect="1" noChangeArrowheads="1"/>
                      </p:cNvPicPr>
                      <p:nvPr/>
                    </p:nvPicPr>
                    <p:blipFill>
                      <a:blip r:embed="rId4"/>
                      <a:srcRect/>
                      <a:stretch>
                        <a:fillRect/>
                      </a:stretch>
                    </p:blipFill>
                    <p:spPr bwMode="auto">
                      <a:xfrm>
                        <a:off x="2647884" y="1840170"/>
                        <a:ext cx="6718434" cy="6726216"/>
                      </a:xfrm>
                      <a:prstGeom prst="rect">
                        <a:avLst/>
                      </a:prstGeom>
                      <a:noFill/>
                    </p:spPr>
                  </p:pic>
                </p:oleObj>
              </mc:Fallback>
            </mc:AlternateContent>
          </a:graphicData>
        </a:graphic>
      </p:graphicFrame>
      <p:sp>
        <p:nvSpPr>
          <p:cNvPr id="109573" name="Text Box 5"/>
          <p:cNvSpPr txBox="1">
            <a:spLocks noChangeArrowheads="1"/>
          </p:cNvSpPr>
          <p:nvPr/>
        </p:nvSpPr>
        <p:spPr bwMode="auto">
          <a:xfrm rot="16200000">
            <a:off x="1286602" y="3509170"/>
            <a:ext cx="2355850" cy="366713"/>
          </a:xfrm>
          <a:prstGeom prst="rect">
            <a:avLst/>
          </a:prstGeom>
          <a:noFill/>
          <a:ln w="9525">
            <a:noFill/>
            <a:miter lim="800000"/>
            <a:headEnd/>
            <a:tailEnd/>
          </a:ln>
          <a:effectLst/>
        </p:spPr>
        <p:txBody>
          <a:bodyPr wrap="none">
            <a:spAutoFit/>
          </a:bodyPr>
          <a:lstStyle/>
          <a:p>
            <a:r>
              <a:rPr lang="en-US" dirty="0">
                <a:latin typeface="Arial" pitchFamily="34" charset="0"/>
              </a:rPr>
              <a:t>Percent of utterances</a:t>
            </a:r>
          </a:p>
        </p:txBody>
      </p:sp>
      <p:sp>
        <p:nvSpPr>
          <p:cNvPr id="2" name="Rectangle 1"/>
          <p:cNvSpPr/>
          <p:nvPr/>
        </p:nvSpPr>
        <p:spPr>
          <a:xfrm>
            <a:off x="3307880" y="6018493"/>
            <a:ext cx="1110116" cy="488185"/>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5095810" y="6039524"/>
            <a:ext cx="573470" cy="48640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4035790" y="6470818"/>
            <a:ext cx="2402517" cy="369332"/>
          </a:xfrm>
          <a:prstGeom prst="rect">
            <a:avLst/>
          </a:prstGeom>
          <a:noFill/>
        </p:spPr>
        <p:txBody>
          <a:bodyPr wrap="none" rtlCol="0">
            <a:spAutoFit/>
          </a:bodyPr>
          <a:lstStyle/>
          <a:p>
            <a:r>
              <a:rPr lang="en-US" dirty="0"/>
              <a:t>Mid-Treatment Session </a:t>
            </a:r>
          </a:p>
        </p:txBody>
      </p:sp>
      <p:sp>
        <p:nvSpPr>
          <p:cNvPr id="7" name="TextBox 6">
            <a:extLst>
              <a:ext uri="{FF2B5EF4-FFF2-40B4-BE49-F238E27FC236}">
                <a16:creationId xmlns:a16="http://schemas.microsoft.com/office/drawing/2014/main" id="{A5511B5F-4222-4DF3-B6BC-DE174A51A9BE}"/>
              </a:ext>
            </a:extLst>
          </p:cNvPr>
          <p:cNvSpPr txBox="1"/>
          <p:nvPr/>
        </p:nvSpPr>
        <p:spPr>
          <a:xfrm>
            <a:off x="3484345" y="6216419"/>
            <a:ext cx="660245" cy="276999"/>
          </a:xfrm>
          <a:prstGeom prst="rect">
            <a:avLst/>
          </a:prstGeom>
          <a:noFill/>
        </p:spPr>
        <p:txBody>
          <a:bodyPr wrap="none" rtlCol="0">
            <a:spAutoFit/>
          </a:bodyPr>
          <a:lstStyle/>
          <a:p>
            <a:r>
              <a:rPr lang="en-US" sz="1200" dirty="0"/>
              <a:t>Positive</a:t>
            </a:r>
          </a:p>
        </p:txBody>
      </p:sp>
      <p:sp>
        <p:nvSpPr>
          <p:cNvPr id="8" name="TextBox 7">
            <a:extLst>
              <a:ext uri="{FF2B5EF4-FFF2-40B4-BE49-F238E27FC236}">
                <a16:creationId xmlns:a16="http://schemas.microsoft.com/office/drawing/2014/main" id="{62AB751F-8D71-49AA-B859-8518A38CDC7D}"/>
              </a:ext>
            </a:extLst>
          </p:cNvPr>
          <p:cNvSpPr txBox="1"/>
          <p:nvPr/>
        </p:nvSpPr>
        <p:spPr>
          <a:xfrm>
            <a:off x="5033274" y="6216419"/>
            <a:ext cx="733021" cy="276999"/>
          </a:xfrm>
          <a:prstGeom prst="rect">
            <a:avLst/>
          </a:prstGeom>
          <a:noFill/>
        </p:spPr>
        <p:txBody>
          <a:bodyPr wrap="square" rtlCol="0">
            <a:spAutoFit/>
          </a:bodyPr>
          <a:lstStyle/>
          <a:p>
            <a:r>
              <a:rPr lang="en-US" sz="1200" dirty="0"/>
              <a:t>Negative</a:t>
            </a:r>
          </a:p>
        </p:txBody>
      </p:sp>
    </p:spTree>
    <p:extLst>
      <p:ext uri="{BB962C8B-B14F-4D97-AF65-F5344CB8AC3E}">
        <p14:creationId xmlns:p14="http://schemas.microsoft.com/office/powerpoint/2010/main" val="12203891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8996C-ABB0-4383-8E65-3932CC8E1B85}"/>
              </a:ext>
            </a:extLst>
          </p:cNvPr>
          <p:cNvSpPr>
            <a:spLocks noGrp="1"/>
          </p:cNvSpPr>
          <p:nvPr>
            <p:ph type="title"/>
          </p:nvPr>
        </p:nvSpPr>
        <p:spPr/>
        <p:txBody>
          <a:bodyPr>
            <a:normAutofit/>
          </a:bodyPr>
          <a:lstStyle/>
          <a:p>
            <a:r>
              <a:rPr lang="en-US" sz="3200" dirty="0"/>
              <a:t>The Coding System – global codes</a:t>
            </a:r>
          </a:p>
        </p:txBody>
      </p:sp>
      <p:sp>
        <p:nvSpPr>
          <p:cNvPr id="5" name="Content Placeholder 4">
            <a:extLst>
              <a:ext uri="{FF2B5EF4-FFF2-40B4-BE49-F238E27FC236}">
                <a16:creationId xmlns:a16="http://schemas.microsoft.com/office/drawing/2014/main" id="{E6E22A35-07AB-48E7-A9EB-145D14920846}"/>
              </a:ext>
            </a:extLst>
          </p:cNvPr>
          <p:cNvSpPr>
            <a:spLocks noGrp="1"/>
          </p:cNvSpPr>
          <p:nvPr>
            <p:ph idx="1"/>
          </p:nvPr>
        </p:nvSpPr>
        <p:spPr>
          <a:xfrm>
            <a:off x="581192" y="2758126"/>
            <a:ext cx="11029615" cy="4422320"/>
          </a:xfrm>
        </p:spPr>
        <p:txBody>
          <a:bodyPr>
            <a:normAutofit/>
          </a:bodyPr>
          <a:lstStyle/>
          <a:p>
            <a:r>
              <a:rPr lang="en-US" dirty="0"/>
              <a:t>Global codes of behavior across the session (1-5 scales)</a:t>
            </a:r>
          </a:p>
          <a:p>
            <a:r>
              <a:rPr lang="en-US" dirty="0"/>
              <a:t>SO Support - Alcohol specific</a:t>
            </a:r>
          </a:p>
          <a:p>
            <a:pPr lvl="1"/>
            <a:r>
              <a:rPr lang="en-US" dirty="0"/>
              <a:t>“SO’s overall influence, encouragement, and assistance to the IP when specifically related to the IP’s drinking and abstinence”</a:t>
            </a:r>
          </a:p>
          <a:p>
            <a:r>
              <a:rPr lang="en-US" dirty="0"/>
              <a:t>SO Support – General</a:t>
            </a:r>
          </a:p>
          <a:p>
            <a:pPr lvl="1"/>
            <a:r>
              <a:rPr lang="en-US" dirty="0"/>
              <a:t>“SO’s overall emotional support, influence, encouragement, and assistance to the IP when specifically related to the IP’s non-alcohol-related goals and concerns”</a:t>
            </a:r>
          </a:p>
          <a:p>
            <a:r>
              <a:rPr lang="en-US" dirty="0"/>
              <a:t>IP Support – General</a:t>
            </a:r>
          </a:p>
          <a:p>
            <a:pPr lvl="1"/>
            <a:r>
              <a:rPr lang="en-US" dirty="0"/>
              <a:t>“IP’s overall emotional support, influence, encouragement, and assistance to the SO when specifically related to the SO’s goals and concerns”</a:t>
            </a:r>
          </a:p>
          <a:p>
            <a:endParaRPr lang="en-US" dirty="0"/>
          </a:p>
          <a:p>
            <a:endParaRPr lang="en-US" dirty="0"/>
          </a:p>
          <a:p>
            <a:endParaRPr lang="en-US" dirty="0"/>
          </a:p>
        </p:txBody>
      </p:sp>
    </p:spTree>
    <p:extLst>
      <p:ext uri="{BB962C8B-B14F-4D97-AF65-F5344CB8AC3E}">
        <p14:creationId xmlns:p14="http://schemas.microsoft.com/office/powerpoint/2010/main" val="10726389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46DCA-B033-444E-8F88-7BFF1F2F9150}"/>
              </a:ext>
            </a:extLst>
          </p:cNvPr>
          <p:cNvSpPr>
            <a:spLocks noGrp="1"/>
          </p:cNvSpPr>
          <p:nvPr>
            <p:ph type="title"/>
          </p:nvPr>
        </p:nvSpPr>
        <p:spPr/>
        <p:txBody>
          <a:bodyPr/>
          <a:lstStyle/>
          <a:p>
            <a:r>
              <a:rPr lang="en-US" dirty="0"/>
              <a:t>The Coding System (cont.) – global codes </a:t>
            </a:r>
          </a:p>
        </p:txBody>
      </p:sp>
      <p:sp>
        <p:nvSpPr>
          <p:cNvPr id="3" name="Content Placeholder 2">
            <a:extLst>
              <a:ext uri="{FF2B5EF4-FFF2-40B4-BE49-F238E27FC236}">
                <a16:creationId xmlns:a16="http://schemas.microsoft.com/office/drawing/2014/main" id="{1E675433-65D3-4AB6-80DE-C7B2CAFBCCD7}"/>
              </a:ext>
            </a:extLst>
          </p:cNvPr>
          <p:cNvSpPr>
            <a:spLocks noGrp="1"/>
          </p:cNvSpPr>
          <p:nvPr>
            <p:ph idx="1"/>
          </p:nvPr>
        </p:nvSpPr>
        <p:spPr>
          <a:xfrm>
            <a:off x="581192" y="1828801"/>
            <a:ext cx="11029615" cy="5399773"/>
          </a:xfrm>
        </p:spPr>
        <p:txBody>
          <a:bodyPr>
            <a:normAutofit/>
          </a:bodyPr>
          <a:lstStyle/>
          <a:p>
            <a:r>
              <a:rPr lang="en-US" dirty="0"/>
              <a:t>SO Collaboration</a:t>
            </a:r>
          </a:p>
          <a:p>
            <a:pPr lvl="1"/>
            <a:r>
              <a:rPr lang="en-US" dirty="0"/>
              <a:t>“How well the SO and IP work together to solve problems and communicate with each other in the session”</a:t>
            </a:r>
          </a:p>
          <a:p>
            <a:r>
              <a:rPr lang="en-US" dirty="0"/>
              <a:t>IP Collaboration</a:t>
            </a:r>
          </a:p>
          <a:p>
            <a:pPr lvl="1"/>
            <a:r>
              <a:rPr lang="en-US" dirty="0"/>
              <a:t>“How well the SO and IP work together to solve problems and communicate with each other in the session”</a:t>
            </a:r>
          </a:p>
          <a:p>
            <a:r>
              <a:rPr lang="en-US" dirty="0"/>
              <a:t>SO Contemptuousness</a:t>
            </a:r>
          </a:p>
          <a:p>
            <a:pPr lvl="1"/>
            <a:r>
              <a:rPr lang="en-US" dirty="0"/>
              <a:t>“The extent to which SO statements they are critical or warm.  At the high end, this category measures the degree to which the SO conveys disdain, resentment, or sarcasm toward the IP. “</a:t>
            </a:r>
          </a:p>
          <a:p>
            <a:r>
              <a:rPr lang="en-US" dirty="0"/>
              <a:t>IP Contemptuousness</a:t>
            </a:r>
          </a:p>
          <a:p>
            <a:pPr lvl="1"/>
            <a:r>
              <a:rPr lang="en-US" dirty="0"/>
              <a:t>“The extent to which IP statements are critical or warm.  At the high end, this category measures the degree to which the IP conveys disdain, resentment, or sarcasm toward the SO. “</a:t>
            </a:r>
          </a:p>
          <a:p>
            <a:pPr lvl="1"/>
            <a:endParaRPr lang="en-US" dirty="0"/>
          </a:p>
        </p:txBody>
      </p:sp>
    </p:spTree>
    <p:extLst>
      <p:ext uri="{BB962C8B-B14F-4D97-AF65-F5344CB8AC3E}">
        <p14:creationId xmlns:p14="http://schemas.microsoft.com/office/powerpoint/2010/main" val="3698402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8F404549-B4DC-481C-926C-DED3EF1C5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06"/>
            <a:ext cx="12192000" cy="62435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E8FD5CD-351E-4B06-8B78-BD5102D009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377" y="614407"/>
            <a:ext cx="3707477"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3B5D3E6A-BB14-411D-9B7A-E872A87BC1C7}"/>
              </a:ext>
            </a:extLst>
          </p:cNvPr>
          <p:cNvSpPr>
            <a:spLocks noGrp="1"/>
          </p:cNvSpPr>
          <p:nvPr>
            <p:ph type="title"/>
          </p:nvPr>
        </p:nvSpPr>
        <p:spPr>
          <a:xfrm>
            <a:off x="601255" y="702156"/>
            <a:ext cx="3409783" cy="1013800"/>
          </a:xfrm>
        </p:spPr>
        <p:txBody>
          <a:bodyPr vert="horz" lIns="91440" tIns="45720" rIns="91440" bIns="45720" rtlCol="0" anchor="b">
            <a:normAutofit/>
          </a:bodyPr>
          <a:lstStyle/>
          <a:p>
            <a:pPr>
              <a:lnSpc>
                <a:spcPct val="90000"/>
              </a:lnSpc>
            </a:pPr>
            <a:r>
              <a:rPr lang="en-US" sz="2200" dirty="0"/>
              <a:t>What does contempt sound like?</a:t>
            </a:r>
          </a:p>
        </p:txBody>
      </p:sp>
      <p:sp>
        <p:nvSpPr>
          <p:cNvPr id="6" name="TextBox 5">
            <a:extLst>
              <a:ext uri="{FF2B5EF4-FFF2-40B4-BE49-F238E27FC236}">
                <a16:creationId xmlns:a16="http://schemas.microsoft.com/office/drawing/2014/main" id="{44934B9D-95A5-43E7-AC7A-E73C7844F55E}"/>
              </a:ext>
            </a:extLst>
          </p:cNvPr>
          <p:cNvSpPr txBox="1"/>
          <p:nvPr/>
        </p:nvSpPr>
        <p:spPr>
          <a:xfrm>
            <a:off x="601255" y="1964168"/>
            <a:ext cx="3409782" cy="4036582"/>
          </a:xfrm>
          <a:prstGeom prst="rect">
            <a:avLst/>
          </a:prstGeom>
        </p:spPr>
        <p:txBody>
          <a:bodyPr vert="horz" lIns="91440" tIns="45720" rIns="91440" bIns="45720" rtlCol="0" anchor="ctr">
            <a:normAutofit/>
          </a:bodyPr>
          <a:lstStyle/>
          <a:p>
            <a:pPr>
              <a:spcBef>
                <a:spcPct val="20000"/>
              </a:spcBef>
              <a:spcAft>
                <a:spcPts val="600"/>
              </a:spcAft>
              <a:buClr>
                <a:schemeClr val="accent2"/>
              </a:buClr>
              <a:buSzPct val="92000"/>
            </a:pPr>
            <a:r>
              <a:rPr lang="en-US" dirty="0">
                <a:solidFill>
                  <a:schemeClr val="bg1"/>
                </a:solidFill>
              </a:rPr>
              <a:t>Session 1, Male IP</a:t>
            </a:r>
          </a:p>
        </p:txBody>
      </p:sp>
      <p:graphicFrame>
        <p:nvGraphicFramePr>
          <p:cNvPr id="9" name="Content Placeholder 8">
            <a:extLst>
              <a:ext uri="{FF2B5EF4-FFF2-40B4-BE49-F238E27FC236}">
                <a16:creationId xmlns:a16="http://schemas.microsoft.com/office/drawing/2014/main" id="{EDFA7B12-04E4-4141-98E8-23D9F4377A68}"/>
              </a:ext>
            </a:extLst>
          </p:cNvPr>
          <p:cNvGraphicFramePr>
            <a:graphicFrameLocks noGrp="1"/>
          </p:cNvGraphicFramePr>
          <p:nvPr>
            <p:ph idx="1"/>
            <p:extLst>
              <p:ext uri="{D42A27DB-BD31-4B8C-83A1-F6EECF244321}">
                <p14:modId xmlns:p14="http://schemas.microsoft.com/office/powerpoint/2010/main" val="4252790081"/>
              </p:ext>
            </p:extLst>
          </p:nvPr>
        </p:nvGraphicFramePr>
        <p:xfrm>
          <a:off x="4318583" y="702156"/>
          <a:ext cx="7447130" cy="5330148"/>
        </p:xfrm>
        <a:graphic>
          <a:graphicData uri="http://schemas.openxmlformats.org/drawingml/2006/table">
            <a:tbl>
              <a:tblPr firstRow="1" firstCol="1" lastRow="1" lastCol="1" bandRow="1" bandCol="1">
                <a:tableStyleId>{B301B821-A1FF-4177-AEE7-76D212191A09}</a:tableStyleId>
              </a:tblPr>
              <a:tblGrid>
                <a:gridCol w="723111">
                  <a:extLst>
                    <a:ext uri="{9D8B030D-6E8A-4147-A177-3AD203B41FA5}">
                      <a16:colId xmlns:a16="http://schemas.microsoft.com/office/drawing/2014/main" val="1860286602"/>
                    </a:ext>
                  </a:extLst>
                </a:gridCol>
                <a:gridCol w="6724019">
                  <a:extLst>
                    <a:ext uri="{9D8B030D-6E8A-4147-A177-3AD203B41FA5}">
                      <a16:colId xmlns:a16="http://schemas.microsoft.com/office/drawing/2014/main" val="3960830122"/>
                    </a:ext>
                  </a:extLst>
                </a:gridCol>
              </a:tblGrid>
              <a:tr h="537581">
                <a:tc>
                  <a:txBody>
                    <a:bodyPr/>
                    <a:lstStyle/>
                    <a:p>
                      <a:pPr marL="0" marR="0">
                        <a:lnSpc>
                          <a:spcPct val="150000"/>
                        </a:lnSpc>
                        <a:spcBef>
                          <a:spcPts val="0"/>
                        </a:spcBef>
                        <a:spcAft>
                          <a:spcPts val="0"/>
                        </a:spcAft>
                      </a:pPr>
                      <a:r>
                        <a:rPr lang="en-US" sz="1300" u="sng" cap="none" spc="0" dirty="0">
                          <a:effectLst/>
                        </a:rPr>
                        <a:t>Code</a:t>
                      </a:r>
                      <a:endParaRPr lang="en-US" sz="1300" b="1" u="sng"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nchor="b"/>
                </a:tc>
                <a:tc>
                  <a:txBody>
                    <a:bodyPr/>
                    <a:lstStyle/>
                    <a:p>
                      <a:pPr marL="0" marR="0" algn="l">
                        <a:lnSpc>
                          <a:spcPct val="150000"/>
                        </a:lnSpc>
                        <a:spcBef>
                          <a:spcPts val="0"/>
                        </a:spcBef>
                        <a:spcAft>
                          <a:spcPts val="0"/>
                        </a:spcAft>
                      </a:pPr>
                      <a:r>
                        <a:rPr lang="en-US" sz="1400" u="sng" cap="none" spc="0" dirty="0">
                          <a:effectLst/>
                        </a:rPr>
                        <a:t>Utterance</a:t>
                      </a:r>
                      <a:endParaRPr lang="en-US" sz="1400" b="1" u="sng"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nchor="b"/>
                </a:tc>
                <a:extLst>
                  <a:ext uri="{0D108BD9-81ED-4DB2-BD59-A6C34878D82A}">
                    <a16:rowId xmlns:a16="http://schemas.microsoft.com/office/drawing/2014/main" val="3686273017"/>
                  </a:ext>
                </a:extLst>
              </a:tr>
              <a:tr h="737519">
                <a:tc>
                  <a:txBody>
                    <a:bodyPr/>
                    <a:lstStyle/>
                    <a:p>
                      <a:pPr marL="0" marR="0">
                        <a:lnSpc>
                          <a:spcPct val="150000"/>
                        </a:lnSpc>
                        <a:spcBef>
                          <a:spcPts val="0"/>
                        </a:spcBef>
                        <a:spcAft>
                          <a:spcPts val="0"/>
                        </a:spcAft>
                      </a:pPr>
                      <a:r>
                        <a:rPr lang="en-US" sz="1000" cap="none" spc="0" dirty="0">
                          <a:effectLst/>
                          <a:highlight>
                            <a:srgbClr val="FFFF00"/>
                          </a:highlight>
                        </a:rPr>
                        <a:t>COSO</a:t>
                      </a:r>
                      <a:endParaRPr lang="en-US" sz="1000" b="1" cap="none" spc="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tc>
                  <a:txBody>
                    <a:bodyPr/>
                    <a:lstStyle/>
                    <a:p>
                      <a:pPr marL="0" marR="0" algn="l">
                        <a:lnSpc>
                          <a:spcPct val="150000"/>
                        </a:lnSpc>
                        <a:spcBef>
                          <a:spcPts val="0"/>
                        </a:spcBef>
                        <a:spcAft>
                          <a:spcPts val="0"/>
                        </a:spcAft>
                      </a:pPr>
                      <a:r>
                        <a:rPr lang="en-US" sz="1400" cap="none" spc="0" dirty="0">
                          <a:effectLst/>
                        </a:rPr>
                        <a:t>Female 32: But, it doesn’t matter that Justine’s stuck home every day of the week. All she ever does is go to work, big whoopee shit. / And, that’s how I feel about it. </a:t>
                      </a:r>
                      <a:endParaRPr lang="en-US"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extLst>
                  <a:ext uri="{0D108BD9-81ED-4DB2-BD59-A6C34878D82A}">
                    <a16:rowId xmlns:a16="http://schemas.microsoft.com/office/drawing/2014/main" val="3796854426"/>
                  </a:ext>
                </a:extLst>
              </a:tr>
              <a:tr h="453022">
                <a:tc>
                  <a:txBody>
                    <a:bodyPr/>
                    <a:lstStyle/>
                    <a:p>
                      <a:pPr marL="0" marR="0">
                        <a:lnSpc>
                          <a:spcPct val="150000"/>
                        </a:lnSpc>
                        <a:spcBef>
                          <a:spcPts val="0"/>
                        </a:spcBef>
                        <a:spcAft>
                          <a:spcPts val="0"/>
                        </a:spcAft>
                      </a:pPr>
                      <a:r>
                        <a:rPr lang="en-US" sz="1000" cap="none" spc="0" dirty="0">
                          <a:effectLst/>
                        </a:rPr>
                        <a:t>DSSO</a:t>
                      </a:r>
                      <a:endParaRPr lang="en-US" sz="10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tc>
                  <a:txBody>
                    <a:bodyPr/>
                    <a:lstStyle/>
                    <a:p>
                      <a:pPr marL="0" marR="0" algn="l">
                        <a:lnSpc>
                          <a:spcPct val="150000"/>
                        </a:lnSpc>
                        <a:spcBef>
                          <a:spcPts val="0"/>
                        </a:spcBef>
                        <a:spcAft>
                          <a:spcPts val="0"/>
                        </a:spcAft>
                      </a:pPr>
                      <a:r>
                        <a:rPr lang="en-US" sz="1400" cap="none" spc="0" dirty="0">
                          <a:effectLst/>
                        </a:rPr>
                        <a:t> </a:t>
                      </a:r>
                      <a:endParaRPr lang="en-US"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extLst>
                  <a:ext uri="{0D108BD9-81ED-4DB2-BD59-A6C34878D82A}">
                    <a16:rowId xmlns:a16="http://schemas.microsoft.com/office/drawing/2014/main" val="743630284"/>
                  </a:ext>
                </a:extLst>
              </a:tr>
              <a:tr h="453022">
                <a:tc>
                  <a:txBody>
                    <a:bodyPr/>
                    <a:lstStyle/>
                    <a:p>
                      <a:pPr marL="0" marR="0">
                        <a:lnSpc>
                          <a:spcPct val="150000"/>
                        </a:lnSpc>
                        <a:spcBef>
                          <a:spcPts val="0"/>
                        </a:spcBef>
                        <a:spcAft>
                          <a:spcPts val="0"/>
                        </a:spcAft>
                      </a:pPr>
                      <a:r>
                        <a:rPr lang="en-US" sz="1000" cap="none" spc="0" dirty="0">
                          <a:effectLst/>
                          <a:highlight>
                            <a:srgbClr val="FFFF00"/>
                          </a:highlight>
                        </a:rPr>
                        <a:t>COIP</a:t>
                      </a:r>
                      <a:endParaRPr lang="en-US" sz="1000" b="1" cap="none" spc="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tc>
                  <a:txBody>
                    <a:bodyPr/>
                    <a:lstStyle/>
                    <a:p>
                      <a:pPr marL="0" marR="0" algn="l">
                        <a:lnSpc>
                          <a:spcPct val="150000"/>
                        </a:lnSpc>
                        <a:spcBef>
                          <a:spcPts val="0"/>
                        </a:spcBef>
                        <a:spcAft>
                          <a:spcPts val="0"/>
                        </a:spcAft>
                      </a:pPr>
                      <a:r>
                        <a:rPr lang="en-US" sz="1400" cap="none" spc="0" dirty="0">
                          <a:effectLst/>
                        </a:rPr>
                        <a:t>Male 111: If you were saying that you want to go out one night would I tell you no? </a:t>
                      </a:r>
                      <a:endParaRPr lang="en-US"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extLst>
                  <a:ext uri="{0D108BD9-81ED-4DB2-BD59-A6C34878D82A}">
                    <a16:rowId xmlns:a16="http://schemas.microsoft.com/office/drawing/2014/main" val="2130159327"/>
                  </a:ext>
                </a:extLst>
              </a:tr>
              <a:tr h="453022">
                <a:tc>
                  <a:txBody>
                    <a:bodyPr/>
                    <a:lstStyle/>
                    <a:p>
                      <a:pPr marL="0" marR="0">
                        <a:lnSpc>
                          <a:spcPct val="150000"/>
                        </a:lnSpc>
                        <a:spcBef>
                          <a:spcPts val="0"/>
                        </a:spcBef>
                        <a:spcAft>
                          <a:spcPts val="0"/>
                        </a:spcAft>
                      </a:pPr>
                      <a:r>
                        <a:rPr lang="en-US" sz="1000" cap="none" spc="0" dirty="0">
                          <a:effectLst/>
                          <a:highlight>
                            <a:srgbClr val="FFFF00"/>
                          </a:highlight>
                        </a:rPr>
                        <a:t>COSO</a:t>
                      </a:r>
                      <a:endParaRPr lang="en-US" sz="1000" b="1" cap="none" spc="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tc>
                  <a:txBody>
                    <a:bodyPr/>
                    <a:lstStyle/>
                    <a:p>
                      <a:pPr marL="0" marR="0" algn="l">
                        <a:lnSpc>
                          <a:spcPct val="150000"/>
                        </a:lnSpc>
                        <a:spcBef>
                          <a:spcPts val="0"/>
                        </a:spcBef>
                        <a:spcAft>
                          <a:spcPts val="0"/>
                        </a:spcAft>
                      </a:pPr>
                      <a:r>
                        <a:rPr lang="en-US" sz="1400" cap="none" spc="0" dirty="0">
                          <a:effectLst/>
                        </a:rPr>
                        <a:t>Female 33:  Yes you do. If I go to a f…ing Tupperware party…</a:t>
                      </a:r>
                      <a:endParaRPr lang="en-US"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extLst>
                  <a:ext uri="{0D108BD9-81ED-4DB2-BD59-A6C34878D82A}">
                    <a16:rowId xmlns:a16="http://schemas.microsoft.com/office/drawing/2014/main" val="2714042103"/>
                  </a:ext>
                </a:extLst>
              </a:tr>
              <a:tr h="453022">
                <a:tc>
                  <a:txBody>
                    <a:bodyPr/>
                    <a:lstStyle/>
                    <a:p>
                      <a:pPr marL="0" marR="0">
                        <a:lnSpc>
                          <a:spcPct val="150000"/>
                        </a:lnSpc>
                        <a:spcBef>
                          <a:spcPts val="0"/>
                        </a:spcBef>
                        <a:spcAft>
                          <a:spcPts val="0"/>
                        </a:spcAft>
                      </a:pPr>
                      <a:r>
                        <a:rPr lang="en-US" sz="1000" cap="none" spc="0" dirty="0">
                          <a:effectLst/>
                          <a:highlight>
                            <a:srgbClr val="FFFF00"/>
                          </a:highlight>
                        </a:rPr>
                        <a:t>COIP</a:t>
                      </a:r>
                      <a:endParaRPr lang="en-US" sz="1000" b="1" cap="none" spc="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tc>
                  <a:txBody>
                    <a:bodyPr/>
                    <a:lstStyle/>
                    <a:p>
                      <a:pPr marL="0" marR="0" algn="l">
                        <a:lnSpc>
                          <a:spcPct val="150000"/>
                        </a:lnSpc>
                        <a:spcBef>
                          <a:spcPts val="0"/>
                        </a:spcBef>
                        <a:spcAft>
                          <a:spcPts val="0"/>
                        </a:spcAft>
                      </a:pPr>
                      <a:r>
                        <a:rPr lang="en-US" sz="1400" cap="none" spc="0" dirty="0">
                          <a:effectLst/>
                        </a:rPr>
                        <a:t>Male 112: You can shut your mouth. I don’t want to hear that kind of language. </a:t>
                      </a:r>
                      <a:endParaRPr lang="en-US"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extLst>
                  <a:ext uri="{0D108BD9-81ED-4DB2-BD59-A6C34878D82A}">
                    <a16:rowId xmlns:a16="http://schemas.microsoft.com/office/drawing/2014/main" val="3883884604"/>
                  </a:ext>
                </a:extLst>
              </a:tr>
              <a:tr h="453022">
                <a:tc>
                  <a:txBody>
                    <a:bodyPr/>
                    <a:lstStyle/>
                    <a:p>
                      <a:pPr marL="0" marR="0">
                        <a:lnSpc>
                          <a:spcPct val="150000"/>
                        </a:lnSpc>
                        <a:spcBef>
                          <a:spcPts val="0"/>
                        </a:spcBef>
                        <a:spcAft>
                          <a:spcPts val="0"/>
                        </a:spcAft>
                      </a:pPr>
                      <a:r>
                        <a:rPr lang="en-US" sz="1000" cap="none" spc="0" dirty="0">
                          <a:effectLst/>
                          <a:highlight>
                            <a:srgbClr val="FFFF00"/>
                          </a:highlight>
                        </a:rPr>
                        <a:t>COSO</a:t>
                      </a:r>
                      <a:endParaRPr lang="en-US" sz="1000" b="1" cap="none" spc="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tc>
                  <a:txBody>
                    <a:bodyPr/>
                    <a:lstStyle/>
                    <a:p>
                      <a:pPr marL="0" marR="0" algn="l">
                        <a:lnSpc>
                          <a:spcPct val="150000"/>
                        </a:lnSpc>
                        <a:spcBef>
                          <a:spcPts val="0"/>
                        </a:spcBef>
                        <a:spcAft>
                          <a:spcPts val="0"/>
                        </a:spcAft>
                      </a:pPr>
                      <a:r>
                        <a:rPr lang="en-US" sz="1400" cap="none" spc="0" dirty="0">
                          <a:effectLst/>
                        </a:rPr>
                        <a:t>Female 34: Well, one time I had inaudible. </a:t>
                      </a:r>
                      <a:endParaRPr lang="en-US"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extLst>
                  <a:ext uri="{0D108BD9-81ED-4DB2-BD59-A6C34878D82A}">
                    <a16:rowId xmlns:a16="http://schemas.microsoft.com/office/drawing/2014/main" val="3547373705"/>
                  </a:ext>
                </a:extLst>
              </a:tr>
              <a:tr h="453022">
                <a:tc>
                  <a:txBody>
                    <a:bodyPr/>
                    <a:lstStyle/>
                    <a:p>
                      <a:pPr marL="0" marR="0">
                        <a:lnSpc>
                          <a:spcPct val="150000"/>
                        </a:lnSpc>
                        <a:spcBef>
                          <a:spcPts val="0"/>
                        </a:spcBef>
                        <a:spcAft>
                          <a:spcPts val="0"/>
                        </a:spcAft>
                      </a:pPr>
                      <a:r>
                        <a:rPr lang="en-US" sz="1000" cap="none" spc="0" dirty="0">
                          <a:effectLst/>
                          <a:highlight>
                            <a:srgbClr val="FFFF00"/>
                          </a:highlight>
                        </a:rPr>
                        <a:t>COIP</a:t>
                      </a:r>
                      <a:endParaRPr lang="en-US" sz="1000" b="1" cap="none" spc="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tc>
                  <a:txBody>
                    <a:bodyPr/>
                    <a:lstStyle/>
                    <a:p>
                      <a:pPr marL="0" marR="0" algn="l">
                        <a:lnSpc>
                          <a:spcPct val="150000"/>
                        </a:lnSpc>
                        <a:spcBef>
                          <a:spcPts val="0"/>
                        </a:spcBef>
                        <a:spcAft>
                          <a:spcPts val="0"/>
                        </a:spcAft>
                      </a:pPr>
                      <a:r>
                        <a:rPr lang="en-US" sz="1400" cap="none" spc="0" dirty="0">
                          <a:effectLst/>
                        </a:rPr>
                        <a:t>Male 113: I don’t want to hear that. I don’t like it. </a:t>
                      </a:r>
                      <a:endParaRPr lang="en-US"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extLst>
                  <a:ext uri="{0D108BD9-81ED-4DB2-BD59-A6C34878D82A}">
                    <a16:rowId xmlns:a16="http://schemas.microsoft.com/office/drawing/2014/main" val="1429991638"/>
                  </a:ext>
                </a:extLst>
              </a:tr>
              <a:tr h="737519">
                <a:tc>
                  <a:txBody>
                    <a:bodyPr/>
                    <a:lstStyle/>
                    <a:p>
                      <a:pPr marL="0" marR="0">
                        <a:lnSpc>
                          <a:spcPct val="150000"/>
                        </a:lnSpc>
                        <a:spcBef>
                          <a:spcPts val="0"/>
                        </a:spcBef>
                        <a:spcAft>
                          <a:spcPts val="0"/>
                        </a:spcAft>
                      </a:pPr>
                      <a:r>
                        <a:rPr lang="en-US" sz="1000" cap="none" spc="0" dirty="0">
                          <a:effectLst/>
                          <a:highlight>
                            <a:srgbClr val="FFFF00"/>
                          </a:highlight>
                        </a:rPr>
                        <a:t>COSO</a:t>
                      </a:r>
                      <a:endParaRPr lang="en-US" sz="1000" b="1" cap="none" spc="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tc>
                  <a:txBody>
                    <a:bodyPr/>
                    <a:lstStyle/>
                    <a:p>
                      <a:pPr marL="0" marR="0" algn="l">
                        <a:lnSpc>
                          <a:spcPct val="150000"/>
                        </a:lnSpc>
                        <a:spcBef>
                          <a:spcPts val="0"/>
                        </a:spcBef>
                        <a:spcAft>
                          <a:spcPts val="0"/>
                        </a:spcAft>
                      </a:pPr>
                      <a:r>
                        <a:rPr lang="en-US" sz="1400" cap="none" spc="0" dirty="0">
                          <a:effectLst/>
                        </a:rPr>
                        <a:t>Female 35: You wouldn’t even be here if I hadn’t told you that I would come here and support you in this. </a:t>
                      </a:r>
                      <a:endParaRPr lang="en-US"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105" marR="56898" marT="15173" marB="113795"/>
                </a:tc>
                <a:extLst>
                  <a:ext uri="{0D108BD9-81ED-4DB2-BD59-A6C34878D82A}">
                    <a16:rowId xmlns:a16="http://schemas.microsoft.com/office/drawing/2014/main" val="904765161"/>
                  </a:ext>
                </a:extLst>
              </a:tr>
            </a:tbl>
          </a:graphicData>
        </a:graphic>
      </p:graphicFrame>
    </p:spTree>
    <p:extLst>
      <p:ext uri="{BB962C8B-B14F-4D97-AF65-F5344CB8AC3E}">
        <p14:creationId xmlns:p14="http://schemas.microsoft.com/office/powerpoint/2010/main" val="2088732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9B302-4919-4476-95F4-43D73ECC2DED}"/>
              </a:ext>
            </a:extLst>
          </p:cNvPr>
          <p:cNvSpPr>
            <a:spLocks noGrp="1"/>
          </p:cNvSpPr>
          <p:nvPr>
            <p:ph type="title"/>
          </p:nvPr>
        </p:nvSpPr>
        <p:spPr>
          <a:xfrm>
            <a:off x="581192" y="682906"/>
            <a:ext cx="11029616" cy="1013800"/>
          </a:xfrm>
        </p:spPr>
        <p:txBody>
          <a:bodyPr/>
          <a:lstStyle/>
          <a:p>
            <a:r>
              <a:rPr lang="en-US" dirty="0"/>
              <a:t>A brief historical note</a:t>
            </a:r>
          </a:p>
        </p:txBody>
      </p:sp>
      <p:sp>
        <p:nvSpPr>
          <p:cNvPr id="3" name="Content Placeholder 2">
            <a:extLst>
              <a:ext uri="{FF2B5EF4-FFF2-40B4-BE49-F238E27FC236}">
                <a16:creationId xmlns:a16="http://schemas.microsoft.com/office/drawing/2014/main" id="{7DB70B95-C19D-4E70-A816-C4D968F31CDC}"/>
              </a:ext>
            </a:extLst>
          </p:cNvPr>
          <p:cNvSpPr>
            <a:spLocks noGrp="1"/>
          </p:cNvSpPr>
          <p:nvPr>
            <p:ph idx="1"/>
          </p:nvPr>
        </p:nvSpPr>
        <p:spPr>
          <a:xfrm>
            <a:off x="581192" y="2401877"/>
            <a:ext cx="11029615" cy="3678303"/>
          </a:xfrm>
        </p:spPr>
        <p:txBody>
          <a:bodyPr>
            <a:normAutofit fontScale="92500" lnSpcReduction="20000"/>
          </a:bodyPr>
          <a:lstStyle/>
          <a:p>
            <a:r>
              <a:rPr lang="en-US" dirty="0"/>
              <a:t>Professionals have long recognized the desperation of families affected by alcohol or drug problems and engaged them in the identified patient’s (IP’s) treatment</a:t>
            </a:r>
          </a:p>
          <a:p>
            <a:r>
              <a:rPr lang="en-US" dirty="0"/>
              <a:t>Ex: Kerr (1889) described a man whose wife was an inebriate. The man, desperate to get his wife to change, decided to cover her with black paint when she was passed out after drinking. When she awakened, Kerr reported that she thought that a terrible disease had overcome her. The husband repeated these interventions over a month’s time, after which she became sober.</a:t>
            </a:r>
          </a:p>
          <a:p>
            <a:r>
              <a:rPr lang="en-US" dirty="0"/>
              <a:t>These same kinds of concerns have continued to the present day, although coping methods have changed</a:t>
            </a:r>
          </a:p>
          <a:p>
            <a:endParaRPr lang="en-US" dirty="0"/>
          </a:p>
          <a:p>
            <a:pPr marL="0" indent="0">
              <a:buNone/>
            </a:pPr>
            <a:r>
              <a:rPr lang="en-US" sz="1400" dirty="0"/>
              <a:t>Kerr, N. (1889). </a:t>
            </a:r>
            <a:r>
              <a:rPr lang="en-US" sz="1400" i="1" dirty="0"/>
              <a:t>Inebriety or narcomania. Its etiology, pathology, and treatment and jurisprudence. </a:t>
            </a:r>
            <a:r>
              <a:rPr lang="en-US" sz="1400" dirty="0"/>
              <a:t>NY: J. Selwin Tait &amp; Sons.</a:t>
            </a:r>
          </a:p>
          <a:p>
            <a:pPr marL="0" indent="0">
              <a:buNone/>
            </a:pPr>
            <a:endParaRPr lang="en-US" dirty="0"/>
          </a:p>
          <a:p>
            <a:endParaRPr lang="en-US" dirty="0"/>
          </a:p>
        </p:txBody>
      </p:sp>
    </p:spTree>
    <p:extLst>
      <p:ext uri="{BB962C8B-B14F-4D97-AF65-F5344CB8AC3E}">
        <p14:creationId xmlns:p14="http://schemas.microsoft.com/office/powerpoint/2010/main" val="34621894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8F404549-B4DC-481C-926C-DED3EF1C5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06"/>
            <a:ext cx="12192000" cy="62435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1E8FD5CD-351E-4B06-8B78-BD5102D009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377" y="614407"/>
            <a:ext cx="3707477"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25C4902-BE61-496E-8461-254B6E308FC1}"/>
              </a:ext>
            </a:extLst>
          </p:cNvPr>
          <p:cNvSpPr>
            <a:spLocks noGrp="1"/>
          </p:cNvSpPr>
          <p:nvPr>
            <p:ph type="title"/>
          </p:nvPr>
        </p:nvSpPr>
        <p:spPr>
          <a:xfrm>
            <a:off x="601255" y="702156"/>
            <a:ext cx="3409783" cy="1013800"/>
          </a:xfrm>
        </p:spPr>
        <p:txBody>
          <a:bodyPr vert="horz" lIns="91440" tIns="45720" rIns="91440" bIns="45720" rtlCol="0" anchor="b">
            <a:normAutofit/>
          </a:bodyPr>
          <a:lstStyle/>
          <a:p>
            <a:pPr>
              <a:lnSpc>
                <a:spcPct val="90000"/>
              </a:lnSpc>
            </a:pPr>
            <a:r>
              <a:rPr lang="en-US" sz="2200" dirty="0"/>
              <a:t>What does contempt sound like?</a:t>
            </a:r>
          </a:p>
        </p:txBody>
      </p:sp>
      <p:sp>
        <p:nvSpPr>
          <p:cNvPr id="5" name="TextBox 4">
            <a:extLst>
              <a:ext uri="{FF2B5EF4-FFF2-40B4-BE49-F238E27FC236}">
                <a16:creationId xmlns:a16="http://schemas.microsoft.com/office/drawing/2014/main" id="{3B0290F5-1998-4A8F-B935-F762F56D4CA7}"/>
              </a:ext>
            </a:extLst>
          </p:cNvPr>
          <p:cNvSpPr txBox="1"/>
          <p:nvPr/>
        </p:nvSpPr>
        <p:spPr>
          <a:xfrm>
            <a:off x="601255" y="1964168"/>
            <a:ext cx="3409782" cy="4036582"/>
          </a:xfrm>
          <a:prstGeom prst="rect">
            <a:avLst/>
          </a:prstGeom>
        </p:spPr>
        <p:txBody>
          <a:bodyPr vert="horz" lIns="91440" tIns="45720" rIns="91440" bIns="45720" rtlCol="0" anchor="ctr">
            <a:normAutofit/>
          </a:bodyPr>
          <a:lstStyle/>
          <a:p>
            <a:pPr>
              <a:spcBef>
                <a:spcPct val="20000"/>
              </a:spcBef>
              <a:spcAft>
                <a:spcPts val="600"/>
              </a:spcAft>
              <a:buClr>
                <a:schemeClr val="accent2"/>
              </a:buClr>
              <a:buSzPct val="92000"/>
            </a:pPr>
            <a:r>
              <a:rPr lang="en-US" dirty="0">
                <a:solidFill>
                  <a:schemeClr val="bg1"/>
                </a:solidFill>
              </a:rPr>
              <a:t>Session 8 – Female IP</a:t>
            </a:r>
          </a:p>
        </p:txBody>
      </p:sp>
      <p:graphicFrame>
        <p:nvGraphicFramePr>
          <p:cNvPr id="8" name="Content Placeholder 7">
            <a:extLst>
              <a:ext uri="{FF2B5EF4-FFF2-40B4-BE49-F238E27FC236}">
                <a16:creationId xmlns:a16="http://schemas.microsoft.com/office/drawing/2014/main" id="{42C2566E-BCE5-44D7-B7A3-6B9F744854FB}"/>
              </a:ext>
            </a:extLst>
          </p:cNvPr>
          <p:cNvGraphicFramePr>
            <a:graphicFrameLocks noGrp="1"/>
          </p:cNvGraphicFramePr>
          <p:nvPr>
            <p:ph idx="1"/>
            <p:extLst>
              <p:ext uri="{D42A27DB-BD31-4B8C-83A1-F6EECF244321}">
                <p14:modId xmlns:p14="http://schemas.microsoft.com/office/powerpoint/2010/main" val="2225175301"/>
              </p:ext>
            </p:extLst>
          </p:nvPr>
        </p:nvGraphicFramePr>
        <p:xfrm>
          <a:off x="4592231" y="782320"/>
          <a:ext cx="6221437" cy="5429059"/>
        </p:xfrm>
        <a:graphic>
          <a:graphicData uri="http://schemas.openxmlformats.org/drawingml/2006/table">
            <a:tbl>
              <a:tblPr firstRow="1" firstCol="1" bandRow="1">
                <a:tableStyleId>{B301B821-A1FF-4177-AEE7-76D212191A09}</a:tableStyleId>
              </a:tblPr>
              <a:tblGrid>
                <a:gridCol w="974493">
                  <a:extLst>
                    <a:ext uri="{9D8B030D-6E8A-4147-A177-3AD203B41FA5}">
                      <a16:colId xmlns:a16="http://schemas.microsoft.com/office/drawing/2014/main" val="3511639934"/>
                    </a:ext>
                  </a:extLst>
                </a:gridCol>
                <a:gridCol w="5246944">
                  <a:extLst>
                    <a:ext uri="{9D8B030D-6E8A-4147-A177-3AD203B41FA5}">
                      <a16:colId xmlns:a16="http://schemas.microsoft.com/office/drawing/2014/main" val="2668465069"/>
                    </a:ext>
                  </a:extLst>
                </a:gridCol>
              </a:tblGrid>
              <a:tr h="372721">
                <a:tc>
                  <a:txBody>
                    <a:bodyPr/>
                    <a:lstStyle/>
                    <a:p>
                      <a:pPr marL="0" marR="0" algn="r">
                        <a:spcBef>
                          <a:spcPts val="0"/>
                        </a:spcBef>
                        <a:spcAft>
                          <a:spcPts val="0"/>
                        </a:spcAft>
                      </a:pPr>
                      <a:r>
                        <a:rPr lang="en-US" sz="1400" u="sng" dirty="0">
                          <a:effectLst/>
                        </a:rPr>
                        <a:t>Code</a:t>
                      </a:r>
                      <a:endParaRPr lang="en-US" sz="1400" b="1" u="sng"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194700" marT="64900" marB="64900"/>
                </a:tc>
                <a:tc>
                  <a:txBody>
                    <a:bodyPr/>
                    <a:lstStyle/>
                    <a:p>
                      <a:pPr marL="0" marR="0">
                        <a:spcBef>
                          <a:spcPts val="0"/>
                        </a:spcBef>
                        <a:spcAft>
                          <a:spcPts val="0"/>
                        </a:spcAft>
                      </a:pPr>
                      <a:r>
                        <a:rPr lang="en-US" sz="1400" u="sng" dirty="0">
                          <a:effectLst/>
                        </a:rPr>
                        <a:t>Utterance</a:t>
                      </a:r>
                      <a:endParaRPr lang="en-US" sz="1400" b="1" u="sng"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58729" marT="64900" marB="64900"/>
                </a:tc>
                <a:extLst>
                  <a:ext uri="{0D108BD9-81ED-4DB2-BD59-A6C34878D82A}">
                    <a16:rowId xmlns:a16="http://schemas.microsoft.com/office/drawing/2014/main" val="2140629032"/>
                  </a:ext>
                </a:extLst>
              </a:tr>
              <a:tr h="559248">
                <a:tc>
                  <a:txBody>
                    <a:bodyPr/>
                    <a:lstStyle/>
                    <a:p>
                      <a:pPr marL="0" marR="0" algn="r">
                        <a:spcBef>
                          <a:spcPts val="0"/>
                        </a:spcBef>
                        <a:spcAft>
                          <a:spcPts val="0"/>
                        </a:spcAft>
                      </a:pPr>
                      <a:r>
                        <a:rPr lang="en-US" sz="1400" dirty="0">
                          <a:effectLst/>
                        </a:rPr>
                        <a:t>GIGIP</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194700" marT="64900" marB="64900"/>
                </a:tc>
                <a:tc>
                  <a:txBody>
                    <a:bodyPr/>
                    <a:lstStyle/>
                    <a:p>
                      <a:pPr marL="0" marR="0">
                        <a:spcBef>
                          <a:spcPts val="0"/>
                        </a:spcBef>
                        <a:spcAft>
                          <a:spcPts val="0"/>
                        </a:spcAft>
                      </a:pPr>
                      <a:r>
                        <a:rPr lang="en-US" sz="1400" dirty="0">
                          <a:effectLst/>
                        </a:rPr>
                        <a:t>Female 297: As much as I don’t, he does not like me to direct what he eats, / I don’t like him and / he’ll purposely put something in his mouth </a:t>
                      </a:r>
                      <a:r>
                        <a:rPr lang="en-US" sz="1400" dirty="0">
                          <a:effectLst/>
                          <a:sym typeface="Wingdings" panose="05000000000000000000" pitchFamily="2" charset="2"/>
                        </a:rPr>
                        <a:t></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58729" marT="64900" marB="64900"/>
                </a:tc>
                <a:extLst>
                  <a:ext uri="{0D108BD9-81ED-4DB2-BD59-A6C34878D82A}">
                    <a16:rowId xmlns:a16="http://schemas.microsoft.com/office/drawing/2014/main" val="90316260"/>
                  </a:ext>
                </a:extLst>
              </a:tr>
              <a:tr h="372721">
                <a:tc>
                  <a:txBody>
                    <a:bodyPr/>
                    <a:lstStyle/>
                    <a:p>
                      <a:pPr marL="0" marR="0" algn="r">
                        <a:spcBef>
                          <a:spcPts val="0"/>
                        </a:spcBef>
                        <a:spcAft>
                          <a:spcPts val="0"/>
                        </a:spcAft>
                      </a:pPr>
                      <a:r>
                        <a:rPr lang="en-US" sz="1400" dirty="0">
                          <a:effectLst/>
                        </a:rPr>
                        <a:t>DSGIP</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194700" marT="64900" marB="64900"/>
                </a:tc>
                <a:tc>
                  <a:txBody>
                    <a:bodyPr/>
                    <a:lstStyle/>
                    <a:p>
                      <a:pPr marL="0" marR="0">
                        <a:spcBef>
                          <a:spcPts val="0"/>
                        </a:spcBef>
                        <a:spcAft>
                          <a:spcPts val="0"/>
                        </a:spcAft>
                      </a:pPr>
                      <a:r>
                        <a:rPr lang="en-US" sz="1400" dirty="0">
                          <a:effectLst/>
                        </a:rPr>
                        <a:t> </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58729" marT="64900" marB="64900"/>
                </a:tc>
                <a:extLst>
                  <a:ext uri="{0D108BD9-81ED-4DB2-BD59-A6C34878D82A}">
                    <a16:rowId xmlns:a16="http://schemas.microsoft.com/office/drawing/2014/main" val="2773431282"/>
                  </a:ext>
                </a:extLst>
              </a:tr>
              <a:tr h="372721">
                <a:tc>
                  <a:txBody>
                    <a:bodyPr/>
                    <a:lstStyle/>
                    <a:p>
                      <a:pPr marL="0" marR="0" algn="r">
                        <a:spcBef>
                          <a:spcPts val="0"/>
                        </a:spcBef>
                        <a:spcAft>
                          <a:spcPts val="0"/>
                        </a:spcAft>
                      </a:pPr>
                      <a:r>
                        <a:rPr lang="en-US" sz="1400" dirty="0">
                          <a:effectLst/>
                        </a:rPr>
                        <a:t>GIGIP</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194700" marT="64900" marB="64900"/>
                </a:tc>
                <a:tc>
                  <a:txBody>
                    <a:bodyPr/>
                    <a:lstStyle/>
                    <a:p>
                      <a:pPr marL="0" marR="0">
                        <a:spcBef>
                          <a:spcPts val="0"/>
                        </a:spcBef>
                        <a:spcAft>
                          <a:spcPts val="0"/>
                        </a:spcAft>
                      </a:pPr>
                      <a:r>
                        <a:rPr lang="en-US" sz="1400" dirty="0">
                          <a:effectLst/>
                        </a:rPr>
                        <a:t> </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58729" marT="64900" marB="64900"/>
                </a:tc>
                <a:extLst>
                  <a:ext uri="{0D108BD9-81ED-4DB2-BD59-A6C34878D82A}">
                    <a16:rowId xmlns:a16="http://schemas.microsoft.com/office/drawing/2014/main" val="3111895750"/>
                  </a:ext>
                </a:extLst>
              </a:tr>
              <a:tr h="372721">
                <a:tc>
                  <a:txBody>
                    <a:bodyPr/>
                    <a:lstStyle/>
                    <a:p>
                      <a:pPr marL="0" marR="0" algn="r">
                        <a:spcBef>
                          <a:spcPts val="0"/>
                        </a:spcBef>
                        <a:spcAft>
                          <a:spcPts val="0"/>
                        </a:spcAft>
                      </a:pPr>
                      <a:r>
                        <a:rPr lang="en-US" sz="1400" strike="sngStrike" dirty="0">
                          <a:effectLst/>
                        </a:rPr>
                        <a:t>NCT</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194700" marT="64900" marB="64900"/>
                </a:tc>
                <a:tc>
                  <a:txBody>
                    <a:bodyPr/>
                    <a:lstStyle/>
                    <a:p>
                      <a:pPr marL="0" marR="0">
                        <a:spcBef>
                          <a:spcPts val="0"/>
                        </a:spcBef>
                        <a:spcAft>
                          <a:spcPts val="0"/>
                        </a:spcAft>
                      </a:pPr>
                      <a:r>
                        <a:rPr lang="en-US" sz="1400" strike="sngStrike" dirty="0">
                          <a:effectLst/>
                        </a:rPr>
                        <a:t>Therapist 430: mm hmm. </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58729" marT="64900" marB="64900"/>
                </a:tc>
                <a:extLst>
                  <a:ext uri="{0D108BD9-81ED-4DB2-BD59-A6C34878D82A}">
                    <a16:rowId xmlns:a16="http://schemas.microsoft.com/office/drawing/2014/main" val="191690321"/>
                  </a:ext>
                </a:extLst>
              </a:tr>
              <a:tr h="559248">
                <a:tc>
                  <a:txBody>
                    <a:bodyPr/>
                    <a:lstStyle/>
                    <a:p>
                      <a:pPr marL="0" marR="0" algn="r">
                        <a:spcBef>
                          <a:spcPts val="0"/>
                        </a:spcBef>
                        <a:spcAft>
                          <a:spcPts val="0"/>
                        </a:spcAft>
                      </a:pPr>
                      <a:r>
                        <a:rPr lang="en-US" sz="1400" dirty="0">
                          <a:effectLst/>
                        </a:rPr>
                        <a:t>NCIP</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194700" marT="64900" marB="64900"/>
                </a:tc>
                <a:tc>
                  <a:txBody>
                    <a:bodyPr/>
                    <a:lstStyle/>
                    <a:p>
                      <a:pPr marL="0" marR="0">
                        <a:spcBef>
                          <a:spcPts val="0"/>
                        </a:spcBef>
                        <a:spcAft>
                          <a:spcPts val="0"/>
                        </a:spcAft>
                      </a:pPr>
                      <a:r>
                        <a:rPr lang="en-US" sz="1400" dirty="0">
                          <a:effectLst/>
                        </a:rPr>
                        <a:t>Female 298: if I tell him that he’s eating too much or shouldn’t eat it he’ll intentionally eat more. </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58729" marT="64900" marB="64900"/>
                </a:tc>
                <a:extLst>
                  <a:ext uri="{0D108BD9-81ED-4DB2-BD59-A6C34878D82A}">
                    <a16:rowId xmlns:a16="http://schemas.microsoft.com/office/drawing/2014/main" val="2007224779"/>
                  </a:ext>
                </a:extLst>
              </a:tr>
              <a:tr h="372721">
                <a:tc>
                  <a:txBody>
                    <a:bodyPr/>
                    <a:lstStyle/>
                    <a:p>
                      <a:pPr marL="0" marR="0" algn="r">
                        <a:spcBef>
                          <a:spcPts val="0"/>
                        </a:spcBef>
                        <a:spcAft>
                          <a:spcPts val="0"/>
                        </a:spcAft>
                      </a:pPr>
                      <a:r>
                        <a:rPr lang="en-US" sz="1400" dirty="0">
                          <a:effectLst/>
                        </a:rPr>
                        <a:t>T</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194700" marT="64900" marB="64900"/>
                </a:tc>
                <a:tc>
                  <a:txBody>
                    <a:bodyPr/>
                    <a:lstStyle/>
                    <a:p>
                      <a:pPr marL="0" marR="0">
                        <a:spcBef>
                          <a:spcPts val="0"/>
                        </a:spcBef>
                        <a:spcAft>
                          <a:spcPts val="0"/>
                        </a:spcAft>
                      </a:pPr>
                      <a:r>
                        <a:rPr lang="en-US" sz="1400" dirty="0">
                          <a:effectLst/>
                        </a:rPr>
                        <a:t>Therapist 431: mm hmm. </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58729" marT="64900" marB="64900"/>
                </a:tc>
                <a:extLst>
                  <a:ext uri="{0D108BD9-81ED-4DB2-BD59-A6C34878D82A}">
                    <a16:rowId xmlns:a16="http://schemas.microsoft.com/office/drawing/2014/main" val="2162298343"/>
                  </a:ext>
                </a:extLst>
              </a:tr>
              <a:tr h="372721">
                <a:tc>
                  <a:txBody>
                    <a:bodyPr/>
                    <a:lstStyle/>
                    <a:p>
                      <a:pPr marL="0" marR="0" algn="r">
                        <a:spcBef>
                          <a:spcPts val="0"/>
                        </a:spcBef>
                        <a:spcAft>
                          <a:spcPts val="0"/>
                        </a:spcAft>
                      </a:pPr>
                      <a:r>
                        <a:rPr lang="en-US" sz="1400" dirty="0">
                          <a:effectLst/>
                        </a:rPr>
                        <a:t>DSSO</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194700" marT="64900" marB="64900"/>
                </a:tc>
                <a:tc>
                  <a:txBody>
                    <a:bodyPr/>
                    <a:lstStyle/>
                    <a:p>
                      <a:pPr marL="0" marR="0">
                        <a:spcBef>
                          <a:spcPts val="0"/>
                        </a:spcBef>
                        <a:spcAft>
                          <a:spcPts val="0"/>
                        </a:spcAft>
                      </a:pPr>
                      <a:r>
                        <a:rPr lang="en-US" sz="1400" dirty="0">
                          <a:effectLst/>
                        </a:rPr>
                        <a:t>Male 322:  I </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58729" marT="64900" marB="64900"/>
                </a:tc>
                <a:extLst>
                  <a:ext uri="{0D108BD9-81ED-4DB2-BD59-A6C34878D82A}">
                    <a16:rowId xmlns:a16="http://schemas.microsoft.com/office/drawing/2014/main" val="3786551778"/>
                  </a:ext>
                </a:extLst>
              </a:tr>
              <a:tr h="372721">
                <a:tc>
                  <a:txBody>
                    <a:bodyPr/>
                    <a:lstStyle/>
                    <a:p>
                      <a:pPr marL="0" marR="0" algn="r">
                        <a:spcBef>
                          <a:spcPts val="0"/>
                        </a:spcBef>
                        <a:spcAft>
                          <a:spcPts val="0"/>
                        </a:spcAft>
                      </a:pPr>
                      <a:r>
                        <a:rPr lang="en-US" sz="1400" dirty="0">
                          <a:effectLst/>
                        </a:rPr>
                        <a:t>DSGIP</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194700" marT="64900" marB="64900"/>
                </a:tc>
                <a:tc>
                  <a:txBody>
                    <a:bodyPr/>
                    <a:lstStyle/>
                    <a:p>
                      <a:pPr marL="0" marR="0">
                        <a:spcBef>
                          <a:spcPts val="0"/>
                        </a:spcBef>
                        <a:spcAft>
                          <a:spcPts val="0"/>
                        </a:spcAft>
                      </a:pPr>
                      <a:r>
                        <a:rPr lang="en-US" sz="1400" dirty="0">
                          <a:effectLst/>
                        </a:rPr>
                        <a:t>Female 299:  and I do not</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58729" marT="64900" marB="64900"/>
                </a:tc>
                <a:extLst>
                  <a:ext uri="{0D108BD9-81ED-4DB2-BD59-A6C34878D82A}">
                    <a16:rowId xmlns:a16="http://schemas.microsoft.com/office/drawing/2014/main" val="1948487042"/>
                  </a:ext>
                </a:extLst>
              </a:tr>
              <a:tr h="372721">
                <a:tc>
                  <a:txBody>
                    <a:bodyPr/>
                    <a:lstStyle/>
                    <a:p>
                      <a:pPr marL="0" marR="0" algn="r">
                        <a:spcBef>
                          <a:spcPts val="0"/>
                        </a:spcBef>
                        <a:spcAft>
                          <a:spcPts val="0"/>
                        </a:spcAft>
                      </a:pPr>
                      <a:r>
                        <a:rPr lang="en-US" sz="1400" dirty="0">
                          <a:effectLst/>
                        </a:rPr>
                        <a:t>DSSO</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194700" marT="64900" marB="64900"/>
                </a:tc>
                <a:tc>
                  <a:txBody>
                    <a:bodyPr/>
                    <a:lstStyle/>
                    <a:p>
                      <a:pPr marL="0" marR="0">
                        <a:spcBef>
                          <a:spcPts val="0"/>
                        </a:spcBef>
                        <a:spcAft>
                          <a:spcPts val="0"/>
                        </a:spcAft>
                      </a:pPr>
                      <a:r>
                        <a:rPr lang="en-US" sz="1400" dirty="0">
                          <a:effectLst/>
                        </a:rPr>
                        <a:t>Male 323:  I don’t intentionally eat more </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58729" marT="64900" marB="64900"/>
                </a:tc>
                <a:extLst>
                  <a:ext uri="{0D108BD9-81ED-4DB2-BD59-A6C34878D82A}">
                    <a16:rowId xmlns:a16="http://schemas.microsoft.com/office/drawing/2014/main" val="1147896243"/>
                  </a:ext>
                </a:extLst>
              </a:tr>
              <a:tr h="372721">
                <a:tc>
                  <a:txBody>
                    <a:bodyPr/>
                    <a:lstStyle/>
                    <a:p>
                      <a:pPr marL="0" marR="0" algn="r">
                        <a:spcBef>
                          <a:spcPts val="0"/>
                        </a:spcBef>
                        <a:spcAft>
                          <a:spcPts val="0"/>
                        </a:spcAft>
                      </a:pPr>
                      <a:r>
                        <a:rPr lang="en-US" sz="1400" dirty="0">
                          <a:effectLst/>
                          <a:highlight>
                            <a:srgbClr val="FFFF00"/>
                          </a:highlight>
                        </a:rPr>
                        <a:t>COIP</a:t>
                      </a:r>
                      <a:endParaRPr lang="en-US" sz="1400" b="1" dirty="0">
                        <a:solidFill>
                          <a:schemeClr val="tx1">
                            <a:lumMod val="75000"/>
                            <a:lumOff val="25000"/>
                          </a:schemeClr>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129800" marR="194700" marT="64900" marB="64900"/>
                </a:tc>
                <a:tc>
                  <a:txBody>
                    <a:bodyPr/>
                    <a:lstStyle/>
                    <a:p>
                      <a:pPr marL="0" marR="0">
                        <a:spcBef>
                          <a:spcPts val="0"/>
                        </a:spcBef>
                        <a:spcAft>
                          <a:spcPts val="0"/>
                        </a:spcAft>
                      </a:pPr>
                      <a:r>
                        <a:rPr lang="en-US" sz="1400" dirty="0">
                          <a:effectLst/>
                        </a:rPr>
                        <a:t>Female 300: oh yes you do. </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58729" marT="64900" marB="64900"/>
                </a:tc>
                <a:extLst>
                  <a:ext uri="{0D108BD9-81ED-4DB2-BD59-A6C34878D82A}">
                    <a16:rowId xmlns:a16="http://schemas.microsoft.com/office/drawing/2014/main" val="3285622152"/>
                  </a:ext>
                </a:extLst>
              </a:tr>
              <a:tr h="372721">
                <a:tc>
                  <a:txBody>
                    <a:bodyPr/>
                    <a:lstStyle/>
                    <a:p>
                      <a:pPr marL="0" marR="0" algn="r">
                        <a:spcBef>
                          <a:spcPts val="0"/>
                        </a:spcBef>
                        <a:spcAft>
                          <a:spcPts val="0"/>
                        </a:spcAft>
                      </a:pPr>
                      <a:r>
                        <a:rPr lang="en-US" sz="1400" dirty="0">
                          <a:effectLst/>
                          <a:highlight>
                            <a:srgbClr val="FFFF00"/>
                          </a:highlight>
                        </a:rPr>
                        <a:t>COSO</a:t>
                      </a:r>
                      <a:endParaRPr lang="en-US" sz="1400" b="1" dirty="0">
                        <a:solidFill>
                          <a:schemeClr val="tx1">
                            <a:lumMod val="75000"/>
                            <a:lumOff val="25000"/>
                          </a:schemeClr>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129800" marR="194700" marT="64900" marB="64900"/>
                </a:tc>
                <a:tc>
                  <a:txBody>
                    <a:bodyPr/>
                    <a:lstStyle/>
                    <a:p>
                      <a:pPr marL="0" marR="0">
                        <a:spcBef>
                          <a:spcPts val="0"/>
                        </a:spcBef>
                        <a:spcAft>
                          <a:spcPts val="0"/>
                        </a:spcAft>
                      </a:pPr>
                      <a:r>
                        <a:rPr lang="en-US" sz="1400" dirty="0">
                          <a:effectLst/>
                        </a:rPr>
                        <a:t>Male 324:  I just eat what eat and what I want to eat.</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58729" marT="64900" marB="64900"/>
                </a:tc>
                <a:extLst>
                  <a:ext uri="{0D108BD9-81ED-4DB2-BD59-A6C34878D82A}">
                    <a16:rowId xmlns:a16="http://schemas.microsoft.com/office/drawing/2014/main" val="3082803151"/>
                  </a:ext>
                </a:extLst>
              </a:tr>
              <a:tr h="372721">
                <a:tc>
                  <a:txBody>
                    <a:bodyPr/>
                    <a:lstStyle/>
                    <a:p>
                      <a:pPr marL="0" marR="0" algn="r">
                        <a:spcBef>
                          <a:spcPts val="0"/>
                        </a:spcBef>
                        <a:spcAft>
                          <a:spcPts val="0"/>
                        </a:spcAft>
                      </a:pPr>
                      <a:r>
                        <a:rPr lang="en-US" sz="1400" dirty="0">
                          <a:effectLst/>
                          <a:highlight>
                            <a:srgbClr val="FFFF00"/>
                          </a:highlight>
                        </a:rPr>
                        <a:t>COIP</a:t>
                      </a:r>
                      <a:endParaRPr lang="en-US" sz="1400" b="1" dirty="0">
                        <a:solidFill>
                          <a:schemeClr val="tx1">
                            <a:lumMod val="75000"/>
                            <a:lumOff val="25000"/>
                          </a:schemeClr>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129800" marR="194700" marT="64900" marB="64900"/>
                </a:tc>
                <a:tc>
                  <a:txBody>
                    <a:bodyPr/>
                    <a:lstStyle/>
                    <a:p>
                      <a:pPr marL="0" marR="0">
                        <a:spcBef>
                          <a:spcPts val="0"/>
                        </a:spcBef>
                        <a:spcAft>
                          <a:spcPts val="0"/>
                        </a:spcAft>
                      </a:pPr>
                      <a:r>
                        <a:rPr lang="en-US" sz="1400" dirty="0">
                          <a:effectLst/>
                        </a:rPr>
                        <a:t>Female 301: and he’ll prove it to me by eating it.  </a:t>
                      </a:r>
                      <a:endPar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29800" marR="58729" marT="64900" marB="64900"/>
                </a:tc>
                <a:extLst>
                  <a:ext uri="{0D108BD9-81ED-4DB2-BD59-A6C34878D82A}">
                    <a16:rowId xmlns:a16="http://schemas.microsoft.com/office/drawing/2014/main" val="2653468932"/>
                  </a:ext>
                </a:extLst>
              </a:tr>
            </a:tbl>
          </a:graphicData>
        </a:graphic>
      </p:graphicFrame>
    </p:spTree>
    <p:extLst>
      <p:ext uri="{BB962C8B-B14F-4D97-AF65-F5344CB8AC3E}">
        <p14:creationId xmlns:p14="http://schemas.microsoft.com/office/powerpoint/2010/main" val="7198176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Results: How do they treat each other? (global codes)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4016629965"/>
              </p:ext>
            </p:extLst>
          </p:nvPr>
        </p:nvGraphicFramePr>
        <p:xfrm>
          <a:off x="1981200" y="2249488"/>
          <a:ext cx="8229600" cy="4324350"/>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
          <p:cNvSpPr txBox="1"/>
          <p:nvPr/>
        </p:nvSpPr>
        <p:spPr>
          <a:xfrm>
            <a:off x="7543800" y="3962400"/>
            <a:ext cx="381000" cy="1981200"/>
          </a:xfrm>
          <a:prstGeom prst="rect">
            <a:avLst/>
          </a:prstGeom>
          <a:ln w="19050">
            <a:solidFill>
              <a:srgbClr val="FF0000"/>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2" name="Down Arrow 11"/>
          <p:cNvSpPr/>
          <p:nvPr/>
        </p:nvSpPr>
        <p:spPr>
          <a:xfrm>
            <a:off x="3916680" y="3174072"/>
            <a:ext cx="45719" cy="71212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3" name="TextBox 2">
            <a:extLst>
              <a:ext uri="{FF2B5EF4-FFF2-40B4-BE49-F238E27FC236}">
                <a16:creationId xmlns:a16="http://schemas.microsoft.com/office/drawing/2014/main" id="{CAA1CD15-28C1-4298-A928-863BE2862207}"/>
              </a:ext>
            </a:extLst>
          </p:cNvPr>
          <p:cNvSpPr txBox="1"/>
          <p:nvPr/>
        </p:nvSpPr>
        <p:spPr>
          <a:xfrm>
            <a:off x="3551722" y="2897073"/>
            <a:ext cx="1398872" cy="276999"/>
          </a:xfrm>
          <a:prstGeom prst="rect">
            <a:avLst/>
          </a:prstGeom>
          <a:noFill/>
        </p:spPr>
        <p:txBody>
          <a:bodyPr wrap="square" rtlCol="0">
            <a:spAutoFit/>
          </a:bodyPr>
          <a:lstStyle/>
          <a:p>
            <a:r>
              <a:rPr lang="en-US" sz="1200" dirty="0"/>
              <a:t>Contemptuousness</a:t>
            </a:r>
          </a:p>
        </p:txBody>
      </p:sp>
    </p:spTree>
    <p:extLst>
      <p:ext uri="{BB962C8B-B14F-4D97-AF65-F5344CB8AC3E}">
        <p14:creationId xmlns:p14="http://schemas.microsoft.com/office/powerpoint/2010/main" val="9856262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712" y="693019"/>
            <a:ext cx="8229600" cy="1066800"/>
          </a:xfrm>
        </p:spPr>
        <p:txBody>
          <a:bodyPr>
            <a:normAutofit/>
          </a:bodyPr>
          <a:lstStyle/>
          <a:p>
            <a:r>
              <a:rPr lang="en-US" sz="3200" dirty="0"/>
              <a:t>Results:  Therapist and patient behavior and drinking outcomes</a:t>
            </a:r>
          </a:p>
        </p:txBody>
      </p:sp>
      <p:sp>
        <p:nvSpPr>
          <p:cNvPr id="3" name="Content Placeholder 2"/>
          <p:cNvSpPr>
            <a:spLocks noGrp="1"/>
          </p:cNvSpPr>
          <p:nvPr>
            <p:ph idx="1"/>
          </p:nvPr>
        </p:nvSpPr>
        <p:spPr>
          <a:xfrm>
            <a:off x="729712" y="1944303"/>
            <a:ext cx="10515600" cy="4822257"/>
          </a:xfrm>
        </p:spPr>
        <p:txBody>
          <a:bodyPr>
            <a:normAutofit/>
          </a:bodyPr>
          <a:lstStyle/>
          <a:p>
            <a:r>
              <a:rPr lang="en-US" dirty="0"/>
              <a:t>During treatment, couples increased positive behaviors</a:t>
            </a:r>
            <a:r>
              <a:rPr lang="en-US" baseline="30000" dirty="0"/>
              <a:t>1</a:t>
            </a:r>
            <a:endParaRPr lang="en-US" dirty="0"/>
          </a:p>
          <a:p>
            <a:r>
              <a:rPr lang="en-US" dirty="0"/>
              <a:t>Over the course of treatment, couples talked less about drinking</a:t>
            </a:r>
            <a:r>
              <a:rPr lang="en-US" baseline="30000" dirty="0"/>
              <a:t>1</a:t>
            </a:r>
            <a:r>
              <a:rPr lang="en-US" dirty="0"/>
              <a:t> </a:t>
            </a:r>
          </a:p>
          <a:p>
            <a:r>
              <a:rPr lang="en-US" dirty="0"/>
              <a:t>Partner </a:t>
            </a:r>
            <a:r>
              <a:rPr lang="en-US" i="1" dirty="0"/>
              <a:t>advice </a:t>
            </a:r>
            <a:r>
              <a:rPr lang="en-US" dirty="0"/>
              <a:t>in the first session predicted poorer drinking outcomes</a:t>
            </a:r>
            <a:r>
              <a:rPr lang="en-US" baseline="30000" dirty="0"/>
              <a:t>1</a:t>
            </a:r>
            <a:endParaRPr lang="en-US" dirty="0"/>
          </a:p>
          <a:p>
            <a:r>
              <a:rPr lang="en-US" dirty="0"/>
              <a:t>Patient </a:t>
            </a:r>
            <a:r>
              <a:rPr lang="en-US" i="1" dirty="0"/>
              <a:t>contempt</a:t>
            </a:r>
            <a:r>
              <a:rPr lang="en-US" dirty="0"/>
              <a:t> towards their partner predicted poorer drinking outcomes</a:t>
            </a:r>
            <a:r>
              <a:rPr lang="en-US" baseline="30000" dirty="0"/>
              <a:t>1</a:t>
            </a:r>
            <a:endParaRPr lang="en-US" dirty="0"/>
          </a:p>
          <a:p>
            <a:r>
              <a:rPr lang="en-US" dirty="0"/>
              <a:t>The degree to which patients expressed </a:t>
            </a:r>
            <a:r>
              <a:rPr lang="en-US" i="1" dirty="0"/>
              <a:t>motivation to change </a:t>
            </a:r>
            <a:r>
              <a:rPr lang="en-US" dirty="0"/>
              <a:t>(versus continuing to drink) predicted better outcomes</a:t>
            </a:r>
            <a:r>
              <a:rPr lang="en-US" baseline="30000" dirty="0"/>
              <a:t>2</a:t>
            </a:r>
            <a:endParaRPr lang="en-US" dirty="0"/>
          </a:p>
          <a:p>
            <a:pPr lvl="1"/>
            <a:r>
              <a:rPr lang="en-US" dirty="0"/>
              <a:t>Therapist attempts to </a:t>
            </a:r>
            <a:r>
              <a:rPr lang="en-US" i="1" dirty="0"/>
              <a:t>enhance motivation </a:t>
            </a:r>
            <a:r>
              <a:rPr lang="en-US" dirty="0"/>
              <a:t>were associated with patient and partner expressions of motivation</a:t>
            </a:r>
            <a:r>
              <a:rPr lang="en-US" baseline="30000" dirty="0"/>
              <a:t>2</a:t>
            </a:r>
            <a:endParaRPr lang="en-US" dirty="0"/>
          </a:p>
          <a:p>
            <a:pPr marL="365760" lvl="1" indent="-256032">
              <a:buClr>
                <a:schemeClr val="accent3"/>
              </a:buClr>
              <a:buNone/>
            </a:pPr>
            <a:endParaRPr lang="en-US" sz="1100" dirty="0"/>
          </a:p>
          <a:p>
            <a:pPr marL="365760" lvl="1" indent="-256032">
              <a:buClr>
                <a:schemeClr val="accent3"/>
              </a:buClr>
              <a:buNone/>
            </a:pPr>
            <a:r>
              <a:rPr lang="en-US" sz="1100" baseline="30000" dirty="0"/>
              <a:t>1 </a:t>
            </a:r>
            <a:r>
              <a:rPr lang="en-US" sz="1100" dirty="0"/>
              <a:t>McCrady, B. S., Tonigan, J. S., Ladd, B. O., Hallgren, K. A., Pearson, M. R., Owens, M. D., &amp; Epstein, E. E. (2019). Alcohol Behavioral Couple Therapy: In-session behavior, active ingredients and mechanisms of behavior change. </a:t>
            </a:r>
            <a:r>
              <a:rPr lang="en-US" sz="1100" i="1" dirty="0"/>
              <a:t>Journal of Substance Abuse Treatment</a:t>
            </a:r>
            <a:r>
              <a:rPr lang="en-US" sz="1100" dirty="0"/>
              <a:t>, </a:t>
            </a:r>
            <a:r>
              <a:rPr lang="en-US" sz="1100" i="1" dirty="0"/>
              <a:t>99</a:t>
            </a:r>
            <a:r>
              <a:rPr lang="en-US" sz="1100" dirty="0"/>
              <a:t>, 139-148.</a:t>
            </a:r>
          </a:p>
          <a:p>
            <a:pPr marL="365760" lvl="1" indent="-256032">
              <a:buClr>
                <a:schemeClr val="accent3"/>
              </a:buClr>
              <a:buNone/>
            </a:pPr>
            <a:r>
              <a:rPr lang="en-US" sz="1100" baseline="30000" dirty="0"/>
              <a:t>2 </a:t>
            </a:r>
            <a:r>
              <a:rPr lang="en-US" sz="1100" dirty="0"/>
              <a:t>Borders, A. Z., Gius, B. K., &amp; McCrady, B. S. (in preparation). Change talk and counter-change talk in Alcohol Behavioral Couple Therapy.</a:t>
            </a:r>
            <a:endParaRPr lang="en-US" sz="1100" baseline="30000" dirty="0"/>
          </a:p>
          <a:p>
            <a:pPr>
              <a:buNone/>
            </a:pPr>
            <a:endParaRPr lang="en-US" dirty="0"/>
          </a:p>
        </p:txBody>
      </p:sp>
    </p:spTree>
    <p:extLst>
      <p:ext uri="{BB962C8B-B14F-4D97-AF65-F5344CB8AC3E}">
        <p14:creationId xmlns:p14="http://schemas.microsoft.com/office/powerpoint/2010/main" val="2180636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MATES:  What did we learn?</a:t>
            </a:r>
          </a:p>
        </p:txBody>
      </p:sp>
      <p:sp>
        <p:nvSpPr>
          <p:cNvPr id="3" name="Content Placeholder 2"/>
          <p:cNvSpPr>
            <a:spLocks noGrp="1"/>
          </p:cNvSpPr>
          <p:nvPr>
            <p:ph idx="1"/>
          </p:nvPr>
        </p:nvSpPr>
        <p:spPr>
          <a:xfrm>
            <a:off x="581192" y="1899920"/>
            <a:ext cx="11029615" cy="4958080"/>
          </a:xfrm>
        </p:spPr>
        <p:txBody>
          <a:bodyPr>
            <a:normAutofit/>
          </a:bodyPr>
          <a:lstStyle/>
          <a:p>
            <a:r>
              <a:rPr lang="en-US" dirty="0"/>
              <a:t>Much of ABCT involves the partners talking about themselves and talking about each other</a:t>
            </a:r>
          </a:p>
          <a:p>
            <a:r>
              <a:rPr lang="en-US" dirty="0"/>
              <a:t>Drinking is a major topic of conversation</a:t>
            </a:r>
          </a:p>
          <a:p>
            <a:r>
              <a:rPr lang="en-US" dirty="0"/>
              <a:t>Couples spend little time making specific positive statements to each other, but overall they are fairly supportive</a:t>
            </a:r>
          </a:p>
          <a:p>
            <a:r>
              <a:rPr lang="en-US" dirty="0"/>
              <a:t>A patient expressing contempt to his or her partner bodes poorly for a positive outcome</a:t>
            </a:r>
          </a:p>
          <a:p>
            <a:r>
              <a:rPr lang="en-US" dirty="0"/>
              <a:t>A partner starting out treatment by giving advice also bodes poorly for a positive outcome</a:t>
            </a:r>
          </a:p>
          <a:p>
            <a:r>
              <a:rPr lang="en-US" dirty="0"/>
              <a:t>Therapists can enhance clients’ expressed commitment to change; these expressions predict better outcomes</a:t>
            </a:r>
          </a:p>
        </p:txBody>
      </p:sp>
    </p:spTree>
    <p:extLst>
      <p:ext uri="{BB962C8B-B14F-4D97-AF65-F5344CB8AC3E}">
        <p14:creationId xmlns:p14="http://schemas.microsoft.com/office/powerpoint/2010/main" val="9838260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noFill/>
        </p:spPr>
        <p:txBody>
          <a:bodyPr>
            <a:normAutofit/>
          </a:bodyPr>
          <a:lstStyle/>
          <a:p>
            <a:pPr algn="ctr"/>
            <a:r>
              <a:rPr lang="en-US" sz="3200" dirty="0"/>
              <a:t>Overall Summary and conclusions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739541" y="567890"/>
            <a:ext cx="8229600" cy="1066800"/>
          </a:xfrm>
          <a:noFill/>
        </p:spPr>
        <p:txBody>
          <a:bodyPr/>
          <a:lstStyle/>
          <a:p>
            <a:r>
              <a:rPr lang="en-US" dirty="0"/>
              <a:t>Summary and conclusions </a:t>
            </a:r>
          </a:p>
        </p:txBody>
      </p:sp>
      <p:sp>
        <p:nvSpPr>
          <p:cNvPr id="166915" name="Rectangle 3"/>
          <p:cNvSpPr>
            <a:spLocks noGrp="1" noChangeArrowheads="1"/>
          </p:cNvSpPr>
          <p:nvPr>
            <p:ph type="body" idx="1"/>
          </p:nvPr>
        </p:nvSpPr>
        <p:spPr>
          <a:xfrm>
            <a:off x="663341" y="1992430"/>
            <a:ext cx="9414310" cy="5029200"/>
          </a:xfrm>
        </p:spPr>
        <p:txBody>
          <a:bodyPr>
            <a:normAutofit/>
          </a:bodyPr>
          <a:lstStyle/>
          <a:p>
            <a:r>
              <a:rPr lang="en-US" dirty="0"/>
              <a:t>As we know, families with a member with an AUD or other SUD experience multiple challenges </a:t>
            </a:r>
          </a:p>
          <a:p>
            <a:r>
              <a:rPr lang="en-US" dirty="0"/>
              <a:t>Families do not understand AUD or SUD</a:t>
            </a:r>
          </a:p>
          <a:p>
            <a:r>
              <a:rPr lang="en-US" dirty="0"/>
              <a:t>Families want to be engaged with the IP’s treatment, but see barriers to engagement and aren’t sure the IP wants them there</a:t>
            </a:r>
          </a:p>
          <a:p>
            <a:r>
              <a:rPr lang="en-US" dirty="0"/>
              <a:t>IPs want family members involved in treatment, but aren’t sure they want to be there</a:t>
            </a:r>
          </a:p>
          <a:p>
            <a:pPr marL="0" indent="0">
              <a:buNone/>
            </a:pPr>
            <a:endParaRPr lang="en-US" dirty="0"/>
          </a:p>
          <a:p>
            <a:pPr marL="324000" lvl="1" indent="0">
              <a:buNone/>
            </a:pPr>
            <a:endParaRPr lang="en-US" sz="22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718686" y="685800"/>
            <a:ext cx="9492114" cy="1066800"/>
          </a:xfrm>
          <a:noFill/>
        </p:spPr>
        <p:txBody>
          <a:bodyPr/>
          <a:lstStyle/>
          <a:p>
            <a:r>
              <a:rPr lang="en-US" dirty="0"/>
              <a:t>Summary and conclusions - 2</a:t>
            </a:r>
          </a:p>
        </p:txBody>
      </p:sp>
      <p:sp>
        <p:nvSpPr>
          <p:cNvPr id="157699" name="Rectangle 3"/>
          <p:cNvSpPr>
            <a:spLocks noGrp="1" noChangeArrowheads="1"/>
          </p:cNvSpPr>
          <p:nvPr>
            <p:ph type="body" idx="1"/>
          </p:nvPr>
        </p:nvSpPr>
        <p:spPr>
          <a:xfrm>
            <a:off x="718686" y="1446196"/>
            <a:ext cx="11110762" cy="5562600"/>
          </a:xfrm>
        </p:spPr>
        <p:txBody>
          <a:bodyPr/>
          <a:lstStyle/>
          <a:p>
            <a:pPr>
              <a:lnSpc>
                <a:spcPct val="80000"/>
              </a:lnSpc>
              <a:buNone/>
            </a:pPr>
            <a:endParaRPr lang="en-US" dirty="0"/>
          </a:p>
          <a:p>
            <a:r>
              <a:rPr lang="en-US" dirty="0"/>
              <a:t>Partner-involved outpatient treatment is more effective than individual treatment in decreasing drinking and increasing relationship happiness</a:t>
            </a:r>
          </a:p>
          <a:p>
            <a:r>
              <a:rPr lang="en-US" dirty="0"/>
              <a:t>Surprisingly, couple treatment works better than individual treatment (in women) when the IP also has other psychological problems</a:t>
            </a:r>
          </a:p>
          <a:p>
            <a:r>
              <a:rPr lang="en-US" dirty="0"/>
              <a:t>The treatment may be less effective, on its own, for couples where other drugs are the primary problem (results not presented in this talk)</a:t>
            </a:r>
          </a:p>
          <a:p>
            <a:r>
              <a:rPr lang="en-US" dirty="0"/>
              <a:t>Many women prefer individual therapy </a:t>
            </a:r>
          </a:p>
          <a:p>
            <a:r>
              <a:rPr lang="en-US" dirty="0"/>
              <a:t>Offering women a combination of individual and couple therapy works well</a:t>
            </a:r>
          </a:p>
          <a:p>
            <a:pPr>
              <a:lnSpc>
                <a:spcPct val="80000"/>
              </a:lnSpc>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51693-C59C-41CD-8B32-24BAE2A8BB19}"/>
              </a:ext>
            </a:extLst>
          </p:cNvPr>
          <p:cNvSpPr>
            <a:spLocks noGrp="1"/>
          </p:cNvSpPr>
          <p:nvPr>
            <p:ph type="title"/>
          </p:nvPr>
        </p:nvSpPr>
        <p:spPr/>
        <p:txBody>
          <a:bodyPr/>
          <a:lstStyle/>
          <a:p>
            <a:r>
              <a:rPr lang="en-US" dirty="0"/>
              <a:t>Summary and conclusions - 3</a:t>
            </a:r>
          </a:p>
        </p:txBody>
      </p:sp>
      <p:sp>
        <p:nvSpPr>
          <p:cNvPr id="3" name="Content Placeholder 2">
            <a:extLst>
              <a:ext uri="{FF2B5EF4-FFF2-40B4-BE49-F238E27FC236}">
                <a16:creationId xmlns:a16="http://schemas.microsoft.com/office/drawing/2014/main" id="{8581335E-5FC2-4E06-B3DF-3D7BF439802A}"/>
              </a:ext>
            </a:extLst>
          </p:cNvPr>
          <p:cNvSpPr>
            <a:spLocks noGrp="1"/>
          </p:cNvSpPr>
          <p:nvPr>
            <p:ph idx="1"/>
          </p:nvPr>
        </p:nvSpPr>
        <p:spPr/>
        <p:txBody>
          <a:bodyPr/>
          <a:lstStyle/>
          <a:p>
            <a:r>
              <a:rPr lang="en-US" dirty="0"/>
              <a:t>Looking “inside” the therapy, we see that:</a:t>
            </a:r>
          </a:p>
          <a:p>
            <a:pPr lvl="1"/>
            <a:r>
              <a:rPr lang="en-US" sz="2200" dirty="0"/>
              <a:t>Couples spend little time making specific positive statements to each other, but overall they are fairly supportive</a:t>
            </a:r>
          </a:p>
          <a:p>
            <a:pPr lvl="1"/>
            <a:r>
              <a:rPr lang="en-US" sz="2200" dirty="0"/>
              <a:t>Contempt is bad for the relationship, and predicts poorer outcomes</a:t>
            </a:r>
          </a:p>
          <a:p>
            <a:pPr lvl="1"/>
            <a:r>
              <a:rPr lang="en-US" sz="2200" dirty="0"/>
              <a:t>Therapists can enhance clients’ expressed commitment to change; these expressions predict better outcomes</a:t>
            </a:r>
          </a:p>
          <a:p>
            <a:endParaRPr lang="en-US" dirty="0"/>
          </a:p>
        </p:txBody>
      </p:sp>
    </p:spTree>
    <p:extLst>
      <p:ext uri="{BB962C8B-B14F-4D97-AF65-F5344CB8AC3E}">
        <p14:creationId xmlns:p14="http://schemas.microsoft.com/office/powerpoint/2010/main" val="39181848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0F1B5-5E73-441F-AC66-B44974E3117E}"/>
              </a:ext>
            </a:extLst>
          </p:cNvPr>
          <p:cNvSpPr>
            <a:spLocks noGrp="1"/>
          </p:cNvSpPr>
          <p:nvPr>
            <p:ph type="title"/>
          </p:nvPr>
        </p:nvSpPr>
        <p:spPr/>
        <p:txBody>
          <a:bodyPr/>
          <a:lstStyle/>
          <a:p>
            <a:r>
              <a:rPr lang="en-US" dirty="0"/>
              <a:t>Future needed directions in research</a:t>
            </a:r>
          </a:p>
        </p:txBody>
      </p:sp>
      <p:sp>
        <p:nvSpPr>
          <p:cNvPr id="3" name="Content Placeholder 2">
            <a:extLst>
              <a:ext uri="{FF2B5EF4-FFF2-40B4-BE49-F238E27FC236}">
                <a16:creationId xmlns:a16="http://schemas.microsoft.com/office/drawing/2014/main" id="{FBF7468D-8156-4F3A-A523-50198B7A79DB}"/>
              </a:ext>
            </a:extLst>
          </p:cNvPr>
          <p:cNvSpPr>
            <a:spLocks noGrp="1"/>
          </p:cNvSpPr>
          <p:nvPr>
            <p:ph idx="1"/>
          </p:nvPr>
        </p:nvSpPr>
        <p:spPr>
          <a:xfrm>
            <a:off x="581192" y="1934678"/>
            <a:ext cx="11029615" cy="5000324"/>
          </a:xfrm>
        </p:spPr>
        <p:txBody>
          <a:bodyPr>
            <a:normAutofit fontScale="85000" lnSpcReduction="20000"/>
          </a:bodyPr>
          <a:lstStyle/>
          <a:p>
            <a:r>
              <a:rPr lang="en-US" dirty="0"/>
              <a:t>User-friendly family-involved treatment</a:t>
            </a:r>
          </a:p>
          <a:p>
            <a:pPr lvl="1"/>
            <a:r>
              <a:rPr lang="en-US" dirty="0"/>
              <a:t>We have developed and conducted preliminary testing of a brief family-involved treatment</a:t>
            </a:r>
          </a:p>
          <a:p>
            <a:pPr lvl="1"/>
            <a:r>
              <a:rPr lang="en-US" dirty="0"/>
              <a:t>Full randomized trial is currently underway (Julianne Flanagan, PI)</a:t>
            </a:r>
          </a:p>
          <a:p>
            <a:r>
              <a:rPr lang="en-US" dirty="0"/>
              <a:t>Using technology: </a:t>
            </a:r>
          </a:p>
          <a:p>
            <a:pPr lvl="1"/>
            <a:r>
              <a:rPr lang="en-US" dirty="0"/>
              <a:t>We have developed and conducted a randomized trial of a smartphone app, specifically for families of DWI offenders</a:t>
            </a:r>
          </a:p>
          <a:p>
            <a:pPr lvl="1"/>
            <a:r>
              <a:rPr lang="en-US" dirty="0"/>
              <a:t>Other groups have developed smartphone apps for AUD treatment seekers and their intimate partners</a:t>
            </a:r>
          </a:p>
          <a:p>
            <a:pPr lvl="1"/>
            <a:r>
              <a:rPr lang="en-US" dirty="0"/>
              <a:t>Another group is adding substance-related interventions into non-substance focused relationship therapy (study in progress, Brock </a:t>
            </a:r>
            <a:r>
              <a:rPr lang="en-US" dirty="0" err="1"/>
              <a:t>Sansbury</a:t>
            </a:r>
            <a:r>
              <a:rPr lang="en-US" dirty="0"/>
              <a:t>, Brian Doss,  Andrew Christensen)</a:t>
            </a:r>
          </a:p>
          <a:p>
            <a:r>
              <a:rPr lang="en-US" dirty="0"/>
              <a:t>More attention to family member outcomes in the context of conjoint/family treatment</a:t>
            </a:r>
          </a:p>
          <a:p>
            <a:r>
              <a:rPr lang="en-US" dirty="0"/>
              <a:t>Studies combining pharmacotherapies with conjoint/family interventions</a:t>
            </a:r>
          </a:p>
          <a:p>
            <a:r>
              <a:rPr lang="en-US" dirty="0"/>
              <a:t>Adaptations and testing with diverse populations (e.g., sexual minority couples)</a:t>
            </a:r>
          </a:p>
          <a:p>
            <a:pPr marL="0" indent="0">
              <a:buNone/>
            </a:pPr>
            <a:endParaRPr lang="en-US" dirty="0"/>
          </a:p>
          <a:p>
            <a:pPr marL="0" indent="0">
              <a:buNone/>
            </a:pPr>
            <a:r>
              <a:rPr lang="en-US" sz="1600" i="1" dirty="0"/>
              <a:t>Also see: </a:t>
            </a:r>
            <a:r>
              <a:rPr lang="en-US" sz="1600" dirty="0"/>
              <a:t>McCrady, B. S., &amp; Flanagan, J. (2021). The role of the family in alcohol use disorder recovery. </a:t>
            </a:r>
            <a:r>
              <a:rPr lang="en-US" sz="1600" i="1" dirty="0"/>
              <a:t>Alcohol Research: Current Reviews, 41. https://www.ncbi.nlm.nih.gov/pmc/articles/PMC8104924/</a:t>
            </a:r>
            <a:endParaRPr lang="en-US" sz="1600" dirty="0"/>
          </a:p>
          <a:p>
            <a:pPr marL="0" indent="0">
              <a:buNone/>
            </a:pPr>
            <a:endParaRPr lang="en-US" i="1" dirty="0"/>
          </a:p>
        </p:txBody>
      </p:sp>
    </p:spTree>
    <p:extLst>
      <p:ext uri="{BB962C8B-B14F-4D97-AF65-F5344CB8AC3E}">
        <p14:creationId xmlns:p14="http://schemas.microsoft.com/office/powerpoint/2010/main" val="5571900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518" y="558265"/>
            <a:ext cx="9556282" cy="1066800"/>
          </a:xfrm>
        </p:spPr>
        <p:txBody>
          <a:bodyPr>
            <a:normAutofit/>
          </a:bodyPr>
          <a:lstStyle/>
          <a:p>
            <a:r>
              <a:rPr lang="en-US" dirty="0"/>
              <a:t>Grant support</a:t>
            </a:r>
          </a:p>
        </p:txBody>
      </p:sp>
      <p:sp>
        <p:nvSpPr>
          <p:cNvPr id="3" name="Content Placeholder 2"/>
          <p:cNvSpPr>
            <a:spLocks noGrp="1"/>
          </p:cNvSpPr>
          <p:nvPr>
            <p:ph idx="1"/>
          </p:nvPr>
        </p:nvSpPr>
        <p:spPr>
          <a:xfrm>
            <a:off x="654518" y="1990023"/>
            <a:ext cx="8229600" cy="2877953"/>
          </a:xfrm>
        </p:spPr>
        <p:txBody>
          <a:bodyPr>
            <a:normAutofit/>
          </a:bodyPr>
          <a:lstStyle/>
          <a:p>
            <a:r>
              <a:rPr lang="en-US" dirty="0"/>
              <a:t>National Institute on Alcohol Abuse and Alcoholism</a:t>
            </a:r>
          </a:p>
          <a:p>
            <a:r>
              <a:rPr lang="en-US" dirty="0"/>
              <a:t>National Institute on Drug Abuse</a:t>
            </a:r>
          </a:p>
          <a:p>
            <a:pPr marL="0" indent="0">
              <a:buNone/>
            </a:pPr>
            <a:endParaRPr lang="en-US" dirty="0"/>
          </a:p>
        </p:txBody>
      </p:sp>
    </p:spTree>
    <p:extLst>
      <p:ext uri="{BB962C8B-B14F-4D97-AF65-F5344CB8AC3E}">
        <p14:creationId xmlns:p14="http://schemas.microsoft.com/office/powerpoint/2010/main" val="179217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370DD-644C-4610-92B6-EB5ADD6DBFCA}"/>
              </a:ext>
            </a:extLst>
          </p:cNvPr>
          <p:cNvSpPr>
            <a:spLocks noGrp="1"/>
          </p:cNvSpPr>
          <p:nvPr>
            <p:ph type="title"/>
          </p:nvPr>
        </p:nvSpPr>
        <p:spPr>
          <a:xfrm>
            <a:off x="442763" y="1193532"/>
            <a:ext cx="11219614" cy="1015345"/>
          </a:xfrm>
        </p:spPr>
        <p:txBody>
          <a:bodyPr>
            <a:normAutofit fontScale="90000"/>
          </a:bodyPr>
          <a:lstStyle/>
          <a:p>
            <a:pPr algn="ctr"/>
            <a:r>
              <a:rPr lang="en-US" sz="3600" dirty="0"/>
              <a:t>Family perspectives: impact of alcohol problems on the family; Family participation in treatment</a:t>
            </a:r>
            <a:br>
              <a:rPr lang="en-US" dirty="0"/>
            </a:br>
            <a:endParaRPr lang="en-US" dirty="0"/>
          </a:p>
        </p:txBody>
      </p:sp>
    </p:spTree>
    <p:extLst>
      <p:ext uri="{BB962C8B-B14F-4D97-AF65-F5344CB8AC3E}">
        <p14:creationId xmlns:p14="http://schemas.microsoft.com/office/powerpoint/2010/main" val="30348839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849B8-950E-45A6-A87E-2CD2F6328980}"/>
              </a:ext>
            </a:extLst>
          </p:cNvPr>
          <p:cNvSpPr>
            <a:spLocks noGrp="1"/>
          </p:cNvSpPr>
          <p:nvPr>
            <p:ph type="title"/>
          </p:nvPr>
        </p:nvSpPr>
        <p:spPr/>
        <p:txBody>
          <a:bodyPr/>
          <a:lstStyle/>
          <a:p>
            <a:pPr algn="ctr"/>
            <a:r>
              <a:rPr lang="en-US" dirty="0"/>
              <a:t>Thank you!</a:t>
            </a:r>
          </a:p>
        </p:txBody>
      </p:sp>
    </p:spTree>
    <p:extLst>
      <p:ext uri="{BB962C8B-B14F-4D97-AF65-F5344CB8AC3E}">
        <p14:creationId xmlns:p14="http://schemas.microsoft.com/office/powerpoint/2010/main" val="27262310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738BD-A236-47F2-9121-A6A69246DD87}"/>
              </a:ext>
            </a:extLst>
          </p:cNvPr>
          <p:cNvSpPr>
            <a:spLocks noGrp="1"/>
          </p:cNvSpPr>
          <p:nvPr>
            <p:ph type="title"/>
          </p:nvPr>
        </p:nvSpPr>
        <p:spPr/>
        <p:txBody>
          <a:bodyPr/>
          <a:lstStyle/>
          <a:p>
            <a:r>
              <a:rPr lang="en-US" dirty="0"/>
              <a:t>Questions and Discussion?</a:t>
            </a:r>
          </a:p>
        </p:txBody>
      </p:sp>
    </p:spTree>
    <p:extLst>
      <p:ext uri="{BB962C8B-B14F-4D97-AF65-F5344CB8AC3E}">
        <p14:creationId xmlns:p14="http://schemas.microsoft.com/office/powerpoint/2010/main" val="2144789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AA5456-2ED9-4C90-BB88-972091CA298F}"/>
              </a:ext>
            </a:extLst>
          </p:cNvPr>
          <p:cNvSpPr>
            <a:spLocks noGrp="1"/>
          </p:cNvSpPr>
          <p:nvPr>
            <p:ph type="title"/>
          </p:nvPr>
        </p:nvSpPr>
        <p:spPr/>
        <p:txBody>
          <a:bodyPr>
            <a:normAutofit/>
          </a:bodyPr>
          <a:lstStyle/>
          <a:p>
            <a:r>
              <a:rPr lang="en-US" sz="3200" dirty="0"/>
              <a:t>Family focus groups</a:t>
            </a:r>
          </a:p>
        </p:txBody>
      </p:sp>
      <p:sp>
        <p:nvSpPr>
          <p:cNvPr id="5" name="Content Placeholder 4">
            <a:extLst>
              <a:ext uri="{FF2B5EF4-FFF2-40B4-BE49-F238E27FC236}">
                <a16:creationId xmlns:a16="http://schemas.microsoft.com/office/drawing/2014/main" id="{A5183198-5BC4-4B55-8234-13B48AB615CB}"/>
              </a:ext>
            </a:extLst>
          </p:cNvPr>
          <p:cNvSpPr>
            <a:spLocks noGrp="1"/>
          </p:cNvSpPr>
          <p:nvPr>
            <p:ph idx="1"/>
          </p:nvPr>
        </p:nvSpPr>
        <p:spPr/>
        <p:txBody>
          <a:bodyPr>
            <a:normAutofit/>
          </a:bodyPr>
          <a:lstStyle/>
          <a:p>
            <a:r>
              <a:rPr lang="en-US" dirty="0"/>
              <a:t>Conducted focus groups with families of individuals with alcohol or other substance use disorders</a:t>
            </a:r>
          </a:p>
          <a:p>
            <a:pPr lvl="1"/>
            <a:r>
              <a:rPr lang="en-US" dirty="0"/>
              <a:t>How the problems had affected them </a:t>
            </a:r>
          </a:p>
          <a:p>
            <a:pPr lvl="1"/>
            <a:r>
              <a:rPr lang="en-US" dirty="0"/>
              <a:t>Their thoughts about getting involved in treatment</a:t>
            </a:r>
          </a:p>
          <a:p>
            <a:pPr lvl="1"/>
            <a:r>
              <a:rPr lang="en-US" dirty="0"/>
              <a:t>Perceived barriers to involvement</a:t>
            </a:r>
          </a:p>
          <a:p>
            <a:pPr marL="324000" lvl="1" indent="0">
              <a:buNone/>
            </a:pPr>
            <a:endParaRPr lang="en-US" dirty="0"/>
          </a:p>
          <a:p>
            <a:pPr marL="324000" lvl="1" indent="0">
              <a:buNone/>
            </a:pPr>
            <a:endParaRPr lang="en-US" dirty="0"/>
          </a:p>
          <a:p>
            <a:pPr marL="324000" lvl="1" indent="0">
              <a:buNone/>
            </a:pPr>
            <a:r>
              <a:rPr lang="en-US" sz="1400" dirty="0"/>
              <a:t>McCrady, B. S., Wilson, A., Fink, B., Borders, A., Muñoz, R., &amp; Fokas, K. (2019). A consumer’s eye view of family-involved alcohol treatment. </a:t>
            </a:r>
            <a:r>
              <a:rPr lang="en-US" sz="1400" i="1" dirty="0"/>
              <a:t>Alcoholism Treatment Quarterly, 37, </a:t>
            </a:r>
            <a:r>
              <a:rPr lang="en-US" sz="1400" dirty="0"/>
              <a:t>43-59</a:t>
            </a:r>
            <a:r>
              <a:rPr lang="en-US" sz="1400" i="1" dirty="0"/>
              <a:t>.</a:t>
            </a:r>
            <a:endParaRPr lang="en-US" sz="1400" dirty="0"/>
          </a:p>
          <a:p>
            <a:pPr marL="457200" lvl="1" indent="0">
              <a:buNone/>
            </a:pPr>
            <a:endParaRPr lang="en-US" dirty="0"/>
          </a:p>
        </p:txBody>
      </p:sp>
    </p:spTree>
    <p:extLst>
      <p:ext uri="{BB962C8B-B14F-4D97-AF65-F5344CB8AC3E}">
        <p14:creationId xmlns:p14="http://schemas.microsoft.com/office/powerpoint/2010/main" val="3679119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6A982-F601-4D38-BEA4-F89E48DD64A8}"/>
              </a:ext>
            </a:extLst>
          </p:cNvPr>
          <p:cNvSpPr>
            <a:spLocks noGrp="1"/>
          </p:cNvSpPr>
          <p:nvPr>
            <p:ph type="title"/>
          </p:nvPr>
        </p:nvSpPr>
        <p:spPr/>
        <p:txBody>
          <a:bodyPr>
            <a:normAutofit/>
          </a:bodyPr>
          <a:lstStyle/>
          <a:p>
            <a:r>
              <a:rPr lang="en-US" sz="3200" dirty="0"/>
              <a:t>Coding family responses</a:t>
            </a:r>
          </a:p>
        </p:txBody>
      </p:sp>
      <p:sp>
        <p:nvSpPr>
          <p:cNvPr id="3" name="Content Placeholder 2">
            <a:extLst>
              <a:ext uri="{FF2B5EF4-FFF2-40B4-BE49-F238E27FC236}">
                <a16:creationId xmlns:a16="http://schemas.microsoft.com/office/drawing/2014/main" id="{579952DB-A4CC-4D43-9F1B-F513083B6EE8}"/>
              </a:ext>
            </a:extLst>
          </p:cNvPr>
          <p:cNvSpPr>
            <a:spLocks noGrp="1"/>
          </p:cNvSpPr>
          <p:nvPr>
            <p:ph idx="1"/>
          </p:nvPr>
        </p:nvSpPr>
        <p:spPr/>
        <p:txBody>
          <a:bodyPr/>
          <a:lstStyle/>
          <a:p>
            <a:r>
              <a:rPr lang="en-US" dirty="0"/>
              <a:t>Coding:</a:t>
            </a:r>
          </a:p>
          <a:p>
            <a:pPr lvl="1"/>
            <a:r>
              <a:rPr lang="en-US" dirty="0"/>
              <a:t>Grounded theory approach to analyzing qualitative data</a:t>
            </a:r>
          </a:p>
          <a:p>
            <a:pPr lvl="1"/>
            <a:r>
              <a:rPr lang="en-US" dirty="0"/>
              <a:t>Open coding by three researchers to identify preliminary codes – similar themes and categories</a:t>
            </a:r>
          </a:p>
          <a:p>
            <a:pPr lvl="1"/>
            <a:r>
              <a:rPr lang="en-US" dirty="0"/>
              <a:t>Four research team members coded one recording to refine themes and categories</a:t>
            </a:r>
          </a:p>
          <a:p>
            <a:pPr lvl="1"/>
            <a:r>
              <a:rPr lang="en-US" dirty="0"/>
              <a:t>Axial coding to finalize coding themes and categories</a:t>
            </a:r>
          </a:p>
          <a:p>
            <a:pPr lvl="1"/>
            <a:r>
              <a:rPr lang="en-US" dirty="0"/>
              <a:t>Double-coded all recordings</a:t>
            </a:r>
          </a:p>
          <a:p>
            <a:pPr lvl="1"/>
            <a:r>
              <a:rPr lang="en-US" dirty="0"/>
              <a:t>Full team resolved coder disagreements</a:t>
            </a:r>
          </a:p>
          <a:p>
            <a:pPr marL="0" indent="0">
              <a:buNone/>
            </a:pPr>
            <a:endParaRPr lang="en-US" dirty="0"/>
          </a:p>
        </p:txBody>
      </p:sp>
    </p:spTree>
    <p:extLst>
      <p:ext uri="{BB962C8B-B14F-4D97-AF65-F5344CB8AC3E}">
        <p14:creationId xmlns:p14="http://schemas.microsoft.com/office/powerpoint/2010/main" val="2391167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C3265-3E66-4919-8EF2-1D3DBCF9A4AE}"/>
              </a:ext>
            </a:extLst>
          </p:cNvPr>
          <p:cNvSpPr>
            <a:spLocks noGrp="1"/>
          </p:cNvSpPr>
          <p:nvPr>
            <p:ph type="title"/>
          </p:nvPr>
        </p:nvSpPr>
        <p:spPr>
          <a:xfrm>
            <a:off x="581191" y="1010165"/>
            <a:ext cx="11029616" cy="1013800"/>
          </a:xfrm>
        </p:spPr>
        <p:txBody>
          <a:bodyPr>
            <a:normAutofit fontScale="90000"/>
          </a:bodyPr>
          <a:lstStyle/>
          <a:p>
            <a:r>
              <a:rPr lang="en-US" sz="3200" dirty="0"/>
              <a:t>Family focus groups: Impact of AUD/SUD on family</a:t>
            </a:r>
            <a:br>
              <a:rPr lang="en-US" dirty="0"/>
            </a:br>
            <a:endParaRPr lang="en-US" dirty="0"/>
          </a:p>
        </p:txBody>
      </p:sp>
      <p:sp>
        <p:nvSpPr>
          <p:cNvPr id="3" name="Content Placeholder 2">
            <a:extLst>
              <a:ext uri="{FF2B5EF4-FFF2-40B4-BE49-F238E27FC236}">
                <a16:creationId xmlns:a16="http://schemas.microsoft.com/office/drawing/2014/main" id="{F49F6C65-23C0-4882-9D1D-DE81FB005D1C}"/>
              </a:ext>
            </a:extLst>
          </p:cNvPr>
          <p:cNvSpPr>
            <a:spLocks noGrp="1"/>
          </p:cNvSpPr>
          <p:nvPr>
            <p:ph idx="1"/>
          </p:nvPr>
        </p:nvSpPr>
        <p:spPr>
          <a:xfrm>
            <a:off x="581192" y="2180496"/>
            <a:ext cx="11029615" cy="4114426"/>
          </a:xfrm>
        </p:spPr>
        <p:txBody>
          <a:bodyPr>
            <a:normAutofit fontScale="92500" lnSpcReduction="20000"/>
          </a:bodyPr>
          <a:lstStyle/>
          <a:p>
            <a:r>
              <a:rPr lang="en-US" dirty="0"/>
              <a:t>Negative interpersonal</a:t>
            </a:r>
          </a:p>
          <a:p>
            <a:pPr lvl="1"/>
            <a:r>
              <a:rPr lang="en-US" dirty="0"/>
              <a:t>“She has this tendency to be verbally abusive, even with pushing me around and stuff like that” </a:t>
            </a:r>
          </a:p>
          <a:p>
            <a:r>
              <a:rPr lang="en-US" dirty="0"/>
              <a:t>Disrupted family relationships</a:t>
            </a:r>
          </a:p>
          <a:p>
            <a:pPr lvl="1"/>
            <a:r>
              <a:rPr lang="en-US" dirty="0"/>
              <a:t>Anger and aggression towards the family</a:t>
            </a:r>
          </a:p>
          <a:p>
            <a:pPr lvl="1"/>
            <a:r>
              <a:rPr lang="en-US" dirty="0"/>
              <a:t>Loss of trust</a:t>
            </a:r>
          </a:p>
          <a:p>
            <a:r>
              <a:rPr lang="en-US" dirty="0"/>
              <a:t>Resource drain</a:t>
            </a:r>
          </a:p>
          <a:p>
            <a:pPr lvl="1"/>
            <a:r>
              <a:rPr lang="en-US" dirty="0"/>
              <a:t>“In the last two years, my ex-husband and I have spent at least $10,000 . . .programs, rehabs through the city, bonding her out when she’s been drinking”</a:t>
            </a:r>
          </a:p>
          <a:p>
            <a:r>
              <a:rPr lang="en-US" dirty="0"/>
              <a:t>Inconvenience</a:t>
            </a:r>
          </a:p>
          <a:p>
            <a:pPr lvl="1"/>
            <a:r>
              <a:rPr lang="en-US" dirty="0"/>
              <a:t>“I have to come all the way over here and bring her, and that’s the problem I’m having, dealing with somebody that, how do we handle this, as a parent?” </a:t>
            </a:r>
          </a:p>
          <a:p>
            <a:endParaRPr lang="en-US" dirty="0"/>
          </a:p>
        </p:txBody>
      </p:sp>
    </p:spTree>
    <p:extLst>
      <p:ext uri="{BB962C8B-B14F-4D97-AF65-F5344CB8AC3E}">
        <p14:creationId xmlns:p14="http://schemas.microsoft.com/office/powerpoint/2010/main" val="3077386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A6FD4-913D-4062-9068-7D29661C70FA}"/>
              </a:ext>
            </a:extLst>
          </p:cNvPr>
          <p:cNvSpPr>
            <a:spLocks noGrp="1"/>
          </p:cNvSpPr>
          <p:nvPr>
            <p:ph type="title"/>
          </p:nvPr>
        </p:nvSpPr>
        <p:spPr/>
        <p:txBody>
          <a:bodyPr>
            <a:normAutofit fontScale="90000"/>
          </a:bodyPr>
          <a:lstStyle/>
          <a:p>
            <a:r>
              <a:rPr lang="en-US" dirty="0"/>
              <a:t>Family focus groups: Impact </a:t>
            </a:r>
            <a:r>
              <a:rPr lang="en-US" sz="3200" dirty="0"/>
              <a:t>of AUD/SUD on family - 2</a:t>
            </a:r>
          </a:p>
        </p:txBody>
      </p:sp>
      <p:sp>
        <p:nvSpPr>
          <p:cNvPr id="3" name="Content Placeholder 2">
            <a:extLst>
              <a:ext uri="{FF2B5EF4-FFF2-40B4-BE49-F238E27FC236}">
                <a16:creationId xmlns:a16="http://schemas.microsoft.com/office/drawing/2014/main" id="{5DE9E068-427F-4791-BE67-F970266DB573}"/>
              </a:ext>
            </a:extLst>
          </p:cNvPr>
          <p:cNvSpPr>
            <a:spLocks noGrp="1"/>
          </p:cNvSpPr>
          <p:nvPr>
            <p:ph idx="1"/>
          </p:nvPr>
        </p:nvSpPr>
        <p:spPr>
          <a:xfrm>
            <a:off x="581191" y="2025946"/>
            <a:ext cx="11029615" cy="3231102"/>
          </a:xfrm>
        </p:spPr>
        <p:txBody>
          <a:bodyPr>
            <a:normAutofit fontScale="92500" lnSpcReduction="20000"/>
          </a:bodyPr>
          <a:lstStyle/>
          <a:p>
            <a:r>
              <a:rPr lang="en-US" dirty="0"/>
              <a:t>Emotional impact</a:t>
            </a:r>
          </a:p>
          <a:p>
            <a:pPr lvl="1"/>
            <a:r>
              <a:rPr lang="en-US" dirty="0"/>
              <a:t>Isolation, worry</a:t>
            </a:r>
          </a:p>
          <a:p>
            <a:r>
              <a:rPr lang="en-US" dirty="0"/>
              <a:t>Impact on children</a:t>
            </a:r>
          </a:p>
          <a:p>
            <a:r>
              <a:rPr lang="en-US" dirty="0"/>
              <a:t>Attempts to control drinking</a:t>
            </a:r>
          </a:p>
          <a:p>
            <a:pPr lvl="1"/>
            <a:r>
              <a:rPr lang="en-US" dirty="0"/>
              <a:t>Reinforcing behaviors alternative to drinking </a:t>
            </a:r>
          </a:p>
          <a:p>
            <a:r>
              <a:rPr lang="en-US" dirty="0"/>
              <a:t>Legal problems</a:t>
            </a:r>
          </a:p>
          <a:p>
            <a:pPr lvl="1"/>
            <a:r>
              <a:rPr lang="en-US" dirty="0"/>
              <a:t>Involuntary commitment to treatment</a:t>
            </a:r>
          </a:p>
          <a:p>
            <a:r>
              <a:rPr lang="en-US" dirty="0"/>
              <a:t>Setting boundaries/self-care</a:t>
            </a:r>
          </a:p>
        </p:txBody>
      </p:sp>
    </p:spTree>
    <p:extLst>
      <p:ext uri="{BB962C8B-B14F-4D97-AF65-F5344CB8AC3E}">
        <p14:creationId xmlns:p14="http://schemas.microsoft.com/office/powerpoint/2010/main" val="679525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63BE7-DDF0-44F7-B341-831F1F78C722}"/>
              </a:ext>
            </a:extLst>
          </p:cNvPr>
          <p:cNvSpPr>
            <a:spLocks noGrp="1"/>
          </p:cNvSpPr>
          <p:nvPr>
            <p:ph type="title"/>
          </p:nvPr>
        </p:nvSpPr>
        <p:spPr/>
        <p:txBody>
          <a:bodyPr>
            <a:noAutofit/>
          </a:bodyPr>
          <a:lstStyle/>
          <a:p>
            <a:r>
              <a:rPr lang="en-US" dirty="0"/>
              <a:t>Family focus groups: </a:t>
            </a:r>
            <a:br>
              <a:rPr lang="en-US" dirty="0"/>
            </a:br>
            <a:r>
              <a:rPr lang="en-US" dirty="0"/>
              <a:t>Perceived </a:t>
            </a:r>
            <a:r>
              <a:rPr lang="en-US" sz="3200" dirty="0"/>
              <a:t>barriers to family-involved treatment</a:t>
            </a:r>
          </a:p>
        </p:txBody>
      </p:sp>
      <p:sp>
        <p:nvSpPr>
          <p:cNvPr id="3" name="Content Placeholder 2">
            <a:extLst>
              <a:ext uri="{FF2B5EF4-FFF2-40B4-BE49-F238E27FC236}">
                <a16:creationId xmlns:a16="http://schemas.microsoft.com/office/drawing/2014/main" id="{29E22263-6154-4171-A13B-7FA7B3C72AE2}"/>
              </a:ext>
            </a:extLst>
          </p:cNvPr>
          <p:cNvSpPr>
            <a:spLocks noGrp="1"/>
          </p:cNvSpPr>
          <p:nvPr>
            <p:ph idx="1"/>
          </p:nvPr>
        </p:nvSpPr>
        <p:spPr/>
        <p:txBody>
          <a:bodyPr/>
          <a:lstStyle/>
          <a:p>
            <a:r>
              <a:rPr lang="en-US" dirty="0"/>
              <a:t>Pragmatic challenges (time, distance, transportation)</a:t>
            </a:r>
          </a:p>
          <a:p>
            <a:r>
              <a:rPr lang="en-US" dirty="0"/>
              <a:t>Relational barriers</a:t>
            </a:r>
          </a:p>
          <a:p>
            <a:r>
              <a:rPr lang="en-US" dirty="0"/>
              <a:t>Family ambivalence</a:t>
            </a:r>
          </a:p>
          <a:p>
            <a:r>
              <a:rPr lang="en-US" dirty="0"/>
              <a:t>Patient ambivalence</a:t>
            </a:r>
          </a:p>
          <a:p>
            <a:r>
              <a:rPr lang="en-US" dirty="0"/>
              <a:t>Impact on self-concept</a:t>
            </a:r>
          </a:p>
          <a:p>
            <a:r>
              <a:rPr lang="en-US" dirty="0"/>
              <a:t>Avoiding discussing drinking</a:t>
            </a:r>
          </a:p>
          <a:p>
            <a:pPr marL="0" indent="0">
              <a:buNone/>
            </a:pPr>
            <a:endParaRPr lang="en-US" dirty="0"/>
          </a:p>
        </p:txBody>
      </p:sp>
    </p:spTree>
    <p:extLst>
      <p:ext uri="{BB962C8B-B14F-4D97-AF65-F5344CB8AC3E}">
        <p14:creationId xmlns:p14="http://schemas.microsoft.com/office/powerpoint/2010/main" val="85347902"/>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606</TotalTime>
  <Words>3069</Words>
  <Application>Microsoft Office PowerPoint</Application>
  <PresentationFormat>Widescreen</PresentationFormat>
  <Paragraphs>356</Paragraphs>
  <Slides>41</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9" baseType="lpstr">
      <vt:lpstr>Arial</vt:lpstr>
      <vt:lpstr>Calibri</vt:lpstr>
      <vt:lpstr>Gill Sans MT</vt:lpstr>
      <vt:lpstr>Verdana</vt:lpstr>
      <vt:lpstr>Wingdings</vt:lpstr>
      <vt:lpstr>Wingdings 2</vt:lpstr>
      <vt:lpstr>Dividend</vt:lpstr>
      <vt:lpstr>Chart</vt:lpstr>
      <vt:lpstr>Conjoint Therapy: Effects on the problem user and affected family members</vt:lpstr>
      <vt:lpstr>Overview of presentation </vt:lpstr>
      <vt:lpstr>A brief historical note</vt:lpstr>
      <vt:lpstr>Family perspectives: impact of alcohol problems on the family; Family participation in treatment </vt:lpstr>
      <vt:lpstr>Family focus groups</vt:lpstr>
      <vt:lpstr>Coding family responses</vt:lpstr>
      <vt:lpstr>Family focus groups: Impact of AUD/SUD on family </vt:lpstr>
      <vt:lpstr>Family focus groups: Impact of AUD/SUD on family - 2</vt:lpstr>
      <vt:lpstr>Family focus groups:  Perceived barriers to family-involved treatment</vt:lpstr>
      <vt:lpstr>Family focus groups: perspectives on family-involvement in treatment</vt:lpstr>
      <vt:lpstr>Alcohol behavioral couple therapy (ABCT)</vt:lpstr>
      <vt:lpstr>CONCEPTUAL FRAMEWORK: General systems theory</vt:lpstr>
      <vt:lpstr>CONCEPTUAL FRAMEWORK: Functional analytic</vt:lpstr>
      <vt:lpstr>What is Alcohol Behavioral Couple Therapy (ABCT)?</vt:lpstr>
      <vt:lpstr>Structure of treatment</vt:lpstr>
      <vt:lpstr>Treatment manuals</vt:lpstr>
      <vt:lpstr>What have we learned from our clinical trials? </vt:lpstr>
      <vt:lpstr> Illustrative Outcomes: Rutgers Women’s Treatment Project I</vt:lpstr>
      <vt:lpstr>ABCT and Abstinence</vt:lpstr>
      <vt:lpstr>Psychopathology and Drinking – Follow-Up</vt:lpstr>
      <vt:lpstr>Limitations/challenges of ABCT</vt:lpstr>
      <vt:lpstr>What happens in ABCT therapy sessions?</vt:lpstr>
      <vt:lpstr>MATES (Mechanisms of Alcohol Treatment Engaging Spouses) </vt:lpstr>
      <vt:lpstr>MATES overview</vt:lpstr>
      <vt:lpstr>The Coding System – specific behaviors</vt:lpstr>
      <vt:lpstr>Results: What do they talk about? </vt:lpstr>
      <vt:lpstr>The Coding System – global codes</vt:lpstr>
      <vt:lpstr>The Coding System (cont.) – global codes </vt:lpstr>
      <vt:lpstr>What does contempt sound like?</vt:lpstr>
      <vt:lpstr>What does contempt sound like?</vt:lpstr>
      <vt:lpstr>Results: How do they treat each other? (global codes)</vt:lpstr>
      <vt:lpstr>Results:  Therapist and patient behavior and drinking outcomes</vt:lpstr>
      <vt:lpstr>MATES:  What did we learn?</vt:lpstr>
      <vt:lpstr>Overall Summary and conclusions</vt:lpstr>
      <vt:lpstr>Summary and conclusions </vt:lpstr>
      <vt:lpstr>Summary and conclusions - 2</vt:lpstr>
      <vt:lpstr>Summary and conclusions - 3</vt:lpstr>
      <vt:lpstr>Future needed directions in research</vt:lpstr>
      <vt:lpstr>Grant support</vt:lpstr>
      <vt:lpstr>Thank you!</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McCrady</dc:creator>
  <cp:lastModifiedBy>Barbara McCrady</cp:lastModifiedBy>
  <cp:revision>39</cp:revision>
  <dcterms:created xsi:type="dcterms:W3CDTF">2024-04-01T15:57:34Z</dcterms:created>
  <dcterms:modified xsi:type="dcterms:W3CDTF">2024-05-15T14:42:48Z</dcterms:modified>
</cp:coreProperties>
</file>