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7" r:id="rId3"/>
    <p:sldId id="277" r:id="rId4"/>
    <p:sldId id="261" r:id="rId5"/>
    <p:sldId id="262" r:id="rId6"/>
    <p:sldId id="275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2"/>
    <p:restoredTop sz="94560"/>
  </p:normalViewPr>
  <p:slideViewPr>
    <p:cSldViewPr snapToGrid="0" snapToObjects="1">
      <p:cViewPr varScale="1">
        <p:scale>
          <a:sx n="71" d="100"/>
          <a:sy n="71" d="100"/>
        </p:scale>
        <p:origin x="42" y="4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D0841-0DCB-45B0-8AA1-BC44A89D48F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F04733-AF04-4095-A0E5-CC6D6881539C}">
      <dgm:prSet/>
      <dgm:spPr/>
      <dgm:t>
        <a:bodyPr/>
        <a:lstStyle/>
        <a:p>
          <a:r>
            <a:rPr lang="en-CA" dirty="0"/>
            <a:t>1. Who provides family caregiving for people who use drugs in rural places?</a:t>
          </a:r>
          <a:endParaRPr lang="en-US" dirty="0"/>
        </a:p>
      </dgm:t>
    </dgm:pt>
    <dgm:pt modelId="{EB72D289-17BA-456A-B23F-8EB499BF1865}" type="parTrans" cxnId="{A1BEE806-C9EE-4A67-BF37-A7FCFBE1FB37}">
      <dgm:prSet/>
      <dgm:spPr/>
      <dgm:t>
        <a:bodyPr/>
        <a:lstStyle/>
        <a:p>
          <a:endParaRPr lang="en-US"/>
        </a:p>
      </dgm:t>
    </dgm:pt>
    <dgm:pt modelId="{C1414467-4EE4-4333-AE69-734203CC7E17}" type="sibTrans" cxnId="{A1BEE806-C9EE-4A67-BF37-A7FCFBE1FB37}">
      <dgm:prSet/>
      <dgm:spPr/>
      <dgm:t>
        <a:bodyPr/>
        <a:lstStyle/>
        <a:p>
          <a:endParaRPr lang="en-US"/>
        </a:p>
      </dgm:t>
    </dgm:pt>
    <dgm:pt modelId="{0253B1DF-0922-4D2A-B5C7-3ECB6940D772}">
      <dgm:prSet/>
      <dgm:spPr/>
      <dgm:t>
        <a:bodyPr/>
        <a:lstStyle/>
        <a:p>
          <a:r>
            <a:rPr lang="en-CA" dirty="0"/>
            <a:t>2. What activities comprise family caregiving for people who use drugs in rural places? </a:t>
          </a:r>
          <a:endParaRPr lang="en-US" dirty="0"/>
        </a:p>
      </dgm:t>
    </dgm:pt>
    <dgm:pt modelId="{7E6AB6C4-B271-4334-85BF-2778EDCA4A2E}" type="parTrans" cxnId="{B78663B1-C5E3-45AA-8DAD-F9249420CDC2}">
      <dgm:prSet/>
      <dgm:spPr/>
      <dgm:t>
        <a:bodyPr/>
        <a:lstStyle/>
        <a:p>
          <a:endParaRPr lang="en-US"/>
        </a:p>
      </dgm:t>
    </dgm:pt>
    <dgm:pt modelId="{A32B3F12-9E62-441B-B248-BD303A897348}" type="sibTrans" cxnId="{B78663B1-C5E3-45AA-8DAD-F9249420CDC2}">
      <dgm:prSet/>
      <dgm:spPr/>
      <dgm:t>
        <a:bodyPr/>
        <a:lstStyle/>
        <a:p>
          <a:endParaRPr lang="en-US"/>
        </a:p>
      </dgm:t>
    </dgm:pt>
    <dgm:pt modelId="{1FAEA95C-26FE-49E5-BD80-1412BFD1B7EB}">
      <dgm:prSet/>
      <dgm:spPr/>
      <dgm:t>
        <a:bodyPr/>
        <a:lstStyle/>
        <a:p>
          <a:r>
            <a:rPr lang="en-CA" dirty="0"/>
            <a:t>3. What are the impacts of family caregiving for people who use drugs in rural places?</a:t>
          </a:r>
          <a:endParaRPr lang="en-US" dirty="0"/>
        </a:p>
      </dgm:t>
    </dgm:pt>
    <dgm:pt modelId="{16840BC7-59C4-4612-8A26-64F10F73E7C3}" type="parTrans" cxnId="{21139D5E-A27B-4D1D-9E76-402A07486EAD}">
      <dgm:prSet/>
      <dgm:spPr/>
      <dgm:t>
        <a:bodyPr/>
        <a:lstStyle/>
        <a:p>
          <a:endParaRPr lang="en-US"/>
        </a:p>
      </dgm:t>
    </dgm:pt>
    <dgm:pt modelId="{AB255E0E-A5A8-4390-B0BC-CB95B766D7F9}" type="sibTrans" cxnId="{21139D5E-A27B-4D1D-9E76-402A07486EAD}">
      <dgm:prSet/>
      <dgm:spPr/>
      <dgm:t>
        <a:bodyPr/>
        <a:lstStyle/>
        <a:p>
          <a:endParaRPr lang="en-US"/>
        </a:p>
      </dgm:t>
    </dgm:pt>
    <dgm:pt modelId="{AD328C8B-4FB0-BB44-BEEB-59DE0A5BD868}" type="pres">
      <dgm:prSet presAssocID="{E27D0841-0DCB-45B0-8AA1-BC44A89D48F4}" presName="diagram" presStyleCnt="0">
        <dgm:presLayoutVars>
          <dgm:dir/>
          <dgm:resizeHandles val="exact"/>
        </dgm:presLayoutVars>
      </dgm:prSet>
      <dgm:spPr/>
    </dgm:pt>
    <dgm:pt modelId="{4F053491-50E1-5644-A54B-959B0AC11942}" type="pres">
      <dgm:prSet presAssocID="{38F04733-AF04-4095-A0E5-CC6D6881539C}" presName="node" presStyleLbl="node1" presStyleIdx="0" presStyleCnt="3">
        <dgm:presLayoutVars>
          <dgm:bulletEnabled val="1"/>
        </dgm:presLayoutVars>
      </dgm:prSet>
      <dgm:spPr/>
    </dgm:pt>
    <dgm:pt modelId="{BD013FE5-5CE0-F94F-BC55-17C7117867A8}" type="pres">
      <dgm:prSet presAssocID="{C1414467-4EE4-4333-AE69-734203CC7E17}" presName="sibTrans" presStyleCnt="0"/>
      <dgm:spPr/>
    </dgm:pt>
    <dgm:pt modelId="{4689A786-6EE1-F94B-A76C-15EB0C89EF1C}" type="pres">
      <dgm:prSet presAssocID="{0253B1DF-0922-4D2A-B5C7-3ECB6940D772}" presName="node" presStyleLbl="node1" presStyleIdx="1" presStyleCnt="3">
        <dgm:presLayoutVars>
          <dgm:bulletEnabled val="1"/>
        </dgm:presLayoutVars>
      </dgm:prSet>
      <dgm:spPr/>
    </dgm:pt>
    <dgm:pt modelId="{551C9400-6A79-0444-B48C-0978B08927DA}" type="pres">
      <dgm:prSet presAssocID="{A32B3F12-9E62-441B-B248-BD303A897348}" presName="sibTrans" presStyleCnt="0"/>
      <dgm:spPr/>
    </dgm:pt>
    <dgm:pt modelId="{EFF74E02-0C7F-F34A-BD31-49A50E0F4E8B}" type="pres">
      <dgm:prSet presAssocID="{1FAEA95C-26FE-49E5-BD80-1412BFD1B7EB}" presName="node" presStyleLbl="node1" presStyleIdx="2" presStyleCnt="3">
        <dgm:presLayoutVars>
          <dgm:bulletEnabled val="1"/>
        </dgm:presLayoutVars>
      </dgm:prSet>
      <dgm:spPr/>
    </dgm:pt>
  </dgm:ptLst>
  <dgm:cxnLst>
    <dgm:cxn modelId="{A1BEE806-C9EE-4A67-BF37-A7FCFBE1FB37}" srcId="{E27D0841-0DCB-45B0-8AA1-BC44A89D48F4}" destId="{38F04733-AF04-4095-A0E5-CC6D6881539C}" srcOrd="0" destOrd="0" parTransId="{EB72D289-17BA-456A-B23F-8EB499BF1865}" sibTransId="{C1414467-4EE4-4333-AE69-734203CC7E17}"/>
    <dgm:cxn modelId="{21139D5E-A27B-4D1D-9E76-402A07486EAD}" srcId="{E27D0841-0DCB-45B0-8AA1-BC44A89D48F4}" destId="{1FAEA95C-26FE-49E5-BD80-1412BFD1B7EB}" srcOrd="2" destOrd="0" parTransId="{16840BC7-59C4-4612-8A26-64F10F73E7C3}" sibTransId="{AB255E0E-A5A8-4390-B0BC-CB95B766D7F9}"/>
    <dgm:cxn modelId="{92A58C41-6456-874C-BB7F-C9C94C1AF77F}" type="presOf" srcId="{1FAEA95C-26FE-49E5-BD80-1412BFD1B7EB}" destId="{EFF74E02-0C7F-F34A-BD31-49A50E0F4E8B}" srcOrd="0" destOrd="0" presId="urn:microsoft.com/office/officeart/2005/8/layout/default"/>
    <dgm:cxn modelId="{FD5F0075-E694-CC46-9433-CC35758833A0}" type="presOf" srcId="{0253B1DF-0922-4D2A-B5C7-3ECB6940D772}" destId="{4689A786-6EE1-F94B-A76C-15EB0C89EF1C}" srcOrd="0" destOrd="0" presId="urn:microsoft.com/office/officeart/2005/8/layout/default"/>
    <dgm:cxn modelId="{B78663B1-C5E3-45AA-8DAD-F9249420CDC2}" srcId="{E27D0841-0DCB-45B0-8AA1-BC44A89D48F4}" destId="{0253B1DF-0922-4D2A-B5C7-3ECB6940D772}" srcOrd="1" destOrd="0" parTransId="{7E6AB6C4-B271-4334-85BF-2778EDCA4A2E}" sibTransId="{A32B3F12-9E62-441B-B248-BD303A897348}"/>
    <dgm:cxn modelId="{059671B6-4600-EF4D-8D05-9701F1EA721D}" type="presOf" srcId="{38F04733-AF04-4095-A0E5-CC6D6881539C}" destId="{4F053491-50E1-5644-A54B-959B0AC11942}" srcOrd="0" destOrd="0" presId="urn:microsoft.com/office/officeart/2005/8/layout/default"/>
    <dgm:cxn modelId="{369C5FCF-094F-9245-8F8E-DB8EE0C47243}" type="presOf" srcId="{E27D0841-0DCB-45B0-8AA1-BC44A89D48F4}" destId="{AD328C8B-4FB0-BB44-BEEB-59DE0A5BD868}" srcOrd="0" destOrd="0" presId="urn:microsoft.com/office/officeart/2005/8/layout/default"/>
    <dgm:cxn modelId="{4AE841B2-8E10-DA4A-9D67-84F48910CAFF}" type="presParOf" srcId="{AD328C8B-4FB0-BB44-BEEB-59DE0A5BD868}" destId="{4F053491-50E1-5644-A54B-959B0AC11942}" srcOrd="0" destOrd="0" presId="urn:microsoft.com/office/officeart/2005/8/layout/default"/>
    <dgm:cxn modelId="{8E0E7848-5BF1-7C4D-804C-F878543045A0}" type="presParOf" srcId="{AD328C8B-4FB0-BB44-BEEB-59DE0A5BD868}" destId="{BD013FE5-5CE0-F94F-BC55-17C7117867A8}" srcOrd="1" destOrd="0" presId="urn:microsoft.com/office/officeart/2005/8/layout/default"/>
    <dgm:cxn modelId="{094E95B8-2E4E-DC4E-962D-00C1D7DD97BC}" type="presParOf" srcId="{AD328C8B-4FB0-BB44-BEEB-59DE0A5BD868}" destId="{4689A786-6EE1-F94B-A76C-15EB0C89EF1C}" srcOrd="2" destOrd="0" presId="urn:microsoft.com/office/officeart/2005/8/layout/default"/>
    <dgm:cxn modelId="{825688A6-9803-BB49-814C-D3E1CA3D8626}" type="presParOf" srcId="{AD328C8B-4FB0-BB44-BEEB-59DE0A5BD868}" destId="{551C9400-6A79-0444-B48C-0978B08927DA}" srcOrd="3" destOrd="0" presId="urn:microsoft.com/office/officeart/2005/8/layout/default"/>
    <dgm:cxn modelId="{CDD0F2F9-82B8-5A4D-9773-8EF20F6CD2E7}" type="presParOf" srcId="{AD328C8B-4FB0-BB44-BEEB-59DE0A5BD868}" destId="{EFF74E02-0C7F-F34A-BD31-49A50E0F4E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2B1995-E0CA-4ED1-B365-BDC8F14CD2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92840D-2328-447A-88DB-BDB55E9F171B}">
      <dgm:prSet/>
      <dgm:spPr/>
      <dgm:t>
        <a:bodyPr/>
        <a:lstStyle/>
        <a:p>
          <a:r>
            <a:rPr lang="en-US" dirty="0"/>
            <a:t>Total of </a:t>
          </a:r>
          <a:r>
            <a:rPr lang="en-US" b="1" u="sng" dirty="0"/>
            <a:t>3</a:t>
          </a:r>
          <a:r>
            <a:rPr lang="en-US" b="1" dirty="0"/>
            <a:t> articles (6 excluded) </a:t>
          </a:r>
          <a:endParaRPr lang="en-US" dirty="0"/>
        </a:p>
      </dgm:t>
    </dgm:pt>
    <dgm:pt modelId="{2AE33DCA-527A-4E40-A3D5-03482EAE5B25}" type="parTrans" cxnId="{C5A959A2-4BD6-4905-9C3D-46E8304E3580}">
      <dgm:prSet/>
      <dgm:spPr/>
      <dgm:t>
        <a:bodyPr/>
        <a:lstStyle/>
        <a:p>
          <a:endParaRPr lang="en-US"/>
        </a:p>
      </dgm:t>
    </dgm:pt>
    <dgm:pt modelId="{30D75781-E009-4759-9B01-B47F069EDA3E}" type="sibTrans" cxnId="{C5A959A2-4BD6-4905-9C3D-46E8304E3580}">
      <dgm:prSet/>
      <dgm:spPr/>
      <dgm:t>
        <a:bodyPr/>
        <a:lstStyle/>
        <a:p>
          <a:endParaRPr lang="en-US"/>
        </a:p>
      </dgm:t>
    </dgm:pt>
    <dgm:pt modelId="{CB3A7AE3-4E01-467F-A46B-28005AC39C78}">
      <dgm:prSet/>
      <dgm:spPr/>
      <dgm:t>
        <a:bodyPr/>
        <a:lstStyle/>
        <a:p>
          <a:r>
            <a:rPr lang="en-US" dirty="0"/>
            <a:t>Some thoughts</a:t>
          </a:r>
        </a:p>
      </dgm:t>
    </dgm:pt>
    <dgm:pt modelId="{2EADCED8-3057-496B-A0FA-104573EDF0C7}" type="parTrans" cxnId="{E5ADE3F4-E6E7-44DD-8AD1-AA3C0205B2C9}">
      <dgm:prSet/>
      <dgm:spPr/>
      <dgm:t>
        <a:bodyPr/>
        <a:lstStyle/>
        <a:p>
          <a:endParaRPr lang="en-US"/>
        </a:p>
      </dgm:t>
    </dgm:pt>
    <dgm:pt modelId="{B8DE5E11-0C4F-4D10-B611-22C9DED1C5DD}" type="sibTrans" cxnId="{E5ADE3F4-E6E7-44DD-8AD1-AA3C0205B2C9}">
      <dgm:prSet/>
      <dgm:spPr/>
      <dgm:t>
        <a:bodyPr/>
        <a:lstStyle/>
        <a:p>
          <a:endParaRPr lang="en-US"/>
        </a:p>
      </dgm:t>
    </dgm:pt>
    <dgm:pt modelId="{28CD3CE6-34DE-4D7F-B7B4-649E60A9DD42}">
      <dgm:prSet/>
      <dgm:spPr/>
      <dgm:t>
        <a:bodyPr/>
        <a:lstStyle/>
        <a:p>
          <a:r>
            <a:rPr lang="en-US" dirty="0"/>
            <a:t>From United States and India </a:t>
          </a:r>
        </a:p>
      </dgm:t>
    </dgm:pt>
    <dgm:pt modelId="{ECB8745F-33D4-481F-9682-620FC625D731}" type="parTrans" cxnId="{C36C710D-52B1-4301-BCC5-B2B670212266}">
      <dgm:prSet/>
      <dgm:spPr/>
      <dgm:t>
        <a:bodyPr/>
        <a:lstStyle/>
        <a:p>
          <a:endParaRPr lang="en-US"/>
        </a:p>
      </dgm:t>
    </dgm:pt>
    <dgm:pt modelId="{0EEFB0F5-B728-4EDD-895D-7D5CA21CA7A8}" type="sibTrans" cxnId="{C36C710D-52B1-4301-BCC5-B2B670212266}">
      <dgm:prSet/>
      <dgm:spPr/>
      <dgm:t>
        <a:bodyPr/>
        <a:lstStyle/>
        <a:p>
          <a:endParaRPr lang="en-US"/>
        </a:p>
      </dgm:t>
    </dgm:pt>
    <dgm:pt modelId="{008BDAFA-8C46-4852-843B-F7381A5D9E9D}">
      <dgm:prSet/>
      <dgm:spPr/>
      <dgm:t>
        <a:bodyPr/>
        <a:lstStyle/>
        <a:p>
          <a:r>
            <a:rPr lang="en-US" dirty="0" err="1"/>
            <a:t>Centres</a:t>
          </a:r>
          <a:r>
            <a:rPr lang="en-US" dirty="0"/>
            <a:t> on middle-class families and impacts of caregiving</a:t>
          </a:r>
        </a:p>
      </dgm:t>
    </dgm:pt>
    <dgm:pt modelId="{4D3FEC72-3D5E-47FE-AB5B-03550203868B}" type="parTrans" cxnId="{B6EADA75-B763-4833-8209-A245B674852E}">
      <dgm:prSet/>
      <dgm:spPr/>
      <dgm:t>
        <a:bodyPr/>
        <a:lstStyle/>
        <a:p>
          <a:endParaRPr lang="en-US"/>
        </a:p>
      </dgm:t>
    </dgm:pt>
    <dgm:pt modelId="{F160BFA6-0261-4A61-BEE2-F27CE257F0EA}" type="sibTrans" cxnId="{B6EADA75-B763-4833-8209-A245B674852E}">
      <dgm:prSet/>
      <dgm:spPr/>
      <dgm:t>
        <a:bodyPr/>
        <a:lstStyle/>
        <a:p>
          <a:endParaRPr lang="en-US"/>
        </a:p>
      </dgm:t>
    </dgm:pt>
    <dgm:pt modelId="{368152BB-8F85-164E-A76E-24543A198ED1}" type="pres">
      <dgm:prSet presAssocID="{9B2B1995-E0CA-4ED1-B365-BDC8F14CD25F}" presName="linear" presStyleCnt="0">
        <dgm:presLayoutVars>
          <dgm:dir/>
          <dgm:animLvl val="lvl"/>
          <dgm:resizeHandles val="exact"/>
        </dgm:presLayoutVars>
      </dgm:prSet>
      <dgm:spPr/>
    </dgm:pt>
    <dgm:pt modelId="{8173E726-44B9-ED4A-B55B-CB8E4CA29782}" type="pres">
      <dgm:prSet presAssocID="{D292840D-2328-447A-88DB-BDB55E9F171B}" presName="parentLin" presStyleCnt="0"/>
      <dgm:spPr/>
    </dgm:pt>
    <dgm:pt modelId="{33DAFE2D-C805-204F-BD4F-1861B376159A}" type="pres">
      <dgm:prSet presAssocID="{D292840D-2328-447A-88DB-BDB55E9F171B}" presName="parentLeftMargin" presStyleLbl="node1" presStyleIdx="0" presStyleCnt="2"/>
      <dgm:spPr/>
    </dgm:pt>
    <dgm:pt modelId="{45E817C7-2EE4-E74B-8099-68FFDA0965C3}" type="pres">
      <dgm:prSet presAssocID="{D292840D-2328-447A-88DB-BDB55E9F171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8DC6B2-A7F1-6049-A4EF-33297EB9F549}" type="pres">
      <dgm:prSet presAssocID="{D292840D-2328-447A-88DB-BDB55E9F171B}" presName="negativeSpace" presStyleCnt="0"/>
      <dgm:spPr/>
    </dgm:pt>
    <dgm:pt modelId="{0A1C76A8-6816-2241-84DB-78D26DF2B67B}" type="pres">
      <dgm:prSet presAssocID="{D292840D-2328-447A-88DB-BDB55E9F171B}" presName="childText" presStyleLbl="conFgAcc1" presStyleIdx="0" presStyleCnt="2">
        <dgm:presLayoutVars>
          <dgm:bulletEnabled val="1"/>
        </dgm:presLayoutVars>
      </dgm:prSet>
      <dgm:spPr/>
    </dgm:pt>
    <dgm:pt modelId="{F053B092-7DE8-A54F-96D9-227C02F87E00}" type="pres">
      <dgm:prSet presAssocID="{30D75781-E009-4759-9B01-B47F069EDA3E}" presName="spaceBetweenRectangles" presStyleCnt="0"/>
      <dgm:spPr/>
    </dgm:pt>
    <dgm:pt modelId="{DC0658D4-24BA-DE44-99CF-4C14B08FFC1A}" type="pres">
      <dgm:prSet presAssocID="{CB3A7AE3-4E01-467F-A46B-28005AC39C78}" presName="parentLin" presStyleCnt="0"/>
      <dgm:spPr/>
    </dgm:pt>
    <dgm:pt modelId="{0AEC2204-D3E7-CB4F-9A52-5E322B9D57DF}" type="pres">
      <dgm:prSet presAssocID="{CB3A7AE3-4E01-467F-A46B-28005AC39C78}" presName="parentLeftMargin" presStyleLbl="node1" presStyleIdx="0" presStyleCnt="2"/>
      <dgm:spPr/>
    </dgm:pt>
    <dgm:pt modelId="{909AD8B8-28CA-784D-9583-1ADB4A4D7D43}" type="pres">
      <dgm:prSet presAssocID="{CB3A7AE3-4E01-467F-A46B-28005AC39C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8BAF48-BD36-8844-BDCB-04F0F378B98C}" type="pres">
      <dgm:prSet presAssocID="{CB3A7AE3-4E01-467F-A46B-28005AC39C78}" presName="negativeSpace" presStyleCnt="0"/>
      <dgm:spPr/>
    </dgm:pt>
    <dgm:pt modelId="{4FDA8100-6B8A-7E43-A5AA-F16FD3B34C4F}" type="pres">
      <dgm:prSet presAssocID="{CB3A7AE3-4E01-467F-A46B-28005AC39C7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36C710D-52B1-4301-BCC5-B2B670212266}" srcId="{CB3A7AE3-4E01-467F-A46B-28005AC39C78}" destId="{28CD3CE6-34DE-4D7F-B7B4-649E60A9DD42}" srcOrd="0" destOrd="0" parTransId="{ECB8745F-33D4-481F-9682-620FC625D731}" sibTransId="{0EEFB0F5-B728-4EDD-895D-7D5CA21CA7A8}"/>
    <dgm:cxn modelId="{50E5C118-8CEF-384A-811A-F25C3343433F}" type="presOf" srcId="{28CD3CE6-34DE-4D7F-B7B4-649E60A9DD42}" destId="{4FDA8100-6B8A-7E43-A5AA-F16FD3B34C4F}" srcOrd="0" destOrd="0" presId="urn:microsoft.com/office/officeart/2005/8/layout/list1"/>
    <dgm:cxn modelId="{2DE87523-557F-364B-842A-10BE41BC3A3A}" type="presOf" srcId="{CB3A7AE3-4E01-467F-A46B-28005AC39C78}" destId="{0AEC2204-D3E7-CB4F-9A52-5E322B9D57DF}" srcOrd="0" destOrd="0" presId="urn:microsoft.com/office/officeart/2005/8/layout/list1"/>
    <dgm:cxn modelId="{17F4613C-8299-1244-B4CE-30289DF80A6D}" type="presOf" srcId="{D292840D-2328-447A-88DB-BDB55E9F171B}" destId="{33DAFE2D-C805-204F-BD4F-1861B376159A}" srcOrd="0" destOrd="0" presId="urn:microsoft.com/office/officeart/2005/8/layout/list1"/>
    <dgm:cxn modelId="{34130864-7EF9-A148-BD42-D61712BC68B5}" type="presOf" srcId="{9B2B1995-E0CA-4ED1-B365-BDC8F14CD25F}" destId="{368152BB-8F85-164E-A76E-24543A198ED1}" srcOrd="0" destOrd="0" presId="urn:microsoft.com/office/officeart/2005/8/layout/list1"/>
    <dgm:cxn modelId="{6AEE4D6E-7875-8B41-9C18-A33E3335603F}" type="presOf" srcId="{D292840D-2328-447A-88DB-BDB55E9F171B}" destId="{45E817C7-2EE4-E74B-8099-68FFDA0965C3}" srcOrd="1" destOrd="0" presId="urn:microsoft.com/office/officeart/2005/8/layout/list1"/>
    <dgm:cxn modelId="{B6EADA75-B763-4833-8209-A245B674852E}" srcId="{CB3A7AE3-4E01-467F-A46B-28005AC39C78}" destId="{008BDAFA-8C46-4852-843B-F7381A5D9E9D}" srcOrd="1" destOrd="0" parTransId="{4D3FEC72-3D5E-47FE-AB5B-03550203868B}" sibTransId="{F160BFA6-0261-4A61-BEE2-F27CE257F0EA}"/>
    <dgm:cxn modelId="{C5A959A2-4BD6-4905-9C3D-46E8304E3580}" srcId="{9B2B1995-E0CA-4ED1-B365-BDC8F14CD25F}" destId="{D292840D-2328-447A-88DB-BDB55E9F171B}" srcOrd="0" destOrd="0" parTransId="{2AE33DCA-527A-4E40-A3D5-03482EAE5B25}" sibTransId="{30D75781-E009-4759-9B01-B47F069EDA3E}"/>
    <dgm:cxn modelId="{0F2462C1-63A2-DF4D-AC73-D8489D158D3D}" type="presOf" srcId="{CB3A7AE3-4E01-467F-A46B-28005AC39C78}" destId="{909AD8B8-28CA-784D-9583-1ADB4A4D7D43}" srcOrd="1" destOrd="0" presId="urn:microsoft.com/office/officeart/2005/8/layout/list1"/>
    <dgm:cxn modelId="{FF769DD1-A02B-9244-AD37-F675BACA3D18}" type="presOf" srcId="{008BDAFA-8C46-4852-843B-F7381A5D9E9D}" destId="{4FDA8100-6B8A-7E43-A5AA-F16FD3B34C4F}" srcOrd="0" destOrd="1" presId="urn:microsoft.com/office/officeart/2005/8/layout/list1"/>
    <dgm:cxn modelId="{E5ADE3F4-E6E7-44DD-8AD1-AA3C0205B2C9}" srcId="{9B2B1995-E0CA-4ED1-B365-BDC8F14CD25F}" destId="{CB3A7AE3-4E01-467F-A46B-28005AC39C78}" srcOrd="1" destOrd="0" parTransId="{2EADCED8-3057-496B-A0FA-104573EDF0C7}" sibTransId="{B8DE5E11-0C4F-4D10-B611-22C9DED1C5DD}"/>
    <dgm:cxn modelId="{C68EBCE2-7F1B-E245-B893-5FEE9C5A65DA}" type="presParOf" srcId="{368152BB-8F85-164E-A76E-24543A198ED1}" destId="{8173E726-44B9-ED4A-B55B-CB8E4CA29782}" srcOrd="0" destOrd="0" presId="urn:microsoft.com/office/officeart/2005/8/layout/list1"/>
    <dgm:cxn modelId="{B3F54C73-B5CB-5A44-A8FD-9F60BD25607E}" type="presParOf" srcId="{8173E726-44B9-ED4A-B55B-CB8E4CA29782}" destId="{33DAFE2D-C805-204F-BD4F-1861B376159A}" srcOrd="0" destOrd="0" presId="urn:microsoft.com/office/officeart/2005/8/layout/list1"/>
    <dgm:cxn modelId="{74BBC888-1BCE-3A45-A0F1-33F9DF22A83F}" type="presParOf" srcId="{8173E726-44B9-ED4A-B55B-CB8E4CA29782}" destId="{45E817C7-2EE4-E74B-8099-68FFDA0965C3}" srcOrd="1" destOrd="0" presId="urn:microsoft.com/office/officeart/2005/8/layout/list1"/>
    <dgm:cxn modelId="{DD20E5E9-3829-4A44-9326-0ACC27A2652A}" type="presParOf" srcId="{368152BB-8F85-164E-A76E-24543A198ED1}" destId="{338DC6B2-A7F1-6049-A4EF-33297EB9F549}" srcOrd="1" destOrd="0" presId="urn:microsoft.com/office/officeart/2005/8/layout/list1"/>
    <dgm:cxn modelId="{A1ECF56E-DB76-F841-90F7-C73481558184}" type="presParOf" srcId="{368152BB-8F85-164E-A76E-24543A198ED1}" destId="{0A1C76A8-6816-2241-84DB-78D26DF2B67B}" srcOrd="2" destOrd="0" presId="urn:microsoft.com/office/officeart/2005/8/layout/list1"/>
    <dgm:cxn modelId="{28409858-02C5-A441-BF27-1443BC07FFDD}" type="presParOf" srcId="{368152BB-8F85-164E-A76E-24543A198ED1}" destId="{F053B092-7DE8-A54F-96D9-227C02F87E00}" srcOrd="3" destOrd="0" presId="urn:microsoft.com/office/officeart/2005/8/layout/list1"/>
    <dgm:cxn modelId="{AD1C9661-28DC-BA43-B787-A451ECD2C6A2}" type="presParOf" srcId="{368152BB-8F85-164E-A76E-24543A198ED1}" destId="{DC0658D4-24BA-DE44-99CF-4C14B08FFC1A}" srcOrd="4" destOrd="0" presId="urn:microsoft.com/office/officeart/2005/8/layout/list1"/>
    <dgm:cxn modelId="{2381BEAE-29F4-7146-87C2-3BAE4CECDEEB}" type="presParOf" srcId="{DC0658D4-24BA-DE44-99CF-4C14B08FFC1A}" destId="{0AEC2204-D3E7-CB4F-9A52-5E322B9D57DF}" srcOrd="0" destOrd="0" presId="urn:microsoft.com/office/officeart/2005/8/layout/list1"/>
    <dgm:cxn modelId="{DDB88BA8-6BD0-4A45-B433-CCEE1B44B36C}" type="presParOf" srcId="{DC0658D4-24BA-DE44-99CF-4C14B08FFC1A}" destId="{909AD8B8-28CA-784D-9583-1ADB4A4D7D43}" srcOrd="1" destOrd="0" presId="urn:microsoft.com/office/officeart/2005/8/layout/list1"/>
    <dgm:cxn modelId="{5C7082A2-3279-444C-BC9D-9FF7394D5ECE}" type="presParOf" srcId="{368152BB-8F85-164E-A76E-24543A198ED1}" destId="{8A8BAF48-BD36-8844-BDCB-04F0F378B98C}" srcOrd="5" destOrd="0" presId="urn:microsoft.com/office/officeart/2005/8/layout/list1"/>
    <dgm:cxn modelId="{207D32A4-7D94-DA46-8586-8C529355F387}" type="presParOf" srcId="{368152BB-8F85-164E-A76E-24543A198ED1}" destId="{4FDA8100-6B8A-7E43-A5AA-F16FD3B34C4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6AF531-0CCD-4FD2-BAC5-EB411C7675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D8E22E-B8BF-4855-9572-E65E63BBBE77}">
      <dgm:prSet/>
      <dgm:spPr/>
      <dgm:t>
        <a:bodyPr/>
        <a:lstStyle/>
        <a:p>
          <a:r>
            <a:rPr lang="en-US" b="1"/>
            <a:t>Some </a:t>
          </a:r>
          <a:r>
            <a:rPr lang="en-US"/>
            <a:t>activities are </a:t>
          </a:r>
          <a:r>
            <a:rPr lang="en-US" b="1"/>
            <a:t>similar to</a:t>
          </a:r>
          <a:r>
            <a:rPr lang="en-US"/>
            <a:t> caregiving for other health issues:</a:t>
          </a:r>
        </a:p>
      </dgm:t>
    </dgm:pt>
    <dgm:pt modelId="{6F2A36C2-F63D-4890-8F44-11F164C23618}" type="parTrans" cxnId="{08F753F9-8E27-43FD-B151-CC36D1DC2F05}">
      <dgm:prSet/>
      <dgm:spPr/>
      <dgm:t>
        <a:bodyPr/>
        <a:lstStyle/>
        <a:p>
          <a:endParaRPr lang="en-US"/>
        </a:p>
      </dgm:t>
    </dgm:pt>
    <dgm:pt modelId="{04C435D2-4430-43BF-AAF8-4A2A64CFC3E1}" type="sibTrans" cxnId="{08F753F9-8E27-43FD-B151-CC36D1DC2F05}">
      <dgm:prSet/>
      <dgm:spPr/>
      <dgm:t>
        <a:bodyPr/>
        <a:lstStyle/>
        <a:p>
          <a:endParaRPr lang="en-US"/>
        </a:p>
      </dgm:t>
    </dgm:pt>
    <dgm:pt modelId="{537FCA85-AEAB-4505-A7C9-DDDC6A892FEC}">
      <dgm:prSet/>
      <dgm:spPr/>
      <dgm:t>
        <a:bodyPr/>
        <a:lstStyle/>
        <a:p>
          <a:r>
            <a:rPr lang="en-US"/>
            <a:t>Supporting access to health and social services</a:t>
          </a:r>
        </a:p>
      </dgm:t>
    </dgm:pt>
    <dgm:pt modelId="{DFC19B8A-4788-4061-9AD0-044A7A060A2C}" type="parTrans" cxnId="{65A63797-9534-4C9D-AFDE-032FDDAE1318}">
      <dgm:prSet/>
      <dgm:spPr/>
      <dgm:t>
        <a:bodyPr/>
        <a:lstStyle/>
        <a:p>
          <a:endParaRPr lang="en-US"/>
        </a:p>
      </dgm:t>
    </dgm:pt>
    <dgm:pt modelId="{A35020BC-55AC-41C1-A360-C1E3988AB9A9}" type="sibTrans" cxnId="{65A63797-9534-4C9D-AFDE-032FDDAE1318}">
      <dgm:prSet/>
      <dgm:spPr/>
      <dgm:t>
        <a:bodyPr/>
        <a:lstStyle/>
        <a:p>
          <a:endParaRPr lang="en-US"/>
        </a:p>
      </dgm:t>
    </dgm:pt>
    <dgm:pt modelId="{02031605-6A81-4DAA-856F-E83E9BAC176A}">
      <dgm:prSet/>
      <dgm:spPr/>
      <dgm:t>
        <a:bodyPr/>
        <a:lstStyle/>
        <a:p>
          <a:r>
            <a:rPr lang="en-US"/>
            <a:t>Transportation, co-pay for treatment</a:t>
          </a:r>
        </a:p>
      </dgm:t>
    </dgm:pt>
    <dgm:pt modelId="{648F5823-A4FC-43EB-98B8-88B58A4F186B}" type="parTrans" cxnId="{C251B7DF-FC39-4FE8-85DB-089E5CA1C2EE}">
      <dgm:prSet/>
      <dgm:spPr/>
      <dgm:t>
        <a:bodyPr/>
        <a:lstStyle/>
        <a:p>
          <a:endParaRPr lang="en-US"/>
        </a:p>
      </dgm:t>
    </dgm:pt>
    <dgm:pt modelId="{9BAB966C-FEE5-44B8-BA4F-274714184267}" type="sibTrans" cxnId="{C251B7DF-FC39-4FE8-85DB-089E5CA1C2EE}">
      <dgm:prSet/>
      <dgm:spPr/>
      <dgm:t>
        <a:bodyPr/>
        <a:lstStyle/>
        <a:p>
          <a:endParaRPr lang="en-US"/>
        </a:p>
      </dgm:t>
    </dgm:pt>
    <dgm:pt modelId="{FF9BAD93-20BE-4655-80A8-4D8CEC6227A2}">
      <dgm:prSet/>
      <dgm:spPr/>
      <dgm:t>
        <a:bodyPr/>
        <a:lstStyle/>
        <a:p>
          <a:r>
            <a:rPr lang="en-US"/>
            <a:t>Supporting general well-being </a:t>
          </a:r>
        </a:p>
      </dgm:t>
    </dgm:pt>
    <dgm:pt modelId="{7FDB22C0-1323-4E61-95B2-8958EEB162DB}" type="parTrans" cxnId="{342D3130-9A87-4C1F-A89C-07146C35858A}">
      <dgm:prSet/>
      <dgm:spPr/>
      <dgm:t>
        <a:bodyPr/>
        <a:lstStyle/>
        <a:p>
          <a:endParaRPr lang="en-US"/>
        </a:p>
      </dgm:t>
    </dgm:pt>
    <dgm:pt modelId="{CBA4F404-99AB-4E64-BD87-5E3182AC5B9C}" type="sibTrans" cxnId="{342D3130-9A87-4C1F-A89C-07146C35858A}">
      <dgm:prSet/>
      <dgm:spPr/>
      <dgm:t>
        <a:bodyPr/>
        <a:lstStyle/>
        <a:p>
          <a:endParaRPr lang="en-US"/>
        </a:p>
      </dgm:t>
    </dgm:pt>
    <dgm:pt modelId="{7132B81D-BD27-41C1-9961-996B3D651F7D}">
      <dgm:prSet/>
      <dgm:spPr/>
      <dgm:t>
        <a:bodyPr/>
        <a:lstStyle/>
        <a:p>
          <a:r>
            <a:rPr lang="en-US"/>
            <a:t>Basic necessities (food, housing), emotional support</a:t>
          </a:r>
        </a:p>
      </dgm:t>
    </dgm:pt>
    <dgm:pt modelId="{9DBC4285-65F4-4040-BAB7-C9E3C0903EA6}" type="parTrans" cxnId="{E28D04AA-2D95-4A54-A767-791F75A009D9}">
      <dgm:prSet/>
      <dgm:spPr/>
      <dgm:t>
        <a:bodyPr/>
        <a:lstStyle/>
        <a:p>
          <a:endParaRPr lang="en-US"/>
        </a:p>
      </dgm:t>
    </dgm:pt>
    <dgm:pt modelId="{ACF8A9A1-D2A0-41F0-B9F8-A430BAE3F737}" type="sibTrans" cxnId="{E28D04AA-2D95-4A54-A767-791F75A009D9}">
      <dgm:prSet/>
      <dgm:spPr/>
      <dgm:t>
        <a:bodyPr/>
        <a:lstStyle/>
        <a:p>
          <a:endParaRPr lang="en-US"/>
        </a:p>
      </dgm:t>
    </dgm:pt>
    <dgm:pt modelId="{2FBB3F8F-8839-4720-94D4-720306672377}">
      <dgm:prSet/>
      <dgm:spPr/>
      <dgm:t>
        <a:bodyPr/>
        <a:lstStyle/>
        <a:p>
          <a:r>
            <a:rPr lang="en-US"/>
            <a:t>Framed within the context of </a:t>
          </a:r>
          <a:r>
            <a:rPr lang="en-US" b="1"/>
            <a:t>criminalization</a:t>
          </a:r>
          <a:r>
            <a:rPr lang="en-US"/>
            <a:t> and subsequent </a:t>
          </a:r>
          <a:r>
            <a:rPr lang="en-US" b="1"/>
            <a:t>stigma.</a:t>
          </a:r>
          <a:endParaRPr lang="en-US"/>
        </a:p>
      </dgm:t>
    </dgm:pt>
    <dgm:pt modelId="{C6C553C5-973E-4E0A-97A7-AF4D59BD4958}" type="parTrans" cxnId="{DAE2BD26-1AF2-4F22-8421-FFD253744F73}">
      <dgm:prSet/>
      <dgm:spPr/>
      <dgm:t>
        <a:bodyPr/>
        <a:lstStyle/>
        <a:p>
          <a:endParaRPr lang="en-US"/>
        </a:p>
      </dgm:t>
    </dgm:pt>
    <dgm:pt modelId="{B1455C4C-8EC4-4DFA-B900-6B538DAAB492}" type="sibTrans" cxnId="{DAE2BD26-1AF2-4F22-8421-FFD253744F73}">
      <dgm:prSet/>
      <dgm:spPr/>
      <dgm:t>
        <a:bodyPr/>
        <a:lstStyle/>
        <a:p>
          <a:endParaRPr lang="en-US"/>
        </a:p>
      </dgm:t>
    </dgm:pt>
    <dgm:pt modelId="{C4BF9441-1691-4073-8F9A-09FFD37DC8BC}">
      <dgm:prSet/>
      <dgm:spPr/>
      <dgm:t>
        <a:bodyPr/>
        <a:lstStyle/>
        <a:p>
          <a:r>
            <a:rPr lang="en-US" dirty="0"/>
            <a:t>Sole caregiver for children when parents are incarcerated or in treatment</a:t>
          </a:r>
        </a:p>
      </dgm:t>
    </dgm:pt>
    <dgm:pt modelId="{F0838799-EDAA-4E0B-81DF-5C5BF31650A3}" type="parTrans" cxnId="{EF722326-F1E2-4FC7-A1DF-345FB7CD8AC0}">
      <dgm:prSet/>
      <dgm:spPr/>
      <dgm:t>
        <a:bodyPr/>
        <a:lstStyle/>
        <a:p>
          <a:endParaRPr lang="en-US"/>
        </a:p>
      </dgm:t>
    </dgm:pt>
    <dgm:pt modelId="{DC7AE0CF-C458-40DE-BA11-8E2DBED09DB2}" type="sibTrans" cxnId="{EF722326-F1E2-4FC7-A1DF-345FB7CD8AC0}">
      <dgm:prSet/>
      <dgm:spPr/>
      <dgm:t>
        <a:bodyPr/>
        <a:lstStyle/>
        <a:p>
          <a:endParaRPr lang="en-US"/>
        </a:p>
      </dgm:t>
    </dgm:pt>
    <dgm:pt modelId="{DCE9DCD7-6CB4-5D40-91AF-65C6FDB6951B}" type="pres">
      <dgm:prSet presAssocID="{4F6AF531-0CCD-4FD2-BAC5-EB411C767556}" presName="linear" presStyleCnt="0">
        <dgm:presLayoutVars>
          <dgm:animLvl val="lvl"/>
          <dgm:resizeHandles val="exact"/>
        </dgm:presLayoutVars>
      </dgm:prSet>
      <dgm:spPr/>
    </dgm:pt>
    <dgm:pt modelId="{ACE458BE-3E32-C342-BAF1-0DA962933490}" type="pres">
      <dgm:prSet presAssocID="{A2D8E22E-B8BF-4855-9572-E65E63BBBE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C85162-B9F3-C645-8370-0AEA72C58201}" type="pres">
      <dgm:prSet presAssocID="{A2D8E22E-B8BF-4855-9572-E65E63BBBE77}" presName="childText" presStyleLbl="revTx" presStyleIdx="0" presStyleCnt="2">
        <dgm:presLayoutVars>
          <dgm:bulletEnabled val="1"/>
        </dgm:presLayoutVars>
      </dgm:prSet>
      <dgm:spPr/>
    </dgm:pt>
    <dgm:pt modelId="{042F5B9D-D729-D146-AC19-7DCA7C287E01}" type="pres">
      <dgm:prSet presAssocID="{2FBB3F8F-8839-4720-94D4-72030667237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474933-054A-E741-A2C9-C4B1812E04E9}" type="pres">
      <dgm:prSet presAssocID="{2FBB3F8F-8839-4720-94D4-72030667237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F722326-F1E2-4FC7-A1DF-345FB7CD8AC0}" srcId="{2FBB3F8F-8839-4720-94D4-720306672377}" destId="{C4BF9441-1691-4073-8F9A-09FFD37DC8BC}" srcOrd="0" destOrd="0" parTransId="{F0838799-EDAA-4E0B-81DF-5C5BF31650A3}" sibTransId="{DC7AE0CF-C458-40DE-BA11-8E2DBED09DB2}"/>
    <dgm:cxn modelId="{DAE2BD26-1AF2-4F22-8421-FFD253744F73}" srcId="{4F6AF531-0CCD-4FD2-BAC5-EB411C767556}" destId="{2FBB3F8F-8839-4720-94D4-720306672377}" srcOrd="1" destOrd="0" parTransId="{C6C553C5-973E-4E0A-97A7-AF4D59BD4958}" sibTransId="{B1455C4C-8EC4-4DFA-B900-6B538DAAB492}"/>
    <dgm:cxn modelId="{342D3130-9A87-4C1F-A89C-07146C35858A}" srcId="{A2D8E22E-B8BF-4855-9572-E65E63BBBE77}" destId="{FF9BAD93-20BE-4655-80A8-4D8CEC6227A2}" srcOrd="1" destOrd="0" parTransId="{7FDB22C0-1323-4E61-95B2-8958EEB162DB}" sibTransId="{CBA4F404-99AB-4E64-BD87-5E3182AC5B9C}"/>
    <dgm:cxn modelId="{B636A83D-0621-C04F-ADC0-20CEFB81F26D}" type="presOf" srcId="{FF9BAD93-20BE-4655-80A8-4D8CEC6227A2}" destId="{C4C85162-B9F3-C645-8370-0AEA72C58201}" srcOrd="0" destOrd="2" presId="urn:microsoft.com/office/officeart/2005/8/layout/vList2"/>
    <dgm:cxn modelId="{345EC062-849D-834D-A348-15FD35D01394}" type="presOf" srcId="{C4BF9441-1691-4073-8F9A-09FFD37DC8BC}" destId="{64474933-054A-E741-A2C9-C4B1812E04E9}" srcOrd="0" destOrd="0" presId="urn:microsoft.com/office/officeart/2005/8/layout/vList2"/>
    <dgm:cxn modelId="{78375F65-6906-F243-9500-7CD620BAEAC7}" type="presOf" srcId="{7132B81D-BD27-41C1-9961-996B3D651F7D}" destId="{C4C85162-B9F3-C645-8370-0AEA72C58201}" srcOrd="0" destOrd="3" presId="urn:microsoft.com/office/officeart/2005/8/layout/vList2"/>
    <dgm:cxn modelId="{09D3B549-AAC9-3941-BC38-6DF781C5B058}" type="presOf" srcId="{A2D8E22E-B8BF-4855-9572-E65E63BBBE77}" destId="{ACE458BE-3E32-C342-BAF1-0DA962933490}" srcOrd="0" destOrd="0" presId="urn:microsoft.com/office/officeart/2005/8/layout/vList2"/>
    <dgm:cxn modelId="{5F9FBF6A-F8A8-3B4E-A731-5442DFC72CF5}" type="presOf" srcId="{2FBB3F8F-8839-4720-94D4-720306672377}" destId="{042F5B9D-D729-D146-AC19-7DCA7C287E01}" srcOrd="0" destOrd="0" presId="urn:microsoft.com/office/officeart/2005/8/layout/vList2"/>
    <dgm:cxn modelId="{E531C374-267D-AF43-B0B1-E1A85BBB7D76}" type="presOf" srcId="{537FCA85-AEAB-4505-A7C9-DDDC6A892FEC}" destId="{C4C85162-B9F3-C645-8370-0AEA72C58201}" srcOrd="0" destOrd="0" presId="urn:microsoft.com/office/officeart/2005/8/layout/vList2"/>
    <dgm:cxn modelId="{65A63797-9534-4C9D-AFDE-032FDDAE1318}" srcId="{A2D8E22E-B8BF-4855-9572-E65E63BBBE77}" destId="{537FCA85-AEAB-4505-A7C9-DDDC6A892FEC}" srcOrd="0" destOrd="0" parTransId="{DFC19B8A-4788-4061-9AD0-044A7A060A2C}" sibTransId="{A35020BC-55AC-41C1-A360-C1E3988AB9A9}"/>
    <dgm:cxn modelId="{19BA99A3-AC40-2745-A2C4-84E076CEAC97}" type="presOf" srcId="{02031605-6A81-4DAA-856F-E83E9BAC176A}" destId="{C4C85162-B9F3-C645-8370-0AEA72C58201}" srcOrd="0" destOrd="1" presId="urn:microsoft.com/office/officeart/2005/8/layout/vList2"/>
    <dgm:cxn modelId="{E28D04AA-2D95-4A54-A767-791F75A009D9}" srcId="{FF9BAD93-20BE-4655-80A8-4D8CEC6227A2}" destId="{7132B81D-BD27-41C1-9961-996B3D651F7D}" srcOrd="0" destOrd="0" parTransId="{9DBC4285-65F4-4040-BAB7-C9E3C0903EA6}" sibTransId="{ACF8A9A1-D2A0-41F0-B9F8-A430BAE3F737}"/>
    <dgm:cxn modelId="{3D75F5B3-7EBD-CF48-8B13-471993F086AF}" type="presOf" srcId="{4F6AF531-0CCD-4FD2-BAC5-EB411C767556}" destId="{DCE9DCD7-6CB4-5D40-91AF-65C6FDB6951B}" srcOrd="0" destOrd="0" presId="urn:microsoft.com/office/officeart/2005/8/layout/vList2"/>
    <dgm:cxn modelId="{C251B7DF-FC39-4FE8-85DB-089E5CA1C2EE}" srcId="{537FCA85-AEAB-4505-A7C9-DDDC6A892FEC}" destId="{02031605-6A81-4DAA-856F-E83E9BAC176A}" srcOrd="0" destOrd="0" parTransId="{648F5823-A4FC-43EB-98B8-88B58A4F186B}" sibTransId="{9BAB966C-FEE5-44B8-BA4F-274714184267}"/>
    <dgm:cxn modelId="{08F753F9-8E27-43FD-B151-CC36D1DC2F05}" srcId="{4F6AF531-0CCD-4FD2-BAC5-EB411C767556}" destId="{A2D8E22E-B8BF-4855-9572-E65E63BBBE77}" srcOrd="0" destOrd="0" parTransId="{6F2A36C2-F63D-4890-8F44-11F164C23618}" sibTransId="{04C435D2-4430-43BF-AAF8-4A2A64CFC3E1}"/>
    <dgm:cxn modelId="{2A939206-6583-6A43-9E5B-81170E29A67B}" type="presParOf" srcId="{DCE9DCD7-6CB4-5D40-91AF-65C6FDB6951B}" destId="{ACE458BE-3E32-C342-BAF1-0DA962933490}" srcOrd="0" destOrd="0" presId="urn:microsoft.com/office/officeart/2005/8/layout/vList2"/>
    <dgm:cxn modelId="{5016156D-221A-C74A-9427-CD5BCE054CAD}" type="presParOf" srcId="{DCE9DCD7-6CB4-5D40-91AF-65C6FDB6951B}" destId="{C4C85162-B9F3-C645-8370-0AEA72C58201}" srcOrd="1" destOrd="0" presId="urn:microsoft.com/office/officeart/2005/8/layout/vList2"/>
    <dgm:cxn modelId="{52DEEFB2-B4AD-AF4B-9F1D-0052EDCF8BEA}" type="presParOf" srcId="{DCE9DCD7-6CB4-5D40-91AF-65C6FDB6951B}" destId="{042F5B9D-D729-D146-AC19-7DCA7C287E01}" srcOrd="2" destOrd="0" presId="urn:microsoft.com/office/officeart/2005/8/layout/vList2"/>
    <dgm:cxn modelId="{99ACCF54-11A6-E54F-9152-4BB43264C941}" type="presParOf" srcId="{DCE9DCD7-6CB4-5D40-91AF-65C6FDB6951B}" destId="{64474933-054A-E741-A2C9-C4B1812E04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A18393-BAB0-4251-B411-2C2F3F57DF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95FFCED-AAA8-4AA1-8042-94DE0F054853}">
      <dgm:prSet/>
      <dgm:spPr/>
      <dgm:t>
        <a:bodyPr/>
        <a:lstStyle/>
        <a:p>
          <a:r>
            <a:rPr lang="en-US"/>
            <a:t>Family caregivers are </a:t>
          </a:r>
          <a:r>
            <a:rPr lang="en-US" b="1"/>
            <a:t>important supports </a:t>
          </a:r>
          <a:r>
            <a:rPr lang="en-US"/>
            <a:t>for people who use drugs</a:t>
          </a:r>
        </a:p>
      </dgm:t>
    </dgm:pt>
    <dgm:pt modelId="{11DA4E54-AD25-49C3-8E87-BF5283B113F2}" type="parTrans" cxnId="{70AC63D5-6560-4E8B-A79E-9E1826FEB62E}">
      <dgm:prSet/>
      <dgm:spPr/>
      <dgm:t>
        <a:bodyPr/>
        <a:lstStyle/>
        <a:p>
          <a:endParaRPr lang="en-US"/>
        </a:p>
      </dgm:t>
    </dgm:pt>
    <dgm:pt modelId="{893B00A4-42E7-426F-A762-E225C159A8E5}" type="sibTrans" cxnId="{70AC63D5-6560-4E8B-A79E-9E1826FEB62E}">
      <dgm:prSet/>
      <dgm:spPr/>
      <dgm:t>
        <a:bodyPr/>
        <a:lstStyle/>
        <a:p>
          <a:endParaRPr lang="en-US"/>
        </a:p>
      </dgm:t>
    </dgm:pt>
    <dgm:pt modelId="{5C608EBB-B672-4194-8195-F3D5BA4F538E}">
      <dgm:prSet/>
      <dgm:spPr/>
      <dgm:t>
        <a:bodyPr/>
        <a:lstStyle/>
        <a:p>
          <a:r>
            <a:rPr lang="en-US"/>
            <a:t>Their work is </a:t>
          </a:r>
          <a:r>
            <a:rPr lang="en-US" b="1"/>
            <a:t>tied to the criminalization of drugs.</a:t>
          </a:r>
          <a:endParaRPr lang="en-US"/>
        </a:p>
      </dgm:t>
    </dgm:pt>
    <dgm:pt modelId="{BE584D1F-1A78-4757-91E1-DF9F43FAC35B}" type="parTrans" cxnId="{C2F9554B-5C1A-47D2-BFF5-68E0A49D355A}">
      <dgm:prSet/>
      <dgm:spPr/>
      <dgm:t>
        <a:bodyPr/>
        <a:lstStyle/>
        <a:p>
          <a:endParaRPr lang="en-US"/>
        </a:p>
      </dgm:t>
    </dgm:pt>
    <dgm:pt modelId="{D5EAC333-CF26-4D98-A565-EF2BAB4431F6}" type="sibTrans" cxnId="{C2F9554B-5C1A-47D2-BFF5-68E0A49D355A}">
      <dgm:prSet/>
      <dgm:spPr/>
      <dgm:t>
        <a:bodyPr/>
        <a:lstStyle/>
        <a:p>
          <a:endParaRPr lang="en-US"/>
        </a:p>
      </dgm:t>
    </dgm:pt>
    <dgm:pt modelId="{5013B971-F39B-43B5-8BC1-D8B2CB624A3F}">
      <dgm:prSet/>
      <dgm:spPr/>
      <dgm:t>
        <a:bodyPr/>
        <a:lstStyle/>
        <a:p>
          <a:r>
            <a:rPr lang="en-US" b="1" dirty="0"/>
            <a:t>Very few supports </a:t>
          </a:r>
          <a:r>
            <a:rPr lang="en-US" dirty="0"/>
            <a:t>for family caregivers of people who use drugs</a:t>
          </a:r>
        </a:p>
      </dgm:t>
    </dgm:pt>
    <dgm:pt modelId="{32166C73-8A26-4055-BA55-87C93FD7B17B}" type="parTrans" cxnId="{E9336797-80E3-45C0-AA7B-CC177E895623}">
      <dgm:prSet/>
      <dgm:spPr/>
      <dgm:t>
        <a:bodyPr/>
        <a:lstStyle/>
        <a:p>
          <a:endParaRPr lang="en-US"/>
        </a:p>
      </dgm:t>
    </dgm:pt>
    <dgm:pt modelId="{CF370199-130F-40BB-AFD6-D9CA4C20C587}" type="sibTrans" cxnId="{E9336797-80E3-45C0-AA7B-CC177E895623}">
      <dgm:prSet/>
      <dgm:spPr/>
      <dgm:t>
        <a:bodyPr/>
        <a:lstStyle/>
        <a:p>
          <a:endParaRPr lang="en-US"/>
        </a:p>
      </dgm:t>
    </dgm:pt>
    <dgm:pt modelId="{DEEDD843-C4AC-40B6-A50D-AD2AA6A47F1E}">
      <dgm:prSet/>
      <dgm:spPr/>
      <dgm:t>
        <a:bodyPr/>
        <a:lstStyle/>
        <a:p>
          <a:r>
            <a:rPr lang="en-US"/>
            <a:t>Need to better understand </a:t>
          </a:r>
          <a:r>
            <a:rPr lang="en-US" b="1"/>
            <a:t>diverse experiences</a:t>
          </a:r>
          <a:endParaRPr lang="en-US"/>
        </a:p>
      </dgm:t>
    </dgm:pt>
    <dgm:pt modelId="{B8259928-3CBC-4D72-A3A3-8BF241CB454D}" type="parTrans" cxnId="{D64797AC-C5A3-4C6F-8901-BB1702287900}">
      <dgm:prSet/>
      <dgm:spPr/>
      <dgm:t>
        <a:bodyPr/>
        <a:lstStyle/>
        <a:p>
          <a:endParaRPr lang="en-US"/>
        </a:p>
      </dgm:t>
    </dgm:pt>
    <dgm:pt modelId="{B6D7241F-A5D3-4E13-80B3-4FF21D4C51C1}" type="sibTrans" cxnId="{D64797AC-C5A3-4C6F-8901-BB1702287900}">
      <dgm:prSet/>
      <dgm:spPr/>
      <dgm:t>
        <a:bodyPr/>
        <a:lstStyle/>
        <a:p>
          <a:endParaRPr lang="en-US"/>
        </a:p>
      </dgm:t>
    </dgm:pt>
    <dgm:pt modelId="{788F8261-AC5E-41EC-AABA-9AA5716963DF}">
      <dgm:prSet/>
      <dgm:spPr/>
      <dgm:t>
        <a:bodyPr/>
        <a:lstStyle/>
        <a:p>
          <a:r>
            <a:rPr lang="en-US"/>
            <a:t>Other family members (e.g., fathers, siblings, extended family members)</a:t>
          </a:r>
        </a:p>
      </dgm:t>
    </dgm:pt>
    <dgm:pt modelId="{2A2CE822-F233-4C24-B5F5-2786F71C2399}" type="parTrans" cxnId="{8238DB0C-3995-417C-816E-41BD5E1FDBA3}">
      <dgm:prSet/>
      <dgm:spPr/>
      <dgm:t>
        <a:bodyPr/>
        <a:lstStyle/>
        <a:p>
          <a:endParaRPr lang="en-US"/>
        </a:p>
      </dgm:t>
    </dgm:pt>
    <dgm:pt modelId="{8C2A022F-6773-467F-ADFA-20F293FAC1E2}" type="sibTrans" cxnId="{8238DB0C-3995-417C-816E-41BD5E1FDBA3}">
      <dgm:prSet/>
      <dgm:spPr/>
      <dgm:t>
        <a:bodyPr/>
        <a:lstStyle/>
        <a:p>
          <a:endParaRPr lang="en-US"/>
        </a:p>
      </dgm:t>
    </dgm:pt>
    <dgm:pt modelId="{12F7AA91-323F-4BD5-A3D2-08FA084A731C}">
      <dgm:prSet/>
      <dgm:spPr/>
      <dgm:t>
        <a:bodyPr/>
        <a:lstStyle/>
        <a:p>
          <a:r>
            <a:rPr lang="en-US"/>
            <a:t>Black, Indigenous and People of Colour (BIPOC)</a:t>
          </a:r>
        </a:p>
      </dgm:t>
    </dgm:pt>
    <dgm:pt modelId="{1B1A2E08-6066-4A7C-99E3-360245DC23CD}" type="parTrans" cxnId="{748A4CF6-54FD-41D7-A3E3-388545AA5529}">
      <dgm:prSet/>
      <dgm:spPr/>
      <dgm:t>
        <a:bodyPr/>
        <a:lstStyle/>
        <a:p>
          <a:endParaRPr lang="en-US"/>
        </a:p>
      </dgm:t>
    </dgm:pt>
    <dgm:pt modelId="{355F424F-CBD0-41D1-9ADE-34182C27C56F}" type="sibTrans" cxnId="{748A4CF6-54FD-41D7-A3E3-388545AA5529}">
      <dgm:prSet/>
      <dgm:spPr/>
      <dgm:t>
        <a:bodyPr/>
        <a:lstStyle/>
        <a:p>
          <a:endParaRPr lang="en-US"/>
        </a:p>
      </dgm:t>
    </dgm:pt>
    <dgm:pt modelId="{097D11EC-AB6C-47DA-BA7A-8FDB4AB0DC1B}">
      <dgm:prSet/>
      <dgm:spPr/>
      <dgm:t>
        <a:bodyPr/>
        <a:lstStyle/>
        <a:p>
          <a:r>
            <a:rPr lang="en-US"/>
            <a:t>Rural and remote settings</a:t>
          </a:r>
        </a:p>
      </dgm:t>
    </dgm:pt>
    <dgm:pt modelId="{E376EE82-628B-4D4F-A1CF-063520452EB9}" type="parTrans" cxnId="{EE8EA65D-E973-4DBA-8750-545C0F1F9C10}">
      <dgm:prSet/>
      <dgm:spPr/>
      <dgm:t>
        <a:bodyPr/>
        <a:lstStyle/>
        <a:p>
          <a:endParaRPr lang="en-US"/>
        </a:p>
      </dgm:t>
    </dgm:pt>
    <dgm:pt modelId="{72165400-94AD-4D01-BB9C-AAD2D035A108}" type="sibTrans" cxnId="{EE8EA65D-E973-4DBA-8750-545C0F1F9C10}">
      <dgm:prSet/>
      <dgm:spPr/>
      <dgm:t>
        <a:bodyPr/>
        <a:lstStyle/>
        <a:p>
          <a:endParaRPr lang="en-US"/>
        </a:p>
      </dgm:t>
    </dgm:pt>
    <dgm:pt modelId="{2D6D2F4E-6891-F341-BF26-4B4D780BA0BB}" type="pres">
      <dgm:prSet presAssocID="{DBA18393-BAB0-4251-B411-2C2F3F57DF84}" presName="linear" presStyleCnt="0">
        <dgm:presLayoutVars>
          <dgm:animLvl val="lvl"/>
          <dgm:resizeHandles val="exact"/>
        </dgm:presLayoutVars>
      </dgm:prSet>
      <dgm:spPr/>
    </dgm:pt>
    <dgm:pt modelId="{E58C8A49-F70B-2B49-BABD-02B3DF535800}" type="pres">
      <dgm:prSet presAssocID="{F95FFCED-AAA8-4AA1-8042-94DE0F05485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85618B-E212-A349-9D60-429BF87A8D4C}" type="pres">
      <dgm:prSet presAssocID="{893B00A4-42E7-426F-A762-E225C159A8E5}" presName="spacer" presStyleCnt="0"/>
      <dgm:spPr/>
    </dgm:pt>
    <dgm:pt modelId="{B791DE86-4B06-8B4E-B26F-34F3CEFA77F9}" type="pres">
      <dgm:prSet presAssocID="{5C608EBB-B672-4194-8195-F3D5BA4F53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957FB26-72F6-754B-9483-3E56ED66CE9D}" type="pres">
      <dgm:prSet presAssocID="{D5EAC333-CF26-4D98-A565-EF2BAB4431F6}" presName="spacer" presStyleCnt="0"/>
      <dgm:spPr/>
    </dgm:pt>
    <dgm:pt modelId="{809A85F8-814A-8F40-9A2C-D23EEA4EE9A4}" type="pres">
      <dgm:prSet presAssocID="{5013B971-F39B-43B5-8BC1-D8B2CB624A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856BE2-3BC5-BE41-BE41-BE70606FDF4B}" type="pres">
      <dgm:prSet presAssocID="{CF370199-130F-40BB-AFD6-D9CA4C20C587}" presName="spacer" presStyleCnt="0"/>
      <dgm:spPr/>
    </dgm:pt>
    <dgm:pt modelId="{AD184A95-0F3D-A043-BD6C-90C8F7CA1AA8}" type="pres">
      <dgm:prSet presAssocID="{DEEDD843-C4AC-40B6-A50D-AD2AA6A47F1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EAFE990-C5A8-BB40-B8FE-5A30D5495B2A}" type="pres">
      <dgm:prSet presAssocID="{DEEDD843-C4AC-40B6-A50D-AD2AA6A47F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238DB0C-3995-417C-816E-41BD5E1FDBA3}" srcId="{DEEDD843-C4AC-40B6-A50D-AD2AA6A47F1E}" destId="{788F8261-AC5E-41EC-AABA-9AA5716963DF}" srcOrd="0" destOrd="0" parTransId="{2A2CE822-F233-4C24-B5F5-2786F71C2399}" sibTransId="{8C2A022F-6773-467F-ADFA-20F293FAC1E2}"/>
    <dgm:cxn modelId="{9524AE17-878F-BB40-B899-A901D34FDE53}" type="presOf" srcId="{12F7AA91-323F-4BD5-A3D2-08FA084A731C}" destId="{1EAFE990-C5A8-BB40-B8FE-5A30D5495B2A}" srcOrd="0" destOrd="1" presId="urn:microsoft.com/office/officeart/2005/8/layout/vList2"/>
    <dgm:cxn modelId="{EE8EA65D-E973-4DBA-8750-545C0F1F9C10}" srcId="{DEEDD843-C4AC-40B6-A50D-AD2AA6A47F1E}" destId="{097D11EC-AB6C-47DA-BA7A-8FDB4AB0DC1B}" srcOrd="2" destOrd="0" parTransId="{E376EE82-628B-4D4F-A1CF-063520452EB9}" sibTransId="{72165400-94AD-4D01-BB9C-AAD2D035A108}"/>
    <dgm:cxn modelId="{070FCE5E-9A86-D449-9AE7-01AE55254F43}" type="presOf" srcId="{5C608EBB-B672-4194-8195-F3D5BA4F538E}" destId="{B791DE86-4B06-8B4E-B26F-34F3CEFA77F9}" srcOrd="0" destOrd="0" presId="urn:microsoft.com/office/officeart/2005/8/layout/vList2"/>
    <dgm:cxn modelId="{268C9C64-50D7-FD43-83C0-2FD45A1D4F11}" type="presOf" srcId="{788F8261-AC5E-41EC-AABA-9AA5716963DF}" destId="{1EAFE990-C5A8-BB40-B8FE-5A30D5495B2A}" srcOrd="0" destOrd="0" presId="urn:microsoft.com/office/officeart/2005/8/layout/vList2"/>
    <dgm:cxn modelId="{C2F9554B-5C1A-47D2-BFF5-68E0A49D355A}" srcId="{DBA18393-BAB0-4251-B411-2C2F3F57DF84}" destId="{5C608EBB-B672-4194-8195-F3D5BA4F538E}" srcOrd="1" destOrd="0" parTransId="{BE584D1F-1A78-4757-91E1-DF9F43FAC35B}" sibTransId="{D5EAC333-CF26-4D98-A565-EF2BAB4431F6}"/>
    <dgm:cxn modelId="{F224E670-56C1-F94F-8944-5128E2FFFAF4}" type="presOf" srcId="{097D11EC-AB6C-47DA-BA7A-8FDB4AB0DC1B}" destId="{1EAFE990-C5A8-BB40-B8FE-5A30D5495B2A}" srcOrd="0" destOrd="2" presId="urn:microsoft.com/office/officeart/2005/8/layout/vList2"/>
    <dgm:cxn modelId="{B9930B51-D4D6-854A-B8DA-434CD6690D05}" type="presOf" srcId="{DEEDD843-C4AC-40B6-A50D-AD2AA6A47F1E}" destId="{AD184A95-0F3D-A043-BD6C-90C8F7CA1AA8}" srcOrd="0" destOrd="0" presId="urn:microsoft.com/office/officeart/2005/8/layout/vList2"/>
    <dgm:cxn modelId="{6AF97088-CA93-724D-A363-4CE53B9192D1}" type="presOf" srcId="{5013B971-F39B-43B5-8BC1-D8B2CB624A3F}" destId="{809A85F8-814A-8F40-9A2C-D23EEA4EE9A4}" srcOrd="0" destOrd="0" presId="urn:microsoft.com/office/officeart/2005/8/layout/vList2"/>
    <dgm:cxn modelId="{E9336797-80E3-45C0-AA7B-CC177E895623}" srcId="{DBA18393-BAB0-4251-B411-2C2F3F57DF84}" destId="{5013B971-F39B-43B5-8BC1-D8B2CB624A3F}" srcOrd="2" destOrd="0" parTransId="{32166C73-8A26-4055-BA55-87C93FD7B17B}" sibTransId="{CF370199-130F-40BB-AFD6-D9CA4C20C587}"/>
    <dgm:cxn modelId="{06347397-0ABB-7F4C-BA5E-A06573327D4B}" type="presOf" srcId="{F95FFCED-AAA8-4AA1-8042-94DE0F054853}" destId="{E58C8A49-F70B-2B49-BABD-02B3DF535800}" srcOrd="0" destOrd="0" presId="urn:microsoft.com/office/officeart/2005/8/layout/vList2"/>
    <dgm:cxn modelId="{D64797AC-C5A3-4C6F-8901-BB1702287900}" srcId="{DBA18393-BAB0-4251-B411-2C2F3F57DF84}" destId="{DEEDD843-C4AC-40B6-A50D-AD2AA6A47F1E}" srcOrd="3" destOrd="0" parTransId="{B8259928-3CBC-4D72-A3A3-8BF241CB454D}" sibTransId="{B6D7241F-A5D3-4E13-80B3-4FF21D4C51C1}"/>
    <dgm:cxn modelId="{70AC63D5-6560-4E8B-A79E-9E1826FEB62E}" srcId="{DBA18393-BAB0-4251-B411-2C2F3F57DF84}" destId="{F95FFCED-AAA8-4AA1-8042-94DE0F054853}" srcOrd="0" destOrd="0" parTransId="{11DA4E54-AD25-49C3-8E87-BF5283B113F2}" sibTransId="{893B00A4-42E7-426F-A762-E225C159A8E5}"/>
    <dgm:cxn modelId="{5BBE94D6-014E-9C4C-8086-BE4DAEB87A80}" type="presOf" srcId="{DBA18393-BAB0-4251-B411-2C2F3F57DF84}" destId="{2D6D2F4E-6891-F341-BF26-4B4D780BA0BB}" srcOrd="0" destOrd="0" presId="urn:microsoft.com/office/officeart/2005/8/layout/vList2"/>
    <dgm:cxn modelId="{748A4CF6-54FD-41D7-A3E3-388545AA5529}" srcId="{DEEDD843-C4AC-40B6-A50D-AD2AA6A47F1E}" destId="{12F7AA91-323F-4BD5-A3D2-08FA084A731C}" srcOrd="1" destOrd="0" parTransId="{1B1A2E08-6066-4A7C-99E3-360245DC23CD}" sibTransId="{355F424F-CBD0-41D1-9ADE-34182C27C56F}"/>
    <dgm:cxn modelId="{7D532EF2-CE98-964E-98FB-B6641AD78481}" type="presParOf" srcId="{2D6D2F4E-6891-F341-BF26-4B4D780BA0BB}" destId="{E58C8A49-F70B-2B49-BABD-02B3DF535800}" srcOrd="0" destOrd="0" presId="urn:microsoft.com/office/officeart/2005/8/layout/vList2"/>
    <dgm:cxn modelId="{B8ACE083-E4E1-B145-9E6C-F046ED7BB93D}" type="presParOf" srcId="{2D6D2F4E-6891-F341-BF26-4B4D780BA0BB}" destId="{5C85618B-E212-A349-9D60-429BF87A8D4C}" srcOrd="1" destOrd="0" presId="urn:microsoft.com/office/officeart/2005/8/layout/vList2"/>
    <dgm:cxn modelId="{834CA79A-ED08-B44A-B002-CB49B9492F73}" type="presParOf" srcId="{2D6D2F4E-6891-F341-BF26-4B4D780BA0BB}" destId="{B791DE86-4B06-8B4E-B26F-34F3CEFA77F9}" srcOrd="2" destOrd="0" presId="urn:microsoft.com/office/officeart/2005/8/layout/vList2"/>
    <dgm:cxn modelId="{1D1D2040-F65F-4D43-A947-B544F98A7A25}" type="presParOf" srcId="{2D6D2F4E-6891-F341-BF26-4B4D780BA0BB}" destId="{9957FB26-72F6-754B-9483-3E56ED66CE9D}" srcOrd="3" destOrd="0" presId="urn:microsoft.com/office/officeart/2005/8/layout/vList2"/>
    <dgm:cxn modelId="{4E40110B-54EB-D444-93A6-D18E0EB104AA}" type="presParOf" srcId="{2D6D2F4E-6891-F341-BF26-4B4D780BA0BB}" destId="{809A85F8-814A-8F40-9A2C-D23EEA4EE9A4}" srcOrd="4" destOrd="0" presId="urn:microsoft.com/office/officeart/2005/8/layout/vList2"/>
    <dgm:cxn modelId="{2F3C1089-3A1B-2D46-96CD-902475E9749C}" type="presParOf" srcId="{2D6D2F4E-6891-F341-BF26-4B4D780BA0BB}" destId="{FC856BE2-3BC5-BE41-BE41-BE70606FDF4B}" srcOrd="5" destOrd="0" presId="urn:microsoft.com/office/officeart/2005/8/layout/vList2"/>
    <dgm:cxn modelId="{5A8C0701-C64C-584F-BB3A-A56A1A7F6B5D}" type="presParOf" srcId="{2D6D2F4E-6891-F341-BF26-4B4D780BA0BB}" destId="{AD184A95-0F3D-A043-BD6C-90C8F7CA1AA8}" srcOrd="6" destOrd="0" presId="urn:microsoft.com/office/officeart/2005/8/layout/vList2"/>
    <dgm:cxn modelId="{AFB571E8-E9BF-6F4A-B86C-69EA097E93AA}" type="presParOf" srcId="{2D6D2F4E-6891-F341-BF26-4B4D780BA0BB}" destId="{1EAFE990-C5A8-BB40-B8FE-5A30D5495B2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53491-50E1-5644-A54B-959B0AC11942}">
      <dsp:nvSpPr>
        <dsp:cNvPr id="0" name=""/>
        <dsp:cNvSpPr/>
      </dsp:nvSpPr>
      <dsp:spPr>
        <a:xfrm>
          <a:off x="0" y="708652"/>
          <a:ext cx="3428999" cy="2057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1. Who provides family caregiving for people who use drugs in rural places?</a:t>
          </a:r>
          <a:endParaRPr lang="en-US" sz="2600" kern="1200" dirty="0"/>
        </a:p>
      </dsp:txBody>
      <dsp:txXfrm>
        <a:off x="0" y="708652"/>
        <a:ext cx="3428999" cy="2057399"/>
      </dsp:txXfrm>
    </dsp:sp>
    <dsp:sp modelId="{4689A786-6EE1-F94B-A76C-15EB0C89EF1C}">
      <dsp:nvSpPr>
        <dsp:cNvPr id="0" name=""/>
        <dsp:cNvSpPr/>
      </dsp:nvSpPr>
      <dsp:spPr>
        <a:xfrm>
          <a:off x="3771900" y="708652"/>
          <a:ext cx="3428999" cy="2057399"/>
        </a:xfrm>
        <a:prstGeom prst="rect">
          <a:avLst/>
        </a:prstGeom>
        <a:solidFill>
          <a:schemeClr val="accent2">
            <a:hueOff val="-747884"/>
            <a:satOff val="-252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2. What activities comprise family caregiving for people who use drugs in rural places? </a:t>
          </a:r>
          <a:endParaRPr lang="en-US" sz="2600" kern="1200" dirty="0"/>
        </a:p>
      </dsp:txBody>
      <dsp:txXfrm>
        <a:off x="3771900" y="708652"/>
        <a:ext cx="3428999" cy="2057399"/>
      </dsp:txXfrm>
    </dsp:sp>
    <dsp:sp modelId="{EFF74E02-0C7F-F34A-BD31-49A50E0F4E8B}">
      <dsp:nvSpPr>
        <dsp:cNvPr id="0" name=""/>
        <dsp:cNvSpPr/>
      </dsp:nvSpPr>
      <dsp:spPr>
        <a:xfrm>
          <a:off x="7543800" y="708652"/>
          <a:ext cx="3428999" cy="2057399"/>
        </a:xfrm>
        <a:prstGeom prst="rect">
          <a:avLst/>
        </a:prstGeom>
        <a:solidFill>
          <a:schemeClr val="accent2">
            <a:hueOff val="-1495768"/>
            <a:satOff val="-503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3. What are the impacts of family caregiving for people who use drugs in rural places?</a:t>
          </a:r>
          <a:endParaRPr lang="en-US" sz="2600" kern="1200" dirty="0"/>
        </a:p>
      </dsp:txBody>
      <dsp:txXfrm>
        <a:off x="7543800" y="708652"/>
        <a:ext cx="3428999" cy="2057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76A8-6816-2241-84DB-78D26DF2B67B}">
      <dsp:nvSpPr>
        <dsp:cNvPr id="0" name=""/>
        <dsp:cNvSpPr/>
      </dsp:nvSpPr>
      <dsp:spPr>
        <a:xfrm>
          <a:off x="0" y="770503"/>
          <a:ext cx="6289482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817C7-2EE4-E74B-8099-68FFDA0965C3}">
      <dsp:nvSpPr>
        <dsp:cNvPr id="0" name=""/>
        <dsp:cNvSpPr/>
      </dsp:nvSpPr>
      <dsp:spPr>
        <a:xfrm>
          <a:off x="314474" y="416263"/>
          <a:ext cx="440263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09" tIns="0" rIns="1664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Total of </a:t>
          </a:r>
          <a:r>
            <a:rPr lang="en-US" sz="2400" b="1" u="sng" kern="1200" dirty="0"/>
            <a:t>3</a:t>
          </a:r>
          <a:r>
            <a:rPr lang="en-US" sz="2400" b="1" kern="1200" dirty="0"/>
            <a:t> articles (6 excluded) </a:t>
          </a:r>
          <a:endParaRPr lang="en-US" sz="2400" kern="1200" dirty="0"/>
        </a:p>
      </dsp:txBody>
      <dsp:txXfrm>
        <a:off x="349059" y="450848"/>
        <a:ext cx="4333467" cy="639310"/>
      </dsp:txXfrm>
    </dsp:sp>
    <dsp:sp modelId="{4FDA8100-6B8A-7E43-A5AA-F16FD3B34C4F}">
      <dsp:nvSpPr>
        <dsp:cNvPr id="0" name=""/>
        <dsp:cNvSpPr/>
      </dsp:nvSpPr>
      <dsp:spPr>
        <a:xfrm>
          <a:off x="0" y="1859143"/>
          <a:ext cx="6289482" cy="1738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34" tIns="499872" rIns="48813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From United States and India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Centres</a:t>
          </a:r>
          <a:r>
            <a:rPr lang="en-US" sz="2400" kern="1200" dirty="0"/>
            <a:t> on middle-class families and impacts of caregiving</a:t>
          </a:r>
        </a:p>
      </dsp:txBody>
      <dsp:txXfrm>
        <a:off x="0" y="1859143"/>
        <a:ext cx="6289482" cy="1738799"/>
      </dsp:txXfrm>
    </dsp:sp>
    <dsp:sp modelId="{909AD8B8-28CA-784D-9583-1ADB4A4D7D43}">
      <dsp:nvSpPr>
        <dsp:cNvPr id="0" name=""/>
        <dsp:cNvSpPr/>
      </dsp:nvSpPr>
      <dsp:spPr>
        <a:xfrm>
          <a:off x="314474" y="1504903"/>
          <a:ext cx="4402637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09" tIns="0" rIns="1664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Some thoughts</a:t>
          </a:r>
        </a:p>
      </dsp:txBody>
      <dsp:txXfrm>
        <a:off x="349059" y="1539488"/>
        <a:ext cx="4333467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458BE-3E32-C342-BAF1-0DA962933490}">
      <dsp:nvSpPr>
        <dsp:cNvPr id="0" name=""/>
        <dsp:cNvSpPr/>
      </dsp:nvSpPr>
      <dsp:spPr>
        <a:xfrm>
          <a:off x="0" y="17451"/>
          <a:ext cx="7426712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Some </a:t>
          </a:r>
          <a:r>
            <a:rPr lang="en-US" sz="2700" kern="1200"/>
            <a:t>activities are </a:t>
          </a:r>
          <a:r>
            <a:rPr lang="en-US" sz="2700" b="1" kern="1200"/>
            <a:t>similar to</a:t>
          </a:r>
          <a:r>
            <a:rPr lang="en-US" sz="2700" kern="1200"/>
            <a:t> caregiving for other health issues:</a:t>
          </a:r>
        </a:p>
      </dsp:txBody>
      <dsp:txXfrm>
        <a:off x="52431" y="69882"/>
        <a:ext cx="7321850" cy="969198"/>
      </dsp:txXfrm>
    </dsp:sp>
    <dsp:sp modelId="{C4C85162-B9F3-C645-8370-0AEA72C58201}">
      <dsp:nvSpPr>
        <dsp:cNvPr id="0" name=""/>
        <dsp:cNvSpPr/>
      </dsp:nvSpPr>
      <dsp:spPr>
        <a:xfrm>
          <a:off x="0" y="1091511"/>
          <a:ext cx="7426712" cy="14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9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Supporting access to health and social services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Transportation, co-pay for treatment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Supporting general well-being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Basic necessities (food, housing), emotional support</a:t>
          </a:r>
        </a:p>
      </dsp:txBody>
      <dsp:txXfrm>
        <a:off x="0" y="1091511"/>
        <a:ext cx="7426712" cy="1425195"/>
      </dsp:txXfrm>
    </dsp:sp>
    <dsp:sp modelId="{042F5B9D-D729-D146-AC19-7DCA7C287E01}">
      <dsp:nvSpPr>
        <dsp:cNvPr id="0" name=""/>
        <dsp:cNvSpPr/>
      </dsp:nvSpPr>
      <dsp:spPr>
        <a:xfrm>
          <a:off x="0" y="2516706"/>
          <a:ext cx="7426712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Framed within the context of </a:t>
          </a:r>
          <a:r>
            <a:rPr lang="en-US" sz="2700" b="1" kern="1200"/>
            <a:t>criminalization</a:t>
          </a:r>
          <a:r>
            <a:rPr lang="en-US" sz="2700" kern="1200"/>
            <a:t> and subsequent </a:t>
          </a:r>
          <a:r>
            <a:rPr lang="en-US" sz="2700" b="1" kern="1200"/>
            <a:t>stigma.</a:t>
          </a:r>
          <a:endParaRPr lang="en-US" sz="2700" kern="1200"/>
        </a:p>
      </dsp:txBody>
      <dsp:txXfrm>
        <a:off x="52431" y="2569137"/>
        <a:ext cx="7321850" cy="969198"/>
      </dsp:txXfrm>
    </dsp:sp>
    <dsp:sp modelId="{64474933-054A-E741-A2C9-C4B1812E04E9}">
      <dsp:nvSpPr>
        <dsp:cNvPr id="0" name=""/>
        <dsp:cNvSpPr/>
      </dsp:nvSpPr>
      <dsp:spPr>
        <a:xfrm>
          <a:off x="0" y="3590766"/>
          <a:ext cx="7426712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79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Sole caregiver for children when parents are incarcerated or in treatment</a:t>
          </a:r>
        </a:p>
      </dsp:txBody>
      <dsp:txXfrm>
        <a:off x="0" y="3590766"/>
        <a:ext cx="7426712" cy="656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C8A49-F70B-2B49-BABD-02B3DF535800}">
      <dsp:nvSpPr>
        <dsp:cNvPr id="0" name=""/>
        <dsp:cNvSpPr/>
      </dsp:nvSpPr>
      <dsp:spPr>
        <a:xfrm>
          <a:off x="0" y="190828"/>
          <a:ext cx="991486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Family caregivers are </a:t>
          </a:r>
          <a:r>
            <a:rPr lang="en-US" sz="2600" b="1" kern="1200"/>
            <a:t>important supports </a:t>
          </a:r>
          <a:r>
            <a:rPr lang="en-US" sz="2600" kern="1200"/>
            <a:t>for people who use drugs</a:t>
          </a:r>
        </a:p>
      </dsp:txBody>
      <dsp:txXfrm>
        <a:off x="30442" y="221270"/>
        <a:ext cx="9853976" cy="562726"/>
      </dsp:txXfrm>
    </dsp:sp>
    <dsp:sp modelId="{B791DE86-4B06-8B4E-B26F-34F3CEFA77F9}">
      <dsp:nvSpPr>
        <dsp:cNvPr id="0" name=""/>
        <dsp:cNvSpPr/>
      </dsp:nvSpPr>
      <dsp:spPr>
        <a:xfrm>
          <a:off x="0" y="889318"/>
          <a:ext cx="991486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Their work is </a:t>
          </a:r>
          <a:r>
            <a:rPr lang="en-US" sz="2600" b="1" kern="1200"/>
            <a:t>tied to the criminalization of drugs.</a:t>
          </a:r>
          <a:endParaRPr lang="en-US" sz="2600" kern="1200"/>
        </a:p>
      </dsp:txBody>
      <dsp:txXfrm>
        <a:off x="30442" y="919760"/>
        <a:ext cx="9853976" cy="562726"/>
      </dsp:txXfrm>
    </dsp:sp>
    <dsp:sp modelId="{809A85F8-814A-8F40-9A2C-D23EEA4EE9A4}">
      <dsp:nvSpPr>
        <dsp:cNvPr id="0" name=""/>
        <dsp:cNvSpPr/>
      </dsp:nvSpPr>
      <dsp:spPr>
        <a:xfrm>
          <a:off x="0" y="1587809"/>
          <a:ext cx="991486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Very few supports </a:t>
          </a:r>
          <a:r>
            <a:rPr lang="en-US" sz="2600" kern="1200" dirty="0"/>
            <a:t>for family caregivers of people who use drugs</a:t>
          </a:r>
        </a:p>
      </dsp:txBody>
      <dsp:txXfrm>
        <a:off x="30442" y="1618251"/>
        <a:ext cx="9853976" cy="562726"/>
      </dsp:txXfrm>
    </dsp:sp>
    <dsp:sp modelId="{AD184A95-0F3D-A043-BD6C-90C8F7CA1AA8}">
      <dsp:nvSpPr>
        <dsp:cNvPr id="0" name=""/>
        <dsp:cNvSpPr/>
      </dsp:nvSpPr>
      <dsp:spPr>
        <a:xfrm>
          <a:off x="0" y="2286299"/>
          <a:ext cx="991486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Need to better understand </a:t>
          </a:r>
          <a:r>
            <a:rPr lang="en-US" sz="2600" b="1" kern="1200"/>
            <a:t>diverse experiences</a:t>
          </a:r>
          <a:endParaRPr lang="en-US" sz="2600" kern="1200"/>
        </a:p>
      </dsp:txBody>
      <dsp:txXfrm>
        <a:off x="30442" y="2316741"/>
        <a:ext cx="9853976" cy="562726"/>
      </dsp:txXfrm>
    </dsp:sp>
    <dsp:sp modelId="{1EAFE990-C5A8-BB40-B8FE-5A30D5495B2A}">
      <dsp:nvSpPr>
        <dsp:cNvPr id="0" name=""/>
        <dsp:cNvSpPr/>
      </dsp:nvSpPr>
      <dsp:spPr>
        <a:xfrm>
          <a:off x="0" y="2909909"/>
          <a:ext cx="9914860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7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Other family members (e.g., fathers, siblings, extended family members)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Black, Indigenous and People of Colour (BIPOC)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Rural and remote settings</a:t>
          </a:r>
        </a:p>
      </dsp:txBody>
      <dsp:txXfrm>
        <a:off x="0" y="2909909"/>
        <a:ext cx="9914860" cy="1022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3648-8FDF-E248-82FF-8C6726D1A97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D4468-4550-C849-8E2B-E623D6529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D4468-4550-C849-8E2B-E623D6529E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61eed324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61eed324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45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6538200" y="2653400"/>
            <a:ext cx="45740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622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9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6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0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7B58-87C1-446D-BDA9-B06F4BCF7782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2637B58-87C1-446D-BDA9-B06F4BCF7782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1F5A19-AFB8-4ED6-8F86-8FE92E25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0F7475D-5CD0-420F-8E59-B84F32727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1859C0D-E18A-4C86-B214-4AC5F1CB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18929" cy="6858000"/>
          </a:xfrm>
          <a:custGeom>
            <a:avLst/>
            <a:gdLst>
              <a:gd name="connsiteX0" fmla="*/ 0 w 4618929"/>
              <a:gd name="connsiteY0" fmla="*/ 0 h 6858000"/>
              <a:gd name="connsiteX1" fmla="*/ 4618929 w 4618929"/>
              <a:gd name="connsiteY1" fmla="*/ 0 h 6858000"/>
              <a:gd name="connsiteX2" fmla="*/ 1187974 w 4618929"/>
              <a:gd name="connsiteY2" fmla="*/ 3430955 h 6858000"/>
              <a:gd name="connsiteX3" fmla="*/ 4442373 w 4618929"/>
              <a:gd name="connsiteY3" fmla="*/ 6857446 h 6858000"/>
              <a:gd name="connsiteX4" fmla="*/ 4464285 w 4618929"/>
              <a:gd name="connsiteY4" fmla="*/ 6858000 h 6858000"/>
              <a:gd name="connsiteX5" fmla="*/ 0 w 461892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929" h="6858000">
                <a:moveTo>
                  <a:pt x="0" y="0"/>
                </a:moveTo>
                <a:lnTo>
                  <a:pt x="4618929" y="0"/>
                </a:lnTo>
                <a:cubicBezTo>
                  <a:pt x="2724065" y="0"/>
                  <a:pt x="1187974" y="1536091"/>
                  <a:pt x="1187974" y="3430955"/>
                </a:cubicBezTo>
                <a:cubicBezTo>
                  <a:pt x="1187974" y="5266604"/>
                  <a:pt x="2629559" y="6765554"/>
                  <a:pt x="4442373" y="6857446"/>
                </a:cubicBezTo>
                <a:lnTo>
                  <a:pt x="4464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4F0AF-CB1A-D1B4-6987-3BD6FA8BA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80" y="2110516"/>
            <a:ext cx="10400264" cy="2993158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CA" sz="5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Synthesizing the global research on family caregiving for people who use drugs in rural settings: </a:t>
            </a:r>
            <a:br>
              <a:rPr lang="en-CA" sz="5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br>
              <a:rPr lang="en-CA" sz="5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r>
              <a:rPr lang="en-CA" sz="5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What we know and next steps</a:t>
            </a:r>
            <a:br>
              <a:rPr lang="en-CA" sz="5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endParaRPr lang="en-CA" sz="5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E616F4-2B04-4A83-B9CB-BD61C5724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2996" y="4677378"/>
            <a:ext cx="10739004" cy="2180622"/>
          </a:xfrm>
          <a:custGeom>
            <a:avLst/>
            <a:gdLst>
              <a:gd name="connsiteX0" fmla="*/ 3178561 w 10739004"/>
              <a:gd name="connsiteY0" fmla="*/ 0 h 2180622"/>
              <a:gd name="connsiteX1" fmla="*/ 3193852 w 10739004"/>
              <a:gd name="connsiteY1" fmla="*/ 0 h 2180622"/>
              <a:gd name="connsiteX2" fmla="*/ 10739004 w 10739004"/>
              <a:gd name="connsiteY2" fmla="*/ 0 h 2180622"/>
              <a:gd name="connsiteX3" fmla="*/ 10739004 w 10739004"/>
              <a:gd name="connsiteY3" fmla="*/ 2180622 h 2180622"/>
              <a:gd name="connsiteX4" fmla="*/ 0 w 10739004"/>
              <a:gd name="connsiteY4" fmla="*/ 2180622 h 2180622"/>
              <a:gd name="connsiteX5" fmla="*/ 16470 w 10739004"/>
              <a:gd name="connsiteY5" fmla="*/ 2134074 h 2180622"/>
              <a:gd name="connsiteX6" fmla="*/ 3017296 w 10739004"/>
              <a:gd name="connsiteY6" fmla="*/ 4464 h 218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9004" h="2180622">
                <a:moveTo>
                  <a:pt x="3178561" y="0"/>
                </a:moveTo>
                <a:lnTo>
                  <a:pt x="3193852" y="0"/>
                </a:lnTo>
                <a:lnTo>
                  <a:pt x="10739004" y="0"/>
                </a:lnTo>
                <a:lnTo>
                  <a:pt x="10739004" y="2180622"/>
                </a:lnTo>
                <a:lnTo>
                  <a:pt x="0" y="2180622"/>
                </a:lnTo>
                <a:lnTo>
                  <a:pt x="16470" y="2134074"/>
                </a:lnTo>
                <a:cubicBezTo>
                  <a:pt x="506892" y="933772"/>
                  <a:pt x="1657686" y="73383"/>
                  <a:pt x="3017296" y="44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AA36B-9940-4B5E-BC39-493576FB5D62}"/>
              </a:ext>
            </a:extLst>
          </p:cNvPr>
          <p:cNvSpPr txBox="1"/>
          <p:nvPr/>
        </p:nvSpPr>
        <p:spPr>
          <a:xfrm>
            <a:off x="5012184" y="5103674"/>
            <a:ext cx="6786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Holly Mathias, MA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 of Public Health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University of Alberta</a:t>
            </a:r>
          </a:p>
          <a:p>
            <a:pPr algn="r"/>
            <a:r>
              <a:rPr lang="en-US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AFINet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International Conference </a:t>
            </a:r>
          </a:p>
          <a:p>
            <a:pPr algn="r"/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 15,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</a:p>
          <a:p>
            <a:pPr algn="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73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50">
            <a:extLst>
              <a:ext uri="{FF2B5EF4-FFF2-40B4-BE49-F238E27FC236}">
                <a16:creationId xmlns:a16="http://schemas.microsoft.com/office/drawing/2014/main" id="{2CFAFE48-F595-4AD0-9646-A2A0F804D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Vancouver's Downtown Eastside changing with development | CTV News">
            <a:extLst>
              <a:ext uri="{FF2B5EF4-FFF2-40B4-BE49-F238E27FC236}">
                <a16:creationId xmlns:a16="http://schemas.microsoft.com/office/drawing/2014/main" id="{4DB3BC80-0940-D791-1600-8B306BD90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6" r="40219" b="1"/>
          <a:stretch/>
        </p:blipFill>
        <p:spPr bwMode="auto">
          <a:xfrm>
            <a:off x="8118283" y="367811"/>
            <a:ext cx="4073717" cy="68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52">
            <a:extLst>
              <a:ext uri="{FF2B5EF4-FFF2-40B4-BE49-F238E27FC236}">
                <a16:creationId xmlns:a16="http://schemas.microsoft.com/office/drawing/2014/main" id="{DE5930DD-AC18-4308-B425-71C1E6511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82405" cy="6858000"/>
          </a:xfrm>
          <a:custGeom>
            <a:avLst/>
            <a:gdLst>
              <a:gd name="connsiteX0" fmla="*/ 0 w 11582405"/>
              <a:gd name="connsiteY0" fmla="*/ 0 h 6858000"/>
              <a:gd name="connsiteX1" fmla="*/ 914405 w 11582405"/>
              <a:gd name="connsiteY1" fmla="*/ 0 h 6858000"/>
              <a:gd name="connsiteX2" fmla="*/ 5713050 w 11582405"/>
              <a:gd name="connsiteY2" fmla="*/ 0 h 6858000"/>
              <a:gd name="connsiteX3" fmla="*/ 6305384 w 11582405"/>
              <a:gd name="connsiteY3" fmla="*/ 0 h 6858000"/>
              <a:gd name="connsiteX4" fmla="*/ 7474231 w 11582405"/>
              <a:gd name="connsiteY4" fmla="*/ 0 h 6858000"/>
              <a:gd name="connsiteX5" fmla="*/ 11582405 w 11582405"/>
              <a:gd name="connsiteY5" fmla="*/ 0 h 6858000"/>
              <a:gd name="connsiteX6" fmla="*/ 8151450 w 11582405"/>
              <a:gd name="connsiteY6" fmla="*/ 3430955 h 6858000"/>
              <a:gd name="connsiteX7" fmla="*/ 11405849 w 11582405"/>
              <a:gd name="connsiteY7" fmla="*/ 6857446 h 6858000"/>
              <a:gd name="connsiteX8" fmla="*/ 11427761 w 11582405"/>
              <a:gd name="connsiteY8" fmla="*/ 6858000 h 6858000"/>
              <a:gd name="connsiteX9" fmla="*/ 7474231 w 11582405"/>
              <a:gd name="connsiteY9" fmla="*/ 6858000 h 6858000"/>
              <a:gd name="connsiteX10" fmla="*/ 6305384 w 11582405"/>
              <a:gd name="connsiteY10" fmla="*/ 6858000 h 6858000"/>
              <a:gd name="connsiteX11" fmla="*/ 5713050 w 11582405"/>
              <a:gd name="connsiteY11" fmla="*/ 6858000 h 6858000"/>
              <a:gd name="connsiteX12" fmla="*/ 914405 w 11582405"/>
              <a:gd name="connsiteY12" fmla="*/ 6858000 h 6858000"/>
              <a:gd name="connsiteX13" fmla="*/ 0 w 11582405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2405" h="6858000">
                <a:moveTo>
                  <a:pt x="0" y="0"/>
                </a:moveTo>
                <a:lnTo>
                  <a:pt x="914405" y="0"/>
                </a:lnTo>
                <a:lnTo>
                  <a:pt x="5713050" y="0"/>
                </a:lnTo>
                <a:lnTo>
                  <a:pt x="6305384" y="0"/>
                </a:lnTo>
                <a:lnTo>
                  <a:pt x="7474231" y="0"/>
                </a:lnTo>
                <a:lnTo>
                  <a:pt x="11582405" y="0"/>
                </a:lnTo>
                <a:cubicBezTo>
                  <a:pt x="9687541" y="0"/>
                  <a:pt x="8151450" y="1536091"/>
                  <a:pt x="8151450" y="3430955"/>
                </a:cubicBezTo>
                <a:cubicBezTo>
                  <a:pt x="8151450" y="5266604"/>
                  <a:pt x="9593035" y="6765554"/>
                  <a:pt x="11405849" y="6857446"/>
                </a:cubicBezTo>
                <a:lnTo>
                  <a:pt x="11427761" y="6858000"/>
                </a:lnTo>
                <a:lnTo>
                  <a:pt x="7474231" y="6858000"/>
                </a:lnTo>
                <a:lnTo>
                  <a:pt x="6305384" y="6858000"/>
                </a:lnTo>
                <a:lnTo>
                  <a:pt x="5713050" y="6858000"/>
                </a:lnTo>
                <a:lnTo>
                  <a:pt x="9144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54">
            <a:extLst>
              <a:ext uri="{FF2B5EF4-FFF2-40B4-BE49-F238E27FC236}">
                <a16:creationId xmlns:a16="http://schemas.microsoft.com/office/drawing/2014/main" id="{8187E792-FEA2-4A41-B758-2F6A8960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9"/>
            <a:ext cx="11582405" cy="6858000"/>
          </a:xfrm>
          <a:custGeom>
            <a:avLst/>
            <a:gdLst>
              <a:gd name="connsiteX0" fmla="*/ 0 w 11582405"/>
              <a:gd name="connsiteY0" fmla="*/ 0 h 6858000"/>
              <a:gd name="connsiteX1" fmla="*/ 914405 w 11582405"/>
              <a:gd name="connsiteY1" fmla="*/ 0 h 6858000"/>
              <a:gd name="connsiteX2" fmla="*/ 5713050 w 11582405"/>
              <a:gd name="connsiteY2" fmla="*/ 0 h 6858000"/>
              <a:gd name="connsiteX3" fmla="*/ 6305384 w 11582405"/>
              <a:gd name="connsiteY3" fmla="*/ 0 h 6858000"/>
              <a:gd name="connsiteX4" fmla="*/ 7474231 w 11582405"/>
              <a:gd name="connsiteY4" fmla="*/ 0 h 6858000"/>
              <a:gd name="connsiteX5" fmla="*/ 11582405 w 11582405"/>
              <a:gd name="connsiteY5" fmla="*/ 0 h 6858000"/>
              <a:gd name="connsiteX6" fmla="*/ 8151450 w 11582405"/>
              <a:gd name="connsiteY6" fmla="*/ 3430955 h 6858000"/>
              <a:gd name="connsiteX7" fmla="*/ 11405849 w 11582405"/>
              <a:gd name="connsiteY7" fmla="*/ 6857446 h 6858000"/>
              <a:gd name="connsiteX8" fmla="*/ 11427761 w 11582405"/>
              <a:gd name="connsiteY8" fmla="*/ 6858000 h 6858000"/>
              <a:gd name="connsiteX9" fmla="*/ 7474231 w 11582405"/>
              <a:gd name="connsiteY9" fmla="*/ 6858000 h 6858000"/>
              <a:gd name="connsiteX10" fmla="*/ 6305384 w 11582405"/>
              <a:gd name="connsiteY10" fmla="*/ 6858000 h 6858000"/>
              <a:gd name="connsiteX11" fmla="*/ 5713050 w 11582405"/>
              <a:gd name="connsiteY11" fmla="*/ 6858000 h 6858000"/>
              <a:gd name="connsiteX12" fmla="*/ 914405 w 11582405"/>
              <a:gd name="connsiteY12" fmla="*/ 6858000 h 6858000"/>
              <a:gd name="connsiteX13" fmla="*/ 0 w 11582405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2405" h="6858000">
                <a:moveTo>
                  <a:pt x="0" y="0"/>
                </a:moveTo>
                <a:lnTo>
                  <a:pt x="914405" y="0"/>
                </a:lnTo>
                <a:lnTo>
                  <a:pt x="5713050" y="0"/>
                </a:lnTo>
                <a:lnTo>
                  <a:pt x="6305384" y="0"/>
                </a:lnTo>
                <a:lnTo>
                  <a:pt x="7474231" y="0"/>
                </a:lnTo>
                <a:lnTo>
                  <a:pt x="11582405" y="0"/>
                </a:lnTo>
                <a:cubicBezTo>
                  <a:pt x="9687541" y="0"/>
                  <a:pt x="8151450" y="1536091"/>
                  <a:pt x="8151450" y="3430955"/>
                </a:cubicBezTo>
                <a:cubicBezTo>
                  <a:pt x="8151450" y="5266604"/>
                  <a:pt x="9593035" y="6765554"/>
                  <a:pt x="11405849" y="6857446"/>
                </a:cubicBezTo>
                <a:lnTo>
                  <a:pt x="11427761" y="6858000"/>
                </a:lnTo>
                <a:lnTo>
                  <a:pt x="7474231" y="6858000"/>
                </a:lnTo>
                <a:lnTo>
                  <a:pt x="6305384" y="6858000"/>
                </a:lnTo>
                <a:lnTo>
                  <a:pt x="5713050" y="6858000"/>
                </a:lnTo>
                <a:lnTo>
                  <a:pt x="9144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56">
            <a:extLst>
              <a:ext uri="{FF2B5EF4-FFF2-40B4-BE49-F238E27FC236}">
                <a16:creationId xmlns:a16="http://schemas.microsoft.com/office/drawing/2014/main" id="{99306CCF-A6EE-4717-9203-A6934CAF7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8161601" cy="6853443"/>
          </a:xfrm>
          <a:custGeom>
            <a:avLst/>
            <a:gdLst>
              <a:gd name="connsiteX0" fmla="*/ 0 w 8161601"/>
              <a:gd name="connsiteY0" fmla="*/ 0 h 6853443"/>
              <a:gd name="connsiteX1" fmla="*/ 8161601 w 8161601"/>
              <a:gd name="connsiteY1" fmla="*/ 0 h 6853443"/>
              <a:gd name="connsiteX2" fmla="*/ 8143927 w 8161601"/>
              <a:gd name="connsiteY2" fmla="*/ 3773283 h 6853443"/>
              <a:gd name="connsiteX3" fmla="*/ 4730685 w 8161601"/>
              <a:gd name="connsiteY3" fmla="*/ 6853443 h 6853443"/>
              <a:gd name="connsiteX4" fmla="*/ 0 w 8161601"/>
              <a:gd name="connsiteY4" fmla="*/ 6851154 h 68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601" h="6853443">
                <a:moveTo>
                  <a:pt x="0" y="0"/>
                </a:moveTo>
                <a:lnTo>
                  <a:pt x="8161601" y="0"/>
                </a:lnTo>
                <a:lnTo>
                  <a:pt x="8143927" y="3773283"/>
                </a:lnTo>
                <a:cubicBezTo>
                  <a:pt x="7968227" y="5503363"/>
                  <a:pt x="6507120" y="6853443"/>
                  <a:pt x="4730685" y="6853443"/>
                </a:cubicBezTo>
                <a:lnTo>
                  <a:pt x="0" y="6851154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1037"/>
            <a:ext cx="6514773" cy="13863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n-lt"/>
              </a:rPr>
              <a:t>Findings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9" name="TextBox 2">
            <a:extLst>
              <a:ext uri="{FF2B5EF4-FFF2-40B4-BE49-F238E27FC236}">
                <a16:creationId xmlns:a16="http://schemas.microsoft.com/office/drawing/2014/main" id="{AEB10F19-D62F-A7F1-C739-DB7354C97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973298"/>
              </p:ext>
            </p:extLst>
          </p:nvPr>
        </p:nvGraphicFramePr>
        <p:xfrm>
          <a:off x="914401" y="2162755"/>
          <a:ext cx="6289482" cy="4014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27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B4153B-B110-4ED7-8630-3CABE81A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5C78E-B270-4285-98D2-CD98C01B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3A2060A-9B94-4B72-B661-8908DD26C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F34811-F695-48A5-BE8E-269963D86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77284-BC9F-45E8-873C-A5F23388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8950"/>
            <a:ext cx="9914859" cy="1423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1. Caregiving is Gendered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A9099-00F2-2CD7-4374-BB9689336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713" y="2724150"/>
            <a:ext cx="6719887" cy="4133850"/>
          </a:xfrm>
        </p:spPr>
        <p:txBody>
          <a:bodyPr anchor="t">
            <a:normAutofit/>
          </a:bodyPr>
          <a:lstStyle/>
          <a:p>
            <a:pPr marL="514350" indent="-285750">
              <a:spcAft>
                <a:spcPts val="600"/>
              </a:spcAft>
            </a:pPr>
            <a:r>
              <a:rPr lang="en-US" dirty="0"/>
              <a:t>Most family members providing care are:</a:t>
            </a:r>
          </a:p>
          <a:p>
            <a:pPr marL="971550" lvl="1" indent="-285750">
              <a:spcAft>
                <a:spcPts val="600"/>
              </a:spcAft>
            </a:pPr>
            <a:r>
              <a:rPr lang="en-US" sz="2000" b="1" dirty="0"/>
              <a:t>Mothers</a:t>
            </a:r>
          </a:p>
          <a:p>
            <a:pPr marL="1428750" lvl="2" indent="-285750">
              <a:spcAft>
                <a:spcPts val="600"/>
              </a:spcAft>
            </a:pPr>
            <a:r>
              <a:rPr lang="en-US" sz="2000" dirty="0"/>
              <a:t>‘Intensive mothering’ values </a:t>
            </a:r>
            <a:endParaRPr lang="en-US" sz="2000" b="1" dirty="0"/>
          </a:p>
          <a:p>
            <a:pPr marL="971550" lvl="1" indent="-285750">
              <a:spcAft>
                <a:spcPts val="600"/>
              </a:spcAft>
            </a:pPr>
            <a:r>
              <a:rPr lang="en-US" sz="2000" b="1" dirty="0"/>
              <a:t>Wives</a:t>
            </a:r>
          </a:p>
          <a:p>
            <a:pPr marL="1428750" lvl="2" indent="-285750">
              <a:spcAft>
                <a:spcPts val="600"/>
              </a:spcAft>
            </a:pPr>
            <a:r>
              <a:rPr lang="en-US" sz="2000" dirty="0"/>
              <a:t>Cultural responsibility</a:t>
            </a:r>
          </a:p>
          <a:p>
            <a:pPr marL="1428750" lvl="2" indent="-285750">
              <a:spcAft>
                <a:spcPts val="600"/>
              </a:spcAft>
            </a:pPr>
            <a:r>
              <a:rPr lang="en-US" sz="2000" dirty="0"/>
              <a:t>Fear of stigma/lack of privacy</a:t>
            </a:r>
            <a:endParaRPr lang="en-US" dirty="0"/>
          </a:p>
        </p:txBody>
      </p:sp>
      <p:pic>
        <p:nvPicPr>
          <p:cNvPr id="1026" name="Picture 2" descr="Grown Kids Still Need a Mother's Love - Her View From Home">
            <a:extLst>
              <a:ext uri="{FF2B5EF4-FFF2-40B4-BE49-F238E27FC236}">
                <a16:creationId xmlns:a16="http://schemas.microsoft.com/office/drawing/2014/main" id="{9FDB3D67-5040-AC2F-CF7E-7B72582F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3" y="2871955"/>
            <a:ext cx="4561039" cy="30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8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18463-E5A7-EB25-D7B2-A20CA0DA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2. Caregiving in the Context of Crime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39C0BC22-00C6-FF14-1FE3-BC516C5BB1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537" y="2361019"/>
          <a:ext cx="7426712" cy="426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EEDE27-F2FC-DC3F-716D-451E21CD2D44}"/>
              </a:ext>
            </a:extLst>
          </p:cNvPr>
          <p:cNvSpPr txBox="1"/>
          <p:nvPr/>
        </p:nvSpPr>
        <p:spPr>
          <a:xfrm>
            <a:off x="8848643" y="5217780"/>
            <a:ext cx="197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Source: The </a:t>
            </a:r>
            <a:r>
              <a:rPr lang="en-US" sz="1100" dirty="0" err="1"/>
              <a:t>DePaulia</a:t>
            </a:r>
            <a:endParaRPr lang="en-US" sz="1100" dirty="0"/>
          </a:p>
        </p:txBody>
      </p:sp>
      <p:pic>
        <p:nvPicPr>
          <p:cNvPr id="1026" name="Picture 2" descr="Edmonton inmates were forced into prison fight club, lawsuit alleges |  Globalnews.ca">
            <a:extLst>
              <a:ext uri="{FF2B5EF4-FFF2-40B4-BE49-F238E27FC236}">
                <a16:creationId xmlns:a16="http://schemas.microsoft.com/office/drawing/2014/main" id="{3041B1BF-A1E1-3658-D79B-A785C532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6" y="2945554"/>
            <a:ext cx="4259157" cy="28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7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9943-D4DE-3A6E-B6C9-7442C033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3. Caregiving Can Be Challenging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801E7-DA66-7AD7-58F5-33A139C42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70" y="5155481"/>
            <a:ext cx="9914860" cy="5377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Very few</a:t>
            </a:r>
            <a:r>
              <a:rPr lang="en-US" b="1" dirty="0">
                <a:solidFill>
                  <a:schemeClr val="tx1"/>
                </a:solidFill>
              </a:rPr>
              <a:t> caregiving </a:t>
            </a:r>
            <a:r>
              <a:rPr lang="en-US" b="1" dirty="0"/>
              <a:t>supports </a:t>
            </a:r>
            <a:r>
              <a:rPr lang="en-US" dirty="0"/>
              <a:t>available for caregivers of people who use drugs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DEFFE7-B17C-EDCE-C078-418BBBBB1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526210"/>
              </p:ext>
            </p:extLst>
          </p:nvPr>
        </p:nvGraphicFramePr>
        <p:xfrm>
          <a:off x="1400459" y="2118360"/>
          <a:ext cx="7714965" cy="24059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01406">
                  <a:extLst>
                    <a:ext uri="{9D8B030D-6E8A-4147-A177-3AD203B41FA5}">
                      <a16:colId xmlns:a16="http://schemas.microsoft.com/office/drawing/2014/main" val="3148277265"/>
                    </a:ext>
                  </a:extLst>
                </a:gridCol>
                <a:gridCol w="4013559">
                  <a:extLst>
                    <a:ext uri="{9D8B030D-6E8A-4147-A177-3AD203B41FA5}">
                      <a16:colId xmlns:a16="http://schemas.microsoft.com/office/drawing/2014/main" val="457669835"/>
                    </a:ext>
                  </a:extLst>
                </a:gridCol>
              </a:tblGrid>
              <a:tr h="38415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</a:rPr>
                        <a:t>Impact on Self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</a:rPr>
                        <a:t>Impact on Others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98319"/>
                  </a:ext>
                </a:extLst>
              </a:tr>
              <a:tr h="20096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Poor mental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Poor physical 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Financial stress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Isolation/stigmatization from community</a:t>
                      </a:r>
                    </a:p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57763"/>
                  </a:ext>
                </a:extLst>
              </a:tr>
            </a:tbl>
          </a:graphicData>
        </a:graphic>
      </p:graphicFrame>
      <p:pic>
        <p:nvPicPr>
          <p:cNvPr id="7" name="Picture 2" descr="Punishing drug use heightens the stigma of addiction - STAT">
            <a:extLst>
              <a:ext uri="{FF2B5EF4-FFF2-40B4-BE49-F238E27FC236}">
                <a16:creationId xmlns:a16="http://schemas.microsoft.com/office/drawing/2014/main" id="{F1882C8B-52BE-17E2-0346-F85A13B82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21" y="2118360"/>
            <a:ext cx="2116388" cy="2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71AB78-E14D-45E2-2B81-1EED4E088C92}"/>
              </a:ext>
            </a:extLst>
          </p:cNvPr>
          <p:cNvSpPr txBox="1"/>
          <p:nvPr/>
        </p:nvSpPr>
        <p:spPr>
          <a:xfrm>
            <a:off x="10150807" y="4264227"/>
            <a:ext cx="2330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Source: Verity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489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EB74-EF92-0A2B-B5BF-6CC4E472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Summary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822704-524F-F835-1872-16CE5CBF1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953182"/>
              </p:ext>
            </p:extLst>
          </p:nvPr>
        </p:nvGraphicFramePr>
        <p:xfrm>
          <a:off x="914400" y="1919673"/>
          <a:ext cx="9914860" cy="412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255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3946-413C-F63F-F7FC-38488C3C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Future Research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FB61-502F-CB2A-A81A-1BE850FA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19672"/>
            <a:ext cx="10603833" cy="3939261"/>
          </a:xfrm>
        </p:spPr>
        <p:txBody>
          <a:bodyPr>
            <a:normAutofit/>
          </a:bodyPr>
          <a:lstStyle/>
          <a:p>
            <a:r>
              <a:rPr lang="en-US" dirty="0"/>
              <a:t>Informs doctoral research on family caregiving experiences in rural Alberta, Manitoba, and Saskatchewan</a:t>
            </a:r>
          </a:p>
          <a:p>
            <a:r>
              <a:rPr lang="en-US" dirty="0"/>
              <a:t>Developed with several community partners, including members of Moms Stop the Harm, Manitoba Harm Reduction Network, Alberta Alliance Who Educate and Advocate Responsibly</a:t>
            </a:r>
          </a:p>
          <a:p>
            <a:r>
              <a:rPr lang="en-US" dirty="0"/>
              <a:t>Aim of bringing visibility to rural substance use, outlining requisite supports for people who use drugs and their families in rural places, and inform advocacy efforts.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0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09A230-1F63-4EE2-8589-626E2B6F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465A8E8-87E3-4DE2-BF21-0CD11D369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267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7F9D98B-D5C9-4581-805C-863BB6233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9510" y="-1255373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AF53555D-6C9B-4EA0-B967-6C5A88051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081559" y="-1255372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9E412-CD1E-D470-37C0-8E758A38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1036"/>
            <a:ext cx="3136710" cy="4576764"/>
          </a:xfrm>
        </p:spPr>
        <p:txBody>
          <a:bodyPr anchor="t"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+mn-lt"/>
              </a:rPr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FE9B-0810-4AB7-13E8-77ECC25F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618362"/>
            <a:ext cx="6400800" cy="3278875"/>
          </a:xfrm>
        </p:spPr>
        <p:txBody>
          <a:bodyPr anchor="ctr">
            <a:normAutofit/>
          </a:bodyPr>
          <a:lstStyle/>
          <a:p>
            <a:r>
              <a:rPr lang="en-US" dirty="0"/>
              <a:t>Special thanks to doctoral research team members, including supervisor Dr. Elaine </a:t>
            </a:r>
            <a:r>
              <a:rPr lang="en-US" dirty="0" err="1"/>
              <a:t>Hyshka</a:t>
            </a:r>
            <a:endParaRPr lang="en-US" dirty="0"/>
          </a:p>
          <a:p>
            <a:r>
              <a:rPr lang="en-US" dirty="0"/>
              <a:t>Funding provided by University of Alberta and Vanier Canada Graduate Scholarship (SSHRC)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Using the Vanier CGS logo - Vanier Canada Graduate Scholarships">
            <a:extLst>
              <a:ext uri="{FF2B5EF4-FFF2-40B4-BE49-F238E27FC236}">
                <a16:creationId xmlns:a16="http://schemas.microsoft.com/office/drawing/2014/main" id="{A26AACD9-9F90-57B9-B61B-36AE86A16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9424" y="3376862"/>
            <a:ext cx="3111690" cy="16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Alberta - Official Athletics Website">
            <a:extLst>
              <a:ext uri="{FF2B5EF4-FFF2-40B4-BE49-F238E27FC236}">
                <a16:creationId xmlns:a16="http://schemas.microsoft.com/office/drawing/2014/main" id="{AE307678-DAD8-E376-2233-DBB49175D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338" y="3521241"/>
            <a:ext cx="3111690" cy="1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460601-718B-6B41-C6BC-9BC121552459}"/>
              </a:ext>
            </a:extLst>
          </p:cNvPr>
          <p:cNvSpPr txBox="1"/>
          <p:nvPr/>
        </p:nvSpPr>
        <p:spPr>
          <a:xfrm>
            <a:off x="4660953" y="5556035"/>
            <a:ext cx="736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For questions and more information: </a:t>
            </a:r>
            <a:r>
              <a:rPr lang="en-US" sz="2400" b="1" dirty="0" err="1"/>
              <a:t>hmathias@ualberta.ca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415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71F5A19-AFB8-4ED6-8F86-8FE92E25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F7475D-5CD0-420F-8E59-B84F32727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1859C0D-E18A-4C86-B214-4AC5F1CB6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18929" cy="6858000"/>
          </a:xfrm>
          <a:custGeom>
            <a:avLst/>
            <a:gdLst>
              <a:gd name="connsiteX0" fmla="*/ 0 w 4618929"/>
              <a:gd name="connsiteY0" fmla="*/ 0 h 6858000"/>
              <a:gd name="connsiteX1" fmla="*/ 4618929 w 4618929"/>
              <a:gd name="connsiteY1" fmla="*/ 0 h 6858000"/>
              <a:gd name="connsiteX2" fmla="*/ 1187974 w 4618929"/>
              <a:gd name="connsiteY2" fmla="*/ 3430955 h 6858000"/>
              <a:gd name="connsiteX3" fmla="*/ 4442373 w 4618929"/>
              <a:gd name="connsiteY3" fmla="*/ 6857446 h 6858000"/>
              <a:gd name="connsiteX4" fmla="*/ 4464285 w 4618929"/>
              <a:gd name="connsiteY4" fmla="*/ 6858000 h 6858000"/>
              <a:gd name="connsiteX5" fmla="*/ 0 w 461892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8929" h="6858000">
                <a:moveTo>
                  <a:pt x="0" y="0"/>
                </a:moveTo>
                <a:lnTo>
                  <a:pt x="4618929" y="0"/>
                </a:lnTo>
                <a:cubicBezTo>
                  <a:pt x="2724065" y="0"/>
                  <a:pt x="1187974" y="1536091"/>
                  <a:pt x="1187974" y="3430955"/>
                </a:cubicBezTo>
                <a:cubicBezTo>
                  <a:pt x="1187974" y="5266604"/>
                  <a:pt x="2629559" y="6765554"/>
                  <a:pt x="4442373" y="6857446"/>
                </a:cubicBezTo>
                <a:lnTo>
                  <a:pt x="4464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E43FD-D085-02B5-7133-F6F23EC2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620" y="1009816"/>
            <a:ext cx="8069180" cy="2993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+mn-lt"/>
              </a:rPr>
              <a:t>Questions?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E616F4-2B04-4A83-B9CB-BD61C5724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2996" y="4677378"/>
            <a:ext cx="10739004" cy="2180622"/>
          </a:xfrm>
          <a:custGeom>
            <a:avLst/>
            <a:gdLst>
              <a:gd name="connsiteX0" fmla="*/ 3178561 w 10739004"/>
              <a:gd name="connsiteY0" fmla="*/ 0 h 2180622"/>
              <a:gd name="connsiteX1" fmla="*/ 3193852 w 10739004"/>
              <a:gd name="connsiteY1" fmla="*/ 0 h 2180622"/>
              <a:gd name="connsiteX2" fmla="*/ 10739004 w 10739004"/>
              <a:gd name="connsiteY2" fmla="*/ 0 h 2180622"/>
              <a:gd name="connsiteX3" fmla="*/ 10739004 w 10739004"/>
              <a:gd name="connsiteY3" fmla="*/ 2180622 h 2180622"/>
              <a:gd name="connsiteX4" fmla="*/ 0 w 10739004"/>
              <a:gd name="connsiteY4" fmla="*/ 2180622 h 2180622"/>
              <a:gd name="connsiteX5" fmla="*/ 16470 w 10739004"/>
              <a:gd name="connsiteY5" fmla="*/ 2134074 h 2180622"/>
              <a:gd name="connsiteX6" fmla="*/ 3017296 w 10739004"/>
              <a:gd name="connsiteY6" fmla="*/ 4464 h 218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39004" h="2180622">
                <a:moveTo>
                  <a:pt x="3178561" y="0"/>
                </a:moveTo>
                <a:lnTo>
                  <a:pt x="3193852" y="0"/>
                </a:lnTo>
                <a:lnTo>
                  <a:pt x="10739004" y="0"/>
                </a:lnTo>
                <a:lnTo>
                  <a:pt x="10739004" y="2180622"/>
                </a:lnTo>
                <a:lnTo>
                  <a:pt x="0" y="2180622"/>
                </a:lnTo>
                <a:lnTo>
                  <a:pt x="16470" y="2134074"/>
                </a:lnTo>
                <a:cubicBezTo>
                  <a:pt x="506892" y="933772"/>
                  <a:pt x="1657686" y="73383"/>
                  <a:pt x="3017296" y="44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22E42-2801-10D1-4C0D-82E0955B49E6}"/>
              </a:ext>
            </a:extLst>
          </p:cNvPr>
          <p:cNvSpPr txBox="1"/>
          <p:nvPr/>
        </p:nvSpPr>
        <p:spPr>
          <a:xfrm>
            <a:off x="2903620" y="5257800"/>
            <a:ext cx="77643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120000"/>
              </a:lnSpc>
              <a:spcBef>
                <a:spcPts val="1000"/>
              </a:spcBef>
              <a:buClr>
                <a:schemeClr val="accent5"/>
              </a:buClr>
            </a:pPr>
            <a:endParaRPr lang="en-US" b="1" cap="all" spc="300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51377-3018-48E0-DB13-4C58A6342E2C}"/>
              </a:ext>
            </a:extLst>
          </p:cNvPr>
          <p:cNvSpPr txBox="1"/>
          <p:nvPr/>
        </p:nvSpPr>
        <p:spPr>
          <a:xfrm>
            <a:off x="6930189" y="5422232"/>
            <a:ext cx="4668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hmathias@ualberta.ca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369DB5D3-4B63-4FD1-BA37-8EBACA587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B5650669-C083-4D8C-BC61-0EE74F1CC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8" y="0"/>
            <a:ext cx="7875323" cy="68532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C214C731-4700-4E5F-92C1-54F9C83F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8624" y="0"/>
            <a:ext cx="7351628" cy="6858000"/>
          </a:xfrm>
          <a:custGeom>
            <a:avLst/>
            <a:gdLst>
              <a:gd name="connsiteX0" fmla="*/ 0 w 7351628"/>
              <a:gd name="connsiteY0" fmla="*/ 0 h 6858000"/>
              <a:gd name="connsiteX1" fmla="*/ 1482273 w 7351628"/>
              <a:gd name="connsiteY1" fmla="*/ 0 h 6858000"/>
              <a:gd name="connsiteX2" fmla="*/ 2438400 w 7351628"/>
              <a:gd name="connsiteY2" fmla="*/ 0 h 6858000"/>
              <a:gd name="connsiteX3" fmla="*/ 7351628 w 7351628"/>
              <a:gd name="connsiteY3" fmla="*/ 0 h 6858000"/>
              <a:gd name="connsiteX4" fmla="*/ 3920673 w 7351628"/>
              <a:gd name="connsiteY4" fmla="*/ 3430955 h 6858000"/>
              <a:gd name="connsiteX5" fmla="*/ 7175072 w 7351628"/>
              <a:gd name="connsiteY5" fmla="*/ 6857446 h 6858000"/>
              <a:gd name="connsiteX6" fmla="*/ 7196984 w 7351628"/>
              <a:gd name="connsiteY6" fmla="*/ 6858000 h 6858000"/>
              <a:gd name="connsiteX7" fmla="*/ 2438400 w 7351628"/>
              <a:gd name="connsiteY7" fmla="*/ 6858000 h 6858000"/>
              <a:gd name="connsiteX8" fmla="*/ 1482273 w 7351628"/>
              <a:gd name="connsiteY8" fmla="*/ 6858000 h 6858000"/>
              <a:gd name="connsiteX9" fmla="*/ 0 w 735162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51628" h="6858000">
                <a:moveTo>
                  <a:pt x="0" y="0"/>
                </a:moveTo>
                <a:lnTo>
                  <a:pt x="1482273" y="0"/>
                </a:lnTo>
                <a:lnTo>
                  <a:pt x="2438400" y="0"/>
                </a:lnTo>
                <a:lnTo>
                  <a:pt x="7351628" y="0"/>
                </a:lnTo>
                <a:cubicBezTo>
                  <a:pt x="5456764" y="0"/>
                  <a:pt x="3920673" y="1536091"/>
                  <a:pt x="3920673" y="3430955"/>
                </a:cubicBezTo>
                <a:cubicBezTo>
                  <a:pt x="3920673" y="5266604"/>
                  <a:pt x="5362258" y="6765554"/>
                  <a:pt x="7175072" y="6857446"/>
                </a:cubicBezTo>
                <a:lnTo>
                  <a:pt x="7196984" y="6858000"/>
                </a:lnTo>
                <a:lnTo>
                  <a:pt x="2438400" y="6858000"/>
                </a:lnTo>
                <a:lnTo>
                  <a:pt x="14822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4055F-C2FB-42E3-EDF7-F723A912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3250190" cy="5486400"/>
          </a:xfrm>
        </p:spPr>
        <p:txBody>
          <a:bodyPr anchor="ctr">
            <a:normAutofit/>
          </a:bodyPr>
          <a:lstStyle/>
          <a:p>
            <a:r>
              <a:rPr lang="en-US" sz="25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Acknowledgements</a:t>
            </a:r>
          </a:p>
        </p:txBody>
      </p:sp>
      <p:sp useBgFill="1">
        <p:nvSpPr>
          <p:cNvPr id="34" name="Freeform: Shape 22">
            <a:extLst>
              <a:ext uri="{FF2B5EF4-FFF2-40B4-BE49-F238E27FC236}">
                <a16:creationId xmlns:a16="http://schemas.microsoft.com/office/drawing/2014/main" id="{26C151D7-1FA6-4D02-9CDD-5C3205DB2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04573" y="0"/>
            <a:ext cx="5963231" cy="6861910"/>
          </a:xfrm>
          <a:custGeom>
            <a:avLst/>
            <a:gdLst>
              <a:gd name="connsiteX0" fmla="*/ 2532276 w 5963231"/>
              <a:gd name="connsiteY0" fmla="*/ 6861910 h 6861910"/>
              <a:gd name="connsiteX1" fmla="*/ 2377645 w 5963231"/>
              <a:gd name="connsiteY1" fmla="*/ 6858000 h 6861910"/>
              <a:gd name="connsiteX2" fmla="*/ 0 w 5963231"/>
              <a:gd name="connsiteY2" fmla="*/ 6858000 h 6861910"/>
              <a:gd name="connsiteX3" fmla="*/ 0 w 5963231"/>
              <a:gd name="connsiteY3" fmla="*/ 0 h 6861910"/>
              <a:gd name="connsiteX4" fmla="*/ 2532276 w 5963231"/>
              <a:gd name="connsiteY4" fmla="*/ 0 h 6861910"/>
              <a:gd name="connsiteX5" fmla="*/ 2547568 w 5963231"/>
              <a:gd name="connsiteY5" fmla="*/ 0 h 6861910"/>
              <a:gd name="connsiteX6" fmla="*/ 2547568 w 5963231"/>
              <a:gd name="connsiteY6" fmla="*/ 387 h 6861910"/>
              <a:gd name="connsiteX7" fmla="*/ 2708832 w 5963231"/>
              <a:gd name="connsiteY7" fmla="*/ 4464 h 6861910"/>
              <a:gd name="connsiteX8" fmla="*/ 5963231 w 5963231"/>
              <a:gd name="connsiteY8" fmla="*/ 3430955 h 6861910"/>
              <a:gd name="connsiteX9" fmla="*/ 2532276 w 5963231"/>
              <a:gd name="connsiteY9" fmla="*/ 6861910 h 6861910"/>
              <a:gd name="connsiteX0" fmla="*/ 2532276 w 5963231"/>
              <a:gd name="connsiteY0" fmla="*/ 6861910 h 6861910"/>
              <a:gd name="connsiteX1" fmla="*/ 0 w 5963231"/>
              <a:gd name="connsiteY1" fmla="*/ 6858000 h 6861910"/>
              <a:gd name="connsiteX2" fmla="*/ 0 w 5963231"/>
              <a:gd name="connsiteY2" fmla="*/ 0 h 6861910"/>
              <a:gd name="connsiteX3" fmla="*/ 2532276 w 5963231"/>
              <a:gd name="connsiteY3" fmla="*/ 0 h 6861910"/>
              <a:gd name="connsiteX4" fmla="*/ 2547568 w 5963231"/>
              <a:gd name="connsiteY4" fmla="*/ 0 h 6861910"/>
              <a:gd name="connsiteX5" fmla="*/ 2547568 w 5963231"/>
              <a:gd name="connsiteY5" fmla="*/ 387 h 6861910"/>
              <a:gd name="connsiteX6" fmla="*/ 2708832 w 5963231"/>
              <a:gd name="connsiteY6" fmla="*/ 4464 h 6861910"/>
              <a:gd name="connsiteX7" fmla="*/ 5963231 w 5963231"/>
              <a:gd name="connsiteY7" fmla="*/ 3430955 h 6861910"/>
              <a:gd name="connsiteX8" fmla="*/ 2532276 w 5963231"/>
              <a:gd name="connsiteY8" fmla="*/ 6861910 h 68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3231" h="6861910">
                <a:moveTo>
                  <a:pt x="2532276" y="6861910"/>
                </a:moveTo>
                <a:lnTo>
                  <a:pt x="0" y="6858000"/>
                </a:lnTo>
                <a:lnTo>
                  <a:pt x="0" y="0"/>
                </a:lnTo>
                <a:lnTo>
                  <a:pt x="2532276" y="0"/>
                </a:lnTo>
                <a:lnTo>
                  <a:pt x="2547568" y="0"/>
                </a:lnTo>
                <a:lnTo>
                  <a:pt x="2547568" y="387"/>
                </a:lnTo>
                <a:lnTo>
                  <a:pt x="2708832" y="4464"/>
                </a:lnTo>
                <a:cubicBezTo>
                  <a:pt x="4521646" y="96356"/>
                  <a:pt x="5963231" y="1595306"/>
                  <a:pt x="5963231" y="3430955"/>
                </a:cubicBezTo>
                <a:cubicBezTo>
                  <a:pt x="5963231" y="5325819"/>
                  <a:pt x="4427140" y="6861910"/>
                  <a:pt x="2532276" y="6861910"/>
                </a:cubicBez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28258-BF1B-68AF-DE6B-6786E8ECE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946" y="1042639"/>
            <a:ext cx="6096000" cy="54911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b="0" i="0" u="none" strike="noStrike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The University of Alberta respectfully acknowledges that we are situated on Treaty 6 territory, traditional lands of First Nations and Métis people</a:t>
            </a:r>
          </a:p>
          <a:p>
            <a:pPr marL="0" indent="0">
              <a:buNone/>
            </a:pPr>
            <a:endParaRPr lang="en-CA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acknowledge the nearly 35,000 Canadians and many more around the world who have died from a toxic drug supply, and the families and communities who grieve their passing.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0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623496" y="719077"/>
            <a:ext cx="9374000" cy="1332400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-CA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Positionality</a:t>
            </a:r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325326" y="1842610"/>
            <a:ext cx="4710501" cy="4296313"/>
          </a:xfr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Aft>
                <a:spcPts val="800"/>
              </a:spcAft>
            </a:pPr>
            <a:r>
              <a:rPr lang="en-CA" b="1" dirty="0"/>
              <a:t>PhD Public Health student</a:t>
            </a:r>
          </a:p>
          <a:p>
            <a:pPr>
              <a:spcAft>
                <a:spcPts val="800"/>
              </a:spcAft>
            </a:pPr>
            <a:r>
              <a:rPr lang="en-CA" b="1" dirty="0"/>
              <a:t>Ally of people who use drugs and their families</a:t>
            </a:r>
          </a:p>
          <a:p>
            <a:pPr>
              <a:spcAft>
                <a:spcPts val="800"/>
              </a:spcAft>
            </a:pPr>
            <a:r>
              <a:rPr lang="en-CA" b="1" dirty="0"/>
              <a:t>Raised in rural Canada </a:t>
            </a:r>
          </a:p>
          <a:p>
            <a:pPr>
              <a:spcAft>
                <a:spcPts val="800"/>
              </a:spcAft>
            </a:pPr>
            <a:r>
              <a:rPr lang="en-CA" b="1" dirty="0"/>
              <a:t>Young caregiver</a:t>
            </a:r>
          </a:p>
        </p:txBody>
      </p:sp>
      <p:sp>
        <p:nvSpPr>
          <p:cNvPr id="289" name="Text Placeholder 3">
            <a:extLst>
              <a:ext uri="{FF2B5EF4-FFF2-40B4-BE49-F238E27FC236}">
                <a16:creationId xmlns:a16="http://schemas.microsoft.com/office/drawing/2014/main" id="{902C4C60-3F17-9A99-BAAC-EAFAC1BA928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sky, outdoor, water, beach&#10;&#10;Description automatically generated">
            <a:extLst>
              <a:ext uri="{FF2B5EF4-FFF2-40B4-BE49-F238E27FC236}">
                <a16:creationId xmlns:a16="http://schemas.microsoft.com/office/drawing/2014/main" id="{8C1324D3-C797-4B0E-38A2-D3566C0B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708" y="-62090"/>
            <a:ext cx="6517452" cy="69821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54E4A1-6024-4D18-89EA-EB7EF53D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4965AF-C953-45C8-BD68-12F8B5881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56" y="0"/>
            <a:ext cx="12186844" cy="2128964"/>
          </a:xfrm>
          <a:custGeom>
            <a:avLst/>
            <a:gdLst>
              <a:gd name="connsiteX0" fmla="*/ 0 w 12186844"/>
              <a:gd name="connsiteY0" fmla="*/ 0 h 2128964"/>
              <a:gd name="connsiteX1" fmla="*/ 12186844 w 12186844"/>
              <a:gd name="connsiteY1" fmla="*/ 0 h 2128964"/>
              <a:gd name="connsiteX2" fmla="*/ 12186844 w 12186844"/>
              <a:gd name="connsiteY2" fmla="*/ 2128964 h 2128964"/>
              <a:gd name="connsiteX3" fmla="*/ 2247277 w 12186844"/>
              <a:gd name="connsiteY3" fmla="*/ 2128964 h 2128964"/>
              <a:gd name="connsiteX4" fmla="*/ 2326545 w 12186844"/>
              <a:gd name="connsiteY4" fmla="*/ 2125211 h 2128964"/>
              <a:gd name="connsiteX5" fmla="*/ 2191729 w 12186844"/>
              <a:gd name="connsiteY5" fmla="*/ 2118828 h 2128964"/>
              <a:gd name="connsiteX6" fmla="*/ 66975 w 12186844"/>
              <a:gd name="connsiteY6" fmla="*/ 349781 h 212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6844" h="2128964">
                <a:moveTo>
                  <a:pt x="0" y="0"/>
                </a:moveTo>
                <a:lnTo>
                  <a:pt x="12186844" y="0"/>
                </a:lnTo>
                <a:lnTo>
                  <a:pt x="12186844" y="2128964"/>
                </a:lnTo>
                <a:lnTo>
                  <a:pt x="2247277" y="2128964"/>
                </a:lnTo>
                <a:lnTo>
                  <a:pt x="2326545" y="2125211"/>
                </a:lnTo>
                <a:lnTo>
                  <a:pt x="2191729" y="2118828"/>
                </a:lnTo>
                <a:cubicBezTo>
                  <a:pt x="1174891" y="2022044"/>
                  <a:pt x="338983" y="1304706"/>
                  <a:pt x="66975" y="3497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ECE677-C1FD-4829-8D4A-3C19A04A3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672" y="0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0988"/>
            <a:ext cx="9344578" cy="11564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Drug Poisoning Crisis in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7FBCC-2861-EC28-9BB0-25970D0A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593073"/>
            <a:ext cx="4164567" cy="3430039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Nearly 35,000 apparent drug-related deaths in Canada since 2016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Linked to toxic drug supply and harmful drug policies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social and health harms linked to substance use</a:t>
            </a:r>
          </a:p>
        </p:txBody>
      </p:sp>
      <p:pic>
        <p:nvPicPr>
          <p:cNvPr id="6" name="Picture 5" descr="A map of canada with purple and white text&#10;&#10;Description automatically generated with low confidence">
            <a:extLst>
              <a:ext uri="{FF2B5EF4-FFF2-40B4-BE49-F238E27FC236}">
                <a16:creationId xmlns:a16="http://schemas.microsoft.com/office/drawing/2014/main" id="{063C7AD2-79E8-66D4-CEF9-98E42E9B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507" y="1879476"/>
            <a:ext cx="6227222" cy="48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1668"/>
            <a:ext cx="6397496" cy="1544951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91DE4-CAB4-3D19-8596-3199BA0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98837"/>
            <a:ext cx="6096000" cy="4033054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Access to a range of supports and services may reduce harms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Some access challenges in rural areas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Availability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Stigma/discrimination</a:t>
            </a: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Criminalization/risk of arrest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Informal supports may fill ‘access gaps’ to formal supports and services</a:t>
            </a:r>
          </a:p>
          <a:p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Picture 11" descr="Closed sign in window">
            <a:extLst>
              <a:ext uri="{FF2B5EF4-FFF2-40B4-BE49-F238E27FC236}">
                <a16:creationId xmlns:a16="http://schemas.microsoft.com/office/drawing/2014/main" id="{B9754EC8-2273-D2E1-D9A4-06F6E0636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2" r="42062" b="1"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7A08E557-10DB-421A-876E-1AE58F8E0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A133AF5A-B1C6-44A0-A3C3-E119A940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of canada with red squares&#10;&#10;Description automatically generated with low confidence">
            <a:extLst>
              <a:ext uri="{FF2B5EF4-FFF2-40B4-BE49-F238E27FC236}">
                <a16:creationId xmlns:a16="http://schemas.microsoft.com/office/drawing/2014/main" id="{C597443B-560B-96AA-196F-5D14EF02A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B972518A-110C-4461-B770-CEE16AA8A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0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1B4153B-B110-4ED7-8630-3CABE81A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5C78E-B270-4285-98D2-CD98C01BA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3A2060A-9B94-4B72-B661-8908DD26C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5F34811-F695-48A5-BE8E-269963D86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353" y="-4014"/>
            <a:ext cx="2343647" cy="4393053"/>
          </a:xfrm>
          <a:custGeom>
            <a:avLst/>
            <a:gdLst>
              <a:gd name="connsiteX0" fmla="*/ 2338914 w 2343647"/>
              <a:gd name="connsiteY0" fmla="*/ 0 h 4393053"/>
              <a:gd name="connsiteX1" fmla="*/ 2340512 w 2343647"/>
              <a:gd name="connsiteY1" fmla="*/ 0 h 4393053"/>
              <a:gd name="connsiteX2" fmla="*/ 2341290 w 2343647"/>
              <a:gd name="connsiteY2" fmla="*/ 1095261 h 4393053"/>
              <a:gd name="connsiteX3" fmla="*/ 2343647 w 2343647"/>
              <a:gd name="connsiteY3" fmla="*/ 4393053 h 4393053"/>
              <a:gd name="connsiteX4" fmla="*/ 2340504 w 2343647"/>
              <a:gd name="connsiteY4" fmla="*/ 4330809 h 4393053"/>
              <a:gd name="connsiteX5" fmla="*/ 134816 w 2343647"/>
              <a:gd name="connsiteY5" fmla="*/ 2139079 h 4393053"/>
              <a:gd name="connsiteX6" fmla="*/ 0 w 2343647"/>
              <a:gd name="connsiteY6" fmla="*/ 2132696 h 4393053"/>
              <a:gd name="connsiteX7" fmla="*/ 134816 w 2343647"/>
              <a:gd name="connsiteY7" fmla="*/ 2126313 h 4393053"/>
              <a:gd name="connsiteX8" fmla="*/ 2309087 w 2343647"/>
              <a:gd name="connsiteY8" fmla="*/ 203119 h 439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647" h="4393053">
                <a:moveTo>
                  <a:pt x="2338914" y="0"/>
                </a:moveTo>
                <a:lnTo>
                  <a:pt x="2340512" y="0"/>
                </a:lnTo>
                <a:lnTo>
                  <a:pt x="2341290" y="1095261"/>
                </a:lnTo>
                <a:cubicBezTo>
                  <a:pt x="2342076" y="2194525"/>
                  <a:pt x="2342861" y="3278435"/>
                  <a:pt x="2343647" y="4393053"/>
                </a:cubicBezTo>
                <a:lnTo>
                  <a:pt x="2340504" y="4330809"/>
                </a:lnTo>
                <a:cubicBezTo>
                  <a:pt x="2222700" y="3170819"/>
                  <a:pt x="1296917" y="2249689"/>
                  <a:pt x="134816" y="2139079"/>
                </a:cubicBezTo>
                <a:lnTo>
                  <a:pt x="0" y="2132696"/>
                </a:lnTo>
                <a:lnTo>
                  <a:pt x="134816" y="2126313"/>
                </a:lnTo>
                <a:cubicBezTo>
                  <a:pt x="1224286" y="2022616"/>
                  <a:pt x="2106054" y="1254528"/>
                  <a:pt x="2309087" y="203119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8950"/>
            <a:ext cx="9914859" cy="14235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n-lt"/>
              </a:rPr>
              <a:t>Role of Family Caregivers</a:t>
            </a:r>
          </a:p>
        </p:txBody>
      </p:sp>
      <p:pic>
        <p:nvPicPr>
          <p:cNvPr id="9" name="Picture 2" descr="Resource Roundup: Family Caregiving in Canada (October 2019) - The Vanier  Institute of the Family / L'Institut Vanier de la famille">
            <a:extLst>
              <a:ext uri="{FF2B5EF4-FFF2-40B4-BE49-F238E27FC236}">
                <a16:creationId xmlns:a16="http://schemas.microsoft.com/office/drawing/2014/main" id="{974718D2-C38D-04FB-3320-6CA9CC0E4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r="26082" b="-1"/>
          <a:stretch/>
        </p:blipFill>
        <p:spPr bwMode="auto">
          <a:xfrm>
            <a:off x="20" y="2124272"/>
            <a:ext cx="4294466" cy="473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E91DE4-CAB4-3D19-8596-3199BA0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0" y="2724150"/>
            <a:ext cx="6356350" cy="345281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Provide 80% of informal unpaid care in Canada </a:t>
            </a:r>
          </a:p>
          <a:p>
            <a:r>
              <a:rPr lang="en-US" sz="2400" dirty="0"/>
              <a:t>25% of Canadians will be a family caregiver in their lifetime</a:t>
            </a:r>
          </a:p>
          <a:p>
            <a:r>
              <a:rPr lang="en-US" sz="2400" dirty="0"/>
              <a:t>Most knowledge on family caregiving is linked to aging</a:t>
            </a:r>
          </a:p>
          <a:p>
            <a:pPr lvl="1"/>
            <a:r>
              <a:rPr lang="en-US" sz="2000" dirty="0"/>
              <a:t>Not much known about family caregiving for people who use drugs (especially in rural places)</a:t>
            </a:r>
          </a:p>
          <a:p>
            <a:pPr lvl="1"/>
            <a:r>
              <a:rPr lang="en-US" sz="2000" dirty="0"/>
              <a:t>Focus on peer support and youth substance use</a:t>
            </a:r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190B7-D0C5-4A4C-E0EF-573777B7BC62}"/>
              </a:ext>
            </a:extLst>
          </p:cNvPr>
          <p:cNvSpPr txBox="1"/>
          <p:nvPr/>
        </p:nvSpPr>
        <p:spPr>
          <a:xfrm>
            <a:off x="4294486" y="6510538"/>
            <a:ext cx="2330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Source: Vanier Institute</a:t>
            </a:r>
          </a:p>
        </p:txBody>
      </p:sp>
    </p:spTree>
    <p:extLst>
      <p:ext uri="{BB962C8B-B14F-4D97-AF65-F5344CB8AC3E}">
        <p14:creationId xmlns:p14="http://schemas.microsoft.com/office/powerpoint/2010/main" val="193303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AE74EBA-D2C0-48AE-BC45-68F2A5D40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26DDCB-14E3-4156-835C-B9A6A430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1670"/>
            <a:ext cx="9914860" cy="1105648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+mn-lt"/>
              </a:rPr>
              <a:t>Key Questions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3299DC6-FC4C-47A5-B9DE-DD3011E1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455CAC4-59BE-4CCB-9569-D2A1AAA3A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" name="TextBox 2">
            <a:extLst>
              <a:ext uri="{FF2B5EF4-FFF2-40B4-BE49-F238E27FC236}">
                <a16:creationId xmlns:a16="http://schemas.microsoft.com/office/drawing/2014/main" id="{2822800D-C82A-10AE-C90A-A4A16BCAF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46463"/>
              </p:ext>
            </p:extLst>
          </p:nvPr>
        </p:nvGraphicFramePr>
        <p:xfrm>
          <a:off x="609600" y="2702257"/>
          <a:ext cx="10972800" cy="347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989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6AE74EBA-D2C0-48AE-BC45-68F2A5D40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26DDCB-14E3-4156-835C-B9A6A4300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203942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E84BA-FA4F-89D9-0054-638B9BEE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1670"/>
            <a:ext cx="9914860" cy="110564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Design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3299DC6-FC4C-47A5-B9DE-DD3011E19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455CAC4-59BE-4CCB-9569-D2A1AAA3A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A37C1-4894-8364-50F4-353E945F3E21}"/>
              </a:ext>
            </a:extLst>
          </p:cNvPr>
          <p:cNvSpPr txBox="1"/>
          <p:nvPr/>
        </p:nvSpPr>
        <p:spPr>
          <a:xfrm>
            <a:off x="669073" y="2508323"/>
            <a:ext cx="9010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Narrative literature review (Sept 2021-January 2023)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Scholarly databases searched, relevant journals hand searched, references scanned </a:t>
            </a:r>
          </a:p>
          <a:p>
            <a:endParaRPr lang="en-US" sz="2000" dirty="0"/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2BC70F64-B97A-6EC6-8856-08594812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6124"/>
              </p:ext>
            </p:extLst>
          </p:nvPr>
        </p:nvGraphicFramePr>
        <p:xfrm>
          <a:off x="1247495" y="3882296"/>
          <a:ext cx="9010186" cy="26543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33122">
                  <a:extLst>
                    <a:ext uri="{9D8B030D-6E8A-4147-A177-3AD203B41FA5}">
                      <a16:colId xmlns:a16="http://schemas.microsoft.com/office/drawing/2014/main" val="3148277265"/>
                    </a:ext>
                  </a:extLst>
                </a:gridCol>
                <a:gridCol w="5077064">
                  <a:extLst>
                    <a:ext uri="{9D8B030D-6E8A-4147-A177-3AD203B41FA5}">
                      <a16:colId xmlns:a16="http://schemas.microsoft.com/office/drawing/2014/main" val="457669835"/>
                    </a:ext>
                  </a:extLst>
                </a:gridCol>
              </a:tblGrid>
              <a:tr h="42933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</a:rPr>
                        <a:t>Inclusion Criteria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n-lt"/>
                          <a:ea typeface="Roboto" panose="02000000000000000000" pitchFamily="2" charset="0"/>
                        </a:rPr>
                        <a:t>Exclusion Criteria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98319"/>
                  </a:ext>
                </a:extLst>
              </a:tr>
              <a:tr h="1931994"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Peer-reviewed manuscripts in English (2016-2023)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Focus on unpaid family caregiving for adult people who use drugs in rural places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Articles that focused on:</a:t>
                      </a:r>
                    </a:p>
                    <a:p>
                      <a:pPr lvl="2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          - Paid caregiving</a:t>
                      </a:r>
                    </a:p>
                    <a:p>
                      <a:pPr lvl="2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          - Caregiving for youth who </a:t>
                      </a:r>
                    </a:p>
                    <a:p>
                      <a:pPr lvl="2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             use drugs</a:t>
                      </a:r>
                    </a:p>
                    <a:p>
                      <a:pPr lvl="2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          - Solely alcohol and cannabis   </a:t>
                      </a:r>
                    </a:p>
                    <a:p>
                      <a:pPr lvl="2"/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  <a:ea typeface="Roboto" panose="02000000000000000000" pitchFamily="2" charset="0"/>
                        </a:rPr>
                        <a:t>            use</a:t>
                      </a:r>
                    </a:p>
                    <a:p>
                      <a:endParaRPr lang="en-US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2"/>
                        </a:solidFill>
                        <a:latin typeface="+mn-lt"/>
                        <a:ea typeface="Roboto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657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11369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AnalogousFromDarkSeedLeftStep">
      <a:dk1>
        <a:srgbClr val="000000"/>
      </a:dk1>
      <a:lt1>
        <a:srgbClr val="FFFFFF"/>
      </a:lt1>
      <a:dk2>
        <a:srgbClr val="181634"/>
      </a:dk2>
      <a:lt2>
        <a:srgbClr val="F0F3F2"/>
      </a:lt2>
      <a:accent1>
        <a:srgbClr val="CF4168"/>
      </a:accent1>
      <a:accent2>
        <a:srgbClr val="BD2F91"/>
      </a:accent2>
      <a:accent3>
        <a:srgbClr val="C041CF"/>
      </a:accent3>
      <a:accent4>
        <a:srgbClr val="732FBD"/>
      </a:accent4>
      <a:accent5>
        <a:srgbClr val="4A41CF"/>
      </a:accent5>
      <a:accent6>
        <a:srgbClr val="2F62BD"/>
      </a:accent6>
      <a:hlink>
        <a:srgbClr val="6D53C5"/>
      </a:hlink>
      <a:folHlink>
        <a:srgbClr val="7F7F7F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732</Words>
  <Application>Microsoft Office PowerPoint</Application>
  <PresentationFormat>Widescreen</PresentationFormat>
  <Paragraphs>111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Nova Light</vt:lpstr>
      <vt:lpstr>Calibri</vt:lpstr>
      <vt:lpstr>Elephant</vt:lpstr>
      <vt:lpstr>Roboto</vt:lpstr>
      <vt:lpstr>ModOverlayVTI</vt:lpstr>
      <vt:lpstr>Synthesizing the global research on family caregiving for people who use drugs in rural settings:   What we know and next steps </vt:lpstr>
      <vt:lpstr>Acknowledgements</vt:lpstr>
      <vt:lpstr>Positionality</vt:lpstr>
      <vt:lpstr>The Drug Poisoning Crisis in Canada</vt:lpstr>
      <vt:lpstr>Access to Services</vt:lpstr>
      <vt:lpstr>PowerPoint Presentation</vt:lpstr>
      <vt:lpstr>Role of Family Caregivers</vt:lpstr>
      <vt:lpstr>Key Questions</vt:lpstr>
      <vt:lpstr>Design</vt:lpstr>
      <vt:lpstr>Findings</vt:lpstr>
      <vt:lpstr>1. Caregiving is Gendered</vt:lpstr>
      <vt:lpstr>2. Caregiving in the Context of Crime</vt:lpstr>
      <vt:lpstr>3. Caregiving Can Be Challenging</vt:lpstr>
      <vt:lpstr>Summary</vt:lpstr>
      <vt:lpstr>Future Research Directions</vt:lpstr>
      <vt:lpstr>Thank You!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Experiences of Caregivers for People Who Use Drugs in Rural and Remote Canada</dc:title>
  <dc:creator>Holly Mathias</dc:creator>
  <cp:lastModifiedBy>Namen, D.M. van (Dorine)</cp:lastModifiedBy>
  <cp:revision>31</cp:revision>
  <dcterms:created xsi:type="dcterms:W3CDTF">2022-06-01T15:26:22Z</dcterms:created>
  <dcterms:modified xsi:type="dcterms:W3CDTF">2023-06-05T08:21:57Z</dcterms:modified>
</cp:coreProperties>
</file>