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3" r:id="rId5"/>
    <p:sldId id="264" r:id="rId6"/>
    <p:sldId id="260" r:id="rId7"/>
    <p:sldId id="261" r:id="rId8"/>
    <p:sldId id="262" r:id="rId9"/>
    <p:sldId id="265" r:id="rId10"/>
    <p:sldId id="266" r:id="rId11"/>
    <p:sldId id="267"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C4F-C3FB-4870-94C7-CA888C28BD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0AD37503-ABF3-46F1-BB6D-AA273CF0DA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7779DB15-7B5B-455A-8833-EC0184808ED4}"/>
              </a:ext>
            </a:extLst>
          </p:cNvPr>
          <p:cNvSpPr>
            <a:spLocks noGrp="1"/>
          </p:cNvSpPr>
          <p:nvPr>
            <p:ph type="dt" sz="half" idx="10"/>
          </p:nvPr>
        </p:nvSpPr>
        <p:spPr/>
        <p:txBody>
          <a:bodyPr/>
          <a:lstStyle/>
          <a:p>
            <a:fld id="{7E22540F-2B6D-400B-8520-1D0404BA07C6}" type="datetime1">
              <a:rPr lang="en-US" smtClean="0"/>
              <a:t>9/11/2024</a:t>
            </a:fld>
            <a:endParaRPr lang="en-US" dirty="0"/>
          </a:p>
        </p:txBody>
      </p:sp>
      <p:sp>
        <p:nvSpPr>
          <p:cNvPr id="5" name="Footer Placeholder 4">
            <a:extLst>
              <a:ext uri="{FF2B5EF4-FFF2-40B4-BE49-F238E27FC236}">
                <a16:creationId xmlns:a16="http://schemas.microsoft.com/office/drawing/2014/main" id="{ED815E2E-FFB8-4642-B80C-611B858007A8}"/>
              </a:ext>
            </a:extLst>
          </p:cNvPr>
          <p:cNvSpPr>
            <a:spLocks noGrp="1"/>
          </p:cNvSpPr>
          <p:nvPr>
            <p:ph type="ftr" sz="quarter" idx="11"/>
          </p:nvPr>
        </p:nvSpPr>
        <p:spPr/>
        <p:txBody>
          <a:bodyPr/>
          <a:lstStyle/>
          <a:p>
            <a:r>
              <a:rPr lang="da-DK"/>
              <a:t>Marileine KEMME - Center For Life</a:t>
            </a:r>
            <a:endParaRPr lang="en-US" dirty="0"/>
          </a:p>
        </p:txBody>
      </p:sp>
      <p:sp>
        <p:nvSpPr>
          <p:cNvPr id="6" name="Slide Number Placeholder 5">
            <a:extLst>
              <a:ext uri="{FF2B5EF4-FFF2-40B4-BE49-F238E27FC236}">
                <a16:creationId xmlns:a16="http://schemas.microsoft.com/office/drawing/2014/main" id="{95EB4AC4-B833-4BFB-8E13-F0FEAE6C7D5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042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0BCC-B6CA-4485-AC21-29C2F0F47DEE}"/>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0031C622-D0E2-4D6D-ACC3-506BD3C35E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C75151F-9D8F-4024-B25E-E5C18C32EBE4}"/>
              </a:ext>
            </a:extLst>
          </p:cNvPr>
          <p:cNvSpPr>
            <a:spLocks noGrp="1"/>
          </p:cNvSpPr>
          <p:nvPr>
            <p:ph type="dt" sz="half" idx="10"/>
          </p:nvPr>
        </p:nvSpPr>
        <p:spPr/>
        <p:txBody>
          <a:bodyPr/>
          <a:lstStyle/>
          <a:p>
            <a:fld id="{D80764B9-2F7C-49B0-B125-D616B9119207}" type="datetime1">
              <a:rPr lang="en-US" smtClean="0"/>
              <a:t>9/11/2024</a:t>
            </a:fld>
            <a:endParaRPr lang="en-US" dirty="0"/>
          </a:p>
        </p:txBody>
      </p:sp>
      <p:sp>
        <p:nvSpPr>
          <p:cNvPr id="5" name="Footer Placeholder 4">
            <a:extLst>
              <a:ext uri="{FF2B5EF4-FFF2-40B4-BE49-F238E27FC236}">
                <a16:creationId xmlns:a16="http://schemas.microsoft.com/office/drawing/2014/main" id="{269C52E6-C6A3-4E99-981B-6DEB83B280D1}"/>
              </a:ext>
            </a:extLst>
          </p:cNvPr>
          <p:cNvSpPr>
            <a:spLocks noGrp="1"/>
          </p:cNvSpPr>
          <p:nvPr>
            <p:ph type="ftr" sz="quarter" idx="11"/>
          </p:nvPr>
        </p:nvSpPr>
        <p:spPr/>
        <p:txBody>
          <a:bodyPr/>
          <a:lstStyle/>
          <a:p>
            <a:r>
              <a:rPr lang="da-DK"/>
              <a:t>Marileine KEMME - Center For Life</a:t>
            </a:r>
            <a:endParaRPr lang="en-US" dirty="0"/>
          </a:p>
        </p:txBody>
      </p:sp>
      <p:sp>
        <p:nvSpPr>
          <p:cNvPr id="6" name="Slide Number Placeholder 5">
            <a:extLst>
              <a:ext uri="{FF2B5EF4-FFF2-40B4-BE49-F238E27FC236}">
                <a16:creationId xmlns:a16="http://schemas.microsoft.com/office/drawing/2014/main" id="{5BF776CC-0A91-422E-B60F-8BB438EA6E5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8690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178BD-E783-4D30-8D67-25B450625F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6B7284B9-E398-4096-A78E-52172CB054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A214A13-9E25-4141-9567-A3230C513B4A}"/>
              </a:ext>
            </a:extLst>
          </p:cNvPr>
          <p:cNvSpPr>
            <a:spLocks noGrp="1"/>
          </p:cNvSpPr>
          <p:nvPr>
            <p:ph type="dt" sz="half" idx="10"/>
          </p:nvPr>
        </p:nvSpPr>
        <p:spPr/>
        <p:txBody>
          <a:bodyPr/>
          <a:lstStyle/>
          <a:p>
            <a:fld id="{8B5A168F-C152-4713-8121-CF9926D42E51}" type="datetime1">
              <a:rPr lang="en-US" smtClean="0"/>
              <a:t>9/11/2024</a:t>
            </a:fld>
            <a:endParaRPr lang="en-US" dirty="0"/>
          </a:p>
        </p:txBody>
      </p:sp>
      <p:sp>
        <p:nvSpPr>
          <p:cNvPr id="5" name="Footer Placeholder 4">
            <a:extLst>
              <a:ext uri="{FF2B5EF4-FFF2-40B4-BE49-F238E27FC236}">
                <a16:creationId xmlns:a16="http://schemas.microsoft.com/office/drawing/2014/main" id="{918769D9-4EC5-4C11-89BD-343776969AAB}"/>
              </a:ext>
            </a:extLst>
          </p:cNvPr>
          <p:cNvSpPr>
            <a:spLocks noGrp="1"/>
          </p:cNvSpPr>
          <p:nvPr>
            <p:ph type="ftr" sz="quarter" idx="11"/>
          </p:nvPr>
        </p:nvSpPr>
        <p:spPr/>
        <p:txBody>
          <a:bodyPr/>
          <a:lstStyle/>
          <a:p>
            <a:r>
              <a:rPr lang="da-DK"/>
              <a:t>Marileine KEMME - Center For Life</a:t>
            </a:r>
            <a:endParaRPr lang="en-US" dirty="0"/>
          </a:p>
        </p:txBody>
      </p:sp>
      <p:sp>
        <p:nvSpPr>
          <p:cNvPr id="6" name="Slide Number Placeholder 5">
            <a:extLst>
              <a:ext uri="{FF2B5EF4-FFF2-40B4-BE49-F238E27FC236}">
                <a16:creationId xmlns:a16="http://schemas.microsoft.com/office/drawing/2014/main" id="{13AEF159-B3E4-4D65-AEAF-F854A06217A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9861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AA7F19-C9CB-4030-A23B-C9BC442044D8}" type="datetime1">
              <a:rPr lang="en-US" smtClean="0"/>
              <a:t>9/11/2024</a:t>
            </a:fld>
            <a:endParaRPr lang="en-US" dirty="0"/>
          </a:p>
        </p:txBody>
      </p:sp>
      <p:sp>
        <p:nvSpPr>
          <p:cNvPr id="5" name="Footer Placeholder 4"/>
          <p:cNvSpPr>
            <a:spLocks noGrp="1"/>
          </p:cNvSpPr>
          <p:nvPr>
            <p:ph type="ftr" sz="quarter" idx="11"/>
          </p:nvPr>
        </p:nvSpPr>
        <p:spPr/>
        <p:txBody>
          <a:bodyPr/>
          <a:lstStyle/>
          <a:p>
            <a:r>
              <a:rPr lang="da-DK"/>
              <a:t>Marileine KEMME - Center For Life</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9601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D9EA-1242-4171-806D-41527DF3C53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9463E54A-9BA3-4BFF-B0DD-75E17E29CB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9C7F11B5-FBF8-460B-ACC6-B8E76DCC7315}"/>
              </a:ext>
            </a:extLst>
          </p:cNvPr>
          <p:cNvSpPr>
            <a:spLocks noGrp="1"/>
          </p:cNvSpPr>
          <p:nvPr>
            <p:ph type="dt" sz="half" idx="10"/>
          </p:nvPr>
        </p:nvSpPr>
        <p:spPr/>
        <p:txBody>
          <a:bodyPr/>
          <a:lstStyle/>
          <a:p>
            <a:fld id="{7B281312-7308-4AD7-B348-A21766C6CD77}" type="datetime1">
              <a:rPr lang="en-US" smtClean="0"/>
              <a:t>9/11/2024</a:t>
            </a:fld>
            <a:endParaRPr lang="en-US" dirty="0"/>
          </a:p>
        </p:txBody>
      </p:sp>
      <p:sp>
        <p:nvSpPr>
          <p:cNvPr id="5" name="Footer Placeholder 4">
            <a:extLst>
              <a:ext uri="{FF2B5EF4-FFF2-40B4-BE49-F238E27FC236}">
                <a16:creationId xmlns:a16="http://schemas.microsoft.com/office/drawing/2014/main" id="{298C91ED-FF74-4D79-96F6-93704CBB1E35}"/>
              </a:ext>
            </a:extLst>
          </p:cNvPr>
          <p:cNvSpPr>
            <a:spLocks noGrp="1"/>
          </p:cNvSpPr>
          <p:nvPr>
            <p:ph type="ftr" sz="quarter" idx="11"/>
          </p:nvPr>
        </p:nvSpPr>
        <p:spPr/>
        <p:txBody>
          <a:bodyPr/>
          <a:lstStyle/>
          <a:p>
            <a:r>
              <a:rPr lang="da-DK"/>
              <a:t>Marileine KEMME - Center For Life</a:t>
            </a:r>
            <a:endParaRPr lang="en-US" dirty="0"/>
          </a:p>
        </p:txBody>
      </p:sp>
      <p:sp>
        <p:nvSpPr>
          <p:cNvPr id="6" name="Slide Number Placeholder 5">
            <a:extLst>
              <a:ext uri="{FF2B5EF4-FFF2-40B4-BE49-F238E27FC236}">
                <a16:creationId xmlns:a16="http://schemas.microsoft.com/office/drawing/2014/main" id="{24DC7430-A03F-4AA3-825C-30768F7DB66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52204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6849-02BC-4B76-BB59-9D47EAA8E9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57AF4DE5-958D-4EAD-B558-464344300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07AE10-A4EF-4A20-9976-3C68A2018FA1}"/>
              </a:ext>
            </a:extLst>
          </p:cNvPr>
          <p:cNvSpPr>
            <a:spLocks noGrp="1"/>
          </p:cNvSpPr>
          <p:nvPr>
            <p:ph type="dt" sz="half" idx="10"/>
          </p:nvPr>
        </p:nvSpPr>
        <p:spPr/>
        <p:txBody>
          <a:bodyPr/>
          <a:lstStyle/>
          <a:p>
            <a:fld id="{35F6BBAF-0317-4EE1-A109-A87DF495E76A}" type="datetime1">
              <a:rPr lang="en-US" smtClean="0"/>
              <a:t>9/11/2024</a:t>
            </a:fld>
            <a:endParaRPr lang="en-US" dirty="0"/>
          </a:p>
        </p:txBody>
      </p:sp>
      <p:sp>
        <p:nvSpPr>
          <p:cNvPr id="5" name="Footer Placeholder 4">
            <a:extLst>
              <a:ext uri="{FF2B5EF4-FFF2-40B4-BE49-F238E27FC236}">
                <a16:creationId xmlns:a16="http://schemas.microsoft.com/office/drawing/2014/main" id="{D1E658B7-706C-4A2B-842A-3444A28F9B05}"/>
              </a:ext>
            </a:extLst>
          </p:cNvPr>
          <p:cNvSpPr>
            <a:spLocks noGrp="1"/>
          </p:cNvSpPr>
          <p:nvPr>
            <p:ph type="ftr" sz="quarter" idx="11"/>
          </p:nvPr>
        </p:nvSpPr>
        <p:spPr/>
        <p:txBody>
          <a:bodyPr/>
          <a:lstStyle/>
          <a:p>
            <a:r>
              <a:rPr lang="da-DK"/>
              <a:t>Marileine KEMME - Center For Life</a:t>
            </a:r>
            <a:endParaRPr lang="en-US" dirty="0"/>
          </a:p>
        </p:txBody>
      </p:sp>
      <p:sp>
        <p:nvSpPr>
          <p:cNvPr id="6" name="Slide Number Placeholder 5">
            <a:extLst>
              <a:ext uri="{FF2B5EF4-FFF2-40B4-BE49-F238E27FC236}">
                <a16:creationId xmlns:a16="http://schemas.microsoft.com/office/drawing/2014/main" id="{657185F1-A9E8-4D2B-8377-D85C3E3455A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307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CDA1-08DD-4699-B940-2AEA2D4A48E8}"/>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1A14B85-8809-401F-B045-EC2D1F81E5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0B331429-F323-43F8-84E4-AC6C733E55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AEBD51ED-7ADD-47EC-B100-0BB52B9AA8B7}"/>
              </a:ext>
            </a:extLst>
          </p:cNvPr>
          <p:cNvSpPr>
            <a:spLocks noGrp="1"/>
          </p:cNvSpPr>
          <p:nvPr>
            <p:ph type="dt" sz="half" idx="10"/>
          </p:nvPr>
        </p:nvSpPr>
        <p:spPr/>
        <p:txBody>
          <a:bodyPr/>
          <a:lstStyle/>
          <a:p>
            <a:fld id="{F098552B-6110-4EB7-8122-EFC7BEFFA21B}" type="datetime1">
              <a:rPr lang="en-US" smtClean="0"/>
              <a:t>9/11/2024</a:t>
            </a:fld>
            <a:endParaRPr lang="en-US" dirty="0"/>
          </a:p>
        </p:txBody>
      </p:sp>
      <p:sp>
        <p:nvSpPr>
          <p:cNvPr id="6" name="Footer Placeholder 5">
            <a:extLst>
              <a:ext uri="{FF2B5EF4-FFF2-40B4-BE49-F238E27FC236}">
                <a16:creationId xmlns:a16="http://schemas.microsoft.com/office/drawing/2014/main" id="{26016DE0-D3F7-46A2-A4DC-F66B2EE17044}"/>
              </a:ext>
            </a:extLst>
          </p:cNvPr>
          <p:cNvSpPr>
            <a:spLocks noGrp="1"/>
          </p:cNvSpPr>
          <p:nvPr>
            <p:ph type="ftr" sz="quarter" idx="11"/>
          </p:nvPr>
        </p:nvSpPr>
        <p:spPr/>
        <p:txBody>
          <a:bodyPr/>
          <a:lstStyle/>
          <a:p>
            <a:r>
              <a:rPr lang="da-DK"/>
              <a:t>Marileine KEMME - Center For Life</a:t>
            </a:r>
            <a:endParaRPr lang="en-US" dirty="0"/>
          </a:p>
        </p:txBody>
      </p:sp>
      <p:sp>
        <p:nvSpPr>
          <p:cNvPr id="7" name="Slide Number Placeholder 6">
            <a:extLst>
              <a:ext uri="{FF2B5EF4-FFF2-40B4-BE49-F238E27FC236}">
                <a16:creationId xmlns:a16="http://schemas.microsoft.com/office/drawing/2014/main" id="{8EE78C78-5D10-4775-88C8-DB37562AF68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3296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8213-AD7E-47AF-8185-387CCE5300BC}"/>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BC5A1D30-EFB1-49C8-B71B-77F0A49742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DA6B10-5113-4BA3-AD8B-31F395D1B9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B8992B59-A574-4C79-A959-30EAB5DEF4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222817-CE2F-4D87-84B1-2EB1BA6122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4B337E7F-422F-4C07-84A6-15ED6225D7AB}"/>
              </a:ext>
            </a:extLst>
          </p:cNvPr>
          <p:cNvSpPr>
            <a:spLocks noGrp="1"/>
          </p:cNvSpPr>
          <p:nvPr>
            <p:ph type="dt" sz="half" idx="10"/>
          </p:nvPr>
        </p:nvSpPr>
        <p:spPr/>
        <p:txBody>
          <a:bodyPr/>
          <a:lstStyle/>
          <a:p>
            <a:fld id="{86ECF518-4EDC-4B7E-8FBD-B909E3185C57}" type="datetime1">
              <a:rPr lang="en-US" smtClean="0"/>
              <a:t>9/11/2024</a:t>
            </a:fld>
            <a:endParaRPr lang="en-US" dirty="0"/>
          </a:p>
        </p:txBody>
      </p:sp>
      <p:sp>
        <p:nvSpPr>
          <p:cNvPr id="8" name="Footer Placeholder 7">
            <a:extLst>
              <a:ext uri="{FF2B5EF4-FFF2-40B4-BE49-F238E27FC236}">
                <a16:creationId xmlns:a16="http://schemas.microsoft.com/office/drawing/2014/main" id="{A1396DBB-C63F-4EC8-9315-F398AFAAFDD8}"/>
              </a:ext>
            </a:extLst>
          </p:cNvPr>
          <p:cNvSpPr>
            <a:spLocks noGrp="1"/>
          </p:cNvSpPr>
          <p:nvPr>
            <p:ph type="ftr" sz="quarter" idx="11"/>
          </p:nvPr>
        </p:nvSpPr>
        <p:spPr/>
        <p:txBody>
          <a:bodyPr/>
          <a:lstStyle/>
          <a:p>
            <a:r>
              <a:rPr lang="da-DK"/>
              <a:t>Marileine KEMME - Center For Life</a:t>
            </a:r>
            <a:endParaRPr lang="en-US" dirty="0"/>
          </a:p>
        </p:txBody>
      </p:sp>
      <p:sp>
        <p:nvSpPr>
          <p:cNvPr id="9" name="Slide Number Placeholder 8">
            <a:extLst>
              <a:ext uri="{FF2B5EF4-FFF2-40B4-BE49-F238E27FC236}">
                <a16:creationId xmlns:a16="http://schemas.microsoft.com/office/drawing/2014/main" id="{17AA2520-2016-4050-84DD-689171BE14D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922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EDE1-9049-4766-B8BE-E0817E2C1795}"/>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88E9B4D5-8D63-42D2-A917-EFA583685A21}"/>
              </a:ext>
            </a:extLst>
          </p:cNvPr>
          <p:cNvSpPr>
            <a:spLocks noGrp="1"/>
          </p:cNvSpPr>
          <p:nvPr>
            <p:ph type="dt" sz="half" idx="10"/>
          </p:nvPr>
        </p:nvSpPr>
        <p:spPr/>
        <p:txBody>
          <a:bodyPr/>
          <a:lstStyle/>
          <a:p>
            <a:fld id="{12C115A7-CA0D-4470-99AF-52E0B34365AF}" type="datetime1">
              <a:rPr lang="en-US" smtClean="0"/>
              <a:t>9/11/2024</a:t>
            </a:fld>
            <a:endParaRPr lang="en-US" dirty="0"/>
          </a:p>
        </p:txBody>
      </p:sp>
      <p:sp>
        <p:nvSpPr>
          <p:cNvPr id="4" name="Footer Placeholder 3">
            <a:extLst>
              <a:ext uri="{FF2B5EF4-FFF2-40B4-BE49-F238E27FC236}">
                <a16:creationId xmlns:a16="http://schemas.microsoft.com/office/drawing/2014/main" id="{99D03823-8B8C-414E-B8B0-95C838A20E58}"/>
              </a:ext>
            </a:extLst>
          </p:cNvPr>
          <p:cNvSpPr>
            <a:spLocks noGrp="1"/>
          </p:cNvSpPr>
          <p:nvPr>
            <p:ph type="ftr" sz="quarter" idx="11"/>
          </p:nvPr>
        </p:nvSpPr>
        <p:spPr/>
        <p:txBody>
          <a:bodyPr/>
          <a:lstStyle/>
          <a:p>
            <a:r>
              <a:rPr lang="da-DK"/>
              <a:t>Marileine KEMME - Center For Life</a:t>
            </a:r>
            <a:endParaRPr lang="en-US" dirty="0"/>
          </a:p>
        </p:txBody>
      </p:sp>
      <p:sp>
        <p:nvSpPr>
          <p:cNvPr id="5" name="Slide Number Placeholder 4">
            <a:extLst>
              <a:ext uri="{FF2B5EF4-FFF2-40B4-BE49-F238E27FC236}">
                <a16:creationId xmlns:a16="http://schemas.microsoft.com/office/drawing/2014/main" id="{4C93E7A6-8ADE-4BF3-8594-AC411033C42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691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540C8D-96B3-4F46-A870-9E8DFE45EA54}"/>
              </a:ext>
            </a:extLst>
          </p:cNvPr>
          <p:cNvSpPr>
            <a:spLocks noGrp="1"/>
          </p:cNvSpPr>
          <p:nvPr>
            <p:ph type="dt" sz="half" idx="10"/>
          </p:nvPr>
        </p:nvSpPr>
        <p:spPr/>
        <p:txBody>
          <a:bodyPr/>
          <a:lstStyle/>
          <a:p>
            <a:fld id="{706386B8-6ACC-44DE-B61D-7654025B987A}" type="datetime1">
              <a:rPr lang="en-US" smtClean="0"/>
              <a:t>9/11/2024</a:t>
            </a:fld>
            <a:endParaRPr lang="en-US" dirty="0"/>
          </a:p>
        </p:txBody>
      </p:sp>
      <p:sp>
        <p:nvSpPr>
          <p:cNvPr id="3" name="Footer Placeholder 2">
            <a:extLst>
              <a:ext uri="{FF2B5EF4-FFF2-40B4-BE49-F238E27FC236}">
                <a16:creationId xmlns:a16="http://schemas.microsoft.com/office/drawing/2014/main" id="{0BDD45EB-2634-4063-8659-238F30150FD8}"/>
              </a:ext>
            </a:extLst>
          </p:cNvPr>
          <p:cNvSpPr>
            <a:spLocks noGrp="1"/>
          </p:cNvSpPr>
          <p:nvPr>
            <p:ph type="ftr" sz="quarter" idx="11"/>
          </p:nvPr>
        </p:nvSpPr>
        <p:spPr/>
        <p:txBody>
          <a:bodyPr/>
          <a:lstStyle/>
          <a:p>
            <a:r>
              <a:rPr lang="da-DK"/>
              <a:t>Marileine KEMME - Center For Life</a:t>
            </a:r>
            <a:endParaRPr lang="en-US" dirty="0"/>
          </a:p>
        </p:txBody>
      </p:sp>
      <p:sp>
        <p:nvSpPr>
          <p:cNvPr id="4" name="Slide Number Placeholder 3">
            <a:extLst>
              <a:ext uri="{FF2B5EF4-FFF2-40B4-BE49-F238E27FC236}">
                <a16:creationId xmlns:a16="http://schemas.microsoft.com/office/drawing/2014/main" id="{4139D995-44AC-4E9B-BC1E-1ED64603340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870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A2061-E720-40C1-B6BA-FFD35C2DE8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3FE72EFC-4F9D-46B1-9F77-C468204DA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D3B8C43-5F68-42B8-8106-AD35A1CC7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10161E-80FA-46F1-BDE6-90CD731F575D}"/>
              </a:ext>
            </a:extLst>
          </p:cNvPr>
          <p:cNvSpPr>
            <a:spLocks noGrp="1"/>
          </p:cNvSpPr>
          <p:nvPr>
            <p:ph type="dt" sz="half" idx="10"/>
          </p:nvPr>
        </p:nvSpPr>
        <p:spPr/>
        <p:txBody>
          <a:bodyPr/>
          <a:lstStyle/>
          <a:p>
            <a:fld id="{99921204-658A-429A-AD4F-9E0B0F99EE4A}" type="datetime1">
              <a:rPr lang="en-US" smtClean="0"/>
              <a:t>9/11/2024</a:t>
            </a:fld>
            <a:endParaRPr lang="en-US" dirty="0"/>
          </a:p>
        </p:txBody>
      </p:sp>
      <p:sp>
        <p:nvSpPr>
          <p:cNvPr id="6" name="Footer Placeholder 5">
            <a:extLst>
              <a:ext uri="{FF2B5EF4-FFF2-40B4-BE49-F238E27FC236}">
                <a16:creationId xmlns:a16="http://schemas.microsoft.com/office/drawing/2014/main" id="{4C5EB797-5F97-4F02-B9A7-891117226C33}"/>
              </a:ext>
            </a:extLst>
          </p:cNvPr>
          <p:cNvSpPr>
            <a:spLocks noGrp="1"/>
          </p:cNvSpPr>
          <p:nvPr>
            <p:ph type="ftr" sz="quarter" idx="11"/>
          </p:nvPr>
        </p:nvSpPr>
        <p:spPr/>
        <p:txBody>
          <a:bodyPr/>
          <a:lstStyle/>
          <a:p>
            <a:r>
              <a:rPr lang="da-DK"/>
              <a:t>Marileine KEMME - Center For Life</a:t>
            </a:r>
            <a:endParaRPr lang="en-US" dirty="0"/>
          </a:p>
        </p:txBody>
      </p:sp>
      <p:sp>
        <p:nvSpPr>
          <p:cNvPr id="7" name="Slide Number Placeholder 6">
            <a:extLst>
              <a:ext uri="{FF2B5EF4-FFF2-40B4-BE49-F238E27FC236}">
                <a16:creationId xmlns:a16="http://schemas.microsoft.com/office/drawing/2014/main" id="{E0A94E7F-3AEE-4637-81A4-ABE83842E3DC}"/>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4468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6FA4-98F1-4ECC-A9C5-6ACA1616C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A4D54AB3-AA8C-4715-8137-E7E609D687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400C2E15-2ABF-49B3-A0CF-0E25504195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020154-C2CE-4C27-8987-54C82173B712}"/>
              </a:ext>
            </a:extLst>
          </p:cNvPr>
          <p:cNvSpPr>
            <a:spLocks noGrp="1"/>
          </p:cNvSpPr>
          <p:nvPr>
            <p:ph type="dt" sz="half" idx="10"/>
          </p:nvPr>
        </p:nvSpPr>
        <p:spPr/>
        <p:txBody>
          <a:bodyPr/>
          <a:lstStyle/>
          <a:p>
            <a:fld id="{282B78C3-EEB4-4DD2-BB94-546E80EBD075}" type="datetime1">
              <a:rPr lang="en-US" smtClean="0"/>
              <a:t>9/11/2024</a:t>
            </a:fld>
            <a:endParaRPr lang="en-US" dirty="0"/>
          </a:p>
        </p:txBody>
      </p:sp>
      <p:sp>
        <p:nvSpPr>
          <p:cNvPr id="6" name="Footer Placeholder 5">
            <a:extLst>
              <a:ext uri="{FF2B5EF4-FFF2-40B4-BE49-F238E27FC236}">
                <a16:creationId xmlns:a16="http://schemas.microsoft.com/office/drawing/2014/main" id="{1DADB58C-8B4F-47D4-A929-51A59B731442}"/>
              </a:ext>
            </a:extLst>
          </p:cNvPr>
          <p:cNvSpPr>
            <a:spLocks noGrp="1"/>
          </p:cNvSpPr>
          <p:nvPr>
            <p:ph type="ftr" sz="quarter" idx="11"/>
          </p:nvPr>
        </p:nvSpPr>
        <p:spPr/>
        <p:txBody>
          <a:bodyPr/>
          <a:lstStyle/>
          <a:p>
            <a:r>
              <a:rPr lang="da-DK"/>
              <a:t>Marileine KEMME - Center For Life</a:t>
            </a:r>
            <a:endParaRPr lang="en-US" dirty="0"/>
          </a:p>
        </p:txBody>
      </p:sp>
      <p:sp>
        <p:nvSpPr>
          <p:cNvPr id="7" name="Slide Number Placeholder 6">
            <a:extLst>
              <a:ext uri="{FF2B5EF4-FFF2-40B4-BE49-F238E27FC236}">
                <a16:creationId xmlns:a16="http://schemas.microsoft.com/office/drawing/2014/main" id="{5DD52192-BF1B-4780-905A-DC276809EE4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660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54CA24-4D3B-48CB-8587-16F597E431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2D2C3557-BAD8-45F4-96BA-CB8A3ADA6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F030F598-4F95-44C2-9B6A-DFD3398CF2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B50EE-0D79-4696-8504-4235E6353090}" type="datetime1">
              <a:rPr lang="en-US" smtClean="0"/>
              <a:t>9/11/2024</a:t>
            </a:fld>
            <a:endParaRPr lang="en-US" dirty="0"/>
          </a:p>
        </p:txBody>
      </p:sp>
      <p:sp>
        <p:nvSpPr>
          <p:cNvPr id="5" name="Footer Placeholder 4">
            <a:extLst>
              <a:ext uri="{FF2B5EF4-FFF2-40B4-BE49-F238E27FC236}">
                <a16:creationId xmlns:a16="http://schemas.microsoft.com/office/drawing/2014/main" id="{3A3A308C-22E0-48EB-92C9-E1E384A87F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Marileine KEMME - Center For Life</a:t>
            </a:r>
            <a:endParaRPr lang="en-US" dirty="0"/>
          </a:p>
        </p:txBody>
      </p:sp>
      <p:sp>
        <p:nvSpPr>
          <p:cNvPr id="6" name="Slide Number Placeholder 5">
            <a:extLst>
              <a:ext uri="{FF2B5EF4-FFF2-40B4-BE49-F238E27FC236}">
                <a16:creationId xmlns:a16="http://schemas.microsoft.com/office/drawing/2014/main" id="{35B06A85-3605-47D6-9C88-D56CE22BEB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2922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4AAED-FFB6-4107-BD71-611CD53FEDFD}"/>
              </a:ext>
            </a:extLst>
          </p:cNvPr>
          <p:cNvSpPr>
            <a:spLocks noGrp="1"/>
          </p:cNvSpPr>
          <p:nvPr>
            <p:ph type="ctrTitle"/>
          </p:nvPr>
        </p:nvSpPr>
        <p:spPr>
          <a:xfrm>
            <a:off x="1343783" y="702364"/>
            <a:ext cx="8689976" cy="3594653"/>
          </a:xfrm>
        </p:spPr>
        <p:txBody>
          <a:bodyPr>
            <a:normAutofit fontScale="90000"/>
          </a:bodyPr>
          <a:lstStyle/>
          <a:p>
            <a:pPr algn="l"/>
            <a:r>
              <a:rPr lang="en-US" dirty="0">
                <a:latin typeface="Times New Roman" panose="02020603050405020304" pitchFamily="18" charset="0"/>
                <a:cs typeface="Times New Roman" panose="02020603050405020304" pitchFamily="18" charset="0"/>
              </a:rPr>
              <a:t>Drug addiction in African families, exploring risk and vulnerability factors: A qualitative study of six cases</a:t>
            </a:r>
            <a:endParaRPr lang="fr-FR"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D35E6B4-0A17-4590-81B9-73DC90F23BBC}"/>
              </a:ext>
            </a:extLst>
          </p:cNvPr>
          <p:cNvSpPr>
            <a:spLocks noGrp="1"/>
          </p:cNvSpPr>
          <p:nvPr>
            <p:ph type="subTitle" idx="1"/>
          </p:nvPr>
        </p:nvSpPr>
        <p:spPr>
          <a:xfrm>
            <a:off x="1525725" y="4866862"/>
            <a:ext cx="9140550" cy="1772478"/>
          </a:xfrm>
        </p:spPr>
        <p:txBody>
          <a:bodyPr>
            <a:normAutofit fontScale="85000" lnSpcReduction="20000"/>
          </a:bodyPr>
          <a:lstStyle/>
          <a:p>
            <a:pPr algn="l"/>
            <a:r>
              <a:rPr lang="fr-FR" dirty="0">
                <a:solidFill>
                  <a:schemeClr val="tx1"/>
                </a:solidFill>
                <a:latin typeface="Times New Roman" panose="02020603050405020304" pitchFamily="18" charset="0"/>
                <a:cs typeface="Times New Roman" panose="02020603050405020304" pitchFamily="18" charset="0"/>
              </a:rPr>
              <a:t>Dr. Marileine KEMME </a:t>
            </a:r>
            <a:r>
              <a:rPr lang="fr-FR" dirty="0" err="1">
                <a:solidFill>
                  <a:schemeClr val="tx1"/>
                </a:solidFill>
                <a:latin typeface="Times New Roman" panose="02020603050405020304" pitchFamily="18" charset="0"/>
                <a:cs typeface="Times New Roman" panose="02020603050405020304" pitchFamily="18" charset="0"/>
              </a:rPr>
              <a:t>KEMME</a:t>
            </a:r>
            <a:endParaRPr lang="fr-FR" dirty="0">
              <a:solidFill>
                <a:schemeClr val="tx1"/>
              </a:solidFill>
              <a:latin typeface="Times New Roman" panose="02020603050405020304" pitchFamily="18" charset="0"/>
              <a:cs typeface="Times New Roman" panose="02020603050405020304" pitchFamily="18" charset="0"/>
            </a:endParaRPr>
          </a:p>
          <a:p>
            <a:pPr algn="l"/>
            <a:r>
              <a:rPr lang="fr-FR" dirty="0">
                <a:solidFill>
                  <a:schemeClr val="tx1"/>
                </a:solidFill>
                <a:latin typeface="Times New Roman" panose="02020603050405020304" pitchFamily="18" charset="0"/>
                <a:cs typeface="Times New Roman" panose="02020603050405020304" pitchFamily="18" charset="0"/>
              </a:rPr>
              <a:t>MD | Addiction </a:t>
            </a:r>
            <a:r>
              <a:rPr lang="fr-FR" dirty="0" err="1">
                <a:solidFill>
                  <a:schemeClr val="tx1"/>
                </a:solidFill>
                <a:latin typeface="Times New Roman" panose="02020603050405020304" pitchFamily="18" charset="0"/>
                <a:cs typeface="Times New Roman" panose="02020603050405020304" pitchFamily="18" charset="0"/>
              </a:rPr>
              <a:t>Certified</a:t>
            </a:r>
            <a:r>
              <a:rPr lang="fr-FR" dirty="0">
                <a:solidFill>
                  <a:schemeClr val="tx1"/>
                </a:solidFill>
                <a:latin typeface="Times New Roman" panose="02020603050405020304" pitchFamily="18" charset="0"/>
                <a:cs typeface="Times New Roman" panose="02020603050405020304" pitchFamily="18" charset="0"/>
              </a:rPr>
              <a:t> </a:t>
            </a:r>
            <a:r>
              <a:rPr lang="fr-FR" dirty="0" err="1">
                <a:solidFill>
                  <a:schemeClr val="tx1"/>
                </a:solidFill>
                <a:latin typeface="Times New Roman" panose="02020603050405020304" pitchFamily="18" charset="0"/>
                <a:cs typeface="Times New Roman" panose="02020603050405020304" pitchFamily="18" charset="0"/>
              </a:rPr>
              <a:t>Pratitioner</a:t>
            </a:r>
            <a:r>
              <a:rPr lang="fr-FR" dirty="0">
                <a:solidFill>
                  <a:schemeClr val="tx1"/>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a:t>
            </a:r>
            <a:r>
              <a:rPr lang="fr-FR" dirty="0">
                <a:solidFill>
                  <a:schemeClr val="tx1"/>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D</a:t>
            </a:r>
            <a:r>
              <a:rPr lang="fr-FR" dirty="0">
                <a:solidFill>
                  <a:schemeClr val="tx1"/>
                </a:solidFill>
                <a:latin typeface="Times New Roman" panose="02020603050405020304" pitchFamily="18" charset="0"/>
                <a:cs typeface="Times New Roman" panose="02020603050405020304" pitchFamily="18" charset="0"/>
              </a:rPr>
              <a:t>rug </a:t>
            </a:r>
            <a:r>
              <a:rPr lang="fr-FR" dirty="0" err="1">
                <a:solidFill>
                  <a:schemeClr val="tx1"/>
                </a:solidFill>
                <a:latin typeface="Times New Roman" panose="02020603050405020304" pitchFamily="18" charset="0"/>
                <a:cs typeface="Times New Roman" panose="02020603050405020304" pitchFamily="18" charset="0"/>
              </a:rPr>
              <a:t>Harm</a:t>
            </a:r>
            <a:r>
              <a:rPr lang="fr-FR" dirty="0">
                <a:solidFill>
                  <a:schemeClr val="tx1"/>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R</a:t>
            </a:r>
            <a:r>
              <a:rPr lang="fr-FR" dirty="0">
                <a:solidFill>
                  <a:schemeClr val="tx1"/>
                </a:solidFill>
                <a:latin typeface="Times New Roman" panose="02020603050405020304" pitchFamily="18" charset="0"/>
                <a:cs typeface="Times New Roman" panose="02020603050405020304" pitchFamily="18" charset="0"/>
              </a:rPr>
              <a:t>eduction </a:t>
            </a:r>
            <a:r>
              <a:rPr lang="fr-FR" dirty="0">
                <a:latin typeface="Times New Roman" panose="02020603050405020304" pitchFamily="18" charset="0"/>
                <a:cs typeface="Times New Roman" panose="02020603050405020304" pitchFamily="18" charset="0"/>
              </a:rPr>
              <a:t>E</a:t>
            </a:r>
            <a:r>
              <a:rPr lang="fr-FR" dirty="0">
                <a:solidFill>
                  <a:schemeClr val="tx1"/>
                </a:solidFill>
                <a:latin typeface="Times New Roman" panose="02020603050405020304" pitchFamily="18" charset="0"/>
                <a:cs typeface="Times New Roman" panose="02020603050405020304" pitchFamily="18" charset="0"/>
              </a:rPr>
              <a:t>xpert</a:t>
            </a:r>
          </a:p>
          <a:p>
            <a:pPr algn="l"/>
            <a:r>
              <a:rPr lang="fr-FR" dirty="0">
                <a:solidFill>
                  <a:schemeClr val="tx1"/>
                </a:solidFill>
                <a:latin typeface="Times New Roman" panose="02020603050405020304" pitchFamily="18" charset="0"/>
                <a:cs typeface="Times New Roman" panose="02020603050405020304" pitchFamily="18" charset="0"/>
              </a:rPr>
              <a:t>Center for life – </a:t>
            </a:r>
            <a:r>
              <a:rPr lang="fr-FR" dirty="0" err="1">
                <a:solidFill>
                  <a:schemeClr val="tx1"/>
                </a:solidFill>
                <a:latin typeface="Times New Roman" panose="02020603050405020304" pitchFamily="18" charset="0"/>
                <a:cs typeface="Times New Roman" panose="02020603050405020304" pitchFamily="18" charset="0"/>
              </a:rPr>
              <a:t>Yaounde</a:t>
            </a:r>
            <a:r>
              <a:rPr lang="fr-FR" dirty="0">
                <a:solidFill>
                  <a:schemeClr val="tx1"/>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a:t>
            </a:r>
            <a:r>
              <a:rPr lang="fr-FR" dirty="0" err="1">
                <a:solidFill>
                  <a:schemeClr val="tx1"/>
                </a:solidFill>
                <a:latin typeface="Times New Roman" panose="02020603050405020304" pitchFamily="18" charset="0"/>
                <a:cs typeface="Times New Roman" panose="02020603050405020304" pitchFamily="18" charset="0"/>
              </a:rPr>
              <a:t>ameroon</a:t>
            </a:r>
            <a:endParaRPr lang="fr-FR" dirty="0">
              <a:solidFill>
                <a:schemeClr val="tx1"/>
              </a:solidFill>
              <a:latin typeface="Times New Roman" panose="02020603050405020304" pitchFamily="18" charset="0"/>
              <a:cs typeface="Times New Roman" panose="02020603050405020304" pitchFamily="18" charset="0"/>
            </a:endParaRPr>
          </a:p>
          <a:p>
            <a:pPr algn="l"/>
            <a:r>
              <a:rPr lang="fr-FR" dirty="0">
                <a:latin typeface="Times New Roman" panose="02020603050405020304" pitchFamily="18" charset="0"/>
                <a:cs typeface="Times New Roman" panose="02020603050405020304" pitchFamily="18" charset="0"/>
              </a:rPr>
              <a:t>Didier DEMASSOSSO</a:t>
            </a:r>
          </a:p>
          <a:p>
            <a:pPr algn="l"/>
            <a:r>
              <a:rPr lang="fr-FR" dirty="0" err="1">
                <a:solidFill>
                  <a:schemeClr val="tx1"/>
                </a:solidFill>
                <a:latin typeface="Times New Roman" panose="02020603050405020304" pitchFamily="18" charset="0"/>
                <a:cs typeface="Times New Roman" panose="02020603050405020304" pitchFamily="18" charset="0"/>
              </a:rPr>
              <a:t>Clinical</a:t>
            </a:r>
            <a:r>
              <a:rPr lang="fr-FR" dirty="0">
                <a:solidFill>
                  <a:schemeClr val="tx1"/>
                </a:solidFill>
                <a:latin typeface="Times New Roman" panose="02020603050405020304" pitchFamily="18" charset="0"/>
                <a:cs typeface="Times New Roman" panose="02020603050405020304" pitchFamily="18" charset="0"/>
              </a:rPr>
              <a:t> </a:t>
            </a:r>
            <a:r>
              <a:rPr lang="fr-FR" dirty="0" err="1">
                <a:solidFill>
                  <a:schemeClr val="tx1"/>
                </a:solidFill>
                <a:latin typeface="Times New Roman" panose="02020603050405020304" pitchFamily="18" charset="0"/>
                <a:cs typeface="Times New Roman" panose="02020603050405020304" pitchFamily="18" charset="0"/>
              </a:rPr>
              <a:t>Psychologist</a:t>
            </a:r>
            <a:r>
              <a:rPr lang="fr-FR" dirty="0">
                <a:solidFill>
                  <a:schemeClr val="tx1"/>
                </a:solidFill>
                <a:latin typeface="Times New Roman" panose="02020603050405020304" pitchFamily="18" charset="0"/>
                <a:cs typeface="Times New Roman" panose="02020603050405020304" pitchFamily="18" charset="0"/>
              </a:rPr>
              <a:t> | Green </a:t>
            </a:r>
            <a:r>
              <a:rPr lang="fr-FR" dirty="0" err="1">
                <a:solidFill>
                  <a:schemeClr val="tx1"/>
                </a:solidFill>
                <a:latin typeface="Times New Roman" panose="02020603050405020304" pitchFamily="18" charset="0"/>
                <a:cs typeface="Times New Roman" panose="02020603050405020304" pitchFamily="18" charset="0"/>
              </a:rPr>
              <a:t>Ribbon</a:t>
            </a:r>
            <a:r>
              <a:rPr lang="fr-FR" dirty="0">
                <a:solidFill>
                  <a:schemeClr val="tx1"/>
                </a:solidFill>
                <a:latin typeface="Times New Roman" panose="02020603050405020304" pitchFamily="18" charset="0"/>
                <a:cs typeface="Times New Roman" panose="02020603050405020304" pitchFamily="18" charset="0"/>
              </a:rPr>
              <a:t> Health &amp; Community </a:t>
            </a:r>
            <a:r>
              <a:rPr lang="fr-FR" dirty="0" err="1">
                <a:solidFill>
                  <a:schemeClr val="tx1"/>
                </a:solidFill>
                <a:latin typeface="Times New Roman" panose="02020603050405020304" pitchFamily="18" charset="0"/>
                <a:cs typeface="Times New Roman" panose="02020603050405020304" pitchFamily="18" charset="0"/>
              </a:rPr>
              <a:t>Development</a:t>
            </a:r>
            <a:r>
              <a:rPr lang="fr-FR" dirty="0">
                <a:solidFill>
                  <a:schemeClr val="tx1"/>
                </a:solidFill>
                <a:latin typeface="Times New Roman" panose="02020603050405020304" pitchFamily="18" charset="0"/>
                <a:cs typeface="Times New Roman" panose="02020603050405020304" pitchFamily="18" charset="0"/>
              </a:rPr>
              <a:t> Association</a:t>
            </a:r>
          </a:p>
        </p:txBody>
      </p:sp>
      <p:pic>
        <p:nvPicPr>
          <p:cNvPr id="5" name="Picture 4">
            <a:extLst>
              <a:ext uri="{FF2B5EF4-FFF2-40B4-BE49-F238E27FC236}">
                <a16:creationId xmlns:a16="http://schemas.microsoft.com/office/drawing/2014/main" id="{7338B863-934C-4E61-A084-38DB5C5CC49A}"/>
              </a:ext>
            </a:extLst>
          </p:cNvPr>
          <p:cNvPicPr>
            <a:picLocks noChangeAspect="1"/>
          </p:cNvPicPr>
          <p:nvPr/>
        </p:nvPicPr>
        <p:blipFill>
          <a:blip r:embed="rId2"/>
          <a:stretch>
            <a:fillRect/>
          </a:stretch>
        </p:blipFill>
        <p:spPr>
          <a:xfrm>
            <a:off x="10033759" y="0"/>
            <a:ext cx="2143125" cy="2143125"/>
          </a:xfrm>
          <a:prstGeom prst="rect">
            <a:avLst/>
          </a:prstGeom>
        </p:spPr>
      </p:pic>
      <p:pic>
        <p:nvPicPr>
          <p:cNvPr id="6" name="Picture 5">
            <a:extLst>
              <a:ext uri="{FF2B5EF4-FFF2-40B4-BE49-F238E27FC236}">
                <a16:creationId xmlns:a16="http://schemas.microsoft.com/office/drawing/2014/main" id="{E8808AA3-57DF-4C53-AD38-1F1F4E0EFA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7228" y="5025887"/>
            <a:ext cx="1808606" cy="1743076"/>
          </a:xfrm>
          <a:prstGeom prst="rect">
            <a:avLst/>
          </a:prstGeom>
        </p:spPr>
      </p:pic>
    </p:spTree>
    <p:extLst>
      <p:ext uri="{BB962C8B-B14F-4D97-AF65-F5344CB8AC3E}">
        <p14:creationId xmlns:p14="http://schemas.microsoft.com/office/powerpoint/2010/main" val="3640417596"/>
      </p:ext>
    </p:extLst>
  </p:cSld>
  <p:clrMapOvr>
    <a:masterClrMapping/>
  </p:clrMapOvr>
  <mc:AlternateContent xmlns:mc="http://schemas.openxmlformats.org/markup-compatibility/2006" xmlns:p14="http://schemas.microsoft.com/office/powerpoint/2010/main">
    <mc:Choice Requires="p14">
      <p:transition spd="slow" p14:dur="2000" advTm="39591"/>
    </mc:Choice>
    <mc:Fallback xmlns="">
      <p:transition spd="slow" advTm="395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46BE-A6D3-468B-952F-4F5BC3FCEA78}"/>
              </a:ext>
            </a:extLst>
          </p:cNvPr>
          <p:cNvSpPr>
            <a:spLocks noGrp="1"/>
          </p:cNvSpPr>
          <p:nvPr>
            <p:ph type="title"/>
          </p:nvPr>
        </p:nvSpPr>
        <p:spPr/>
        <p:txBody>
          <a:bodyPr/>
          <a:lstStyle/>
          <a:p>
            <a:r>
              <a:rPr lang="fr-FR" b="1" dirty="0"/>
              <a:t>Conclusion</a:t>
            </a:r>
            <a:r>
              <a:rPr lang="fr-FR" dirty="0"/>
              <a:t> </a:t>
            </a:r>
          </a:p>
        </p:txBody>
      </p:sp>
      <p:sp>
        <p:nvSpPr>
          <p:cNvPr id="3" name="Content Placeholder 2">
            <a:extLst>
              <a:ext uri="{FF2B5EF4-FFF2-40B4-BE49-F238E27FC236}">
                <a16:creationId xmlns:a16="http://schemas.microsoft.com/office/drawing/2014/main" id="{636B75F4-2E78-4E4A-84B4-B41E7050AFF8}"/>
              </a:ext>
            </a:extLst>
          </p:cNvPr>
          <p:cNvSpPr>
            <a:spLocks noGrp="1"/>
          </p:cNvSpPr>
          <p:nvPr>
            <p:ph sz="quarter" idx="13"/>
          </p:nvPr>
        </p:nvSpPr>
        <p:spPr/>
        <p:txBody>
          <a:bodyPr>
            <a:normAutofit lnSpcReduction="10000"/>
          </a:bodyPr>
          <a:lstStyle/>
          <a:p>
            <a:pPr>
              <a:lnSpc>
                <a:spcPct val="150000"/>
              </a:lnSpc>
            </a:pPr>
            <a:r>
              <a:rPr lang="en-US" sz="2400" dirty="0">
                <a:effectLst/>
                <a:latin typeface="Times New Roman" panose="02020603050405020304" pitchFamily="18" charset="0"/>
                <a:ea typeface="Times New Roman" panose="02020603050405020304" pitchFamily="18" charset="0"/>
              </a:rPr>
              <a:t>Changes in nature,  structure and dynamics of African families could be a workable hypothesis to explain both vulnerability and risk factors in the development of addictive behaviors. </a:t>
            </a:r>
          </a:p>
          <a:p>
            <a:pPr>
              <a:lnSpc>
                <a:spcPct val="150000"/>
              </a:lnSpc>
            </a:pPr>
            <a:r>
              <a:rPr lang="en-US" sz="2400" dirty="0">
                <a:effectLst/>
                <a:latin typeface="Times New Roman" panose="02020603050405020304" pitchFamily="18" charset="0"/>
                <a:ea typeface="Times New Roman" panose="02020603050405020304" pitchFamily="18" charset="0"/>
              </a:rPr>
              <a:t>The bio-psycho-social model is the standard of care in addictology. By emphasizing the psychological and social dimensions, we observe better patient adherence and great progress in their overall care process. </a:t>
            </a:r>
            <a:endParaRPr lang="fr-FR" sz="2400" dirty="0">
              <a:effectLst/>
              <a:latin typeface="Calibri" panose="020F0502020204030204" pitchFamily="34" charset="0"/>
              <a:ea typeface="Calibri" panose="020F0502020204030204" pitchFamily="34" charset="0"/>
            </a:endParaRPr>
          </a:p>
          <a:p>
            <a:endParaRPr lang="fr-FR" dirty="0"/>
          </a:p>
        </p:txBody>
      </p:sp>
      <p:sp>
        <p:nvSpPr>
          <p:cNvPr id="4" name="Date Placeholder 3">
            <a:extLst>
              <a:ext uri="{FF2B5EF4-FFF2-40B4-BE49-F238E27FC236}">
                <a16:creationId xmlns:a16="http://schemas.microsoft.com/office/drawing/2014/main" id="{3C2A6A18-8ADC-4443-887C-3962E77060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AFF298-36F3-4142-ACF2-3F9C69B938C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9/11/2024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AB30E14-9E67-4DC0-88C4-3B39B521DA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Marileine KEMME - Center For Life</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3961839-52E3-480D-93A9-42489B6AC2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485130"/>
      </p:ext>
    </p:extLst>
  </p:cSld>
  <p:clrMapOvr>
    <a:masterClrMapping/>
  </p:clrMapOvr>
  <mc:AlternateContent xmlns:mc="http://schemas.openxmlformats.org/markup-compatibility/2006" xmlns:p14="http://schemas.microsoft.com/office/powerpoint/2010/main">
    <mc:Choice Requires="p14">
      <p:transition spd="slow" p14:dur="2000" advTm="63818"/>
    </mc:Choice>
    <mc:Fallback xmlns="">
      <p:transition spd="slow" advTm="6381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942026-A11B-4306-AC52-1CE82D5DE051}"/>
              </a:ext>
            </a:extLst>
          </p:cNvPr>
          <p:cNvPicPr>
            <a:picLocks noGrp="1" noChangeAspect="1"/>
          </p:cNvPicPr>
          <p:nvPr>
            <p:ph sz="quarter" idx="4294967295"/>
          </p:nvPr>
        </p:nvPicPr>
        <p:blipFill rotWithShape="1">
          <a:blip r:embed="rId2"/>
          <a:srcRect l="9324" t="4885" r="23324" b="22319"/>
          <a:stretch/>
        </p:blipFill>
        <p:spPr>
          <a:xfrm>
            <a:off x="2733911" y="-97529"/>
            <a:ext cx="6432629" cy="6952585"/>
          </a:xfrm>
        </p:spPr>
      </p:pic>
      <p:pic>
        <p:nvPicPr>
          <p:cNvPr id="6" name="Picture 5">
            <a:extLst>
              <a:ext uri="{FF2B5EF4-FFF2-40B4-BE49-F238E27FC236}">
                <a16:creationId xmlns:a16="http://schemas.microsoft.com/office/drawing/2014/main" id="{D25435C1-EC1E-4493-BE49-61CF9DCD2C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3394" y="5111980"/>
            <a:ext cx="1808606" cy="1743076"/>
          </a:xfrm>
          <a:prstGeom prst="rect">
            <a:avLst/>
          </a:prstGeom>
        </p:spPr>
      </p:pic>
      <p:pic>
        <p:nvPicPr>
          <p:cNvPr id="4" name="Picture 3">
            <a:extLst>
              <a:ext uri="{FF2B5EF4-FFF2-40B4-BE49-F238E27FC236}">
                <a16:creationId xmlns:a16="http://schemas.microsoft.com/office/drawing/2014/main" id="{6ACC4625-3387-4B2E-B3CB-3007887C8AB6}"/>
              </a:ext>
            </a:extLst>
          </p:cNvPr>
          <p:cNvPicPr>
            <a:picLocks noChangeAspect="1"/>
          </p:cNvPicPr>
          <p:nvPr/>
        </p:nvPicPr>
        <p:blipFill>
          <a:blip r:embed="rId4"/>
          <a:stretch>
            <a:fillRect/>
          </a:stretch>
        </p:blipFill>
        <p:spPr>
          <a:xfrm>
            <a:off x="10033759" y="0"/>
            <a:ext cx="2143125" cy="2143125"/>
          </a:xfrm>
          <a:prstGeom prst="rect">
            <a:avLst/>
          </a:prstGeom>
        </p:spPr>
      </p:pic>
      <p:sp>
        <p:nvSpPr>
          <p:cNvPr id="2" name="Date Placeholder 1">
            <a:extLst>
              <a:ext uri="{FF2B5EF4-FFF2-40B4-BE49-F238E27FC236}">
                <a16:creationId xmlns:a16="http://schemas.microsoft.com/office/drawing/2014/main" id="{3C759B04-BE95-432C-8987-37F4CEB0C1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054BA-07FB-4A29-A8B2-3C409287B2D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9/11/2024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6850BC9-9B28-4B71-A683-E0DB7EAFC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Marileine KEMME - Center For Life</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61BE94D-96F0-4E47-907A-AB13BCACEC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313284"/>
      </p:ext>
    </p:extLst>
  </p:cSld>
  <p:clrMapOvr>
    <a:masterClrMapping/>
  </p:clrMapOvr>
  <mc:AlternateContent xmlns:mc="http://schemas.openxmlformats.org/markup-compatibility/2006" xmlns:p14="http://schemas.microsoft.com/office/powerpoint/2010/main">
    <mc:Choice Requires="p14">
      <p:transition spd="slow" p14:dur="2000" advTm="9980"/>
    </mc:Choice>
    <mc:Fallback xmlns="">
      <p:transition spd="slow" advTm="998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AC2F-2263-4F43-B996-EDC93BFD0F51}"/>
              </a:ext>
            </a:extLst>
          </p:cNvPr>
          <p:cNvSpPr>
            <a:spLocks noGrp="1"/>
          </p:cNvSpPr>
          <p:nvPr>
            <p:ph type="title"/>
          </p:nvPr>
        </p:nvSpPr>
        <p:spPr/>
        <p:txBody>
          <a:bodyPr/>
          <a:lstStyle/>
          <a:p>
            <a:r>
              <a:rPr lang="fr-FR" b="1" dirty="0" err="1"/>
              <a:t>Outline</a:t>
            </a:r>
            <a:r>
              <a:rPr lang="fr-FR" b="1" dirty="0"/>
              <a:t> </a:t>
            </a:r>
          </a:p>
        </p:txBody>
      </p:sp>
      <p:sp>
        <p:nvSpPr>
          <p:cNvPr id="3" name="Content Placeholder 2">
            <a:extLst>
              <a:ext uri="{FF2B5EF4-FFF2-40B4-BE49-F238E27FC236}">
                <a16:creationId xmlns:a16="http://schemas.microsoft.com/office/drawing/2014/main" id="{A1B302C9-BA44-4063-AA0B-7A1C8EC464EA}"/>
              </a:ext>
            </a:extLst>
          </p:cNvPr>
          <p:cNvSpPr>
            <a:spLocks noGrp="1"/>
          </p:cNvSpPr>
          <p:nvPr>
            <p:ph sz="quarter" idx="13"/>
          </p:nvPr>
        </p:nvSpPr>
        <p:spPr/>
        <p:txBody>
          <a:bodyPr/>
          <a:lstStyle/>
          <a:p>
            <a:pPr>
              <a:lnSpc>
                <a:spcPct val="100000"/>
              </a:lnSpc>
            </a:pPr>
            <a:r>
              <a:rPr lang="fr-FR" dirty="0"/>
              <a:t>Introduction</a:t>
            </a:r>
          </a:p>
          <a:p>
            <a:pPr>
              <a:lnSpc>
                <a:spcPct val="100000"/>
              </a:lnSpc>
            </a:pPr>
            <a:r>
              <a:rPr lang="fr-FR" dirty="0" err="1"/>
              <a:t>Problem</a:t>
            </a:r>
            <a:endParaRPr lang="fr-FR" dirty="0"/>
          </a:p>
          <a:p>
            <a:pPr>
              <a:lnSpc>
                <a:spcPct val="100000"/>
              </a:lnSpc>
            </a:pPr>
            <a:r>
              <a:rPr lang="fr-FR" dirty="0" err="1"/>
              <a:t>Methodology</a:t>
            </a:r>
            <a:r>
              <a:rPr lang="fr-FR" dirty="0"/>
              <a:t> </a:t>
            </a:r>
          </a:p>
          <a:p>
            <a:pPr>
              <a:lnSpc>
                <a:spcPct val="100000"/>
              </a:lnSpc>
            </a:pPr>
            <a:r>
              <a:rPr lang="fr-FR" dirty="0" err="1"/>
              <a:t>Results</a:t>
            </a:r>
            <a:r>
              <a:rPr lang="fr-FR" dirty="0"/>
              <a:t> </a:t>
            </a:r>
          </a:p>
          <a:p>
            <a:pPr>
              <a:lnSpc>
                <a:spcPct val="100000"/>
              </a:lnSpc>
            </a:pPr>
            <a:r>
              <a:rPr lang="fr-FR" dirty="0"/>
              <a:t>Conclusion  </a:t>
            </a:r>
          </a:p>
        </p:txBody>
      </p:sp>
      <p:sp>
        <p:nvSpPr>
          <p:cNvPr id="4" name="Date Placeholder 3">
            <a:extLst>
              <a:ext uri="{FF2B5EF4-FFF2-40B4-BE49-F238E27FC236}">
                <a16:creationId xmlns:a16="http://schemas.microsoft.com/office/drawing/2014/main" id="{E683B8E6-99B2-4432-920F-8BAA8C25449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B1763D-B5A6-4A3E-839B-5C74AD3CD32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9/11/2024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2BEB39-EDDF-4905-B21B-E4E2D4A355E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Marileine KEMME - Center For Life</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6995674-457D-4256-9D86-532470DDC2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715409"/>
      </p:ext>
    </p:extLst>
  </p:cSld>
  <p:clrMapOvr>
    <a:masterClrMapping/>
  </p:clrMapOvr>
  <mc:AlternateContent xmlns:mc="http://schemas.openxmlformats.org/markup-compatibility/2006" xmlns:p14="http://schemas.microsoft.com/office/powerpoint/2010/main">
    <mc:Choice Requires="p14">
      <p:transition spd="slow" p14:dur="2000" advTm="9344"/>
    </mc:Choice>
    <mc:Fallback xmlns="">
      <p:transition spd="slow" advTm="934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9F721D-6C34-4013-B4A6-AD2FF8F36AFA}"/>
              </a:ext>
            </a:extLst>
          </p:cNvPr>
          <p:cNvPicPr>
            <a:picLocks noChangeAspect="1"/>
          </p:cNvPicPr>
          <p:nvPr/>
        </p:nvPicPr>
        <p:blipFill>
          <a:blip r:embed="rId2"/>
          <a:stretch>
            <a:fillRect/>
          </a:stretch>
        </p:blipFill>
        <p:spPr>
          <a:xfrm>
            <a:off x="3306711" y="1860025"/>
            <a:ext cx="5578578" cy="3137950"/>
          </a:xfrm>
          <a:prstGeom prst="rect">
            <a:avLst/>
          </a:prstGeom>
        </p:spPr>
      </p:pic>
      <p:pic>
        <p:nvPicPr>
          <p:cNvPr id="9" name="Picture 8">
            <a:extLst>
              <a:ext uri="{FF2B5EF4-FFF2-40B4-BE49-F238E27FC236}">
                <a16:creationId xmlns:a16="http://schemas.microsoft.com/office/drawing/2014/main" id="{B9EC3FB4-AFCC-4758-A59E-39EEB9361C9B}"/>
              </a:ext>
            </a:extLst>
          </p:cNvPr>
          <p:cNvPicPr>
            <a:picLocks noChangeAspect="1"/>
          </p:cNvPicPr>
          <p:nvPr/>
        </p:nvPicPr>
        <p:blipFill>
          <a:blip r:embed="rId3"/>
          <a:stretch>
            <a:fillRect/>
          </a:stretch>
        </p:blipFill>
        <p:spPr>
          <a:xfrm>
            <a:off x="0" y="0"/>
            <a:ext cx="4595446" cy="2597426"/>
          </a:xfrm>
          <a:prstGeom prst="rect">
            <a:avLst/>
          </a:prstGeom>
        </p:spPr>
      </p:pic>
      <p:pic>
        <p:nvPicPr>
          <p:cNvPr id="11" name="Picture 10">
            <a:extLst>
              <a:ext uri="{FF2B5EF4-FFF2-40B4-BE49-F238E27FC236}">
                <a16:creationId xmlns:a16="http://schemas.microsoft.com/office/drawing/2014/main" id="{8425A5B7-CF9F-4494-8D97-96475125D04D}"/>
              </a:ext>
            </a:extLst>
          </p:cNvPr>
          <p:cNvPicPr>
            <a:picLocks noChangeAspect="1"/>
          </p:cNvPicPr>
          <p:nvPr/>
        </p:nvPicPr>
        <p:blipFill>
          <a:blip r:embed="rId4"/>
          <a:stretch>
            <a:fillRect/>
          </a:stretch>
        </p:blipFill>
        <p:spPr>
          <a:xfrm>
            <a:off x="7951305" y="4935043"/>
            <a:ext cx="4240696" cy="1922958"/>
          </a:xfrm>
          <a:prstGeom prst="rect">
            <a:avLst/>
          </a:prstGeom>
        </p:spPr>
      </p:pic>
      <p:pic>
        <p:nvPicPr>
          <p:cNvPr id="15" name="Picture 14">
            <a:extLst>
              <a:ext uri="{FF2B5EF4-FFF2-40B4-BE49-F238E27FC236}">
                <a16:creationId xmlns:a16="http://schemas.microsoft.com/office/drawing/2014/main" id="{081649AA-F626-42EA-A009-358213C0B465}"/>
              </a:ext>
            </a:extLst>
          </p:cNvPr>
          <p:cNvPicPr>
            <a:picLocks noChangeAspect="1"/>
          </p:cNvPicPr>
          <p:nvPr/>
        </p:nvPicPr>
        <p:blipFill>
          <a:blip r:embed="rId5"/>
          <a:stretch>
            <a:fillRect/>
          </a:stretch>
        </p:blipFill>
        <p:spPr>
          <a:xfrm>
            <a:off x="6972138" y="-1"/>
            <a:ext cx="5219862" cy="2093843"/>
          </a:xfrm>
          <a:prstGeom prst="rect">
            <a:avLst/>
          </a:prstGeom>
        </p:spPr>
      </p:pic>
      <p:pic>
        <p:nvPicPr>
          <p:cNvPr id="17" name="Picture 16">
            <a:extLst>
              <a:ext uri="{FF2B5EF4-FFF2-40B4-BE49-F238E27FC236}">
                <a16:creationId xmlns:a16="http://schemas.microsoft.com/office/drawing/2014/main" id="{9867A350-6013-4258-9AAC-22500E752F9C}"/>
              </a:ext>
            </a:extLst>
          </p:cNvPr>
          <p:cNvPicPr>
            <a:picLocks noChangeAspect="1"/>
          </p:cNvPicPr>
          <p:nvPr/>
        </p:nvPicPr>
        <p:blipFill>
          <a:blip r:embed="rId6"/>
          <a:stretch>
            <a:fillRect/>
          </a:stretch>
        </p:blipFill>
        <p:spPr>
          <a:xfrm>
            <a:off x="0" y="4310270"/>
            <a:ext cx="3481086" cy="2597426"/>
          </a:xfrm>
          <a:prstGeom prst="rect">
            <a:avLst/>
          </a:prstGeom>
        </p:spPr>
      </p:pic>
      <p:sp>
        <p:nvSpPr>
          <p:cNvPr id="2" name="Date Placeholder 1">
            <a:extLst>
              <a:ext uri="{FF2B5EF4-FFF2-40B4-BE49-F238E27FC236}">
                <a16:creationId xmlns:a16="http://schemas.microsoft.com/office/drawing/2014/main" id="{E085B1C3-056D-4D20-8AE9-3ACA2B2E0E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DE65FE-5D41-4114-8ADC-2058863F525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9/11/2024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D9F0893-8753-4F7D-B08C-0F9B38A4500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Marileine KEMME - Center For Life</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D560B95-F3A5-41D6-A462-893741F5E6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672092"/>
      </p:ext>
    </p:extLst>
  </p:cSld>
  <p:clrMapOvr>
    <a:masterClrMapping/>
  </p:clrMapOvr>
  <mc:AlternateContent xmlns:mc="http://schemas.openxmlformats.org/markup-compatibility/2006" xmlns:p14="http://schemas.microsoft.com/office/powerpoint/2010/main">
    <mc:Choice Requires="p14">
      <p:transition spd="slow" p14:dur="2000" advTm="36720"/>
    </mc:Choice>
    <mc:Fallback xmlns="">
      <p:transition spd="slow" advTm="3672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 descr="Une image contenant texte, capture d’écran, Police, Graphique&#10;&#10;Description générée automatiquement">
            <a:extLst>
              <a:ext uri="{FF2B5EF4-FFF2-40B4-BE49-F238E27FC236}">
                <a16:creationId xmlns:a16="http://schemas.microsoft.com/office/drawing/2014/main" id="{41552203-6221-424D-912E-29A2F6FA4C05}"/>
              </a:ext>
            </a:extLst>
          </p:cNvPr>
          <p:cNvPicPr>
            <a:picLocks noChangeAspect="1"/>
          </p:cNvPicPr>
          <p:nvPr/>
        </p:nvPicPr>
        <p:blipFill rotWithShape="1">
          <a:blip r:embed="rId2">
            <a:extLst>
              <a:ext uri="{28A0092B-C50C-407E-A947-70E740481C1C}">
                <a14:useLocalDpi xmlns:a14="http://schemas.microsoft.com/office/drawing/2010/main" val="0"/>
              </a:ext>
            </a:extLst>
          </a:blip>
          <a:srcRect l="7306" r="5118" b="1"/>
          <a:stretch/>
        </p:blipFill>
        <p:spPr>
          <a:xfrm>
            <a:off x="10561983" y="1"/>
            <a:ext cx="1630016" cy="1694308"/>
          </a:xfrm>
          <a:prstGeom prst="rect">
            <a:avLst/>
          </a:prstGeom>
        </p:spPr>
      </p:pic>
      <p:sp>
        <p:nvSpPr>
          <p:cNvPr id="2" name="Title 1">
            <a:extLst>
              <a:ext uri="{FF2B5EF4-FFF2-40B4-BE49-F238E27FC236}">
                <a16:creationId xmlns:a16="http://schemas.microsoft.com/office/drawing/2014/main" id="{953D1D2E-5984-46C7-88B8-A0265172F089}"/>
              </a:ext>
            </a:extLst>
          </p:cNvPr>
          <p:cNvSpPr>
            <a:spLocks noGrp="1"/>
          </p:cNvSpPr>
          <p:nvPr>
            <p:ph type="title"/>
          </p:nvPr>
        </p:nvSpPr>
        <p:spPr>
          <a:xfrm>
            <a:off x="828258" y="235018"/>
            <a:ext cx="10515600" cy="1325563"/>
          </a:xfrm>
        </p:spPr>
        <p:txBody>
          <a:bodyPr/>
          <a:lstStyle/>
          <a:p>
            <a:r>
              <a:rPr lang="fr-FR" b="1" dirty="0"/>
              <a:t>Center for Life – Addiction Care Center</a:t>
            </a:r>
          </a:p>
        </p:txBody>
      </p:sp>
      <p:graphicFrame>
        <p:nvGraphicFramePr>
          <p:cNvPr id="5" name="Table 5">
            <a:extLst>
              <a:ext uri="{FF2B5EF4-FFF2-40B4-BE49-F238E27FC236}">
                <a16:creationId xmlns:a16="http://schemas.microsoft.com/office/drawing/2014/main" id="{92ED7638-B5C0-4540-AFFE-AECDF7FE969A}"/>
              </a:ext>
            </a:extLst>
          </p:cNvPr>
          <p:cNvGraphicFramePr>
            <a:graphicFrameLocks noGrp="1"/>
          </p:cNvGraphicFramePr>
          <p:nvPr>
            <p:ph idx="1"/>
          </p:nvPr>
        </p:nvGraphicFramePr>
        <p:xfrm>
          <a:off x="838203" y="1560581"/>
          <a:ext cx="10515597" cy="5398135"/>
        </p:xfrm>
        <a:graphic>
          <a:graphicData uri="http://schemas.openxmlformats.org/drawingml/2006/table">
            <a:tbl>
              <a:tblPr firstRow="1" bandRow="1">
                <a:tableStyleId>{7DF18680-E054-41AD-8BC1-D1AEF772440D}</a:tableStyleId>
              </a:tblPr>
              <a:tblGrid>
                <a:gridCol w="3505199">
                  <a:extLst>
                    <a:ext uri="{9D8B030D-6E8A-4147-A177-3AD203B41FA5}">
                      <a16:colId xmlns:a16="http://schemas.microsoft.com/office/drawing/2014/main" val="1026562552"/>
                    </a:ext>
                  </a:extLst>
                </a:gridCol>
                <a:gridCol w="3505199">
                  <a:extLst>
                    <a:ext uri="{9D8B030D-6E8A-4147-A177-3AD203B41FA5}">
                      <a16:colId xmlns:a16="http://schemas.microsoft.com/office/drawing/2014/main" val="1005644837"/>
                    </a:ext>
                  </a:extLst>
                </a:gridCol>
                <a:gridCol w="3505199">
                  <a:extLst>
                    <a:ext uri="{9D8B030D-6E8A-4147-A177-3AD203B41FA5}">
                      <a16:colId xmlns:a16="http://schemas.microsoft.com/office/drawing/2014/main" val="4103068275"/>
                    </a:ext>
                  </a:extLst>
                </a:gridCol>
              </a:tblGrid>
              <a:tr h="4813714">
                <a:tc>
                  <a:txBody>
                    <a:bodyPr/>
                    <a:lstStyle/>
                    <a:p>
                      <a:r>
                        <a:rPr lang="en-US" dirty="0"/>
                        <a:t>ADDICTOLOGY UNIT</a:t>
                      </a:r>
                    </a:p>
                    <a:p>
                      <a:endParaRPr lang="en-US" dirty="0"/>
                    </a:p>
                    <a:p>
                      <a:endParaRPr lang="en-US" dirty="0"/>
                    </a:p>
                    <a:p>
                      <a:pPr marL="285750" indent="-285750">
                        <a:lnSpc>
                          <a:spcPct val="150000"/>
                        </a:lnSpc>
                        <a:buFont typeface="Arial" panose="020B0604020202020204" pitchFamily="34" charset="0"/>
                        <a:buChar char="•"/>
                      </a:pPr>
                      <a:r>
                        <a:rPr lang="en-US" dirty="0"/>
                        <a:t>After a comprehensive &amp; holistic patient evaluation</a:t>
                      </a:r>
                    </a:p>
                    <a:p>
                      <a:pPr marL="285750" indent="-285750">
                        <a:lnSpc>
                          <a:spcPct val="150000"/>
                        </a:lnSpc>
                        <a:buFont typeface="Arial" panose="020B0604020202020204" pitchFamily="34" charset="0"/>
                        <a:buChar char="•"/>
                      </a:pPr>
                      <a:r>
                        <a:rPr lang="en-US" dirty="0"/>
                        <a:t>Medical support Individual and group therapy for patients.</a:t>
                      </a:r>
                    </a:p>
                    <a:p>
                      <a:pPr marL="285750" indent="-285750">
                        <a:lnSpc>
                          <a:spcPct val="150000"/>
                        </a:lnSpc>
                        <a:buFont typeface="Arial" panose="020B0604020202020204" pitchFamily="34" charset="0"/>
                        <a:buChar char="•"/>
                      </a:pPr>
                      <a:r>
                        <a:rPr lang="en-US" dirty="0"/>
                        <a:t>PASSADDICT – Therapy Emotional support groups for parents </a:t>
                      </a:r>
                      <a:endParaRPr lang="fr-FR" dirty="0"/>
                    </a:p>
                  </a:txBody>
                  <a:tcPr/>
                </a:tc>
                <a:tc>
                  <a:txBody>
                    <a:bodyPr/>
                    <a:lstStyle/>
                    <a:p>
                      <a:r>
                        <a:rPr lang="en-US" dirty="0"/>
                        <a:t>ADDICTIVE BEHAVIOR PREVENTION UNIT </a:t>
                      </a:r>
                    </a:p>
                    <a:p>
                      <a:endParaRPr lang="en-US" dirty="0"/>
                    </a:p>
                    <a:p>
                      <a:pPr marL="285750" indent="-285750">
                        <a:lnSpc>
                          <a:spcPct val="150000"/>
                        </a:lnSpc>
                        <a:buFont typeface="Arial" panose="020B0604020202020204" pitchFamily="34" charset="0"/>
                        <a:buChar char="•"/>
                      </a:pPr>
                      <a:r>
                        <a:rPr lang="en-US" dirty="0"/>
                        <a:t>Promotion of mental health and healthy behaviors </a:t>
                      </a:r>
                    </a:p>
                    <a:p>
                      <a:pPr marL="285750" indent="-285750">
                        <a:lnSpc>
                          <a:spcPct val="150000"/>
                        </a:lnSpc>
                        <a:buFont typeface="Arial" panose="020B0604020202020204" pitchFamily="34" charset="0"/>
                        <a:buChar char="•"/>
                      </a:pPr>
                      <a:r>
                        <a:rPr lang="en-US" dirty="0"/>
                        <a:t>Investigations into the emergence of new PAS and behaviors under the influence of narcotics. Development and Implementation of an addiction prevention plan. </a:t>
                      </a:r>
                    </a:p>
                    <a:p>
                      <a:pPr marL="285750" indent="-285750">
                        <a:lnSpc>
                          <a:spcPct val="150000"/>
                        </a:lnSpc>
                        <a:buFont typeface="Arial" panose="020B0604020202020204" pitchFamily="34" charset="0"/>
                        <a:buChar char="•"/>
                      </a:pPr>
                      <a:r>
                        <a:rPr lang="en-US" dirty="0"/>
                        <a:t>Partnership CBO/Public/Private/Administrative and religious authorities.</a:t>
                      </a:r>
                      <a:endParaRPr lang="fr-FR" dirty="0"/>
                    </a:p>
                  </a:txBody>
                  <a:tcPr/>
                </a:tc>
                <a:tc>
                  <a:txBody>
                    <a:bodyPr/>
                    <a:lstStyle/>
                    <a:p>
                      <a:r>
                        <a:rPr lang="en-US" dirty="0"/>
                        <a:t>RESEARCH AND TRAINING UNIT</a:t>
                      </a:r>
                    </a:p>
                    <a:p>
                      <a:endParaRPr lang="en-US" dirty="0"/>
                    </a:p>
                    <a:p>
                      <a:endParaRPr lang="en-US" dirty="0"/>
                    </a:p>
                    <a:p>
                      <a:pPr marL="285750" indent="-285750">
                        <a:lnSpc>
                          <a:spcPct val="150000"/>
                        </a:lnSpc>
                        <a:buFont typeface="Arial" panose="020B0604020202020204" pitchFamily="34" charset="0"/>
                        <a:buChar char="•"/>
                      </a:pPr>
                      <a:r>
                        <a:rPr lang="en-US" dirty="0"/>
                        <a:t>Data collection and processing</a:t>
                      </a:r>
                    </a:p>
                    <a:p>
                      <a:pPr marL="285750" indent="-285750">
                        <a:lnSpc>
                          <a:spcPct val="150000"/>
                        </a:lnSpc>
                        <a:buFont typeface="Arial" panose="020B0604020202020204" pitchFamily="34" charset="0"/>
                        <a:buChar char="•"/>
                      </a:pPr>
                      <a:r>
                        <a:rPr lang="en-US" dirty="0"/>
                        <a:t>Participation in ongoing training.</a:t>
                      </a:r>
                    </a:p>
                    <a:p>
                      <a:pPr marL="285750" indent="-285750">
                        <a:lnSpc>
                          <a:spcPct val="150000"/>
                        </a:lnSpc>
                        <a:buFont typeface="Arial" panose="020B0604020202020204" pitchFamily="34" charset="0"/>
                        <a:buChar char="•"/>
                      </a:pPr>
                      <a:r>
                        <a:rPr lang="en-US" dirty="0"/>
                        <a:t>Drawing up annual work and operating plans. </a:t>
                      </a:r>
                      <a:endParaRPr lang="fr-FR" dirty="0"/>
                    </a:p>
                  </a:txBody>
                  <a:tcPr/>
                </a:tc>
                <a:extLst>
                  <a:ext uri="{0D108BD9-81ED-4DB2-BD59-A6C34878D82A}">
                    <a16:rowId xmlns:a16="http://schemas.microsoft.com/office/drawing/2014/main" val="2689846669"/>
                  </a:ext>
                </a:extLst>
              </a:tr>
            </a:tbl>
          </a:graphicData>
        </a:graphic>
      </p:graphicFrame>
      <p:sp>
        <p:nvSpPr>
          <p:cNvPr id="3" name="Date Placeholder 2">
            <a:extLst>
              <a:ext uri="{FF2B5EF4-FFF2-40B4-BE49-F238E27FC236}">
                <a16:creationId xmlns:a16="http://schemas.microsoft.com/office/drawing/2014/main" id="{E5F735D9-0EA1-4821-9E67-F442DF16CC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1F5969-6E45-4158-82C2-FA5308F27D4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9/11/2024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E6EF1BA-2EEC-47CA-AD7D-585C39F0A54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Marileine KEMME - Center For Life</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D64815C-D78C-41F7-A411-31067BA3CF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11450"/>
      </p:ext>
    </p:extLst>
  </p:cSld>
  <p:clrMapOvr>
    <a:masterClrMapping/>
  </p:clrMapOvr>
  <mc:AlternateContent xmlns:mc="http://schemas.openxmlformats.org/markup-compatibility/2006" xmlns:p14="http://schemas.microsoft.com/office/powerpoint/2010/main">
    <mc:Choice Requires="p14">
      <p:transition spd="slow" p14:dur="2000" advTm="142660"/>
    </mc:Choice>
    <mc:Fallback xmlns="">
      <p:transition spd="slow" advTm="14266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E5BF-7CE7-4191-A91A-1F58D8F3EFF6}"/>
              </a:ext>
            </a:extLst>
          </p:cNvPr>
          <p:cNvSpPr>
            <a:spLocks noGrp="1"/>
          </p:cNvSpPr>
          <p:nvPr>
            <p:ph type="title"/>
          </p:nvPr>
        </p:nvSpPr>
        <p:spPr/>
        <p:txBody>
          <a:bodyPr/>
          <a:lstStyle/>
          <a:p>
            <a:r>
              <a:rPr lang="fr-FR" b="1" dirty="0"/>
              <a:t>Introduction </a:t>
            </a:r>
          </a:p>
        </p:txBody>
      </p:sp>
      <p:sp>
        <p:nvSpPr>
          <p:cNvPr id="3" name="Content Placeholder 2">
            <a:extLst>
              <a:ext uri="{FF2B5EF4-FFF2-40B4-BE49-F238E27FC236}">
                <a16:creationId xmlns:a16="http://schemas.microsoft.com/office/drawing/2014/main" id="{190A04E9-214F-4875-8363-55F1A18A7A3B}"/>
              </a:ext>
            </a:extLst>
          </p:cNvPr>
          <p:cNvSpPr>
            <a:spLocks noGrp="1"/>
          </p:cNvSpPr>
          <p:nvPr>
            <p:ph sz="quarter" idx="13"/>
          </p:nvPr>
        </p:nvSpPr>
        <p:spPr/>
        <p:txBody>
          <a:bodyPr/>
          <a:lstStyle/>
          <a:p>
            <a:r>
              <a:rPr lang="en-US" dirty="0"/>
              <a:t>Drug addiction is becoming a public health problem even in African countries, affecting individuals, families and communities. </a:t>
            </a:r>
          </a:p>
          <a:p>
            <a:r>
              <a:rPr lang="en-US" dirty="0"/>
              <a:t>In this study, our main objective was to improve the overall management of patients with drug addictions, by involving their families. </a:t>
            </a:r>
          </a:p>
          <a:p>
            <a:r>
              <a:rPr lang="en-US" dirty="0"/>
              <a:t>We will present six clinical cases of patients followed at the Addiction Care Center in </a:t>
            </a:r>
            <a:r>
              <a:rPr lang="en-US" dirty="0" err="1"/>
              <a:t>Yaounde|Cameroon</a:t>
            </a:r>
            <a:r>
              <a:rPr lang="en-US" dirty="0"/>
              <a:t>.</a:t>
            </a:r>
            <a:endParaRPr lang="fr-FR" dirty="0"/>
          </a:p>
        </p:txBody>
      </p:sp>
      <p:sp>
        <p:nvSpPr>
          <p:cNvPr id="4" name="Date Placeholder 3">
            <a:extLst>
              <a:ext uri="{FF2B5EF4-FFF2-40B4-BE49-F238E27FC236}">
                <a16:creationId xmlns:a16="http://schemas.microsoft.com/office/drawing/2014/main" id="{50202FF4-636D-4B9D-9EAE-969CF258E5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80215B-595F-4A4F-B4CC-7DA11C3226A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9/11/2024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483DC58-5C60-48FD-9596-508A8B187E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Marileine KEMME - Center For Life</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2B0A83E-69BD-43E2-AC34-C6BFACBAF5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521671"/>
      </p:ext>
    </p:extLst>
  </p:cSld>
  <p:clrMapOvr>
    <a:masterClrMapping/>
  </p:clrMapOvr>
  <mc:AlternateContent xmlns:mc="http://schemas.openxmlformats.org/markup-compatibility/2006" xmlns:p14="http://schemas.microsoft.com/office/powerpoint/2010/main">
    <mc:Choice Requires="p14">
      <p:transition spd="slow" p14:dur="2000" advTm="68090"/>
    </mc:Choice>
    <mc:Fallback xmlns="">
      <p:transition spd="slow" advTm="6809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5021-739E-409E-98BE-9CCD90E062DB}"/>
              </a:ext>
            </a:extLst>
          </p:cNvPr>
          <p:cNvSpPr>
            <a:spLocks noGrp="1"/>
          </p:cNvSpPr>
          <p:nvPr>
            <p:ph type="title"/>
          </p:nvPr>
        </p:nvSpPr>
        <p:spPr/>
        <p:txBody>
          <a:bodyPr/>
          <a:lstStyle/>
          <a:p>
            <a:r>
              <a:rPr lang="fr-FR" b="1" dirty="0" err="1"/>
              <a:t>Problem</a:t>
            </a:r>
            <a:r>
              <a:rPr lang="fr-FR" dirty="0"/>
              <a:t> </a:t>
            </a:r>
          </a:p>
        </p:txBody>
      </p:sp>
      <p:sp>
        <p:nvSpPr>
          <p:cNvPr id="3" name="Content Placeholder 2">
            <a:extLst>
              <a:ext uri="{FF2B5EF4-FFF2-40B4-BE49-F238E27FC236}">
                <a16:creationId xmlns:a16="http://schemas.microsoft.com/office/drawing/2014/main" id="{828D1FB9-D74A-4087-B3DF-05E330B85696}"/>
              </a:ext>
            </a:extLst>
          </p:cNvPr>
          <p:cNvSpPr>
            <a:spLocks noGrp="1"/>
          </p:cNvSpPr>
          <p:nvPr>
            <p:ph sz="quarter" idx="13"/>
          </p:nvPr>
        </p:nvSpPr>
        <p:spPr/>
        <p:txBody>
          <a:bodyPr>
            <a:normAutofit fontScale="92500"/>
          </a:bodyPr>
          <a:lstStyle/>
          <a:p>
            <a:r>
              <a:rPr lang="en-US" dirty="0"/>
              <a:t>Our aim is to highlight the causal link in the one hand, between vulnerability factors such as an overly rigorous or overly permissive upbringing, and on other hand, risk factors in family such as a violent environment, absence of a parent, hardship, trauma and the incidence of drug abuse with a disturbance of the parental relationship fostering a lack of self-esteem and a need for recognition and belonging. </a:t>
            </a:r>
          </a:p>
          <a:p>
            <a:r>
              <a:rPr lang="en-US" dirty="0"/>
              <a:t>How do vulnerability and risk factors lead to drug addiction and what role do families play in maintaining the abnormal and pathological behavior?</a:t>
            </a:r>
            <a:endParaRPr lang="fr-FR" dirty="0"/>
          </a:p>
        </p:txBody>
      </p:sp>
      <p:sp>
        <p:nvSpPr>
          <p:cNvPr id="4" name="Date Placeholder 3">
            <a:extLst>
              <a:ext uri="{FF2B5EF4-FFF2-40B4-BE49-F238E27FC236}">
                <a16:creationId xmlns:a16="http://schemas.microsoft.com/office/drawing/2014/main" id="{55F15748-D517-4CF9-B853-18F13C52D9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E7F6C8-7DD7-4FA4-A536-6391C86A503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9/11/2024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0274B6-69C6-4DA4-9627-1C2B9F2C0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Marileine KEMME - Center For Life</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2578BC5-DA2F-4EC3-A4BD-606FD0B9CC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250678"/>
      </p:ext>
    </p:extLst>
  </p:cSld>
  <p:clrMapOvr>
    <a:masterClrMapping/>
  </p:clrMapOvr>
  <mc:AlternateContent xmlns:mc="http://schemas.openxmlformats.org/markup-compatibility/2006" xmlns:p14="http://schemas.microsoft.com/office/powerpoint/2010/main">
    <mc:Choice Requires="p14">
      <p:transition spd="slow" p14:dur="2000" advTm="54925"/>
    </mc:Choice>
    <mc:Fallback xmlns="">
      <p:transition spd="slow" advTm="5492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E618-77D2-43BA-ADDA-61C4846ADA80}"/>
              </a:ext>
            </a:extLst>
          </p:cNvPr>
          <p:cNvSpPr>
            <a:spLocks noGrp="1"/>
          </p:cNvSpPr>
          <p:nvPr>
            <p:ph type="title"/>
          </p:nvPr>
        </p:nvSpPr>
        <p:spPr/>
        <p:txBody>
          <a:bodyPr/>
          <a:lstStyle/>
          <a:p>
            <a:r>
              <a:rPr lang="fr-FR" b="1" dirty="0" err="1"/>
              <a:t>Methodology</a:t>
            </a:r>
            <a:r>
              <a:rPr lang="fr-FR" b="1" dirty="0"/>
              <a:t> </a:t>
            </a:r>
          </a:p>
        </p:txBody>
      </p:sp>
      <p:sp>
        <p:nvSpPr>
          <p:cNvPr id="3" name="Content Placeholder 2">
            <a:extLst>
              <a:ext uri="{FF2B5EF4-FFF2-40B4-BE49-F238E27FC236}">
                <a16:creationId xmlns:a16="http://schemas.microsoft.com/office/drawing/2014/main" id="{61B7A95F-2694-4E97-9F18-BBD03888A0A3}"/>
              </a:ext>
            </a:extLst>
          </p:cNvPr>
          <p:cNvSpPr>
            <a:spLocks noGrp="1"/>
          </p:cNvSpPr>
          <p:nvPr>
            <p:ph sz="quarter" idx="13"/>
          </p:nvPr>
        </p:nvSpPr>
        <p:spPr/>
        <p:txBody>
          <a:bodyPr/>
          <a:lstStyle/>
          <a:p>
            <a:pPr>
              <a:lnSpc>
                <a:spcPct val="150000"/>
              </a:lnSpc>
            </a:pPr>
            <a:r>
              <a:rPr lang="en-US" dirty="0"/>
              <a:t>This is a qualitative, phenomenological study involving the presentation of six clinical cases, for which we used thematic interview guides.</a:t>
            </a:r>
            <a:endParaRPr lang="fr-FR" dirty="0"/>
          </a:p>
        </p:txBody>
      </p:sp>
      <p:sp>
        <p:nvSpPr>
          <p:cNvPr id="4" name="Date Placeholder 3">
            <a:extLst>
              <a:ext uri="{FF2B5EF4-FFF2-40B4-BE49-F238E27FC236}">
                <a16:creationId xmlns:a16="http://schemas.microsoft.com/office/drawing/2014/main" id="{7A76BF2B-84D1-4FF1-86CB-3F71C54B4C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D7099A-16A3-4FB8-8426-20C6676205A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9/11/2024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8488DD5-DE8E-4971-A7FB-B396B865AF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Marileine KEMME - Center For Life</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742ED2C-4C07-4D18-A629-439B9AC63B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240306"/>
      </p:ext>
    </p:extLst>
  </p:cSld>
  <p:clrMapOvr>
    <a:masterClrMapping/>
  </p:clrMapOvr>
  <mc:AlternateContent xmlns:mc="http://schemas.openxmlformats.org/markup-compatibility/2006" xmlns:p14="http://schemas.microsoft.com/office/powerpoint/2010/main">
    <mc:Choice Requires="p14">
      <p:transition spd="slow" p14:dur="2000" advTm="60033"/>
    </mc:Choice>
    <mc:Fallback xmlns="">
      <p:transition spd="slow" advTm="6003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3F80-1A10-42B0-A5EA-EE5EA91F6944}"/>
              </a:ext>
            </a:extLst>
          </p:cNvPr>
          <p:cNvSpPr>
            <a:spLocks noGrp="1"/>
          </p:cNvSpPr>
          <p:nvPr>
            <p:ph type="title"/>
          </p:nvPr>
        </p:nvSpPr>
        <p:spPr/>
        <p:txBody>
          <a:bodyPr/>
          <a:lstStyle/>
          <a:p>
            <a:r>
              <a:rPr lang="fr-FR" b="1" dirty="0" err="1"/>
              <a:t>Results</a:t>
            </a:r>
            <a:r>
              <a:rPr lang="fr-FR" b="1" dirty="0"/>
              <a:t> </a:t>
            </a:r>
          </a:p>
        </p:txBody>
      </p:sp>
      <p:sp>
        <p:nvSpPr>
          <p:cNvPr id="3" name="Content Placeholder 2">
            <a:extLst>
              <a:ext uri="{FF2B5EF4-FFF2-40B4-BE49-F238E27FC236}">
                <a16:creationId xmlns:a16="http://schemas.microsoft.com/office/drawing/2014/main" id="{854D72A1-3642-42ED-A8C5-57680514E24C}"/>
              </a:ext>
            </a:extLst>
          </p:cNvPr>
          <p:cNvSpPr>
            <a:spLocks noGrp="1"/>
          </p:cNvSpPr>
          <p:nvPr>
            <p:ph sz="quarter" idx="13"/>
          </p:nvPr>
        </p:nvSpPr>
        <p:spPr/>
        <p:txBody>
          <a:bodyPr>
            <a:normAutofit fontScale="85000" lnSpcReduction="20000"/>
          </a:bodyPr>
          <a:lstStyle/>
          <a:p>
            <a:pPr>
              <a:lnSpc>
                <a:spcPct val="150000"/>
              </a:lnSpc>
            </a:pPr>
            <a:r>
              <a:rPr lang="en-US" sz="2600" dirty="0">
                <a:effectLst/>
                <a:ea typeface="Times New Roman" panose="02020603050405020304" pitchFamily="18" charset="0"/>
              </a:rPr>
              <a:t>We carried out a thematic analysis of the interview guides, which reveals that individual vulnerability and environmental risk factors weaken a person's mental health and expose him or her to drug abuse. </a:t>
            </a:r>
          </a:p>
          <a:p>
            <a:pPr>
              <a:lnSpc>
                <a:spcPct val="150000"/>
              </a:lnSpc>
            </a:pPr>
            <a:r>
              <a:rPr lang="en-US" sz="2600" dirty="0">
                <a:effectLst/>
                <a:ea typeface="Times New Roman" panose="02020603050405020304" pitchFamily="18" charset="0"/>
              </a:rPr>
              <a:t>The involvement of parents in the treatment process, through a family approach and group therapy for parents, has enabled us to improve relations between parents and children, with a positive impact on their mental health, and has strengthened their motivation to stop using drugs.</a:t>
            </a:r>
            <a:endParaRPr lang="fr-FR" sz="2600" dirty="0">
              <a:effectLst/>
              <a:ea typeface="Calibri" panose="020F0502020204030204" pitchFamily="34" charset="0"/>
            </a:endParaRPr>
          </a:p>
          <a:p>
            <a:endParaRPr lang="fr-FR" dirty="0"/>
          </a:p>
        </p:txBody>
      </p:sp>
      <p:sp>
        <p:nvSpPr>
          <p:cNvPr id="4" name="Date Placeholder 3">
            <a:extLst>
              <a:ext uri="{FF2B5EF4-FFF2-40B4-BE49-F238E27FC236}">
                <a16:creationId xmlns:a16="http://schemas.microsoft.com/office/drawing/2014/main" id="{1AFD2D2D-31C5-4F20-8B42-1BBBE7FEAE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02DD1D-6364-4CAE-B54B-BAFAB54B2BB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9/11/2024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849EDD7-D270-4A97-8C3E-5BC81384D0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Marileine KEMME - Center For Life</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E823F84-E02B-4BC7-8405-7CCDBCEA78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978424"/>
      </p:ext>
    </p:extLst>
  </p:cSld>
  <p:clrMapOvr>
    <a:masterClrMapping/>
  </p:clrMapOvr>
  <mc:AlternateContent xmlns:mc="http://schemas.openxmlformats.org/markup-compatibility/2006" xmlns:p14="http://schemas.microsoft.com/office/powerpoint/2010/main">
    <mc:Choice Requires="p14">
      <p:transition spd="slow" p14:dur="2000" advTm="76705"/>
    </mc:Choice>
    <mc:Fallback xmlns="">
      <p:transition spd="slow" advTm="7670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0599-B1B8-4162-B2AF-EC2E459185AB}"/>
              </a:ext>
            </a:extLst>
          </p:cNvPr>
          <p:cNvSpPr>
            <a:spLocks noGrp="1"/>
          </p:cNvSpPr>
          <p:nvPr>
            <p:ph type="title"/>
          </p:nvPr>
        </p:nvSpPr>
        <p:spPr>
          <a:xfrm>
            <a:off x="29817" y="0"/>
            <a:ext cx="10515600" cy="1325563"/>
          </a:xfrm>
        </p:spPr>
        <p:txBody>
          <a:bodyPr/>
          <a:lstStyle/>
          <a:p>
            <a:r>
              <a:rPr lang="fr-FR" b="1" dirty="0" err="1"/>
              <a:t>Results</a:t>
            </a:r>
            <a:r>
              <a:rPr lang="fr-FR" b="1" dirty="0"/>
              <a:t> </a:t>
            </a:r>
          </a:p>
        </p:txBody>
      </p:sp>
      <p:sp>
        <p:nvSpPr>
          <p:cNvPr id="4" name="Date Placeholder 3">
            <a:extLst>
              <a:ext uri="{FF2B5EF4-FFF2-40B4-BE49-F238E27FC236}">
                <a16:creationId xmlns:a16="http://schemas.microsoft.com/office/drawing/2014/main" id="{8BE8C599-3488-4ADE-ACE7-C39F1EB8CC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28F63C-26EC-46F5-B8F8-3971C99E29B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9/11/2024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388DF77-976F-4D34-9B66-4FFD6C0D46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Marileine KEMME - Center For Life</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1B96F24-629C-4948-8342-A0E62017DC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6" name="Content Placeholder 15">
            <a:extLst>
              <a:ext uri="{FF2B5EF4-FFF2-40B4-BE49-F238E27FC236}">
                <a16:creationId xmlns:a16="http://schemas.microsoft.com/office/drawing/2014/main" id="{091201F0-E6A5-4F35-B188-5CF1071004A7}"/>
              </a:ext>
            </a:extLst>
          </p:cNvPr>
          <p:cNvPicPr>
            <a:picLocks noGrp="1" noChangeAspect="1"/>
          </p:cNvPicPr>
          <p:nvPr>
            <p:ph sz="quarter" idx="13"/>
          </p:nvPr>
        </p:nvPicPr>
        <p:blipFill>
          <a:blip r:embed="rId2"/>
          <a:stretch>
            <a:fillRect/>
          </a:stretch>
        </p:blipFill>
        <p:spPr>
          <a:xfrm>
            <a:off x="2835966" y="-1"/>
            <a:ext cx="6877878" cy="6832473"/>
          </a:xfrm>
        </p:spPr>
      </p:pic>
    </p:spTree>
    <p:extLst>
      <p:ext uri="{BB962C8B-B14F-4D97-AF65-F5344CB8AC3E}">
        <p14:creationId xmlns:p14="http://schemas.microsoft.com/office/powerpoint/2010/main" val="3850799096"/>
      </p:ext>
    </p:extLst>
  </p:cSld>
  <p:clrMapOvr>
    <a:masterClrMapping/>
  </p:clrMapOvr>
  <mc:AlternateContent xmlns:mc="http://schemas.openxmlformats.org/markup-compatibility/2006" xmlns:p14="http://schemas.microsoft.com/office/powerpoint/2010/main">
    <mc:Choice Requires="p14">
      <p:transition spd="slow" p14:dur="2000" advTm="59441"/>
    </mc:Choice>
    <mc:Fallback xmlns="">
      <p:transition spd="slow" advTm="59441"/>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575</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1_Office Theme</vt:lpstr>
      <vt:lpstr>Drug addiction in African families, exploring risk and vulnerability factors: A qualitative study of six cases</vt:lpstr>
      <vt:lpstr>Outline </vt:lpstr>
      <vt:lpstr>PowerPoint Presentation</vt:lpstr>
      <vt:lpstr>Center for Life – Addiction Care Center</vt:lpstr>
      <vt:lpstr>Introduction </vt:lpstr>
      <vt:lpstr>Problem </vt:lpstr>
      <vt:lpstr>Methodology </vt:lpstr>
      <vt:lpstr>Results </vt:lpstr>
      <vt:lpstr>Results </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addiction in African families, exploring risk and vulnerability factors: A qualitative study of six cases</dc:title>
  <dc:creator>Marileine KEMME</dc:creator>
  <cp:lastModifiedBy>Marileine KEMME</cp:lastModifiedBy>
  <cp:revision>1</cp:revision>
  <dcterms:created xsi:type="dcterms:W3CDTF">2024-09-11T13:23:59Z</dcterms:created>
  <dcterms:modified xsi:type="dcterms:W3CDTF">2024-09-11T13:35:41Z</dcterms:modified>
</cp:coreProperties>
</file>