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15"/>
  </p:notesMasterIdLst>
  <p:sldIdLst>
    <p:sldId id="256" r:id="rId2"/>
    <p:sldId id="257" r:id="rId3"/>
    <p:sldId id="269" r:id="rId4"/>
    <p:sldId id="264" r:id="rId5"/>
    <p:sldId id="279" r:id="rId6"/>
    <p:sldId id="285" r:id="rId7"/>
    <p:sldId id="294" r:id="rId8"/>
    <p:sldId id="297" r:id="rId9"/>
    <p:sldId id="308" r:id="rId10"/>
    <p:sldId id="299" r:id="rId11"/>
    <p:sldId id="307" r:id="rId12"/>
    <p:sldId id="300" r:id="rId13"/>
    <p:sldId id="30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2"/>
    <p:restoredTop sz="75676"/>
  </p:normalViewPr>
  <p:slideViewPr>
    <p:cSldViewPr snapToGrid="0">
      <p:cViewPr varScale="1">
        <p:scale>
          <a:sx n="70" d="100"/>
          <a:sy n="70" d="100"/>
        </p:scale>
        <p:origin x="79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5AD125-68DA-4016-95F5-290BBA644BE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29C306-6280-44FC-BFC3-F224E5E15692}">
      <dgm:prSet/>
      <dgm:spPr/>
      <dgm:t>
        <a:bodyPr/>
        <a:lstStyle/>
        <a:p>
          <a:pPr>
            <a:lnSpc>
              <a:spcPct val="100000"/>
            </a:lnSpc>
          </a:pPr>
          <a:r>
            <a:rPr lang="en-US"/>
            <a:t>Plan to collaborate with local agencies to convert the document to podcasts </a:t>
          </a:r>
        </a:p>
      </dgm:t>
    </dgm:pt>
    <dgm:pt modelId="{09427ED2-8C5F-4821-A051-75AE19D6CE2D}" type="parTrans" cxnId="{C1A2586F-1D54-4932-93D6-D925404FCE7F}">
      <dgm:prSet/>
      <dgm:spPr/>
      <dgm:t>
        <a:bodyPr/>
        <a:lstStyle/>
        <a:p>
          <a:endParaRPr lang="en-US"/>
        </a:p>
      </dgm:t>
    </dgm:pt>
    <dgm:pt modelId="{C209A44B-22C9-431A-8003-C64E027D929A}" type="sibTrans" cxnId="{C1A2586F-1D54-4932-93D6-D925404FCE7F}">
      <dgm:prSet/>
      <dgm:spPr/>
      <dgm:t>
        <a:bodyPr/>
        <a:lstStyle/>
        <a:p>
          <a:endParaRPr lang="en-US"/>
        </a:p>
      </dgm:t>
    </dgm:pt>
    <dgm:pt modelId="{0844A8C2-8A95-4C3A-BABA-FC4B2ACD2E55}">
      <dgm:prSet/>
      <dgm:spPr/>
      <dgm:t>
        <a:bodyPr/>
        <a:lstStyle/>
        <a:p>
          <a:pPr>
            <a:lnSpc>
              <a:spcPct val="100000"/>
            </a:lnSpc>
          </a:pPr>
          <a:r>
            <a:rPr lang="en-US"/>
            <a:t>Collaborate with local radio networks to syndicate messaging on the effects of addiction on families. </a:t>
          </a:r>
        </a:p>
      </dgm:t>
    </dgm:pt>
    <dgm:pt modelId="{B8191172-1927-41DD-898D-D332B574EE5A}" type="parTrans" cxnId="{0B825A3B-B7AA-420A-B9E7-1AA21826392F}">
      <dgm:prSet/>
      <dgm:spPr/>
      <dgm:t>
        <a:bodyPr/>
        <a:lstStyle/>
        <a:p>
          <a:endParaRPr lang="en-US"/>
        </a:p>
      </dgm:t>
    </dgm:pt>
    <dgm:pt modelId="{80917460-D1B2-4203-8B27-404BAC78ECB8}" type="sibTrans" cxnId="{0B825A3B-B7AA-420A-B9E7-1AA21826392F}">
      <dgm:prSet/>
      <dgm:spPr/>
      <dgm:t>
        <a:bodyPr/>
        <a:lstStyle/>
        <a:p>
          <a:endParaRPr lang="en-US"/>
        </a:p>
      </dgm:t>
    </dgm:pt>
    <dgm:pt modelId="{5E35D110-105E-4093-A1F1-44FF1B0A275F}">
      <dgm:prSet/>
      <dgm:spPr/>
      <dgm:t>
        <a:bodyPr/>
        <a:lstStyle/>
        <a:p>
          <a:pPr>
            <a:lnSpc>
              <a:spcPct val="100000"/>
            </a:lnSpc>
          </a:pPr>
          <a:r>
            <a:rPr lang="en-US"/>
            <a:t>Additional grant writing to build capacity for AFM self-care through peer support programs </a:t>
          </a:r>
        </a:p>
      </dgm:t>
    </dgm:pt>
    <dgm:pt modelId="{BBC3C1B8-BA4D-4050-9444-A498219505D7}" type="parTrans" cxnId="{2EFFDBD2-95FA-4E43-82EB-E9A5E4D0811B}">
      <dgm:prSet/>
      <dgm:spPr/>
      <dgm:t>
        <a:bodyPr/>
        <a:lstStyle/>
        <a:p>
          <a:endParaRPr lang="en-US"/>
        </a:p>
      </dgm:t>
    </dgm:pt>
    <dgm:pt modelId="{6BC80DCA-534F-498A-80CB-67678EA83B43}" type="sibTrans" cxnId="{2EFFDBD2-95FA-4E43-82EB-E9A5E4D0811B}">
      <dgm:prSet/>
      <dgm:spPr/>
      <dgm:t>
        <a:bodyPr/>
        <a:lstStyle/>
        <a:p>
          <a:endParaRPr lang="en-US"/>
        </a:p>
      </dgm:t>
    </dgm:pt>
    <dgm:pt modelId="{796139CF-59FA-4B27-A7A3-C1DAAC92E779}" type="pres">
      <dgm:prSet presAssocID="{D55AD125-68DA-4016-95F5-290BBA644BE1}" presName="root" presStyleCnt="0">
        <dgm:presLayoutVars>
          <dgm:dir/>
          <dgm:resizeHandles val="exact"/>
        </dgm:presLayoutVars>
      </dgm:prSet>
      <dgm:spPr/>
    </dgm:pt>
    <dgm:pt modelId="{C32C8796-D9B0-4ED3-93F5-577EAC4D16DE}" type="pres">
      <dgm:prSet presAssocID="{FA29C306-6280-44FC-BFC3-F224E5E15692}" presName="compNode" presStyleCnt="0"/>
      <dgm:spPr/>
    </dgm:pt>
    <dgm:pt modelId="{3519AE60-42D5-4C24-98E9-7287FECCD7BE}" type="pres">
      <dgm:prSet presAssocID="{FA29C306-6280-44FC-BFC3-F224E5E15692}" presName="bgRect" presStyleLbl="bgShp" presStyleIdx="0" presStyleCnt="3"/>
      <dgm:spPr/>
    </dgm:pt>
    <dgm:pt modelId="{B384D346-0300-4898-BAE5-F35AFB58C0FE}" type="pres">
      <dgm:prSet presAssocID="{FA29C306-6280-44FC-BFC3-F224E5E156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814E7A14-9B7A-4B39-899F-2BBDD9E3C038}" type="pres">
      <dgm:prSet presAssocID="{FA29C306-6280-44FC-BFC3-F224E5E15692}" presName="spaceRect" presStyleCnt="0"/>
      <dgm:spPr/>
    </dgm:pt>
    <dgm:pt modelId="{49FF3FE2-A9E9-406F-A523-6AD61A3E469B}" type="pres">
      <dgm:prSet presAssocID="{FA29C306-6280-44FC-BFC3-F224E5E15692}" presName="parTx" presStyleLbl="revTx" presStyleIdx="0" presStyleCnt="3">
        <dgm:presLayoutVars>
          <dgm:chMax val="0"/>
          <dgm:chPref val="0"/>
        </dgm:presLayoutVars>
      </dgm:prSet>
      <dgm:spPr/>
    </dgm:pt>
    <dgm:pt modelId="{F803C074-0E7D-46DB-8F4D-6E122C4A92A5}" type="pres">
      <dgm:prSet presAssocID="{C209A44B-22C9-431A-8003-C64E027D929A}" presName="sibTrans" presStyleCnt="0"/>
      <dgm:spPr/>
    </dgm:pt>
    <dgm:pt modelId="{532693D6-E9F4-426A-82D7-EBDF1345846F}" type="pres">
      <dgm:prSet presAssocID="{0844A8C2-8A95-4C3A-BABA-FC4B2ACD2E55}" presName="compNode" presStyleCnt="0"/>
      <dgm:spPr/>
    </dgm:pt>
    <dgm:pt modelId="{1B5A07F2-C76D-459E-B9FE-86E67905A2F0}" type="pres">
      <dgm:prSet presAssocID="{0844A8C2-8A95-4C3A-BABA-FC4B2ACD2E55}" presName="bgRect" presStyleLbl="bgShp" presStyleIdx="1" presStyleCnt="3"/>
      <dgm:spPr/>
    </dgm:pt>
    <dgm:pt modelId="{A2A6E96E-E90D-4587-B7BC-4A0480DEBAE9}" type="pres">
      <dgm:prSet presAssocID="{0844A8C2-8A95-4C3A-BABA-FC4B2ACD2E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
        </a:ext>
      </dgm:extLst>
    </dgm:pt>
    <dgm:pt modelId="{E4991F9D-30EB-40B2-928B-7CB0536F9F9D}" type="pres">
      <dgm:prSet presAssocID="{0844A8C2-8A95-4C3A-BABA-FC4B2ACD2E55}" presName="spaceRect" presStyleCnt="0"/>
      <dgm:spPr/>
    </dgm:pt>
    <dgm:pt modelId="{A3CD0650-540A-4EF8-8932-AD60E40ADB92}" type="pres">
      <dgm:prSet presAssocID="{0844A8C2-8A95-4C3A-BABA-FC4B2ACD2E55}" presName="parTx" presStyleLbl="revTx" presStyleIdx="1" presStyleCnt="3">
        <dgm:presLayoutVars>
          <dgm:chMax val="0"/>
          <dgm:chPref val="0"/>
        </dgm:presLayoutVars>
      </dgm:prSet>
      <dgm:spPr/>
    </dgm:pt>
    <dgm:pt modelId="{5985F798-0C9E-44F2-9333-F99A10FCFD1E}" type="pres">
      <dgm:prSet presAssocID="{80917460-D1B2-4203-8B27-404BAC78ECB8}" presName="sibTrans" presStyleCnt="0"/>
      <dgm:spPr/>
    </dgm:pt>
    <dgm:pt modelId="{5021AC33-69CE-42E3-8564-5E198F97A795}" type="pres">
      <dgm:prSet presAssocID="{5E35D110-105E-4093-A1F1-44FF1B0A275F}" presName="compNode" presStyleCnt="0"/>
      <dgm:spPr/>
    </dgm:pt>
    <dgm:pt modelId="{D8332534-2B76-4A87-A745-D192F3AA08B5}" type="pres">
      <dgm:prSet presAssocID="{5E35D110-105E-4093-A1F1-44FF1B0A275F}" presName="bgRect" presStyleLbl="bgShp" presStyleIdx="2" presStyleCnt="3"/>
      <dgm:spPr/>
    </dgm:pt>
    <dgm:pt modelId="{0F47B9F9-2D15-4E76-8B7C-25798F505BDD}" type="pres">
      <dgm:prSet presAssocID="{5E35D110-105E-4093-A1F1-44FF1B0A27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7A0065C-5FFA-47B1-8FEF-4958C3499485}" type="pres">
      <dgm:prSet presAssocID="{5E35D110-105E-4093-A1F1-44FF1B0A275F}" presName="spaceRect" presStyleCnt="0"/>
      <dgm:spPr/>
    </dgm:pt>
    <dgm:pt modelId="{31B9406D-248B-4975-BADF-7A9060A78219}" type="pres">
      <dgm:prSet presAssocID="{5E35D110-105E-4093-A1F1-44FF1B0A275F}" presName="parTx" presStyleLbl="revTx" presStyleIdx="2" presStyleCnt="3">
        <dgm:presLayoutVars>
          <dgm:chMax val="0"/>
          <dgm:chPref val="0"/>
        </dgm:presLayoutVars>
      </dgm:prSet>
      <dgm:spPr/>
    </dgm:pt>
  </dgm:ptLst>
  <dgm:cxnLst>
    <dgm:cxn modelId="{0B825A3B-B7AA-420A-B9E7-1AA21826392F}" srcId="{D55AD125-68DA-4016-95F5-290BBA644BE1}" destId="{0844A8C2-8A95-4C3A-BABA-FC4B2ACD2E55}" srcOrd="1" destOrd="0" parTransId="{B8191172-1927-41DD-898D-D332B574EE5A}" sibTransId="{80917460-D1B2-4203-8B27-404BAC78ECB8}"/>
    <dgm:cxn modelId="{5B026749-4134-5945-9404-EADCC34F55E8}" type="presOf" srcId="{D55AD125-68DA-4016-95F5-290BBA644BE1}" destId="{796139CF-59FA-4B27-A7A3-C1DAAC92E779}" srcOrd="0" destOrd="0" presId="urn:microsoft.com/office/officeart/2018/2/layout/IconVerticalSolidList"/>
    <dgm:cxn modelId="{C1A2586F-1D54-4932-93D6-D925404FCE7F}" srcId="{D55AD125-68DA-4016-95F5-290BBA644BE1}" destId="{FA29C306-6280-44FC-BFC3-F224E5E15692}" srcOrd="0" destOrd="0" parTransId="{09427ED2-8C5F-4821-A051-75AE19D6CE2D}" sibTransId="{C209A44B-22C9-431A-8003-C64E027D929A}"/>
    <dgm:cxn modelId="{89EFFD97-7BCB-DD44-A261-CC9D72808E73}" type="presOf" srcId="{0844A8C2-8A95-4C3A-BABA-FC4B2ACD2E55}" destId="{A3CD0650-540A-4EF8-8932-AD60E40ADB92}" srcOrd="0" destOrd="0" presId="urn:microsoft.com/office/officeart/2018/2/layout/IconVerticalSolidList"/>
    <dgm:cxn modelId="{3679A6B7-2FB2-D145-8215-BF0974B9847B}" type="presOf" srcId="{FA29C306-6280-44FC-BFC3-F224E5E15692}" destId="{49FF3FE2-A9E9-406F-A523-6AD61A3E469B}" srcOrd="0" destOrd="0" presId="urn:microsoft.com/office/officeart/2018/2/layout/IconVerticalSolidList"/>
    <dgm:cxn modelId="{2EFFDBD2-95FA-4E43-82EB-E9A5E4D0811B}" srcId="{D55AD125-68DA-4016-95F5-290BBA644BE1}" destId="{5E35D110-105E-4093-A1F1-44FF1B0A275F}" srcOrd="2" destOrd="0" parTransId="{BBC3C1B8-BA4D-4050-9444-A498219505D7}" sibTransId="{6BC80DCA-534F-498A-80CB-67678EA83B43}"/>
    <dgm:cxn modelId="{7584ABE1-F33F-064F-A21F-B9F48BD538CF}" type="presOf" srcId="{5E35D110-105E-4093-A1F1-44FF1B0A275F}" destId="{31B9406D-248B-4975-BADF-7A9060A78219}" srcOrd="0" destOrd="0" presId="urn:microsoft.com/office/officeart/2018/2/layout/IconVerticalSolidList"/>
    <dgm:cxn modelId="{B18C89EC-3393-F944-8407-A61B55286DA4}" type="presParOf" srcId="{796139CF-59FA-4B27-A7A3-C1DAAC92E779}" destId="{C32C8796-D9B0-4ED3-93F5-577EAC4D16DE}" srcOrd="0" destOrd="0" presId="urn:microsoft.com/office/officeart/2018/2/layout/IconVerticalSolidList"/>
    <dgm:cxn modelId="{88294547-2128-974E-914B-5F13ECC1CD3F}" type="presParOf" srcId="{C32C8796-D9B0-4ED3-93F5-577EAC4D16DE}" destId="{3519AE60-42D5-4C24-98E9-7287FECCD7BE}" srcOrd="0" destOrd="0" presId="urn:microsoft.com/office/officeart/2018/2/layout/IconVerticalSolidList"/>
    <dgm:cxn modelId="{FB3E03FC-5A23-ED48-A424-59E64A4C8571}" type="presParOf" srcId="{C32C8796-D9B0-4ED3-93F5-577EAC4D16DE}" destId="{B384D346-0300-4898-BAE5-F35AFB58C0FE}" srcOrd="1" destOrd="0" presId="urn:microsoft.com/office/officeart/2018/2/layout/IconVerticalSolidList"/>
    <dgm:cxn modelId="{3AB80CBC-CF44-8349-9F03-F724687397B7}" type="presParOf" srcId="{C32C8796-D9B0-4ED3-93F5-577EAC4D16DE}" destId="{814E7A14-9B7A-4B39-899F-2BBDD9E3C038}" srcOrd="2" destOrd="0" presId="urn:microsoft.com/office/officeart/2018/2/layout/IconVerticalSolidList"/>
    <dgm:cxn modelId="{7D9E86EF-0585-0947-A0F8-9002B0C7331C}" type="presParOf" srcId="{C32C8796-D9B0-4ED3-93F5-577EAC4D16DE}" destId="{49FF3FE2-A9E9-406F-A523-6AD61A3E469B}" srcOrd="3" destOrd="0" presId="urn:microsoft.com/office/officeart/2018/2/layout/IconVerticalSolidList"/>
    <dgm:cxn modelId="{61397952-C309-1042-AB50-AFC29BF27835}" type="presParOf" srcId="{796139CF-59FA-4B27-A7A3-C1DAAC92E779}" destId="{F803C074-0E7D-46DB-8F4D-6E122C4A92A5}" srcOrd="1" destOrd="0" presId="urn:microsoft.com/office/officeart/2018/2/layout/IconVerticalSolidList"/>
    <dgm:cxn modelId="{D9489509-8DF3-DA45-828E-4DC5274A0628}" type="presParOf" srcId="{796139CF-59FA-4B27-A7A3-C1DAAC92E779}" destId="{532693D6-E9F4-426A-82D7-EBDF1345846F}" srcOrd="2" destOrd="0" presId="urn:microsoft.com/office/officeart/2018/2/layout/IconVerticalSolidList"/>
    <dgm:cxn modelId="{A11A53C4-C9E7-0A43-8F43-55CAAD6AB8B5}" type="presParOf" srcId="{532693D6-E9F4-426A-82D7-EBDF1345846F}" destId="{1B5A07F2-C76D-459E-B9FE-86E67905A2F0}" srcOrd="0" destOrd="0" presId="urn:microsoft.com/office/officeart/2018/2/layout/IconVerticalSolidList"/>
    <dgm:cxn modelId="{DDAC3329-245C-2440-9790-313E6FB1E417}" type="presParOf" srcId="{532693D6-E9F4-426A-82D7-EBDF1345846F}" destId="{A2A6E96E-E90D-4587-B7BC-4A0480DEBAE9}" srcOrd="1" destOrd="0" presId="urn:microsoft.com/office/officeart/2018/2/layout/IconVerticalSolidList"/>
    <dgm:cxn modelId="{D8D37B84-A8D6-6A4F-98EB-5D643252D6C3}" type="presParOf" srcId="{532693D6-E9F4-426A-82D7-EBDF1345846F}" destId="{E4991F9D-30EB-40B2-928B-7CB0536F9F9D}" srcOrd="2" destOrd="0" presId="urn:microsoft.com/office/officeart/2018/2/layout/IconVerticalSolidList"/>
    <dgm:cxn modelId="{BF1926D9-DE55-334E-8F42-0A728A1B85EC}" type="presParOf" srcId="{532693D6-E9F4-426A-82D7-EBDF1345846F}" destId="{A3CD0650-540A-4EF8-8932-AD60E40ADB92}" srcOrd="3" destOrd="0" presId="urn:microsoft.com/office/officeart/2018/2/layout/IconVerticalSolidList"/>
    <dgm:cxn modelId="{1C91614D-657E-2E4E-954E-790828BC80DD}" type="presParOf" srcId="{796139CF-59FA-4B27-A7A3-C1DAAC92E779}" destId="{5985F798-0C9E-44F2-9333-F99A10FCFD1E}" srcOrd="3" destOrd="0" presId="urn:microsoft.com/office/officeart/2018/2/layout/IconVerticalSolidList"/>
    <dgm:cxn modelId="{F368AC1F-84CA-E042-98EA-9B29311D1856}" type="presParOf" srcId="{796139CF-59FA-4B27-A7A3-C1DAAC92E779}" destId="{5021AC33-69CE-42E3-8564-5E198F97A795}" srcOrd="4" destOrd="0" presId="urn:microsoft.com/office/officeart/2018/2/layout/IconVerticalSolidList"/>
    <dgm:cxn modelId="{1C80F79C-E226-0E4C-9C13-3BF26FFBB710}" type="presParOf" srcId="{5021AC33-69CE-42E3-8564-5E198F97A795}" destId="{D8332534-2B76-4A87-A745-D192F3AA08B5}" srcOrd="0" destOrd="0" presId="urn:microsoft.com/office/officeart/2018/2/layout/IconVerticalSolidList"/>
    <dgm:cxn modelId="{1EC1585E-DFAB-CC42-91E2-D4866812EF69}" type="presParOf" srcId="{5021AC33-69CE-42E3-8564-5E198F97A795}" destId="{0F47B9F9-2D15-4E76-8B7C-25798F505BDD}" srcOrd="1" destOrd="0" presId="urn:microsoft.com/office/officeart/2018/2/layout/IconVerticalSolidList"/>
    <dgm:cxn modelId="{BF91374A-64A4-8E4D-8A7A-A5AD4C8C5584}" type="presParOf" srcId="{5021AC33-69CE-42E3-8564-5E198F97A795}" destId="{A7A0065C-5FFA-47B1-8FEF-4958C3499485}" srcOrd="2" destOrd="0" presId="urn:microsoft.com/office/officeart/2018/2/layout/IconVerticalSolidList"/>
    <dgm:cxn modelId="{A8DAA022-817F-AC43-A48F-6F2356AB8788}" type="presParOf" srcId="{5021AC33-69CE-42E3-8564-5E198F97A795}" destId="{31B9406D-248B-4975-BADF-7A9060A7821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F33CA-4C0A-4D60-AC3A-C3B8D0DA619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E076FC67-F6B1-4EA1-A5C7-F91A6C84334B}">
      <dgm:prSet/>
      <dgm:spPr/>
      <dgm:t>
        <a:bodyPr/>
        <a:lstStyle/>
        <a:p>
          <a:r>
            <a:rPr lang="en-US"/>
            <a:t>We are all affected by addiction in one way or another </a:t>
          </a:r>
        </a:p>
      </dgm:t>
    </dgm:pt>
    <dgm:pt modelId="{44D38E28-D0B5-4704-A007-5C4D4E887683}" type="parTrans" cxnId="{FA909577-CBDA-474D-B651-23DCBE3C6B6A}">
      <dgm:prSet/>
      <dgm:spPr/>
      <dgm:t>
        <a:bodyPr/>
        <a:lstStyle/>
        <a:p>
          <a:endParaRPr lang="en-US"/>
        </a:p>
      </dgm:t>
    </dgm:pt>
    <dgm:pt modelId="{B3ED891F-B7BC-4165-852F-ACCE6E790976}" type="sibTrans" cxnId="{FA909577-CBDA-474D-B651-23DCBE3C6B6A}">
      <dgm:prSet/>
      <dgm:spPr/>
      <dgm:t>
        <a:bodyPr/>
        <a:lstStyle/>
        <a:p>
          <a:endParaRPr lang="en-US"/>
        </a:p>
      </dgm:t>
    </dgm:pt>
    <dgm:pt modelId="{6CC1C892-A82E-4820-836B-B1F573B894CD}">
      <dgm:prSet/>
      <dgm:spPr/>
      <dgm:t>
        <a:bodyPr/>
        <a:lstStyle/>
        <a:p>
          <a:r>
            <a:rPr lang="en-US"/>
            <a:t>Substance use stigma is still alive and well </a:t>
          </a:r>
        </a:p>
      </dgm:t>
    </dgm:pt>
    <dgm:pt modelId="{00C74568-E948-43B6-B5FF-C5333A5B8AF0}" type="parTrans" cxnId="{CD03F527-9AA8-4622-BB9C-02976157EDE7}">
      <dgm:prSet/>
      <dgm:spPr/>
      <dgm:t>
        <a:bodyPr/>
        <a:lstStyle/>
        <a:p>
          <a:endParaRPr lang="en-US"/>
        </a:p>
      </dgm:t>
    </dgm:pt>
    <dgm:pt modelId="{6E07E793-09CC-4139-8972-2098344B4D58}" type="sibTrans" cxnId="{CD03F527-9AA8-4622-BB9C-02976157EDE7}">
      <dgm:prSet/>
      <dgm:spPr/>
      <dgm:t>
        <a:bodyPr/>
        <a:lstStyle/>
        <a:p>
          <a:endParaRPr lang="en-US"/>
        </a:p>
      </dgm:t>
    </dgm:pt>
    <dgm:pt modelId="{29BECCB9-A8B0-4A97-A15F-521467D7B288}">
      <dgm:prSet/>
      <dgm:spPr/>
      <dgm:t>
        <a:bodyPr/>
        <a:lstStyle/>
        <a:p>
          <a:r>
            <a:rPr lang="en-US"/>
            <a:t>The needs of families affected by addiction are not fully acknowledged </a:t>
          </a:r>
        </a:p>
      </dgm:t>
    </dgm:pt>
    <dgm:pt modelId="{3FBE6B32-ACA6-4C8F-A2E9-0AA74DF84B2B}" type="parTrans" cxnId="{BCD2A2E4-51D6-4EDB-852C-B744877CBEBB}">
      <dgm:prSet/>
      <dgm:spPr/>
      <dgm:t>
        <a:bodyPr/>
        <a:lstStyle/>
        <a:p>
          <a:endParaRPr lang="en-US"/>
        </a:p>
      </dgm:t>
    </dgm:pt>
    <dgm:pt modelId="{0EE73307-453A-49D9-8E79-EBC0530F5F62}" type="sibTrans" cxnId="{BCD2A2E4-51D6-4EDB-852C-B744877CBEBB}">
      <dgm:prSet/>
      <dgm:spPr/>
      <dgm:t>
        <a:bodyPr/>
        <a:lstStyle/>
        <a:p>
          <a:endParaRPr lang="en-US"/>
        </a:p>
      </dgm:t>
    </dgm:pt>
    <dgm:pt modelId="{98DBEF67-D04B-44B6-9C26-44EFF586FABF}">
      <dgm:prSet/>
      <dgm:spPr/>
      <dgm:t>
        <a:bodyPr/>
        <a:lstStyle/>
        <a:p>
          <a:r>
            <a:rPr lang="en-US"/>
            <a:t>Support for families affected by addiction is desperately required </a:t>
          </a:r>
        </a:p>
      </dgm:t>
    </dgm:pt>
    <dgm:pt modelId="{558E2A8A-5D4A-4C2C-A187-CA099AC9C5E6}" type="parTrans" cxnId="{F04E3E90-FCFA-4F95-A0E9-835D55B514F2}">
      <dgm:prSet/>
      <dgm:spPr/>
      <dgm:t>
        <a:bodyPr/>
        <a:lstStyle/>
        <a:p>
          <a:endParaRPr lang="en-US"/>
        </a:p>
      </dgm:t>
    </dgm:pt>
    <dgm:pt modelId="{91976563-7D2D-4790-B14C-AA08ECD45285}" type="sibTrans" cxnId="{F04E3E90-FCFA-4F95-A0E9-835D55B514F2}">
      <dgm:prSet/>
      <dgm:spPr/>
      <dgm:t>
        <a:bodyPr/>
        <a:lstStyle/>
        <a:p>
          <a:endParaRPr lang="en-US"/>
        </a:p>
      </dgm:t>
    </dgm:pt>
    <dgm:pt modelId="{29D64C3D-7A05-4BFE-87A6-72807C4579AD}">
      <dgm:prSet/>
      <dgm:spPr/>
      <dgm:t>
        <a:bodyPr/>
        <a:lstStyle/>
        <a:p>
          <a:r>
            <a:rPr lang="en-US"/>
            <a:t>Community based research takes a lot of patience, but is very rewarding </a:t>
          </a:r>
        </a:p>
      </dgm:t>
    </dgm:pt>
    <dgm:pt modelId="{BD89E74A-7474-4C1A-BF37-517058C13D2A}" type="parTrans" cxnId="{671A89DF-3EE6-4245-8B0C-BD81FE56198D}">
      <dgm:prSet/>
      <dgm:spPr/>
      <dgm:t>
        <a:bodyPr/>
        <a:lstStyle/>
        <a:p>
          <a:endParaRPr lang="en-US"/>
        </a:p>
      </dgm:t>
    </dgm:pt>
    <dgm:pt modelId="{B26F504F-2FC6-43C3-B229-2102F6DF6373}" type="sibTrans" cxnId="{671A89DF-3EE6-4245-8B0C-BD81FE56198D}">
      <dgm:prSet/>
      <dgm:spPr/>
      <dgm:t>
        <a:bodyPr/>
        <a:lstStyle/>
        <a:p>
          <a:endParaRPr lang="en-US"/>
        </a:p>
      </dgm:t>
    </dgm:pt>
    <dgm:pt modelId="{A26F8B57-6CB8-43D1-BD0B-FA5545B29602}">
      <dgm:prSet/>
      <dgm:spPr/>
      <dgm:t>
        <a:bodyPr/>
        <a:lstStyle/>
        <a:p>
          <a:r>
            <a:rPr lang="en-US" dirty="0"/>
            <a:t>Relationship building with important stakeholders. </a:t>
          </a:r>
        </a:p>
      </dgm:t>
    </dgm:pt>
    <dgm:pt modelId="{BD3366D9-A4E7-4EEB-8655-17F9BFA4F649}" type="parTrans" cxnId="{758D7BAD-B428-4E93-AB7B-02C88EA42126}">
      <dgm:prSet/>
      <dgm:spPr/>
      <dgm:t>
        <a:bodyPr/>
        <a:lstStyle/>
        <a:p>
          <a:endParaRPr lang="en-US"/>
        </a:p>
      </dgm:t>
    </dgm:pt>
    <dgm:pt modelId="{37B41716-2524-4671-9315-6C66D6A67DA3}" type="sibTrans" cxnId="{758D7BAD-B428-4E93-AB7B-02C88EA42126}">
      <dgm:prSet/>
      <dgm:spPr/>
      <dgm:t>
        <a:bodyPr/>
        <a:lstStyle/>
        <a:p>
          <a:endParaRPr lang="en-US"/>
        </a:p>
      </dgm:t>
    </dgm:pt>
    <dgm:pt modelId="{7CE91658-0D37-2A4F-BF5D-7B0825DCDB9C}" type="pres">
      <dgm:prSet presAssocID="{CC6F33CA-4C0A-4D60-AC3A-C3B8D0DA6199}" presName="diagram" presStyleCnt="0">
        <dgm:presLayoutVars>
          <dgm:dir/>
          <dgm:resizeHandles val="exact"/>
        </dgm:presLayoutVars>
      </dgm:prSet>
      <dgm:spPr/>
    </dgm:pt>
    <dgm:pt modelId="{437C6F25-6031-C74D-8E3E-4096FDA9E455}" type="pres">
      <dgm:prSet presAssocID="{E076FC67-F6B1-4EA1-A5C7-F91A6C84334B}" presName="node" presStyleLbl="node1" presStyleIdx="0" presStyleCnt="6">
        <dgm:presLayoutVars>
          <dgm:bulletEnabled val="1"/>
        </dgm:presLayoutVars>
      </dgm:prSet>
      <dgm:spPr/>
    </dgm:pt>
    <dgm:pt modelId="{3630F566-9B6D-D348-8CBA-7EB9F49D7D76}" type="pres">
      <dgm:prSet presAssocID="{B3ED891F-B7BC-4165-852F-ACCE6E790976}" presName="sibTrans" presStyleCnt="0"/>
      <dgm:spPr/>
    </dgm:pt>
    <dgm:pt modelId="{54541F46-C337-3541-8E81-5BAED227E4EF}" type="pres">
      <dgm:prSet presAssocID="{6CC1C892-A82E-4820-836B-B1F573B894CD}" presName="node" presStyleLbl="node1" presStyleIdx="1" presStyleCnt="6">
        <dgm:presLayoutVars>
          <dgm:bulletEnabled val="1"/>
        </dgm:presLayoutVars>
      </dgm:prSet>
      <dgm:spPr/>
    </dgm:pt>
    <dgm:pt modelId="{C4CD225F-756C-DE48-8D0D-49C0A4E3DF13}" type="pres">
      <dgm:prSet presAssocID="{6E07E793-09CC-4139-8972-2098344B4D58}" presName="sibTrans" presStyleCnt="0"/>
      <dgm:spPr/>
    </dgm:pt>
    <dgm:pt modelId="{7D8769CC-8D17-214A-94F3-9CEB814A6942}" type="pres">
      <dgm:prSet presAssocID="{29BECCB9-A8B0-4A97-A15F-521467D7B288}" presName="node" presStyleLbl="node1" presStyleIdx="2" presStyleCnt="6">
        <dgm:presLayoutVars>
          <dgm:bulletEnabled val="1"/>
        </dgm:presLayoutVars>
      </dgm:prSet>
      <dgm:spPr/>
    </dgm:pt>
    <dgm:pt modelId="{FB0C5ED4-194E-0E4F-8D58-FF728E7AF581}" type="pres">
      <dgm:prSet presAssocID="{0EE73307-453A-49D9-8E79-EBC0530F5F62}" presName="sibTrans" presStyleCnt="0"/>
      <dgm:spPr/>
    </dgm:pt>
    <dgm:pt modelId="{EA1E87F6-0307-CE4E-94D2-D71F8BCE9F77}" type="pres">
      <dgm:prSet presAssocID="{98DBEF67-D04B-44B6-9C26-44EFF586FABF}" presName="node" presStyleLbl="node1" presStyleIdx="3" presStyleCnt="6">
        <dgm:presLayoutVars>
          <dgm:bulletEnabled val="1"/>
        </dgm:presLayoutVars>
      </dgm:prSet>
      <dgm:spPr/>
    </dgm:pt>
    <dgm:pt modelId="{E922AD70-1EAB-184B-A7FF-BDD5EFB9DFFB}" type="pres">
      <dgm:prSet presAssocID="{91976563-7D2D-4790-B14C-AA08ECD45285}" presName="sibTrans" presStyleCnt="0"/>
      <dgm:spPr/>
    </dgm:pt>
    <dgm:pt modelId="{4F758DC3-4D59-5B4C-B012-0A38D4465072}" type="pres">
      <dgm:prSet presAssocID="{29D64C3D-7A05-4BFE-87A6-72807C4579AD}" presName="node" presStyleLbl="node1" presStyleIdx="4" presStyleCnt="6">
        <dgm:presLayoutVars>
          <dgm:bulletEnabled val="1"/>
        </dgm:presLayoutVars>
      </dgm:prSet>
      <dgm:spPr/>
    </dgm:pt>
    <dgm:pt modelId="{19D7A7E1-D654-E542-BF55-476F1F01CD9F}" type="pres">
      <dgm:prSet presAssocID="{B26F504F-2FC6-43C3-B229-2102F6DF6373}" presName="sibTrans" presStyleCnt="0"/>
      <dgm:spPr/>
    </dgm:pt>
    <dgm:pt modelId="{D6A6E08E-5CF5-714E-AA67-4B324F48F07B}" type="pres">
      <dgm:prSet presAssocID="{A26F8B57-6CB8-43D1-BD0B-FA5545B29602}" presName="node" presStyleLbl="node1" presStyleIdx="5" presStyleCnt="6" custLinFactNeighborX="-1385" custLinFactNeighborY="-2309">
        <dgm:presLayoutVars>
          <dgm:bulletEnabled val="1"/>
        </dgm:presLayoutVars>
      </dgm:prSet>
      <dgm:spPr/>
    </dgm:pt>
  </dgm:ptLst>
  <dgm:cxnLst>
    <dgm:cxn modelId="{53A1271A-145B-D94D-AAD0-8238976C9CEE}" type="presOf" srcId="{29BECCB9-A8B0-4A97-A15F-521467D7B288}" destId="{7D8769CC-8D17-214A-94F3-9CEB814A6942}" srcOrd="0" destOrd="0" presId="urn:microsoft.com/office/officeart/2005/8/layout/default"/>
    <dgm:cxn modelId="{CD03F527-9AA8-4622-BB9C-02976157EDE7}" srcId="{CC6F33CA-4C0A-4D60-AC3A-C3B8D0DA6199}" destId="{6CC1C892-A82E-4820-836B-B1F573B894CD}" srcOrd="1" destOrd="0" parTransId="{00C74568-E948-43B6-B5FF-C5333A5B8AF0}" sibTransId="{6E07E793-09CC-4139-8972-2098344B4D58}"/>
    <dgm:cxn modelId="{0736E42C-B15A-D34C-AC6C-0EB6E1D6C48E}" type="presOf" srcId="{29D64C3D-7A05-4BFE-87A6-72807C4579AD}" destId="{4F758DC3-4D59-5B4C-B012-0A38D4465072}" srcOrd="0" destOrd="0" presId="urn:microsoft.com/office/officeart/2005/8/layout/default"/>
    <dgm:cxn modelId="{A4492D5E-9255-9E47-98CF-1F9DBE83DE6A}" type="presOf" srcId="{E076FC67-F6B1-4EA1-A5C7-F91A6C84334B}" destId="{437C6F25-6031-C74D-8E3E-4096FDA9E455}" srcOrd="0" destOrd="0" presId="urn:microsoft.com/office/officeart/2005/8/layout/default"/>
    <dgm:cxn modelId="{FA909577-CBDA-474D-B651-23DCBE3C6B6A}" srcId="{CC6F33CA-4C0A-4D60-AC3A-C3B8D0DA6199}" destId="{E076FC67-F6B1-4EA1-A5C7-F91A6C84334B}" srcOrd="0" destOrd="0" parTransId="{44D38E28-D0B5-4704-A007-5C4D4E887683}" sibTransId="{B3ED891F-B7BC-4165-852F-ACCE6E790976}"/>
    <dgm:cxn modelId="{CBB30778-EB8B-1840-86CB-E2C199F864E0}" type="presOf" srcId="{98DBEF67-D04B-44B6-9C26-44EFF586FABF}" destId="{EA1E87F6-0307-CE4E-94D2-D71F8BCE9F77}" srcOrd="0" destOrd="0" presId="urn:microsoft.com/office/officeart/2005/8/layout/default"/>
    <dgm:cxn modelId="{F04E3E90-FCFA-4F95-A0E9-835D55B514F2}" srcId="{CC6F33CA-4C0A-4D60-AC3A-C3B8D0DA6199}" destId="{98DBEF67-D04B-44B6-9C26-44EFF586FABF}" srcOrd="3" destOrd="0" parTransId="{558E2A8A-5D4A-4C2C-A187-CA099AC9C5E6}" sibTransId="{91976563-7D2D-4790-B14C-AA08ECD45285}"/>
    <dgm:cxn modelId="{E3F797A0-E2B2-1347-8C23-95501106FDB1}" type="presOf" srcId="{A26F8B57-6CB8-43D1-BD0B-FA5545B29602}" destId="{D6A6E08E-5CF5-714E-AA67-4B324F48F07B}" srcOrd="0" destOrd="0" presId="urn:microsoft.com/office/officeart/2005/8/layout/default"/>
    <dgm:cxn modelId="{758D7BAD-B428-4E93-AB7B-02C88EA42126}" srcId="{CC6F33CA-4C0A-4D60-AC3A-C3B8D0DA6199}" destId="{A26F8B57-6CB8-43D1-BD0B-FA5545B29602}" srcOrd="5" destOrd="0" parTransId="{BD3366D9-A4E7-4EEB-8655-17F9BFA4F649}" sibTransId="{37B41716-2524-4671-9315-6C66D6A67DA3}"/>
    <dgm:cxn modelId="{955933D8-879B-544C-83F1-D1D438E26CC8}" type="presOf" srcId="{CC6F33CA-4C0A-4D60-AC3A-C3B8D0DA6199}" destId="{7CE91658-0D37-2A4F-BF5D-7B0825DCDB9C}" srcOrd="0" destOrd="0" presId="urn:microsoft.com/office/officeart/2005/8/layout/default"/>
    <dgm:cxn modelId="{671A89DF-3EE6-4245-8B0C-BD81FE56198D}" srcId="{CC6F33CA-4C0A-4D60-AC3A-C3B8D0DA6199}" destId="{29D64C3D-7A05-4BFE-87A6-72807C4579AD}" srcOrd="4" destOrd="0" parTransId="{BD89E74A-7474-4C1A-BF37-517058C13D2A}" sibTransId="{B26F504F-2FC6-43C3-B229-2102F6DF6373}"/>
    <dgm:cxn modelId="{BCD2A2E4-51D6-4EDB-852C-B744877CBEBB}" srcId="{CC6F33CA-4C0A-4D60-AC3A-C3B8D0DA6199}" destId="{29BECCB9-A8B0-4A97-A15F-521467D7B288}" srcOrd="2" destOrd="0" parTransId="{3FBE6B32-ACA6-4C8F-A2E9-0AA74DF84B2B}" sibTransId="{0EE73307-453A-49D9-8E79-EBC0530F5F62}"/>
    <dgm:cxn modelId="{6B84F1FC-E5C2-7544-B3C9-F30044E9A57D}" type="presOf" srcId="{6CC1C892-A82E-4820-836B-B1F573B894CD}" destId="{54541F46-C337-3541-8E81-5BAED227E4EF}" srcOrd="0" destOrd="0" presId="urn:microsoft.com/office/officeart/2005/8/layout/default"/>
    <dgm:cxn modelId="{9BC73ED4-7448-3641-B8FB-C0DACF36F3FE}" type="presParOf" srcId="{7CE91658-0D37-2A4F-BF5D-7B0825DCDB9C}" destId="{437C6F25-6031-C74D-8E3E-4096FDA9E455}" srcOrd="0" destOrd="0" presId="urn:microsoft.com/office/officeart/2005/8/layout/default"/>
    <dgm:cxn modelId="{577E3CFE-3CE8-FF4C-90F2-83600F451676}" type="presParOf" srcId="{7CE91658-0D37-2A4F-BF5D-7B0825DCDB9C}" destId="{3630F566-9B6D-D348-8CBA-7EB9F49D7D76}" srcOrd="1" destOrd="0" presId="urn:microsoft.com/office/officeart/2005/8/layout/default"/>
    <dgm:cxn modelId="{F59906E3-04C6-694E-B0ED-3D4DB4F227DC}" type="presParOf" srcId="{7CE91658-0D37-2A4F-BF5D-7B0825DCDB9C}" destId="{54541F46-C337-3541-8E81-5BAED227E4EF}" srcOrd="2" destOrd="0" presId="urn:microsoft.com/office/officeart/2005/8/layout/default"/>
    <dgm:cxn modelId="{80E3092D-846F-C543-B946-BAC27930C397}" type="presParOf" srcId="{7CE91658-0D37-2A4F-BF5D-7B0825DCDB9C}" destId="{C4CD225F-756C-DE48-8D0D-49C0A4E3DF13}" srcOrd="3" destOrd="0" presId="urn:microsoft.com/office/officeart/2005/8/layout/default"/>
    <dgm:cxn modelId="{D4D470B2-843D-B942-9CE7-3253F9B065F4}" type="presParOf" srcId="{7CE91658-0D37-2A4F-BF5D-7B0825DCDB9C}" destId="{7D8769CC-8D17-214A-94F3-9CEB814A6942}" srcOrd="4" destOrd="0" presId="urn:microsoft.com/office/officeart/2005/8/layout/default"/>
    <dgm:cxn modelId="{8D959C73-2B16-2A42-94B1-B67E7BE1D950}" type="presParOf" srcId="{7CE91658-0D37-2A4F-BF5D-7B0825DCDB9C}" destId="{FB0C5ED4-194E-0E4F-8D58-FF728E7AF581}" srcOrd="5" destOrd="0" presId="urn:microsoft.com/office/officeart/2005/8/layout/default"/>
    <dgm:cxn modelId="{7DBA546B-C815-7743-9CCC-ACE4C902D7D4}" type="presParOf" srcId="{7CE91658-0D37-2A4F-BF5D-7B0825DCDB9C}" destId="{EA1E87F6-0307-CE4E-94D2-D71F8BCE9F77}" srcOrd="6" destOrd="0" presId="urn:microsoft.com/office/officeart/2005/8/layout/default"/>
    <dgm:cxn modelId="{7C972E21-B4B9-0040-AE9C-123FD945C0D6}" type="presParOf" srcId="{7CE91658-0D37-2A4F-BF5D-7B0825DCDB9C}" destId="{E922AD70-1EAB-184B-A7FF-BDD5EFB9DFFB}" srcOrd="7" destOrd="0" presId="urn:microsoft.com/office/officeart/2005/8/layout/default"/>
    <dgm:cxn modelId="{83D0258C-B9B9-6349-B223-EC371F9380F5}" type="presParOf" srcId="{7CE91658-0D37-2A4F-BF5D-7B0825DCDB9C}" destId="{4F758DC3-4D59-5B4C-B012-0A38D4465072}" srcOrd="8" destOrd="0" presId="urn:microsoft.com/office/officeart/2005/8/layout/default"/>
    <dgm:cxn modelId="{900D8905-DB2E-534D-A214-5E652E6D4C9A}" type="presParOf" srcId="{7CE91658-0D37-2A4F-BF5D-7B0825DCDB9C}" destId="{19D7A7E1-D654-E542-BF55-476F1F01CD9F}" srcOrd="9" destOrd="0" presId="urn:microsoft.com/office/officeart/2005/8/layout/default"/>
    <dgm:cxn modelId="{94E82CB3-99D6-6445-82FF-D837B83136CF}" type="presParOf" srcId="{7CE91658-0D37-2A4F-BF5D-7B0825DCDB9C}" destId="{D6A6E08E-5CF5-714E-AA67-4B324F48F07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9AE60-42D5-4C24-98E9-7287FECCD7BE}">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4D346-0300-4898-BAE5-F35AFB58C0FE}">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FF3FE2-A9E9-406F-A523-6AD61A3E469B}">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US" sz="2500" kern="1200"/>
            <a:t>Plan to collaborate with local agencies to convert the document to podcasts </a:t>
          </a:r>
        </a:p>
      </dsp:txBody>
      <dsp:txXfrm>
        <a:off x="1519914" y="562"/>
        <a:ext cx="5163460" cy="1315942"/>
      </dsp:txXfrm>
    </dsp:sp>
    <dsp:sp modelId="{1B5A07F2-C76D-459E-B9FE-86E67905A2F0}">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6E96E-E90D-4587-B7BC-4A0480DEBAE9}">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CD0650-540A-4EF8-8932-AD60E40ADB92}">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US" sz="2500" kern="1200"/>
            <a:t>Collaborate with local radio networks to syndicate messaging on the effects of addiction on families. </a:t>
          </a:r>
        </a:p>
      </dsp:txBody>
      <dsp:txXfrm>
        <a:off x="1519914" y="1645491"/>
        <a:ext cx="5163460" cy="1315942"/>
      </dsp:txXfrm>
    </dsp:sp>
    <dsp:sp modelId="{D8332534-2B76-4A87-A745-D192F3AA08B5}">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47B9F9-2D15-4E76-8B7C-25798F505BDD}">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B9406D-248B-4975-BADF-7A9060A78219}">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US" sz="2500" kern="1200"/>
            <a:t>Additional grant writing to build capacity for AFM self-care through peer support programs </a:t>
          </a:r>
        </a:p>
      </dsp:txBody>
      <dsp:txXfrm>
        <a:off x="1519914" y="3290419"/>
        <a:ext cx="5163460" cy="1315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C6F25-6031-C74D-8E3E-4096FDA9E455}">
      <dsp:nvSpPr>
        <dsp:cNvPr id="0" name=""/>
        <dsp:cNvSpPr/>
      </dsp:nvSpPr>
      <dsp:spPr>
        <a:xfrm>
          <a:off x="19233" y="123"/>
          <a:ext cx="2385945" cy="1431567"/>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We are all affected by addiction in one way or another </a:t>
          </a:r>
        </a:p>
      </dsp:txBody>
      <dsp:txXfrm>
        <a:off x="19233" y="123"/>
        <a:ext cx="2385945" cy="1431567"/>
      </dsp:txXfrm>
    </dsp:sp>
    <dsp:sp modelId="{54541F46-C337-3541-8E81-5BAED227E4EF}">
      <dsp:nvSpPr>
        <dsp:cNvPr id="0" name=""/>
        <dsp:cNvSpPr/>
      </dsp:nvSpPr>
      <dsp:spPr>
        <a:xfrm>
          <a:off x="2643773" y="123"/>
          <a:ext cx="2385945" cy="1431567"/>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Substance use stigma is still alive and well </a:t>
          </a:r>
        </a:p>
      </dsp:txBody>
      <dsp:txXfrm>
        <a:off x="2643773" y="123"/>
        <a:ext cx="2385945" cy="1431567"/>
      </dsp:txXfrm>
    </dsp:sp>
    <dsp:sp modelId="{7D8769CC-8D17-214A-94F3-9CEB814A6942}">
      <dsp:nvSpPr>
        <dsp:cNvPr id="0" name=""/>
        <dsp:cNvSpPr/>
      </dsp:nvSpPr>
      <dsp:spPr>
        <a:xfrm>
          <a:off x="5268314" y="123"/>
          <a:ext cx="2385945" cy="1431567"/>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needs of families affected by addiction are not fully acknowledged </a:t>
          </a:r>
        </a:p>
      </dsp:txBody>
      <dsp:txXfrm>
        <a:off x="5268314" y="123"/>
        <a:ext cx="2385945" cy="1431567"/>
      </dsp:txXfrm>
    </dsp:sp>
    <dsp:sp modelId="{EA1E87F6-0307-CE4E-94D2-D71F8BCE9F77}">
      <dsp:nvSpPr>
        <dsp:cNvPr id="0" name=""/>
        <dsp:cNvSpPr/>
      </dsp:nvSpPr>
      <dsp:spPr>
        <a:xfrm>
          <a:off x="7892854" y="123"/>
          <a:ext cx="2385945" cy="1431567"/>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Support for families affected by addiction is desperately required </a:t>
          </a:r>
        </a:p>
      </dsp:txBody>
      <dsp:txXfrm>
        <a:off x="7892854" y="123"/>
        <a:ext cx="2385945" cy="1431567"/>
      </dsp:txXfrm>
    </dsp:sp>
    <dsp:sp modelId="{4F758DC3-4D59-5B4C-B012-0A38D4465072}">
      <dsp:nvSpPr>
        <dsp:cNvPr id="0" name=""/>
        <dsp:cNvSpPr/>
      </dsp:nvSpPr>
      <dsp:spPr>
        <a:xfrm>
          <a:off x="2643773" y="1670285"/>
          <a:ext cx="2385945" cy="1431567"/>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Community based research takes a lot of patience, but is very rewarding </a:t>
          </a:r>
        </a:p>
      </dsp:txBody>
      <dsp:txXfrm>
        <a:off x="2643773" y="1670285"/>
        <a:ext cx="2385945" cy="1431567"/>
      </dsp:txXfrm>
    </dsp:sp>
    <dsp:sp modelId="{D6A6E08E-5CF5-714E-AA67-4B324F48F07B}">
      <dsp:nvSpPr>
        <dsp:cNvPr id="0" name=""/>
        <dsp:cNvSpPr/>
      </dsp:nvSpPr>
      <dsp:spPr>
        <a:xfrm>
          <a:off x="5235268" y="1637230"/>
          <a:ext cx="2385945" cy="1431567"/>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Relationship building with important stakeholders. </a:t>
          </a:r>
        </a:p>
      </dsp:txBody>
      <dsp:txXfrm>
        <a:off x="5235268" y="1637230"/>
        <a:ext cx="2385945" cy="14315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3T15:19:01.073"/>
    </inkml:context>
    <inkml:brush xml:id="br0">
      <inkml:brushProperty name="width" value="0.05" units="cm"/>
      <inkml:brushProperty name="height" value="0.05" units="cm"/>
    </inkml:brush>
  </inkml:definitions>
  <inkml:trace contextRef="#ctx0" brushRef="#br0">1534 65 24575,'0'-3'0,"-1"1"0,1 0 0,-1-1 0,0 1 0,0 0 0,0-1 0,0 1 0,0 0 0,0 0 0,-1 0 0,1 0 0,-1 0 0,0 0 0,1 0 0,-1 1 0,0-1 0,0 1 0,0-1 0,0 1 0,0 0 0,0-1 0,-1 1 0,1 0 0,0 1 0,-1-1 0,-3-1 0,-7-2 0,-1 1 0,1 1 0,-19-2 0,-277 1 0,152 6 0,139-3 0,1 2 0,-1 0 0,1 1 0,0 1 0,0 1 0,0 0 0,0 1 0,-17 9 0,-17 12 0,-54 38 0,46-28 0,-108 74 0,140-91 0,1 2 0,1 1 0,-41 50 0,-1 5 0,37-45 0,1 2 0,-33 53 0,53-75 0,1 1 0,1 0 0,0 1 0,0-1 0,2 1 0,0 0 0,1 0 0,0 1 0,1 0 0,1-1 0,-1 28 0,4-14 0,1 0 0,1 0 0,1 0 0,2 0 0,1-1 0,1 0 0,1 0 0,2-1 0,0 0 0,2-1 0,1 0 0,28 37 0,-27-40 0,-1 0 0,-1 1 0,11 29 0,-12-26 0,1 0 0,23 34 0,59 85 0,34 46 0,-90-146 0,78 73 0,-56-60 0,-45-43 0,1-1 0,0-1 0,2 0 0,-1-1 0,2-1 0,0-1 0,0-1 0,1 0 0,0-2 0,38 11 0,10-10 0,-49-8 0,0 2 0,0 0 0,36 12 0,-45-11 0,1 1 0,1-1 0,-1-1 0,0 0 0,1-1 0,0-1 0,-1 0 0,1 0 0,0-1 0,0-1 0,-1 0 0,1-1 0,-1 0 0,1-1 0,-1 0 0,0-1 0,0 0 0,0-1 0,16-10 0,-7 5 0,0-2 0,-1 0 0,-1-1 0,0-1 0,-1-1 0,0-1 0,-2 0 0,29-35 0,4-16 0,87-128 0,-113 158 0,-2 0 0,-2-2 0,21-58 0,-32 72 0,-2 0 0,-1 0 0,-1-1 0,0-35 0,-6-107 0,-1 72 0,2-389 0,0 461 0,0 0 0,-2 0 0,-1 0 0,-1 1 0,-1-1 0,0 1 0,-2 0 0,-1 1 0,-1 0 0,-1 0 0,-24-36 0,24 47 0,0 1 0,-1 0 0,0 0 0,0 1 0,-1 1 0,-1 0 0,1 0 0,-1 2 0,-18-7 0,-24-13 0,28 12 0,1-1 0,0-1 0,1-1 0,1-1 0,-42-39 0,51 40-1365,1 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C1C4C-DD0F-C646-8874-F5565DF6639F}"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67AE6-8ED4-DE46-BBF6-87CE94624F26}" type="slidenum">
              <a:rPr lang="en-US" smtClean="0"/>
              <a:t>‹#›</a:t>
            </a:fld>
            <a:endParaRPr lang="en-US"/>
          </a:p>
        </p:txBody>
      </p:sp>
    </p:spTree>
    <p:extLst>
      <p:ext uri="{BB962C8B-B14F-4D97-AF65-F5344CB8AC3E}">
        <p14:creationId xmlns:p14="http://schemas.microsoft.com/office/powerpoint/2010/main" val="55751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from Canada. I am Geoffrey Maina, Associate Professor, College of Nursing, University of Saskatchewan. My presentation today is more of a reflection on the outcome of the work we completed in developing a psychoeducational tool for families affected by addiction in Prince Albert,. Saskatchewan.</a:t>
            </a:r>
          </a:p>
        </p:txBody>
      </p:sp>
      <p:sp>
        <p:nvSpPr>
          <p:cNvPr id="4" name="Slide Number Placeholder 3"/>
          <p:cNvSpPr>
            <a:spLocks noGrp="1"/>
          </p:cNvSpPr>
          <p:nvPr>
            <p:ph type="sldNum" sz="quarter" idx="5"/>
          </p:nvPr>
        </p:nvSpPr>
        <p:spPr/>
        <p:txBody>
          <a:bodyPr/>
          <a:lstStyle/>
          <a:p>
            <a:fld id="{26967AE6-8ED4-DE46-BBF6-87CE94624F26}" type="slidenum">
              <a:rPr lang="en-US" smtClean="0"/>
              <a:t>1</a:t>
            </a:fld>
            <a:endParaRPr lang="en-US"/>
          </a:p>
        </p:txBody>
      </p:sp>
    </p:spTree>
    <p:extLst>
      <p:ext uri="{BB962C8B-B14F-4D97-AF65-F5344CB8AC3E}">
        <p14:creationId xmlns:p14="http://schemas.microsoft.com/office/powerpoint/2010/main" val="341031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Alcohol Strategy Steering Committee (CASSC) whose goal  is to create healthy communities by changing unhealthy attitudes and behaviors around alcohol use and encouraging healthier communities agreed to host the toolkit. </a:t>
            </a:r>
          </a:p>
        </p:txBody>
      </p:sp>
      <p:sp>
        <p:nvSpPr>
          <p:cNvPr id="4" name="Slide Number Placeholder 3"/>
          <p:cNvSpPr>
            <a:spLocks noGrp="1"/>
          </p:cNvSpPr>
          <p:nvPr>
            <p:ph type="sldNum" sz="quarter" idx="5"/>
          </p:nvPr>
        </p:nvSpPr>
        <p:spPr/>
        <p:txBody>
          <a:bodyPr/>
          <a:lstStyle/>
          <a:p>
            <a:fld id="{26967AE6-8ED4-DE46-BBF6-87CE94624F26}" type="slidenum">
              <a:rPr lang="en-US" smtClean="0"/>
              <a:t>10</a:t>
            </a:fld>
            <a:endParaRPr lang="en-US"/>
          </a:p>
        </p:txBody>
      </p:sp>
    </p:spTree>
    <p:extLst>
      <p:ext uri="{BB962C8B-B14F-4D97-AF65-F5344CB8AC3E}">
        <p14:creationId xmlns:p14="http://schemas.microsoft.com/office/powerpoint/2010/main" val="68424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though that I was done with this project, more possibilities seem to arise. These include- creating awareness to families affected by addiction about how addiction in the family impact them. </a:t>
            </a:r>
          </a:p>
          <a:p>
            <a:r>
              <a:rPr lang="en-US" dirty="0"/>
              <a:t>This we hope to achieve through podcasts drawn from the content I the toolkit. We also hope to work with the radio stations to share the message about how addiction is a family illness. </a:t>
            </a:r>
          </a:p>
          <a:p>
            <a:r>
              <a:rPr lang="en-US" dirty="0"/>
              <a:t>To achieve these objectives, we will seek additional fundings from diverse local, provincial and national agencies. </a:t>
            </a:r>
          </a:p>
        </p:txBody>
      </p:sp>
      <p:sp>
        <p:nvSpPr>
          <p:cNvPr id="4" name="Slide Number Placeholder 3"/>
          <p:cNvSpPr>
            <a:spLocks noGrp="1"/>
          </p:cNvSpPr>
          <p:nvPr>
            <p:ph type="sldNum" sz="quarter" idx="5"/>
          </p:nvPr>
        </p:nvSpPr>
        <p:spPr/>
        <p:txBody>
          <a:bodyPr/>
          <a:lstStyle/>
          <a:p>
            <a:fld id="{26967AE6-8ED4-DE46-BBF6-87CE94624F26}" type="slidenum">
              <a:rPr lang="en-US" smtClean="0"/>
              <a:t>11</a:t>
            </a:fld>
            <a:endParaRPr lang="en-US"/>
          </a:p>
        </p:txBody>
      </p:sp>
    </p:spTree>
    <p:extLst>
      <p:ext uri="{BB962C8B-B14F-4D97-AF65-F5344CB8AC3E}">
        <p14:creationId xmlns:p14="http://schemas.microsoft.com/office/powerpoint/2010/main" val="322022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this project has been a delight as it has allowed us to deepen relationship with local partners and learn from them. </a:t>
            </a:r>
          </a:p>
        </p:txBody>
      </p:sp>
      <p:sp>
        <p:nvSpPr>
          <p:cNvPr id="4" name="Slide Number Placeholder 3"/>
          <p:cNvSpPr>
            <a:spLocks noGrp="1"/>
          </p:cNvSpPr>
          <p:nvPr>
            <p:ph type="sldNum" sz="quarter" idx="5"/>
          </p:nvPr>
        </p:nvSpPr>
        <p:spPr/>
        <p:txBody>
          <a:bodyPr/>
          <a:lstStyle/>
          <a:p>
            <a:fld id="{26967AE6-8ED4-DE46-BBF6-87CE94624F26}" type="slidenum">
              <a:rPr lang="en-US" smtClean="0"/>
              <a:t>12</a:t>
            </a:fld>
            <a:endParaRPr lang="en-US"/>
          </a:p>
        </p:txBody>
      </p:sp>
    </p:spTree>
    <p:extLst>
      <p:ext uri="{BB962C8B-B14F-4D97-AF65-F5344CB8AC3E}">
        <p14:creationId xmlns:p14="http://schemas.microsoft.com/office/powerpoint/2010/main" val="133446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Albert is in Central Saskatchewan and the  the third biggest city in Saskatchewan, with a population of 40,000 or so people. Saskatchewan is a mid-west province in Canada with a population of 1.1 million people. Prince Albert is referred as the gateway to the north as it serves communities of more than 90,000 people. </a:t>
            </a:r>
          </a:p>
        </p:txBody>
      </p:sp>
      <p:sp>
        <p:nvSpPr>
          <p:cNvPr id="4" name="Slide Number Placeholder 3"/>
          <p:cNvSpPr>
            <a:spLocks noGrp="1"/>
          </p:cNvSpPr>
          <p:nvPr>
            <p:ph type="sldNum" sz="quarter" idx="5"/>
          </p:nvPr>
        </p:nvSpPr>
        <p:spPr/>
        <p:txBody>
          <a:bodyPr/>
          <a:lstStyle/>
          <a:p>
            <a:fld id="{26967AE6-8ED4-DE46-BBF6-87CE94624F26}" type="slidenum">
              <a:rPr lang="en-US" smtClean="0"/>
              <a:t>2</a:t>
            </a:fld>
            <a:endParaRPr lang="en-US"/>
          </a:p>
        </p:txBody>
      </p:sp>
    </p:spTree>
    <p:extLst>
      <p:ext uri="{BB962C8B-B14F-4D97-AF65-F5344CB8AC3E}">
        <p14:creationId xmlns:p14="http://schemas.microsoft.com/office/powerpoint/2010/main" val="32551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moved to Prince Albert in July 2016, to assume a position as assistant professor with the USASK. I was drawn to the local statistics on substance sue in the prince albert region and as you can see, they are not flattering. Our statistics ranging from per capita use to youth alcohol use is higher than the provincial and national average. </a:t>
            </a:r>
          </a:p>
          <a:p>
            <a:pPr marL="171450" indent="-171450">
              <a:buFont typeface="Arial" panose="020B0604020202020204" pitchFamily="34" charset="0"/>
              <a:buChar char="•"/>
            </a:pPr>
            <a:r>
              <a:rPr lang="en-US" dirty="0"/>
              <a:t>As a result, a lot of resources are used to manage the fall out associated with substance use including health care and policing costs. </a:t>
            </a:r>
          </a:p>
        </p:txBody>
      </p:sp>
      <p:sp>
        <p:nvSpPr>
          <p:cNvPr id="4" name="Slide Number Placeholder 3"/>
          <p:cNvSpPr>
            <a:spLocks noGrp="1"/>
          </p:cNvSpPr>
          <p:nvPr>
            <p:ph type="sldNum" sz="quarter" idx="5"/>
          </p:nvPr>
        </p:nvSpPr>
        <p:spPr/>
        <p:txBody>
          <a:bodyPr/>
          <a:lstStyle/>
          <a:p>
            <a:fld id="{26967AE6-8ED4-DE46-BBF6-87CE94624F26}" type="slidenum">
              <a:rPr lang="en-US" smtClean="0"/>
              <a:t>3</a:t>
            </a:fld>
            <a:endParaRPr lang="en-US"/>
          </a:p>
        </p:txBody>
      </p:sp>
    </p:spTree>
    <p:extLst>
      <p:ext uri="{BB962C8B-B14F-4D97-AF65-F5344CB8AC3E}">
        <p14:creationId xmlns:p14="http://schemas.microsoft.com/office/powerpoint/2010/main" val="305992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82880" indent="0">
              <a:lnSpc>
                <a:spcPts val="3020"/>
              </a:lnSpc>
              <a:spcBef>
                <a:spcPts val="1010"/>
              </a:spcBef>
              <a:buFont typeface="Arial"/>
              <a:buNone/>
              <a:tabLst>
                <a:tab pos="241935" algn="l"/>
              </a:tabLst>
            </a:pPr>
            <a:r>
              <a:rPr lang="en-US" sz="2800" dirty="0">
                <a:latin typeface="Calibri"/>
                <a:cs typeface="Calibri"/>
              </a:rPr>
              <a:t>As a community-based researcher, I wondered where to start given the state of substance use in the city. I led a team in applying for a seed grant to organize a knowledge exchange event whose title was the Prince Albert we want. Of the many suggestions and recommendations that were made, it was apparent that families affected by addiction did not have the same level of support compared to people with substance use disorder. This focus was narrow and specific enough to start with. </a:t>
            </a:r>
          </a:p>
        </p:txBody>
      </p:sp>
      <p:sp>
        <p:nvSpPr>
          <p:cNvPr id="4" name="Slide Number Placeholder 3"/>
          <p:cNvSpPr>
            <a:spLocks noGrp="1"/>
          </p:cNvSpPr>
          <p:nvPr>
            <p:ph type="sldNum" sz="quarter" idx="5"/>
          </p:nvPr>
        </p:nvSpPr>
        <p:spPr/>
        <p:txBody>
          <a:bodyPr/>
          <a:lstStyle/>
          <a:p>
            <a:pPr>
              <a:defRPr/>
            </a:pPr>
            <a:fld id="{5F189854-C448-4AB2-8041-9DE84A5930A3}" type="slidenum">
              <a:rPr lang="en-US" altLang="en-US" smtClean="0"/>
              <a:pPr>
                <a:defRPr/>
              </a:pPr>
              <a:t>4</a:t>
            </a:fld>
            <a:endParaRPr lang="en-US" altLang="en-US"/>
          </a:p>
        </p:txBody>
      </p:sp>
    </p:spTree>
    <p:extLst>
      <p:ext uri="{BB962C8B-B14F-4D97-AF65-F5344CB8AC3E}">
        <p14:creationId xmlns:p14="http://schemas.microsoft.com/office/powerpoint/2010/main" val="248452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we put together a team to apply for a research funding whose aim was to understand the needs for families affected by addiction and thereafter develop interventions that would address this need. </a:t>
            </a:r>
          </a:p>
          <a:p>
            <a:endParaRPr lang="en-US" dirty="0"/>
          </a:p>
        </p:txBody>
      </p:sp>
      <p:sp>
        <p:nvSpPr>
          <p:cNvPr id="4" name="Slide Number Placeholder 3"/>
          <p:cNvSpPr>
            <a:spLocks noGrp="1"/>
          </p:cNvSpPr>
          <p:nvPr>
            <p:ph type="sldNum" sz="quarter" idx="5"/>
          </p:nvPr>
        </p:nvSpPr>
        <p:spPr/>
        <p:txBody>
          <a:bodyPr/>
          <a:lstStyle/>
          <a:p>
            <a:fld id="{26967AE6-8ED4-DE46-BBF6-87CE94624F26}" type="slidenum">
              <a:rPr lang="en-US" smtClean="0"/>
              <a:t>5</a:t>
            </a:fld>
            <a:endParaRPr lang="en-US"/>
          </a:p>
        </p:txBody>
      </p:sp>
    </p:spTree>
    <p:extLst>
      <p:ext uri="{BB962C8B-B14F-4D97-AF65-F5344CB8AC3E}">
        <p14:creationId xmlns:p14="http://schemas.microsoft.com/office/powerpoint/2010/main" val="3222812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expected, the caring for families affected by addiction had a significant Physical, Emotional, Psychological, Social and financial consequences. </a:t>
            </a:r>
          </a:p>
          <a:p>
            <a:pPr marL="171450" indent="-171450">
              <a:buFont typeface="Arial" panose="020B0604020202020204" pitchFamily="34" charset="0"/>
              <a:buChar char="•"/>
            </a:pPr>
            <a:r>
              <a:rPr lang="en-US" dirty="0"/>
              <a:t>Families were oblivious of the need to prioritize self care to mitigate against these consequences. </a:t>
            </a:r>
          </a:p>
        </p:txBody>
      </p:sp>
      <p:sp>
        <p:nvSpPr>
          <p:cNvPr id="4" name="Slide Number Placeholder 3"/>
          <p:cNvSpPr>
            <a:spLocks noGrp="1"/>
          </p:cNvSpPr>
          <p:nvPr>
            <p:ph type="sldNum" sz="quarter" idx="5"/>
          </p:nvPr>
        </p:nvSpPr>
        <p:spPr/>
        <p:txBody>
          <a:bodyPr/>
          <a:lstStyle/>
          <a:p>
            <a:fld id="{7BAFB193-4134-4F40-A48E-60187C02E539}" type="slidenum">
              <a:rPr lang="en-US" smtClean="0"/>
              <a:t>6</a:t>
            </a:fld>
            <a:endParaRPr lang="en-US"/>
          </a:p>
        </p:txBody>
      </p:sp>
    </p:spTree>
    <p:extLst>
      <p:ext uri="{BB962C8B-B14F-4D97-AF65-F5344CB8AC3E}">
        <p14:creationId xmlns:p14="http://schemas.microsoft.com/office/powerpoint/2010/main" val="265473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September 2019, we returned to the community to share the results of the study. Among the many things the community suggested for intervention, they were clear that the voices of the participants be included. </a:t>
            </a:r>
          </a:p>
          <a:p>
            <a:r>
              <a:rPr lang="en-US" dirty="0"/>
              <a:t>We had to change the plans to develop psychoeducation toolkit due to the restrictions that COVID 19 brought. </a:t>
            </a:r>
          </a:p>
        </p:txBody>
      </p:sp>
      <p:sp>
        <p:nvSpPr>
          <p:cNvPr id="4" name="Slide Number Placeholder 3"/>
          <p:cNvSpPr>
            <a:spLocks noGrp="1"/>
          </p:cNvSpPr>
          <p:nvPr>
            <p:ph type="sldNum" sz="quarter" idx="5"/>
          </p:nvPr>
        </p:nvSpPr>
        <p:spPr/>
        <p:txBody>
          <a:bodyPr/>
          <a:lstStyle/>
          <a:p>
            <a:fld id="{7BAFB193-4134-4F40-A48E-60187C02E539}" type="slidenum">
              <a:rPr lang="en-US" smtClean="0"/>
              <a:t>7</a:t>
            </a:fld>
            <a:endParaRPr lang="en-US"/>
          </a:p>
        </p:txBody>
      </p:sp>
    </p:spTree>
    <p:extLst>
      <p:ext uri="{BB962C8B-B14F-4D97-AF65-F5344CB8AC3E}">
        <p14:creationId xmlns:p14="http://schemas.microsoft.com/office/powerpoint/2010/main" val="334426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working group that comprised of researchers, people with lived experiences, health care providers and community members settled on an education toolkit- 52 pages with information that families affected with addiction would need. The aim of the toolkit was to increase self awareness and empower families to take agency in their own self care. </a:t>
            </a:r>
          </a:p>
          <a:p>
            <a:pPr marL="171450" indent="-171450">
              <a:buFont typeface="Arial" panose="020B0604020202020204" pitchFamily="34" charset="0"/>
              <a:buChar char="•"/>
            </a:pPr>
            <a:r>
              <a:rPr lang="en-US" dirty="0"/>
              <a:t>The two images on the right are bookmarks that summarizes main information for families. They are to be distributed in the city in doctors’ office etc. </a:t>
            </a:r>
          </a:p>
        </p:txBody>
      </p:sp>
      <p:sp>
        <p:nvSpPr>
          <p:cNvPr id="4" name="Slide Number Placeholder 3"/>
          <p:cNvSpPr>
            <a:spLocks noGrp="1"/>
          </p:cNvSpPr>
          <p:nvPr>
            <p:ph type="sldNum" sz="quarter" idx="5"/>
          </p:nvPr>
        </p:nvSpPr>
        <p:spPr/>
        <p:txBody>
          <a:bodyPr/>
          <a:lstStyle/>
          <a:p>
            <a:fld id="{26967AE6-8ED4-DE46-BBF6-87CE94624F26}" type="slidenum">
              <a:rPr lang="en-US" smtClean="0"/>
              <a:t>8</a:t>
            </a:fld>
            <a:endParaRPr lang="en-US"/>
          </a:p>
        </p:txBody>
      </p:sp>
    </p:spTree>
    <p:extLst>
      <p:ext uri="{BB962C8B-B14F-4D97-AF65-F5344CB8AC3E}">
        <p14:creationId xmlns:p14="http://schemas.microsoft.com/office/powerpoint/2010/main" val="181118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November 2022, we brought the community together once again to formally launch the documents. The documents were well received and each attendees was given two booklets and 10 bookmarks to carry. In the next couple of slides, I will talk about what has happened since this event. </a:t>
            </a:r>
          </a:p>
        </p:txBody>
      </p:sp>
      <p:sp>
        <p:nvSpPr>
          <p:cNvPr id="4" name="Slide Number Placeholder 3"/>
          <p:cNvSpPr>
            <a:spLocks noGrp="1"/>
          </p:cNvSpPr>
          <p:nvPr>
            <p:ph type="sldNum" sz="quarter" idx="5"/>
          </p:nvPr>
        </p:nvSpPr>
        <p:spPr/>
        <p:txBody>
          <a:bodyPr/>
          <a:lstStyle/>
          <a:p>
            <a:fld id="{26967AE6-8ED4-DE46-BBF6-87CE94624F26}" type="slidenum">
              <a:rPr lang="en-US" smtClean="0"/>
              <a:t>9</a:t>
            </a:fld>
            <a:endParaRPr lang="en-US"/>
          </a:p>
        </p:txBody>
      </p:sp>
    </p:spTree>
    <p:extLst>
      <p:ext uri="{BB962C8B-B14F-4D97-AF65-F5344CB8AC3E}">
        <p14:creationId xmlns:p14="http://schemas.microsoft.com/office/powerpoint/2010/main" val="2667838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845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60344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2597282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995939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10421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2D6E202-B606-4609-B914-27C9371A1F6D}" type="datetime1">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00224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2D6E202-B606-4609-B914-27C9371A1F6D}" type="datetime1">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818796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695513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284553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092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3772176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232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5971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41880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444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9667345-2558-425A-8533-9BFDBCE15005}" type="datetime1">
              <a:rPr lang="en-US" smtClean="0"/>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154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86615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379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2D6E202-B606-4609-B914-27C9371A1F6D}" type="datetime1">
              <a:rPr lang="en-US" smtClean="0"/>
              <a:t>6/7/2023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6224582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hyperlink" Target="https://paalcoholstrategy.ca/wp-content/uploads/2022/11/Substance-Use-Disorder-Education-Toolkit.pdf"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DA70F40A-D18F-4F05-A106-6D2CB24DC7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olographic neon on a shiny background">
            <a:extLst>
              <a:ext uri="{FF2B5EF4-FFF2-40B4-BE49-F238E27FC236}">
                <a16:creationId xmlns:a16="http://schemas.microsoft.com/office/drawing/2014/main" id="{C75AB460-0C37-74CE-93DB-67366BB58593}"/>
              </a:ext>
            </a:extLst>
          </p:cNvPr>
          <p:cNvPicPr>
            <a:picLocks noChangeAspect="1"/>
          </p:cNvPicPr>
          <p:nvPr/>
        </p:nvPicPr>
        <p:blipFill rotWithShape="1">
          <a:blip r:embed="rId4">
            <a:duotone>
              <a:schemeClr val="bg2">
                <a:shade val="45000"/>
                <a:satMod val="135000"/>
              </a:schemeClr>
              <a:prstClr val="white"/>
            </a:duotone>
            <a:alphaModFix amt="25000"/>
          </a:blip>
          <a:srcRect t="15239" b="491"/>
          <a:stretch/>
        </p:blipFill>
        <p:spPr>
          <a:xfrm>
            <a:off x="20" y="975"/>
            <a:ext cx="12191980" cy="6858000"/>
          </a:xfrm>
          <a:prstGeom prst="rect">
            <a:avLst/>
          </a:prstGeom>
        </p:spPr>
      </p:pic>
      <p:pic>
        <p:nvPicPr>
          <p:cNvPr id="21" name="Picture 20">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8204BE-2949-3D69-A859-BAA61593B6A6}"/>
              </a:ext>
            </a:extLst>
          </p:cNvPr>
          <p:cNvSpPr>
            <a:spLocks noGrp="1"/>
          </p:cNvSpPr>
          <p:nvPr>
            <p:ph type="ctrTitle"/>
          </p:nvPr>
        </p:nvSpPr>
        <p:spPr>
          <a:xfrm>
            <a:off x="1751012" y="1300785"/>
            <a:ext cx="8689976" cy="2509213"/>
          </a:xfrm>
        </p:spPr>
        <p:txBody>
          <a:bodyPr>
            <a:normAutofit/>
          </a:bodyPr>
          <a:lstStyle/>
          <a:p>
            <a:r>
              <a:rPr lang="en-US" sz="3000" cap="none">
                <a:effectLst/>
                <a:latin typeface="Calibri" panose="020F0502020204030204" pitchFamily="34" charset="0"/>
                <a:ea typeface="Calibri" panose="020F0502020204030204" pitchFamily="34" charset="0"/>
                <a:cs typeface="Times New Roman" panose="02020603050405020304" pitchFamily="18" charset="0"/>
              </a:rPr>
              <a:t>Where Do We Go From Here? Reflections On Possibilities Following The Launching Of A Psychoeducation Toolkit For Families Affected By Addiction In Prince Albert, Saskatchewan, Canada</a:t>
            </a:r>
            <a:br>
              <a:rPr lang="en-CA" sz="3000" cap="none">
                <a:effectLst/>
                <a:latin typeface="Calibri" panose="020F0502020204030204" pitchFamily="34" charset="0"/>
                <a:ea typeface="Calibri" panose="020F0502020204030204" pitchFamily="34" charset="0"/>
                <a:cs typeface="Times New Roman" panose="02020603050405020304" pitchFamily="18" charset="0"/>
              </a:rPr>
            </a:br>
            <a:endParaRPr lang="en-US" sz="3000" cap="none"/>
          </a:p>
        </p:txBody>
      </p:sp>
      <p:sp>
        <p:nvSpPr>
          <p:cNvPr id="3" name="Subtitle 2">
            <a:extLst>
              <a:ext uri="{FF2B5EF4-FFF2-40B4-BE49-F238E27FC236}">
                <a16:creationId xmlns:a16="http://schemas.microsoft.com/office/drawing/2014/main" id="{9371177C-35DF-50D7-42C2-9A8EE3345D6D}"/>
              </a:ext>
            </a:extLst>
          </p:cNvPr>
          <p:cNvSpPr>
            <a:spLocks noGrp="1"/>
          </p:cNvSpPr>
          <p:nvPr>
            <p:ph type="subTitle" idx="1"/>
          </p:nvPr>
        </p:nvSpPr>
        <p:spPr>
          <a:xfrm>
            <a:off x="1751012" y="3886200"/>
            <a:ext cx="8689976" cy="1371599"/>
          </a:xfrm>
        </p:spPr>
        <p:txBody>
          <a:bodyPr>
            <a:normAutofit/>
          </a:bodyPr>
          <a:lstStyle/>
          <a:p>
            <a:r>
              <a:rPr lang="en-US" cap="none" dirty="0">
                <a:solidFill>
                  <a:schemeClr val="tx1">
                    <a:lumMod val="65000"/>
                    <a:lumOff val="35000"/>
                  </a:schemeClr>
                </a:solidFill>
              </a:rPr>
              <a:t>Dr. Geoffrey Maina, Associate Professor, University Of Saskatchewan, Canada </a:t>
            </a:r>
          </a:p>
        </p:txBody>
      </p:sp>
    </p:spTree>
    <p:extLst>
      <p:ext uri="{BB962C8B-B14F-4D97-AF65-F5344CB8AC3E}">
        <p14:creationId xmlns:p14="http://schemas.microsoft.com/office/powerpoint/2010/main" val="28738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783FA-DD8B-0C71-50B5-1F45E8C497D3}"/>
              </a:ext>
            </a:extLst>
          </p:cNvPr>
          <p:cNvSpPr>
            <a:spLocks noGrp="1"/>
          </p:cNvSpPr>
          <p:nvPr>
            <p:ph type="title"/>
          </p:nvPr>
        </p:nvSpPr>
        <p:spPr>
          <a:xfrm>
            <a:off x="641074" y="1588878"/>
            <a:ext cx="2844002" cy="3680244"/>
          </a:xfrm>
        </p:spPr>
        <p:txBody>
          <a:bodyPr>
            <a:normAutofit/>
          </a:bodyPr>
          <a:lstStyle/>
          <a:p>
            <a:pPr algn="l"/>
            <a:r>
              <a:rPr lang="en-US" sz="3100">
                <a:solidFill>
                  <a:srgbClr val="FFFFFF"/>
                </a:solidFill>
              </a:rPr>
              <a:t>Opportunities that arose from this project </a:t>
            </a:r>
          </a:p>
        </p:txBody>
      </p:sp>
      <p:pic>
        <p:nvPicPr>
          <p:cNvPr id="36" name="Picture 3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47" name="Content Placeholder 6">
            <a:extLst>
              <a:ext uri="{FF2B5EF4-FFF2-40B4-BE49-F238E27FC236}">
                <a16:creationId xmlns:a16="http://schemas.microsoft.com/office/drawing/2014/main" id="{AAD487CA-F4A3-2CB2-0E2C-55FE48313588}"/>
              </a:ext>
            </a:extLst>
          </p:cNvPr>
          <p:cNvSpPr>
            <a:spLocks noGrp="1"/>
          </p:cNvSpPr>
          <p:nvPr>
            <p:ph idx="1"/>
          </p:nvPr>
        </p:nvSpPr>
        <p:spPr>
          <a:xfrm>
            <a:off x="4634794" y="1049695"/>
            <a:ext cx="6642806" cy="4758611"/>
          </a:xfrm>
        </p:spPr>
        <p:txBody>
          <a:bodyPr anchor="ctr">
            <a:normAutofit/>
          </a:bodyPr>
          <a:lstStyle/>
          <a:p>
            <a:pPr>
              <a:lnSpc>
                <a:spcPct val="110000"/>
              </a:lnSpc>
            </a:pPr>
            <a:r>
              <a:rPr lang="en-US" cap="none" dirty="0"/>
              <a:t>The toolkit is now housed at the Prince Alert Alcohol Strategy Website- </a:t>
            </a:r>
            <a:r>
              <a:rPr lang="en-US" cap="none" dirty="0">
                <a:hlinkClick r:id="rId4"/>
              </a:rPr>
              <a:t>https://paalcoholstrategy.Ca/wp-content/uploads/2022/11/substance-use-disorder-education-toolkit.Pdf</a:t>
            </a:r>
            <a:r>
              <a:rPr lang="en-US" cap="none" dirty="0"/>
              <a:t> </a:t>
            </a:r>
          </a:p>
          <a:p>
            <a:pPr>
              <a:lnSpc>
                <a:spcPct val="110000"/>
              </a:lnSpc>
            </a:pPr>
            <a:r>
              <a:rPr lang="en-US" cap="none" dirty="0"/>
              <a:t>Requested to join the board of director of Community Alcohol Strategy Steering Committee </a:t>
            </a:r>
          </a:p>
          <a:p>
            <a:pPr>
              <a:lnSpc>
                <a:spcPct val="110000"/>
              </a:lnSpc>
            </a:pPr>
            <a:r>
              <a:rPr lang="en-US" cap="none" dirty="0"/>
              <a:t>Invitation to join Affected Family International Network</a:t>
            </a:r>
          </a:p>
          <a:p>
            <a:pPr>
              <a:lnSpc>
                <a:spcPct val="110000"/>
              </a:lnSpc>
            </a:pPr>
            <a:r>
              <a:rPr lang="en-US" cap="none" dirty="0"/>
              <a:t>Used my reflection on my experiences as a basis for the book chapter on the impact of addiction on the quality of life </a:t>
            </a:r>
          </a:p>
          <a:p>
            <a:pPr>
              <a:lnSpc>
                <a:spcPct val="110000"/>
              </a:lnSpc>
            </a:pPr>
            <a:endParaRPr lang="en-US" dirty="0"/>
          </a:p>
        </p:txBody>
      </p:sp>
      <p:pic>
        <p:nvPicPr>
          <p:cNvPr id="38" name="Picture 3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63887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6B61D-21F6-A008-C28D-EA0ADBD5C6CF}"/>
              </a:ext>
            </a:extLst>
          </p:cNvPr>
          <p:cNvSpPr>
            <a:spLocks noGrp="1"/>
          </p:cNvSpPr>
          <p:nvPr>
            <p:ph type="title"/>
          </p:nvPr>
        </p:nvSpPr>
        <p:spPr>
          <a:xfrm>
            <a:off x="641074" y="1314450"/>
            <a:ext cx="2844002" cy="3680244"/>
          </a:xfrm>
        </p:spPr>
        <p:txBody>
          <a:bodyPr>
            <a:normAutofit/>
          </a:bodyPr>
          <a:lstStyle/>
          <a:p>
            <a:pPr algn="l"/>
            <a:r>
              <a:rPr lang="en-US" sz="4400" dirty="0"/>
              <a:t>Future plans </a:t>
            </a:r>
            <a:br>
              <a:rPr lang="en-US" sz="4400" dirty="0"/>
            </a:br>
            <a:endParaRPr lang="en-US" sz="4400" dirty="0"/>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D51910EB-4A7E-6E9E-87DC-5EF0182010FD}"/>
              </a:ext>
            </a:extLst>
          </p:cNvPr>
          <p:cNvGraphicFramePr>
            <a:graphicFrameLocks noGrp="1"/>
          </p:cNvGraphicFramePr>
          <p:nvPr>
            <p:ph idx="1"/>
            <p:extLst>
              <p:ext uri="{D42A27DB-BD31-4B8C-83A1-F6EECF244321}">
                <p14:modId xmlns:p14="http://schemas.microsoft.com/office/powerpoint/2010/main" val="3758315297"/>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01911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C9F5-1261-B833-481E-21ADA29AD652}"/>
              </a:ext>
            </a:extLst>
          </p:cNvPr>
          <p:cNvSpPr>
            <a:spLocks noGrp="1"/>
          </p:cNvSpPr>
          <p:nvPr>
            <p:ph type="title"/>
          </p:nvPr>
        </p:nvSpPr>
        <p:spPr/>
        <p:txBody>
          <a:bodyPr>
            <a:normAutofit/>
          </a:bodyPr>
          <a:lstStyle/>
          <a:p>
            <a:r>
              <a:rPr lang="en-US" dirty="0"/>
              <a:t>What have we learned from the project 	</a:t>
            </a:r>
          </a:p>
        </p:txBody>
      </p:sp>
      <p:graphicFrame>
        <p:nvGraphicFramePr>
          <p:cNvPr id="5" name="Content Placeholder 2">
            <a:extLst>
              <a:ext uri="{FF2B5EF4-FFF2-40B4-BE49-F238E27FC236}">
                <a16:creationId xmlns:a16="http://schemas.microsoft.com/office/drawing/2014/main" id="{5EE586EF-B34F-E820-9899-29F3F7EFF22B}"/>
              </a:ext>
            </a:extLst>
          </p:cNvPr>
          <p:cNvGraphicFramePr>
            <a:graphicFrameLocks noGrp="1"/>
          </p:cNvGraphicFramePr>
          <p:nvPr>
            <p:ph idx="1"/>
            <p:extLst>
              <p:ext uri="{D42A27DB-BD31-4B8C-83A1-F6EECF244321}">
                <p14:modId xmlns:p14="http://schemas.microsoft.com/office/powerpoint/2010/main" val="2074817990"/>
              </p:ext>
            </p:extLst>
          </p:nvPr>
        </p:nvGraphicFramePr>
        <p:xfrm>
          <a:off x="946984" y="2638425"/>
          <a:ext cx="10298034" cy="3101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63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9A938-E2AA-3D40-3E47-2992C9F7FAB7}"/>
              </a:ext>
            </a:extLst>
          </p:cNvPr>
          <p:cNvSpPr>
            <a:spLocks noGrp="1"/>
          </p:cNvSpPr>
          <p:nvPr>
            <p:ph type="title"/>
          </p:nvPr>
        </p:nvSpPr>
        <p:spPr>
          <a:xfrm>
            <a:off x="641074" y="1588878"/>
            <a:ext cx="2844002" cy="3680244"/>
          </a:xfrm>
        </p:spPr>
        <p:txBody>
          <a:bodyPr>
            <a:normAutofit/>
          </a:bodyPr>
          <a:lstStyle/>
          <a:p>
            <a:pPr algn="l"/>
            <a:r>
              <a:rPr lang="en-US" sz="4100">
                <a:solidFill>
                  <a:srgbClr val="FFFFFF"/>
                </a:solidFill>
              </a:rPr>
              <a:t>questions</a:t>
            </a: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D8B2D9EE-C8D9-1DDB-134A-E7F7F6E91EBF}"/>
              </a:ext>
            </a:extLst>
          </p:cNvPr>
          <p:cNvSpPr>
            <a:spLocks noGrp="1"/>
          </p:cNvSpPr>
          <p:nvPr>
            <p:ph idx="1"/>
          </p:nvPr>
        </p:nvSpPr>
        <p:spPr>
          <a:xfrm>
            <a:off x="4634794" y="1049695"/>
            <a:ext cx="6642806" cy="4758611"/>
          </a:xfrm>
        </p:spPr>
        <p:txBody>
          <a:bodyPr anchor="ctr">
            <a:normAutofit/>
          </a:bodyPr>
          <a:lstStyle/>
          <a:p>
            <a:r>
              <a:rPr lang="en-US" cap="none" dirty="0"/>
              <a:t>geoffrey.maina@usask.ca</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4853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D574-A1BF-E2C5-5811-2DF607F797CA}"/>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3700">
                <a:solidFill>
                  <a:schemeClr val="bg1"/>
                </a:solidFill>
              </a:rPr>
              <a:t>Prince Albert, Saskatchewan</a:t>
            </a:r>
          </a:p>
        </p:txBody>
      </p:sp>
      <p:pic>
        <p:nvPicPr>
          <p:cNvPr id="5" name="Content Placeholder 4">
            <a:extLst>
              <a:ext uri="{FF2B5EF4-FFF2-40B4-BE49-F238E27FC236}">
                <a16:creationId xmlns:a16="http://schemas.microsoft.com/office/drawing/2014/main" id="{73759AB2-4F68-E652-FC1D-5F53C1233585}"/>
              </a:ext>
            </a:extLst>
          </p:cNvPr>
          <p:cNvPicPr>
            <a:picLocks noGrp="1" noChangeAspect="1"/>
          </p:cNvPicPr>
          <p:nvPr>
            <p:ph idx="1"/>
          </p:nvPr>
        </p:nvPicPr>
        <p:blipFill rotWithShape="1">
          <a:blip r:embed="rId3"/>
          <a:srcRect l="14222" r="1" b="1"/>
          <a:stretch/>
        </p:blipFill>
        <p:spPr>
          <a:xfrm>
            <a:off x="20" y="975"/>
            <a:ext cx="1219198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0E43ECA-27A3-4275-463D-8579A69DC307}"/>
                  </a:ext>
                </a:extLst>
              </p14:cNvPr>
              <p14:cNvContentPartPr/>
              <p14:nvPr/>
            </p14:nvContentPartPr>
            <p14:xfrm>
              <a:off x="4272918" y="5297604"/>
              <a:ext cx="686880" cy="812880"/>
            </p14:xfrm>
          </p:contentPart>
        </mc:Choice>
        <mc:Fallback xmlns="">
          <p:pic>
            <p:nvPicPr>
              <p:cNvPr id="3" name="Ink 2">
                <a:extLst>
                  <a:ext uri="{FF2B5EF4-FFF2-40B4-BE49-F238E27FC236}">
                    <a16:creationId xmlns:a16="http://schemas.microsoft.com/office/drawing/2014/main" id="{F0E43ECA-27A3-4275-463D-8579A69DC307}"/>
                  </a:ext>
                </a:extLst>
              </p:cNvPr>
              <p:cNvPicPr/>
              <p:nvPr/>
            </p:nvPicPr>
            <p:blipFill>
              <a:blip r:embed="rId5"/>
              <a:stretch>
                <a:fillRect/>
              </a:stretch>
            </p:blipFill>
            <p:spPr>
              <a:xfrm>
                <a:off x="4263918" y="5288964"/>
                <a:ext cx="704520" cy="830520"/>
              </a:xfrm>
              <a:prstGeom prst="rect">
                <a:avLst/>
              </a:prstGeom>
            </p:spPr>
          </p:pic>
        </mc:Fallback>
      </mc:AlternateContent>
    </p:spTree>
    <p:extLst>
      <p:ext uri="{BB962C8B-B14F-4D97-AF65-F5344CB8AC3E}">
        <p14:creationId xmlns:p14="http://schemas.microsoft.com/office/powerpoint/2010/main" val="246472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drink, alcoholic beverage, food, barware&#10;&#10;Description automatically generated">
            <a:extLst>
              <a:ext uri="{FF2B5EF4-FFF2-40B4-BE49-F238E27FC236}">
                <a16:creationId xmlns:a16="http://schemas.microsoft.com/office/drawing/2014/main" id="{E5629F69-ED63-971E-8329-B6A791ADBCB2}"/>
              </a:ext>
            </a:extLst>
          </p:cNvPr>
          <p:cNvPicPr>
            <a:picLocks noChangeAspect="1"/>
          </p:cNvPicPr>
          <p:nvPr/>
        </p:nvPicPr>
        <p:blipFill rotWithShape="1">
          <a:blip r:embed="rId3"/>
          <a:srcRect l="20656" r="20657"/>
          <a:stretch/>
        </p:blipFill>
        <p:spPr>
          <a:xfrm>
            <a:off x="20" y="10"/>
            <a:ext cx="4024741" cy="6857990"/>
          </a:xfrm>
          <a:prstGeom prst="rect">
            <a:avLst/>
          </a:prstGeom>
        </p:spPr>
      </p:pic>
      <p:sp>
        <p:nvSpPr>
          <p:cNvPr id="40" name="Rectangle 39">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39B172-3BC9-39AB-BD94-5D5132A482A9}"/>
              </a:ext>
            </a:extLst>
          </p:cNvPr>
          <p:cNvSpPr>
            <a:spLocks noGrp="1"/>
          </p:cNvSpPr>
          <p:nvPr>
            <p:ph type="title"/>
          </p:nvPr>
        </p:nvSpPr>
        <p:spPr>
          <a:xfrm>
            <a:off x="4401988" y="253028"/>
            <a:ext cx="6672886" cy="1596177"/>
          </a:xfrm>
        </p:spPr>
        <p:txBody>
          <a:bodyPr>
            <a:normAutofit/>
          </a:bodyPr>
          <a:lstStyle/>
          <a:p>
            <a:r>
              <a:rPr lang="en-US" dirty="0"/>
              <a:t>The local statistics </a:t>
            </a:r>
          </a:p>
        </p:txBody>
      </p:sp>
      <p:sp>
        <p:nvSpPr>
          <p:cNvPr id="12" name="Content Placeholder 11">
            <a:extLst>
              <a:ext uri="{FF2B5EF4-FFF2-40B4-BE49-F238E27FC236}">
                <a16:creationId xmlns:a16="http://schemas.microsoft.com/office/drawing/2014/main" id="{CBB4C815-835E-799A-5D97-1014A9019E00}"/>
              </a:ext>
            </a:extLst>
          </p:cNvPr>
          <p:cNvSpPr>
            <a:spLocks noGrp="1"/>
          </p:cNvSpPr>
          <p:nvPr>
            <p:ph idx="1"/>
          </p:nvPr>
        </p:nvSpPr>
        <p:spPr>
          <a:xfrm>
            <a:off x="4309242" y="2017986"/>
            <a:ext cx="7157544" cy="3930869"/>
          </a:xfrm>
        </p:spPr>
        <p:txBody>
          <a:bodyPr>
            <a:normAutofit fontScale="92500"/>
          </a:bodyPr>
          <a:lstStyle/>
          <a:p>
            <a:pPr>
              <a:lnSpc>
                <a:spcPct val="110000"/>
              </a:lnSpc>
            </a:pPr>
            <a:r>
              <a:rPr lang="en-US" sz="1800" cap="none" dirty="0"/>
              <a:t>The alcohol use per capita is about 1.5 times the national average and almost double the provincial average </a:t>
            </a:r>
          </a:p>
          <a:p>
            <a:pPr>
              <a:lnSpc>
                <a:spcPct val="110000"/>
              </a:lnSpc>
            </a:pPr>
            <a:r>
              <a:rPr lang="en-US" sz="1800" cap="none" dirty="0"/>
              <a:t>73.8% of youth consume alcohol compared to the 62.2% national average </a:t>
            </a:r>
          </a:p>
          <a:p>
            <a:pPr>
              <a:lnSpc>
                <a:spcPct val="110000"/>
              </a:lnSpc>
            </a:pPr>
            <a:r>
              <a:rPr lang="en-US" sz="1800" cap="none" dirty="0"/>
              <a:t>Binge drinking is 20% higher than the national average ( PPA alcohol strategy, 2016)</a:t>
            </a:r>
          </a:p>
          <a:p>
            <a:pPr>
              <a:lnSpc>
                <a:spcPct val="110000"/>
              </a:lnSpc>
            </a:pPr>
            <a:r>
              <a:rPr lang="en-US" sz="1800" cap="none" dirty="0"/>
              <a:t>9.2% of emergency room visits and 18.2% of hospital admission are due to addiction-related ailments </a:t>
            </a:r>
          </a:p>
          <a:p>
            <a:pPr>
              <a:lnSpc>
                <a:spcPct val="110000"/>
              </a:lnSpc>
            </a:pPr>
            <a:r>
              <a:rPr lang="en-US" sz="1800" cap="none" dirty="0"/>
              <a:t>Between Jan. 2015-June and 2016, 23 patients spent a combined 668 days in acute care and only a small percentage completed the treatment</a:t>
            </a:r>
          </a:p>
          <a:p>
            <a:pPr>
              <a:lnSpc>
                <a:spcPct val="110000"/>
              </a:lnSpc>
            </a:pPr>
            <a:r>
              <a:rPr lang="en-US" sz="1800" cap="none" dirty="0"/>
              <a:t>Between 2010-2012, PAPAS arrested close to 6000 people for public intoxication costing $2.5m.</a:t>
            </a:r>
          </a:p>
        </p:txBody>
      </p:sp>
      <p:sp>
        <p:nvSpPr>
          <p:cNvPr id="6" name="AutoShape 6">
            <a:extLst>
              <a:ext uri="{FF2B5EF4-FFF2-40B4-BE49-F238E27FC236}">
                <a16:creationId xmlns:a16="http://schemas.microsoft.com/office/drawing/2014/main" id="{D688EFFB-F9E1-C416-3B6B-D586D710AF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269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3429" y="857252"/>
            <a:ext cx="9144000" cy="5143497"/>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209801" y="1145495"/>
            <a:ext cx="7238999" cy="508216"/>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lang="en-CA" spc="-19" dirty="0">
                <a:solidFill>
                  <a:srgbClr val="FFFFFF"/>
                </a:solidFill>
              </a:rPr>
              <a:t>Knowledge translation event </a:t>
            </a:r>
            <a:endParaRPr spc="-19"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308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083" name="Rectangle 308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E24EAC-28AE-CDEF-20C0-716B943DD5A3}"/>
              </a:ext>
            </a:extLst>
          </p:cNvPr>
          <p:cNvSpPr>
            <a:spLocks noGrp="1"/>
          </p:cNvSpPr>
          <p:nvPr>
            <p:ph type="title"/>
          </p:nvPr>
        </p:nvSpPr>
        <p:spPr>
          <a:xfrm>
            <a:off x="913775" y="4130351"/>
            <a:ext cx="10151464" cy="1099039"/>
          </a:xfrm>
        </p:spPr>
        <p:txBody>
          <a:bodyPr vert="horz" lIns="91440" tIns="45720" rIns="91440" bIns="45720" rtlCol="0" anchor="b">
            <a:normAutofit fontScale="90000"/>
          </a:bodyPr>
          <a:lstStyle/>
          <a:p>
            <a:r>
              <a:rPr lang="en-US" sz="3400" dirty="0"/>
              <a:t>The research: Exploring the needs for and developing interventions for families affected by </a:t>
            </a:r>
          </a:p>
        </p:txBody>
      </p:sp>
      <p:pic>
        <p:nvPicPr>
          <p:cNvPr id="3085" name="Picture 308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3087" name="Picture 308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074" name="Picture 2">
            <a:extLst>
              <a:ext uri="{FF2B5EF4-FFF2-40B4-BE49-F238E27FC236}">
                <a16:creationId xmlns:a16="http://schemas.microsoft.com/office/drawing/2014/main" id="{7BC6B680-52EF-3993-AE2F-E26EC6A5E9E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36053" y="643467"/>
            <a:ext cx="7519894" cy="3142319"/>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308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Tree>
    <p:extLst>
      <p:ext uri="{BB962C8B-B14F-4D97-AF65-F5344CB8AC3E}">
        <p14:creationId xmlns:p14="http://schemas.microsoft.com/office/powerpoint/2010/main" val="140360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F64BD8-7642-30AC-6094-09FC4F264D40}"/>
              </a:ext>
            </a:extLst>
          </p:cNvPr>
          <p:cNvPicPr>
            <a:picLocks noChangeAspect="1"/>
          </p:cNvPicPr>
          <p:nvPr/>
        </p:nvPicPr>
        <p:blipFill>
          <a:blip r:embed="rId3"/>
          <a:stretch>
            <a:fillRect/>
          </a:stretch>
        </p:blipFill>
        <p:spPr>
          <a:xfrm>
            <a:off x="4038602" y="1041400"/>
            <a:ext cx="7186613" cy="2033588"/>
          </a:xfrm>
          <a:prstGeom prst="rect">
            <a:avLst/>
          </a:prstGeom>
        </p:spPr>
      </p:pic>
      <p:sp>
        <p:nvSpPr>
          <p:cNvPr id="2" name="Title 1">
            <a:extLst>
              <a:ext uri="{FF2B5EF4-FFF2-40B4-BE49-F238E27FC236}">
                <a16:creationId xmlns:a16="http://schemas.microsoft.com/office/drawing/2014/main" id="{A9AB530C-198B-AF69-E834-D2E896528403}"/>
              </a:ext>
            </a:extLst>
          </p:cNvPr>
          <p:cNvSpPr>
            <a:spLocks noGrp="1"/>
          </p:cNvSpPr>
          <p:nvPr>
            <p:ph type="title"/>
          </p:nvPr>
        </p:nvSpPr>
        <p:spPr>
          <a:xfrm>
            <a:off x="640080" y="2074365"/>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a:solidFill>
                  <a:schemeClr val="bg1"/>
                </a:solidFill>
              </a:rPr>
              <a:t>Main issues that arose from the project</a:t>
            </a:r>
          </a:p>
        </p:txBody>
      </p:sp>
      <p:pic>
        <p:nvPicPr>
          <p:cNvPr id="4" name="Content Placeholder 4">
            <a:extLst>
              <a:ext uri="{FF2B5EF4-FFF2-40B4-BE49-F238E27FC236}">
                <a16:creationId xmlns:a16="http://schemas.microsoft.com/office/drawing/2014/main" id="{ED66639E-A60E-0ECF-7B20-9DC6A8B4560B}"/>
              </a:ext>
            </a:extLst>
          </p:cNvPr>
          <p:cNvPicPr>
            <a:picLocks noGrp="1" noChangeAspect="1"/>
          </p:cNvPicPr>
          <p:nvPr>
            <p:ph idx="1"/>
          </p:nvPr>
        </p:nvPicPr>
        <p:blipFill>
          <a:blip r:embed="rId4"/>
          <a:stretch>
            <a:fillRect/>
          </a:stretch>
        </p:blipFill>
        <p:spPr>
          <a:xfrm>
            <a:off x="4279108" y="3290733"/>
            <a:ext cx="6705600" cy="2527300"/>
          </a:xfrm>
        </p:spPr>
      </p:pic>
    </p:spTree>
    <p:extLst>
      <p:ext uri="{BB962C8B-B14F-4D97-AF65-F5344CB8AC3E}">
        <p14:creationId xmlns:p14="http://schemas.microsoft.com/office/powerpoint/2010/main" val="73088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B1C793F8-FFB7-5A4E-8E67-DD5153056451}"/>
              </a:ext>
            </a:extLst>
          </p:cNvPr>
          <p:cNvPicPr>
            <a:picLocks noGrp="1" noChangeAspect="1"/>
          </p:cNvPicPr>
          <p:nvPr>
            <p:ph idx="1"/>
          </p:nvPr>
        </p:nvPicPr>
        <p:blipFill rotWithShape="1">
          <a:blip r:embed="rId5"/>
          <a:srcRect t="37395" b="16808"/>
          <a:stretch/>
        </p:blipFill>
        <p:spPr>
          <a:xfrm>
            <a:off x="20" y="-1"/>
            <a:ext cx="12191980" cy="4187739"/>
          </a:xfrm>
          <a:prstGeom prst="rect">
            <a:avLst/>
          </a:prstGeom>
        </p:spPr>
      </p:pic>
      <p:sp>
        <p:nvSpPr>
          <p:cNvPr id="2" name="Title 1">
            <a:extLst>
              <a:ext uri="{FF2B5EF4-FFF2-40B4-BE49-F238E27FC236}">
                <a16:creationId xmlns:a16="http://schemas.microsoft.com/office/drawing/2014/main" id="{159F2B37-6611-1698-CF40-A226C436996C}"/>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3700" dirty="0"/>
              <a:t>Sharing the findings with the community </a:t>
            </a:r>
          </a:p>
        </p:txBody>
      </p:sp>
    </p:spTree>
    <p:extLst>
      <p:ext uri="{BB962C8B-B14F-4D97-AF65-F5344CB8AC3E}">
        <p14:creationId xmlns:p14="http://schemas.microsoft.com/office/powerpoint/2010/main" val="415121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F3A8575D-CE97-43EB-9923-C3D54629FD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4B02867-8B3B-49EE-8983-5C9676D12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Rectangle 38">
            <a:extLst>
              <a:ext uri="{FF2B5EF4-FFF2-40B4-BE49-F238E27FC236}">
                <a16:creationId xmlns:a16="http://schemas.microsoft.com/office/drawing/2014/main" id="{2AC74889-9D06-4A4B-A1DE-476DD3606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a:extLst>
              <a:ext uri="{FF2B5EF4-FFF2-40B4-BE49-F238E27FC236}">
                <a16:creationId xmlns:a16="http://schemas.microsoft.com/office/drawing/2014/main" id="{AAB64384-2F0D-4DF1-8C08-EAC502657B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5A2210-218B-C2D7-6D78-FC50975BD2E3}"/>
              </a:ext>
            </a:extLst>
          </p:cNvPr>
          <p:cNvPicPr>
            <a:picLocks noChangeAspect="1"/>
          </p:cNvPicPr>
          <p:nvPr/>
        </p:nvPicPr>
        <p:blipFill rotWithShape="1">
          <a:blip r:embed="rId5"/>
          <a:srcRect t="5149" b="33806"/>
          <a:stretch/>
        </p:blipFill>
        <p:spPr>
          <a:xfrm>
            <a:off x="6137159" y="9365"/>
            <a:ext cx="2984090" cy="4187729"/>
          </a:xfrm>
          <a:prstGeom prst="rect">
            <a:avLst/>
          </a:prstGeom>
        </p:spPr>
      </p:pic>
      <p:sp>
        <p:nvSpPr>
          <p:cNvPr id="43" name="Rectangle 42">
            <a:extLst>
              <a:ext uri="{FF2B5EF4-FFF2-40B4-BE49-F238E27FC236}">
                <a16:creationId xmlns:a16="http://schemas.microsoft.com/office/drawing/2014/main" id="{862D9307-EAFC-4B51-9559-A9F440FF0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4113"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3586541C-1BDC-3D4B-2C6F-E5E05F7C7C2E}"/>
              </a:ext>
            </a:extLst>
          </p:cNvPr>
          <p:cNvPicPr>
            <a:picLocks noChangeAspect="1"/>
          </p:cNvPicPr>
          <p:nvPr/>
        </p:nvPicPr>
        <p:blipFill rotWithShape="1">
          <a:blip r:embed="rId6"/>
          <a:srcRect t="27356" r="1" b="15108"/>
          <a:stretch/>
        </p:blipFill>
        <p:spPr>
          <a:xfrm>
            <a:off x="9202673" y="41371"/>
            <a:ext cx="2984113" cy="4187729"/>
          </a:xfrm>
          <a:prstGeom prst="rect">
            <a:avLst/>
          </a:prstGeom>
        </p:spPr>
      </p:pic>
      <p:sp>
        <p:nvSpPr>
          <p:cNvPr id="45" name="Rectangle 44">
            <a:extLst>
              <a:ext uri="{FF2B5EF4-FFF2-40B4-BE49-F238E27FC236}">
                <a16:creationId xmlns:a16="http://schemas.microsoft.com/office/drawing/2014/main" id="{80650C4C-A85B-4427-BE6E-2E756308D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0094"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3E6E7BA-713D-D319-4F35-99A4A56C368D}"/>
              </a:ext>
            </a:extLst>
          </p:cNvPr>
          <p:cNvPicPr>
            <a:picLocks noChangeAspect="1"/>
          </p:cNvPicPr>
          <p:nvPr/>
        </p:nvPicPr>
        <p:blipFill rotWithShape="1">
          <a:blip r:embed="rId7"/>
          <a:srcRect r="1078" b="-3"/>
          <a:stretch/>
        </p:blipFill>
        <p:spPr>
          <a:xfrm>
            <a:off x="-44756" y="26755"/>
            <a:ext cx="3013629" cy="4187729"/>
          </a:xfrm>
          <a:prstGeom prst="rect">
            <a:avLst/>
          </a:prstGeom>
          <a:scene3d>
            <a:camera prst="orthographicFront"/>
            <a:lightRig rig="threePt" dir="t">
              <a:rot lat="0" lon="0" rev="2700000"/>
            </a:lightRig>
          </a:scene3d>
          <a:sp3d contourW="6350">
            <a:bevelT h="38100"/>
            <a:contourClr>
              <a:srgbClr val="C0C0C0"/>
            </a:contourClr>
          </a:sp3d>
        </p:spPr>
      </p:pic>
      <p:sp>
        <p:nvSpPr>
          <p:cNvPr id="47" name="Rectangle 46">
            <a:extLst>
              <a:ext uri="{FF2B5EF4-FFF2-40B4-BE49-F238E27FC236}">
                <a16:creationId xmlns:a16="http://schemas.microsoft.com/office/drawing/2014/main" id="{CB7FE387-2351-4DBC-A270-3E3C8187D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6075" y="-2"/>
            <a:ext cx="82296" cy="419709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3B9CB756-892D-5D31-AB2B-1423E66EF2EB}"/>
              </a:ext>
            </a:extLst>
          </p:cNvPr>
          <p:cNvPicPr>
            <a:picLocks noChangeAspect="1"/>
          </p:cNvPicPr>
          <p:nvPr/>
        </p:nvPicPr>
        <p:blipFill rotWithShape="1">
          <a:blip r:embed="rId8"/>
          <a:srcRect l="7526" r="4443" b="-3"/>
          <a:stretch/>
        </p:blipFill>
        <p:spPr>
          <a:xfrm>
            <a:off x="3013629" y="81307"/>
            <a:ext cx="3013629" cy="4187729"/>
          </a:xfrm>
          <a:prstGeom prst="rect">
            <a:avLst/>
          </a:prstGeom>
          <a:scene3d>
            <a:camera prst="orthographicFront"/>
            <a:lightRig rig="threePt" dir="t">
              <a:rot lat="0" lon="0" rev="2700000"/>
            </a:lightRig>
          </a:scene3d>
          <a:sp3d contourW="6350">
            <a:bevelT h="38100"/>
            <a:contourClr>
              <a:srgbClr val="C0C0C0"/>
            </a:contourClr>
          </a:sp3d>
        </p:spPr>
      </p:pic>
      <p:cxnSp>
        <p:nvCxnSpPr>
          <p:cNvPr id="49" name="Straight Connector 48">
            <a:extLst>
              <a:ext uri="{FF2B5EF4-FFF2-40B4-BE49-F238E27FC236}">
                <a16:creationId xmlns:a16="http://schemas.microsoft.com/office/drawing/2014/main" id="{D201BA0A-84DC-4FF7-8E19-28DC400019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 y="4229100"/>
            <a:ext cx="1216152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07AC408F-D9B3-42E7-B039-A09CA01FF7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C38DC0-998F-2A2E-4A9A-74E9323FD7EA}"/>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Resource development </a:t>
            </a:r>
          </a:p>
        </p:txBody>
      </p:sp>
    </p:spTree>
    <p:extLst>
      <p:ext uri="{BB962C8B-B14F-4D97-AF65-F5344CB8AC3E}">
        <p14:creationId xmlns:p14="http://schemas.microsoft.com/office/powerpoint/2010/main" val="17563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6" descr="A group of people in a room&#10;&#10;Description automatically generated with medium confidence">
            <a:extLst>
              <a:ext uri="{FF2B5EF4-FFF2-40B4-BE49-F238E27FC236}">
                <a16:creationId xmlns:a16="http://schemas.microsoft.com/office/drawing/2014/main" id="{FA2BC325-4035-E28D-9966-CA8C46D59F68}"/>
              </a:ext>
            </a:extLst>
          </p:cNvPr>
          <p:cNvPicPr>
            <a:picLocks noGrp="1" noChangeAspect="1"/>
          </p:cNvPicPr>
          <p:nvPr>
            <p:ph idx="1"/>
          </p:nvPr>
        </p:nvPicPr>
        <p:blipFill rotWithShape="1">
          <a:blip r:embed="rId5"/>
          <a:srcRect t="38212" b="15990"/>
          <a:stretch/>
        </p:blipFill>
        <p:spPr bwMode="auto">
          <a:xfrm>
            <a:off x="20" y="-1"/>
            <a:ext cx="12191980" cy="418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C7A3AD-3102-A739-30CF-CE33FE760952}"/>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Launching of the resource </a:t>
            </a:r>
          </a:p>
        </p:txBody>
      </p:sp>
    </p:spTree>
    <p:extLst>
      <p:ext uri="{BB962C8B-B14F-4D97-AF65-F5344CB8AC3E}">
        <p14:creationId xmlns:p14="http://schemas.microsoft.com/office/powerpoint/2010/main" val="13901920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{14B4DC0E-42E8-834F-825E-193266E9CA29}tf10001073</Template>
  <TotalTime>2450</TotalTime>
  <Words>1111</Words>
  <Application>Microsoft Office PowerPoint</Application>
  <PresentationFormat>Widescreen</PresentationFormat>
  <Paragraphs>64</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 Cen MT</vt:lpstr>
      <vt:lpstr>Droplet</vt:lpstr>
      <vt:lpstr>Where Do We Go From Here? Reflections On Possibilities Following The Launching Of A Psychoeducation Toolkit For Families Affected By Addiction In Prince Albert, Saskatchewan, Canada </vt:lpstr>
      <vt:lpstr>Prince Albert, Saskatchewan</vt:lpstr>
      <vt:lpstr>The local statistics </vt:lpstr>
      <vt:lpstr>Knowledge translation event </vt:lpstr>
      <vt:lpstr>The research: Exploring the needs for and developing interventions for families affected by </vt:lpstr>
      <vt:lpstr>Main issues that arose from the project</vt:lpstr>
      <vt:lpstr>Sharing the findings with the community </vt:lpstr>
      <vt:lpstr>Resource development </vt:lpstr>
      <vt:lpstr>Launching of the resource </vt:lpstr>
      <vt:lpstr>Opportunities that arose from this project </vt:lpstr>
      <vt:lpstr>Future plans  </vt:lpstr>
      <vt:lpstr>What have we learned from the project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Maina, Geoffrey</dc:creator>
  <cp:lastModifiedBy>Namen, D.M. van (Dorine)</cp:lastModifiedBy>
  <cp:revision>5</cp:revision>
  <dcterms:created xsi:type="dcterms:W3CDTF">2023-06-01T23:10:39Z</dcterms:created>
  <dcterms:modified xsi:type="dcterms:W3CDTF">2023-06-07T06:04:05Z</dcterms:modified>
</cp:coreProperties>
</file>