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anva Sans" panose="020B0604020202020204" charset="0"/>
      <p:regular r:id="rId16"/>
    </p:embeddedFont>
    <p:embeddedFont>
      <p:font typeface="Canva Sans 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Freeform 2"/>
          <p:cNvSpPr/>
          <p:nvPr/>
        </p:nvSpPr>
        <p:spPr>
          <a:xfrm>
            <a:off x="11362944" y="599813"/>
            <a:ext cx="6635988" cy="2435765"/>
          </a:xfrm>
          <a:custGeom>
            <a:avLst/>
            <a:gdLst/>
            <a:ahLst/>
            <a:cxnLst/>
            <a:rect l="l" t="t" r="r" b="b"/>
            <a:pathLst>
              <a:path w="6635988" h="2435765">
                <a:moveTo>
                  <a:pt x="0" y="0"/>
                </a:moveTo>
                <a:lnTo>
                  <a:pt x="6635988" y="0"/>
                </a:lnTo>
                <a:lnTo>
                  <a:pt x="6635988" y="2435765"/>
                </a:lnTo>
                <a:lnTo>
                  <a:pt x="0" y="2435765"/>
                </a:lnTo>
                <a:lnTo>
                  <a:pt x="0" y="0"/>
                </a:lnTo>
                <a:close/>
              </a:path>
            </a:pathLst>
          </a:custGeom>
          <a:blipFill>
            <a:blip r:embed="rId2"/>
            <a:stretch>
              <a:fillRect t="-7845" b="-2615"/>
            </a:stretch>
          </a:blipFill>
        </p:spPr>
        <p:txBody>
          <a:bodyPr/>
          <a:lstStyle/>
          <a:p>
            <a:endParaRPr lang="en-GB"/>
          </a:p>
        </p:txBody>
      </p:sp>
      <p:sp>
        <p:nvSpPr>
          <p:cNvPr id="3" name="TextBox 3"/>
          <p:cNvSpPr txBox="1"/>
          <p:nvPr/>
        </p:nvSpPr>
        <p:spPr>
          <a:xfrm>
            <a:off x="1028700" y="908480"/>
            <a:ext cx="8115300" cy="7566744"/>
          </a:xfrm>
          <a:prstGeom prst="rect">
            <a:avLst/>
          </a:prstGeom>
        </p:spPr>
        <p:txBody>
          <a:bodyPr lIns="0" tIns="0" rIns="0" bIns="0" rtlCol="0" anchor="t">
            <a:spAutoFit/>
          </a:bodyPr>
          <a:lstStyle/>
          <a:p>
            <a:pPr algn="ctr">
              <a:lnSpc>
                <a:spcPts val="10037"/>
              </a:lnSpc>
              <a:spcBef>
                <a:spcPct val="0"/>
              </a:spcBef>
            </a:pPr>
            <a:r>
              <a:rPr lang="en-US" sz="7169" b="1" dirty="0">
                <a:solidFill>
                  <a:srgbClr val="000000"/>
                </a:solidFill>
                <a:latin typeface="Canva Sans Bold"/>
                <a:ea typeface="Canva Sans Bold"/>
                <a:cs typeface="Canva Sans Bold"/>
                <a:sym typeface="Canva Sans Bold"/>
              </a:rPr>
              <a:t>Developing an intervention to support family members asked to supervise contact.</a:t>
            </a:r>
            <a:r>
              <a:rPr lang="en-US" sz="7169" dirty="0">
                <a:solidFill>
                  <a:srgbClr val="000000"/>
                </a:solidFill>
                <a:latin typeface="Canva Sans"/>
                <a:ea typeface="Canva Sans"/>
                <a:cs typeface="Canva Sans"/>
                <a:sym typeface="Canva Sans"/>
              </a:rPr>
              <a:t> </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028700" y="1350803"/>
            <a:ext cx="8869544" cy="3792697"/>
          </a:xfrm>
          <a:prstGeom prst="rect">
            <a:avLst/>
          </a:prstGeom>
        </p:spPr>
        <p:txBody>
          <a:bodyPr lIns="0" tIns="0" rIns="0" bIns="0" rtlCol="0" anchor="t">
            <a:spAutoFit/>
          </a:bodyPr>
          <a:lstStyle/>
          <a:p>
            <a:pPr algn="ctr">
              <a:lnSpc>
                <a:spcPts val="5073"/>
              </a:lnSpc>
              <a:spcBef>
                <a:spcPct val="0"/>
              </a:spcBef>
            </a:pPr>
            <a:r>
              <a:rPr lang="en-US" sz="3623" b="1" dirty="0">
                <a:solidFill>
                  <a:srgbClr val="000000"/>
                </a:solidFill>
                <a:latin typeface="Canva Sans Bold"/>
                <a:ea typeface="Canva Sans Bold"/>
                <a:cs typeface="Canva Sans Bold"/>
                <a:sym typeface="Canva Sans Bold"/>
              </a:rPr>
              <a:t>Author- Liam Knowles:</a:t>
            </a:r>
          </a:p>
          <a:p>
            <a:pPr algn="ctr">
              <a:lnSpc>
                <a:spcPts val="5073"/>
              </a:lnSpc>
              <a:spcBef>
                <a:spcPct val="0"/>
              </a:spcBef>
            </a:pPr>
            <a:r>
              <a:rPr lang="en-US" sz="3623" b="1" dirty="0">
                <a:solidFill>
                  <a:srgbClr val="000000"/>
                </a:solidFill>
                <a:latin typeface="Canva Sans Bold"/>
                <a:ea typeface="Canva Sans Bold"/>
                <a:cs typeface="Canva Sans Bold"/>
                <a:sym typeface="Canva Sans Bold"/>
              </a:rPr>
              <a:t>Personal lived experience of addiction, 15 years working in the field, teacher, trainer and manager. Currently studying a PhD at Teesside University</a:t>
            </a:r>
          </a:p>
          <a:p>
            <a:pPr algn="ctr">
              <a:lnSpc>
                <a:spcPts val="5073"/>
              </a:lnSpc>
              <a:spcBef>
                <a:spcPct val="0"/>
              </a:spcBef>
            </a:pPr>
            <a:r>
              <a:rPr lang="en-US" sz="3623" b="1" dirty="0">
                <a:solidFill>
                  <a:srgbClr val="000000"/>
                </a:solidFill>
                <a:latin typeface="Canva Sans Bold"/>
                <a:ea typeface="Canva Sans Bold"/>
                <a:cs typeface="Canva Sans Bold"/>
                <a:sym typeface="Canva Sans Bold"/>
              </a:rPr>
              <a:t>No Conflicts. </a:t>
            </a:r>
          </a:p>
        </p:txBody>
      </p:sp>
      <p:sp>
        <p:nvSpPr>
          <p:cNvPr id="3" name="TextBox 3"/>
          <p:cNvSpPr txBox="1"/>
          <p:nvPr/>
        </p:nvSpPr>
        <p:spPr>
          <a:xfrm>
            <a:off x="10412024" y="5076825"/>
            <a:ext cx="7523210" cy="4701659"/>
          </a:xfrm>
          <a:prstGeom prst="rect">
            <a:avLst/>
          </a:prstGeom>
        </p:spPr>
        <p:txBody>
          <a:bodyPr lIns="0" tIns="0" rIns="0" bIns="0" rtlCol="0" anchor="t">
            <a:spAutoFit/>
          </a:bodyPr>
          <a:lstStyle/>
          <a:p>
            <a:pPr algn="ctr">
              <a:lnSpc>
                <a:spcPts val="5138"/>
              </a:lnSpc>
              <a:spcBef>
                <a:spcPct val="0"/>
              </a:spcBef>
            </a:pPr>
            <a:r>
              <a:rPr lang="en-US" sz="3670" b="1" dirty="0">
                <a:solidFill>
                  <a:srgbClr val="000000"/>
                </a:solidFill>
                <a:latin typeface="Canva Sans Bold"/>
                <a:ea typeface="Canva Sans Bold"/>
                <a:cs typeface="Canva Sans Bold"/>
                <a:sym typeface="Canva Sans Bold"/>
              </a:rPr>
              <a:t>Bridges Family and Carers Service, Lived Experience Organization offering specialist support to those caring for people using substances in Stockton on Tees, UK</a:t>
            </a:r>
          </a:p>
          <a:p>
            <a:pPr algn="ctr">
              <a:lnSpc>
                <a:spcPts val="6818"/>
              </a:lnSpc>
              <a:spcBef>
                <a:spcPct val="0"/>
              </a:spcBef>
            </a:pPr>
            <a:endParaRPr lang="en-US" sz="3670" b="1" dirty="0">
              <a:solidFill>
                <a:srgbClr val="000000"/>
              </a:solidFill>
              <a:latin typeface="Canva Sans Bold"/>
              <a:ea typeface="Canva Sans Bold"/>
              <a:cs typeface="Canva Sans Bold"/>
              <a:sym typeface="Canva Sans Bold"/>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384070" y="1334468"/>
            <a:ext cx="15303281" cy="7067208"/>
          </a:xfrm>
          <a:prstGeom prst="rect">
            <a:avLst/>
          </a:prstGeom>
        </p:spPr>
        <p:txBody>
          <a:bodyPr lIns="0" tIns="0" rIns="0" bIns="0" rtlCol="0" anchor="t">
            <a:spAutoFit/>
          </a:bodyPr>
          <a:lstStyle/>
          <a:p>
            <a:pPr algn="l">
              <a:lnSpc>
                <a:spcPts val="7058"/>
              </a:lnSpc>
              <a:spcBef>
                <a:spcPct val="0"/>
              </a:spcBef>
            </a:pPr>
            <a:r>
              <a:rPr lang="en-US" sz="5041" b="1">
                <a:solidFill>
                  <a:srgbClr val="000000"/>
                </a:solidFill>
                <a:latin typeface="Canva Sans Bold"/>
                <a:ea typeface="Canva Sans Bold"/>
                <a:cs typeface="Canva Sans Bold"/>
                <a:sym typeface="Canva Sans Bold"/>
              </a:rPr>
              <a:t>Supervised Contact is when a child spends time with a parent or family member with another person present throughout to ensure the child is safe and their welfare is protected. Supervision may be provided by a contact worker, social care worker, foster carer or another suitable person familiar to the child, depending on the arrangements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028700" y="-104775"/>
            <a:ext cx="7070509" cy="9414311"/>
          </a:xfrm>
          <a:prstGeom prst="rect">
            <a:avLst/>
          </a:prstGeom>
        </p:spPr>
        <p:txBody>
          <a:bodyPr lIns="0" tIns="0" rIns="0" bIns="0" rtlCol="0" anchor="t">
            <a:spAutoFit/>
          </a:bodyPr>
          <a:lstStyle/>
          <a:p>
            <a:pPr algn="ctr">
              <a:lnSpc>
                <a:spcPts val="7456"/>
              </a:lnSpc>
              <a:spcBef>
                <a:spcPct val="0"/>
              </a:spcBef>
            </a:pPr>
            <a:r>
              <a:rPr lang="en-US" sz="5326" b="1" dirty="0">
                <a:solidFill>
                  <a:srgbClr val="000000"/>
                </a:solidFill>
                <a:latin typeface="Canva Sans Bold"/>
                <a:ea typeface="Canva Sans Bold"/>
                <a:cs typeface="Canva Sans Bold"/>
                <a:sym typeface="Canva Sans Bold"/>
              </a:rPr>
              <a:t> </a:t>
            </a:r>
          </a:p>
          <a:p>
            <a:pPr algn="ctr">
              <a:lnSpc>
                <a:spcPts val="7456"/>
              </a:lnSpc>
              <a:spcBef>
                <a:spcPct val="0"/>
              </a:spcBef>
            </a:pPr>
            <a:r>
              <a:rPr lang="en-US" sz="5326" b="1" u="sng" dirty="0">
                <a:solidFill>
                  <a:srgbClr val="000000"/>
                </a:solidFill>
                <a:latin typeface="Canva Sans Bold"/>
                <a:ea typeface="Canva Sans Bold"/>
                <a:cs typeface="Canva Sans Bold"/>
                <a:sym typeface="Canva Sans Bold"/>
              </a:rPr>
              <a:t>Options</a:t>
            </a:r>
          </a:p>
          <a:p>
            <a:pPr algn="ctr">
              <a:lnSpc>
                <a:spcPts val="7456"/>
              </a:lnSpc>
              <a:spcBef>
                <a:spcPct val="0"/>
              </a:spcBef>
            </a:pPr>
            <a:endParaRPr lang="en-US" sz="5326" b="1" u="sng" dirty="0">
              <a:solidFill>
                <a:srgbClr val="000000"/>
              </a:solidFill>
              <a:latin typeface="Canva Sans Bold"/>
              <a:ea typeface="Canva Sans Bold"/>
              <a:cs typeface="Canva Sans Bold"/>
              <a:sym typeface="Canva Sans Bold"/>
            </a:endParaRPr>
          </a:p>
          <a:p>
            <a:pPr algn="ctr">
              <a:lnSpc>
                <a:spcPts val="7456"/>
              </a:lnSpc>
              <a:spcBef>
                <a:spcPct val="0"/>
              </a:spcBef>
            </a:pPr>
            <a:r>
              <a:rPr lang="en-US" sz="5326" b="1" dirty="0">
                <a:solidFill>
                  <a:srgbClr val="000000"/>
                </a:solidFill>
                <a:latin typeface="Canva Sans Bold"/>
                <a:ea typeface="Canva Sans Bold"/>
                <a:cs typeface="Canva Sans Bold"/>
                <a:sym typeface="Canva Sans Bold"/>
              </a:rPr>
              <a:t>Unsupervised</a:t>
            </a:r>
          </a:p>
          <a:p>
            <a:pPr algn="ctr">
              <a:lnSpc>
                <a:spcPts val="7456"/>
              </a:lnSpc>
              <a:spcBef>
                <a:spcPct val="0"/>
              </a:spcBef>
            </a:pPr>
            <a:endParaRPr lang="en-US" sz="5326" b="1" dirty="0">
              <a:solidFill>
                <a:srgbClr val="000000"/>
              </a:solidFill>
              <a:latin typeface="Canva Sans Bold"/>
              <a:ea typeface="Canva Sans Bold"/>
              <a:cs typeface="Canva Sans Bold"/>
              <a:sym typeface="Canva Sans Bold"/>
            </a:endParaRPr>
          </a:p>
          <a:p>
            <a:pPr algn="ctr">
              <a:lnSpc>
                <a:spcPts val="7456"/>
              </a:lnSpc>
              <a:spcBef>
                <a:spcPct val="0"/>
              </a:spcBef>
            </a:pPr>
            <a:r>
              <a:rPr lang="en-US" sz="5326" b="1" dirty="0">
                <a:solidFill>
                  <a:srgbClr val="000000"/>
                </a:solidFill>
                <a:latin typeface="Canva Sans Bold"/>
                <a:ea typeface="Canva Sans Bold"/>
                <a:cs typeface="Canva Sans Bold"/>
                <a:sym typeface="Canva Sans Bold"/>
              </a:rPr>
              <a:t>Family Supervision</a:t>
            </a:r>
          </a:p>
          <a:p>
            <a:pPr algn="ctr">
              <a:lnSpc>
                <a:spcPts val="7456"/>
              </a:lnSpc>
              <a:spcBef>
                <a:spcPct val="0"/>
              </a:spcBef>
            </a:pPr>
            <a:r>
              <a:rPr lang="en-US" sz="5326" b="1" dirty="0">
                <a:solidFill>
                  <a:srgbClr val="000000"/>
                </a:solidFill>
                <a:latin typeface="Canva Sans Bold"/>
                <a:ea typeface="Canva Sans Bold"/>
                <a:cs typeface="Canva Sans Bold"/>
                <a:sym typeface="Canva Sans Bold"/>
              </a:rPr>
              <a:t> </a:t>
            </a:r>
          </a:p>
          <a:p>
            <a:pPr algn="ctr">
              <a:lnSpc>
                <a:spcPts val="7456"/>
              </a:lnSpc>
              <a:spcBef>
                <a:spcPct val="0"/>
              </a:spcBef>
            </a:pPr>
            <a:r>
              <a:rPr lang="en-US" sz="5326" b="1" dirty="0">
                <a:solidFill>
                  <a:srgbClr val="000000"/>
                </a:solidFill>
                <a:latin typeface="Canva Sans Bold"/>
                <a:ea typeface="Canva Sans Bold"/>
                <a:cs typeface="Canva Sans Bold"/>
                <a:sym typeface="Canva Sans Bold"/>
              </a:rPr>
              <a:t>Contact </a:t>
            </a:r>
            <a:r>
              <a:rPr lang="en-US" sz="5326" b="1" dirty="0" err="1">
                <a:solidFill>
                  <a:srgbClr val="000000"/>
                </a:solidFill>
                <a:latin typeface="Canva Sans Bold"/>
                <a:ea typeface="Canva Sans Bold"/>
                <a:cs typeface="Canva Sans Bold"/>
                <a:sym typeface="Canva Sans Bold"/>
              </a:rPr>
              <a:t>Centres</a:t>
            </a:r>
            <a:endParaRPr lang="en-US" sz="5326" b="1" dirty="0">
              <a:solidFill>
                <a:srgbClr val="000000"/>
              </a:solidFill>
              <a:latin typeface="Canva Sans Bold"/>
              <a:ea typeface="Canva Sans Bold"/>
              <a:cs typeface="Canva Sans Bold"/>
              <a:sym typeface="Canva Sans Bold"/>
            </a:endParaRPr>
          </a:p>
          <a:p>
            <a:pPr algn="ctr">
              <a:lnSpc>
                <a:spcPts val="7456"/>
              </a:lnSpc>
              <a:spcBef>
                <a:spcPct val="0"/>
              </a:spcBef>
            </a:pPr>
            <a:endParaRPr lang="en-US" sz="5326" b="1" dirty="0">
              <a:solidFill>
                <a:srgbClr val="000000"/>
              </a:solidFill>
              <a:latin typeface="Canva Sans Bold"/>
              <a:ea typeface="Canva Sans Bold"/>
              <a:cs typeface="Canva Sans Bold"/>
              <a:sym typeface="Canva Sans Bold"/>
            </a:endParaRPr>
          </a:p>
          <a:p>
            <a:pPr algn="ctr">
              <a:lnSpc>
                <a:spcPts val="7456"/>
              </a:lnSpc>
              <a:spcBef>
                <a:spcPct val="0"/>
              </a:spcBef>
            </a:pPr>
            <a:r>
              <a:rPr lang="en-US" sz="5326" b="1" dirty="0">
                <a:solidFill>
                  <a:srgbClr val="000000"/>
                </a:solidFill>
                <a:latin typeface="Canva Sans Bold"/>
                <a:ea typeface="Canva Sans Bold"/>
                <a:cs typeface="Canva Sans Bold"/>
                <a:sym typeface="Canva Sans Bold"/>
              </a:rPr>
              <a:t>No Contact</a:t>
            </a:r>
          </a:p>
        </p:txBody>
      </p:sp>
      <p:sp>
        <p:nvSpPr>
          <p:cNvPr id="3" name="TextBox 3"/>
          <p:cNvSpPr txBox="1"/>
          <p:nvPr/>
        </p:nvSpPr>
        <p:spPr>
          <a:xfrm>
            <a:off x="9883471" y="914400"/>
            <a:ext cx="7079459" cy="5316712"/>
          </a:xfrm>
          <a:prstGeom prst="rect">
            <a:avLst/>
          </a:prstGeom>
        </p:spPr>
        <p:txBody>
          <a:bodyPr lIns="0" tIns="0" rIns="0" bIns="0" rtlCol="0" anchor="t">
            <a:spAutoFit/>
          </a:bodyPr>
          <a:lstStyle/>
          <a:p>
            <a:pPr algn="l">
              <a:lnSpc>
                <a:spcPts val="8793"/>
              </a:lnSpc>
            </a:pPr>
            <a:r>
              <a:rPr lang="en-US" sz="6280" b="1" dirty="0">
                <a:solidFill>
                  <a:srgbClr val="000000"/>
                </a:solidFill>
                <a:latin typeface="Canva Sans Bold"/>
                <a:ea typeface="Canva Sans Bold"/>
                <a:cs typeface="Canva Sans Bold"/>
                <a:sym typeface="Canva Sans Bold"/>
              </a:rPr>
              <a:t>Why would you supervise a loved ones, contact with their child?</a:t>
            </a:r>
          </a:p>
          <a:p>
            <a:pPr algn="l">
              <a:lnSpc>
                <a:spcPts val="6693"/>
              </a:lnSpc>
              <a:spcBef>
                <a:spcPct val="0"/>
              </a:spcBef>
            </a:pPr>
            <a:r>
              <a:rPr lang="en-US" sz="4780" b="1" dirty="0">
                <a:solidFill>
                  <a:srgbClr val="000000"/>
                </a:solidFill>
                <a:latin typeface="Canva Sans Bold"/>
                <a:ea typeface="Canva Sans Bold"/>
                <a:cs typeface="Canva Sans Bold"/>
                <a:sym typeface="Canva Sans Bold"/>
              </a:rPr>
              <a:t> 30 second activity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grpSp>
        <p:nvGrpSpPr>
          <p:cNvPr id="2" name="Group 2"/>
          <p:cNvGrpSpPr/>
          <p:nvPr/>
        </p:nvGrpSpPr>
        <p:grpSpPr>
          <a:xfrm>
            <a:off x="3976717" y="3244228"/>
            <a:ext cx="10780446" cy="4838537"/>
            <a:chOff x="0" y="0"/>
            <a:chExt cx="2075946" cy="931737"/>
          </a:xfrm>
        </p:grpSpPr>
        <p:sp>
          <p:nvSpPr>
            <p:cNvPr id="3" name="Freeform 3"/>
            <p:cNvSpPr/>
            <p:nvPr/>
          </p:nvSpPr>
          <p:spPr>
            <a:xfrm>
              <a:off x="0" y="0"/>
              <a:ext cx="2075946" cy="931737"/>
            </a:xfrm>
            <a:custGeom>
              <a:avLst/>
              <a:gdLst/>
              <a:ahLst/>
              <a:cxnLst/>
              <a:rect l="l" t="t" r="r" b="b"/>
              <a:pathLst>
                <a:path w="2075946" h="931737">
                  <a:moveTo>
                    <a:pt x="16517" y="0"/>
                  </a:moveTo>
                  <a:lnTo>
                    <a:pt x="2059429" y="0"/>
                  </a:lnTo>
                  <a:cubicBezTo>
                    <a:pt x="2063809" y="0"/>
                    <a:pt x="2068011" y="1740"/>
                    <a:pt x="2071108" y="4838"/>
                  </a:cubicBezTo>
                  <a:cubicBezTo>
                    <a:pt x="2074206" y="7935"/>
                    <a:pt x="2075946" y="12137"/>
                    <a:pt x="2075946" y="16517"/>
                  </a:cubicBezTo>
                  <a:lnTo>
                    <a:pt x="2075946" y="915220"/>
                  </a:lnTo>
                  <a:cubicBezTo>
                    <a:pt x="2075946" y="924342"/>
                    <a:pt x="2068551" y="931737"/>
                    <a:pt x="2059429" y="931737"/>
                  </a:cubicBezTo>
                  <a:lnTo>
                    <a:pt x="16517" y="931737"/>
                  </a:lnTo>
                  <a:cubicBezTo>
                    <a:pt x="12137" y="931737"/>
                    <a:pt x="7935" y="929997"/>
                    <a:pt x="4838" y="926899"/>
                  </a:cubicBezTo>
                  <a:cubicBezTo>
                    <a:pt x="1740" y="923802"/>
                    <a:pt x="0" y="919600"/>
                    <a:pt x="0" y="915220"/>
                  </a:cubicBezTo>
                  <a:lnTo>
                    <a:pt x="0" y="16517"/>
                  </a:lnTo>
                  <a:cubicBezTo>
                    <a:pt x="0" y="12137"/>
                    <a:pt x="1740" y="7935"/>
                    <a:pt x="4838" y="4838"/>
                  </a:cubicBezTo>
                  <a:cubicBezTo>
                    <a:pt x="7935" y="1740"/>
                    <a:pt x="12137" y="0"/>
                    <a:pt x="16517" y="0"/>
                  </a:cubicBezTo>
                  <a:close/>
                </a:path>
              </a:pathLst>
            </a:custGeom>
            <a:solidFill>
              <a:srgbClr val="D9D9D9"/>
            </a:solidFill>
          </p:spPr>
          <p:txBody>
            <a:bodyPr/>
            <a:lstStyle/>
            <a:p>
              <a:endParaRPr lang="en-GB"/>
            </a:p>
          </p:txBody>
        </p:sp>
      </p:grpSp>
      <p:sp>
        <p:nvSpPr>
          <p:cNvPr id="4" name="TextBox 4"/>
          <p:cNvSpPr txBox="1"/>
          <p:nvPr/>
        </p:nvSpPr>
        <p:spPr>
          <a:xfrm>
            <a:off x="3878715" y="3637889"/>
            <a:ext cx="13946269" cy="3984540"/>
          </a:xfrm>
          <a:prstGeom prst="rect">
            <a:avLst/>
          </a:prstGeom>
        </p:spPr>
        <p:txBody>
          <a:bodyPr lIns="0" tIns="0" rIns="0" bIns="0" rtlCol="0" anchor="t">
            <a:spAutoFit/>
          </a:bodyPr>
          <a:lstStyle/>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They want there to be contact </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To avoid the child having to go to a contact centre</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Scared of loved one’s reaction</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Pressure from other family members</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Pressure from Social Worker</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Do not want to disappoint anyone</a:t>
            </a:r>
          </a:p>
          <a:p>
            <a:pPr marL="702402" lvl="1" indent="-351201" algn="l">
              <a:lnSpc>
                <a:spcPts val="4554"/>
              </a:lnSpc>
              <a:buFont typeface="Arial"/>
              <a:buChar char="•"/>
            </a:pPr>
            <a:r>
              <a:rPr lang="en-US" sz="3253" b="1">
                <a:solidFill>
                  <a:srgbClr val="000000"/>
                </a:solidFill>
                <a:latin typeface="Canva Sans Bold"/>
                <a:ea typeface="Canva Sans Bold"/>
                <a:cs typeface="Canva Sans Bold"/>
                <a:sym typeface="Canva Sans Bold"/>
              </a:rPr>
              <a:t>Wishing to see the kids themselves</a:t>
            </a:r>
          </a:p>
        </p:txBody>
      </p:sp>
      <p:sp>
        <p:nvSpPr>
          <p:cNvPr id="5" name="TextBox 5"/>
          <p:cNvSpPr txBox="1"/>
          <p:nvPr/>
        </p:nvSpPr>
        <p:spPr>
          <a:xfrm>
            <a:off x="222939" y="377001"/>
            <a:ext cx="17842121" cy="2867227"/>
          </a:xfrm>
          <a:prstGeom prst="rect">
            <a:avLst/>
          </a:prstGeom>
        </p:spPr>
        <p:txBody>
          <a:bodyPr lIns="0" tIns="0" rIns="0" bIns="0" rtlCol="0" anchor="t">
            <a:spAutoFit/>
          </a:bodyPr>
          <a:lstStyle/>
          <a:p>
            <a:pPr algn="ctr">
              <a:lnSpc>
                <a:spcPts val="5763"/>
              </a:lnSpc>
            </a:pPr>
            <a:r>
              <a:rPr lang="en-US" sz="4117" b="1" dirty="0">
                <a:solidFill>
                  <a:srgbClr val="000000"/>
                </a:solidFill>
                <a:latin typeface="Canva Sans Bold"/>
                <a:ea typeface="Canva Sans Bold"/>
                <a:cs typeface="Canva Sans Bold"/>
                <a:sym typeface="Canva Sans Bold"/>
              </a:rPr>
              <a:t>Focus Group- Carers who have all supervised contact, currently or previously</a:t>
            </a:r>
          </a:p>
          <a:p>
            <a:pPr algn="ctr">
              <a:lnSpc>
                <a:spcPts val="5763"/>
              </a:lnSpc>
            </a:pPr>
            <a:r>
              <a:rPr lang="en-US" sz="4117" b="1" dirty="0">
                <a:solidFill>
                  <a:srgbClr val="000000"/>
                </a:solidFill>
                <a:latin typeface="Canva Sans Bold"/>
                <a:ea typeface="Canva Sans Bold"/>
                <a:cs typeface="Canva Sans Bold"/>
                <a:sym typeface="Canva Sans Bold"/>
              </a:rPr>
              <a:t>We asked, Why do Family Members, supervise contact?  </a:t>
            </a:r>
          </a:p>
          <a:p>
            <a:pPr algn="ctr">
              <a:lnSpc>
                <a:spcPts val="5763"/>
              </a:lnSpc>
              <a:spcBef>
                <a:spcPct val="0"/>
              </a:spcBef>
            </a:pPr>
            <a:r>
              <a:rPr lang="en-US" sz="4117" b="1" dirty="0">
                <a:solidFill>
                  <a:srgbClr val="000000"/>
                </a:solidFill>
                <a:latin typeface="Canva Sans Bold"/>
                <a:ea typeface="Canva Sans Bold"/>
                <a:cs typeface="Canva Sans Bold"/>
                <a:sym typeface="Canva Sans Bold"/>
              </a:rPr>
              <a:t>Not why is it required</a:t>
            </a:r>
          </a:p>
        </p:txBody>
      </p:sp>
      <p:sp>
        <p:nvSpPr>
          <p:cNvPr id="6" name="TextBox 6"/>
          <p:cNvSpPr txBox="1"/>
          <p:nvPr/>
        </p:nvSpPr>
        <p:spPr>
          <a:xfrm>
            <a:off x="1028700" y="8644472"/>
            <a:ext cx="16230600" cy="1170507"/>
          </a:xfrm>
          <a:prstGeom prst="rect">
            <a:avLst/>
          </a:prstGeom>
        </p:spPr>
        <p:txBody>
          <a:bodyPr lIns="0" tIns="0" rIns="0" bIns="0" rtlCol="0" anchor="t">
            <a:spAutoFit/>
          </a:bodyPr>
          <a:lstStyle/>
          <a:p>
            <a:pPr algn="ctr">
              <a:lnSpc>
                <a:spcPts val="4783"/>
              </a:lnSpc>
              <a:spcBef>
                <a:spcPct val="0"/>
              </a:spcBef>
            </a:pPr>
            <a:r>
              <a:rPr lang="en-US" sz="3417" b="1" dirty="0">
                <a:solidFill>
                  <a:srgbClr val="000000"/>
                </a:solidFill>
                <a:latin typeface="Canva Sans Bold"/>
                <a:ea typeface="Canva Sans Bold"/>
                <a:cs typeface="Canva Sans Bold"/>
                <a:sym typeface="Canva Sans Bold"/>
              </a:rPr>
              <a:t>Reason the family member is supervising contact, is not the same as why is supervised contact required.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grpSp>
        <p:nvGrpSpPr>
          <p:cNvPr id="2" name="Group 2"/>
          <p:cNvGrpSpPr/>
          <p:nvPr/>
        </p:nvGrpSpPr>
        <p:grpSpPr>
          <a:xfrm>
            <a:off x="3046987" y="3488551"/>
            <a:ext cx="7463932" cy="1638147"/>
            <a:chOff x="0" y="0"/>
            <a:chExt cx="2174629" cy="477277"/>
          </a:xfrm>
        </p:grpSpPr>
        <p:sp>
          <p:nvSpPr>
            <p:cNvPr id="3" name="Freeform 3"/>
            <p:cNvSpPr/>
            <p:nvPr/>
          </p:nvSpPr>
          <p:spPr>
            <a:xfrm>
              <a:off x="0" y="0"/>
              <a:ext cx="2174629" cy="477277"/>
            </a:xfrm>
            <a:custGeom>
              <a:avLst/>
              <a:gdLst/>
              <a:ahLst/>
              <a:cxnLst/>
              <a:rect l="l" t="t" r="r" b="b"/>
              <a:pathLst>
                <a:path w="2174629" h="477277">
                  <a:moveTo>
                    <a:pt x="1087315" y="0"/>
                  </a:moveTo>
                  <a:cubicBezTo>
                    <a:pt x="486807" y="0"/>
                    <a:pt x="0" y="106842"/>
                    <a:pt x="0" y="238638"/>
                  </a:cubicBezTo>
                  <a:cubicBezTo>
                    <a:pt x="0" y="370435"/>
                    <a:pt x="486807" y="477277"/>
                    <a:pt x="1087315" y="477277"/>
                  </a:cubicBezTo>
                  <a:cubicBezTo>
                    <a:pt x="1687822" y="477277"/>
                    <a:pt x="2174629" y="370435"/>
                    <a:pt x="2174629" y="238638"/>
                  </a:cubicBezTo>
                  <a:cubicBezTo>
                    <a:pt x="2174629" y="106842"/>
                    <a:pt x="1687822" y="0"/>
                    <a:pt x="1087315" y="0"/>
                  </a:cubicBezTo>
                  <a:close/>
                </a:path>
              </a:pathLst>
            </a:custGeom>
            <a:solidFill>
              <a:srgbClr val="D9D9D9"/>
            </a:solidFill>
          </p:spPr>
          <p:txBody>
            <a:bodyPr/>
            <a:lstStyle/>
            <a:p>
              <a:endParaRPr lang="en-GB"/>
            </a:p>
          </p:txBody>
        </p:sp>
      </p:grpSp>
      <p:sp>
        <p:nvSpPr>
          <p:cNvPr id="4" name="TextBox 4"/>
          <p:cNvSpPr txBox="1"/>
          <p:nvPr/>
        </p:nvSpPr>
        <p:spPr>
          <a:xfrm>
            <a:off x="3169045" y="3674146"/>
            <a:ext cx="7655023" cy="1002988"/>
          </a:xfrm>
          <a:prstGeom prst="rect">
            <a:avLst/>
          </a:prstGeom>
        </p:spPr>
        <p:txBody>
          <a:bodyPr lIns="0" tIns="0" rIns="0" bIns="0" rtlCol="0" anchor="t">
            <a:spAutoFit/>
          </a:bodyPr>
          <a:lstStyle/>
          <a:p>
            <a:pPr algn="ctr">
              <a:lnSpc>
                <a:spcPts val="8242"/>
              </a:lnSpc>
              <a:spcBef>
                <a:spcPct val="0"/>
              </a:spcBef>
            </a:pPr>
            <a:r>
              <a:rPr lang="en-US" sz="5887" b="1">
                <a:solidFill>
                  <a:srgbClr val="000000"/>
                </a:solidFill>
                <a:latin typeface="Canva Sans Bold"/>
                <a:ea typeface="Canva Sans Bold"/>
                <a:cs typeface="Canva Sans Bold"/>
                <a:sym typeface="Canva Sans Bold"/>
              </a:rPr>
              <a:t>Stressful</a:t>
            </a:r>
          </a:p>
        </p:txBody>
      </p:sp>
      <p:grpSp>
        <p:nvGrpSpPr>
          <p:cNvPr id="5" name="Group 5"/>
          <p:cNvGrpSpPr/>
          <p:nvPr/>
        </p:nvGrpSpPr>
        <p:grpSpPr>
          <a:xfrm>
            <a:off x="228100" y="5419364"/>
            <a:ext cx="8470245" cy="1859007"/>
            <a:chOff x="0" y="0"/>
            <a:chExt cx="2174629" cy="477277"/>
          </a:xfrm>
        </p:grpSpPr>
        <p:sp>
          <p:nvSpPr>
            <p:cNvPr id="6" name="Freeform 6"/>
            <p:cNvSpPr/>
            <p:nvPr/>
          </p:nvSpPr>
          <p:spPr>
            <a:xfrm>
              <a:off x="0" y="0"/>
              <a:ext cx="2174629" cy="477277"/>
            </a:xfrm>
            <a:custGeom>
              <a:avLst/>
              <a:gdLst/>
              <a:ahLst/>
              <a:cxnLst/>
              <a:rect l="l" t="t" r="r" b="b"/>
              <a:pathLst>
                <a:path w="2174629" h="477277">
                  <a:moveTo>
                    <a:pt x="1087315" y="0"/>
                  </a:moveTo>
                  <a:cubicBezTo>
                    <a:pt x="486807" y="0"/>
                    <a:pt x="0" y="106842"/>
                    <a:pt x="0" y="238638"/>
                  </a:cubicBezTo>
                  <a:cubicBezTo>
                    <a:pt x="0" y="370435"/>
                    <a:pt x="486807" y="477277"/>
                    <a:pt x="1087315" y="477277"/>
                  </a:cubicBezTo>
                  <a:cubicBezTo>
                    <a:pt x="1687822" y="477277"/>
                    <a:pt x="2174629" y="370435"/>
                    <a:pt x="2174629" y="238638"/>
                  </a:cubicBezTo>
                  <a:cubicBezTo>
                    <a:pt x="2174629" y="106842"/>
                    <a:pt x="1687822" y="0"/>
                    <a:pt x="1087315" y="0"/>
                  </a:cubicBezTo>
                  <a:close/>
                </a:path>
              </a:pathLst>
            </a:custGeom>
            <a:solidFill>
              <a:srgbClr val="D9D9D9"/>
            </a:solidFill>
          </p:spPr>
          <p:txBody>
            <a:bodyPr/>
            <a:lstStyle/>
            <a:p>
              <a:endParaRPr lang="en-GB"/>
            </a:p>
          </p:txBody>
        </p:sp>
      </p:grpSp>
      <p:grpSp>
        <p:nvGrpSpPr>
          <p:cNvPr id="7" name="Group 7"/>
          <p:cNvGrpSpPr/>
          <p:nvPr/>
        </p:nvGrpSpPr>
        <p:grpSpPr>
          <a:xfrm>
            <a:off x="1704940" y="1507505"/>
            <a:ext cx="5871508" cy="1638147"/>
            <a:chOff x="0" y="0"/>
            <a:chExt cx="1710674" cy="477277"/>
          </a:xfrm>
        </p:grpSpPr>
        <p:sp>
          <p:nvSpPr>
            <p:cNvPr id="8" name="Freeform 8"/>
            <p:cNvSpPr/>
            <p:nvPr/>
          </p:nvSpPr>
          <p:spPr>
            <a:xfrm>
              <a:off x="0" y="0"/>
              <a:ext cx="1710674" cy="477277"/>
            </a:xfrm>
            <a:custGeom>
              <a:avLst/>
              <a:gdLst/>
              <a:ahLst/>
              <a:cxnLst/>
              <a:rect l="l" t="t" r="r" b="b"/>
              <a:pathLst>
                <a:path w="1710674" h="477277">
                  <a:moveTo>
                    <a:pt x="855337" y="0"/>
                  </a:moveTo>
                  <a:cubicBezTo>
                    <a:pt x="382947" y="0"/>
                    <a:pt x="0" y="106842"/>
                    <a:pt x="0" y="238638"/>
                  </a:cubicBezTo>
                  <a:cubicBezTo>
                    <a:pt x="0" y="370435"/>
                    <a:pt x="382947" y="477277"/>
                    <a:pt x="855337" y="477277"/>
                  </a:cubicBezTo>
                  <a:cubicBezTo>
                    <a:pt x="1327726" y="477277"/>
                    <a:pt x="1710674" y="370435"/>
                    <a:pt x="1710674" y="238638"/>
                  </a:cubicBezTo>
                  <a:cubicBezTo>
                    <a:pt x="1710674" y="106842"/>
                    <a:pt x="1327726" y="0"/>
                    <a:pt x="855337" y="0"/>
                  </a:cubicBezTo>
                  <a:close/>
                </a:path>
              </a:pathLst>
            </a:custGeom>
            <a:solidFill>
              <a:srgbClr val="D9D9D9"/>
            </a:solidFill>
          </p:spPr>
          <p:txBody>
            <a:bodyPr/>
            <a:lstStyle/>
            <a:p>
              <a:endParaRPr lang="en-GB"/>
            </a:p>
          </p:txBody>
        </p:sp>
      </p:grpSp>
      <p:grpSp>
        <p:nvGrpSpPr>
          <p:cNvPr id="9" name="Group 9"/>
          <p:cNvGrpSpPr/>
          <p:nvPr/>
        </p:nvGrpSpPr>
        <p:grpSpPr>
          <a:xfrm>
            <a:off x="9519008" y="4457601"/>
            <a:ext cx="7463932" cy="1638147"/>
            <a:chOff x="0" y="0"/>
            <a:chExt cx="2174629" cy="477277"/>
          </a:xfrm>
        </p:grpSpPr>
        <p:sp>
          <p:nvSpPr>
            <p:cNvPr id="10" name="Freeform 10"/>
            <p:cNvSpPr/>
            <p:nvPr/>
          </p:nvSpPr>
          <p:spPr>
            <a:xfrm>
              <a:off x="0" y="0"/>
              <a:ext cx="2174629" cy="477277"/>
            </a:xfrm>
            <a:custGeom>
              <a:avLst/>
              <a:gdLst/>
              <a:ahLst/>
              <a:cxnLst/>
              <a:rect l="l" t="t" r="r" b="b"/>
              <a:pathLst>
                <a:path w="2174629" h="477277">
                  <a:moveTo>
                    <a:pt x="1087315" y="0"/>
                  </a:moveTo>
                  <a:cubicBezTo>
                    <a:pt x="486807" y="0"/>
                    <a:pt x="0" y="106842"/>
                    <a:pt x="0" y="238638"/>
                  </a:cubicBezTo>
                  <a:cubicBezTo>
                    <a:pt x="0" y="370435"/>
                    <a:pt x="486807" y="477277"/>
                    <a:pt x="1087315" y="477277"/>
                  </a:cubicBezTo>
                  <a:cubicBezTo>
                    <a:pt x="1687822" y="477277"/>
                    <a:pt x="2174629" y="370435"/>
                    <a:pt x="2174629" y="238638"/>
                  </a:cubicBezTo>
                  <a:cubicBezTo>
                    <a:pt x="2174629" y="106842"/>
                    <a:pt x="1687822" y="0"/>
                    <a:pt x="1087315" y="0"/>
                  </a:cubicBezTo>
                  <a:close/>
                </a:path>
              </a:pathLst>
            </a:custGeom>
            <a:solidFill>
              <a:srgbClr val="D9D9D9"/>
            </a:solidFill>
          </p:spPr>
          <p:txBody>
            <a:bodyPr/>
            <a:lstStyle/>
            <a:p>
              <a:endParaRPr lang="en-GB"/>
            </a:p>
          </p:txBody>
        </p:sp>
      </p:grpSp>
      <p:grpSp>
        <p:nvGrpSpPr>
          <p:cNvPr id="11" name="Group 11"/>
          <p:cNvGrpSpPr/>
          <p:nvPr/>
        </p:nvGrpSpPr>
        <p:grpSpPr>
          <a:xfrm>
            <a:off x="9519008" y="2488610"/>
            <a:ext cx="7463932" cy="1819015"/>
            <a:chOff x="0" y="0"/>
            <a:chExt cx="2174629" cy="529973"/>
          </a:xfrm>
        </p:grpSpPr>
        <p:sp>
          <p:nvSpPr>
            <p:cNvPr id="12" name="Freeform 12"/>
            <p:cNvSpPr/>
            <p:nvPr/>
          </p:nvSpPr>
          <p:spPr>
            <a:xfrm>
              <a:off x="0" y="0"/>
              <a:ext cx="2174629" cy="529973"/>
            </a:xfrm>
            <a:custGeom>
              <a:avLst/>
              <a:gdLst/>
              <a:ahLst/>
              <a:cxnLst/>
              <a:rect l="l" t="t" r="r" b="b"/>
              <a:pathLst>
                <a:path w="2174629" h="529973">
                  <a:moveTo>
                    <a:pt x="1087315" y="0"/>
                  </a:moveTo>
                  <a:cubicBezTo>
                    <a:pt x="486807" y="0"/>
                    <a:pt x="0" y="118639"/>
                    <a:pt x="0" y="264987"/>
                  </a:cubicBezTo>
                  <a:cubicBezTo>
                    <a:pt x="0" y="411335"/>
                    <a:pt x="486807" y="529973"/>
                    <a:pt x="1087315" y="529973"/>
                  </a:cubicBezTo>
                  <a:cubicBezTo>
                    <a:pt x="1687822" y="529973"/>
                    <a:pt x="2174629" y="411335"/>
                    <a:pt x="2174629" y="264987"/>
                  </a:cubicBezTo>
                  <a:cubicBezTo>
                    <a:pt x="2174629" y="118639"/>
                    <a:pt x="1687822" y="0"/>
                    <a:pt x="1087315" y="0"/>
                  </a:cubicBezTo>
                  <a:close/>
                </a:path>
              </a:pathLst>
            </a:custGeom>
            <a:solidFill>
              <a:srgbClr val="D9D9D9"/>
            </a:solidFill>
          </p:spPr>
          <p:txBody>
            <a:bodyPr/>
            <a:lstStyle/>
            <a:p>
              <a:endParaRPr lang="en-GB"/>
            </a:p>
          </p:txBody>
        </p:sp>
      </p:grpSp>
      <p:sp>
        <p:nvSpPr>
          <p:cNvPr id="13" name="TextBox 13"/>
          <p:cNvSpPr txBox="1"/>
          <p:nvPr/>
        </p:nvSpPr>
        <p:spPr>
          <a:xfrm>
            <a:off x="9519008" y="2874723"/>
            <a:ext cx="6572621" cy="1170507"/>
          </a:xfrm>
          <a:prstGeom prst="rect">
            <a:avLst/>
          </a:prstGeom>
        </p:spPr>
        <p:txBody>
          <a:bodyPr lIns="0" tIns="0" rIns="0" bIns="0" rtlCol="0" anchor="t">
            <a:spAutoFit/>
          </a:bodyPr>
          <a:lstStyle/>
          <a:p>
            <a:pPr algn="ctr">
              <a:lnSpc>
                <a:spcPts val="4783"/>
              </a:lnSpc>
              <a:spcBef>
                <a:spcPct val="0"/>
              </a:spcBef>
            </a:pPr>
            <a:r>
              <a:rPr lang="en-US" sz="3417" b="1">
                <a:solidFill>
                  <a:srgbClr val="000000"/>
                </a:solidFill>
                <a:latin typeface="Canva Sans Bold"/>
                <a:ea typeface="Canva Sans Bold"/>
                <a:cs typeface="Canva Sans Bold"/>
                <a:sym typeface="Canva Sans Bold"/>
              </a:rPr>
              <a:t>Other family members say</a:t>
            </a:r>
          </a:p>
          <a:p>
            <a:pPr algn="ctr">
              <a:lnSpc>
                <a:spcPts val="4783"/>
              </a:lnSpc>
              <a:spcBef>
                <a:spcPct val="0"/>
              </a:spcBef>
            </a:pPr>
            <a:r>
              <a:rPr lang="en-US" sz="3417" b="1">
                <a:solidFill>
                  <a:srgbClr val="000000"/>
                </a:solidFill>
                <a:latin typeface="Canva Sans Bold"/>
                <a:ea typeface="Canva Sans Bold"/>
                <a:cs typeface="Canva Sans Bold"/>
                <a:sym typeface="Canva Sans Bold"/>
              </a:rPr>
              <a:t> I have to do it</a:t>
            </a:r>
          </a:p>
        </p:txBody>
      </p:sp>
      <p:sp>
        <p:nvSpPr>
          <p:cNvPr id="14" name="TextBox 14"/>
          <p:cNvSpPr txBox="1"/>
          <p:nvPr/>
        </p:nvSpPr>
        <p:spPr>
          <a:xfrm>
            <a:off x="9519008" y="4962884"/>
            <a:ext cx="7463932" cy="570432"/>
          </a:xfrm>
          <a:prstGeom prst="rect">
            <a:avLst/>
          </a:prstGeom>
        </p:spPr>
        <p:txBody>
          <a:bodyPr lIns="0" tIns="0" rIns="0" bIns="0" rtlCol="0" anchor="t">
            <a:spAutoFit/>
          </a:bodyPr>
          <a:lstStyle/>
          <a:p>
            <a:pPr algn="ctr">
              <a:lnSpc>
                <a:spcPts val="4783"/>
              </a:lnSpc>
              <a:spcBef>
                <a:spcPct val="0"/>
              </a:spcBef>
            </a:pPr>
            <a:r>
              <a:rPr lang="en-US" sz="3417" b="1">
                <a:solidFill>
                  <a:srgbClr val="000000"/>
                </a:solidFill>
                <a:latin typeface="Canva Sans Bold"/>
                <a:ea typeface="Canva Sans Bold"/>
                <a:cs typeface="Canva Sans Bold"/>
                <a:sym typeface="Canva Sans Bold"/>
              </a:rPr>
              <a:t>Not knowing what to do</a:t>
            </a:r>
          </a:p>
        </p:txBody>
      </p:sp>
      <p:sp>
        <p:nvSpPr>
          <p:cNvPr id="15" name="TextBox 15"/>
          <p:cNvSpPr txBox="1"/>
          <p:nvPr/>
        </p:nvSpPr>
        <p:spPr>
          <a:xfrm>
            <a:off x="1028700" y="1966739"/>
            <a:ext cx="7463932" cy="702662"/>
          </a:xfrm>
          <a:prstGeom prst="rect">
            <a:avLst/>
          </a:prstGeom>
        </p:spPr>
        <p:txBody>
          <a:bodyPr lIns="0" tIns="0" rIns="0" bIns="0" rtlCol="0" anchor="t">
            <a:spAutoFit/>
          </a:bodyPr>
          <a:lstStyle/>
          <a:p>
            <a:pPr algn="ctr">
              <a:lnSpc>
                <a:spcPts val="5895"/>
              </a:lnSpc>
              <a:spcBef>
                <a:spcPct val="0"/>
              </a:spcBef>
            </a:pPr>
            <a:r>
              <a:rPr lang="en-US" sz="4211" b="1" dirty="0">
                <a:solidFill>
                  <a:srgbClr val="000000"/>
                </a:solidFill>
                <a:latin typeface="Canva Sans Bold"/>
                <a:ea typeface="Canva Sans Bold"/>
                <a:cs typeface="Canva Sans Bold"/>
                <a:sym typeface="Canva Sans Bold"/>
              </a:rPr>
              <a:t>What to look for </a:t>
            </a:r>
          </a:p>
        </p:txBody>
      </p:sp>
      <p:sp>
        <p:nvSpPr>
          <p:cNvPr id="16" name="TextBox 16"/>
          <p:cNvSpPr txBox="1"/>
          <p:nvPr/>
        </p:nvSpPr>
        <p:spPr>
          <a:xfrm>
            <a:off x="583044" y="5624606"/>
            <a:ext cx="7437336" cy="1450224"/>
          </a:xfrm>
          <a:prstGeom prst="rect">
            <a:avLst/>
          </a:prstGeom>
        </p:spPr>
        <p:txBody>
          <a:bodyPr lIns="0" tIns="0" rIns="0" bIns="0" rtlCol="0" anchor="t">
            <a:spAutoFit/>
          </a:bodyPr>
          <a:lstStyle/>
          <a:p>
            <a:pPr algn="ctr">
              <a:lnSpc>
                <a:spcPts val="5874"/>
              </a:lnSpc>
              <a:spcBef>
                <a:spcPct val="0"/>
              </a:spcBef>
            </a:pPr>
            <a:r>
              <a:rPr lang="en-US" sz="4196" b="1">
                <a:solidFill>
                  <a:srgbClr val="000000"/>
                </a:solidFill>
                <a:latin typeface="Canva Sans Bold"/>
                <a:ea typeface="Canva Sans Bold"/>
                <a:cs typeface="Canva Sans Bold"/>
                <a:sym typeface="Canva Sans Bold"/>
              </a:rPr>
              <a:t>Some family saying you should not do it</a:t>
            </a:r>
          </a:p>
        </p:txBody>
      </p:sp>
      <p:grpSp>
        <p:nvGrpSpPr>
          <p:cNvPr id="17" name="Group 17"/>
          <p:cNvGrpSpPr/>
          <p:nvPr/>
        </p:nvGrpSpPr>
        <p:grpSpPr>
          <a:xfrm>
            <a:off x="6996556" y="7074830"/>
            <a:ext cx="9776330" cy="2886857"/>
            <a:chOff x="0" y="0"/>
            <a:chExt cx="2632954" cy="777486"/>
          </a:xfrm>
        </p:grpSpPr>
        <p:sp>
          <p:nvSpPr>
            <p:cNvPr id="18" name="Freeform 18"/>
            <p:cNvSpPr/>
            <p:nvPr/>
          </p:nvSpPr>
          <p:spPr>
            <a:xfrm>
              <a:off x="0" y="0"/>
              <a:ext cx="2632954" cy="777486"/>
            </a:xfrm>
            <a:custGeom>
              <a:avLst/>
              <a:gdLst/>
              <a:ahLst/>
              <a:cxnLst/>
              <a:rect l="l" t="t" r="r" b="b"/>
              <a:pathLst>
                <a:path w="2632954" h="777486">
                  <a:moveTo>
                    <a:pt x="1316477" y="0"/>
                  </a:moveTo>
                  <a:cubicBezTo>
                    <a:pt x="589407" y="0"/>
                    <a:pt x="0" y="174046"/>
                    <a:pt x="0" y="388743"/>
                  </a:cubicBezTo>
                  <a:cubicBezTo>
                    <a:pt x="0" y="603440"/>
                    <a:pt x="589407" y="777486"/>
                    <a:pt x="1316477" y="777486"/>
                  </a:cubicBezTo>
                  <a:cubicBezTo>
                    <a:pt x="2043547" y="777486"/>
                    <a:pt x="2632954" y="603440"/>
                    <a:pt x="2632954" y="388743"/>
                  </a:cubicBezTo>
                  <a:cubicBezTo>
                    <a:pt x="2632954" y="174046"/>
                    <a:pt x="2043547" y="0"/>
                    <a:pt x="1316477" y="0"/>
                  </a:cubicBezTo>
                  <a:close/>
                </a:path>
              </a:pathLst>
            </a:custGeom>
            <a:solidFill>
              <a:srgbClr val="D9D9D9"/>
            </a:solidFill>
          </p:spPr>
          <p:txBody>
            <a:bodyPr/>
            <a:lstStyle/>
            <a:p>
              <a:endParaRPr lang="en-GB"/>
            </a:p>
          </p:txBody>
        </p:sp>
      </p:grpSp>
      <p:sp>
        <p:nvSpPr>
          <p:cNvPr id="19" name="TextBox 19"/>
          <p:cNvSpPr txBox="1"/>
          <p:nvPr/>
        </p:nvSpPr>
        <p:spPr>
          <a:xfrm>
            <a:off x="8384829" y="7440296"/>
            <a:ext cx="7706800" cy="2264612"/>
          </a:xfrm>
          <a:prstGeom prst="rect">
            <a:avLst/>
          </a:prstGeom>
        </p:spPr>
        <p:txBody>
          <a:bodyPr lIns="0" tIns="0" rIns="0" bIns="0" rtlCol="0" anchor="t">
            <a:spAutoFit/>
          </a:bodyPr>
          <a:lstStyle/>
          <a:p>
            <a:pPr algn="ctr">
              <a:lnSpc>
                <a:spcPts val="7023"/>
              </a:lnSpc>
              <a:spcBef>
                <a:spcPct val="0"/>
              </a:spcBef>
            </a:pPr>
            <a:r>
              <a:rPr lang="en-US" sz="5017" b="1">
                <a:solidFill>
                  <a:srgbClr val="000000"/>
                </a:solidFill>
                <a:latin typeface="Canva Sans Bold"/>
                <a:ea typeface="Canva Sans Bold"/>
                <a:cs typeface="Canva Sans Bold"/>
                <a:sym typeface="Canva Sans Bold"/>
              </a:rPr>
              <a:t>Stuck in the middle of</a:t>
            </a:r>
          </a:p>
          <a:p>
            <a:pPr algn="ctr">
              <a:lnSpc>
                <a:spcPts val="6183"/>
              </a:lnSpc>
              <a:spcBef>
                <a:spcPct val="0"/>
              </a:spcBef>
            </a:pPr>
            <a:r>
              <a:rPr lang="en-US" sz="4417" b="1">
                <a:solidFill>
                  <a:srgbClr val="000000"/>
                </a:solidFill>
                <a:latin typeface="Canva Sans Bold"/>
                <a:ea typeface="Canva Sans Bold"/>
                <a:cs typeface="Canva Sans Bold"/>
                <a:sym typeface="Canva Sans Bold"/>
              </a:rPr>
              <a:t> Family and Social Workers</a:t>
            </a:r>
          </a:p>
          <a:p>
            <a:pPr algn="ctr">
              <a:lnSpc>
                <a:spcPts val="4783"/>
              </a:lnSpc>
              <a:spcBef>
                <a:spcPct val="0"/>
              </a:spcBef>
            </a:pPr>
            <a:r>
              <a:rPr lang="en-US" sz="3417" b="1">
                <a:solidFill>
                  <a:srgbClr val="000000"/>
                </a:solidFill>
                <a:latin typeface="Canva Sans Bold"/>
                <a:ea typeface="Canva Sans Bold"/>
                <a:cs typeface="Canva Sans Bold"/>
                <a:sym typeface="Canva Sans Bold"/>
              </a:rPr>
              <a:t> </a:t>
            </a:r>
          </a:p>
        </p:txBody>
      </p:sp>
      <p:sp>
        <p:nvSpPr>
          <p:cNvPr id="20" name="TextBox 20"/>
          <p:cNvSpPr txBox="1"/>
          <p:nvPr/>
        </p:nvSpPr>
        <p:spPr>
          <a:xfrm>
            <a:off x="8695581" y="456160"/>
            <a:ext cx="8881170" cy="978738"/>
          </a:xfrm>
          <a:prstGeom prst="rect">
            <a:avLst/>
          </a:prstGeom>
        </p:spPr>
        <p:txBody>
          <a:bodyPr lIns="0" tIns="0" rIns="0" bIns="0" rtlCol="0" anchor="t">
            <a:spAutoFit/>
          </a:bodyPr>
          <a:lstStyle/>
          <a:p>
            <a:pPr algn="l">
              <a:lnSpc>
                <a:spcPts val="8003"/>
              </a:lnSpc>
              <a:spcBef>
                <a:spcPct val="0"/>
              </a:spcBef>
            </a:pPr>
            <a:r>
              <a:rPr lang="en-US" sz="5717" b="1">
                <a:solidFill>
                  <a:srgbClr val="000000"/>
                </a:solidFill>
                <a:latin typeface="Canva Sans Bold"/>
                <a:ea typeface="Canva Sans Bold"/>
                <a:cs typeface="Canva Sans Bold"/>
                <a:sym typeface="Canva Sans Bold"/>
              </a:rPr>
              <a:t> Focus Group- How was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grpSp>
        <p:nvGrpSpPr>
          <p:cNvPr id="2" name="Group 2"/>
          <p:cNvGrpSpPr/>
          <p:nvPr/>
        </p:nvGrpSpPr>
        <p:grpSpPr>
          <a:xfrm>
            <a:off x="6146074" y="231763"/>
            <a:ext cx="5995851" cy="5246370"/>
            <a:chOff x="0" y="0"/>
            <a:chExt cx="812800" cy="711200"/>
          </a:xfrm>
        </p:grpSpPr>
        <p:sp>
          <p:nvSpPr>
            <p:cNvPr id="3" name="Freeform 3"/>
            <p:cNvSpPr/>
            <p:nvPr/>
          </p:nvSpPr>
          <p:spPr>
            <a:xfrm>
              <a:off x="0" y="0"/>
              <a:ext cx="812800" cy="711200"/>
            </a:xfrm>
            <a:custGeom>
              <a:avLst/>
              <a:gdLst/>
              <a:ahLst/>
              <a:cxnLst/>
              <a:rect l="l" t="t" r="r" b="b"/>
              <a:pathLst>
                <a:path w="812800" h="711200">
                  <a:moveTo>
                    <a:pt x="530371" y="0"/>
                  </a:moveTo>
                  <a:lnTo>
                    <a:pt x="282407" y="0"/>
                  </a:lnTo>
                  <a:cubicBezTo>
                    <a:pt x="126426" y="0"/>
                    <a:pt x="0" y="123512"/>
                    <a:pt x="0" y="275871"/>
                  </a:cubicBezTo>
                  <a:cubicBezTo>
                    <a:pt x="0" y="386169"/>
                    <a:pt x="66279" y="481310"/>
                    <a:pt x="162037" y="525451"/>
                  </a:cubicBezTo>
                  <a:lnTo>
                    <a:pt x="162037" y="711200"/>
                  </a:lnTo>
                  <a:lnTo>
                    <a:pt x="353844" y="551732"/>
                  </a:lnTo>
                  <a:lnTo>
                    <a:pt x="530371" y="551732"/>
                  </a:lnTo>
                  <a:cubicBezTo>
                    <a:pt x="686363" y="551732"/>
                    <a:pt x="812800" y="428220"/>
                    <a:pt x="812800" y="275861"/>
                  </a:cubicBezTo>
                  <a:cubicBezTo>
                    <a:pt x="812811" y="123512"/>
                    <a:pt x="686363" y="0"/>
                    <a:pt x="530371" y="0"/>
                  </a:cubicBezTo>
                  <a:close/>
                </a:path>
              </a:pathLst>
            </a:custGeom>
            <a:solidFill>
              <a:srgbClr val="D9D9D9"/>
            </a:solidFill>
          </p:spPr>
          <p:txBody>
            <a:bodyPr/>
            <a:lstStyle/>
            <a:p>
              <a:endParaRPr lang="en-GB"/>
            </a:p>
          </p:txBody>
        </p:sp>
      </p:grpSp>
      <p:grpSp>
        <p:nvGrpSpPr>
          <p:cNvPr id="4" name="Group 4"/>
          <p:cNvGrpSpPr/>
          <p:nvPr/>
        </p:nvGrpSpPr>
        <p:grpSpPr>
          <a:xfrm>
            <a:off x="12538694" y="1796373"/>
            <a:ext cx="5189067" cy="3500556"/>
            <a:chOff x="0" y="0"/>
            <a:chExt cx="960121" cy="647700"/>
          </a:xfrm>
        </p:grpSpPr>
        <p:sp>
          <p:nvSpPr>
            <p:cNvPr id="5" name="Freeform 5"/>
            <p:cNvSpPr/>
            <p:nvPr/>
          </p:nvSpPr>
          <p:spPr>
            <a:xfrm>
              <a:off x="0" y="0"/>
              <a:ext cx="960121" cy="647700"/>
            </a:xfrm>
            <a:custGeom>
              <a:avLst/>
              <a:gdLst/>
              <a:ahLst/>
              <a:cxnLst/>
              <a:rect l="l" t="t" r="r" b="b"/>
              <a:pathLst>
                <a:path w="960121" h="647700">
                  <a:moveTo>
                    <a:pt x="675183" y="0"/>
                  </a:moveTo>
                  <a:lnTo>
                    <a:pt x="282407" y="0"/>
                  </a:lnTo>
                  <a:cubicBezTo>
                    <a:pt x="126426" y="0"/>
                    <a:pt x="0" y="123512"/>
                    <a:pt x="0" y="241300"/>
                  </a:cubicBezTo>
                  <a:cubicBezTo>
                    <a:pt x="0" y="322669"/>
                    <a:pt x="66279" y="417810"/>
                    <a:pt x="162037" y="461951"/>
                  </a:cubicBezTo>
                  <a:lnTo>
                    <a:pt x="162037" y="647700"/>
                  </a:lnTo>
                  <a:lnTo>
                    <a:pt x="353844" y="488232"/>
                  </a:lnTo>
                  <a:lnTo>
                    <a:pt x="675183" y="488232"/>
                  </a:lnTo>
                  <a:cubicBezTo>
                    <a:pt x="833684" y="488232"/>
                    <a:pt x="960121" y="364720"/>
                    <a:pt x="960121" y="241300"/>
                  </a:cubicBezTo>
                  <a:cubicBezTo>
                    <a:pt x="960133" y="123512"/>
                    <a:pt x="833684" y="0"/>
                    <a:pt x="675183" y="0"/>
                  </a:cubicBezTo>
                  <a:close/>
                </a:path>
              </a:pathLst>
            </a:custGeom>
            <a:solidFill>
              <a:srgbClr val="D9D9D9"/>
            </a:solidFill>
          </p:spPr>
          <p:txBody>
            <a:bodyPr/>
            <a:lstStyle/>
            <a:p>
              <a:endParaRPr lang="en-GB"/>
            </a:p>
          </p:txBody>
        </p:sp>
      </p:grpSp>
      <p:sp>
        <p:nvSpPr>
          <p:cNvPr id="6" name="TextBox 6"/>
          <p:cNvSpPr txBox="1"/>
          <p:nvPr/>
        </p:nvSpPr>
        <p:spPr>
          <a:xfrm>
            <a:off x="6651092" y="748182"/>
            <a:ext cx="4985816" cy="2981011"/>
          </a:xfrm>
          <a:prstGeom prst="rect">
            <a:avLst/>
          </a:prstGeom>
        </p:spPr>
        <p:txBody>
          <a:bodyPr lIns="0" tIns="0" rIns="0" bIns="0" rtlCol="0" anchor="t">
            <a:spAutoFit/>
          </a:bodyPr>
          <a:lstStyle/>
          <a:p>
            <a:pPr algn="ctr">
              <a:lnSpc>
                <a:spcPts val="4742"/>
              </a:lnSpc>
              <a:spcBef>
                <a:spcPct val="0"/>
              </a:spcBef>
            </a:pPr>
            <a:r>
              <a:rPr lang="en-US" sz="3387" b="1" dirty="0">
                <a:solidFill>
                  <a:srgbClr val="000000"/>
                </a:solidFill>
                <a:latin typeface="Canva Sans Bold"/>
                <a:ea typeface="Canva Sans Bold"/>
                <a:cs typeface="Canva Sans Bold"/>
                <a:sym typeface="Canva Sans Bold"/>
              </a:rPr>
              <a:t>Told not to report back when ‘he’ was late, or be the cause of ‘him’ not seeing his kids anymore</a:t>
            </a:r>
          </a:p>
        </p:txBody>
      </p:sp>
      <p:grpSp>
        <p:nvGrpSpPr>
          <p:cNvPr id="7" name="Group 7"/>
          <p:cNvGrpSpPr/>
          <p:nvPr/>
        </p:nvGrpSpPr>
        <p:grpSpPr>
          <a:xfrm>
            <a:off x="1196100" y="5478133"/>
            <a:ext cx="7156540" cy="4805032"/>
            <a:chOff x="0" y="0"/>
            <a:chExt cx="970143" cy="651372"/>
          </a:xfrm>
        </p:grpSpPr>
        <p:sp>
          <p:nvSpPr>
            <p:cNvPr id="8" name="Freeform 8"/>
            <p:cNvSpPr/>
            <p:nvPr/>
          </p:nvSpPr>
          <p:spPr>
            <a:xfrm>
              <a:off x="0" y="0"/>
              <a:ext cx="970143" cy="651372"/>
            </a:xfrm>
            <a:custGeom>
              <a:avLst/>
              <a:gdLst/>
              <a:ahLst/>
              <a:cxnLst/>
              <a:rect l="l" t="t" r="r" b="b"/>
              <a:pathLst>
                <a:path w="970143" h="651372">
                  <a:moveTo>
                    <a:pt x="685034" y="0"/>
                  </a:moveTo>
                  <a:lnTo>
                    <a:pt x="282407" y="0"/>
                  </a:lnTo>
                  <a:cubicBezTo>
                    <a:pt x="126426" y="0"/>
                    <a:pt x="0" y="123512"/>
                    <a:pt x="0" y="243299"/>
                  </a:cubicBezTo>
                  <a:cubicBezTo>
                    <a:pt x="0" y="326341"/>
                    <a:pt x="66279" y="421482"/>
                    <a:pt x="162037" y="465623"/>
                  </a:cubicBezTo>
                  <a:lnTo>
                    <a:pt x="162037" y="651372"/>
                  </a:lnTo>
                  <a:lnTo>
                    <a:pt x="353844" y="491905"/>
                  </a:lnTo>
                  <a:lnTo>
                    <a:pt x="685034" y="491905"/>
                  </a:lnTo>
                  <a:cubicBezTo>
                    <a:pt x="843706" y="491905"/>
                    <a:pt x="970143" y="368392"/>
                    <a:pt x="970143" y="243299"/>
                  </a:cubicBezTo>
                  <a:cubicBezTo>
                    <a:pt x="970155" y="123512"/>
                    <a:pt x="843706" y="0"/>
                    <a:pt x="685034" y="0"/>
                  </a:cubicBezTo>
                  <a:close/>
                </a:path>
              </a:pathLst>
            </a:custGeom>
            <a:solidFill>
              <a:srgbClr val="D9D9D9"/>
            </a:solidFill>
          </p:spPr>
          <p:txBody>
            <a:bodyPr/>
            <a:lstStyle/>
            <a:p>
              <a:endParaRPr lang="en-GB"/>
            </a:p>
          </p:txBody>
        </p:sp>
      </p:grpSp>
      <p:grpSp>
        <p:nvGrpSpPr>
          <p:cNvPr id="9" name="Group 9"/>
          <p:cNvGrpSpPr/>
          <p:nvPr/>
        </p:nvGrpSpPr>
        <p:grpSpPr>
          <a:xfrm>
            <a:off x="1028700" y="925830"/>
            <a:ext cx="4374315" cy="4217670"/>
            <a:chOff x="0" y="0"/>
            <a:chExt cx="737614" cy="711200"/>
          </a:xfrm>
        </p:grpSpPr>
        <p:sp>
          <p:nvSpPr>
            <p:cNvPr id="10" name="Freeform 10"/>
            <p:cNvSpPr/>
            <p:nvPr/>
          </p:nvSpPr>
          <p:spPr>
            <a:xfrm>
              <a:off x="0" y="0"/>
              <a:ext cx="737614" cy="711200"/>
            </a:xfrm>
            <a:custGeom>
              <a:avLst/>
              <a:gdLst/>
              <a:ahLst/>
              <a:cxnLst/>
              <a:rect l="l" t="t" r="r" b="b"/>
              <a:pathLst>
                <a:path w="737614" h="711200">
                  <a:moveTo>
                    <a:pt x="456466" y="0"/>
                  </a:moveTo>
                  <a:lnTo>
                    <a:pt x="282407" y="0"/>
                  </a:lnTo>
                  <a:cubicBezTo>
                    <a:pt x="126426" y="0"/>
                    <a:pt x="0" y="123512"/>
                    <a:pt x="0" y="275871"/>
                  </a:cubicBezTo>
                  <a:cubicBezTo>
                    <a:pt x="0" y="386169"/>
                    <a:pt x="66279" y="481310"/>
                    <a:pt x="162037" y="525451"/>
                  </a:cubicBezTo>
                  <a:lnTo>
                    <a:pt x="162037" y="711200"/>
                  </a:lnTo>
                  <a:lnTo>
                    <a:pt x="353844" y="551732"/>
                  </a:lnTo>
                  <a:lnTo>
                    <a:pt x="456466" y="551732"/>
                  </a:lnTo>
                  <a:cubicBezTo>
                    <a:pt x="611177" y="551732"/>
                    <a:pt x="737614" y="428220"/>
                    <a:pt x="737614" y="275861"/>
                  </a:cubicBezTo>
                  <a:cubicBezTo>
                    <a:pt x="737626" y="123512"/>
                    <a:pt x="611177" y="0"/>
                    <a:pt x="456466" y="0"/>
                  </a:cubicBezTo>
                  <a:close/>
                </a:path>
              </a:pathLst>
            </a:custGeom>
            <a:solidFill>
              <a:srgbClr val="D9D9D9"/>
            </a:solidFill>
          </p:spPr>
          <p:txBody>
            <a:bodyPr/>
            <a:lstStyle/>
            <a:p>
              <a:endParaRPr lang="en-GB"/>
            </a:p>
          </p:txBody>
        </p:sp>
      </p:grpSp>
      <p:grpSp>
        <p:nvGrpSpPr>
          <p:cNvPr id="11" name="Group 11"/>
          <p:cNvGrpSpPr/>
          <p:nvPr/>
        </p:nvGrpSpPr>
        <p:grpSpPr>
          <a:xfrm>
            <a:off x="9937537" y="5946559"/>
            <a:ext cx="5869607" cy="4340441"/>
            <a:chOff x="0" y="0"/>
            <a:chExt cx="875889" cy="647700"/>
          </a:xfrm>
        </p:grpSpPr>
        <p:sp>
          <p:nvSpPr>
            <p:cNvPr id="12" name="Freeform 12"/>
            <p:cNvSpPr/>
            <p:nvPr/>
          </p:nvSpPr>
          <p:spPr>
            <a:xfrm>
              <a:off x="0" y="0"/>
              <a:ext cx="875889" cy="647700"/>
            </a:xfrm>
            <a:custGeom>
              <a:avLst/>
              <a:gdLst/>
              <a:ahLst/>
              <a:cxnLst/>
              <a:rect l="l" t="t" r="r" b="b"/>
              <a:pathLst>
                <a:path w="875889" h="647700">
                  <a:moveTo>
                    <a:pt x="592385" y="0"/>
                  </a:moveTo>
                  <a:lnTo>
                    <a:pt x="282407" y="0"/>
                  </a:lnTo>
                  <a:cubicBezTo>
                    <a:pt x="126426" y="0"/>
                    <a:pt x="0" y="123512"/>
                    <a:pt x="0" y="241300"/>
                  </a:cubicBezTo>
                  <a:cubicBezTo>
                    <a:pt x="0" y="322669"/>
                    <a:pt x="66279" y="417810"/>
                    <a:pt x="162037" y="461951"/>
                  </a:cubicBezTo>
                  <a:lnTo>
                    <a:pt x="162037" y="647700"/>
                  </a:lnTo>
                  <a:lnTo>
                    <a:pt x="353844" y="488232"/>
                  </a:lnTo>
                  <a:lnTo>
                    <a:pt x="592385" y="488232"/>
                  </a:lnTo>
                  <a:cubicBezTo>
                    <a:pt x="749452" y="488232"/>
                    <a:pt x="875889" y="364720"/>
                    <a:pt x="875889" y="241300"/>
                  </a:cubicBezTo>
                  <a:cubicBezTo>
                    <a:pt x="875900" y="123512"/>
                    <a:pt x="749452" y="0"/>
                    <a:pt x="592385" y="0"/>
                  </a:cubicBezTo>
                  <a:close/>
                </a:path>
              </a:pathLst>
            </a:custGeom>
            <a:solidFill>
              <a:srgbClr val="D9D9D9"/>
            </a:solidFill>
          </p:spPr>
          <p:txBody>
            <a:bodyPr/>
            <a:lstStyle/>
            <a:p>
              <a:endParaRPr lang="en-GB"/>
            </a:p>
          </p:txBody>
        </p:sp>
      </p:grpSp>
      <p:sp>
        <p:nvSpPr>
          <p:cNvPr id="13" name="TextBox 13"/>
          <p:cNvSpPr txBox="1"/>
          <p:nvPr/>
        </p:nvSpPr>
        <p:spPr>
          <a:xfrm>
            <a:off x="10680749" y="6532362"/>
            <a:ext cx="4459103" cy="2188562"/>
          </a:xfrm>
          <a:prstGeom prst="rect">
            <a:avLst/>
          </a:prstGeom>
        </p:spPr>
        <p:txBody>
          <a:bodyPr lIns="0" tIns="0" rIns="0" bIns="0" rtlCol="0" anchor="t">
            <a:spAutoFit/>
          </a:bodyPr>
          <a:lstStyle/>
          <a:p>
            <a:pPr algn="ctr">
              <a:lnSpc>
                <a:spcPts val="5895"/>
              </a:lnSpc>
              <a:spcBef>
                <a:spcPct val="0"/>
              </a:spcBef>
            </a:pPr>
            <a:r>
              <a:rPr lang="en-US" sz="4211" b="1" dirty="0">
                <a:solidFill>
                  <a:srgbClr val="000000"/>
                </a:solidFill>
                <a:latin typeface="Canva Sans Bold"/>
                <a:ea typeface="Canva Sans Bold"/>
                <a:cs typeface="Canva Sans Bold"/>
                <a:sym typeface="Canva Sans Bold"/>
              </a:rPr>
              <a:t>I felt pressure to report back to social services</a:t>
            </a:r>
          </a:p>
        </p:txBody>
      </p:sp>
      <p:sp>
        <p:nvSpPr>
          <p:cNvPr id="14" name="TextBox 14"/>
          <p:cNvSpPr txBox="1"/>
          <p:nvPr/>
        </p:nvSpPr>
        <p:spPr>
          <a:xfrm>
            <a:off x="1196100" y="1569771"/>
            <a:ext cx="4039516" cy="1976879"/>
          </a:xfrm>
          <a:prstGeom prst="rect">
            <a:avLst/>
          </a:prstGeom>
        </p:spPr>
        <p:txBody>
          <a:bodyPr lIns="0" tIns="0" rIns="0" bIns="0" rtlCol="0" anchor="t">
            <a:spAutoFit/>
          </a:bodyPr>
          <a:lstStyle/>
          <a:p>
            <a:pPr algn="ctr">
              <a:lnSpc>
                <a:spcPts val="5306"/>
              </a:lnSpc>
              <a:spcBef>
                <a:spcPct val="0"/>
              </a:spcBef>
            </a:pPr>
            <a:r>
              <a:rPr lang="en-US" sz="3790" b="1" dirty="0">
                <a:solidFill>
                  <a:srgbClr val="000000"/>
                </a:solidFill>
                <a:latin typeface="Canva Sans Bold"/>
                <a:ea typeface="Canva Sans Bold"/>
                <a:cs typeface="Canva Sans Bold"/>
                <a:sym typeface="Canva Sans Bold"/>
              </a:rPr>
              <a:t>If ‘they’ are half an hour late what do I do</a:t>
            </a:r>
          </a:p>
        </p:txBody>
      </p:sp>
      <p:sp>
        <p:nvSpPr>
          <p:cNvPr id="15" name="TextBox 15"/>
          <p:cNvSpPr txBox="1"/>
          <p:nvPr/>
        </p:nvSpPr>
        <p:spPr>
          <a:xfrm>
            <a:off x="12141926" y="2214875"/>
            <a:ext cx="5995851" cy="1770582"/>
          </a:xfrm>
          <a:prstGeom prst="rect">
            <a:avLst/>
          </a:prstGeom>
        </p:spPr>
        <p:txBody>
          <a:bodyPr lIns="0" tIns="0" rIns="0" bIns="0" rtlCol="0" anchor="t">
            <a:spAutoFit/>
          </a:bodyPr>
          <a:lstStyle/>
          <a:p>
            <a:pPr algn="ctr">
              <a:lnSpc>
                <a:spcPts val="4783"/>
              </a:lnSpc>
              <a:spcBef>
                <a:spcPct val="0"/>
              </a:spcBef>
            </a:pPr>
            <a:r>
              <a:rPr lang="en-US" sz="3417" b="1" dirty="0">
                <a:solidFill>
                  <a:srgbClr val="000000"/>
                </a:solidFill>
                <a:latin typeface="Canva Sans Bold"/>
                <a:ea typeface="Canva Sans Bold"/>
                <a:cs typeface="Canva Sans Bold"/>
                <a:sym typeface="Canva Sans Bold"/>
              </a:rPr>
              <a:t>‘he’ spent most </a:t>
            </a:r>
          </a:p>
          <a:p>
            <a:pPr algn="ctr">
              <a:lnSpc>
                <a:spcPts val="4783"/>
              </a:lnSpc>
              <a:spcBef>
                <a:spcPct val="0"/>
              </a:spcBef>
            </a:pPr>
            <a:r>
              <a:rPr lang="en-US" sz="3417" b="1" dirty="0">
                <a:solidFill>
                  <a:srgbClr val="000000"/>
                </a:solidFill>
                <a:latin typeface="Canva Sans Bold"/>
                <a:ea typeface="Canva Sans Bold"/>
                <a:cs typeface="Canva Sans Bold"/>
                <a:sym typeface="Canva Sans Bold"/>
              </a:rPr>
              <a:t>of the time asking for money</a:t>
            </a:r>
          </a:p>
        </p:txBody>
      </p:sp>
      <p:sp>
        <p:nvSpPr>
          <p:cNvPr id="16" name="TextBox 16"/>
          <p:cNvSpPr txBox="1"/>
          <p:nvPr/>
        </p:nvSpPr>
        <p:spPr>
          <a:xfrm>
            <a:off x="1879061" y="6019080"/>
            <a:ext cx="5995851" cy="2513307"/>
          </a:xfrm>
          <a:prstGeom prst="rect">
            <a:avLst/>
          </a:prstGeom>
        </p:spPr>
        <p:txBody>
          <a:bodyPr lIns="0" tIns="0" rIns="0" bIns="0" rtlCol="0" anchor="t">
            <a:spAutoFit/>
          </a:bodyPr>
          <a:lstStyle/>
          <a:p>
            <a:pPr algn="ctr">
              <a:lnSpc>
                <a:spcPts val="5059"/>
              </a:lnSpc>
              <a:spcBef>
                <a:spcPct val="0"/>
              </a:spcBef>
            </a:pPr>
            <a:r>
              <a:rPr lang="en-US" sz="3613" b="1" dirty="0">
                <a:solidFill>
                  <a:srgbClr val="000000"/>
                </a:solidFill>
                <a:latin typeface="Canva Sans Bold"/>
                <a:ea typeface="Canva Sans Bold"/>
                <a:cs typeface="Canva Sans Bold"/>
                <a:sym typeface="Canva Sans Bold"/>
              </a:rPr>
              <a:t>My partner wants the kids to come over</a:t>
            </a:r>
          </a:p>
          <a:p>
            <a:pPr algn="ctr">
              <a:lnSpc>
                <a:spcPts val="5059"/>
              </a:lnSpc>
              <a:spcBef>
                <a:spcPct val="0"/>
              </a:spcBef>
            </a:pPr>
            <a:r>
              <a:rPr lang="en-US" sz="3613" b="1" dirty="0">
                <a:solidFill>
                  <a:srgbClr val="000000"/>
                </a:solidFill>
                <a:latin typeface="Canva Sans Bold"/>
                <a:ea typeface="Canva Sans Bold"/>
                <a:cs typeface="Canva Sans Bold"/>
                <a:sym typeface="Canva Sans Bold"/>
              </a:rPr>
              <a:t> but does not want our daughter here</a:t>
            </a:r>
          </a:p>
        </p:txBody>
      </p:sp>
      <p:sp>
        <p:nvSpPr>
          <p:cNvPr id="17" name="TextBox 17"/>
          <p:cNvSpPr txBox="1"/>
          <p:nvPr/>
        </p:nvSpPr>
        <p:spPr>
          <a:xfrm>
            <a:off x="7847793" y="5038725"/>
            <a:ext cx="8687607" cy="912464"/>
          </a:xfrm>
          <a:prstGeom prst="rect">
            <a:avLst/>
          </a:prstGeom>
        </p:spPr>
        <p:txBody>
          <a:bodyPr wrap="square" lIns="0" tIns="0" rIns="0" bIns="0" rtlCol="0" anchor="t">
            <a:spAutoFit/>
          </a:bodyPr>
          <a:lstStyle/>
          <a:p>
            <a:pPr algn="ctr">
              <a:lnSpc>
                <a:spcPts val="7456"/>
              </a:lnSpc>
              <a:spcBef>
                <a:spcPct val="0"/>
              </a:spcBef>
            </a:pPr>
            <a:r>
              <a:rPr lang="en-US" sz="5326" b="1" dirty="0">
                <a:solidFill>
                  <a:srgbClr val="000000"/>
                </a:solidFill>
                <a:latin typeface="Canva Sans Bold"/>
                <a:ea typeface="Canva Sans Bold"/>
                <a:cs typeface="Canva Sans Bold"/>
                <a:sym typeface="Canva Sans Bold"/>
              </a:rPr>
              <a:t>Quotes-from the group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0270898" y="4421676"/>
            <a:ext cx="7542934" cy="2831433"/>
          </a:xfrm>
          <a:prstGeom prst="rect">
            <a:avLst/>
          </a:prstGeom>
        </p:spPr>
        <p:txBody>
          <a:bodyPr lIns="0" tIns="0" rIns="0" bIns="0" rtlCol="0" anchor="t">
            <a:spAutoFit/>
          </a:bodyPr>
          <a:lstStyle/>
          <a:p>
            <a:pPr algn="ctr">
              <a:lnSpc>
                <a:spcPts val="5636"/>
              </a:lnSpc>
              <a:spcBef>
                <a:spcPct val="0"/>
              </a:spcBef>
            </a:pPr>
            <a:r>
              <a:rPr lang="en-US" sz="4026" b="1" dirty="0">
                <a:solidFill>
                  <a:srgbClr val="000000"/>
                </a:solidFill>
                <a:latin typeface="Canva Sans Bold"/>
                <a:ea typeface="Canva Sans Bold"/>
                <a:cs typeface="Canva Sans Bold"/>
                <a:sym typeface="Canva Sans Bold"/>
              </a:rPr>
              <a:t>Social Worker says I have to tell if he is under the influence but the reasons [I agreed] are still there</a:t>
            </a:r>
          </a:p>
        </p:txBody>
      </p:sp>
      <p:sp>
        <p:nvSpPr>
          <p:cNvPr id="3" name="TextBox 3"/>
          <p:cNvSpPr txBox="1"/>
          <p:nvPr/>
        </p:nvSpPr>
        <p:spPr>
          <a:xfrm>
            <a:off x="2230186" y="8243338"/>
            <a:ext cx="12742681" cy="1428718"/>
          </a:xfrm>
          <a:prstGeom prst="rect">
            <a:avLst/>
          </a:prstGeom>
        </p:spPr>
        <p:txBody>
          <a:bodyPr lIns="0" tIns="0" rIns="0" bIns="0" rtlCol="0" anchor="t">
            <a:spAutoFit/>
          </a:bodyPr>
          <a:lstStyle/>
          <a:p>
            <a:pPr algn="ctr">
              <a:lnSpc>
                <a:spcPts val="5776"/>
              </a:lnSpc>
              <a:spcBef>
                <a:spcPct val="0"/>
              </a:spcBef>
            </a:pPr>
            <a:r>
              <a:rPr lang="en-US" sz="4126" b="1" dirty="0">
                <a:solidFill>
                  <a:srgbClr val="000000"/>
                </a:solidFill>
                <a:latin typeface="Canva Sans Bold"/>
                <a:ea typeface="Canva Sans Bold"/>
                <a:cs typeface="Canva Sans Bold"/>
                <a:sym typeface="Canva Sans Bold"/>
              </a:rPr>
              <a:t>[person using substances] says I am not doing enough and am risking them not seeing the kids</a:t>
            </a:r>
          </a:p>
        </p:txBody>
      </p:sp>
      <p:sp>
        <p:nvSpPr>
          <p:cNvPr id="4" name="TextBox 4"/>
          <p:cNvSpPr txBox="1"/>
          <p:nvPr/>
        </p:nvSpPr>
        <p:spPr>
          <a:xfrm>
            <a:off x="462110" y="2615867"/>
            <a:ext cx="9144000" cy="2831433"/>
          </a:xfrm>
          <a:prstGeom prst="rect">
            <a:avLst/>
          </a:prstGeom>
        </p:spPr>
        <p:txBody>
          <a:bodyPr lIns="0" tIns="0" rIns="0" bIns="0" rtlCol="0" anchor="t">
            <a:spAutoFit/>
          </a:bodyPr>
          <a:lstStyle/>
          <a:p>
            <a:pPr algn="ctr">
              <a:lnSpc>
                <a:spcPts val="5636"/>
              </a:lnSpc>
              <a:spcBef>
                <a:spcPct val="0"/>
              </a:spcBef>
            </a:pPr>
            <a:r>
              <a:rPr lang="en-US" sz="4026" b="1" dirty="0">
                <a:solidFill>
                  <a:srgbClr val="000000"/>
                </a:solidFill>
                <a:latin typeface="Canva Sans Bold"/>
                <a:ea typeface="Canva Sans Bold"/>
                <a:cs typeface="Canva Sans Bold"/>
                <a:sym typeface="Canva Sans Bold"/>
              </a:rPr>
              <a:t> </a:t>
            </a:r>
          </a:p>
          <a:p>
            <a:pPr algn="ctr">
              <a:lnSpc>
                <a:spcPts val="5636"/>
              </a:lnSpc>
              <a:spcBef>
                <a:spcPct val="0"/>
              </a:spcBef>
            </a:pPr>
            <a:r>
              <a:rPr lang="en-US" sz="4026" b="1" dirty="0">
                <a:solidFill>
                  <a:srgbClr val="000000"/>
                </a:solidFill>
                <a:latin typeface="Canva Sans Bold"/>
                <a:ea typeface="Canva Sans Bold"/>
                <a:cs typeface="Canva Sans Bold"/>
                <a:sym typeface="Canva Sans Bold"/>
              </a:rPr>
              <a:t>[Kids] mam say I am protecting my son and does not want him to see the kids </a:t>
            </a:r>
          </a:p>
        </p:txBody>
      </p:sp>
      <p:sp>
        <p:nvSpPr>
          <p:cNvPr id="5" name="TextBox 5"/>
          <p:cNvSpPr txBox="1"/>
          <p:nvPr/>
        </p:nvSpPr>
        <p:spPr>
          <a:xfrm>
            <a:off x="5296592" y="1263348"/>
            <a:ext cx="12164033" cy="1428718"/>
          </a:xfrm>
          <a:prstGeom prst="rect">
            <a:avLst/>
          </a:prstGeom>
        </p:spPr>
        <p:txBody>
          <a:bodyPr lIns="0" tIns="0" rIns="0" bIns="0" rtlCol="0" anchor="t">
            <a:spAutoFit/>
          </a:bodyPr>
          <a:lstStyle/>
          <a:p>
            <a:pPr algn="ctr">
              <a:lnSpc>
                <a:spcPts val="5776"/>
              </a:lnSpc>
              <a:spcBef>
                <a:spcPct val="0"/>
              </a:spcBef>
            </a:pPr>
            <a:r>
              <a:rPr lang="en-US" sz="4126" b="1" dirty="0">
                <a:solidFill>
                  <a:srgbClr val="000000"/>
                </a:solidFill>
                <a:latin typeface="Canva Sans Bold"/>
                <a:ea typeface="Canva Sans Bold"/>
                <a:cs typeface="Canva Sans Bold"/>
                <a:sym typeface="Canva Sans Bold"/>
              </a:rPr>
              <a:t>Kids live me that’s great, but I don’t want them [person using substances] at my home really</a:t>
            </a:r>
          </a:p>
        </p:txBody>
      </p:sp>
      <p:sp>
        <p:nvSpPr>
          <p:cNvPr id="6" name="TextBox 6"/>
          <p:cNvSpPr txBox="1"/>
          <p:nvPr/>
        </p:nvSpPr>
        <p:spPr>
          <a:xfrm>
            <a:off x="-262482" y="6139215"/>
            <a:ext cx="10593185" cy="1402683"/>
          </a:xfrm>
          <a:prstGeom prst="rect">
            <a:avLst/>
          </a:prstGeom>
        </p:spPr>
        <p:txBody>
          <a:bodyPr lIns="0" tIns="0" rIns="0" bIns="0" rtlCol="0" anchor="t">
            <a:spAutoFit/>
          </a:bodyPr>
          <a:lstStyle/>
          <a:p>
            <a:pPr algn="ctr">
              <a:lnSpc>
                <a:spcPts val="5636"/>
              </a:lnSpc>
              <a:spcBef>
                <a:spcPct val="0"/>
              </a:spcBef>
            </a:pPr>
            <a:r>
              <a:rPr lang="en-US" sz="4026" b="1" dirty="0">
                <a:solidFill>
                  <a:srgbClr val="000000"/>
                </a:solidFill>
                <a:latin typeface="Canva Sans Bold"/>
                <a:ea typeface="Canva Sans Bold"/>
                <a:cs typeface="Canva Sans Bold"/>
                <a:sym typeface="Canva Sans Bold"/>
              </a:rPr>
              <a:t>How can I be sure they are under the influence?</a:t>
            </a:r>
          </a:p>
        </p:txBody>
      </p:sp>
      <p:sp>
        <p:nvSpPr>
          <p:cNvPr id="7" name="TextBox 7"/>
          <p:cNvSpPr txBox="1"/>
          <p:nvPr/>
        </p:nvSpPr>
        <p:spPr>
          <a:xfrm>
            <a:off x="1028700" y="116236"/>
            <a:ext cx="6465888" cy="912464"/>
          </a:xfrm>
          <a:prstGeom prst="rect">
            <a:avLst/>
          </a:prstGeom>
        </p:spPr>
        <p:txBody>
          <a:bodyPr lIns="0" tIns="0" rIns="0" bIns="0" rtlCol="0" anchor="t">
            <a:spAutoFit/>
          </a:bodyPr>
          <a:lstStyle/>
          <a:p>
            <a:pPr algn="ctr">
              <a:lnSpc>
                <a:spcPts val="7456"/>
              </a:lnSpc>
              <a:spcBef>
                <a:spcPct val="0"/>
              </a:spcBef>
            </a:pPr>
            <a:r>
              <a:rPr lang="en-US" sz="5326" b="1">
                <a:solidFill>
                  <a:srgbClr val="000000"/>
                </a:solidFill>
                <a:latin typeface="Canva Sans Bold"/>
                <a:ea typeface="Canva Sans Bold"/>
                <a:cs typeface="Canva Sans Bold"/>
                <a:sym typeface="Canva Sans Bold"/>
              </a:rPr>
              <a:t>Further Difficulties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028700" y="1494004"/>
            <a:ext cx="6531558" cy="7232316"/>
          </a:xfrm>
          <a:prstGeom prst="rect">
            <a:avLst/>
          </a:prstGeom>
        </p:spPr>
        <p:txBody>
          <a:bodyPr lIns="0" tIns="0" rIns="0" bIns="0" rtlCol="0" anchor="t">
            <a:spAutoFit/>
          </a:bodyPr>
          <a:lstStyle/>
          <a:p>
            <a:pPr algn="l">
              <a:lnSpc>
                <a:spcPts val="5263"/>
              </a:lnSpc>
            </a:pPr>
            <a:endParaRPr dirty="0"/>
          </a:p>
          <a:p>
            <a:pPr algn="l">
              <a:lnSpc>
                <a:spcPts val="5263"/>
              </a:lnSpc>
            </a:pPr>
            <a:r>
              <a:rPr lang="en-US" sz="3759" b="1" dirty="0">
                <a:solidFill>
                  <a:srgbClr val="000000"/>
                </a:solidFill>
                <a:latin typeface="Canva Sans Bold"/>
                <a:ea typeface="Canva Sans Bold"/>
                <a:cs typeface="Canva Sans Bold"/>
                <a:sym typeface="Canva Sans Bold"/>
              </a:rPr>
              <a:t>What would have helped?</a:t>
            </a:r>
          </a:p>
          <a:p>
            <a:pPr algn="l">
              <a:lnSpc>
                <a:spcPts val="5263"/>
              </a:lnSpc>
            </a:pPr>
            <a:endParaRPr lang="en-US" sz="3759" b="1" dirty="0">
              <a:solidFill>
                <a:srgbClr val="000000"/>
              </a:solidFill>
              <a:latin typeface="Canva Sans Bold"/>
              <a:ea typeface="Canva Sans Bold"/>
              <a:cs typeface="Canva Sans Bold"/>
              <a:sym typeface="Canva Sans Bold"/>
            </a:endParaRPr>
          </a:p>
          <a:p>
            <a:pPr marL="811711" lvl="1" indent="-405856" algn="l">
              <a:lnSpc>
                <a:spcPts val="5263"/>
              </a:lnSpc>
              <a:buAutoNum type="arabicPeriod"/>
            </a:pPr>
            <a:r>
              <a:rPr lang="en-US" sz="3759" b="1" dirty="0">
                <a:solidFill>
                  <a:srgbClr val="000000"/>
                </a:solidFill>
                <a:latin typeface="Canva Sans Bold"/>
                <a:ea typeface="Canva Sans Bold"/>
                <a:cs typeface="Canva Sans Bold"/>
                <a:sym typeface="Canva Sans Bold"/>
              </a:rPr>
              <a:t>A neutral place to discuss things without fear</a:t>
            </a:r>
          </a:p>
          <a:p>
            <a:pPr marL="811711" lvl="1" indent="-405856" algn="l">
              <a:lnSpc>
                <a:spcPts val="5263"/>
              </a:lnSpc>
              <a:buAutoNum type="arabicPeriod"/>
            </a:pPr>
            <a:r>
              <a:rPr lang="en-US" sz="3759" b="1" dirty="0">
                <a:solidFill>
                  <a:srgbClr val="000000"/>
                </a:solidFill>
                <a:latin typeface="Canva Sans Bold"/>
                <a:ea typeface="Canva Sans Bold"/>
                <a:cs typeface="Canva Sans Bold"/>
                <a:sym typeface="Canva Sans Bold"/>
              </a:rPr>
              <a:t>Recognition of the what we are being asked to do</a:t>
            </a:r>
          </a:p>
          <a:p>
            <a:pPr marL="811711" lvl="1" indent="-405856" algn="l">
              <a:lnSpc>
                <a:spcPts val="5263"/>
              </a:lnSpc>
              <a:buAutoNum type="arabicPeriod"/>
            </a:pPr>
            <a:r>
              <a:rPr lang="en-US" sz="3759" b="1" dirty="0">
                <a:solidFill>
                  <a:srgbClr val="000000"/>
                </a:solidFill>
                <a:latin typeface="Canva Sans Bold"/>
                <a:ea typeface="Canva Sans Bold"/>
                <a:cs typeface="Canva Sans Bold"/>
                <a:sym typeface="Canva Sans Bold"/>
              </a:rPr>
              <a:t>Training</a:t>
            </a:r>
          </a:p>
          <a:p>
            <a:pPr marL="811711" lvl="1" indent="-405856" algn="l">
              <a:lnSpc>
                <a:spcPts val="5263"/>
              </a:lnSpc>
              <a:buAutoNum type="arabicPeriod"/>
            </a:pPr>
            <a:r>
              <a:rPr lang="en-US" sz="3759" b="1" dirty="0">
                <a:solidFill>
                  <a:srgbClr val="000000"/>
                </a:solidFill>
                <a:latin typeface="Canva Sans Bold"/>
                <a:ea typeface="Canva Sans Bold"/>
                <a:cs typeface="Canva Sans Bold"/>
                <a:sym typeface="Canva Sans Bold"/>
              </a:rPr>
              <a:t>Knowing what we are being asked to look for</a:t>
            </a:r>
          </a:p>
        </p:txBody>
      </p:sp>
      <p:sp>
        <p:nvSpPr>
          <p:cNvPr id="3" name="TextBox 3"/>
          <p:cNvSpPr txBox="1"/>
          <p:nvPr/>
        </p:nvSpPr>
        <p:spPr>
          <a:xfrm>
            <a:off x="10223997" y="1721499"/>
            <a:ext cx="7035303" cy="7305421"/>
          </a:xfrm>
          <a:prstGeom prst="rect">
            <a:avLst/>
          </a:prstGeom>
        </p:spPr>
        <p:txBody>
          <a:bodyPr lIns="0" tIns="0" rIns="0" bIns="0" rtlCol="0" anchor="t">
            <a:spAutoFit/>
          </a:bodyPr>
          <a:lstStyle/>
          <a:p>
            <a:pPr algn="l">
              <a:lnSpc>
                <a:spcPts val="5263"/>
              </a:lnSpc>
              <a:spcBef>
                <a:spcPct val="0"/>
              </a:spcBef>
            </a:pPr>
            <a:r>
              <a:rPr lang="en-US" sz="3759" b="1" dirty="0">
                <a:solidFill>
                  <a:srgbClr val="000000"/>
                </a:solidFill>
                <a:latin typeface="Canva Sans Bold"/>
                <a:ea typeface="Canva Sans Bold"/>
                <a:cs typeface="Canva Sans Bold"/>
                <a:sym typeface="Canva Sans Bold"/>
              </a:rPr>
              <a:t>How could you have felt better prepared?</a:t>
            </a:r>
          </a:p>
          <a:p>
            <a:pPr algn="l">
              <a:lnSpc>
                <a:spcPts val="5263"/>
              </a:lnSpc>
              <a:spcBef>
                <a:spcPct val="0"/>
              </a:spcBef>
            </a:pPr>
            <a:endParaRPr lang="en-US" sz="3759" b="1" dirty="0">
              <a:solidFill>
                <a:srgbClr val="000000"/>
              </a:solidFill>
              <a:latin typeface="Canva Sans Bold"/>
              <a:ea typeface="Canva Sans Bold"/>
              <a:cs typeface="Canva Sans Bold"/>
              <a:sym typeface="Canva Sans Bold"/>
            </a:endParaRPr>
          </a:p>
          <a:p>
            <a:pPr marL="811783" lvl="1" indent="-405892" algn="l">
              <a:lnSpc>
                <a:spcPts val="5263"/>
              </a:lnSpc>
              <a:buFont typeface="Arial"/>
              <a:buChar char="•"/>
            </a:pPr>
            <a:r>
              <a:rPr lang="en-US" sz="3759" b="1" dirty="0">
                <a:solidFill>
                  <a:srgbClr val="000000"/>
                </a:solidFill>
                <a:latin typeface="Canva Sans Bold"/>
                <a:ea typeface="Canva Sans Bold"/>
                <a:cs typeface="Canva Sans Bold"/>
                <a:sym typeface="Canva Sans Bold"/>
              </a:rPr>
              <a:t>To understand addiction</a:t>
            </a:r>
          </a:p>
          <a:p>
            <a:pPr marL="811783" lvl="1" indent="-405892" algn="l">
              <a:lnSpc>
                <a:spcPts val="5263"/>
              </a:lnSpc>
              <a:buFont typeface="Arial"/>
              <a:buChar char="•"/>
            </a:pPr>
            <a:r>
              <a:rPr lang="en-US" sz="3759" b="1" dirty="0">
                <a:solidFill>
                  <a:srgbClr val="000000"/>
                </a:solidFill>
                <a:latin typeface="Canva Sans Bold"/>
                <a:ea typeface="Canva Sans Bold"/>
                <a:cs typeface="Canva Sans Bold"/>
                <a:sym typeface="Canva Sans Bold"/>
              </a:rPr>
              <a:t>How to look beyond what is  obvious </a:t>
            </a:r>
          </a:p>
          <a:p>
            <a:pPr marL="811783" lvl="1" indent="-405892" algn="l">
              <a:lnSpc>
                <a:spcPts val="5263"/>
              </a:lnSpc>
              <a:buFont typeface="Arial"/>
              <a:buChar char="•"/>
            </a:pPr>
            <a:r>
              <a:rPr lang="en-US" sz="3759" b="1" dirty="0">
                <a:solidFill>
                  <a:srgbClr val="000000"/>
                </a:solidFill>
                <a:latin typeface="Canva Sans Bold"/>
                <a:ea typeface="Canva Sans Bold"/>
                <a:cs typeface="Canva Sans Bold"/>
                <a:sym typeface="Canva Sans Bold"/>
              </a:rPr>
              <a:t>How to see if they are </a:t>
            </a:r>
            <a:r>
              <a:rPr lang="en-US" sz="3759" b="1" dirty="0" err="1">
                <a:solidFill>
                  <a:srgbClr val="000000"/>
                </a:solidFill>
                <a:latin typeface="Canva Sans Bold"/>
                <a:ea typeface="Canva Sans Bold"/>
                <a:cs typeface="Canva Sans Bold"/>
                <a:sym typeface="Canva Sans Bold"/>
              </a:rPr>
              <a:t>prioritising</a:t>
            </a:r>
            <a:r>
              <a:rPr lang="en-US" sz="3759" b="1" dirty="0">
                <a:solidFill>
                  <a:srgbClr val="000000"/>
                </a:solidFill>
                <a:latin typeface="Canva Sans Bold"/>
                <a:ea typeface="Canva Sans Bold"/>
                <a:cs typeface="Canva Sans Bold"/>
                <a:sym typeface="Canva Sans Bold"/>
              </a:rPr>
              <a:t> or not interested</a:t>
            </a:r>
          </a:p>
          <a:p>
            <a:pPr marL="811783" lvl="1" indent="-405892" algn="l">
              <a:lnSpc>
                <a:spcPts val="5263"/>
              </a:lnSpc>
              <a:buFont typeface="Arial"/>
              <a:buChar char="•"/>
            </a:pPr>
            <a:r>
              <a:rPr lang="en-US" sz="3759" b="1" dirty="0" err="1">
                <a:solidFill>
                  <a:srgbClr val="000000"/>
                </a:solidFill>
                <a:latin typeface="Canva Sans Bold"/>
                <a:ea typeface="Canva Sans Bold"/>
                <a:cs typeface="Canva Sans Bold"/>
                <a:sym typeface="Canva Sans Bold"/>
              </a:rPr>
              <a:t>Recoingnise</a:t>
            </a:r>
            <a:r>
              <a:rPr lang="en-US" sz="3759" b="1" dirty="0">
                <a:solidFill>
                  <a:srgbClr val="000000"/>
                </a:solidFill>
                <a:latin typeface="Canva Sans Bold"/>
                <a:ea typeface="Canva Sans Bold"/>
                <a:cs typeface="Canva Sans Bold"/>
                <a:sym typeface="Canva Sans Bold"/>
              </a:rPr>
              <a:t> Erratic </a:t>
            </a:r>
            <a:r>
              <a:rPr lang="en-US" sz="3759" b="1" dirty="0" err="1">
                <a:solidFill>
                  <a:srgbClr val="000000"/>
                </a:solidFill>
                <a:latin typeface="Canva Sans Bold"/>
                <a:ea typeface="Canva Sans Bold"/>
                <a:cs typeface="Canva Sans Bold"/>
                <a:sym typeface="Canva Sans Bold"/>
              </a:rPr>
              <a:t>behaviour</a:t>
            </a:r>
            <a:r>
              <a:rPr lang="en-US" sz="3759" b="1" dirty="0">
                <a:solidFill>
                  <a:srgbClr val="000000"/>
                </a:solidFill>
                <a:latin typeface="Canva Sans Bold"/>
                <a:ea typeface="Canva Sans Bold"/>
                <a:cs typeface="Canva Sans Bold"/>
                <a:sym typeface="Canva Sans Bold"/>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381753" y="1370036"/>
            <a:ext cx="14826439" cy="8261303"/>
          </a:xfrm>
          <a:prstGeom prst="rect">
            <a:avLst/>
          </a:prstGeom>
        </p:spPr>
        <p:txBody>
          <a:bodyPr lIns="0" tIns="0" rIns="0" bIns="0" rtlCol="0" anchor="t">
            <a:spAutoFit/>
          </a:bodyPr>
          <a:lstStyle/>
          <a:p>
            <a:pPr algn="l">
              <a:lnSpc>
                <a:spcPts val="5812"/>
              </a:lnSpc>
              <a:spcBef>
                <a:spcPct val="0"/>
              </a:spcBef>
            </a:pPr>
            <a:r>
              <a:rPr lang="en-US" sz="4151" b="1" dirty="0">
                <a:solidFill>
                  <a:srgbClr val="000000"/>
                </a:solidFill>
                <a:latin typeface="Canva Sans Bold"/>
                <a:ea typeface="Canva Sans Bold"/>
                <a:cs typeface="Canva Sans Bold"/>
                <a:sym typeface="Canva Sans Bold"/>
              </a:rPr>
              <a:t>The Intervention</a:t>
            </a:r>
          </a:p>
          <a:p>
            <a:pPr algn="l">
              <a:lnSpc>
                <a:spcPts val="5812"/>
              </a:lnSpc>
              <a:spcBef>
                <a:spcPct val="0"/>
              </a:spcBef>
            </a:pPr>
            <a:r>
              <a:rPr lang="en-US" sz="4151" b="1" dirty="0">
                <a:solidFill>
                  <a:srgbClr val="000000"/>
                </a:solidFill>
                <a:latin typeface="Canva Sans Bold"/>
                <a:ea typeface="Canva Sans Bold"/>
                <a:cs typeface="Canva Sans Bold"/>
                <a:sym typeface="Canva Sans Bold"/>
              </a:rPr>
              <a:t>Based on the Focus Group feedback we designed the session</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Co-Designed and with people who have supervised contact.</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In a 1 hour session we cover:</a:t>
            </a:r>
          </a:p>
          <a:p>
            <a:pPr algn="l">
              <a:lnSpc>
                <a:spcPts val="5392"/>
              </a:lnSpc>
              <a:spcBef>
                <a:spcPct val="0"/>
              </a:spcBef>
            </a:pPr>
            <a:endParaRPr lang="en-US" sz="3851" b="1" dirty="0">
              <a:solidFill>
                <a:srgbClr val="000000"/>
              </a:solidFill>
              <a:latin typeface="Canva Sans Bold"/>
              <a:ea typeface="Canva Sans Bold"/>
              <a:cs typeface="Canva Sans Bold"/>
              <a:sym typeface="Canva Sans Bold"/>
            </a:endParaRP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Signs of substance use </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Why have they come </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Conflict resolution</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Being Present</a:t>
            </a:r>
          </a:p>
          <a:p>
            <a:pPr algn="l">
              <a:lnSpc>
                <a:spcPts val="5392"/>
              </a:lnSpc>
              <a:spcBef>
                <a:spcPct val="0"/>
              </a:spcBef>
            </a:pPr>
            <a:r>
              <a:rPr lang="en-US" sz="3851" b="1" dirty="0">
                <a:solidFill>
                  <a:srgbClr val="000000"/>
                </a:solidFill>
                <a:latin typeface="Canva Sans Bold"/>
                <a:ea typeface="Canva Sans Bold"/>
                <a:cs typeface="Canva Sans Bold"/>
                <a:sym typeface="Canva Sans Bold"/>
              </a:rPr>
              <a:t>Interactions</a:t>
            </a:r>
          </a:p>
          <a:p>
            <a:pPr algn="l">
              <a:lnSpc>
                <a:spcPts val="5392"/>
              </a:lnSpc>
              <a:spcBef>
                <a:spcPct val="0"/>
              </a:spcBef>
            </a:pPr>
            <a:endParaRPr lang="en-US" sz="3851" b="1" dirty="0">
              <a:solidFill>
                <a:srgbClr val="000000"/>
              </a:solidFill>
              <a:latin typeface="Canva Sans Bold"/>
              <a:ea typeface="Canva Sans Bold"/>
              <a:cs typeface="Canva Sans Bold"/>
              <a:sym typeface="Canva Sans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028700" y="1214913"/>
            <a:ext cx="14826439" cy="1400576"/>
          </a:xfrm>
          <a:prstGeom prst="rect">
            <a:avLst/>
          </a:prstGeom>
        </p:spPr>
        <p:txBody>
          <a:bodyPr lIns="0" tIns="0" rIns="0" bIns="0" rtlCol="0" anchor="t">
            <a:spAutoFit/>
          </a:bodyPr>
          <a:lstStyle/>
          <a:p>
            <a:pPr algn="l">
              <a:lnSpc>
                <a:spcPts val="5812"/>
              </a:lnSpc>
              <a:spcBef>
                <a:spcPct val="0"/>
              </a:spcBef>
            </a:pPr>
            <a:r>
              <a:rPr lang="en-US" sz="3600" b="1" dirty="0">
                <a:solidFill>
                  <a:srgbClr val="000000"/>
                </a:solidFill>
                <a:latin typeface="Canva Sans Bold"/>
                <a:ea typeface="Canva Sans Bold"/>
                <a:cs typeface="Canva Sans Bold"/>
                <a:sym typeface="Canva Sans Bold"/>
              </a:rPr>
              <a:t>Delivered to 12 Family Members being asked to supervise Contact</a:t>
            </a:r>
          </a:p>
          <a:p>
            <a:pPr algn="l">
              <a:lnSpc>
                <a:spcPts val="5392"/>
              </a:lnSpc>
              <a:spcBef>
                <a:spcPct val="0"/>
              </a:spcBef>
            </a:pPr>
            <a:endParaRPr lang="en-US" sz="4151" b="1" dirty="0">
              <a:solidFill>
                <a:srgbClr val="000000"/>
              </a:solidFill>
              <a:latin typeface="Canva Sans Bold"/>
              <a:ea typeface="Canva Sans Bold"/>
              <a:cs typeface="Canva Sans Bold"/>
              <a:sym typeface="Canva Sans Bold"/>
            </a:endParaRPr>
          </a:p>
        </p:txBody>
      </p:sp>
      <p:sp>
        <p:nvSpPr>
          <p:cNvPr id="3" name="TextBox 3"/>
          <p:cNvSpPr txBox="1"/>
          <p:nvPr/>
        </p:nvSpPr>
        <p:spPr>
          <a:xfrm>
            <a:off x="2404413" y="4810659"/>
            <a:ext cx="12315749" cy="3925137"/>
          </a:xfrm>
          <a:prstGeom prst="rect">
            <a:avLst/>
          </a:prstGeom>
        </p:spPr>
        <p:txBody>
          <a:bodyPr lIns="0" tIns="0" rIns="0" bIns="0" rtlCol="0" anchor="t">
            <a:spAutoFit/>
          </a:bodyPr>
          <a:lstStyle/>
          <a:p>
            <a:pPr algn="l">
              <a:lnSpc>
                <a:spcPts val="5203"/>
              </a:lnSpc>
            </a:pPr>
            <a:r>
              <a:rPr lang="en-US" sz="3717" b="1" dirty="0">
                <a:solidFill>
                  <a:srgbClr val="000000"/>
                </a:solidFill>
                <a:latin typeface="Canva Sans Bold"/>
                <a:ea typeface="Canva Sans Bold"/>
                <a:cs typeface="Canva Sans Bold"/>
                <a:sym typeface="Canva Sans Bold"/>
              </a:rPr>
              <a:t>Next steps</a:t>
            </a:r>
          </a:p>
          <a:p>
            <a:pPr algn="l">
              <a:lnSpc>
                <a:spcPts val="5203"/>
              </a:lnSpc>
            </a:pPr>
            <a:r>
              <a:rPr lang="en-US" sz="3717" b="1" dirty="0">
                <a:solidFill>
                  <a:srgbClr val="000000"/>
                </a:solidFill>
                <a:latin typeface="Canva Sans Bold"/>
                <a:ea typeface="Canva Sans Bold"/>
                <a:cs typeface="Canva Sans Bold"/>
                <a:sym typeface="Canva Sans Bold"/>
              </a:rPr>
              <a:t>To begin to Co-deliver the intervention with people who have supervised contact.</a:t>
            </a:r>
          </a:p>
          <a:p>
            <a:pPr algn="l">
              <a:lnSpc>
                <a:spcPts val="5203"/>
              </a:lnSpc>
            </a:pPr>
            <a:r>
              <a:rPr lang="en-US" sz="3717" b="1" dirty="0">
                <a:solidFill>
                  <a:srgbClr val="000000"/>
                </a:solidFill>
                <a:latin typeface="Canva Sans Bold"/>
                <a:ea typeface="Canva Sans Bold"/>
                <a:cs typeface="Canva Sans Bold"/>
                <a:sym typeface="Canva Sans Bold"/>
              </a:rPr>
              <a:t>How to make the intervention more accessible</a:t>
            </a:r>
          </a:p>
          <a:p>
            <a:pPr algn="l">
              <a:lnSpc>
                <a:spcPts val="5203"/>
              </a:lnSpc>
              <a:spcBef>
                <a:spcPct val="0"/>
              </a:spcBef>
            </a:pPr>
            <a:r>
              <a:rPr lang="en-US" sz="3717" b="1" dirty="0">
                <a:solidFill>
                  <a:srgbClr val="000000"/>
                </a:solidFill>
                <a:latin typeface="Canva Sans Bold"/>
                <a:ea typeface="Canva Sans Bold"/>
                <a:cs typeface="Canva Sans Bold"/>
                <a:sym typeface="Canva Sans Bold"/>
              </a:rPr>
              <a:t>Understand a way to run the intervention in areas without Family and Carer Specialist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469793" y="803048"/>
            <a:ext cx="17259300" cy="8041427"/>
          </a:xfrm>
          <a:prstGeom prst="rect">
            <a:avLst/>
          </a:prstGeom>
        </p:spPr>
        <p:txBody>
          <a:bodyPr lIns="0" tIns="0" rIns="0" bIns="0" rtlCol="0" anchor="t">
            <a:spAutoFit/>
          </a:bodyPr>
          <a:lstStyle/>
          <a:p>
            <a:pPr algn="ctr">
              <a:lnSpc>
                <a:spcPts val="5801"/>
              </a:lnSpc>
              <a:spcBef>
                <a:spcPct val="0"/>
              </a:spcBef>
            </a:pPr>
            <a:r>
              <a:rPr lang="en-US" sz="4144" b="1" dirty="0">
                <a:solidFill>
                  <a:srgbClr val="000000"/>
                </a:solidFill>
                <a:latin typeface="Canva Sans Bold"/>
                <a:ea typeface="Canva Sans Bold"/>
                <a:cs typeface="Canva Sans Bold"/>
                <a:sym typeface="Canva Sans Bold"/>
              </a:rPr>
              <a:t> </a:t>
            </a:r>
          </a:p>
          <a:p>
            <a:pPr algn="ctr">
              <a:lnSpc>
                <a:spcPts val="5801"/>
              </a:lnSpc>
              <a:spcBef>
                <a:spcPct val="0"/>
              </a:spcBef>
            </a:pPr>
            <a:r>
              <a:rPr lang="en-US" sz="4144" b="1" dirty="0">
                <a:solidFill>
                  <a:srgbClr val="000000"/>
                </a:solidFill>
                <a:latin typeface="Canva Sans Bold"/>
                <a:ea typeface="Canva Sans Bold"/>
                <a:cs typeface="Canva Sans Bold"/>
                <a:sym typeface="Canva Sans Bold"/>
              </a:rPr>
              <a:t>Family members who received the intervention all reported feeling more confident in identifying substance use or associated </a:t>
            </a:r>
            <a:r>
              <a:rPr lang="en-US" sz="4144" b="1" dirty="0" err="1">
                <a:solidFill>
                  <a:srgbClr val="000000"/>
                </a:solidFill>
                <a:latin typeface="Canva Sans Bold"/>
                <a:ea typeface="Canva Sans Bold"/>
                <a:cs typeface="Canva Sans Bold"/>
                <a:sym typeface="Canva Sans Bold"/>
              </a:rPr>
              <a:t>behaviours</a:t>
            </a:r>
            <a:r>
              <a:rPr lang="en-US" sz="4144" b="1" dirty="0">
                <a:solidFill>
                  <a:srgbClr val="000000"/>
                </a:solidFill>
                <a:latin typeface="Canva Sans Bold"/>
                <a:ea typeface="Canva Sans Bold"/>
                <a:cs typeface="Canva Sans Bold"/>
                <a:sym typeface="Canva Sans Bold"/>
              </a:rPr>
              <a:t>, with most feeling more aware when somebody presented under the influence. Over half reported more confidence challenging their family member and better placed to ensure safeguarding.</a:t>
            </a:r>
          </a:p>
          <a:p>
            <a:pPr algn="ctr">
              <a:lnSpc>
                <a:spcPts val="5801"/>
              </a:lnSpc>
              <a:spcBef>
                <a:spcPct val="0"/>
              </a:spcBef>
            </a:pPr>
            <a:r>
              <a:rPr lang="en-US" sz="4144" b="1" dirty="0">
                <a:solidFill>
                  <a:srgbClr val="000000"/>
                </a:solidFill>
                <a:latin typeface="Canva Sans Bold"/>
                <a:ea typeface="Canva Sans Bold"/>
                <a:cs typeface="Canva Sans Bold"/>
                <a:sym typeface="Canva Sans Bold"/>
              </a:rPr>
              <a:t>Within the current small sample size, all carers have maintained their role in supervision. Four individuals now have unsupervised access, two no longer have contact due to non-attendance, and six arrangements remain in place.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p:cNvGrpSpPr/>
        <p:nvPr/>
      </p:nvGrpSpPr>
      <p:grpSpPr>
        <a:xfrm>
          <a:off x="0" y="0"/>
          <a:ext cx="0" cy="0"/>
          <a:chOff x="0" y="0"/>
          <a:chExt cx="0" cy="0"/>
        </a:xfrm>
      </p:grpSpPr>
      <p:sp>
        <p:nvSpPr>
          <p:cNvPr id="2" name="TextBox 2"/>
          <p:cNvSpPr txBox="1"/>
          <p:nvPr/>
        </p:nvSpPr>
        <p:spPr>
          <a:xfrm>
            <a:off x="1161501" y="470415"/>
            <a:ext cx="15964998" cy="8258671"/>
          </a:xfrm>
          <a:prstGeom prst="rect">
            <a:avLst/>
          </a:prstGeom>
        </p:spPr>
        <p:txBody>
          <a:bodyPr lIns="0" tIns="0" rIns="0" bIns="0" rtlCol="0" anchor="t">
            <a:spAutoFit/>
          </a:bodyPr>
          <a:lstStyle/>
          <a:p>
            <a:pPr algn="ctr">
              <a:lnSpc>
                <a:spcPts val="4606"/>
              </a:lnSpc>
              <a:spcBef>
                <a:spcPct val="0"/>
              </a:spcBef>
            </a:pPr>
            <a:r>
              <a:rPr lang="en-US" sz="4000" b="1" dirty="0">
                <a:solidFill>
                  <a:srgbClr val="000000"/>
                </a:solidFill>
                <a:latin typeface="Canva Sans Bold"/>
                <a:ea typeface="Canva Sans Bold"/>
                <a:cs typeface="Canva Sans Bold"/>
                <a:sym typeface="Canva Sans Bold"/>
              </a:rPr>
              <a:t> </a:t>
            </a:r>
          </a:p>
          <a:p>
            <a:pPr algn="ctr">
              <a:lnSpc>
                <a:spcPts val="4606"/>
              </a:lnSpc>
              <a:spcBef>
                <a:spcPct val="0"/>
              </a:spcBef>
            </a:pPr>
            <a:r>
              <a:rPr lang="en-US" sz="4000" b="1" dirty="0">
                <a:solidFill>
                  <a:srgbClr val="000000"/>
                </a:solidFill>
                <a:latin typeface="Canva Sans Bold"/>
                <a:ea typeface="Canva Sans Bold"/>
                <a:cs typeface="Canva Sans Bold"/>
                <a:sym typeface="Canva Sans Bold"/>
              </a:rPr>
              <a:t>When I began writing this intervention up, I believed I would really be saying how effective this intervention had been but, the success of the intervention will not be judged on if more carers say yest to supervising contact. Why? Because they already were, often without giving it much consideration just because it seemed like something that needed to happen for the benefit of the child or sometimes against their better judgement. Neither will success be judged on whether the supervisor ‘reports’ back to social services, as one carer said to me ‘everyone said it was really important for the child for me to do this as the alternatives were worse, those same people can’t expect me to jeopardize it now by reporting him for everything, the reasons I said yes are still there’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D1FC"/>
        </a:solidFill>
        <a:effectLst/>
      </p:bgPr>
    </p:bg>
    <p:spTree>
      <p:nvGrpSpPr>
        <p:cNvPr id="1" name="">
          <a:extLst>
            <a:ext uri="{FF2B5EF4-FFF2-40B4-BE49-F238E27FC236}">
              <a16:creationId xmlns:a16="http://schemas.microsoft.com/office/drawing/2014/main" id="{6A702CC9-374F-4DBB-F963-9E944779B6A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826144-8D75-CACF-B937-1F692CDCA244}"/>
              </a:ext>
            </a:extLst>
          </p:cNvPr>
          <p:cNvSpPr txBox="1"/>
          <p:nvPr/>
        </p:nvSpPr>
        <p:spPr>
          <a:xfrm>
            <a:off x="3200400" y="3051934"/>
            <a:ext cx="12192000" cy="3593228"/>
          </a:xfrm>
          <a:prstGeom prst="rect">
            <a:avLst/>
          </a:prstGeom>
          <a:noFill/>
        </p:spPr>
        <p:txBody>
          <a:bodyPr wrap="square">
            <a:spAutoFit/>
          </a:bodyPr>
          <a:lstStyle/>
          <a:p>
            <a:pPr algn="ctr">
              <a:lnSpc>
                <a:spcPts val="4606"/>
              </a:lnSpc>
              <a:spcBef>
                <a:spcPct val="0"/>
              </a:spcBef>
            </a:pPr>
            <a:r>
              <a:rPr lang="en-US" sz="3290" b="1" dirty="0">
                <a:solidFill>
                  <a:srgbClr val="000000"/>
                </a:solidFill>
                <a:latin typeface="Canva Sans Bold"/>
                <a:ea typeface="Canva Sans Bold"/>
                <a:cs typeface="Canva Sans Bold"/>
                <a:sym typeface="Canva Sans Bold"/>
              </a:rPr>
              <a:t>What these individuals are being asked to do is a ‘big deal’ most agree without much thought for the difficulties it may cause them. </a:t>
            </a:r>
          </a:p>
          <a:p>
            <a:pPr algn="ctr">
              <a:lnSpc>
                <a:spcPts val="4606"/>
              </a:lnSpc>
              <a:spcBef>
                <a:spcPct val="0"/>
              </a:spcBef>
            </a:pPr>
            <a:r>
              <a:rPr lang="en-US" sz="3290" b="1" dirty="0">
                <a:solidFill>
                  <a:srgbClr val="000000"/>
                </a:solidFill>
                <a:latin typeface="Canva Sans Bold"/>
                <a:ea typeface="Canva Sans Bold"/>
                <a:cs typeface="Canva Sans Bold"/>
                <a:sym typeface="Canva Sans Bold"/>
              </a:rPr>
              <a:t>The success of the intervention will only be judged on if those carers feel more secure, valued and protected after receiving it.</a:t>
            </a:r>
          </a:p>
        </p:txBody>
      </p:sp>
      <p:sp>
        <p:nvSpPr>
          <p:cNvPr id="5" name="TextBox 4">
            <a:extLst>
              <a:ext uri="{FF2B5EF4-FFF2-40B4-BE49-F238E27FC236}">
                <a16:creationId xmlns:a16="http://schemas.microsoft.com/office/drawing/2014/main" id="{ED58355E-C97E-DE4A-AAAB-C59001AF009E}"/>
              </a:ext>
            </a:extLst>
          </p:cNvPr>
          <p:cNvSpPr txBox="1"/>
          <p:nvPr/>
        </p:nvSpPr>
        <p:spPr>
          <a:xfrm>
            <a:off x="4495800" y="7886700"/>
            <a:ext cx="7086600" cy="2123658"/>
          </a:xfrm>
          <a:prstGeom prst="rect">
            <a:avLst/>
          </a:prstGeom>
          <a:noFill/>
        </p:spPr>
        <p:txBody>
          <a:bodyPr wrap="square" rtlCol="0">
            <a:spAutoFit/>
          </a:bodyPr>
          <a:lstStyle/>
          <a:p>
            <a:r>
              <a:rPr lang="en-GB" sz="4400" b="1" dirty="0"/>
              <a:t>Thank You for your time</a:t>
            </a:r>
          </a:p>
          <a:p>
            <a:endParaRPr lang="en-GB" sz="4400" b="1" dirty="0"/>
          </a:p>
          <a:p>
            <a:r>
              <a:rPr lang="en-GB" sz="4400" b="1" dirty="0"/>
              <a:t>Any Questions</a:t>
            </a:r>
          </a:p>
        </p:txBody>
      </p:sp>
    </p:spTree>
    <p:extLst>
      <p:ext uri="{BB962C8B-B14F-4D97-AF65-F5344CB8AC3E}">
        <p14:creationId xmlns:p14="http://schemas.microsoft.com/office/powerpoint/2010/main" val="394511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1035</TotalTime>
  <Words>909</Words>
  <Application>Microsoft Office PowerPoint</Application>
  <PresentationFormat>Custom</PresentationFormat>
  <Paragraphs>92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Canva Sans Bold</vt:lpstr>
      <vt:lpstr>Arial</vt:lpstr>
      <vt:lpstr>Canva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paragraph text</dc:title>
  <cp:lastModifiedBy>Liam Knowles</cp:lastModifiedBy>
  <cp:revision>3</cp:revision>
  <dcterms:created xsi:type="dcterms:W3CDTF">2006-08-16T00:00:00Z</dcterms:created>
  <dcterms:modified xsi:type="dcterms:W3CDTF">2026-09-08T09:26:30Z</dcterms:modified>
  <dc:identifier>DAHT4edg9FU</dc:identifier>
</cp:coreProperties>
</file>