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58" r:id="rId4"/>
    <p:sldId id="277" r:id="rId5"/>
    <p:sldId id="263" r:id="rId6"/>
    <p:sldId id="275" r:id="rId7"/>
    <p:sldId id="265" r:id="rId8"/>
    <p:sldId id="266" r:id="rId9"/>
    <p:sldId id="279" r:id="rId10"/>
    <p:sldId id="267" r:id="rId11"/>
    <p:sldId id="270" r:id="rId12"/>
    <p:sldId id="280" r:id="rId13"/>
    <p:sldId id="261" r:id="rId14"/>
  </p:sldIdLst>
  <p:sldSz cx="9144000" cy="5143500" type="screen16x9"/>
  <p:notesSz cx="6858000" cy="9926638"/>
  <p:embeddedFontLst>
    <p:embeddedFont>
      <p:font typeface="Josefin Sans" pitchFamily="2" charset="0"/>
      <p:regular r:id="rId17"/>
      <p:bold r:id="rId18"/>
    </p:embeddedFont>
    <p:embeddedFont>
      <p:font typeface="Josefin Sans Light" pitchFamily="2" charset="0"/>
      <p:regular r:id="rId19"/>
    </p:embeddedFont>
    <p:embeddedFont>
      <p:font typeface="Josefin Sans SemiBold" pitchFamily="2" charset="0"/>
      <p:bold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60" autoAdjust="0"/>
  </p:normalViewPr>
  <p:slideViewPr>
    <p:cSldViewPr>
      <p:cViewPr varScale="1">
        <p:scale>
          <a:sx n="114" d="100"/>
          <a:sy n="114" d="100"/>
        </p:scale>
        <p:origin x="51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332"/>
          </a:xfrm>
          <a:prstGeom prst="rect">
            <a:avLst/>
          </a:prstGeom>
        </p:spPr>
        <p:txBody>
          <a:bodyPr vert="horz" lIns="107415" tIns="53707" rIns="107415" bIns="53707" rtlCol="0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5009" y="1"/>
            <a:ext cx="2971800" cy="496332"/>
          </a:xfrm>
          <a:prstGeom prst="rect">
            <a:avLst/>
          </a:prstGeom>
        </p:spPr>
        <p:txBody>
          <a:bodyPr vert="horz" lIns="107415" tIns="53707" rIns="107415" bIns="53707" rtlCol="0"/>
          <a:lstStyle>
            <a:lvl1pPr algn="r">
              <a:defRPr sz="1400"/>
            </a:lvl1pPr>
          </a:lstStyle>
          <a:p>
            <a:fld id="{7CC2E391-874A-46E9-8ECC-69E2CB1F7B2C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307"/>
            <a:ext cx="2971800" cy="496332"/>
          </a:xfrm>
          <a:prstGeom prst="rect">
            <a:avLst/>
          </a:prstGeom>
        </p:spPr>
        <p:txBody>
          <a:bodyPr vert="horz" lIns="107415" tIns="53707" rIns="107415" bIns="53707" rtlCol="0" anchor="b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5009" y="9430307"/>
            <a:ext cx="2971800" cy="496332"/>
          </a:xfrm>
          <a:prstGeom prst="rect">
            <a:avLst/>
          </a:prstGeom>
        </p:spPr>
        <p:txBody>
          <a:bodyPr vert="horz" lIns="107415" tIns="53707" rIns="107415" bIns="53707" rtlCol="0" anchor="b"/>
          <a:lstStyle>
            <a:lvl1pPr algn="r">
              <a:defRPr sz="1400"/>
            </a:lvl1pPr>
          </a:lstStyle>
          <a:p>
            <a:fld id="{3D6D9D74-871E-4DAC-8771-2A7BADB38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182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3309938" y="1323975"/>
            <a:ext cx="11763376" cy="661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514351" y="8382495"/>
            <a:ext cx="4114800" cy="794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397" tIns="107397" rIns="107397" bIns="107397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3309938" y="1323975"/>
            <a:ext cx="11763376" cy="6616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484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45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3309938" y="1323975"/>
            <a:ext cx="11763376" cy="6616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86484" indent="0">
              <a:buNone/>
              <a:defRPr/>
            </a:pPr>
            <a:r>
              <a:rPr lang="de-DE" dirty="0"/>
              <a:t>In</a:t>
            </a:r>
            <a:r>
              <a:rPr lang="de-DE" baseline="0" dirty="0"/>
              <a:t> the end, </a:t>
            </a:r>
            <a:r>
              <a:rPr lang="de-DE" baseline="0" dirty="0" err="1"/>
              <a:t>each</a:t>
            </a:r>
            <a:r>
              <a:rPr lang="de-DE" baseline="0" dirty="0"/>
              <a:t> </a:t>
            </a:r>
            <a:r>
              <a:rPr lang="de-DE" baseline="0" dirty="0" err="1"/>
              <a:t>beneficiary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responsible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building</a:t>
            </a:r>
            <a:r>
              <a:rPr lang="de-DE" baseline="0" dirty="0"/>
              <a:t> on the </a:t>
            </a:r>
            <a:r>
              <a:rPr lang="de-DE" baseline="0" dirty="0" err="1"/>
              <a:t>work</a:t>
            </a:r>
            <a:r>
              <a:rPr lang="de-DE" baseline="0" dirty="0"/>
              <a:t> </a:t>
            </a:r>
            <a:r>
              <a:rPr lang="de-DE" baseline="0" dirty="0" err="1"/>
              <a:t>done</a:t>
            </a:r>
            <a:r>
              <a:rPr lang="de-DE" baseline="0" dirty="0"/>
              <a:t> in MTD. </a:t>
            </a:r>
            <a:r>
              <a:rPr lang="de-DE" baseline="0" dirty="0" err="1"/>
              <a:t>Some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better</a:t>
            </a:r>
            <a:r>
              <a:rPr lang="de-DE" baseline="0" dirty="0"/>
              <a:t> </a:t>
            </a:r>
            <a:r>
              <a:rPr lang="de-DE" baseline="0" dirty="0" err="1"/>
              <a:t>conditions</a:t>
            </a:r>
            <a:r>
              <a:rPr lang="de-DE" baseline="0" dirty="0"/>
              <a:t> </a:t>
            </a:r>
            <a:r>
              <a:rPr lang="de-DE" baseline="0" dirty="0" err="1"/>
              <a:t>than</a:t>
            </a:r>
            <a:r>
              <a:rPr lang="de-DE" baseline="0" dirty="0"/>
              <a:t> </a:t>
            </a:r>
            <a:r>
              <a:rPr lang="de-DE" baseline="0" dirty="0" err="1"/>
              <a:t>others</a:t>
            </a:r>
            <a:r>
              <a:rPr lang="de-DE" baseline="0" dirty="0"/>
              <a:t> </a:t>
            </a:r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3309938" y="1323975"/>
            <a:ext cx="11763376" cy="6616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share</a:t>
            </a:r>
            <a:r>
              <a:rPr lang="de-DE" baseline="0" dirty="0"/>
              <a:t> </a:t>
            </a:r>
            <a:r>
              <a:rPr lang="de-DE" baseline="0" dirty="0" err="1"/>
              <a:t>two</a:t>
            </a:r>
            <a:r>
              <a:rPr lang="de-DE" baseline="0" dirty="0"/>
              <a:t> </a:t>
            </a:r>
            <a:r>
              <a:rPr lang="de-DE" baseline="0" dirty="0" err="1"/>
              <a:t>things</a:t>
            </a:r>
            <a:r>
              <a:rPr lang="de-DE" baseline="0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72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694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3309938" y="1323975"/>
            <a:ext cx="11763376" cy="6616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Why focus on cooperation?</a:t>
            </a:r>
          </a:p>
          <a:p>
            <a:pPr>
              <a:defRPr/>
            </a:pPr>
            <a:r>
              <a:rPr lang="de-DE"/>
              <a:t>This will be a guide for the joint development of an individual cooperation agreement, no one fits all</a:t>
            </a: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3919538" y="1482725"/>
            <a:ext cx="13161963" cy="7404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Euro </a:t>
            </a:r>
            <a:r>
              <a:rPr lang="de-DE" dirty="0" err="1"/>
              <a:t>net</a:t>
            </a:r>
            <a:r>
              <a:rPr lang="de-DE" dirty="0"/>
              <a:t> logo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website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 lIns="107415" tIns="53707" rIns="107415" bIns="53707"/>
          <a:lstStyle/>
          <a:p>
            <a:pPr>
              <a:defRPr/>
            </a:pPr>
            <a:fld id="{446FED85-6211-4681-B18C-0D982EEC1F1E}" type="slidenum">
              <a:rPr lang="pt-PT"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77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3309938" y="1323975"/>
            <a:ext cx="11763376" cy="6616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Questionnaires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assessment</a:t>
            </a:r>
            <a:r>
              <a:rPr lang="de-DE" baseline="0" dirty="0"/>
              <a:t> of </a:t>
            </a:r>
            <a:r>
              <a:rPr lang="de-DE" baseline="0" dirty="0" err="1"/>
              <a:t>satisfaction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the </a:t>
            </a:r>
            <a:r>
              <a:rPr lang="de-DE" baseline="0" dirty="0" err="1"/>
              <a:t>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431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049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3309938" y="1323975"/>
            <a:ext cx="11763376" cy="6616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Cyprus and catalonia missing</a:t>
            </a:r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3309938" y="1323975"/>
            <a:ext cx="11763376" cy="6616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48</a:t>
            </a:r>
            <a:r>
              <a:rPr lang="de-DE" baseline="0" dirty="0"/>
              <a:t> professionals </a:t>
            </a:r>
            <a:r>
              <a:rPr lang="de-DE" baseline="0" dirty="0" err="1"/>
              <a:t>worked</a:t>
            </a:r>
            <a:r>
              <a:rPr lang="de-DE" baseline="0" dirty="0"/>
              <a:t> on </a:t>
            </a:r>
            <a:r>
              <a:rPr lang="de-DE" baseline="0" dirty="0" err="1"/>
              <a:t>these</a:t>
            </a:r>
            <a:r>
              <a:rPr lang="de-DE" baseline="0" dirty="0"/>
              <a:t> </a:t>
            </a:r>
            <a:r>
              <a:rPr lang="de-DE" baseline="0" dirty="0" err="1"/>
              <a:t>messages</a:t>
            </a:r>
            <a:r>
              <a:rPr lang="de-DE" baseline="0" dirty="0"/>
              <a:t> in a </a:t>
            </a:r>
            <a:r>
              <a:rPr lang="de-DE" baseline="0" dirty="0" err="1"/>
              <a:t>joint</a:t>
            </a:r>
            <a:r>
              <a:rPr lang="de-DE" baseline="0" dirty="0"/>
              <a:t> </a:t>
            </a:r>
            <a:r>
              <a:rPr lang="de-DE" baseline="0" dirty="0" err="1"/>
              <a:t>workshop</a:t>
            </a:r>
            <a:r>
              <a:rPr lang="de-DE" baseline="0" dirty="0"/>
              <a:t> an </a:t>
            </a:r>
            <a:r>
              <a:rPr lang="de-DE" baseline="0" dirty="0" err="1"/>
              <a:t>agreed</a:t>
            </a:r>
            <a:r>
              <a:rPr lang="de-DE" baseline="0" dirty="0"/>
              <a:t> on </a:t>
            </a:r>
            <a:r>
              <a:rPr lang="de-DE" baseline="0" dirty="0" err="1"/>
              <a:t>these</a:t>
            </a:r>
            <a:r>
              <a:rPr lang="de-DE" baseline="0" dirty="0"/>
              <a:t> 4.</a:t>
            </a:r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92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 bwMode="auto">
          <a:xfrm>
            <a:off x="894500" y="588600"/>
            <a:ext cx="5392800" cy="1983300"/>
          </a:xfrm>
          <a:prstGeom prst="rect">
            <a:avLst/>
          </a:prstGeom>
        </p:spPr>
        <p:txBody>
          <a:bodyPr spcFirstLastPara="1" wrap="square" lIns="91425" tIns="201150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Josefin Sans"/>
              <a:buNone/>
              <a:defRPr sz="52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pPr>
              <a:defRPr/>
            </a:pP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 bwMode="auto">
          <a:xfrm>
            <a:off x="894500" y="2499325"/>
            <a:ext cx="3335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 Light"/>
              <a:buNone/>
              <a:defRPr sz="1800" b="1">
                <a:solidFill>
                  <a:schemeClr val="dk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pPr>
              <a:defRPr/>
            </a:pPr>
            <a:endParaRPr dirty="0"/>
          </a:p>
        </p:txBody>
      </p:sp>
      <p:cxnSp>
        <p:nvCxnSpPr>
          <p:cNvPr id="11" name="Google Shape;11;p2"/>
          <p:cNvCxnSpPr>
            <a:cxnSpLocks/>
          </p:cNvCxnSpPr>
          <p:nvPr/>
        </p:nvCxnSpPr>
        <p:spPr bwMode="auto">
          <a:xfrm>
            <a:off x="542275" y="758250"/>
            <a:ext cx="0" cy="2878500"/>
          </a:xfrm>
          <a:prstGeom prst="straightConnector1">
            <a:avLst/>
          </a:prstGeom>
          <a:noFill/>
          <a:ln w="114300" cap="flat" cmpd="sng">
            <a:solidFill>
              <a:srgbClr val="E6331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>
            <a:cxnSpLocks/>
          </p:cNvCxnSpPr>
          <p:nvPr/>
        </p:nvCxnSpPr>
        <p:spPr bwMode="auto"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rgbClr val="E6331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4th Annual AFINet Conference, Rotterdam, NL, 16 June 2023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0A16D0D-5D42-4823-A6BF-EA9E8DB2F2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wo columns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 bwMode="auto">
          <a:xfrm>
            <a:off x="2206925" y="3042798"/>
            <a:ext cx="22635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 Light"/>
              <a:buNone/>
              <a:defRPr sz="1400">
                <a:solidFill>
                  <a:schemeClr val="dk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 bwMode="auto">
          <a:xfrm>
            <a:off x="5045075" y="3042798"/>
            <a:ext cx="22635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 Light"/>
              <a:buNone/>
              <a:defRPr sz="1400">
                <a:solidFill>
                  <a:schemeClr val="dk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 bwMode="auto">
          <a:xfrm>
            <a:off x="2206913" y="2478641"/>
            <a:ext cx="226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9pPr>
          </a:lstStyle>
          <a:p>
            <a:pPr>
              <a:defRPr/>
            </a:pPr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 bwMode="auto">
          <a:xfrm>
            <a:off x="5045063" y="2478641"/>
            <a:ext cx="226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9pPr>
          </a:lstStyle>
          <a:p>
            <a:pPr>
              <a:defRPr/>
            </a:pPr>
            <a:endParaRPr dirty="0"/>
          </a:p>
        </p:txBody>
      </p:sp>
      <p:cxnSp>
        <p:nvCxnSpPr>
          <p:cNvPr id="32" name="Google Shape;32;p5"/>
          <p:cNvCxnSpPr>
            <a:cxnSpLocks/>
          </p:cNvCxnSpPr>
          <p:nvPr/>
        </p:nvCxnSpPr>
        <p:spPr bwMode="auto">
          <a:xfrm rot="10800000">
            <a:off x="241206" y="4608973"/>
            <a:ext cx="1209600" cy="0"/>
          </a:xfrm>
          <a:prstGeom prst="straightConnector1">
            <a:avLst/>
          </a:prstGeom>
          <a:noFill/>
          <a:ln w="9525" cap="flat" cmpd="sng">
            <a:solidFill>
              <a:srgbClr val="E6331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5"/>
          <p:cNvSpPr txBox="1">
            <a:spLocks noGrp="1"/>
          </p:cNvSpPr>
          <p:nvPr>
            <p:ph type="title" idx="6"/>
          </p:nvPr>
        </p:nvSpPr>
        <p:spPr bwMode="auto"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b="1"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cxnSp>
        <p:nvCxnSpPr>
          <p:cNvPr id="34" name="Google Shape;34;p5"/>
          <p:cNvCxnSpPr>
            <a:cxnSpLocks/>
          </p:cNvCxnSpPr>
          <p:nvPr/>
        </p:nvCxnSpPr>
        <p:spPr bwMode="auto"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rgbClr val="E6331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35;p5"/>
          <p:cNvSpPr txBox="1"/>
          <p:nvPr/>
        </p:nvSpPr>
        <p:spPr bwMode="auto"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z="1100" b="1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‹#›</a:t>
            </a:fld>
            <a:endParaRPr sz="1100" b="1" dirty="0">
              <a:solidFill>
                <a:srgbClr val="E63312"/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4th Annual AFINet Conference, Rotterdam, NL, 16 June 2023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0A16D0D-5D42-4823-A6BF-EA9E8DB2F2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2" name="Google Shape;79;p11"/>
          <p:cNvCxnSpPr>
            <a:cxnSpLocks/>
          </p:cNvCxnSpPr>
          <p:nvPr userDrawn="1"/>
        </p:nvCxnSpPr>
        <p:spPr bwMode="auto"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rgbClr val="E6331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80;p11"/>
          <p:cNvSpPr txBox="1"/>
          <p:nvPr userDrawn="1"/>
        </p:nvSpPr>
        <p:spPr bwMode="auto"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z="1100" b="1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‹#›</a:t>
            </a:fld>
            <a:endParaRPr sz="1100" b="1">
              <a:solidFill>
                <a:srgbClr val="E63312"/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4609950"/>
            <a:ext cx="3029975" cy="225572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4th Annual AFINet Conference, Rotterdam, NL, 16 June 2023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0A16D0D-5D42-4823-A6BF-EA9E8DB2F2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able of contents" userDrawn="1">
  <p:cSld name="BLANK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84" name="Google Shape;84;p13"/>
          <p:cNvCxnSpPr>
            <a:cxnSpLocks/>
          </p:cNvCxnSpPr>
          <p:nvPr/>
        </p:nvCxnSpPr>
        <p:spPr bwMode="auto">
          <a:xfrm>
            <a:off x="-14031" y="1217264"/>
            <a:ext cx="3594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 bwMode="auto">
          <a:xfrm>
            <a:off x="1697700" y="17389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2" hasCustomPrompt="1"/>
          </p:nvPr>
        </p:nvSpPr>
        <p:spPr bwMode="auto">
          <a:xfrm>
            <a:off x="1121625" y="16732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 bwMode="auto">
          <a:xfrm>
            <a:off x="1697700" y="2264648"/>
            <a:ext cx="2712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3"/>
          </p:nvPr>
        </p:nvSpPr>
        <p:spPr bwMode="auto">
          <a:xfrm>
            <a:off x="1697700" y="31855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4" hasCustomPrompt="1"/>
          </p:nvPr>
        </p:nvSpPr>
        <p:spPr bwMode="auto">
          <a:xfrm>
            <a:off x="1121600" y="31198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5"/>
          </p:nvPr>
        </p:nvSpPr>
        <p:spPr bwMode="auto">
          <a:xfrm>
            <a:off x="1697700" y="3711255"/>
            <a:ext cx="2712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6"/>
          </p:nvPr>
        </p:nvSpPr>
        <p:spPr bwMode="auto">
          <a:xfrm>
            <a:off x="5662500" y="17389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7" hasCustomPrompt="1"/>
          </p:nvPr>
        </p:nvSpPr>
        <p:spPr bwMode="auto">
          <a:xfrm>
            <a:off x="5086400" y="16732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8"/>
          </p:nvPr>
        </p:nvSpPr>
        <p:spPr bwMode="auto">
          <a:xfrm>
            <a:off x="5662500" y="2264648"/>
            <a:ext cx="2712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9"/>
          </p:nvPr>
        </p:nvSpPr>
        <p:spPr bwMode="auto">
          <a:xfrm>
            <a:off x="5662500" y="31855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3" hasCustomPrompt="1"/>
          </p:nvPr>
        </p:nvSpPr>
        <p:spPr bwMode="auto">
          <a:xfrm>
            <a:off x="5087456" y="31198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4"/>
          </p:nvPr>
        </p:nvSpPr>
        <p:spPr bwMode="auto">
          <a:xfrm>
            <a:off x="5662500" y="3711255"/>
            <a:ext cx="2712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5"/>
          </p:nvPr>
        </p:nvSpPr>
        <p:spPr bwMode="auto"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b="1"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cxnSp>
        <p:nvCxnSpPr>
          <p:cNvPr id="98" name="Google Shape;98;p13"/>
          <p:cNvCxnSpPr>
            <a:cxnSpLocks/>
          </p:cNvCxnSpPr>
          <p:nvPr/>
        </p:nvCxnSpPr>
        <p:spPr bwMode="auto"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Google Shape;99;p13"/>
          <p:cNvSpPr txBox="1"/>
          <p:nvPr/>
        </p:nvSpPr>
        <p:spPr bwMode="auto"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‹#›</a:t>
            </a:fld>
            <a:endParaRPr sz="1100" b="1">
              <a:solidFill>
                <a:schemeClr val="accent1"/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4th Annual </a:t>
            </a:r>
            <a:r>
              <a:rPr lang="en-GB" dirty="0" err="1"/>
              <a:t>AFINet</a:t>
            </a:r>
            <a:r>
              <a:rPr lang="en-GB" dirty="0"/>
              <a:t> Conference, Rotterdam, NL, 16 June 2023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0A16D0D-5D42-4823-A6BF-EA9E8DB2F2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Quote" userDrawn="1">
  <p:cSld name="CUST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 bwMode="auto">
          <a:xfrm>
            <a:off x="2111850" y="1210325"/>
            <a:ext cx="5256600" cy="18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77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1">
                <a:solidFill>
                  <a:schemeClr val="dk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1400"/>
              <a:buFont typeface="Josefin Sans SemiBold"/>
              <a:buNone/>
              <a:defRPr>
                <a:solidFill>
                  <a:srgbClr val="FD0000"/>
                </a:solidFill>
                <a:latin typeface="Josefin Sans SemiBold"/>
                <a:ea typeface="Josefin Sans SemiBold"/>
                <a:cs typeface="Josefin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1400"/>
              <a:buFont typeface="Josefin Sans SemiBold"/>
              <a:buNone/>
              <a:defRPr>
                <a:solidFill>
                  <a:srgbClr val="FD0000"/>
                </a:solidFill>
                <a:latin typeface="Josefin Sans SemiBold"/>
                <a:ea typeface="Josefin Sans SemiBold"/>
                <a:cs typeface="Josefin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1400"/>
              <a:buFont typeface="Josefin Sans SemiBold"/>
              <a:buNone/>
              <a:defRPr>
                <a:solidFill>
                  <a:srgbClr val="FD0000"/>
                </a:solidFill>
                <a:latin typeface="Josefin Sans SemiBold"/>
                <a:ea typeface="Josefin Sans SemiBold"/>
                <a:cs typeface="Josefin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1400"/>
              <a:buFont typeface="Josefin Sans SemiBold"/>
              <a:buNone/>
              <a:defRPr>
                <a:solidFill>
                  <a:srgbClr val="FD0000"/>
                </a:solidFill>
                <a:latin typeface="Josefin Sans SemiBold"/>
                <a:ea typeface="Josefin Sans SemiBold"/>
                <a:cs typeface="Josefin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1400"/>
              <a:buFont typeface="Josefin Sans SemiBold"/>
              <a:buNone/>
              <a:defRPr>
                <a:solidFill>
                  <a:srgbClr val="FD0000"/>
                </a:solidFill>
                <a:latin typeface="Josefin Sans SemiBold"/>
                <a:ea typeface="Josefin Sans SemiBold"/>
                <a:cs typeface="Josefin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1400"/>
              <a:buFont typeface="Josefin Sans SemiBold"/>
              <a:buNone/>
              <a:defRPr>
                <a:solidFill>
                  <a:srgbClr val="FD0000"/>
                </a:solidFill>
                <a:latin typeface="Josefin Sans SemiBold"/>
                <a:ea typeface="Josefin Sans SemiBold"/>
                <a:cs typeface="Josefin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1400"/>
              <a:buFont typeface="Josefin Sans SemiBold"/>
              <a:buNone/>
              <a:defRPr>
                <a:solidFill>
                  <a:srgbClr val="FD0000"/>
                </a:solidFill>
                <a:latin typeface="Josefin Sans SemiBold"/>
                <a:ea typeface="Josefin Sans SemiBold"/>
                <a:cs typeface="Josefin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1400"/>
              <a:buFont typeface="Josefin Sans SemiBold"/>
              <a:buNone/>
              <a:defRPr>
                <a:solidFill>
                  <a:srgbClr val="FD0000"/>
                </a:solidFill>
                <a:latin typeface="Josefin Sans SemiBold"/>
                <a:ea typeface="Josefin Sans SemiBold"/>
                <a:cs typeface="Josefin Sans SemiBold"/>
              </a:defRPr>
            </a:lvl9pPr>
          </a:lstStyle>
          <a:p>
            <a:pPr>
              <a:defRPr/>
            </a:pPr>
            <a:endParaRPr/>
          </a:p>
        </p:txBody>
      </p:sp>
      <p:cxnSp>
        <p:nvCxnSpPr>
          <p:cNvPr id="104" name="Google Shape;104;p14"/>
          <p:cNvCxnSpPr>
            <a:cxnSpLocks/>
          </p:cNvCxnSpPr>
          <p:nvPr/>
        </p:nvCxnSpPr>
        <p:spPr bwMode="auto">
          <a:xfrm rot="10800000">
            <a:off x="241206" y="4608973"/>
            <a:ext cx="1209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4"/>
          <p:cNvCxnSpPr>
            <a:cxnSpLocks/>
          </p:cNvCxnSpPr>
          <p:nvPr/>
        </p:nvCxnSpPr>
        <p:spPr bwMode="auto">
          <a:xfrm rot="5400000">
            <a:off x="503550" y="2653667"/>
            <a:ext cx="25440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Google Shape;106;p14"/>
          <p:cNvSpPr txBox="1">
            <a:spLocks noGrp="1"/>
          </p:cNvSpPr>
          <p:nvPr>
            <p:ph type="title" idx="3"/>
          </p:nvPr>
        </p:nvSpPr>
        <p:spPr bwMode="auto">
          <a:xfrm>
            <a:off x="2111850" y="3033325"/>
            <a:ext cx="5256600" cy="444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 SemiBold"/>
              <a:buNone/>
              <a:defRPr sz="1800" b="0">
                <a:solidFill>
                  <a:schemeClr val="accent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cxnSp>
        <p:nvCxnSpPr>
          <p:cNvPr id="107" name="Google Shape;107;p14"/>
          <p:cNvCxnSpPr>
            <a:cxnSpLocks/>
          </p:cNvCxnSpPr>
          <p:nvPr/>
        </p:nvCxnSpPr>
        <p:spPr bwMode="auto"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108;p14"/>
          <p:cNvSpPr txBox="1"/>
          <p:nvPr/>
        </p:nvSpPr>
        <p:spPr bwMode="auto"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‹#›</a:t>
            </a:fld>
            <a:endParaRPr sz="1100" b="1">
              <a:solidFill>
                <a:schemeClr val="accent1"/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4th Annual AFINet Conference, Rotterdam, NL, 16 June 2023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0A16D0D-5D42-4823-A6BF-EA9E8DB2F2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ext" userDrawn="1">
  <p:cSld name="SECTION_HEADER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 bwMode="auto">
          <a:xfrm>
            <a:off x="925750" y="1786400"/>
            <a:ext cx="5151600" cy="940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endParaRPr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 bwMode="auto">
          <a:xfrm>
            <a:off x="925748" y="2726900"/>
            <a:ext cx="5151600" cy="102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2100" b="1">
                <a:solidFill>
                  <a:schemeClr val="dk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 dirty="0"/>
          </a:p>
        </p:txBody>
      </p:sp>
      <p:cxnSp>
        <p:nvCxnSpPr>
          <p:cNvPr id="119" name="Google Shape;119;p16"/>
          <p:cNvCxnSpPr>
            <a:cxnSpLocks/>
          </p:cNvCxnSpPr>
          <p:nvPr/>
        </p:nvCxnSpPr>
        <p:spPr bwMode="auto"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Google Shape;120;p16"/>
          <p:cNvSpPr txBox="1"/>
          <p:nvPr/>
        </p:nvSpPr>
        <p:spPr bwMode="auto"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‹#›</a:t>
            </a:fld>
            <a:endParaRPr sz="1100" b="1">
              <a:solidFill>
                <a:schemeClr val="accent1"/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hree columns 3" userDrawn="1">
  <p:cSld name="CUSTOM_2_2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subTitle" idx="1"/>
          </p:nvPr>
        </p:nvSpPr>
        <p:spPr bwMode="auto">
          <a:xfrm>
            <a:off x="1649675" y="2439450"/>
            <a:ext cx="16002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 Light"/>
              <a:buNone/>
              <a:defRPr sz="1400">
                <a:solidFill>
                  <a:schemeClr val="dk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subTitle" idx="2"/>
          </p:nvPr>
        </p:nvSpPr>
        <p:spPr bwMode="auto">
          <a:xfrm>
            <a:off x="4116050" y="2439450"/>
            <a:ext cx="16002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 Light"/>
              <a:buNone/>
              <a:defRPr sz="1400">
                <a:solidFill>
                  <a:schemeClr val="dk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subTitle" idx="3"/>
          </p:nvPr>
        </p:nvSpPr>
        <p:spPr bwMode="auto">
          <a:xfrm>
            <a:off x="6583025" y="2439450"/>
            <a:ext cx="16002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 Light"/>
              <a:buNone/>
              <a:defRPr sz="1400">
                <a:solidFill>
                  <a:schemeClr val="dk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subTitle" idx="4"/>
          </p:nvPr>
        </p:nvSpPr>
        <p:spPr bwMode="auto">
          <a:xfrm>
            <a:off x="1649675" y="1903566"/>
            <a:ext cx="1417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>
                <a:solidFill>
                  <a:schemeClr val="accent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9pPr>
          </a:lstStyle>
          <a:p>
            <a:pPr>
              <a:defRPr/>
            </a:pPr>
            <a:endParaRPr dirty="0"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5"/>
          </p:nvPr>
        </p:nvSpPr>
        <p:spPr bwMode="auto">
          <a:xfrm>
            <a:off x="4116350" y="1903566"/>
            <a:ext cx="1600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>
                <a:solidFill>
                  <a:schemeClr val="accent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ubTitle" idx="6"/>
          </p:nvPr>
        </p:nvSpPr>
        <p:spPr bwMode="auto">
          <a:xfrm>
            <a:off x="6583025" y="1903566"/>
            <a:ext cx="1600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>
                <a:solidFill>
                  <a:schemeClr val="accent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title" idx="8"/>
          </p:nvPr>
        </p:nvSpPr>
        <p:spPr bwMode="auto"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b="1"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cxnSp>
        <p:nvCxnSpPr>
          <p:cNvPr id="191" name="Google Shape;191;p22"/>
          <p:cNvCxnSpPr>
            <a:cxnSpLocks/>
          </p:cNvCxnSpPr>
          <p:nvPr/>
        </p:nvCxnSpPr>
        <p:spPr bwMode="auto"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22"/>
          <p:cNvSpPr txBox="1"/>
          <p:nvPr/>
        </p:nvSpPr>
        <p:spPr bwMode="auto"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‹#›</a:t>
            </a:fld>
            <a:endParaRPr sz="1100" b="1">
              <a:solidFill>
                <a:schemeClr val="accent1"/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599" y="4777978"/>
            <a:ext cx="3029975" cy="225572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4th Annual AFINet Conference, Rotterdam, NL, 16 June 2023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0A16D0D-5D42-4823-A6BF-EA9E8DB2F2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 1" userDrawn="1">
  <p:cSld name="TITLE_ONLY_1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 bwMode="auto">
          <a:xfrm>
            <a:off x="713225" y="476525"/>
            <a:ext cx="69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b="1"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cxnSp>
        <p:nvCxnSpPr>
          <p:cNvPr id="229" name="Google Shape;229;p25"/>
          <p:cNvCxnSpPr>
            <a:cxnSpLocks/>
          </p:cNvCxnSpPr>
          <p:nvPr/>
        </p:nvCxnSpPr>
        <p:spPr bwMode="auto"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p25"/>
          <p:cNvSpPr txBox="1"/>
          <p:nvPr/>
        </p:nvSpPr>
        <p:spPr bwMode="auto"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‹#›</a:t>
            </a:fld>
            <a:endParaRPr sz="1100" b="1">
              <a:solidFill>
                <a:schemeClr val="accent1"/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12" y="4806858"/>
            <a:ext cx="3029975" cy="225572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4th Annual AFINet Conference, Rotterdam, NL, 16 June 2023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0A16D0D-5D42-4823-A6BF-EA9E8DB2F2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ext 5" userDrawn="1">
  <p:cSld name="1_Title and text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8" name="Google Shape;288;p33"/>
          <p:cNvSpPr txBox="1">
            <a:spLocks noGrp="1"/>
          </p:cNvSpPr>
          <p:nvPr>
            <p:ph type="subTitle" idx="1"/>
          </p:nvPr>
        </p:nvSpPr>
        <p:spPr bwMode="auto">
          <a:xfrm>
            <a:off x="3241650" y="2094288"/>
            <a:ext cx="4125600" cy="15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 Light"/>
              <a:buChar char="●"/>
              <a:defRPr sz="1600">
                <a:solidFill>
                  <a:schemeClr val="dk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 dirty="0"/>
          </a:p>
        </p:txBody>
      </p:sp>
      <p:cxnSp>
        <p:nvCxnSpPr>
          <p:cNvPr id="290" name="Google Shape;290;p33"/>
          <p:cNvCxnSpPr>
            <a:cxnSpLocks/>
          </p:cNvCxnSpPr>
          <p:nvPr/>
        </p:nvCxnSpPr>
        <p:spPr bwMode="auto">
          <a:xfrm>
            <a:off x="6481100" y="4609950"/>
            <a:ext cx="2544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1" name="Google Shape;291;p33"/>
          <p:cNvSpPr txBox="1"/>
          <p:nvPr/>
        </p:nvSpPr>
        <p:spPr bwMode="auto">
          <a:xfrm>
            <a:off x="8439900" y="4609950"/>
            <a:ext cx="58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z="1100" b="1">
                <a:solidFill>
                  <a:schemeClr val="accent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‹#›</a:t>
            </a:fld>
            <a:endParaRPr sz="1100" b="1">
              <a:solidFill>
                <a:schemeClr val="accent1"/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4th Annual AFINet Conference, Rotterdam, NL, 16 June 2023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0A16D0D-5D42-4823-A6BF-EA9E8DB2F2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920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284225" y="11593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Medium"/>
              <a:buChar char="●"/>
              <a:defRPr sz="1800">
                <a:solidFill>
                  <a:schemeClr val="dk1"/>
                </a:solidFill>
                <a:latin typeface="Josefin Sans Medium"/>
                <a:ea typeface="Josefin Sans Medium"/>
                <a:cs typeface="Josefin Sans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○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Light"/>
              <a:buChar char="■"/>
              <a:defRPr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Char char="●"/>
              <a:defRPr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</a:defRPr>
            </a:lvl4pPr>
            <a:lvl5pPr marL="2286000" lvl="4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efin Sans ExtraLight"/>
              <a:buChar char="○"/>
              <a:defRPr sz="13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 ExtraLight"/>
              <a:buChar char="■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 ExtraLight"/>
              <a:buChar char="●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 ExtraLight"/>
              <a:buChar char="○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ans ExtraLight"/>
              <a:buChar char="■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</a:defRPr>
            </a:lvl9pPr>
          </a:lstStyle>
          <a:p>
            <a:pPr>
              <a:defRPr/>
            </a:pPr>
            <a:endParaRPr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84225" y="4767263"/>
            <a:ext cx="583082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4th Annual AFINet Conference, Rotterdam, NL, 16 June 2023 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sldNum="0" hd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egoe UI" panose="020B0502040204020203" pitchFamily="34" charset="0"/>
          <a:ea typeface="Inter Medium"/>
          <a:cs typeface="Segoe UI" panose="020B0502040204020203" pitchFamily="34" charset="0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egoe UI" panose="020B0502040204020203" pitchFamily="34" charset="0"/>
          <a:ea typeface="Inter Medium"/>
          <a:cs typeface="Segoe UI" panose="020B0502040204020203" pitchFamily="34" charset="0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uKbvcMxRQPa78jXR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euronetprev.org/projects/makethedifference/" TargetMode="Externa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kindreflex.b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20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72200" y="-21854"/>
            <a:ext cx="3018208" cy="30182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827584" y="580999"/>
            <a:ext cx="6484200" cy="903030"/>
          </a:xfrm>
        </p:spPr>
        <p:txBody>
          <a:bodyPr/>
          <a:lstStyle/>
          <a:p>
            <a:pPr>
              <a:defRPr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Cooperation is key!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 bwMode="auto">
          <a:xfrm>
            <a:off x="755576" y="1453147"/>
            <a:ext cx="5825546" cy="830571"/>
          </a:xfrm>
        </p:spPr>
        <p:txBody>
          <a:bodyPr/>
          <a:lstStyle/>
          <a:p>
            <a:pPr marL="87313" indent="0">
              <a:defRPr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Results of the EU-funded project </a:t>
            </a:r>
            <a:b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“Make the difference”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1" name="Grafik 10" descr="Logo-solo_1500px_transparent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018814" y="4763972"/>
            <a:ext cx="879709" cy="27792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77519" y="3986867"/>
            <a:ext cx="2372919" cy="77710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804248" y="3794317"/>
            <a:ext cx="2218434" cy="74410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27584" y="3271097"/>
            <a:ext cx="3301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Rebekka Kleinat (LWL), Germany &amp; 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Sonja Basemans (Tactus), Netherlands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284225" y="4767263"/>
            <a:ext cx="5830825" cy="274637"/>
          </a:xfrm>
        </p:spPr>
        <p:txBody>
          <a:bodyPr/>
          <a:lstStyle/>
          <a:p>
            <a:r>
              <a:rPr lang="en-GB" dirty="0">
                <a:latin typeface="+mn-lt"/>
              </a:rPr>
              <a:t>4th Annual </a:t>
            </a:r>
            <a:r>
              <a:rPr lang="en-GB" dirty="0" err="1">
                <a:latin typeface="+mn-lt"/>
              </a:rPr>
              <a:t>AFINet</a:t>
            </a:r>
            <a:r>
              <a:rPr lang="en-GB" dirty="0">
                <a:latin typeface="+mn-lt"/>
              </a:rPr>
              <a:t> Conference, Rotterdam, NL, 16 June 2023 </a:t>
            </a:r>
          </a:p>
        </p:txBody>
      </p:sp>
      <p:sp>
        <p:nvSpPr>
          <p:cNvPr id="8" name="Rechteck 7"/>
          <p:cNvSpPr/>
          <p:nvPr/>
        </p:nvSpPr>
        <p:spPr>
          <a:xfrm>
            <a:off x="755576" y="243517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0">
              <a:defRPr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„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Together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child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protection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in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families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with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addiction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issues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idx="6"/>
          </p:nvPr>
        </p:nvSpPr>
        <p:spPr bwMode="auto">
          <a:xfrm>
            <a:off x="717037" y="467488"/>
            <a:ext cx="6202200" cy="572700"/>
          </a:xfrm>
        </p:spPr>
        <p:txBody>
          <a:bodyPr/>
          <a:lstStyle/>
          <a:p>
            <a:pPr algn="l">
              <a:defRPr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Attempt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a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GB" dirty="0"/>
          </a:p>
        </p:txBody>
      </p:sp>
      <p:cxnSp>
        <p:nvCxnSpPr>
          <p:cNvPr id="10" name="Google Shape;373;p46">
            <a:hlinkClick r:id="" action="ppaction://hlinkshowjump?jump=previousslide"/>
          </p:cNvPr>
          <p:cNvCxnSpPr>
            <a:cxnSpLocks/>
          </p:cNvCxnSpPr>
          <p:nvPr/>
        </p:nvCxnSpPr>
        <p:spPr bwMode="auto">
          <a:xfrm rot="10800000">
            <a:off x="232774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Untertitel 6"/>
          <p:cNvSpPr>
            <a:spLocks noGrp="1"/>
          </p:cNvSpPr>
          <p:nvPr>
            <p:ph type="subTitle" idx="2"/>
          </p:nvPr>
        </p:nvSpPr>
        <p:spPr>
          <a:xfrm>
            <a:off x="4820756" y="1773104"/>
            <a:ext cx="4128404" cy="2664296"/>
          </a:xfrm>
        </p:spPr>
        <p:txBody>
          <a:bodyPr/>
          <a:lstStyle/>
          <a:p>
            <a:pPr>
              <a:buFontTx/>
              <a:buChar char="-"/>
            </a:pPr>
            <a:r>
              <a:rPr lang="de-DE" dirty="0" err="1"/>
              <a:t>Embed</a:t>
            </a:r>
            <a:r>
              <a:rPr lang="de-DE" dirty="0"/>
              <a:t> </a:t>
            </a:r>
            <a:r>
              <a:rPr lang="de-DE" u="sng" dirty="0" err="1"/>
              <a:t>processes</a:t>
            </a:r>
            <a:r>
              <a:rPr lang="de-DE" u="sng" dirty="0"/>
              <a:t>, </a:t>
            </a:r>
            <a:r>
              <a:rPr lang="de-DE" u="sng" dirty="0" err="1"/>
              <a:t>checklists</a:t>
            </a:r>
            <a:r>
              <a:rPr lang="de-DE" u="sng" dirty="0"/>
              <a:t> </a:t>
            </a:r>
            <a:r>
              <a:rPr lang="de-DE" u="sng" dirty="0" err="1"/>
              <a:t>and</a:t>
            </a:r>
            <a:r>
              <a:rPr lang="de-DE" u="sng" dirty="0"/>
              <a:t> </a:t>
            </a:r>
            <a:r>
              <a:rPr lang="de-DE" u="sng" dirty="0" err="1"/>
              <a:t>guidelines</a:t>
            </a:r>
            <a:r>
              <a:rPr lang="de-DE" u="sng" dirty="0"/>
              <a:t> </a:t>
            </a:r>
            <a:r>
              <a:rPr lang="de-DE" dirty="0"/>
              <a:t>in the </a:t>
            </a:r>
            <a:r>
              <a:rPr lang="de-DE" b="1" dirty="0" err="1"/>
              <a:t>structures</a:t>
            </a:r>
            <a:r>
              <a:rPr lang="de-DE" b="1" dirty="0"/>
              <a:t> of the </a:t>
            </a:r>
            <a:r>
              <a:rPr lang="de-DE" b="1" dirty="0" err="1"/>
              <a:t>organization</a:t>
            </a:r>
            <a:r>
              <a:rPr lang="de-DE" b="1" dirty="0"/>
              <a:t>.</a:t>
            </a:r>
          </a:p>
          <a:p>
            <a:pPr>
              <a:buFontTx/>
              <a:buChar char="-"/>
            </a:pPr>
            <a:r>
              <a:rPr lang="de-DE" b="1" dirty="0"/>
              <a:t>Re-</a:t>
            </a:r>
            <a:r>
              <a:rPr lang="de-DE" b="1" dirty="0" err="1"/>
              <a:t>evaluate</a:t>
            </a:r>
            <a:r>
              <a:rPr lang="de-DE" dirty="0"/>
              <a:t> the </a:t>
            </a:r>
            <a:r>
              <a:rPr lang="de-DE" dirty="0" err="1"/>
              <a:t>cooperation</a:t>
            </a:r>
            <a:r>
              <a:rPr lang="de-DE" dirty="0"/>
              <a:t>, </a:t>
            </a:r>
            <a:r>
              <a:rPr lang="de-DE" dirty="0" err="1"/>
              <a:t>adjust</a:t>
            </a:r>
            <a:r>
              <a:rPr lang="de-DE" dirty="0"/>
              <a:t> </a:t>
            </a:r>
            <a:r>
              <a:rPr lang="de-DE" dirty="0" err="1"/>
              <a:t>goals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align</a:t>
            </a:r>
            <a:r>
              <a:rPr lang="de-DE" dirty="0"/>
              <a:t> </a:t>
            </a:r>
            <a:r>
              <a:rPr lang="de-DE" dirty="0" err="1"/>
              <a:t>expectations</a:t>
            </a:r>
            <a:r>
              <a:rPr lang="de-DE" dirty="0"/>
              <a:t>.</a:t>
            </a:r>
          </a:p>
          <a:p>
            <a:pPr>
              <a:buFontTx/>
              <a:buChar char="-"/>
            </a:pPr>
            <a:r>
              <a:rPr lang="de-DE" b="1" dirty="0" err="1"/>
              <a:t>Qualify</a:t>
            </a:r>
            <a:r>
              <a:rPr lang="de-DE" b="1" dirty="0"/>
              <a:t> professionals </a:t>
            </a:r>
            <a:r>
              <a:rPr lang="de-DE" dirty="0"/>
              <a:t>&amp; </a:t>
            </a:r>
            <a:r>
              <a:rPr lang="de-DE" dirty="0" err="1"/>
              <a:t>train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employees</a:t>
            </a:r>
            <a:endParaRPr lang="de-DE" dirty="0"/>
          </a:p>
          <a:p>
            <a:pPr>
              <a:buFontTx/>
              <a:buChar char="-"/>
            </a:pPr>
            <a:r>
              <a:rPr lang="de-DE" dirty="0"/>
              <a:t>Formal &amp; informal </a:t>
            </a:r>
            <a:r>
              <a:rPr lang="de-DE" dirty="0" err="1"/>
              <a:t>cooperation</a:t>
            </a:r>
            <a:r>
              <a:rPr lang="de-DE" dirty="0"/>
              <a:t>, </a:t>
            </a:r>
            <a:r>
              <a:rPr lang="de-DE" dirty="0" err="1"/>
              <a:t>regular</a:t>
            </a:r>
            <a:r>
              <a:rPr lang="de-DE" dirty="0"/>
              <a:t> </a:t>
            </a:r>
            <a:r>
              <a:rPr lang="de-DE" dirty="0" err="1"/>
              <a:t>meetings</a:t>
            </a:r>
            <a:r>
              <a:rPr lang="de-DE" dirty="0"/>
              <a:t> – </a:t>
            </a:r>
            <a:r>
              <a:rPr lang="de-DE" b="1" dirty="0" err="1"/>
              <a:t>know</a:t>
            </a:r>
            <a:r>
              <a:rPr lang="de-DE" b="1" dirty="0"/>
              <a:t> </a:t>
            </a:r>
            <a:r>
              <a:rPr lang="de-DE" b="1" dirty="0" err="1"/>
              <a:t>each</a:t>
            </a:r>
            <a:r>
              <a:rPr lang="de-DE" b="1" dirty="0"/>
              <a:t> </a:t>
            </a:r>
            <a:r>
              <a:rPr lang="de-DE" b="1" dirty="0" err="1"/>
              <a:t>other</a:t>
            </a:r>
            <a:r>
              <a:rPr lang="de-DE" b="1" dirty="0"/>
              <a:t>!</a:t>
            </a:r>
          </a:p>
          <a:p>
            <a:pPr>
              <a:buFontTx/>
              <a:buChar char="-"/>
            </a:pPr>
            <a:r>
              <a:rPr lang="de-DE" b="1" dirty="0" err="1"/>
              <a:t>Raise</a:t>
            </a:r>
            <a:r>
              <a:rPr lang="de-DE" b="1" dirty="0"/>
              <a:t> </a:t>
            </a:r>
            <a:r>
              <a:rPr lang="de-DE" b="1" dirty="0" err="1"/>
              <a:t>awareness</a:t>
            </a:r>
            <a:r>
              <a:rPr lang="de-DE" b="1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(„Talk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!“).</a:t>
            </a:r>
          </a:p>
          <a:p>
            <a:pPr>
              <a:buFontTx/>
              <a:buChar char="-"/>
            </a:pPr>
            <a:r>
              <a:rPr lang="de-DE" dirty="0"/>
              <a:t>„See the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act</a:t>
            </a:r>
            <a:r>
              <a:rPr lang="de-DE" dirty="0"/>
              <a:t> </a:t>
            </a:r>
            <a:r>
              <a:rPr lang="de-DE" dirty="0" err="1"/>
              <a:t>accordingly</a:t>
            </a:r>
            <a:r>
              <a:rPr lang="de-DE" dirty="0"/>
              <a:t>!“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3"/>
          </p:nvPr>
        </p:nvSpPr>
        <p:spPr>
          <a:xfrm>
            <a:off x="113615" y="1036367"/>
            <a:ext cx="4712183" cy="393600"/>
          </a:xfrm>
        </p:spPr>
        <p:txBody>
          <a:bodyPr/>
          <a:lstStyle/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of the MTD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offer</a:t>
            </a:r>
            <a:r>
              <a:rPr lang="de-DE" dirty="0"/>
              <a:t> the </a:t>
            </a:r>
            <a:r>
              <a:rPr lang="de-DE" dirty="0" err="1"/>
              <a:t>greatest</a:t>
            </a:r>
            <a:r>
              <a:rPr lang="de-DE" dirty="0"/>
              <a:t> </a:t>
            </a:r>
            <a:r>
              <a:rPr lang="de-DE" dirty="0" err="1"/>
              <a:t>benefit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the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13" name="Untertitel 12"/>
          <p:cNvSpPr>
            <a:spLocks noGrp="1"/>
          </p:cNvSpPr>
          <p:nvPr>
            <p:ph type="subTitle" idx="4"/>
          </p:nvPr>
        </p:nvSpPr>
        <p:spPr>
          <a:xfrm>
            <a:off x="4788024" y="999700"/>
            <a:ext cx="4248472" cy="393600"/>
          </a:xfrm>
        </p:spPr>
        <p:txBody>
          <a:bodyPr/>
          <a:lstStyle/>
          <a:p>
            <a:r>
              <a:rPr lang="de-DE" dirty="0"/>
              <a:t>MTD will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aspects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continued</a:t>
            </a:r>
            <a:r>
              <a:rPr lang="de-DE" dirty="0"/>
              <a:t>: </a:t>
            </a:r>
            <a:endParaRPr lang="en-GB" dirty="0"/>
          </a:p>
        </p:txBody>
      </p:sp>
      <p:sp>
        <p:nvSpPr>
          <p:cNvPr id="14" name="Untertitel 13"/>
          <p:cNvSpPr>
            <a:spLocks noGrp="1"/>
          </p:cNvSpPr>
          <p:nvPr>
            <p:ph type="subTitle" idx="1"/>
          </p:nvPr>
        </p:nvSpPr>
        <p:spPr>
          <a:xfrm>
            <a:off x="113615" y="1779257"/>
            <a:ext cx="4530393" cy="290307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Improvement of early identification</a:t>
            </a:r>
            <a:r>
              <a:rPr lang="en-GB" dirty="0"/>
              <a:t> and support structures through </a:t>
            </a:r>
            <a:r>
              <a:rPr lang="en-GB" b="1" dirty="0"/>
              <a:t>cooperation</a:t>
            </a:r>
            <a:r>
              <a:rPr lang="en-GB" dirty="0"/>
              <a:t> and introduction of defined processes (flow-charts).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Comprehensive</a:t>
            </a:r>
            <a:r>
              <a:rPr lang="en-GB" dirty="0"/>
              <a:t> approach: Families are addressed from different perspectives.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Increased awareness </a:t>
            </a:r>
            <a:r>
              <a:rPr lang="en-GB" dirty="0"/>
              <a:t>for children's and families' needs.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Professionals are </a:t>
            </a:r>
            <a:r>
              <a:rPr lang="en-GB" b="1" dirty="0"/>
              <a:t>qualified</a:t>
            </a:r>
            <a:r>
              <a:rPr lang="en-GB" dirty="0"/>
              <a:t>, increased </a:t>
            </a:r>
            <a:r>
              <a:rPr lang="en-GB" b="1" dirty="0"/>
              <a:t>security of action.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Parenting is being addressed by addiction care more often!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11560" y="555526"/>
            <a:ext cx="4032448" cy="940500"/>
          </a:xfrm>
        </p:spPr>
        <p:txBody>
          <a:bodyPr/>
          <a:lstStyle/>
          <a:p>
            <a:pPr>
              <a:defRPr/>
            </a:pPr>
            <a:r>
              <a:rPr lang="de-DE" sz="2800" dirty="0"/>
              <a:t>Invitation: MTD final </a:t>
            </a:r>
            <a:r>
              <a:rPr lang="de-DE" sz="2800" dirty="0" err="1"/>
              <a:t>conference</a:t>
            </a:r>
            <a:endParaRPr lang="en-GB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636012" y="1563638"/>
            <a:ext cx="2998180" cy="1025400"/>
          </a:xfrm>
        </p:spPr>
        <p:txBody>
          <a:bodyPr/>
          <a:lstStyle/>
          <a:p>
            <a:pPr>
              <a:defRPr/>
            </a:pPr>
            <a:r>
              <a:rPr lang="de-DE" sz="1600" dirty="0"/>
              <a:t>18 September 2023</a:t>
            </a:r>
          </a:p>
          <a:p>
            <a:pPr>
              <a:defRPr/>
            </a:pPr>
            <a:r>
              <a:rPr lang="de-DE" sz="1600" dirty="0"/>
              <a:t>Time  10:00 - 11:15 (CEST)</a:t>
            </a:r>
          </a:p>
          <a:p>
            <a:pPr>
              <a:defRPr/>
            </a:pPr>
            <a:r>
              <a:rPr lang="en-GB" sz="1600" dirty="0"/>
              <a:t>Online via Zoom</a:t>
            </a:r>
          </a:p>
          <a:p>
            <a:pPr>
              <a:defRPr/>
            </a:pPr>
            <a:r>
              <a:rPr lang="de-DE" sz="1600" dirty="0"/>
              <a:t>Register </a:t>
            </a:r>
            <a:r>
              <a:rPr lang="de-DE" sz="1600" dirty="0" err="1"/>
              <a:t>here</a:t>
            </a:r>
            <a:r>
              <a:rPr lang="de-DE" sz="1600" dirty="0"/>
              <a:t>:  </a:t>
            </a:r>
            <a:r>
              <a:rPr lang="en-GB" sz="1600" b="0" dirty="0">
                <a:hlinkClick r:id="rId3"/>
              </a:rPr>
              <a:t>https://forms.gle/uKbvcMxRQPa78jXR8</a:t>
            </a:r>
            <a:r>
              <a:rPr lang="en-GB" sz="1600" b="0" dirty="0"/>
              <a:t> </a:t>
            </a:r>
            <a:endParaRPr lang="en-GB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48064" y="339502"/>
            <a:ext cx="3452085" cy="2842176"/>
          </a:xfrm>
          <a:prstGeom prst="rect">
            <a:avLst/>
          </a:prstGeom>
        </p:spPr>
      </p:pic>
      <p:sp>
        <p:nvSpPr>
          <p:cNvPr id="5" name="Titel 5"/>
          <p:cNvSpPr txBox="1">
            <a:spLocks/>
          </p:cNvSpPr>
          <p:nvPr/>
        </p:nvSpPr>
        <p:spPr bwMode="auto">
          <a:xfrm>
            <a:off x="680032" y="3309784"/>
            <a:ext cx="3312368" cy="94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91425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6800" b="1" i="0" u="none" strike="noStrike" cap="none">
                <a:solidFill>
                  <a:schemeClr val="accent1"/>
                </a:solidFill>
                <a:latin typeface="Inter Medium"/>
                <a:ea typeface="Inter Medium"/>
                <a:cs typeface="Josefin Sans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de-DE" sz="2800" dirty="0">
                <a:latin typeface="Segoe UI" panose="020B0502040204020203" pitchFamily="34" charset="0"/>
                <a:cs typeface="Segoe UI" panose="020B0502040204020203" pitchFamily="34" charset="0"/>
              </a:rPr>
              <a:t>Information </a:t>
            </a:r>
            <a:r>
              <a:rPr lang="de-DE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de-DE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downloads</a:t>
            </a:r>
            <a:r>
              <a:rPr lang="de-DE" sz="28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endParaRPr lang="en-GB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Untertitel 6"/>
          <p:cNvSpPr txBox="1">
            <a:spLocks/>
          </p:cNvSpPr>
          <p:nvPr/>
        </p:nvSpPr>
        <p:spPr bwMode="auto">
          <a:xfrm>
            <a:off x="3766177" y="3224884"/>
            <a:ext cx="5151600" cy="102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2100" b="1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Light"/>
              <a:buNone/>
              <a:defRPr sz="1400" b="0" i="0" u="none" strike="noStrike" cap="none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</a:defRPr>
            </a:lvl4pPr>
            <a:lvl5pPr marL="2286000" marR="0" lvl="4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3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 ExtraLight"/>
              <a:buNone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</a:defRPr>
            </a:lvl9pPr>
          </a:lstStyle>
          <a:p>
            <a:pPr>
              <a:defRPr/>
            </a:pPr>
            <a:r>
              <a:rPr lang="en-GB" u="sng" dirty="0">
                <a:latin typeface="Segoe UI" panose="020B0502040204020203" pitchFamily="34" charset="0"/>
                <a:cs typeface="Segoe UI" panose="020B0502040204020203" pitchFamily="34" charset="0"/>
                <a:hlinkClick r:id="rId5" tooltip="https://www.euronetprev.org/projects/makethedifference/"/>
              </a:rPr>
              <a:t>https://</a:t>
            </a:r>
            <a:r>
              <a:rPr lang="en-GB" b="0" u="sng" dirty="0">
                <a:latin typeface="Segoe UI" panose="020B0502040204020203" pitchFamily="34" charset="0"/>
                <a:cs typeface="Segoe UI" panose="020B0502040204020203" pitchFamily="34" charset="0"/>
                <a:hlinkClick r:id="rId5" tooltip="https://www.euronetprev.org/projects/makethedifference/"/>
              </a:rPr>
              <a:t>www.euronetprev.org/projects/makethedifference</a:t>
            </a:r>
            <a:r>
              <a:rPr lang="en-GB" u="sng" dirty="0">
                <a:latin typeface="Segoe UI" panose="020B0502040204020203" pitchFamily="34" charset="0"/>
                <a:cs typeface="Segoe UI" panose="020B0502040204020203" pitchFamily="34" charset="0"/>
                <a:hlinkClick r:id="rId5" tooltip="https://www.euronetprev.org/projects/makethedifference/"/>
              </a:rPr>
              <a:t>/ - 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Google Shape;118;p16"/>
          <p:cNvCxnSpPr>
            <a:cxnSpLocks/>
          </p:cNvCxnSpPr>
          <p:nvPr/>
        </p:nvCxnSpPr>
        <p:spPr bwMode="auto">
          <a:xfrm>
            <a:off x="539552" y="339502"/>
            <a:ext cx="2723" cy="3996198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372;p46">
            <a:hlinkClick r:id="" action="ppaction://hlinkshowjump?jump=nextslide"/>
          </p:cNvPr>
          <p:cNvCxnSpPr>
            <a:cxnSpLocks/>
          </p:cNvCxnSpPr>
          <p:nvPr/>
        </p:nvCxnSpPr>
        <p:spPr bwMode="auto"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373;p46">
            <a:hlinkClick r:id="" action="ppaction://hlinkshowjump?jump=previousslide"/>
          </p:cNvPr>
          <p:cNvCxnSpPr>
            <a:cxnSpLocks/>
          </p:cNvCxnSpPr>
          <p:nvPr/>
        </p:nvCxnSpPr>
        <p:spPr bwMode="auto">
          <a:xfrm rot="10800000">
            <a:off x="232774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Fußzeilenplatzhalter 7"/>
          <p:cNvSpPr txBox="1">
            <a:spLocks/>
          </p:cNvSpPr>
          <p:nvPr/>
        </p:nvSpPr>
        <p:spPr>
          <a:xfrm>
            <a:off x="284225" y="4767263"/>
            <a:ext cx="5830825" cy="274637"/>
          </a:xfrm>
          <a:prstGeom prst="rect">
            <a:avLst/>
          </a:prstGeom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GB" sz="900" dirty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4th Annual </a:t>
            </a:r>
            <a:r>
              <a:rPr lang="en-GB" sz="900" dirty="0" err="1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AFINet</a:t>
            </a:r>
            <a:r>
              <a:rPr lang="en-GB" sz="900" dirty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Conference, Rotterdam, NL, 16 June 2023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AE2E666D-61D9-4E86-BF1D-E7CA0F924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1850" y="1275606"/>
            <a:ext cx="5256600" cy="2016224"/>
          </a:xfrm>
        </p:spPr>
        <p:txBody>
          <a:bodyPr/>
          <a:lstStyle/>
          <a:p>
            <a:r>
              <a:rPr lang="en-US" sz="1800" b="0" i="1" dirty="0"/>
              <a:t>“It has been worth it to make time to meet professionals from other services and find ways to work together for the benefit of our clients. </a:t>
            </a:r>
          </a:p>
          <a:p>
            <a:r>
              <a:rPr lang="en-US" sz="1800" b="0" i="1" dirty="0"/>
              <a:t>While creating a common ground to work on, we have educated and challenged one another &amp; we </a:t>
            </a:r>
            <a:r>
              <a:rPr lang="en-US" sz="1800" b="0" i="1"/>
              <a:t>are building </a:t>
            </a:r>
            <a:r>
              <a:rPr lang="en-US" sz="1800" b="0" i="1" dirty="0"/>
              <a:t>the ‘village’ that will contribute to raising happy and resilient children.</a:t>
            </a:r>
            <a:endParaRPr lang="de-DE" sz="1800" b="0" i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59872EA-FE4B-41CA-B5FE-A016C2FEBBEA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2111850" y="3422995"/>
            <a:ext cx="5256600" cy="444899"/>
          </a:xfrm>
        </p:spPr>
        <p:txBody>
          <a:bodyPr/>
          <a:lstStyle/>
          <a:p>
            <a:r>
              <a:rPr lang="de-DE" dirty="0"/>
              <a:t>Natalia T., Athina </a:t>
            </a:r>
            <a:r>
              <a:rPr lang="de-DE" dirty="0" err="1"/>
              <a:t>Ygia</a:t>
            </a:r>
            <a:r>
              <a:rPr lang="de-DE" dirty="0"/>
              <a:t>, </a:t>
            </a:r>
            <a:r>
              <a:rPr lang="de-DE" dirty="0" err="1"/>
              <a:t>Greece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494E184-78AC-4DE6-8CC7-FCBCF61EA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4th Annual AFINet Conference, Rotterdam, NL, 16 June 2023 </a:t>
            </a:r>
          </a:p>
        </p:txBody>
      </p:sp>
    </p:spTree>
    <p:extLst>
      <p:ext uri="{BB962C8B-B14F-4D97-AF65-F5344CB8AC3E}">
        <p14:creationId xmlns:p14="http://schemas.microsoft.com/office/powerpoint/2010/main" val="3980085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de-DE" sz="2700">
                <a:solidFill>
                  <a:schemeClr val="tx1">
                    <a:lumMod val="75000"/>
                    <a:lumOff val="25000"/>
                  </a:schemeClr>
                </a:solidFill>
              </a:rPr>
              <a:t>Why a European project? </a:t>
            </a:r>
            <a:endParaRPr lang="en-GB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4294967295"/>
          </p:nvPr>
        </p:nvSpPr>
        <p:spPr bwMode="auto">
          <a:xfrm>
            <a:off x="660582" y="1208797"/>
            <a:ext cx="3517900" cy="16732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1400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Common challenges </a:t>
            </a:r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52413" lvl="1" indent="-252413" defTabSz="685800">
              <a:lnSpc>
                <a:spcPts val="1725"/>
              </a:lnSpc>
              <a:buClr>
                <a:srgbClr val="00325F"/>
              </a:buClr>
              <a:buSzPct val="120000"/>
              <a:buFontTx/>
              <a:buChar char="-"/>
              <a:defRPr/>
            </a:pP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Child protection in families with addiction issues</a:t>
            </a:r>
          </a:p>
          <a:p>
            <a:pPr marL="252413" lvl="1" indent="-252413" defTabSz="685800">
              <a:lnSpc>
                <a:spcPts val="1725"/>
              </a:lnSpc>
              <a:buClr>
                <a:srgbClr val="00325F"/>
              </a:buClr>
              <a:buSzPct val="120000"/>
              <a:buFontTx/>
              <a:buChar char="-"/>
              <a:defRPr/>
            </a:pP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Cooperation with other help systems</a:t>
            </a:r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52413" lvl="1" indent="-252413" defTabSz="685800">
              <a:lnSpc>
                <a:spcPts val="1725"/>
              </a:lnSpc>
              <a:buClr>
                <a:srgbClr val="00325F"/>
              </a:buClr>
              <a:buSzPct val="120000"/>
              <a:buFontTx/>
              <a:buChar char="-"/>
              <a:defRPr/>
            </a:pP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Addressing parenthood in the work with adult clients</a:t>
            </a:r>
            <a:endParaRPr lang="de-DE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660582" y="2787774"/>
            <a:ext cx="3591377" cy="1833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Benefits</a:t>
            </a:r>
            <a:r>
              <a:rPr lang="de-DE" dirty="0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</a:p>
          <a:p>
            <a:pPr marL="252413" lvl="1" indent="-252413" defTabSz="685800">
              <a:lnSpc>
                <a:spcPts val="1725"/>
              </a:lnSpc>
              <a:buClr>
                <a:srgbClr val="00325F"/>
              </a:buClr>
              <a:buSzPct val="120000"/>
              <a:buFontTx/>
              <a:buChar char="-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Learning from each other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52413" lvl="1" indent="-252413" defTabSz="685800">
              <a:lnSpc>
                <a:spcPts val="1725"/>
              </a:lnSpc>
              <a:buClr>
                <a:srgbClr val="00325F"/>
              </a:buClr>
              <a:buSzPct val="120000"/>
              <a:buFontTx/>
              <a:buChar char="-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(Guided) exchange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52413" lvl="1" indent="-252413" defTabSz="685800">
              <a:lnSpc>
                <a:spcPts val="1725"/>
              </a:lnSpc>
              <a:buClr>
                <a:srgbClr val="00325F"/>
              </a:buClr>
              <a:buSzPct val="120000"/>
              <a:buFontTx/>
              <a:buChar char="-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"Thinking outside the box”</a:t>
            </a:r>
          </a:p>
          <a:p>
            <a:pPr marL="252413" lvl="1" indent="-252413" defTabSz="685800">
              <a:lnSpc>
                <a:spcPts val="1725"/>
              </a:lnSpc>
              <a:buClr>
                <a:srgbClr val="00325F"/>
              </a:buClr>
              <a:buSzPct val="120000"/>
              <a:buFontTx/>
              <a:buChar char="-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Sharing good practices (e.g. Kindreflex</a:t>
            </a:r>
            <a:r>
              <a:rPr lang="en-GB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1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process)</a:t>
            </a:r>
          </a:p>
          <a:p>
            <a:pPr marL="252413" lvl="1" indent="-252413" defTabSz="685800">
              <a:lnSpc>
                <a:spcPts val="1725"/>
              </a:lnSpc>
              <a:buClr>
                <a:srgbClr val="00325F"/>
              </a:buClr>
              <a:buSzPct val="120000"/>
              <a:buFontTx/>
              <a:buChar char="-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Not "reinventing the wheel”</a:t>
            </a:r>
          </a:p>
          <a:p>
            <a:pPr marL="252413" lvl="1" indent="-252413" defTabSz="685800">
              <a:lnSpc>
                <a:spcPts val="1725"/>
              </a:lnSpc>
              <a:buClr>
                <a:srgbClr val="00325F"/>
              </a:buClr>
              <a:buSzPct val="120000"/>
              <a:buFontTx/>
              <a:buChar char="-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Jointly developing new approaches</a:t>
            </a:r>
          </a:p>
        </p:txBody>
      </p:sp>
      <p:cxnSp>
        <p:nvCxnSpPr>
          <p:cNvPr id="9" name="Google Shape;678;p55"/>
          <p:cNvCxnSpPr>
            <a:cxnSpLocks/>
          </p:cNvCxnSpPr>
          <p:nvPr/>
        </p:nvCxnSpPr>
        <p:spPr bwMode="auto">
          <a:xfrm flipH="1">
            <a:off x="552571" y="1185812"/>
            <a:ext cx="2034" cy="1352891"/>
          </a:xfrm>
          <a:prstGeom prst="straightConnector1">
            <a:avLst/>
          </a:prstGeom>
          <a:noFill/>
          <a:ln w="76200" cap="flat" cmpd="sng">
            <a:solidFill>
              <a:srgbClr val="E6331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678;p55"/>
          <p:cNvCxnSpPr>
            <a:cxnSpLocks/>
          </p:cNvCxnSpPr>
          <p:nvPr/>
        </p:nvCxnSpPr>
        <p:spPr bwMode="auto">
          <a:xfrm flipH="1">
            <a:off x="552571" y="2859782"/>
            <a:ext cx="2034" cy="1352891"/>
          </a:xfrm>
          <a:prstGeom prst="straightConnector1">
            <a:avLst/>
          </a:prstGeom>
          <a:noFill/>
          <a:ln w="76200" cap="flat" cmpd="sng">
            <a:solidFill>
              <a:srgbClr val="E6331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Google Shape;1405;p77"/>
          <p:cNvGrpSpPr/>
          <p:nvPr/>
        </p:nvGrpSpPr>
        <p:grpSpPr bwMode="auto">
          <a:xfrm>
            <a:off x="4082902" y="1164470"/>
            <a:ext cx="4686399" cy="3215555"/>
            <a:chOff x="238125" y="1973675"/>
            <a:chExt cx="2558775" cy="1951825"/>
          </a:xfrm>
        </p:grpSpPr>
        <p:sp>
          <p:nvSpPr>
            <p:cNvPr id="13" name="Google Shape;1406;p77"/>
            <p:cNvSpPr/>
            <p:nvPr/>
          </p:nvSpPr>
          <p:spPr bwMode="auto">
            <a:xfrm>
              <a:off x="325550" y="2055000"/>
              <a:ext cx="2386075" cy="1459975"/>
            </a:xfrm>
            <a:custGeom>
              <a:avLst/>
              <a:gdLst/>
              <a:ahLst/>
              <a:cxnLst/>
              <a:rect l="l" t="t" r="r" b="b"/>
              <a:pathLst>
                <a:path w="95443" h="58399" extrusionOk="0">
                  <a:moveTo>
                    <a:pt x="94925" y="516"/>
                  </a:moveTo>
                  <a:lnTo>
                    <a:pt x="94925" y="57881"/>
                  </a:lnTo>
                  <a:lnTo>
                    <a:pt x="518" y="57881"/>
                  </a:lnTo>
                  <a:lnTo>
                    <a:pt x="518" y="516"/>
                  </a:lnTo>
                  <a:close/>
                  <a:moveTo>
                    <a:pt x="260" y="0"/>
                  </a:moveTo>
                  <a:cubicBezTo>
                    <a:pt x="118" y="0"/>
                    <a:pt x="1" y="115"/>
                    <a:pt x="1" y="259"/>
                  </a:cubicBezTo>
                  <a:lnTo>
                    <a:pt x="1" y="58140"/>
                  </a:lnTo>
                  <a:cubicBezTo>
                    <a:pt x="1" y="58282"/>
                    <a:pt x="118" y="58399"/>
                    <a:pt x="260" y="58399"/>
                  </a:cubicBezTo>
                  <a:lnTo>
                    <a:pt x="95184" y="58399"/>
                  </a:lnTo>
                  <a:cubicBezTo>
                    <a:pt x="95326" y="58399"/>
                    <a:pt x="95441" y="58282"/>
                    <a:pt x="95441" y="58140"/>
                  </a:cubicBezTo>
                  <a:lnTo>
                    <a:pt x="95441" y="259"/>
                  </a:lnTo>
                  <a:cubicBezTo>
                    <a:pt x="95442" y="115"/>
                    <a:pt x="95326" y="0"/>
                    <a:pt x="9518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Google Shape;1407;p77"/>
            <p:cNvSpPr/>
            <p:nvPr/>
          </p:nvSpPr>
          <p:spPr bwMode="auto">
            <a:xfrm>
              <a:off x="1075325" y="3589700"/>
              <a:ext cx="884075" cy="335800"/>
            </a:xfrm>
            <a:custGeom>
              <a:avLst/>
              <a:gdLst/>
              <a:ahLst/>
              <a:cxnLst/>
              <a:rect l="l" t="t" r="r" b="b"/>
              <a:pathLst>
                <a:path w="35363" h="13432" extrusionOk="0">
                  <a:moveTo>
                    <a:pt x="28176" y="0"/>
                  </a:moveTo>
                  <a:cubicBezTo>
                    <a:pt x="28078" y="0"/>
                    <a:pt x="27996" y="34"/>
                    <a:pt x="27932" y="102"/>
                  </a:cubicBezTo>
                  <a:cubicBezTo>
                    <a:pt x="27790" y="253"/>
                    <a:pt x="27790" y="509"/>
                    <a:pt x="27932" y="1118"/>
                  </a:cubicBezTo>
                  <a:cubicBezTo>
                    <a:pt x="27985" y="1344"/>
                    <a:pt x="28047" y="1651"/>
                    <a:pt x="28119" y="2009"/>
                  </a:cubicBezTo>
                  <a:cubicBezTo>
                    <a:pt x="28420" y="3516"/>
                    <a:pt x="28876" y="5791"/>
                    <a:pt x="29651" y="7179"/>
                  </a:cubicBezTo>
                  <a:cubicBezTo>
                    <a:pt x="30394" y="8514"/>
                    <a:pt x="31835" y="9775"/>
                    <a:pt x="32886" y="10698"/>
                  </a:cubicBezTo>
                  <a:cubicBezTo>
                    <a:pt x="33194" y="10968"/>
                    <a:pt x="33463" y="11203"/>
                    <a:pt x="33660" y="11396"/>
                  </a:cubicBezTo>
                  <a:cubicBezTo>
                    <a:pt x="34197" y="11917"/>
                    <a:pt x="34530" y="12027"/>
                    <a:pt x="34711" y="12085"/>
                  </a:cubicBezTo>
                  <a:cubicBezTo>
                    <a:pt x="34724" y="12089"/>
                    <a:pt x="34738" y="12094"/>
                    <a:pt x="34750" y="12098"/>
                  </a:cubicBezTo>
                  <a:cubicBezTo>
                    <a:pt x="34781" y="12255"/>
                    <a:pt x="34798" y="12433"/>
                    <a:pt x="34708" y="12569"/>
                  </a:cubicBezTo>
                  <a:cubicBezTo>
                    <a:pt x="34621" y="12698"/>
                    <a:pt x="34443" y="12789"/>
                    <a:pt x="34176" y="12841"/>
                  </a:cubicBezTo>
                  <a:cubicBezTo>
                    <a:pt x="33894" y="12897"/>
                    <a:pt x="33576" y="12915"/>
                    <a:pt x="33188" y="12915"/>
                  </a:cubicBezTo>
                  <a:cubicBezTo>
                    <a:pt x="32866" y="12915"/>
                    <a:pt x="32496" y="12902"/>
                    <a:pt x="32057" y="12888"/>
                  </a:cubicBezTo>
                  <a:cubicBezTo>
                    <a:pt x="31412" y="12865"/>
                    <a:pt x="30607" y="12837"/>
                    <a:pt x="29586" y="12837"/>
                  </a:cubicBezTo>
                  <a:lnTo>
                    <a:pt x="8800" y="12837"/>
                  </a:lnTo>
                  <a:cubicBezTo>
                    <a:pt x="7800" y="12837"/>
                    <a:pt x="6833" y="12841"/>
                    <a:pt x="5939" y="12847"/>
                  </a:cubicBezTo>
                  <a:cubicBezTo>
                    <a:pt x="5199" y="12851"/>
                    <a:pt x="4507" y="12855"/>
                    <a:pt x="3887" y="12855"/>
                  </a:cubicBezTo>
                  <a:cubicBezTo>
                    <a:pt x="3179" y="12855"/>
                    <a:pt x="2567" y="12850"/>
                    <a:pt x="2090" y="12837"/>
                  </a:cubicBezTo>
                  <a:lnTo>
                    <a:pt x="1783" y="12828"/>
                  </a:lnTo>
                  <a:cubicBezTo>
                    <a:pt x="706" y="12798"/>
                    <a:pt x="700" y="12793"/>
                    <a:pt x="570" y="12668"/>
                  </a:cubicBezTo>
                  <a:cubicBezTo>
                    <a:pt x="526" y="12627"/>
                    <a:pt x="520" y="12598"/>
                    <a:pt x="520" y="12571"/>
                  </a:cubicBezTo>
                  <a:cubicBezTo>
                    <a:pt x="520" y="12511"/>
                    <a:pt x="556" y="12333"/>
                    <a:pt x="912" y="11971"/>
                  </a:cubicBezTo>
                  <a:cubicBezTo>
                    <a:pt x="1108" y="11772"/>
                    <a:pt x="1452" y="11550"/>
                    <a:pt x="1848" y="11293"/>
                  </a:cubicBezTo>
                  <a:cubicBezTo>
                    <a:pt x="2410" y="10928"/>
                    <a:pt x="3111" y="10473"/>
                    <a:pt x="3670" y="9890"/>
                  </a:cubicBezTo>
                  <a:lnTo>
                    <a:pt x="4006" y="9544"/>
                  </a:lnTo>
                  <a:cubicBezTo>
                    <a:pt x="4870" y="8657"/>
                    <a:pt x="5947" y="7555"/>
                    <a:pt x="6528" y="6084"/>
                  </a:cubicBezTo>
                  <a:cubicBezTo>
                    <a:pt x="7009" y="4866"/>
                    <a:pt x="7250" y="2705"/>
                    <a:pt x="7410" y="1274"/>
                  </a:cubicBezTo>
                  <a:cubicBezTo>
                    <a:pt x="7465" y="775"/>
                    <a:pt x="7515" y="343"/>
                    <a:pt x="7558" y="87"/>
                  </a:cubicBezTo>
                  <a:lnTo>
                    <a:pt x="7048" y="0"/>
                  </a:lnTo>
                  <a:cubicBezTo>
                    <a:pt x="7002" y="269"/>
                    <a:pt x="6956" y="688"/>
                    <a:pt x="6896" y="1217"/>
                  </a:cubicBezTo>
                  <a:cubicBezTo>
                    <a:pt x="6739" y="2621"/>
                    <a:pt x="6503" y="4741"/>
                    <a:pt x="6047" y="5895"/>
                  </a:cubicBezTo>
                  <a:cubicBezTo>
                    <a:pt x="5506" y="7268"/>
                    <a:pt x="4512" y="8286"/>
                    <a:pt x="3637" y="9183"/>
                  </a:cubicBezTo>
                  <a:lnTo>
                    <a:pt x="3298" y="9533"/>
                  </a:lnTo>
                  <a:cubicBezTo>
                    <a:pt x="2779" y="10073"/>
                    <a:pt x="2136" y="10490"/>
                    <a:pt x="1568" y="10859"/>
                  </a:cubicBezTo>
                  <a:cubicBezTo>
                    <a:pt x="1145" y="11133"/>
                    <a:pt x="780" y="11369"/>
                    <a:pt x="546" y="11608"/>
                  </a:cubicBezTo>
                  <a:cubicBezTo>
                    <a:pt x="172" y="11988"/>
                    <a:pt x="0" y="12296"/>
                    <a:pt x="5" y="12578"/>
                  </a:cubicBezTo>
                  <a:cubicBezTo>
                    <a:pt x="6" y="12752"/>
                    <a:pt x="78" y="12911"/>
                    <a:pt x="211" y="13040"/>
                  </a:cubicBezTo>
                  <a:cubicBezTo>
                    <a:pt x="492" y="13309"/>
                    <a:pt x="611" y="13312"/>
                    <a:pt x="1770" y="13345"/>
                  </a:cubicBezTo>
                  <a:lnTo>
                    <a:pt x="2075" y="13354"/>
                  </a:lnTo>
                  <a:cubicBezTo>
                    <a:pt x="2547" y="13367"/>
                    <a:pt x="3149" y="13372"/>
                    <a:pt x="3843" y="13372"/>
                  </a:cubicBezTo>
                  <a:cubicBezTo>
                    <a:pt x="4476" y="13372"/>
                    <a:pt x="5185" y="13368"/>
                    <a:pt x="5944" y="13364"/>
                  </a:cubicBezTo>
                  <a:cubicBezTo>
                    <a:pt x="6836" y="13358"/>
                    <a:pt x="7802" y="13354"/>
                    <a:pt x="8802" y="13354"/>
                  </a:cubicBezTo>
                  <a:lnTo>
                    <a:pt x="29586" y="13354"/>
                  </a:lnTo>
                  <a:cubicBezTo>
                    <a:pt x="30598" y="13354"/>
                    <a:pt x="31397" y="13381"/>
                    <a:pt x="32040" y="13403"/>
                  </a:cubicBezTo>
                  <a:cubicBezTo>
                    <a:pt x="32484" y="13420"/>
                    <a:pt x="32860" y="13432"/>
                    <a:pt x="33192" y="13432"/>
                  </a:cubicBezTo>
                  <a:cubicBezTo>
                    <a:pt x="33609" y="13432"/>
                    <a:pt x="33956" y="13412"/>
                    <a:pt x="34274" y="13348"/>
                  </a:cubicBezTo>
                  <a:cubicBezTo>
                    <a:pt x="34682" y="13269"/>
                    <a:pt x="34972" y="13103"/>
                    <a:pt x="35137" y="12856"/>
                  </a:cubicBezTo>
                  <a:cubicBezTo>
                    <a:pt x="35363" y="12517"/>
                    <a:pt x="35282" y="12127"/>
                    <a:pt x="35252" y="11980"/>
                  </a:cubicBezTo>
                  <a:cubicBezTo>
                    <a:pt x="35195" y="11701"/>
                    <a:pt x="35007" y="11639"/>
                    <a:pt x="34871" y="11593"/>
                  </a:cubicBezTo>
                  <a:cubicBezTo>
                    <a:pt x="34721" y="11545"/>
                    <a:pt x="34470" y="11463"/>
                    <a:pt x="34019" y="11025"/>
                  </a:cubicBezTo>
                  <a:cubicBezTo>
                    <a:pt x="33815" y="10828"/>
                    <a:pt x="33540" y="10585"/>
                    <a:pt x="33225" y="10309"/>
                  </a:cubicBezTo>
                  <a:cubicBezTo>
                    <a:pt x="32202" y="9412"/>
                    <a:pt x="30800" y="8183"/>
                    <a:pt x="30101" y="6928"/>
                  </a:cubicBezTo>
                  <a:cubicBezTo>
                    <a:pt x="29367" y="5611"/>
                    <a:pt x="28902" y="3294"/>
                    <a:pt x="28625" y="1909"/>
                  </a:cubicBezTo>
                  <a:cubicBezTo>
                    <a:pt x="28552" y="1542"/>
                    <a:pt x="28489" y="1231"/>
                    <a:pt x="28435" y="1000"/>
                  </a:cubicBezTo>
                  <a:cubicBezTo>
                    <a:pt x="28376" y="749"/>
                    <a:pt x="28353" y="598"/>
                    <a:pt x="28346" y="510"/>
                  </a:cubicBezTo>
                  <a:cubicBezTo>
                    <a:pt x="28373" y="500"/>
                    <a:pt x="28400" y="486"/>
                    <a:pt x="28422" y="468"/>
                  </a:cubicBezTo>
                  <a:lnTo>
                    <a:pt x="28537" y="268"/>
                  </a:lnTo>
                  <a:lnTo>
                    <a:pt x="28247" y="234"/>
                  </a:lnTo>
                  <a:lnTo>
                    <a:pt x="28111" y="56"/>
                  </a:lnTo>
                  <a:cubicBezTo>
                    <a:pt x="28153" y="24"/>
                    <a:pt x="28202" y="8"/>
                    <a:pt x="28254" y="8"/>
                  </a:cubicBezTo>
                  <a:cubicBezTo>
                    <a:pt x="28256" y="8"/>
                    <a:pt x="28258" y="8"/>
                    <a:pt x="28261" y="8"/>
                  </a:cubicBezTo>
                  <a:cubicBezTo>
                    <a:pt x="28231" y="3"/>
                    <a:pt x="28203" y="0"/>
                    <a:pt x="2817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Google Shape;1408;p77"/>
            <p:cNvSpPr/>
            <p:nvPr/>
          </p:nvSpPr>
          <p:spPr bwMode="auto">
            <a:xfrm>
              <a:off x="238125" y="1973675"/>
              <a:ext cx="2558775" cy="1623600"/>
            </a:xfrm>
            <a:custGeom>
              <a:avLst/>
              <a:gdLst/>
              <a:ahLst/>
              <a:cxnLst/>
              <a:rect l="l" t="t" r="r" b="b"/>
              <a:pathLst>
                <a:path w="102351" h="64944" extrusionOk="0">
                  <a:moveTo>
                    <a:pt x="99608" y="516"/>
                  </a:moveTo>
                  <a:cubicBezTo>
                    <a:pt x="100838" y="516"/>
                    <a:pt x="101835" y="1513"/>
                    <a:pt x="101835" y="2744"/>
                  </a:cubicBezTo>
                  <a:lnTo>
                    <a:pt x="101835" y="62200"/>
                  </a:lnTo>
                  <a:cubicBezTo>
                    <a:pt x="101833" y="63429"/>
                    <a:pt x="100836" y="64425"/>
                    <a:pt x="99608" y="64426"/>
                  </a:cubicBezTo>
                  <a:lnTo>
                    <a:pt x="2743" y="64426"/>
                  </a:lnTo>
                  <a:cubicBezTo>
                    <a:pt x="1514" y="64425"/>
                    <a:pt x="519" y="63429"/>
                    <a:pt x="517" y="62200"/>
                  </a:cubicBezTo>
                  <a:lnTo>
                    <a:pt x="517" y="2744"/>
                  </a:lnTo>
                  <a:cubicBezTo>
                    <a:pt x="519" y="1515"/>
                    <a:pt x="1514" y="518"/>
                    <a:pt x="2743" y="516"/>
                  </a:cubicBezTo>
                  <a:close/>
                  <a:moveTo>
                    <a:pt x="2743" y="1"/>
                  </a:moveTo>
                  <a:cubicBezTo>
                    <a:pt x="1230" y="1"/>
                    <a:pt x="0" y="1229"/>
                    <a:pt x="0" y="2744"/>
                  </a:cubicBezTo>
                  <a:lnTo>
                    <a:pt x="0" y="62200"/>
                  </a:lnTo>
                  <a:cubicBezTo>
                    <a:pt x="0" y="63713"/>
                    <a:pt x="1230" y="64943"/>
                    <a:pt x="2743" y="64943"/>
                  </a:cubicBezTo>
                  <a:lnTo>
                    <a:pt x="99608" y="64943"/>
                  </a:lnTo>
                  <a:cubicBezTo>
                    <a:pt x="101120" y="64943"/>
                    <a:pt x="102351" y="63713"/>
                    <a:pt x="102351" y="62200"/>
                  </a:cubicBezTo>
                  <a:lnTo>
                    <a:pt x="102351" y="2744"/>
                  </a:lnTo>
                  <a:cubicBezTo>
                    <a:pt x="102351" y="1228"/>
                    <a:pt x="101123" y="1"/>
                    <a:pt x="9960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Google Shape;1409;p77"/>
            <p:cNvSpPr/>
            <p:nvPr/>
          </p:nvSpPr>
          <p:spPr bwMode="auto">
            <a:xfrm>
              <a:off x="255425" y="1991200"/>
              <a:ext cx="2524175" cy="1588500"/>
            </a:xfrm>
            <a:custGeom>
              <a:avLst/>
              <a:gdLst/>
              <a:ahLst/>
              <a:cxnLst/>
              <a:rect l="l" t="t" r="r" b="b"/>
              <a:pathLst>
                <a:path w="100967" h="63540" extrusionOk="0">
                  <a:moveTo>
                    <a:pt x="98640" y="518"/>
                  </a:moveTo>
                  <a:cubicBezTo>
                    <a:pt x="99639" y="518"/>
                    <a:pt x="100449" y="1328"/>
                    <a:pt x="100449" y="2328"/>
                  </a:cubicBezTo>
                  <a:lnTo>
                    <a:pt x="100449" y="61214"/>
                  </a:lnTo>
                  <a:cubicBezTo>
                    <a:pt x="100448" y="62212"/>
                    <a:pt x="99639" y="63022"/>
                    <a:pt x="98640" y="63024"/>
                  </a:cubicBezTo>
                  <a:lnTo>
                    <a:pt x="2328" y="63024"/>
                  </a:lnTo>
                  <a:cubicBezTo>
                    <a:pt x="1328" y="63022"/>
                    <a:pt x="519" y="62212"/>
                    <a:pt x="517" y="61214"/>
                  </a:cubicBezTo>
                  <a:lnTo>
                    <a:pt x="517" y="2328"/>
                  </a:lnTo>
                  <a:cubicBezTo>
                    <a:pt x="519" y="1328"/>
                    <a:pt x="1328" y="519"/>
                    <a:pt x="2328" y="518"/>
                  </a:cubicBezTo>
                  <a:close/>
                  <a:moveTo>
                    <a:pt x="2328" y="1"/>
                  </a:moveTo>
                  <a:cubicBezTo>
                    <a:pt x="1042" y="2"/>
                    <a:pt x="2" y="1043"/>
                    <a:pt x="0" y="2328"/>
                  </a:cubicBezTo>
                  <a:lnTo>
                    <a:pt x="0" y="61214"/>
                  </a:lnTo>
                  <a:cubicBezTo>
                    <a:pt x="2" y="62498"/>
                    <a:pt x="1042" y="63538"/>
                    <a:pt x="2328" y="63540"/>
                  </a:cubicBezTo>
                  <a:lnTo>
                    <a:pt x="98640" y="63540"/>
                  </a:lnTo>
                  <a:cubicBezTo>
                    <a:pt x="99925" y="63538"/>
                    <a:pt x="100965" y="62498"/>
                    <a:pt x="100967" y="61214"/>
                  </a:cubicBezTo>
                  <a:lnTo>
                    <a:pt x="100967" y="2328"/>
                  </a:lnTo>
                  <a:cubicBezTo>
                    <a:pt x="100967" y="1043"/>
                    <a:pt x="99925" y="1"/>
                    <a:pt x="9864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Google Shape;1410;p77"/>
            <p:cNvSpPr/>
            <p:nvPr/>
          </p:nvSpPr>
          <p:spPr bwMode="auto">
            <a:xfrm>
              <a:off x="1091150" y="3888075"/>
              <a:ext cx="856825" cy="25"/>
            </a:xfrm>
            <a:custGeom>
              <a:avLst/>
              <a:gdLst/>
              <a:ahLst/>
              <a:cxnLst/>
              <a:rect l="l" t="t" r="r" b="b"/>
              <a:pathLst>
                <a:path w="34273" h="1" extrusionOk="0">
                  <a:moveTo>
                    <a:pt x="1" y="0"/>
                  </a:moveTo>
                  <a:lnTo>
                    <a:pt x="34272" y="0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Google Shape;1411;p77"/>
            <p:cNvSpPr/>
            <p:nvPr/>
          </p:nvSpPr>
          <p:spPr bwMode="auto">
            <a:xfrm>
              <a:off x="1091125" y="3881600"/>
              <a:ext cx="856849" cy="12925"/>
            </a:xfrm>
            <a:custGeom>
              <a:avLst/>
              <a:gdLst/>
              <a:ahLst/>
              <a:cxnLst/>
              <a:rect l="l" t="t" r="r" b="b"/>
              <a:pathLst>
                <a:path w="34274" h="517" extrusionOk="0">
                  <a:moveTo>
                    <a:pt x="0" y="1"/>
                  </a:moveTo>
                  <a:lnTo>
                    <a:pt x="0" y="516"/>
                  </a:lnTo>
                  <a:lnTo>
                    <a:pt x="34273" y="516"/>
                  </a:lnTo>
                  <a:lnTo>
                    <a:pt x="3427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9" name="Google Shape;372;p46">
            <a:hlinkClick r:id="" action="ppaction://hlinkshowjump?jump=nextslide"/>
          </p:cNvPr>
          <p:cNvCxnSpPr>
            <a:cxnSpLocks/>
          </p:cNvCxnSpPr>
          <p:nvPr/>
        </p:nvCxnSpPr>
        <p:spPr bwMode="auto"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Google Shape;373;p46">
            <a:hlinkClick r:id="" action="ppaction://hlinkshowjump?jump=previousslide"/>
          </p:cNvPr>
          <p:cNvCxnSpPr>
            <a:cxnSpLocks/>
          </p:cNvCxnSpPr>
          <p:nvPr/>
        </p:nvCxnSpPr>
        <p:spPr bwMode="auto">
          <a:xfrm rot="10800000">
            <a:off x="232774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2" name="Grafik 21"/>
          <p:cNvPicPr>
            <a:picLocks noChangeAspect="1"/>
          </p:cNvPicPr>
          <p:nvPr/>
        </p:nvPicPr>
        <p:blipFill>
          <a:blip r:embed="rId3"/>
          <a:srcRect l="17442" t="17705" r="15697" b="18986"/>
          <a:stretch/>
        </p:blipFill>
        <p:spPr bwMode="auto">
          <a:xfrm>
            <a:off x="4251960" y="1588993"/>
            <a:ext cx="4296590" cy="183072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5408428" y="4820093"/>
            <a:ext cx="2636874" cy="17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aseline="300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1</a:t>
            </a:r>
            <a:r>
              <a:rPr lang="de-DE" u="sng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 tooltip="http://www.kindreflex.be/"/>
              </a:rPr>
              <a:t>www.kindreflex.be</a:t>
            </a:r>
            <a:r>
              <a:rPr lang="de-DE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>
              <a:solidFill>
                <a:srgbClr val="E6331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84225" y="4767263"/>
            <a:ext cx="5830825" cy="274637"/>
          </a:xfrm>
        </p:spPr>
        <p:txBody>
          <a:bodyPr/>
          <a:lstStyle/>
          <a:p>
            <a:r>
              <a:rPr lang="en-GB"/>
              <a:t>4th Annual AFINet Conference, Rotterdam, NL, 16 June 2023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“Dealing with the life situation of children growing up in families with addiction issues is a challenge for professionals across all fields, disciplines and institutions.”</a:t>
            </a:r>
          </a:p>
          <a:p>
            <a:pPr>
              <a:defRPr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 idx="3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de-DE" dirty="0">
                <a:solidFill>
                  <a:srgbClr val="E63312"/>
                </a:solidFill>
              </a:rPr>
              <a:t>Bella Donna, 2015</a:t>
            </a:r>
            <a:endParaRPr lang="en-GB" dirty="0">
              <a:solidFill>
                <a:srgbClr val="E63312"/>
              </a:solidFill>
            </a:endParaRPr>
          </a:p>
        </p:txBody>
      </p:sp>
      <p:grpSp>
        <p:nvGrpSpPr>
          <p:cNvPr id="6" name="Google Shape;10974;p96"/>
          <p:cNvGrpSpPr>
            <a:grpSpLocks noChangeAspect="1"/>
          </p:cNvGrpSpPr>
          <p:nvPr/>
        </p:nvGrpSpPr>
        <p:grpSpPr bwMode="auto">
          <a:xfrm>
            <a:off x="7028643" y="426720"/>
            <a:ext cx="1461572" cy="1239446"/>
            <a:chOff x="2661459" y="2015001"/>
            <a:chExt cx="322508" cy="273494"/>
          </a:xfrm>
        </p:grpSpPr>
        <p:sp>
          <p:nvSpPr>
            <p:cNvPr id="7" name="Google Shape;10975;p96"/>
            <p:cNvSpPr/>
            <p:nvPr/>
          </p:nvSpPr>
          <p:spPr bwMode="auto"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/>
            </a:p>
          </p:txBody>
        </p:sp>
        <p:sp>
          <p:nvSpPr>
            <p:cNvPr id="8" name="Google Shape;10976;p96"/>
            <p:cNvSpPr/>
            <p:nvPr/>
          </p:nvSpPr>
          <p:spPr bwMode="auto">
            <a:xfrm>
              <a:off x="2946442" y="2015001"/>
              <a:ext cx="37525" cy="26798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/>
            </a:p>
          </p:txBody>
        </p:sp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08349" y="2796539"/>
            <a:ext cx="1689135" cy="1633935"/>
          </a:xfrm>
          <a:prstGeom prst="rect">
            <a:avLst/>
          </a:prstGeom>
        </p:spPr>
      </p:pic>
      <p:pic>
        <p:nvPicPr>
          <p:cNvPr id="10" name="Grafik 9" descr="Logo-solo_1500px_transparent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24156" y="4719850"/>
            <a:ext cx="792000" cy="250218"/>
          </a:xfrm>
          <a:prstGeom prst="rect">
            <a:avLst/>
          </a:prstGeom>
        </p:spPr>
      </p:pic>
      <p:cxnSp>
        <p:nvCxnSpPr>
          <p:cNvPr id="11" name="Google Shape;372;p46">
            <a:hlinkClick r:id="" action="ppaction://hlinkshowjump?jump=nextslide"/>
          </p:cNvPr>
          <p:cNvCxnSpPr>
            <a:cxnSpLocks/>
          </p:cNvCxnSpPr>
          <p:nvPr/>
        </p:nvCxnSpPr>
        <p:spPr bwMode="auto"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373;p46">
            <a:hlinkClick r:id="" action="ppaction://hlinkshowjump?jump=previousslide"/>
          </p:cNvPr>
          <p:cNvCxnSpPr>
            <a:cxnSpLocks/>
          </p:cNvCxnSpPr>
          <p:nvPr/>
        </p:nvCxnSpPr>
        <p:spPr bwMode="auto">
          <a:xfrm rot="10800000">
            <a:off x="232774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409973" y="4630108"/>
            <a:ext cx="1349456" cy="452633"/>
          </a:xfrm>
          <a:prstGeom prst="rect">
            <a:avLst/>
          </a:prstGeom>
        </p:spPr>
      </p:pic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284225" y="4767263"/>
            <a:ext cx="5830825" cy="274637"/>
          </a:xfrm>
        </p:spPr>
        <p:txBody>
          <a:bodyPr/>
          <a:lstStyle/>
          <a:p>
            <a:r>
              <a:rPr lang="en-GB" dirty="0"/>
              <a:t>4th Annual </a:t>
            </a:r>
            <a:r>
              <a:rPr lang="en-GB" dirty="0" err="1"/>
              <a:t>AFINet</a:t>
            </a:r>
            <a:r>
              <a:rPr lang="en-GB" dirty="0"/>
              <a:t> Conference, Rotterdam, NL, 16 June 2023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Google Shape;638;p54"/>
          <p:cNvSpPr txBox="1"/>
          <p:nvPr/>
        </p:nvSpPr>
        <p:spPr bwMode="auto">
          <a:xfrm>
            <a:off x="294405" y="1002420"/>
            <a:ext cx="5285707" cy="354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13 </a:t>
            </a:r>
            <a:r>
              <a:rPr lang="de-DE" sz="1600" dirty="0" err="1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beneficiaries</a:t>
            </a:r>
            <a:r>
              <a:rPr lang="de-DE" sz="1600" dirty="0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in 12 EU countries:</a:t>
            </a:r>
            <a:br>
              <a:rPr lang="de-DE" sz="1600" dirty="0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</a:b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Belgium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Cyprus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, Czechia,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Finland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, Germany,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Greece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Italy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, Spain/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Catalonia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, Portugal,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Slovenia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Slovakia</a:t>
            </a:r>
            <a:b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</a:b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&amp; the </a:t>
            </a:r>
            <a:r>
              <a:rPr lang="de-DE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Netherlands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rgbClr val="E63312"/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sz="1600" dirty="0" err="1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Local</a:t>
            </a:r>
            <a:r>
              <a:rPr lang="de-DE" sz="1600" dirty="0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sz="1600" dirty="0" err="1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partners</a:t>
            </a:r>
            <a:r>
              <a:rPr lang="de-DE" sz="1600" dirty="0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in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each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country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with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responsibility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for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child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protection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(e.g.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youth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welfare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,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social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services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, … (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letter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of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intent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sz="1600" dirty="0" err="1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Coordinator</a:t>
            </a:r>
            <a:r>
              <a:rPr lang="de-DE" sz="1600" dirty="0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: LWL (Germany)</a:t>
            </a:r>
          </a:p>
          <a:p>
            <a:pPr>
              <a:defRPr/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  <a:p>
            <a:pPr>
              <a:defRPr/>
            </a:pPr>
            <a:endParaRPr lang="de-DE" sz="1600" dirty="0">
              <a:solidFill>
                <a:srgbClr val="E63312"/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  <a:p>
            <a:pPr>
              <a:defRPr/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71800" y="1779662"/>
            <a:ext cx="1970441" cy="660924"/>
          </a:xfrm>
          <a:prstGeom prst="rect">
            <a:avLst/>
          </a:prstGeom>
        </p:spPr>
      </p:pic>
      <p:sp>
        <p:nvSpPr>
          <p:cNvPr id="38" name="Google Shape;638;p54"/>
          <p:cNvSpPr txBox="1"/>
          <p:nvPr/>
        </p:nvSpPr>
        <p:spPr bwMode="auto">
          <a:xfrm>
            <a:off x="579760" y="326953"/>
            <a:ext cx="3632200" cy="55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defRPr/>
            </a:pPr>
            <a:r>
              <a:rPr lang="en" sz="2800" b="1" dirty="0">
                <a:solidFill>
                  <a:schemeClr val="tx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Project consortium</a:t>
            </a:r>
            <a:endParaRPr sz="2800" b="1" dirty="0">
              <a:solidFill>
                <a:schemeClr val="tx1"/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</p:txBody>
      </p:sp>
      <p:cxnSp>
        <p:nvCxnSpPr>
          <p:cNvPr id="40" name="Google Shape;372;p46">
            <a:hlinkClick r:id="" action="ppaction://hlinkshowjump?jump=nextslide"/>
          </p:cNvPr>
          <p:cNvCxnSpPr>
            <a:cxnSpLocks/>
          </p:cNvCxnSpPr>
          <p:nvPr/>
        </p:nvCxnSpPr>
        <p:spPr bwMode="auto"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" name="Google Shape;373;p46">
            <a:hlinkClick r:id="" action="ppaction://hlinkshowjump?jump=previousslide"/>
          </p:cNvPr>
          <p:cNvCxnSpPr>
            <a:cxnSpLocks/>
          </p:cNvCxnSpPr>
          <p:nvPr/>
        </p:nvCxnSpPr>
        <p:spPr bwMode="auto">
          <a:xfrm rot="10800000">
            <a:off x="232774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2" name="Grafik 2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7654" y="3821243"/>
            <a:ext cx="1440662" cy="89616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580112" y="303450"/>
            <a:ext cx="3194938" cy="319493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722" y="3795886"/>
            <a:ext cx="1755444" cy="724469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4th Annual </a:t>
            </a:r>
            <a:r>
              <a:rPr lang="en-GB" dirty="0" err="1"/>
              <a:t>AFINet</a:t>
            </a:r>
            <a:r>
              <a:rPr lang="en-GB" dirty="0"/>
              <a:t> Conference, Rotterdam, NL, 16 June 2023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8" name="Google Shape;788;p61"/>
          <p:cNvSpPr/>
          <p:nvPr/>
        </p:nvSpPr>
        <p:spPr bwMode="auto">
          <a:xfrm>
            <a:off x="1075498" y="1474869"/>
            <a:ext cx="2848430" cy="2546400"/>
          </a:xfrm>
          <a:prstGeom prst="rect">
            <a:avLst/>
          </a:prstGeom>
          <a:noFill/>
          <a:ln w="9525" cap="flat" cmpd="sng">
            <a:solidFill>
              <a:srgbClr val="E633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sz="1800">
              <a:solidFill>
                <a:srgbClr val="FD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1" name="Google Shape;791;p61"/>
          <p:cNvSpPr txBox="1">
            <a:spLocks noGrp="1"/>
          </p:cNvSpPr>
          <p:nvPr>
            <p:ph type="subTitle" idx="1"/>
          </p:nvPr>
        </p:nvSpPr>
        <p:spPr bwMode="auto">
          <a:xfrm>
            <a:off x="364722" y="1851670"/>
            <a:ext cx="3199165" cy="17927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buNone/>
              <a:defRPr/>
            </a:pPr>
            <a:r>
              <a:rPr lang="en-GB" sz="1800" dirty="0"/>
              <a:t>Preventing a possible risk to the well-being of children from families with addiction problems through </a:t>
            </a:r>
            <a:r>
              <a:rPr lang="en-GB" sz="1800" b="1" dirty="0"/>
              <a:t>binding cooperation between youth and addiction services.</a:t>
            </a:r>
            <a:endParaRPr b="1" dirty="0"/>
          </a:p>
        </p:txBody>
      </p:sp>
      <p:cxnSp>
        <p:nvCxnSpPr>
          <p:cNvPr id="792" name="Google Shape;792;p61">
            <a:hlinkClick r:id="" action="ppaction://hlinkshowjump?jump=nextslide"/>
          </p:cNvPr>
          <p:cNvCxnSpPr>
            <a:cxnSpLocks/>
          </p:cNvCxnSpPr>
          <p:nvPr/>
        </p:nvCxnSpPr>
        <p:spPr bwMode="auto"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4" name="Google Shape;794;p61"/>
          <p:cNvSpPr txBox="1">
            <a:spLocks noGrp="1"/>
          </p:cNvSpPr>
          <p:nvPr>
            <p:ph type="title"/>
          </p:nvPr>
        </p:nvSpPr>
        <p:spPr bwMode="auto">
          <a:xfrm>
            <a:off x="713225" y="476525"/>
            <a:ext cx="249062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defRPr/>
            </a:pPr>
            <a:r>
              <a:rPr lang="en" dirty="0">
                <a:solidFill>
                  <a:srgbClr val="E63312"/>
                </a:solidFill>
              </a:rPr>
              <a:t>Main objective</a:t>
            </a:r>
            <a:endParaRPr dirty="0">
              <a:solidFill>
                <a:srgbClr val="E63312"/>
              </a:solidFill>
            </a:endParaRPr>
          </a:p>
        </p:txBody>
      </p:sp>
      <p:pic>
        <p:nvPicPr>
          <p:cNvPr id="7" name="Grafik 6" descr="Logo-solo_1500px_transparent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91425" y="4748732"/>
            <a:ext cx="792000" cy="250218"/>
          </a:xfrm>
          <a:prstGeom prst="rect">
            <a:avLst/>
          </a:prstGeom>
        </p:spPr>
      </p:pic>
      <p:cxnSp>
        <p:nvCxnSpPr>
          <p:cNvPr id="8" name="Google Shape;372;p46">
            <a:hlinkClick r:id="" action="ppaction://hlinkshowjump?jump=nextslide"/>
          </p:cNvPr>
          <p:cNvCxnSpPr>
            <a:cxnSpLocks/>
          </p:cNvCxnSpPr>
          <p:nvPr/>
        </p:nvCxnSpPr>
        <p:spPr bwMode="auto"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373;p46">
            <a:hlinkClick r:id="" action="ppaction://hlinkshowjump?jump=previousslide"/>
          </p:cNvPr>
          <p:cNvCxnSpPr>
            <a:cxnSpLocks/>
          </p:cNvCxnSpPr>
          <p:nvPr/>
        </p:nvCxnSpPr>
        <p:spPr bwMode="auto">
          <a:xfrm rot="10800000">
            <a:off x="232774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11318" y="4647524"/>
            <a:ext cx="1349456" cy="452633"/>
          </a:xfrm>
          <a:prstGeom prst="rect">
            <a:avLst/>
          </a:prstGeom>
        </p:spPr>
      </p:pic>
      <p:sp>
        <p:nvSpPr>
          <p:cNvPr id="11" name="Titel 13"/>
          <p:cNvSpPr>
            <a:spLocks noGrp="1"/>
          </p:cNvSpPr>
          <p:nvPr>
            <p:ph type="title"/>
          </p:nvPr>
        </p:nvSpPr>
        <p:spPr bwMode="auto">
          <a:xfrm>
            <a:off x="4355976" y="456939"/>
            <a:ext cx="2597044" cy="572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2800" b="1" dirty="0" err="1">
                <a:solidFill>
                  <a:srgbClr val="E63312"/>
                </a:solidFill>
              </a:rPr>
              <a:t>Specific</a:t>
            </a:r>
            <a:r>
              <a:rPr lang="de-DE" sz="2800" b="1" dirty="0">
                <a:solidFill>
                  <a:srgbClr val="E63312"/>
                </a:solidFill>
              </a:rPr>
              <a:t> </a:t>
            </a:r>
            <a:r>
              <a:rPr lang="de-DE" sz="2800" b="1" dirty="0" err="1">
                <a:solidFill>
                  <a:srgbClr val="E63312"/>
                </a:solidFill>
              </a:rPr>
              <a:t>objectives</a:t>
            </a:r>
            <a:endParaRPr lang="en-GB" sz="2800" b="1" dirty="0">
              <a:solidFill>
                <a:srgbClr val="E6331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419074" y="1471465"/>
            <a:ext cx="4355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Improve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cooperation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structures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1200" dirty="0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Identify affected children earlier!</a:t>
            </a:r>
            <a:endParaRPr lang="en-GB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1200" dirty="0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Develop &amp; implement a guide for joint development of a cooperation agreement!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Qualify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professionals</a:t>
            </a: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1200" dirty="0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 security of action in both help systems!</a:t>
            </a:r>
            <a:endParaRPr lang="de-DE" sz="1200" dirty="0">
              <a:solidFill>
                <a:srgbClr val="E6331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Offer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suitable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help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200" dirty="0" err="1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Offer</a:t>
            </a:r>
            <a:r>
              <a:rPr lang="de-DE" sz="1200" dirty="0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200" dirty="0" err="1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suitable</a:t>
            </a:r>
            <a:r>
              <a:rPr lang="de-DE" sz="1200" dirty="0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help </a:t>
            </a:r>
            <a:r>
              <a:rPr lang="de-DE" sz="1200" dirty="0" err="1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de-DE" sz="1200" dirty="0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de-DE" sz="1200" dirty="0" err="1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children</a:t>
            </a:r>
            <a:r>
              <a:rPr lang="de-DE" sz="1200" dirty="0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de-DE" sz="1200" dirty="0" err="1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families</a:t>
            </a:r>
            <a:endParaRPr lang="de-DE" sz="1200" dirty="0">
              <a:solidFill>
                <a:srgbClr val="E6331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1200" dirty="0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Strengthen children's protective factors!</a:t>
            </a: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1200" dirty="0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mentoring approach</a:t>
            </a:r>
          </a:p>
          <a:p>
            <a:pPr marL="114300">
              <a:spcAft>
                <a:spcPts val="600"/>
              </a:spcAft>
              <a:defRPr/>
            </a:pPr>
            <a:endParaRPr lang="de-DE" sz="1200" dirty="0">
              <a:solidFill>
                <a:srgbClr val="E6331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000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de-DE" sz="1200" dirty="0">
              <a:solidFill>
                <a:srgbClr val="E6331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Google Shape;10038;p94"/>
          <p:cNvSpPr>
            <a:spLocks noChangeAspect="1"/>
          </p:cNvSpPr>
          <p:nvPr/>
        </p:nvSpPr>
        <p:spPr bwMode="auto">
          <a:xfrm>
            <a:off x="7429333" y="127465"/>
            <a:ext cx="1124184" cy="1123087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0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4th Annual AFINet Conference, Rotterdam, NL, 16 June 2023 </a:t>
            </a:r>
          </a:p>
        </p:txBody>
      </p:sp>
    </p:spTree>
    <p:extLst>
      <p:ext uri="{BB962C8B-B14F-4D97-AF65-F5344CB8AC3E}">
        <p14:creationId xmlns:p14="http://schemas.microsoft.com/office/powerpoint/2010/main" val="121637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/>
          <p:nvPr/>
        </p:nvSpPr>
        <p:spPr bwMode="auto">
          <a:xfrm>
            <a:off x="1331892" y="326200"/>
            <a:ext cx="6471509" cy="696521"/>
          </a:xfrm>
          <a:prstGeom prst="rect">
            <a:avLst/>
          </a:prstGeom>
        </p:spPr>
        <p:txBody>
          <a:bodyPr/>
          <a:lstStyle>
            <a:lvl1pPr algn="l" defTabSz="914400">
              <a:spcBef>
                <a:spcPts val="0"/>
              </a:spcBef>
              <a:buNone/>
              <a:defRPr sz="3600">
                <a:solidFill>
                  <a:srgbClr val="E63312"/>
                </a:solidFill>
                <a:latin typeface="Inter Medium"/>
                <a:ea typeface="Inter Medium"/>
                <a:cs typeface="Inter Medium"/>
              </a:defRPr>
            </a:lvl1pPr>
          </a:lstStyle>
          <a:p>
            <a:pPr algn="ctr">
              <a:defRPr/>
            </a:pPr>
            <a:endParaRPr lang="en-GB" sz="27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827584" y="1722927"/>
            <a:ext cx="2444942" cy="264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spcAft>
                <a:spcPts val="450"/>
              </a:spcAft>
              <a:buClr>
                <a:srgbClr val="E63312"/>
              </a:buClr>
              <a:buFont typeface="Wingdings"/>
              <a:buChar char="v"/>
              <a:defRPr/>
            </a:pP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Development of 12 individual </a:t>
            </a:r>
            <a:r>
              <a:rPr lang="de-DE" sz="1050" dirty="0" err="1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cooperation</a:t>
            </a:r>
            <a:r>
              <a:rPr lang="de-DE" sz="1050" dirty="0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sz="1050" dirty="0" err="1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agreements</a:t>
            </a:r>
            <a:r>
              <a:rPr lang="de-DE" sz="1050" dirty="0">
                <a:solidFill>
                  <a:srgbClr val="E63312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sz="1050" dirty="0">
                <a:solidFill>
                  <a:schemeClr val="tx1"/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in 12 </a:t>
            </a: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countries </a:t>
            </a: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along</a:t>
            </a: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a </a:t>
            </a: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guide</a:t>
            </a: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</a:p>
          <a:p>
            <a:pPr marL="214313" indent="-214313">
              <a:spcAft>
                <a:spcPts val="450"/>
              </a:spcAft>
              <a:buClr>
                <a:srgbClr val="E63312"/>
              </a:buClr>
              <a:buFont typeface="Wingdings"/>
              <a:buChar char="v"/>
              <a:defRPr/>
            </a:pPr>
            <a:r>
              <a:rPr lang="de-DE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Guide</a:t>
            </a: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towards</a:t>
            </a: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a </a:t>
            </a: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binding</a:t>
            </a: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individual </a:t>
            </a: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cooperation</a:t>
            </a: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agreement</a:t>
            </a:r>
            <a:endParaRPr lang="en-GB" sz="105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  <a:p>
            <a:pPr marL="214313" indent="-214313">
              <a:spcAft>
                <a:spcPts val="450"/>
              </a:spcAft>
              <a:buClr>
                <a:srgbClr val="E63312"/>
              </a:buClr>
              <a:buFont typeface="Wingdings"/>
              <a:buChar char="v"/>
              <a:defRPr/>
            </a:pP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Implementing</a:t>
            </a: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the </a:t>
            </a: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agreements</a:t>
            </a:r>
            <a:endParaRPr lang="de-DE" sz="105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  <a:p>
            <a:pPr marL="214313" indent="-214313">
              <a:spcAft>
                <a:spcPts val="450"/>
              </a:spcAft>
              <a:buClr>
                <a:srgbClr val="E63312"/>
              </a:buClr>
              <a:buFont typeface="Wingdings"/>
              <a:buChar char="v"/>
              <a:defRPr/>
            </a:pP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Participation</a:t>
            </a: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in 6 </a:t>
            </a:r>
            <a:r>
              <a:rPr lang="de-DE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joint</a:t>
            </a:r>
            <a:r>
              <a:rPr lang="de-DE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international </a:t>
            </a:r>
            <a:r>
              <a:rPr lang="de-DE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workshops</a:t>
            </a:r>
            <a:endParaRPr lang="de-DE" sz="105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  <a:p>
            <a:pPr marL="214313" indent="-214313">
              <a:spcAft>
                <a:spcPts val="450"/>
              </a:spcAft>
              <a:buClr>
                <a:srgbClr val="E63312"/>
              </a:buClr>
              <a:buFont typeface="Wingdings"/>
              <a:buChar char="v"/>
              <a:defRPr/>
            </a:pP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Monthly</a:t>
            </a: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online </a:t>
            </a: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work</a:t>
            </a: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meetings</a:t>
            </a:r>
            <a:endParaRPr lang="de-DE" sz="105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  <a:p>
            <a:pPr marL="214313" indent="-214313">
              <a:spcAft>
                <a:spcPts val="450"/>
              </a:spcAft>
              <a:buClr>
                <a:srgbClr val="E63312"/>
              </a:buClr>
              <a:buFont typeface="Wingdings"/>
              <a:buChar char="v"/>
              <a:defRPr/>
            </a:pP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Monitoring: Quarterly </a:t>
            </a: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status</a:t>
            </a: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reports</a:t>
            </a:r>
            <a:endParaRPr lang="de-DE" sz="105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  <a:p>
            <a:pPr marL="214313" indent="-214313">
              <a:spcAft>
                <a:spcPts val="450"/>
              </a:spcAft>
              <a:buClr>
                <a:srgbClr val="E63312"/>
              </a:buClr>
              <a:buFont typeface="Wingdings"/>
              <a:buChar char="v"/>
              <a:defRPr/>
            </a:pP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Questionnaires</a:t>
            </a: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(t0-t4) </a:t>
            </a:r>
            <a:r>
              <a:rPr lang="de-DE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(not </a:t>
            </a:r>
            <a:r>
              <a:rPr lang="de-DE" sz="105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yet</a:t>
            </a:r>
            <a:r>
              <a:rPr lang="de-DE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sz="105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completed</a:t>
            </a:r>
            <a:r>
              <a:rPr lang="de-DE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) 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3833918" y="1682768"/>
            <a:ext cx="1890210" cy="1834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spcAft>
                <a:spcPts val="450"/>
              </a:spcAft>
              <a:buClr>
                <a:srgbClr val="E63312"/>
              </a:buClr>
              <a:buFont typeface="Wingdings"/>
              <a:buChar char="v"/>
              <a:defRPr/>
            </a:pPr>
            <a:r>
              <a:rPr lang="en-GB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Joint training 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for 42 professionals from addiction and youth welfare services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4313" indent="-214313">
              <a:spcAft>
                <a:spcPts val="450"/>
              </a:spcAft>
              <a:buClr>
                <a:srgbClr val="E63312"/>
              </a:buClr>
              <a:buFont typeface="Wingdings"/>
              <a:buChar char="v"/>
              <a:defRPr/>
            </a:pPr>
            <a:r>
              <a:rPr lang="en-GB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Curriculum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for training &amp; knowledge transfer</a:t>
            </a:r>
          </a:p>
          <a:p>
            <a:pPr marL="214313" indent="-214313">
              <a:spcAft>
                <a:spcPts val="450"/>
              </a:spcAft>
              <a:buClr>
                <a:srgbClr val="E63312"/>
              </a:buClr>
              <a:buFont typeface="Wingdings"/>
              <a:buChar char="v"/>
              <a:defRPr/>
            </a:pP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Partially</a:t>
            </a: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further</a:t>
            </a: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trainings</a:t>
            </a: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in countries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6876256" y="1660113"/>
            <a:ext cx="1890210" cy="2505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spcAft>
                <a:spcPts val="450"/>
              </a:spcAft>
              <a:buClr>
                <a:srgbClr val="E63312"/>
              </a:buClr>
              <a:buFont typeface="Wingdings"/>
              <a:buChar char="v"/>
              <a:defRPr/>
            </a:pP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Following the example of "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Balu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und Du” (German approach)</a:t>
            </a:r>
          </a:p>
          <a:p>
            <a:pPr marL="214313" indent="-214313">
              <a:spcAft>
                <a:spcPts val="450"/>
              </a:spcAft>
              <a:buClr>
                <a:srgbClr val="E63312"/>
              </a:buClr>
              <a:buFont typeface="Wingdings"/>
              <a:buChar char="v"/>
              <a:defRPr/>
            </a:pP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Testing the mentoring approach for children from families with addiction problems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4313" indent="-214313">
              <a:spcAft>
                <a:spcPts val="450"/>
              </a:spcAft>
              <a:buClr>
                <a:srgbClr val="E63312"/>
              </a:buClr>
              <a:buFont typeface="Wingdings"/>
              <a:buChar char="v"/>
              <a:defRPr/>
            </a:pP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Lessons learned on mentoring for children from families with addiction problems</a:t>
            </a:r>
            <a:endParaRPr lang="de-DE" sz="105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880091" y="1069493"/>
            <a:ext cx="1603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 dirty="0" err="1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Structures</a:t>
            </a:r>
            <a:r>
              <a:rPr lang="de-DE" sz="1600" b="1" dirty="0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de-DE" sz="1600" b="1" dirty="0" err="1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cooperation</a:t>
            </a:r>
            <a:endParaRPr lang="en-GB" sz="1600" dirty="0">
              <a:solidFill>
                <a:srgbClr val="E6331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Google Shape;678;p55"/>
          <p:cNvCxnSpPr>
            <a:cxnSpLocks/>
          </p:cNvCxnSpPr>
          <p:nvPr/>
        </p:nvCxnSpPr>
        <p:spPr bwMode="auto">
          <a:xfrm flipH="1">
            <a:off x="770792" y="1076148"/>
            <a:ext cx="2034" cy="1352891"/>
          </a:xfrm>
          <a:prstGeom prst="straightConnector1">
            <a:avLst/>
          </a:prstGeom>
          <a:noFill/>
          <a:ln w="76200" cap="flat" cmpd="sng">
            <a:solidFill>
              <a:srgbClr val="E6331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661;p55"/>
          <p:cNvGrpSpPr>
            <a:grpSpLocks noChangeAspect="1"/>
          </p:cNvGrpSpPr>
          <p:nvPr/>
        </p:nvGrpSpPr>
        <p:grpSpPr bwMode="auto">
          <a:xfrm>
            <a:off x="179512" y="1092169"/>
            <a:ext cx="468482" cy="468000"/>
            <a:chOff x="2497275" y="2744159"/>
            <a:chExt cx="370930" cy="370549"/>
          </a:xfrm>
          <a:solidFill>
            <a:srgbClr val="E63312"/>
          </a:solidFill>
        </p:grpSpPr>
        <p:sp>
          <p:nvSpPr>
            <p:cNvPr id="15" name="Google Shape;662;p55"/>
            <p:cNvSpPr/>
            <p:nvPr/>
          </p:nvSpPr>
          <p:spPr bwMode="auto"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Google Shape;663;p55"/>
            <p:cNvSpPr/>
            <p:nvPr/>
          </p:nvSpPr>
          <p:spPr bwMode="auto"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Google Shape;664;p55"/>
            <p:cNvSpPr/>
            <p:nvPr/>
          </p:nvSpPr>
          <p:spPr bwMode="auto"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Google Shape;665;p55"/>
            <p:cNvSpPr/>
            <p:nvPr/>
          </p:nvSpPr>
          <p:spPr bwMode="auto">
            <a:xfrm>
              <a:off x="2676881" y="2923384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Google Shape;666;p55"/>
            <p:cNvSpPr/>
            <p:nvPr/>
          </p:nvSpPr>
          <p:spPr bwMode="auto"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Google Shape;667;p55"/>
            <p:cNvSpPr/>
            <p:nvPr/>
          </p:nvSpPr>
          <p:spPr bwMode="auto"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7" name="Google Shape;678;p55"/>
          <p:cNvCxnSpPr>
            <a:cxnSpLocks/>
          </p:cNvCxnSpPr>
          <p:nvPr/>
        </p:nvCxnSpPr>
        <p:spPr bwMode="auto">
          <a:xfrm flipH="1">
            <a:off x="3744362" y="1012746"/>
            <a:ext cx="2034" cy="1352891"/>
          </a:xfrm>
          <a:prstGeom prst="straightConnector1">
            <a:avLst/>
          </a:prstGeom>
          <a:noFill/>
          <a:ln w="76200" cap="flat" cmpd="sng">
            <a:solidFill>
              <a:srgbClr val="E6331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Rechteck 27"/>
          <p:cNvSpPr/>
          <p:nvPr/>
        </p:nvSpPr>
        <p:spPr bwMode="auto">
          <a:xfrm>
            <a:off x="3875944" y="1069493"/>
            <a:ext cx="1603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 dirty="0" err="1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Qualifying</a:t>
            </a:r>
            <a:r>
              <a:rPr lang="de-DE" sz="1600" b="1" dirty="0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professionals</a:t>
            </a:r>
            <a:endParaRPr lang="en-GB" sz="1600" dirty="0">
              <a:solidFill>
                <a:srgbClr val="E6331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6866360" y="1090979"/>
            <a:ext cx="1603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Mentoring</a:t>
            </a:r>
            <a:endParaRPr lang="en-GB" sz="1600" dirty="0">
              <a:solidFill>
                <a:srgbClr val="E6331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7" name="Google Shape;678;p55"/>
          <p:cNvCxnSpPr>
            <a:cxnSpLocks/>
          </p:cNvCxnSpPr>
          <p:nvPr/>
        </p:nvCxnSpPr>
        <p:spPr bwMode="auto">
          <a:xfrm flipH="1">
            <a:off x="6673871" y="987574"/>
            <a:ext cx="2034" cy="1352891"/>
          </a:xfrm>
          <a:prstGeom prst="straightConnector1">
            <a:avLst/>
          </a:prstGeom>
          <a:noFill/>
          <a:ln w="76200" cap="flat" cmpd="sng">
            <a:solidFill>
              <a:srgbClr val="E6331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8" name="Google Shape;12569;p98"/>
          <p:cNvGrpSpPr>
            <a:grpSpLocks noChangeAspect="1"/>
          </p:cNvGrpSpPr>
          <p:nvPr/>
        </p:nvGrpSpPr>
        <p:grpSpPr bwMode="auto">
          <a:xfrm>
            <a:off x="3154225" y="1069493"/>
            <a:ext cx="357944" cy="468000"/>
            <a:chOff x="1367060" y="2422129"/>
            <a:chExt cx="269261" cy="352050"/>
          </a:xfrm>
          <a:solidFill>
            <a:srgbClr val="E63312"/>
          </a:solidFill>
        </p:grpSpPr>
        <p:sp>
          <p:nvSpPr>
            <p:cNvPr id="39" name="Google Shape;12570;p98"/>
            <p:cNvSpPr/>
            <p:nvPr/>
          </p:nvSpPr>
          <p:spPr bwMode="auto">
            <a:xfrm>
              <a:off x="1392059" y="2651857"/>
              <a:ext cx="129160" cy="122322"/>
            </a:xfrm>
            <a:custGeom>
              <a:avLst/>
              <a:gdLst/>
              <a:ahLst/>
              <a:cxnLst/>
              <a:rect l="l" t="t" r="r" b="b"/>
              <a:pathLst>
                <a:path w="4061" h="3846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Google Shape;12571;p98"/>
            <p:cNvSpPr/>
            <p:nvPr/>
          </p:nvSpPr>
          <p:spPr bwMode="auto">
            <a:xfrm>
              <a:off x="1367060" y="2441912"/>
              <a:ext cx="82184" cy="212139"/>
            </a:xfrm>
            <a:custGeom>
              <a:avLst/>
              <a:gdLst/>
              <a:ahLst/>
              <a:cxnLst/>
              <a:rect l="l" t="t" r="r" b="b"/>
              <a:pathLst>
                <a:path w="2584" h="6670" extrusionOk="0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Google Shape;12572;p98"/>
            <p:cNvSpPr/>
            <p:nvPr/>
          </p:nvSpPr>
          <p:spPr bwMode="auto">
            <a:xfrm>
              <a:off x="1456051" y="2422129"/>
              <a:ext cx="180271" cy="162937"/>
            </a:xfrm>
            <a:custGeom>
              <a:avLst/>
              <a:gdLst/>
              <a:ahLst/>
              <a:cxnLst/>
              <a:rect l="l" t="t" r="r" b="b"/>
              <a:pathLst>
                <a:path w="5668" h="5123" extrusionOk="0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Google Shape;12573;p98"/>
            <p:cNvSpPr/>
            <p:nvPr/>
          </p:nvSpPr>
          <p:spPr bwMode="auto">
            <a:xfrm>
              <a:off x="1532160" y="2593590"/>
              <a:ext cx="81834" cy="180207"/>
            </a:xfrm>
            <a:custGeom>
              <a:avLst/>
              <a:gdLst/>
              <a:ahLst/>
              <a:cxnLst/>
              <a:rect l="l" t="t" r="r" b="b"/>
              <a:pathLst>
                <a:path w="2573" h="5666" extrusionOk="0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Google Shape;12574;p98"/>
            <p:cNvSpPr/>
            <p:nvPr/>
          </p:nvSpPr>
          <p:spPr bwMode="auto">
            <a:xfrm>
              <a:off x="1425359" y="2572313"/>
              <a:ext cx="24267" cy="17843"/>
            </a:xfrm>
            <a:custGeom>
              <a:avLst/>
              <a:gdLst/>
              <a:ahLst/>
              <a:cxnLst/>
              <a:rect l="l" t="t" r="r" b="b"/>
              <a:pathLst>
                <a:path w="763" h="561" extrusionOk="0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Google Shape;12575;p98"/>
            <p:cNvSpPr/>
            <p:nvPr/>
          </p:nvSpPr>
          <p:spPr bwMode="auto">
            <a:xfrm>
              <a:off x="1562820" y="2573680"/>
              <a:ext cx="26176" cy="17620"/>
            </a:xfrm>
            <a:custGeom>
              <a:avLst/>
              <a:gdLst/>
              <a:ahLst/>
              <a:cxnLst/>
              <a:rect l="l" t="t" r="r" b="b"/>
              <a:pathLst>
                <a:path w="823" h="554" extrusionOk="0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Google Shape;12576;p98"/>
            <p:cNvSpPr/>
            <p:nvPr/>
          </p:nvSpPr>
          <p:spPr bwMode="auto">
            <a:xfrm>
              <a:off x="1448100" y="2481414"/>
              <a:ext cx="125375" cy="191275"/>
            </a:xfrm>
            <a:custGeom>
              <a:avLst/>
              <a:gdLst/>
              <a:ahLst/>
              <a:cxnLst/>
              <a:rect l="l" t="t" r="r" b="b"/>
              <a:pathLst>
                <a:path w="3942" h="6014" extrusionOk="0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Google Shape;12577;p98"/>
            <p:cNvSpPr/>
            <p:nvPr/>
          </p:nvSpPr>
          <p:spPr bwMode="auto">
            <a:xfrm>
              <a:off x="1502232" y="2449259"/>
              <a:ext cx="10655" cy="25380"/>
            </a:xfrm>
            <a:custGeom>
              <a:avLst/>
              <a:gdLst/>
              <a:ahLst/>
              <a:cxnLst/>
              <a:rect l="l" t="t" r="r" b="b"/>
              <a:pathLst>
                <a:path w="335" h="798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Google Shape;12578;p98"/>
            <p:cNvSpPr/>
            <p:nvPr/>
          </p:nvSpPr>
          <p:spPr bwMode="auto">
            <a:xfrm>
              <a:off x="1458309" y="2460582"/>
              <a:ext cx="18988" cy="23090"/>
            </a:xfrm>
            <a:custGeom>
              <a:avLst/>
              <a:gdLst/>
              <a:ahLst/>
              <a:cxnLst/>
              <a:rect l="l" t="t" r="r" b="b"/>
              <a:pathLst>
                <a:path w="597" h="726" extrusionOk="0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Google Shape;12579;p98"/>
            <p:cNvSpPr/>
            <p:nvPr/>
          </p:nvSpPr>
          <p:spPr bwMode="auto">
            <a:xfrm>
              <a:off x="1425741" y="2492768"/>
              <a:ext cx="25031" cy="17874"/>
            </a:xfrm>
            <a:custGeom>
              <a:avLst/>
              <a:gdLst/>
              <a:ahLst/>
              <a:cxnLst/>
              <a:rect l="l" t="t" r="r" b="b"/>
              <a:pathLst>
                <a:path w="787" h="562" extrusionOk="0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Google Shape;12580;p98"/>
            <p:cNvSpPr/>
            <p:nvPr/>
          </p:nvSpPr>
          <p:spPr bwMode="auto">
            <a:xfrm>
              <a:off x="1414768" y="2535959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Google Shape;12581;p98"/>
            <p:cNvSpPr/>
            <p:nvPr/>
          </p:nvSpPr>
          <p:spPr bwMode="auto">
            <a:xfrm>
              <a:off x="1573825" y="2537103"/>
              <a:ext cx="24999" cy="10241"/>
            </a:xfrm>
            <a:custGeom>
              <a:avLst/>
              <a:gdLst/>
              <a:ahLst/>
              <a:cxnLst/>
              <a:rect l="l" t="t" r="r" b="b"/>
              <a:pathLst>
                <a:path w="78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Google Shape;12582;p98"/>
            <p:cNvSpPr/>
            <p:nvPr/>
          </p:nvSpPr>
          <p:spPr bwMode="auto">
            <a:xfrm>
              <a:off x="1563965" y="2493627"/>
              <a:ext cx="24649" cy="17525"/>
            </a:xfrm>
            <a:custGeom>
              <a:avLst/>
              <a:gdLst/>
              <a:ahLst/>
              <a:cxnLst/>
              <a:rect l="l" t="t" r="r" b="b"/>
              <a:pathLst>
                <a:path w="775" h="551" extrusionOk="0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Google Shape;12583;p98"/>
            <p:cNvSpPr/>
            <p:nvPr/>
          </p:nvSpPr>
          <p:spPr bwMode="auto">
            <a:xfrm>
              <a:off x="1537853" y="2461440"/>
              <a:ext cx="18956" cy="23090"/>
            </a:xfrm>
            <a:custGeom>
              <a:avLst/>
              <a:gdLst/>
              <a:ahLst/>
              <a:cxnLst/>
              <a:rect l="l" t="t" r="r" b="b"/>
              <a:pathLst>
                <a:path w="596" h="726" extrusionOk="0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05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Google Shape;13201;p99"/>
          <p:cNvGrpSpPr>
            <a:grpSpLocks noChangeAspect="1"/>
          </p:cNvGrpSpPr>
          <p:nvPr/>
        </p:nvGrpSpPr>
        <p:grpSpPr bwMode="auto">
          <a:xfrm>
            <a:off x="6068356" y="992321"/>
            <a:ext cx="468518" cy="468000"/>
            <a:chOff x="5246797" y="1500658"/>
            <a:chExt cx="347872" cy="347488"/>
          </a:xfrm>
          <a:solidFill>
            <a:srgbClr val="E63312"/>
          </a:solidFill>
        </p:grpSpPr>
        <p:sp>
          <p:nvSpPr>
            <p:cNvPr id="63" name="Google Shape;13202;p99"/>
            <p:cNvSpPr/>
            <p:nvPr/>
          </p:nvSpPr>
          <p:spPr bwMode="auto">
            <a:xfrm>
              <a:off x="5246797" y="1500658"/>
              <a:ext cx="347872" cy="347488"/>
            </a:xfrm>
            <a:custGeom>
              <a:avLst/>
              <a:gdLst/>
              <a:ahLst/>
              <a:cxnLst/>
              <a:rect l="l" t="t" r="r" b="b"/>
              <a:pathLst>
                <a:path w="10871" h="10859" extrusionOk="0">
                  <a:moveTo>
                    <a:pt x="2024" y="989"/>
                  </a:moveTo>
                  <a:cubicBezTo>
                    <a:pt x="2441" y="989"/>
                    <a:pt x="2822" y="1251"/>
                    <a:pt x="2977" y="1620"/>
                  </a:cubicBezTo>
                  <a:cubicBezTo>
                    <a:pt x="2560" y="1834"/>
                    <a:pt x="2179" y="2120"/>
                    <a:pt x="1834" y="2453"/>
                  </a:cubicBezTo>
                  <a:cubicBezTo>
                    <a:pt x="1703" y="2584"/>
                    <a:pt x="1572" y="2715"/>
                    <a:pt x="1453" y="2870"/>
                  </a:cubicBezTo>
                  <a:cubicBezTo>
                    <a:pt x="1167" y="2679"/>
                    <a:pt x="1001" y="2358"/>
                    <a:pt x="1001" y="2024"/>
                  </a:cubicBezTo>
                  <a:cubicBezTo>
                    <a:pt x="1001" y="1453"/>
                    <a:pt x="1465" y="989"/>
                    <a:pt x="2024" y="989"/>
                  </a:cubicBezTo>
                  <a:close/>
                  <a:moveTo>
                    <a:pt x="2024" y="310"/>
                  </a:moveTo>
                  <a:cubicBezTo>
                    <a:pt x="2715" y="310"/>
                    <a:pt x="3322" y="715"/>
                    <a:pt x="3608" y="1334"/>
                  </a:cubicBezTo>
                  <a:cubicBezTo>
                    <a:pt x="3489" y="1382"/>
                    <a:pt x="3382" y="1429"/>
                    <a:pt x="3275" y="1465"/>
                  </a:cubicBezTo>
                  <a:cubicBezTo>
                    <a:pt x="3072" y="977"/>
                    <a:pt x="2572" y="667"/>
                    <a:pt x="2036" y="667"/>
                  </a:cubicBezTo>
                  <a:cubicBezTo>
                    <a:pt x="1298" y="667"/>
                    <a:pt x="691" y="1274"/>
                    <a:pt x="691" y="2013"/>
                  </a:cubicBezTo>
                  <a:cubicBezTo>
                    <a:pt x="691" y="2465"/>
                    <a:pt x="893" y="2870"/>
                    <a:pt x="1251" y="3120"/>
                  </a:cubicBezTo>
                  <a:cubicBezTo>
                    <a:pt x="1179" y="3227"/>
                    <a:pt x="1120" y="3310"/>
                    <a:pt x="1048" y="3418"/>
                  </a:cubicBezTo>
                  <a:cubicBezTo>
                    <a:pt x="596" y="3108"/>
                    <a:pt x="310" y="2584"/>
                    <a:pt x="310" y="2024"/>
                  </a:cubicBezTo>
                  <a:cubicBezTo>
                    <a:pt x="310" y="1084"/>
                    <a:pt x="1096" y="310"/>
                    <a:pt x="2024" y="310"/>
                  </a:cubicBezTo>
                  <a:close/>
                  <a:moveTo>
                    <a:pt x="8847" y="310"/>
                  </a:moveTo>
                  <a:cubicBezTo>
                    <a:pt x="9787" y="310"/>
                    <a:pt x="10561" y="1084"/>
                    <a:pt x="10561" y="2024"/>
                  </a:cubicBezTo>
                  <a:cubicBezTo>
                    <a:pt x="10561" y="2584"/>
                    <a:pt x="10276" y="3108"/>
                    <a:pt x="9823" y="3418"/>
                  </a:cubicBezTo>
                  <a:cubicBezTo>
                    <a:pt x="9764" y="3310"/>
                    <a:pt x="9692" y="3215"/>
                    <a:pt x="9621" y="3120"/>
                  </a:cubicBezTo>
                  <a:cubicBezTo>
                    <a:pt x="9978" y="2870"/>
                    <a:pt x="10180" y="2465"/>
                    <a:pt x="10180" y="2024"/>
                  </a:cubicBezTo>
                  <a:cubicBezTo>
                    <a:pt x="10180" y="1846"/>
                    <a:pt x="10156" y="1667"/>
                    <a:pt x="10073" y="1501"/>
                  </a:cubicBezTo>
                  <a:cubicBezTo>
                    <a:pt x="10054" y="1442"/>
                    <a:pt x="9977" y="1399"/>
                    <a:pt x="9911" y="1399"/>
                  </a:cubicBezTo>
                  <a:cubicBezTo>
                    <a:pt x="9897" y="1399"/>
                    <a:pt x="9883" y="1401"/>
                    <a:pt x="9871" y="1405"/>
                  </a:cubicBezTo>
                  <a:cubicBezTo>
                    <a:pt x="9799" y="1441"/>
                    <a:pt x="9752" y="1536"/>
                    <a:pt x="9775" y="1620"/>
                  </a:cubicBezTo>
                  <a:cubicBezTo>
                    <a:pt x="9835" y="1751"/>
                    <a:pt x="9859" y="1882"/>
                    <a:pt x="9859" y="2013"/>
                  </a:cubicBezTo>
                  <a:cubicBezTo>
                    <a:pt x="9859" y="2358"/>
                    <a:pt x="9692" y="2667"/>
                    <a:pt x="9406" y="2870"/>
                  </a:cubicBezTo>
                  <a:cubicBezTo>
                    <a:pt x="9287" y="2715"/>
                    <a:pt x="9156" y="2584"/>
                    <a:pt x="9025" y="2453"/>
                  </a:cubicBezTo>
                  <a:cubicBezTo>
                    <a:pt x="8680" y="2120"/>
                    <a:pt x="8287" y="1834"/>
                    <a:pt x="7870" y="1620"/>
                  </a:cubicBezTo>
                  <a:cubicBezTo>
                    <a:pt x="8037" y="1239"/>
                    <a:pt x="8406" y="989"/>
                    <a:pt x="8835" y="989"/>
                  </a:cubicBezTo>
                  <a:cubicBezTo>
                    <a:pt x="9013" y="989"/>
                    <a:pt x="9204" y="1036"/>
                    <a:pt x="9347" y="1143"/>
                  </a:cubicBezTo>
                  <a:cubicBezTo>
                    <a:pt x="9373" y="1154"/>
                    <a:pt x="9400" y="1160"/>
                    <a:pt x="9426" y="1160"/>
                  </a:cubicBezTo>
                  <a:cubicBezTo>
                    <a:pt x="9485" y="1160"/>
                    <a:pt x="9540" y="1133"/>
                    <a:pt x="9573" y="1084"/>
                  </a:cubicBezTo>
                  <a:cubicBezTo>
                    <a:pt x="9621" y="1001"/>
                    <a:pt x="9585" y="905"/>
                    <a:pt x="9514" y="858"/>
                  </a:cubicBezTo>
                  <a:cubicBezTo>
                    <a:pt x="9299" y="739"/>
                    <a:pt x="9061" y="667"/>
                    <a:pt x="8835" y="667"/>
                  </a:cubicBezTo>
                  <a:cubicBezTo>
                    <a:pt x="8299" y="667"/>
                    <a:pt x="7799" y="977"/>
                    <a:pt x="7597" y="1465"/>
                  </a:cubicBezTo>
                  <a:cubicBezTo>
                    <a:pt x="7489" y="1417"/>
                    <a:pt x="7370" y="1382"/>
                    <a:pt x="7263" y="1334"/>
                  </a:cubicBezTo>
                  <a:cubicBezTo>
                    <a:pt x="7537" y="727"/>
                    <a:pt x="8156" y="310"/>
                    <a:pt x="8847" y="310"/>
                  </a:cubicBezTo>
                  <a:close/>
                  <a:moveTo>
                    <a:pt x="5430" y="1322"/>
                  </a:moveTo>
                  <a:cubicBezTo>
                    <a:pt x="6716" y="1322"/>
                    <a:pt x="7906" y="1798"/>
                    <a:pt x="8811" y="2679"/>
                  </a:cubicBezTo>
                  <a:cubicBezTo>
                    <a:pt x="9704" y="3548"/>
                    <a:pt x="10216" y="4715"/>
                    <a:pt x="10216" y="5930"/>
                  </a:cubicBezTo>
                  <a:cubicBezTo>
                    <a:pt x="10216" y="7168"/>
                    <a:pt x="9728" y="8311"/>
                    <a:pt x="8811" y="9192"/>
                  </a:cubicBezTo>
                  <a:cubicBezTo>
                    <a:pt x="7906" y="10073"/>
                    <a:pt x="6716" y="10549"/>
                    <a:pt x="5430" y="10549"/>
                  </a:cubicBezTo>
                  <a:cubicBezTo>
                    <a:pt x="4156" y="10549"/>
                    <a:pt x="2965" y="10073"/>
                    <a:pt x="2060" y="9192"/>
                  </a:cubicBezTo>
                  <a:cubicBezTo>
                    <a:pt x="1167" y="8323"/>
                    <a:pt x="655" y="7168"/>
                    <a:pt x="655" y="5930"/>
                  </a:cubicBezTo>
                  <a:cubicBezTo>
                    <a:pt x="655" y="4703"/>
                    <a:pt x="1143" y="3548"/>
                    <a:pt x="2060" y="2679"/>
                  </a:cubicBezTo>
                  <a:cubicBezTo>
                    <a:pt x="2965" y="1798"/>
                    <a:pt x="4156" y="1322"/>
                    <a:pt x="5430" y="1322"/>
                  </a:cubicBezTo>
                  <a:close/>
                  <a:moveTo>
                    <a:pt x="2024" y="0"/>
                  </a:moveTo>
                  <a:cubicBezTo>
                    <a:pt x="917" y="0"/>
                    <a:pt x="0" y="905"/>
                    <a:pt x="0" y="2024"/>
                  </a:cubicBezTo>
                  <a:cubicBezTo>
                    <a:pt x="0" y="2691"/>
                    <a:pt x="346" y="3334"/>
                    <a:pt x="893" y="3703"/>
                  </a:cubicBezTo>
                  <a:cubicBezTo>
                    <a:pt x="536" y="4382"/>
                    <a:pt x="346" y="5144"/>
                    <a:pt x="346" y="5930"/>
                  </a:cubicBezTo>
                  <a:cubicBezTo>
                    <a:pt x="346" y="7239"/>
                    <a:pt x="881" y="8490"/>
                    <a:pt x="1834" y="9418"/>
                  </a:cubicBezTo>
                  <a:cubicBezTo>
                    <a:pt x="2798" y="10335"/>
                    <a:pt x="4072" y="10859"/>
                    <a:pt x="5442" y="10859"/>
                  </a:cubicBezTo>
                  <a:cubicBezTo>
                    <a:pt x="6811" y="10859"/>
                    <a:pt x="8073" y="10359"/>
                    <a:pt x="9037" y="9418"/>
                  </a:cubicBezTo>
                  <a:cubicBezTo>
                    <a:pt x="10002" y="8490"/>
                    <a:pt x="10526" y="7239"/>
                    <a:pt x="10526" y="5930"/>
                  </a:cubicBezTo>
                  <a:cubicBezTo>
                    <a:pt x="10526" y="5144"/>
                    <a:pt x="10335" y="4382"/>
                    <a:pt x="9978" y="3703"/>
                  </a:cubicBezTo>
                  <a:cubicBezTo>
                    <a:pt x="10526" y="3322"/>
                    <a:pt x="10871" y="2703"/>
                    <a:pt x="10871" y="2024"/>
                  </a:cubicBezTo>
                  <a:cubicBezTo>
                    <a:pt x="10871" y="905"/>
                    <a:pt x="9966" y="0"/>
                    <a:pt x="8847" y="0"/>
                  </a:cubicBezTo>
                  <a:cubicBezTo>
                    <a:pt x="8025" y="0"/>
                    <a:pt x="7287" y="489"/>
                    <a:pt x="6966" y="1251"/>
                  </a:cubicBezTo>
                  <a:cubicBezTo>
                    <a:pt x="6477" y="1096"/>
                    <a:pt x="5977" y="1024"/>
                    <a:pt x="5442" y="1024"/>
                  </a:cubicBezTo>
                  <a:cubicBezTo>
                    <a:pt x="4918" y="1024"/>
                    <a:pt x="4394" y="1096"/>
                    <a:pt x="3906" y="1251"/>
                  </a:cubicBezTo>
                  <a:cubicBezTo>
                    <a:pt x="3596" y="500"/>
                    <a:pt x="2846" y="0"/>
                    <a:pt x="20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Google Shape;13203;p99"/>
            <p:cNvSpPr/>
            <p:nvPr/>
          </p:nvSpPr>
          <p:spPr bwMode="auto">
            <a:xfrm>
              <a:off x="5333677" y="1663346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1"/>
                    <a:pt x="667" y="1501"/>
                  </a:cubicBezTo>
                  <a:cubicBezTo>
                    <a:pt x="1036" y="1501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57" y="596"/>
                    <a:pt x="1274" y="524"/>
                    <a:pt x="1191" y="524"/>
                  </a:cubicBezTo>
                  <a:cubicBezTo>
                    <a:pt x="1095" y="524"/>
                    <a:pt x="1024" y="596"/>
                    <a:pt x="1024" y="691"/>
                  </a:cubicBezTo>
                  <a:lnTo>
                    <a:pt x="1024" y="846"/>
                  </a:lnTo>
                  <a:cubicBezTo>
                    <a:pt x="1024" y="1048"/>
                    <a:pt x="857" y="1203"/>
                    <a:pt x="667" y="1203"/>
                  </a:cubicBezTo>
                  <a:cubicBezTo>
                    <a:pt x="476" y="1203"/>
                    <a:pt x="310" y="1048"/>
                    <a:pt x="310" y="846"/>
                  </a:cubicBezTo>
                  <a:lnTo>
                    <a:pt x="310" y="691"/>
                  </a:lnTo>
                  <a:cubicBezTo>
                    <a:pt x="310" y="489"/>
                    <a:pt x="476" y="334"/>
                    <a:pt x="667" y="334"/>
                  </a:cubicBezTo>
                  <a:cubicBezTo>
                    <a:pt x="762" y="334"/>
                    <a:pt x="833" y="250"/>
                    <a:pt x="833" y="167"/>
                  </a:cubicBezTo>
                  <a:cubicBezTo>
                    <a:pt x="833" y="72"/>
                    <a:pt x="762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Google Shape;13204;p99"/>
            <p:cNvSpPr/>
            <p:nvPr/>
          </p:nvSpPr>
          <p:spPr bwMode="auto">
            <a:xfrm>
              <a:off x="5463949" y="1663346"/>
              <a:ext cx="43488" cy="48032"/>
            </a:xfrm>
            <a:custGeom>
              <a:avLst/>
              <a:gdLst/>
              <a:ahLst/>
              <a:cxnLst/>
              <a:rect l="l" t="t" r="r" b="b"/>
              <a:pathLst>
                <a:path w="1359" h="1501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834"/>
                  </a:lnTo>
                  <a:cubicBezTo>
                    <a:pt x="1" y="1203"/>
                    <a:pt x="299" y="1501"/>
                    <a:pt x="668" y="1501"/>
                  </a:cubicBezTo>
                  <a:cubicBezTo>
                    <a:pt x="1049" y="1501"/>
                    <a:pt x="1346" y="1203"/>
                    <a:pt x="1346" y="834"/>
                  </a:cubicBezTo>
                  <a:lnTo>
                    <a:pt x="1346" y="667"/>
                  </a:lnTo>
                  <a:cubicBezTo>
                    <a:pt x="1358" y="596"/>
                    <a:pt x="1287" y="524"/>
                    <a:pt x="1192" y="524"/>
                  </a:cubicBezTo>
                  <a:cubicBezTo>
                    <a:pt x="1108" y="524"/>
                    <a:pt x="1037" y="596"/>
                    <a:pt x="1037" y="691"/>
                  </a:cubicBezTo>
                  <a:lnTo>
                    <a:pt x="1037" y="846"/>
                  </a:lnTo>
                  <a:cubicBezTo>
                    <a:pt x="1037" y="1048"/>
                    <a:pt x="870" y="1203"/>
                    <a:pt x="668" y="1203"/>
                  </a:cubicBezTo>
                  <a:cubicBezTo>
                    <a:pt x="477" y="1203"/>
                    <a:pt x="311" y="1048"/>
                    <a:pt x="311" y="846"/>
                  </a:cubicBezTo>
                  <a:lnTo>
                    <a:pt x="311" y="691"/>
                  </a:lnTo>
                  <a:cubicBezTo>
                    <a:pt x="311" y="489"/>
                    <a:pt x="477" y="334"/>
                    <a:pt x="668" y="334"/>
                  </a:cubicBezTo>
                  <a:cubicBezTo>
                    <a:pt x="763" y="334"/>
                    <a:pt x="834" y="250"/>
                    <a:pt x="834" y="167"/>
                  </a:cubicBezTo>
                  <a:cubicBezTo>
                    <a:pt x="834" y="72"/>
                    <a:pt x="763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Google Shape;13205;p99"/>
            <p:cNvSpPr/>
            <p:nvPr/>
          </p:nvSpPr>
          <p:spPr bwMode="auto">
            <a:xfrm>
              <a:off x="5365677" y="1730002"/>
              <a:ext cx="109760" cy="96064"/>
            </a:xfrm>
            <a:custGeom>
              <a:avLst/>
              <a:gdLst/>
              <a:ahLst/>
              <a:cxnLst/>
              <a:rect l="l" t="t" r="r" b="b"/>
              <a:pathLst>
                <a:path w="3430" h="3002" extrusionOk="0">
                  <a:moveTo>
                    <a:pt x="1703" y="287"/>
                  </a:moveTo>
                  <a:cubicBezTo>
                    <a:pt x="2012" y="287"/>
                    <a:pt x="2393" y="430"/>
                    <a:pt x="2393" y="644"/>
                  </a:cubicBezTo>
                  <a:cubicBezTo>
                    <a:pt x="2393" y="823"/>
                    <a:pt x="2096" y="1168"/>
                    <a:pt x="1703" y="1168"/>
                  </a:cubicBezTo>
                  <a:cubicBezTo>
                    <a:pt x="1322" y="1168"/>
                    <a:pt x="1024" y="823"/>
                    <a:pt x="1024" y="644"/>
                  </a:cubicBezTo>
                  <a:cubicBezTo>
                    <a:pt x="1024" y="430"/>
                    <a:pt x="1393" y="287"/>
                    <a:pt x="1703" y="287"/>
                  </a:cubicBezTo>
                  <a:close/>
                  <a:moveTo>
                    <a:pt x="1727" y="2025"/>
                  </a:moveTo>
                  <a:cubicBezTo>
                    <a:pt x="1822" y="2025"/>
                    <a:pt x="1917" y="2025"/>
                    <a:pt x="2024" y="2037"/>
                  </a:cubicBezTo>
                  <a:cubicBezTo>
                    <a:pt x="2179" y="2061"/>
                    <a:pt x="2319" y="2073"/>
                    <a:pt x="2447" y="2073"/>
                  </a:cubicBezTo>
                  <a:cubicBezTo>
                    <a:pt x="2575" y="2073"/>
                    <a:pt x="2691" y="2061"/>
                    <a:pt x="2798" y="2037"/>
                  </a:cubicBezTo>
                  <a:lnTo>
                    <a:pt x="2798" y="2037"/>
                  </a:lnTo>
                  <a:cubicBezTo>
                    <a:pt x="2679" y="2406"/>
                    <a:pt x="2239" y="2692"/>
                    <a:pt x="1727" y="2692"/>
                  </a:cubicBezTo>
                  <a:cubicBezTo>
                    <a:pt x="1203" y="2692"/>
                    <a:pt x="762" y="2418"/>
                    <a:pt x="655" y="2037"/>
                  </a:cubicBezTo>
                  <a:lnTo>
                    <a:pt x="655" y="2037"/>
                  </a:lnTo>
                  <a:cubicBezTo>
                    <a:pt x="756" y="2061"/>
                    <a:pt x="869" y="2073"/>
                    <a:pt x="997" y="2073"/>
                  </a:cubicBezTo>
                  <a:cubicBezTo>
                    <a:pt x="1125" y="2073"/>
                    <a:pt x="1268" y="2061"/>
                    <a:pt x="1429" y="2037"/>
                  </a:cubicBezTo>
                  <a:cubicBezTo>
                    <a:pt x="1524" y="2025"/>
                    <a:pt x="1619" y="2025"/>
                    <a:pt x="1727" y="2025"/>
                  </a:cubicBezTo>
                  <a:close/>
                  <a:moveTo>
                    <a:pt x="1703" y="1"/>
                  </a:moveTo>
                  <a:cubicBezTo>
                    <a:pt x="1143" y="1"/>
                    <a:pt x="691" y="299"/>
                    <a:pt x="691" y="668"/>
                  </a:cubicBezTo>
                  <a:cubicBezTo>
                    <a:pt x="691" y="858"/>
                    <a:pt x="810" y="1073"/>
                    <a:pt x="988" y="1239"/>
                  </a:cubicBezTo>
                  <a:cubicBezTo>
                    <a:pt x="1155" y="1370"/>
                    <a:pt x="1334" y="1454"/>
                    <a:pt x="1548" y="1501"/>
                  </a:cubicBezTo>
                  <a:lnTo>
                    <a:pt x="1548" y="1739"/>
                  </a:lnTo>
                  <a:cubicBezTo>
                    <a:pt x="1488" y="1739"/>
                    <a:pt x="1429" y="1763"/>
                    <a:pt x="1369" y="1763"/>
                  </a:cubicBezTo>
                  <a:cubicBezTo>
                    <a:pt x="1243" y="1776"/>
                    <a:pt x="1126" y="1783"/>
                    <a:pt x="1019" y="1783"/>
                  </a:cubicBezTo>
                  <a:cubicBezTo>
                    <a:pt x="723" y="1783"/>
                    <a:pt x="507" y="1731"/>
                    <a:pt x="393" y="1608"/>
                  </a:cubicBezTo>
                  <a:cubicBezTo>
                    <a:pt x="298" y="1501"/>
                    <a:pt x="322" y="1382"/>
                    <a:pt x="322" y="1370"/>
                  </a:cubicBezTo>
                  <a:cubicBezTo>
                    <a:pt x="334" y="1275"/>
                    <a:pt x="274" y="1204"/>
                    <a:pt x="203" y="1180"/>
                  </a:cubicBezTo>
                  <a:cubicBezTo>
                    <a:pt x="190" y="1176"/>
                    <a:pt x="177" y="1174"/>
                    <a:pt x="165" y="1174"/>
                  </a:cubicBezTo>
                  <a:cubicBezTo>
                    <a:pt x="95" y="1174"/>
                    <a:pt x="32" y="1228"/>
                    <a:pt x="12" y="1299"/>
                  </a:cubicBezTo>
                  <a:cubicBezTo>
                    <a:pt x="0" y="1394"/>
                    <a:pt x="0" y="1620"/>
                    <a:pt x="155" y="1799"/>
                  </a:cubicBezTo>
                  <a:cubicBezTo>
                    <a:pt x="191" y="1835"/>
                    <a:pt x="238" y="1858"/>
                    <a:pt x="262" y="1894"/>
                  </a:cubicBezTo>
                  <a:cubicBezTo>
                    <a:pt x="310" y="2513"/>
                    <a:pt x="929" y="3001"/>
                    <a:pt x="1691" y="3001"/>
                  </a:cubicBezTo>
                  <a:cubicBezTo>
                    <a:pt x="2453" y="3001"/>
                    <a:pt x="3072" y="2513"/>
                    <a:pt x="3120" y="1894"/>
                  </a:cubicBezTo>
                  <a:cubicBezTo>
                    <a:pt x="3167" y="1858"/>
                    <a:pt x="3191" y="1835"/>
                    <a:pt x="3227" y="1799"/>
                  </a:cubicBezTo>
                  <a:cubicBezTo>
                    <a:pt x="3417" y="1620"/>
                    <a:pt x="3429" y="1406"/>
                    <a:pt x="3405" y="1299"/>
                  </a:cubicBezTo>
                  <a:cubicBezTo>
                    <a:pt x="3396" y="1223"/>
                    <a:pt x="3333" y="1169"/>
                    <a:pt x="3266" y="1169"/>
                  </a:cubicBezTo>
                  <a:cubicBezTo>
                    <a:pt x="3249" y="1169"/>
                    <a:pt x="3232" y="1173"/>
                    <a:pt x="3215" y="1180"/>
                  </a:cubicBezTo>
                  <a:cubicBezTo>
                    <a:pt x="3120" y="1192"/>
                    <a:pt x="3060" y="1275"/>
                    <a:pt x="3096" y="1370"/>
                  </a:cubicBezTo>
                  <a:cubicBezTo>
                    <a:pt x="3096" y="1370"/>
                    <a:pt x="3108" y="1501"/>
                    <a:pt x="3012" y="1608"/>
                  </a:cubicBezTo>
                  <a:cubicBezTo>
                    <a:pt x="2905" y="1725"/>
                    <a:pt x="2682" y="1781"/>
                    <a:pt x="2375" y="1781"/>
                  </a:cubicBezTo>
                  <a:cubicBezTo>
                    <a:pt x="2275" y="1781"/>
                    <a:pt x="2165" y="1775"/>
                    <a:pt x="2048" y="1763"/>
                  </a:cubicBezTo>
                  <a:cubicBezTo>
                    <a:pt x="1989" y="1739"/>
                    <a:pt x="1929" y="1739"/>
                    <a:pt x="1869" y="1739"/>
                  </a:cubicBezTo>
                  <a:lnTo>
                    <a:pt x="1869" y="1501"/>
                  </a:lnTo>
                  <a:cubicBezTo>
                    <a:pt x="2060" y="1477"/>
                    <a:pt x="2250" y="1382"/>
                    <a:pt x="2417" y="1239"/>
                  </a:cubicBezTo>
                  <a:cubicBezTo>
                    <a:pt x="2620" y="1073"/>
                    <a:pt x="2715" y="858"/>
                    <a:pt x="2715" y="668"/>
                  </a:cubicBezTo>
                  <a:cubicBezTo>
                    <a:pt x="2715" y="299"/>
                    <a:pt x="2274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67" name="Grafik 66" descr="Logo-solo_1500px_transparent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74037" y="4671395"/>
            <a:ext cx="792000" cy="250218"/>
          </a:xfrm>
          <a:prstGeom prst="rect">
            <a:avLst/>
          </a:prstGeom>
        </p:spPr>
      </p:pic>
      <p:sp>
        <p:nvSpPr>
          <p:cNvPr id="16" name="Titel 15"/>
          <p:cNvSpPr>
            <a:spLocks noGrp="1"/>
          </p:cNvSpPr>
          <p:nvPr>
            <p:ph type="title" idx="8"/>
          </p:nvPr>
        </p:nvSpPr>
        <p:spPr bwMode="auto">
          <a:xfrm>
            <a:off x="674056" y="342866"/>
            <a:ext cx="6202200" cy="572700"/>
          </a:xfr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de-DE" dirty="0" err="1">
                <a:solidFill>
                  <a:schemeClr val="tx1"/>
                </a:solidFill>
              </a:rPr>
              <a:t>Methods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8" name="Google Shape;372;p46">
            <a:hlinkClick r:id="" action="ppaction://hlinkshowjump?jump=nextslide"/>
          </p:cNvPr>
          <p:cNvCxnSpPr>
            <a:cxnSpLocks/>
          </p:cNvCxnSpPr>
          <p:nvPr/>
        </p:nvCxnSpPr>
        <p:spPr bwMode="auto">
          <a:xfrm>
            <a:off x="8643950" y="-13851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" name="Google Shape;373;p46">
            <a:hlinkClick r:id="" action="ppaction://hlinkshowjump?jump=previousslide"/>
          </p:cNvPr>
          <p:cNvCxnSpPr>
            <a:cxnSpLocks/>
          </p:cNvCxnSpPr>
          <p:nvPr/>
        </p:nvCxnSpPr>
        <p:spPr bwMode="auto">
          <a:xfrm rot="10800000">
            <a:off x="232774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4th Annual AFINet Conference, Rotterdam, NL, 16 June 2023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620" y="1738964"/>
            <a:ext cx="2963100" cy="527700"/>
          </a:xfrm>
        </p:spPr>
        <p:txBody>
          <a:bodyPr/>
          <a:lstStyle/>
          <a:p>
            <a:r>
              <a:rPr lang="de-DE" sz="1600" dirty="0"/>
              <a:t>Professionals </a:t>
            </a:r>
            <a:r>
              <a:rPr lang="de-DE" sz="1600" dirty="0" err="1"/>
              <a:t>educated</a:t>
            </a:r>
            <a:r>
              <a:rPr lang="de-DE" sz="1600" dirty="0"/>
              <a:t> on </a:t>
            </a:r>
            <a:r>
              <a:rPr lang="de-DE" sz="1600" dirty="0" err="1"/>
              <a:t>issues</a:t>
            </a:r>
            <a:r>
              <a:rPr lang="de-DE" sz="1600" dirty="0"/>
              <a:t> </a:t>
            </a:r>
            <a:r>
              <a:rPr lang="de-DE" sz="1600" dirty="0" err="1"/>
              <a:t>concerning</a:t>
            </a:r>
            <a:r>
              <a:rPr lang="de-DE" sz="1600" dirty="0"/>
              <a:t> the </a:t>
            </a:r>
            <a:r>
              <a:rPr lang="de-DE" sz="1600" dirty="0" err="1"/>
              <a:t>target</a:t>
            </a:r>
            <a:r>
              <a:rPr lang="de-DE" sz="1600" dirty="0"/>
              <a:t> </a:t>
            </a:r>
            <a:r>
              <a:rPr lang="de-DE" sz="1600" dirty="0" err="1"/>
              <a:t>group</a:t>
            </a:r>
            <a:endParaRPr lang="en-GB" sz="1600" dirty="0"/>
          </a:p>
        </p:txBody>
      </p:sp>
      <p:sp>
        <p:nvSpPr>
          <p:cNvPr id="3" name="Titel 2"/>
          <p:cNvSpPr>
            <a:spLocks noGrp="1"/>
          </p:cNvSpPr>
          <p:nvPr>
            <p:ph type="title" idx="2"/>
          </p:nvPr>
        </p:nvSpPr>
        <p:spPr>
          <a:xfrm>
            <a:off x="326820" y="1376564"/>
            <a:ext cx="576000" cy="593400"/>
          </a:xfrm>
        </p:spPr>
        <p:txBody>
          <a:bodyPr/>
          <a:lstStyle/>
          <a:p>
            <a:r>
              <a:rPr lang="de-DE" sz="2400" dirty="0"/>
              <a:t>42</a:t>
            </a:r>
            <a:endParaRPr lang="en-GB" sz="24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827620" y="2264648"/>
            <a:ext cx="2712300" cy="645300"/>
          </a:xfrm>
        </p:spPr>
        <p:txBody>
          <a:bodyPr/>
          <a:lstStyle/>
          <a:p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/>
              <a:t>Curriculum</a:t>
            </a:r>
            <a:endParaRPr lang="en-GB" sz="1400" dirty="0"/>
          </a:p>
        </p:txBody>
      </p:sp>
      <p:sp>
        <p:nvSpPr>
          <p:cNvPr id="5" name="Titel 4"/>
          <p:cNvSpPr>
            <a:spLocks noGrp="1"/>
          </p:cNvSpPr>
          <p:nvPr>
            <p:ph type="title" idx="3"/>
          </p:nvPr>
        </p:nvSpPr>
        <p:spPr>
          <a:xfrm>
            <a:off x="827620" y="3185564"/>
            <a:ext cx="2963100" cy="527700"/>
          </a:xfrm>
        </p:spPr>
        <p:txBody>
          <a:bodyPr/>
          <a:lstStyle/>
          <a:p>
            <a:r>
              <a:rPr lang="de-DE" sz="1600" dirty="0"/>
              <a:t>Professionals </a:t>
            </a:r>
            <a:r>
              <a:rPr lang="de-DE" sz="1600" dirty="0" err="1"/>
              <a:t>from</a:t>
            </a:r>
            <a:r>
              <a:rPr lang="de-DE" sz="1600" dirty="0"/>
              <a:t> 12 different countries </a:t>
            </a:r>
            <a:r>
              <a:rPr lang="de-DE" sz="1600" dirty="0" err="1"/>
              <a:t>and</a:t>
            </a:r>
            <a:r>
              <a:rPr lang="de-DE" sz="1600" dirty="0"/>
              <a:t> different help systems…</a:t>
            </a:r>
            <a:endParaRPr lang="en-GB" sz="1600" b="0" dirty="0"/>
          </a:p>
        </p:txBody>
      </p:sp>
      <p:sp>
        <p:nvSpPr>
          <p:cNvPr id="6" name="Titel 5"/>
          <p:cNvSpPr>
            <a:spLocks noGrp="1"/>
          </p:cNvSpPr>
          <p:nvPr>
            <p:ph type="title" idx="4"/>
          </p:nvPr>
        </p:nvSpPr>
        <p:spPr>
          <a:xfrm>
            <a:off x="251520" y="3119864"/>
            <a:ext cx="576000" cy="593400"/>
          </a:xfrm>
        </p:spPr>
        <p:txBody>
          <a:bodyPr/>
          <a:lstStyle/>
          <a:p>
            <a:r>
              <a:rPr lang="de-DE" sz="2400" dirty="0"/>
              <a:t>48</a:t>
            </a:r>
            <a:endParaRPr lang="en-GB" sz="2400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5"/>
          </p:nvPr>
        </p:nvSpPr>
        <p:spPr>
          <a:xfrm>
            <a:off x="827620" y="3711255"/>
            <a:ext cx="2712300" cy="649200"/>
          </a:xfrm>
        </p:spPr>
        <p:txBody>
          <a:bodyPr/>
          <a:lstStyle/>
          <a:p>
            <a:r>
              <a:rPr lang="de-DE" sz="1400" dirty="0"/>
              <a:t>…</a:t>
            </a:r>
            <a:r>
              <a:rPr lang="de-DE" sz="1400" dirty="0" err="1"/>
              <a:t>agreed</a:t>
            </a:r>
            <a:r>
              <a:rPr lang="de-DE" sz="1400" dirty="0"/>
              <a:t> on </a:t>
            </a:r>
            <a:r>
              <a:rPr lang="de-DE" sz="1400" dirty="0" err="1"/>
              <a:t>joint</a:t>
            </a:r>
            <a:r>
              <a:rPr lang="de-DE" sz="1400" dirty="0"/>
              <a:t> </a:t>
            </a:r>
            <a:r>
              <a:rPr lang="de-DE" sz="1400" dirty="0" err="1"/>
              <a:t>key</a:t>
            </a:r>
            <a:r>
              <a:rPr lang="de-DE" sz="1400" dirty="0"/>
              <a:t> </a:t>
            </a:r>
            <a:r>
              <a:rPr lang="de-DE" sz="1400" dirty="0" err="1"/>
              <a:t>messages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8" name="Titel 7"/>
          <p:cNvSpPr>
            <a:spLocks noGrp="1"/>
          </p:cNvSpPr>
          <p:nvPr>
            <p:ph type="title" idx="6"/>
          </p:nvPr>
        </p:nvSpPr>
        <p:spPr>
          <a:xfrm>
            <a:off x="4792420" y="1738964"/>
            <a:ext cx="2963100" cy="527700"/>
          </a:xfrm>
        </p:spPr>
        <p:txBody>
          <a:bodyPr/>
          <a:lstStyle/>
          <a:p>
            <a:r>
              <a:rPr lang="de-DE" sz="1600" dirty="0" err="1"/>
              <a:t>joint</a:t>
            </a:r>
            <a:r>
              <a:rPr lang="de-DE" sz="1600" dirty="0"/>
              <a:t> international </a:t>
            </a:r>
            <a:r>
              <a:rPr lang="de-DE" sz="1600" dirty="0" err="1"/>
              <a:t>workshops</a:t>
            </a:r>
            <a:r>
              <a:rPr lang="de-DE" sz="1600" dirty="0"/>
              <a:t> (digital </a:t>
            </a:r>
            <a:r>
              <a:rPr lang="de-DE" sz="1600" dirty="0" err="1"/>
              <a:t>and</a:t>
            </a:r>
            <a:r>
              <a:rPr lang="de-DE" sz="1600" dirty="0"/>
              <a:t> on </a:t>
            </a:r>
            <a:r>
              <a:rPr lang="de-DE" sz="1600" dirty="0" err="1"/>
              <a:t>site</a:t>
            </a:r>
            <a:r>
              <a:rPr lang="de-DE" sz="1600" dirty="0"/>
              <a:t>)…</a:t>
            </a:r>
            <a:endParaRPr lang="en-GB" sz="1600" dirty="0"/>
          </a:p>
        </p:txBody>
      </p:sp>
      <p:sp>
        <p:nvSpPr>
          <p:cNvPr id="9" name="Titel 8"/>
          <p:cNvSpPr>
            <a:spLocks noGrp="1"/>
          </p:cNvSpPr>
          <p:nvPr>
            <p:ph type="title" idx="7"/>
          </p:nvPr>
        </p:nvSpPr>
        <p:spPr>
          <a:xfrm>
            <a:off x="4216320" y="1673264"/>
            <a:ext cx="576000" cy="593400"/>
          </a:xfrm>
        </p:spPr>
        <p:txBody>
          <a:bodyPr/>
          <a:lstStyle/>
          <a:p>
            <a:r>
              <a:rPr lang="de-DE" sz="2400" dirty="0"/>
              <a:t>6</a:t>
            </a:r>
            <a:endParaRPr lang="en-GB" sz="2400" dirty="0"/>
          </a:p>
        </p:txBody>
      </p:sp>
      <p:sp>
        <p:nvSpPr>
          <p:cNvPr id="10" name="Untertitel 9"/>
          <p:cNvSpPr>
            <a:spLocks noGrp="1"/>
          </p:cNvSpPr>
          <p:nvPr>
            <p:ph type="subTitle" idx="8"/>
          </p:nvPr>
        </p:nvSpPr>
        <p:spPr>
          <a:xfrm>
            <a:off x="4792420" y="2264648"/>
            <a:ext cx="2712300" cy="645300"/>
          </a:xfrm>
        </p:spPr>
        <p:txBody>
          <a:bodyPr/>
          <a:lstStyle/>
          <a:p>
            <a:r>
              <a:rPr lang="de-DE" sz="1400" dirty="0"/>
              <a:t>…</a:t>
            </a:r>
            <a:r>
              <a:rPr lang="de-DE" sz="1400" dirty="0" err="1"/>
              <a:t>with</a:t>
            </a:r>
            <a:r>
              <a:rPr lang="de-DE" sz="1400" dirty="0"/>
              <a:t> professionals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both</a:t>
            </a:r>
            <a:r>
              <a:rPr lang="de-DE" sz="1400" dirty="0"/>
              <a:t> help systems</a:t>
            </a:r>
            <a:endParaRPr lang="en-GB" sz="1400" dirty="0"/>
          </a:p>
        </p:txBody>
      </p:sp>
      <p:sp>
        <p:nvSpPr>
          <p:cNvPr id="11" name="Titel 10"/>
          <p:cNvSpPr>
            <a:spLocks noGrp="1"/>
          </p:cNvSpPr>
          <p:nvPr>
            <p:ph type="title" idx="9"/>
          </p:nvPr>
        </p:nvSpPr>
        <p:spPr>
          <a:xfrm>
            <a:off x="4792420" y="3185564"/>
            <a:ext cx="2963100" cy="527700"/>
          </a:xfrm>
        </p:spPr>
        <p:txBody>
          <a:bodyPr/>
          <a:lstStyle/>
          <a:p>
            <a:r>
              <a:rPr lang="de-DE" sz="1600" dirty="0" err="1"/>
              <a:t>Cooperation</a:t>
            </a:r>
            <a:r>
              <a:rPr lang="de-DE" sz="1600" dirty="0"/>
              <a:t> </a:t>
            </a:r>
            <a:r>
              <a:rPr lang="de-DE" sz="1600" dirty="0" err="1"/>
              <a:t>agreements</a:t>
            </a:r>
            <a:r>
              <a:rPr lang="de-DE" sz="1600" dirty="0"/>
              <a:t> </a:t>
            </a:r>
            <a:r>
              <a:rPr lang="de-DE" sz="1600" dirty="0" err="1"/>
              <a:t>developed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signed</a:t>
            </a:r>
            <a:r>
              <a:rPr lang="de-DE" sz="1600" dirty="0"/>
              <a:t> </a:t>
            </a:r>
            <a:r>
              <a:rPr lang="de-DE" sz="1600" b="0" i="1" dirty="0"/>
              <a:t>(</a:t>
            </a:r>
            <a:r>
              <a:rPr lang="de-DE" sz="1600" b="0" i="1" dirty="0" err="1"/>
              <a:t>goal</a:t>
            </a:r>
            <a:r>
              <a:rPr lang="de-DE" sz="1600" b="0" i="1" dirty="0"/>
              <a:t> </a:t>
            </a:r>
            <a:r>
              <a:rPr lang="de-DE" sz="1600" b="0" i="1" dirty="0" err="1"/>
              <a:t>is</a:t>
            </a:r>
            <a:r>
              <a:rPr lang="de-DE" sz="1600" b="0" i="1" dirty="0"/>
              <a:t> 12)</a:t>
            </a:r>
            <a:endParaRPr lang="en-GB" sz="1600" b="0" i="1" dirty="0"/>
          </a:p>
        </p:txBody>
      </p:sp>
      <p:sp>
        <p:nvSpPr>
          <p:cNvPr id="12" name="Titel 11"/>
          <p:cNvSpPr>
            <a:spLocks noGrp="1"/>
          </p:cNvSpPr>
          <p:nvPr>
            <p:ph type="title" idx="13"/>
          </p:nvPr>
        </p:nvSpPr>
        <p:spPr>
          <a:xfrm>
            <a:off x="4061960" y="3119864"/>
            <a:ext cx="731416" cy="5934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e-DE" sz="2400" dirty="0"/>
              <a:t>10</a:t>
            </a:r>
            <a:endParaRPr lang="en-GB" sz="2400" dirty="0"/>
          </a:p>
        </p:txBody>
      </p:sp>
      <p:sp>
        <p:nvSpPr>
          <p:cNvPr id="13" name="Untertitel 12"/>
          <p:cNvSpPr>
            <a:spLocks noGrp="1"/>
          </p:cNvSpPr>
          <p:nvPr>
            <p:ph type="subTitle" idx="14"/>
          </p:nvPr>
        </p:nvSpPr>
        <p:spPr>
          <a:xfrm>
            <a:off x="4792420" y="3711255"/>
            <a:ext cx="3229980" cy="649200"/>
          </a:xfrm>
        </p:spPr>
        <p:txBody>
          <a:bodyPr/>
          <a:lstStyle/>
          <a:p>
            <a:r>
              <a:rPr lang="de-DE" sz="1400" dirty="0">
                <a:sym typeface="Wingdings" panose="05000000000000000000" pitchFamily="2" charset="2"/>
              </a:rPr>
              <a:t> Guide </a:t>
            </a:r>
            <a:r>
              <a:rPr lang="de-DE" sz="1400" dirty="0" err="1">
                <a:sym typeface="Wingdings" panose="05000000000000000000" pitchFamily="2" charset="2"/>
              </a:rPr>
              <a:t>towards</a:t>
            </a:r>
            <a:r>
              <a:rPr lang="de-DE" sz="1400" dirty="0">
                <a:sym typeface="Wingdings" panose="05000000000000000000" pitchFamily="2" charset="2"/>
              </a:rPr>
              <a:t> a </a:t>
            </a:r>
            <a:r>
              <a:rPr lang="de-DE" sz="1400" dirty="0" err="1">
                <a:sym typeface="Wingdings" panose="05000000000000000000" pitchFamily="2" charset="2"/>
              </a:rPr>
              <a:t>cooperation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agreement</a:t>
            </a:r>
            <a:endParaRPr lang="en-GB" sz="1400" dirty="0"/>
          </a:p>
        </p:txBody>
      </p:sp>
      <p:sp>
        <p:nvSpPr>
          <p:cNvPr id="14" name="Titel 13"/>
          <p:cNvSpPr>
            <a:spLocks noGrp="1"/>
          </p:cNvSpPr>
          <p:nvPr>
            <p:ph type="title" idx="15"/>
          </p:nvPr>
        </p:nvSpPr>
        <p:spPr>
          <a:xfrm>
            <a:off x="326820" y="476534"/>
            <a:ext cx="7346280" cy="572700"/>
          </a:xfrm>
        </p:spPr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Preliminary</a:t>
            </a:r>
            <a:r>
              <a:rPr lang="de-DE" dirty="0"/>
              <a:t>) results: </a:t>
            </a:r>
            <a:r>
              <a:rPr lang="de-DE" dirty="0">
                <a:solidFill>
                  <a:srgbClr val="E63312"/>
                </a:solidFill>
              </a:rPr>
              <a:t>MTD in </a:t>
            </a:r>
            <a:r>
              <a:rPr lang="de-DE" dirty="0" err="1">
                <a:solidFill>
                  <a:srgbClr val="E63312"/>
                </a:solidFill>
              </a:rPr>
              <a:t>numbers</a:t>
            </a:r>
            <a:endParaRPr lang="en-GB" dirty="0">
              <a:solidFill>
                <a:srgbClr val="E63312"/>
              </a:solidFill>
            </a:endParaRPr>
          </a:p>
        </p:txBody>
      </p:sp>
      <p:cxnSp>
        <p:nvCxnSpPr>
          <p:cNvPr id="16" name="Google Shape;372;p46">
            <a:hlinkClick r:id="" action="ppaction://hlinkshowjump?jump=nextslide"/>
          </p:cNvPr>
          <p:cNvCxnSpPr>
            <a:cxnSpLocks/>
          </p:cNvCxnSpPr>
          <p:nvPr/>
        </p:nvCxnSpPr>
        <p:spPr bwMode="auto"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373;p46">
            <a:hlinkClick r:id="" action="ppaction://hlinkshowjump?jump=previousslide"/>
          </p:cNvPr>
          <p:cNvCxnSpPr>
            <a:cxnSpLocks/>
          </p:cNvCxnSpPr>
          <p:nvPr/>
        </p:nvCxnSpPr>
        <p:spPr bwMode="auto">
          <a:xfrm rot="10800000">
            <a:off x="232774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Fußzeilenplatzhalt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4th Annual AFINet Conference, Rotterdam, NL, 16 June 2023 </a:t>
            </a:r>
          </a:p>
        </p:txBody>
      </p:sp>
    </p:spTree>
    <p:extLst>
      <p:ext uri="{BB962C8B-B14F-4D97-AF65-F5344CB8AC3E}">
        <p14:creationId xmlns:p14="http://schemas.microsoft.com/office/powerpoint/2010/main" val="354381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rcRect l="7620"/>
          <a:stretch/>
        </p:blipFill>
        <p:spPr bwMode="auto">
          <a:xfrm>
            <a:off x="129805" y="195486"/>
            <a:ext cx="1605990" cy="2268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2741" y="195486"/>
            <a:ext cx="1590022" cy="2268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17969" y="195486"/>
            <a:ext cx="1630279" cy="2268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253454" y="195486"/>
            <a:ext cx="1595605" cy="2268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927036" y="231742"/>
            <a:ext cx="1609626" cy="2268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/>
          <a:srcRect l="8946" r="5492"/>
          <a:stretch/>
        </p:blipFill>
        <p:spPr bwMode="auto">
          <a:xfrm>
            <a:off x="129805" y="2824030"/>
            <a:ext cx="1538177" cy="2268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828823" y="2824030"/>
            <a:ext cx="1577857" cy="2268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3511886" y="2824030"/>
            <a:ext cx="1440000" cy="2268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5057092" y="2824030"/>
            <a:ext cx="1607930" cy="2268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6770228" y="2824030"/>
            <a:ext cx="1599591" cy="2268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8084177" y="2144789"/>
            <a:ext cx="360000" cy="2208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7861718" y="4778808"/>
            <a:ext cx="444917" cy="22245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628029" y="1531756"/>
            <a:ext cx="580374" cy="39329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2989712" y="2188691"/>
            <a:ext cx="360000" cy="216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5772150" y="4761656"/>
            <a:ext cx="384810" cy="25676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2965659" y="2824030"/>
            <a:ext cx="360000" cy="24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1208403" y="2943936"/>
            <a:ext cx="360000" cy="240188"/>
          </a:xfrm>
          <a:prstGeom prst="rect">
            <a:avLst/>
          </a:prstGeom>
        </p:spPr>
      </p:pic>
      <p:pic>
        <p:nvPicPr>
          <p:cNvPr id="1026" name="Picture 2" descr="Die EU: Belgien - Wissen - SWR Kindernetz"/>
          <p:cNvPicPr>
            <a:picLocks noChangeAspect="1" noChangeArrowheads="1"/>
          </p:cNvPicPr>
          <p:nvPr/>
        </p:nvPicPr>
        <p:blipFill>
          <a:blip r:embed="rId20"/>
          <a:stretch/>
        </p:blipFill>
        <p:spPr bwMode="auto">
          <a:xfrm>
            <a:off x="4715471" y="622835"/>
            <a:ext cx="360000" cy="202500"/>
          </a:xfrm>
          <a:prstGeom prst="rect">
            <a:avLst/>
          </a:prstGeom>
          <a:noFill/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6409377" y="2172937"/>
            <a:ext cx="360000" cy="240194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22"/>
          <a:stretch/>
        </p:blipFill>
        <p:spPr bwMode="auto">
          <a:xfrm>
            <a:off x="4535471" y="4852090"/>
            <a:ext cx="360000" cy="23994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97223" y="2398117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 err="1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Cooperation</a:t>
            </a:r>
            <a:r>
              <a:rPr lang="de-DE" sz="2400" dirty="0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400" dirty="0" err="1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agreements</a:t>
            </a: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Google Shape;372;p46">
            <a:hlinkClick r:id="" action="ppaction://hlinkshowjump?jump=nextslide"/>
          </p:cNvPr>
          <p:cNvCxnSpPr>
            <a:cxnSpLocks/>
          </p:cNvCxnSpPr>
          <p:nvPr/>
        </p:nvCxnSpPr>
        <p:spPr bwMode="auto"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Google Shape;373;p46">
            <a:hlinkClick r:id="" action="ppaction://hlinkshowjump?jump=previousslide"/>
          </p:cNvPr>
          <p:cNvCxnSpPr>
            <a:cxnSpLocks/>
          </p:cNvCxnSpPr>
          <p:nvPr/>
        </p:nvCxnSpPr>
        <p:spPr bwMode="auto">
          <a:xfrm rot="10800000">
            <a:off x="232774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 bwMode="auto">
          <a:xfrm>
            <a:off x="1979712" y="771550"/>
            <a:ext cx="5256600" cy="641345"/>
          </a:xfrm>
        </p:spPr>
        <p:txBody>
          <a:bodyPr/>
          <a:lstStyle/>
          <a:p>
            <a:pPr>
              <a:defRPr/>
            </a:pPr>
            <a:r>
              <a:rPr lang="de-DE" dirty="0"/>
              <a:t>Key </a:t>
            </a:r>
            <a:r>
              <a:rPr lang="de-DE" dirty="0" err="1"/>
              <a:t>messages</a:t>
            </a:r>
            <a:r>
              <a:rPr lang="de-DE" dirty="0"/>
              <a:t> 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1979712" y="1491630"/>
            <a:ext cx="62646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safety of the child is always the priority.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Professionals should address </a:t>
            </a:r>
            <a:r>
              <a:rPr lang="en-GB" sz="1800" dirty="0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parenting skills </a:t>
            </a:r>
            <a:r>
              <a:rPr lang="en-GB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(also in addiction care). When is a parent “good enough”?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Addiction and parenting need to be addressed </a:t>
            </a:r>
            <a:r>
              <a:rPr lang="en-GB" sz="1800" u="sng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the same time!</a:t>
            </a:r>
            <a:r>
              <a:rPr lang="en-GB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E6331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Cooperation</a:t>
            </a:r>
            <a:r>
              <a:rPr lang="en-GB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the help systems is essential to gain a comprehensive perspective on the family situation.</a:t>
            </a:r>
          </a:p>
          <a:p>
            <a:pPr>
              <a:spcAft>
                <a:spcPts val="600"/>
              </a:spcAft>
            </a:pPr>
            <a:endParaRPr lang="en-GB" sz="1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Google Shape;372;p46">
            <a:hlinkClick r:id="" action="ppaction://hlinkshowjump?jump=nextslide"/>
          </p:cNvPr>
          <p:cNvCxnSpPr>
            <a:cxnSpLocks/>
          </p:cNvCxnSpPr>
          <p:nvPr/>
        </p:nvCxnSpPr>
        <p:spPr bwMode="auto"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373;p46">
            <a:hlinkClick r:id="" action="ppaction://hlinkshowjump?jump=previousslide"/>
          </p:cNvPr>
          <p:cNvCxnSpPr>
            <a:cxnSpLocks/>
          </p:cNvCxnSpPr>
          <p:nvPr/>
        </p:nvCxnSpPr>
        <p:spPr bwMode="auto">
          <a:xfrm rot="10800000">
            <a:off x="232774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4th Annual AFINet Conference, Rotterdam, NL, 16 June 2023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3"/>
          </p:nvPr>
        </p:nvSpPr>
        <p:spPr>
          <a:xfrm>
            <a:off x="107504" y="1087992"/>
            <a:ext cx="2691737" cy="393600"/>
          </a:xfrm>
        </p:spPr>
        <p:txBody>
          <a:bodyPr/>
          <a:lstStyle/>
          <a:p>
            <a:pPr marL="114300" indent="0">
              <a:spcAft>
                <a:spcPts val="1200"/>
              </a:spcAft>
              <a:buSzPct val="100000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Guide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joint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a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cooperation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agreement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(September 2023)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idx="6"/>
          </p:nvPr>
        </p:nvSpPr>
        <p:spPr>
          <a:xfrm>
            <a:off x="238106" y="426839"/>
            <a:ext cx="6202200" cy="572700"/>
          </a:xfrm>
        </p:spPr>
        <p:txBody>
          <a:bodyPr/>
          <a:lstStyle/>
          <a:p>
            <a:pPr algn="l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MTD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products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4th Annual AFINet Conference, Rotterdam, NL, 16 June 2023 </a:t>
            </a:r>
          </a:p>
        </p:txBody>
      </p:sp>
      <p:sp>
        <p:nvSpPr>
          <p:cNvPr id="8" name="Rechteck 7"/>
          <p:cNvSpPr/>
          <p:nvPr/>
        </p:nvSpPr>
        <p:spPr>
          <a:xfrm>
            <a:off x="2915816" y="1103609"/>
            <a:ext cx="30780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spcAft>
                <a:spcPts val="1200"/>
              </a:spcAft>
              <a:buClr>
                <a:schemeClr val="accent1"/>
              </a:buClr>
              <a:buSzPct val="100000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Curriculum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for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professionals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from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different help systems (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available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on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website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09699" y="1991602"/>
            <a:ext cx="1911216" cy="2378402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6516216" y="1103609"/>
            <a:ext cx="2437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spcAft>
                <a:spcPts val="1200"/>
              </a:spcAft>
              <a:buClr>
                <a:schemeClr val="accent1"/>
              </a:buClr>
              <a:buSzPct val="100000"/>
            </a:pP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Necessary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conditions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for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success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for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a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mentoring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approach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for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children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living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in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families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with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addiction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issues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Inter Medium"/>
                <a:cs typeface="Segoe UI" panose="020B0502040204020203" pitchFamily="34" charset="0"/>
              </a:rPr>
              <a:t> (September 2023)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Inter Medium"/>
              <a:cs typeface="Segoe UI" panose="020B0502040204020203" pitchFamily="34" charset="0"/>
            </a:endParaRPr>
          </a:p>
        </p:txBody>
      </p:sp>
      <p:cxnSp>
        <p:nvCxnSpPr>
          <p:cNvPr id="12" name="Google Shape;372;p46">
            <a:hlinkClick r:id="" action="ppaction://hlinkshowjump?jump=nextslide"/>
          </p:cNvPr>
          <p:cNvCxnSpPr>
            <a:cxnSpLocks/>
          </p:cNvCxnSpPr>
          <p:nvPr/>
        </p:nvCxnSpPr>
        <p:spPr bwMode="auto"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373;p46">
            <a:hlinkClick r:id="" action="ppaction://hlinkshowjump?jump=previousslide"/>
          </p:cNvPr>
          <p:cNvCxnSpPr>
            <a:cxnSpLocks/>
          </p:cNvCxnSpPr>
          <p:nvPr/>
        </p:nvCxnSpPr>
        <p:spPr bwMode="auto">
          <a:xfrm rot="10800000">
            <a:off x="232774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62" y="2715766"/>
            <a:ext cx="1873788" cy="15015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2096177"/>
            <a:ext cx="3055218" cy="2169251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8244185" y="386531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err="1"/>
              <a:t>Balu</a:t>
            </a:r>
            <a:r>
              <a:rPr lang="de-DE" sz="1000" i="1" dirty="0"/>
              <a:t> und Du logo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1243205838"/>
      </p:ext>
    </p:extLst>
  </p:cSld>
  <p:clrMapOvr>
    <a:masterClrMapping/>
  </p:clrMapOvr>
</p:sld>
</file>

<file path=ppt/theme/theme1.xml><?xml version="1.0" encoding="utf-8"?>
<a:theme xmlns:a="http://schemas.openxmlformats.org/drawingml/2006/main" name="Macari Company Profile by Slidesgo">
  <a:themeElements>
    <a:clrScheme name="Benutzerdefiniert 1">
      <a:dk1>
        <a:srgbClr val="000000"/>
      </a:dk1>
      <a:lt1>
        <a:srgbClr val="FFFFFF"/>
      </a:lt1>
      <a:dk2>
        <a:srgbClr val="595959"/>
      </a:dk2>
      <a:lt2>
        <a:srgbClr val="D9D9D9"/>
      </a:lt2>
      <a:accent1>
        <a:srgbClr val="E63312"/>
      </a:accent1>
      <a:accent2>
        <a:srgbClr val="EAE3DA"/>
      </a:accent2>
      <a:accent3>
        <a:srgbClr val="BBBBBB"/>
      </a:accent3>
      <a:accent4>
        <a:srgbClr val="3F3F3F"/>
      </a:accent4>
      <a:accent5>
        <a:srgbClr val="FD0000"/>
      </a:accent5>
      <a:accent6>
        <a:srgbClr val="FF8D8D"/>
      </a:accent6>
      <a:hlink>
        <a:srgbClr val="000000"/>
      </a:hlink>
      <a:folHlink>
        <a:srgbClr val="0097A7"/>
      </a:folHlink>
    </a:clrScheme>
    <a:fontScheme name="Benutzerdefiniert 1">
      <a:majorFont>
        <a:latin typeface="Segoe UI"/>
        <a:ea typeface="Arial"/>
        <a:cs typeface="Arial"/>
      </a:majorFont>
      <a:minorFont>
        <a:latin typeface="Segoe U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1069</Words>
  <Application>Microsoft Office PowerPoint</Application>
  <DocSecurity>0</DocSecurity>
  <PresentationFormat>On-screen Show (16:9)</PresentationFormat>
  <Paragraphs>124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Josefin Sans Light</vt:lpstr>
      <vt:lpstr>Josefin Sans Medium</vt:lpstr>
      <vt:lpstr>Segoe UI</vt:lpstr>
      <vt:lpstr>Josefin Sans SemiBold</vt:lpstr>
      <vt:lpstr>Wingdings</vt:lpstr>
      <vt:lpstr>Josefin Sans</vt:lpstr>
      <vt:lpstr>Josefin Sans ExtraLight</vt:lpstr>
      <vt:lpstr>Arial</vt:lpstr>
      <vt:lpstr>Macari Company Profile by Slidesgo</vt:lpstr>
      <vt:lpstr>Cooperation is key!</vt:lpstr>
      <vt:lpstr>Bella Donna, 2015</vt:lpstr>
      <vt:lpstr>PowerPoint Presentation</vt:lpstr>
      <vt:lpstr>Main objective</vt:lpstr>
      <vt:lpstr>Methods</vt:lpstr>
      <vt:lpstr>Professionals educated on issues concerning the target group</vt:lpstr>
      <vt:lpstr>PowerPoint Presentation</vt:lpstr>
      <vt:lpstr>PowerPoint Presentation</vt:lpstr>
      <vt:lpstr>MTD products</vt:lpstr>
      <vt:lpstr>Attempt at a conclusion:</vt:lpstr>
      <vt:lpstr>Invitation: MTD final conference</vt:lpstr>
      <vt:lpstr>Natalia T., Athina Ygia, Greece</vt:lpstr>
      <vt:lpstr>Why a European project?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Macari Company Profile</dc:title>
  <dc:subject/>
  <dc:creator>Julia Bahr</dc:creator>
  <cp:keywords/>
  <dc:description/>
  <cp:lastModifiedBy>Namen, D.M. van (Dorine)</cp:lastModifiedBy>
  <cp:revision>203</cp:revision>
  <cp:lastPrinted>2023-06-14T09:00:56Z</cp:lastPrinted>
  <dcterms:modified xsi:type="dcterms:W3CDTF">2023-06-15T05:57:59Z</dcterms:modified>
  <cp:category/>
  <dc:identifier/>
  <cp:contentStatus/>
  <dc:language/>
  <cp:version/>
</cp:coreProperties>
</file>