
<file path=[Content_Types].xml><?xml version="1.0" encoding="utf-8"?>
<Types xmlns="http://schemas.openxmlformats.org/package/2006/content-types">
  <Default Extension="bin" ContentType="image/png"/>
  <Default Extension="emf" ContentType="image/x-emf"/>
  <Default Extension="fntdata" ContentType="application/x-fontdata"/>
  <Default Extension="jpeg" ContentType="image/jpeg"/>
  <Default Extension="jrb" ContentType="image/x-emf"/>
  <Default Extension="rels" ContentType="application/vnd.openxmlformats-package.relationships+xml"/>
  <Default Extension="svg" ContentType="image/svg+xml"/>
  <Default Extension="t52" ContentType="image/x-e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3"/>
  </p:sldMasterIdLst>
  <p:notesMasterIdLst>
    <p:notesMasterId r:id="rId27"/>
  </p:notesMasterIdLst>
  <p:handoutMasterIdLst>
    <p:handoutMasterId r:id="rId28"/>
  </p:handoutMasterIdLst>
  <p:sldIdLst>
    <p:sldId id="265" r:id="rId14"/>
    <p:sldId id="272" r:id="rId15"/>
    <p:sldId id="273" r:id="rId16"/>
    <p:sldId id="281" r:id="rId17"/>
    <p:sldId id="274" r:id="rId18"/>
    <p:sldId id="278" r:id="rId19"/>
    <p:sldId id="275" r:id="rId20"/>
    <p:sldId id="276" r:id="rId21"/>
    <p:sldId id="277" r:id="rId22"/>
    <p:sldId id="279" r:id="rId23"/>
    <p:sldId id="280" r:id="rId24"/>
    <p:sldId id="271" r:id="rId25"/>
    <p:sldId id="260" r:id="rId26"/>
  </p:sldIdLst>
  <p:sldSz cx="12188825" cy="6858000"/>
  <p:notesSz cx="6797675" cy="9926638"/>
  <p:embeddedFontLst>
    <p:embeddedFont>
      <p:font typeface="AU Passata" panose="020B0503030502030804" pitchFamily="34" charset="0"/>
      <p:regular r:id="rId29"/>
      <p:bold r:id="rId30"/>
    </p:embeddedFont>
    <p:embeddedFont>
      <p:font typeface="AU Passata Light" panose="020B0303030902030804" pitchFamily="34" charset="0"/>
      <p:regular r:id="rId31"/>
      <p:bold r:id="rId32"/>
    </p:embeddedFont>
    <p:embeddedFont>
      <p:font typeface="AU Peto" panose="040C0B07020602020301" pitchFamily="82" charset="0"/>
      <p:regular r:id="rId33"/>
      <p:bold r:id="rId34"/>
    </p:embeddedFont>
    <p:embeddedFont>
      <p:font typeface="Georgia" panose="02040502050405020303" pitchFamily="18" charset="0"/>
      <p:regular r:id="rId35"/>
      <p:bold r:id="rId36"/>
      <p:italic r:id="rId37"/>
      <p:boldItalic r:id="rId38"/>
    </p:embeddedFont>
  </p:embeddedFontLst>
  <p:defaultTextStyle>
    <a:defPPr>
      <a:defRPr lang="en-US"/>
    </a:defPPr>
    <a:lvl1pPr algn="l" rtl="0" fontAlgn="base">
      <a:lnSpc>
        <a:spcPts val="4799"/>
      </a:lnSpc>
      <a:spcBef>
        <a:spcPct val="0"/>
      </a:spcBef>
      <a:spcAft>
        <a:spcPct val="0"/>
      </a:spcAft>
      <a:buFont typeface="AU Passata" pitchFamily="34" charset="0"/>
      <a:defRPr sz="4799" kern="1200">
        <a:solidFill>
          <a:schemeClr val="tx1"/>
        </a:solidFill>
        <a:latin typeface="AU Passata" pitchFamily="34" charset="0"/>
        <a:ea typeface="+mn-ea"/>
        <a:cs typeface="+mn-cs"/>
      </a:defRPr>
    </a:lvl1pPr>
    <a:lvl2pPr marL="609493" algn="l" rtl="0" fontAlgn="base">
      <a:lnSpc>
        <a:spcPts val="4799"/>
      </a:lnSpc>
      <a:spcBef>
        <a:spcPct val="0"/>
      </a:spcBef>
      <a:spcAft>
        <a:spcPct val="0"/>
      </a:spcAft>
      <a:buFont typeface="AU Passata" pitchFamily="34" charset="0"/>
      <a:defRPr sz="4799" kern="1200">
        <a:solidFill>
          <a:schemeClr val="tx1"/>
        </a:solidFill>
        <a:latin typeface="AU Passata" pitchFamily="34" charset="0"/>
        <a:ea typeface="+mn-ea"/>
        <a:cs typeface="+mn-cs"/>
      </a:defRPr>
    </a:lvl2pPr>
    <a:lvl3pPr marL="1218987" algn="l" rtl="0" fontAlgn="base">
      <a:lnSpc>
        <a:spcPts val="4799"/>
      </a:lnSpc>
      <a:spcBef>
        <a:spcPct val="0"/>
      </a:spcBef>
      <a:spcAft>
        <a:spcPct val="0"/>
      </a:spcAft>
      <a:buFont typeface="AU Passata" pitchFamily="34" charset="0"/>
      <a:defRPr sz="4799" kern="1200">
        <a:solidFill>
          <a:schemeClr val="tx1"/>
        </a:solidFill>
        <a:latin typeface="AU Passata" pitchFamily="34" charset="0"/>
        <a:ea typeface="+mn-ea"/>
        <a:cs typeface="+mn-cs"/>
      </a:defRPr>
    </a:lvl3pPr>
    <a:lvl4pPr marL="1828480" algn="l" rtl="0" fontAlgn="base">
      <a:lnSpc>
        <a:spcPts val="4799"/>
      </a:lnSpc>
      <a:spcBef>
        <a:spcPct val="0"/>
      </a:spcBef>
      <a:spcAft>
        <a:spcPct val="0"/>
      </a:spcAft>
      <a:buFont typeface="AU Passata" pitchFamily="34" charset="0"/>
      <a:defRPr sz="4799" kern="1200">
        <a:solidFill>
          <a:schemeClr val="tx1"/>
        </a:solidFill>
        <a:latin typeface="AU Passata" pitchFamily="34" charset="0"/>
        <a:ea typeface="+mn-ea"/>
        <a:cs typeface="+mn-cs"/>
      </a:defRPr>
    </a:lvl4pPr>
    <a:lvl5pPr marL="2437973" algn="l" rtl="0" fontAlgn="base">
      <a:lnSpc>
        <a:spcPts val="4799"/>
      </a:lnSpc>
      <a:spcBef>
        <a:spcPct val="0"/>
      </a:spcBef>
      <a:spcAft>
        <a:spcPct val="0"/>
      </a:spcAft>
      <a:buFont typeface="AU Passata" pitchFamily="34" charset="0"/>
      <a:defRPr sz="4799" kern="1200">
        <a:solidFill>
          <a:schemeClr val="tx1"/>
        </a:solidFill>
        <a:latin typeface="AU Passata" pitchFamily="34" charset="0"/>
        <a:ea typeface="+mn-ea"/>
        <a:cs typeface="+mn-cs"/>
      </a:defRPr>
    </a:lvl5pPr>
    <a:lvl6pPr marL="3047467" algn="l" defTabSz="1218987" rtl="0" eaLnBrk="1" latinLnBrk="0" hangingPunct="1">
      <a:defRPr sz="4799" kern="1200">
        <a:solidFill>
          <a:schemeClr val="tx1"/>
        </a:solidFill>
        <a:latin typeface="AU Passata" pitchFamily="34" charset="0"/>
        <a:ea typeface="+mn-ea"/>
        <a:cs typeface="+mn-cs"/>
      </a:defRPr>
    </a:lvl6pPr>
    <a:lvl7pPr marL="3656960" algn="l" defTabSz="1218987" rtl="0" eaLnBrk="1" latinLnBrk="0" hangingPunct="1">
      <a:defRPr sz="4799" kern="1200">
        <a:solidFill>
          <a:schemeClr val="tx1"/>
        </a:solidFill>
        <a:latin typeface="AU Passata" pitchFamily="34" charset="0"/>
        <a:ea typeface="+mn-ea"/>
        <a:cs typeface="+mn-cs"/>
      </a:defRPr>
    </a:lvl7pPr>
    <a:lvl8pPr marL="4266453" algn="l" defTabSz="1218987" rtl="0" eaLnBrk="1" latinLnBrk="0" hangingPunct="1">
      <a:defRPr sz="4799" kern="1200">
        <a:solidFill>
          <a:schemeClr val="tx1"/>
        </a:solidFill>
        <a:latin typeface="AU Passata" pitchFamily="34" charset="0"/>
        <a:ea typeface="+mn-ea"/>
        <a:cs typeface="+mn-cs"/>
      </a:defRPr>
    </a:lvl8pPr>
    <a:lvl9pPr marL="4875947" algn="l" defTabSz="1218987" rtl="0" eaLnBrk="1" latinLnBrk="0" hangingPunct="1">
      <a:defRPr sz="4799" kern="1200">
        <a:solidFill>
          <a:schemeClr val="tx1"/>
        </a:solidFill>
        <a:latin typeface="AU Passata"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546"/>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49069" autoAdjust="0"/>
  </p:normalViewPr>
  <p:slideViewPr>
    <p:cSldViewPr snapToObjects="1" showGuides="1">
      <p:cViewPr varScale="1">
        <p:scale>
          <a:sx n="40" d="100"/>
          <a:sy n="40" d="100"/>
        </p:scale>
        <p:origin x="1229" y="38"/>
      </p:cViewPr>
      <p:guideLst/>
    </p:cSldViewPr>
  </p:slid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87" d="100"/>
          <a:sy n="87" d="100"/>
        </p:scale>
        <p:origin x="3762"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presProps" Target="presProps.xml"/><Relationship Id="rId21" Type="http://schemas.openxmlformats.org/officeDocument/2006/relationships/slide" Target="slides/slide8.xml"/><Relationship Id="rId34" Type="http://schemas.openxmlformats.org/officeDocument/2006/relationships/font" Target="fonts/font6.fntdata"/><Relationship Id="rId42" Type="http://schemas.openxmlformats.org/officeDocument/2006/relationships/tableStyles" Target="tableStyle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font" Target="fonts/font1.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11.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handoutMaster" Target="handoutMasters/handoutMaster1.xml"/><Relationship Id="rId36" Type="http://schemas.openxmlformats.org/officeDocument/2006/relationships/font" Target="fonts/font8.fntdata"/><Relationship Id="rId10" Type="http://schemas.openxmlformats.org/officeDocument/2006/relationships/customXml" Target="../customXml/item10.xml"/><Relationship Id="rId19" Type="http://schemas.openxmlformats.org/officeDocument/2006/relationships/slide" Target="slides/slide6.xml"/><Relationship Id="rId31" Type="http://schemas.openxmlformats.org/officeDocument/2006/relationships/font" Target="fonts/font3.fntdata"/><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customXml" Target="../customXml/item8.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font" Target="fonts/font5.fntdata"/><Relationship Id="rId38"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buFontTx/>
              <a:buNone/>
              <a:defRPr sz="1200"/>
            </a:lvl1pPr>
          </a:lstStyle>
          <a:p>
            <a:pPr>
              <a:defRPr/>
            </a:pPr>
            <a:endParaRPr lang="en-GB" dirty="0"/>
          </a:p>
        </p:txBody>
      </p:sp>
      <p:sp>
        <p:nvSpPr>
          <p:cNvPr id="39939" name="Rectangle 3"/>
          <p:cNvSpPr>
            <a:spLocks noGrp="1" noChangeArrowheads="1"/>
          </p:cNvSpPr>
          <p:nvPr>
            <p:ph type="dt" sz="quarter"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buFontTx/>
              <a:buNone/>
              <a:defRPr sz="1200"/>
            </a:lvl1pPr>
          </a:lstStyle>
          <a:p>
            <a:pPr>
              <a:defRPr/>
            </a:pPr>
            <a:endParaRPr lang="en-GB" dirty="0"/>
          </a:p>
        </p:txBody>
      </p:sp>
      <p:sp>
        <p:nvSpPr>
          <p:cNvPr id="39940" name="Rectangle 4"/>
          <p:cNvSpPr>
            <a:spLocks noGrp="1" noChangeArrowheads="1"/>
          </p:cNvSpPr>
          <p:nvPr>
            <p:ph type="ftr" sz="quarter" idx="2"/>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buFontTx/>
              <a:buNone/>
              <a:defRPr sz="1200"/>
            </a:lvl1pPr>
          </a:lstStyle>
          <a:p>
            <a:pPr>
              <a:defRPr/>
            </a:pPr>
            <a:endParaRPr lang="en-GB" dirty="0"/>
          </a:p>
        </p:txBody>
      </p:sp>
      <p:sp>
        <p:nvSpPr>
          <p:cNvPr id="39941" name="Rectangle 5"/>
          <p:cNvSpPr>
            <a:spLocks noGrp="1" noChangeArrowheads="1"/>
          </p:cNvSpPr>
          <p:nvPr>
            <p:ph type="sldNum" sz="quarter" idx="3"/>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buFontTx/>
              <a:buNone/>
              <a:defRPr sz="1200"/>
            </a:lvl1pPr>
          </a:lstStyle>
          <a:p>
            <a:pPr>
              <a:defRPr/>
            </a:pPr>
            <a:fld id="{88DF0C21-DE6B-488F-B9D9-B7FE08733B70}" type="slidenum">
              <a:rPr lang="en-GB"/>
              <a:pPr>
                <a:defRPr/>
              </a:pPr>
              <a:t>‹nr.›</a:t>
            </a:fld>
            <a:endParaRPr lang="en-GB" dirty="0"/>
          </a:p>
        </p:txBody>
      </p:sp>
    </p:spTree>
    <p:extLst>
      <p:ext uri="{BB962C8B-B14F-4D97-AF65-F5344CB8AC3E}">
        <p14:creationId xmlns:p14="http://schemas.microsoft.com/office/powerpoint/2010/main" val="7158050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buFontTx/>
              <a:buNone/>
              <a:defRPr sz="1200"/>
            </a:lvl1pPr>
          </a:lstStyle>
          <a:p>
            <a:pPr>
              <a:defRPr/>
            </a:pPr>
            <a:endParaRPr lang="en-GB" dirty="0"/>
          </a:p>
        </p:txBody>
      </p:sp>
      <p:sp>
        <p:nvSpPr>
          <p:cNvPr id="4099" name="Rectangle 3"/>
          <p:cNvSpPr>
            <a:spLocks noGrp="1" noChangeArrowheads="1"/>
          </p:cNvSpPr>
          <p:nvPr>
            <p:ph type="dt" idx="1"/>
          </p:nvPr>
        </p:nvSpPr>
        <p:spPr bwMode="auto">
          <a:xfrm>
            <a:off x="385044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buFontTx/>
              <a:buNone/>
              <a:defRPr sz="1200"/>
            </a:lvl1pPr>
          </a:lstStyle>
          <a:p>
            <a:pPr>
              <a:defRPr/>
            </a:pPr>
            <a:endParaRPr lang="en-GB" dirty="0"/>
          </a:p>
        </p:txBody>
      </p:sp>
      <p:sp>
        <p:nvSpPr>
          <p:cNvPr id="7172" name="Rectangle 4"/>
          <p:cNvSpPr>
            <a:spLocks noGrp="1" noRot="1" noChangeAspect="1" noChangeArrowheads="1" noTextEdit="1"/>
          </p:cNvSpPr>
          <p:nvPr>
            <p:ph type="sldImg" idx="2"/>
          </p:nvPr>
        </p:nvSpPr>
        <p:spPr bwMode="auto">
          <a:xfrm>
            <a:off x="92075" y="744538"/>
            <a:ext cx="6613525" cy="37226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9768" y="4715153"/>
            <a:ext cx="5438140"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102" name="Rectangle 6"/>
          <p:cNvSpPr>
            <a:spLocks noGrp="1" noChangeArrowheads="1"/>
          </p:cNvSpPr>
          <p:nvPr>
            <p:ph type="ftr" sz="quarter" idx="4"/>
          </p:nvPr>
        </p:nvSpPr>
        <p:spPr bwMode="auto">
          <a:xfrm>
            <a:off x="0"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buFontTx/>
              <a:buNone/>
              <a:defRPr sz="1200"/>
            </a:lvl1pPr>
          </a:lstStyle>
          <a:p>
            <a:pPr>
              <a:defRPr/>
            </a:pPr>
            <a:endParaRPr lang="en-GB" dirty="0"/>
          </a:p>
        </p:txBody>
      </p:sp>
      <p:sp>
        <p:nvSpPr>
          <p:cNvPr id="4103" name="Rectangle 7"/>
          <p:cNvSpPr>
            <a:spLocks noGrp="1" noChangeArrowheads="1"/>
          </p:cNvSpPr>
          <p:nvPr>
            <p:ph type="sldNum" sz="quarter" idx="5"/>
          </p:nvPr>
        </p:nvSpPr>
        <p:spPr bwMode="auto">
          <a:xfrm>
            <a:off x="3850443"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buFontTx/>
              <a:buNone/>
              <a:defRPr sz="1200"/>
            </a:lvl1pPr>
          </a:lstStyle>
          <a:p>
            <a:pPr>
              <a:defRPr/>
            </a:pPr>
            <a:fld id="{72C160C3-3AB6-49C1-8001-AFDAD271EB5B}" type="slidenum">
              <a:rPr lang="en-GB"/>
              <a:pPr>
                <a:defRPr/>
              </a:pPr>
              <a:t>‹nr.›</a:t>
            </a:fld>
            <a:endParaRPr lang="en-GB" dirty="0"/>
          </a:p>
        </p:txBody>
      </p:sp>
    </p:spTree>
    <p:extLst>
      <p:ext uri="{BB962C8B-B14F-4D97-AF65-F5344CB8AC3E}">
        <p14:creationId xmlns:p14="http://schemas.microsoft.com/office/powerpoint/2010/main" val="24450390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600" kern="1200">
        <a:solidFill>
          <a:schemeClr val="tx1"/>
        </a:solidFill>
        <a:latin typeface="AU Passata" pitchFamily="34" charset="0"/>
        <a:ea typeface="+mn-ea"/>
        <a:cs typeface="Arial" charset="0"/>
      </a:defRPr>
    </a:lvl1pPr>
    <a:lvl2pPr marL="609493" algn="l" rtl="0" eaLnBrk="0" fontAlgn="base" hangingPunct="0">
      <a:spcBef>
        <a:spcPct val="30000"/>
      </a:spcBef>
      <a:spcAft>
        <a:spcPct val="0"/>
      </a:spcAft>
      <a:defRPr sz="1600" kern="1200">
        <a:solidFill>
          <a:schemeClr val="tx1"/>
        </a:solidFill>
        <a:latin typeface="AU Passata" pitchFamily="34" charset="0"/>
        <a:ea typeface="+mn-ea"/>
        <a:cs typeface="Arial" charset="0"/>
      </a:defRPr>
    </a:lvl2pPr>
    <a:lvl3pPr marL="1218987" algn="l" rtl="0" eaLnBrk="0" fontAlgn="base" hangingPunct="0">
      <a:spcBef>
        <a:spcPct val="30000"/>
      </a:spcBef>
      <a:spcAft>
        <a:spcPct val="0"/>
      </a:spcAft>
      <a:defRPr sz="1600" kern="1200">
        <a:solidFill>
          <a:schemeClr val="tx1"/>
        </a:solidFill>
        <a:latin typeface="AU Passata" pitchFamily="34" charset="0"/>
        <a:ea typeface="+mn-ea"/>
        <a:cs typeface="Arial" charset="0"/>
      </a:defRPr>
    </a:lvl3pPr>
    <a:lvl4pPr marL="1828480" algn="l" rtl="0" eaLnBrk="0" fontAlgn="base" hangingPunct="0">
      <a:spcBef>
        <a:spcPct val="30000"/>
      </a:spcBef>
      <a:spcAft>
        <a:spcPct val="0"/>
      </a:spcAft>
      <a:defRPr sz="1600" kern="1200">
        <a:solidFill>
          <a:schemeClr val="tx1"/>
        </a:solidFill>
        <a:latin typeface="AU Passata" pitchFamily="34" charset="0"/>
        <a:ea typeface="+mn-ea"/>
        <a:cs typeface="Arial" charset="0"/>
      </a:defRPr>
    </a:lvl4pPr>
    <a:lvl5pPr marL="2437973" algn="l" rtl="0" eaLnBrk="0" fontAlgn="base" hangingPunct="0">
      <a:spcBef>
        <a:spcPct val="30000"/>
      </a:spcBef>
      <a:spcAft>
        <a:spcPct val="0"/>
      </a:spcAft>
      <a:defRPr sz="1600" kern="1200">
        <a:solidFill>
          <a:schemeClr val="tx1"/>
        </a:solidFill>
        <a:latin typeface="AU Passata" pitchFamily="34" charset="0"/>
        <a:ea typeface="+mn-ea"/>
        <a:cs typeface="Arial" charset="0"/>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600" kern="1200">
                <a:solidFill>
                  <a:schemeClr val="tx1"/>
                </a:solidFill>
                <a:effectLst/>
                <a:latin typeface="AU Passata" pitchFamily="34" charset="0"/>
                <a:ea typeface="+mn-ea"/>
                <a:cs typeface="Arial" charset="0"/>
              </a:rPr>
              <a:t>Thank you for the opportunity to present today.</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 </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I’m going to talk about gambling among young people in Denmark, based on some very recent data from our 2025 national youth survey.</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 </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This is actually quite new work. Gambling was not the main focus of the survey, and these analyses are still preliminary and unpublished.</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 </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And I should also say that my own research has primarily focused on substance use problems in families and the consequences for children and young people – and much less on gambling.</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 </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So, I’m approaching this topic very much from a family and substance use perspective, and I’m really looking forward to having the opportunity to discuss these findings with you – many of whom know much more about gambling than I do.</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 </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I will focus on two fairly simple questions: How common is gambling among Danish youth? And are young people who have experienced substance use problems in their family particularly vulnerable when it comes to gambling?</a:t>
            </a:r>
            <a:endParaRPr lang="da-DK" sz="1600" kern="1200">
              <a:solidFill>
                <a:schemeClr val="tx1"/>
              </a:solidFill>
              <a:effectLst/>
              <a:latin typeface="AU Passata" pitchFamily="34" charset="0"/>
              <a:ea typeface="+mn-ea"/>
              <a:cs typeface="Arial" charset="0"/>
            </a:endParaRPr>
          </a:p>
          <a:p>
            <a:pPr>
              <a:buNone/>
            </a:pPr>
            <a:endParaRPr lang="da-DK" dirty="0"/>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1</a:t>
            </a:fld>
            <a:endParaRPr lang="en-GB" dirty="0"/>
          </a:p>
        </p:txBody>
      </p:sp>
    </p:spTree>
    <p:extLst>
      <p:ext uri="{BB962C8B-B14F-4D97-AF65-F5344CB8AC3E}">
        <p14:creationId xmlns:p14="http://schemas.microsoft.com/office/powerpoint/2010/main" val="4291368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600" kern="1200">
                <a:solidFill>
                  <a:schemeClr val="tx1"/>
                </a:solidFill>
                <a:effectLst/>
                <a:latin typeface="AU Passata" pitchFamily="34" charset="0"/>
                <a:ea typeface="+mn-ea"/>
                <a:cs typeface="Arial" charset="0"/>
              </a:rPr>
              <a:t>The background for looking at gambling is that internationally, we have seen increasing attention to gambling among young people – and particularly to online gambling.</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 </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From previous research we know that young people who grow up in families affected by substance use problems are at increased risk of a very wide range of adverse outcomes – related to mental health, education, their own substance use, and several other areas.</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 </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So, the question I became interested in was quite straightforward:</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Does this increased vulnerability also extend to gambling?</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 </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In other words, are young people affected by substance use problems in their family also more likely to gamble – or to experience problems related to gambling?</a:t>
            </a:r>
            <a:endParaRPr lang="da-DK" sz="1600" kern="1200">
              <a:solidFill>
                <a:schemeClr val="tx1"/>
              </a:solidFill>
              <a:effectLst/>
              <a:latin typeface="AU Passata" pitchFamily="34" charset="0"/>
              <a:ea typeface="+mn-ea"/>
              <a:cs typeface="Arial" charset="0"/>
            </a:endParaRPr>
          </a:p>
          <a:p>
            <a:r>
              <a:rPr lang="en-US" sz="1600" kern="1200">
                <a:solidFill>
                  <a:schemeClr val="tx1"/>
                </a:solidFill>
                <a:effectLst/>
                <a:latin typeface="AU Passata" pitchFamily="34" charset="0"/>
                <a:ea typeface="+mn-ea"/>
                <a:cs typeface="Arial" charset="0"/>
              </a:rPr>
              <a:t> </a:t>
            </a:r>
            <a:endParaRPr lang="da-DK" sz="1600" kern="1200">
              <a:solidFill>
                <a:schemeClr val="tx1"/>
              </a:solidFill>
              <a:effectLst/>
              <a:latin typeface="AU Passata" pitchFamily="34" charset="0"/>
              <a:ea typeface="+mn-ea"/>
              <a:cs typeface="Arial" charset="0"/>
            </a:endParaRPr>
          </a:p>
          <a:p>
            <a:endParaRPr lang="en-GB" dirty="0"/>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2</a:t>
            </a:fld>
            <a:endParaRPr lang="en-GB" dirty="0"/>
          </a:p>
        </p:txBody>
      </p:sp>
    </p:spTree>
    <p:extLst>
      <p:ext uri="{BB962C8B-B14F-4D97-AF65-F5344CB8AC3E}">
        <p14:creationId xmlns:p14="http://schemas.microsoft.com/office/powerpoint/2010/main" val="730302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600" kern="1200" dirty="0">
                <a:solidFill>
                  <a:schemeClr val="tx1"/>
                </a:solidFill>
                <a:effectLst/>
                <a:latin typeface="AU Passata" pitchFamily="34" charset="0"/>
                <a:ea typeface="+mn-ea"/>
                <a:cs typeface="Arial" charset="0"/>
              </a:rPr>
              <a:t>The data come from our national Danish youth survey conducted in 2025.</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The target population was young people aged 15 to 25 living in Denmark.</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The main focus of the survey was actually not gambling. It was alcohol, illicit drugs and nicotine use, together with mental wellbeing and everyday functioning.</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We invited just over 7,000 young people, and 2,166 completed the survey.</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For the analyses, we use weights to account for differences between respondents and non-respondents.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One of the advantages of this survey for the present analysis is that we have information about both the young people’s own </a:t>
            </a:r>
            <a:r>
              <a:rPr lang="en-US" sz="1600" kern="1200" dirty="0" err="1">
                <a:solidFill>
                  <a:schemeClr val="tx1"/>
                </a:solidFill>
                <a:effectLst/>
                <a:latin typeface="AU Passata" pitchFamily="34" charset="0"/>
                <a:ea typeface="+mn-ea"/>
                <a:cs typeface="Arial" charset="0"/>
              </a:rPr>
              <a:t>behaviours</a:t>
            </a:r>
            <a:r>
              <a:rPr lang="en-US" sz="1600" kern="1200" dirty="0">
                <a:solidFill>
                  <a:schemeClr val="tx1"/>
                </a:solidFill>
                <a:effectLst/>
                <a:latin typeface="AU Passata" pitchFamily="34" charset="0"/>
                <a:ea typeface="+mn-ea"/>
                <a:cs typeface="Arial" charset="0"/>
              </a:rPr>
              <a:t> and whether they have experienced substance use problems within their family.</a:t>
            </a:r>
            <a:endParaRPr lang="da-DK" sz="1600" kern="1200" dirty="0">
              <a:solidFill>
                <a:schemeClr val="tx1"/>
              </a:solidFill>
              <a:effectLst/>
              <a:latin typeface="AU Passata" pitchFamily="34" charset="0"/>
              <a:ea typeface="+mn-ea"/>
              <a:cs typeface="Arial" charset="0"/>
            </a:endParaRPr>
          </a:p>
          <a:p>
            <a:endParaRPr lang="en-GB" dirty="0"/>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3</a:t>
            </a:fld>
            <a:endParaRPr lang="en-GB" dirty="0"/>
          </a:p>
        </p:txBody>
      </p:sp>
    </p:spTree>
    <p:extLst>
      <p:ext uri="{BB962C8B-B14F-4D97-AF65-F5344CB8AC3E}">
        <p14:creationId xmlns:p14="http://schemas.microsoft.com/office/powerpoint/2010/main" val="4074759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600" kern="1200" dirty="0">
                <a:solidFill>
                  <a:schemeClr val="tx1"/>
                </a:solidFill>
                <a:effectLst/>
                <a:latin typeface="AU Passata" pitchFamily="34" charset="0"/>
                <a:ea typeface="+mn-ea"/>
                <a:cs typeface="Arial" charset="0"/>
              </a:rPr>
              <a:t>Our measure of substance use problems in the family is based on the young people’s own reports.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We asked them whether, while growing up, they had ever lived with someone who had an alcohol problem or problematic drug use.</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For participants aged 18 or older, this referred to the period up to age 18. For those younger than 18, it referred to their life up to the present day.</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If they answered yes, we also asked who this person was – for example, their mother, father, stepparent, sibling, or another person in the household.</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So, for the analyses I’m presenting today, substance use problems in the family are defined as having lived with at least one person with an alcohol or drug problem while growing up.</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It is important to point out that this is a self-reported measure. We are capturing the young person’s own perception and experience of substance use problems in the household, rather than, for example, a clinical diagnosis of substance use disorder.</a:t>
            </a:r>
            <a:endParaRPr lang="da-DK" sz="1600" kern="1200" dirty="0">
              <a:solidFill>
                <a:schemeClr val="tx1"/>
              </a:solidFill>
              <a:effectLst/>
              <a:latin typeface="AU Passata" pitchFamily="34" charset="0"/>
              <a:ea typeface="+mn-ea"/>
              <a:cs typeface="Arial" charset="0"/>
            </a:endParaRPr>
          </a:p>
          <a:p>
            <a:endParaRPr lang="en-GB" dirty="0"/>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4</a:t>
            </a:fld>
            <a:endParaRPr lang="en-GB" dirty="0"/>
          </a:p>
        </p:txBody>
      </p:sp>
    </p:spTree>
    <p:extLst>
      <p:ext uri="{BB962C8B-B14F-4D97-AF65-F5344CB8AC3E}">
        <p14:creationId xmlns:p14="http://schemas.microsoft.com/office/powerpoint/2010/main" val="1460751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600" kern="1200" dirty="0">
                <a:solidFill>
                  <a:schemeClr val="tx1"/>
                </a:solidFill>
                <a:effectLst/>
                <a:latin typeface="AU Passata" pitchFamily="34" charset="0"/>
                <a:ea typeface="+mn-ea"/>
                <a:cs typeface="Arial" charset="0"/>
              </a:rPr>
              <a:t>Before showing the results, I want to briefly explain what we mean by gambling in this study.</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We deliberately used a relatively broad definition.</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We asked about activities where participants could stake and win money or something with monetary value. Importantly, this also included cryptocurrency and virtual items from computer games.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Gambling participation was defined as any gambling during the past 12 months.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We also asked about frequency, whether gambling took place online or physically, what kind of currency was used, and motives for gambling.</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So, when interpreting the results, it is important to remember that we are capturing quite a broad spectrum of gambling </a:t>
            </a:r>
            <a:r>
              <a:rPr lang="en-US" sz="1600" kern="1200" dirty="0" err="1">
                <a:solidFill>
                  <a:schemeClr val="tx1"/>
                </a:solidFill>
                <a:effectLst/>
                <a:latin typeface="AU Passata" pitchFamily="34" charset="0"/>
                <a:ea typeface="+mn-ea"/>
                <a:cs typeface="Arial" charset="0"/>
              </a:rPr>
              <a:t>behaviour</a:t>
            </a:r>
            <a:r>
              <a:rPr lang="en-US" sz="1600" kern="1200" dirty="0">
                <a:solidFill>
                  <a:schemeClr val="tx1"/>
                </a:solidFill>
                <a:effectLst/>
                <a:latin typeface="AU Passata" pitchFamily="34" charset="0"/>
                <a:ea typeface="+mn-ea"/>
                <a:cs typeface="Arial" charset="0"/>
              </a:rPr>
              <a:t>.</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endParaRPr lang="en-GB" dirty="0"/>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5</a:t>
            </a:fld>
            <a:endParaRPr lang="en-GB" dirty="0"/>
          </a:p>
        </p:txBody>
      </p:sp>
    </p:spTree>
    <p:extLst>
      <p:ext uri="{BB962C8B-B14F-4D97-AF65-F5344CB8AC3E}">
        <p14:creationId xmlns:p14="http://schemas.microsoft.com/office/powerpoint/2010/main" val="224064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600" kern="1200" dirty="0">
                <a:solidFill>
                  <a:schemeClr val="tx1"/>
                </a:solidFill>
                <a:effectLst/>
                <a:latin typeface="AU Passata" pitchFamily="34" charset="0"/>
                <a:ea typeface="+mn-ea"/>
                <a:cs typeface="Arial" charset="0"/>
              </a:rPr>
              <a:t>We also wanted an indicator of whether gambling was associated with problems.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For this, we used the three items from the NODS-</a:t>
            </a:r>
            <a:r>
              <a:rPr lang="en-US" sz="1600" kern="1200" dirty="0" err="1">
                <a:solidFill>
                  <a:schemeClr val="tx1"/>
                </a:solidFill>
                <a:effectLst/>
                <a:latin typeface="AU Passata" pitchFamily="34" charset="0"/>
                <a:ea typeface="+mn-ea"/>
                <a:cs typeface="Arial" charset="0"/>
              </a:rPr>
              <a:t>CLiP</a:t>
            </a:r>
            <a:r>
              <a:rPr lang="en-US" sz="1600" kern="1200" dirty="0">
                <a:solidFill>
                  <a:schemeClr val="tx1"/>
                </a:solidFill>
                <a:effectLst/>
                <a:latin typeface="AU Passata" pitchFamily="34" charset="0"/>
                <a:ea typeface="+mn-ea"/>
                <a:cs typeface="Arial" charset="0"/>
              </a:rPr>
              <a:t>: Control, Lying and Preoccupation.</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We defined gambling-related problems as reporting at least one of these three experiences during the past 12 months.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This could be being preoccupied with gambling for a period of two weeks or more, having attempted to stop or control gambling, or repeatedly lying to others about gambling or gambling losses.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And I want to </a:t>
            </a:r>
            <a:r>
              <a:rPr lang="en-US" sz="1600" kern="1200" dirty="0" err="1">
                <a:solidFill>
                  <a:schemeClr val="tx1"/>
                </a:solidFill>
                <a:effectLst/>
                <a:latin typeface="AU Passata" pitchFamily="34" charset="0"/>
                <a:ea typeface="+mn-ea"/>
                <a:cs typeface="Arial" charset="0"/>
              </a:rPr>
              <a:t>emphasise</a:t>
            </a:r>
            <a:r>
              <a:rPr lang="en-US" sz="1600" kern="1200" dirty="0">
                <a:solidFill>
                  <a:schemeClr val="tx1"/>
                </a:solidFill>
                <a:effectLst/>
                <a:latin typeface="AU Passata" pitchFamily="34" charset="0"/>
                <a:ea typeface="+mn-ea"/>
                <a:cs typeface="Arial" charset="0"/>
              </a:rPr>
              <a:t> one thing here:</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b="1" kern="1200" dirty="0">
                <a:solidFill>
                  <a:schemeClr val="tx1"/>
                </a:solidFill>
                <a:effectLst/>
                <a:latin typeface="AU Passata" pitchFamily="34" charset="0"/>
                <a:ea typeface="+mn-ea"/>
                <a:cs typeface="Arial" charset="0"/>
              </a:rPr>
              <a:t>This is a relatively inclusive definition.</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We are not claiming that these young people meet the criteria for gambling disorder. Rather, we identify young people reporting at least one potential sign of problematic gambling.</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This is important when we look at the prevalence estimates in the next slides.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6</a:t>
            </a:fld>
            <a:endParaRPr lang="en-GB" dirty="0"/>
          </a:p>
        </p:txBody>
      </p:sp>
    </p:spTree>
    <p:extLst>
      <p:ext uri="{BB962C8B-B14F-4D97-AF65-F5344CB8AC3E}">
        <p14:creationId xmlns:p14="http://schemas.microsoft.com/office/powerpoint/2010/main" val="2848113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600" kern="1200" dirty="0">
                <a:solidFill>
                  <a:schemeClr val="tx1"/>
                </a:solidFill>
                <a:effectLst/>
                <a:latin typeface="AU Passata" pitchFamily="34" charset="0"/>
                <a:ea typeface="+mn-ea"/>
                <a:cs typeface="Arial" charset="0"/>
              </a:rPr>
              <a:t>So, how common is gambling?</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Among the 2,152 young people with available information, around 29 percent reported that they had gambled during the past year.</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That means that roughly seven out of ten had not gambled, while just under three out of ten had.</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Again, because of our broad definition, this includes very different levels and forms of gambling. Someone does not need to gamble frequently to be included in this group.</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So, at this stage, we are simply distinguishing between any past-year gambling and no past-year gambling.</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endParaRPr lang="en-GB" dirty="0"/>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7</a:t>
            </a:fld>
            <a:endParaRPr lang="en-GB" dirty="0"/>
          </a:p>
        </p:txBody>
      </p:sp>
    </p:spTree>
    <p:extLst>
      <p:ext uri="{BB962C8B-B14F-4D97-AF65-F5344CB8AC3E}">
        <p14:creationId xmlns:p14="http://schemas.microsoft.com/office/powerpoint/2010/main" val="2040707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600" kern="1200" dirty="0">
                <a:solidFill>
                  <a:schemeClr val="tx1"/>
                </a:solidFill>
                <a:effectLst/>
                <a:latin typeface="AU Passata" pitchFamily="34" charset="0"/>
                <a:ea typeface="+mn-ea"/>
                <a:cs typeface="Arial" charset="0"/>
              </a:rPr>
              <a:t>When we look at gambling-related problems, 10.5 percent of the total population reported at least one of the three indicators.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If we restrict the analysis to the 554 young people who had gambled during the past year, 36.1 percent reported at least one gambling-related problem.</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So, approximately two-thirds of those who had gambled did not report any of these problems, while around one-third did.</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Again, this relatively high percentage needs to be interpreted in light of the inclusive measure. This is not the prevalence of gambling disorder.</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It is the prevalence of at least one indicator of potential gambling-related problems.</a:t>
            </a:r>
            <a:endParaRPr lang="da-DK" sz="1600" kern="1200" dirty="0">
              <a:solidFill>
                <a:schemeClr val="tx1"/>
              </a:solidFill>
              <a:effectLst/>
              <a:latin typeface="AU Passata" pitchFamily="34" charset="0"/>
              <a:ea typeface="+mn-ea"/>
              <a:cs typeface="Arial" charset="0"/>
            </a:endParaRPr>
          </a:p>
          <a:p>
            <a:endParaRPr lang="en-GB" dirty="0"/>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8</a:t>
            </a:fld>
            <a:endParaRPr lang="en-GB" dirty="0"/>
          </a:p>
        </p:txBody>
      </p:sp>
    </p:spTree>
    <p:extLst>
      <p:ext uri="{BB962C8B-B14F-4D97-AF65-F5344CB8AC3E}">
        <p14:creationId xmlns:p14="http://schemas.microsoft.com/office/powerpoint/2010/main" val="682465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600" kern="1200" dirty="0">
                <a:solidFill>
                  <a:schemeClr val="tx1"/>
                </a:solidFill>
                <a:effectLst/>
                <a:latin typeface="AU Passata" pitchFamily="34" charset="0"/>
                <a:ea typeface="+mn-ea"/>
                <a:cs typeface="Arial" charset="0"/>
              </a:rPr>
              <a:t>Now we come to the question that I was particularly interested in.</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Do we see higher levels of gambling among young people who have experienced substance use problems in their family?</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Perhaps surprisingly, the answer seems to be </a:t>
            </a:r>
            <a:r>
              <a:rPr lang="en-US" sz="1600" b="1" kern="1200" dirty="0">
                <a:solidFill>
                  <a:schemeClr val="tx1"/>
                </a:solidFill>
                <a:effectLst/>
                <a:latin typeface="AU Passata" pitchFamily="34" charset="0"/>
                <a:ea typeface="+mn-ea"/>
                <a:cs typeface="Arial" charset="0"/>
              </a:rPr>
              <a:t>no</a:t>
            </a:r>
            <a:r>
              <a:rPr lang="en-US" sz="1600" kern="1200" dirty="0">
                <a:solidFill>
                  <a:schemeClr val="tx1"/>
                </a:solidFill>
                <a:effectLst/>
                <a:latin typeface="AU Passata" pitchFamily="34" charset="0"/>
                <a:ea typeface="+mn-ea"/>
                <a:cs typeface="Arial" charset="0"/>
              </a:rPr>
              <a:t>.</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Among young people without substance use problems in the family, 29.4 percent had gambled during the past year.</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Among young people with substance use problems in the family, the corresponding figure was actually slightly lower, at 26.9 percent.</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When we adjusted for sex, age and NEET status, there was no significant difference between the groups. The odds ratio was .97, with a p-value of .86.</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We see a similar pattern when we look at gambling-related problems.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Around 10.9 percent of young people without family substance use problems reported gambling-related problems, compared with 7.7 percent among those with family substance use problems.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Again, this difference was not statistically significant.</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So, importantly, we find **no evidence that young people with substance use problems in their family are at increased risk of either gambling or gambling-related problems.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And I think this is quite interesting, because it contrasts with what we see for many other outcomes in this population.</a:t>
            </a:r>
            <a:endParaRPr lang="da-DK" sz="1600" kern="1200" dirty="0">
              <a:solidFill>
                <a:schemeClr val="tx1"/>
              </a:solidFill>
              <a:effectLst/>
              <a:latin typeface="AU Passata" pitchFamily="34" charset="0"/>
              <a:ea typeface="+mn-ea"/>
              <a:cs typeface="Arial" charset="0"/>
            </a:endParaRPr>
          </a:p>
          <a:p>
            <a:endParaRPr lang="en-GB" dirty="0"/>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9</a:t>
            </a:fld>
            <a:endParaRPr lang="en-GB" dirty="0"/>
          </a:p>
        </p:txBody>
      </p:sp>
    </p:spTree>
    <p:extLst>
      <p:ext uri="{BB962C8B-B14F-4D97-AF65-F5344CB8AC3E}">
        <p14:creationId xmlns:p14="http://schemas.microsoft.com/office/powerpoint/2010/main" val="55493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600" kern="1200" dirty="0">
                <a:solidFill>
                  <a:schemeClr val="tx1"/>
                </a:solidFill>
                <a:effectLst/>
                <a:latin typeface="AU Passata" pitchFamily="34" charset="0"/>
                <a:ea typeface="+mn-ea"/>
                <a:cs typeface="Arial" charset="0"/>
              </a:rPr>
              <a:t>This led us to look a little further at what might actually be associated with gambling.</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And here, another pattern emerged.</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Risky alcohol use was much more strongly associated with both gambling and gambling-related problems than substance use problems in the family.</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I think this raises an interesting question about how we should understand gambling among young people.</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Perhaps gambling in this age group is less closely connected to childhood adversity and family vulnerability, and more closely connected to a broader pattern of contemporary youth risk-taking </a:t>
            </a:r>
            <a:r>
              <a:rPr lang="en-US" sz="1600" kern="1200" dirty="0" err="1">
                <a:solidFill>
                  <a:schemeClr val="tx1"/>
                </a:solidFill>
                <a:effectLst/>
                <a:latin typeface="AU Passata" pitchFamily="34" charset="0"/>
                <a:ea typeface="+mn-ea"/>
                <a:cs typeface="Arial" charset="0"/>
              </a:rPr>
              <a:t>behaviour</a:t>
            </a:r>
            <a:r>
              <a:rPr lang="en-US" sz="1600" kern="1200" dirty="0">
                <a:solidFill>
                  <a:schemeClr val="tx1"/>
                </a:solidFill>
                <a:effectLst/>
                <a:latin typeface="AU Passata" pitchFamily="34" charset="0"/>
                <a:ea typeface="+mn-ea"/>
                <a:cs typeface="Arial" charset="0"/>
              </a:rPr>
              <a:t>.</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For example, gambling, drinking and other risk </a:t>
            </a:r>
            <a:r>
              <a:rPr lang="en-US" sz="1600" kern="1200" dirty="0" err="1">
                <a:solidFill>
                  <a:schemeClr val="tx1"/>
                </a:solidFill>
                <a:effectLst/>
                <a:latin typeface="AU Passata" pitchFamily="34" charset="0"/>
                <a:ea typeface="+mn-ea"/>
                <a:cs typeface="Arial" charset="0"/>
              </a:rPr>
              <a:t>behaviours</a:t>
            </a:r>
            <a:r>
              <a:rPr lang="en-US" sz="1600" kern="1200" dirty="0">
                <a:solidFill>
                  <a:schemeClr val="tx1"/>
                </a:solidFill>
                <a:effectLst/>
                <a:latin typeface="AU Passata" pitchFamily="34" charset="0"/>
                <a:ea typeface="+mn-ea"/>
                <a:cs typeface="Arial" charset="0"/>
              </a:rPr>
              <a:t> may cluster together among some young people.</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I want to be a little cautious here, because these are preliminary cross-sectional analyses. We cannot say from these data that risky alcohol use causes gambling.</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But the findings suggest that it may be useful to understand gambling as part of a broader pattern of risk-taking </a:t>
            </a:r>
            <a:r>
              <a:rPr lang="en-US" sz="1600" kern="1200" dirty="0" err="1">
                <a:solidFill>
                  <a:schemeClr val="tx1"/>
                </a:solidFill>
                <a:effectLst/>
                <a:latin typeface="AU Passata" pitchFamily="34" charset="0"/>
                <a:ea typeface="+mn-ea"/>
                <a:cs typeface="Arial" charset="0"/>
              </a:rPr>
              <a:t>behaviour</a:t>
            </a:r>
            <a:r>
              <a:rPr lang="en-US" sz="1600" kern="1200" dirty="0">
                <a:solidFill>
                  <a:schemeClr val="tx1"/>
                </a:solidFill>
                <a:effectLst/>
                <a:latin typeface="AU Passata" pitchFamily="34" charset="0"/>
                <a:ea typeface="+mn-ea"/>
                <a:cs typeface="Arial" charset="0"/>
              </a:rPr>
              <a:t> rather than assuming that it is necessarily another consequence of adverse childhood experiences.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And this is definitely something we would like to explore further.</a:t>
            </a:r>
            <a:endParaRPr lang="da-DK" sz="1600" kern="1200" dirty="0">
              <a:solidFill>
                <a:schemeClr val="tx1"/>
              </a:solidFill>
              <a:effectLst/>
              <a:latin typeface="AU Passata" pitchFamily="34" charset="0"/>
              <a:ea typeface="+mn-ea"/>
              <a:cs typeface="Arial" charset="0"/>
            </a:endParaRPr>
          </a:p>
          <a:p>
            <a:endParaRPr lang="en-GB" dirty="0"/>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10</a:t>
            </a:fld>
            <a:endParaRPr lang="en-GB" dirty="0"/>
          </a:p>
        </p:txBody>
      </p:sp>
    </p:spTree>
    <p:extLst>
      <p:ext uri="{BB962C8B-B14F-4D97-AF65-F5344CB8AC3E}">
        <p14:creationId xmlns:p14="http://schemas.microsoft.com/office/powerpoint/2010/main" val="15338268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sz="1600" kern="1200" dirty="0">
                <a:solidFill>
                  <a:schemeClr val="tx1"/>
                </a:solidFill>
                <a:effectLst/>
                <a:latin typeface="AU Passata" pitchFamily="34" charset="0"/>
                <a:ea typeface="+mn-ea"/>
                <a:cs typeface="Arial" charset="0"/>
              </a:rPr>
              <a:t>So, I will end with three main take-home messages.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First, young people who grow up with substance use problems in their family are a vulnerable group. We know from a substantial body of research that they are at increased risk of a wide range of adverse outcomes.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Second, our findings suggest that gambling may not be one of these increased risks.</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We found no evidence of higher levels of either gambling participation or gambling-related problems among young people with substance use problems in their family.</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And third, other factors seem to be more important.</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In particular, our additional analyses suggest that gambling may be more closely connected to other forms of risk-taking </a:t>
            </a:r>
            <a:r>
              <a:rPr lang="en-US" sz="1600" kern="1200" dirty="0" err="1">
                <a:solidFill>
                  <a:schemeClr val="tx1"/>
                </a:solidFill>
                <a:effectLst/>
                <a:latin typeface="AU Passata" pitchFamily="34" charset="0"/>
                <a:ea typeface="+mn-ea"/>
                <a:cs typeface="Arial" charset="0"/>
              </a:rPr>
              <a:t>behaviour</a:t>
            </a:r>
            <a:r>
              <a:rPr lang="en-US" sz="1600" kern="1200" dirty="0">
                <a:solidFill>
                  <a:schemeClr val="tx1"/>
                </a:solidFill>
                <a:effectLst/>
                <a:latin typeface="AU Passata" pitchFamily="34" charset="0"/>
                <a:ea typeface="+mn-ea"/>
                <a:cs typeface="Arial" charset="0"/>
              </a:rPr>
              <a:t>, such as risky alcohol use.</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So, perhaps the interesting question going forward is not only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“Which vulnerable young people gamble?”,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but also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“Which </a:t>
            </a:r>
            <a:r>
              <a:rPr lang="en-US" sz="1600" kern="1200" dirty="0" err="1">
                <a:solidFill>
                  <a:schemeClr val="tx1"/>
                </a:solidFill>
                <a:effectLst/>
                <a:latin typeface="AU Passata" pitchFamily="34" charset="0"/>
                <a:ea typeface="+mn-ea"/>
                <a:cs typeface="Arial" charset="0"/>
              </a:rPr>
              <a:t>behaviours</a:t>
            </a:r>
            <a:r>
              <a:rPr lang="en-US" sz="1600" kern="1200" dirty="0">
                <a:solidFill>
                  <a:schemeClr val="tx1"/>
                </a:solidFill>
                <a:effectLst/>
                <a:latin typeface="AU Passata" pitchFamily="34" charset="0"/>
                <a:ea typeface="+mn-ea"/>
                <a:cs typeface="Arial" charset="0"/>
              </a:rPr>
              <a:t> cluster together, and what </a:t>
            </a:r>
            <a:r>
              <a:rPr lang="en-US" sz="1600" kern="1200" dirty="0" err="1">
                <a:solidFill>
                  <a:schemeClr val="tx1"/>
                </a:solidFill>
                <a:effectLst/>
                <a:latin typeface="AU Passata" pitchFamily="34" charset="0"/>
                <a:ea typeface="+mn-ea"/>
                <a:cs typeface="Arial" charset="0"/>
              </a:rPr>
              <a:t>characterises</a:t>
            </a:r>
            <a:r>
              <a:rPr lang="en-US" sz="1600" kern="1200" dirty="0">
                <a:solidFill>
                  <a:schemeClr val="tx1"/>
                </a:solidFill>
                <a:effectLst/>
                <a:latin typeface="AU Passata" pitchFamily="34" charset="0"/>
                <a:ea typeface="+mn-ea"/>
                <a:cs typeface="Arial" charset="0"/>
              </a:rPr>
              <a:t> the young people engaging in them?”</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 </a:t>
            </a:r>
            <a:endParaRPr lang="da-DK" sz="1600" kern="1200" dirty="0">
              <a:solidFill>
                <a:schemeClr val="tx1"/>
              </a:solidFill>
              <a:effectLst/>
              <a:latin typeface="AU Passata" pitchFamily="34" charset="0"/>
              <a:ea typeface="+mn-ea"/>
              <a:cs typeface="Arial" charset="0"/>
            </a:endParaRPr>
          </a:p>
          <a:p>
            <a:r>
              <a:rPr lang="en-US" sz="1600" kern="1200" dirty="0">
                <a:solidFill>
                  <a:schemeClr val="tx1"/>
                </a:solidFill>
                <a:effectLst/>
                <a:latin typeface="AU Passata" pitchFamily="34" charset="0"/>
                <a:ea typeface="+mn-ea"/>
                <a:cs typeface="Arial" charset="0"/>
              </a:rPr>
              <a:t>Thank you very much – and I look forward to your questions.</a:t>
            </a:r>
            <a:endParaRPr lang="da-DK" sz="1600" kern="1200" dirty="0">
              <a:solidFill>
                <a:schemeClr val="tx1"/>
              </a:solidFill>
              <a:effectLst/>
              <a:latin typeface="AU Passata" pitchFamily="34" charset="0"/>
              <a:ea typeface="+mn-ea"/>
              <a:cs typeface="Arial" charset="0"/>
            </a:endParaRPr>
          </a:p>
          <a:p>
            <a:endParaRPr lang="en-GB" dirty="0"/>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11</a:t>
            </a:fld>
            <a:endParaRPr lang="en-GB" dirty="0"/>
          </a:p>
        </p:txBody>
      </p:sp>
    </p:spTree>
    <p:extLst>
      <p:ext uri="{BB962C8B-B14F-4D97-AF65-F5344CB8AC3E}">
        <p14:creationId xmlns:p14="http://schemas.microsoft.com/office/powerpoint/2010/main" val="3948956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a:defRPr/>
            </a:pPr>
            <a:fld id="{72C160C3-3AB6-49C1-8001-AFDAD271EB5B}" type="slidenum">
              <a:rPr lang="en-GB" smtClean="0"/>
              <a:pPr>
                <a:defRPr/>
              </a:pPr>
              <a:t>12</a:t>
            </a:fld>
            <a:endParaRPr lang="en-GB" dirty="0"/>
          </a:p>
        </p:txBody>
      </p:sp>
    </p:spTree>
    <p:extLst>
      <p:ext uri="{BB962C8B-B14F-4D97-AF65-F5344CB8AC3E}">
        <p14:creationId xmlns:p14="http://schemas.microsoft.com/office/powerpoint/2010/main" val="777586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dirty="0"/>
          </a:p>
        </p:txBody>
      </p:sp>
      <p:sp>
        <p:nvSpPr>
          <p:cNvPr id="4" name="Pladsholder til slidenummer 3"/>
          <p:cNvSpPr>
            <a:spLocks noGrp="1"/>
          </p:cNvSpPr>
          <p:nvPr>
            <p:ph type="sldNum" sz="quarter" idx="10"/>
          </p:nvPr>
        </p:nvSpPr>
        <p:spPr/>
        <p:txBody>
          <a:bodyPr/>
          <a:lstStyle/>
          <a:p>
            <a:pPr>
              <a:defRPr/>
            </a:pPr>
            <a:fld id="{72C160C3-3AB6-49C1-8001-AFDAD271EB5B}" type="slidenum">
              <a:rPr lang="en-GB"/>
              <a:pPr>
                <a:defRPr/>
              </a:pPr>
              <a:t>13</a:t>
            </a:fld>
            <a:endParaRPr lang="en-GB" dirty="0"/>
          </a:p>
        </p:txBody>
      </p:sp>
    </p:spTree>
    <p:extLst>
      <p:ext uri="{BB962C8B-B14F-4D97-AF65-F5344CB8AC3E}">
        <p14:creationId xmlns:p14="http://schemas.microsoft.com/office/powerpoint/2010/main" val="3131242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bin"/><Relationship Id="rId1" Type="http://schemas.openxmlformats.org/officeDocument/2006/relationships/slideMaster" Target="../slideMasters/slideMaster1.xml"/><Relationship Id="rId5" Type="http://schemas.openxmlformats.org/officeDocument/2006/relationships/image" Target="../media/image7.t52"/><Relationship Id="rId4"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t52"/></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7.t52"/></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s">
    <p:spTree>
      <p:nvGrpSpPr>
        <p:cNvPr id="1" name=""/>
        <p:cNvGrpSpPr/>
        <p:nvPr/>
      </p:nvGrpSpPr>
      <p:grpSpPr>
        <a:xfrm>
          <a:off x="0" y="0"/>
          <a:ext cx="0" cy="0"/>
          <a:chOff x="0" y="0"/>
          <a:chExt cx="0" cy="0"/>
        </a:xfrm>
      </p:grpSpPr>
      <p:sp>
        <p:nvSpPr>
          <p:cNvPr id="2" name="Date Placeholder 1" hidden="1"/>
          <p:cNvSpPr>
            <a:spLocks noGrp="1" noRot="1" noMove="1" noResize="1" noEditPoints="1" noAdjustHandles="1" noChangeArrowheads="1" noChangeShapeType="1"/>
          </p:cNvSpPr>
          <p:nvPr>
            <p:ph type="dt" sz="half" idx="10"/>
          </p:nvPr>
        </p:nvSpPr>
        <p:spPr>
          <a:xfrm>
            <a:off x="0" y="6858000"/>
            <a:ext cx="0" cy="0"/>
          </a:xfrm>
        </p:spPr>
        <p:txBody>
          <a:bodyPr/>
          <a:lstStyle/>
          <a:p>
            <a:fld id="{78417F83-4CBA-48F2-BAD0-783AE3701E32}" type="datetimeFigureOut">
              <a:rPr lang="en-GB" smtClean="0"/>
              <a:pPr/>
              <a:t>14/09/2026</a:t>
            </a:fld>
            <a:endParaRPr lang="en-GB" dirty="0"/>
          </a:p>
        </p:txBody>
      </p:sp>
      <p:sp>
        <p:nvSpPr>
          <p:cNvPr id="3" name="Footer Placeholder 2" hidden="1"/>
          <p:cNvSpPr>
            <a:spLocks noGrp="1" noRot="1" noMove="1" noResize="1" noEditPoints="1" noAdjustHandles="1" noChangeArrowheads="1" noChangeShapeType="1"/>
          </p:cNvSpPr>
          <p:nvPr>
            <p:ph type="ftr" sz="quarter" idx="11"/>
          </p:nvPr>
        </p:nvSpPr>
        <p:spPr>
          <a:xfrm>
            <a:off x="0" y="6858000"/>
            <a:ext cx="0" cy="0"/>
          </a:xfrm>
        </p:spPr>
        <p:txBody>
          <a:bodyPr/>
          <a:lstStyle/>
          <a:p>
            <a:endParaRPr lang="en-GB" dirty="0"/>
          </a:p>
        </p:txBody>
      </p:sp>
      <p:sp>
        <p:nvSpPr>
          <p:cNvPr id="15" name="TextBox 14"/>
          <p:cNvSpPr txBox="1"/>
          <p:nvPr userDrawn="1"/>
        </p:nvSpPr>
        <p:spPr>
          <a:xfrm>
            <a:off x="-1973598" y="3082506"/>
            <a:ext cx="1825892" cy="307777"/>
          </a:xfrm>
          <a:prstGeom prst="rect">
            <a:avLst/>
          </a:prstGeom>
          <a:noFill/>
        </p:spPr>
        <p:txBody>
          <a:bodyPr wrap="square" lIns="0" tIns="0" rIns="0" bIns="0" rtlCol="0">
            <a:spAutoFit/>
          </a:bodyPr>
          <a:lstStyle/>
          <a:p>
            <a:pPr algn="r">
              <a:lnSpc>
                <a:spcPct val="100000"/>
              </a:lnSpc>
            </a:pPr>
            <a:r>
              <a:rPr lang="en-GB" sz="1000" baseline="0" noProof="1">
                <a:solidFill>
                  <a:schemeClr val="tx1">
                    <a:lumMod val="75000"/>
                    <a:lumOff val="25000"/>
                  </a:schemeClr>
                </a:solidFill>
              </a:rPr>
              <a:t>Ændr 2. linje eller ord til</a:t>
            </a:r>
            <a:endParaRPr lang="en-GB" dirty="0"/>
          </a:p>
          <a:p>
            <a:pPr algn="r">
              <a:lnSpc>
                <a:spcPct val="100000"/>
              </a:lnSpc>
            </a:pPr>
            <a:r>
              <a:rPr lang="en-GB" sz="1000" noProof="1">
                <a:solidFill>
                  <a:schemeClr val="tx1">
                    <a:lumMod val="75000"/>
                    <a:lumOff val="25000"/>
                  </a:schemeClr>
                </a:solidFill>
              </a:rPr>
              <a:t>AU Passata Bold</a:t>
            </a:r>
            <a:endParaRPr lang="en-GB" sz="4799" dirty="0"/>
          </a:p>
        </p:txBody>
      </p:sp>
      <p:pic>
        <p:nvPicPr>
          <p:cNvPr id="54" name="Farvet baggrund"/>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2188825" cy="6858000"/>
          </a:xfrm>
          <a:prstGeom prst="rect">
            <a:avLst/>
          </a:prstGeom>
          <a:solidFill>
            <a:schemeClr val="tx2"/>
          </a:solidFill>
        </p:spPr>
      </p:pic>
      <p:pic>
        <p:nvPicPr>
          <p:cNvPr id="16" name="Au logo"/>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2400" y="5997600"/>
            <a:ext cx="557569" cy="558000"/>
          </a:xfrm>
          <a:prstGeom prst="rect">
            <a:avLst/>
          </a:prstGeom>
        </p:spPr>
      </p:pic>
      <p:pic>
        <p:nvPicPr>
          <p:cNvPr id="18" name="Billede stre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73200" y="5997600"/>
            <a:ext cx="71734" cy="557999"/>
          </a:xfrm>
          <a:prstGeom prst="rect">
            <a:avLst/>
          </a:prstGeom>
        </p:spPr>
      </p:pic>
      <p:sp>
        <p:nvSpPr>
          <p:cNvPr id="34819" name="Title 1"/>
          <p:cNvSpPr>
            <a:spLocks noGrp="1" noChangeArrowheads="1"/>
          </p:cNvSpPr>
          <p:nvPr>
            <p:ph type="ctrTitle" hasCustomPrompt="1"/>
          </p:nvPr>
        </p:nvSpPr>
        <p:spPr>
          <a:xfrm>
            <a:off x="985838" y="2482343"/>
            <a:ext cx="10220325" cy="1661993"/>
          </a:xfrm>
        </p:spPr>
        <p:txBody>
          <a:bodyPr wrap="square" anchor="ctr" anchorCtr="0">
            <a:spAutoFit/>
          </a:bodyPr>
          <a:lstStyle>
            <a:lvl1pPr>
              <a:lnSpc>
                <a:spcPct val="90000"/>
              </a:lnSpc>
              <a:defRPr sz="6000" baseline="0">
                <a:solidFill>
                  <a:schemeClr val="bg1"/>
                </a:solidFill>
                <a:latin typeface="AU Passata Light" panose="020B0303030902030804" pitchFamily="34" charset="0"/>
              </a:defRPr>
            </a:lvl1pPr>
          </a:lstStyle>
          <a:p>
            <a:r>
              <a:rPr lang="en-GB" dirty="0"/>
              <a:t>Click to edit Master title style</a:t>
            </a:r>
          </a:p>
        </p:txBody>
      </p:sp>
      <p:sp>
        <p:nvSpPr>
          <p:cNvPr id="33" name="OFF_logo2Computed"/>
          <p:cNvSpPr txBox="1">
            <a:spLocks noChangeArrowheads="1"/>
          </p:cNvSpPr>
          <p:nvPr userDrawn="1"/>
        </p:nvSpPr>
        <p:spPr bwMode="auto">
          <a:xfrm>
            <a:off x="972000" y="5997600"/>
            <a:ext cx="2350045" cy="676612"/>
          </a:xfrm>
          <a:prstGeom prst="rect">
            <a:avLst/>
          </a:prstGeom>
          <a:noFill/>
          <a:ln w="1778" algn="ctr">
            <a:noFill/>
            <a:miter lim="800000"/>
            <a:headEnd/>
            <a:tailEnd/>
          </a:ln>
          <a:effectLst/>
        </p:spPr>
        <p:txBody>
          <a:bodyPr wrap="square" lIns="0" tIns="583200" rIns="0" bIns="0">
            <a:spAutoFit/>
          </a:bodyPr>
          <a:lstStyle/>
          <a:p>
            <a:pPr>
              <a:lnSpc>
                <a:spcPct val="95000"/>
              </a:lnSpc>
              <a:defRPr/>
            </a:pPr>
            <a:endParaRPr lang="en-GB" sz="600" cap="all" spc="40" baseline="0" dirty="0">
              <a:solidFill>
                <a:schemeClr val="bg1"/>
              </a:solidFill>
              <a:latin typeface="AU Passata Light" pitchFamily="34" charset="0"/>
            </a:endParaRPr>
          </a:p>
        </p:txBody>
      </p:sp>
      <p:sp>
        <p:nvSpPr>
          <p:cNvPr id="5" name="Date_DateCustomA" descr="{&quot;templafy&quot;:{&quot;id&quot;:&quot;960e22bb-1ef1-4685-930b-5ddc12b50ee9&quot;}}">
            <a:extLst>
              <a:ext uri="{FF2B5EF4-FFF2-40B4-BE49-F238E27FC236}">
                <a16:creationId xmlns:a16="http://schemas.microsoft.com/office/drawing/2014/main" id="{7F20FB0B-AB99-D1DA-4E1C-7C844AE40693}"/>
              </a:ext>
            </a:extLst>
          </p:cNvPr>
          <p:cNvSpPr txBox="1">
            <a:spLocks noChangeArrowheads="1"/>
          </p:cNvSpPr>
          <p:nvPr userDrawn="1"/>
        </p:nvSpPr>
        <p:spPr bwMode="auto">
          <a:xfrm>
            <a:off x="3691333" y="5997600"/>
            <a:ext cx="2271840" cy="582176"/>
          </a:xfrm>
          <a:prstGeom prst="rect">
            <a:avLst/>
          </a:prstGeom>
          <a:noFill/>
          <a:ln w="1778" algn="ctr">
            <a:noFill/>
            <a:miter lim="800000"/>
            <a:headEnd/>
            <a:tailEnd/>
          </a:ln>
          <a:effectLst/>
        </p:spPr>
        <p:txBody>
          <a:bodyPr wrap="square" lIns="0" tIns="475200" rIns="0" bIns="0" anchor="t" anchorCtr="0">
            <a:spAutoFit/>
          </a:bodyPr>
          <a:lstStyle/>
          <a:p>
            <a:pPr algn="r">
              <a:lnSpc>
                <a:spcPct val="95000"/>
              </a:lnSpc>
              <a:defRPr/>
            </a:pPr>
            <a:r>
              <a:rPr lang="en-GB" sz="700" b="0" cap="all" baseline="0" dirty="0">
                <a:solidFill>
                  <a:schemeClr val="bg1"/>
                </a:solidFill>
                <a:latin typeface="+mn-lt"/>
              </a:rPr>
              <a:t>15. September 2026</a:t>
            </a:r>
          </a:p>
        </p:txBody>
      </p:sp>
      <p:sp>
        <p:nvSpPr>
          <p:cNvPr id="6" name="FLD_Event" descr="{&quot;templafy&quot;:{&quot;id&quot;:&quot;7ab570d3-8bb5-4d31-98c3-fa5372ced45e&quot;}}">
            <a:extLst>
              <a:ext uri="{FF2B5EF4-FFF2-40B4-BE49-F238E27FC236}">
                <a16:creationId xmlns:a16="http://schemas.microsoft.com/office/drawing/2014/main" id="{94FCB787-CF58-D24B-3F9C-4CF65869F2F1}"/>
              </a:ext>
            </a:extLst>
          </p:cNvPr>
          <p:cNvSpPr txBox="1">
            <a:spLocks noChangeArrowheads="1"/>
          </p:cNvSpPr>
          <p:nvPr userDrawn="1"/>
        </p:nvSpPr>
        <p:spPr bwMode="auto">
          <a:xfrm>
            <a:off x="3691333" y="5997600"/>
            <a:ext cx="2271840" cy="447676"/>
          </a:xfrm>
          <a:prstGeom prst="rect">
            <a:avLst/>
          </a:prstGeom>
          <a:noFill/>
          <a:ln w="1778" algn="ctr">
            <a:noFill/>
            <a:miter lim="800000"/>
            <a:headEnd/>
            <a:tailEnd/>
          </a:ln>
          <a:effectLst/>
        </p:spPr>
        <p:txBody>
          <a:bodyPr wrap="square" lIns="0" tIns="342000" rIns="0" bIns="0" anchor="t" anchorCtr="0">
            <a:spAutoFit/>
          </a:bodyPr>
          <a:lstStyle/>
          <a:p>
            <a:pPr algn="r">
              <a:lnSpc>
                <a:spcPct val="95000"/>
              </a:lnSpc>
              <a:defRPr/>
            </a:pPr>
            <a:r>
              <a:rPr lang="en-GB" sz="700" b="0" cap="all" baseline="0" dirty="0">
                <a:solidFill>
                  <a:schemeClr val="bg1"/>
                </a:solidFill>
                <a:latin typeface="+mn-lt"/>
              </a:rPr>
              <a:t>AFINET online conference</a:t>
            </a:r>
          </a:p>
        </p:txBody>
      </p:sp>
      <p:sp>
        <p:nvSpPr>
          <p:cNvPr id="36" name="USR_Title" descr="{&quot;templafy&quot;:{&quot;id&quot;:&quot;3f6cc93a-1781-4582-adae-23338f2628e9&quot;}}"/>
          <p:cNvSpPr txBox="1">
            <a:spLocks noChangeArrowheads="1"/>
          </p:cNvSpPr>
          <p:nvPr userDrawn="1"/>
        </p:nvSpPr>
        <p:spPr bwMode="auto">
          <a:xfrm>
            <a:off x="6240044" y="5997600"/>
            <a:ext cx="2982416" cy="582176"/>
          </a:xfrm>
          <a:prstGeom prst="rect">
            <a:avLst/>
          </a:prstGeom>
          <a:noFill/>
          <a:ln w="1778" algn="ctr">
            <a:noFill/>
            <a:miter lim="800000"/>
            <a:headEnd/>
            <a:tailEnd/>
          </a:ln>
          <a:effectLst/>
        </p:spPr>
        <p:txBody>
          <a:bodyPr lIns="0" tIns="475200" rIns="0" bIns="0" anchor="t" anchorCtr="0">
            <a:spAutoFit/>
          </a:bodyPr>
          <a:lstStyle/>
          <a:p>
            <a:pPr algn="l">
              <a:lnSpc>
                <a:spcPct val="95000"/>
              </a:lnSpc>
              <a:defRPr/>
            </a:pPr>
            <a:r>
              <a:rPr lang="en-GB" sz="700" b="0" cap="all" baseline="0" dirty="0">
                <a:solidFill>
                  <a:schemeClr val="bg1"/>
                </a:solidFill>
                <a:latin typeface="+mn-lt"/>
              </a:rPr>
              <a:t>Assistant Professor</a:t>
            </a:r>
          </a:p>
        </p:txBody>
      </p:sp>
      <p:sp>
        <p:nvSpPr>
          <p:cNvPr id="37" name="USR_Name" descr="{&quot;templafy&quot;:{&quot;id&quot;:&quot;6828b3af-6817-46bf-a4c1-dc22948021aa&quot;}}"/>
          <p:cNvSpPr txBox="1">
            <a:spLocks noChangeArrowheads="1"/>
          </p:cNvSpPr>
          <p:nvPr userDrawn="1"/>
        </p:nvSpPr>
        <p:spPr bwMode="auto">
          <a:xfrm>
            <a:off x="6240044" y="5997600"/>
            <a:ext cx="2982416" cy="444040"/>
          </a:xfrm>
          <a:prstGeom prst="rect">
            <a:avLst/>
          </a:prstGeom>
          <a:noFill/>
          <a:ln w="1778" algn="ctr">
            <a:noFill/>
            <a:miter lim="800000"/>
            <a:headEnd/>
            <a:tailEnd/>
          </a:ln>
          <a:effectLst/>
        </p:spPr>
        <p:txBody>
          <a:bodyPr lIns="0" tIns="342000" rIns="0" bIns="0" anchor="t" anchorCtr="0">
            <a:spAutoFit/>
          </a:bodyPr>
          <a:lstStyle/>
          <a:p>
            <a:pPr algn="l">
              <a:lnSpc>
                <a:spcPct val="95000"/>
              </a:lnSpc>
              <a:defRPr/>
            </a:pPr>
            <a:r>
              <a:rPr lang="en-GB" sz="700" b="0" cap="all" baseline="0" dirty="0">
                <a:solidFill>
                  <a:schemeClr val="bg1"/>
                </a:solidFill>
                <a:latin typeface="+mn-lt"/>
              </a:rPr>
              <a:t>Kirsten Søndergaard Frederiksen</a:t>
            </a:r>
          </a:p>
        </p:txBody>
      </p:sp>
      <p:pic>
        <p:nvPicPr>
          <p:cNvPr id="11" name="SecondaryLogo" descr="{&quot;templafy&quot;:{&quot;id&quot;:&quot;e94778b9-3abe-4d3c-9fa5-3d7bd06d5811&quot;}}">
            <a:extLst>
              <a:ext uri="{FF2B5EF4-FFF2-40B4-BE49-F238E27FC236}">
                <a16:creationId xmlns:a16="http://schemas.microsoft.com/office/drawing/2014/main" id="{F12B9619-0FEB-030C-A4C4-95158D5BC4F9}"/>
              </a:ext>
            </a:extLst>
          </p:cNvPr>
          <p:cNvPicPr>
            <a:picLocks/>
          </p:cNvPicPr>
          <p:nvPr userDrawn="1"/>
        </p:nvPicPr>
        <p:blipFill>
          <a:blip r:embed="rId5"/>
          <a:stretch>
            <a:fillRect/>
          </a:stretch>
        </p:blipFill>
        <p:spPr>
          <a:xfrm>
            <a:off x="10206115" y="5999002"/>
            <a:ext cx="1659807" cy="558070"/>
          </a:xfrm>
          <a:prstGeom prst="rect">
            <a:avLst/>
          </a:prstGeom>
        </p:spPr>
      </p:pic>
      <p:sp>
        <p:nvSpPr>
          <p:cNvPr id="8" name="OFF_logo2Computed" descr="{&quot;templafy&quot;:{&quot;id&quot;:&quot;b5d3781c-79bf-4593-aac3-55223ae5217b&quot;}}">
            <a:extLst>
              <a:ext uri="{FF2B5EF4-FFF2-40B4-BE49-F238E27FC236}">
                <a16:creationId xmlns:a16="http://schemas.microsoft.com/office/drawing/2014/main" id="{289B577B-AF3B-2A62-0411-5FD9FF3C4208}"/>
              </a:ext>
            </a:extLst>
          </p:cNvPr>
          <p:cNvSpPr txBox="1">
            <a:spLocks noChangeArrowheads="1"/>
          </p:cNvSpPr>
          <p:nvPr userDrawn="1"/>
        </p:nvSpPr>
        <p:spPr bwMode="auto">
          <a:xfrm>
            <a:off x="972000" y="5997600"/>
            <a:ext cx="2350045" cy="764328"/>
          </a:xfrm>
          <a:prstGeom prst="rect">
            <a:avLst/>
          </a:prstGeom>
          <a:noFill/>
          <a:ln w="1778" algn="ctr">
            <a:noFill/>
            <a:miter lim="800000"/>
            <a:headEnd/>
            <a:tailEnd/>
          </a:ln>
          <a:effectLst/>
        </p:spPr>
        <p:txBody>
          <a:bodyPr wrap="square" lIns="0" tIns="583200" rIns="0" bIns="0">
            <a:spAutoFit/>
          </a:bodyPr>
          <a:lstStyle/>
          <a:p>
            <a:pPr>
              <a:lnSpc>
                <a:spcPct val="95000"/>
              </a:lnSpc>
              <a:defRPr/>
            </a:pPr>
            <a:r>
              <a:rPr lang="en-GB" sz="600" cap="all" spc="40" baseline="0" dirty="0">
                <a:solidFill>
                  <a:schemeClr val="bg1"/>
                </a:solidFill>
                <a:latin typeface="AU Passata Light" pitchFamily="34" charset="0"/>
              </a:rPr>
              <a:t>Department of Psychology and Behavioural Sciences</a:t>
            </a:r>
          </a:p>
        </p:txBody>
      </p:sp>
      <p:sp>
        <p:nvSpPr>
          <p:cNvPr id="9" name="OFF_logo1Computed" descr="{&quot;templafy&quot;:{&quot;id&quot;:&quot;a5574c0f-0024-4850-85cd-98bfb6ef4783&quot;}}">
            <a:extLst>
              <a:ext uri="{FF2B5EF4-FFF2-40B4-BE49-F238E27FC236}">
                <a16:creationId xmlns:a16="http://schemas.microsoft.com/office/drawing/2014/main" id="{066A6607-F6B4-2025-DA5F-AC4D1914151A}"/>
              </a:ext>
            </a:extLst>
          </p:cNvPr>
          <p:cNvSpPr/>
          <p:nvPr userDrawn="1"/>
        </p:nvSpPr>
        <p:spPr bwMode="auto">
          <a:xfrm>
            <a:off x="971999" y="5997600"/>
            <a:ext cx="2672206" cy="451123"/>
          </a:xfrm>
          <a:prstGeom prst="rect">
            <a:avLst/>
          </a:prstGeom>
          <a:noFill/>
          <a:ln w="1778" cap="flat" cmpd="sng" algn="ctr">
            <a:noFill/>
            <a:prstDash val="solid"/>
            <a:round/>
            <a:headEnd type="none" w="med" len="med"/>
            <a:tailEnd type="none" w="med" len="med"/>
          </a:ln>
          <a:effectLst/>
        </p:spPr>
        <p:txBody>
          <a:bodyPr vert="horz" wrap="none" lIns="0" tIns="309600" rIns="0" bIns="0" numCol="1" rtlCol="0" anchor="t"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U Passata" pitchFamily="34" charset="0"/>
              <a:buNone/>
              <a:tabLst/>
            </a:pPr>
            <a:r>
              <a:rPr kumimoji="0" lang="en-GB" sz="1000" b="0" i="0" u="none" strike="noStrike" cap="all" normalizeH="0" baseline="0" noProof="1">
                <a:ln>
                  <a:noFill/>
                </a:ln>
                <a:solidFill>
                  <a:schemeClr val="bg1"/>
                </a:solidFill>
                <a:effectLst/>
                <a:latin typeface="AU Passata" pitchFamily="34" charset="0"/>
              </a:rPr>
              <a:t>Centre for Alcohol and Drug Research</a:t>
            </a:r>
          </a:p>
        </p:txBody>
      </p:sp>
      <p:sp>
        <p:nvSpPr>
          <p:cNvPr id="4" name="Slide Number Placeholder 3"/>
          <p:cNvSpPr>
            <a:spLocks noGrp="1"/>
          </p:cNvSpPr>
          <p:nvPr>
            <p:ph type="sldNum" sz="quarter" idx="12"/>
          </p:nvPr>
        </p:nvSpPr>
        <p:spPr>
          <a:xfrm>
            <a:off x="11807992" y="6581497"/>
            <a:ext cx="252000" cy="135422"/>
          </a:xfrm>
        </p:spPr>
        <p:txBody>
          <a:bodyPr/>
          <a:lstStyle>
            <a:lvl1pPr>
              <a:defRPr>
                <a:solidFill>
                  <a:schemeClr val="bg1"/>
                </a:solidFill>
              </a:defRPr>
            </a:lvl1pPr>
          </a:lstStyle>
          <a:p>
            <a:pPr>
              <a:defRPr/>
            </a:pPr>
            <a:fld id="{E90C1E0A-682D-40DC-B1EA-26C007FDC330}" type="slidenum">
              <a:rPr lang="en-GB" smtClean="0"/>
              <a:pPr>
                <a:defRPr/>
              </a:pPr>
              <a:t>‹nr.›</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text">
    <p:spTree>
      <p:nvGrpSpPr>
        <p:cNvPr id="1" name=""/>
        <p:cNvGrpSpPr/>
        <p:nvPr/>
      </p:nvGrpSpPr>
      <p:grpSpPr>
        <a:xfrm>
          <a:off x="0" y="0"/>
          <a:ext cx="0" cy="0"/>
          <a:chOff x="0" y="0"/>
          <a:chExt cx="0" cy="0"/>
        </a:xfrm>
      </p:grpSpPr>
      <p:sp>
        <p:nvSpPr>
          <p:cNvPr id="2" name="Date Placeholder 1" hidden="1"/>
          <p:cNvSpPr>
            <a:spLocks noGrp="1" noRot="1" noMove="1" noResize="1" noEditPoints="1" noAdjustHandles="1" noChangeArrowheads="1" noChangeShapeType="1"/>
          </p:cNvSpPr>
          <p:nvPr>
            <p:ph type="dt" sz="half" idx="12"/>
          </p:nvPr>
        </p:nvSpPr>
        <p:spPr>
          <a:xfrm>
            <a:off x="0" y="6858000"/>
            <a:ext cx="0" cy="0"/>
          </a:xfrm>
        </p:spPr>
        <p:txBody>
          <a:bodyPr/>
          <a:lstStyle/>
          <a:p>
            <a:fld id="{78417F83-4CBA-48F2-BAD0-783AE3701E32}" type="datetimeFigureOut">
              <a:rPr lang="en-GB" smtClean="0"/>
              <a:pPr/>
              <a:t>14/09/2026</a:t>
            </a:fld>
            <a:endParaRPr lang="en-GB" dirty="0"/>
          </a:p>
        </p:txBody>
      </p:sp>
      <p:sp>
        <p:nvSpPr>
          <p:cNvPr id="3" name="Footer Placeholder 2" hidden="1"/>
          <p:cNvSpPr>
            <a:spLocks noGrp="1" noRot="1" noMove="1" noResize="1" noEditPoints="1" noAdjustHandles="1" noChangeArrowheads="1" noChangeShapeType="1"/>
          </p:cNvSpPr>
          <p:nvPr>
            <p:ph type="ftr" sz="quarter" idx="13"/>
          </p:nvPr>
        </p:nvSpPr>
        <p:spPr>
          <a:xfrm>
            <a:off x="0" y="6858000"/>
            <a:ext cx="0" cy="0"/>
          </a:xfrm>
        </p:spPr>
        <p:txBody>
          <a:bodyPr/>
          <a:lstStyle/>
          <a:p>
            <a:endParaRPr lang="en-GB" dirty="0"/>
          </a:p>
        </p:txBody>
      </p:sp>
      <p:sp>
        <p:nvSpPr>
          <p:cNvPr id="22" name="TextBox 21"/>
          <p:cNvSpPr txBox="1"/>
          <p:nvPr userDrawn="1"/>
        </p:nvSpPr>
        <p:spPr>
          <a:xfrm>
            <a:off x="-2160355" y="2132856"/>
            <a:ext cx="2012649" cy="738664"/>
          </a:xfrm>
          <a:prstGeom prst="rect">
            <a:avLst/>
          </a:prstGeom>
          <a:noFill/>
        </p:spPr>
        <p:txBody>
          <a:bodyPr wrap="square" lIns="0" tIns="0" rIns="0" bIns="0" rtlCol="0">
            <a:noAutofit/>
          </a:bodyPr>
          <a:lstStyle/>
          <a:p>
            <a:pPr algn="r">
              <a:lnSpc>
                <a:spcPct val="100000"/>
              </a:lnSpc>
            </a:pPr>
            <a:r>
              <a:rPr lang="en-GB" sz="1000" noProof="1">
                <a:solidFill>
                  <a:schemeClr val="tx1">
                    <a:lumMod val="75000"/>
                    <a:lumOff val="25000"/>
                  </a:schemeClr>
                </a:solidFill>
              </a:rPr>
              <a:t>Ændr 2. linje i overskriften </a:t>
            </a:r>
            <a:br>
              <a:rPr lang="en-GB" sz="1000" noProof="1">
                <a:solidFill>
                  <a:schemeClr val="tx1">
                    <a:lumMod val="75000"/>
                    <a:lumOff val="25000"/>
                  </a:schemeClr>
                </a:solidFill>
              </a:rPr>
            </a:br>
            <a:r>
              <a:rPr lang="en-GB" sz="1000" noProof="1">
                <a:solidFill>
                  <a:schemeClr val="tx1">
                    <a:lumMod val="75000"/>
                    <a:lumOff val="25000"/>
                  </a:schemeClr>
                </a:solidFill>
              </a:rPr>
              <a:t>til AU Passata bold</a:t>
            </a:r>
            <a:endParaRPr lang="en-GB" sz="4799" dirty="0"/>
          </a:p>
        </p:txBody>
      </p:sp>
      <p:sp>
        <p:nvSpPr>
          <p:cNvPr id="21" name="Farvet baggrund"/>
          <p:cNvSpPr/>
          <p:nvPr userDrawn="1"/>
        </p:nvSpPr>
        <p:spPr>
          <a:xfrm>
            <a:off x="0" y="0"/>
            <a:ext cx="12188825"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4799" dirty="0"/>
          </a:p>
        </p:txBody>
      </p:sp>
      <p:sp>
        <p:nvSpPr>
          <p:cNvPr id="19" name="White Top Rectangle"/>
          <p:cNvSpPr>
            <a:spLocks noChangeArrowheads="1"/>
          </p:cNvSpPr>
          <p:nvPr userDrawn="1"/>
        </p:nvSpPr>
        <p:spPr bwMode="auto">
          <a:xfrm>
            <a:off x="985838" y="3443622"/>
            <a:ext cx="648000" cy="46800"/>
          </a:xfrm>
          <a:prstGeom prst="rect">
            <a:avLst/>
          </a:prstGeom>
          <a:solidFill>
            <a:schemeClr val="bg1"/>
          </a:solidFill>
          <a:ln w="9525">
            <a:noFill/>
            <a:miter lim="800000"/>
            <a:headEnd/>
            <a:tailEnd/>
          </a:ln>
          <a:effectLst/>
        </p:spPr>
        <p:txBody>
          <a:bodyPr wrap="none" anchor="ctr"/>
          <a:lstStyle/>
          <a:p>
            <a:pPr>
              <a:defRPr/>
            </a:pPr>
            <a:endParaRPr lang="en-GB" sz="4799" dirty="0"/>
          </a:p>
        </p:txBody>
      </p:sp>
      <p:pic>
        <p:nvPicPr>
          <p:cNvPr id="17" name="Au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2400" y="5997600"/>
            <a:ext cx="557569" cy="558000"/>
          </a:xfrm>
          <a:prstGeom prst="rect">
            <a:avLst/>
          </a:prstGeom>
        </p:spPr>
      </p:pic>
      <p:pic>
        <p:nvPicPr>
          <p:cNvPr id="23" name="Billede stre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73200" y="5997600"/>
            <a:ext cx="71734" cy="557999"/>
          </a:xfrm>
          <a:prstGeom prst="rect">
            <a:avLst/>
          </a:prstGeom>
        </p:spPr>
      </p:pic>
      <p:sp>
        <p:nvSpPr>
          <p:cNvPr id="34819" name="Title 1"/>
          <p:cNvSpPr>
            <a:spLocks noGrp="1" noChangeArrowheads="1"/>
          </p:cNvSpPr>
          <p:nvPr>
            <p:ph type="ctrTitle" hasCustomPrompt="1"/>
          </p:nvPr>
        </p:nvSpPr>
        <p:spPr>
          <a:xfrm>
            <a:off x="981844" y="1520315"/>
            <a:ext cx="9543307" cy="1779553"/>
          </a:xfrm>
        </p:spPr>
        <p:txBody>
          <a:bodyPr wrap="square" anchor="b" anchorCtr="0">
            <a:noAutofit/>
          </a:bodyPr>
          <a:lstStyle>
            <a:lvl1pPr>
              <a:lnSpc>
                <a:spcPct val="90000"/>
              </a:lnSpc>
              <a:defRPr sz="6000" baseline="0">
                <a:solidFill>
                  <a:schemeClr val="bg1"/>
                </a:solidFill>
                <a:latin typeface="AU Passata Light" panose="020B0303030902030804" pitchFamily="34" charset="0"/>
              </a:defRPr>
            </a:lvl1pPr>
          </a:lstStyle>
          <a:p>
            <a:r>
              <a:rPr lang="en-GB" dirty="0"/>
              <a:t>Click to edit Master title style</a:t>
            </a:r>
          </a:p>
        </p:txBody>
      </p:sp>
      <p:sp>
        <p:nvSpPr>
          <p:cNvPr id="4" name="Text Placeholder 3"/>
          <p:cNvSpPr>
            <a:spLocks noGrp="1"/>
          </p:cNvSpPr>
          <p:nvPr>
            <p:ph type="body" sz="quarter" idx="11" hasCustomPrompt="1"/>
          </p:nvPr>
        </p:nvSpPr>
        <p:spPr>
          <a:xfrm>
            <a:off x="985838" y="3715431"/>
            <a:ext cx="7161212" cy="1746085"/>
          </a:xfrm>
        </p:spPr>
        <p:txBody>
          <a:bodyPr/>
          <a:lstStyle>
            <a:lvl1pPr marL="0" indent="0">
              <a:lnSpc>
                <a:spcPct val="101000"/>
              </a:lnSpc>
              <a:buFontTx/>
              <a:buNone/>
              <a:defRPr sz="27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p:txBody>
      </p:sp>
      <p:sp>
        <p:nvSpPr>
          <p:cNvPr id="8" name="Date_DateCustomA" descr="{&quot;templafy&quot;:{&quot;id&quot;:&quot;fb336844-e88d-4d73-aef8-1cd151f40bd1&quot;}}">
            <a:extLst>
              <a:ext uri="{FF2B5EF4-FFF2-40B4-BE49-F238E27FC236}">
                <a16:creationId xmlns:a16="http://schemas.microsoft.com/office/drawing/2014/main" id="{249423E2-54F8-7094-38E5-785211867F3D}"/>
              </a:ext>
            </a:extLst>
          </p:cNvPr>
          <p:cNvSpPr txBox="1">
            <a:spLocks noChangeArrowheads="1"/>
          </p:cNvSpPr>
          <p:nvPr userDrawn="1"/>
        </p:nvSpPr>
        <p:spPr bwMode="auto">
          <a:xfrm>
            <a:off x="3691333" y="5997600"/>
            <a:ext cx="2271840" cy="582176"/>
          </a:xfrm>
          <a:prstGeom prst="rect">
            <a:avLst/>
          </a:prstGeom>
          <a:noFill/>
          <a:ln w="1778" algn="ctr">
            <a:noFill/>
            <a:miter lim="800000"/>
            <a:headEnd/>
            <a:tailEnd/>
          </a:ln>
          <a:effectLst/>
        </p:spPr>
        <p:txBody>
          <a:bodyPr wrap="square" lIns="0" tIns="475200" rIns="0" bIns="0" anchor="t" anchorCtr="0">
            <a:spAutoFit/>
          </a:bodyPr>
          <a:lstStyle/>
          <a:p>
            <a:pPr algn="r">
              <a:lnSpc>
                <a:spcPct val="95000"/>
              </a:lnSpc>
              <a:defRPr/>
            </a:pPr>
            <a:r>
              <a:rPr lang="en-GB" sz="700" b="0" cap="all" baseline="0" dirty="0">
                <a:solidFill>
                  <a:schemeClr val="bg1"/>
                </a:solidFill>
                <a:latin typeface="+mn-lt"/>
              </a:rPr>
              <a:t>15. September 2026</a:t>
            </a:r>
          </a:p>
        </p:txBody>
      </p:sp>
      <p:sp>
        <p:nvSpPr>
          <p:cNvPr id="7" name="FLD_Event" descr="{&quot;templafy&quot;:{&quot;id&quot;:&quot;c52851f7-bc48-488d-b2f5-3de171361f40&quot;}}">
            <a:extLst>
              <a:ext uri="{FF2B5EF4-FFF2-40B4-BE49-F238E27FC236}">
                <a16:creationId xmlns:a16="http://schemas.microsoft.com/office/drawing/2014/main" id="{163F40E2-4217-07B0-ECD8-2A4A14C886B5}"/>
              </a:ext>
            </a:extLst>
          </p:cNvPr>
          <p:cNvSpPr txBox="1">
            <a:spLocks noChangeArrowheads="1"/>
          </p:cNvSpPr>
          <p:nvPr userDrawn="1"/>
        </p:nvSpPr>
        <p:spPr bwMode="auto">
          <a:xfrm>
            <a:off x="3691333" y="5997600"/>
            <a:ext cx="2271840" cy="447676"/>
          </a:xfrm>
          <a:prstGeom prst="rect">
            <a:avLst/>
          </a:prstGeom>
          <a:noFill/>
          <a:ln w="1778" algn="ctr">
            <a:noFill/>
            <a:miter lim="800000"/>
            <a:headEnd/>
            <a:tailEnd/>
          </a:ln>
          <a:effectLst/>
        </p:spPr>
        <p:txBody>
          <a:bodyPr wrap="square" lIns="0" tIns="342000" rIns="0" bIns="0" anchor="t" anchorCtr="0">
            <a:spAutoFit/>
          </a:bodyPr>
          <a:lstStyle/>
          <a:p>
            <a:pPr algn="r">
              <a:lnSpc>
                <a:spcPct val="95000"/>
              </a:lnSpc>
              <a:defRPr/>
            </a:pPr>
            <a:r>
              <a:rPr lang="en-GB" sz="700" b="0" cap="all" baseline="0" dirty="0">
                <a:solidFill>
                  <a:schemeClr val="bg1"/>
                </a:solidFill>
                <a:latin typeface="+mn-lt"/>
              </a:rPr>
              <a:t>AFINET online conference</a:t>
            </a:r>
          </a:p>
        </p:txBody>
      </p:sp>
      <p:sp>
        <p:nvSpPr>
          <p:cNvPr id="41" name="USR_Title"/>
          <p:cNvSpPr txBox="1">
            <a:spLocks noChangeArrowheads="1"/>
          </p:cNvSpPr>
          <p:nvPr userDrawn="1"/>
        </p:nvSpPr>
        <p:spPr bwMode="auto">
          <a:xfrm>
            <a:off x="6240044" y="5997600"/>
            <a:ext cx="2982416" cy="582176"/>
          </a:xfrm>
          <a:prstGeom prst="rect">
            <a:avLst/>
          </a:prstGeom>
          <a:noFill/>
          <a:ln w="1778" algn="ctr">
            <a:noFill/>
            <a:miter lim="800000"/>
            <a:headEnd/>
            <a:tailEnd/>
          </a:ln>
          <a:effectLst/>
        </p:spPr>
        <p:txBody>
          <a:bodyPr lIns="0" tIns="475200" rIns="0" bIns="0" anchor="t" anchorCtr="0">
            <a:spAutoFit/>
          </a:bodyPr>
          <a:lstStyle/>
          <a:p>
            <a:pPr algn="l">
              <a:lnSpc>
                <a:spcPct val="95000"/>
              </a:lnSpc>
              <a:defRPr/>
            </a:pPr>
            <a:endParaRPr lang="en-GB" sz="700" b="0" cap="all" baseline="0" dirty="0">
              <a:solidFill>
                <a:schemeClr val="bg1"/>
              </a:solidFill>
              <a:latin typeface="+mn-lt"/>
            </a:endParaRPr>
          </a:p>
        </p:txBody>
      </p:sp>
      <p:sp>
        <p:nvSpPr>
          <p:cNvPr id="42" name="USR_Name" descr="{&quot;templafy&quot;:{&quot;id&quot;:&quot;2db608a2-e8e2-46e8-997b-7c107afa2bc0&quot;}}"/>
          <p:cNvSpPr txBox="1">
            <a:spLocks noChangeArrowheads="1"/>
          </p:cNvSpPr>
          <p:nvPr userDrawn="1"/>
        </p:nvSpPr>
        <p:spPr bwMode="auto">
          <a:xfrm>
            <a:off x="6240044" y="5997600"/>
            <a:ext cx="2982416" cy="444040"/>
          </a:xfrm>
          <a:prstGeom prst="rect">
            <a:avLst/>
          </a:prstGeom>
          <a:noFill/>
          <a:ln w="1778" algn="ctr">
            <a:noFill/>
            <a:miter lim="800000"/>
            <a:headEnd/>
            <a:tailEnd/>
          </a:ln>
          <a:effectLst/>
        </p:spPr>
        <p:txBody>
          <a:bodyPr lIns="0" tIns="342000" rIns="0" bIns="0" anchor="t" anchorCtr="0">
            <a:spAutoFit/>
          </a:bodyPr>
          <a:lstStyle/>
          <a:p>
            <a:pPr algn="l">
              <a:lnSpc>
                <a:spcPct val="95000"/>
              </a:lnSpc>
              <a:defRPr/>
            </a:pPr>
            <a:r>
              <a:rPr lang="en-GB" sz="700" b="0" cap="all" baseline="0" dirty="0">
                <a:solidFill>
                  <a:schemeClr val="bg1"/>
                </a:solidFill>
                <a:latin typeface="+mn-lt"/>
              </a:rPr>
              <a:t>Kirsten Søndergaard Frederiksen</a:t>
            </a:r>
          </a:p>
        </p:txBody>
      </p:sp>
      <p:pic>
        <p:nvPicPr>
          <p:cNvPr id="12" name="SecondaryLogo" descr="{&quot;templafy&quot;:{&quot;id&quot;:&quot;ba76fd72-0722-44ab-9a17-694a08cedabb&quot;}}">
            <a:extLst>
              <a:ext uri="{FF2B5EF4-FFF2-40B4-BE49-F238E27FC236}">
                <a16:creationId xmlns:a16="http://schemas.microsoft.com/office/drawing/2014/main" id="{A0C8CBA2-9A61-9D7B-A3E2-6D5102682214}"/>
              </a:ext>
            </a:extLst>
          </p:cNvPr>
          <p:cNvPicPr>
            <a:picLocks/>
          </p:cNvPicPr>
          <p:nvPr userDrawn="1"/>
        </p:nvPicPr>
        <p:blipFill>
          <a:blip r:embed="rId4"/>
          <a:stretch>
            <a:fillRect/>
          </a:stretch>
        </p:blipFill>
        <p:spPr>
          <a:xfrm>
            <a:off x="10206115" y="5999002"/>
            <a:ext cx="1659807" cy="558070"/>
          </a:xfrm>
          <a:prstGeom prst="rect">
            <a:avLst/>
          </a:prstGeom>
        </p:spPr>
      </p:pic>
      <p:sp>
        <p:nvSpPr>
          <p:cNvPr id="9" name="OFF_logo2Computed" descr="{&quot;templafy&quot;:{&quot;id&quot;:&quot;7aade4c7-5774-434e-a195-d11d2c6500f2&quot;}}">
            <a:extLst>
              <a:ext uri="{FF2B5EF4-FFF2-40B4-BE49-F238E27FC236}">
                <a16:creationId xmlns:a16="http://schemas.microsoft.com/office/drawing/2014/main" id="{4550AE95-0D19-942D-D04F-B30197C47EBA}"/>
              </a:ext>
            </a:extLst>
          </p:cNvPr>
          <p:cNvSpPr txBox="1">
            <a:spLocks noChangeArrowheads="1"/>
          </p:cNvSpPr>
          <p:nvPr userDrawn="1"/>
        </p:nvSpPr>
        <p:spPr bwMode="auto">
          <a:xfrm>
            <a:off x="972000" y="5997600"/>
            <a:ext cx="2350045" cy="764328"/>
          </a:xfrm>
          <a:prstGeom prst="rect">
            <a:avLst/>
          </a:prstGeom>
          <a:noFill/>
          <a:ln w="1778" algn="ctr">
            <a:noFill/>
            <a:miter lim="800000"/>
            <a:headEnd/>
            <a:tailEnd/>
          </a:ln>
          <a:effectLst/>
        </p:spPr>
        <p:txBody>
          <a:bodyPr wrap="square" lIns="0" tIns="583200" rIns="0" bIns="0">
            <a:spAutoFit/>
          </a:bodyPr>
          <a:lstStyle/>
          <a:p>
            <a:pPr>
              <a:lnSpc>
                <a:spcPct val="95000"/>
              </a:lnSpc>
              <a:defRPr/>
            </a:pPr>
            <a:r>
              <a:rPr lang="en-GB" sz="600" cap="all" spc="40" baseline="0" dirty="0">
                <a:solidFill>
                  <a:schemeClr val="bg1"/>
                </a:solidFill>
                <a:latin typeface="AU Passata Light" pitchFamily="34" charset="0"/>
              </a:rPr>
              <a:t>Department of Psychology and Behavioural Sciences</a:t>
            </a:r>
          </a:p>
        </p:txBody>
      </p:sp>
      <p:sp>
        <p:nvSpPr>
          <p:cNvPr id="10" name="OFF_logo1Computed" descr="{&quot;templafy&quot;:{&quot;id&quot;:&quot;765c36ac-b91a-45c1-b45b-3e1fd3c2c8e4&quot;}}">
            <a:extLst>
              <a:ext uri="{FF2B5EF4-FFF2-40B4-BE49-F238E27FC236}">
                <a16:creationId xmlns:a16="http://schemas.microsoft.com/office/drawing/2014/main" id="{7E45388B-77A2-F799-5C73-3DBEF86FEF0E}"/>
              </a:ext>
            </a:extLst>
          </p:cNvPr>
          <p:cNvSpPr/>
          <p:nvPr userDrawn="1"/>
        </p:nvSpPr>
        <p:spPr bwMode="auto">
          <a:xfrm>
            <a:off x="971999" y="5997600"/>
            <a:ext cx="2672206" cy="451123"/>
          </a:xfrm>
          <a:prstGeom prst="rect">
            <a:avLst/>
          </a:prstGeom>
          <a:noFill/>
          <a:ln w="1778" cap="flat" cmpd="sng" algn="ctr">
            <a:noFill/>
            <a:prstDash val="solid"/>
            <a:round/>
            <a:headEnd type="none" w="med" len="med"/>
            <a:tailEnd type="none" w="med" len="med"/>
          </a:ln>
          <a:effectLst/>
        </p:spPr>
        <p:txBody>
          <a:bodyPr vert="horz" wrap="none" lIns="0" tIns="309600" rIns="0" bIns="0" numCol="1" rtlCol="0" anchor="t"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U Passata" pitchFamily="34" charset="0"/>
              <a:buNone/>
              <a:tabLst/>
            </a:pPr>
            <a:r>
              <a:rPr kumimoji="0" lang="en-GB" sz="1000" b="0" i="0" u="none" strike="noStrike" cap="all" normalizeH="0" baseline="0" noProof="1">
                <a:ln>
                  <a:noFill/>
                </a:ln>
                <a:solidFill>
                  <a:schemeClr val="bg1"/>
                </a:solidFill>
                <a:effectLst/>
                <a:latin typeface="AU Passata" pitchFamily="34" charset="0"/>
              </a:rPr>
              <a:t>Centre for Alcohol and Drug Research</a:t>
            </a:r>
          </a:p>
        </p:txBody>
      </p:sp>
      <p:sp>
        <p:nvSpPr>
          <p:cNvPr id="5" name="Slide Number Placeholder 4"/>
          <p:cNvSpPr>
            <a:spLocks noGrp="1"/>
          </p:cNvSpPr>
          <p:nvPr>
            <p:ph type="sldNum" sz="quarter" idx="14"/>
          </p:nvPr>
        </p:nvSpPr>
        <p:spPr>
          <a:xfrm>
            <a:off x="11807992" y="6581497"/>
            <a:ext cx="252000" cy="135422"/>
          </a:xfrm>
        </p:spPr>
        <p:txBody>
          <a:bodyPr/>
          <a:lstStyle>
            <a:lvl1pPr>
              <a:defRPr>
                <a:solidFill>
                  <a:schemeClr val="bg1"/>
                </a:solidFill>
              </a:defRPr>
            </a:lvl1pPr>
          </a:lstStyle>
          <a:p>
            <a:pPr>
              <a:defRPr/>
            </a:pPr>
            <a:fld id="{E90C1E0A-682D-40DC-B1EA-26C007FDC330}" type="slidenum">
              <a:rPr lang="en-GB" smtClean="0"/>
              <a:pPr>
                <a:defRPr/>
              </a:pPr>
              <a:t>‹nr.›</a:t>
            </a:fld>
            <a:endParaRPr lang="en-GB" dirty="0"/>
          </a:p>
        </p:txBody>
      </p:sp>
    </p:spTree>
    <p:extLst>
      <p:ext uri="{BB962C8B-B14F-4D97-AF65-F5344CB8AC3E}">
        <p14:creationId xmlns:p14="http://schemas.microsoft.com/office/powerpoint/2010/main" val="1127008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no picture">
    <p:spTree>
      <p:nvGrpSpPr>
        <p:cNvPr id="1" name=""/>
        <p:cNvGrpSpPr/>
        <p:nvPr/>
      </p:nvGrpSpPr>
      <p:grpSpPr>
        <a:xfrm>
          <a:off x="0" y="0"/>
          <a:ext cx="0" cy="0"/>
          <a:chOff x="0" y="0"/>
          <a:chExt cx="0" cy="0"/>
        </a:xfrm>
      </p:grpSpPr>
      <p:sp>
        <p:nvSpPr>
          <p:cNvPr id="2" name="Date Placeholder 1" hidden="1"/>
          <p:cNvSpPr>
            <a:spLocks noGrp="1" noRot="1" noMove="1" noResize="1" noEditPoints="1" noAdjustHandles="1" noChangeArrowheads="1" noChangeShapeType="1"/>
          </p:cNvSpPr>
          <p:nvPr>
            <p:ph type="dt" sz="half" idx="10"/>
          </p:nvPr>
        </p:nvSpPr>
        <p:spPr>
          <a:xfrm>
            <a:off x="0" y="6858000"/>
            <a:ext cx="0" cy="0"/>
          </a:xfrm>
        </p:spPr>
        <p:txBody>
          <a:bodyPr/>
          <a:lstStyle/>
          <a:p>
            <a:fld id="{78417F83-4CBA-48F2-BAD0-783AE3701E32}" type="datetimeFigureOut">
              <a:rPr lang="en-GB" smtClean="0"/>
              <a:pPr/>
              <a:t>14/09/2026</a:t>
            </a:fld>
            <a:endParaRPr lang="en-GB" dirty="0"/>
          </a:p>
        </p:txBody>
      </p:sp>
      <p:sp>
        <p:nvSpPr>
          <p:cNvPr id="3" name="Footer Placeholder 2" hidden="1"/>
          <p:cNvSpPr>
            <a:spLocks noGrp="1" noRot="1" noMove="1" noResize="1" noEditPoints="1" noAdjustHandles="1" noChangeArrowheads="1" noChangeShapeType="1"/>
          </p:cNvSpPr>
          <p:nvPr>
            <p:ph type="ftr" sz="quarter" idx="11"/>
          </p:nvPr>
        </p:nvSpPr>
        <p:spPr>
          <a:xfrm>
            <a:off x="0" y="6858000"/>
            <a:ext cx="0" cy="0"/>
          </a:xfrm>
        </p:spPr>
        <p:txBody>
          <a:bodyPr/>
          <a:lstStyle/>
          <a:p>
            <a:endParaRPr lang="en-GB" dirty="0"/>
          </a:p>
        </p:txBody>
      </p:sp>
      <p:sp>
        <p:nvSpPr>
          <p:cNvPr id="14" name="TextBox 13"/>
          <p:cNvSpPr txBox="1"/>
          <p:nvPr userDrawn="1"/>
        </p:nvSpPr>
        <p:spPr>
          <a:xfrm>
            <a:off x="-1973598" y="3082506"/>
            <a:ext cx="1825892" cy="307777"/>
          </a:xfrm>
          <a:prstGeom prst="rect">
            <a:avLst/>
          </a:prstGeom>
          <a:noFill/>
        </p:spPr>
        <p:txBody>
          <a:bodyPr wrap="square" lIns="0" tIns="0" rIns="0" bIns="0" rtlCol="0">
            <a:spAutoFit/>
          </a:bodyPr>
          <a:lstStyle/>
          <a:p>
            <a:pPr algn="r">
              <a:lnSpc>
                <a:spcPct val="100000"/>
              </a:lnSpc>
            </a:pPr>
            <a:r>
              <a:rPr lang="en-GB" sz="1000" baseline="0" noProof="1">
                <a:solidFill>
                  <a:schemeClr val="tx1">
                    <a:lumMod val="75000"/>
                    <a:lumOff val="25000"/>
                  </a:schemeClr>
                </a:solidFill>
              </a:rPr>
              <a:t>Ændr 2. linje eller ord til</a:t>
            </a:r>
            <a:endParaRPr lang="en-GB" dirty="0"/>
          </a:p>
          <a:p>
            <a:pPr algn="r">
              <a:lnSpc>
                <a:spcPct val="100000"/>
              </a:lnSpc>
            </a:pPr>
            <a:r>
              <a:rPr lang="en-GB" sz="1000" noProof="1">
                <a:solidFill>
                  <a:schemeClr val="tx1">
                    <a:lumMod val="75000"/>
                    <a:lumOff val="25000"/>
                  </a:schemeClr>
                </a:solidFill>
              </a:rPr>
              <a:t>AU Passata Bold</a:t>
            </a:r>
            <a:endParaRPr lang="en-GB" sz="4799" dirty="0"/>
          </a:p>
        </p:txBody>
      </p:sp>
      <p:sp>
        <p:nvSpPr>
          <p:cNvPr id="22" name="Farvet baggrund"/>
          <p:cNvSpPr/>
          <p:nvPr userDrawn="1"/>
        </p:nvSpPr>
        <p:spPr>
          <a:xfrm>
            <a:off x="0" y="0"/>
            <a:ext cx="12188825"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4799" dirty="0"/>
          </a:p>
        </p:txBody>
      </p:sp>
      <p:pic>
        <p:nvPicPr>
          <p:cNvPr id="17" name="Au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2400" y="5997600"/>
            <a:ext cx="557569" cy="558000"/>
          </a:xfrm>
          <a:prstGeom prst="rect">
            <a:avLst/>
          </a:prstGeom>
        </p:spPr>
      </p:pic>
      <p:pic>
        <p:nvPicPr>
          <p:cNvPr id="23" name="Billed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73200" y="5997600"/>
            <a:ext cx="71734" cy="557999"/>
          </a:xfrm>
          <a:prstGeom prst="rect">
            <a:avLst/>
          </a:prstGeom>
        </p:spPr>
      </p:pic>
      <p:sp>
        <p:nvSpPr>
          <p:cNvPr id="34819" name="Title 1"/>
          <p:cNvSpPr>
            <a:spLocks noGrp="1" noChangeArrowheads="1"/>
          </p:cNvSpPr>
          <p:nvPr>
            <p:ph type="ctrTitle" hasCustomPrompt="1"/>
          </p:nvPr>
        </p:nvSpPr>
        <p:spPr>
          <a:xfrm>
            <a:off x="985838" y="2482343"/>
            <a:ext cx="10220325" cy="1661993"/>
          </a:xfrm>
        </p:spPr>
        <p:txBody>
          <a:bodyPr wrap="square" anchor="ctr" anchorCtr="0">
            <a:spAutoFit/>
          </a:bodyPr>
          <a:lstStyle>
            <a:lvl1pPr>
              <a:lnSpc>
                <a:spcPct val="90000"/>
              </a:lnSpc>
              <a:defRPr sz="6000" baseline="0">
                <a:solidFill>
                  <a:schemeClr val="bg1"/>
                </a:solidFill>
                <a:latin typeface="AU Passata Light" panose="020B0303030902030804" pitchFamily="34" charset="0"/>
              </a:defRPr>
            </a:lvl1pPr>
          </a:lstStyle>
          <a:p>
            <a:r>
              <a:rPr lang="en-GB" dirty="0"/>
              <a:t>Click to edit Master title style</a:t>
            </a:r>
          </a:p>
        </p:txBody>
      </p:sp>
      <p:sp>
        <p:nvSpPr>
          <p:cNvPr id="7" name="Date_DateCustomA" descr="{&quot;templafy&quot;:{&quot;id&quot;:&quot;61b8a112-7d0a-42ff-b07f-d0d6cc933222&quot;}}">
            <a:extLst>
              <a:ext uri="{FF2B5EF4-FFF2-40B4-BE49-F238E27FC236}">
                <a16:creationId xmlns:a16="http://schemas.microsoft.com/office/drawing/2014/main" id="{79F28AD6-C756-3FA9-8D35-B9ED537E5DDE}"/>
              </a:ext>
            </a:extLst>
          </p:cNvPr>
          <p:cNvSpPr txBox="1">
            <a:spLocks noChangeArrowheads="1"/>
          </p:cNvSpPr>
          <p:nvPr userDrawn="1"/>
        </p:nvSpPr>
        <p:spPr bwMode="auto">
          <a:xfrm>
            <a:off x="3691333" y="5997600"/>
            <a:ext cx="2271840" cy="582176"/>
          </a:xfrm>
          <a:prstGeom prst="rect">
            <a:avLst/>
          </a:prstGeom>
          <a:noFill/>
          <a:ln w="1778" algn="ctr">
            <a:noFill/>
            <a:miter lim="800000"/>
            <a:headEnd/>
            <a:tailEnd/>
          </a:ln>
          <a:effectLst/>
        </p:spPr>
        <p:txBody>
          <a:bodyPr wrap="square" lIns="0" tIns="475200" rIns="0" bIns="0" anchor="t" anchorCtr="0">
            <a:spAutoFit/>
          </a:bodyPr>
          <a:lstStyle/>
          <a:p>
            <a:pPr algn="r">
              <a:lnSpc>
                <a:spcPct val="95000"/>
              </a:lnSpc>
              <a:defRPr/>
            </a:pPr>
            <a:r>
              <a:rPr lang="en-GB" sz="700" b="0" cap="all" baseline="0" dirty="0">
                <a:solidFill>
                  <a:schemeClr val="bg1"/>
                </a:solidFill>
                <a:latin typeface="+mn-lt"/>
              </a:rPr>
              <a:t>15. September 2026</a:t>
            </a:r>
          </a:p>
        </p:txBody>
      </p:sp>
      <p:sp>
        <p:nvSpPr>
          <p:cNvPr id="6" name="FLD_Event" descr="{&quot;templafy&quot;:{&quot;id&quot;:&quot;bd2b6430-7ab7-46b1-8676-357f7ccbe330&quot;}}">
            <a:extLst>
              <a:ext uri="{FF2B5EF4-FFF2-40B4-BE49-F238E27FC236}">
                <a16:creationId xmlns:a16="http://schemas.microsoft.com/office/drawing/2014/main" id="{57887568-1188-7AD6-FE68-DD94BB3E0742}"/>
              </a:ext>
            </a:extLst>
          </p:cNvPr>
          <p:cNvSpPr txBox="1">
            <a:spLocks noChangeArrowheads="1"/>
          </p:cNvSpPr>
          <p:nvPr userDrawn="1"/>
        </p:nvSpPr>
        <p:spPr bwMode="auto">
          <a:xfrm>
            <a:off x="3691333" y="5997600"/>
            <a:ext cx="2271840" cy="447676"/>
          </a:xfrm>
          <a:prstGeom prst="rect">
            <a:avLst/>
          </a:prstGeom>
          <a:noFill/>
          <a:ln w="1778" algn="ctr">
            <a:noFill/>
            <a:miter lim="800000"/>
            <a:headEnd/>
            <a:tailEnd/>
          </a:ln>
          <a:effectLst/>
        </p:spPr>
        <p:txBody>
          <a:bodyPr wrap="square" lIns="0" tIns="342000" rIns="0" bIns="0" anchor="t" anchorCtr="0">
            <a:spAutoFit/>
          </a:bodyPr>
          <a:lstStyle/>
          <a:p>
            <a:pPr algn="r">
              <a:lnSpc>
                <a:spcPct val="95000"/>
              </a:lnSpc>
              <a:defRPr/>
            </a:pPr>
            <a:r>
              <a:rPr lang="en-GB" sz="700" b="0" cap="all" baseline="0" dirty="0">
                <a:solidFill>
                  <a:schemeClr val="bg1"/>
                </a:solidFill>
                <a:latin typeface="+mn-lt"/>
              </a:rPr>
              <a:t>AFINET online conference</a:t>
            </a:r>
          </a:p>
        </p:txBody>
      </p:sp>
      <p:sp>
        <p:nvSpPr>
          <p:cNvPr id="28" name="USR_Title"/>
          <p:cNvSpPr txBox="1">
            <a:spLocks noChangeArrowheads="1"/>
          </p:cNvSpPr>
          <p:nvPr userDrawn="1"/>
        </p:nvSpPr>
        <p:spPr bwMode="auto">
          <a:xfrm>
            <a:off x="6240044" y="5997600"/>
            <a:ext cx="2982416" cy="582176"/>
          </a:xfrm>
          <a:prstGeom prst="rect">
            <a:avLst/>
          </a:prstGeom>
          <a:noFill/>
          <a:ln w="1778" algn="ctr">
            <a:noFill/>
            <a:miter lim="800000"/>
            <a:headEnd/>
            <a:tailEnd/>
          </a:ln>
          <a:effectLst/>
        </p:spPr>
        <p:txBody>
          <a:bodyPr lIns="0" tIns="475200" rIns="0" bIns="0" anchor="t" anchorCtr="0">
            <a:spAutoFit/>
          </a:bodyPr>
          <a:lstStyle/>
          <a:p>
            <a:pPr algn="l">
              <a:lnSpc>
                <a:spcPct val="95000"/>
              </a:lnSpc>
              <a:defRPr/>
            </a:pPr>
            <a:endParaRPr lang="en-GB" sz="700" b="0" cap="all" baseline="0" dirty="0">
              <a:solidFill>
                <a:schemeClr val="bg1"/>
              </a:solidFill>
              <a:latin typeface="+mn-lt"/>
            </a:endParaRPr>
          </a:p>
        </p:txBody>
      </p:sp>
      <p:sp>
        <p:nvSpPr>
          <p:cNvPr id="29" name="USR_Name"/>
          <p:cNvSpPr txBox="1">
            <a:spLocks noChangeArrowheads="1"/>
          </p:cNvSpPr>
          <p:nvPr userDrawn="1"/>
        </p:nvSpPr>
        <p:spPr bwMode="auto">
          <a:xfrm>
            <a:off x="6240044" y="5997600"/>
            <a:ext cx="2982416" cy="444040"/>
          </a:xfrm>
          <a:prstGeom prst="rect">
            <a:avLst/>
          </a:prstGeom>
          <a:noFill/>
          <a:ln w="1778" algn="ctr">
            <a:noFill/>
            <a:miter lim="800000"/>
            <a:headEnd/>
            <a:tailEnd/>
          </a:ln>
          <a:effectLst/>
        </p:spPr>
        <p:txBody>
          <a:bodyPr lIns="0" tIns="342000" rIns="0" bIns="0" anchor="t" anchorCtr="0">
            <a:spAutoFit/>
          </a:bodyPr>
          <a:lstStyle/>
          <a:p>
            <a:pPr algn="l">
              <a:lnSpc>
                <a:spcPct val="95000"/>
              </a:lnSpc>
              <a:defRPr/>
            </a:pPr>
            <a:endParaRPr lang="en-GB" sz="700" b="0" cap="all" baseline="0" dirty="0">
              <a:solidFill>
                <a:schemeClr val="bg1"/>
              </a:solidFill>
              <a:latin typeface="+mn-lt"/>
            </a:endParaRPr>
          </a:p>
        </p:txBody>
      </p:sp>
      <p:pic>
        <p:nvPicPr>
          <p:cNvPr id="9" name="SecondaryLogo" descr="{&quot;templafy&quot;:{&quot;id&quot;:&quot;416eb50c-57b6-4c44-a152-ba1cde6b39d5&quot;}}">
            <a:extLst>
              <a:ext uri="{FF2B5EF4-FFF2-40B4-BE49-F238E27FC236}">
                <a16:creationId xmlns:a16="http://schemas.microsoft.com/office/drawing/2014/main" id="{BE26E7AC-08BE-D442-4ECD-4D193F3D19DC}"/>
              </a:ext>
            </a:extLst>
          </p:cNvPr>
          <p:cNvPicPr>
            <a:picLocks/>
          </p:cNvPicPr>
          <p:nvPr userDrawn="1"/>
        </p:nvPicPr>
        <p:blipFill>
          <a:blip r:embed="rId4"/>
          <a:stretch>
            <a:fillRect/>
          </a:stretch>
        </p:blipFill>
        <p:spPr>
          <a:xfrm>
            <a:off x="10206115" y="5999002"/>
            <a:ext cx="1659807" cy="558070"/>
          </a:xfrm>
          <a:prstGeom prst="rect">
            <a:avLst/>
          </a:prstGeom>
        </p:spPr>
      </p:pic>
      <p:sp>
        <p:nvSpPr>
          <p:cNvPr id="11" name="OFF_logo2Computed" descr="{&quot;templafy&quot;:{&quot;id&quot;:&quot;aa8864cb-3857-414d-ba5c-4d5447e3d1ac&quot;}}">
            <a:extLst>
              <a:ext uri="{FF2B5EF4-FFF2-40B4-BE49-F238E27FC236}">
                <a16:creationId xmlns:a16="http://schemas.microsoft.com/office/drawing/2014/main" id="{A3243EC3-3157-0FCB-B9C5-4D04D60102D7}"/>
              </a:ext>
            </a:extLst>
          </p:cNvPr>
          <p:cNvSpPr txBox="1">
            <a:spLocks noChangeArrowheads="1"/>
          </p:cNvSpPr>
          <p:nvPr userDrawn="1"/>
        </p:nvSpPr>
        <p:spPr bwMode="auto">
          <a:xfrm>
            <a:off x="972000" y="5997600"/>
            <a:ext cx="2350045" cy="764328"/>
          </a:xfrm>
          <a:prstGeom prst="rect">
            <a:avLst/>
          </a:prstGeom>
          <a:noFill/>
          <a:ln w="1778" algn="ctr">
            <a:noFill/>
            <a:miter lim="800000"/>
            <a:headEnd/>
            <a:tailEnd/>
          </a:ln>
          <a:effectLst/>
        </p:spPr>
        <p:txBody>
          <a:bodyPr wrap="square" lIns="0" tIns="583200" rIns="0" bIns="0">
            <a:spAutoFit/>
          </a:bodyPr>
          <a:lstStyle/>
          <a:p>
            <a:pPr>
              <a:lnSpc>
                <a:spcPct val="95000"/>
              </a:lnSpc>
              <a:defRPr/>
            </a:pPr>
            <a:r>
              <a:rPr lang="en-GB" sz="600" cap="all" spc="40" baseline="0" dirty="0">
                <a:solidFill>
                  <a:schemeClr val="bg1"/>
                </a:solidFill>
                <a:latin typeface="AU Passata Light" pitchFamily="34" charset="0"/>
              </a:rPr>
              <a:t>Department of Psychology and Behavioural Sciences</a:t>
            </a:r>
          </a:p>
        </p:txBody>
      </p:sp>
      <p:sp>
        <p:nvSpPr>
          <p:cNvPr id="12" name="OFF_logo1Computed" descr="{&quot;templafy&quot;:{&quot;id&quot;:&quot;d7c0934b-c3e3-44f7-8f8e-94e3aef2f55e&quot;}}">
            <a:extLst>
              <a:ext uri="{FF2B5EF4-FFF2-40B4-BE49-F238E27FC236}">
                <a16:creationId xmlns:a16="http://schemas.microsoft.com/office/drawing/2014/main" id="{295F1ED3-E7A6-8E03-3171-374E099942CC}"/>
              </a:ext>
            </a:extLst>
          </p:cNvPr>
          <p:cNvSpPr/>
          <p:nvPr userDrawn="1"/>
        </p:nvSpPr>
        <p:spPr bwMode="auto">
          <a:xfrm>
            <a:off x="971999" y="5997600"/>
            <a:ext cx="2672206" cy="451123"/>
          </a:xfrm>
          <a:prstGeom prst="rect">
            <a:avLst/>
          </a:prstGeom>
          <a:noFill/>
          <a:ln w="1778" cap="flat" cmpd="sng" algn="ctr">
            <a:noFill/>
            <a:prstDash val="solid"/>
            <a:round/>
            <a:headEnd type="none" w="med" len="med"/>
            <a:tailEnd type="none" w="med" len="med"/>
          </a:ln>
          <a:effectLst/>
        </p:spPr>
        <p:txBody>
          <a:bodyPr vert="horz" wrap="none" lIns="0" tIns="309600" rIns="0" bIns="0" numCol="1" rtlCol="0" anchor="t"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U Passata" pitchFamily="34" charset="0"/>
              <a:buNone/>
              <a:tabLst/>
            </a:pPr>
            <a:r>
              <a:rPr kumimoji="0" lang="en-GB" sz="1000" b="0" i="0" u="none" strike="noStrike" cap="all" normalizeH="0" baseline="0" noProof="1">
                <a:ln>
                  <a:noFill/>
                </a:ln>
                <a:solidFill>
                  <a:schemeClr val="bg1"/>
                </a:solidFill>
                <a:effectLst/>
                <a:latin typeface="AU Passata" pitchFamily="34" charset="0"/>
              </a:rPr>
              <a:t>Centre for Alcohol and Drug Research</a:t>
            </a:r>
          </a:p>
        </p:txBody>
      </p:sp>
      <p:sp>
        <p:nvSpPr>
          <p:cNvPr id="4" name="Slide Number Placeholder 3"/>
          <p:cNvSpPr>
            <a:spLocks noGrp="1"/>
          </p:cNvSpPr>
          <p:nvPr>
            <p:ph type="sldNum" sz="quarter" idx="12"/>
          </p:nvPr>
        </p:nvSpPr>
        <p:spPr>
          <a:xfrm>
            <a:off x="11807992" y="6581497"/>
            <a:ext cx="252000" cy="135422"/>
          </a:xfrm>
        </p:spPr>
        <p:txBody>
          <a:bodyPr/>
          <a:lstStyle>
            <a:lvl1pPr>
              <a:defRPr>
                <a:solidFill>
                  <a:schemeClr val="bg1"/>
                </a:solidFill>
              </a:defRPr>
            </a:lvl1pPr>
          </a:lstStyle>
          <a:p>
            <a:pPr>
              <a:defRPr/>
            </a:pPr>
            <a:fld id="{E90C1E0A-682D-40DC-B1EA-26C007FDC330}" type="slidenum">
              <a:rPr lang="en-GB" smtClean="0"/>
              <a:pPr>
                <a:defRPr/>
              </a:pPr>
              <a:t>‹nr.›</a:t>
            </a:fld>
            <a:endParaRPr lang="en-GB" dirty="0"/>
          </a:p>
        </p:txBody>
      </p:sp>
    </p:spTree>
    <p:extLst>
      <p:ext uri="{BB962C8B-B14F-4D97-AF65-F5344CB8AC3E}">
        <p14:creationId xmlns:p14="http://schemas.microsoft.com/office/powerpoint/2010/main" val="200739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6" name="Title 1"/>
          <p:cNvSpPr>
            <a:spLocks noGrp="1"/>
          </p:cNvSpPr>
          <p:nvPr>
            <p:ph type="title" hasCustomPrompt="1"/>
          </p:nvPr>
        </p:nvSpPr>
        <p:spPr/>
        <p:txBody>
          <a:bodyPr/>
          <a:lstStyle/>
          <a:p>
            <a:r>
              <a:rPr lang="en-GB" dirty="0"/>
              <a:t>Click to edit Master title style</a:t>
            </a:r>
          </a:p>
        </p:txBody>
      </p:sp>
      <p:sp>
        <p:nvSpPr>
          <p:cNvPr id="3" name="Content Placeholder 2"/>
          <p:cNvSpPr>
            <a:spLocks noGrp="1"/>
          </p:cNvSpPr>
          <p:nvPr>
            <p:ph idx="1" hasCustomPrompt="1"/>
          </p:nvPr>
        </p:nvSpPr>
        <p:spPr>
          <a:xfrm>
            <a:off x="985838" y="1960079"/>
            <a:ext cx="10220325" cy="3937484"/>
          </a:xfrm>
        </p:spPr>
        <p:txBody>
          <a:bodyPr/>
          <a:lstStyle>
            <a:lvl1pPr marL="0" indent="0">
              <a:buFont typeface="Calibri" panose="020F0502020204030204" pitchFamily="34" charset="0"/>
              <a:buChar char="​"/>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Box 4"/>
          <p:cNvSpPr txBox="1"/>
          <p:nvPr userDrawn="1"/>
        </p:nvSpPr>
        <p:spPr>
          <a:xfrm>
            <a:off x="-1973598" y="340161"/>
            <a:ext cx="1825892" cy="461665"/>
          </a:xfrm>
          <a:prstGeom prst="rect">
            <a:avLst/>
          </a:prstGeom>
          <a:noFill/>
        </p:spPr>
        <p:txBody>
          <a:bodyPr wrap="square" lIns="0" tIns="0" rIns="0" bIns="0" rtlCol="0">
            <a:spAutoFit/>
          </a:bodyPr>
          <a:lstStyle/>
          <a:p>
            <a:pPr algn="r">
              <a:lnSpc>
                <a:spcPct val="100000"/>
              </a:lnSpc>
            </a:pPr>
            <a:r>
              <a:rPr lang="en-GB" sz="1000" noProof="1">
                <a:solidFill>
                  <a:schemeClr val="tx1">
                    <a:lumMod val="75000"/>
                    <a:lumOff val="25000"/>
                  </a:schemeClr>
                </a:solidFill>
              </a:rPr>
              <a:t>Overskrift to</a:t>
            </a:r>
            <a:r>
              <a:rPr lang="en-GB" sz="1000" baseline="0" noProof="1">
                <a:solidFill>
                  <a:schemeClr val="tx1">
                    <a:lumMod val="75000"/>
                    <a:lumOff val="25000"/>
                  </a:schemeClr>
                </a:solidFill>
              </a:rPr>
              <a:t> linjer </a:t>
            </a:r>
            <a:endParaRPr lang="en-GB" dirty="0"/>
          </a:p>
          <a:p>
            <a:pPr algn="r">
              <a:lnSpc>
                <a:spcPct val="100000"/>
              </a:lnSpc>
            </a:pPr>
            <a:r>
              <a:rPr lang="en-GB" sz="1000" baseline="0" noProof="1">
                <a:solidFill>
                  <a:schemeClr val="tx1">
                    <a:lumMod val="75000"/>
                    <a:lumOff val="25000"/>
                  </a:schemeClr>
                </a:solidFill>
              </a:rPr>
              <a:t>ændr 2. linje til</a:t>
            </a:r>
            <a:endParaRPr lang="en-GB" dirty="0"/>
          </a:p>
          <a:p>
            <a:pPr algn="r">
              <a:lnSpc>
                <a:spcPct val="100000"/>
              </a:lnSpc>
            </a:pPr>
            <a:r>
              <a:rPr lang="en-GB" sz="1000" noProof="1">
                <a:solidFill>
                  <a:schemeClr val="tx1">
                    <a:lumMod val="75000"/>
                    <a:lumOff val="25000"/>
                  </a:schemeClr>
                </a:solidFill>
              </a:rPr>
              <a:t>AU Passata Bold</a:t>
            </a:r>
            <a:endParaRPr lang="en-GB" sz="4799" dirty="0"/>
          </a:p>
        </p:txBody>
      </p:sp>
      <p:sp>
        <p:nvSpPr>
          <p:cNvPr id="9" name="Slide Number Placeholder 8"/>
          <p:cNvSpPr>
            <a:spLocks noGrp="1"/>
          </p:cNvSpPr>
          <p:nvPr>
            <p:ph type="sldNum" sz="quarter" idx="12"/>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7" name="Date Placeholder 6" hidden="1"/>
          <p:cNvSpPr>
            <a:spLocks noGrp="1"/>
          </p:cNvSpPr>
          <p:nvPr>
            <p:ph type="dt" sz="half" idx="10"/>
          </p:nvPr>
        </p:nvSpPr>
        <p:spPr/>
        <p:txBody>
          <a:bodyPr/>
          <a:lstStyle/>
          <a:p>
            <a:fld id="{78417F83-4CBA-48F2-BAD0-783AE3701E32}" type="datetimeFigureOut">
              <a:rPr lang="en-GB" smtClean="0"/>
              <a:pPr/>
              <a:t>14/09/2026</a:t>
            </a:fld>
            <a:endParaRPr lang="en-GB" dirty="0"/>
          </a:p>
        </p:txBody>
      </p:sp>
      <p:sp>
        <p:nvSpPr>
          <p:cNvPr id="8" name="Footer Placeholder 7" hidden="1"/>
          <p:cNvSpPr>
            <a:spLocks noGrp="1"/>
          </p:cNvSpPr>
          <p:nvPr>
            <p:ph type="ftr" sz="quarter" idx="11"/>
          </p:nvPr>
        </p:nvSpPr>
        <p:spPr/>
        <p:txBody>
          <a:bodyPr/>
          <a:lstStyle/>
          <a:p>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line title and bullet text">
    <p:spTree>
      <p:nvGrpSpPr>
        <p:cNvPr id="1" name=""/>
        <p:cNvGrpSpPr/>
        <p:nvPr/>
      </p:nvGrpSpPr>
      <p:grpSpPr>
        <a:xfrm>
          <a:off x="0" y="0"/>
          <a:ext cx="0" cy="0"/>
          <a:chOff x="0" y="0"/>
          <a:chExt cx="0" cy="0"/>
        </a:xfrm>
      </p:grpSpPr>
      <p:sp>
        <p:nvSpPr>
          <p:cNvPr id="5" name="Hvid baggrund"/>
          <p:cNvSpPr/>
          <p:nvPr userDrawn="1"/>
        </p:nvSpPr>
        <p:spPr bwMode="auto">
          <a:xfrm>
            <a:off x="0" y="-1"/>
            <a:ext cx="12193200" cy="5894387"/>
          </a:xfrm>
          <a:prstGeom prst="rect">
            <a:avLst/>
          </a:prstGeom>
          <a:solidFill>
            <a:schemeClr val="bg1"/>
          </a:solidFill>
          <a:ln w="1778"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95000"/>
              </a:lnSpc>
              <a:spcBef>
                <a:spcPct val="0"/>
              </a:spcBef>
              <a:spcAft>
                <a:spcPct val="0"/>
              </a:spcAft>
              <a:buClrTx/>
              <a:buSzTx/>
              <a:buFont typeface="AU Passata" pitchFamily="34" charset="0"/>
              <a:buNone/>
              <a:tabLst/>
            </a:pPr>
            <a:endParaRPr kumimoji="0" lang="en-GB" sz="1600" b="0" i="0" u="none" strike="noStrike" cap="none" normalizeH="0" baseline="0" dirty="0" err="1">
              <a:ln>
                <a:noFill/>
              </a:ln>
              <a:solidFill>
                <a:schemeClr val="bg1"/>
              </a:solidFill>
              <a:effectLst/>
              <a:latin typeface="AU Passata" pitchFamily="34" charset="0"/>
            </a:endParaRPr>
          </a:p>
        </p:txBody>
      </p:sp>
      <p:sp>
        <p:nvSpPr>
          <p:cNvPr id="16" name="Black Rectangle"/>
          <p:cNvSpPr/>
          <p:nvPr userDrawn="1"/>
        </p:nvSpPr>
        <p:spPr>
          <a:xfrm>
            <a:off x="990000" y="1045684"/>
            <a:ext cx="647831"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4799" dirty="0"/>
          </a:p>
          <a:p>
            <a:pPr algn="ctr"/>
            <a:endParaRPr lang="en-GB" sz="4799" dirty="0"/>
          </a:p>
        </p:txBody>
      </p:sp>
      <p:sp>
        <p:nvSpPr>
          <p:cNvPr id="4" name="Title 1"/>
          <p:cNvSpPr>
            <a:spLocks noGrp="1"/>
          </p:cNvSpPr>
          <p:nvPr>
            <p:ph type="title" hasCustomPrompt="1"/>
          </p:nvPr>
        </p:nvSpPr>
        <p:spPr>
          <a:xfrm>
            <a:off x="315913" y="228627"/>
            <a:ext cx="11556000" cy="752101"/>
          </a:xfrm>
        </p:spPr>
        <p:txBody>
          <a:bodyPr anchor="t" anchorCtr="0"/>
          <a:lstStyle/>
          <a:p>
            <a:r>
              <a:rPr lang="en-GB" dirty="0"/>
              <a:t>Click to edit Master title style</a:t>
            </a:r>
          </a:p>
        </p:txBody>
      </p:sp>
      <p:sp>
        <p:nvSpPr>
          <p:cNvPr id="3" name="Content Placeholder 2"/>
          <p:cNvSpPr>
            <a:spLocks noGrp="1"/>
          </p:cNvSpPr>
          <p:nvPr>
            <p:ph idx="1" hasCustomPrompt="1"/>
          </p:nvPr>
        </p:nvSpPr>
        <p:spPr>
          <a:xfrm>
            <a:off x="985838" y="1373021"/>
            <a:ext cx="10220325" cy="4521366"/>
          </a:xfrm>
        </p:spPr>
        <p:txBody>
          <a:bodyPr/>
          <a:lstStyle>
            <a:lvl1pPr marL="0" indent="0">
              <a:buFont typeface="Calibri" panose="020F0502020204030204" pitchFamily="34" charset="0"/>
              <a:buChar char="​"/>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8" name="TextBox 17"/>
          <p:cNvSpPr txBox="1"/>
          <p:nvPr userDrawn="1"/>
        </p:nvSpPr>
        <p:spPr>
          <a:xfrm>
            <a:off x="-1973598" y="340161"/>
            <a:ext cx="1825892" cy="307777"/>
          </a:xfrm>
          <a:prstGeom prst="rect">
            <a:avLst/>
          </a:prstGeom>
          <a:noFill/>
        </p:spPr>
        <p:txBody>
          <a:bodyPr wrap="square" lIns="0" tIns="0" rIns="0" bIns="0" rtlCol="0">
            <a:spAutoFit/>
          </a:bodyPr>
          <a:lstStyle/>
          <a:p>
            <a:pPr algn="r">
              <a:lnSpc>
                <a:spcPct val="100000"/>
              </a:lnSpc>
            </a:pPr>
            <a:r>
              <a:rPr lang="en-GB" sz="1000" noProof="1">
                <a:solidFill>
                  <a:schemeClr val="tx1">
                    <a:lumMod val="75000"/>
                    <a:lumOff val="25000"/>
                  </a:schemeClr>
                </a:solidFill>
              </a:rPr>
              <a:t>Overskrift én linje</a:t>
            </a:r>
            <a:endParaRPr lang="en-GB" dirty="0"/>
          </a:p>
          <a:p>
            <a:pPr algn="r">
              <a:lnSpc>
                <a:spcPct val="100000"/>
              </a:lnSpc>
            </a:pPr>
            <a:r>
              <a:rPr lang="en-GB" sz="1000" noProof="1">
                <a:solidFill>
                  <a:schemeClr val="tx1">
                    <a:lumMod val="75000"/>
                    <a:lumOff val="25000"/>
                  </a:schemeClr>
                </a:solidFill>
              </a:rPr>
              <a:t>Light eller AU Passata Bold</a:t>
            </a:r>
            <a:endParaRPr lang="en-GB" sz="4799" dirty="0"/>
          </a:p>
        </p:txBody>
      </p:sp>
      <p:sp>
        <p:nvSpPr>
          <p:cNvPr id="9" name="Slide Number Placeholder 8"/>
          <p:cNvSpPr>
            <a:spLocks noGrp="1"/>
          </p:cNvSpPr>
          <p:nvPr>
            <p:ph type="sldNum" sz="quarter" idx="12"/>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7" name="Date Placeholder 6" hidden="1"/>
          <p:cNvSpPr>
            <a:spLocks noGrp="1"/>
          </p:cNvSpPr>
          <p:nvPr>
            <p:ph type="dt" sz="half" idx="10"/>
          </p:nvPr>
        </p:nvSpPr>
        <p:spPr/>
        <p:txBody>
          <a:bodyPr/>
          <a:lstStyle/>
          <a:p>
            <a:fld id="{78417F83-4CBA-48F2-BAD0-783AE3701E32}" type="datetimeFigureOut">
              <a:rPr lang="en-GB" smtClean="0"/>
              <a:pPr/>
              <a:t>14/09/2026</a:t>
            </a:fld>
            <a:endParaRPr lang="en-GB" dirty="0"/>
          </a:p>
        </p:txBody>
      </p:sp>
      <p:sp>
        <p:nvSpPr>
          <p:cNvPr id="8" name="Footer Placeholder 7" hidden="1"/>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997128513"/>
      </p:ext>
    </p:extLst>
  </p:cSld>
  <p:clrMapOvr>
    <a:masterClrMapping/>
  </p:clrMapOvr>
  <p:extLst>
    <p:ext uri="{DCECCB84-F9BA-43D5-87BE-67443E8EF086}">
      <p15:sldGuideLst xmlns:p15="http://schemas.microsoft.com/office/powerpoint/2012/main">
        <p15:guide id="1" orient="horz" pos="865" userDrawn="1">
          <p15:clr>
            <a:srgbClr val="00000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14" name="Hvid baggrund"/>
          <p:cNvSpPr/>
          <p:nvPr userDrawn="1"/>
        </p:nvSpPr>
        <p:spPr bwMode="auto">
          <a:xfrm>
            <a:off x="0" y="0"/>
            <a:ext cx="12193200" cy="5911200"/>
          </a:xfrm>
          <a:prstGeom prst="rect">
            <a:avLst/>
          </a:prstGeom>
          <a:solidFill>
            <a:schemeClr val="bg1"/>
          </a:solidFill>
          <a:ln w="1778"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95000"/>
              </a:lnSpc>
              <a:spcBef>
                <a:spcPct val="0"/>
              </a:spcBef>
              <a:spcAft>
                <a:spcPct val="0"/>
              </a:spcAft>
              <a:buClrTx/>
              <a:buSzTx/>
              <a:buFont typeface="AU Passata" pitchFamily="34" charset="0"/>
              <a:buNone/>
              <a:tabLst/>
            </a:pPr>
            <a:endParaRPr kumimoji="0" lang="en-GB" sz="1600" b="0" i="0" u="none" strike="noStrike" cap="none" normalizeH="0" baseline="0" dirty="0" err="1">
              <a:ln>
                <a:noFill/>
              </a:ln>
              <a:solidFill>
                <a:schemeClr val="bg1"/>
              </a:solidFill>
              <a:effectLst/>
              <a:latin typeface="AU Passata" pitchFamily="34" charset="0"/>
            </a:endParaRPr>
          </a:p>
        </p:txBody>
      </p:sp>
      <p:sp>
        <p:nvSpPr>
          <p:cNvPr id="15" name="Black Rectangle"/>
          <p:cNvSpPr/>
          <p:nvPr userDrawn="1"/>
        </p:nvSpPr>
        <p:spPr>
          <a:xfrm>
            <a:off x="990000" y="1045684"/>
            <a:ext cx="647831"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4799" dirty="0"/>
          </a:p>
          <a:p>
            <a:pPr algn="ctr"/>
            <a:endParaRPr lang="en-GB" sz="4799" dirty="0"/>
          </a:p>
        </p:txBody>
      </p:sp>
      <p:sp>
        <p:nvSpPr>
          <p:cNvPr id="2" name="Title 1"/>
          <p:cNvSpPr>
            <a:spLocks noGrp="1"/>
          </p:cNvSpPr>
          <p:nvPr>
            <p:ph type="title" hasCustomPrompt="1"/>
          </p:nvPr>
        </p:nvSpPr>
        <p:spPr>
          <a:xfrm>
            <a:off x="316800" y="230400"/>
            <a:ext cx="5644263" cy="752400"/>
          </a:xfrm>
        </p:spPr>
        <p:txBody>
          <a:bodyPr anchor="t" anchorCtr="0"/>
          <a:lstStyle>
            <a:lvl1pPr>
              <a:defRPr/>
            </a:lvl1pPr>
          </a:lstStyle>
          <a:p>
            <a:r>
              <a:rPr lang="en-GB" dirty="0"/>
              <a:t>Insert title</a:t>
            </a:r>
          </a:p>
        </p:txBody>
      </p:sp>
      <p:sp>
        <p:nvSpPr>
          <p:cNvPr id="10" name="Text Placeholder 2"/>
          <p:cNvSpPr>
            <a:spLocks noGrp="1"/>
          </p:cNvSpPr>
          <p:nvPr>
            <p:ph type="body" sz="quarter" idx="14" hasCustomPrompt="1"/>
          </p:nvPr>
        </p:nvSpPr>
        <p:spPr>
          <a:xfrm>
            <a:off x="985838" y="1371600"/>
            <a:ext cx="4975225" cy="4525964"/>
          </a:xfrm>
        </p:spPr>
        <p:txBody>
          <a:bodyPr/>
          <a:lstStyle>
            <a:lvl1pPr marL="0" indent="0">
              <a:buFont typeface="Calibri" panose="020F0502020204030204" pitchFamily="34" charset="0"/>
              <a:buChar char="​"/>
              <a:defRPr/>
            </a:lvl1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Picture Placeholder 3"/>
          <p:cNvSpPr>
            <a:spLocks noGrp="1"/>
          </p:cNvSpPr>
          <p:nvPr>
            <p:ph type="pic" sz="quarter" idx="13" hasCustomPrompt="1"/>
          </p:nvPr>
        </p:nvSpPr>
        <p:spPr>
          <a:xfrm>
            <a:off x="6230198" y="315913"/>
            <a:ext cx="5644110" cy="5581650"/>
          </a:xfrm>
        </p:spPr>
        <p:txBody>
          <a:bodyPr/>
          <a:lstStyle>
            <a:lvl1pPr marL="0" indent="0">
              <a:buNone/>
              <a:defRPr b="0"/>
            </a:lvl1pPr>
          </a:lstStyle>
          <a:p>
            <a:r>
              <a:rPr lang="en-GB" dirty="0"/>
              <a:t>Click here and add image via Templafy Image Library</a:t>
            </a:r>
          </a:p>
        </p:txBody>
      </p:sp>
      <p:sp>
        <p:nvSpPr>
          <p:cNvPr id="9" name="TextBox 8"/>
          <p:cNvSpPr txBox="1"/>
          <p:nvPr userDrawn="1"/>
        </p:nvSpPr>
        <p:spPr>
          <a:xfrm>
            <a:off x="-1973598" y="340161"/>
            <a:ext cx="1825892" cy="307777"/>
          </a:xfrm>
          <a:prstGeom prst="rect">
            <a:avLst/>
          </a:prstGeom>
          <a:noFill/>
        </p:spPr>
        <p:txBody>
          <a:bodyPr wrap="square" lIns="0" tIns="0" rIns="0" bIns="0" rtlCol="0">
            <a:spAutoFit/>
          </a:bodyPr>
          <a:lstStyle/>
          <a:p>
            <a:pPr algn="r">
              <a:lnSpc>
                <a:spcPct val="100000"/>
              </a:lnSpc>
            </a:pPr>
            <a:r>
              <a:rPr lang="en-GB" sz="1000" noProof="1">
                <a:solidFill>
                  <a:schemeClr val="tx1">
                    <a:lumMod val="75000"/>
                    <a:lumOff val="25000"/>
                  </a:schemeClr>
                </a:solidFill>
              </a:rPr>
              <a:t>Overskrift én linje</a:t>
            </a:r>
            <a:endParaRPr lang="en-GB" dirty="0"/>
          </a:p>
          <a:p>
            <a:pPr algn="r">
              <a:lnSpc>
                <a:spcPct val="100000"/>
              </a:lnSpc>
            </a:pPr>
            <a:r>
              <a:rPr lang="en-GB" sz="1000" noProof="1">
                <a:solidFill>
                  <a:schemeClr val="tx1">
                    <a:lumMod val="75000"/>
                    <a:lumOff val="25000"/>
                  </a:schemeClr>
                </a:solidFill>
              </a:rPr>
              <a:t>Light eller AU Passata Bold</a:t>
            </a:r>
            <a:endParaRPr lang="en-GB" sz="4799" dirty="0"/>
          </a:p>
        </p:txBody>
      </p:sp>
      <p:sp>
        <p:nvSpPr>
          <p:cNvPr id="8" name="Slide Number Placeholder 7"/>
          <p:cNvSpPr>
            <a:spLocks noGrp="1"/>
          </p:cNvSpPr>
          <p:nvPr>
            <p:ph type="sldNum" sz="quarter" idx="17"/>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5" name="Date Placeholder 4" hidden="1"/>
          <p:cNvSpPr>
            <a:spLocks noGrp="1"/>
          </p:cNvSpPr>
          <p:nvPr>
            <p:ph type="dt" sz="half" idx="15"/>
          </p:nvPr>
        </p:nvSpPr>
        <p:spPr/>
        <p:txBody>
          <a:bodyPr/>
          <a:lstStyle/>
          <a:p>
            <a:fld id="{78417F83-4CBA-48F2-BAD0-783AE3701E32}" type="datetimeFigureOut">
              <a:rPr lang="en-GB" smtClean="0"/>
              <a:pPr/>
              <a:t>14/09/2026</a:t>
            </a:fld>
            <a:endParaRPr lang="en-GB" dirty="0"/>
          </a:p>
        </p:txBody>
      </p:sp>
      <p:sp>
        <p:nvSpPr>
          <p:cNvPr id="6" name="Footer Placeholder 5" hidden="1"/>
          <p:cNvSpPr>
            <a:spLocks noGrp="1"/>
          </p:cNvSpPr>
          <p:nvPr>
            <p:ph type="ftr" sz="quarter" idx="16"/>
          </p:nvPr>
        </p:nvSpPr>
        <p:spPr/>
        <p:txBody>
          <a:bodyPr/>
          <a:lstStyle/>
          <a:p>
            <a:endParaRPr lang="en-GB" dirty="0"/>
          </a:p>
        </p:txBody>
      </p:sp>
    </p:spTree>
    <p:extLst>
      <p:ext uri="{BB962C8B-B14F-4D97-AF65-F5344CB8AC3E}">
        <p14:creationId xmlns:p14="http://schemas.microsoft.com/office/powerpoint/2010/main" val="3999787102"/>
      </p:ext>
    </p:extLst>
  </p:cSld>
  <p:clrMapOvr>
    <a:masterClrMapping/>
  </p:clrMapOvr>
  <p:extLst>
    <p:ext uri="{DCECCB84-F9BA-43D5-87BE-67443E8EF086}">
      <p15:sldGuideLst xmlns:p15="http://schemas.microsoft.com/office/powerpoint/2012/main">
        <p15:guide id="1" pos="3924" userDrawn="1">
          <p15:clr>
            <a:srgbClr val="A4A3A4"/>
          </p15:clr>
        </p15:guide>
        <p15:guide id="2" pos="3755" userDrawn="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ersonal information">
    <p:spTree>
      <p:nvGrpSpPr>
        <p:cNvPr id="1" name=""/>
        <p:cNvGrpSpPr/>
        <p:nvPr/>
      </p:nvGrpSpPr>
      <p:grpSpPr>
        <a:xfrm>
          <a:off x="0" y="0"/>
          <a:ext cx="0" cy="0"/>
          <a:chOff x="0" y="0"/>
          <a:chExt cx="0" cy="0"/>
        </a:xfrm>
      </p:grpSpPr>
      <p:sp>
        <p:nvSpPr>
          <p:cNvPr id="14" name="Hvid baggrund"/>
          <p:cNvSpPr/>
          <p:nvPr userDrawn="1"/>
        </p:nvSpPr>
        <p:spPr bwMode="auto">
          <a:xfrm>
            <a:off x="0" y="0"/>
            <a:ext cx="12193200" cy="5911011"/>
          </a:xfrm>
          <a:prstGeom prst="rect">
            <a:avLst/>
          </a:prstGeom>
          <a:solidFill>
            <a:schemeClr val="bg1"/>
          </a:solidFill>
          <a:ln w="1778"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95000"/>
              </a:lnSpc>
              <a:spcBef>
                <a:spcPct val="0"/>
              </a:spcBef>
              <a:spcAft>
                <a:spcPct val="0"/>
              </a:spcAft>
              <a:buClrTx/>
              <a:buSzTx/>
              <a:buFont typeface="AU Passata" pitchFamily="34" charset="0"/>
              <a:buNone/>
              <a:tabLst/>
            </a:pPr>
            <a:endParaRPr kumimoji="0" lang="en-GB" sz="1600" b="0" i="0" u="none" strike="noStrike" cap="none" normalizeH="0" baseline="0" dirty="0" err="1">
              <a:ln>
                <a:noFill/>
              </a:ln>
              <a:solidFill>
                <a:schemeClr val="bg1"/>
              </a:solidFill>
              <a:effectLst/>
              <a:latin typeface="AU Passata" pitchFamily="34" charset="0"/>
            </a:endParaRPr>
          </a:p>
        </p:txBody>
      </p:sp>
      <p:sp>
        <p:nvSpPr>
          <p:cNvPr id="15" name="Black Rectangle"/>
          <p:cNvSpPr/>
          <p:nvPr userDrawn="1"/>
        </p:nvSpPr>
        <p:spPr>
          <a:xfrm>
            <a:off x="1001075" y="2694542"/>
            <a:ext cx="647831"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4799" dirty="0"/>
          </a:p>
          <a:p>
            <a:pPr algn="ctr"/>
            <a:endParaRPr lang="en-GB" sz="4799" dirty="0"/>
          </a:p>
        </p:txBody>
      </p:sp>
      <p:sp>
        <p:nvSpPr>
          <p:cNvPr id="2" name="Title 1"/>
          <p:cNvSpPr>
            <a:spLocks noGrp="1"/>
          </p:cNvSpPr>
          <p:nvPr>
            <p:ph type="title" hasCustomPrompt="1"/>
          </p:nvPr>
        </p:nvSpPr>
        <p:spPr>
          <a:xfrm>
            <a:off x="985838" y="1484784"/>
            <a:ext cx="4975225" cy="971980"/>
          </a:xfrm>
        </p:spPr>
        <p:txBody>
          <a:bodyPr anchor="b" anchorCtr="0"/>
          <a:lstStyle>
            <a:lvl1pPr>
              <a:lnSpc>
                <a:spcPct val="95000"/>
              </a:lnSpc>
              <a:defRPr sz="3000">
                <a:latin typeface="+mn-lt"/>
              </a:defRPr>
            </a:lvl1pPr>
          </a:lstStyle>
          <a:p>
            <a:r>
              <a:rPr lang="en-GB" dirty="0"/>
              <a:t>Click to edit Master title style</a:t>
            </a:r>
          </a:p>
        </p:txBody>
      </p:sp>
      <p:sp>
        <p:nvSpPr>
          <p:cNvPr id="10" name="Text Placeholder 2"/>
          <p:cNvSpPr>
            <a:spLocks noGrp="1"/>
          </p:cNvSpPr>
          <p:nvPr>
            <p:ph type="body" sz="quarter" idx="14" hasCustomPrompt="1"/>
          </p:nvPr>
        </p:nvSpPr>
        <p:spPr>
          <a:xfrm>
            <a:off x="985838" y="3010711"/>
            <a:ext cx="4975225" cy="1858449"/>
          </a:xfrm>
        </p:spPr>
        <p:txBody>
          <a:bodyPr/>
          <a:lstStyle>
            <a:lvl1pPr marL="0" indent="0">
              <a:buFont typeface="Calibri" panose="020F0502020204030204" pitchFamily="34" charset="0"/>
              <a:buChar char="​"/>
              <a:defRPr/>
            </a:lvl1pPr>
            <a:lvl5pP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6</a:t>
            </a:r>
          </a:p>
        </p:txBody>
      </p:sp>
      <p:sp>
        <p:nvSpPr>
          <p:cNvPr id="7" name="Picture Placeholder 3"/>
          <p:cNvSpPr>
            <a:spLocks noGrp="1"/>
          </p:cNvSpPr>
          <p:nvPr>
            <p:ph type="pic" sz="quarter" idx="13" hasCustomPrompt="1"/>
          </p:nvPr>
        </p:nvSpPr>
        <p:spPr>
          <a:xfrm>
            <a:off x="6231600" y="315913"/>
            <a:ext cx="5644800" cy="5583600"/>
          </a:xfrm>
        </p:spPr>
        <p:txBody>
          <a:bodyPr/>
          <a:lstStyle>
            <a:lvl1pPr marL="0" indent="0">
              <a:buNone/>
              <a:defRPr b="0"/>
            </a:lvl1pPr>
          </a:lstStyle>
          <a:p>
            <a:r>
              <a:rPr lang="en-GB" dirty="0"/>
              <a:t>Click here and add image via Templafy Image Library</a:t>
            </a:r>
          </a:p>
        </p:txBody>
      </p:sp>
      <p:sp>
        <p:nvSpPr>
          <p:cNvPr id="9" name="TextBox 8"/>
          <p:cNvSpPr txBox="1"/>
          <p:nvPr userDrawn="1"/>
        </p:nvSpPr>
        <p:spPr>
          <a:xfrm>
            <a:off x="-1973598" y="1780882"/>
            <a:ext cx="1825892" cy="153888"/>
          </a:xfrm>
          <a:prstGeom prst="rect">
            <a:avLst/>
          </a:prstGeom>
          <a:noFill/>
        </p:spPr>
        <p:txBody>
          <a:bodyPr wrap="square" lIns="0" tIns="0" rIns="0" bIns="0" rtlCol="0">
            <a:spAutoFit/>
          </a:bodyPr>
          <a:lstStyle/>
          <a:p>
            <a:pPr algn="r">
              <a:lnSpc>
                <a:spcPct val="100000"/>
              </a:lnSpc>
            </a:pPr>
            <a:r>
              <a:rPr lang="en-GB" sz="1000" noProof="1">
                <a:solidFill>
                  <a:schemeClr val="tx1">
                    <a:lumMod val="75000"/>
                    <a:lumOff val="25000"/>
                  </a:schemeClr>
                </a:solidFill>
              </a:rPr>
              <a:t>Overskrift to</a:t>
            </a:r>
            <a:r>
              <a:rPr lang="en-GB" sz="1000" baseline="0" noProof="1">
                <a:solidFill>
                  <a:schemeClr val="tx1">
                    <a:lumMod val="75000"/>
                    <a:lumOff val="25000"/>
                  </a:schemeClr>
                </a:solidFill>
              </a:rPr>
              <a:t> linjer</a:t>
            </a:r>
            <a:endParaRPr lang="en-GB" dirty="0"/>
          </a:p>
        </p:txBody>
      </p:sp>
      <p:sp>
        <p:nvSpPr>
          <p:cNvPr id="8" name="Slide Number Placeholder 7"/>
          <p:cNvSpPr>
            <a:spLocks noGrp="1"/>
          </p:cNvSpPr>
          <p:nvPr>
            <p:ph type="sldNum" sz="quarter" idx="17"/>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5" name="Date Placeholder 4" hidden="1"/>
          <p:cNvSpPr>
            <a:spLocks noGrp="1"/>
          </p:cNvSpPr>
          <p:nvPr>
            <p:ph type="dt" sz="half" idx="15"/>
          </p:nvPr>
        </p:nvSpPr>
        <p:spPr/>
        <p:txBody>
          <a:bodyPr/>
          <a:lstStyle/>
          <a:p>
            <a:fld id="{78417F83-4CBA-48F2-BAD0-783AE3701E32}" type="datetimeFigureOut">
              <a:rPr lang="en-GB" smtClean="0"/>
              <a:pPr/>
              <a:t>14/09/2026</a:t>
            </a:fld>
            <a:endParaRPr lang="en-GB" dirty="0"/>
          </a:p>
        </p:txBody>
      </p:sp>
      <p:sp>
        <p:nvSpPr>
          <p:cNvPr id="6" name="Footer Placeholder 5" hidden="1"/>
          <p:cNvSpPr>
            <a:spLocks noGrp="1"/>
          </p:cNvSpPr>
          <p:nvPr>
            <p:ph type="ftr" sz="quarter" idx="16"/>
          </p:nvPr>
        </p:nvSpPr>
        <p:spPr/>
        <p:txBody>
          <a:bodyPr/>
          <a:lstStyle/>
          <a:p>
            <a:endParaRPr lang="en-GB" dirty="0"/>
          </a:p>
        </p:txBody>
      </p:sp>
    </p:spTree>
    <p:extLst>
      <p:ext uri="{BB962C8B-B14F-4D97-AF65-F5344CB8AC3E}">
        <p14:creationId xmlns:p14="http://schemas.microsoft.com/office/powerpoint/2010/main" val="4270316488"/>
      </p:ext>
    </p:extLst>
  </p:cSld>
  <p:clrMapOvr>
    <a:masterClrMapping/>
  </p:clrMapOvr>
  <p:extLst>
    <p:ext uri="{DCECCB84-F9BA-43D5-87BE-67443E8EF086}">
      <p15:sldGuideLst xmlns:p15="http://schemas.microsoft.com/office/powerpoint/2012/main">
        <p15:guide id="1" pos="3930" userDrawn="1">
          <p15:clr>
            <a:srgbClr val="A4A3A4"/>
          </p15:clr>
        </p15:guide>
        <p15:guide id="2" pos="3755" userDrawn="1">
          <p15:clr>
            <a:srgbClr val="A4A3A4"/>
          </p15:clr>
        </p15:guide>
        <p15:guide id="3" orient="horz" pos="3069"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5" name="Picture Placeholder 1"/>
          <p:cNvSpPr>
            <a:spLocks noGrp="1"/>
          </p:cNvSpPr>
          <p:nvPr>
            <p:ph type="pic" sz="quarter" idx="11" hasCustomPrompt="1"/>
          </p:nvPr>
        </p:nvSpPr>
        <p:spPr>
          <a:xfrm>
            <a:off x="316800" y="316800"/>
            <a:ext cx="11559600" cy="5583600"/>
          </a:xfrm>
          <a:solidFill>
            <a:schemeClr val="bg1"/>
          </a:solidFill>
        </p:spPr>
        <p:txBody>
          <a:bodyPr/>
          <a:lstStyle>
            <a:lvl1pPr marL="0" indent="0">
              <a:buFontTx/>
              <a:buNone/>
              <a:defRPr b="0"/>
            </a:lvl1pPr>
          </a:lstStyle>
          <a:p>
            <a:r>
              <a:rPr lang="en-GB" dirty="0"/>
              <a:t>Click here and add image via Templafy Image Library</a:t>
            </a:r>
          </a:p>
        </p:txBody>
      </p:sp>
      <p:sp>
        <p:nvSpPr>
          <p:cNvPr id="8" name="Slide Number Placeholder 7"/>
          <p:cNvSpPr>
            <a:spLocks noGrp="1"/>
          </p:cNvSpPr>
          <p:nvPr>
            <p:ph type="sldNum" sz="quarter" idx="14"/>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6" name="Date Placeholder 5" hidden="1"/>
          <p:cNvSpPr>
            <a:spLocks noGrp="1"/>
          </p:cNvSpPr>
          <p:nvPr>
            <p:ph type="dt" sz="half" idx="12"/>
          </p:nvPr>
        </p:nvSpPr>
        <p:spPr/>
        <p:txBody>
          <a:bodyPr/>
          <a:lstStyle/>
          <a:p>
            <a:fld id="{78417F83-4CBA-48F2-BAD0-783AE3701E32}" type="datetimeFigureOut">
              <a:rPr lang="en-GB" smtClean="0"/>
              <a:pPr/>
              <a:t>14/09/2026</a:t>
            </a:fld>
            <a:endParaRPr lang="en-GB" dirty="0"/>
          </a:p>
        </p:txBody>
      </p:sp>
      <p:sp>
        <p:nvSpPr>
          <p:cNvPr id="7" name="Footer Placeholder 6" hidden="1"/>
          <p:cNvSpPr>
            <a:spLocks noGrp="1"/>
          </p:cNvSpPr>
          <p:nvPr>
            <p:ph type="ftr" sz="quarter" idx="13"/>
          </p:nvPr>
        </p:nvSpPr>
        <p:spPr/>
        <p:txBody>
          <a:bodyPr/>
          <a:lstStyle/>
          <a:p>
            <a:endParaRPr lang="en-GB" dirty="0"/>
          </a:p>
        </p:txBody>
      </p:sp>
    </p:spTree>
    <p:extLst>
      <p:ext uri="{BB962C8B-B14F-4D97-AF65-F5344CB8AC3E}">
        <p14:creationId xmlns:p14="http://schemas.microsoft.com/office/powerpoint/2010/main" val="3077618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4" name="Picture Placeholder 1"/>
          <p:cNvSpPr>
            <a:spLocks noGrp="1"/>
          </p:cNvSpPr>
          <p:nvPr>
            <p:ph type="pic" sz="quarter" idx="11" hasCustomPrompt="1"/>
          </p:nvPr>
        </p:nvSpPr>
        <p:spPr>
          <a:xfrm>
            <a:off x="316800" y="316800"/>
            <a:ext cx="5644800" cy="5583600"/>
          </a:xfrm>
          <a:solidFill>
            <a:schemeClr val="bg1"/>
          </a:solidFill>
        </p:spPr>
        <p:txBody>
          <a:bodyPr/>
          <a:lstStyle>
            <a:lvl1pPr marL="0" indent="0">
              <a:buFontTx/>
              <a:buNone/>
              <a:defRPr b="0"/>
            </a:lvl1pPr>
          </a:lstStyle>
          <a:p>
            <a:r>
              <a:rPr lang="en-GB" dirty="0"/>
              <a:t>Click here and add image via Templafy Image Library</a:t>
            </a:r>
          </a:p>
        </p:txBody>
      </p:sp>
      <p:sp>
        <p:nvSpPr>
          <p:cNvPr id="5" name="Picture Placeholder 2"/>
          <p:cNvSpPr>
            <a:spLocks noGrp="1"/>
          </p:cNvSpPr>
          <p:nvPr>
            <p:ph type="pic" sz="quarter" idx="12" hasCustomPrompt="1"/>
          </p:nvPr>
        </p:nvSpPr>
        <p:spPr>
          <a:xfrm>
            <a:off x="6231600" y="316800"/>
            <a:ext cx="5644800" cy="5583600"/>
          </a:xfrm>
        </p:spPr>
        <p:txBody>
          <a:bodyPr/>
          <a:lstStyle>
            <a:lvl1pPr marL="0" indent="0">
              <a:buFontTx/>
              <a:buNone/>
              <a:defRPr b="0"/>
            </a:lvl1pPr>
          </a:lstStyle>
          <a:p>
            <a:r>
              <a:rPr lang="en-GB" dirty="0"/>
              <a:t>Click here and add image via Templafy Image Library</a:t>
            </a:r>
          </a:p>
        </p:txBody>
      </p:sp>
      <p:sp>
        <p:nvSpPr>
          <p:cNvPr id="9" name="Slide Number Placeholder 8"/>
          <p:cNvSpPr>
            <a:spLocks noGrp="1"/>
          </p:cNvSpPr>
          <p:nvPr>
            <p:ph type="sldNum" sz="quarter" idx="15"/>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7" name="Date Placeholder 6" hidden="1"/>
          <p:cNvSpPr>
            <a:spLocks noGrp="1"/>
          </p:cNvSpPr>
          <p:nvPr>
            <p:ph type="dt" sz="half" idx="13"/>
          </p:nvPr>
        </p:nvSpPr>
        <p:spPr/>
        <p:txBody>
          <a:bodyPr/>
          <a:lstStyle/>
          <a:p>
            <a:fld id="{78417F83-4CBA-48F2-BAD0-783AE3701E32}" type="datetimeFigureOut">
              <a:rPr lang="en-GB" smtClean="0"/>
              <a:pPr/>
              <a:t>14/09/2026</a:t>
            </a:fld>
            <a:endParaRPr lang="en-GB" dirty="0"/>
          </a:p>
        </p:txBody>
      </p:sp>
      <p:sp>
        <p:nvSpPr>
          <p:cNvPr id="8" name="Footer Placeholder 7" hidden="1"/>
          <p:cNvSpPr>
            <a:spLocks noGrp="1"/>
          </p:cNvSpPr>
          <p:nvPr>
            <p:ph type="ftr" sz="quarter" idx="14"/>
          </p:nvPr>
        </p:nvSpPr>
        <p:spPr/>
        <p:txBody>
          <a:bodyPr/>
          <a:lstStyle/>
          <a:p>
            <a:endParaRPr lang="en-GB" dirty="0"/>
          </a:p>
        </p:txBody>
      </p:sp>
    </p:spTree>
    <p:extLst>
      <p:ext uri="{BB962C8B-B14F-4D97-AF65-F5344CB8AC3E}">
        <p14:creationId xmlns:p14="http://schemas.microsoft.com/office/powerpoint/2010/main" val="2087004173"/>
      </p:ext>
    </p:extLst>
  </p:cSld>
  <p:clrMapOvr>
    <a:masterClrMapping/>
  </p:clrMapOvr>
  <p:extLst>
    <p:ext uri="{DCECCB84-F9BA-43D5-87BE-67443E8EF086}">
      <p15:sldGuideLst xmlns:p15="http://schemas.microsoft.com/office/powerpoint/2012/main">
        <p15:guide id="1" pos="3924" userDrawn="1">
          <p15:clr>
            <a:srgbClr val="A4A3A4"/>
          </p15:clr>
        </p15:guide>
        <p15:guide id="2" pos="3754" userDrawn="1">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p:spTree>
      <p:nvGrpSpPr>
        <p:cNvPr id="1" name=""/>
        <p:cNvGrpSpPr/>
        <p:nvPr/>
      </p:nvGrpSpPr>
      <p:grpSpPr>
        <a:xfrm>
          <a:off x="0" y="0"/>
          <a:ext cx="0" cy="0"/>
          <a:chOff x="0" y="0"/>
          <a:chExt cx="0" cy="0"/>
        </a:xfrm>
      </p:grpSpPr>
      <p:sp>
        <p:nvSpPr>
          <p:cNvPr id="4" name="Picture Placeholder 1"/>
          <p:cNvSpPr>
            <a:spLocks noGrp="1"/>
          </p:cNvSpPr>
          <p:nvPr>
            <p:ph type="pic" sz="quarter" idx="11" hasCustomPrompt="1"/>
          </p:nvPr>
        </p:nvSpPr>
        <p:spPr>
          <a:xfrm>
            <a:off x="316800" y="316800"/>
            <a:ext cx="5644800" cy="2653200"/>
          </a:xfrm>
          <a:solidFill>
            <a:schemeClr val="bg1"/>
          </a:solidFill>
        </p:spPr>
        <p:txBody>
          <a:bodyPr/>
          <a:lstStyle>
            <a:lvl1pPr marL="0" indent="0">
              <a:buFontTx/>
              <a:buNone/>
              <a:defRPr b="0"/>
            </a:lvl1pPr>
          </a:lstStyle>
          <a:p>
            <a:r>
              <a:rPr lang="en-GB" dirty="0"/>
              <a:t>Click here and add image via Templafy Image Library</a:t>
            </a:r>
          </a:p>
        </p:txBody>
      </p:sp>
      <p:sp>
        <p:nvSpPr>
          <p:cNvPr id="7" name="Picture Placeholder 2"/>
          <p:cNvSpPr>
            <a:spLocks noGrp="1"/>
          </p:cNvSpPr>
          <p:nvPr>
            <p:ph type="pic" sz="quarter" idx="13" hasCustomPrompt="1"/>
          </p:nvPr>
        </p:nvSpPr>
        <p:spPr>
          <a:xfrm>
            <a:off x="316800" y="3237372"/>
            <a:ext cx="5644800" cy="2653200"/>
          </a:xfrm>
        </p:spPr>
        <p:txBody>
          <a:bodyPr/>
          <a:lstStyle>
            <a:lvl1pPr marL="0" indent="0">
              <a:buFontTx/>
              <a:buNone/>
              <a:defRPr b="0"/>
            </a:lvl1pPr>
          </a:lstStyle>
          <a:p>
            <a:r>
              <a:rPr lang="en-GB" dirty="0"/>
              <a:t>Click here and add image via Templafy Image Library</a:t>
            </a:r>
          </a:p>
        </p:txBody>
      </p:sp>
      <p:sp>
        <p:nvSpPr>
          <p:cNvPr id="5" name="Picture Placeholder 3"/>
          <p:cNvSpPr>
            <a:spLocks noGrp="1"/>
          </p:cNvSpPr>
          <p:nvPr>
            <p:ph type="pic" sz="quarter" idx="12" hasCustomPrompt="1"/>
          </p:nvPr>
        </p:nvSpPr>
        <p:spPr>
          <a:xfrm>
            <a:off x="6231600" y="316800"/>
            <a:ext cx="5644800" cy="5583600"/>
          </a:xfrm>
        </p:spPr>
        <p:txBody>
          <a:bodyPr/>
          <a:lstStyle>
            <a:lvl1pPr marL="0" indent="0">
              <a:buFontTx/>
              <a:buNone/>
              <a:defRPr b="0"/>
            </a:lvl1pPr>
          </a:lstStyle>
          <a:p>
            <a:r>
              <a:rPr lang="en-GB" dirty="0"/>
              <a:t>Click here and add image via Templafy Image Library</a:t>
            </a:r>
          </a:p>
        </p:txBody>
      </p:sp>
      <p:sp>
        <p:nvSpPr>
          <p:cNvPr id="10" name="Slide Number Placeholder 9"/>
          <p:cNvSpPr>
            <a:spLocks noGrp="1"/>
          </p:cNvSpPr>
          <p:nvPr>
            <p:ph type="sldNum" sz="quarter" idx="16"/>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8" name="Date Placeholder 7" hidden="1"/>
          <p:cNvSpPr>
            <a:spLocks noGrp="1"/>
          </p:cNvSpPr>
          <p:nvPr>
            <p:ph type="dt" sz="half" idx="14"/>
          </p:nvPr>
        </p:nvSpPr>
        <p:spPr/>
        <p:txBody>
          <a:bodyPr/>
          <a:lstStyle/>
          <a:p>
            <a:fld id="{78417F83-4CBA-48F2-BAD0-783AE3701E32}" type="datetimeFigureOut">
              <a:rPr lang="en-GB" smtClean="0"/>
              <a:pPr/>
              <a:t>14/09/2026</a:t>
            </a:fld>
            <a:endParaRPr lang="en-GB" dirty="0"/>
          </a:p>
        </p:txBody>
      </p:sp>
      <p:sp>
        <p:nvSpPr>
          <p:cNvPr id="9" name="Footer Placeholder 8" hidden="1"/>
          <p:cNvSpPr>
            <a:spLocks noGrp="1"/>
          </p:cNvSpPr>
          <p:nvPr>
            <p:ph type="ftr" sz="quarter" idx="15"/>
          </p:nvPr>
        </p:nvSpPr>
        <p:spPr/>
        <p:txBody>
          <a:bodyPr/>
          <a:lstStyle/>
          <a:p>
            <a:endParaRPr lang="en-GB" dirty="0"/>
          </a:p>
        </p:txBody>
      </p:sp>
    </p:spTree>
    <p:extLst>
      <p:ext uri="{BB962C8B-B14F-4D97-AF65-F5344CB8AC3E}">
        <p14:creationId xmlns:p14="http://schemas.microsoft.com/office/powerpoint/2010/main" val="2260751815"/>
      </p:ext>
    </p:extLst>
  </p:cSld>
  <p:clrMapOvr>
    <a:masterClrMapping/>
  </p:clrMapOvr>
  <p:extLst>
    <p:ext uri="{DCECCB84-F9BA-43D5-87BE-67443E8EF086}">
      <p15:sldGuideLst xmlns:p15="http://schemas.microsoft.com/office/powerpoint/2012/main">
        <p15:guide id="1" pos="3922" userDrawn="1">
          <p15:clr>
            <a:srgbClr val="A4A3A4"/>
          </p15:clr>
        </p15:guide>
        <p15:guide id="2" pos="3755" userDrawn="1">
          <p15:clr>
            <a:srgbClr val="A4A3A4"/>
          </p15:clr>
        </p15:guide>
        <p15:guide id="3" orient="horz" pos="2039" userDrawn="1">
          <p15:clr>
            <a:srgbClr val="A4A3A4"/>
          </p15:clr>
        </p15:guide>
        <p15:guide id="4" orient="horz" pos="1872" userDrawn="1">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pictures II">
    <p:spTree>
      <p:nvGrpSpPr>
        <p:cNvPr id="1" name=""/>
        <p:cNvGrpSpPr/>
        <p:nvPr/>
      </p:nvGrpSpPr>
      <p:grpSpPr>
        <a:xfrm>
          <a:off x="0" y="0"/>
          <a:ext cx="0" cy="0"/>
          <a:chOff x="0" y="0"/>
          <a:chExt cx="0" cy="0"/>
        </a:xfrm>
      </p:grpSpPr>
      <p:sp>
        <p:nvSpPr>
          <p:cNvPr id="5" name="Picture Placeholder 1"/>
          <p:cNvSpPr>
            <a:spLocks noGrp="1"/>
          </p:cNvSpPr>
          <p:nvPr>
            <p:ph type="pic" sz="quarter" idx="12" hasCustomPrompt="1"/>
          </p:nvPr>
        </p:nvSpPr>
        <p:spPr>
          <a:xfrm>
            <a:off x="316800" y="316800"/>
            <a:ext cx="5644800" cy="5583600"/>
          </a:xfrm>
          <a:solidFill>
            <a:schemeClr val="bg1"/>
          </a:solidFill>
        </p:spPr>
        <p:txBody>
          <a:bodyPr/>
          <a:lstStyle>
            <a:lvl1pPr marL="0" indent="0">
              <a:buFontTx/>
              <a:buNone/>
              <a:defRPr b="0"/>
            </a:lvl1pPr>
          </a:lstStyle>
          <a:p>
            <a:r>
              <a:rPr lang="en-GB" dirty="0"/>
              <a:t>Click here and add image via Templafy Image Library</a:t>
            </a:r>
          </a:p>
        </p:txBody>
      </p:sp>
      <p:sp>
        <p:nvSpPr>
          <p:cNvPr id="4" name="Picture Placeholder 2"/>
          <p:cNvSpPr>
            <a:spLocks noGrp="1"/>
          </p:cNvSpPr>
          <p:nvPr>
            <p:ph type="pic" sz="quarter" idx="11" hasCustomPrompt="1"/>
          </p:nvPr>
        </p:nvSpPr>
        <p:spPr>
          <a:xfrm>
            <a:off x="6231600" y="316800"/>
            <a:ext cx="5644800" cy="2653200"/>
          </a:xfrm>
        </p:spPr>
        <p:txBody>
          <a:bodyPr/>
          <a:lstStyle>
            <a:lvl1pPr marL="0" indent="0">
              <a:buFontTx/>
              <a:buNone/>
              <a:defRPr b="0"/>
            </a:lvl1pPr>
          </a:lstStyle>
          <a:p>
            <a:r>
              <a:rPr lang="en-GB" dirty="0"/>
              <a:t>Click here and add image via Templafy Image Library</a:t>
            </a:r>
          </a:p>
        </p:txBody>
      </p:sp>
      <p:sp>
        <p:nvSpPr>
          <p:cNvPr id="7" name="Picture Placeholder 3"/>
          <p:cNvSpPr>
            <a:spLocks noGrp="1"/>
          </p:cNvSpPr>
          <p:nvPr>
            <p:ph type="pic" sz="quarter" idx="13" hasCustomPrompt="1"/>
          </p:nvPr>
        </p:nvSpPr>
        <p:spPr>
          <a:xfrm>
            <a:off x="6231600" y="3237372"/>
            <a:ext cx="5644800" cy="2653200"/>
          </a:xfrm>
        </p:spPr>
        <p:txBody>
          <a:bodyPr/>
          <a:lstStyle>
            <a:lvl1pPr marL="0" indent="0">
              <a:buFontTx/>
              <a:buNone/>
              <a:defRPr b="0"/>
            </a:lvl1pPr>
          </a:lstStyle>
          <a:p>
            <a:r>
              <a:rPr lang="en-GB" dirty="0"/>
              <a:t>Click here and add image via Templafy Image Library</a:t>
            </a:r>
          </a:p>
        </p:txBody>
      </p:sp>
      <p:sp>
        <p:nvSpPr>
          <p:cNvPr id="10" name="Slide Number Placeholder 9"/>
          <p:cNvSpPr>
            <a:spLocks noGrp="1"/>
          </p:cNvSpPr>
          <p:nvPr>
            <p:ph type="sldNum" sz="quarter" idx="16"/>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8" name="Date Placeholder 7" hidden="1"/>
          <p:cNvSpPr>
            <a:spLocks noGrp="1"/>
          </p:cNvSpPr>
          <p:nvPr>
            <p:ph type="dt" sz="half" idx="14"/>
          </p:nvPr>
        </p:nvSpPr>
        <p:spPr/>
        <p:txBody>
          <a:bodyPr/>
          <a:lstStyle/>
          <a:p>
            <a:fld id="{78417F83-4CBA-48F2-BAD0-783AE3701E32}" type="datetimeFigureOut">
              <a:rPr lang="en-GB" smtClean="0"/>
              <a:pPr/>
              <a:t>14/09/2026</a:t>
            </a:fld>
            <a:endParaRPr lang="en-GB" dirty="0"/>
          </a:p>
        </p:txBody>
      </p:sp>
      <p:sp>
        <p:nvSpPr>
          <p:cNvPr id="9" name="Footer Placeholder 8" hidden="1"/>
          <p:cNvSpPr>
            <a:spLocks noGrp="1"/>
          </p:cNvSpPr>
          <p:nvPr>
            <p:ph type="ftr" sz="quarter" idx="15"/>
          </p:nvPr>
        </p:nvSpPr>
        <p:spPr/>
        <p:txBody>
          <a:bodyPr/>
          <a:lstStyle/>
          <a:p>
            <a:endParaRPr lang="en-GB" dirty="0"/>
          </a:p>
        </p:txBody>
      </p:sp>
    </p:spTree>
    <p:extLst>
      <p:ext uri="{BB962C8B-B14F-4D97-AF65-F5344CB8AC3E}">
        <p14:creationId xmlns:p14="http://schemas.microsoft.com/office/powerpoint/2010/main" val="93570263"/>
      </p:ext>
    </p:extLst>
  </p:cSld>
  <p:clrMapOvr>
    <a:masterClrMapping/>
  </p:clrMapOvr>
  <p:extLst>
    <p:ext uri="{DCECCB84-F9BA-43D5-87BE-67443E8EF086}">
      <p15:sldGuideLst xmlns:p15="http://schemas.microsoft.com/office/powerpoint/2012/main">
        <p15:guide id="1" pos="3922" userDrawn="1">
          <p15:clr>
            <a:srgbClr val="A4A3A4"/>
          </p15:clr>
        </p15:guide>
        <p15:guide id="2" pos="3755" userDrawn="1">
          <p15:clr>
            <a:srgbClr val="A4A3A4"/>
          </p15:clr>
        </p15:guide>
        <p15:guide id="3" orient="horz" pos="2039" userDrawn="1">
          <p15:clr>
            <a:srgbClr val="A4A3A4"/>
          </p15:clr>
        </p15:guide>
        <p15:guide id="4" orient="horz" pos="1872"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slide picture">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315913" y="315913"/>
            <a:ext cx="11557000" cy="6220354"/>
          </a:xfrm>
        </p:spPr>
        <p:txBody>
          <a:bodyPr/>
          <a:lstStyle>
            <a:lvl1pPr marL="0" indent="0">
              <a:buFontTx/>
              <a:buNone/>
              <a:defRPr b="0"/>
            </a:lvl1pPr>
          </a:lstStyle>
          <a:p>
            <a:r>
              <a:rPr lang="en-GB" dirty="0"/>
              <a:t>Click here and add image via Templafy Image Library</a:t>
            </a:r>
          </a:p>
        </p:txBody>
      </p:sp>
      <p:sp>
        <p:nvSpPr>
          <p:cNvPr id="8" name="Slide Number Placeholder 7"/>
          <p:cNvSpPr>
            <a:spLocks noGrp="1"/>
          </p:cNvSpPr>
          <p:nvPr>
            <p:ph type="sldNum" sz="quarter" idx="14"/>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6" name="Date Placeholder 5" hidden="1"/>
          <p:cNvSpPr>
            <a:spLocks noGrp="1"/>
          </p:cNvSpPr>
          <p:nvPr>
            <p:ph type="dt" sz="half" idx="12"/>
          </p:nvPr>
        </p:nvSpPr>
        <p:spPr/>
        <p:txBody>
          <a:bodyPr/>
          <a:lstStyle/>
          <a:p>
            <a:fld id="{78417F83-4CBA-48F2-BAD0-783AE3701E32}" type="datetimeFigureOut">
              <a:rPr lang="en-GB" smtClean="0"/>
              <a:pPr/>
              <a:t>14/09/2026</a:t>
            </a:fld>
            <a:endParaRPr lang="en-GB" dirty="0"/>
          </a:p>
        </p:txBody>
      </p:sp>
      <p:sp>
        <p:nvSpPr>
          <p:cNvPr id="7" name="Footer Placeholder 6" hidden="1"/>
          <p:cNvSpPr>
            <a:spLocks noGrp="1"/>
          </p:cNvSpPr>
          <p:nvPr>
            <p:ph type="ftr" sz="quarter" idx="13"/>
          </p:nvPr>
        </p:nvSpPr>
        <p:spPr/>
        <p:txBody>
          <a:bodyPr/>
          <a:lstStyle/>
          <a:p>
            <a:endParaRPr lang="en-GB" dirty="0"/>
          </a:p>
        </p:txBody>
      </p:sp>
    </p:spTree>
    <p:extLst>
      <p:ext uri="{BB962C8B-B14F-4D97-AF65-F5344CB8AC3E}">
        <p14:creationId xmlns:p14="http://schemas.microsoft.com/office/powerpoint/2010/main" val="1534947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9" name="Hvid baggrund"/>
          <p:cNvSpPr/>
          <p:nvPr userDrawn="1"/>
        </p:nvSpPr>
        <p:spPr bwMode="auto">
          <a:xfrm>
            <a:off x="0" y="0"/>
            <a:ext cx="12188825" cy="5897563"/>
          </a:xfrm>
          <a:prstGeom prst="rect">
            <a:avLst/>
          </a:prstGeom>
          <a:solidFill>
            <a:schemeClr val="bg1"/>
          </a:solidFill>
          <a:ln w="1778"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95000"/>
              </a:lnSpc>
              <a:spcBef>
                <a:spcPct val="0"/>
              </a:spcBef>
              <a:spcAft>
                <a:spcPct val="0"/>
              </a:spcAft>
              <a:buClrTx/>
              <a:buSzTx/>
              <a:buFont typeface="AU Passata" pitchFamily="34" charset="0"/>
              <a:buNone/>
              <a:tabLst/>
            </a:pPr>
            <a:endParaRPr kumimoji="0" lang="en-GB" sz="1600" b="0" i="0" u="none" strike="noStrike" cap="none" normalizeH="0" baseline="0" dirty="0" err="1">
              <a:ln>
                <a:noFill/>
              </a:ln>
              <a:solidFill>
                <a:schemeClr val="bg1"/>
              </a:solidFill>
              <a:effectLst/>
              <a:latin typeface="AU Passata" pitchFamily="34" charset="0"/>
            </a:endParaRPr>
          </a:p>
        </p:txBody>
      </p:sp>
      <p:sp>
        <p:nvSpPr>
          <p:cNvPr id="10" name="Slide Number Placeholder 9"/>
          <p:cNvSpPr>
            <a:spLocks noGrp="1"/>
          </p:cNvSpPr>
          <p:nvPr>
            <p:ph type="sldNum" sz="quarter" idx="15"/>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6" name="Date Placeholder 5" hidden="1"/>
          <p:cNvSpPr>
            <a:spLocks noGrp="1"/>
          </p:cNvSpPr>
          <p:nvPr>
            <p:ph type="dt" sz="half" idx="13"/>
          </p:nvPr>
        </p:nvSpPr>
        <p:spPr/>
        <p:txBody>
          <a:bodyPr/>
          <a:lstStyle/>
          <a:p>
            <a:fld id="{78417F83-4CBA-48F2-BAD0-783AE3701E32}" type="datetimeFigureOut">
              <a:rPr lang="en-GB" smtClean="0"/>
              <a:pPr/>
              <a:t>14/09/2026</a:t>
            </a:fld>
            <a:endParaRPr lang="en-GB" dirty="0"/>
          </a:p>
        </p:txBody>
      </p:sp>
      <p:sp>
        <p:nvSpPr>
          <p:cNvPr id="8" name="Footer Placeholder 7" hidden="1"/>
          <p:cNvSpPr>
            <a:spLocks noGrp="1"/>
          </p:cNvSpPr>
          <p:nvPr>
            <p:ph type="ftr" sz="quarter" idx="14"/>
          </p:nvPr>
        </p:nvSpPr>
        <p:spPr/>
        <p:txBody>
          <a:bodyPr/>
          <a:lstStyle/>
          <a:p>
            <a:endParaRPr lang="en-GB" dirty="0"/>
          </a:p>
        </p:txBody>
      </p:sp>
      <p:sp>
        <p:nvSpPr>
          <p:cNvPr id="11" name="Text Placeholder 61"/>
          <p:cNvSpPr>
            <a:spLocks noGrp="1"/>
          </p:cNvSpPr>
          <p:nvPr>
            <p:ph type="body" sz="quarter" idx="16" hasCustomPrompt="1"/>
          </p:nvPr>
        </p:nvSpPr>
        <p:spPr>
          <a:xfrm>
            <a:off x="1845940" y="1412776"/>
            <a:ext cx="8496944" cy="3744416"/>
          </a:xfrm>
        </p:spPr>
        <p:txBody>
          <a:bodyPr/>
          <a:lstStyle>
            <a:lvl1pPr marL="432000" indent="-432000" algn="ctr">
              <a:lnSpc>
                <a:spcPct val="107000"/>
              </a:lnSpc>
              <a:buSzPct val="250000"/>
              <a:buFontTx/>
              <a:buBlip>
                <a:blip r:embed="rId2"/>
              </a:buBlip>
              <a:defRPr sz="2800">
                <a:latin typeface="Georgia" panose="02040502050405020303" pitchFamily="18" charset="0"/>
              </a:defRPr>
            </a:lvl1pPr>
            <a:lvl2pPr marL="216000" indent="-216000" algn="ctr">
              <a:lnSpc>
                <a:spcPct val="99000"/>
              </a:lnSpc>
              <a:buFont typeface="Arial" panose="020B0604020202020204" pitchFamily="34" charset="0"/>
              <a:buChar char="-"/>
              <a:defRPr sz="2000" cap="all" baseline="0">
                <a:latin typeface="Georgia" panose="02040502050405020303" pitchFamily="18" charset="0"/>
              </a:defRPr>
            </a:lvl2pPr>
            <a:lvl3pPr algn="ctr">
              <a:buFontTx/>
              <a:buNone/>
              <a:defRPr/>
            </a:lvl3pPr>
          </a:lstStyle>
          <a:p>
            <a:pPr lvl="0"/>
            <a:r>
              <a:rPr lang="en-GB" dirty="0"/>
              <a:t>Click to add Quote text, for next level ENTER and TAB</a:t>
            </a:r>
          </a:p>
          <a:p>
            <a:pPr lvl="1"/>
            <a:r>
              <a:rPr lang="en-GB" dirty="0"/>
              <a:t>Second level</a:t>
            </a:r>
          </a:p>
          <a:p>
            <a:pPr lvl="2"/>
            <a:endParaRPr lang="en-GB" dirty="0"/>
          </a:p>
        </p:txBody>
      </p:sp>
    </p:spTree>
    <p:extLst>
      <p:ext uri="{BB962C8B-B14F-4D97-AF65-F5344CB8AC3E}">
        <p14:creationId xmlns:p14="http://schemas.microsoft.com/office/powerpoint/2010/main" val="1796140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and Quote slide">
    <p:spTree>
      <p:nvGrpSpPr>
        <p:cNvPr id="1" name=""/>
        <p:cNvGrpSpPr/>
        <p:nvPr/>
      </p:nvGrpSpPr>
      <p:grpSpPr>
        <a:xfrm>
          <a:off x="0" y="0"/>
          <a:ext cx="0" cy="0"/>
          <a:chOff x="0" y="0"/>
          <a:chExt cx="0" cy="0"/>
        </a:xfrm>
      </p:grpSpPr>
      <p:sp>
        <p:nvSpPr>
          <p:cNvPr id="8" name="Hvid baggrund"/>
          <p:cNvSpPr/>
          <p:nvPr userDrawn="1"/>
        </p:nvSpPr>
        <p:spPr bwMode="auto">
          <a:xfrm>
            <a:off x="0" y="0"/>
            <a:ext cx="12188825" cy="5897563"/>
          </a:xfrm>
          <a:prstGeom prst="rect">
            <a:avLst/>
          </a:prstGeom>
          <a:solidFill>
            <a:schemeClr val="bg1"/>
          </a:solidFill>
          <a:ln w="1778"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95000"/>
              </a:lnSpc>
              <a:spcBef>
                <a:spcPct val="0"/>
              </a:spcBef>
              <a:spcAft>
                <a:spcPct val="0"/>
              </a:spcAft>
              <a:buClrTx/>
              <a:buSzTx/>
              <a:buFont typeface="AU Passata" pitchFamily="34" charset="0"/>
              <a:buNone/>
              <a:tabLst/>
            </a:pPr>
            <a:endParaRPr kumimoji="0" lang="en-GB" sz="1600" b="0" i="0" u="none" strike="noStrike" cap="none" normalizeH="0" baseline="0" dirty="0" err="1">
              <a:ln>
                <a:noFill/>
              </a:ln>
              <a:solidFill>
                <a:schemeClr val="bg1"/>
              </a:solidFill>
              <a:effectLst/>
              <a:latin typeface="AU Passata" pitchFamily="34" charset="0"/>
            </a:endParaRPr>
          </a:p>
        </p:txBody>
      </p:sp>
      <p:sp>
        <p:nvSpPr>
          <p:cNvPr id="5" name="Title 1"/>
          <p:cNvSpPr>
            <a:spLocks noGrp="1"/>
          </p:cNvSpPr>
          <p:nvPr>
            <p:ph type="title" hasCustomPrompt="1"/>
          </p:nvPr>
        </p:nvSpPr>
        <p:spPr>
          <a:xfrm>
            <a:off x="315913" y="230400"/>
            <a:ext cx="11563200" cy="752400"/>
          </a:xfrm>
        </p:spPr>
        <p:txBody>
          <a:bodyPr anchor="t" anchorCtr="0"/>
          <a:lstStyle/>
          <a:p>
            <a:r>
              <a:rPr lang="en-GB" dirty="0"/>
              <a:t>Click to edit Master title style</a:t>
            </a:r>
          </a:p>
        </p:txBody>
      </p:sp>
      <p:sp>
        <p:nvSpPr>
          <p:cNvPr id="7" name="Text Placeholder 2"/>
          <p:cNvSpPr>
            <a:spLocks noGrp="1"/>
          </p:cNvSpPr>
          <p:nvPr>
            <p:ph type="body" sz="quarter" idx="11" hasCustomPrompt="1"/>
          </p:nvPr>
        </p:nvSpPr>
        <p:spPr>
          <a:xfrm>
            <a:off x="2998068" y="1853461"/>
            <a:ext cx="6264696" cy="2725288"/>
          </a:xfrm>
        </p:spPr>
        <p:txBody>
          <a:bodyPr/>
          <a:lstStyle>
            <a:lvl1pPr marL="432000" indent="-432000" algn="ctr">
              <a:lnSpc>
                <a:spcPct val="107000"/>
              </a:lnSpc>
              <a:buSzPct val="250000"/>
              <a:buFontTx/>
              <a:buBlip>
                <a:blip r:embed="rId2"/>
              </a:buBlip>
              <a:defRPr sz="2800">
                <a:latin typeface="Georgia" panose="02040502050405020303" pitchFamily="18" charset="0"/>
              </a:defRPr>
            </a:lvl1pPr>
            <a:lvl2pPr marL="216000" indent="-216000" algn="ctr">
              <a:lnSpc>
                <a:spcPct val="99000"/>
              </a:lnSpc>
              <a:buFont typeface="Arial" panose="020B0604020202020204" pitchFamily="34" charset="0"/>
              <a:buChar char="-"/>
              <a:defRPr sz="2000" cap="all" baseline="0">
                <a:latin typeface="Georgia" panose="02040502050405020303" pitchFamily="18" charset="0"/>
              </a:defRPr>
            </a:lvl2pPr>
            <a:lvl3pPr marL="576000" indent="0">
              <a:buNone/>
              <a:defRPr/>
            </a:lvl3pPr>
          </a:lstStyle>
          <a:p>
            <a:pPr lvl="0"/>
            <a:r>
              <a:rPr lang="en-GB" dirty="0"/>
              <a:t>Click to add Quote text, for next level ENTER and TAB</a:t>
            </a:r>
          </a:p>
          <a:p>
            <a:pPr lvl="1"/>
            <a:r>
              <a:rPr lang="en-GB" dirty="0"/>
              <a:t>Second level</a:t>
            </a:r>
          </a:p>
        </p:txBody>
      </p:sp>
      <p:sp>
        <p:nvSpPr>
          <p:cNvPr id="11" name="Slide Number Placeholder 10"/>
          <p:cNvSpPr>
            <a:spLocks noGrp="1"/>
          </p:cNvSpPr>
          <p:nvPr>
            <p:ph type="sldNum" sz="quarter" idx="15"/>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6" name="Date Placeholder 5" hidden="1"/>
          <p:cNvSpPr>
            <a:spLocks noGrp="1"/>
          </p:cNvSpPr>
          <p:nvPr>
            <p:ph type="dt" sz="half" idx="13"/>
          </p:nvPr>
        </p:nvSpPr>
        <p:spPr/>
        <p:txBody>
          <a:bodyPr/>
          <a:lstStyle/>
          <a:p>
            <a:fld id="{78417F83-4CBA-48F2-BAD0-783AE3701E32}" type="datetimeFigureOut">
              <a:rPr lang="en-GB" smtClean="0"/>
              <a:pPr/>
              <a:t>14/09/2026</a:t>
            </a:fld>
            <a:endParaRPr lang="en-GB" dirty="0"/>
          </a:p>
        </p:txBody>
      </p:sp>
      <p:sp>
        <p:nvSpPr>
          <p:cNvPr id="10" name="Footer Placeholder 9" hidden="1"/>
          <p:cNvSpPr>
            <a:spLocks noGrp="1"/>
          </p:cNvSpPr>
          <p:nvPr>
            <p:ph type="ftr" sz="quarter" idx="14"/>
          </p:nvPr>
        </p:nvSpPr>
        <p:spPr/>
        <p:txBody>
          <a:bodyPr/>
          <a:lstStyle/>
          <a:p>
            <a:endParaRPr lang="en-GB" dirty="0"/>
          </a:p>
        </p:txBody>
      </p:sp>
    </p:spTree>
    <p:extLst>
      <p:ext uri="{BB962C8B-B14F-4D97-AF65-F5344CB8AC3E}">
        <p14:creationId xmlns:p14="http://schemas.microsoft.com/office/powerpoint/2010/main" val="14951546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ull slide content">
    <p:spTree>
      <p:nvGrpSpPr>
        <p:cNvPr id="1" name=""/>
        <p:cNvGrpSpPr/>
        <p:nvPr/>
      </p:nvGrpSpPr>
      <p:grpSpPr>
        <a:xfrm>
          <a:off x="0" y="0"/>
          <a:ext cx="0" cy="0"/>
          <a:chOff x="0" y="0"/>
          <a:chExt cx="0" cy="0"/>
        </a:xfrm>
      </p:grpSpPr>
      <p:sp>
        <p:nvSpPr>
          <p:cNvPr id="5" name="Content Placeholder 1"/>
          <p:cNvSpPr>
            <a:spLocks noGrp="1"/>
          </p:cNvSpPr>
          <p:nvPr>
            <p:ph sz="quarter" idx="12" hasCustomPrompt="1"/>
          </p:nvPr>
        </p:nvSpPr>
        <p:spPr>
          <a:xfrm>
            <a:off x="328613" y="328612"/>
            <a:ext cx="11550650" cy="62134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Slide Number Placeholder 7"/>
          <p:cNvSpPr>
            <a:spLocks noGrp="1"/>
          </p:cNvSpPr>
          <p:nvPr>
            <p:ph type="sldNum" sz="quarter" idx="15"/>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6" name="Date Placeholder 5" hidden="1"/>
          <p:cNvSpPr>
            <a:spLocks noGrp="1"/>
          </p:cNvSpPr>
          <p:nvPr>
            <p:ph type="dt" sz="half" idx="13"/>
          </p:nvPr>
        </p:nvSpPr>
        <p:spPr/>
        <p:txBody>
          <a:bodyPr/>
          <a:lstStyle/>
          <a:p>
            <a:fld id="{78417F83-4CBA-48F2-BAD0-783AE3701E32}" type="datetimeFigureOut">
              <a:rPr lang="en-GB" smtClean="0"/>
              <a:pPr/>
              <a:t>14/09/2026</a:t>
            </a:fld>
            <a:endParaRPr lang="en-GB" dirty="0"/>
          </a:p>
        </p:txBody>
      </p:sp>
      <p:sp>
        <p:nvSpPr>
          <p:cNvPr id="7" name="Footer Placeholder 6" hidden="1"/>
          <p:cNvSpPr>
            <a:spLocks noGrp="1"/>
          </p:cNvSpPr>
          <p:nvPr>
            <p:ph type="ftr" sz="quarter" idx="14"/>
          </p:nvPr>
        </p:nvSpPr>
        <p:spPr/>
        <p:txBody>
          <a:bodyPr/>
          <a:lstStyle/>
          <a:p>
            <a:endParaRPr lang="en-GB" dirty="0"/>
          </a:p>
        </p:txBody>
      </p:sp>
    </p:spTree>
    <p:extLst>
      <p:ext uri="{BB962C8B-B14F-4D97-AF65-F5344CB8AC3E}">
        <p14:creationId xmlns:p14="http://schemas.microsoft.com/office/powerpoint/2010/main" val="78156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Click to edit Master title style</a:t>
            </a:r>
          </a:p>
        </p:txBody>
      </p:sp>
      <p:sp>
        <p:nvSpPr>
          <p:cNvPr id="6" name="TextBox 5"/>
          <p:cNvSpPr txBox="1"/>
          <p:nvPr userDrawn="1"/>
        </p:nvSpPr>
        <p:spPr>
          <a:xfrm>
            <a:off x="-2160355" y="1022476"/>
            <a:ext cx="2012649" cy="473425"/>
          </a:xfrm>
          <a:prstGeom prst="rect">
            <a:avLst/>
          </a:prstGeom>
          <a:noFill/>
        </p:spPr>
        <p:txBody>
          <a:bodyPr wrap="square" lIns="0" tIns="0" rIns="0" bIns="0" rtlCol="0">
            <a:noAutofit/>
          </a:bodyPr>
          <a:lstStyle/>
          <a:p>
            <a:pPr algn="r">
              <a:lnSpc>
                <a:spcPct val="100000"/>
              </a:lnSpc>
            </a:pPr>
            <a:r>
              <a:rPr lang="en-GB" sz="1000" noProof="1">
                <a:solidFill>
                  <a:schemeClr val="tx1">
                    <a:lumMod val="75000"/>
                    <a:lumOff val="25000"/>
                  </a:schemeClr>
                </a:solidFill>
              </a:rPr>
              <a:t>Ændr 2. linje i overskriften </a:t>
            </a:r>
            <a:br>
              <a:rPr lang="en-GB" sz="1000" noProof="1">
                <a:solidFill>
                  <a:schemeClr val="tx1">
                    <a:lumMod val="75000"/>
                    <a:lumOff val="25000"/>
                  </a:schemeClr>
                </a:solidFill>
              </a:rPr>
            </a:br>
            <a:r>
              <a:rPr lang="en-GB" sz="1000" noProof="1">
                <a:solidFill>
                  <a:schemeClr val="tx1">
                    <a:lumMod val="75000"/>
                    <a:lumOff val="25000"/>
                  </a:schemeClr>
                </a:solidFill>
              </a:rPr>
              <a:t>til AU Passata Light</a:t>
            </a:r>
            <a:endParaRPr lang="en-GB" sz="4799" dirty="0"/>
          </a:p>
        </p:txBody>
      </p:sp>
      <p:sp>
        <p:nvSpPr>
          <p:cNvPr id="9" name="Slide Number Placeholder 8"/>
          <p:cNvSpPr>
            <a:spLocks noGrp="1"/>
          </p:cNvSpPr>
          <p:nvPr>
            <p:ph type="sldNum" sz="quarter" idx="12"/>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7" name="Date Placeholder 6" hidden="1"/>
          <p:cNvSpPr>
            <a:spLocks noGrp="1"/>
          </p:cNvSpPr>
          <p:nvPr>
            <p:ph type="dt" sz="half" idx="10"/>
          </p:nvPr>
        </p:nvSpPr>
        <p:spPr/>
        <p:txBody>
          <a:bodyPr/>
          <a:lstStyle/>
          <a:p>
            <a:fld id="{78417F83-4CBA-48F2-BAD0-783AE3701E32}" type="datetimeFigureOut">
              <a:rPr lang="en-GB" smtClean="0"/>
              <a:pPr/>
              <a:t>14/09/2026</a:t>
            </a:fld>
            <a:endParaRPr lang="en-GB" dirty="0"/>
          </a:p>
        </p:txBody>
      </p:sp>
      <p:sp>
        <p:nvSpPr>
          <p:cNvPr id="8" name="Footer Placeholder 7" hidden="1"/>
          <p:cNvSpPr>
            <a:spLocks noGrp="1"/>
          </p:cNvSpPr>
          <p:nvPr>
            <p:ph type="ftr" sz="quarter" idx="11"/>
          </p:nvPr>
        </p:nvSpPr>
        <p:spPr/>
        <p:txBody>
          <a:bodyPr/>
          <a:lstStyle/>
          <a:p>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Rectangle 2"/>
          <p:cNvSpPr/>
          <p:nvPr userDrawn="1"/>
        </p:nvSpPr>
        <p:spPr bwMode="auto">
          <a:xfrm>
            <a:off x="765820" y="1340768"/>
            <a:ext cx="1224136" cy="504056"/>
          </a:xfrm>
          <a:prstGeom prst="rect">
            <a:avLst/>
          </a:prstGeom>
          <a:solidFill>
            <a:schemeClr val="bg1"/>
          </a:solidFill>
          <a:ln w="1778"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95000"/>
              </a:lnSpc>
              <a:spcBef>
                <a:spcPct val="0"/>
              </a:spcBef>
              <a:spcAft>
                <a:spcPct val="0"/>
              </a:spcAft>
              <a:buClrTx/>
              <a:buSzTx/>
              <a:buFont typeface="AU Passata" pitchFamily="34" charset="0"/>
              <a:buNone/>
              <a:tabLst/>
            </a:pPr>
            <a:endParaRPr kumimoji="0" lang="en-GB" sz="1600" b="0" i="0" u="none" strike="noStrike" cap="none" normalizeH="0" baseline="0" dirty="0" err="1">
              <a:ln>
                <a:noFill/>
              </a:ln>
              <a:solidFill>
                <a:schemeClr val="bg1"/>
              </a:solidFill>
              <a:effectLst/>
              <a:latin typeface="AU Passata" pitchFamily="34" charset="0"/>
            </a:endParaRPr>
          </a:p>
        </p:txBody>
      </p:sp>
      <p:sp>
        <p:nvSpPr>
          <p:cNvPr id="5" name="Slide Number Placeholder 4"/>
          <p:cNvSpPr>
            <a:spLocks noGrp="1"/>
          </p:cNvSpPr>
          <p:nvPr>
            <p:ph type="sldNum" sz="quarter" idx="12"/>
          </p:nvPr>
        </p:nvSpPr>
        <p:spPr>
          <a:xfrm>
            <a:off x="11807992" y="6581497"/>
            <a:ext cx="252000" cy="135422"/>
          </a:xfrm>
        </p:spPr>
        <p:txBody>
          <a:bodyPr/>
          <a:lstStyle/>
          <a:p>
            <a:pPr>
              <a:defRPr/>
            </a:pPr>
            <a:fld id="{E90C1E0A-682D-40DC-B1EA-26C007FDC330}" type="slidenum">
              <a:rPr lang="en-GB" smtClean="0"/>
              <a:pPr>
                <a:defRPr/>
              </a:pPr>
              <a:t>‹nr.›</a:t>
            </a:fld>
            <a:endParaRPr lang="en-GB" dirty="0"/>
          </a:p>
        </p:txBody>
      </p:sp>
      <p:sp>
        <p:nvSpPr>
          <p:cNvPr id="2" name="Date Placeholder 1" hidden="1"/>
          <p:cNvSpPr>
            <a:spLocks noGrp="1"/>
          </p:cNvSpPr>
          <p:nvPr>
            <p:ph type="dt" sz="half" idx="10"/>
          </p:nvPr>
        </p:nvSpPr>
        <p:spPr/>
        <p:txBody>
          <a:bodyPr/>
          <a:lstStyle/>
          <a:p>
            <a:fld id="{78417F83-4CBA-48F2-BAD0-783AE3701E32}" type="datetimeFigureOut">
              <a:rPr lang="en-GB" smtClean="0"/>
              <a:pPr/>
              <a:t>14/09/2026</a:t>
            </a:fld>
            <a:endParaRPr lang="en-GB" dirty="0"/>
          </a:p>
        </p:txBody>
      </p:sp>
      <p:sp>
        <p:nvSpPr>
          <p:cNvPr id="4" name="Footer Placeholder 3" hidden="1"/>
          <p:cNvSpPr>
            <a:spLocks noGrp="1"/>
          </p:cNvSpPr>
          <p:nvPr>
            <p:ph type="ftr" sz="quarter" idx="11"/>
          </p:nvPr>
        </p:nvSpPr>
        <p:spPr/>
        <p:txBody>
          <a:bodyPr/>
          <a:lstStyle/>
          <a:p>
            <a:endParaRPr lang="en-GB"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End slide Logo">
    <p:bg>
      <p:bgPr>
        <a:solidFill>
          <a:schemeClr val="bg1"/>
        </a:solidFill>
        <a:effectLst/>
      </p:bgPr>
    </p:bg>
    <p:spTree>
      <p:nvGrpSpPr>
        <p:cNvPr id="1" name=""/>
        <p:cNvGrpSpPr/>
        <p:nvPr/>
      </p:nvGrpSpPr>
      <p:grpSpPr>
        <a:xfrm>
          <a:off x="0" y="0"/>
          <a:ext cx="0" cy="0"/>
          <a:chOff x="0" y="0"/>
          <a:chExt cx="0" cy="0"/>
        </a:xfrm>
      </p:grpSpPr>
      <p:sp>
        <p:nvSpPr>
          <p:cNvPr id="8" name="Farvet baggrund"/>
          <p:cNvSpPr/>
          <p:nvPr userDrawn="1"/>
        </p:nvSpPr>
        <p:spPr>
          <a:xfrm>
            <a:off x="0" y="0"/>
            <a:ext cx="12188825"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4799" dirty="0"/>
          </a:p>
        </p:txBody>
      </p:sp>
      <p:pic>
        <p:nvPicPr>
          <p:cNvPr id="6" name="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8776" y="2163364"/>
            <a:ext cx="2531272" cy="2531272"/>
          </a:xfrm>
          <a:prstGeom prst="rect">
            <a:avLst/>
          </a:prstGeom>
        </p:spPr>
      </p:pic>
      <p:sp>
        <p:nvSpPr>
          <p:cNvPr id="5" name="Date Placeholder 4" hidden="1"/>
          <p:cNvSpPr>
            <a:spLocks noGrp="1"/>
          </p:cNvSpPr>
          <p:nvPr>
            <p:ph type="dt" sz="half" idx="10"/>
          </p:nvPr>
        </p:nvSpPr>
        <p:spPr/>
        <p:txBody>
          <a:bodyPr/>
          <a:lstStyle/>
          <a:p>
            <a:fld id="{78417F83-4CBA-48F2-BAD0-783AE3701E32}" type="datetimeFigureOut">
              <a:rPr lang="en-GB" smtClean="0"/>
              <a:pPr/>
              <a:t>14/09/2026</a:t>
            </a:fld>
            <a:endParaRPr lang="en-GB" dirty="0"/>
          </a:p>
        </p:txBody>
      </p:sp>
      <p:sp>
        <p:nvSpPr>
          <p:cNvPr id="7" name="Footer Placeholder 6" hidden="1"/>
          <p:cNvSpPr>
            <a:spLocks noGrp="1"/>
          </p:cNvSpPr>
          <p:nvPr>
            <p:ph type="ftr" sz="quarter" idx="11"/>
          </p:nvPr>
        </p:nvSpPr>
        <p:spPr/>
        <p:txBody>
          <a:bodyPr/>
          <a:lstStyle/>
          <a:p>
            <a:endParaRPr lang="en-GB" dirty="0"/>
          </a:p>
        </p:txBody>
      </p:sp>
      <p:sp>
        <p:nvSpPr>
          <p:cNvPr id="9" name="Slide Number Placeholder 8" hidden="1"/>
          <p:cNvSpPr>
            <a:spLocks noGrp="1"/>
          </p:cNvSpPr>
          <p:nvPr>
            <p:ph type="sldNum" sz="quarter" idx="12"/>
          </p:nvPr>
        </p:nvSpPr>
        <p:spPr>
          <a:xfrm>
            <a:off x="0" y="7020000"/>
            <a:ext cx="0" cy="733855"/>
          </a:xfrm>
        </p:spPr>
        <p:txBody>
          <a:bodyPr/>
          <a:lstStyle>
            <a:lvl1pPr>
              <a:defRPr sz="100">
                <a:noFill/>
              </a:defRPr>
            </a:lvl1pPr>
          </a:lstStyle>
          <a:p>
            <a:pPr>
              <a:defRPr/>
            </a:pPr>
            <a:fld id="{E90C1E0A-682D-40DC-B1EA-26C007FDC330}" type="slidenum">
              <a:rPr lang="en-GB" smtClean="0"/>
              <a:pPr>
                <a:defRPr/>
              </a:pPr>
              <a:t>‹nr.›</a:t>
            </a:fld>
            <a:endParaRPr lang="en-GB" dirty="0"/>
          </a:p>
        </p:txBody>
      </p:sp>
    </p:spTree>
    <p:extLst>
      <p:ext uri="{BB962C8B-B14F-4D97-AF65-F5344CB8AC3E}">
        <p14:creationId xmlns:p14="http://schemas.microsoft.com/office/powerpoint/2010/main" val="37974406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bg1"/>
        </a:solidFill>
        <a:effectLst/>
      </p:bgPr>
    </p:bg>
    <p:spTree>
      <p:nvGrpSpPr>
        <p:cNvPr id="1" name=""/>
        <p:cNvGrpSpPr/>
        <p:nvPr/>
      </p:nvGrpSpPr>
      <p:grpSpPr>
        <a:xfrm>
          <a:off x="0" y="0"/>
          <a:ext cx="0" cy="0"/>
          <a:chOff x="0" y="0"/>
          <a:chExt cx="0" cy="0"/>
        </a:xfrm>
      </p:grpSpPr>
      <p:sp>
        <p:nvSpPr>
          <p:cNvPr id="16" name="Farvet baggrund"/>
          <p:cNvSpPr/>
          <p:nvPr userDrawn="1"/>
        </p:nvSpPr>
        <p:spPr>
          <a:xfrm>
            <a:off x="0" y="0"/>
            <a:ext cx="12188825"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4799" dirty="0"/>
          </a:p>
        </p:txBody>
      </p:sp>
      <p:sp>
        <p:nvSpPr>
          <p:cNvPr id="34" name="Pladsholder til tekst 2"/>
          <p:cNvSpPr txBox="1">
            <a:spLocks/>
          </p:cNvSpPr>
          <p:nvPr userDrawn="1"/>
        </p:nvSpPr>
        <p:spPr>
          <a:xfrm>
            <a:off x="1090914" y="2098689"/>
            <a:ext cx="12745416" cy="1329861"/>
          </a:xfrm>
          <a:prstGeom prst="rect">
            <a:avLst/>
          </a:prstGeom>
        </p:spPr>
        <p:txBody>
          <a:bodyPr wrap="square" lIns="0" tIns="0" rIns="0" bIns="21600">
            <a:spAutoFit/>
          </a:bodyPr>
          <a:lstStyle>
            <a:lvl1pPr marL="0" indent="0" algn="l" rtl="0" eaLnBrk="1" fontAlgn="base" hangingPunct="1">
              <a:lnSpc>
                <a:spcPct val="95000"/>
              </a:lnSpc>
              <a:spcBef>
                <a:spcPts val="600"/>
              </a:spcBef>
              <a:spcAft>
                <a:spcPct val="0"/>
              </a:spcAft>
              <a:buClr>
                <a:schemeClr val="accent3"/>
              </a:buClr>
              <a:buSzPct val="75000"/>
              <a:buFont typeface="Wingdings 3" pitchFamily="18" charset="2"/>
              <a:buNone/>
              <a:defRPr sz="2200">
                <a:solidFill>
                  <a:schemeClr val="bg1"/>
                </a:solidFill>
                <a:latin typeface="AU Peto" panose="040C0B07020602020301" pitchFamily="82" charset="0"/>
                <a:ea typeface="AU Peto" panose="040C0B07020602020301" pitchFamily="82" charset="0"/>
                <a:cs typeface="+mn-cs"/>
              </a:defRPr>
            </a:lvl1pPr>
            <a:lvl2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2pPr>
            <a:lvl3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3pPr>
            <a:lvl4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4pPr>
            <a:lvl5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5pPr>
            <a:lvl6pPr marL="13525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6pPr>
            <a:lvl7pPr marL="18097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7pPr>
            <a:lvl8pPr marL="22669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8pPr>
            <a:lvl9pPr marL="27241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9pPr>
          </a:lstStyle>
          <a:p>
            <a:pPr>
              <a:lnSpc>
                <a:spcPct val="85000"/>
              </a:lnSpc>
            </a:pPr>
            <a:r>
              <a:rPr lang="en-GB" sz="10000" kern="0" dirty="0">
                <a:solidFill>
                  <a:schemeClr val="accent6"/>
                </a:solidFill>
                <a:latin typeface="AU Peto" panose="040C0B07020602020301" pitchFamily="82" charset="0"/>
              </a:rPr>
              <a:t>Aarhus</a:t>
            </a:r>
            <a:endParaRPr lang="en-GB" dirty="0"/>
          </a:p>
        </p:txBody>
      </p:sp>
      <p:sp>
        <p:nvSpPr>
          <p:cNvPr id="6" name="Pladsholder til tekst 2"/>
          <p:cNvSpPr txBox="1">
            <a:spLocks/>
          </p:cNvSpPr>
          <p:nvPr userDrawn="1"/>
        </p:nvSpPr>
        <p:spPr>
          <a:xfrm>
            <a:off x="7439540" y="2093600"/>
            <a:ext cx="4356484" cy="1329861"/>
          </a:xfrm>
          <a:prstGeom prst="rect">
            <a:avLst/>
          </a:prstGeom>
        </p:spPr>
        <p:txBody>
          <a:bodyPr wrap="square" lIns="0" tIns="0" rIns="0" bIns="21600">
            <a:spAutoFit/>
          </a:bodyPr>
          <a:lstStyle>
            <a:lvl1pPr marL="0" indent="0" algn="l" rtl="0" eaLnBrk="1" fontAlgn="base" hangingPunct="1">
              <a:lnSpc>
                <a:spcPct val="95000"/>
              </a:lnSpc>
              <a:spcBef>
                <a:spcPts val="600"/>
              </a:spcBef>
              <a:spcAft>
                <a:spcPct val="0"/>
              </a:spcAft>
              <a:buClr>
                <a:schemeClr val="accent3"/>
              </a:buClr>
              <a:buSzPct val="75000"/>
              <a:buFont typeface="Wingdings 3" pitchFamily="18" charset="2"/>
              <a:buNone/>
              <a:defRPr sz="2200">
                <a:solidFill>
                  <a:schemeClr val="bg1"/>
                </a:solidFill>
                <a:latin typeface="AU Peto" panose="040C0B07020602020301" pitchFamily="82" charset="0"/>
                <a:ea typeface="AU Peto" panose="040C0B07020602020301" pitchFamily="82" charset="0"/>
                <a:cs typeface="+mn-cs"/>
              </a:defRPr>
            </a:lvl1pPr>
            <a:lvl2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2pPr>
            <a:lvl3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3pPr>
            <a:lvl4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4pPr>
            <a:lvl5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5pPr>
            <a:lvl6pPr marL="13525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6pPr>
            <a:lvl7pPr marL="18097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7pPr>
            <a:lvl8pPr marL="22669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8pPr>
            <a:lvl9pPr marL="27241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9pPr>
          </a:lstStyle>
          <a:p>
            <a:pPr>
              <a:lnSpc>
                <a:spcPct val="85000"/>
              </a:lnSpc>
            </a:pPr>
            <a:r>
              <a:rPr lang="en-GB" sz="10000" kern="0" dirty="0" err="1">
                <a:solidFill>
                  <a:schemeClr val="bg1"/>
                </a:solidFill>
                <a:latin typeface="AU Peto" panose="040C0B07020602020301" pitchFamily="82" charset="0"/>
              </a:rPr>
              <a:t>uni</a:t>
            </a:r>
            <a:endParaRPr lang="en-GB" sz="10000" kern="0" dirty="0">
              <a:solidFill>
                <a:schemeClr val="bg1"/>
              </a:solidFill>
              <a:latin typeface="AU Peto" panose="040C0B07020602020301" pitchFamily="82" charset="0"/>
            </a:endParaRPr>
          </a:p>
        </p:txBody>
      </p:sp>
      <p:sp>
        <p:nvSpPr>
          <p:cNvPr id="7" name="Pladsholder til tekst 2"/>
          <p:cNvSpPr txBox="1">
            <a:spLocks/>
          </p:cNvSpPr>
          <p:nvPr userDrawn="1"/>
        </p:nvSpPr>
        <p:spPr>
          <a:xfrm>
            <a:off x="1881492" y="3428550"/>
            <a:ext cx="9289032" cy="1329861"/>
          </a:xfrm>
          <a:prstGeom prst="rect">
            <a:avLst/>
          </a:prstGeom>
        </p:spPr>
        <p:txBody>
          <a:bodyPr wrap="square" lIns="0" tIns="0" rIns="0" bIns="21600">
            <a:spAutoFit/>
          </a:bodyPr>
          <a:lstStyle>
            <a:lvl1pPr marL="0" indent="0" algn="l" rtl="0" eaLnBrk="1" fontAlgn="base" hangingPunct="1">
              <a:lnSpc>
                <a:spcPct val="95000"/>
              </a:lnSpc>
              <a:spcBef>
                <a:spcPts val="600"/>
              </a:spcBef>
              <a:spcAft>
                <a:spcPct val="0"/>
              </a:spcAft>
              <a:buClr>
                <a:schemeClr val="accent3"/>
              </a:buClr>
              <a:buSzPct val="75000"/>
              <a:buFont typeface="Wingdings 3" pitchFamily="18" charset="2"/>
              <a:buNone/>
              <a:defRPr sz="2200">
                <a:solidFill>
                  <a:schemeClr val="bg1"/>
                </a:solidFill>
                <a:latin typeface="AU Peto" panose="040C0B07020602020301" pitchFamily="82" charset="0"/>
                <a:ea typeface="AU Peto" panose="040C0B07020602020301" pitchFamily="82" charset="0"/>
                <a:cs typeface="+mn-cs"/>
              </a:defRPr>
            </a:lvl1pPr>
            <a:lvl2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2pPr>
            <a:lvl3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3pPr>
            <a:lvl4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4pPr>
            <a:lvl5pPr marL="324000" indent="-324000" algn="l" rtl="0" eaLnBrk="1" fontAlgn="base" hangingPunct="1">
              <a:lnSpc>
                <a:spcPct val="95000"/>
              </a:lnSpc>
              <a:spcBef>
                <a:spcPts val="600"/>
              </a:spcBef>
              <a:spcAft>
                <a:spcPct val="0"/>
              </a:spcAft>
              <a:buClr>
                <a:schemeClr val="accent3"/>
              </a:buClr>
              <a:buSzPct val="75000"/>
              <a:buFont typeface="Wingdings 3" pitchFamily="18" charset="2"/>
              <a:buChar char="u"/>
              <a:defRPr sz="1600">
                <a:solidFill>
                  <a:srgbClr val="000000"/>
                </a:solidFill>
                <a:latin typeface="+mn-lt"/>
              </a:defRPr>
            </a:lvl5pPr>
            <a:lvl6pPr marL="13525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6pPr>
            <a:lvl7pPr marL="18097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7pPr>
            <a:lvl8pPr marL="22669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8pPr>
            <a:lvl9pPr marL="2724150" indent="-176213" algn="l" rtl="0" eaLnBrk="1" fontAlgn="base" hangingPunct="1">
              <a:lnSpc>
                <a:spcPct val="99000"/>
              </a:lnSpc>
              <a:spcBef>
                <a:spcPct val="20000"/>
              </a:spcBef>
              <a:spcAft>
                <a:spcPct val="0"/>
              </a:spcAft>
              <a:buFont typeface="AU Passata" pitchFamily="34" charset="0"/>
              <a:buChar char="›"/>
              <a:defRPr sz="1600">
                <a:solidFill>
                  <a:schemeClr val="bg2"/>
                </a:solidFill>
                <a:latin typeface="+mn-lt"/>
              </a:defRPr>
            </a:lvl9pPr>
          </a:lstStyle>
          <a:p>
            <a:pPr algn="ctr">
              <a:lnSpc>
                <a:spcPct val="85000"/>
              </a:lnSpc>
            </a:pPr>
            <a:r>
              <a:rPr lang="en-GB" sz="10000" kern="0" dirty="0" err="1">
                <a:solidFill>
                  <a:schemeClr val="bg1"/>
                </a:solidFill>
                <a:latin typeface="AU Peto" panose="040C0B07020602020301" pitchFamily="82" charset="0"/>
              </a:rPr>
              <a:t>versiet</a:t>
            </a:r>
            <a:endParaRPr lang="en-GB" sz="10000" dirty="0">
              <a:solidFill>
                <a:schemeClr val="bg1"/>
              </a:solidFill>
              <a:latin typeface="AU Peto" panose="040C0B07020602020301" pitchFamily="82" charset="0"/>
            </a:endParaRPr>
          </a:p>
        </p:txBody>
      </p:sp>
      <p:sp>
        <p:nvSpPr>
          <p:cNvPr id="8" name="Date Placeholder 4" hidden="1"/>
          <p:cNvSpPr>
            <a:spLocks noGrp="1"/>
          </p:cNvSpPr>
          <p:nvPr>
            <p:ph type="dt" sz="half" idx="10"/>
          </p:nvPr>
        </p:nvSpPr>
        <p:spPr>
          <a:xfrm>
            <a:off x="0" y="7020000"/>
            <a:ext cx="0" cy="0"/>
          </a:xfrm>
        </p:spPr>
        <p:txBody>
          <a:bodyPr/>
          <a:lstStyle/>
          <a:p>
            <a:fld id="{78417F83-4CBA-48F2-BAD0-783AE3701E32}" type="datetimeFigureOut">
              <a:rPr lang="en-GB" smtClean="0"/>
              <a:pPr/>
              <a:t>14/09/2026</a:t>
            </a:fld>
            <a:endParaRPr lang="en-GB" dirty="0"/>
          </a:p>
        </p:txBody>
      </p:sp>
      <p:sp>
        <p:nvSpPr>
          <p:cNvPr id="9" name="Footer Placeholder 6" hidden="1"/>
          <p:cNvSpPr>
            <a:spLocks noGrp="1"/>
          </p:cNvSpPr>
          <p:nvPr>
            <p:ph type="ftr" sz="quarter" idx="11"/>
          </p:nvPr>
        </p:nvSpPr>
        <p:spPr>
          <a:xfrm>
            <a:off x="0" y="7020000"/>
            <a:ext cx="0" cy="0"/>
          </a:xfrm>
        </p:spPr>
        <p:txBody>
          <a:bodyPr/>
          <a:lstStyle/>
          <a:p>
            <a:endParaRPr lang="en-GB" dirty="0"/>
          </a:p>
        </p:txBody>
      </p:sp>
      <p:sp>
        <p:nvSpPr>
          <p:cNvPr id="10" name="Slide Number Placeholder 8" hidden="1"/>
          <p:cNvSpPr>
            <a:spLocks noGrp="1"/>
          </p:cNvSpPr>
          <p:nvPr>
            <p:ph type="sldNum" sz="quarter" idx="12"/>
          </p:nvPr>
        </p:nvSpPr>
        <p:spPr>
          <a:xfrm>
            <a:off x="0" y="7020000"/>
            <a:ext cx="0" cy="733855"/>
          </a:xfrm>
        </p:spPr>
        <p:txBody>
          <a:bodyPr/>
          <a:lstStyle>
            <a:lvl1pPr>
              <a:defRPr sz="100">
                <a:noFill/>
              </a:defRPr>
            </a:lvl1pPr>
          </a:lstStyle>
          <a:p>
            <a:pPr>
              <a:defRPr/>
            </a:pPr>
            <a:fld id="{E90C1E0A-682D-40DC-B1EA-26C007FDC330}" type="slidenum">
              <a:rPr lang="en-GB" smtClean="0"/>
              <a:pPr>
                <a:defRPr/>
              </a:pPr>
              <a:t>‹nr.›</a:t>
            </a:fld>
            <a:endParaRPr lang="en-GB" dirty="0"/>
          </a:p>
        </p:txBody>
      </p:sp>
    </p:spTree>
    <p:extLst>
      <p:ext uri="{BB962C8B-B14F-4D97-AF65-F5344CB8AC3E}">
        <p14:creationId xmlns:p14="http://schemas.microsoft.com/office/powerpoint/2010/main" val="9262406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Aarhus Universitet">
    <p:bg>
      <p:bgPr>
        <a:solidFill>
          <a:schemeClr val="bg1"/>
        </a:solidFill>
        <a:effectLst/>
      </p:bgPr>
    </p:bg>
    <p:spTree>
      <p:nvGrpSpPr>
        <p:cNvPr id="1" name=""/>
        <p:cNvGrpSpPr/>
        <p:nvPr/>
      </p:nvGrpSpPr>
      <p:grpSpPr>
        <a:xfrm>
          <a:off x="0" y="0"/>
          <a:ext cx="0" cy="0"/>
          <a:chOff x="0" y="0"/>
          <a:chExt cx="0" cy="0"/>
        </a:xfrm>
      </p:grpSpPr>
      <p:sp>
        <p:nvSpPr>
          <p:cNvPr id="7" name="Date Placeholder 4" hidden="1"/>
          <p:cNvSpPr>
            <a:spLocks noGrp="1"/>
          </p:cNvSpPr>
          <p:nvPr>
            <p:ph type="dt" sz="half" idx="10"/>
          </p:nvPr>
        </p:nvSpPr>
        <p:spPr>
          <a:xfrm>
            <a:off x="0" y="7020000"/>
            <a:ext cx="0" cy="0"/>
          </a:xfrm>
        </p:spPr>
        <p:txBody>
          <a:bodyPr/>
          <a:lstStyle/>
          <a:p>
            <a:fld id="{78417F83-4CBA-48F2-BAD0-783AE3701E32}" type="datetimeFigureOut">
              <a:rPr lang="en-GB" smtClean="0"/>
              <a:pPr/>
              <a:t>14/09/2026</a:t>
            </a:fld>
            <a:endParaRPr lang="en-GB" dirty="0"/>
          </a:p>
        </p:txBody>
      </p:sp>
      <p:sp>
        <p:nvSpPr>
          <p:cNvPr id="9" name="Footer Placeholder 6" hidden="1"/>
          <p:cNvSpPr>
            <a:spLocks noGrp="1"/>
          </p:cNvSpPr>
          <p:nvPr>
            <p:ph type="ftr" sz="quarter" idx="11"/>
          </p:nvPr>
        </p:nvSpPr>
        <p:spPr>
          <a:xfrm>
            <a:off x="0" y="7020000"/>
            <a:ext cx="0" cy="0"/>
          </a:xfrm>
        </p:spPr>
        <p:txBody>
          <a:bodyPr/>
          <a:lstStyle/>
          <a:p>
            <a:endParaRPr lang="en-GB" dirty="0"/>
          </a:p>
        </p:txBody>
      </p:sp>
      <p:sp>
        <p:nvSpPr>
          <p:cNvPr id="10" name="Slide Number Placeholder 8" hidden="1"/>
          <p:cNvSpPr>
            <a:spLocks noGrp="1"/>
          </p:cNvSpPr>
          <p:nvPr>
            <p:ph type="sldNum" sz="quarter" idx="12"/>
          </p:nvPr>
        </p:nvSpPr>
        <p:spPr>
          <a:xfrm>
            <a:off x="0" y="7020000"/>
            <a:ext cx="0" cy="733855"/>
          </a:xfrm>
        </p:spPr>
        <p:txBody>
          <a:bodyPr/>
          <a:lstStyle>
            <a:lvl1pPr>
              <a:defRPr sz="100">
                <a:noFill/>
              </a:defRPr>
            </a:lvl1pPr>
          </a:lstStyle>
          <a:p>
            <a:pPr>
              <a:defRPr/>
            </a:pPr>
            <a:fld id="{E90C1E0A-682D-40DC-B1EA-26C007FDC330}" type="slidenum">
              <a:rPr lang="en-GB" smtClean="0"/>
              <a:pPr>
                <a:defRPr/>
              </a:pPr>
              <a:t>‹nr.›</a:t>
            </a:fld>
            <a:endParaRPr lang="en-GB" dirty="0"/>
          </a:p>
        </p:txBody>
      </p:sp>
      <p:sp>
        <p:nvSpPr>
          <p:cNvPr id="8" name="Farvet baggrund"/>
          <p:cNvSpPr/>
          <p:nvPr userDrawn="1"/>
        </p:nvSpPr>
        <p:spPr>
          <a:xfrm>
            <a:off x="0" y="0"/>
            <a:ext cx="12188825"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4799" dirty="0"/>
          </a:p>
        </p:txBody>
      </p:sp>
      <p:sp>
        <p:nvSpPr>
          <p:cNvPr id="5" name="LAN_AUWBreak" descr="{&quot;templafy&quot;:{&quot;id&quot;:&quot;aada525c-b01c-4b70-999f-22458e1d1821&quot;}}"/>
          <p:cNvSpPr/>
          <p:nvPr userDrawn="1"/>
        </p:nvSpPr>
        <p:spPr bwMode="auto">
          <a:xfrm>
            <a:off x="6022613" y="2804400"/>
            <a:ext cx="10635925" cy="739391"/>
          </a:xfrm>
          <a:prstGeom prst="rect">
            <a:avLst/>
          </a:prstGeom>
          <a:noFill/>
          <a:ln w="1778" cap="flat" cmpd="sng" algn="ctr">
            <a:noFill/>
            <a:prstDash val="solid"/>
            <a:round/>
            <a:headEnd type="none" w="med" len="med"/>
            <a:tailEnd type="none" w="med" len="med"/>
          </a:ln>
          <a:effectLst/>
        </p:spPr>
        <p:txBody>
          <a:bodyPr vert="horz" wrap="none" lIns="0" tIns="183600" rIns="0" bIns="0" numCol="1" rtlCol="0" anchor="t"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U Passata" pitchFamily="34" charset="0"/>
              <a:buNone/>
              <a:tabLst/>
            </a:pPr>
            <a:r>
              <a:rPr kumimoji="0" lang="en-GB" sz="4000" b="0" i="0" u="none" strike="noStrike" cap="all" normalizeH="0" baseline="0" noProof="1">
                <a:ln>
                  <a:noFill/>
                </a:ln>
                <a:solidFill>
                  <a:schemeClr val="bg1"/>
                </a:solidFill>
                <a:effectLst/>
                <a:latin typeface="AU Passata" pitchFamily="34" charset="0"/>
              </a:rPr>
              <a:t>Centre for Alcohol and Drug Research</a:t>
            </a:r>
          </a:p>
        </p:txBody>
      </p:sp>
      <p:pic>
        <p:nvPicPr>
          <p:cNvPr id="6" name="Logo white"/>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18268" y="2864711"/>
            <a:ext cx="2228400" cy="1116990"/>
          </a:xfrm>
          <a:prstGeom prst="rect">
            <a:avLst/>
          </a:prstGeom>
        </p:spPr>
      </p:pic>
    </p:spTree>
    <p:extLst>
      <p:ext uri="{BB962C8B-B14F-4D97-AF65-F5344CB8AC3E}">
        <p14:creationId xmlns:p14="http://schemas.microsoft.com/office/powerpoint/2010/main" val="4128896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3.jrb"/><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Date Placeholder 1" hidden="1"/>
          <p:cNvSpPr>
            <a:spLocks noGrp="1" noRot="1" noMove="1" noResize="1" noEditPoints="1" noAdjustHandles="1" noChangeArrowheads="1" noChangeShapeType="1"/>
          </p:cNvSpPr>
          <p:nvPr>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fld id="{78417F83-4CBA-48F2-BAD0-783AE3701E32}" type="datetimeFigureOut">
              <a:rPr lang="en-GB" smtClean="0"/>
              <a:pPr/>
              <a:t>14/09/2026</a:t>
            </a:fld>
            <a:endParaRPr lang="en-GB" dirty="0"/>
          </a:p>
        </p:txBody>
      </p:sp>
      <p:sp>
        <p:nvSpPr>
          <p:cNvPr id="3" name="Footer Placeholder 2" hidden="1"/>
          <p:cNvSpPr>
            <a:spLocks noGrp="1" noRot="1" noMove="1" noResize="1" noEditPoints="1" noAdjustHandles="1" noChangeArrowheads="1" noChangeShapeType="1"/>
          </p:cNvSpPr>
          <p:nvPr>
            <p:ph type="ftr" sz="quarter" idx="3"/>
          </p:nvPr>
        </p:nvSpPr>
        <p:spPr>
          <a:xfrm>
            <a:off x="0" y="6858000"/>
            <a:ext cx="0" cy="0"/>
          </a:xfrm>
          <a:prstGeom prst="rect">
            <a:avLst/>
          </a:prstGeom>
        </p:spPr>
        <p:txBody>
          <a:bodyPr vert="horz" lIns="91440" tIns="45720" rIns="91440" bIns="45720" rtlCol="0" anchor="ctr"/>
          <a:lstStyle>
            <a:lvl1pPr algn="ctr">
              <a:defRPr sz="100">
                <a:noFill/>
              </a:defRPr>
            </a:lvl1pPr>
          </a:lstStyle>
          <a:p>
            <a:endParaRPr lang="en-GB" dirty="0"/>
          </a:p>
        </p:txBody>
      </p:sp>
      <p:sp>
        <p:nvSpPr>
          <p:cNvPr id="23" name="Black Rectangle"/>
          <p:cNvSpPr/>
          <p:nvPr userDrawn="1"/>
        </p:nvSpPr>
        <p:spPr>
          <a:xfrm>
            <a:off x="989440" y="1663088"/>
            <a:ext cx="647831" cy="4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4799" dirty="0"/>
          </a:p>
          <a:p>
            <a:pPr algn="ctr"/>
            <a:endParaRPr lang="en-GB" sz="4799" dirty="0"/>
          </a:p>
        </p:txBody>
      </p:sp>
      <p:pic>
        <p:nvPicPr>
          <p:cNvPr id="7" name="Au logo"/>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302400" y="5999002"/>
            <a:ext cx="557570" cy="558000"/>
          </a:xfrm>
          <a:prstGeom prst="rect">
            <a:avLst/>
          </a:prstGeom>
        </p:spPr>
      </p:pic>
      <p:pic>
        <p:nvPicPr>
          <p:cNvPr id="10" name="Billede streg"/>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6073200" y="5997600"/>
            <a:ext cx="71734" cy="558000"/>
          </a:xfrm>
          <a:prstGeom prst="rect">
            <a:avLst/>
          </a:prstGeom>
        </p:spPr>
      </p:pic>
      <p:sp>
        <p:nvSpPr>
          <p:cNvPr id="1027" name="Placeholder title 1"/>
          <p:cNvSpPr>
            <a:spLocks noGrp="1" noChangeArrowheads="1"/>
          </p:cNvSpPr>
          <p:nvPr>
            <p:ph type="title"/>
          </p:nvPr>
        </p:nvSpPr>
        <p:spPr bwMode="auto">
          <a:xfrm>
            <a:off x="315913" y="149115"/>
            <a:ext cx="11557000" cy="1309328"/>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GB" noProof="0" dirty="0"/>
              <a:t>Click to edit Master title style</a:t>
            </a:r>
            <a:endParaRPr lang="en-GB" dirty="0"/>
          </a:p>
        </p:txBody>
      </p:sp>
      <p:sp>
        <p:nvSpPr>
          <p:cNvPr id="1028" name="Rectangle 2"/>
          <p:cNvSpPr>
            <a:spLocks noGrp="1" noChangeArrowheads="1"/>
          </p:cNvSpPr>
          <p:nvPr>
            <p:ph type="body" idx="1"/>
          </p:nvPr>
        </p:nvSpPr>
        <p:spPr bwMode="auto">
          <a:xfrm>
            <a:off x="985838" y="1960079"/>
            <a:ext cx="10220325" cy="393748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noProof="0" dirty="0"/>
              <a:t>Click to edit Master text styles</a:t>
            </a:r>
            <a:endParaRPr lang="en-GB" dirty="0"/>
          </a:p>
          <a:p>
            <a:pPr lvl="1"/>
            <a:r>
              <a:rPr lang="en-GB" noProof="0" dirty="0"/>
              <a:t>Second level</a:t>
            </a:r>
            <a:endParaRPr lang="en-GB" dirty="0"/>
          </a:p>
          <a:p>
            <a:pPr lvl="2"/>
            <a:r>
              <a:rPr lang="en-GB" noProof="0" dirty="0"/>
              <a:t>Third level</a:t>
            </a:r>
            <a:endParaRPr lang="en-GB" dirty="0"/>
          </a:p>
          <a:p>
            <a:pPr lvl="3"/>
            <a:r>
              <a:rPr lang="en-GB" noProof="0" dirty="0"/>
              <a:t>Fourth level</a:t>
            </a:r>
            <a:endParaRPr lang="en-GB" dirty="0"/>
          </a:p>
          <a:p>
            <a:pPr lvl="4"/>
            <a:r>
              <a:rPr lang="en-GB" noProof="0" dirty="0"/>
              <a:t>Fifth level</a:t>
            </a:r>
            <a:endParaRPr lang="en-GB" dirty="0"/>
          </a:p>
          <a:p>
            <a:pPr lvl="5"/>
            <a:r>
              <a:rPr lang="en-GB" noProof="0" dirty="0"/>
              <a:t>6 level</a:t>
            </a:r>
            <a:endParaRPr lang="en-GB" dirty="0"/>
          </a:p>
          <a:p>
            <a:pPr lvl="6"/>
            <a:r>
              <a:rPr lang="en-GB" noProof="0" dirty="0"/>
              <a:t>7 level</a:t>
            </a:r>
            <a:endParaRPr lang="en-GB" dirty="0"/>
          </a:p>
          <a:p>
            <a:pPr lvl="7"/>
            <a:r>
              <a:rPr lang="en-GB" noProof="0" dirty="0"/>
              <a:t>8 level</a:t>
            </a:r>
            <a:endParaRPr lang="en-GB" dirty="0"/>
          </a:p>
          <a:p>
            <a:pPr lvl="8"/>
            <a:r>
              <a:rPr lang="en-GB" noProof="0" dirty="0"/>
              <a:t>9 level</a:t>
            </a:r>
            <a:endParaRPr lang="en-GB" dirty="0"/>
          </a:p>
        </p:txBody>
      </p:sp>
      <p:sp>
        <p:nvSpPr>
          <p:cNvPr id="5" name="Date_DateCustomA" descr="{&quot;templafy&quot;:{&quot;id&quot;:&quot;2fa704d8-3a20-4967-aed2-673f7a9b07e0&quot;}}">
            <a:extLst>
              <a:ext uri="{FF2B5EF4-FFF2-40B4-BE49-F238E27FC236}">
                <a16:creationId xmlns:a16="http://schemas.microsoft.com/office/drawing/2014/main" id="{2DB864AE-EC00-948C-4AD8-CC3FC72BC82F}"/>
              </a:ext>
            </a:extLst>
          </p:cNvPr>
          <p:cNvSpPr txBox="1">
            <a:spLocks noChangeArrowheads="1"/>
          </p:cNvSpPr>
          <p:nvPr userDrawn="1"/>
        </p:nvSpPr>
        <p:spPr bwMode="auto">
          <a:xfrm>
            <a:off x="3691333" y="5997600"/>
            <a:ext cx="2271840" cy="582176"/>
          </a:xfrm>
          <a:prstGeom prst="rect">
            <a:avLst/>
          </a:prstGeom>
          <a:noFill/>
          <a:ln w="1778" algn="ctr">
            <a:noFill/>
            <a:miter lim="800000"/>
            <a:headEnd/>
            <a:tailEnd/>
          </a:ln>
          <a:effectLst/>
        </p:spPr>
        <p:txBody>
          <a:bodyPr wrap="square" lIns="0" tIns="475200" rIns="0" bIns="0" anchor="t" anchorCtr="0">
            <a:spAutoFit/>
          </a:bodyPr>
          <a:lstStyle/>
          <a:p>
            <a:pPr algn="r">
              <a:lnSpc>
                <a:spcPct val="95000"/>
              </a:lnSpc>
              <a:defRPr/>
            </a:pPr>
            <a:r>
              <a:rPr lang="en-GB" sz="700" b="0" cap="all" baseline="0" dirty="0">
                <a:solidFill>
                  <a:schemeClr val="tx1"/>
                </a:solidFill>
                <a:latin typeface="+mn-lt"/>
              </a:rPr>
              <a:t>15. September 2026</a:t>
            </a:r>
          </a:p>
        </p:txBody>
      </p:sp>
      <p:sp>
        <p:nvSpPr>
          <p:cNvPr id="4" name="FLD_Event" descr="{&quot;templafy&quot;:{&quot;id&quot;:&quot;cd96fe04-952d-4331-ac7b-dbd700374a16&quot;}}">
            <a:extLst>
              <a:ext uri="{FF2B5EF4-FFF2-40B4-BE49-F238E27FC236}">
                <a16:creationId xmlns:a16="http://schemas.microsoft.com/office/drawing/2014/main" id="{D0C255F4-97F5-2F16-C830-C233FA325C15}"/>
              </a:ext>
            </a:extLst>
          </p:cNvPr>
          <p:cNvSpPr txBox="1">
            <a:spLocks noChangeArrowheads="1"/>
          </p:cNvSpPr>
          <p:nvPr userDrawn="1"/>
        </p:nvSpPr>
        <p:spPr bwMode="auto">
          <a:xfrm>
            <a:off x="3691333" y="5997600"/>
            <a:ext cx="2271840" cy="447676"/>
          </a:xfrm>
          <a:prstGeom prst="rect">
            <a:avLst/>
          </a:prstGeom>
          <a:noFill/>
          <a:ln w="1778" algn="ctr">
            <a:noFill/>
            <a:miter lim="800000"/>
            <a:headEnd/>
            <a:tailEnd/>
          </a:ln>
          <a:effectLst/>
        </p:spPr>
        <p:txBody>
          <a:bodyPr wrap="square" lIns="0" tIns="342000" rIns="0" bIns="0" anchor="t" anchorCtr="0">
            <a:spAutoFit/>
          </a:bodyPr>
          <a:lstStyle/>
          <a:p>
            <a:pPr algn="r">
              <a:lnSpc>
                <a:spcPct val="95000"/>
              </a:lnSpc>
              <a:defRPr/>
            </a:pPr>
            <a:r>
              <a:rPr lang="en-GB" sz="700" b="0" cap="all" baseline="0" dirty="0">
                <a:solidFill>
                  <a:schemeClr val="tx1"/>
                </a:solidFill>
                <a:latin typeface="+mn-lt"/>
              </a:rPr>
              <a:t>AFINET online conference</a:t>
            </a:r>
          </a:p>
        </p:txBody>
      </p:sp>
      <p:sp>
        <p:nvSpPr>
          <p:cNvPr id="28" name="USR_Title" descr="{&quot;templafy&quot;:{&quot;id&quot;:&quot;aba905dc-99aa-4ac6-9717-0df5349a5609&quot;}}"/>
          <p:cNvSpPr txBox="1">
            <a:spLocks noChangeArrowheads="1"/>
          </p:cNvSpPr>
          <p:nvPr userDrawn="1"/>
        </p:nvSpPr>
        <p:spPr bwMode="auto">
          <a:xfrm>
            <a:off x="6240044" y="5997600"/>
            <a:ext cx="2982416" cy="582176"/>
          </a:xfrm>
          <a:prstGeom prst="rect">
            <a:avLst/>
          </a:prstGeom>
          <a:noFill/>
          <a:ln w="1778" algn="ctr">
            <a:noFill/>
            <a:miter lim="800000"/>
            <a:headEnd/>
            <a:tailEnd/>
          </a:ln>
          <a:effectLst/>
        </p:spPr>
        <p:txBody>
          <a:bodyPr lIns="0" tIns="475200" rIns="0" bIns="0" anchor="t" anchorCtr="0">
            <a:spAutoFit/>
          </a:bodyPr>
          <a:lstStyle/>
          <a:p>
            <a:pPr algn="l">
              <a:lnSpc>
                <a:spcPct val="95000"/>
              </a:lnSpc>
              <a:defRPr/>
            </a:pPr>
            <a:r>
              <a:rPr lang="en-GB" sz="700" b="0" cap="all" baseline="0" dirty="0">
                <a:solidFill>
                  <a:schemeClr val="tx1"/>
                </a:solidFill>
                <a:latin typeface="+mn-lt"/>
              </a:rPr>
              <a:t>Assistant Professor</a:t>
            </a:r>
          </a:p>
        </p:txBody>
      </p:sp>
      <p:sp>
        <p:nvSpPr>
          <p:cNvPr id="21" name="USR_Name" descr="{&quot;templafy&quot;:{&quot;id&quot;:&quot;cfd86ad9-3741-4d5d-b704-b670a8d4b74e&quot;}}"/>
          <p:cNvSpPr txBox="1">
            <a:spLocks noChangeArrowheads="1"/>
          </p:cNvSpPr>
          <p:nvPr userDrawn="1"/>
        </p:nvSpPr>
        <p:spPr bwMode="auto">
          <a:xfrm>
            <a:off x="6240044" y="5997600"/>
            <a:ext cx="2982416" cy="444040"/>
          </a:xfrm>
          <a:prstGeom prst="rect">
            <a:avLst/>
          </a:prstGeom>
          <a:noFill/>
          <a:ln w="1778" algn="ctr">
            <a:noFill/>
            <a:miter lim="800000"/>
            <a:headEnd/>
            <a:tailEnd/>
          </a:ln>
          <a:effectLst/>
        </p:spPr>
        <p:txBody>
          <a:bodyPr lIns="0" tIns="342000" rIns="0" bIns="0" anchor="t" anchorCtr="0">
            <a:spAutoFit/>
          </a:bodyPr>
          <a:lstStyle/>
          <a:p>
            <a:pPr algn="l">
              <a:lnSpc>
                <a:spcPct val="95000"/>
              </a:lnSpc>
              <a:defRPr/>
            </a:pPr>
            <a:r>
              <a:rPr lang="en-GB" sz="700" b="0" cap="all" baseline="0" dirty="0">
                <a:solidFill>
                  <a:schemeClr val="tx1"/>
                </a:solidFill>
                <a:latin typeface="+mn-lt"/>
              </a:rPr>
              <a:t>Kirsten Søndergaard Frederiksen</a:t>
            </a:r>
          </a:p>
        </p:txBody>
      </p:sp>
      <p:pic>
        <p:nvPicPr>
          <p:cNvPr id="9" name="SecondaryLogo_sort" descr="{&quot;templafy&quot;:{&quot;id&quot;:&quot;069566d7-66fc-42c6-b35c-2db8b33e846d&quot;}}">
            <a:extLst>
              <a:ext uri="{FF2B5EF4-FFF2-40B4-BE49-F238E27FC236}">
                <a16:creationId xmlns:a16="http://schemas.microsoft.com/office/drawing/2014/main" id="{61447AEA-DDBF-1A5F-FEA9-BAE47BBA04E3}"/>
              </a:ext>
            </a:extLst>
          </p:cNvPr>
          <p:cNvPicPr>
            <a:picLocks/>
          </p:cNvPicPr>
          <p:nvPr userDrawn="1"/>
        </p:nvPicPr>
        <p:blipFill>
          <a:blip r:embed="rId24"/>
          <a:stretch>
            <a:fillRect/>
          </a:stretch>
        </p:blipFill>
        <p:spPr>
          <a:xfrm>
            <a:off x="10206002" y="5999002"/>
            <a:ext cx="1659807" cy="558070"/>
          </a:xfrm>
          <a:prstGeom prst="rect">
            <a:avLst/>
          </a:prstGeom>
        </p:spPr>
      </p:pic>
      <p:sp>
        <p:nvSpPr>
          <p:cNvPr id="25" name="OFF_logo2Computed" descr="{&quot;templafy&quot;:{&quot;id&quot;:&quot;211556ef-7745-4a69-b4ff-519fb6857e0c&quot;}}"/>
          <p:cNvSpPr txBox="1">
            <a:spLocks noChangeArrowheads="1"/>
          </p:cNvSpPr>
          <p:nvPr userDrawn="1"/>
        </p:nvSpPr>
        <p:spPr bwMode="auto">
          <a:xfrm>
            <a:off x="972000" y="5997600"/>
            <a:ext cx="2350045" cy="764328"/>
          </a:xfrm>
          <a:prstGeom prst="rect">
            <a:avLst/>
          </a:prstGeom>
          <a:noFill/>
          <a:ln w="1778" algn="ctr">
            <a:noFill/>
            <a:miter lim="800000"/>
            <a:headEnd/>
            <a:tailEnd/>
          </a:ln>
          <a:effectLst/>
        </p:spPr>
        <p:txBody>
          <a:bodyPr wrap="square" lIns="0" tIns="583200" rIns="0" bIns="0">
            <a:spAutoFit/>
          </a:bodyPr>
          <a:lstStyle/>
          <a:p>
            <a:pPr>
              <a:lnSpc>
                <a:spcPct val="95000"/>
              </a:lnSpc>
              <a:defRPr/>
            </a:pPr>
            <a:r>
              <a:rPr lang="en-GB" sz="600" cap="all" spc="40" baseline="0" dirty="0">
                <a:solidFill>
                  <a:schemeClr val="tx1"/>
                </a:solidFill>
                <a:latin typeface="AU Passata Light" pitchFamily="34" charset="0"/>
              </a:rPr>
              <a:t>Department of Psychology and Behavioural Sciences</a:t>
            </a:r>
          </a:p>
        </p:txBody>
      </p:sp>
      <p:sp>
        <p:nvSpPr>
          <p:cNvPr id="26" name="OFF_logo1Computed" descr="{&quot;templafy&quot;:{&quot;id&quot;:&quot;465ae7a3-6f63-4829-912c-9647e5de7b83&quot;}}"/>
          <p:cNvSpPr/>
          <p:nvPr userDrawn="1"/>
        </p:nvSpPr>
        <p:spPr bwMode="auto">
          <a:xfrm>
            <a:off x="971999" y="5997600"/>
            <a:ext cx="2672206" cy="451123"/>
          </a:xfrm>
          <a:prstGeom prst="rect">
            <a:avLst/>
          </a:prstGeom>
          <a:noFill/>
          <a:ln w="1778" cap="flat" cmpd="sng" algn="ctr">
            <a:noFill/>
            <a:prstDash val="solid"/>
            <a:round/>
            <a:headEnd type="none" w="med" len="med"/>
            <a:tailEnd type="none" w="med" len="med"/>
          </a:ln>
          <a:effectLst/>
        </p:spPr>
        <p:txBody>
          <a:bodyPr vert="horz" wrap="none" lIns="0" tIns="309600" rIns="0" bIns="0" numCol="1" rtlCol="0" anchor="t" anchorCtr="0" compatLnSpc="1">
            <a:prstTxWarp prst="textNoShape">
              <a:avLst/>
            </a:prstTxWarp>
            <a:spAutoFit/>
          </a:bodyPr>
          <a:lstStyle/>
          <a:p>
            <a:pPr marL="0" marR="0" indent="0" algn="l" defTabSz="914400" rtl="0" eaLnBrk="1" fontAlgn="base" latinLnBrk="0" hangingPunct="1">
              <a:lnSpc>
                <a:spcPct val="90000"/>
              </a:lnSpc>
              <a:spcBef>
                <a:spcPct val="0"/>
              </a:spcBef>
              <a:spcAft>
                <a:spcPct val="0"/>
              </a:spcAft>
              <a:buClrTx/>
              <a:buSzTx/>
              <a:buFont typeface="AU Passata" pitchFamily="34" charset="0"/>
              <a:buNone/>
              <a:tabLst/>
            </a:pPr>
            <a:r>
              <a:rPr kumimoji="0" lang="en-GB" sz="1000" b="0" i="0" u="none" strike="noStrike" cap="all" normalizeH="0" baseline="0" noProof="1">
                <a:ln>
                  <a:noFill/>
                </a:ln>
                <a:solidFill>
                  <a:schemeClr val="tx1"/>
                </a:solidFill>
                <a:effectLst/>
                <a:latin typeface="AU Passata" pitchFamily="34" charset="0"/>
              </a:rPr>
              <a:t>Centre for Alcohol and Drug Research</a:t>
            </a:r>
          </a:p>
        </p:txBody>
      </p:sp>
      <p:sp>
        <p:nvSpPr>
          <p:cNvPr id="1030" name="Sidetal"/>
          <p:cNvSpPr>
            <a:spLocks noGrp="1" noChangeArrowheads="1"/>
          </p:cNvSpPr>
          <p:nvPr>
            <p:ph type="sldNum" sz="quarter" idx="4"/>
          </p:nvPr>
        </p:nvSpPr>
        <p:spPr bwMode="auto">
          <a:xfrm>
            <a:off x="11807992" y="6581497"/>
            <a:ext cx="252000" cy="13542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r">
              <a:lnSpc>
                <a:spcPts val="1200"/>
              </a:lnSpc>
              <a:buFontTx/>
              <a:buNone/>
              <a:defRPr sz="700" spc="40" baseline="0">
                <a:solidFill>
                  <a:schemeClr val="tx1"/>
                </a:solidFill>
                <a:latin typeface="+mn-lt"/>
              </a:defRPr>
            </a:lvl1pPr>
          </a:lstStyle>
          <a:p>
            <a:pPr>
              <a:defRPr/>
            </a:pPr>
            <a:fld id="{E90C1E0A-682D-40DC-B1EA-26C007FDC330}" type="slidenum">
              <a:rPr lang="en-GB" smtClean="0"/>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659" r:id="rId1"/>
    <p:sldLayoutId id="2147483656" r:id="rId2"/>
    <p:sldLayoutId id="2147483673" r:id="rId3"/>
    <p:sldLayoutId id="2147483666" r:id="rId4"/>
    <p:sldLayoutId id="2147483662" r:id="rId5"/>
    <p:sldLayoutId id="2147483649" r:id="rId6"/>
    <p:sldLayoutId id="2147483669" r:id="rId7"/>
    <p:sldLayoutId id="2147483661" r:id="rId8"/>
    <p:sldLayoutId id="2147483668" r:id="rId9"/>
    <p:sldLayoutId id="2147483663" r:id="rId10"/>
    <p:sldLayoutId id="2147483670" r:id="rId11"/>
    <p:sldLayoutId id="2147483654" r:id="rId12"/>
    <p:sldLayoutId id="2147483664" r:id="rId13"/>
    <p:sldLayoutId id="2147483671" r:id="rId14"/>
    <p:sldLayoutId id="2147483650" r:id="rId15"/>
    <p:sldLayoutId id="2147483655" r:id="rId16"/>
    <p:sldLayoutId id="2147483651" r:id="rId17"/>
    <p:sldLayoutId id="2147483672" r:id="rId18"/>
    <p:sldLayoutId id="2147483678" r:id="rId19"/>
    <p:sldLayoutId id="2147483658" r:id="rId20"/>
  </p:sldLayoutIdLst>
  <p:hf sldNum="0" hdr="0" ftr="0"/>
  <p:txStyles>
    <p:titleStyle>
      <a:lvl1pPr algn="l" rtl="0" eaLnBrk="1" fontAlgn="base" hangingPunct="1">
        <a:lnSpc>
          <a:spcPct val="89000"/>
        </a:lnSpc>
        <a:spcBef>
          <a:spcPct val="0"/>
        </a:spcBef>
        <a:spcAft>
          <a:spcPct val="0"/>
        </a:spcAft>
        <a:defRPr sz="4500" b="1" cap="all" baseline="0">
          <a:solidFill>
            <a:schemeClr val="tx1"/>
          </a:solidFill>
          <a:latin typeface="+mj-lt"/>
          <a:ea typeface="+mj-ea"/>
          <a:cs typeface="+mj-cs"/>
        </a:defRPr>
      </a:lvl1pPr>
      <a:lvl2pPr algn="l" rtl="0" eaLnBrk="1" fontAlgn="base" hangingPunct="1">
        <a:lnSpc>
          <a:spcPct val="83000"/>
        </a:lnSpc>
        <a:spcBef>
          <a:spcPct val="0"/>
        </a:spcBef>
        <a:spcAft>
          <a:spcPct val="0"/>
        </a:spcAft>
        <a:defRPr sz="4000">
          <a:solidFill>
            <a:schemeClr val="bg2"/>
          </a:solidFill>
          <a:latin typeface="AU Passata" pitchFamily="34" charset="0"/>
        </a:defRPr>
      </a:lvl2pPr>
      <a:lvl3pPr algn="l" rtl="0" eaLnBrk="1" fontAlgn="base" hangingPunct="1">
        <a:lnSpc>
          <a:spcPct val="83000"/>
        </a:lnSpc>
        <a:spcBef>
          <a:spcPct val="0"/>
        </a:spcBef>
        <a:spcAft>
          <a:spcPct val="0"/>
        </a:spcAft>
        <a:defRPr sz="4000">
          <a:solidFill>
            <a:schemeClr val="bg2"/>
          </a:solidFill>
          <a:latin typeface="AU Passata" pitchFamily="34" charset="0"/>
        </a:defRPr>
      </a:lvl3pPr>
      <a:lvl4pPr algn="l" rtl="0" eaLnBrk="1" fontAlgn="base" hangingPunct="1">
        <a:lnSpc>
          <a:spcPct val="83000"/>
        </a:lnSpc>
        <a:spcBef>
          <a:spcPct val="0"/>
        </a:spcBef>
        <a:spcAft>
          <a:spcPct val="0"/>
        </a:spcAft>
        <a:defRPr sz="4000">
          <a:solidFill>
            <a:schemeClr val="bg2"/>
          </a:solidFill>
          <a:latin typeface="AU Passata" pitchFamily="34" charset="0"/>
        </a:defRPr>
      </a:lvl4pPr>
      <a:lvl5pPr algn="l" rtl="0" eaLnBrk="1" fontAlgn="base" hangingPunct="1">
        <a:lnSpc>
          <a:spcPct val="83000"/>
        </a:lnSpc>
        <a:spcBef>
          <a:spcPct val="0"/>
        </a:spcBef>
        <a:spcAft>
          <a:spcPct val="0"/>
        </a:spcAft>
        <a:defRPr sz="4000">
          <a:solidFill>
            <a:schemeClr val="bg2"/>
          </a:solidFill>
          <a:latin typeface="AU Passata" pitchFamily="34" charset="0"/>
        </a:defRPr>
      </a:lvl5pPr>
      <a:lvl6pPr marL="457200" algn="l" rtl="0" eaLnBrk="1" fontAlgn="base" hangingPunct="1">
        <a:lnSpc>
          <a:spcPct val="83000"/>
        </a:lnSpc>
        <a:spcBef>
          <a:spcPct val="0"/>
        </a:spcBef>
        <a:spcAft>
          <a:spcPct val="0"/>
        </a:spcAft>
        <a:defRPr sz="4000">
          <a:solidFill>
            <a:schemeClr val="bg2"/>
          </a:solidFill>
          <a:latin typeface="AU Passata" pitchFamily="34" charset="0"/>
        </a:defRPr>
      </a:lvl6pPr>
      <a:lvl7pPr marL="914400" algn="l" rtl="0" eaLnBrk="1" fontAlgn="base" hangingPunct="1">
        <a:lnSpc>
          <a:spcPct val="83000"/>
        </a:lnSpc>
        <a:spcBef>
          <a:spcPct val="0"/>
        </a:spcBef>
        <a:spcAft>
          <a:spcPct val="0"/>
        </a:spcAft>
        <a:defRPr sz="4000">
          <a:solidFill>
            <a:schemeClr val="bg2"/>
          </a:solidFill>
          <a:latin typeface="AU Passata" pitchFamily="34" charset="0"/>
        </a:defRPr>
      </a:lvl7pPr>
      <a:lvl8pPr marL="1371600" algn="l" rtl="0" eaLnBrk="1" fontAlgn="base" hangingPunct="1">
        <a:lnSpc>
          <a:spcPct val="83000"/>
        </a:lnSpc>
        <a:spcBef>
          <a:spcPct val="0"/>
        </a:spcBef>
        <a:spcAft>
          <a:spcPct val="0"/>
        </a:spcAft>
        <a:defRPr sz="4000">
          <a:solidFill>
            <a:schemeClr val="bg2"/>
          </a:solidFill>
          <a:latin typeface="AU Passata" pitchFamily="34" charset="0"/>
        </a:defRPr>
      </a:lvl8pPr>
      <a:lvl9pPr marL="1828800" algn="l" rtl="0" eaLnBrk="1" fontAlgn="base" hangingPunct="1">
        <a:lnSpc>
          <a:spcPct val="83000"/>
        </a:lnSpc>
        <a:spcBef>
          <a:spcPct val="0"/>
        </a:spcBef>
        <a:spcAft>
          <a:spcPct val="0"/>
        </a:spcAft>
        <a:defRPr sz="4000">
          <a:solidFill>
            <a:schemeClr val="bg2"/>
          </a:solidFill>
          <a:latin typeface="AU Passata" pitchFamily="34" charset="0"/>
        </a:defRPr>
      </a:lvl9pPr>
    </p:titleStyle>
    <p:bodyStyle>
      <a:lvl1pPr marL="0" indent="0" algn="l" rtl="0" eaLnBrk="1" fontAlgn="base" hangingPunct="1">
        <a:lnSpc>
          <a:spcPct val="99000"/>
        </a:lnSpc>
        <a:spcBef>
          <a:spcPts val="600"/>
        </a:spcBef>
        <a:spcAft>
          <a:spcPct val="0"/>
        </a:spcAft>
        <a:buClr>
          <a:schemeClr val="tx1"/>
        </a:buClr>
        <a:buSzPct val="100000"/>
        <a:buFont typeface="Calibri" panose="020F0502020204030204" pitchFamily="34" charset="0"/>
        <a:buChar char="​"/>
        <a:defRPr sz="2000" b="0">
          <a:solidFill>
            <a:schemeClr val="tx1"/>
          </a:solidFill>
          <a:latin typeface="+mn-lt"/>
          <a:ea typeface="+mn-ea"/>
          <a:cs typeface="+mn-cs"/>
        </a:defRPr>
      </a:lvl1pPr>
      <a:lvl2pPr marL="43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2pPr>
      <a:lvl3pPr marL="756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3pPr>
      <a:lvl4pPr marL="115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4pPr>
      <a:lvl5pPr marL="1512000" indent="-180000" algn="l" rtl="0" eaLnBrk="1" fontAlgn="base" hangingPunct="1">
        <a:lnSpc>
          <a:spcPct val="99000"/>
        </a:lnSpc>
        <a:spcBef>
          <a:spcPts val="600"/>
        </a:spcBef>
        <a:spcAft>
          <a:spcPct val="0"/>
        </a:spcAft>
        <a:buClr>
          <a:schemeClr val="tx1"/>
        </a:buClr>
        <a:buSzPct val="100000"/>
        <a:buFont typeface="Arial" panose="020B0604020202020204" pitchFamily="34" charset="0"/>
        <a:buChar char="•"/>
        <a:defRPr sz="2000">
          <a:solidFill>
            <a:schemeClr val="tx1"/>
          </a:solidFill>
          <a:latin typeface="+mn-lt"/>
        </a:defRPr>
      </a:lvl5pPr>
      <a:lvl6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6pPr>
      <a:lvl7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7pPr>
      <a:lvl8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8pPr>
      <a:lvl9pPr marL="1836000" indent="-180000" algn="l" rtl="0" eaLnBrk="1" fontAlgn="base" hangingPunct="1">
        <a:lnSpc>
          <a:spcPct val="99000"/>
        </a:lnSpc>
        <a:spcBef>
          <a:spcPts val="600"/>
        </a:spcBef>
        <a:spcAft>
          <a:spcPct val="0"/>
        </a:spcAft>
        <a:buClr>
          <a:schemeClr val="tx1"/>
        </a:buClr>
        <a:buFont typeface="Arial" panose="020B0604020202020204" pitchFamily="34" charset="0"/>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3715" userDrawn="1">
          <p15:clr>
            <a:srgbClr val="000000"/>
          </p15:clr>
        </p15:guide>
        <p15:guide id="5" orient="horz" pos="4131" userDrawn="1">
          <p15:clr>
            <a:srgbClr val="A4A3A4"/>
          </p15:clr>
        </p15:guide>
        <p15:guide id="6" pos="7479" userDrawn="1">
          <p15:clr>
            <a:srgbClr val="A4A3A4"/>
          </p15:clr>
        </p15:guide>
        <p15:guide id="7" orient="horz" pos="1234" userDrawn="1">
          <p15:clr>
            <a:srgbClr val="000000"/>
          </p15:clr>
        </p15:guide>
        <p15:guide id="8" pos="7059" userDrawn="1">
          <p15:clr>
            <a:srgbClr val="000000"/>
          </p15:clr>
        </p15:guide>
        <p15:guide id="9" pos="199" userDrawn="1">
          <p15:clr>
            <a:srgbClr val="A4A3A4"/>
          </p15:clr>
        </p15:guide>
        <p15:guide id="10" pos="621" userDrawn="1">
          <p15:clr>
            <a:srgbClr val="000000"/>
          </p15:clr>
        </p15:guide>
        <p15:guide id="11" orient="horz" pos="199"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hyperlink" Target="https://doi.org/10.1007/s10899-009-9135-y"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11.jpeg"/><Relationship Id="rId5" Type="http://schemas.openxmlformats.org/officeDocument/2006/relationships/hyperlink" Target="http://person.au.dk/kf.crf@psy.au.dk" TargetMode="External"/><Relationship Id="rId4" Type="http://schemas.openxmlformats.org/officeDocument/2006/relationships/hyperlink" Target="mailto:kf.crf@psy.au.dk" TargetMode="External"/></Relationships>
</file>

<file path=ppt/slides/_rels/slide1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customXml" Target="../../customXml/item8.xml"/><Relationship Id="rId1" Type="http://schemas.openxmlformats.org/officeDocument/2006/relationships/customXml" Target="../../customXml/item1.xml"/><Relationship Id="rId6" Type="http://schemas.openxmlformats.org/officeDocument/2006/relationships/image" Target="../media/image12.svg"/><Relationship Id="rId5" Type="http://schemas.openxmlformats.org/officeDocument/2006/relationships/notesSlide" Target="../notesSlides/notesSlide13.xml"/><Relationship Id="rId4"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81844" y="1520315"/>
            <a:ext cx="9543307" cy="1779553"/>
          </a:xfrm>
        </p:spPr>
        <p:txBody>
          <a:bodyPr wrap="square" anchor="b">
            <a:normAutofit/>
          </a:bodyPr>
          <a:lstStyle/>
          <a:p>
            <a:r>
              <a:rPr lang="en-GB"/>
              <a:t>Gambling among Danish youth</a:t>
            </a:r>
            <a:endParaRPr lang="en-GB" sz="4200" dirty="0"/>
          </a:p>
        </p:txBody>
      </p:sp>
      <p:sp>
        <p:nvSpPr>
          <p:cNvPr id="7" name="Text Placeholder 2">
            <a:extLst>
              <a:ext uri="{FF2B5EF4-FFF2-40B4-BE49-F238E27FC236}">
                <a16:creationId xmlns:a16="http://schemas.microsoft.com/office/drawing/2014/main" id="{D079969E-2ED4-56E0-06A1-77D4680B9AA7}"/>
              </a:ext>
            </a:extLst>
          </p:cNvPr>
          <p:cNvSpPr>
            <a:spLocks noGrp="1"/>
          </p:cNvSpPr>
          <p:nvPr>
            <p:ph type="body" sz="quarter" idx="11"/>
          </p:nvPr>
        </p:nvSpPr>
        <p:spPr>
          <a:xfrm>
            <a:off x="985838" y="3715431"/>
            <a:ext cx="9069014" cy="1746085"/>
          </a:xfrm>
        </p:spPr>
        <p:txBody>
          <a:bodyPr/>
          <a:lstStyle/>
          <a:p>
            <a:r>
              <a:rPr lang="en-GB" sz="2800" dirty="0"/>
              <a:t>How common is it, and are young people affected by family substance use problems particularly vulnerable?</a:t>
            </a:r>
          </a:p>
          <a:p>
            <a:endParaRPr lang="en-GB" sz="2800" dirty="0"/>
          </a:p>
          <a:p>
            <a:r>
              <a:rPr lang="en-GB" sz="2800" b="1" dirty="0">
                <a:solidFill>
                  <a:srgbClr val="FFFF00"/>
                </a:solidFill>
              </a:rPr>
              <a:t>Unpublished work by Frederiksen, Eriksen and </a:t>
            </a:r>
            <a:r>
              <a:rPr lang="en-GB" sz="2400" b="1" dirty="0">
                <a:solidFill>
                  <a:srgbClr val="FFFF00"/>
                </a:solidFill>
              </a:rPr>
              <a:t>Rømer Thomsen </a:t>
            </a:r>
            <a:endParaRPr lang="en-GB" b="1" dirty="0">
              <a:solidFill>
                <a:srgbClr val="FFFF00"/>
              </a:solidFill>
            </a:endParaRPr>
          </a:p>
        </p:txBody>
      </p:sp>
    </p:spTree>
    <p:custDataLst>
      <p:tags r:id="rId1"/>
    </p:custDataLst>
    <p:extLst>
      <p:ext uri="{BB962C8B-B14F-4D97-AF65-F5344CB8AC3E}">
        <p14:creationId xmlns:p14="http://schemas.microsoft.com/office/powerpoint/2010/main" val="974462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3D093A9B-FE9F-6C89-0A15-A61EEC80F4B1}"/>
              </a:ext>
            </a:extLst>
          </p:cNvPr>
          <p:cNvSpPr>
            <a:spLocks noGrp="1"/>
          </p:cNvSpPr>
          <p:nvPr>
            <p:ph type="title"/>
          </p:nvPr>
        </p:nvSpPr>
        <p:spPr/>
        <p:txBody>
          <a:bodyPr/>
          <a:lstStyle/>
          <a:p>
            <a:r>
              <a:rPr lang="en-GB" dirty="0"/>
              <a:t>background</a:t>
            </a:r>
          </a:p>
        </p:txBody>
      </p:sp>
      <p:sp>
        <p:nvSpPr>
          <p:cNvPr id="6" name="Pladsholder til indhold 5">
            <a:extLst>
              <a:ext uri="{FF2B5EF4-FFF2-40B4-BE49-F238E27FC236}">
                <a16:creationId xmlns:a16="http://schemas.microsoft.com/office/drawing/2014/main" id="{9765F3CF-794F-63D2-4A79-363079785F39}"/>
              </a:ext>
            </a:extLst>
          </p:cNvPr>
          <p:cNvSpPr>
            <a:spLocks noGrp="1"/>
          </p:cNvSpPr>
          <p:nvPr>
            <p:ph idx="1"/>
          </p:nvPr>
        </p:nvSpPr>
        <p:spPr>
          <a:xfrm>
            <a:off x="985838" y="1960078"/>
            <a:ext cx="10220325" cy="4897921"/>
          </a:xfrm>
          <a:solidFill>
            <a:schemeClr val="bg1"/>
          </a:solidFill>
        </p:spPr>
        <p:txBody>
          <a:bodyPr/>
          <a:lstStyle/>
          <a:p>
            <a:pPr marL="457200" indent="-457200">
              <a:lnSpc>
                <a:spcPct val="150000"/>
              </a:lnSpc>
              <a:buFont typeface="+mj-lt"/>
              <a:buAutoNum type="arabicPeriod"/>
            </a:pPr>
            <a:r>
              <a:rPr lang="en-GB" sz="2200" dirty="0"/>
              <a:t>Internationally increase in (online) gambling and gambling-related problems among young people.</a:t>
            </a:r>
          </a:p>
          <a:p>
            <a:pPr marL="457200" indent="-457200">
              <a:lnSpc>
                <a:spcPct val="150000"/>
              </a:lnSpc>
              <a:buFont typeface="+mj-lt"/>
              <a:buAutoNum type="arabicPeriod"/>
            </a:pPr>
            <a:r>
              <a:rPr lang="en-GB" sz="2200" dirty="0"/>
              <a:t>Young people with substance use problems in the family are at risk of very wide range of problems compared with their peers.</a:t>
            </a:r>
          </a:p>
          <a:p>
            <a:pPr marL="457200" indent="-457200">
              <a:lnSpc>
                <a:spcPct val="150000"/>
              </a:lnSpc>
              <a:buFont typeface="+mj-lt"/>
              <a:buAutoNum type="arabicPeriod"/>
            </a:pPr>
            <a:r>
              <a:rPr lang="en-GB" sz="2200" dirty="0"/>
              <a:t>Is this also the case when we look at gambling and gambling-related problems?</a:t>
            </a:r>
            <a:endParaRPr lang="en-GB" sz="1400" dirty="0"/>
          </a:p>
          <a:p>
            <a:pPr>
              <a:buNone/>
            </a:pPr>
            <a:r>
              <a:rPr lang="da-DK" sz="1400" dirty="0" err="1"/>
              <a:t>Lorains</a:t>
            </a:r>
            <a:r>
              <a:rPr lang="da-DK" sz="1400" dirty="0"/>
              <a:t> K, </a:t>
            </a:r>
            <a:r>
              <a:rPr lang="da-DK" sz="1400" dirty="0" err="1"/>
              <a:t>Cowlishaw</a:t>
            </a:r>
            <a:r>
              <a:rPr lang="da-DK" sz="1400" dirty="0"/>
              <a:t> S, Thomas A. </a:t>
            </a:r>
            <a:r>
              <a:rPr lang="da-DK" sz="1400" dirty="0" err="1"/>
              <a:t>Prevalence</a:t>
            </a:r>
            <a:r>
              <a:rPr lang="da-DK" sz="1400" dirty="0"/>
              <a:t> of comorbid </a:t>
            </a:r>
            <a:r>
              <a:rPr lang="da-DK" sz="1400" dirty="0" err="1"/>
              <a:t>disorders</a:t>
            </a:r>
            <a:r>
              <a:rPr lang="da-DK" sz="1400" dirty="0"/>
              <a:t> in problem and </a:t>
            </a:r>
            <a:r>
              <a:rPr lang="da-DK" sz="1400" dirty="0" err="1"/>
              <a:t>pathological</a:t>
            </a:r>
            <a:r>
              <a:rPr lang="da-DK" sz="1400" dirty="0"/>
              <a:t> gambling. </a:t>
            </a:r>
            <a:r>
              <a:rPr lang="da-DK" sz="1400" dirty="0" err="1"/>
              <a:t>Systematic</a:t>
            </a:r>
            <a:r>
              <a:rPr lang="da-DK" sz="1400" dirty="0"/>
              <a:t> </a:t>
            </a:r>
            <a:r>
              <a:rPr lang="da-DK" sz="1400" dirty="0" err="1"/>
              <a:t>review</a:t>
            </a:r>
            <a:r>
              <a:rPr lang="da-DK" sz="1400" dirty="0"/>
              <a:t> and </a:t>
            </a:r>
            <a:r>
              <a:rPr lang="da-DK" sz="1400" dirty="0" err="1"/>
              <a:t>meta-analysis</a:t>
            </a:r>
            <a:r>
              <a:rPr lang="da-DK" sz="1400" dirty="0"/>
              <a:t> of population </a:t>
            </a:r>
            <a:r>
              <a:rPr lang="da-DK" sz="1400" dirty="0" err="1"/>
              <a:t>surveys</a:t>
            </a:r>
            <a:r>
              <a:rPr lang="da-DK" sz="1400" dirty="0"/>
              <a:t>. </a:t>
            </a:r>
            <a:r>
              <a:rPr lang="da-DK" sz="1400" i="1" dirty="0" err="1"/>
              <a:t>Addiction</a:t>
            </a:r>
            <a:r>
              <a:rPr lang="da-DK" sz="1400" dirty="0"/>
              <a:t> 2015;106:490–8.</a:t>
            </a:r>
            <a:endParaRPr lang="en-GB" sz="1400" dirty="0"/>
          </a:p>
          <a:p>
            <a:pPr>
              <a:buNone/>
            </a:pPr>
            <a:r>
              <a:rPr lang="en-US" sz="1400" dirty="0"/>
              <a:t>Toce-Gerstein, M., Gerstein, D. R., &amp; </a:t>
            </a:r>
            <a:r>
              <a:rPr lang="en-US" sz="1400" dirty="0" err="1"/>
              <a:t>Volberg</a:t>
            </a:r>
            <a:r>
              <a:rPr lang="en-US" sz="1400" dirty="0"/>
              <a:t>, R. A. (2009). The NODS-</a:t>
            </a:r>
            <a:r>
              <a:rPr lang="en-US" sz="1400" dirty="0" err="1"/>
              <a:t>CLiP</a:t>
            </a:r>
            <a:r>
              <a:rPr lang="en-US" sz="1400" dirty="0"/>
              <a:t>: A rapid screen for adult pathological and problem gambling [Article]. </a:t>
            </a:r>
            <a:r>
              <a:rPr lang="en-US" sz="1400" i="1" dirty="0"/>
              <a:t>Journal of Gambling Studies</a:t>
            </a:r>
            <a:r>
              <a:rPr lang="en-US" sz="1400" dirty="0"/>
              <a:t>,</a:t>
            </a:r>
            <a:r>
              <a:rPr lang="en-US" sz="1400" i="1" dirty="0"/>
              <a:t> 25</a:t>
            </a:r>
            <a:r>
              <a:rPr lang="en-US" sz="1400" dirty="0"/>
              <a:t>(4), 541-555. </a:t>
            </a:r>
            <a:r>
              <a:rPr lang="en-US" sz="1400" u="sng" dirty="0">
                <a:hlinkClick r:id="rId3"/>
              </a:rPr>
              <a:t>https://doi.org/10.1007/s10899-009-9135-y</a:t>
            </a:r>
            <a:r>
              <a:rPr lang="en-US" sz="1400" dirty="0"/>
              <a:t> </a:t>
            </a:r>
          </a:p>
          <a:p>
            <a:pPr>
              <a:buNone/>
            </a:pPr>
            <a:r>
              <a:rPr lang="da-DK" sz="1400" dirty="0"/>
              <a:t>https://data.espad.org/gambling-and-online-gambling/</a:t>
            </a:r>
          </a:p>
          <a:p>
            <a:pPr>
              <a:lnSpc>
                <a:spcPct val="150000"/>
              </a:lnSpc>
              <a:buNone/>
            </a:pPr>
            <a:endParaRPr lang="en-GB" sz="2200" dirty="0"/>
          </a:p>
        </p:txBody>
      </p:sp>
      <p:sp>
        <p:nvSpPr>
          <p:cNvPr id="2" name="Pladsholder til dato 1">
            <a:extLst>
              <a:ext uri="{FF2B5EF4-FFF2-40B4-BE49-F238E27FC236}">
                <a16:creationId xmlns:a16="http://schemas.microsoft.com/office/drawing/2014/main" id="{5DB5FD41-CC53-CD7A-E554-F09528D49786}"/>
              </a:ext>
            </a:extLst>
          </p:cNvPr>
          <p:cNvSpPr>
            <a:spLocks noGrp="1"/>
          </p:cNvSpPr>
          <p:nvPr>
            <p:ph type="dt" sz="half" idx="10"/>
          </p:nvPr>
        </p:nvSpPr>
        <p:spPr/>
        <p:txBody>
          <a:bodyPr/>
          <a:lstStyle/>
          <a:p>
            <a:fld id="{EE22D3DE-4BA4-4B67-8C27-5CA81B582FF0}" type="datetime1">
              <a:rPr lang="en-GB" smtClean="0"/>
              <a:t>14/09/2026</a:t>
            </a:fld>
            <a:endParaRPr lang="en-GB" dirty="0"/>
          </a:p>
        </p:txBody>
      </p:sp>
    </p:spTree>
    <p:extLst>
      <p:ext uri="{BB962C8B-B14F-4D97-AF65-F5344CB8AC3E}">
        <p14:creationId xmlns:p14="http://schemas.microsoft.com/office/powerpoint/2010/main" val="423022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4D9962-89EF-0953-ADE1-45DD768BD237}"/>
              </a:ext>
            </a:extLst>
          </p:cNvPr>
          <p:cNvSpPr>
            <a:spLocks noGrp="1"/>
          </p:cNvSpPr>
          <p:nvPr>
            <p:ph type="title"/>
          </p:nvPr>
        </p:nvSpPr>
        <p:spPr/>
        <p:txBody>
          <a:bodyPr/>
          <a:lstStyle/>
          <a:p>
            <a:r>
              <a:rPr lang="en-GB" dirty="0"/>
              <a:t>The national survey in DK 2025</a:t>
            </a:r>
          </a:p>
        </p:txBody>
      </p:sp>
      <p:sp>
        <p:nvSpPr>
          <p:cNvPr id="3" name="Pladsholder til indhold 2">
            <a:extLst>
              <a:ext uri="{FF2B5EF4-FFF2-40B4-BE49-F238E27FC236}">
                <a16:creationId xmlns:a16="http://schemas.microsoft.com/office/drawing/2014/main" id="{CB501CC5-01F1-3BB7-25A5-08B830C7541E}"/>
              </a:ext>
            </a:extLst>
          </p:cNvPr>
          <p:cNvSpPr>
            <a:spLocks noGrp="1"/>
          </p:cNvSpPr>
          <p:nvPr>
            <p:ph idx="1"/>
          </p:nvPr>
        </p:nvSpPr>
        <p:spPr>
          <a:xfrm>
            <a:off x="909836" y="1373020"/>
            <a:ext cx="10220325" cy="5484979"/>
          </a:xfrm>
          <a:solidFill>
            <a:schemeClr val="bg1"/>
          </a:solidFill>
        </p:spPr>
        <p:txBody>
          <a:bodyPr/>
          <a:lstStyle/>
          <a:p>
            <a:pPr lvl="0"/>
            <a:r>
              <a:rPr lang="da-DK" sz="2300" b="1" dirty="0"/>
              <a:t>Target population:</a:t>
            </a:r>
            <a:r>
              <a:rPr lang="da-DK" sz="2300" dirty="0"/>
              <a:t> Young </a:t>
            </a:r>
            <a:r>
              <a:rPr lang="da-DK" sz="2300" dirty="0" err="1"/>
              <a:t>people</a:t>
            </a:r>
            <a:r>
              <a:rPr lang="da-DK" sz="2300" dirty="0"/>
              <a:t> </a:t>
            </a:r>
            <a:r>
              <a:rPr lang="da-DK" sz="2300" dirty="0" err="1"/>
              <a:t>aged</a:t>
            </a:r>
            <a:r>
              <a:rPr lang="da-DK" sz="2300" dirty="0"/>
              <a:t> </a:t>
            </a:r>
            <a:r>
              <a:rPr lang="da-DK" sz="2300" b="1" dirty="0"/>
              <a:t>15–25 </a:t>
            </a:r>
            <a:r>
              <a:rPr lang="da-DK" sz="2300" b="1" dirty="0" err="1"/>
              <a:t>years</a:t>
            </a:r>
            <a:r>
              <a:rPr lang="da-DK" sz="2300" dirty="0"/>
              <a:t> </a:t>
            </a:r>
            <a:r>
              <a:rPr lang="da-DK" sz="2300" dirty="0" err="1"/>
              <a:t>living</a:t>
            </a:r>
            <a:r>
              <a:rPr lang="da-DK" sz="2300" dirty="0"/>
              <a:t> in Denmark </a:t>
            </a:r>
          </a:p>
          <a:p>
            <a:pPr lvl="0"/>
            <a:endParaRPr lang="da-DK" sz="2300" dirty="0"/>
          </a:p>
          <a:p>
            <a:pPr lvl="0"/>
            <a:r>
              <a:rPr lang="da-DK" sz="2300" b="1" dirty="0"/>
              <a:t>Main </a:t>
            </a:r>
            <a:r>
              <a:rPr lang="da-DK" sz="2300" b="1" dirty="0" err="1"/>
              <a:t>focus</a:t>
            </a:r>
            <a:r>
              <a:rPr lang="da-DK" sz="2300" b="1" dirty="0"/>
              <a:t>:</a:t>
            </a:r>
            <a:r>
              <a:rPr lang="da-DK" sz="2300" dirty="0"/>
              <a:t> Alcohol, </a:t>
            </a:r>
            <a:r>
              <a:rPr lang="da-DK" sz="2300" dirty="0" err="1"/>
              <a:t>illicit</a:t>
            </a:r>
            <a:r>
              <a:rPr lang="da-DK" sz="2300" dirty="0"/>
              <a:t> drugs and </a:t>
            </a:r>
            <a:r>
              <a:rPr lang="da-DK" sz="2300" dirty="0" err="1"/>
              <a:t>nicotine</a:t>
            </a:r>
            <a:r>
              <a:rPr lang="da-DK" sz="2300" dirty="0"/>
              <a:t> </a:t>
            </a:r>
            <a:r>
              <a:rPr lang="da-DK" sz="2300" dirty="0" err="1"/>
              <a:t>use</a:t>
            </a:r>
            <a:r>
              <a:rPr lang="da-DK" sz="2300" dirty="0"/>
              <a:t>, </a:t>
            </a:r>
            <a:r>
              <a:rPr lang="da-DK" sz="2300" dirty="0" err="1"/>
              <a:t>alongside</a:t>
            </a:r>
            <a:r>
              <a:rPr lang="da-DK" sz="2300" dirty="0"/>
              <a:t> mental </a:t>
            </a:r>
            <a:r>
              <a:rPr lang="da-DK" sz="2300" dirty="0" err="1"/>
              <a:t>wellbeing</a:t>
            </a:r>
            <a:r>
              <a:rPr lang="da-DK" sz="2300" dirty="0"/>
              <a:t> and </a:t>
            </a:r>
            <a:r>
              <a:rPr lang="da-DK" sz="2300" dirty="0" err="1"/>
              <a:t>everyday</a:t>
            </a:r>
            <a:r>
              <a:rPr lang="da-DK" sz="2300" dirty="0"/>
              <a:t> </a:t>
            </a:r>
            <a:r>
              <a:rPr lang="da-DK" sz="2300" dirty="0" err="1"/>
              <a:t>functioning</a:t>
            </a:r>
            <a:r>
              <a:rPr lang="da-DK" sz="2300" dirty="0"/>
              <a:t> </a:t>
            </a:r>
          </a:p>
          <a:p>
            <a:pPr lvl="0"/>
            <a:r>
              <a:rPr lang="da-DK" sz="2300" dirty="0"/>
              <a:t>Measures </a:t>
            </a:r>
            <a:r>
              <a:rPr lang="da-DK" sz="2300" dirty="0" err="1"/>
              <a:t>include</a:t>
            </a:r>
            <a:r>
              <a:rPr lang="da-DK" sz="2300" dirty="0"/>
              <a:t> patterns and </a:t>
            </a:r>
            <a:r>
              <a:rPr lang="da-DK" sz="2300" dirty="0" err="1"/>
              <a:t>frequency</a:t>
            </a:r>
            <a:r>
              <a:rPr lang="da-DK" sz="2300" dirty="0"/>
              <a:t> of </a:t>
            </a:r>
            <a:r>
              <a:rPr lang="da-DK" sz="2300" dirty="0" err="1"/>
              <a:t>substance</a:t>
            </a:r>
            <a:r>
              <a:rPr lang="da-DK" sz="2300" dirty="0"/>
              <a:t> </a:t>
            </a:r>
            <a:r>
              <a:rPr lang="da-DK" sz="2300" dirty="0" err="1"/>
              <a:t>use</a:t>
            </a:r>
            <a:r>
              <a:rPr lang="da-DK" sz="2300" dirty="0"/>
              <a:t>, </a:t>
            </a:r>
            <a:r>
              <a:rPr lang="da-DK" sz="2300" dirty="0" err="1"/>
              <a:t>risk</a:t>
            </a:r>
            <a:r>
              <a:rPr lang="da-DK" sz="2300" dirty="0"/>
              <a:t> </a:t>
            </a:r>
            <a:r>
              <a:rPr lang="da-DK" sz="2300" dirty="0" err="1"/>
              <a:t>use</a:t>
            </a:r>
            <a:r>
              <a:rPr lang="da-DK" sz="2300" dirty="0"/>
              <a:t>, </a:t>
            </a:r>
            <a:r>
              <a:rPr lang="da-DK" sz="2300" dirty="0" err="1"/>
              <a:t>different</a:t>
            </a:r>
            <a:r>
              <a:rPr lang="da-DK" sz="2300" dirty="0"/>
              <a:t> types of </a:t>
            </a:r>
            <a:r>
              <a:rPr lang="da-DK" sz="2300" dirty="0" err="1"/>
              <a:t>substances</a:t>
            </a:r>
            <a:r>
              <a:rPr lang="da-DK" sz="2300" dirty="0"/>
              <a:t>, and </a:t>
            </a:r>
            <a:r>
              <a:rPr lang="da-DK" sz="2300" dirty="0" err="1"/>
              <a:t>demographic</a:t>
            </a:r>
            <a:r>
              <a:rPr lang="da-DK" sz="2300" dirty="0"/>
              <a:t> differences </a:t>
            </a:r>
          </a:p>
          <a:p>
            <a:pPr lvl="0"/>
            <a:endParaRPr lang="da-DK" sz="2300" dirty="0"/>
          </a:p>
          <a:p>
            <a:pPr lvl="0"/>
            <a:r>
              <a:rPr lang="da-DK" sz="2300" dirty="0"/>
              <a:t>7,033 </a:t>
            </a:r>
            <a:r>
              <a:rPr lang="da-DK" sz="2300" dirty="0" err="1"/>
              <a:t>young</a:t>
            </a:r>
            <a:r>
              <a:rPr lang="da-DK" sz="2300" dirty="0"/>
              <a:t> </a:t>
            </a:r>
            <a:r>
              <a:rPr lang="da-DK" sz="2300" dirty="0" err="1"/>
              <a:t>people</a:t>
            </a:r>
            <a:r>
              <a:rPr lang="da-DK" sz="2300" dirty="0"/>
              <a:t> </a:t>
            </a:r>
            <a:r>
              <a:rPr lang="da-DK" sz="2300" dirty="0" err="1"/>
              <a:t>invited</a:t>
            </a:r>
            <a:r>
              <a:rPr lang="da-DK" sz="2300" dirty="0"/>
              <a:t>; </a:t>
            </a:r>
            <a:r>
              <a:rPr lang="da-DK" sz="2300" b="1" dirty="0"/>
              <a:t>2,166 </a:t>
            </a:r>
            <a:r>
              <a:rPr lang="da-DK" sz="2300" b="1" dirty="0" err="1"/>
              <a:t>completed</a:t>
            </a:r>
            <a:r>
              <a:rPr lang="da-DK" sz="2300" b="1" dirty="0"/>
              <a:t> the </a:t>
            </a:r>
            <a:r>
              <a:rPr lang="da-DK" sz="2300" b="1" dirty="0" err="1"/>
              <a:t>survey</a:t>
            </a:r>
            <a:r>
              <a:rPr lang="da-DK" sz="2300" dirty="0"/>
              <a:t>; </a:t>
            </a:r>
            <a:r>
              <a:rPr lang="da-DK" sz="2300" dirty="0" err="1"/>
              <a:t>results</a:t>
            </a:r>
            <a:r>
              <a:rPr lang="da-DK" sz="2300" dirty="0"/>
              <a:t> </a:t>
            </a:r>
            <a:r>
              <a:rPr lang="da-DK" sz="2300" dirty="0" err="1"/>
              <a:t>are</a:t>
            </a:r>
            <a:r>
              <a:rPr lang="da-DK" sz="2300" dirty="0"/>
              <a:t> </a:t>
            </a:r>
            <a:r>
              <a:rPr lang="da-DK" sz="2300" dirty="0" err="1"/>
              <a:t>weighted</a:t>
            </a:r>
            <a:r>
              <a:rPr lang="da-DK" sz="2300" dirty="0"/>
              <a:t> to </a:t>
            </a:r>
            <a:r>
              <a:rPr lang="da-DK" sz="2300" dirty="0" err="1"/>
              <a:t>account</a:t>
            </a:r>
            <a:r>
              <a:rPr lang="da-DK" sz="2300" dirty="0"/>
              <a:t> for differences </a:t>
            </a:r>
            <a:r>
              <a:rPr lang="da-DK" sz="2300" dirty="0" err="1"/>
              <a:t>between</a:t>
            </a:r>
            <a:r>
              <a:rPr lang="da-DK" sz="2300" dirty="0"/>
              <a:t> respondents and non-respondents </a:t>
            </a:r>
          </a:p>
          <a:p>
            <a:pPr lvl="0"/>
            <a:endParaRPr lang="da-DK" sz="2300" dirty="0"/>
          </a:p>
          <a:p>
            <a:pPr lvl="0"/>
            <a:r>
              <a:rPr lang="da-DK" sz="2300" b="1" dirty="0"/>
              <a:t>Purpose:</a:t>
            </a:r>
            <a:r>
              <a:rPr lang="da-DK" sz="2300" dirty="0"/>
              <a:t> To monitor trends in </a:t>
            </a:r>
            <a:r>
              <a:rPr lang="da-DK" sz="2300" dirty="0" err="1"/>
              <a:t>substance</a:t>
            </a:r>
            <a:r>
              <a:rPr lang="da-DK" sz="2300" dirty="0"/>
              <a:t> </a:t>
            </a:r>
            <a:r>
              <a:rPr lang="da-DK" sz="2300" dirty="0" err="1"/>
              <a:t>use</a:t>
            </a:r>
            <a:r>
              <a:rPr lang="da-DK" sz="2300" dirty="0"/>
              <a:t> and </a:t>
            </a:r>
            <a:r>
              <a:rPr lang="da-DK" sz="2300" dirty="0" err="1"/>
              <a:t>related</a:t>
            </a:r>
            <a:r>
              <a:rPr lang="da-DK" sz="2300" dirty="0"/>
              <a:t> factors </a:t>
            </a:r>
            <a:r>
              <a:rPr lang="da-DK" sz="2300" dirty="0" err="1"/>
              <a:t>among</a:t>
            </a:r>
            <a:r>
              <a:rPr lang="da-DK" sz="2300" dirty="0"/>
              <a:t> </a:t>
            </a:r>
            <a:r>
              <a:rPr lang="da-DK" sz="2300" dirty="0" err="1"/>
              <a:t>young</a:t>
            </a:r>
            <a:r>
              <a:rPr lang="da-DK" sz="2300" dirty="0"/>
              <a:t> </a:t>
            </a:r>
            <a:r>
              <a:rPr lang="da-DK" sz="2300" dirty="0" err="1"/>
              <a:t>people</a:t>
            </a:r>
            <a:r>
              <a:rPr lang="da-DK" sz="2300" dirty="0"/>
              <a:t> and provide </a:t>
            </a:r>
            <a:r>
              <a:rPr lang="da-DK" sz="2300" dirty="0" err="1"/>
              <a:t>evidence</a:t>
            </a:r>
            <a:r>
              <a:rPr lang="da-DK" sz="2300" dirty="0"/>
              <a:t> for </a:t>
            </a:r>
            <a:r>
              <a:rPr lang="da-DK" sz="2300" dirty="0" err="1"/>
              <a:t>prevention</a:t>
            </a:r>
            <a:r>
              <a:rPr lang="da-DK" sz="2300" dirty="0"/>
              <a:t>, </a:t>
            </a:r>
            <a:r>
              <a:rPr lang="da-DK" sz="2300" dirty="0" err="1"/>
              <a:t>treatment</a:t>
            </a:r>
            <a:r>
              <a:rPr lang="da-DK" sz="2300" dirty="0"/>
              <a:t> </a:t>
            </a:r>
            <a:r>
              <a:rPr lang="da-DK" sz="2300" dirty="0" err="1"/>
              <a:t>development</a:t>
            </a:r>
            <a:r>
              <a:rPr lang="da-DK" sz="2300" dirty="0"/>
              <a:t> and policy</a:t>
            </a:r>
          </a:p>
          <a:p>
            <a:endParaRPr lang="en-GB" sz="2300" dirty="0"/>
          </a:p>
        </p:txBody>
      </p:sp>
      <p:sp>
        <p:nvSpPr>
          <p:cNvPr id="4" name="Pladsholder til dato 3">
            <a:extLst>
              <a:ext uri="{FF2B5EF4-FFF2-40B4-BE49-F238E27FC236}">
                <a16:creationId xmlns:a16="http://schemas.microsoft.com/office/drawing/2014/main" id="{9D5AEDDC-76FA-209F-6770-4EFFDC30BEE8}"/>
              </a:ext>
            </a:extLst>
          </p:cNvPr>
          <p:cNvSpPr>
            <a:spLocks noGrp="1"/>
          </p:cNvSpPr>
          <p:nvPr>
            <p:ph type="dt" sz="half" idx="10"/>
          </p:nvPr>
        </p:nvSpPr>
        <p:spPr/>
        <p:txBody>
          <a:bodyPr/>
          <a:lstStyle/>
          <a:p>
            <a:fld id="{9DE02172-4448-4500-AA86-1BF973FCBBF2}" type="datetime1">
              <a:rPr lang="en-GB" smtClean="0"/>
              <a:t>14/09/2026</a:t>
            </a:fld>
            <a:endParaRPr lang="en-GB" dirty="0"/>
          </a:p>
        </p:txBody>
      </p:sp>
    </p:spTree>
    <p:extLst>
      <p:ext uri="{BB962C8B-B14F-4D97-AF65-F5344CB8AC3E}">
        <p14:creationId xmlns:p14="http://schemas.microsoft.com/office/powerpoint/2010/main" val="1686507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4F05CD-1D85-8EDB-0F6D-BF76193EF720}"/>
              </a:ext>
            </a:extLst>
          </p:cNvPr>
          <p:cNvSpPr>
            <a:spLocks noGrp="1"/>
          </p:cNvSpPr>
          <p:nvPr>
            <p:ph type="title"/>
          </p:nvPr>
        </p:nvSpPr>
        <p:spPr/>
        <p:txBody>
          <a:bodyPr/>
          <a:lstStyle/>
          <a:p>
            <a:r>
              <a:rPr lang="en-GB" dirty="0"/>
              <a:t>Definition of substance use in the family</a:t>
            </a:r>
          </a:p>
        </p:txBody>
      </p:sp>
      <p:sp>
        <p:nvSpPr>
          <p:cNvPr id="5" name="Pladsholder til indhold 4">
            <a:extLst>
              <a:ext uri="{FF2B5EF4-FFF2-40B4-BE49-F238E27FC236}">
                <a16:creationId xmlns:a16="http://schemas.microsoft.com/office/drawing/2014/main" id="{01A20927-217C-AA95-4920-BF10F3313904}"/>
              </a:ext>
            </a:extLst>
          </p:cNvPr>
          <p:cNvSpPr>
            <a:spLocks noGrp="1"/>
          </p:cNvSpPr>
          <p:nvPr>
            <p:ph idx="1"/>
          </p:nvPr>
        </p:nvSpPr>
        <p:spPr/>
        <p:txBody>
          <a:bodyPr/>
          <a:lstStyle/>
          <a:p>
            <a:r>
              <a:rPr lang="da-DK" sz="2400" i="1" dirty="0"/>
              <a:t>“</a:t>
            </a:r>
            <a:r>
              <a:rPr lang="da-DK" sz="2400" i="1" dirty="0" err="1"/>
              <a:t>When</a:t>
            </a:r>
            <a:r>
              <a:rPr lang="da-DK" sz="2400" i="1" dirty="0"/>
              <a:t> </a:t>
            </a:r>
            <a:r>
              <a:rPr lang="da-DK" sz="2400" i="1" dirty="0" err="1"/>
              <a:t>you</a:t>
            </a:r>
            <a:r>
              <a:rPr lang="da-DK" sz="2400" i="1" dirty="0"/>
              <a:t> </a:t>
            </a:r>
            <a:r>
              <a:rPr lang="da-DK" sz="2400" i="1" dirty="0" err="1"/>
              <a:t>were</a:t>
            </a:r>
            <a:r>
              <a:rPr lang="da-DK" sz="2400" i="1" dirty="0"/>
              <a:t> growing up (up to age 18, or up to the present </a:t>
            </a:r>
            <a:r>
              <a:rPr lang="da-DK" sz="2400" i="1" dirty="0" err="1"/>
              <a:t>if</a:t>
            </a:r>
            <a:r>
              <a:rPr lang="da-DK" sz="2400" i="1" dirty="0"/>
              <a:t> under 18), did </a:t>
            </a:r>
            <a:r>
              <a:rPr lang="da-DK" sz="2400" i="1" dirty="0" err="1"/>
              <a:t>you</a:t>
            </a:r>
            <a:r>
              <a:rPr lang="da-DK" sz="2400" i="1" dirty="0"/>
              <a:t> ever live with </a:t>
            </a:r>
            <a:r>
              <a:rPr lang="da-DK" sz="2400" i="1" dirty="0" err="1"/>
              <a:t>someone</a:t>
            </a:r>
            <a:r>
              <a:rPr lang="da-DK" sz="2400" i="1" dirty="0"/>
              <a:t> </a:t>
            </a:r>
            <a:r>
              <a:rPr lang="da-DK" sz="2400" i="1" dirty="0" err="1"/>
              <a:t>who</a:t>
            </a:r>
            <a:r>
              <a:rPr lang="da-DK" sz="2400" i="1" dirty="0"/>
              <a:t> had an </a:t>
            </a:r>
            <a:r>
              <a:rPr lang="da-DK" sz="2400" i="1" dirty="0" err="1"/>
              <a:t>alcohol</a:t>
            </a:r>
            <a:r>
              <a:rPr lang="da-DK" sz="2400" i="1" dirty="0"/>
              <a:t> problem or </a:t>
            </a:r>
            <a:r>
              <a:rPr lang="da-DK" sz="2400" i="1" dirty="0" err="1"/>
              <a:t>problematic</a:t>
            </a:r>
            <a:r>
              <a:rPr lang="da-DK" sz="2400" i="1" dirty="0"/>
              <a:t> drug </a:t>
            </a:r>
            <a:r>
              <a:rPr lang="da-DK" sz="2400" i="1" dirty="0" err="1"/>
              <a:t>use</a:t>
            </a:r>
            <a:r>
              <a:rPr lang="da-DK" sz="2400" i="1" dirty="0"/>
              <a:t>?”</a:t>
            </a:r>
            <a:endParaRPr lang="da-DK" sz="2400" dirty="0"/>
          </a:p>
          <a:p>
            <a:endParaRPr lang="da-DK" sz="2400" b="1" dirty="0"/>
          </a:p>
          <a:p>
            <a:r>
              <a:rPr lang="da-DK" sz="2400" b="1" dirty="0" err="1"/>
              <a:t>Follow-up</a:t>
            </a:r>
            <a:r>
              <a:rPr lang="da-DK" sz="2400" b="1" dirty="0"/>
              <a:t> </a:t>
            </a:r>
            <a:r>
              <a:rPr lang="da-DK" sz="2400" b="1" dirty="0" err="1"/>
              <a:t>question</a:t>
            </a:r>
            <a:r>
              <a:rPr lang="da-DK" sz="2400" b="1" dirty="0"/>
              <a:t>: </a:t>
            </a:r>
            <a:r>
              <a:rPr lang="da-DK" sz="2400" dirty="0" err="1"/>
              <a:t>Who</a:t>
            </a:r>
            <a:r>
              <a:rPr lang="da-DK" sz="2400" dirty="0"/>
              <a:t> </a:t>
            </a:r>
            <a:r>
              <a:rPr lang="da-DK" sz="2400" dirty="0" err="1"/>
              <a:t>was</a:t>
            </a:r>
            <a:r>
              <a:rPr lang="da-DK" sz="2400" dirty="0"/>
              <a:t> the person?</a:t>
            </a:r>
            <a:br>
              <a:rPr lang="da-DK" sz="2400" dirty="0"/>
            </a:br>
            <a:r>
              <a:rPr lang="da-DK" sz="2400" dirty="0" err="1"/>
              <a:t>Mother</a:t>
            </a:r>
            <a:r>
              <a:rPr lang="da-DK" sz="2400" dirty="0"/>
              <a:t>, </a:t>
            </a:r>
            <a:r>
              <a:rPr lang="da-DK" sz="2400" dirty="0" err="1"/>
              <a:t>father</a:t>
            </a:r>
            <a:r>
              <a:rPr lang="da-DK" sz="2400" dirty="0"/>
              <a:t>, </a:t>
            </a:r>
            <a:r>
              <a:rPr lang="da-DK" sz="2400" dirty="0" err="1"/>
              <a:t>stepmother</a:t>
            </a:r>
            <a:r>
              <a:rPr lang="da-DK" sz="2400" dirty="0"/>
              <a:t>, </a:t>
            </a:r>
            <a:r>
              <a:rPr lang="da-DK" sz="2400" dirty="0" err="1"/>
              <a:t>stepfather</a:t>
            </a:r>
            <a:r>
              <a:rPr lang="da-DK" sz="2400" dirty="0"/>
              <a:t>, </a:t>
            </a:r>
            <a:r>
              <a:rPr lang="da-DK" sz="2400" dirty="0" err="1"/>
              <a:t>sibling</a:t>
            </a:r>
            <a:r>
              <a:rPr lang="da-DK" sz="2400" dirty="0"/>
              <a:t>(s), or </a:t>
            </a:r>
            <a:r>
              <a:rPr lang="da-DK" sz="2400" dirty="0" err="1"/>
              <a:t>others</a:t>
            </a:r>
            <a:r>
              <a:rPr lang="da-DK" sz="2400" dirty="0"/>
              <a:t>.</a:t>
            </a:r>
          </a:p>
          <a:p>
            <a:endParaRPr lang="da-DK" sz="2400" dirty="0"/>
          </a:p>
          <a:p>
            <a:r>
              <a:rPr lang="da-DK" sz="2400" dirty="0"/>
              <a:t>→ </a:t>
            </a:r>
            <a:r>
              <a:rPr lang="da-DK" sz="2400" b="1" dirty="0"/>
              <a:t>Family </a:t>
            </a:r>
            <a:r>
              <a:rPr lang="da-DK" sz="2400" b="1" dirty="0" err="1"/>
              <a:t>substance</a:t>
            </a:r>
            <a:r>
              <a:rPr lang="da-DK" sz="2400" b="1" dirty="0"/>
              <a:t> </a:t>
            </a:r>
            <a:r>
              <a:rPr lang="da-DK" sz="2400" b="1" dirty="0" err="1"/>
              <a:t>use</a:t>
            </a:r>
            <a:r>
              <a:rPr lang="da-DK" sz="2400" b="1" dirty="0"/>
              <a:t> problems:</a:t>
            </a:r>
            <a:r>
              <a:rPr lang="da-DK" sz="2400" dirty="0"/>
              <a:t> Reporting </a:t>
            </a:r>
            <a:r>
              <a:rPr lang="da-DK" sz="2400" dirty="0" err="1"/>
              <a:t>having</a:t>
            </a:r>
            <a:r>
              <a:rPr lang="da-DK" sz="2400" dirty="0"/>
              <a:t> </a:t>
            </a:r>
            <a:r>
              <a:rPr lang="da-DK" sz="2400" dirty="0" err="1"/>
              <a:t>lived</a:t>
            </a:r>
            <a:r>
              <a:rPr lang="da-DK" sz="2400" dirty="0"/>
              <a:t> with at </a:t>
            </a:r>
            <a:r>
              <a:rPr lang="da-DK" sz="2400" dirty="0" err="1"/>
              <a:t>least</a:t>
            </a:r>
            <a:r>
              <a:rPr lang="da-DK" sz="2400" dirty="0"/>
              <a:t> </a:t>
            </a:r>
            <a:r>
              <a:rPr lang="da-DK" sz="2400" dirty="0" err="1"/>
              <a:t>one</a:t>
            </a:r>
            <a:r>
              <a:rPr lang="da-DK" sz="2400" dirty="0"/>
              <a:t> person with an </a:t>
            </a:r>
            <a:r>
              <a:rPr lang="da-DK" sz="2400" dirty="0" err="1"/>
              <a:t>alcohol</a:t>
            </a:r>
            <a:r>
              <a:rPr lang="da-DK" sz="2400" dirty="0"/>
              <a:t> or drug problem.</a:t>
            </a:r>
          </a:p>
          <a:p>
            <a:endParaRPr lang="en-GB" sz="2400" dirty="0"/>
          </a:p>
        </p:txBody>
      </p:sp>
      <p:sp>
        <p:nvSpPr>
          <p:cNvPr id="4" name="Pladsholder til dato 3">
            <a:extLst>
              <a:ext uri="{FF2B5EF4-FFF2-40B4-BE49-F238E27FC236}">
                <a16:creationId xmlns:a16="http://schemas.microsoft.com/office/drawing/2014/main" id="{74161F19-F2E7-F8F5-5AC5-C074EAB046A8}"/>
              </a:ext>
            </a:extLst>
          </p:cNvPr>
          <p:cNvSpPr>
            <a:spLocks noGrp="1"/>
          </p:cNvSpPr>
          <p:nvPr>
            <p:ph type="dt" sz="half" idx="10"/>
          </p:nvPr>
        </p:nvSpPr>
        <p:spPr/>
        <p:txBody>
          <a:bodyPr/>
          <a:lstStyle/>
          <a:p>
            <a:fld id="{56A74B8D-D91A-4D16-A970-88DA779AE17D}" type="datetime1">
              <a:rPr lang="en-GB" smtClean="0"/>
              <a:t>14/09/2026</a:t>
            </a:fld>
            <a:endParaRPr lang="en-GB" dirty="0"/>
          </a:p>
        </p:txBody>
      </p:sp>
    </p:spTree>
    <p:extLst>
      <p:ext uri="{BB962C8B-B14F-4D97-AF65-F5344CB8AC3E}">
        <p14:creationId xmlns:p14="http://schemas.microsoft.com/office/powerpoint/2010/main" val="1282641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B3EF9B-CF36-4A48-E2F2-02D36516A972}"/>
              </a:ext>
            </a:extLst>
          </p:cNvPr>
          <p:cNvSpPr>
            <a:spLocks noGrp="1"/>
          </p:cNvSpPr>
          <p:nvPr>
            <p:ph type="title"/>
          </p:nvPr>
        </p:nvSpPr>
        <p:spPr/>
        <p:txBody>
          <a:bodyPr/>
          <a:lstStyle/>
          <a:p>
            <a:r>
              <a:rPr lang="en-GB" dirty="0"/>
              <a:t>Gambling defined in this study</a:t>
            </a:r>
          </a:p>
        </p:txBody>
      </p:sp>
      <p:sp>
        <p:nvSpPr>
          <p:cNvPr id="3" name="Pladsholder til indhold 2">
            <a:extLst>
              <a:ext uri="{FF2B5EF4-FFF2-40B4-BE49-F238E27FC236}">
                <a16:creationId xmlns:a16="http://schemas.microsoft.com/office/drawing/2014/main" id="{025BFE4D-21CC-376B-9C8B-F2D6AC1BCE5E}"/>
              </a:ext>
            </a:extLst>
          </p:cNvPr>
          <p:cNvSpPr>
            <a:spLocks noGrp="1"/>
          </p:cNvSpPr>
          <p:nvPr>
            <p:ph idx="1"/>
          </p:nvPr>
        </p:nvSpPr>
        <p:spPr/>
        <p:txBody>
          <a:bodyPr/>
          <a:lstStyle/>
          <a:p>
            <a:r>
              <a:rPr lang="da-DK" sz="2400" dirty="0" err="1"/>
              <a:t>Activities</a:t>
            </a:r>
            <a:r>
              <a:rPr lang="da-DK" sz="2400" dirty="0"/>
              <a:t> </a:t>
            </a:r>
            <a:r>
              <a:rPr lang="da-DK" sz="2400" dirty="0" err="1"/>
              <a:t>where</a:t>
            </a:r>
            <a:r>
              <a:rPr lang="da-DK" sz="2400" dirty="0"/>
              <a:t> participants </a:t>
            </a:r>
            <a:r>
              <a:rPr lang="da-DK" sz="2400" dirty="0" err="1"/>
              <a:t>could</a:t>
            </a:r>
            <a:r>
              <a:rPr lang="da-DK" sz="2400" dirty="0"/>
              <a:t> </a:t>
            </a:r>
            <a:r>
              <a:rPr lang="da-DK" sz="2400" b="1" dirty="0" err="1"/>
              <a:t>stake</a:t>
            </a:r>
            <a:r>
              <a:rPr lang="da-DK" sz="2400" b="1" dirty="0"/>
              <a:t> and </a:t>
            </a:r>
            <a:r>
              <a:rPr lang="da-DK" sz="2400" b="1" dirty="0" err="1"/>
              <a:t>win</a:t>
            </a:r>
            <a:r>
              <a:rPr lang="da-DK" sz="2400" b="1" dirty="0"/>
              <a:t> </a:t>
            </a:r>
            <a:r>
              <a:rPr lang="da-DK" sz="2400" b="1" dirty="0" err="1"/>
              <a:t>money</a:t>
            </a:r>
            <a:r>
              <a:rPr lang="da-DK" sz="2400" b="1" dirty="0"/>
              <a:t> or </a:t>
            </a:r>
            <a:r>
              <a:rPr lang="da-DK" sz="2400" b="1" dirty="0" err="1"/>
              <a:t>something</a:t>
            </a:r>
            <a:r>
              <a:rPr lang="da-DK" sz="2400" b="1" dirty="0"/>
              <a:t> of </a:t>
            </a:r>
            <a:r>
              <a:rPr lang="da-DK" sz="2400" b="1" dirty="0" err="1"/>
              <a:t>monetary</a:t>
            </a:r>
            <a:r>
              <a:rPr lang="da-DK" sz="2400" b="1" dirty="0"/>
              <a:t> </a:t>
            </a:r>
            <a:r>
              <a:rPr lang="da-DK" sz="2400" b="1" dirty="0" err="1"/>
              <a:t>value</a:t>
            </a:r>
            <a:r>
              <a:rPr lang="da-DK" sz="2400" dirty="0"/>
              <a:t>, </a:t>
            </a:r>
            <a:r>
              <a:rPr lang="da-DK" sz="2400" dirty="0" err="1"/>
              <a:t>including</a:t>
            </a:r>
            <a:r>
              <a:rPr lang="da-DK" sz="2400" dirty="0"/>
              <a:t> </a:t>
            </a:r>
            <a:r>
              <a:rPr lang="da-DK" sz="2400" dirty="0" err="1"/>
              <a:t>cryptocurrency</a:t>
            </a:r>
            <a:r>
              <a:rPr lang="da-DK" sz="2400" dirty="0"/>
              <a:t> or virtual items from computer games. </a:t>
            </a:r>
          </a:p>
          <a:p>
            <a:pPr lvl="0"/>
            <a:endParaRPr lang="da-DK" sz="2400" dirty="0"/>
          </a:p>
          <a:p>
            <a:r>
              <a:rPr lang="da-DK" sz="2400" dirty="0"/>
              <a:t>Gambling participation: Any gambling </a:t>
            </a:r>
            <a:r>
              <a:rPr lang="da-DK" sz="2400" dirty="0" err="1"/>
              <a:t>during</a:t>
            </a:r>
            <a:r>
              <a:rPr lang="da-DK" sz="2400" dirty="0"/>
              <a:t> </a:t>
            </a:r>
            <a:r>
              <a:rPr lang="da-DK" sz="2400" b="1" dirty="0"/>
              <a:t>the </a:t>
            </a:r>
            <a:r>
              <a:rPr lang="da-DK" sz="2400" b="1" dirty="0" err="1"/>
              <a:t>past</a:t>
            </a:r>
            <a:r>
              <a:rPr lang="da-DK" sz="2400" b="1" dirty="0"/>
              <a:t> 12 </a:t>
            </a:r>
            <a:r>
              <a:rPr lang="da-DK" sz="2400" b="1" dirty="0" err="1"/>
              <a:t>months</a:t>
            </a:r>
            <a:r>
              <a:rPr lang="da-DK" sz="2400" dirty="0"/>
              <a:t>. </a:t>
            </a:r>
            <a:r>
              <a:rPr lang="da-DK" sz="2400" dirty="0" err="1"/>
              <a:t>Frequency</a:t>
            </a:r>
            <a:r>
              <a:rPr lang="da-DK" sz="2400" dirty="0"/>
              <a:t> </a:t>
            </a:r>
            <a:r>
              <a:rPr lang="da-DK" sz="2400" dirty="0" err="1"/>
              <a:t>was</a:t>
            </a:r>
            <a:r>
              <a:rPr lang="da-DK" sz="2400" dirty="0"/>
              <a:t> </a:t>
            </a:r>
            <a:r>
              <a:rPr lang="da-DK" sz="2400" dirty="0" err="1"/>
              <a:t>additionally</a:t>
            </a:r>
            <a:r>
              <a:rPr lang="da-DK" sz="2400" dirty="0"/>
              <a:t> </a:t>
            </a:r>
            <a:r>
              <a:rPr lang="da-DK" sz="2400" dirty="0" err="1"/>
              <a:t>measured</a:t>
            </a:r>
            <a:r>
              <a:rPr lang="da-DK" sz="2400" dirty="0"/>
              <a:t> as </a:t>
            </a:r>
            <a:r>
              <a:rPr lang="da-DK" sz="2400" dirty="0" err="1"/>
              <a:t>number</a:t>
            </a:r>
            <a:r>
              <a:rPr lang="da-DK" sz="2400" dirty="0"/>
              <a:t> of gambling </a:t>
            </a:r>
            <a:r>
              <a:rPr lang="da-DK" sz="2400" dirty="0" err="1"/>
              <a:t>days</a:t>
            </a:r>
            <a:r>
              <a:rPr lang="da-DK" sz="2400" dirty="0"/>
              <a:t> </a:t>
            </a:r>
            <a:r>
              <a:rPr lang="da-DK" sz="2400" dirty="0" err="1"/>
              <a:t>during</a:t>
            </a:r>
            <a:r>
              <a:rPr lang="da-DK" sz="2400" dirty="0"/>
              <a:t> the </a:t>
            </a:r>
            <a:r>
              <a:rPr lang="da-DK" sz="2400" dirty="0" err="1"/>
              <a:t>past</a:t>
            </a:r>
            <a:r>
              <a:rPr lang="da-DK" sz="2400" dirty="0"/>
              <a:t> 30 </a:t>
            </a:r>
            <a:r>
              <a:rPr lang="da-DK" sz="2400" dirty="0" err="1"/>
              <a:t>days</a:t>
            </a:r>
            <a:r>
              <a:rPr lang="da-DK" sz="2400" dirty="0"/>
              <a:t>. </a:t>
            </a:r>
          </a:p>
          <a:p>
            <a:endParaRPr lang="da-DK" sz="2400" dirty="0"/>
          </a:p>
          <a:p>
            <a:r>
              <a:rPr lang="da-DK" sz="2400" dirty="0"/>
              <a:t>The </a:t>
            </a:r>
            <a:r>
              <a:rPr lang="da-DK" sz="2400" dirty="0" err="1"/>
              <a:t>survey</a:t>
            </a:r>
            <a:r>
              <a:rPr lang="da-DK" sz="2400" dirty="0"/>
              <a:t> </a:t>
            </a:r>
            <a:r>
              <a:rPr lang="da-DK" sz="2400" dirty="0" err="1"/>
              <a:t>also</a:t>
            </a:r>
            <a:r>
              <a:rPr lang="da-DK" sz="2400" dirty="0"/>
              <a:t> </a:t>
            </a:r>
            <a:r>
              <a:rPr lang="da-DK" sz="2400" dirty="0" err="1"/>
              <a:t>assessed</a:t>
            </a:r>
            <a:r>
              <a:rPr lang="da-DK" sz="2400" dirty="0"/>
              <a:t> </a:t>
            </a:r>
            <a:r>
              <a:rPr lang="da-DK" sz="2400" b="1" dirty="0"/>
              <a:t>gambling-</a:t>
            </a:r>
            <a:r>
              <a:rPr lang="da-DK" sz="2400" b="1" dirty="0" err="1"/>
              <a:t>related</a:t>
            </a:r>
            <a:r>
              <a:rPr lang="da-DK" sz="2400" b="1" dirty="0"/>
              <a:t> problems, gambling </a:t>
            </a:r>
            <a:r>
              <a:rPr lang="da-DK" sz="2400" b="1" dirty="0" err="1"/>
              <a:t>setting</a:t>
            </a:r>
            <a:r>
              <a:rPr lang="da-DK" sz="2400" b="1" dirty="0"/>
              <a:t> (online/</a:t>
            </a:r>
            <a:r>
              <a:rPr lang="da-DK" sz="2400" b="1" dirty="0" err="1"/>
              <a:t>physical</a:t>
            </a:r>
            <a:r>
              <a:rPr lang="da-DK" sz="2400" b="1" dirty="0"/>
              <a:t>), </a:t>
            </a:r>
            <a:r>
              <a:rPr lang="da-DK" sz="2400" b="1" dirty="0" err="1"/>
              <a:t>currency</a:t>
            </a:r>
            <a:r>
              <a:rPr lang="da-DK" sz="2400" b="1" dirty="0"/>
              <a:t> </a:t>
            </a:r>
            <a:r>
              <a:rPr lang="da-DK" sz="2400" b="1" dirty="0" err="1"/>
              <a:t>used</a:t>
            </a:r>
            <a:r>
              <a:rPr lang="da-DK" sz="2400" b="1" dirty="0"/>
              <a:t>, and </a:t>
            </a:r>
            <a:r>
              <a:rPr lang="da-DK" sz="2400" b="1" dirty="0" err="1"/>
              <a:t>motives</a:t>
            </a:r>
            <a:r>
              <a:rPr lang="da-DK" sz="2400" b="1" dirty="0"/>
              <a:t> for gambling</a:t>
            </a:r>
            <a:r>
              <a:rPr lang="da-DK" sz="2400" dirty="0"/>
              <a:t>.</a:t>
            </a:r>
          </a:p>
          <a:p>
            <a:endParaRPr lang="en-GB" sz="2400" dirty="0"/>
          </a:p>
        </p:txBody>
      </p:sp>
      <p:sp>
        <p:nvSpPr>
          <p:cNvPr id="4" name="Pladsholder til dato 3">
            <a:extLst>
              <a:ext uri="{FF2B5EF4-FFF2-40B4-BE49-F238E27FC236}">
                <a16:creationId xmlns:a16="http://schemas.microsoft.com/office/drawing/2014/main" id="{25572F44-3FB7-EF69-6CE8-4F73995C931E}"/>
              </a:ext>
            </a:extLst>
          </p:cNvPr>
          <p:cNvSpPr>
            <a:spLocks noGrp="1"/>
          </p:cNvSpPr>
          <p:nvPr>
            <p:ph type="dt" sz="half" idx="10"/>
          </p:nvPr>
        </p:nvSpPr>
        <p:spPr/>
        <p:txBody>
          <a:bodyPr/>
          <a:lstStyle/>
          <a:p>
            <a:fld id="{074FA9F8-E6E1-4A9D-B25D-241207BB3EB8}" type="datetime1">
              <a:rPr lang="en-GB" smtClean="0"/>
              <a:t>14/09/2026</a:t>
            </a:fld>
            <a:endParaRPr lang="en-GB" dirty="0"/>
          </a:p>
        </p:txBody>
      </p:sp>
    </p:spTree>
    <p:extLst>
      <p:ext uri="{BB962C8B-B14F-4D97-AF65-F5344CB8AC3E}">
        <p14:creationId xmlns:p14="http://schemas.microsoft.com/office/powerpoint/2010/main" val="1498440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F92D5A-40C5-0E42-B56F-9EED1C65C6C2}"/>
              </a:ext>
            </a:extLst>
          </p:cNvPr>
          <p:cNvSpPr>
            <a:spLocks noGrp="1"/>
          </p:cNvSpPr>
          <p:nvPr>
            <p:ph type="title"/>
          </p:nvPr>
        </p:nvSpPr>
        <p:spPr/>
        <p:txBody>
          <a:bodyPr/>
          <a:lstStyle/>
          <a:p>
            <a:r>
              <a:rPr lang="en-GB" dirty="0" err="1"/>
              <a:t>Gamling</a:t>
            </a:r>
            <a:r>
              <a:rPr lang="en-GB" dirty="0"/>
              <a:t> problems</a:t>
            </a:r>
          </a:p>
        </p:txBody>
      </p:sp>
      <p:sp>
        <p:nvSpPr>
          <p:cNvPr id="3" name="Pladsholder til indhold 2">
            <a:extLst>
              <a:ext uri="{FF2B5EF4-FFF2-40B4-BE49-F238E27FC236}">
                <a16:creationId xmlns:a16="http://schemas.microsoft.com/office/drawing/2014/main" id="{51DCE2B3-BFC9-247C-3F35-AE7E6B9D93E7}"/>
              </a:ext>
            </a:extLst>
          </p:cNvPr>
          <p:cNvSpPr>
            <a:spLocks noGrp="1"/>
          </p:cNvSpPr>
          <p:nvPr>
            <p:ph idx="1"/>
          </p:nvPr>
        </p:nvSpPr>
        <p:spPr>
          <a:xfrm>
            <a:off x="985838" y="1373020"/>
            <a:ext cx="10220325" cy="5484979"/>
          </a:xfrm>
          <a:solidFill>
            <a:schemeClr val="bg1"/>
          </a:solidFill>
        </p:spPr>
        <p:txBody>
          <a:bodyPr/>
          <a:lstStyle/>
          <a:p>
            <a:r>
              <a:rPr lang="da-DK" sz="2400" dirty="0"/>
              <a:t>NODS-</a:t>
            </a:r>
            <a:r>
              <a:rPr lang="da-DK" sz="2400" dirty="0" err="1"/>
              <a:t>CLiP</a:t>
            </a:r>
            <a:r>
              <a:rPr lang="da-DK" sz="2400" dirty="0"/>
              <a:t> (National Opinion Research Center DSM Screen for Gambling Problems - Control, </a:t>
            </a:r>
            <a:r>
              <a:rPr lang="da-DK" sz="2400" dirty="0" err="1"/>
              <a:t>Lying</a:t>
            </a:r>
            <a:r>
              <a:rPr lang="da-DK" sz="2400" dirty="0"/>
              <a:t>, </a:t>
            </a:r>
            <a:r>
              <a:rPr lang="da-DK" sz="2400" dirty="0" err="1"/>
              <a:t>Preoccupation</a:t>
            </a:r>
            <a:r>
              <a:rPr lang="da-DK" sz="2400" dirty="0"/>
              <a:t>)</a:t>
            </a:r>
          </a:p>
          <a:p>
            <a:endParaRPr lang="da-DK" sz="2400" b="1" dirty="0"/>
          </a:p>
          <a:p>
            <a:r>
              <a:rPr lang="da-DK" sz="2400" b="1" dirty="0"/>
              <a:t>Problem gambling</a:t>
            </a:r>
            <a:r>
              <a:rPr lang="da-DK" sz="2400" dirty="0"/>
              <a:t> </a:t>
            </a:r>
            <a:r>
              <a:rPr lang="da-DK" sz="2400" dirty="0" err="1"/>
              <a:t>was</a:t>
            </a:r>
            <a:r>
              <a:rPr lang="da-DK" sz="2400" dirty="0"/>
              <a:t> </a:t>
            </a:r>
            <a:r>
              <a:rPr lang="da-DK" sz="2400" dirty="0" err="1"/>
              <a:t>defined</a:t>
            </a:r>
            <a:r>
              <a:rPr lang="da-DK" sz="2400" dirty="0"/>
              <a:t> as </a:t>
            </a:r>
            <a:r>
              <a:rPr lang="da-DK" sz="2400" dirty="0" err="1"/>
              <a:t>reporting</a:t>
            </a:r>
            <a:r>
              <a:rPr lang="da-DK" sz="2400" dirty="0"/>
              <a:t> </a:t>
            </a:r>
            <a:r>
              <a:rPr lang="da-DK" sz="2400" b="1" dirty="0"/>
              <a:t>at </a:t>
            </a:r>
            <a:r>
              <a:rPr lang="da-DK" sz="2400" b="1" dirty="0" err="1"/>
              <a:t>least</a:t>
            </a:r>
            <a:r>
              <a:rPr lang="da-DK" sz="2400" b="1" dirty="0"/>
              <a:t> </a:t>
            </a:r>
            <a:r>
              <a:rPr lang="da-DK" sz="2400" b="1" dirty="0" err="1"/>
              <a:t>one</a:t>
            </a:r>
            <a:r>
              <a:rPr lang="da-DK" sz="2400" dirty="0"/>
              <a:t> of </a:t>
            </a:r>
            <a:r>
              <a:rPr lang="da-DK" sz="2400" dirty="0" err="1"/>
              <a:t>three</a:t>
            </a:r>
            <a:r>
              <a:rPr lang="da-DK" sz="2400" dirty="0"/>
              <a:t> gambling-</a:t>
            </a:r>
            <a:r>
              <a:rPr lang="da-DK" sz="2400" dirty="0" err="1"/>
              <a:t>related</a:t>
            </a:r>
            <a:r>
              <a:rPr lang="da-DK" sz="2400" dirty="0"/>
              <a:t> problems </a:t>
            </a:r>
            <a:r>
              <a:rPr lang="da-DK" sz="2400" dirty="0" err="1"/>
              <a:t>during</a:t>
            </a:r>
            <a:r>
              <a:rPr lang="da-DK" sz="2400" dirty="0"/>
              <a:t> the </a:t>
            </a:r>
            <a:r>
              <a:rPr lang="da-DK" sz="2400" dirty="0" err="1"/>
              <a:t>past</a:t>
            </a:r>
            <a:r>
              <a:rPr lang="da-DK" sz="2400" dirty="0"/>
              <a:t> 12 </a:t>
            </a:r>
            <a:r>
              <a:rPr lang="da-DK" sz="2400" dirty="0" err="1"/>
              <a:t>months</a:t>
            </a:r>
            <a:r>
              <a:rPr lang="da-DK" sz="2400" dirty="0"/>
              <a:t>:</a:t>
            </a:r>
          </a:p>
          <a:p>
            <a:pPr lvl="1"/>
            <a:endParaRPr lang="da-DK" sz="2400" dirty="0"/>
          </a:p>
          <a:p>
            <a:pPr lvl="1"/>
            <a:r>
              <a:rPr lang="da-DK" sz="2400" b="1" dirty="0" err="1"/>
              <a:t>Preoccupation</a:t>
            </a:r>
            <a:r>
              <a:rPr lang="da-DK" sz="2400" dirty="0"/>
              <a:t> with gambling for ≥2 </a:t>
            </a:r>
            <a:r>
              <a:rPr lang="da-DK" sz="2400" dirty="0" err="1"/>
              <a:t>weeks</a:t>
            </a:r>
            <a:r>
              <a:rPr lang="da-DK" sz="2400" dirty="0"/>
              <a:t> </a:t>
            </a:r>
          </a:p>
          <a:p>
            <a:pPr lvl="1"/>
            <a:r>
              <a:rPr lang="da-DK" sz="2400" b="1" dirty="0" err="1"/>
              <a:t>Attempts</a:t>
            </a:r>
            <a:r>
              <a:rPr lang="da-DK" sz="2400" b="1" dirty="0"/>
              <a:t> to stop, </a:t>
            </a:r>
            <a:r>
              <a:rPr lang="da-DK" sz="2400" b="1" dirty="0" err="1"/>
              <a:t>reduce</a:t>
            </a:r>
            <a:r>
              <a:rPr lang="da-DK" sz="2400" b="1" dirty="0"/>
              <a:t>, or </a:t>
            </a:r>
            <a:r>
              <a:rPr lang="da-DK" sz="2400" b="1" dirty="0" err="1"/>
              <a:t>control</a:t>
            </a:r>
            <a:r>
              <a:rPr lang="da-DK" sz="2400" dirty="0"/>
              <a:t> gambling </a:t>
            </a:r>
          </a:p>
          <a:p>
            <a:pPr lvl="1"/>
            <a:r>
              <a:rPr lang="da-DK" sz="2400" b="1" dirty="0" err="1"/>
              <a:t>Repeatedly</a:t>
            </a:r>
            <a:r>
              <a:rPr lang="da-DK" sz="2400" b="1" dirty="0"/>
              <a:t> </a:t>
            </a:r>
            <a:r>
              <a:rPr lang="da-DK" sz="2400" b="1" dirty="0" err="1"/>
              <a:t>lying</a:t>
            </a:r>
            <a:r>
              <a:rPr lang="da-DK" sz="2400" b="1" dirty="0"/>
              <a:t> to </a:t>
            </a:r>
            <a:r>
              <a:rPr lang="da-DK" sz="2400" b="1" dirty="0" err="1"/>
              <a:t>others</a:t>
            </a:r>
            <a:r>
              <a:rPr lang="da-DK" sz="2400" dirty="0"/>
              <a:t> </a:t>
            </a:r>
            <a:r>
              <a:rPr lang="da-DK" sz="2400" dirty="0" err="1"/>
              <a:t>about</a:t>
            </a:r>
            <a:r>
              <a:rPr lang="da-DK" sz="2400" dirty="0"/>
              <a:t> gambling or gambling losses </a:t>
            </a:r>
          </a:p>
          <a:p>
            <a:endParaRPr lang="da-DK" i="1" dirty="0"/>
          </a:p>
          <a:p>
            <a:r>
              <a:rPr lang="da-DK" i="1" dirty="0"/>
              <a:t>This </a:t>
            </a:r>
            <a:r>
              <a:rPr lang="da-DK" i="1" dirty="0" err="1"/>
              <a:t>represents</a:t>
            </a:r>
            <a:r>
              <a:rPr lang="da-DK" i="1" dirty="0"/>
              <a:t> a </a:t>
            </a:r>
            <a:r>
              <a:rPr lang="da-DK" i="1" dirty="0" err="1"/>
              <a:t>broad</a:t>
            </a:r>
            <a:r>
              <a:rPr lang="da-DK" i="1" dirty="0"/>
              <a:t> </a:t>
            </a:r>
            <a:r>
              <a:rPr lang="da-DK" i="1" dirty="0" err="1"/>
              <a:t>indicator</a:t>
            </a:r>
            <a:r>
              <a:rPr lang="da-DK" i="1" dirty="0"/>
              <a:t> of gambling-</a:t>
            </a:r>
            <a:r>
              <a:rPr lang="da-DK" i="1" dirty="0" err="1"/>
              <a:t>related</a:t>
            </a:r>
            <a:r>
              <a:rPr lang="da-DK" i="1" dirty="0"/>
              <a:t> problems </a:t>
            </a:r>
            <a:r>
              <a:rPr lang="da-DK" i="1" dirty="0" err="1"/>
              <a:t>rather</a:t>
            </a:r>
            <a:r>
              <a:rPr lang="da-DK" i="1" dirty="0"/>
              <a:t> </a:t>
            </a:r>
            <a:r>
              <a:rPr lang="da-DK" i="1" dirty="0" err="1"/>
              <a:t>than</a:t>
            </a:r>
            <a:r>
              <a:rPr lang="da-DK" i="1" dirty="0"/>
              <a:t> a </a:t>
            </a:r>
            <a:r>
              <a:rPr lang="da-DK" i="1" dirty="0" err="1"/>
              <a:t>clinical</a:t>
            </a:r>
            <a:r>
              <a:rPr lang="da-DK" i="1" dirty="0"/>
              <a:t> definition of gambling </a:t>
            </a:r>
            <a:r>
              <a:rPr lang="da-DK" i="1" dirty="0" err="1"/>
              <a:t>disorder</a:t>
            </a:r>
            <a:r>
              <a:rPr lang="da-DK" i="1" dirty="0"/>
              <a:t>.</a:t>
            </a:r>
            <a:endParaRPr lang="da-DK" dirty="0"/>
          </a:p>
          <a:p>
            <a:endParaRPr lang="en-GB" dirty="0"/>
          </a:p>
        </p:txBody>
      </p:sp>
      <p:sp>
        <p:nvSpPr>
          <p:cNvPr id="4" name="Pladsholder til dato 3">
            <a:extLst>
              <a:ext uri="{FF2B5EF4-FFF2-40B4-BE49-F238E27FC236}">
                <a16:creationId xmlns:a16="http://schemas.microsoft.com/office/drawing/2014/main" id="{89681512-B158-9843-6613-09D24A488FC7}"/>
              </a:ext>
            </a:extLst>
          </p:cNvPr>
          <p:cNvSpPr>
            <a:spLocks noGrp="1"/>
          </p:cNvSpPr>
          <p:nvPr>
            <p:ph type="dt" sz="half" idx="10"/>
          </p:nvPr>
        </p:nvSpPr>
        <p:spPr/>
        <p:txBody>
          <a:bodyPr/>
          <a:lstStyle/>
          <a:p>
            <a:fld id="{429162EA-9244-4367-AF53-ACF03A693A1B}" type="datetime1">
              <a:rPr lang="en-GB" smtClean="0"/>
              <a:t>14/09/2026</a:t>
            </a:fld>
            <a:endParaRPr lang="en-GB" dirty="0"/>
          </a:p>
        </p:txBody>
      </p:sp>
    </p:spTree>
    <p:extLst>
      <p:ext uri="{BB962C8B-B14F-4D97-AF65-F5344CB8AC3E}">
        <p14:creationId xmlns:p14="http://schemas.microsoft.com/office/powerpoint/2010/main" val="32036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BEF8DF-2C08-3E86-7CB5-CEF1D033AED4}"/>
              </a:ext>
            </a:extLst>
          </p:cNvPr>
          <p:cNvSpPr>
            <a:spLocks noGrp="1"/>
          </p:cNvSpPr>
          <p:nvPr>
            <p:ph type="title"/>
          </p:nvPr>
        </p:nvSpPr>
        <p:spPr/>
        <p:txBody>
          <a:bodyPr/>
          <a:lstStyle/>
          <a:p>
            <a:r>
              <a:rPr lang="en-GB" dirty="0"/>
              <a:t>Gambling during the last year</a:t>
            </a:r>
          </a:p>
        </p:txBody>
      </p:sp>
      <p:sp>
        <p:nvSpPr>
          <p:cNvPr id="3" name="Pladsholder til indhold 2">
            <a:extLst>
              <a:ext uri="{FF2B5EF4-FFF2-40B4-BE49-F238E27FC236}">
                <a16:creationId xmlns:a16="http://schemas.microsoft.com/office/drawing/2014/main" id="{20198F7F-E1C6-4E04-4E54-905776F5177A}"/>
              </a:ext>
            </a:extLst>
          </p:cNvPr>
          <p:cNvSpPr>
            <a:spLocks noGrp="1"/>
          </p:cNvSpPr>
          <p:nvPr>
            <p:ph idx="1"/>
          </p:nvPr>
        </p:nvSpPr>
        <p:spPr/>
        <p:txBody>
          <a:bodyPr/>
          <a:lstStyle/>
          <a:p>
            <a:endParaRPr lang="en-GB" sz="2400" dirty="0"/>
          </a:p>
          <a:p>
            <a:r>
              <a:rPr lang="en-GB" sz="2400" dirty="0"/>
              <a:t>Out of the 2152* young people*:</a:t>
            </a:r>
          </a:p>
          <a:p>
            <a:pPr lvl="1"/>
            <a:r>
              <a:rPr lang="en-GB" sz="2400" dirty="0"/>
              <a:t>70.9 % had not gambled in the past year</a:t>
            </a:r>
          </a:p>
          <a:p>
            <a:pPr lvl="1"/>
            <a:r>
              <a:rPr lang="en-GB" sz="2400" dirty="0"/>
              <a:t>29.1 % has gambled (n=554)</a:t>
            </a:r>
          </a:p>
          <a:p>
            <a:pPr lvl="1"/>
            <a:endParaRPr lang="en-GB" sz="2400" dirty="0"/>
          </a:p>
          <a:p>
            <a:pPr lvl="1"/>
            <a:endParaRPr lang="en-GB" dirty="0"/>
          </a:p>
          <a:p>
            <a:pPr marL="252000" lvl="1" indent="0">
              <a:buNone/>
            </a:pPr>
            <a:endParaRPr lang="en-GB" dirty="0"/>
          </a:p>
          <a:p>
            <a:pPr marL="252000" lvl="1" indent="0">
              <a:buNone/>
            </a:pPr>
            <a:r>
              <a:rPr lang="en-GB" dirty="0"/>
              <a:t>2152 of the total sample due to missing responses.</a:t>
            </a:r>
          </a:p>
          <a:p>
            <a:pPr marL="252000" lvl="1" indent="0">
              <a:buNone/>
            </a:pPr>
            <a:r>
              <a:rPr lang="en-GB" dirty="0"/>
              <a:t>Unweighted n and weighted %</a:t>
            </a:r>
          </a:p>
        </p:txBody>
      </p:sp>
      <p:sp>
        <p:nvSpPr>
          <p:cNvPr id="4" name="Pladsholder til dato 3">
            <a:extLst>
              <a:ext uri="{FF2B5EF4-FFF2-40B4-BE49-F238E27FC236}">
                <a16:creationId xmlns:a16="http://schemas.microsoft.com/office/drawing/2014/main" id="{39E018EF-64D3-0B0A-F25D-EBBABC0DFF4C}"/>
              </a:ext>
            </a:extLst>
          </p:cNvPr>
          <p:cNvSpPr>
            <a:spLocks noGrp="1"/>
          </p:cNvSpPr>
          <p:nvPr>
            <p:ph type="dt" sz="half" idx="10"/>
          </p:nvPr>
        </p:nvSpPr>
        <p:spPr/>
        <p:txBody>
          <a:bodyPr/>
          <a:lstStyle/>
          <a:p>
            <a:fld id="{1C3AD3CA-04D5-410E-9DFB-6CF9AC83D583}" type="datetime1">
              <a:rPr lang="en-GB" smtClean="0"/>
              <a:t>14/09/2026</a:t>
            </a:fld>
            <a:endParaRPr lang="en-GB" dirty="0"/>
          </a:p>
        </p:txBody>
      </p:sp>
    </p:spTree>
    <p:extLst>
      <p:ext uri="{BB962C8B-B14F-4D97-AF65-F5344CB8AC3E}">
        <p14:creationId xmlns:p14="http://schemas.microsoft.com/office/powerpoint/2010/main" val="4282577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D20C65-BCEC-0644-4FC7-3F6479BAFBA2}"/>
              </a:ext>
            </a:extLst>
          </p:cNvPr>
          <p:cNvSpPr>
            <a:spLocks noGrp="1"/>
          </p:cNvSpPr>
          <p:nvPr>
            <p:ph type="title"/>
          </p:nvPr>
        </p:nvSpPr>
        <p:spPr/>
        <p:txBody>
          <a:bodyPr/>
          <a:lstStyle/>
          <a:p>
            <a:r>
              <a:rPr lang="en-GB" dirty="0"/>
              <a:t>Gambling-related problems</a:t>
            </a:r>
          </a:p>
        </p:txBody>
      </p:sp>
      <p:sp>
        <p:nvSpPr>
          <p:cNvPr id="3" name="Pladsholder til indhold 2">
            <a:extLst>
              <a:ext uri="{FF2B5EF4-FFF2-40B4-BE49-F238E27FC236}">
                <a16:creationId xmlns:a16="http://schemas.microsoft.com/office/drawing/2014/main" id="{19DAA6DB-56D9-FD2E-FBBC-EAF823B97999}"/>
              </a:ext>
            </a:extLst>
          </p:cNvPr>
          <p:cNvSpPr>
            <a:spLocks noGrp="1"/>
          </p:cNvSpPr>
          <p:nvPr>
            <p:ph idx="1"/>
          </p:nvPr>
        </p:nvSpPr>
        <p:spPr/>
        <p:txBody>
          <a:bodyPr/>
          <a:lstStyle/>
          <a:p>
            <a:r>
              <a:rPr lang="en-GB" sz="2400" dirty="0"/>
              <a:t>In the total population, 10.5 % can be defined as having gambling-related problems (n =198).</a:t>
            </a:r>
          </a:p>
          <a:p>
            <a:endParaRPr lang="en-GB" sz="2400" dirty="0"/>
          </a:p>
          <a:p>
            <a:r>
              <a:rPr lang="en-GB" sz="2400" dirty="0"/>
              <a:t>Among young people who how had gambled in the past year (n=554):</a:t>
            </a:r>
          </a:p>
          <a:p>
            <a:pPr lvl="1"/>
            <a:r>
              <a:rPr lang="en-GB" sz="2400" dirty="0"/>
              <a:t>36.1 % had gambling-related problems </a:t>
            </a:r>
          </a:p>
          <a:p>
            <a:pPr lvl="1"/>
            <a:r>
              <a:rPr lang="en-GB" sz="2400" dirty="0"/>
              <a:t>63.9 % have gambled but not in a problematic way</a:t>
            </a:r>
          </a:p>
          <a:p>
            <a:endParaRPr lang="en-GB" sz="2400" dirty="0"/>
          </a:p>
        </p:txBody>
      </p:sp>
      <p:sp>
        <p:nvSpPr>
          <p:cNvPr id="4" name="Pladsholder til dato 3">
            <a:extLst>
              <a:ext uri="{FF2B5EF4-FFF2-40B4-BE49-F238E27FC236}">
                <a16:creationId xmlns:a16="http://schemas.microsoft.com/office/drawing/2014/main" id="{8E743800-8703-A975-FDB4-95077A4589E9}"/>
              </a:ext>
            </a:extLst>
          </p:cNvPr>
          <p:cNvSpPr>
            <a:spLocks noGrp="1"/>
          </p:cNvSpPr>
          <p:nvPr>
            <p:ph type="dt" sz="half" idx="10"/>
          </p:nvPr>
        </p:nvSpPr>
        <p:spPr/>
        <p:txBody>
          <a:bodyPr/>
          <a:lstStyle/>
          <a:p>
            <a:fld id="{12C3D75F-35D4-48E7-B0F7-298B327CE65F}" type="datetime1">
              <a:rPr lang="en-GB" smtClean="0"/>
              <a:t>14/09/2026</a:t>
            </a:fld>
            <a:endParaRPr lang="en-GB" dirty="0"/>
          </a:p>
        </p:txBody>
      </p:sp>
    </p:spTree>
    <p:extLst>
      <p:ext uri="{BB962C8B-B14F-4D97-AF65-F5344CB8AC3E}">
        <p14:creationId xmlns:p14="http://schemas.microsoft.com/office/powerpoint/2010/main" val="78594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22818A-9DCD-4C6C-F43E-1A2162991A05}"/>
              </a:ext>
            </a:extLst>
          </p:cNvPr>
          <p:cNvSpPr>
            <a:spLocks noGrp="1"/>
          </p:cNvSpPr>
          <p:nvPr>
            <p:ph type="title"/>
          </p:nvPr>
        </p:nvSpPr>
        <p:spPr/>
        <p:txBody>
          <a:bodyPr/>
          <a:lstStyle/>
          <a:p>
            <a:r>
              <a:rPr lang="en-GB" dirty="0"/>
              <a:t>Young people without and with substance use problems in the family</a:t>
            </a:r>
          </a:p>
        </p:txBody>
      </p:sp>
      <p:sp>
        <p:nvSpPr>
          <p:cNvPr id="4" name="Pladsholder til dato 3">
            <a:extLst>
              <a:ext uri="{FF2B5EF4-FFF2-40B4-BE49-F238E27FC236}">
                <a16:creationId xmlns:a16="http://schemas.microsoft.com/office/drawing/2014/main" id="{61DED67F-7FBF-C5E2-C9DA-958916DEEF20}"/>
              </a:ext>
            </a:extLst>
          </p:cNvPr>
          <p:cNvSpPr>
            <a:spLocks noGrp="1"/>
          </p:cNvSpPr>
          <p:nvPr>
            <p:ph type="dt" sz="half" idx="10"/>
          </p:nvPr>
        </p:nvSpPr>
        <p:spPr/>
        <p:txBody>
          <a:bodyPr/>
          <a:lstStyle/>
          <a:p>
            <a:fld id="{4AD34A23-FE79-48DB-98C1-6EA600A4AF1A}" type="datetime1">
              <a:rPr lang="en-GB" smtClean="0"/>
              <a:t>14/09/2026</a:t>
            </a:fld>
            <a:endParaRPr lang="en-GB" dirty="0"/>
          </a:p>
        </p:txBody>
      </p:sp>
      <p:graphicFrame>
        <p:nvGraphicFramePr>
          <p:cNvPr id="6" name="Pladsholder til indhold 4">
            <a:extLst>
              <a:ext uri="{FF2B5EF4-FFF2-40B4-BE49-F238E27FC236}">
                <a16:creationId xmlns:a16="http://schemas.microsoft.com/office/drawing/2014/main" id="{15805246-2F17-660E-AA52-7F5837E55FA5}"/>
              </a:ext>
            </a:extLst>
          </p:cNvPr>
          <p:cNvGraphicFramePr>
            <a:graphicFrameLocks/>
          </p:cNvGraphicFramePr>
          <p:nvPr>
            <p:extLst>
              <p:ext uri="{D42A27DB-BD31-4B8C-83A1-F6EECF244321}">
                <p14:modId xmlns:p14="http://schemas.microsoft.com/office/powerpoint/2010/main" val="3396662392"/>
              </p:ext>
            </p:extLst>
          </p:nvPr>
        </p:nvGraphicFramePr>
        <p:xfrm>
          <a:off x="26270" y="1593304"/>
          <a:ext cx="12188822" cy="4454067"/>
        </p:xfrm>
        <a:graphic>
          <a:graphicData uri="http://schemas.openxmlformats.org/drawingml/2006/table">
            <a:tbl>
              <a:tblPr firstRow="1" bandRow="1">
                <a:tableStyleId>{5C22544A-7EE6-4342-B048-85BDC9FD1C3A}</a:tableStyleId>
              </a:tblPr>
              <a:tblGrid>
                <a:gridCol w="4555974">
                  <a:extLst>
                    <a:ext uri="{9D8B030D-6E8A-4147-A177-3AD203B41FA5}">
                      <a16:colId xmlns:a16="http://schemas.microsoft.com/office/drawing/2014/main" val="1253236826"/>
                    </a:ext>
                  </a:extLst>
                </a:gridCol>
                <a:gridCol w="4127912">
                  <a:extLst>
                    <a:ext uri="{9D8B030D-6E8A-4147-A177-3AD203B41FA5}">
                      <a16:colId xmlns:a16="http://schemas.microsoft.com/office/drawing/2014/main" val="1449528589"/>
                    </a:ext>
                  </a:extLst>
                </a:gridCol>
                <a:gridCol w="3504936">
                  <a:extLst>
                    <a:ext uri="{9D8B030D-6E8A-4147-A177-3AD203B41FA5}">
                      <a16:colId xmlns:a16="http://schemas.microsoft.com/office/drawing/2014/main" val="779474347"/>
                    </a:ext>
                  </a:extLst>
                </a:gridCol>
              </a:tblGrid>
              <a:tr h="796467">
                <a:tc>
                  <a:txBody>
                    <a:bodyPr/>
                    <a:lstStyle/>
                    <a:p>
                      <a:r>
                        <a:rPr lang="en-GB" dirty="0"/>
                        <a:t>N=2152</a:t>
                      </a:r>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Young people without substance use problems in family (n=1,926)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Young people with substance use problems in family (n=240)</a:t>
                      </a:r>
                    </a:p>
                  </a:txBody>
                  <a:tcPr/>
                </a:tc>
                <a:extLst>
                  <a:ext uri="{0D108BD9-81ED-4DB2-BD59-A6C34878D82A}">
                    <a16:rowId xmlns:a16="http://schemas.microsoft.com/office/drawing/2014/main" val="4156641167"/>
                  </a:ext>
                </a:extLst>
              </a:tr>
              <a:tr h="7964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Last year gambling</a:t>
                      </a:r>
                    </a:p>
                    <a:p>
                      <a:r>
                        <a:rPr lang="en-GB" dirty="0"/>
                        <a:t>(n=554)</a:t>
                      </a:r>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29.4 %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 495</a:t>
                      </a:r>
                    </a:p>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26.9 %</a:t>
                      </a:r>
                    </a:p>
                    <a:p>
                      <a:r>
                        <a:rPr lang="en-GB" dirty="0"/>
                        <a:t>N= 59</a:t>
                      </a:r>
                    </a:p>
                  </a:txBody>
                  <a:tcPr/>
                </a:tc>
                <a:extLst>
                  <a:ext uri="{0D108BD9-81ED-4DB2-BD59-A6C34878D82A}">
                    <a16:rowId xmlns:a16="http://schemas.microsoft.com/office/drawing/2014/main" val="3040148227"/>
                  </a:ext>
                </a:extLst>
              </a:tr>
              <a:tr h="7964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Differences between the two groups</a:t>
                      </a:r>
                    </a:p>
                    <a:p>
                      <a:endParaRPr lang="en-GB" dirty="0"/>
                    </a:p>
                  </a:txBody>
                  <a:tcPr/>
                </a:tc>
                <a:tc>
                  <a:txBody>
                    <a:bodyPr/>
                    <a:lstStyle/>
                    <a:p>
                      <a:r>
                        <a:rPr lang="en-GB" dirty="0"/>
                        <a:t>95 % CI: </a:t>
                      </a:r>
                    </a:p>
                    <a:p>
                      <a:r>
                        <a:rPr lang="en-GB" dirty="0"/>
                        <a:t>.272- .316</a:t>
                      </a:r>
                    </a:p>
                    <a:p>
                      <a:endParaRPr lang="en-GB" dirty="0"/>
                    </a:p>
                  </a:txBody>
                  <a:tcPr/>
                </a:tc>
                <a:tc>
                  <a:txBody>
                    <a:bodyPr/>
                    <a:lstStyle/>
                    <a:p>
                      <a:r>
                        <a:rPr lang="en-GB" dirty="0"/>
                        <a:t>95 % CI: </a:t>
                      </a:r>
                    </a:p>
                    <a:p>
                      <a:r>
                        <a:rPr lang="en-GB" dirty="0"/>
                        <a:t>.213- .332</a:t>
                      </a:r>
                    </a:p>
                    <a:p>
                      <a:r>
                        <a:rPr lang="en-GB" dirty="0">
                          <a:highlight>
                            <a:srgbClr val="FFFF00"/>
                          </a:highlight>
                        </a:rPr>
                        <a:t>OR = .97; p=.86</a:t>
                      </a:r>
                    </a:p>
                  </a:txBody>
                  <a:tcPr/>
                </a:tc>
                <a:extLst>
                  <a:ext uri="{0D108BD9-81ED-4DB2-BD59-A6C34878D82A}">
                    <a16:rowId xmlns:a16="http://schemas.microsoft.com/office/drawing/2014/main" val="3357135409"/>
                  </a:ext>
                </a:extLst>
              </a:tr>
              <a:tr h="7964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Problems related to gambling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(n=198)</a:t>
                      </a:r>
                    </a:p>
                  </a:txBody>
                  <a:tcPr>
                    <a:solidFill>
                      <a:schemeClr val="tx2">
                        <a:lumMod val="25000"/>
                        <a:lumOff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10.9 %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N=180</a:t>
                      </a:r>
                    </a:p>
                    <a:p>
                      <a:endParaRPr lang="en-GB" dirty="0"/>
                    </a:p>
                  </a:txBody>
                  <a:tcPr>
                    <a:solidFill>
                      <a:schemeClr val="tx2">
                        <a:lumMod val="25000"/>
                        <a:lumOff val="75000"/>
                      </a:schemeClr>
                    </a:solidFill>
                  </a:tcPr>
                </a:tc>
                <a:tc>
                  <a:txBody>
                    <a:bodyPr/>
                    <a:lstStyle/>
                    <a:p>
                      <a:r>
                        <a:rPr lang="en-GB" dirty="0"/>
                        <a:t>7.7 %</a:t>
                      </a:r>
                    </a:p>
                    <a:p>
                      <a:r>
                        <a:rPr lang="en-GB" dirty="0"/>
                        <a:t>N=18</a:t>
                      </a:r>
                    </a:p>
                  </a:txBody>
                  <a:tcPr>
                    <a:solidFill>
                      <a:schemeClr val="tx2">
                        <a:lumMod val="25000"/>
                        <a:lumOff val="75000"/>
                      </a:schemeClr>
                    </a:solidFill>
                  </a:tcPr>
                </a:tc>
                <a:extLst>
                  <a:ext uri="{0D108BD9-81ED-4DB2-BD59-A6C34878D82A}">
                    <a16:rowId xmlns:a16="http://schemas.microsoft.com/office/drawing/2014/main" val="3561930369"/>
                  </a:ext>
                </a:extLst>
              </a:tr>
              <a:tr h="7964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Differences between the two groups</a:t>
                      </a:r>
                    </a:p>
                  </a:txBody>
                  <a:tcPr>
                    <a:solidFill>
                      <a:schemeClr val="tx2">
                        <a:lumMod val="25000"/>
                        <a:lumOff val="75000"/>
                      </a:schemeClr>
                    </a:solidFill>
                  </a:tcPr>
                </a:tc>
                <a:tc>
                  <a:txBody>
                    <a:bodyPr/>
                    <a:lstStyle/>
                    <a:p>
                      <a:r>
                        <a:rPr lang="en-GB" dirty="0"/>
                        <a:t>95% CI: .094-.125</a:t>
                      </a:r>
                    </a:p>
                  </a:txBody>
                  <a:tcPr>
                    <a:solidFill>
                      <a:schemeClr val="tx2">
                        <a:lumMod val="25000"/>
                        <a:lumOff val="75000"/>
                      </a:schemeClr>
                    </a:solidFill>
                  </a:tcPr>
                </a:tc>
                <a:tc>
                  <a:txBody>
                    <a:bodyPr/>
                    <a:lstStyle/>
                    <a:p>
                      <a:r>
                        <a:rPr lang="en-GB" dirty="0"/>
                        <a:t>.048-.120</a:t>
                      </a:r>
                    </a:p>
                    <a:p>
                      <a:r>
                        <a:rPr lang="en-GB" dirty="0">
                          <a:highlight>
                            <a:srgbClr val="FFFF00"/>
                          </a:highlight>
                        </a:rPr>
                        <a:t>OR=.76; p=.320</a:t>
                      </a:r>
                    </a:p>
                    <a:p>
                      <a:endParaRPr lang="en-GB" dirty="0"/>
                    </a:p>
                  </a:txBody>
                  <a:tcPr>
                    <a:solidFill>
                      <a:schemeClr val="tx2">
                        <a:lumMod val="25000"/>
                        <a:lumOff val="75000"/>
                      </a:schemeClr>
                    </a:solidFill>
                  </a:tcPr>
                </a:tc>
                <a:extLst>
                  <a:ext uri="{0D108BD9-81ED-4DB2-BD59-A6C34878D82A}">
                    <a16:rowId xmlns:a16="http://schemas.microsoft.com/office/drawing/2014/main" val="660199620"/>
                  </a:ext>
                </a:extLst>
              </a:tr>
            </a:tbl>
          </a:graphicData>
        </a:graphic>
      </p:graphicFrame>
      <p:sp>
        <p:nvSpPr>
          <p:cNvPr id="3" name="Tekstfelt 2">
            <a:extLst>
              <a:ext uri="{FF2B5EF4-FFF2-40B4-BE49-F238E27FC236}">
                <a16:creationId xmlns:a16="http://schemas.microsoft.com/office/drawing/2014/main" id="{9F5F3108-A971-E72B-1884-CBC0C31F476D}"/>
              </a:ext>
            </a:extLst>
          </p:cNvPr>
          <p:cNvSpPr txBox="1"/>
          <p:nvPr/>
        </p:nvSpPr>
        <p:spPr>
          <a:xfrm>
            <a:off x="333772" y="6309320"/>
            <a:ext cx="11467133" cy="467820"/>
          </a:xfrm>
          <a:prstGeom prst="rect">
            <a:avLst/>
          </a:prstGeom>
          <a:solidFill>
            <a:schemeClr val="bg1"/>
          </a:solidFill>
        </p:spPr>
        <p:txBody>
          <a:bodyPr wrap="square" lIns="0" tIns="0" rIns="0" bIns="0" rtlCol="0">
            <a:spAutoFit/>
          </a:bodyPr>
          <a:lstStyle/>
          <a:p>
            <a:pPr>
              <a:lnSpc>
                <a:spcPct val="95000"/>
              </a:lnSpc>
            </a:pPr>
            <a:r>
              <a:rPr lang="en-GB" sz="1600" i="1" dirty="0">
                <a:latin typeface="+mn-lt"/>
              </a:rPr>
              <a:t>Unweighted n, weighted % </a:t>
            </a:r>
          </a:p>
          <a:p>
            <a:pPr>
              <a:lnSpc>
                <a:spcPct val="95000"/>
              </a:lnSpc>
            </a:pPr>
            <a:r>
              <a:rPr lang="en-GB" sz="1600" i="1" dirty="0">
                <a:latin typeface="+mn-lt"/>
              </a:rPr>
              <a:t>Adjusted for non-response. Covariates: Sex, age and NEET (not in education, employment or training)</a:t>
            </a:r>
            <a:endParaRPr lang="en-GB" sz="1600" dirty="0">
              <a:latin typeface="+mn-lt"/>
            </a:endParaRPr>
          </a:p>
        </p:txBody>
      </p:sp>
    </p:spTree>
    <p:extLst>
      <p:ext uri="{BB962C8B-B14F-4D97-AF65-F5344CB8AC3E}">
        <p14:creationId xmlns:p14="http://schemas.microsoft.com/office/powerpoint/2010/main" val="1253694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067E29-ECAA-B796-0E9C-14ED64D376E8}"/>
              </a:ext>
            </a:extLst>
          </p:cNvPr>
          <p:cNvSpPr>
            <a:spLocks noGrp="1"/>
          </p:cNvSpPr>
          <p:nvPr>
            <p:ph type="title"/>
          </p:nvPr>
        </p:nvSpPr>
        <p:spPr/>
        <p:txBody>
          <a:bodyPr/>
          <a:lstStyle/>
          <a:p>
            <a:r>
              <a:rPr lang="en-GB" dirty="0"/>
              <a:t>Gambling among young people – more related to risk behaviour?</a:t>
            </a:r>
          </a:p>
        </p:txBody>
      </p:sp>
      <p:sp>
        <p:nvSpPr>
          <p:cNvPr id="3" name="Pladsholder til indhold 2">
            <a:extLst>
              <a:ext uri="{FF2B5EF4-FFF2-40B4-BE49-F238E27FC236}">
                <a16:creationId xmlns:a16="http://schemas.microsoft.com/office/drawing/2014/main" id="{9D10880A-60A6-6239-7EA6-6A6894AEE9D3}"/>
              </a:ext>
            </a:extLst>
          </p:cNvPr>
          <p:cNvSpPr>
            <a:spLocks noGrp="1"/>
          </p:cNvSpPr>
          <p:nvPr>
            <p:ph idx="1"/>
          </p:nvPr>
        </p:nvSpPr>
        <p:spPr/>
        <p:txBody>
          <a:bodyPr/>
          <a:lstStyle/>
          <a:p>
            <a:r>
              <a:rPr lang="en-GB" sz="2400" dirty="0"/>
              <a:t>Additional analyses showed that risky alcohol use was much more strongly associated with gambling and gambling-related problems than problematic substance use in the family.</a:t>
            </a:r>
          </a:p>
          <a:p>
            <a:endParaRPr lang="en-GB" sz="2400" dirty="0"/>
          </a:p>
          <a:p>
            <a:r>
              <a:rPr lang="en-GB" sz="2400" dirty="0"/>
              <a:t>-&gt; Gambling behaviour among Danish youth may therefore be more closely related with risk-taking behaviour than to adverse childhood experiences?</a:t>
            </a:r>
          </a:p>
        </p:txBody>
      </p:sp>
      <p:sp>
        <p:nvSpPr>
          <p:cNvPr id="4" name="Pladsholder til dato 3">
            <a:extLst>
              <a:ext uri="{FF2B5EF4-FFF2-40B4-BE49-F238E27FC236}">
                <a16:creationId xmlns:a16="http://schemas.microsoft.com/office/drawing/2014/main" id="{DDD59FD0-D6F3-7BCB-0A4A-6A24DA8975E1}"/>
              </a:ext>
            </a:extLst>
          </p:cNvPr>
          <p:cNvSpPr>
            <a:spLocks noGrp="1"/>
          </p:cNvSpPr>
          <p:nvPr>
            <p:ph type="dt" sz="half" idx="10"/>
          </p:nvPr>
        </p:nvSpPr>
        <p:spPr/>
        <p:txBody>
          <a:bodyPr/>
          <a:lstStyle/>
          <a:p>
            <a:fld id="{02341F14-80CD-4B0A-800C-586F8C345668}" type="datetime1">
              <a:rPr lang="en-GB" smtClean="0"/>
              <a:t>14/09/2026</a:t>
            </a:fld>
            <a:endParaRPr lang="en-GB" dirty="0"/>
          </a:p>
        </p:txBody>
      </p:sp>
    </p:spTree>
    <p:extLst>
      <p:ext uri="{BB962C8B-B14F-4D97-AF65-F5344CB8AC3E}">
        <p14:creationId xmlns:p14="http://schemas.microsoft.com/office/powerpoint/2010/main" val="1360216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7EF93C-9409-83B8-DC7A-EC1D98BD6516}"/>
              </a:ext>
            </a:extLst>
          </p:cNvPr>
          <p:cNvSpPr>
            <a:spLocks noGrp="1"/>
          </p:cNvSpPr>
          <p:nvPr>
            <p:ph type="title"/>
          </p:nvPr>
        </p:nvSpPr>
        <p:spPr/>
        <p:txBody>
          <a:bodyPr/>
          <a:lstStyle/>
          <a:p>
            <a:r>
              <a:rPr lang="en-GB" dirty="0"/>
              <a:t>Take-home messages</a:t>
            </a:r>
          </a:p>
        </p:txBody>
      </p:sp>
      <p:sp>
        <p:nvSpPr>
          <p:cNvPr id="3" name="Pladsholder til indhold 2">
            <a:extLst>
              <a:ext uri="{FF2B5EF4-FFF2-40B4-BE49-F238E27FC236}">
                <a16:creationId xmlns:a16="http://schemas.microsoft.com/office/drawing/2014/main" id="{7A65F92A-5644-51A7-8D97-63CDC54078B1}"/>
              </a:ext>
            </a:extLst>
          </p:cNvPr>
          <p:cNvSpPr>
            <a:spLocks noGrp="1"/>
          </p:cNvSpPr>
          <p:nvPr>
            <p:ph idx="1"/>
          </p:nvPr>
        </p:nvSpPr>
        <p:spPr/>
        <p:txBody>
          <a:bodyPr/>
          <a:lstStyle/>
          <a:p>
            <a:r>
              <a:rPr lang="en-US" sz="2400" dirty="0"/>
              <a:t>Young people with substance use problems in the family are at increased risk of a wide range of adverse outcomes.</a:t>
            </a:r>
          </a:p>
          <a:p>
            <a:endParaRPr lang="en-US" sz="2400" dirty="0"/>
          </a:p>
          <a:p>
            <a:pPr marL="342900" indent="-342900">
              <a:buFont typeface="Wingdings" panose="05000000000000000000" pitchFamily="2" charset="2"/>
              <a:buChar char="Ø"/>
            </a:pPr>
            <a:r>
              <a:rPr lang="en-US" sz="2400" dirty="0"/>
              <a:t>However, our analyses suggest that gambling and gambling-related problems are not among these </a:t>
            </a:r>
            <a:r>
              <a:rPr lang="en-US" sz="2400"/>
              <a:t>adverse outcomes.</a:t>
            </a:r>
            <a:endParaRPr lang="en-US" sz="2400" dirty="0"/>
          </a:p>
          <a:p>
            <a:pPr marL="342900" indent="-342900">
              <a:buFont typeface="Wingdings" panose="05000000000000000000" pitchFamily="2" charset="2"/>
              <a:buChar char="Ø"/>
            </a:pPr>
            <a:endParaRPr lang="en-US" sz="2400" dirty="0"/>
          </a:p>
          <a:p>
            <a:pPr marL="342900" indent="-342900">
              <a:buFont typeface="Wingdings" panose="05000000000000000000" pitchFamily="2" charset="2"/>
              <a:buChar char="Ø"/>
            </a:pPr>
            <a:r>
              <a:rPr lang="en-US" sz="2400" dirty="0"/>
              <a:t>Other factors appear to be more important in predicting gambling and gambling-related problems.</a:t>
            </a:r>
            <a:endParaRPr lang="en-GB" sz="2400" dirty="0"/>
          </a:p>
        </p:txBody>
      </p:sp>
      <p:sp>
        <p:nvSpPr>
          <p:cNvPr id="4" name="Pladsholder til dato 3">
            <a:extLst>
              <a:ext uri="{FF2B5EF4-FFF2-40B4-BE49-F238E27FC236}">
                <a16:creationId xmlns:a16="http://schemas.microsoft.com/office/drawing/2014/main" id="{373FEE82-A16E-6CCD-D8D1-9AA87945C7B0}"/>
              </a:ext>
            </a:extLst>
          </p:cNvPr>
          <p:cNvSpPr>
            <a:spLocks noGrp="1"/>
          </p:cNvSpPr>
          <p:nvPr>
            <p:ph type="dt" sz="half" idx="10"/>
          </p:nvPr>
        </p:nvSpPr>
        <p:spPr/>
        <p:txBody>
          <a:bodyPr/>
          <a:lstStyle/>
          <a:p>
            <a:fld id="{F43919F7-D336-4607-B78C-B4263B539CAA}" type="datetime1">
              <a:rPr lang="en-GB" smtClean="0"/>
              <a:t>14/09/2026</a:t>
            </a:fld>
            <a:endParaRPr lang="en-GB" dirty="0"/>
          </a:p>
        </p:txBody>
      </p:sp>
    </p:spTree>
    <p:extLst>
      <p:ext uri="{BB962C8B-B14F-4D97-AF65-F5344CB8AC3E}">
        <p14:creationId xmlns:p14="http://schemas.microsoft.com/office/powerpoint/2010/main" val="2122092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E5B512-E9E7-5964-CDD9-83A2C738AA6E}"/>
              </a:ext>
            </a:extLst>
          </p:cNvPr>
          <p:cNvSpPr>
            <a:spLocks noGrp="1"/>
          </p:cNvSpPr>
          <p:nvPr>
            <p:ph type="title"/>
          </p:nvPr>
        </p:nvSpPr>
        <p:spPr/>
        <p:txBody>
          <a:bodyPr/>
          <a:lstStyle/>
          <a:p>
            <a:r>
              <a:rPr lang="en-GB" dirty="0"/>
              <a:t>Questions?</a:t>
            </a:r>
          </a:p>
        </p:txBody>
      </p:sp>
      <p:sp>
        <p:nvSpPr>
          <p:cNvPr id="3" name="Pladsholder til indhold 2">
            <a:extLst>
              <a:ext uri="{FF2B5EF4-FFF2-40B4-BE49-F238E27FC236}">
                <a16:creationId xmlns:a16="http://schemas.microsoft.com/office/drawing/2014/main" id="{8AC79EC7-875F-A2B7-2F85-3A6021D7E869}"/>
              </a:ext>
            </a:extLst>
          </p:cNvPr>
          <p:cNvSpPr>
            <a:spLocks noGrp="1"/>
          </p:cNvSpPr>
          <p:nvPr>
            <p:ph type="body" sz="quarter" idx="14"/>
          </p:nvPr>
        </p:nvSpPr>
        <p:spPr/>
        <p:txBody>
          <a:bodyPr/>
          <a:lstStyle/>
          <a:p>
            <a:endParaRPr lang="en-GB" dirty="0"/>
          </a:p>
          <a:p>
            <a:r>
              <a:rPr lang="en-GB" dirty="0"/>
              <a:t>Always welcome to contact me:</a:t>
            </a:r>
          </a:p>
          <a:p>
            <a:endParaRPr lang="en-GB" dirty="0"/>
          </a:p>
          <a:p>
            <a:endParaRPr lang="en-GB" dirty="0"/>
          </a:p>
          <a:p>
            <a:endParaRPr lang="en-GB" dirty="0"/>
          </a:p>
          <a:p>
            <a:endParaRPr lang="en-GB" sz="2600" b="1" dirty="0"/>
          </a:p>
          <a:p>
            <a:r>
              <a:rPr lang="en-GB" sz="2600" b="1" dirty="0"/>
              <a:t>Thank you!</a:t>
            </a:r>
          </a:p>
          <a:p>
            <a:endParaRPr lang="en-GB" dirty="0"/>
          </a:p>
          <a:p>
            <a:endParaRPr lang="en-GB" dirty="0"/>
          </a:p>
          <a:p>
            <a:endParaRPr lang="en-GB" dirty="0"/>
          </a:p>
          <a:p>
            <a:endParaRPr lang="en-GB" dirty="0"/>
          </a:p>
          <a:p>
            <a:endParaRPr lang="en-GB" dirty="0"/>
          </a:p>
        </p:txBody>
      </p:sp>
      <p:sp>
        <p:nvSpPr>
          <p:cNvPr id="4" name="Pladsholder til dato 3">
            <a:extLst>
              <a:ext uri="{FF2B5EF4-FFF2-40B4-BE49-F238E27FC236}">
                <a16:creationId xmlns:a16="http://schemas.microsoft.com/office/drawing/2014/main" id="{A5DE974B-A452-AF3C-622E-D7BDF0B63B83}"/>
              </a:ext>
            </a:extLst>
          </p:cNvPr>
          <p:cNvSpPr>
            <a:spLocks noGrp="1"/>
          </p:cNvSpPr>
          <p:nvPr>
            <p:ph type="dt" sz="half" idx="15"/>
          </p:nvPr>
        </p:nvSpPr>
        <p:spPr/>
        <p:txBody>
          <a:bodyPr/>
          <a:lstStyle/>
          <a:p>
            <a:fld id="{5D93A4F8-85CB-4C38-8236-4305D3AA6681}" type="datetime1">
              <a:rPr lang="en-GB" smtClean="0"/>
              <a:t>14/09/2026</a:t>
            </a:fld>
            <a:r>
              <a:rPr lang="en-GB" dirty="0"/>
              <a:t>29/04/2025</a:t>
            </a:r>
          </a:p>
        </p:txBody>
      </p:sp>
      <p:graphicFrame>
        <p:nvGraphicFramePr>
          <p:cNvPr id="10" name="Tabel 9">
            <a:extLst>
              <a:ext uri="{FF2B5EF4-FFF2-40B4-BE49-F238E27FC236}">
                <a16:creationId xmlns:a16="http://schemas.microsoft.com/office/drawing/2014/main" id="{440A3925-03F8-527D-18FF-3A4E1238B8C9}"/>
              </a:ext>
            </a:extLst>
          </p:cNvPr>
          <p:cNvGraphicFramePr>
            <a:graphicFrameLocks noGrp="1"/>
          </p:cNvGraphicFramePr>
          <p:nvPr>
            <p:extLst>
              <p:ext uri="{D42A27DB-BD31-4B8C-83A1-F6EECF244321}">
                <p14:modId xmlns:p14="http://schemas.microsoft.com/office/powerpoint/2010/main" val="1836383241"/>
              </p:ext>
            </p:extLst>
          </p:nvPr>
        </p:nvGraphicFramePr>
        <p:xfrm>
          <a:off x="6166420" y="476672"/>
          <a:ext cx="5904656" cy="2743200"/>
        </p:xfrm>
        <a:graphic>
          <a:graphicData uri="http://schemas.openxmlformats.org/drawingml/2006/table">
            <a:tbl>
              <a:tblPr firstRow="1" firstCol="1" bandRow="1"/>
              <a:tblGrid>
                <a:gridCol w="5904656">
                  <a:extLst>
                    <a:ext uri="{9D8B030D-6E8A-4147-A177-3AD203B41FA5}">
                      <a16:colId xmlns:a16="http://schemas.microsoft.com/office/drawing/2014/main" val="3731912061"/>
                    </a:ext>
                  </a:extLst>
                </a:gridCol>
              </a:tblGrid>
              <a:tr h="1656000">
                <a:tc>
                  <a:txBody>
                    <a:bodyPr/>
                    <a:lstStyle/>
                    <a:p>
                      <a:pPr>
                        <a:buNone/>
                      </a:pPr>
                      <a:r>
                        <a:rPr lang="da-DK" sz="1800" b="1" kern="100" dirty="0">
                          <a:solidFill>
                            <a:srgbClr val="212121"/>
                          </a:solidFill>
                          <a:effectLst/>
                          <a:latin typeface="+mn-lt"/>
                          <a:ea typeface="Times New Roman" panose="02020603050405020304" pitchFamily="18" charset="0"/>
                          <a:cs typeface="Times New Roman" panose="02020603050405020304" pitchFamily="18" charset="0"/>
                        </a:rPr>
                        <a:t>Kirsten S. Frederiksen, </a:t>
                      </a:r>
                      <a:r>
                        <a:rPr lang="da-DK" sz="1800" kern="100" dirty="0" err="1">
                          <a:solidFill>
                            <a:srgbClr val="212121"/>
                          </a:solidFill>
                          <a:effectLst/>
                          <a:latin typeface="+mn-lt"/>
                          <a:ea typeface="Times New Roman" panose="02020603050405020304" pitchFamily="18" charset="0"/>
                          <a:cs typeface="Times New Roman" panose="02020603050405020304" pitchFamily="18" charset="0"/>
                        </a:rPr>
                        <a:t>Cand.scient.soc</a:t>
                      </a:r>
                      <a:r>
                        <a:rPr lang="da-DK" sz="1800" kern="100" dirty="0">
                          <a:solidFill>
                            <a:srgbClr val="212121"/>
                          </a:solidFill>
                          <a:effectLst/>
                          <a:latin typeface="+mn-lt"/>
                          <a:ea typeface="Times New Roman" panose="02020603050405020304" pitchFamily="18" charset="0"/>
                          <a:cs typeface="Times New Roman" panose="02020603050405020304" pitchFamily="18" charset="0"/>
                        </a:rPr>
                        <a:t>, Assistant </a:t>
                      </a:r>
                      <a:r>
                        <a:rPr lang="da-DK" sz="1800" kern="100" dirty="0">
                          <a:solidFill>
                            <a:srgbClr val="212121"/>
                          </a:solidFill>
                          <a:effectLst/>
                          <a:latin typeface="+mn-lt"/>
                          <a:ea typeface="Verdana" panose="020B0604030504040204" pitchFamily="34" charset="0"/>
                          <a:cs typeface="Times New Roman" panose="02020603050405020304" pitchFamily="18" charset="0"/>
                        </a:rPr>
                        <a:t>Professor </a:t>
                      </a:r>
                      <a:endParaRPr lang="da-DK" sz="1800" kern="100" dirty="0">
                        <a:effectLst/>
                        <a:latin typeface="+mn-lt"/>
                        <a:ea typeface="Verdana" panose="020B0604030504040204" pitchFamily="34" charset="0"/>
                        <a:cs typeface="Times New Roman" panose="02020603050405020304" pitchFamily="18" charset="0"/>
                      </a:endParaRPr>
                    </a:p>
                    <a:p>
                      <a:pPr>
                        <a:buNone/>
                      </a:pPr>
                      <a:br>
                        <a:rPr lang="da-DK" sz="1800" kern="100" dirty="0">
                          <a:solidFill>
                            <a:srgbClr val="212121"/>
                          </a:solidFill>
                          <a:effectLst/>
                          <a:latin typeface="+mn-lt"/>
                          <a:ea typeface="Verdana" panose="020B0604030504040204" pitchFamily="34" charset="0"/>
                          <a:cs typeface="Times New Roman" panose="02020603050405020304" pitchFamily="18" charset="0"/>
                        </a:rPr>
                      </a:br>
                      <a:r>
                        <a:rPr lang="da-DK" sz="1800" kern="100" dirty="0">
                          <a:solidFill>
                            <a:srgbClr val="212121"/>
                          </a:solidFill>
                          <a:effectLst/>
                          <a:latin typeface="+mn-lt"/>
                          <a:ea typeface="Verdana" panose="020B0604030504040204" pitchFamily="34" charset="0"/>
                          <a:cs typeface="Times New Roman" panose="02020603050405020304" pitchFamily="18" charset="0"/>
                        </a:rPr>
                        <a:t>Tel.: +45 </a:t>
                      </a:r>
                      <a:r>
                        <a:rPr lang="da-DK" sz="1800" kern="100" dirty="0">
                          <a:solidFill>
                            <a:srgbClr val="000000"/>
                          </a:solidFill>
                          <a:effectLst/>
                          <a:latin typeface="+mn-lt"/>
                          <a:ea typeface="Verdana" panose="020B0604030504040204" pitchFamily="34" charset="0"/>
                          <a:cs typeface="Calibri" panose="020F0502020204030204" pitchFamily="34" charset="0"/>
                        </a:rPr>
                        <a:t>8715 9613</a:t>
                      </a:r>
                      <a:br>
                        <a:rPr lang="da-DK" sz="1800" kern="100" dirty="0">
                          <a:solidFill>
                            <a:srgbClr val="212121"/>
                          </a:solidFill>
                          <a:effectLst/>
                          <a:latin typeface="+mn-lt"/>
                          <a:ea typeface="Verdana" panose="020B0604030504040204" pitchFamily="34" charset="0"/>
                          <a:cs typeface="Times New Roman" panose="02020603050405020304" pitchFamily="18" charset="0"/>
                        </a:rPr>
                      </a:br>
                      <a:r>
                        <a:rPr lang="da-DK" sz="1800" kern="100" dirty="0">
                          <a:solidFill>
                            <a:srgbClr val="212121"/>
                          </a:solidFill>
                          <a:effectLst/>
                          <a:latin typeface="+mn-lt"/>
                          <a:ea typeface="Verdana" panose="020B0604030504040204" pitchFamily="34" charset="0"/>
                          <a:cs typeface="Times New Roman" panose="02020603050405020304" pitchFamily="18" charset="0"/>
                        </a:rPr>
                        <a:t>Mobile: +45 9350 8114 </a:t>
                      </a:r>
                      <a:br>
                        <a:rPr lang="da-DK" sz="1800" kern="100" dirty="0">
                          <a:solidFill>
                            <a:srgbClr val="212121"/>
                          </a:solidFill>
                          <a:effectLst/>
                          <a:latin typeface="+mn-lt"/>
                          <a:ea typeface="Verdana" panose="020B0604030504040204" pitchFamily="34" charset="0"/>
                          <a:cs typeface="Times New Roman" panose="02020603050405020304" pitchFamily="18" charset="0"/>
                        </a:rPr>
                      </a:br>
                      <a:r>
                        <a:rPr lang="da-DK" sz="1800" kern="100" dirty="0">
                          <a:solidFill>
                            <a:srgbClr val="212121"/>
                          </a:solidFill>
                          <a:effectLst/>
                          <a:latin typeface="+mn-lt"/>
                          <a:ea typeface="Verdana" panose="020B0604030504040204" pitchFamily="34" charset="0"/>
                          <a:cs typeface="Times New Roman" panose="02020603050405020304" pitchFamily="18" charset="0"/>
                        </a:rPr>
                        <a:t>Mail: </a:t>
                      </a:r>
                      <a:r>
                        <a:rPr lang="da-DK" sz="1800" u="sng" kern="100" dirty="0">
                          <a:solidFill>
                            <a:srgbClr val="0000FF"/>
                          </a:solidFill>
                          <a:effectLst/>
                          <a:latin typeface="+mn-lt"/>
                          <a:ea typeface="Verdana" panose="020B0604030504040204" pitchFamily="34" charset="0"/>
                          <a:cs typeface="Times New Roman" panose="02020603050405020304" pitchFamily="18" charset="0"/>
                          <a:hlinkClick r:id="rId4"/>
                        </a:rPr>
                        <a:t>kf.crf@psy.au.dk</a:t>
                      </a:r>
                      <a:endParaRPr lang="da-DK" sz="1800" kern="100" dirty="0">
                        <a:effectLst/>
                        <a:latin typeface="+mn-lt"/>
                        <a:ea typeface="Verdana" panose="020B0604030504040204" pitchFamily="34" charset="0"/>
                        <a:cs typeface="Times New Roman" panose="02020603050405020304" pitchFamily="18" charset="0"/>
                      </a:endParaRPr>
                    </a:p>
                    <a:p>
                      <a:pPr>
                        <a:buNone/>
                      </a:pPr>
                      <a:r>
                        <a:rPr lang="da-DK" sz="1800" u="sng" kern="100" dirty="0">
                          <a:solidFill>
                            <a:srgbClr val="0000FF"/>
                          </a:solidFill>
                          <a:effectLst/>
                          <a:latin typeface="+mn-lt"/>
                          <a:ea typeface="Times New Roman" panose="02020603050405020304" pitchFamily="18" charset="0"/>
                          <a:cs typeface="Times New Roman" panose="02020603050405020304" pitchFamily="18" charset="0"/>
                          <a:hlinkClick r:id="rId5"/>
                        </a:rPr>
                        <a:t>http://person.au.dk/kf.crf@psy.au.dk</a:t>
                      </a:r>
                      <a:endParaRPr lang="da-DK" sz="1800" u="sng" kern="100" dirty="0">
                        <a:solidFill>
                          <a:srgbClr val="0000FF"/>
                        </a:solidFill>
                        <a:effectLst/>
                        <a:latin typeface="+mn-lt"/>
                        <a:ea typeface="Times New Roman" panose="02020603050405020304" pitchFamily="18" charset="0"/>
                        <a:cs typeface="Times New Roman" panose="02020603050405020304" pitchFamily="18" charset="0"/>
                      </a:endParaRPr>
                    </a:p>
                    <a:p>
                      <a:pPr>
                        <a:buNone/>
                      </a:pPr>
                      <a:endParaRPr lang="da-DK" sz="1800" u="sng" kern="100" dirty="0">
                        <a:solidFill>
                          <a:srgbClr val="0000FF"/>
                        </a:solidFill>
                        <a:effectLst/>
                        <a:latin typeface="+mn-lt"/>
                        <a:ea typeface="Times New Roman" panose="02020603050405020304" pitchFamily="18" charset="0"/>
                        <a:cs typeface="Times New Roman" panose="02020603050405020304" pitchFamily="18" charset="0"/>
                      </a:endParaRPr>
                    </a:p>
                    <a:p>
                      <a:pPr>
                        <a:buNone/>
                      </a:pPr>
                      <a:r>
                        <a:rPr lang="en-US" sz="1800" b="1" kern="100" dirty="0">
                          <a:solidFill>
                            <a:srgbClr val="212121"/>
                          </a:solidFill>
                          <a:effectLst/>
                          <a:latin typeface="+mn-lt"/>
                          <a:ea typeface="Times New Roman" panose="02020603050405020304" pitchFamily="18" charset="0"/>
                          <a:cs typeface="Times New Roman" panose="02020603050405020304" pitchFamily="18" charset="0"/>
                        </a:rPr>
                        <a:t>Centre for Alcohol and Drug Research, Aarhus BSS</a:t>
                      </a:r>
                      <a:br>
                        <a:rPr lang="en-US" sz="1800" kern="100" dirty="0">
                          <a:solidFill>
                            <a:srgbClr val="212121"/>
                          </a:solidFill>
                          <a:effectLst/>
                          <a:latin typeface="+mn-lt"/>
                          <a:ea typeface="Times New Roman" panose="02020603050405020304" pitchFamily="18" charset="0"/>
                          <a:cs typeface="Times New Roman" panose="02020603050405020304" pitchFamily="18" charset="0"/>
                        </a:rPr>
                      </a:br>
                      <a:r>
                        <a:rPr lang="en-US" sz="1800" kern="100" dirty="0">
                          <a:solidFill>
                            <a:srgbClr val="212121"/>
                          </a:solidFill>
                          <a:effectLst/>
                          <a:latin typeface="+mn-lt"/>
                          <a:ea typeface="Times New Roman" panose="02020603050405020304" pitchFamily="18" charset="0"/>
                          <a:cs typeface="Times New Roman" panose="02020603050405020304" pitchFamily="18" charset="0"/>
                        </a:rPr>
                        <a:t>Aarhus University</a:t>
                      </a:r>
                      <a:endParaRPr lang="da-DK" sz="1800" kern="100" dirty="0">
                        <a:effectLst/>
                        <a:latin typeface="+mn-lt"/>
                        <a:ea typeface="Calibri" panose="020F0502020204030204" pitchFamily="34" charset="0"/>
                        <a:cs typeface="Times New Roman" panose="02020603050405020304" pitchFamily="18" charset="0"/>
                      </a:endParaRPr>
                    </a:p>
                    <a:p>
                      <a:pPr>
                        <a:buNone/>
                      </a:pPr>
                      <a:r>
                        <a:rPr lang="en-US" sz="1800" kern="100" dirty="0">
                          <a:solidFill>
                            <a:srgbClr val="212121"/>
                          </a:solidFill>
                          <a:effectLst/>
                          <a:latin typeface="+mn-lt"/>
                          <a:ea typeface="Times New Roman" panose="02020603050405020304" pitchFamily="18" charset="0"/>
                          <a:cs typeface="Times New Roman" panose="02020603050405020304" pitchFamily="18" charset="0"/>
                        </a:rPr>
                        <a:t>Bartholin </a:t>
                      </a:r>
                      <a:r>
                        <a:rPr lang="en-US" sz="1800" kern="100" dirty="0" err="1">
                          <a:solidFill>
                            <a:srgbClr val="212121"/>
                          </a:solidFill>
                          <a:effectLst/>
                          <a:latin typeface="+mn-lt"/>
                          <a:ea typeface="Times New Roman" panose="02020603050405020304" pitchFamily="18" charset="0"/>
                          <a:cs typeface="Times New Roman" panose="02020603050405020304" pitchFamily="18" charset="0"/>
                        </a:rPr>
                        <a:t>Allé</a:t>
                      </a:r>
                      <a:r>
                        <a:rPr lang="en-US" sz="1800" kern="100" dirty="0">
                          <a:solidFill>
                            <a:srgbClr val="212121"/>
                          </a:solidFill>
                          <a:effectLst/>
                          <a:latin typeface="+mn-lt"/>
                          <a:ea typeface="Times New Roman" panose="02020603050405020304" pitchFamily="18" charset="0"/>
                          <a:cs typeface="Times New Roman" panose="02020603050405020304" pitchFamily="18" charset="0"/>
                        </a:rPr>
                        <a:t> 8000 Aarhus C, </a:t>
                      </a:r>
                      <a:r>
                        <a:rPr lang="en-US" sz="1800" u="none" kern="100" dirty="0">
                          <a:solidFill>
                            <a:srgbClr val="212121"/>
                          </a:solidFill>
                          <a:effectLst/>
                          <a:latin typeface="+mn-lt"/>
                          <a:ea typeface="Times New Roman" panose="02020603050405020304" pitchFamily="18" charset="0"/>
                          <a:cs typeface="Times New Roman" panose="02020603050405020304" pitchFamily="18" charset="0"/>
                        </a:rPr>
                        <a:t>Denmark</a:t>
                      </a:r>
                      <a:endParaRPr lang="da-DK"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1639418849"/>
                  </a:ext>
                </a:extLst>
              </a:tr>
            </a:tbl>
          </a:graphicData>
        </a:graphic>
      </p:graphicFrame>
      <p:pic>
        <p:nvPicPr>
          <p:cNvPr id="21" name="Picture Placeholder 18">
            <a:extLst>
              <a:ext uri="{FF2B5EF4-FFF2-40B4-BE49-F238E27FC236}">
                <a16:creationId xmlns:a16="http://schemas.microsoft.com/office/drawing/2014/main" id="{DEB3B445-1FC8-7059-D1E3-84535A1BA512}"/>
              </a:ext>
            </a:extLst>
          </p:cNvPr>
          <p:cNvPicPr>
            <a:picLocks noGrp="1" noChangeAspect="1"/>
          </p:cNvPicPr>
          <p:nvPr>
            <p:ph type="pic" sz="quarter" idx="13"/>
            <p:custDataLst>
              <p:tags r:id="rId1"/>
            </p:custDataLst>
          </p:nvPr>
        </p:nvPicPr>
        <p:blipFill rotWithShape="1">
          <a:blip r:embed="rId6" cstate="print">
            <a:extLst>
              <a:ext uri="{28A0092B-C50C-407E-A947-70E740481C1C}">
                <a14:useLocalDpi xmlns:a14="http://schemas.microsoft.com/office/drawing/2010/main" val="0"/>
              </a:ext>
            </a:extLst>
          </a:blip>
          <a:srcRect l="-126" r="-10"/>
          <a:stretch/>
        </p:blipFill>
        <p:spPr>
          <a:xfrm>
            <a:off x="6159218" y="3717032"/>
            <a:ext cx="5767842" cy="3240000"/>
          </a:xfrm>
        </p:spPr>
      </p:pic>
    </p:spTree>
    <p:extLst>
      <p:ext uri="{BB962C8B-B14F-4D97-AF65-F5344CB8AC3E}">
        <p14:creationId xmlns:p14="http://schemas.microsoft.com/office/powerpoint/2010/main" val="1917464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amera 1">
            <a:extLst>
              <a:ext uri="{FF2B5EF4-FFF2-40B4-BE49-F238E27FC236}">
                <a16:creationId xmlns:a16="http://schemas.microsoft.com/office/drawing/2014/main" id="{C7B96D14-14A5-E129-1CFF-A5C2742E605D}"/>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6"/>
              </a:ext>
            </a:extLst>
          </a:blip>
          <a:stretch>
            <a:fillRect/>
          </a:stretch>
        </p:blipFill>
        <p:spPr>
          <a:xfrm>
            <a:off x="10049129" y="4718304"/>
            <a:ext cx="2057400" cy="2057400"/>
          </a:xfrm>
          <a:prstGeom prst="ellipse">
            <a:avLst/>
          </a:prstGeom>
        </p:spPr>
      </p:pic>
    </p:spTree>
    <p:custDataLst>
      <p:custData r:id="rId1"/>
      <p:custData r:id="rId2"/>
      <p:tags r:id="rId3"/>
    </p:custDataLst>
    <p:extLst>
      <p:ext uri="{BB962C8B-B14F-4D97-AF65-F5344CB8AC3E}">
        <p14:creationId xmlns:p14="http://schemas.microsoft.com/office/powerpoint/2010/main" val="21396981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FYSLIDEID" val="636240379814403676"/>
</p:tagLst>
</file>

<file path=ppt/tags/tag2.xml><?xml version="1.0" encoding="utf-8"?>
<p:tagLst xmlns:a="http://schemas.openxmlformats.org/drawingml/2006/main" xmlns:r="http://schemas.openxmlformats.org/officeDocument/2006/relationships" xmlns:p="http://schemas.openxmlformats.org/presentationml/2006/main">
  <p:tag name="CONTAINEDIMAGEPATH" val="C:\Users\au199971\AppData\Local\Temp\Templafy\PowerPointVsto\Assets\4a9cd0b0-a272-4f0e-9a86-9ba22d26ff4e.jpeg"/>
</p:tagLst>
</file>

<file path=ppt/tags/tag3.xml><?xml version="1.0" encoding="utf-8"?>
<p:tagLst xmlns:a="http://schemas.openxmlformats.org/drawingml/2006/main" xmlns:r="http://schemas.openxmlformats.org/officeDocument/2006/relationships" xmlns:p="http://schemas.openxmlformats.org/presentationml/2006/main">
  <p:tag name="TEMPLAFYSLIDEID" val="636235437375566864"/>
</p:tagLst>
</file>

<file path=ppt/theme/theme1.xml><?xml version="1.0" encoding="utf-8"?>
<a:theme xmlns:a="http://schemas.openxmlformats.org/drawingml/2006/main" name="AU 16:9">
  <a:themeElements>
    <a:clrScheme name="01 AU Blue">
      <a:dk1>
        <a:srgbClr val="000000"/>
      </a:dk1>
      <a:lt1>
        <a:srgbClr val="FFFFFF"/>
      </a:lt1>
      <a:dk2>
        <a:srgbClr val="002546"/>
      </a:dk2>
      <a:lt2>
        <a:srgbClr val="002546"/>
      </a:lt2>
      <a:accent1>
        <a:srgbClr val="0A1449"/>
      </a:accent1>
      <a:accent2>
        <a:srgbClr val="183D83"/>
      </a:accent2>
      <a:accent3>
        <a:srgbClr val="87D1F4"/>
      </a:accent3>
      <a:accent4>
        <a:srgbClr val="33525F"/>
      </a:accent4>
      <a:accent5>
        <a:srgbClr val="548195"/>
      </a:accent5>
      <a:accent6>
        <a:srgbClr val="C6C6C6"/>
      </a:accent6>
      <a:hlink>
        <a:srgbClr val="03428E"/>
      </a:hlink>
      <a:folHlink>
        <a:srgbClr val="03428E"/>
      </a:folHlink>
    </a:clrScheme>
    <a:fontScheme name="AU Passata">
      <a:majorFont>
        <a:latin typeface="AU Passata"/>
        <a:ea typeface=""/>
        <a:cs typeface=""/>
      </a:majorFont>
      <a:minorFont>
        <a:latin typeface="AU Passat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1778" cap="flat" cmpd="sng" algn="ctr">
          <a:solidFill>
            <a:schemeClr val="accent2"/>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noAutofit/>
      </a:bodyPr>
      <a:lstStyle>
        <a:defPPr marL="0" marR="0" indent="0" algn="l" defTabSz="914400" rtl="0" eaLnBrk="1" fontAlgn="base" latinLnBrk="0" hangingPunct="1">
          <a:lnSpc>
            <a:spcPct val="95000"/>
          </a:lnSpc>
          <a:spcBef>
            <a:spcPct val="0"/>
          </a:spcBef>
          <a:spcAft>
            <a:spcPct val="0"/>
          </a:spcAft>
          <a:buClrTx/>
          <a:buSzTx/>
          <a:buFont typeface="AU Passata" pitchFamily="34" charset="0"/>
          <a:buNone/>
          <a:tabLst/>
          <a:defRPr kumimoji="0" sz="1600" b="0" i="0" u="none" strike="noStrike" cap="none" normalizeH="0" baseline="0" dirty="0" err="1">
            <a:ln>
              <a:noFill/>
            </a:ln>
            <a:solidFill>
              <a:schemeClr val="bg1"/>
            </a:solidFill>
            <a:effectLst/>
            <a:latin typeface="AU Passata" pitchFamily="34" charset="0"/>
          </a:defRPr>
        </a:defPPr>
      </a:lstStyle>
    </a:spDef>
    <a:lnDef>
      <a:spPr bwMode="auto">
        <a:xfrm>
          <a:off x="0" y="0"/>
          <a:ext cx="1" cy="1"/>
        </a:xfrm>
        <a:custGeom>
          <a:avLst/>
          <a:gdLst/>
          <a:ahLst/>
          <a:cxnLst/>
          <a:rect l="0" t="0" r="0" b="0"/>
          <a:pathLst/>
        </a:custGeom>
        <a:solidFill>
          <a:schemeClr val="accent2"/>
        </a:solidFill>
        <a:ln w="1778" cap="flat" cmpd="sng" algn="ctr">
          <a:solidFill>
            <a:schemeClr val="accent2"/>
          </a:solid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ts val="3600"/>
          </a:lnSpc>
          <a:spcBef>
            <a:spcPct val="0"/>
          </a:spcBef>
          <a:spcAft>
            <a:spcPct val="0"/>
          </a:spcAft>
          <a:buClrTx/>
          <a:buSzTx/>
          <a:buFont typeface="AU Passata" pitchFamily="34" charset="0"/>
          <a:buNone/>
          <a:tabLst/>
          <a:defRPr kumimoji="0" lang="en-US" sz="3600" b="0" i="0" u="none" strike="noStrike" cap="none" normalizeH="0" baseline="0">
            <a:ln>
              <a:noFill/>
            </a:ln>
            <a:solidFill>
              <a:schemeClr val="tx1"/>
            </a:solidFill>
            <a:effectLst/>
            <a:latin typeface="AU Passata" pitchFamily="34" charset="0"/>
          </a:defRPr>
        </a:defPPr>
      </a:lstStyle>
    </a:lnDef>
    <a:txDef>
      <a:spPr>
        <a:noFill/>
      </a:spPr>
      <a:bodyPr wrap="square" lIns="0" tIns="0" rIns="0" bIns="0" rtlCol="0">
        <a:spAutoFit/>
      </a:bodyPr>
      <a:lstStyle>
        <a:defPPr>
          <a:lnSpc>
            <a:spcPct val="95000"/>
          </a:lnSpc>
          <a:defRPr sz="1600" dirty="0">
            <a:latin typeface="+mn-lt"/>
          </a:defRPr>
        </a:defPPr>
      </a:lstStyle>
    </a:txDef>
  </a:objectDefaults>
  <a:extraClrSchemeLst/>
  <a:extLst>
    <a:ext uri="{05A4C25C-085E-4340-85A3-A5531E510DB2}">
      <thm15:themeFamily xmlns:thm15="http://schemas.microsoft.com/office/thememl/2012/main" name="AU PowerPoint Template 16-9.potx" id="{7A6F7BDC-B87C-43B1-A03F-8FC29EB8E4AA}" vid="{0342C178-0357-4DD1-B9D7-A15D067ACA9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item1.xml><?xml version="1.0" encoding="utf-8"?>
<TemplafySlideTemplateConfiguration><![CDATA[{"slideVersion":4,"isValidatorEnabled":false,"isLocked":false,"elementsMetadata":[{"type":"shape","elementConfiguration":{"binding":"{{UserProfile.UnitId.Logo1PowerPoint}}","visibility":"","type":"text","disableUpdates":false}}],"slideId":"638344221285170220","enableDocumentContentUpdater":false,"version":"2.0"}]]></TemplafySlideTemplateConfiguration>
</file>

<file path=customXml/item2.xml><?xml version="1.0" encoding="utf-8"?>
<TemplafySlideFormConfiguration><![CDATA[{"formFields":[{"required":true,"helpTexts":{},"spacing":{},"shareValue":false,"type":"datePicker","name":"Date","label":"Date"},{"required":false,"placeholder":"","lines":1,"helpTexts":{},"spacing":{},"shareValue":false,"type":"textBox","name":"EventOccasion","label":"Event / Occasion"}],"formDataEntries":[]}]]></TemplafySlideFormConfiguration>
</file>

<file path=customXml/item3.xml><?xml version="1.0" encoding="utf-8"?>
<TemplafySlideFormConfiguration><![CDATA[{"formFields":[],"formDataEntries":[]}]]></TemplafySlideFormConfiguration>
</file>

<file path=customXml/item4.xml><?xml version="1.0" encoding="utf-8"?>
<TemplafySlideFormConfiguration><![CDATA[{"formFields":[],"formDataEntries":[]}]]></TemplafySlideFormConfiguration>
</file>

<file path=customXml/item5.xml><?xml version="1.0" encoding="utf-8"?>
<TemplafySlideTemplateConfiguration><![CDATA[{"slideVersion":4,"isValidatorEnabled":false,"isLocked":false,"elementsMetadata":[{"type":"shape","elementConfiguration":{"binding":"{{FormatDateTime(Form.Date, \"d. MMMM yyyy\")}}","visibility":"","type":"text","disableUpdates":false}},{"type":"shape","elementConfiguration":{"binding":"{{Form.EventOccasion}}","visibility":"","type":"text","disableUpdates":false}},{"type":"shape","elementConfiguration":{"binding":"{{Switch(UserProfile.DocumentLanguage.Language,\"da-DK\",UserProfile.Title,\"en-GB\",UserProfile.Title_EN,UserProfile.Title)}}","visibility":"","type":"text","disableUpdates":false}},{"type":"shape","elementConfiguration":{"binding":"{{UserProfile.Name}}","visibility":"","type":"text","disableUpdates":false}},{"type":"shape","elementConfiguration":{"inheritDimensions":"{{InheritDimensions.InheritNone}}","width":"4.61 cm","height":"1.55 cm","image":"{{UserProfile.UnitId.ExtraLogoRef.ImageRightAlignedNegRef.ImageFile}}","visibility":"","type":"image","disableUpdates":false}},{"type":"shape","elementConfiguration":{"binding":"{{UserProfile.UnitId.Logo2}}","visibility":"","type":"text","disableUpdates":false}},{"type":"shape","elementConfiguration":{"binding":"{{UserProfile.UnitId.Logo1PowerPoint}}","visibility":"","type":"text","disableUpdates":false}}],"slideId":"638344221284623770","enableDocumentContentUpdater":false,"version":"2.0"}]]></TemplafySlideTemplateConfiguration>
</file>

<file path=customXml/item6.xml><?xml version="1.0" encoding="utf-8"?>
<TemplafySlideTemplateConfiguration><![CDATA[{"slideVersion":4,"isValidatorEnabled":false,"isLocked":false,"elementsMetadata":[],"slideId":"638344221285072627","enableDocumentContentUpdater":false,"version":"2.0"}]]></TemplafySlideTemplateConfiguration>
</file>

<file path=customXml/item7.xml><?xml version="1.0" encoding="utf-8"?>
<TemplafyTemplateConfiguration><![CDATA[{"elementsMetadata":[{"type":"shape","id":"2fa704d8-3a20-4967-aed2-673f7a9b07e0","elementConfiguration":{"binding":"{{FormatDateTime(Form.Date, \"d. MMMM yyyy\")}}","visibility":"","type":"text","disableUpdates":false}},{"type":"shape","id":"cd96fe04-952d-4331-ac7b-dbd700374a16","elementConfiguration":{"binding":"{{Form.EventOccasion}}","visibility":"","type":"text","disableUpdates":false}},{"type":"shape","id":"aba905dc-99aa-4ac6-9717-0df5349a5609","elementConfiguration":{"binding":"{{Switch(UserProfile.DocumentLanguage.Language,\"da-DK\",UserProfile.Title,\"en-GB\",UserProfile.Title_EN,UserProfile.Title)}}","visibility":"","type":"text","disableUpdates":false}},{"type":"shape","id":"cfd86ad9-3741-4d5d-b704-b670a8d4b74e","elementConfiguration":{"binding":"{{UserProfile.Name}}","visibility":"","type":"text","disableUpdates":false}},{"type":"shape","id":"069566d7-66fc-42c6-b35c-2db8b33e846d","elementConfiguration":{"inheritDimensions":"{{InheritDimensions.InheritNone}}","width":"4.61 cm","height":"1.55 cm","image":"{{UserProfile.UnitId.ExtraLogoRef.ImageRightAlignedRef.ImageFile}}","visibility":"","type":"image","disableUpdates":false}},{"type":"shape","id":"211556ef-7745-4a69-b4ff-519fb6857e0c","elementConfiguration":{"binding":"{{UserProfile.UnitId.Logo2}}","visibility":"","type":"text","disableUpdates":false}},{"type":"shape","id":"465ae7a3-6f63-4829-912c-9647e5de7b83","elementConfiguration":{"binding":"{{UserProfile.UnitId.Logo1PowerPoint}}","visibility":"","type":"text","disableUpdates":false}},{"type":"shape","id":"61b8a112-7d0a-42ff-b07f-d0d6cc933222","elementConfiguration":{"binding":"{{FormatDateTime(Form.Date, \"d. MMMM yyyy\")}}","visibility":"","type":"text","disableUpdates":false}},{"type":"shape","id":"bd2b6430-7ab7-46b1-8676-357f7ccbe330","elementConfiguration":{"binding":"{{Form.EventOccasion}}","visibility":"","type":"text","disableUpdates":false}},{"type":"shape","id":"416eb50c-57b6-4c44-a152-ba1cde6b39d5","elementConfiguration":{"inheritDimensions":"{{InheritDimensions.InheritNone}}","width":"4.61 cm","height":"1.55 cm","image":"{{UserProfile.UnitId.ExtraLogoRef.ImageRightAlignedNegRef.ImageFile}}","visibility":"","type":"image","disableUpdates":false}},{"type":"shape","id":"aa8864cb-3857-414d-ba5c-4d5447e3d1ac","elementConfiguration":{"binding":"{{UserProfile.UnitId.Logo2}}","visibility":"","type":"text","disableUpdates":false}},{"type":"shape","id":"d7c0934b-c3e3-44f7-8f8e-94e3aef2f55e","elementConfiguration":{"binding":"{{UserProfile.UnitId.Logo1PowerPoint}}","visibility":"","type":"text","disableUpdates":false}},{"type":"shape","id":"fb336844-e88d-4d73-aef8-1cd151f40bd1","elementConfiguration":{"binding":"{{FormatDateTime(Form.Date, \"d. MMMM yyyy\")}}","visibility":"","type":"text","disableUpdates":false}},{"type":"shape","id":"c52851f7-bc48-488d-b2f5-3de171361f40","elementConfiguration":{"binding":"{{Form.EventOccasion}}","visibility":"","type":"text","disableUpdates":false}},{"type":"shape","id":"2db608a2-e8e2-46e8-997b-7c107afa2bc0","elementConfiguration":{"binding":"{{UserProfile.Name}}","visibility":"","type":"text","disableUpdates":false}},{"type":"shape","id":"ba76fd72-0722-44ab-9a17-694a08cedabb","elementConfiguration":{"inheritDimensions":"{{InheritDimensions.InheritNone}}","width":"4.61 cm","height":"1.55 cm","image":"{{UserProfile.UnitId.ExtraLogoRef.ImageRightAlignedNegRef.ImageFile}}","visibility":"","type":"image","disableUpdates":false}},{"type":"shape","id":"7aade4c7-5774-434e-a195-d11d2c6500f2","elementConfiguration":{"binding":"{{UserProfile.UnitId.Logo2}}","visibility":"","type":"text","disableUpdates":false}},{"type":"shape","id":"765c36ac-b91a-45c1-b45b-3e1fd3c2c8e4","elementConfiguration":{"binding":"{{UserProfile.UnitId.Logo1PowerPoint}}","visibility":"","type":"text","disableUpdates":false}},{"type":"shape","id":"aada525c-b01c-4b70-999f-22458e1d1821","elementConfiguration":{"binding":"{{UserProfile.UnitId.Logo1PowerPoint}}","visibility":"","type":"text","disableUpdates":false}},{"type":"shape","id":"960e22bb-1ef1-4685-930b-5ddc12b50ee9","elementConfiguration":{"binding":"{{FormatDateTime(Form.Date, \"d. MMMM yyyy\")}}","visibility":"","type":"text","disableUpdates":false}},{"type":"shape","id":"7ab570d3-8bb5-4d31-98c3-fa5372ced45e","elementConfiguration":{"binding":"{{Form.EventOccasion}}","visibility":"","type":"text","disableUpdates":false}},{"type":"shape","id":"3f6cc93a-1781-4582-adae-23338f2628e9","elementConfiguration":{"binding":"{{Switch(UserProfile.DocumentLanguage.Language,\"da-DK\",UserProfile.Title,\"en-GB\",UserProfile.Title_EN,UserProfile.Title)}}","visibility":"","type":"text","disableUpdates":false}},{"type":"shape","id":"6828b3af-6817-46bf-a4c1-dc22948021aa","elementConfiguration":{"binding":"{{UserProfile.Name}}","visibility":"","type":"text","disableUpdates":false}},{"type":"shape","id":"e94778b9-3abe-4d3c-9fa5-3d7bd06d5811","elementConfiguration":{"inheritDimensions":"{{InheritDimensions.InheritNone}}","width":"4.61 cm","height":"1.55 cm","image":"{{UserProfile.UnitId.ExtraLogoRef.ImageRightAlignedNegRef.ImageFile}}","visibility":"","type":"image","disableUpdates":false}},{"type":"shape","id":"b5d3781c-79bf-4593-aac3-55223ae5217b","elementConfiguration":{"binding":"{{UserProfile.UnitId.Logo2}}","visibility":"","type":"text","disableUpdates":false}},{"type":"shape","id":"a5574c0f-0024-4850-85cd-98bfb6ef4783","elementConfiguration":{"binding":"{{UserProfile.UnitId.Logo1PowerPoint}}","visibility":"","type":"text","disableUpdates":false}}],"transformationConfigurations":[{"language":"{{DocumentLanguage}}","disableUpdates":false,"type":"proofingLanguage"},{"colorTheme":"{{Form.ChooseColorTheme.ColorThemeRef.ColorTheme}}","disableUpdates":false,"originalColorThemeXml":"<a:clrScheme name=\"01 AU Blue\" xmlns:a=\"http://schemas.openxmlformats.org/drawingml/2006/main\"><a:dk1><a:srgbClr val=\"000000\" /></a:dk1><a:lt1><a:srgbClr val=\"FFFFFF\" /></a:lt1><a:dk2><a:srgbClr val=\"002546\" /></a:dk2><a:lt2><a:srgbClr val=\"002546\" /></a:lt2><a:accent1><a:srgbClr val=\"0A1449\" /></a:accent1><a:accent2><a:srgbClr val=\"183D83\" /></a:accent2><a:accent3><a:srgbClr val=\"87D1F4\" /></a:accent3><a:accent4><a:srgbClr val=\"33525F\" /></a:accent4><a:accent5><a:srgbClr val=\"548195\" /></a:accent5><a:accent6><a:srgbClr val=\"C6C6C6\" /></a:accent6><a:hlink><a:srgbClr val=\"03428E\" /></a:hlink><a:folHlink><a:srgbClr val=\"03428E\" /></a:folHlink></a:clrScheme>","type":"colorTheme"}],"templateName":"PowerPoint skabelon","templateDescription":"PowerPoint template 16:9 (convertible to 16:10 or 4:3)","enableDocumentContentUpdater":true,"version":"2.0"}]]></TemplafyTemplateConfiguration>
</file>

<file path=customXml/item8.xml><?xml version="1.0" encoding="utf-8"?>
<TemplafySlideFormConfiguration><![CDATA[{"formFields":[],"formDataEntries":[]}]]></TemplafySlideFormConfiguration>
</file>

<file path=customXml/item9.xml><?xml version="1.0" encoding="utf-8"?>
<TemplafySlideTemplateConfiguration><![CDATA[{"slideVersion":4,"isValidatorEnabled":false,"isLocked":false,"elementsMetadata":[],"slideId":"638344221285055523","enableDocumentContentUpdater":false,"version":"2.0"}]]></TemplafySlideTemplateConfiguration>
</file>

<file path=customXml/item10.xml><?xml version="1.0" encoding="utf-8"?>
<TemplafySlideFormConfiguration><![CDATA[{"formFields":[],"formDataEntries":[]}]]></TemplafySlideFormConfiguration>
</file>

<file path=customXml/item11.xml><?xml version="1.0" encoding="utf-8"?>
<TemplafySlideTemplateConfiguration><![CDATA[{"slideVersion":4,"isValidatorEnabled":false,"isLocked":false,"elementsMetadata":[],"slideId":"638344221285091994","enableDocumentContentUpdater":false,"version":"2.0"}]]></TemplafySlideTemplateConfiguration>
</file>

<file path=customXml/item12.xml><?xml version="1.0" encoding="utf-8"?>
<TemplafyFormConfiguration><![CDATA[{"formFields":[{"required":true,"helpTexts":{},"spacing":{},"shareValue":false,"type":"datePicker","name":"Date","label":"Date"},{"required":false,"placeholder":"","lines":1,"helpTexts":{},"spacing":{},"shareValue":false,"type":"textBox","name":"EventOccasion","label":"Event / Occasion"},{"distinct":false,"hideIfNoUserInteractionRequired":false,"required":false,"defaultValue":"Blå","autoSelectFirstOption":false,"helpTexts":{},"spacing":{},"shareValue":false,"type":"dropDown","dataSourceName":"ColorThemePowerPoint","dataSourceFieldName":"Name","name":"ChooseColorTheme","label":"Choose Color theme"}],"formDataEntries":[{"name":"Date","value":"xCZkbdNPgcVHEmMBi2CjFQ=="},{"name":"EventOccasion","value":"b261MMYC4NZwYrQiPAdJ2vxlFjPLNGpYQ2pkrXPzt/k="},{"name":"ChooseColorTheme","value":"XmRlVpWiose5Rf1eG6aJznCjkbXXnh6o3o1+21OmFqQ="}]}]]></TemplafyFormConfiguration>
</file>

<file path=customXml/itemProps1.xml><?xml version="1.0" encoding="utf-8"?>
<ds:datastoreItem xmlns:ds="http://schemas.openxmlformats.org/officeDocument/2006/customXml" ds:itemID="{F6929CAD-9C4B-4C57-B5A5-181E7E3C58CB}">
  <ds:schemaRefs/>
</ds:datastoreItem>
</file>

<file path=customXml/itemProps2.xml><?xml version="1.0" encoding="utf-8"?>
<ds:datastoreItem xmlns:ds="http://schemas.openxmlformats.org/officeDocument/2006/customXml" ds:itemID="{7E04581C-D7FD-4482-805D-038A22FDA87B}">
  <ds:schemaRefs/>
</ds:datastoreItem>
</file>

<file path=customXml/itemProps3.xml><?xml version="1.0" encoding="utf-8"?>
<ds:datastoreItem xmlns:ds="http://schemas.openxmlformats.org/officeDocument/2006/customXml" ds:itemID="{065744AD-6466-4C46-AE6F-83D8FBC1C1CF}">
  <ds:schemaRefs/>
</ds:datastoreItem>
</file>

<file path=customXml/itemProps4.xml><?xml version="1.0" encoding="utf-8"?>
<ds:datastoreItem xmlns:ds="http://schemas.openxmlformats.org/officeDocument/2006/customXml" ds:itemID="{F6BDCACD-D9F5-4F4E-8192-10C1008EFFE8}">
  <ds:schemaRefs/>
</ds:datastoreItem>
</file>

<file path=customXml/itemProps5.xml><?xml version="1.0" encoding="utf-8"?>
<ds:datastoreItem xmlns:ds="http://schemas.openxmlformats.org/officeDocument/2006/customXml" ds:itemID="{B2CA2D4C-0385-4D99-AB8D-7792A88C817E}">
  <ds:schemaRefs/>
</ds:datastoreItem>
</file>

<file path=customXml/itemProps6.xml><?xml version="1.0" encoding="utf-8"?>
<ds:datastoreItem xmlns:ds="http://schemas.openxmlformats.org/officeDocument/2006/customXml" ds:itemID="{3643F53D-29F6-46FD-9FF1-B40DF29295C1}">
  <ds:schemaRefs/>
</ds:datastoreItem>
</file>

<file path=customXml/itemProps7.xml><?xml version="1.0" encoding="utf-8"?>
<ds:datastoreItem xmlns:ds="http://schemas.openxmlformats.org/officeDocument/2006/customXml" ds:itemID="{AFC86994-F0FF-421B-841D-005E37E2CB9C}">
  <ds:schemaRefs/>
</ds:datastoreItem>
</file>

<file path=customXml/itemProps8.xml><?xml version="1.0" encoding="utf-8"?>
<ds:datastoreItem xmlns:ds="http://schemas.openxmlformats.org/officeDocument/2006/customXml" ds:itemID="{E6076CFF-B2D0-45B5-8D6B-A70E14E9B3D8}">
  <ds:schemaRefs/>
</ds:datastoreItem>
</file>

<file path=customXml/itemProps9.xml><?xml version="1.0" encoding="utf-8"?>
<ds:datastoreItem xmlns:ds="http://schemas.openxmlformats.org/officeDocument/2006/customXml" ds:itemID="{3711B4B0-0534-4D87-9554-EE0E3A45C434}">
  <ds:schemaRefs/>
</ds:datastoreItem>
</file>

<file path=customXml/itemProps10.xml><?xml version="1.0" encoding="utf-8"?>
<ds:datastoreItem xmlns:ds="http://schemas.openxmlformats.org/officeDocument/2006/customXml" ds:itemID="{CDCAD78D-4B75-4D6D-A12C-4D7099050C85}">
  <ds:schemaRefs/>
</ds:datastoreItem>
</file>

<file path=customXml/itemProps11.xml><?xml version="1.0" encoding="utf-8"?>
<ds:datastoreItem xmlns:ds="http://schemas.openxmlformats.org/officeDocument/2006/customXml" ds:itemID="{D8EFAE61-AC68-4E39-9D00-2ECB552AF7C0}">
  <ds:schemaRefs/>
</ds:datastoreItem>
</file>

<file path=customXml/itemProps12.xml><?xml version="1.0" encoding="utf-8"?>
<ds:datastoreItem xmlns:ds="http://schemas.openxmlformats.org/officeDocument/2006/customXml" ds:itemID="{7DA86E9B-4135-4144-9EBF-FD9F3AFEC348}">
  <ds:schemaRefs/>
</ds:datastoreItem>
</file>

<file path=docProps/app.xml><?xml version="1.0" encoding="utf-8"?>
<Properties xmlns="http://schemas.openxmlformats.org/officeDocument/2006/extended-properties" xmlns:vt="http://schemas.openxmlformats.org/officeDocument/2006/docPropsVTypes">
  <TotalTime>860</TotalTime>
  <Words>2742</Words>
  <Application>Microsoft Office PowerPoint</Application>
  <PresentationFormat>Brugerdefineret</PresentationFormat>
  <Paragraphs>284</Paragraphs>
  <Slides>13</Slides>
  <Notes>13</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13</vt:i4>
      </vt:variant>
    </vt:vector>
  </HeadingPairs>
  <TitlesOfParts>
    <vt:vector size="21" baseType="lpstr">
      <vt:lpstr>Calibri</vt:lpstr>
      <vt:lpstr>Wingdings</vt:lpstr>
      <vt:lpstr>AU Peto</vt:lpstr>
      <vt:lpstr>AU Passata Light</vt:lpstr>
      <vt:lpstr>Arial</vt:lpstr>
      <vt:lpstr>AU Passata</vt:lpstr>
      <vt:lpstr>Georgia</vt:lpstr>
      <vt:lpstr>AU 16:9</vt:lpstr>
      <vt:lpstr>Gambling among Danish youth</vt:lpstr>
      <vt:lpstr>background</vt:lpstr>
      <vt:lpstr>The national survey in DK 2025</vt:lpstr>
      <vt:lpstr>Definition of substance use in the family</vt:lpstr>
      <vt:lpstr>Gambling defined in this study</vt:lpstr>
      <vt:lpstr>Gamling problems</vt:lpstr>
      <vt:lpstr>Gambling during the last year</vt:lpstr>
      <vt:lpstr>Gambling-related problems</vt:lpstr>
      <vt:lpstr>Young people without and with substance use problems in the family</vt:lpstr>
      <vt:lpstr>Gambling among young people – more related to risk behaviour?</vt:lpstr>
      <vt:lpstr>Take-home messages</vt:lpstr>
      <vt:lpstr>Questions?</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Kirsten Søndergaard Frederiksen</dc:creator>
  <cp:lastModifiedBy>Kirsten Søndergaard Frederiksen</cp:lastModifiedBy>
  <cp:revision>16</cp:revision>
  <dcterms:created xsi:type="dcterms:W3CDTF">2026-08-26T09:06:00Z</dcterms:created>
  <dcterms:modified xsi:type="dcterms:W3CDTF">2026-09-14T18:42:45Z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colorthemechange">
    <vt:lpwstr>true</vt:lpwstr>
  </property>
  <property fmtid="{D5CDD505-2E9C-101B-9397-08002B2CF9AE}" pid="4" name="TemplafyTimeStamp">
    <vt:lpwstr>2026-01-26T10:17:35</vt:lpwstr>
  </property>
  <property fmtid="{D5CDD505-2E9C-101B-9397-08002B2CF9AE}" pid="5" name="TemplafyTenantId">
    <vt:lpwstr>auoffice</vt:lpwstr>
  </property>
  <property fmtid="{D5CDD505-2E9C-101B-9397-08002B2CF9AE}" pid="6" name="TemplafyTemplateId">
    <vt:lpwstr>766163489789838292</vt:lpwstr>
  </property>
  <property fmtid="{D5CDD505-2E9C-101B-9397-08002B2CF9AE}" pid="7" name="TemplafyUserProfileId">
    <vt:lpwstr>1531376891434106934</vt:lpwstr>
  </property>
  <property fmtid="{D5CDD505-2E9C-101B-9397-08002B2CF9AE}" pid="8" name="TemplafyLanguageCode">
    <vt:lpwstr>en-GB</vt:lpwstr>
  </property>
  <property fmtid="{D5CDD505-2E9C-101B-9397-08002B2CF9AE}" pid="9" name="TemplafyFromBlank">
    <vt:bool>false</vt:bool>
  </property>
</Properties>
</file>