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80" r:id="rId6"/>
    <p:sldId id="310" r:id="rId7"/>
    <p:sldId id="311" r:id="rId8"/>
    <p:sldId id="306" r:id="rId9"/>
    <p:sldId id="307" r:id="rId10"/>
    <p:sldId id="308" r:id="rId11"/>
    <p:sldId id="309" r:id="rId12"/>
    <p:sldId id="296" r:id="rId13"/>
    <p:sldId id="288" r:id="rId14"/>
    <p:sldId id="31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40"/>
    <p:restoredTop sz="59680"/>
  </p:normalViewPr>
  <p:slideViewPr>
    <p:cSldViewPr snapToGrid="0">
      <p:cViewPr varScale="1">
        <p:scale>
          <a:sx n="61" d="100"/>
          <a:sy n="61" d="100"/>
        </p:scale>
        <p:origin x="1208" y="200"/>
      </p:cViewPr>
      <p:guideLst/>
    </p:cSldViewPr>
  </p:slideViewPr>
  <p:outlineViewPr>
    <p:cViewPr>
      <p:scale>
        <a:sx n="33" d="100"/>
        <a:sy n="33" d="100"/>
      </p:scale>
      <p:origin x="0" y="-12232"/>
    </p:cViewPr>
  </p:outlineViewPr>
  <p:notesTextViewPr>
    <p:cViewPr>
      <p:scale>
        <a:sx n="1" d="1"/>
        <a:sy n="1" d="1"/>
      </p:scale>
      <p:origin x="0" y="0"/>
    </p:cViewPr>
  </p:notesTextViewPr>
  <p:sorterViewPr>
    <p:cViewPr>
      <p:scale>
        <a:sx n="80" d="100"/>
        <a:sy n="80" d="100"/>
      </p:scale>
      <p:origin x="0" y="0"/>
    </p:cViewPr>
  </p:sorterViewPr>
  <p:notesViewPr>
    <p:cSldViewPr snapToGrid="0">
      <p:cViewPr>
        <p:scale>
          <a:sx n="135" d="100"/>
          <a:sy n="135" d="100"/>
        </p:scale>
        <p:origin x="2848"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5F447D7-1F93-A9B6-3174-4DFBD78B22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E1227B-2C68-4A6A-60ED-0EA2FEA702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8C541D-3E13-E849-9C17-CDB911A1D3DC}" type="datetimeFigureOut">
              <a:rPr lang="en-US" smtClean="0"/>
              <a:t>9/7/24</a:t>
            </a:fld>
            <a:endParaRPr lang="en-US"/>
          </a:p>
        </p:txBody>
      </p:sp>
      <p:sp>
        <p:nvSpPr>
          <p:cNvPr id="4" name="Footer Placeholder 3">
            <a:extLst>
              <a:ext uri="{FF2B5EF4-FFF2-40B4-BE49-F238E27FC236}">
                <a16:creationId xmlns:a16="http://schemas.microsoft.com/office/drawing/2014/main" id="{60B8A542-D382-15C3-EA16-BCBF9E05AAE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919B489-FDC8-CF4A-A897-44D547A262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F1FAB-9472-2B47-801A-B3C4EA8AA506}" type="slidenum">
              <a:rPr lang="en-US" smtClean="0"/>
              <a:t>‹#›</a:t>
            </a:fld>
            <a:endParaRPr lang="en-US"/>
          </a:p>
        </p:txBody>
      </p:sp>
    </p:spTree>
    <p:extLst>
      <p:ext uri="{BB962C8B-B14F-4D97-AF65-F5344CB8AC3E}">
        <p14:creationId xmlns:p14="http://schemas.microsoft.com/office/powerpoint/2010/main" val="3542733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66D2F-63D6-C64E-A02B-A71A05A5AF04}" type="datetimeFigureOut">
              <a:rPr lang="en-US" smtClean="0"/>
              <a:t>9/7/24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6CF808-8CAB-BD4B-AB46-2C87DD55BC41}" type="slidenum">
              <a:rPr lang="en-US" smtClean="0"/>
              <a:t>‹#›</a:t>
            </a:fld>
            <a:endParaRPr lang="en-US"/>
          </a:p>
        </p:txBody>
      </p:sp>
    </p:spTree>
    <p:extLst>
      <p:ext uri="{BB962C8B-B14F-4D97-AF65-F5344CB8AC3E}">
        <p14:creationId xmlns:p14="http://schemas.microsoft.com/office/powerpoint/2010/main" val="1545739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10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Thank you. Delighted to be here to talk about my research today. </a:t>
            </a:r>
          </a:p>
          <a:p>
            <a:pPr>
              <a:lnSpc>
                <a:spcPct val="150000"/>
              </a:lnSpc>
              <a:spcAft>
                <a:spcPts val="10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10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begin I want to Acknowledge the Traditional Owners of Australia. I pay my respects to the Elders past and present, their families and communities, the First Australians, whose lands, winds and waters I now share. I am coming to you from Bunjalung Country in the Northern Rivers of NSW.</a:t>
            </a:r>
          </a:p>
          <a:p>
            <a:pPr>
              <a:lnSpc>
                <a:spcPct val="150000"/>
              </a:lnSpc>
              <a:spcAft>
                <a:spcPts val="10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also want to acknowledge, and I hope honour today through adequate representation, </a:t>
            </a:r>
            <a:r>
              <a:rPr lang="en-AU" sz="1800" kern="100" dirty="0">
                <a:effectLst/>
                <a:latin typeface="Arial" panose="020B0604020202020204" pitchFamily="34" charset="0"/>
                <a:ea typeface="Calibri" panose="020F0502020204030204" pitchFamily="34" charset="0"/>
                <a:cs typeface="Times New Roman" panose="02020603050405020304" pitchFamily="18" charset="0"/>
              </a:rPr>
              <a:t>the people who so generously contributed to my research on a such painful life </a:t>
            </a:r>
            <a:r>
              <a:rPr lang="en-AU" sz="1800" kern="100" dirty="0" err="1">
                <a:effectLst/>
                <a:latin typeface="Arial" panose="020B0604020202020204" pitchFamily="34" charset="0"/>
                <a:ea typeface="Calibri" panose="020F0502020204030204" pitchFamily="34" charset="0"/>
                <a:cs typeface="Times New Roman" panose="02020603050405020304" pitchFamily="18" charset="0"/>
              </a:rPr>
              <a:t>experince</a:t>
            </a:r>
            <a:r>
              <a:rPr lang="en-AU" sz="1800" kern="100" dirty="0">
                <a:effectLst/>
                <a:latin typeface="Arial" panose="020B0604020202020204" pitchFamily="34" charset="0"/>
                <a:ea typeface="Calibri" panose="020F0502020204030204" pitchFamily="34" charset="0"/>
                <a:cs typeface="Times New Roman" panose="02020603050405020304" pitchFamily="18" charset="0"/>
              </a:rPr>
              <a:t>.</a:t>
            </a:r>
          </a:p>
          <a:p>
            <a:endParaRPr lang="en-A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C6CF808-8CAB-BD4B-AB46-2C87DD55BC41}" type="slidenum">
              <a:rPr lang="en-US" smtClean="0"/>
              <a:t>1</a:t>
            </a:fld>
            <a:endParaRPr lang="en-US"/>
          </a:p>
        </p:txBody>
      </p:sp>
    </p:spTree>
    <p:extLst>
      <p:ext uri="{BB962C8B-B14F-4D97-AF65-F5344CB8AC3E}">
        <p14:creationId xmlns:p14="http://schemas.microsoft.com/office/powerpoint/2010/main" val="3819173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800" dirty="0">
                <a:effectLst/>
                <a:latin typeface="Calibri" panose="020F0502020204030204" pitchFamily="34" charset="0"/>
              </a:rPr>
              <a:t>Janet also </a:t>
            </a:r>
            <a:r>
              <a:rPr lang="en-AU" sz="2800" dirty="0">
                <a:latin typeface="Calibri" panose="020F0502020204030204" pitchFamily="34" charset="0"/>
              </a:rPr>
              <a:t>talks about protecting relationships in the family. by keeping her brother’s confidence. She says, “</a:t>
            </a:r>
            <a:r>
              <a:rPr lang="en-AU" sz="1800" dirty="0">
                <a:effectLst/>
                <a:latin typeface="Calibri" panose="020F0502020204030204" pitchFamily="34" charset="0"/>
              </a:rPr>
              <a:t>It was about protecting my parents from being worried and protecting my brother by not betraying his trust and, yeah, allowing him to lead some kind of secret life”. </a:t>
            </a:r>
            <a:endParaRPr lang="en-AU" sz="2800" dirty="0"/>
          </a:p>
          <a:p>
            <a:pPr marL="0" indent="0">
              <a:buNone/>
            </a:pPr>
            <a:endParaRPr lang="en-AU"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AU" sz="1800" kern="100" dirty="0">
                <a:effectLst/>
                <a:latin typeface="Calibri" panose="020F0502020204030204" pitchFamily="34" charset="0"/>
                <a:ea typeface="Calibri" panose="020F0502020204030204" pitchFamily="34" charset="0"/>
                <a:cs typeface="Calibri" panose="020F0502020204030204" pitchFamily="34" charset="0"/>
              </a:rPr>
              <a:t>Others protected of their family as a whole from poor judgements due to the stigma attached to drug use by not talking about their sibling – alive or dead.</a:t>
            </a:r>
            <a:r>
              <a:rPr lang="en-AU" sz="18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AU" sz="1800" dirty="0">
                <a:effectLst/>
                <a:latin typeface="Calibri" panose="020F0502020204030204" pitchFamily="34" charset="0"/>
                <a:ea typeface="Calibri" panose="020F0502020204030204" pitchFamily="34" charset="0"/>
                <a:cs typeface="Calibri" panose="020F0502020204030204" pitchFamily="34" charset="0"/>
              </a:rPr>
              <a:t>	Connie says “</a:t>
            </a:r>
            <a:r>
              <a:rPr lang="en-AU" sz="1800" i="1" dirty="0">
                <a:effectLst/>
                <a:latin typeface="Calibri" panose="020F0502020204030204" pitchFamily="34" charset="0"/>
                <a:ea typeface="Calibri" panose="020F0502020204030204" pitchFamily="34" charset="0"/>
                <a:cs typeface="Calibri" panose="020F0502020204030204" pitchFamily="34" charset="0"/>
              </a:rPr>
              <a:t>people don’t understand how drugs can take hold of anybody … people … probably go, I wonder what happened in their family to cause that? … I didn’t want people making a judgement of my family”. </a:t>
            </a:r>
          </a:p>
          <a:p>
            <a:pPr marL="0" indent="0">
              <a:buNone/>
            </a:pPr>
            <a:endParaRPr lang="en-AU" sz="1800"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highlight>
                <a:srgbClr val="FFFF00"/>
              </a:highligh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highlight>
                <a:srgbClr val="FFFF00"/>
              </a:highligh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highlight>
                <a:srgbClr val="FFFF00"/>
              </a:highligh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highlight>
                <a:srgbClr val="FFFF00"/>
              </a:highlight>
              <a:latin typeface="Calibri" panose="020F050202020403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10</a:t>
            </a:fld>
            <a:endParaRPr lang="en-US"/>
          </a:p>
        </p:txBody>
      </p:sp>
    </p:spTree>
    <p:extLst>
      <p:ext uri="{BB962C8B-B14F-4D97-AF65-F5344CB8AC3E}">
        <p14:creationId xmlns:p14="http://schemas.microsoft.com/office/powerpoint/2010/main" val="1176456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effectLst/>
              <a:highlight>
                <a:srgbClr val="FFFF00"/>
              </a:highlight>
              <a:latin typeface="Calibri" panose="020F0502020204030204" pitchFamily="34" charset="0"/>
              <a:ea typeface="Times New Roman" panose="02020603050405020304" pitchFamily="18" charset="0"/>
            </a:endParaRPr>
          </a:p>
          <a:p>
            <a:pPr marL="0" indent="0">
              <a:buNone/>
            </a:pPr>
            <a:r>
              <a:rPr lang="en-AU" sz="1200" kern="100" dirty="0">
                <a:effectLst/>
                <a:ea typeface="Calibri" panose="020F0502020204030204" pitchFamily="34" charset="0"/>
                <a:cs typeface="Calibri" panose="020F0502020204030204" pitchFamily="34" charset="0"/>
              </a:rPr>
              <a:t>Families, as a whole, also </a:t>
            </a:r>
            <a:r>
              <a:rPr lang="en-AU" kern="100" dirty="0">
                <a:ea typeface="Calibri" panose="020F0502020204030204" pitchFamily="34" charset="0"/>
                <a:cs typeface="Calibri" panose="020F0502020204030204" pitchFamily="34" charset="0"/>
              </a:rPr>
              <a:t>protected the sibling </a:t>
            </a:r>
            <a:endParaRPr lang="en-AU" sz="1200" kern="100" dirty="0">
              <a:effectLst/>
              <a:ea typeface="Calibri" panose="020F0502020204030204" pitchFamily="34" charset="0"/>
              <a:cs typeface="Calibri" panose="020F0502020204030204" pitchFamily="34" charset="0"/>
            </a:endParaRPr>
          </a:p>
          <a:p>
            <a:pPr marL="0" indent="0">
              <a:buNone/>
            </a:pPr>
            <a:r>
              <a:rPr lang="en-AU" i="1" kern="100" dirty="0">
                <a:ea typeface="Calibri" panose="020F0502020204030204" pitchFamily="34" charset="0"/>
                <a:cs typeface="Calibri" panose="020F0502020204030204" pitchFamily="34" charset="0"/>
              </a:rPr>
              <a:t>B</a:t>
            </a:r>
            <a:r>
              <a:rPr lang="en-AU" sz="1200" i="1" kern="100" dirty="0">
                <a:effectLst/>
                <a:ea typeface="Calibri" panose="020F0502020204030204" pitchFamily="34" charset="0"/>
                <a:cs typeface="Calibri" panose="020F0502020204030204" pitchFamily="34" charset="0"/>
              </a:rPr>
              <a:t>y continuing to include the sibling in family activities helping the sibling maintain a sense of belonging and connectedness and to maintain a different identity to that of a drug using identity.</a:t>
            </a:r>
          </a:p>
          <a:p>
            <a:pPr marL="0" indent="0">
              <a:buNone/>
            </a:pPr>
            <a:endParaRPr lang="en-AU" kern="100" dirty="0">
              <a:ea typeface="Calibri" panose="020F0502020204030204" pitchFamily="34" charset="0"/>
              <a:cs typeface="Calibri" panose="020F0502020204030204" pitchFamily="34" charset="0"/>
            </a:endParaRPr>
          </a:p>
          <a:p>
            <a:r>
              <a:rPr lang="en-AU" sz="1200" dirty="0">
                <a:effectLst/>
                <a:latin typeface="Calibri" panose="020F0502020204030204" pitchFamily="34" charset="0"/>
              </a:rPr>
              <a:t>Sometimes a family may respond to a specific situation</a:t>
            </a:r>
          </a:p>
          <a:p>
            <a:endParaRPr lang="en-AU" sz="1200" dirty="0">
              <a:effectLst/>
              <a:latin typeface="Calibri" panose="020F0502020204030204" pitchFamily="34" charset="0"/>
            </a:endParaRPr>
          </a:p>
          <a:p>
            <a:r>
              <a:rPr lang="en-AU" sz="1200" dirty="0">
                <a:effectLst/>
                <a:latin typeface="Calibri" panose="020F0502020204030204" pitchFamily="34" charset="0"/>
              </a:rPr>
              <a:t>Krystal described her family as closing ranks around her brother when they discovered his drug use and suicidality the week before Christmas. Krystal says the family were “just being a strong family ... we’re here to support you, we’re here to help you ... we sort of cut everyone else out”. </a:t>
            </a:r>
          </a:p>
          <a:p>
            <a:endParaRPr lang="en-AU" dirty="0"/>
          </a:p>
          <a:p>
            <a:r>
              <a:rPr lang="en-AU" sz="1200" dirty="0">
                <a:effectLst/>
                <a:latin typeface="Calibri" panose="020F0502020204030204" pitchFamily="34" charset="0"/>
              </a:rPr>
              <a:t>Closed families can be very protective, in terms of protecting a family member and/or family reputation from the outside, so that what goes on inside the family remains private; it can increase family solidarity, enhance the sense of belonging and security.</a:t>
            </a:r>
          </a:p>
          <a:p>
            <a:endParaRPr lang="en-AU" sz="1200" dirty="0">
              <a:effectLst/>
              <a:latin typeface="Calibri" panose="020F0502020204030204" pitchFamily="34" charset="0"/>
            </a:endParaRPr>
          </a:p>
          <a:p>
            <a:pPr marL="0" indent="0">
              <a:buNone/>
            </a:pPr>
            <a:endParaRPr lang="en-AU" kern="100" dirty="0">
              <a:ea typeface="Calibri" panose="020F0502020204030204" pitchFamily="34" charset="0"/>
              <a:cs typeface="Calibri" panose="020F0502020204030204" pitchFamily="34" charset="0"/>
            </a:endParaRPr>
          </a:p>
          <a:p>
            <a:endParaRPr lang="en-US" dirty="0"/>
          </a:p>
          <a:p>
            <a:endParaRPr lang="en-US" dirty="0"/>
          </a:p>
          <a:p>
            <a:pPr marL="0" indent="0">
              <a:buNone/>
            </a:pPr>
            <a:endParaRPr lang="en-AU" kern="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11</a:t>
            </a:fld>
            <a:endParaRPr lang="en-US"/>
          </a:p>
        </p:txBody>
      </p:sp>
    </p:spTree>
    <p:extLst>
      <p:ext uri="{BB962C8B-B14F-4D97-AF65-F5344CB8AC3E}">
        <p14:creationId xmlns:p14="http://schemas.microsoft.com/office/powerpoint/2010/main" val="3221145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None/>
            </a:pPr>
            <a:r>
              <a:rPr lang="en-AU" sz="1200" kern="100" dirty="0">
                <a:ea typeface="Calibri" panose="020F0502020204030204" pitchFamily="34" charset="0"/>
                <a:cs typeface="Calibri" panose="020F0502020204030204" pitchFamily="34" charset="0"/>
              </a:rPr>
              <a:t>In summary</a:t>
            </a:r>
          </a:p>
          <a:p>
            <a:pPr marL="0" indent="0">
              <a:lnSpc>
                <a:spcPct val="150000"/>
              </a:lnSpc>
              <a:buNone/>
            </a:pPr>
            <a:endParaRPr lang="en-AU" sz="1200" kern="100" dirty="0">
              <a:ea typeface="Calibri" panose="020F0502020204030204" pitchFamily="34" charset="0"/>
              <a:cs typeface="Calibri" panose="020F0502020204030204" pitchFamily="34" charset="0"/>
            </a:endParaRPr>
          </a:p>
          <a:p>
            <a:pPr marL="0" indent="0">
              <a:lnSpc>
                <a:spcPct val="150000"/>
              </a:lnSpc>
              <a:buNone/>
            </a:pPr>
            <a:r>
              <a:rPr lang="en-AU" sz="1200" kern="100" dirty="0">
                <a:ea typeface="Calibri" panose="020F0502020204030204" pitchFamily="34" charset="0"/>
                <a:cs typeface="Calibri" panose="020F0502020204030204" pitchFamily="34" charset="0"/>
              </a:rPr>
              <a:t>Sibling relationships are significant and worthy of attention </a:t>
            </a:r>
          </a:p>
          <a:p>
            <a:pPr marL="0" indent="0">
              <a:lnSpc>
                <a:spcPct val="150000"/>
              </a:lnSpc>
              <a:buNone/>
            </a:pPr>
            <a:endParaRPr lang="en-AU" sz="1200" kern="100" dirty="0">
              <a:ea typeface="Calibri" panose="020F0502020204030204" pitchFamily="34" charset="0"/>
              <a:cs typeface="Calibri" panose="020F0502020204030204" pitchFamily="34" charset="0"/>
            </a:endParaRPr>
          </a:p>
          <a:p>
            <a:pPr marL="0" indent="0">
              <a:buNone/>
            </a:pPr>
            <a:r>
              <a:rPr lang="en-US" sz="1200" dirty="0"/>
              <a:t>Sibling bereavement and drug related death, are silenced socially, there is an inability to talk outside the family and be supported without judgement </a:t>
            </a:r>
          </a:p>
          <a:p>
            <a:pPr marL="0" indent="0">
              <a:buNone/>
            </a:pPr>
            <a:endParaRPr lang="en-US" sz="1200" dirty="0"/>
          </a:p>
          <a:p>
            <a:pPr marL="0" indent="0">
              <a:buNone/>
            </a:pPr>
            <a:r>
              <a:rPr lang="en-US" sz="1200" dirty="0"/>
              <a:t>	and these experiences can sit alongside  </a:t>
            </a:r>
          </a:p>
          <a:p>
            <a:pPr marL="0" indent="0">
              <a:buNone/>
            </a:pPr>
            <a:endParaRPr lang="en-US" sz="1200" dirty="0"/>
          </a:p>
          <a:p>
            <a:pPr marL="0" indent="0">
              <a:buNone/>
            </a:pPr>
            <a:r>
              <a:rPr lang="en-US" sz="1200" dirty="0"/>
              <a:t>a strength in family relationships, where inside knowledge belongs to and is held by the family, protecting identity, relationships within and the family as a whole.</a:t>
            </a: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12</a:t>
            </a:fld>
            <a:endParaRPr lang="en-US"/>
          </a:p>
        </p:txBody>
      </p:sp>
    </p:spTree>
    <p:extLst>
      <p:ext uri="{BB962C8B-B14F-4D97-AF65-F5344CB8AC3E}">
        <p14:creationId xmlns:p14="http://schemas.microsoft.com/office/powerpoint/2010/main" val="373491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Calibri" panose="020F0502020204030204" pitchFamily="34" charset="0"/>
              </a:rPr>
              <a:t>Davies, B. (1999). </a:t>
            </a:r>
            <a:r>
              <a:rPr lang="en-AU" sz="1800" i="1" dirty="0">
                <a:effectLst/>
                <a:latin typeface="Calibri" panose="020F0502020204030204" pitchFamily="34" charset="0"/>
              </a:rPr>
              <a:t>Shadows in the sun; The experiences of sibling bereavement in childhood</a:t>
            </a:r>
            <a:r>
              <a:rPr lang="en-AU" sz="1800" dirty="0">
                <a:effectLst/>
                <a:latin typeface="Calibri" panose="020F0502020204030204" pitchFamily="34" charset="0"/>
              </a:rPr>
              <a:t>. Brunner/Mazel. </a:t>
            </a: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Calibri" panose="020F0502020204030204" pitchFamily="34" charset="0"/>
              </a:rPr>
              <a:t>Doka, K. (2016). </a:t>
            </a:r>
            <a:r>
              <a:rPr lang="en-AU" sz="1800" i="1" dirty="0">
                <a:effectLst/>
                <a:latin typeface="Calibri" panose="020F0502020204030204" pitchFamily="34" charset="0"/>
              </a:rPr>
              <a:t>Grief is a journey; finding your path through loss</a:t>
            </a:r>
            <a:r>
              <a:rPr lang="en-AU" sz="1800" dirty="0">
                <a:effectLst/>
                <a:latin typeface="Calibri" panose="020F0502020204030204" pitchFamily="34" charset="0"/>
              </a:rPr>
              <a:t>. Atria Books. </a:t>
            </a:r>
            <a:endParaRPr lang="en-AU"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2800" b="0" i="0" u="none" strike="noStrike" dirty="0" err="1">
                <a:solidFill>
                  <a:srgbClr val="222222"/>
                </a:solidFill>
                <a:effectLst/>
                <a:highlight>
                  <a:srgbClr val="FFFFFF"/>
                </a:highlight>
                <a:latin typeface="Arial" panose="020B0604020202020204" pitchFamily="34" charset="0"/>
              </a:rPr>
              <a:t>Dyregrov</a:t>
            </a:r>
            <a:r>
              <a:rPr lang="en-AU" sz="2800" b="0" i="0" u="none" strike="noStrike" dirty="0">
                <a:solidFill>
                  <a:srgbClr val="222222"/>
                </a:solidFill>
                <a:effectLst/>
                <a:highlight>
                  <a:srgbClr val="FFFFFF"/>
                </a:highlight>
                <a:latin typeface="Arial" panose="020B0604020202020204" pitchFamily="34" charset="0"/>
              </a:rPr>
              <a:t>, K., </a:t>
            </a:r>
            <a:r>
              <a:rPr lang="en-AU" sz="2800" b="0" i="0" u="none" strike="noStrike" dirty="0" err="1">
                <a:solidFill>
                  <a:srgbClr val="222222"/>
                </a:solidFill>
                <a:effectLst/>
                <a:highlight>
                  <a:srgbClr val="FFFFFF"/>
                </a:highlight>
                <a:latin typeface="Arial" panose="020B0604020202020204" pitchFamily="34" charset="0"/>
              </a:rPr>
              <a:t>Møgster</a:t>
            </a:r>
            <a:r>
              <a:rPr lang="en-AU" sz="2800" b="0" i="0" u="none" strike="noStrike" dirty="0">
                <a:solidFill>
                  <a:srgbClr val="222222"/>
                </a:solidFill>
                <a:effectLst/>
                <a:highlight>
                  <a:srgbClr val="FFFFFF"/>
                </a:highlight>
                <a:latin typeface="Arial" panose="020B0604020202020204" pitchFamily="34" charset="0"/>
              </a:rPr>
              <a:t>, B., </a:t>
            </a:r>
            <a:r>
              <a:rPr lang="en-AU" sz="2800" b="0" i="0" u="none" strike="noStrike" dirty="0" err="1">
                <a:solidFill>
                  <a:srgbClr val="222222"/>
                </a:solidFill>
                <a:effectLst/>
                <a:highlight>
                  <a:srgbClr val="FFFFFF"/>
                </a:highlight>
                <a:latin typeface="Arial" panose="020B0604020202020204" pitchFamily="34" charset="0"/>
              </a:rPr>
              <a:t>Løseth</a:t>
            </a:r>
            <a:r>
              <a:rPr lang="en-AU" sz="2800" b="0" i="0" u="none" strike="noStrike" dirty="0">
                <a:solidFill>
                  <a:srgbClr val="222222"/>
                </a:solidFill>
                <a:effectLst/>
                <a:highlight>
                  <a:srgbClr val="FFFFFF"/>
                </a:highlight>
                <a:latin typeface="Arial" panose="020B0604020202020204" pitchFamily="34" charset="0"/>
              </a:rPr>
              <a:t>, H. M., </a:t>
            </a:r>
            <a:r>
              <a:rPr lang="en-AU" sz="2800" b="0" i="0" u="none" strike="noStrike" dirty="0" err="1">
                <a:solidFill>
                  <a:srgbClr val="222222"/>
                </a:solidFill>
                <a:effectLst/>
                <a:highlight>
                  <a:srgbClr val="FFFFFF"/>
                </a:highlight>
                <a:latin typeface="Arial" panose="020B0604020202020204" pitchFamily="34" charset="0"/>
              </a:rPr>
              <a:t>Lorås</a:t>
            </a:r>
            <a:r>
              <a:rPr lang="en-AU" sz="2800" b="0" i="0" u="none" strike="noStrike" dirty="0">
                <a:solidFill>
                  <a:srgbClr val="222222"/>
                </a:solidFill>
                <a:effectLst/>
                <a:highlight>
                  <a:srgbClr val="FFFFFF"/>
                </a:highlight>
                <a:latin typeface="Arial" panose="020B0604020202020204" pitchFamily="34" charset="0"/>
              </a:rPr>
              <a:t>, L., &amp; </a:t>
            </a:r>
            <a:r>
              <a:rPr lang="en-AU" sz="2800" b="0" i="0" u="none" strike="noStrike" dirty="0" err="1">
                <a:solidFill>
                  <a:srgbClr val="222222"/>
                </a:solidFill>
                <a:effectLst/>
                <a:highlight>
                  <a:srgbClr val="FFFFFF"/>
                </a:highlight>
                <a:latin typeface="Arial" panose="020B0604020202020204" pitchFamily="34" charset="0"/>
              </a:rPr>
              <a:t>Titlestad</a:t>
            </a:r>
            <a:r>
              <a:rPr lang="en-AU" sz="2800" b="0" i="0" u="none" strike="noStrike" dirty="0">
                <a:solidFill>
                  <a:srgbClr val="222222"/>
                </a:solidFill>
                <a:effectLst/>
                <a:highlight>
                  <a:srgbClr val="FFFFFF"/>
                </a:highlight>
                <a:latin typeface="Arial" panose="020B0604020202020204" pitchFamily="34" charset="0"/>
              </a:rPr>
              <a:t>, K. B. (2020). The special grief following drug related deaths. </a:t>
            </a:r>
            <a:r>
              <a:rPr lang="en-AU" sz="2800" b="0" i="1" u="none" strike="noStrike" dirty="0">
                <a:solidFill>
                  <a:srgbClr val="222222"/>
                </a:solidFill>
                <a:effectLst/>
                <a:latin typeface="Arial" panose="020B0604020202020204" pitchFamily="34" charset="0"/>
              </a:rPr>
              <a:t>Addiction research &amp; theory</a:t>
            </a:r>
            <a:r>
              <a:rPr lang="en-AU" sz="2800" b="0" i="0" u="none" strike="noStrike" dirty="0">
                <a:solidFill>
                  <a:srgbClr val="222222"/>
                </a:solidFill>
                <a:effectLst/>
                <a:highlight>
                  <a:srgbClr val="FFFFFF"/>
                </a:highlight>
                <a:latin typeface="Arial" panose="020B0604020202020204" pitchFamily="34" charset="0"/>
              </a:rPr>
              <a:t>, </a:t>
            </a:r>
            <a:r>
              <a:rPr lang="en-AU" sz="2800" b="0" i="1" u="none" strike="noStrike" dirty="0">
                <a:solidFill>
                  <a:srgbClr val="222222"/>
                </a:solidFill>
                <a:effectLst/>
                <a:latin typeface="Arial" panose="020B0604020202020204" pitchFamily="34" charset="0"/>
              </a:rPr>
              <a:t>28</a:t>
            </a:r>
            <a:r>
              <a:rPr lang="en-AU" sz="2800" b="0" i="0" u="none" strike="noStrike" dirty="0">
                <a:solidFill>
                  <a:srgbClr val="222222"/>
                </a:solidFill>
                <a:effectLst/>
                <a:highlight>
                  <a:srgbClr val="FFFFFF"/>
                </a:highlight>
                <a:latin typeface="Arial" panose="020B0604020202020204" pitchFamily="34" charset="0"/>
              </a:rPr>
              <a:t>(5), 415-424.</a:t>
            </a:r>
            <a:endParaRPr lang="en-AU" sz="180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Calibri" panose="020F0502020204030204" pitchFamily="34" charset="0"/>
              </a:rPr>
              <a:t>Marshall, B. (2013). </a:t>
            </a:r>
            <a:r>
              <a:rPr lang="en-AU" sz="1800" i="1" dirty="0">
                <a:effectLst/>
                <a:latin typeface="Calibri" panose="020F0502020204030204" pitchFamily="34" charset="0"/>
              </a:rPr>
              <a:t>Adult sibling loss; stories, reflections and ripples</a:t>
            </a:r>
            <a:r>
              <a:rPr lang="en-AU" sz="1800" dirty="0">
                <a:effectLst/>
                <a:latin typeface="Calibri" panose="020F0502020204030204" pitchFamily="34" charset="0"/>
              </a:rPr>
              <a:t>. Baywood Publishing Company.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AU" b="0" i="0" u="none" strike="noStrike" dirty="0">
                <a:solidFill>
                  <a:srgbClr val="222222"/>
                </a:solidFill>
                <a:effectLst/>
                <a:latin typeface="Calibri" panose="020F0502020204030204" pitchFamily="34" charset="0"/>
                <a:cs typeface="Calibri" panose="020F0502020204030204" pitchFamily="34" charset="0"/>
              </a:rPr>
              <a:t>Perrin, J. (2022). Sibling bereavement when death is drug-related: A qualitative study. </a:t>
            </a:r>
          </a:p>
          <a:p>
            <a:pPr marL="0" indent="0">
              <a:buNone/>
            </a:pPr>
            <a:endParaRPr lang="en-AU" b="0" i="0" u="none" strike="noStrike" dirty="0">
              <a:solidFill>
                <a:srgbClr val="222222"/>
              </a:solidFill>
              <a:effectLst/>
              <a:latin typeface="Calibri" panose="020F0502020204030204" pitchFamily="34" charset="0"/>
              <a:cs typeface="Calibri" panose="020F0502020204030204" pitchFamily="34" charset="0"/>
            </a:endParaRPr>
          </a:p>
          <a:p>
            <a:pPr marL="0" indent="0">
              <a:buNone/>
            </a:pPr>
            <a:r>
              <a:rPr lang="en-AU" b="0" i="0" u="none" strike="noStrike" dirty="0">
                <a:solidFill>
                  <a:srgbClr val="222222"/>
                </a:solidFill>
                <a:effectLst/>
                <a:latin typeface="Calibri" panose="020F0502020204030204" pitchFamily="34" charset="0"/>
                <a:cs typeface="Calibri" panose="020F0502020204030204" pitchFamily="34" charset="0"/>
              </a:rPr>
              <a:t>Perrin, J. (2023). Applying Three Different Horizons to Understand Sibling Experiences When the Brother or </a:t>
            </a:r>
            <a:r>
              <a:rPr lang="en-AU" sz="1050" b="0" i="0" u="none" strike="noStrike" dirty="0">
                <a:solidFill>
                  <a:srgbClr val="222222"/>
                </a:solidFill>
                <a:effectLst/>
                <a:latin typeface="Calibri" panose="020F0502020204030204" pitchFamily="34" charset="0"/>
                <a:cs typeface="Calibri" panose="020F0502020204030204" pitchFamily="34" charset="0"/>
              </a:rPr>
              <a:t>Sister</a:t>
            </a:r>
            <a:r>
              <a:rPr lang="en-AU" b="0" i="0" u="none" strike="noStrike" dirty="0">
                <a:solidFill>
                  <a:srgbClr val="222222"/>
                </a:solidFill>
                <a:effectLst/>
                <a:latin typeface="Calibri" panose="020F0502020204030204" pitchFamily="34" charset="0"/>
                <a:cs typeface="Calibri" panose="020F0502020204030204" pitchFamily="34" charset="0"/>
              </a:rPr>
              <a:t> Dies for a Drug-related Reason. </a:t>
            </a:r>
            <a:r>
              <a:rPr lang="en-AU" b="0" i="1" u="none" strike="noStrike" dirty="0">
                <a:solidFill>
                  <a:srgbClr val="222222"/>
                </a:solidFill>
                <a:effectLst/>
                <a:latin typeface="Calibri" panose="020F0502020204030204" pitchFamily="34" charset="0"/>
                <a:cs typeface="Calibri" panose="020F0502020204030204" pitchFamily="34" charset="0"/>
              </a:rPr>
              <a:t>The British Journal of Social Work</a:t>
            </a:r>
            <a:r>
              <a:rPr lang="en-AU" b="0" i="0" u="none" strike="noStrike" dirty="0">
                <a:solidFill>
                  <a:srgbClr val="222222"/>
                </a:solidFill>
                <a:effectLst/>
                <a:latin typeface="Calibri" panose="020F0502020204030204" pitchFamily="34" charset="0"/>
                <a:cs typeface="Calibri" panose="020F0502020204030204" pitchFamily="34" charset="0"/>
              </a:rPr>
              <a:t>, bcad090</a:t>
            </a:r>
            <a:endPar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Petronio</a:t>
            </a:r>
            <a:r>
              <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 (2010). Communication privacy management theory: What do we know about family privacy regulation? </a:t>
            </a:r>
            <a:r>
              <a:rPr lang="en-AU"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Journal of Family Theory &amp; Review, 2</a:t>
            </a:r>
            <a:r>
              <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175–196.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solidFill>
                <a:srgbClr val="000000"/>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b="0" i="0" u="none" strike="noStrike" dirty="0">
                <a:solidFill>
                  <a:srgbClr val="222222"/>
                </a:solidFill>
                <a:effectLst/>
                <a:highlight>
                  <a:srgbClr val="FFFFFF"/>
                </a:highlight>
                <a:latin typeface="Arial" panose="020B0604020202020204" pitchFamily="34" charset="0"/>
              </a:rPr>
              <a:t>Valentine, C. (Ed.). (2017). </a:t>
            </a:r>
            <a:r>
              <a:rPr lang="en-AU" b="0" i="1" u="none" strike="noStrike" dirty="0">
                <a:solidFill>
                  <a:srgbClr val="222222"/>
                </a:solidFill>
                <a:effectLst/>
                <a:latin typeface="Arial" panose="020B0604020202020204" pitchFamily="34" charset="0"/>
              </a:rPr>
              <a:t>Families bereaved by alcohol or drugs: Research on experiences, coping and support</a:t>
            </a:r>
            <a:r>
              <a:rPr lang="en-AU" b="0" i="0" u="none" strike="noStrike" dirty="0">
                <a:solidFill>
                  <a:srgbClr val="222222"/>
                </a:solidFill>
                <a:effectLst/>
                <a:highlight>
                  <a:srgbClr val="FFFFFF"/>
                </a:highlight>
                <a:latin typeface="Arial" panose="020B0604020202020204" pitchFamily="34" charset="0"/>
              </a:rPr>
              <a:t>. Taylor &amp; Francis.</a:t>
            </a:r>
            <a:endParaRPr lang="en-AU" dirty="0"/>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13</a:t>
            </a:fld>
            <a:endParaRPr lang="en-US"/>
          </a:p>
        </p:txBody>
      </p:sp>
    </p:spTree>
    <p:extLst>
      <p:ext uri="{BB962C8B-B14F-4D97-AF65-F5344CB8AC3E}">
        <p14:creationId xmlns:p14="http://schemas.microsoft.com/office/powerpoint/2010/main" val="281387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14</a:t>
            </a:fld>
            <a:endParaRPr lang="en-US"/>
          </a:p>
        </p:txBody>
      </p:sp>
    </p:spTree>
    <p:extLst>
      <p:ext uri="{BB962C8B-B14F-4D97-AF65-F5344CB8AC3E}">
        <p14:creationId xmlns:p14="http://schemas.microsoft.com/office/powerpoint/2010/main" val="4225582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kern="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2</a:t>
            </a:fld>
            <a:endParaRPr lang="en-US"/>
          </a:p>
        </p:txBody>
      </p:sp>
    </p:spTree>
    <p:extLst>
      <p:ext uri="{BB962C8B-B14F-4D97-AF65-F5344CB8AC3E}">
        <p14:creationId xmlns:p14="http://schemas.microsoft.com/office/powerpoint/2010/main" val="22278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366378"/>
          </a:xfrm>
        </p:spPr>
        <p:txBody>
          <a:bodyPr/>
          <a:lstStyle/>
          <a:p>
            <a:r>
              <a:rPr lang="en-US" sz="1100" dirty="0"/>
              <a:t>My research was on: </a:t>
            </a:r>
            <a:r>
              <a:rPr lang="en-US" sz="1100" b="1" dirty="0"/>
              <a:t> </a:t>
            </a:r>
            <a:r>
              <a:rPr lang="en-US" sz="1100" dirty="0"/>
              <a:t>sibling bereavement when the brother or sister dies for a DRD</a:t>
            </a:r>
          </a:p>
          <a:p>
            <a:endParaRPr lang="en-US" sz="1100" dirty="0"/>
          </a:p>
          <a:p>
            <a:r>
              <a:rPr lang="en-US" sz="1100" dirty="0"/>
              <a:t>there many reasons why I chose this topic.</a:t>
            </a:r>
          </a:p>
          <a:p>
            <a:endParaRPr lang="en-US" sz="1100" dirty="0"/>
          </a:p>
          <a:p>
            <a:r>
              <a:rPr lang="en-US" sz="1100" dirty="0"/>
              <a:t>I have worked continuously in the AOD sector since 1985 in a range of roles and settings </a:t>
            </a:r>
          </a:p>
          <a:p>
            <a:pPr marL="171450" indent="-171450">
              <a:buFont typeface="Arial" panose="020B0604020202020204" pitchFamily="34" charset="0"/>
              <a:buChar char="•"/>
            </a:pPr>
            <a:r>
              <a:rPr lang="en-US" sz="1100" dirty="0"/>
              <a:t>during this time I have often worked with families, usually parents, often in quite tragic or dire circumstances.</a:t>
            </a:r>
          </a:p>
          <a:p>
            <a:pPr marL="171450" indent="-171450">
              <a:buFont typeface="Arial" panose="020B0604020202020204" pitchFamily="34" charset="0"/>
              <a:buChar char="•"/>
            </a:pPr>
            <a:r>
              <a:rPr lang="en-US" sz="1100" dirty="0"/>
              <a:t>Over the last 15 – 20 years I’ve also specialized in couple/family work and thanatology specifically bereavement.</a:t>
            </a:r>
          </a:p>
          <a:p>
            <a:endParaRPr lang="en-US" sz="1100" dirty="0"/>
          </a:p>
          <a:p>
            <a:r>
              <a:rPr lang="en-US" sz="1100" dirty="0"/>
              <a:t>Through various courses of study I became aware that sibling bereavement was overlooked as was the sibling relationship in the drug and alcohol sector. </a:t>
            </a:r>
            <a:r>
              <a:rPr lang="en-US" sz="1100" kern="100" dirty="0">
                <a:solidFill>
                  <a:srgbClr val="000000"/>
                </a:solidFill>
                <a:effectLst/>
                <a:cs typeface="Times New Roman" panose="02020603050405020304" pitchFamily="18" charset="0"/>
              </a:rPr>
              <a:t>and I</a:t>
            </a:r>
            <a:r>
              <a:rPr lang="en-US" sz="1100" kern="100" dirty="0">
                <a:solidFill>
                  <a:srgbClr val="000000"/>
                </a:solidFill>
                <a:effectLst/>
                <a:ea typeface="Calibri" panose="020F0502020204030204" pitchFamily="34" charset="0"/>
                <a:cs typeface="Times New Roman" panose="02020603050405020304" pitchFamily="18" charset="0"/>
              </a:rPr>
              <a:t> was curious about that because we know most people using substances will have at least one sibling.</a:t>
            </a:r>
          </a:p>
          <a:p>
            <a:endParaRPr lang="en-AU" sz="1100" kern="100" dirty="0">
              <a:solidFill>
                <a:srgbClr val="000000"/>
              </a:solidFill>
              <a:effectLst/>
              <a:ea typeface="Calibri" panose="020F0502020204030204" pitchFamily="34" charset="0"/>
              <a:cs typeface="Times New Roman" panose="02020603050405020304" pitchFamily="18" charset="0"/>
            </a:endParaRPr>
          </a:p>
          <a:p>
            <a:r>
              <a:rPr lang="en-AU" sz="1100" kern="100" dirty="0">
                <a:ea typeface="Calibri" panose="020F0502020204030204" pitchFamily="34" charset="0"/>
                <a:cs typeface="Times New Roman" panose="02020603050405020304" pitchFamily="18" charset="0"/>
              </a:rPr>
              <a:t>D</a:t>
            </a:r>
            <a:r>
              <a:rPr lang="en-AU" sz="1100" kern="100" dirty="0">
                <a:effectLst/>
                <a:ea typeface="Calibri" panose="020F0502020204030204" pitchFamily="34" charset="0"/>
                <a:cs typeface="Times New Roman" panose="02020603050405020304" pitchFamily="18" charset="0"/>
              </a:rPr>
              <a:t>ue to the gaps in the literature I decided to </a:t>
            </a:r>
            <a:r>
              <a:rPr lang="en-AU" sz="1100" b="1" kern="100" dirty="0">
                <a:effectLst/>
                <a:ea typeface="Calibri" panose="020F0502020204030204" pitchFamily="34" charset="0"/>
                <a:cs typeface="Times New Roman" panose="02020603050405020304" pitchFamily="18" charset="0"/>
              </a:rPr>
              <a:t>interview people </a:t>
            </a:r>
            <a:r>
              <a:rPr lang="en-AU" sz="1100" kern="100" dirty="0">
                <a:effectLst/>
                <a:ea typeface="Calibri" panose="020F0502020204030204" pitchFamily="34" charset="0"/>
                <a:cs typeface="Times New Roman" panose="02020603050405020304" pitchFamily="18" charset="0"/>
              </a:rPr>
              <a:t>where it was </a:t>
            </a:r>
          </a:p>
          <a:p>
            <a:r>
              <a:rPr lang="en-AU" sz="1100" b="1" kern="100" dirty="0">
                <a:effectLst/>
                <a:ea typeface="Calibri" panose="020F0502020204030204" pitchFamily="34" charset="0"/>
                <a:cs typeface="Times New Roman" panose="02020603050405020304" pitchFamily="18" charset="0"/>
              </a:rPr>
              <a:t>5 years or more since the death </a:t>
            </a:r>
            <a:r>
              <a:rPr lang="en-AU" sz="1100" kern="100" dirty="0">
                <a:effectLst/>
                <a:ea typeface="Calibri" panose="020F0502020204030204" pitchFamily="34" charset="0"/>
                <a:cs typeface="Times New Roman" panose="02020603050405020304" pitchFamily="18" charset="0"/>
              </a:rPr>
              <a:t>of their sibling </a:t>
            </a:r>
            <a:r>
              <a:rPr lang="en-AU" sz="1100" b="1" kern="100" dirty="0">
                <a:effectLst/>
                <a:ea typeface="Calibri" panose="020F0502020204030204" pitchFamily="34" charset="0"/>
                <a:cs typeface="Times New Roman" panose="02020603050405020304" pitchFamily="18" charset="0"/>
              </a:rPr>
              <a:t>– this is because most people are interviewed within 2 years of the death – </a:t>
            </a:r>
          </a:p>
          <a:p>
            <a:r>
              <a:rPr lang="en-AU" sz="1100" i="1" kern="100" dirty="0">
                <a:ea typeface="Calibri" panose="020F0502020204030204" pitchFamily="34" charset="0"/>
                <a:cs typeface="Times New Roman" panose="02020603050405020304" pitchFamily="18" charset="0"/>
              </a:rPr>
              <a:t>other inclusion criteria were </a:t>
            </a:r>
            <a:r>
              <a:rPr lang="en-AU" i="1" kern="100" dirty="0">
                <a:effectLst/>
                <a:ea typeface="Calibri" panose="020F0502020204030204" pitchFamily="34" charset="0"/>
                <a:cs typeface="Times New Roman" panose="02020603050405020304" pitchFamily="18" charset="0"/>
              </a:rPr>
              <a:t>over 18 </a:t>
            </a:r>
            <a:r>
              <a:rPr lang="en-AU" i="1" kern="100" dirty="0" err="1">
                <a:effectLst/>
                <a:ea typeface="Calibri" panose="020F0502020204030204" pitchFamily="34" charset="0"/>
                <a:cs typeface="Times New Roman" panose="02020603050405020304" pitchFamily="18" charset="0"/>
              </a:rPr>
              <a:t>yo</a:t>
            </a:r>
            <a:r>
              <a:rPr lang="en-AU" i="1" kern="100" dirty="0">
                <a:effectLst/>
                <a:ea typeface="Calibri" panose="020F0502020204030204" pitchFamily="34" charset="0"/>
                <a:cs typeface="Times New Roman" panose="02020603050405020304" pitchFamily="18" charset="0"/>
              </a:rPr>
              <a:t>, English speaking, and not affected by cognitive or intellectual disability or mental illness, </a:t>
            </a:r>
          </a:p>
          <a:p>
            <a:endParaRPr lang="en-AU" i="1" kern="100" dirty="0">
              <a:effectLst/>
              <a:ea typeface="Calibri" panose="020F0502020204030204" pitchFamily="34" charset="0"/>
              <a:cs typeface="Times New Roman" panose="02020603050405020304" pitchFamily="18" charset="0"/>
            </a:endParaRPr>
          </a:p>
          <a:p>
            <a:r>
              <a:rPr lang="en-AU" sz="1200" b="1" kern="100" dirty="0">
                <a:effectLst/>
                <a:ea typeface="Calibri" panose="020F0502020204030204" pitchFamily="34" charset="0"/>
                <a:cs typeface="Times New Roman" panose="02020603050405020304" pitchFamily="18" charset="0"/>
              </a:rPr>
              <a:t>The Research questions shape </a:t>
            </a:r>
            <a:r>
              <a:rPr lang="en-AU" sz="1200" kern="100" dirty="0">
                <a:effectLst/>
                <a:ea typeface="Calibri" panose="020F0502020204030204" pitchFamily="34" charset="0"/>
                <a:cs typeface="Times New Roman" panose="02020603050405020304" pitchFamily="18" charset="0"/>
              </a:rPr>
              <a:t>the type of </a:t>
            </a:r>
            <a:r>
              <a:rPr lang="en-AU" sz="1200" b="1" kern="100" dirty="0">
                <a:effectLst/>
                <a:ea typeface="Calibri" panose="020F0502020204030204" pitchFamily="34" charset="0"/>
                <a:cs typeface="Times New Roman" panose="02020603050405020304" pitchFamily="18" charset="0"/>
              </a:rPr>
              <a:t>methodology</a:t>
            </a:r>
            <a:r>
              <a:rPr lang="en-AU" sz="1200" kern="100" dirty="0">
                <a:effectLst/>
                <a:ea typeface="Calibri" panose="020F0502020204030204" pitchFamily="34" charset="0"/>
                <a:cs typeface="Times New Roman" panose="02020603050405020304" pitchFamily="18" charset="0"/>
              </a:rPr>
              <a:t> to be used. Mine is a qualitative study. </a:t>
            </a:r>
          </a:p>
          <a:p>
            <a:r>
              <a:rPr lang="en-AU" sz="1200" b="1" kern="100" dirty="0">
                <a:effectLst/>
                <a:ea typeface="Calibri" panose="020F0502020204030204" pitchFamily="34" charset="0"/>
                <a:cs typeface="Times New Roman" panose="02020603050405020304" pitchFamily="18" charset="0"/>
              </a:rPr>
              <a:t>There is a focus on Experiences </a:t>
            </a:r>
            <a:r>
              <a:rPr lang="en-AU" sz="1200" kern="100" dirty="0">
                <a:effectLst/>
                <a:ea typeface="Calibri" panose="020F0502020204030204" pitchFamily="34" charset="0"/>
                <a:cs typeface="Times New Roman" panose="02020603050405020304" pitchFamily="18" charset="0"/>
              </a:rPr>
              <a:t>= phenomenological study. Trying </a:t>
            </a:r>
            <a:r>
              <a:rPr lang="en-AU" sz="1200" b="1" kern="100" dirty="0">
                <a:effectLst/>
                <a:ea typeface="Calibri" panose="020F0502020204030204" pitchFamily="34" charset="0"/>
                <a:cs typeface="Times New Roman" panose="02020603050405020304" pitchFamily="18" charset="0"/>
              </a:rPr>
              <a:t>understand or interpret </a:t>
            </a:r>
            <a:r>
              <a:rPr lang="en-AU" sz="1200" kern="100" dirty="0">
                <a:effectLst/>
                <a:ea typeface="Calibri" panose="020F0502020204030204" pitchFamily="34" charset="0"/>
                <a:cs typeface="Times New Roman" panose="02020603050405020304" pitchFamily="18" charset="0"/>
              </a:rPr>
              <a:t>(interchangeably) makes it a </a:t>
            </a:r>
            <a:r>
              <a:rPr lang="en-AU" sz="1200" b="1" kern="100" dirty="0">
                <a:effectLst/>
                <a:ea typeface="Calibri" panose="020F0502020204030204" pitchFamily="34" charset="0"/>
                <a:cs typeface="Times New Roman" panose="02020603050405020304" pitchFamily="18" charset="0"/>
              </a:rPr>
              <a:t>hermeneutic study</a:t>
            </a:r>
            <a:r>
              <a:rPr lang="en-AU" sz="1200" kern="100" dirty="0">
                <a:effectLst/>
                <a:ea typeface="Calibri" panose="020F0502020204030204" pitchFamily="34" charset="0"/>
                <a:cs typeface="Times New Roman" panose="02020603050405020304" pitchFamily="18" charset="0"/>
              </a:rPr>
              <a:t>.  </a:t>
            </a:r>
          </a:p>
          <a:p>
            <a:r>
              <a:rPr lang="en-AU" sz="1200" kern="100" dirty="0">
                <a:ea typeface="Calibri" panose="020F0502020204030204" pitchFamily="34" charset="0"/>
                <a:cs typeface="Times New Roman" panose="02020603050405020304" pitchFamily="18" charset="0"/>
              </a:rPr>
              <a:t>H</a:t>
            </a:r>
            <a:r>
              <a:rPr lang="en-AU" sz="1200" kern="100" dirty="0">
                <a:effectLst/>
                <a:ea typeface="Calibri" panose="020F0502020204030204" pitchFamily="34" charset="0"/>
                <a:cs typeface="Times New Roman" panose="02020603050405020304" pitchFamily="18" charset="0"/>
              </a:rPr>
              <a:t>ence </a:t>
            </a:r>
            <a:r>
              <a:rPr lang="en-AU" sz="1200" b="1" kern="100" dirty="0">
                <a:effectLst/>
                <a:ea typeface="Calibri" panose="020F0502020204030204" pitchFamily="34" charset="0"/>
                <a:cs typeface="Times New Roman" panose="02020603050405020304" pitchFamily="18" charset="0"/>
              </a:rPr>
              <a:t>hermeneutic phenomenological study </a:t>
            </a:r>
            <a:r>
              <a:rPr lang="en-AU" sz="1200" kern="100" dirty="0">
                <a:effectLst/>
                <a:ea typeface="Calibri" panose="020F0502020204030204" pitchFamily="34" charset="0"/>
                <a:cs typeface="Times New Roman" panose="02020603050405020304" pitchFamily="18" charset="0"/>
              </a:rPr>
              <a:t>informed by the </a:t>
            </a:r>
            <a:r>
              <a:rPr lang="en-AU" sz="1200" b="1" kern="100" dirty="0">
                <a:effectLst/>
                <a:ea typeface="Calibri" panose="020F0502020204030204" pitchFamily="34" charset="0"/>
                <a:cs typeface="Times New Roman" panose="02020603050405020304" pitchFamily="18" charset="0"/>
              </a:rPr>
              <a:t>philosopher Gadamer</a:t>
            </a:r>
            <a:r>
              <a:rPr lang="en-AU" sz="1200" kern="100" dirty="0">
                <a:effectLst/>
                <a:ea typeface="Calibri" panose="020F0502020204030204" pitchFamily="34" charset="0"/>
                <a:cs typeface="Times New Roman" panose="02020603050405020304" pitchFamily="18" charset="0"/>
              </a:rPr>
              <a:t>. </a:t>
            </a:r>
          </a:p>
          <a:p>
            <a:endParaRPr lang="en-AU" sz="1200" kern="100" dirty="0">
              <a:effectLs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kern="100" dirty="0">
                <a:effectLst/>
                <a:ea typeface="Calibri" panose="020F0502020204030204" pitchFamily="34" charset="0"/>
                <a:cs typeface="Times New Roman" panose="02020603050405020304" pitchFamily="18" charset="0"/>
              </a:rPr>
              <a:t>I chose Gadamer’s philosophy intentionally because he makes room for </a:t>
            </a:r>
            <a:r>
              <a:rPr lang="en-AU" b="1" kern="100" dirty="0">
                <a:effectLst/>
                <a:ea typeface="Calibri" panose="020F0502020204030204" pitchFamily="34" charset="0"/>
                <a:cs typeface="Times New Roman" panose="02020603050405020304" pitchFamily="18" charset="0"/>
              </a:rPr>
              <a:t>recalling past experiences </a:t>
            </a:r>
            <a:r>
              <a:rPr lang="en-AU" kern="100" dirty="0">
                <a:effectLst/>
                <a:ea typeface="Calibri" panose="020F0502020204030204" pitchFamily="34" charset="0"/>
                <a:cs typeface="Times New Roman" panose="02020603050405020304" pitchFamily="18" charset="0"/>
              </a:rPr>
              <a:t>and </a:t>
            </a:r>
            <a:r>
              <a:rPr lang="en-AU" b="1" kern="100" dirty="0">
                <a:effectLst/>
                <a:ea typeface="Calibri" panose="020F0502020204030204" pitchFamily="34" charset="0"/>
                <a:cs typeface="Times New Roman" panose="02020603050405020304" pitchFamily="18" charset="0"/>
              </a:rPr>
              <a:t>reinterpreting them as time passes</a:t>
            </a:r>
            <a:r>
              <a:rPr lang="en-AU" kern="100" dirty="0">
                <a:effectLst/>
                <a:ea typeface="Calibri" panose="020F0502020204030204" pitchFamily="34" charset="0"/>
                <a:cs typeface="Times New Roman" panose="02020603050405020304" pitchFamily="18" charset="0"/>
              </a:rPr>
              <a:t>. Gadamer contends it is possible to have </a:t>
            </a:r>
            <a:r>
              <a:rPr lang="en-AU" b="1" kern="100" dirty="0">
                <a:effectLst/>
                <a:ea typeface="Calibri" panose="020F0502020204030204" pitchFamily="34" charset="0"/>
                <a:cs typeface="Times New Roman" panose="02020603050405020304" pitchFamily="18" charset="0"/>
              </a:rPr>
              <a:t>multiple understandings</a:t>
            </a:r>
            <a:r>
              <a:rPr lang="en-AU" kern="100" dirty="0">
                <a:effectLst/>
                <a:ea typeface="Calibri" panose="020F0502020204030204" pitchFamily="34" charset="0"/>
                <a:cs typeface="Times New Roman" panose="02020603050405020304" pitchFamily="18" charset="0"/>
              </a:rPr>
              <a:t> of the one subject/event because </a:t>
            </a:r>
            <a:r>
              <a:rPr lang="en-AU" b="1" kern="100" dirty="0">
                <a:effectLst/>
                <a:ea typeface="Calibri" panose="020F0502020204030204" pitchFamily="34" charset="0"/>
                <a:cs typeface="Times New Roman" panose="02020603050405020304" pitchFamily="18" charset="0"/>
              </a:rPr>
              <a:t>people are different will have different interpretations</a:t>
            </a:r>
            <a:r>
              <a:rPr lang="en-AU" kern="100" dirty="0">
                <a:effectLst/>
                <a:ea typeface="Calibri" panose="020F0502020204030204" pitchFamily="34" charset="0"/>
                <a:cs typeface="Times New Roman" panose="02020603050405020304" pitchFamily="18" charset="0"/>
              </a:rPr>
              <a:t>, or the </a:t>
            </a:r>
            <a:r>
              <a:rPr lang="en-AU" b="1" kern="100" dirty="0">
                <a:effectLst/>
                <a:ea typeface="Calibri" panose="020F0502020204030204" pitchFamily="34" charset="0"/>
                <a:cs typeface="Times New Roman" panose="02020603050405020304" pitchFamily="18" charset="0"/>
              </a:rPr>
              <a:t>same person’s view changes </a:t>
            </a:r>
            <a:r>
              <a:rPr lang="en-AU" kern="100" dirty="0">
                <a:effectLst/>
                <a:ea typeface="Calibri" panose="020F0502020204030204" pitchFamily="34" charset="0"/>
                <a:cs typeface="Times New Roman" panose="02020603050405020304" pitchFamily="18" charset="0"/>
              </a:rPr>
              <a:t>over time as they gain additional life </a:t>
            </a:r>
            <a:r>
              <a:rPr lang="en-AU" b="1" kern="100" dirty="0">
                <a:effectLst/>
                <a:ea typeface="Calibri" panose="020F0502020204030204" pitchFamily="34" charset="0"/>
                <a:cs typeface="Times New Roman" panose="02020603050405020304" pitchFamily="18" charset="0"/>
              </a:rPr>
              <a:t>experiences and knowledge</a:t>
            </a:r>
            <a:r>
              <a:rPr lang="en-AU" kern="100" dirty="0">
                <a:effectLst/>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kern="100" dirty="0">
              <a:effectLst/>
              <a:ea typeface="Calibri" panose="020F0502020204030204" pitchFamily="34" charset="0"/>
              <a:cs typeface="Times New Roman" panose="02020603050405020304" pitchFamily="18" charset="0"/>
            </a:endParaRPr>
          </a:p>
          <a:p>
            <a:pPr marL="0" indent="0">
              <a:buNone/>
            </a:pPr>
            <a:r>
              <a:rPr lang="en-US" i="1" dirty="0">
                <a:latin typeface="Calibri" panose="020F0502020204030204" pitchFamily="34" charset="0"/>
                <a:cs typeface="Calibri" panose="020F0502020204030204" pitchFamily="34" charset="0"/>
              </a:rPr>
              <a:t>Its imperative that hermeneutic interpretations make sense in the context of the person’s bigger story, and within the context of all the stories. </a:t>
            </a:r>
          </a:p>
          <a:p>
            <a:pPr marL="0" indent="0">
              <a:buNone/>
            </a:pPr>
            <a:endParaRPr lang="en-AU" i="1" kern="1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AU" i="1" kern="100" dirty="0">
                <a:latin typeface="Calibri" panose="020F0502020204030204" pitchFamily="34" charset="0"/>
                <a:ea typeface="Calibri" panose="020F0502020204030204" pitchFamily="34" charset="0"/>
                <a:cs typeface="Calibri" panose="020F0502020204030204" pitchFamily="34" charset="0"/>
              </a:rPr>
              <a:t>The v</a:t>
            </a:r>
            <a:r>
              <a:rPr lang="en-AU" i="1" kern="100" dirty="0">
                <a:effectLst/>
                <a:latin typeface="Calibri" panose="020F0502020204030204" pitchFamily="34" charset="0"/>
                <a:ea typeface="Calibri" panose="020F0502020204030204" pitchFamily="34" charset="0"/>
                <a:cs typeface="Calibri" panose="020F0502020204030204" pitchFamily="34" charset="0"/>
              </a:rPr>
              <a:t>eracity of a hermeneutic study lies in its explanatory power, where there are recognisable descriptions of the topic that ring true for others, making the study potentially transferable to everyday practice. </a:t>
            </a:r>
            <a:endParaRPr lang="en-US" i="1" dirty="0">
              <a:latin typeface="Calibri" panose="020F0502020204030204" pitchFamily="34" charset="0"/>
              <a:cs typeface="Calibri" panose="020F0502020204030204" pitchFamily="34" charset="0"/>
            </a:endParaRPr>
          </a:p>
          <a:p>
            <a:endParaRPr lang="en-AU" sz="1200" i="1" kern="100" dirty="0">
              <a:effectLst/>
              <a:ea typeface="Calibri" panose="020F0502020204030204" pitchFamily="34" charset="0"/>
              <a:cs typeface="Times New Roman" panose="02020603050405020304" pitchFamily="18" charset="0"/>
            </a:endParaRPr>
          </a:p>
          <a:p>
            <a:endParaRPr lang="en-AU" kern="100" dirty="0">
              <a:effectLst/>
              <a:ea typeface="Calibri" panose="020F0502020204030204" pitchFamily="34" charset="0"/>
              <a:cs typeface="Times New Roman" panose="02020603050405020304" pitchFamily="18" charset="0"/>
            </a:endParaRPr>
          </a:p>
          <a:p>
            <a:endParaRPr lang="en-AU" kern="100" dirty="0">
              <a:effectLst/>
              <a:ea typeface="Calibri" panose="020F0502020204030204" pitchFamily="34" charset="0"/>
              <a:cs typeface="Times New Roman" panose="02020603050405020304" pitchFamily="18" charset="0"/>
            </a:endParaRPr>
          </a:p>
          <a:p>
            <a:endParaRPr lang="en-AU" kern="100" dirty="0">
              <a:solidFill>
                <a:srgbClr val="000000"/>
              </a:solidFill>
              <a:effectLst/>
              <a:ea typeface="Calibri" panose="020F0502020204030204" pitchFamily="34" charset="0"/>
              <a:cs typeface="Times New Roman" panose="02020603050405020304" pitchFamily="18" charset="0"/>
            </a:endParaRPr>
          </a:p>
          <a:p>
            <a:endParaRPr lang="en-AU" kern="100" dirty="0">
              <a:solidFill>
                <a:srgbClr val="000000"/>
              </a:solidFill>
              <a:ea typeface="Calibri" panose="020F0502020204030204" pitchFamily="34" charset="0"/>
              <a:cs typeface="Times New Roman" panose="02020603050405020304" pitchFamily="18" charset="0"/>
            </a:endParaRPr>
          </a:p>
          <a:p>
            <a:endParaRPr lang="en-AU" kern="100" dirty="0">
              <a:effectLst/>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3</a:t>
            </a:fld>
            <a:endParaRPr lang="en-US" dirty="0"/>
          </a:p>
        </p:txBody>
      </p:sp>
    </p:spTree>
    <p:extLst>
      <p:ext uri="{BB962C8B-B14F-4D97-AF65-F5344CB8AC3E}">
        <p14:creationId xmlns:p14="http://schemas.microsoft.com/office/powerpoint/2010/main" val="3326899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743451"/>
          </a:xfrm>
        </p:spPr>
        <p:txBody>
          <a:bodyPr/>
          <a:lstStyle/>
          <a:p>
            <a:r>
              <a:rPr lang="en-AU" b="1" dirty="0">
                <a:effectLst/>
                <a:ea typeface="Times New Roman" panose="02020603050405020304" pitchFamily="18" charset="0"/>
              </a:rPr>
              <a:t>semi structured interviews </a:t>
            </a:r>
            <a:r>
              <a:rPr lang="en-AU" dirty="0">
                <a:effectLst/>
                <a:ea typeface="Times New Roman" panose="02020603050405020304" pitchFamily="18" charset="0"/>
              </a:rPr>
              <a:t>with 21 people. </a:t>
            </a:r>
          </a:p>
          <a:p>
            <a:r>
              <a:rPr lang="en-AU" b="1" dirty="0">
                <a:effectLst/>
                <a:ea typeface="Times New Roman" panose="02020603050405020304" pitchFamily="18" charset="0"/>
              </a:rPr>
              <a:t>60-90 minutes </a:t>
            </a:r>
            <a:r>
              <a:rPr lang="en-AU" dirty="0">
                <a:effectLst/>
                <a:ea typeface="Times New Roman" panose="02020603050405020304" pitchFamily="18" charset="0"/>
              </a:rPr>
              <a:t>with most being longer all recorded and transcribed</a:t>
            </a:r>
          </a:p>
          <a:p>
            <a:r>
              <a:rPr lang="en-AU" dirty="0">
                <a:effectLst/>
                <a:ea typeface="Times New Roman" panose="02020603050405020304" pitchFamily="18" charset="0"/>
              </a:rPr>
              <a:t>Follow-up interviews within 48 hours also recorded and transcribed and these ranged between  10 – 45 minutes </a:t>
            </a:r>
          </a:p>
          <a:p>
            <a:endParaRPr lang="en-AU" kern="100" dirty="0">
              <a:effectLst/>
              <a:ea typeface="Calibri" panose="020F0502020204030204" pitchFamily="34" charset="0"/>
              <a:cs typeface="Times New Roman" panose="02020603050405020304" pitchFamily="18" charset="0"/>
            </a:endParaRPr>
          </a:p>
          <a:p>
            <a:r>
              <a:rPr lang="en-AU" kern="100" dirty="0">
                <a:ea typeface="Calibri" panose="020F0502020204030204" pitchFamily="34" charset="0"/>
                <a:cs typeface="Times New Roman" panose="02020603050405020304" pitchFamily="18" charset="0"/>
              </a:rPr>
              <a:t>More women (</a:t>
            </a:r>
            <a:r>
              <a:rPr lang="en-AU" b="1" kern="100" dirty="0">
                <a:ea typeface="Calibri" panose="020F0502020204030204" pitchFamily="34" charset="0"/>
                <a:cs typeface="Times New Roman" panose="02020603050405020304" pitchFamily="18" charset="0"/>
              </a:rPr>
              <a:t>3 men</a:t>
            </a:r>
            <a:r>
              <a:rPr lang="en-AU" kern="100" dirty="0">
                <a:ea typeface="Calibri" panose="020F0502020204030204" pitchFamily="34" charset="0"/>
                <a:cs typeface="Times New Roman" panose="02020603050405020304" pitchFamily="18" charset="0"/>
              </a:rPr>
              <a:t>) contributed to the study and more brothers (</a:t>
            </a:r>
            <a:r>
              <a:rPr lang="en-AU" b="1" kern="100" dirty="0">
                <a:ea typeface="Calibri" panose="020F0502020204030204" pitchFamily="34" charset="0"/>
                <a:cs typeface="Times New Roman" panose="02020603050405020304" pitchFamily="18" charset="0"/>
              </a:rPr>
              <a:t>4 sisters</a:t>
            </a:r>
            <a:r>
              <a:rPr lang="en-AU" kern="100" dirty="0">
                <a:ea typeface="Calibri" panose="020F0502020204030204" pitchFamily="34" charset="0"/>
                <a:cs typeface="Times New Roman" panose="02020603050405020304" pitchFamily="18" charset="0"/>
              </a:rPr>
              <a:t>) died</a:t>
            </a:r>
          </a:p>
          <a:p>
            <a:endParaRPr lang="en-AU" kern="100" dirty="0">
              <a:effectLst/>
              <a:ea typeface="Calibri" panose="020F0502020204030204" pitchFamily="34" charset="0"/>
              <a:cs typeface="Times New Roman" panose="02020603050405020304" pitchFamily="18" charset="0"/>
            </a:endParaRPr>
          </a:p>
          <a:p>
            <a:r>
              <a:rPr lang="en-AU" kern="100" dirty="0">
                <a:effectLst/>
                <a:ea typeface="Calibri" panose="020F0502020204030204" pitchFamily="34" charset="0"/>
                <a:cs typeface="Times New Roman" panose="02020603050405020304" pitchFamily="18" charset="0"/>
              </a:rPr>
              <a:t>Age range </a:t>
            </a:r>
            <a:r>
              <a:rPr lang="en-AU" b="1" kern="100" dirty="0">
                <a:effectLst/>
                <a:ea typeface="Calibri" panose="020F0502020204030204" pitchFamily="34" charset="0"/>
                <a:cs typeface="Times New Roman" panose="02020603050405020304" pitchFamily="18" charset="0"/>
              </a:rPr>
              <a:t>29 to 62 years </a:t>
            </a:r>
            <a:r>
              <a:rPr lang="en-AU" kern="100" dirty="0">
                <a:effectLst/>
                <a:ea typeface="Calibri" panose="020F0502020204030204" pitchFamily="34" charset="0"/>
                <a:cs typeface="Times New Roman" panose="02020603050405020304" pitchFamily="18" charset="0"/>
              </a:rPr>
              <a:t>with an average of </a:t>
            </a:r>
            <a:r>
              <a:rPr lang="en-AU" b="1" kern="100" dirty="0">
                <a:effectLst/>
                <a:ea typeface="Calibri" panose="020F0502020204030204" pitchFamily="34" charset="0"/>
                <a:cs typeface="Times New Roman" panose="02020603050405020304" pitchFamily="18" charset="0"/>
              </a:rPr>
              <a:t>age of 47 years</a:t>
            </a:r>
            <a:r>
              <a:rPr lang="en-AU" kern="100" dirty="0">
                <a:effectLst/>
                <a:ea typeface="Calibri" panose="020F0502020204030204" pitchFamily="34" charset="0"/>
                <a:cs typeface="Times New Roman" panose="02020603050405020304" pitchFamily="18" charset="0"/>
              </a:rPr>
              <a:t>. </a:t>
            </a:r>
          </a:p>
          <a:p>
            <a:r>
              <a:rPr lang="en-AU" kern="100" dirty="0">
                <a:ea typeface="Calibri" panose="020F0502020204030204" pitchFamily="34" charset="0"/>
                <a:cs typeface="Times New Roman" panose="02020603050405020304" pitchFamily="18" charset="0"/>
              </a:rPr>
              <a:t>Siblings </a:t>
            </a:r>
            <a:r>
              <a:rPr lang="en-AU" b="1" kern="100" dirty="0">
                <a:effectLst/>
                <a:ea typeface="Calibri" panose="020F0502020204030204" pitchFamily="34" charset="0"/>
                <a:cs typeface="Times New Roman" panose="02020603050405020304" pitchFamily="18" charset="0"/>
              </a:rPr>
              <a:t>aged 20 to 40 years old with an average of 33 years</a:t>
            </a:r>
            <a:r>
              <a:rPr lang="en-AU" kern="100" dirty="0">
                <a:effectLst/>
                <a:ea typeface="Calibri" panose="020F0502020204030204" pitchFamily="34" charset="0"/>
                <a:cs typeface="Times New Roman" panose="02020603050405020304" pitchFamily="18" charset="0"/>
              </a:rPr>
              <a:t>. </a:t>
            </a:r>
          </a:p>
          <a:p>
            <a:r>
              <a:rPr lang="en-AU" b="1" i="1" kern="100" dirty="0">
                <a:effectLst/>
                <a:ea typeface="Calibri" panose="020F0502020204030204" pitchFamily="34" charset="0"/>
                <a:cs typeface="Times New Roman" panose="02020603050405020304" pitchFamily="18" charset="0"/>
              </a:rPr>
              <a:t>3 people from the 1 family</a:t>
            </a:r>
            <a:r>
              <a:rPr lang="en-AU" i="1" kern="100" dirty="0">
                <a:effectLst/>
                <a:ea typeface="Calibri" panose="020F0502020204030204" pitchFamily="34" charset="0"/>
                <a:cs typeface="Times New Roman" panose="02020603050405020304" pitchFamily="18" charset="0"/>
              </a:rPr>
              <a:t> and another </a:t>
            </a:r>
            <a:r>
              <a:rPr lang="en-AU" b="1" i="1" kern="100" dirty="0">
                <a:effectLst/>
                <a:ea typeface="Calibri" panose="020F0502020204030204" pitchFamily="34" charset="0"/>
                <a:cs typeface="Times New Roman" panose="02020603050405020304" pitchFamily="18" charset="0"/>
              </a:rPr>
              <a:t>2 people were also from 1 family</a:t>
            </a:r>
            <a:r>
              <a:rPr lang="en-AU" i="1" kern="100" dirty="0">
                <a:effectLst/>
                <a:ea typeface="Calibri" panose="020F0502020204030204" pitchFamily="34" charset="0"/>
                <a:cs typeface="Times New Roman" panose="02020603050405020304" pitchFamily="18" charset="0"/>
              </a:rPr>
              <a:t>. </a:t>
            </a:r>
          </a:p>
          <a:p>
            <a:r>
              <a:rPr lang="en-AU" b="1" i="1" kern="100" dirty="0">
                <a:effectLst/>
                <a:ea typeface="Calibri" panose="020F0502020204030204" pitchFamily="34" charset="0"/>
                <a:cs typeface="Times New Roman" panose="02020603050405020304" pitchFamily="18" charset="0"/>
              </a:rPr>
              <a:t>1 person had had 2 siblings </a:t>
            </a:r>
            <a:r>
              <a:rPr lang="en-AU" i="1" kern="100" dirty="0">
                <a:effectLst/>
                <a:ea typeface="Calibri" panose="020F0502020204030204" pitchFamily="34" charset="0"/>
                <a:cs typeface="Times New Roman" panose="02020603050405020304" pitchFamily="18" charset="0"/>
              </a:rPr>
              <a:t>die for drug-related reason – she talked both of those experiences.</a:t>
            </a:r>
          </a:p>
          <a:p>
            <a:endParaRPr lang="en-AU" kern="100" dirty="0">
              <a:effectLst/>
              <a:ea typeface="Calibri" panose="020F0502020204030204" pitchFamily="34" charset="0"/>
              <a:cs typeface="Times New Roman" panose="02020603050405020304" pitchFamily="18" charset="0"/>
            </a:endParaRPr>
          </a:p>
          <a:p>
            <a:r>
              <a:rPr lang="en-AU" kern="100" dirty="0">
                <a:effectLst/>
                <a:ea typeface="Calibri" panose="020F0502020204030204" pitchFamily="34" charset="0"/>
                <a:cs typeface="Times New Roman" panose="02020603050405020304" pitchFamily="18" charset="0"/>
              </a:rPr>
              <a:t>Time since death </a:t>
            </a:r>
            <a:r>
              <a:rPr lang="en-AU" b="1" kern="100" dirty="0">
                <a:effectLst/>
                <a:ea typeface="Calibri" panose="020F0502020204030204" pitchFamily="34" charset="0"/>
                <a:cs typeface="Times New Roman" panose="02020603050405020304" pitchFamily="18" charset="0"/>
              </a:rPr>
              <a:t>7 and 37 years</a:t>
            </a:r>
            <a:r>
              <a:rPr lang="en-AU" kern="100" dirty="0">
                <a:effectLst/>
                <a:ea typeface="Calibri" panose="020F0502020204030204" pitchFamily="34" charset="0"/>
                <a:cs typeface="Times New Roman" panose="02020603050405020304" pitchFamily="18" charset="0"/>
              </a:rPr>
              <a:t>, </a:t>
            </a:r>
          </a:p>
          <a:p>
            <a:r>
              <a:rPr lang="en-AU" kern="100" dirty="0">
                <a:effectLst/>
                <a:ea typeface="Calibri" panose="020F0502020204030204" pitchFamily="34" charset="0"/>
                <a:cs typeface="Times New Roman" panose="02020603050405020304" pitchFamily="18" charset="0"/>
              </a:rPr>
              <a:t>average of </a:t>
            </a:r>
            <a:r>
              <a:rPr lang="en-AU" b="1" kern="100" dirty="0">
                <a:effectLst/>
                <a:ea typeface="Calibri" panose="020F0502020204030204" pitchFamily="34" charset="0"/>
                <a:cs typeface="Times New Roman" panose="02020603050405020304" pitchFamily="18" charset="0"/>
              </a:rPr>
              <a:t>17 years</a:t>
            </a:r>
            <a:r>
              <a:rPr lang="en-AU" kern="100" dirty="0">
                <a:effectLst/>
                <a:ea typeface="Calibri" panose="020F0502020204030204" pitchFamily="34" charset="0"/>
                <a:cs typeface="Times New Roman" panose="02020603050405020304" pitchFamily="18" charset="0"/>
              </a:rPr>
              <a:t>. and NOTABLY some had </a:t>
            </a:r>
            <a:r>
              <a:rPr lang="en-AU" b="1" kern="100" dirty="0">
                <a:effectLst/>
                <a:ea typeface="Calibri" panose="020F0502020204030204" pitchFamily="34" charset="0"/>
                <a:cs typeface="Times New Roman" panose="02020603050405020304" pitchFamily="18" charset="0"/>
              </a:rPr>
              <a:t>never spoken </a:t>
            </a:r>
            <a:r>
              <a:rPr lang="en-AU" kern="100" dirty="0">
                <a:effectLst/>
                <a:ea typeface="Calibri" panose="020F0502020204030204" pitchFamily="34" charset="0"/>
                <a:cs typeface="Times New Roman" panose="02020603050405020304" pitchFamily="18" charset="0"/>
              </a:rPr>
              <a:t>to anyone about their sibling’s death. which is Astounding really given the magnitude of the </a:t>
            </a:r>
            <a:r>
              <a:rPr lang="en-AU" kern="100" dirty="0" err="1">
                <a:effectLst/>
                <a:ea typeface="Calibri" panose="020F0502020204030204" pitchFamily="34" charset="0"/>
                <a:cs typeface="Times New Roman" panose="02020603050405020304" pitchFamily="18" charset="0"/>
              </a:rPr>
              <a:t>experince</a:t>
            </a:r>
            <a:r>
              <a:rPr lang="en-AU" kern="100" dirty="0">
                <a:effectLst/>
                <a:ea typeface="Calibri" panose="020F0502020204030204" pitchFamily="34" charset="0"/>
                <a:cs typeface="Times New Roman" panose="02020603050405020304" pitchFamily="18" charset="0"/>
              </a:rPr>
              <a:t>.</a:t>
            </a:r>
          </a:p>
          <a:p>
            <a:endParaRPr lang="en-AU" kern="100" dirty="0">
              <a:ea typeface="Calibri" panose="020F0502020204030204" pitchFamily="34" charset="0"/>
              <a:cs typeface="Times New Roman" panose="02020603050405020304" pitchFamily="18" charset="0"/>
            </a:endParaRPr>
          </a:p>
          <a:p>
            <a:r>
              <a:rPr lang="en-AU" kern="100" dirty="0">
                <a:effectLst/>
                <a:ea typeface="Calibri" panose="020F0502020204030204" pitchFamily="34" charset="0"/>
                <a:cs typeface="Times New Roman" panose="02020603050405020304" pitchFamily="18" charset="0"/>
              </a:rPr>
              <a:t>The people in my study described their siblings’ death as drug-related</a:t>
            </a:r>
          </a:p>
          <a:p>
            <a:r>
              <a:rPr lang="en-AU" b="1" kern="1200" dirty="0">
                <a:solidFill>
                  <a:srgbClr val="000000"/>
                </a:solidFill>
                <a:effectLst/>
                <a:ea typeface="Calibri" panose="020F0502020204030204" pitchFamily="34" charset="0"/>
                <a:cs typeface="Times New Roman" panose="02020603050405020304" pitchFamily="18" charset="0"/>
              </a:rPr>
              <a:t>drug overdose, drug poisoning, accidental overdose, drug-related illness such as oesophageal varices, drug assisted suicide and homicide. </a:t>
            </a:r>
            <a:r>
              <a:rPr lang="en-AU" b="1" i="1" kern="1200" dirty="0">
                <a:solidFill>
                  <a:srgbClr val="000000"/>
                </a:solidFill>
                <a:effectLst/>
                <a:ea typeface="Calibri" panose="020F0502020204030204" pitchFamily="34" charset="0"/>
                <a:cs typeface="Times New Roman" panose="02020603050405020304" pitchFamily="18" charset="0"/>
              </a:rPr>
              <a:t>One sibling was working as a sex worker to get money to procure drugs for herself and her partner and she was killed</a:t>
            </a:r>
            <a:r>
              <a:rPr lang="en-AU" b="1" i="1" kern="100" dirty="0">
                <a:effectLst/>
                <a:ea typeface="Calibri" panose="020F0502020204030204" pitchFamily="34" charset="0"/>
                <a:cs typeface="Times New Roman" panose="02020603050405020304" pitchFamily="18" charset="0"/>
              </a:rPr>
              <a:t>. </a:t>
            </a:r>
          </a:p>
          <a:p>
            <a:endParaRPr lang="en-US" dirty="0"/>
          </a:p>
          <a:p>
            <a:r>
              <a:rPr lang="en-AU" sz="1100" kern="100" dirty="0">
                <a:latin typeface="Arial" panose="020B0604020202020204" pitchFamily="34" charset="0"/>
                <a:ea typeface="Calibri" panose="020F0502020204030204" pitchFamily="34" charset="0"/>
                <a:cs typeface="Times New Roman" panose="02020603050405020304" pitchFamily="18" charset="0"/>
              </a:rPr>
              <a:t>A</a:t>
            </a:r>
            <a:r>
              <a:rPr lang="en-AU" sz="1100" kern="100" dirty="0">
                <a:effectLst/>
                <a:latin typeface="Arial" panose="020B0604020202020204" pitchFamily="34" charset="0"/>
                <a:ea typeface="Calibri" panose="020F0502020204030204" pitchFamily="34" charset="0"/>
                <a:cs typeface="Times New Roman" panose="02020603050405020304" pitchFamily="18" charset="0"/>
              </a:rPr>
              <a:t>nalyse the interviews it became apparent to me that some people focused more on the sibling relationship, others sibling’s AOD use, and others bereavement. What that led me to do was actually interpret each interview from those </a:t>
            </a:r>
            <a:r>
              <a:rPr lang="en-AU" sz="1100" b="1" kern="100" dirty="0">
                <a:effectLst/>
                <a:latin typeface="Arial" panose="020B0604020202020204" pitchFamily="34" charset="0"/>
                <a:ea typeface="Calibri" panose="020F0502020204030204" pitchFamily="34" charset="0"/>
                <a:cs typeface="Times New Roman" panose="02020603050405020304" pitchFamily="18" charset="0"/>
              </a:rPr>
              <a:t>3 discreet subject </a:t>
            </a:r>
            <a:r>
              <a:rPr lang="en-AU" sz="1100" kern="100" dirty="0">
                <a:effectLst/>
                <a:latin typeface="Arial" panose="020B0604020202020204" pitchFamily="34" charset="0"/>
                <a:ea typeface="Calibri" panose="020F0502020204030204" pitchFamily="34" charset="0"/>
                <a:cs typeface="Times New Roman" panose="02020603050405020304" pitchFamily="18" charset="0"/>
              </a:rPr>
              <a:t>areas (</a:t>
            </a:r>
            <a:r>
              <a:rPr lang="en-AU" sz="1100" b="1" kern="100" dirty="0">
                <a:effectLst/>
                <a:latin typeface="Arial" panose="020B0604020202020204" pitchFamily="34" charset="0"/>
                <a:ea typeface="Calibri" panose="020F0502020204030204" pitchFamily="34" charset="0"/>
                <a:cs typeface="Times New Roman" panose="02020603050405020304" pitchFamily="18" charset="0"/>
              </a:rPr>
              <a:t>Gadamer would refer to these subjects as horizons</a:t>
            </a:r>
            <a:r>
              <a:rPr lang="en-AU" sz="1100" kern="100" dirty="0">
                <a:effectLst/>
                <a:latin typeface="Arial" panose="020B0604020202020204" pitchFamily="34" charset="0"/>
                <a:ea typeface="Calibri" panose="020F0502020204030204" pitchFamily="34" charset="0"/>
                <a:cs typeface="Times New Roman" panose="02020603050405020304" pitchFamily="18" charset="0"/>
              </a:rPr>
              <a:t>). What I ended up with 63 interpretations – a lot of data!</a:t>
            </a:r>
            <a:endParaRPr lang="en-AU"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will discuss sibling relationship and bereavement, DRD and how that impacts the siblings’ bereavement. and then because my</a:t>
            </a:r>
            <a:r>
              <a:rPr lang="en-AU" b="0" kern="100" dirty="0">
                <a:latin typeface="Arial" panose="020B0604020202020204" pitchFamily="34" charset="0"/>
                <a:ea typeface="Calibri" panose="020F0502020204030204" pitchFamily="34" charset="0"/>
                <a:cs typeface="Times New Roman" panose="02020603050405020304" pitchFamily="18" charset="0"/>
              </a:rPr>
              <a:t> </a:t>
            </a:r>
            <a:r>
              <a:rPr lang="en-AU" b="1" kern="100" dirty="0">
                <a:latin typeface="Arial" panose="020B0604020202020204" pitchFamily="34" charset="0"/>
                <a:ea typeface="Calibri" panose="020F0502020204030204" pitchFamily="34" charset="0"/>
                <a:cs typeface="Times New Roman" panose="02020603050405020304" pitchFamily="18" charset="0"/>
              </a:rPr>
              <a:t>focus is on siblings and the sibling relationship </a:t>
            </a:r>
            <a:r>
              <a:rPr lang="en-AU" b="0" kern="100" dirty="0">
                <a:latin typeface="Arial" panose="020B0604020202020204" pitchFamily="34" charset="0"/>
                <a:ea typeface="Calibri" panose="020F0502020204030204" pitchFamily="34" charset="0"/>
                <a:cs typeface="Times New Roman" panose="02020603050405020304" pitchFamily="18" charset="0"/>
              </a:rPr>
              <a:t>only really </a:t>
            </a:r>
            <a:r>
              <a:rPr lang="en-AU" b="1" kern="100" dirty="0">
                <a:latin typeface="Arial" panose="020B0604020202020204" pitchFamily="34" charset="0"/>
                <a:ea typeface="Calibri" panose="020F0502020204030204" pitchFamily="34" charset="0"/>
                <a:cs typeface="Times New Roman" panose="02020603050405020304" pitchFamily="18" charset="0"/>
              </a:rPr>
              <a:t>exist within a broader family context, I will discuss one family response to DRD that </a:t>
            </a:r>
            <a:r>
              <a:rPr lang="en-AU" b="1" kern="100" dirty="0" err="1">
                <a:latin typeface="Arial" panose="020B0604020202020204" pitchFamily="34" charset="0"/>
                <a:ea typeface="Calibri" panose="020F0502020204030204" pitchFamily="34" charset="0"/>
                <a:cs typeface="Times New Roman" panose="02020603050405020304" pitchFamily="18" charset="0"/>
              </a:rPr>
              <a:t>i</a:t>
            </a:r>
            <a:r>
              <a:rPr lang="en-AU" b="1" kern="100" dirty="0">
                <a:latin typeface="Arial" panose="020B0604020202020204" pitchFamily="34" charset="0"/>
                <a:ea typeface="Calibri" panose="020F0502020204030204" pitchFamily="34" charset="0"/>
                <a:cs typeface="Times New Roman" panose="02020603050405020304" pitchFamily="18" charset="0"/>
              </a:rPr>
              <a:t> noticed in my research.</a:t>
            </a: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4</a:t>
            </a:fld>
            <a:endParaRPr lang="en-US" dirty="0"/>
          </a:p>
        </p:txBody>
      </p:sp>
    </p:spTree>
    <p:extLst>
      <p:ext uri="{BB962C8B-B14F-4D97-AF65-F5344CB8AC3E}">
        <p14:creationId xmlns:p14="http://schemas.microsoft.com/office/powerpoint/2010/main" val="2021668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kern="100" dirty="0">
                <a:latin typeface="Arial" panose="020B0604020202020204" pitchFamily="34" charset="0"/>
                <a:ea typeface="Calibri" panose="020F0502020204030204" pitchFamily="34" charset="0"/>
                <a:cs typeface="Times New Roman" panose="02020603050405020304" pitchFamily="18" charset="0"/>
              </a:rPr>
              <a:t>Pause for a moment and think about the sibling relationship.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effectLst/>
                <a:latin typeface="Calibri" panose="020F0502020204030204" pitchFamily="34" charset="0"/>
                <a:ea typeface="Calibri" panose="020F0502020204030204" pitchFamily="34" charset="0"/>
                <a:cs typeface="Times New Roman" panose="02020603050405020304" pitchFamily="18" charset="0"/>
              </a:rPr>
              <a:t>‘</a:t>
            </a:r>
            <a:r>
              <a:rPr lang="en-US" sz="1200" b="1" i="1" dirty="0">
                <a:effectLst/>
                <a:latin typeface="Calibri" panose="020F0502020204030204" pitchFamily="34" charset="0"/>
                <a:ea typeface="Calibri" panose="020F0502020204030204" pitchFamily="34" charset="0"/>
                <a:cs typeface="Times New Roman" panose="02020603050405020304" pitchFamily="18" charset="0"/>
              </a:rPr>
              <a:t>sibling’ defined </a:t>
            </a:r>
            <a:r>
              <a:rPr lang="en-US" sz="1200" i="1" dirty="0">
                <a:effectLst/>
                <a:latin typeface="Calibri" panose="020F0502020204030204" pitchFamily="34" charset="0"/>
                <a:ea typeface="Calibri" panose="020F0502020204030204" pitchFamily="34" charset="0"/>
                <a:cs typeface="Times New Roman" panose="02020603050405020304" pitchFamily="18" charset="0"/>
              </a:rPr>
              <a:t>as “</a:t>
            </a:r>
            <a:r>
              <a:rPr lang="en-US" sz="1200" b="1" i="1" dirty="0">
                <a:effectLst/>
                <a:latin typeface="Calibri" panose="020F0502020204030204" pitchFamily="34" charset="0"/>
                <a:ea typeface="Calibri" panose="020F0502020204030204" pitchFamily="34" charset="0"/>
                <a:cs typeface="Times New Roman" panose="02020603050405020304" pitchFamily="18" charset="0"/>
              </a:rPr>
              <a:t>one or two individuals </a:t>
            </a:r>
            <a:r>
              <a:rPr lang="en-US" sz="1200" i="1" dirty="0">
                <a:effectLst/>
                <a:latin typeface="Calibri" panose="020F0502020204030204" pitchFamily="34" charset="0"/>
                <a:ea typeface="Calibri" panose="020F0502020204030204" pitchFamily="34" charset="0"/>
                <a:cs typeface="Times New Roman" panose="02020603050405020304" pitchFamily="18" charset="0"/>
              </a:rPr>
              <a:t>having </a:t>
            </a:r>
            <a:r>
              <a:rPr lang="en-US" sz="1200" b="1" i="1" dirty="0">
                <a:effectLst/>
                <a:latin typeface="Calibri" panose="020F0502020204030204" pitchFamily="34" charset="0"/>
                <a:ea typeface="Calibri" panose="020F0502020204030204" pitchFamily="34" charset="0"/>
                <a:cs typeface="Times New Roman" panose="02020603050405020304" pitchFamily="18" charset="0"/>
              </a:rPr>
              <a:t>one or both parents in common</a:t>
            </a:r>
            <a:r>
              <a:rPr lang="en-US" sz="1200" i="1" dirty="0">
                <a:effectLst/>
                <a:latin typeface="Calibri" panose="020F0502020204030204" pitchFamily="34" charset="0"/>
                <a:ea typeface="Calibri" panose="020F0502020204030204" pitchFamily="34" charset="0"/>
                <a:cs typeface="Times New Roman" panose="02020603050405020304" pitchFamily="18" charset="0"/>
              </a:rPr>
              <a:t>, a brother or sister” (Davies, 1999, p. 1). </a:t>
            </a:r>
            <a:endParaRPr lang="en-AU" sz="1200" i="1"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AU" b="0" kern="100" dirty="0">
              <a:latin typeface="Arial" panose="020B0604020202020204" pitchFamily="34" charset="0"/>
              <a:ea typeface="Calibri" panose="020F0502020204030204" pitchFamily="34" charset="0"/>
              <a:cs typeface="Times New Roman" panose="02020603050405020304" pitchFamily="18" charset="0"/>
            </a:endParaRPr>
          </a:p>
          <a:p>
            <a:r>
              <a:rPr lang="en-AU" sz="1200" dirty="0">
                <a:effectLst/>
                <a:latin typeface="Calibri" panose="020F0502020204030204" pitchFamily="34" charset="0"/>
                <a:ea typeface="Calibri" panose="020F0502020204030204" pitchFamily="34" charset="0"/>
                <a:cs typeface="Calibri" panose="020F0502020204030204" pitchFamily="34" charset="0"/>
              </a:rPr>
              <a:t>Brenda Marshall is a prominent author on sibling bereavement. She says:</a:t>
            </a:r>
          </a:p>
          <a:p>
            <a:r>
              <a:rPr lang="en-AU" sz="1200" b="1" dirty="0">
                <a:effectLst/>
                <a:latin typeface="Calibri" panose="020F0502020204030204" pitchFamily="34" charset="0"/>
                <a:ea typeface="Calibri" panose="020F0502020204030204" pitchFamily="34" charset="0"/>
                <a:cs typeface="Calibri" panose="020F0502020204030204" pitchFamily="34" charset="0"/>
              </a:rPr>
              <a:t>“siblings know each other in ways friends and other blood relatives do not. We have shared bedrooms, bathrooms, holidays, school days, family milestones, meals and ways of growing up that people outside the family cannot ever fully understand. The bond is intense, complicated, sometimes difficult, often wonderful, and absolutely irreplaceable” </a:t>
            </a:r>
          </a:p>
          <a:p>
            <a:endParaRPr lang="en-AU" b="0" kern="100" dirty="0">
              <a:latin typeface="Arial" panose="020B0604020202020204" pitchFamily="34" charset="0"/>
              <a:ea typeface="Calibri" panose="020F0502020204030204" pitchFamily="34" charset="0"/>
              <a:cs typeface="Times New Roman" panose="02020603050405020304" pitchFamily="18" charset="0"/>
            </a:endParaRPr>
          </a:p>
          <a:p>
            <a:r>
              <a:rPr lang="en-SG" dirty="0">
                <a:latin typeface="Calibri" panose="020F0502020204030204" pitchFamily="34" charset="0"/>
                <a:ea typeface="Calibri" panose="020F0502020204030204" pitchFamily="34" charset="0"/>
                <a:cs typeface="Times New Roman" panose="02020603050405020304" pitchFamily="18" charset="0"/>
              </a:rPr>
              <a:t>Sib relationship is probably one of </a:t>
            </a:r>
            <a:r>
              <a:rPr lang="en-SG" b="1" dirty="0">
                <a:latin typeface="Calibri" panose="020F0502020204030204" pitchFamily="34" charset="0"/>
                <a:ea typeface="Calibri" panose="020F0502020204030204" pitchFamily="34" charset="0"/>
                <a:cs typeface="Times New Roman" panose="02020603050405020304" pitchFamily="18" charset="0"/>
              </a:rPr>
              <a:t>the longest relationships </a:t>
            </a:r>
            <a:r>
              <a:rPr lang="en-SG" dirty="0">
                <a:latin typeface="Calibri" panose="020F0502020204030204" pitchFamily="34" charset="0"/>
                <a:ea typeface="Calibri" panose="020F0502020204030204" pitchFamily="34" charset="0"/>
                <a:cs typeface="Times New Roman" panose="02020603050405020304" pitchFamily="18" charset="0"/>
              </a:rPr>
              <a:t>we will have</a:t>
            </a:r>
            <a:r>
              <a:rPr lang="en-AU" sz="1200" i="1" dirty="0">
                <a:effectLst/>
                <a:latin typeface="Calibri" panose="020F0502020204030204" pitchFamily="34" charset="0"/>
                <a:ea typeface="Calibri" panose="020F0502020204030204" pitchFamily="34" charset="0"/>
                <a:cs typeface="Times New Roman" panose="02020603050405020304" pitchFamily="18" charset="0"/>
              </a:rPr>
              <a:t>, sharing family history,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changes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 over time</a:t>
            </a:r>
          </a:p>
          <a:p>
            <a:endParaRPr lang="en-SG" dirty="0">
              <a:latin typeface="Calibri" panose="020F0502020204030204" pitchFamily="34" charset="0"/>
              <a:ea typeface="Calibri" panose="020F0502020204030204" pitchFamily="34" charset="0"/>
              <a:cs typeface="Times New Roman" panose="02020603050405020304" pitchFamily="18" charset="0"/>
            </a:endParaRPr>
          </a:p>
          <a:p>
            <a:r>
              <a:rPr lang="en-SG" dirty="0">
                <a:effectLst/>
                <a:latin typeface="Calibri" panose="020F0502020204030204" pitchFamily="34" charset="0"/>
                <a:ea typeface="Calibri" panose="020F0502020204030204" pitchFamily="34" charset="0"/>
                <a:cs typeface="Times New Roman" panose="02020603050405020304" pitchFamily="18" charset="0"/>
              </a:rPr>
              <a:t>1 of 4 attachment relationships </a:t>
            </a:r>
            <a:r>
              <a:rPr lang="en-SG" b="1" dirty="0">
                <a:effectLst/>
                <a:latin typeface="Calibri" panose="020F0502020204030204" pitchFamily="34" charset="0"/>
                <a:ea typeface="Calibri" panose="020F0502020204030204" pitchFamily="34" charset="0"/>
                <a:cs typeface="Times New Roman" panose="02020603050405020304" pitchFamily="18" charset="0"/>
              </a:rPr>
              <a:t>we form </a:t>
            </a:r>
            <a:r>
              <a:rPr lang="en-SG" dirty="0">
                <a:effectLst/>
                <a:latin typeface="Calibri" panose="020F0502020204030204" pitchFamily="34" charset="0"/>
                <a:ea typeface="Calibri" panose="020F0502020204030204" pitchFamily="34" charset="0"/>
                <a:cs typeface="Times New Roman" panose="02020603050405020304" pitchFamily="18" charset="0"/>
              </a:rPr>
              <a:t>in our lifetimes – parents, children, partners</a:t>
            </a:r>
          </a:p>
          <a:p>
            <a:endParaRPr lang="en-SG"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effectLst/>
                <a:latin typeface="Calibri" panose="020F0502020204030204" pitchFamily="34" charset="0"/>
                <a:cs typeface="Calibri" panose="020F0502020204030204" pitchFamily="34" charset="0"/>
              </a:rPr>
              <a:t>Developmentally </a:t>
            </a:r>
            <a:r>
              <a:rPr lang="en-AU" sz="1200" b="1" dirty="0">
                <a:effectLst/>
                <a:latin typeface="Calibri" panose="020F0502020204030204" pitchFamily="34" charset="0"/>
                <a:ea typeface="Calibri" panose="020F0502020204030204" pitchFamily="34" charset="0"/>
                <a:cs typeface="Times New Roman" panose="02020603050405020304" pitchFamily="18" charset="0"/>
              </a:rPr>
              <a:t>often spend more time togethe</a:t>
            </a:r>
            <a:r>
              <a:rPr lang="en-AU" sz="1200" dirty="0">
                <a:effectLst/>
                <a:latin typeface="Calibri" panose="020F0502020204030204" pitchFamily="34" charset="0"/>
                <a:ea typeface="Calibri" panose="020F0502020204030204" pitchFamily="34" charset="0"/>
                <a:cs typeface="Times New Roman" panose="02020603050405020304" pitchFamily="18" charset="0"/>
              </a:rPr>
              <a:t>r with siblings than any other family member. </a:t>
            </a:r>
            <a:r>
              <a:rPr lang="en-AU" sz="1200" dirty="0">
                <a:effectLst/>
                <a:latin typeface="Calibri" panose="020F0502020204030204" pitchFamily="34" charset="0"/>
                <a:ea typeface="Times New Roman" panose="02020603050405020304" pitchFamily="18" charset="0"/>
                <a:cs typeface="Times New Roman" panose="02020603050405020304" pitchFamily="18" charset="0"/>
              </a:rPr>
              <a:t>important part of </a:t>
            </a:r>
            <a:r>
              <a:rPr lang="en-AU" sz="1200" b="1" dirty="0">
                <a:effectLst/>
                <a:latin typeface="Calibri" panose="020F0502020204030204" pitchFamily="34" charset="0"/>
                <a:ea typeface="Times New Roman" panose="02020603050405020304" pitchFamily="18" charset="0"/>
                <a:cs typeface="Times New Roman" panose="02020603050405020304" pitchFamily="18" charset="0"/>
              </a:rPr>
              <a:t>child and adolescent development </a:t>
            </a:r>
            <a:r>
              <a:rPr lang="en-AU" sz="1200" dirty="0">
                <a:effectLst/>
                <a:latin typeface="Calibri" panose="020F0502020204030204" pitchFamily="34" charset="0"/>
                <a:ea typeface="Times New Roman" panose="02020603050405020304" pitchFamily="18" charset="0"/>
                <a:cs typeface="Times New Roman" panose="02020603050405020304" pitchFamily="18" charset="0"/>
              </a:rPr>
              <a:t>and adjustment, providing innumerable opportunities for </a:t>
            </a:r>
            <a:r>
              <a:rPr lang="en-AU" sz="1200" b="1" dirty="0">
                <a:effectLst/>
                <a:latin typeface="Calibri" panose="020F0502020204030204" pitchFamily="34" charset="0"/>
                <a:ea typeface="Times New Roman" panose="02020603050405020304" pitchFamily="18" charset="0"/>
                <a:cs typeface="Times New Roman" panose="02020603050405020304" pitchFamily="18" charset="0"/>
              </a:rPr>
              <a:t>social learning. </a:t>
            </a:r>
            <a:r>
              <a:rPr lang="en-SG" dirty="0">
                <a:effectLst/>
                <a:latin typeface="Calibri" panose="020F0502020204030204" pitchFamily="34" charset="0"/>
                <a:ea typeface="Calibri" panose="020F0502020204030204" pitchFamily="34" charset="0"/>
                <a:cs typeface="Times New Roman" panose="02020603050405020304" pitchFamily="18" charset="0"/>
              </a:rPr>
              <a:t>Mediated by gender, birth order, closeness in age, time spent together, quality and perception of importance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dirty="0">
                <a:effectLst/>
                <a:latin typeface="Calibri" panose="020F0502020204030204" pitchFamily="34" charset="0"/>
                <a:ea typeface="Times New Roman" panose="02020603050405020304" pitchFamily="18" charset="0"/>
                <a:cs typeface="Times New Roman" panose="02020603050405020304" pitchFamily="18" charset="0"/>
              </a:rPr>
              <a:t>siblings can learn </a:t>
            </a:r>
            <a:r>
              <a:rPr lang="en-AU" sz="1200" b="1" i="1" dirty="0">
                <a:effectLst/>
                <a:latin typeface="Calibri" panose="020F0502020204030204" pitchFamily="34" charset="0"/>
                <a:ea typeface="Times New Roman" panose="02020603050405020304" pitchFamily="18" charset="0"/>
                <a:cs typeface="Times New Roman" panose="02020603050405020304" pitchFamily="18" charset="0"/>
              </a:rPr>
              <a:t>prosocial or antisocial behaviours </a:t>
            </a:r>
            <a:r>
              <a:rPr lang="en-AU" sz="1200" i="1" dirty="0">
                <a:effectLst/>
                <a:latin typeface="Calibri" panose="020F0502020204030204" pitchFamily="34" charset="0"/>
                <a:ea typeface="Times New Roman" panose="02020603050405020304" pitchFamily="18" charset="0"/>
                <a:cs typeface="Times New Roman" panose="02020603050405020304" pitchFamily="18" charset="0"/>
              </a:rPr>
              <a:t>through </a:t>
            </a:r>
            <a:r>
              <a:rPr lang="en-AU" sz="1200" b="1" i="1" dirty="0">
                <a:effectLst/>
                <a:latin typeface="Calibri" panose="020F0502020204030204" pitchFamily="34" charset="0"/>
                <a:ea typeface="Times New Roman" panose="02020603050405020304" pitchFamily="18" charset="0"/>
                <a:cs typeface="Times New Roman" panose="02020603050405020304" pitchFamily="18" charset="0"/>
              </a:rPr>
              <a:t>supportive or conflictual interactions </a:t>
            </a:r>
            <a:r>
              <a:rPr lang="en-AU" sz="1200" i="1" dirty="0">
                <a:effectLst/>
                <a:latin typeface="Calibri" panose="020F0502020204030204" pitchFamily="34" charset="0"/>
                <a:ea typeface="Times New Roman" panose="02020603050405020304" pitchFamily="18" charset="0"/>
                <a:cs typeface="Times New Roman" panose="02020603050405020304" pitchFamily="18" charset="0"/>
              </a:rPr>
              <a:t>and be exposed to positive or negative sibling </a:t>
            </a:r>
            <a:r>
              <a:rPr lang="en-AU" sz="1200" b="1" i="1" dirty="0">
                <a:effectLst/>
                <a:latin typeface="Calibri" panose="020F0502020204030204" pitchFamily="34" charset="0"/>
                <a:ea typeface="Times New Roman" panose="02020603050405020304" pitchFamily="18" charset="0"/>
                <a:cs typeface="Times New Roman" panose="02020603050405020304" pitchFamily="18" charset="0"/>
              </a:rPr>
              <a:t>role models </a:t>
            </a:r>
            <a:r>
              <a:rPr lang="en-AU" sz="1200" i="1" dirty="0">
                <a:effectLst/>
                <a:latin typeface="Calibri" panose="020F0502020204030204" pitchFamily="34" charset="0"/>
                <a:ea typeface="Times New Roman" panose="02020603050405020304" pitchFamily="18" charset="0"/>
                <a:cs typeface="Times New Roman" panose="02020603050405020304" pitchFamily="18" charset="0"/>
              </a:rPr>
              <a:t>(Kim et al., 2007). </a:t>
            </a:r>
          </a:p>
          <a:p>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latin typeface="Calibri" panose="020F0502020204030204" pitchFamily="34" charset="0"/>
                <a:cs typeface="Calibri" panose="020F0502020204030204" pitchFamily="34" charset="0"/>
              </a:rPr>
              <a:t>What the relationship will be like for the siblings, in a family, is determined in part by the </a:t>
            </a:r>
            <a:r>
              <a:rPr lang="en-US" b="1" i="1" dirty="0">
                <a:latin typeface="Calibri" panose="020F0502020204030204" pitchFamily="34" charset="0"/>
                <a:cs typeface="Calibri" panose="020F0502020204030204" pitchFamily="34" charset="0"/>
              </a:rPr>
              <a:t>family culture.</a:t>
            </a:r>
            <a:r>
              <a:rPr lang="en-AU" sz="1200" i="1" dirty="0">
                <a:effectLst/>
                <a:latin typeface="Calibri" panose="020F0502020204030204" pitchFamily="34" charset="0"/>
                <a:ea typeface="Calibri" panose="020F0502020204030204" pitchFamily="34" charset="0"/>
              </a:rPr>
              <a:t> One part of family culture is the sibling subsystem (with its own </a:t>
            </a:r>
            <a:r>
              <a:rPr lang="en-AU" sz="1200" b="1" i="1" dirty="0">
                <a:effectLst/>
                <a:latin typeface="Calibri" panose="020F0502020204030204" pitchFamily="34" charset="0"/>
                <a:ea typeface="Calibri" panose="020F0502020204030204" pitchFamily="34" charset="0"/>
              </a:rPr>
              <a:t>boundaries, relationship, rules, functions, and roles</a:t>
            </a:r>
            <a:r>
              <a:rPr lang="en-AU" sz="1200" i="1" dirty="0">
                <a:effectLst/>
                <a:latin typeface="Calibri" panose="020F0502020204030204" pitchFamily="34" charset="0"/>
                <a:ea typeface="Calibri" panose="020F0502020204030204" pitchFamily="34" charset="0"/>
              </a:rPr>
              <a:t>) </a:t>
            </a:r>
          </a:p>
          <a:p>
            <a:endParaRPr lang="en-SG"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t>I will progress on now to stigma but as </a:t>
            </a:r>
            <a:r>
              <a:rPr lang="en-US" sz="1200" dirty="0" err="1"/>
              <a:t>i</a:t>
            </a:r>
            <a:r>
              <a:rPr lang="en-US" sz="1200" dirty="0"/>
              <a:t> do so please hold on to the significance of the sibling relationship.</a:t>
            </a:r>
          </a:p>
          <a:p>
            <a:r>
              <a:rPr lang="en-US" sz="12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AU" kern="100" dirty="0">
              <a:latin typeface="Arial" panose="020B060402020202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5</a:t>
            </a:fld>
            <a:endParaRPr lang="en-US"/>
          </a:p>
        </p:txBody>
      </p:sp>
    </p:spTree>
    <p:extLst>
      <p:ext uri="{BB962C8B-B14F-4D97-AF65-F5344CB8AC3E}">
        <p14:creationId xmlns:p14="http://schemas.microsoft.com/office/powerpoint/2010/main" val="3714559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AU" sz="1200" dirty="0">
                <a:effectLst/>
                <a:latin typeface="Calibri" panose="020F0502020204030204" pitchFamily="34" charset="0"/>
                <a:ea typeface="Calibri" panose="020F0502020204030204" pitchFamily="34" charset="0"/>
                <a:cs typeface="Times New Roman" panose="02020603050405020304" pitchFamily="18" charset="0"/>
              </a:rPr>
              <a:t>We know that drug use is stigmatised</a:t>
            </a:r>
          </a:p>
          <a:p>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r>
              <a:rPr lang="en-AU" sz="1200" i="1" dirty="0">
                <a:effectLst/>
                <a:latin typeface="Calibri" panose="020F0502020204030204" pitchFamily="34" charset="0"/>
                <a:ea typeface="Calibri" panose="020F0502020204030204" pitchFamily="34" charset="0"/>
                <a:cs typeface="Times New Roman" panose="02020603050405020304" pitchFamily="18" charset="0"/>
              </a:rPr>
              <a:t>The concept of stigma was introduced by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Goffman in 1963</a:t>
            </a:r>
            <a:r>
              <a:rPr lang="en-AU" sz="1200" i="1" dirty="0">
                <a:effectLst/>
                <a:latin typeface="Calibri" panose="020F0502020204030204" pitchFamily="34" charset="0"/>
                <a:ea typeface="Calibri" panose="020F0502020204030204" pitchFamily="34" charset="0"/>
                <a:cs typeface="Times New Roman" panose="02020603050405020304" pitchFamily="18" charset="0"/>
              </a:rPr>
              <a:t>, in his work on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spoiled identity’. </a:t>
            </a:r>
          </a:p>
          <a:p>
            <a:r>
              <a:rPr lang="en-AU" sz="1200" i="1" dirty="0">
                <a:effectLst/>
                <a:latin typeface="Calibri" panose="020F0502020204030204" pitchFamily="34" charset="0"/>
                <a:ea typeface="Calibri" panose="020F0502020204030204" pitchFamily="34" charset="0"/>
                <a:cs typeface="Times New Roman" panose="02020603050405020304" pitchFamily="18" charset="0"/>
              </a:rPr>
              <a:t>He talked about two types of stigma are described: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public stigma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occurs when one group develops prejudices and</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 stereotypes about another group,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and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self-stigma</a:t>
            </a:r>
            <a:r>
              <a:rPr lang="en-AU" sz="1200" i="1" dirty="0">
                <a:effectLst/>
                <a:latin typeface="Calibri" panose="020F0502020204030204" pitchFamily="34" charset="0"/>
                <a:ea typeface="Calibri" panose="020F0502020204030204" pitchFamily="34" charset="0"/>
                <a:cs typeface="Times New Roman" panose="02020603050405020304" pitchFamily="18" charset="0"/>
              </a:rPr>
              <a:t> where people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internalise public stigma</a:t>
            </a:r>
            <a:r>
              <a:rPr lang="en-AU" sz="1200" i="1" dirty="0">
                <a:effectLst/>
                <a:latin typeface="Calibri" panose="020F0502020204030204" pitchFamily="34" charset="0"/>
                <a:ea typeface="Calibri" panose="020F0502020204030204" pitchFamily="34" charset="0"/>
                <a:cs typeface="Times New Roman" panose="02020603050405020304" pitchFamily="18" charset="0"/>
              </a:rPr>
              <a:t>” </a:t>
            </a:r>
            <a:endParaRPr lang="en-AU" sz="12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AU" sz="12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AU" sz="1200" dirty="0">
                <a:effectLst/>
                <a:latin typeface="Calibri" panose="020F0502020204030204" pitchFamily="34" charset="0"/>
                <a:ea typeface="Calibri" panose="020F0502020204030204" pitchFamily="34" charset="0"/>
                <a:cs typeface="Times New Roman" panose="02020603050405020304" pitchFamily="18" charset="0"/>
              </a:rPr>
              <a:t>Individuals' behaviour is contrary to </a:t>
            </a:r>
            <a:r>
              <a:rPr lang="en-AU" sz="1200" b="1" dirty="0">
                <a:effectLst/>
                <a:latin typeface="Calibri" panose="020F0502020204030204" pitchFamily="34" charset="0"/>
                <a:ea typeface="Calibri" panose="020F0502020204030204" pitchFamily="34" charset="0"/>
                <a:cs typeface="Times New Roman" panose="02020603050405020304" pitchFamily="18" charset="0"/>
              </a:rPr>
              <a:t>societal norms,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violate society rules  responsible for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choosing to </a:t>
            </a:r>
            <a:r>
              <a:rPr lang="en-AU" sz="1200" b="1" i="1" dirty="0">
                <a:effectLst/>
                <a:latin typeface="Calibri" panose="020F0502020204030204" pitchFamily="34" charset="0"/>
                <a:ea typeface="Calibri" panose="020F0502020204030204" pitchFamily="34" charset="0"/>
                <a:cs typeface="Times New Roman" panose="02020603050405020304" pitchFamily="18" charset="0"/>
              </a:rPr>
              <a:t>actively risk their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own life </a:t>
            </a:r>
          </a:p>
          <a:p>
            <a:r>
              <a:rPr lang="en-AU" sz="1200" b="1" kern="100" dirty="0">
                <a:effectLst/>
                <a:latin typeface="Calibri" panose="020F0502020204030204" pitchFamily="34" charset="0"/>
                <a:ea typeface="Calibri" panose="020F0502020204030204" pitchFamily="34" charset="0"/>
                <a:cs typeface="Times New Roman" panose="02020603050405020304" pitchFamily="18" charset="0"/>
              </a:rPr>
              <a:t>Wanting </a:t>
            </a:r>
            <a:r>
              <a:rPr lang="en-AU" sz="1200" b="1" dirty="0">
                <a:effectLst/>
                <a:latin typeface="Calibri" panose="020F0502020204030204" pitchFamily="34" charset="0"/>
                <a:ea typeface="Calibri" panose="020F0502020204030204" pitchFamily="34" charset="0"/>
                <a:cs typeface="Times New Roman" panose="02020603050405020304" pitchFamily="18" charset="0"/>
              </a:rPr>
              <a:t>to use drugs </a:t>
            </a:r>
            <a:r>
              <a:rPr lang="en-AU" sz="1200" dirty="0">
                <a:effectLst/>
                <a:latin typeface="Calibri" panose="020F0502020204030204" pitchFamily="34" charset="0"/>
                <a:ea typeface="Calibri" panose="020F0502020204030204" pitchFamily="34" charset="0"/>
                <a:cs typeface="Times New Roman" panose="02020603050405020304" pitchFamily="18" charset="0"/>
              </a:rPr>
              <a:t>instead of participating in socially acceptable ways</a:t>
            </a:r>
          </a:p>
          <a:p>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kern="100" dirty="0">
                <a:effectLst/>
                <a:latin typeface="Calibri" panose="020F0502020204030204" pitchFamily="34" charset="0"/>
                <a:ea typeface="Calibri" panose="020F0502020204030204" pitchFamily="34" charset="0"/>
                <a:cs typeface="Times New Roman" panose="02020603050405020304" pitchFamily="18" charset="0"/>
              </a:rPr>
              <a:t>But not all drugs are stigmatised in the same way there is a </a:t>
            </a:r>
            <a:r>
              <a:rPr lang="en-AU" sz="1200" dirty="0">
                <a:effectLst/>
                <a:latin typeface="Calibri" panose="020F0502020204030204" pitchFamily="34" charset="0"/>
                <a:ea typeface="Calibri" panose="020F0502020204030204" pitchFamily="34" charset="0"/>
                <a:cs typeface="Times New Roman" panose="02020603050405020304" pitchFamily="18" charset="0"/>
              </a:rPr>
              <a:t>‘</a:t>
            </a:r>
            <a:r>
              <a:rPr lang="en-AU" sz="1200" b="1" dirty="0">
                <a:effectLst/>
                <a:latin typeface="Calibri" panose="020F0502020204030204" pitchFamily="34" charset="0"/>
                <a:ea typeface="Calibri" panose="020F0502020204030204" pitchFamily="34" charset="0"/>
                <a:cs typeface="Times New Roman" panose="02020603050405020304" pitchFamily="18" charset="0"/>
              </a:rPr>
              <a:t>stigma hierarchy</a:t>
            </a:r>
            <a:r>
              <a:rPr lang="en-AU" sz="1200" dirty="0">
                <a:effectLst/>
                <a:latin typeface="Calibri" panose="020F0502020204030204" pitchFamily="34" charset="0"/>
                <a:ea typeface="Calibri" panose="020F0502020204030204" pitchFamily="34" charset="0"/>
                <a:cs typeface="Times New Roman" panose="02020603050405020304" pitchFamily="18" charset="0"/>
              </a:rPr>
              <a:t>’ attached to the type of drug used and the method of drug use so smoking a bong is not as bad as i</a:t>
            </a:r>
            <a:r>
              <a:rPr lang="en-AU" sz="1200" kern="100" dirty="0">
                <a:effectLst/>
                <a:latin typeface="Calibri" panose="020F0502020204030204" pitchFamily="34" charset="0"/>
                <a:ea typeface="Calibri" panose="020F0502020204030204" pitchFamily="34" charset="0"/>
                <a:cs typeface="Times New Roman" panose="02020603050405020304" pitchFamily="18" charset="0"/>
              </a:rPr>
              <a:t>ntravenous heroin use.</a:t>
            </a:r>
          </a:p>
          <a:p>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Through association siblings, like their parents, can </a:t>
            </a:r>
            <a:r>
              <a:rPr lang="en-US" dirty="0" err="1"/>
              <a:t>internalise</a:t>
            </a:r>
            <a:r>
              <a:rPr lang="en-US" dirty="0"/>
              <a:t> the public stigma.</a:t>
            </a:r>
          </a:p>
          <a:p>
            <a:pPr marL="0" indent="0">
              <a:buNone/>
            </a:pPr>
            <a:endParaRPr lang="en-US" dirty="0"/>
          </a:p>
          <a:p>
            <a:pPr marL="400050" lvl="1" indent="0">
              <a:buNone/>
            </a:pPr>
            <a:r>
              <a:rPr lang="en-AU" sz="1700" dirty="0">
                <a:effectLst/>
                <a:ea typeface="Aptos" panose="020B0004020202020204" pitchFamily="34" charset="0"/>
              </a:rPr>
              <a:t>Isobel says, “</a:t>
            </a:r>
            <a:r>
              <a:rPr lang="en-AU" sz="1700" i="1" dirty="0">
                <a:effectLst/>
                <a:ea typeface="Aptos" panose="020B0004020202020204" pitchFamily="34" charset="0"/>
              </a:rPr>
              <a:t>no way would I have gone back to work and said my brother just died of heroin overdose or heroin poisoning ... I think perhaps I thought it would have reflected badly on me”. </a:t>
            </a:r>
          </a:p>
          <a:p>
            <a:pPr marL="0" indent="0">
              <a:buNone/>
            </a:pPr>
            <a:endParaRPr lang="en-US" dirty="0"/>
          </a:p>
          <a:p>
            <a:pPr marL="0" indent="0">
              <a:buNone/>
            </a:pPr>
            <a:r>
              <a:rPr lang="en-US" dirty="0"/>
              <a:t>as you can hear siblings can feel judged, shamed, blamed for the drug use. </a:t>
            </a:r>
          </a:p>
          <a:p>
            <a:pPr marL="0" indent="0">
              <a:buNone/>
            </a:pPr>
            <a:endParaRPr lang="en-US" dirty="0"/>
          </a:p>
          <a:p>
            <a:pPr marL="0" indent="0">
              <a:buNone/>
            </a:pPr>
            <a:r>
              <a:rPr lang="en-US" dirty="0"/>
              <a:t>Isobel introduces the notion of DRD which takes me to my next part of the presentation</a:t>
            </a:r>
          </a:p>
          <a:p>
            <a:endParaRPr lang="en-AU" sz="12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6</a:t>
            </a:fld>
            <a:endParaRPr lang="en-US"/>
          </a:p>
        </p:txBody>
      </p:sp>
    </p:spTree>
    <p:extLst>
      <p:ext uri="{BB962C8B-B14F-4D97-AF65-F5344CB8AC3E}">
        <p14:creationId xmlns:p14="http://schemas.microsoft.com/office/powerpoint/2010/main" val="1899075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DRD – its interesting because when I began doing my research well over a decade ago, I could only find about 3 articles on DRD. Valentine’s edited book “Families Bereaved by Alcohol and Drugs” published in 2018 was ground breaking. Since then there have been many publications especially </a:t>
            </a:r>
            <a:r>
              <a:rPr lang="en-US" dirty="0" err="1"/>
              <a:t>Dyregrov’s</a:t>
            </a:r>
            <a:r>
              <a:rPr lang="en-US" dirty="0"/>
              <a:t> more recent work.</a:t>
            </a:r>
          </a:p>
          <a:p>
            <a:pPr marL="0" indent="0">
              <a:buNone/>
            </a:pPr>
            <a:endParaRPr lang="en-US" dirty="0"/>
          </a:p>
          <a:p>
            <a:pPr marL="0" indent="0">
              <a:buNone/>
            </a:pPr>
            <a:r>
              <a:rPr lang="en-US" dirty="0"/>
              <a:t>DRD is a </a:t>
            </a:r>
            <a:r>
              <a:rPr lang="en-US" dirty="0" err="1"/>
              <a:t>stigmatised</a:t>
            </a:r>
            <a:r>
              <a:rPr lang="en-US" dirty="0"/>
              <a:t> death in that the focus remains on the cause of death not the person. </a:t>
            </a:r>
          </a:p>
          <a:p>
            <a:pPr marL="0" indent="0">
              <a:buNone/>
            </a:pPr>
            <a:endParaRPr lang="en-US" dirty="0"/>
          </a:p>
          <a:p>
            <a:r>
              <a:rPr lang="en-US" dirty="0"/>
              <a:t>The death is seen as self inflicted, they have actively risked their own life by violating social rules choosing instead to use drugs, </a:t>
            </a:r>
          </a:p>
          <a:p>
            <a:endParaRPr lang="en-US" dirty="0"/>
          </a:p>
          <a:p>
            <a:pPr marL="0" indent="0">
              <a:buNone/>
            </a:pPr>
            <a:r>
              <a:rPr lang="en-US" sz="1200" dirty="0">
                <a:effectLst/>
              </a:rPr>
              <a:t>Kathryn talked about writing a blog about her brother’s death and was contacted by numerous other siblings asking how she can talk about it and as she said, </a:t>
            </a:r>
            <a:r>
              <a:rPr lang="en-US" sz="1200" i="1" dirty="0">
                <a:effectLst/>
              </a:rPr>
              <a:t>“</a:t>
            </a:r>
            <a:r>
              <a:rPr lang="en-AU" sz="1200" i="1" dirty="0">
                <a:effectLst/>
              </a:rPr>
              <a:t>the person that died of an overdose was somebody ... it makes me really aware that that person’s life is sort of denigrated by the virtue of how they died, it totally overlooks who they were”. </a:t>
            </a:r>
          </a:p>
          <a:p>
            <a:pPr marL="0" indent="0">
              <a:buNone/>
            </a:pPr>
            <a:endParaRPr lang="en-US" sz="1200" dirty="0">
              <a:effectLst/>
            </a:endParaRPr>
          </a:p>
          <a:p>
            <a:pPr marL="0" indent="0">
              <a:buNone/>
            </a:pPr>
            <a:r>
              <a:rPr lang="en-AU" sz="1200" kern="100" dirty="0">
                <a:ea typeface="Calibri" panose="020F0502020204030204" pitchFamily="34" charset="0"/>
                <a:cs typeface="Times New Roman" panose="02020603050405020304" pitchFamily="18" charset="0"/>
              </a:rPr>
              <a:t>Sally says, “</a:t>
            </a:r>
            <a:r>
              <a:rPr lang="en-AU" sz="1200" i="1" kern="100" dirty="0">
                <a:effectLst/>
                <a:ea typeface="Calibri" panose="020F0502020204030204" pitchFamily="34" charset="0"/>
                <a:cs typeface="Times New Roman" panose="02020603050405020304" pitchFamily="18" charset="0"/>
              </a:rPr>
              <a:t>there’s a silence thing that goes on when the person is alive … you can’t talk about it … you can’t talk to your social network. And then when that person dies … you not only can’t talk about how traumatic that was, but … you still can’t talk about the drug use. And then you can’t celebrate that person’s life either because people will look onto that and say, well what are you celebrating? Which is very sad</a:t>
            </a:r>
            <a:r>
              <a:rPr lang="en-AU" sz="1200" i="1" kern="100" dirty="0">
                <a:ea typeface="Calibri" panose="020F0502020204030204" pitchFamily="34" charset="0"/>
                <a:cs typeface="Times New Roman" panose="02020603050405020304" pitchFamily="18" charset="0"/>
              </a:rPr>
              <a:t>”.</a:t>
            </a:r>
            <a:endParaRPr lang="en-AU" sz="1200" kern="100" dirty="0">
              <a:effectLst/>
              <a:ea typeface="Calibri" panose="020F0502020204030204" pitchFamily="34" charset="0"/>
              <a:cs typeface="Times New Roman" panose="02020603050405020304" pitchFamily="18" charset="0"/>
            </a:endParaRPr>
          </a:p>
          <a:p>
            <a:pPr marL="0" indent="0">
              <a:buNone/>
            </a:pPr>
            <a:endParaRPr lang="en-AU" dirty="0"/>
          </a:p>
          <a:p>
            <a:pPr marL="0" indent="0">
              <a:buNone/>
            </a:pPr>
            <a:r>
              <a:rPr lang="en-US" dirty="0"/>
              <a:t>Siblings can feel judged, shamed, blamed for the drug-related death. And can be silenced as is the case for Sally.</a:t>
            </a:r>
          </a:p>
          <a:p>
            <a:pPr marL="0" indent="0">
              <a:buNone/>
            </a:pPr>
            <a:endParaRPr lang="en-US" dirty="0"/>
          </a:p>
          <a:p>
            <a:pPr marL="0" indent="0">
              <a:buNone/>
            </a:pPr>
            <a:r>
              <a:rPr lang="en-US" dirty="0"/>
              <a:t>This leads me to disenfranchised grief.</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7</a:t>
            </a:fld>
            <a:endParaRPr lang="en-US"/>
          </a:p>
        </p:txBody>
      </p:sp>
    </p:spTree>
    <p:extLst>
      <p:ext uri="{BB962C8B-B14F-4D97-AF65-F5344CB8AC3E}">
        <p14:creationId xmlns:p14="http://schemas.microsoft.com/office/powerpoint/2010/main" val="557533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200" dirty="0">
                <a:effectLst/>
                <a:highlight>
                  <a:srgbClr val="FFFF00"/>
                </a:highlight>
                <a:latin typeface="Calibri" panose="020F0502020204030204" pitchFamily="34" charset="0"/>
                <a:ea typeface="Times New Roman" panose="02020603050405020304" pitchFamily="18" charset="0"/>
              </a:rPr>
              <a:t>Doka introduced the concept of disenfranchised grief in 1989 to refer to losses that are “unrecognised and unsupported by society”</a:t>
            </a: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effectLst/>
              <a:highlight>
                <a:srgbClr val="FFFF00"/>
              </a:highligh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highlight>
                  <a:srgbClr val="FFFF00"/>
                </a:highlight>
                <a:latin typeface="Calibri" panose="020F0502020204030204" pitchFamily="34" charset="0"/>
                <a:ea typeface="Times New Roman" panose="02020603050405020304" pitchFamily="18" charset="0"/>
              </a:rPr>
              <a:t>Stigmatised deaths, such as a drug-related death, are disenfranchised deaths, </a:t>
            </a:r>
            <a:r>
              <a:rPr lang="en-AU" sz="1800" dirty="0">
                <a:effectLst/>
                <a:highlight>
                  <a:srgbClr val="FFFF00"/>
                </a:highlight>
                <a:latin typeface="Calibri" panose="020F0502020204030204" pitchFamily="34" charset="0"/>
                <a:ea typeface="Aptos" panose="020B0004020202020204" pitchFamily="34" charset="0"/>
              </a:rPr>
              <a:t>perceived “as only occurring in families beset by problems”, and/or judged as “self-induced”.</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highlight>
                  <a:srgbClr val="FFFF00"/>
                </a:highlight>
                <a:latin typeface="Calibri" panose="020F0502020204030204" pitchFamily="34" charset="0"/>
                <a:ea typeface="Aptos" panose="020B0004020202020204" pitchFamily="34" charset="0"/>
              </a:rPr>
              <a:t> </a:t>
            </a: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p>
            <a:r>
              <a:rPr lang="en-AU" sz="1800" dirty="0">
                <a:effectLst/>
                <a:highlight>
                  <a:srgbClr val="FFFF00"/>
                </a:highlight>
                <a:latin typeface="Calibri" panose="020F0502020204030204" pitchFamily="34" charset="0"/>
                <a:ea typeface="Times New Roman" panose="02020603050405020304" pitchFamily="18" charset="0"/>
              </a:rPr>
              <a:t>The result is reduced access to social support because the family are not deemed worthy of support. </a:t>
            </a:r>
          </a:p>
          <a:p>
            <a:pPr marL="0" indent="0">
              <a:buNone/>
            </a:pPr>
            <a:endParaRPr lang="en-AU" sz="1800" kern="100" dirty="0">
              <a:effectLst/>
              <a:ea typeface="Calibri" panose="020F0502020204030204" pitchFamily="34" charset="0"/>
              <a:cs typeface="Times New Roman" panose="02020603050405020304" pitchFamily="18" charset="0"/>
            </a:endParaRPr>
          </a:p>
          <a:p>
            <a:pPr marL="0" indent="0">
              <a:buNone/>
            </a:pPr>
            <a:r>
              <a:rPr lang="en-AU" sz="1800" kern="100" dirty="0">
                <a:effectLst/>
                <a:ea typeface="Times New Roman" panose="02020603050405020304" pitchFamily="18" charset="0"/>
                <a:cs typeface="Times New Roman" panose="02020603050405020304" pitchFamily="18" charset="0"/>
              </a:rPr>
              <a:t>Gin</a:t>
            </a:r>
            <a:r>
              <a:rPr lang="en-AU" sz="2800" kern="100" dirty="0">
                <a:ea typeface="Times New Roman" panose="02020603050405020304" pitchFamily="18" charset="0"/>
                <a:cs typeface="Times New Roman" panose="02020603050405020304" pitchFamily="18" charset="0"/>
              </a:rPr>
              <a:t>a doesn’t tell people that her brother died o</a:t>
            </a:r>
            <a:r>
              <a:rPr lang="en-AU" sz="1800" dirty="0">
                <a:effectLst/>
                <a:ea typeface="Times New Roman" panose="02020603050405020304" pitchFamily="18" charset="0"/>
              </a:rPr>
              <a:t>f a heroin overdose as she says “</a:t>
            </a:r>
            <a:r>
              <a:rPr lang="en-AU" sz="1800" i="1" dirty="0">
                <a:effectLst/>
                <a:ea typeface="Times New Roman" panose="02020603050405020304" pitchFamily="18" charset="0"/>
              </a:rPr>
              <a:t>because I know that they will judge...people do not know how sort of sad [you are]”. She says that someone said to her, “you know, you’ve got to realise your brother was just a junkie, so you’ll get that”. In response Gina says, “well, you didn’t know him. You don’t know what he was like. He wasn’t just a junkie to us”.</a:t>
            </a:r>
            <a:r>
              <a:rPr lang="en-AU" sz="1800" dirty="0">
                <a:effectLst/>
                <a:ea typeface="Times New Roman" panose="02020603050405020304" pitchFamily="18" charset="0"/>
              </a:rPr>
              <a:t> This last sentence speaks volumes. </a:t>
            </a:r>
          </a:p>
          <a:p>
            <a:endParaRPr lang="en-AU" sz="1800" dirty="0">
              <a:effectLst/>
              <a:highlight>
                <a:srgbClr val="FFFF00"/>
              </a:highlight>
              <a:latin typeface="Calibri" panose="020F0502020204030204" pitchFamily="34" charset="0"/>
              <a:ea typeface="Times New Roman" panose="02020603050405020304" pitchFamily="18" charset="0"/>
            </a:endParaRPr>
          </a:p>
          <a:p>
            <a:r>
              <a:rPr lang="en-AU" sz="1800" dirty="0">
                <a:effectLst/>
                <a:highlight>
                  <a:srgbClr val="FFFF00"/>
                </a:highlight>
                <a:latin typeface="Calibri" panose="020F0502020204030204" pitchFamily="34" charset="0"/>
                <a:ea typeface="Times New Roman" panose="02020603050405020304" pitchFamily="18" charset="0"/>
              </a:rPr>
              <a:t>DRD Sibling bereavement is not openly</a:t>
            </a:r>
            <a:r>
              <a:rPr lang="en-AU" sz="1800" dirty="0">
                <a:effectLst/>
                <a:latin typeface="Calibri" panose="020F0502020204030204" pitchFamily="34" charset="0"/>
                <a:ea typeface="Times New Roman" panose="02020603050405020304" pitchFamily="18" charset="0"/>
              </a:rPr>
              <a:t> </a:t>
            </a:r>
            <a:r>
              <a:rPr lang="en-AU" sz="1800" dirty="0">
                <a:effectLst/>
                <a:highlight>
                  <a:srgbClr val="FFFF00"/>
                </a:highlight>
                <a:latin typeface="Calibri" panose="020F0502020204030204" pitchFamily="34" charset="0"/>
                <a:ea typeface="Aptos" panose="020B0004020202020204" pitchFamily="34" charset="0"/>
              </a:rPr>
              <a:t>acknowledged or shared. </a:t>
            </a:r>
          </a:p>
          <a:p>
            <a:endParaRPr lang="en-AU" sz="1800" dirty="0">
              <a:effectLst/>
              <a:highlight>
                <a:srgbClr val="FFFF00"/>
              </a:highlight>
              <a:latin typeface="Calibri" panose="020F0502020204030204" pitchFamily="34" charset="0"/>
              <a:ea typeface="Aptos" panose="020B0004020202020204" pitchFamily="34" charset="0"/>
            </a:endParaRPr>
          </a:p>
          <a:p>
            <a:r>
              <a:rPr lang="en-AU" sz="1800" dirty="0">
                <a:effectLst/>
                <a:latin typeface="Calibri" panose="020F0502020204030204" pitchFamily="34" charset="0"/>
                <a:ea typeface="Calibri" panose="020F0502020204030204" pitchFamily="34" charset="0"/>
                <a:cs typeface="Times New Roman" panose="02020603050405020304" pitchFamily="18" charset="0"/>
              </a:rPr>
              <a:t>A characteristic of DRD is that they are often sudden and unexpected, can be traumatic, usually stigmatised and therefore bereavement is disenfranchised, </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And any of these factors can potentially lead to complicated grief.</a:t>
            </a:r>
            <a:endParaRPr lang="en-AU" sz="1800" dirty="0">
              <a:effectLst/>
              <a:highlight>
                <a:srgbClr val="FFFF00"/>
              </a:highlight>
              <a:latin typeface="Calibri" panose="020F0502020204030204" pitchFamily="34" charset="0"/>
              <a:ea typeface="Aptos" panose="020B0004020202020204" pitchFamily="34" charset="0"/>
            </a:endParaRPr>
          </a:p>
          <a:p>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r>
              <a:rPr lang="en-SG" dirty="0">
                <a:effectLst/>
                <a:latin typeface="Calibri" panose="020F0502020204030204" pitchFamily="34" charset="0"/>
                <a:ea typeface="Calibri" panose="020F0502020204030204" pitchFamily="34" charset="0"/>
                <a:cs typeface="Times New Roman" panose="02020603050405020304" pitchFamily="18" charset="0"/>
              </a:rPr>
              <a:t>coming back to Marshall’s research on sibling bereavement is interesting here as well because she identifies sibling bereavement is a disenfranchised grief. </a:t>
            </a:r>
          </a:p>
          <a:p>
            <a:endParaRPr lang="en-SG"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t>in that it is not really acknowledged socially (for example think about how many bereavement cards have you seen for sibling loss? I have been actively looking for over a decade and have not seen one) </a:t>
            </a:r>
          </a:p>
          <a:p>
            <a:endParaRPr lang="en-US" sz="1200" dirty="0"/>
          </a:p>
          <a:p>
            <a:r>
              <a:rPr lang="en-US" sz="1200" dirty="0"/>
              <a:t>And how many times have you heard or said to a child at the funeral of their sibling 'be good for your parents' or 'look after your parents' – I know I have.</a:t>
            </a:r>
          </a:p>
          <a:p>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r>
              <a:rPr lang="en-AU" sz="1200" dirty="0">
                <a:effectLst/>
                <a:latin typeface="Calibri" panose="020F0502020204030204" pitchFamily="34" charset="0"/>
                <a:ea typeface="Calibri" panose="020F0502020204030204" pitchFamily="34" charset="0"/>
                <a:cs typeface="Times New Roman" panose="02020603050405020304" pitchFamily="18" charset="0"/>
              </a:rPr>
              <a:t>So for siblings their bereavement is disenfranchised and silenced in two ways because of the </a:t>
            </a:r>
            <a:r>
              <a:rPr lang="en-AU" sz="1200" dirty="0" err="1">
                <a:effectLst/>
                <a:latin typeface="Calibri" panose="020F0502020204030204" pitchFamily="34" charset="0"/>
                <a:ea typeface="Calibri" panose="020F0502020204030204" pitchFamily="34" charset="0"/>
                <a:cs typeface="Times New Roman" panose="02020603050405020304" pitchFamily="18" charset="0"/>
              </a:rPr>
              <a:t>relatiosnhip</a:t>
            </a:r>
            <a:r>
              <a:rPr lang="en-AU" sz="1200" dirty="0">
                <a:effectLst/>
                <a:latin typeface="Calibri" panose="020F0502020204030204" pitchFamily="34" charset="0"/>
                <a:ea typeface="Calibri" panose="020F0502020204030204" pitchFamily="34" charset="0"/>
                <a:cs typeface="Times New Roman" panose="02020603050405020304" pitchFamily="18" charset="0"/>
              </a:rPr>
              <a:t> and the DR nature of the death</a:t>
            </a:r>
          </a:p>
          <a:p>
            <a:endParaRPr lang="en-US" dirty="0"/>
          </a:p>
          <a:p>
            <a:r>
              <a:rPr lang="en-US" dirty="0"/>
              <a:t>There was something interesting I noticed in my research when I </a:t>
            </a:r>
            <a:r>
              <a:rPr lang="en-US" dirty="0" err="1"/>
              <a:t>analysed</a:t>
            </a:r>
            <a:r>
              <a:rPr lang="en-US" dirty="0"/>
              <a:t> the data from family theory perspective that </a:t>
            </a:r>
            <a:r>
              <a:rPr lang="en-US" dirty="0" err="1"/>
              <a:t>i</a:t>
            </a:r>
            <a:r>
              <a:rPr lang="en-US" dirty="0"/>
              <a:t> </a:t>
            </a:r>
            <a:r>
              <a:rPr lang="en-US" dirty="0" err="1"/>
              <a:t>i</a:t>
            </a:r>
            <a:r>
              <a:rPr lang="en-US" dirty="0"/>
              <a:t> want to share with you now..</a:t>
            </a:r>
          </a:p>
          <a:p>
            <a:pPr>
              <a:lnSpc>
                <a:spcPct val="107000"/>
              </a:lnSpc>
              <a:spcAft>
                <a:spcPts val="800"/>
              </a:spcAft>
            </a:pPr>
            <a:endParaRPr lang="en-AU" sz="1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8</a:t>
            </a:fld>
            <a:endParaRPr lang="en-US"/>
          </a:p>
        </p:txBody>
      </p:sp>
    </p:spTree>
    <p:extLst>
      <p:ext uri="{BB962C8B-B14F-4D97-AF65-F5344CB8AC3E}">
        <p14:creationId xmlns:p14="http://schemas.microsoft.com/office/powerpoint/2010/main" val="2168040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00" dirty="0">
                <a:effectLst/>
                <a:latin typeface="Arial" panose="020B0604020202020204" pitchFamily="34" charset="0"/>
                <a:ea typeface="Calibri" panose="020F0502020204030204" pitchFamily="34" charset="0"/>
                <a:cs typeface="Times New Roman" panose="02020603050405020304" pitchFamily="18" charset="0"/>
              </a:rPr>
              <a:t>Most families I know, and have worked with, are motivated by protecting their own - one of the </a:t>
            </a:r>
            <a:r>
              <a:rPr lang="en-AU" sz="1200" b="1" kern="100" dirty="0">
                <a:effectLst/>
                <a:latin typeface="Arial" panose="020B0604020202020204" pitchFamily="34" charset="0"/>
                <a:ea typeface="Calibri" panose="020F0502020204030204" pitchFamily="34" charset="0"/>
                <a:cs typeface="Times New Roman" panose="02020603050405020304" pitchFamily="18" charset="0"/>
              </a:rPr>
              <a:t>functions of the family </a:t>
            </a:r>
            <a:r>
              <a:rPr lang="en-AU" sz="1200" kern="100" dirty="0">
                <a:effectLst/>
                <a:latin typeface="Arial" panose="020B0604020202020204" pitchFamily="34" charset="0"/>
                <a:ea typeface="Calibri" panose="020F0502020204030204" pitchFamily="34" charset="0"/>
                <a:cs typeface="Times New Roman" panose="02020603050405020304" pitchFamily="18" charset="0"/>
              </a:rPr>
              <a:t>and more specifically the </a:t>
            </a:r>
            <a:r>
              <a:rPr lang="en-AU" sz="1200" b="1" kern="100" dirty="0">
                <a:effectLst/>
                <a:latin typeface="Arial" panose="020B0604020202020204" pitchFamily="34" charset="0"/>
                <a:ea typeface="Calibri" panose="020F0502020204030204" pitchFamily="34" charset="0"/>
                <a:cs typeface="Times New Roman" panose="02020603050405020304" pitchFamily="18" charset="0"/>
              </a:rPr>
              <a:t>parental subsystem</a:t>
            </a:r>
            <a:r>
              <a:rPr lang="en-AU" sz="1200" kern="100" dirty="0">
                <a:effectLst/>
                <a:latin typeface="Arial" panose="020B0604020202020204" pitchFamily="34" charset="0"/>
                <a:ea typeface="Calibri" panose="020F0502020204030204" pitchFamily="34" charset="0"/>
                <a:cs typeface="Times New Roman" panose="02020603050405020304" pitchFamily="18" charset="0"/>
              </a:rPr>
              <a:t>.</a:t>
            </a:r>
          </a:p>
          <a:p>
            <a:endParaRPr lang="en-AU" sz="12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AU" sz="1200" kern="100" dirty="0">
                <a:effectLst/>
                <a:latin typeface="Arial" panose="020B0604020202020204" pitchFamily="34" charset="0"/>
                <a:ea typeface="Calibri" panose="020F0502020204030204" pitchFamily="34" charset="0"/>
                <a:cs typeface="Times New Roman" panose="02020603050405020304" pitchFamily="18" charset="0"/>
              </a:rPr>
              <a:t>This is </a:t>
            </a:r>
            <a:r>
              <a:rPr lang="en-AU" sz="1200" b="1" kern="100" dirty="0">
                <a:effectLst/>
                <a:latin typeface="Arial" panose="020B0604020202020204" pitchFamily="34" charset="0"/>
                <a:ea typeface="Calibri" panose="020F0502020204030204" pitchFamily="34" charset="0"/>
                <a:cs typeface="Times New Roman" panose="02020603050405020304" pitchFamily="18" charset="0"/>
              </a:rPr>
              <a:t>not to say that families do protectiveness </a:t>
            </a:r>
            <a:r>
              <a:rPr lang="en-AU" sz="1200" kern="100" dirty="0">
                <a:effectLst/>
                <a:latin typeface="Arial" panose="020B0604020202020204" pitchFamily="34" charset="0"/>
                <a:ea typeface="Calibri" panose="020F0502020204030204" pitchFamily="34" charset="0"/>
                <a:cs typeface="Times New Roman" panose="02020603050405020304" pitchFamily="18" charset="0"/>
              </a:rPr>
              <a:t>well, </a:t>
            </a:r>
            <a:endParaRPr lang="en-AU" sz="1200" b="1"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AU" sz="1200" b="1"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kern="100" dirty="0">
                <a:effectLst/>
                <a:latin typeface="Arial" panose="020B0604020202020204" pitchFamily="34" charset="0"/>
                <a:ea typeface="Calibri" panose="020F0502020204030204" pitchFamily="34" charset="0"/>
                <a:cs typeface="Times New Roman" panose="02020603050405020304" pitchFamily="18" charset="0"/>
              </a:rPr>
              <a:t>Families </a:t>
            </a:r>
            <a:r>
              <a:rPr lang="en-US" sz="1000" b="1" kern="100" dirty="0">
                <a:effectLst/>
                <a:latin typeface="Arial" panose="020B0604020202020204" pitchFamily="34" charset="0"/>
                <a:ea typeface="Calibri" panose="020F0502020204030204" pitchFamily="34" charset="0"/>
                <a:cs typeface="Times New Roman" panose="02020603050405020304" pitchFamily="18" charset="0"/>
              </a:rPr>
              <a:t>also have rules around privacy and they routinely hold shared secrets I say this because </a:t>
            </a:r>
            <a:r>
              <a:rPr lang="en-AU" sz="1200" dirty="0">
                <a:effectLst/>
                <a:latin typeface="Calibri" panose="020F0502020204030204" pitchFamily="34" charset="0"/>
                <a:ea typeface="Aptos" panose="020B0004020202020204" pitchFamily="34" charset="0"/>
              </a:rPr>
              <a:t>Protective responses are instigated to shield the family, and there is usually a secretive quality about protective response.</a:t>
            </a:r>
            <a:endParaRPr lang="en-AU" sz="1000" b="1"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US" sz="1000" dirty="0"/>
          </a:p>
          <a:p>
            <a:pPr marL="0" indent="0">
              <a:buNone/>
            </a:pPr>
            <a:r>
              <a:rPr lang="en-AU" sz="1200" kern="100" dirty="0">
                <a:effectLst/>
                <a:latin typeface="Arial" panose="020B0604020202020204" pitchFamily="34" charset="0"/>
                <a:ea typeface="Calibri" panose="020F0502020204030204" pitchFamily="34" charset="0"/>
                <a:cs typeface="Times New Roman" panose="02020603050405020304" pitchFamily="18" charset="0"/>
              </a:rPr>
              <a:t>Some of the examples from my research were</a:t>
            </a:r>
          </a:p>
          <a:p>
            <a:pPr marL="0" indent="0">
              <a:buNone/>
            </a:pPr>
            <a:endParaRPr lang="en-AU" sz="12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Times New Roman" panose="02020603050405020304" pitchFamily="18" charset="0"/>
              </a:rPr>
              <a:t>Protecting the sibling’s identity </a:t>
            </a:r>
          </a:p>
          <a:p>
            <a:pPr marL="0" indent="0">
              <a:buNone/>
            </a:pPr>
            <a:r>
              <a:rPr lang="en-AU" sz="1200" dirty="0">
                <a:effectLst/>
                <a:latin typeface="Calibri" panose="020F0502020204030204" pitchFamily="34" charset="0"/>
                <a:ea typeface="Times New Roman" panose="02020603050405020304" pitchFamily="18" charset="0"/>
              </a:rPr>
              <a:t>When Helen responds to questions about how her brother died, she says, “</a:t>
            </a:r>
            <a:r>
              <a:rPr lang="en-AU" sz="1200" i="1" dirty="0">
                <a:effectLst/>
                <a:latin typeface="Calibri" panose="020F0502020204030204" pitchFamily="34" charset="0"/>
                <a:ea typeface="Times New Roman" panose="02020603050405020304" pitchFamily="18" charset="0"/>
              </a:rPr>
              <a:t>I have said things like, oh it was an accident and I just leave it there </a:t>
            </a:r>
            <a:r>
              <a:rPr lang="en-AU" sz="1200" dirty="0">
                <a:effectLst/>
                <a:latin typeface="Calibri" panose="020F0502020204030204" pitchFamily="34" charset="0"/>
                <a:ea typeface="Times New Roman" panose="02020603050405020304" pitchFamily="18" charset="0"/>
              </a:rPr>
              <a:t>”. When she explores this further, she says, “</a:t>
            </a:r>
            <a:r>
              <a:rPr lang="en-AU" sz="1200" i="1" dirty="0">
                <a:effectLst/>
                <a:latin typeface="Calibri" panose="020F0502020204030204" pitchFamily="34" charset="0"/>
                <a:ea typeface="Times New Roman" panose="02020603050405020304" pitchFamily="18" charset="0"/>
              </a:rPr>
              <a:t>I think it’s protecting his memory, protecting myself</a:t>
            </a:r>
            <a:r>
              <a:rPr lang="en-AU" sz="1200" dirty="0">
                <a:effectLst/>
                <a:latin typeface="Calibri" panose="020F0502020204030204" pitchFamily="34" charset="0"/>
                <a:ea typeface="Times New Roman" panose="02020603050405020304" pitchFamily="18" charset="0"/>
              </a:rPr>
              <a:t>”. </a:t>
            </a:r>
          </a:p>
          <a:p>
            <a:pPr marL="0" indent="0">
              <a:buNone/>
            </a:pPr>
            <a:endParaRPr lang="en-AU"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kern="100" dirty="0">
                <a:latin typeface="Calibri" panose="020F0502020204030204" pitchFamily="34" charset="0"/>
                <a:ea typeface="Calibri" panose="020F0502020204030204" pitchFamily="34" charset="0"/>
                <a:cs typeface="Times New Roman" panose="02020603050405020304" pitchFamily="18" charset="0"/>
              </a:rPr>
              <a:t>Then there is protecting the sibling relationship</a:t>
            </a:r>
          </a:p>
          <a:p>
            <a:r>
              <a:rPr lang="en-AU" sz="1200" kern="100" dirty="0">
                <a:effectLst/>
                <a:latin typeface="Calibri" panose="020F0502020204030204" pitchFamily="34" charset="0"/>
                <a:ea typeface="Calibri" panose="020F0502020204030204" pitchFamily="34" charset="0"/>
                <a:cs typeface="Calibri" panose="020F0502020204030204" pitchFamily="34" charset="0"/>
              </a:rPr>
              <a:t>	</a:t>
            </a:r>
            <a:r>
              <a:rPr lang="en-AU" sz="1200" dirty="0">
                <a:effectLst/>
                <a:latin typeface="Calibri" panose="020F0502020204030204" pitchFamily="34" charset="0"/>
              </a:rPr>
              <a:t>Over time, Tony describes the process of finding another way to be with his brother. He says:  “</a:t>
            </a:r>
            <a:r>
              <a:rPr lang="en-AU" sz="1200" i="1" dirty="0">
                <a:effectLst/>
                <a:latin typeface="Calibri" panose="020F0502020204030204" pitchFamily="34" charset="0"/>
              </a:rPr>
              <a:t>At some point I had to say, my brother … makes poor decisions ... as much as I don’t condone it, I can’t condemn him for it. And all you can do is offer the support”. </a:t>
            </a:r>
            <a:endParaRPr lang="en-AU" i="1" dirty="0"/>
          </a:p>
          <a:p>
            <a:endParaRPr lang="en-US" dirty="0"/>
          </a:p>
        </p:txBody>
      </p:sp>
      <p:sp>
        <p:nvSpPr>
          <p:cNvPr id="4" name="Slide Number Placeholder 3"/>
          <p:cNvSpPr>
            <a:spLocks noGrp="1"/>
          </p:cNvSpPr>
          <p:nvPr>
            <p:ph type="sldNum" sz="quarter" idx="5"/>
          </p:nvPr>
        </p:nvSpPr>
        <p:spPr/>
        <p:txBody>
          <a:bodyPr/>
          <a:lstStyle/>
          <a:p>
            <a:fld id="{AC6CF808-8CAB-BD4B-AB46-2C87DD55BC41}" type="slidenum">
              <a:rPr lang="en-US" smtClean="0"/>
              <a:t>9</a:t>
            </a:fld>
            <a:endParaRPr lang="en-US"/>
          </a:p>
        </p:txBody>
      </p:sp>
    </p:spTree>
    <p:extLst>
      <p:ext uri="{BB962C8B-B14F-4D97-AF65-F5344CB8AC3E}">
        <p14:creationId xmlns:p14="http://schemas.microsoft.com/office/powerpoint/2010/main" val="367047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dirty="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tint val="90000"/>
                <a:satMod val="92000"/>
                <a:lumMod val="32000"/>
                <a:lumOff val="68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a:blipFill>
            <a:blip r:embed="rId18"/>
            <a:tile tx="0" ty="0" sx="100000" sy="100000" flip="none" algn="tl"/>
          </a:blipFill>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9/7/24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mc:AlternateContent xmlns:mc="http://schemas.openxmlformats.org/markup-compatibility/2006">
    <mc:Choice xmlns:p14="http://schemas.microsoft.com/office/powerpoint/2010/main" Requires="p14">
      <p:transition spd="slow" p14:dur="3000"/>
    </mc:Choice>
    <mc:Fallback>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e@drjulieperri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Julie@karunacentre.com.a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ulie@drjulieperrin.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Julie@karunacentre.com.a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E9C49-72AE-2E06-844E-B867F76D41C9}"/>
              </a:ext>
            </a:extLst>
          </p:cNvPr>
          <p:cNvSpPr>
            <a:spLocks noGrp="1"/>
          </p:cNvSpPr>
          <p:nvPr>
            <p:ph type="ctrTitle"/>
          </p:nvPr>
        </p:nvSpPr>
        <p:spPr>
          <a:xfrm>
            <a:off x="2589213" y="654908"/>
            <a:ext cx="8915399" cy="2056208"/>
          </a:xfrm>
        </p:spPr>
        <p:txBody>
          <a:bodyPr>
            <a:normAutofit/>
          </a:bodyPr>
          <a:lstStyle/>
          <a:p>
            <a:pPr algn="ctr"/>
            <a:r>
              <a:rPr lang="en-US" sz="3200" dirty="0"/>
              <a:t>drug related death </a:t>
            </a:r>
            <a:br>
              <a:rPr lang="en-US" sz="3200" dirty="0"/>
            </a:br>
            <a:r>
              <a:rPr lang="en-US" sz="3200" dirty="0"/>
              <a:t>the expected and unexpected effects for </a:t>
            </a:r>
            <a:br>
              <a:rPr lang="en-US" sz="3200" dirty="0"/>
            </a:br>
            <a:r>
              <a:rPr lang="en-US" sz="3200" dirty="0"/>
              <a:t>siblings and the family</a:t>
            </a:r>
          </a:p>
        </p:txBody>
      </p:sp>
      <p:sp>
        <p:nvSpPr>
          <p:cNvPr id="3" name="Subtitle 2">
            <a:extLst>
              <a:ext uri="{FF2B5EF4-FFF2-40B4-BE49-F238E27FC236}">
                <a16:creationId xmlns:a16="http://schemas.microsoft.com/office/drawing/2014/main" id="{78501099-5279-3DA1-9E7F-9E20A77ED715}"/>
              </a:ext>
            </a:extLst>
          </p:cNvPr>
          <p:cNvSpPr>
            <a:spLocks noGrp="1"/>
          </p:cNvSpPr>
          <p:nvPr>
            <p:ph type="subTitle" idx="1"/>
          </p:nvPr>
        </p:nvSpPr>
        <p:spPr>
          <a:xfrm>
            <a:off x="2589213" y="3429000"/>
            <a:ext cx="8915399" cy="2774093"/>
          </a:xfrm>
        </p:spPr>
        <p:txBody>
          <a:bodyPr>
            <a:normAutofit/>
          </a:bodyPr>
          <a:lstStyle/>
          <a:p>
            <a:pPr algn="ctr"/>
            <a:r>
              <a:rPr lang="en-US" dirty="0"/>
              <a:t>Dr Julie Perrin</a:t>
            </a:r>
          </a:p>
          <a:p>
            <a:pPr algn="ctr"/>
            <a:r>
              <a:rPr lang="en-US" dirty="0"/>
              <a:t>Clinical Social Worker</a:t>
            </a:r>
          </a:p>
          <a:p>
            <a:pPr algn="ctr"/>
            <a:r>
              <a:rPr lang="en-US" dirty="0">
                <a:hlinkClick r:id="rId3"/>
              </a:rPr>
              <a:t>Julie@drjulieperrin.com</a:t>
            </a:r>
            <a:endParaRPr lang="en-US" dirty="0"/>
          </a:p>
          <a:p>
            <a:pPr algn="ctr"/>
            <a:r>
              <a:rPr lang="en-US" dirty="0">
                <a:hlinkClick r:id="rId4"/>
              </a:rPr>
              <a:t>Julie@karunacentre.com.au</a:t>
            </a:r>
            <a:endParaRPr lang="en-US" dirty="0"/>
          </a:p>
          <a:p>
            <a:pPr algn="ctr"/>
            <a:r>
              <a:rPr lang="en-US" dirty="0"/>
              <a:t> </a:t>
            </a:r>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1818687343"/>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DC97C-D3C1-8FED-985A-2F7F59792115}"/>
              </a:ext>
            </a:extLst>
          </p:cNvPr>
          <p:cNvSpPr>
            <a:spLocks noGrp="1"/>
          </p:cNvSpPr>
          <p:nvPr>
            <p:ph type="title"/>
          </p:nvPr>
        </p:nvSpPr>
        <p:spPr/>
        <p:txBody>
          <a:bodyPr/>
          <a:lstStyle/>
          <a:p>
            <a:r>
              <a:rPr lang="en-US" dirty="0"/>
              <a:t>Protectiveness</a:t>
            </a:r>
          </a:p>
        </p:txBody>
      </p:sp>
      <p:sp>
        <p:nvSpPr>
          <p:cNvPr id="3" name="Content Placeholder 2">
            <a:extLst>
              <a:ext uri="{FF2B5EF4-FFF2-40B4-BE49-F238E27FC236}">
                <a16:creationId xmlns:a16="http://schemas.microsoft.com/office/drawing/2014/main" id="{54A8A14A-0D26-83EC-3CF7-601AAD36993D}"/>
              </a:ext>
            </a:extLst>
          </p:cNvPr>
          <p:cNvSpPr>
            <a:spLocks noGrp="1"/>
          </p:cNvSpPr>
          <p:nvPr>
            <p:ph idx="1"/>
          </p:nvPr>
        </p:nvSpPr>
        <p:spPr>
          <a:xfrm>
            <a:off x="2455862" y="1540188"/>
            <a:ext cx="8915400" cy="5089211"/>
          </a:xfrm>
        </p:spPr>
        <p:txBody>
          <a:bodyPr>
            <a:normAutofit/>
          </a:bodyPr>
          <a:lstStyle/>
          <a:p>
            <a:pPr marL="0" indent="0">
              <a:buNone/>
            </a:pPr>
            <a:endParaRPr lang="en-AU" sz="1800" kern="100" dirty="0">
              <a:effectLst/>
              <a:ea typeface="Calibri" panose="020F0502020204030204" pitchFamily="34" charset="0"/>
              <a:cs typeface="Calibri" panose="020F0502020204030204" pitchFamily="34" charset="0"/>
            </a:endParaRPr>
          </a:p>
          <a:p>
            <a:pPr marL="0" indent="0">
              <a:buNone/>
            </a:pPr>
            <a:r>
              <a:rPr lang="en-AU" sz="1800" kern="100" dirty="0">
                <a:effectLst/>
                <a:ea typeface="Calibri" panose="020F0502020204030204" pitchFamily="34" charset="0"/>
                <a:cs typeface="Calibri" panose="020F0502020204030204" pitchFamily="34" charset="0"/>
              </a:rPr>
              <a:t>Protecting family relationships</a:t>
            </a:r>
          </a:p>
          <a:p>
            <a:r>
              <a:rPr lang="en-AU" sz="1800" dirty="0">
                <a:effectLst/>
              </a:rPr>
              <a:t>Janet </a:t>
            </a:r>
            <a:r>
              <a:rPr lang="en-AU" dirty="0"/>
              <a:t>says, “</a:t>
            </a:r>
            <a:r>
              <a:rPr lang="en-AU" sz="1800" i="1" dirty="0">
                <a:effectLst/>
              </a:rPr>
              <a:t>It was about protecting my parents from being worried and protecting my brother by not betraying his trust and, yeah, allowing him to lead some kind of secret life</a:t>
            </a:r>
            <a:r>
              <a:rPr lang="en-AU" sz="1800" dirty="0">
                <a:effectLst/>
              </a:rPr>
              <a:t>”. </a:t>
            </a:r>
          </a:p>
          <a:p>
            <a:endParaRPr lang="en-AU" dirty="0"/>
          </a:p>
          <a:p>
            <a:pPr marL="0" indent="0">
              <a:buNone/>
            </a:pPr>
            <a:r>
              <a:rPr lang="en-AU" sz="1800" kern="100" dirty="0">
                <a:effectLst/>
                <a:ea typeface="Calibri" panose="020F0502020204030204" pitchFamily="34" charset="0"/>
                <a:cs typeface="Calibri" panose="020F0502020204030204" pitchFamily="34" charset="0"/>
              </a:rPr>
              <a:t>Protecting the family from  judgements due to the stigma attached to drug use by not talking about their sibling – alive or dead.</a:t>
            </a:r>
            <a:r>
              <a:rPr lang="en-AU" sz="1800" dirty="0">
                <a:effectLst/>
                <a:ea typeface="Calibri" panose="020F0502020204030204" pitchFamily="34" charset="0"/>
                <a:cs typeface="Calibri" panose="020F0502020204030204" pitchFamily="34" charset="0"/>
              </a:rPr>
              <a:t> </a:t>
            </a:r>
          </a:p>
          <a:p>
            <a:r>
              <a:rPr lang="en-AU" sz="1800" dirty="0">
                <a:effectLst/>
                <a:ea typeface="Calibri" panose="020F0502020204030204" pitchFamily="34" charset="0"/>
                <a:cs typeface="Calibri" panose="020F0502020204030204" pitchFamily="34" charset="0"/>
              </a:rPr>
              <a:t>Connie says “</a:t>
            </a:r>
            <a:r>
              <a:rPr lang="en-AU" sz="1800" i="1" dirty="0">
                <a:effectLst/>
                <a:ea typeface="Calibri" panose="020F0502020204030204" pitchFamily="34" charset="0"/>
                <a:cs typeface="Calibri" panose="020F0502020204030204" pitchFamily="34" charset="0"/>
              </a:rPr>
              <a:t>people don’t understand how drugs can take hold of anybody … people … probably go, I wonder what happened in their family to cause that? … I didn’t want people making a judgement of my family”. </a:t>
            </a:r>
          </a:p>
          <a:p>
            <a:endParaRPr lang="en-US" dirty="0"/>
          </a:p>
        </p:txBody>
      </p:sp>
    </p:spTree>
    <p:extLst>
      <p:ext uri="{BB962C8B-B14F-4D97-AF65-F5344CB8AC3E}">
        <p14:creationId xmlns:p14="http://schemas.microsoft.com/office/powerpoint/2010/main" val="341881301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9BB1-6413-9702-7FD5-1D1C16D3B4EE}"/>
              </a:ext>
            </a:extLst>
          </p:cNvPr>
          <p:cNvSpPr>
            <a:spLocks noGrp="1"/>
          </p:cNvSpPr>
          <p:nvPr>
            <p:ph type="title"/>
          </p:nvPr>
        </p:nvSpPr>
        <p:spPr/>
        <p:txBody>
          <a:bodyPr/>
          <a:lstStyle/>
          <a:p>
            <a:r>
              <a:rPr lang="en-US" dirty="0"/>
              <a:t>Protectiveness </a:t>
            </a:r>
          </a:p>
        </p:txBody>
      </p:sp>
      <p:sp>
        <p:nvSpPr>
          <p:cNvPr id="3" name="Content Placeholder 2">
            <a:extLst>
              <a:ext uri="{FF2B5EF4-FFF2-40B4-BE49-F238E27FC236}">
                <a16:creationId xmlns:a16="http://schemas.microsoft.com/office/drawing/2014/main" id="{2D2C81B2-8807-8478-F8C8-144385EFA87A}"/>
              </a:ext>
            </a:extLst>
          </p:cNvPr>
          <p:cNvSpPr>
            <a:spLocks noGrp="1"/>
          </p:cNvSpPr>
          <p:nvPr>
            <p:ph idx="1"/>
          </p:nvPr>
        </p:nvSpPr>
        <p:spPr>
          <a:xfrm>
            <a:off x="2589212" y="1466850"/>
            <a:ext cx="8915400" cy="4444372"/>
          </a:xfrm>
        </p:spPr>
        <p:txBody>
          <a:bodyPr>
            <a:normAutofit/>
          </a:bodyPr>
          <a:lstStyle/>
          <a:p>
            <a:pPr marL="0" indent="0">
              <a:buNone/>
            </a:pPr>
            <a:r>
              <a:rPr lang="en-AU" sz="1800" kern="100" dirty="0">
                <a:effectLst/>
                <a:ea typeface="Calibri" panose="020F0502020204030204" pitchFamily="34" charset="0"/>
                <a:cs typeface="Calibri" panose="020F0502020204030204" pitchFamily="34" charset="0"/>
              </a:rPr>
              <a:t>Families, as a whole, also </a:t>
            </a:r>
            <a:r>
              <a:rPr lang="en-AU" kern="100" dirty="0">
                <a:ea typeface="Calibri" panose="020F0502020204030204" pitchFamily="34" charset="0"/>
                <a:cs typeface="Calibri" panose="020F0502020204030204" pitchFamily="34" charset="0"/>
              </a:rPr>
              <a:t>protected the sibling</a:t>
            </a:r>
            <a:endParaRPr lang="en-AU" sz="1800" kern="100" dirty="0">
              <a:effectLst/>
              <a:ea typeface="Calibri" panose="020F0502020204030204" pitchFamily="34" charset="0"/>
              <a:cs typeface="Calibri" panose="020F0502020204030204" pitchFamily="34" charset="0"/>
            </a:endParaRPr>
          </a:p>
          <a:p>
            <a:pPr marL="0" indent="0">
              <a:buNone/>
            </a:pPr>
            <a:r>
              <a:rPr lang="en-AU" kern="100" dirty="0">
                <a:ea typeface="Calibri" panose="020F0502020204030204" pitchFamily="34" charset="0"/>
                <a:cs typeface="Calibri" panose="020F0502020204030204" pitchFamily="34" charset="0"/>
              </a:rPr>
              <a:t>B</a:t>
            </a:r>
            <a:r>
              <a:rPr lang="en-AU" sz="1800" kern="100" dirty="0">
                <a:effectLst/>
                <a:ea typeface="Calibri" panose="020F0502020204030204" pitchFamily="34" charset="0"/>
                <a:cs typeface="Calibri" panose="020F0502020204030204" pitchFamily="34" charset="0"/>
              </a:rPr>
              <a:t>y continuing to include the sibling in family activities helping the sibling maintain a 	sense of belonging and connectedness and to maintain a different identity to that of a 	drug using identity.</a:t>
            </a:r>
          </a:p>
          <a:p>
            <a:pPr marL="0" indent="0">
              <a:buNone/>
            </a:pPr>
            <a:endParaRPr lang="en-AU" kern="100" dirty="0">
              <a:ea typeface="Calibri" panose="020F0502020204030204" pitchFamily="34" charset="0"/>
              <a:cs typeface="Calibri" panose="020F0502020204030204" pitchFamily="34" charset="0"/>
            </a:endParaRPr>
          </a:p>
          <a:p>
            <a:pPr marL="0" indent="0">
              <a:buNone/>
            </a:pPr>
            <a:r>
              <a:rPr lang="en-AU" sz="1800" kern="100" dirty="0">
                <a:effectLst/>
                <a:ea typeface="Calibri" panose="020F0502020204030204" pitchFamily="34" charset="0"/>
                <a:cs typeface="Calibri" panose="020F0502020204030204" pitchFamily="34" charset="0"/>
              </a:rPr>
              <a:t>Closing the family system to protect</a:t>
            </a:r>
          </a:p>
          <a:p>
            <a:r>
              <a:rPr lang="en-AU" sz="1800" dirty="0">
                <a:effectLst/>
              </a:rPr>
              <a:t>Krystal says the family were “</a:t>
            </a:r>
            <a:r>
              <a:rPr lang="en-AU" sz="1800" i="1" dirty="0">
                <a:effectLst/>
              </a:rPr>
              <a:t>just being a strong family ... we’re here to support you, we’re here to help you ... we sort of cut everyone else out</a:t>
            </a:r>
            <a:r>
              <a:rPr lang="en-AU" sz="1800" dirty="0">
                <a:effectLst/>
              </a:rPr>
              <a:t>”. </a:t>
            </a:r>
          </a:p>
          <a:p>
            <a:endParaRPr lang="en-AU" kern="100" dirty="0">
              <a:ea typeface="Calibri" panose="020F0502020204030204" pitchFamily="34" charset="0"/>
              <a:cs typeface="Calibri" panose="020F0502020204030204" pitchFamily="34" charset="0"/>
            </a:endParaRPr>
          </a:p>
          <a:p>
            <a:pPr marL="0" indent="0">
              <a:buNone/>
            </a:pPr>
            <a:r>
              <a:rPr lang="en-AU" sz="1800" dirty="0">
                <a:effectLst/>
                <a:ea typeface="Times New Roman" panose="02020603050405020304" pitchFamily="18" charset="0"/>
              </a:rPr>
              <a:t>Keeping family secrets</a:t>
            </a:r>
          </a:p>
          <a:p>
            <a:r>
              <a:rPr lang="en-AU" sz="1800" dirty="0">
                <a:effectLst/>
                <a:ea typeface="Times New Roman" panose="02020603050405020304" pitchFamily="18" charset="0"/>
              </a:rPr>
              <a:t>Krystal clearly explains “</a:t>
            </a:r>
            <a:r>
              <a:rPr lang="en-AU" sz="1800" i="1" dirty="0">
                <a:effectLst/>
                <a:ea typeface="Times New Roman" panose="02020603050405020304" pitchFamily="18" charset="0"/>
              </a:rPr>
              <a:t>that if her brother had got through the drug use, the family did not want him to be judged by his past”. </a:t>
            </a:r>
          </a:p>
          <a:p>
            <a:endParaRPr lang="en-AU" sz="1800" kern="1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2653261"/>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928C6-E163-8940-5342-66F8065F052F}"/>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3A97C338-C6A2-54AA-2180-E00FC1AC1B93}"/>
              </a:ext>
            </a:extLst>
          </p:cNvPr>
          <p:cNvSpPr>
            <a:spLocks noGrp="1"/>
          </p:cNvSpPr>
          <p:nvPr>
            <p:ph idx="1"/>
          </p:nvPr>
        </p:nvSpPr>
        <p:spPr>
          <a:xfrm>
            <a:off x="2589212" y="1562582"/>
            <a:ext cx="8915400" cy="4348640"/>
          </a:xfrm>
        </p:spPr>
        <p:txBody>
          <a:bodyPr>
            <a:normAutofit/>
          </a:bodyPr>
          <a:lstStyle/>
          <a:p>
            <a:pPr marL="0" indent="0">
              <a:lnSpc>
                <a:spcPct val="150000"/>
              </a:lnSpc>
              <a:buNone/>
            </a:pPr>
            <a:r>
              <a:rPr lang="en-AU" sz="2000" kern="100" dirty="0">
                <a:ea typeface="Calibri" panose="020F0502020204030204" pitchFamily="34" charset="0"/>
                <a:cs typeface="Calibri" panose="020F0502020204030204" pitchFamily="34" charset="0"/>
              </a:rPr>
              <a:t>Sibling relationships are significant and worthy of attention </a:t>
            </a:r>
          </a:p>
          <a:p>
            <a:pPr marL="0" indent="0">
              <a:buNone/>
            </a:pPr>
            <a:r>
              <a:rPr lang="en-US" sz="2000" dirty="0"/>
              <a:t>Sibling bereavement and drug related death, are silenced socially, there is an inability to talk outside the family and be supported without judgement </a:t>
            </a:r>
          </a:p>
          <a:p>
            <a:pPr marL="0" indent="0">
              <a:buNone/>
            </a:pPr>
            <a:endParaRPr lang="en-US" sz="2000" dirty="0"/>
          </a:p>
          <a:p>
            <a:pPr marL="0" indent="0">
              <a:buNone/>
            </a:pPr>
            <a:r>
              <a:rPr lang="en-US" sz="2000" dirty="0"/>
              <a:t>	and these experiences can sit alongside  </a:t>
            </a:r>
          </a:p>
          <a:p>
            <a:pPr marL="0" indent="0">
              <a:buNone/>
            </a:pPr>
            <a:endParaRPr lang="en-US" sz="2000" dirty="0"/>
          </a:p>
          <a:p>
            <a:pPr marL="0" indent="0">
              <a:buNone/>
            </a:pPr>
            <a:r>
              <a:rPr lang="en-US" sz="2000" dirty="0"/>
              <a:t>a strength in family relationships, where inside knowledge belongs to and is held by the family, protecting identity, relationships within and the family as a whole.</a:t>
            </a:r>
          </a:p>
          <a:p>
            <a:pPr>
              <a:lnSpc>
                <a:spcPct val="150000"/>
              </a:lnSpc>
            </a:pPr>
            <a:endParaRPr lang="en-AU" sz="1800" kern="100" dirty="0">
              <a:latin typeface="Calibri" panose="020F0502020204030204" pitchFamily="34" charset="0"/>
              <a:ea typeface="Calibri" panose="020F0502020204030204" pitchFamily="34" charset="0"/>
              <a:cs typeface="Calibri" panose="020F0502020204030204" pitchFamily="34" charset="0"/>
            </a:endParaRPr>
          </a:p>
          <a:p>
            <a:pPr>
              <a:lnSpc>
                <a:spcPct val="150000"/>
              </a:lnSpc>
            </a:pPr>
            <a:endParaRPr lang="en-US" sz="1800" kern="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7974176"/>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AEFEC-E95C-DB57-A189-E21B2587CBB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5499C64-61E4-2A3F-A364-2283270587EA}"/>
              </a:ext>
            </a:extLst>
          </p:cNvPr>
          <p:cNvSpPr>
            <a:spLocks noGrp="1"/>
          </p:cNvSpPr>
          <p:nvPr>
            <p:ph idx="1"/>
          </p:nvPr>
        </p:nvSpPr>
        <p:spPr>
          <a:xfrm>
            <a:off x="2589212" y="1403498"/>
            <a:ext cx="8915400" cy="4507724"/>
          </a:xfrm>
        </p:spPr>
        <p:txBody>
          <a:bodyPr>
            <a:normAutofit lnSpcReduction="10000"/>
          </a:bodyPr>
          <a:lstStyle/>
          <a:p>
            <a:pPr marL="0" marR="0" lvl="0" indent="0" algn="l" defTabSz="914400" rtl="0" eaLnBrk="1" fontAlgn="auto" latinLnBrk="0" hangingPunct="1">
              <a:spcBef>
                <a:spcPts val="0"/>
              </a:spcBef>
              <a:spcAft>
                <a:spcPts val="0"/>
              </a:spcAft>
              <a:buClrTx/>
              <a:buSzTx/>
              <a:buFontTx/>
              <a:buNone/>
              <a:tabLst/>
              <a:defRPr/>
            </a:pPr>
            <a:r>
              <a:rPr lang="en-AU" sz="1500" dirty="0">
                <a:effectLst/>
              </a:rPr>
              <a:t>Davies, B. (1999). </a:t>
            </a:r>
            <a:r>
              <a:rPr lang="en-AU" sz="1500" i="1" dirty="0">
                <a:effectLst/>
              </a:rPr>
              <a:t>Shadows in the sun; The experiences of sibling bereavement in childhood</a:t>
            </a:r>
            <a:r>
              <a:rPr lang="en-AU" sz="1500" dirty="0">
                <a:effectLst/>
              </a:rPr>
              <a:t>. Brunner/Mazel. </a:t>
            </a:r>
          </a:p>
          <a:p>
            <a:pPr marL="0" marR="0" lvl="0" indent="0" algn="l" defTabSz="914400" rtl="0" eaLnBrk="1" fontAlgn="auto" latinLnBrk="0" hangingPunct="1">
              <a:spcBef>
                <a:spcPts val="0"/>
              </a:spcBef>
              <a:spcAft>
                <a:spcPts val="0"/>
              </a:spcAft>
              <a:buClrTx/>
              <a:buSzTx/>
              <a:buFontTx/>
              <a:buNone/>
              <a:tabLst/>
              <a:defRPr/>
            </a:pPr>
            <a:endParaRPr lang="en-AU" sz="1500" dirty="0"/>
          </a:p>
          <a:p>
            <a:pPr marL="0" marR="0" lvl="0" indent="0" algn="l" defTabSz="914400" rtl="0" eaLnBrk="1" fontAlgn="auto" latinLnBrk="0" hangingPunct="1">
              <a:spcBef>
                <a:spcPts val="0"/>
              </a:spcBef>
              <a:spcAft>
                <a:spcPts val="0"/>
              </a:spcAft>
              <a:buClrTx/>
              <a:buSzTx/>
              <a:buFontTx/>
              <a:buNone/>
              <a:tabLst/>
              <a:defRPr/>
            </a:pPr>
            <a:r>
              <a:rPr lang="en-AU" sz="1500" dirty="0">
                <a:effectLst/>
              </a:rPr>
              <a:t>Doka, K. (2016). </a:t>
            </a:r>
            <a:r>
              <a:rPr lang="en-AU" sz="1500" i="1" dirty="0">
                <a:effectLst/>
              </a:rPr>
              <a:t>Grief is a journey; finding your path through loss</a:t>
            </a:r>
            <a:r>
              <a:rPr lang="en-AU" sz="1500" dirty="0">
                <a:effectLst/>
              </a:rPr>
              <a:t>. Atria Books. </a:t>
            </a:r>
          </a:p>
          <a:p>
            <a:pPr marL="0" marR="0" lvl="0" indent="0" algn="l" defTabSz="914400" rtl="0" eaLnBrk="1" fontAlgn="auto" latinLnBrk="0" hangingPunct="1">
              <a:spcBef>
                <a:spcPts val="0"/>
              </a:spcBef>
              <a:spcAft>
                <a:spcPts val="0"/>
              </a:spcAft>
              <a:buClrTx/>
              <a:buSzTx/>
              <a:buFontTx/>
              <a:buNone/>
              <a:tabLst/>
              <a:defRPr/>
            </a:pPr>
            <a:endParaRPr lang="en-AU" sz="1500" dirty="0"/>
          </a:p>
          <a:p>
            <a:pPr marL="0" marR="0" lvl="0" indent="0" algn="l" defTabSz="914400" rtl="0" eaLnBrk="1" fontAlgn="auto" latinLnBrk="0" hangingPunct="1">
              <a:spcBef>
                <a:spcPts val="0"/>
              </a:spcBef>
              <a:spcAft>
                <a:spcPts val="0"/>
              </a:spcAft>
              <a:buClrTx/>
              <a:buSzTx/>
              <a:buFontTx/>
              <a:buNone/>
              <a:tabLst/>
              <a:defRPr/>
            </a:pPr>
            <a:r>
              <a:rPr lang="en-AU" sz="1500" b="0" i="0" u="none" strike="noStrike" dirty="0" err="1">
                <a:solidFill>
                  <a:srgbClr val="222222"/>
                </a:solidFill>
                <a:effectLst/>
              </a:rPr>
              <a:t>Dyregrov</a:t>
            </a:r>
            <a:r>
              <a:rPr lang="en-AU" sz="1500" b="0" i="0" u="none" strike="noStrike" dirty="0">
                <a:solidFill>
                  <a:srgbClr val="222222"/>
                </a:solidFill>
                <a:effectLst/>
              </a:rPr>
              <a:t>, K., </a:t>
            </a:r>
            <a:r>
              <a:rPr lang="en-AU" sz="1500" b="0" i="0" u="none" strike="noStrike" dirty="0" err="1">
                <a:solidFill>
                  <a:srgbClr val="222222"/>
                </a:solidFill>
                <a:effectLst/>
              </a:rPr>
              <a:t>Møgster</a:t>
            </a:r>
            <a:r>
              <a:rPr lang="en-AU" sz="1500" b="0" i="0" u="none" strike="noStrike" dirty="0">
                <a:solidFill>
                  <a:srgbClr val="222222"/>
                </a:solidFill>
                <a:effectLst/>
              </a:rPr>
              <a:t>, B., </a:t>
            </a:r>
            <a:r>
              <a:rPr lang="en-AU" sz="1500" b="0" i="0" u="none" strike="noStrike" dirty="0" err="1">
                <a:solidFill>
                  <a:srgbClr val="222222"/>
                </a:solidFill>
                <a:effectLst/>
              </a:rPr>
              <a:t>Løseth</a:t>
            </a:r>
            <a:r>
              <a:rPr lang="en-AU" sz="1500" b="0" i="0" u="none" strike="noStrike" dirty="0">
                <a:solidFill>
                  <a:srgbClr val="222222"/>
                </a:solidFill>
                <a:effectLst/>
              </a:rPr>
              <a:t>, H. M., </a:t>
            </a:r>
            <a:r>
              <a:rPr lang="en-AU" sz="1500" b="0" i="0" u="none" strike="noStrike" dirty="0" err="1">
                <a:solidFill>
                  <a:srgbClr val="222222"/>
                </a:solidFill>
                <a:effectLst/>
              </a:rPr>
              <a:t>Lorås</a:t>
            </a:r>
            <a:r>
              <a:rPr lang="en-AU" sz="1500" b="0" i="0" u="none" strike="noStrike" dirty="0">
                <a:solidFill>
                  <a:srgbClr val="222222"/>
                </a:solidFill>
                <a:effectLst/>
              </a:rPr>
              <a:t>, L., &amp; </a:t>
            </a:r>
            <a:r>
              <a:rPr lang="en-AU" sz="1500" b="0" i="0" u="none" strike="noStrike" dirty="0" err="1">
                <a:solidFill>
                  <a:srgbClr val="222222"/>
                </a:solidFill>
                <a:effectLst/>
              </a:rPr>
              <a:t>Titlestad</a:t>
            </a:r>
            <a:r>
              <a:rPr lang="en-AU" sz="1500" b="0" i="0" u="none" strike="noStrike" dirty="0">
                <a:solidFill>
                  <a:srgbClr val="222222"/>
                </a:solidFill>
                <a:effectLst/>
              </a:rPr>
              <a:t>, K. B. (2020). The special grief following drug related deaths. </a:t>
            </a:r>
            <a:r>
              <a:rPr lang="en-AU" sz="1500" b="0" i="1" u="none" strike="noStrike" dirty="0">
                <a:solidFill>
                  <a:srgbClr val="222222"/>
                </a:solidFill>
                <a:effectLst/>
              </a:rPr>
              <a:t>Addiction research &amp; theory</a:t>
            </a:r>
            <a:r>
              <a:rPr lang="en-AU" sz="1500" b="0" i="0" u="none" strike="noStrike" dirty="0">
                <a:solidFill>
                  <a:srgbClr val="222222"/>
                </a:solidFill>
                <a:effectLst/>
              </a:rPr>
              <a:t>, </a:t>
            </a:r>
            <a:r>
              <a:rPr lang="en-AU" sz="1500" b="0" i="1" u="none" strike="noStrike" dirty="0">
                <a:solidFill>
                  <a:srgbClr val="222222"/>
                </a:solidFill>
                <a:effectLst/>
              </a:rPr>
              <a:t>28</a:t>
            </a:r>
            <a:r>
              <a:rPr lang="en-AU" sz="1500" b="0" i="0" u="none" strike="noStrike" dirty="0">
                <a:solidFill>
                  <a:srgbClr val="222222"/>
                </a:solidFill>
                <a:effectLst/>
              </a:rPr>
              <a:t>(5), 415-424.</a:t>
            </a:r>
          </a:p>
          <a:p>
            <a:pPr marL="0" marR="0" lvl="0" indent="0" algn="l" defTabSz="914400" rtl="0" eaLnBrk="1" fontAlgn="auto" latinLnBrk="0" hangingPunct="1">
              <a:spcBef>
                <a:spcPts val="0"/>
              </a:spcBef>
              <a:spcAft>
                <a:spcPts val="0"/>
              </a:spcAft>
              <a:buClrTx/>
              <a:buSzTx/>
              <a:buFontTx/>
              <a:buNone/>
              <a:tabLst/>
              <a:defRPr/>
            </a:pPr>
            <a:endParaRPr lang="en-AU" sz="1500" dirty="0">
              <a:effectLst/>
            </a:endParaRPr>
          </a:p>
          <a:p>
            <a:pPr marL="0" marR="0" lvl="0" indent="0" algn="l" defTabSz="914400" rtl="0" eaLnBrk="1" fontAlgn="auto" latinLnBrk="0" hangingPunct="1">
              <a:spcBef>
                <a:spcPts val="0"/>
              </a:spcBef>
              <a:spcAft>
                <a:spcPts val="0"/>
              </a:spcAft>
              <a:buClrTx/>
              <a:buSzTx/>
              <a:buFontTx/>
              <a:buNone/>
              <a:tabLst/>
              <a:defRPr/>
            </a:pPr>
            <a:r>
              <a:rPr lang="en-AU" sz="1500" dirty="0">
                <a:effectLst/>
              </a:rPr>
              <a:t>Marshall, B. (2013). </a:t>
            </a:r>
            <a:r>
              <a:rPr lang="en-AU" sz="1500" i="1" dirty="0">
                <a:effectLst/>
              </a:rPr>
              <a:t>Adult sibling loss; stories, reflections and ripples</a:t>
            </a:r>
            <a:r>
              <a:rPr lang="en-AU" sz="1500" dirty="0">
                <a:effectLst/>
              </a:rPr>
              <a:t>. Baywood Publishing Company. </a:t>
            </a:r>
          </a:p>
          <a:p>
            <a:pPr marL="0" indent="0">
              <a:buNone/>
            </a:pPr>
            <a:r>
              <a:rPr lang="en-AU" sz="1500" b="0" i="0" u="none" strike="noStrike" dirty="0">
                <a:solidFill>
                  <a:srgbClr val="222222"/>
                </a:solidFill>
                <a:effectLst/>
                <a:cs typeface="Calibri" panose="020F0502020204030204" pitchFamily="34" charset="0"/>
              </a:rPr>
              <a:t>Perrin, J. (2022). Sibling bereavement when death is drug-related: A qualitative study. </a:t>
            </a:r>
          </a:p>
          <a:p>
            <a:pPr marL="0" indent="0">
              <a:buNone/>
            </a:pPr>
            <a:r>
              <a:rPr lang="en-AU" sz="1500" b="0" i="0" u="none" strike="noStrike" dirty="0">
                <a:solidFill>
                  <a:srgbClr val="222222"/>
                </a:solidFill>
                <a:effectLst/>
                <a:cs typeface="Calibri" panose="020F0502020204030204" pitchFamily="34" charset="0"/>
              </a:rPr>
              <a:t>Perrin, J. (2023). Applying Three Different Horizons to Understand Sibling Experiences When the Brother or Sister Dies for a Drug-related Reason. </a:t>
            </a:r>
            <a:r>
              <a:rPr lang="en-AU" sz="1500" b="0" i="1" u="none" strike="noStrike" dirty="0">
                <a:solidFill>
                  <a:srgbClr val="222222"/>
                </a:solidFill>
                <a:effectLst/>
                <a:cs typeface="Calibri" panose="020F0502020204030204" pitchFamily="34" charset="0"/>
              </a:rPr>
              <a:t>The British Journal of Social Work</a:t>
            </a:r>
            <a:r>
              <a:rPr lang="en-AU" sz="1500" b="0" i="0" u="none" strike="noStrike" dirty="0">
                <a:solidFill>
                  <a:srgbClr val="222222"/>
                </a:solidFill>
                <a:effectLst/>
                <a:cs typeface="Calibri" panose="020F0502020204030204" pitchFamily="34" charset="0"/>
              </a:rPr>
              <a:t>, bcad090</a:t>
            </a:r>
          </a:p>
          <a:p>
            <a:pPr marL="0" indent="0">
              <a:buNone/>
            </a:pPr>
            <a:endParaRPr lang="en-AU" sz="1500" dirty="0">
              <a:solidFill>
                <a:srgbClr val="000000"/>
              </a:solidFill>
              <a:effectLst/>
              <a:ea typeface="Calibri" panose="020F0502020204030204" pitchFamily="34" charset="0"/>
              <a:cs typeface="Calibri" panose="020F0502020204030204" pitchFamily="34" charset="0"/>
            </a:endParaRPr>
          </a:p>
          <a:p>
            <a:pPr marL="0" marR="0" lvl="0" indent="0" algn="l" defTabSz="914400" rtl="0" eaLnBrk="1" fontAlgn="auto" latinLnBrk="0" hangingPunct="1">
              <a:spcBef>
                <a:spcPts val="0"/>
              </a:spcBef>
              <a:spcAft>
                <a:spcPts val="0"/>
              </a:spcAft>
              <a:buClrTx/>
              <a:buSzTx/>
              <a:buFontTx/>
              <a:buNone/>
              <a:tabLst/>
              <a:defRPr/>
            </a:pPr>
            <a:r>
              <a:rPr lang="en-AU" sz="1500" dirty="0" err="1">
                <a:solidFill>
                  <a:srgbClr val="000000"/>
                </a:solidFill>
                <a:effectLst/>
                <a:ea typeface="Calibri" panose="020F0502020204030204" pitchFamily="34" charset="0"/>
                <a:cs typeface="Calibri" panose="020F0502020204030204" pitchFamily="34" charset="0"/>
              </a:rPr>
              <a:t>Petronio</a:t>
            </a:r>
            <a:r>
              <a:rPr lang="en-AU" sz="1500" dirty="0">
                <a:solidFill>
                  <a:srgbClr val="000000"/>
                </a:solidFill>
                <a:effectLst/>
                <a:ea typeface="Calibri" panose="020F0502020204030204" pitchFamily="34" charset="0"/>
                <a:cs typeface="Calibri" panose="020F0502020204030204" pitchFamily="34" charset="0"/>
              </a:rPr>
              <a:t>, S. (2010). Communication privacy management theory: What do we know about family privacy regulation? </a:t>
            </a:r>
            <a:r>
              <a:rPr lang="en-AU" sz="1500" i="1" dirty="0">
                <a:solidFill>
                  <a:srgbClr val="000000"/>
                </a:solidFill>
                <a:effectLst/>
                <a:ea typeface="Calibri" panose="020F0502020204030204" pitchFamily="34" charset="0"/>
                <a:cs typeface="Calibri" panose="020F0502020204030204" pitchFamily="34" charset="0"/>
              </a:rPr>
              <a:t>Journal of Family Theory &amp; Review, 2</a:t>
            </a:r>
            <a:r>
              <a:rPr lang="en-AU" sz="1500" dirty="0">
                <a:solidFill>
                  <a:srgbClr val="000000"/>
                </a:solidFill>
                <a:effectLst/>
                <a:ea typeface="Calibri" panose="020F0502020204030204" pitchFamily="34" charset="0"/>
                <a:cs typeface="Calibri" panose="020F0502020204030204" pitchFamily="34" charset="0"/>
              </a:rPr>
              <a:t>(3), 175–196.</a:t>
            </a:r>
          </a:p>
          <a:p>
            <a:pPr marL="0" marR="0" lvl="0" indent="0" algn="l" defTabSz="914400" rtl="0" eaLnBrk="1" fontAlgn="auto" latinLnBrk="0" hangingPunct="1">
              <a:spcBef>
                <a:spcPts val="0"/>
              </a:spcBef>
              <a:spcAft>
                <a:spcPts val="0"/>
              </a:spcAft>
              <a:buClrTx/>
              <a:buSzTx/>
              <a:buFontTx/>
              <a:buNone/>
              <a:tabLst/>
              <a:defRPr/>
            </a:pPr>
            <a:endParaRPr lang="en-AU" sz="1500" dirty="0">
              <a:solidFill>
                <a:srgbClr val="000000"/>
              </a:solidFill>
              <a:effectLst/>
              <a:ea typeface="Calibri" panose="020F0502020204030204" pitchFamily="34" charset="0"/>
              <a:cs typeface="Calibri" panose="020F0502020204030204" pitchFamily="34" charset="0"/>
            </a:endParaRPr>
          </a:p>
          <a:p>
            <a:pPr marL="0" marR="0" lvl="0" indent="0" algn="l" defTabSz="914400" rtl="0" eaLnBrk="1" fontAlgn="auto" latinLnBrk="0" hangingPunct="1">
              <a:spcBef>
                <a:spcPts val="0"/>
              </a:spcBef>
              <a:spcAft>
                <a:spcPts val="0"/>
              </a:spcAft>
              <a:buClrTx/>
              <a:buSzTx/>
              <a:buFontTx/>
              <a:buNone/>
              <a:tabLst/>
              <a:defRPr/>
            </a:pPr>
            <a:r>
              <a:rPr lang="en-AU" sz="1500" b="0" i="0" u="none" strike="noStrike" dirty="0">
                <a:solidFill>
                  <a:srgbClr val="222222"/>
                </a:solidFill>
                <a:effectLst/>
              </a:rPr>
              <a:t>Valentine, C. (Ed.). (2017). </a:t>
            </a:r>
            <a:r>
              <a:rPr lang="en-AU" sz="1500" b="0" i="1" u="none" strike="noStrike" dirty="0">
                <a:solidFill>
                  <a:srgbClr val="222222"/>
                </a:solidFill>
                <a:effectLst/>
              </a:rPr>
              <a:t>Families bereaved by alcohol or drugs: Research on experiences, coping and support</a:t>
            </a:r>
            <a:r>
              <a:rPr lang="en-AU" sz="1500" b="0" i="0" u="none" strike="noStrike" dirty="0">
                <a:solidFill>
                  <a:srgbClr val="222222"/>
                </a:solidFill>
                <a:effectLst/>
              </a:rPr>
              <a:t>. Taylor &amp; Francis.</a:t>
            </a:r>
            <a:endParaRPr lang="en-AU" sz="1500" dirty="0"/>
          </a:p>
          <a:p>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88128192"/>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B0F6D-7948-88B0-DE9C-C655AC6AA81E}"/>
              </a:ext>
            </a:extLst>
          </p:cNvPr>
          <p:cNvSpPr>
            <a:spLocks noGrp="1"/>
          </p:cNvSpPr>
          <p:nvPr>
            <p:ph type="title"/>
          </p:nvPr>
        </p:nvSpPr>
        <p:spPr/>
        <p:txBody>
          <a:bodyPr>
            <a:normAutofit/>
          </a:bodyPr>
          <a:lstStyle/>
          <a:p>
            <a:pPr algn="ctr"/>
            <a:r>
              <a:rPr lang="en-US" sz="4800" dirty="0"/>
              <a:t>Thank you </a:t>
            </a:r>
          </a:p>
        </p:txBody>
      </p:sp>
      <p:sp>
        <p:nvSpPr>
          <p:cNvPr id="3" name="Content Placeholder 2">
            <a:extLst>
              <a:ext uri="{FF2B5EF4-FFF2-40B4-BE49-F238E27FC236}">
                <a16:creationId xmlns:a16="http://schemas.microsoft.com/office/drawing/2014/main" id="{BED222E7-2A00-A12C-EDF6-5B4FE56CBB67}"/>
              </a:ext>
            </a:extLst>
          </p:cNvPr>
          <p:cNvSpPr>
            <a:spLocks noGrp="1"/>
          </p:cNvSpPr>
          <p:nvPr>
            <p:ph idx="1"/>
          </p:nvPr>
        </p:nvSpPr>
        <p:spPr/>
        <p:txBody>
          <a:bodyPr>
            <a:normAutofit/>
          </a:bodyPr>
          <a:lstStyle/>
          <a:p>
            <a:endParaRPr lang="en-US" dirty="0"/>
          </a:p>
          <a:p>
            <a:endParaRPr lang="en-US" dirty="0"/>
          </a:p>
          <a:p>
            <a:endParaRPr lang="en-US" dirty="0"/>
          </a:p>
          <a:p>
            <a:pPr algn="ctr"/>
            <a:r>
              <a:rPr lang="en-US" sz="2200" dirty="0"/>
              <a:t>Dr Julie Perrin</a:t>
            </a:r>
          </a:p>
          <a:p>
            <a:pPr algn="ctr"/>
            <a:r>
              <a:rPr lang="en-US" sz="2200" dirty="0"/>
              <a:t>Clinical Social Worker</a:t>
            </a:r>
          </a:p>
          <a:p>
            <a:pPr algn="ctr"/>
            <a:r>
              <a:rPr lang="en-US" sz="2200" dirty="0">
                <a:hlinkClick r:id="rId3"/>
              </a:rPr>
              <a:t>Julie@drjulieperrin.com</a:t>
            </a:r>
            <a:endParaRPr lang="en-US" sz="2200" dirty="0"/>
          </a:p>
          <a:p>
            <a:pPr algn="ctr"/>
            <a:r>
              <a:rPr lang="en-US" sz="2200" dirty="0">
                <a:hlinkClick r:id="rId4"/>
              </a:rPr>
              <a:t>Julie@karunacentre.com.au</a:t>
            </a:r>
            <a:endParaRPr lang="en-US" sz="2200" dirty="0"/>
          </a:p>
        </p:txBody>
      </p:sp>
    </p:spTree>
    <p:extLst>
      <p:ext uri="{BB962C8B-B14F-4D97-AF65-F5344CB8AC3E}">
        <p14:creationId xmlns:p14="http://schemas.microsoft.com/office/powerpoint/2010/main" val="158027366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E011-7CEF-375C-4DDD-6447E491109A}"/>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Objectives today</a:t>
            </a:r>
          </a:p>
        </p:txBody>
      </p:sp>
      <p:sp>
        <p:nvSpPr>
          <p:cNvPr id="3" name="Content Placeholder 2">
            <a:extLst>
              <a:ext uri="{FF2B5EF4-FFF2-40B4-BE49-F238E27FC236}">
                <a16:creationId xmlns:a16="http://schemas.microsoft.com/office/drawing/2014/main" id="{CC862DD7-3E43-BAF2-5DC5-88C0FC498290}"/>
              </a:ext>
            </a:extLst>
          </p:cNvPr>
          <p:cNvSpPr>
            <a:spLocks noGrp="1"/>
          </p:cNvSpPr>
          <p:nvPr>
            <p:ph idx="1"/>
          </p:nvPr>
        </p:nvSpPr>
        <p:spPr>
          <a:xfrm>
            <a:off x="2589212" y="1780032"/>
            <a:ext cx="8915400" cy="4782814"/>
          </a:xfrm>
        </p:spPr>
        <p:txBody>
          <a:bodyPr/>
          <a:lstStyle/>
          <a:p>
            <a:pPr marL="0" indent="0">
              <a:buNone/>
            </a:pPr>
            <a:endParaRPr lang="en-AU" sz="2000" kern="100" dirty="0">
              <a:latin typeface="Calibri" panose="020F0502020204030204" pitchFamily="34" charset="0"/>
              <a:ea typeface="Calibri" panose="020F0502020204030204" pitchFamily="34" charset="0"/>
              <a:cs typeface="Calibri" panose="020F0502020204030204" pitchFamily="34" charset="0"/>
            </a:endParaRPr>
          </a:p>
          <a:p>
            <a:r>
              <a:rPr lang="en-US" sz="2400" dirty="0"/>
              <a:t>Basic information about the study</a:t>
            </a:r>
          </a:p>
          <a:p>
            <a:endParaRPr lang="en-US" sz="2400" dirty="0"/>
          </a:p>
          <a:p>
            <a:r>
              <a:rPr lang="en-US" sz="2400" dirty="0"/>
              <a:t>Significance of the sibling relationship</a:t>
            </a:r>
          </a:p>
          <a:p>
            <a:endParaRPr lang="en-US" sz="2400" dirty="0"/>
          </a:p>
          <a:p>
            <a:r>
              <a:rPr lang="en-US" sz="2400" dirty="0"/>
              <a:t>Consequences of stigma and DRD</a:t>
            </a:r>
          </a:p>
          <a:p>
            <a:endParaRPr lang="en-US" sz="2400" dirty="0"/>
          </a:p>
          <a:p>
            <a:r>
              <a:rPr lang="en-US" sz="2400" dirty="0"/>
              <a:t>Family protectiveness as a response to stigma</a:t>
            </a:r>
          </a:p>
          <a:p>
            <a:pPr marL="0" indent="0">
              <a:buNone/>
            </a:pPr>
            <a:endParaRPr lang="en-AU" sz="1800" kern="100" dirty="0">
              <a:latin typeface="Calibri" panose="020F0502020204030204" pitchFamily="34" charset="0"/>
              <a:ea typeface="Calibri" panose="020F0502020204030204" pitchFamily="34" charset="0"/>
              <a:cs typeface="Times New Roman" panose="02020603050405020304" pitchFamily="18" charset="0"/>
            </a:endParaRPr>
          </a:p>
          <a:p>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kern="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9485518"/>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6F54-4ED2-122E-2F2B-E0BB0BF17ECD}"/>
              </a:ext>
            </a:extLst>
          </p:cNvPr>
          <p:cNvSpPr>
            <a:spLocks noGrp="1"/>
          </p:cNvSpPr>
          <p:nvPr>
            <p:ph type="title"/>
          </p:nvPr>
        </p:nvSpPr>
        <p:spPr/>
        <p:txBody>
          <a:bodyPr/>
          <a:lstStyle/>
          <a:p>
            <a:r>
              <a:rPr lang="en-US" dirty="0"/>
              <a:t>About the research</a:t>
            </a:r>
          </a:p>
        </p:txBody>
      </p:sp>
      <p:sp>
        <p:nvSpPr>
          <p:cNvPr id="3" name="Content Placeholder 2">
            <a:extLst>
              <a:ext uri="{FF2B5EF4-FFF2-40B4-BE49-F238E27FC236}">
                <a16:creationId xmlns:a16="http://schemas.microsoft.com/office/drawing/2014/main" id="{EA944385-42AB-0E18-BE37-46957350041F}"/>
              </a:ext>
            </a:extLst>
          </p:cNvPr>
          <p:cNvSpPr>
            <a:spLocks noGrp="1"/>
          </p:cNvSpPr>
          <p:nvPr>
            <p:ph idx="1"/>
          </p:nvPr>
        </p:nvSpPr>
        <p:spPr>
          <a:xfrm>
            <a:off x="2397211" y="1334529"/>
            <a:ext cx="9107401" cy="5214551"/>
          </a:xfrm>
        </p:spPr>
        <p:txBody>
          <a:bodyPr>
            <a:normAutofit/>
          </a:bodyPr>
          <a:lstStyle/>
          <a:p>
            <a:pPr marL="0" indent="0">
              <a:buNone/>
            </a:pPr>
            <a:r>
              <a:rPr lang="en-US" dirty="0">
                <a:latin typeface="Calibri" panose="020F0502020204030204" pitchFamily="34" charset="0"/>
                <a:cs typeface="Calibri" panose="020F0502020204030204" pitchFamily="34" charset="0"/>
              </a:rPr>
              <a:t>Aims</a:t>
            </a:r>
          </a:p>
          <a:p>
            <a:pPr lvl="0">
              <a:buFont typeface="+mj-lt"/>
              <a:buAutoNum type="arabicPeriod"/>
            </a:pPr>
            <a:r>
              <a:rPr lang="en-AU" sz="1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develop a rich understanding of the participants’ experiences of sibling bereavement when the brother or sister dies for a drug-related reason</a:t>
            </a:r>
            <a:endParaRPr lang="en-AU" sz="1800" kern="100" dirty="0">
              <a:effectLst/>
              <a:latin typeface="Calibri" panose="020F0502020204030204" pitchFamily="34" charset="0"/>
              <a:ea typeface="Calibri" panose="020F0502020204030204" pitchFamily="34" charset="0"/>
              <a:cs typeface="Calibri" panose="020F0502020204030204" pitchFamily="34" charset="0"/>
            </a:endParaRPr>
          </a:p>
          <a:p>
            <a:pPr lvl="0">
              <a:buFont typeface="+mj-lt"/>
              <a:buAutoNum type="arabicPeriod"/>
            </a:pPr>
            <a:r>
              <a:rPr lang="en-AU" sz="1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inform practice theories in bereavement, drug and alcohol use and work with families. </a:t>
            </a:r>
            <a:endParaRPr lang="en-AU" sz="18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Inclusion Criteria</a:t>
            </a:r>
          </a:p>
          <a:p>
            <a:pPr marL="0" indent="0">
              <a:buNone/>
            </a:pPr>
            <a:r>
              <a:rPr lang="en-US" dirty="0">
                <a:latin typeface="Calibri" panose="020F0502020204030204" pitchFamily="34" charset="0"/>
                <a:cs typeface="Calibri" panose="020F0502020204030204" pitchFamily="34" charset="0"/>
              </a:rPr>
              <a:t>Qualitative study  informed by Gadamer’s philosophy</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Imperative that hermeneutic interpretations make sense in the context of the person’s bigger story, and within the context of all the stories. </a:t>
            </a:r>
          </a:p>
          <a:p>
            <a:pPr marL="0" indent="0">
              <a:buNone/>
            </a:pPr>
            <a:r>
              <a:rPr lang="en-AU" kern="100" dirty="0">
                <a:latin typeface="Calibri" panose="020F0502020204030204" pitchFamily="34" charset="0"/>
                <a:ea typeface="Calibri" panose="020F0502020204030204" pitchFamily="34" charset="0"/>
                <a:cs typeface="Calibri" panose="020F0502020204030204" pitchFamily="34" charset="0"/>
              </a:rPr>
              <a:t>The v</a:t>
            </a:r>
            <a:r>
              <a:rPr lang="en-AU" kern="100" dirty="0">
                <a:effectLst/>
                <a:latin typeface="Calibri" panose="020F0502020204030204" pitchFamily="34" charset="0"/>
                <a:ea typeface="Calibri" panose="020F0502020204030204" pitchFamily="34" charset="0"/>
                <a:cs typeface="Calibri" panose="020F0502020204030204" pitchFamily="34" charset="0"/>
              </a:rPr>
              <a:t>eracity of a hermeneutic study lies in its explanatory power, where there are recognisable descriptions of the topic that ring true for others, making the study potentially transferable to everyday practice. </a:t>
            </a:r>
            <a:endParaRPr lang="en-US"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326765677"/>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BF9B3-0FE6-064B-CB97-BB718E3E7064}"/>
              </a:ext>
            </a:extLst>
          </p:cNvPr>
          <p:cNvSpPr>
            <a:spLocks noGrp="1"/>
          </p:cNvSpPr>
          <p:nvPr>
            <p:ph type="title"/>
          </p:nvPr>
        </p:nvSpPr>
        <p:spPr/>
        <p:txBody>
          <a:bodyPr/>
          <a:lstStyle/>
          <a:p>
            <a:r>
              <a:rPr lang="en-US" dirty="0"/>
              <a:t>About the research</a:t>
            </a:r>
          </a:p>
        </p:txBody>
      </p:sp>
      <p:sp>
        <p:nvSpPr>
          <p:cNvPr id="3" name="Content Placeholder 2">
            <a:extLst>
              <a:ext uri="{FF2B5EF4-FFF2-40B4-BE49-F238E27FC236}">
                <a16:creationId xmlns:a16="http://schemas.microsoft.com/office/drawing/2014/main" id="{5D1C6502-4E41-9B47-EF1F-265075B0FF36}"/>
              </a:ext>
            </a:extLst>
          </p:cNvPr>
          <p:cNvSpPr>
            <a:spLocks noGrp="1"/>
          </p:cNvSpPr>
          <p:nvPr>
            <p:ph idx="1"/>
          </p:nvPr>
        </p:nvSpPr>
        <p:spPr>
          <a:xfrm>
            <a:off x="2589212" y="2133600"/>
            <a:ext cx="8915400" cy="4429246"/>
          </a:xfrm>
        </p:spPr>
        <p:txBody>
          <a:bodyPr>
            <a:normAutofit/>
          </a:bodyPr>
          <a:lstStyle/>
          <a:p>
            <a:pPr marL="0" indent="0">
              <a:buNone/>
            </a:pPr>
            <a:r>
              <a:rPr lang="en-US" sz="2000" dirty="0">
                <a:latin typeface="Calibri" panose="020F0502020204030204" pitchFamily="34" charset="0"/>
                <a:cs typeface="Calibri" panose="020F0502020204030204" pitchFamily="34" charset="0"/>
              </a:rPr>
              <a:t>21 people </a:t>
            </a:r>
          </a:p>
          <a:p>
            <a:pPr marL="0" indent="0">
              <a:buNone/>
            </a:pPr>
            <a:r>
              <a:rPr lang="en-US" sz="2000" dirty="0">
                <a:latin typeface="Calibri" panose="020F0502020204030204" pitchFamily="34" charset="0"/>
                <a:cs typeface="Calibri" panose="020F0502020204030204" pitchFamily="34" charset="0"/>
              </a:rPr>
              <a:t>More women than men 						More brothers died than sisters</a:t>
            </a:r>
          </a:p>
          <a:p>
            <a:pPr marL="0" indent="0">
              <a:buNone/>
            </a:pPr>
            <a:r>
              <a:rPr lang="en-US" sz="2000" dirty="0">
                <a:latin typeface="Calibri" panose="020F0502020204030204" pitchFamily="34" charset="0"/>
                <a:cs typeface="Calibri" panose="020F0502020204030204" pitchFamily="34" charset="0"/>
              </a:rPr>
              <a:t>Av.  age: 47 years								Av. Age at death: 33 years</a:t>
            </a:r>
          </a:p>
          <a:p>
            <a:pPr marL="0" indent="0">
              <a:buNone/>
            </a:pPr>
            <a:r>
              <a:rPr lang="en-US" sz="2000" dirty="0">
                <a:latin typeface="Calibri" panose="020F0502020204030204" pitchFamily="34" charset="0"/>
                <a:cs typeface="Calibri" panose="020F0502020204030204" pitchFamily="34" charset="0"/>
              </a:rPr>
              <a:t>Av.  17 years since death					</a:t>
            </a:r>
          </a:p>
          <a:p>
            <a:pPr marL="0" indent="0">
              <a:buNone/>
            </a:pPr>
            <a:endParaRPr lang="en-US" sz="2000" dirty="0">
              <a:latin typeface="Calibri" panose="020F0502020204030204" pitchFamily="34" charset="0"/>
              <a:cs typeface="Calibri" panose="020F0502020204030204" pitchFamily="34" charset="0"/>
            </a:endParaRPr>
          </a:p>
          <a:p>
            <a:pPr marL="0" indent="0">
              <a:buNone/>
            </a:pPr>
            <a:r>
              <a:rPr lang="en-US" sz="2000" dirty="0">
                <a:latin typeface="Calibri" panose="020F0502020204030204" pitchFamily="34" charset="0"/>
                <a:cs typeface="Calibri" panose="020F0502020204030204" pitchFamily="34" charset="0"/>
              </a:rPr>
              <a:t>Drug-related death (DRD)</a:t>
            </a:r>
          </a:p>
          <a:p>
            <a:pPr marL="0" indent="0">
              <a:buNone/>
            </a:pPr>
            <a:r>
              <a:rPr lang="en-AU" sz="2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drug overdose, drug poisoning, accidental overdose, drug-related illness, drug assisted suicide and homicide</a:t>
            </a:r>
            <a:r>
              <a:rPr lang="en-AU" sz="2000" kern="1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US" sz="2000" dirty="0">
              <a:latin typeface="Calibri" panose="020F0502020204030204" pitchFamily="34" charset="0"/>
              <a:cs typeface="Calibri" panose="020F0502020204030204" pitchFamily="34" charset="0"/>
            </a:endParaRPr>
          </a:p>
          <a:p>
            <a:pPr marL="0" indent="0">
              <a:buNone/>
            </a:pPr>
            <a:r>
              <a:rPr lang="en-US" sz="2000" dirty="0">
                <a:latin typeface="Calibri" panose="020F0502020204030204" pitchFamily="34" charset="0"/>
                <a:cs typeface="Calibri" panose="020F0502020204030204" pitchFamily="34" charset="0"/>
              </a:rPr>
              <a:t>3 subject areas AOD, family and bereavement – 63 interpretations</a:t>
            </a: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909235163"/>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0E1F-C8B4-D53A-602F-CF9955681B6C}"/>
              </a:ext>
            </a:extLst>
          </p:cNvPr>
          <p:cNvSpPr>
            <a:spLocks noGrp="1"/>
          </p:cNvSpPr>
          <p:nvPr>
            <p:ph type="title"/>
          </p:nvPr>
        </p:nvSpPr>
        <p:spPr/>
        <p:txBody>
          <a:bodyPr/>
          <a:lstStyle/>
          <a:p>
            <a:pPr algn="ctr"/>
            <a:r>
              <a:rPr lang="en-US" dirty="0"/>
              <a:t>Sibling relationship </a:t>
            </a:r>
          </a:p>
        </p:txBody>
      </p:sp>
      <p:sp>
        <p:nvSpPr>
          <p:cNvPr id="3" name="Content Placeholder 2">
            <a:extLst>
              <a:ext uri="{FF2B5EF4-FFF2-40B4-BE49-F238E27FC236}">
                <a16:creationId xmlns:a16="http://schemas.microsoft.com/office/drawing/2014/main" id="{16B0E998-82C5-6162-B9CE-DB22921C5C71}"/>
              </a:ext>
            </a:extLst>
          </p:cNvPr>
          <p:cNvSpPr>
            <a:spLocks noGrp="1"/>
          </p:cNvSpPr>
          <p:nvPr>
            <p:ph idx="1"/>
          </p:nvPr>
        </p:nvSpPr>
        <p:spPr>
          <a:xfrm>
            <a:off x="2592924" y="2133600"/>
            <a:ext cx="8911687" cy="3777622"/>
          </a:xfrm>
        </p:spPr>
        <p:txBody>
          <a:bodyPr>
            <a:normAutofit/>
          </a:bodyPr>
          <a:lstStyle/>
          <a:p>
            <a:pPr marL="0" indent="0" algn="ctr">
              <a:buNone/>
            </a:pPr>
            <a:endParaRPr lang="en-SG" sz="3200" dirty="0"/>
          </a:p>
          <a:p>
            <a:pPr marL="0" indent="0" algn="ctr">
              <a:buNone/>
            </a:pPr>
            <a:r>
              <a:rPr lang="en-SG" sz="3200" dirty="0"/>
              <a:t>enduring</a:t>
            </a:r>
          </a:p>
          <a:p>
            <a:pPr marL="0" indent="0" algn="ctr">
              <a:buNone/>
            </a:pPr>
            <a:r>
              <a:rPr lang="en-SG" sz="3200" dirty="0"/>
              <a:t>attachment relationship</a:t>
            </a:r>
          </a:p>
          <a:p>
            <a:pPr marL="0" indent="0" algn="ctr">
              <a:buNone/>
            </a:pPr>
            <a:r>
              <a:rPr lang="en-SG" sz="3200" dirty="0">
                <a:effectLst/>
                <a:ea typeface="Calibri" panose="020F0502020204030204" pitchFamily="34" charset="0"/>
                <a:cs typeface="Times New Roman" panose="02020603050405020304" pitchFamily="18" charset="0"/>
              </a:rPr>
              <a:t>crucial in identity development </a:t>
            </a:r>
          </a:p>
          <a:p>
            <a:pPr marL="0" indent="0" algn="ctr">
              <a:buNone/>
            </a:pPr>
            <a:r>
              <a:rPr lang="en-SG" sz="3200" dirty="0">
                <a:effectLst/>
                <a:ea typeface="Calibri" panose="020F0502020204030204" pitchFamily="34" charset="0"/>
                <a:cs typeface="Times New Roman" panose="02020603050405020304" pitchFamily="18" charset="0"/>
              </a:rPr>
              <a:t>and how we know ourselves in the world. </a:t>
            </a:r>
          </a:p>
        </p:txBody>
      </p:sp>
    </p:spTree>
    <p:extLst>
      <p:ext uri="{BB962C8B-B14F-4D97-AF65-F5344CB8AC3E}">
        <p14:creationId xmlns:p14="http://schemas.microsoft.com/office/powerpoint/2010/main" val="3397472132"/>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06078-4BD9-87B4-FD8B-7B5960C41EF7}"/>
              </a:ext>
            </a:extLst>
          </p:cNvPr>
          <p:cNvSpPr>
            <a:spLocks noGrp="1"/>
          </p:cNvSpPr>
          <p:nvPr>
            <p:ph type="title"/>
          </p:nvPr>
        </p:nvSpPr>
        <p:spPr/>
        <p:txBody>
          <a:bodyPr/>
          <a:lstStyle/>
          <a:p>
            <a:r>
              <a:rPr lang="en-US" dirty="0"/>
              <a:t>The stigma of drug use</a:t>
            </a:r>
          </a:p>
        </p:txBody>
      </p:sp>
      <p:sp>
        <p:nvSpPr>
          <p:cNvPr id="3" name="Content Placeholder 2">
            <a:extLst>
              <a:ext uri="{FF2B5EF4-FFF2-40B4-BE49-F238E27FC236}">
                <a16:creationId xmlns:a16="http://schemas.microsoft.com/office/drawing/2014/main" id="{8EF3A439-2026-2A3D-72B9-7EEBD3301B1B}"/>
              </a:ext>
            </a:extLst>
          </p:cNvPr>
          <p:cNvSpPr>
            <a:spLocks noGrp="1"/>
          </p:cNvSpPr>
          <p:nvPr>
            <p:ph idx="1"/>
          </p:nvPr>
        </p:nvSpPr>
        <p:spPr>
          <a:xfrm>
            <a:off x="2589212" y="1469571"/>
            <a:ext cx="8915400" cy="4441651"/>
          </a:xfrm>
        </p:spPr>
        <p:txBody>
          <a:bodyPr>
            <a:normAutofit fontScale="92500" lnSpcReduction="10000"/>
          </a:bodyPr>
          <a:lstStyle/>
          <a:p>
            <a:pPr marL="0" indent="0">
              <a:buNone/>
            </a:pPr>
            <a:endParaRPr lang="en-US" dirty="0"/>
          </a:p>
          <a:p>
            <a:pPr marL="0" indent="0">
              <a:buNone/>
            </a:pPr>
            <a:r>
              <a:rPr lang="en-US" dirty="0"/>
              <a:t>Drug use is </a:t>
            </a:r>
            <a:r>
              <a:rPr lang="en-US" dirty="0" err="1"/>
              <a:t>stigmatised</a:t>
            </a:r>
            <a:r>
              <a:rPr lang="en-US" dirty="0"/>
              <a:t>.</a:t>
            </a:r>
          </a:p>
          <a:p>
            <a:r>
              <a:rPr lang="en-US" dirty="0"/>
              <a:t>Drug use violates social norms and is seen as dangerous.</a:t>
            </a:r>
          </a:p>
          <a:p>
            <a:r>
              <a:rPr lang="en-US" dirty="0"/>
              <a:t>Stigma hierarchy in drug use.</a:t>
            </a:r>
          </a:p>
          <a:p>
            <a:pPr marL="0" indent="0">
              <a:buNone/>
            </a:pPr>
            <a:endParaRPr lang="en-US" dirty="0"/>
          </a:p>
          <a:p>
            <a:pPr marL="0" indent="0">
              <a:buNone/>
            </a:pPr>
            <a:r>
              <a:rPr lang="en-US" dirty="0"/>
              <a:t>Through association siblings, like their parents, can </a:t>
            </a:r>
            <a:r>
              <a:rPr lang="en-US" dirty="0" err="1"/>
              <a:t>internalise</a:t>
            </a:r>
            <a:r>
              <a:rPr lang="en-US" dirty="0"/>
              <a:t> the public stigma.</a:t>
            </a:r>
          </a:p>
          <a:p>
            <a:pPr marL="0" indent="0">
              <a:buNone/>
            </a:pPr>
            <a:endParaRPr lang="en-US" dirty="0"/>
          </a:p>
          <a:p>
            <a:pPr marL="400050" lvl="1" indent="0">
              <a:buNone/>
            </a:pPr>
            <a:r>
              <a:rPr lang="en-AU" sz="1700" dirty="0">
                <a:effectLst/>
                <a:ea typeface="Aptos" panose="020B0004020202020204" pitchFamily="34" charset="0"/>
              </a:rPr>
              <a:t>Isobel says, “</a:t>
            </a:r>
            <a:r>
              <a:rPr lang="en-AU" sz="1700" i="1" dirty="0">
                <a:effectLst/>
                <a:ea typeface="Aptos" panose="020B0004020202020204" pitchFamily="34" charset="0"/>
              </a:rPr>
              <a:t>no way would I have gone back to work and said my brother just died of heroin overdose or heroin poisoning ... I think perhaps I thought it would have reflected badly on me”. </a:t>
            </a:r>
          </a:p>
          <a:p>
            <a:pPr marL="0" indent="0">
              <a:buNone/>
            </a:pPr>
            <a:endParaRPr lang="en-US" dirty="0"/>
          </a:p>
          <a:p>
            <a:pPr marL="0" indent="0">
              <a:buNone/>
            </a:pPr>
            <a:r>
              <a:rPr lang="en-US" dirty="0"/>
              <a:t>Siblings can feel judged, shamed, blamed and responsible for the drug use. </a:t>
            </a:r>
            <a:r>
              <a:rPr lang="en-US" dirty="0" err="1"/>
              <a:t>Slienced</a:t>
            </a:r>
            <a:r>
              <a:rPr lang="en-US" dirty="0"/>
              <a:t>.</a:t>
            </a:r>
          </a:p>
          <a:p>
            <a:pPr marL="0" indent="0">
              <a:buNone/>
            </a:pPr>
            <a:endParaRPr lang="en-US" dirty="0"/>
          </a:p>
          <a:p>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35789292"/>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F84A7-0581-B8F4-EBB3-11B0F6B2F2E0}"/>
              </a:ext>
            </a:extLst>
          </p:cNvPr>
          <p:cNvSpPr>
            <a:spLocks noGrp="1"/>
          </p:cNvSpPr>
          <p:nvPr>
            <p:ph type="title"/>
          </p:nvPr>
        </p:nvSpPr>
        <p:spPr/>
        <p:txBody>
          <a:bodyPr/>
          <a:lstStyle/>
          <a:p>
            <a:r>
              <a:rPr lang="en-US" dirty="0"/>
              <a:t>The stigma of drug-related death</a:t>
            </a:r>
          </a:p>
        </p:txBody>
      </p:sp>
      <p:sp>
        <p:nvSpPr>
          <p:cNvPr id="3" name="Content Placeholder 2">
            <a:extLst>
              <a:ext uri="{FF2B5EF4-FFF2-40B4-BE49-F238E27FC236}">
                <a16:creationId xmlns:a16="http://schemas.microsoft.com/office/drawing/2014/main" id="{7674C3E8-E6E9-39A5-5FDD-85BC9B5F6BB7}"/>
              </a:ext>
            </a:extLst>
          </p:cNvPr>
          <p:cNvSpPr>
            <a:spLocks noGrp="1"/>
          </p:cNvSpPr>
          <p:nvPr>
            <p:ph idx="1"/>
          </p:nvPr>
        </p:nvSpPr>
        <p:spPr>
          <a:xfrm>
            <a:off x="2589212" y="1352550"/>
            <a:ext cx="8915400" cy="4881340"/>
          </a:xfrm>
        </p:spPr>
        <p:txBody>
          <a:bodyPr>
            <a:normAutofit fontScale="92500" lnSpcReduction="20000"/>
          </a:bodyPr>
          <a:lstStyle/>
          <a:p>
            <a:pPr marL="0" indent="0">
              <a:buNone/>
            </a:pPr>
            <a:r>
              <a:rPr lang="en-US" dirty="0"/>
              <a:t>DRD is a </a:t>
            </a:r>
            <a:r>
              <a:rPr lang="en-US" dirty="0" err="1"/>
              <a:t>stigmatised</a:t>
            </a:r>
            <a:r>
              <a:rPr lang="en-US" dirty="0"/>
              <a:t> death. </a:t>
            </a:r>
          </a:p>
          <a:p>
            <a:r>
              <a:rPr lang="en-US" dirty="0"/>
              <a:t>The focus remains on the cause of death not the person.</a:t>
            </a:r>
          </a:p>
          <a:p>
            <a:r>
              <a:rPr lang="en-US" dirty="0"/>
              <a:t> The death is seen as self inflicted,</a:t>
            </a:r>
          </a:p>
          <a:p>
            <a:pPr marL="0" indent="0">
              <a:buNone/>
            </a:pPr>
            <a:endParaRPr lang="en-US" sz="1800" dirty="0">
              <a:effectLst/>
            </a:endParaRPr>
          </a:p>
          <a:p>
            <a:pPr marL="0" indent="0">
              <a:buNone/>
            </a:pPr>
            <a:r>
              <a:rPr lang="en-US" sz="1800" dirty="0">
                <a:effectLst/>
              </a:rPr>
              <a:t>Kathryn says, </a:t>
            </a:r>
            <a:r>
              <a:rPr lang="en-US" sz="1800" i="1" dirty="0">
                <a:effectLst/>
              </a:rPr>
              <a:t>“</a:t>
            </a:r>
            <a:r>
              <a:rPr lang="en-AU" sz="1800" i="1" dirty="0">
                <a:effectLst/>
              </a:rPr>
              <a:t>the person that died of an overdose was somebody ... it makes me really aware that that person’s life is sort of denigrated by the virtue of how they died, it totally overlooks who they were”. </a:t>
            </a:r>
          </a:p>
          <a:p>
            <a:pPr marL="0" indent="0">
              <a:buNone/>
            </a:pPr>
            <a:endParaRPr lang="en-AU" dirty="0"/>
          </a:p>
          <a:p>
            <a:pPr marL="0" indent="0">
              <a:buNone/>
            </a:pPr>
            <a:r>
              <a:rPr lang="en-AU" sz="1800" kern="100" dirty="0">
                <a:ea typeface="Calibri" panose="020F0502020204030204" pitchFamily="34" charset="0"/>
                <a:cs typeface="Times New Roman" panose="02020603050405020304" pitchFamily="18" charset="0"/>
              </a:rPr>
              <a:t>Sally says, “</a:t>
            </a:r>
            <a:r>
              <a:rPr lang="en-AU" sz="1800" i="1" kern="100" dirty="0">
                <a:effectLst/>
                <a:ea typeface="Calibri" panose="020F0502020204030204" pitchFamily="34" charset="0"/>
                <a:cs typeface="Times New Roman" panose="02020603050405020304" pitchFamily="18" charset="0"/>
              </a:rPr>
              <a:t>there’s a silence thing that goes on when the person is alive … you can’t talk about it … you can’t talk to your social network. And then when that person dies … you not only can’t talk about how traumatic that was, but … you still can’t talk about the drug use. And then you can’t celebrate that person’s life either because people will look onto that and say, well what are you celebrating? Which is very sad</a:t>
            </a:r>
            <a:r>
              <a:rPr lang="en-AU" sz="1800" i="1" kern="100" dirty="0">
                <a:ea typeface="Calibri" panose="020F0502020204030204" pitchFamily="34" charset="0"/>
                <a:cs typeface="Times New Roman" panose="02020603050405020304" pitchFamily="18" charset="0"/>
              </a:rPr>
              <a:t>”.</a:t>
            </a:r>
            <a:endParaRPr lang="en-AU" sz="1800" kern="100" dirty="0">
              <a:effectLst/>
              <a:ea typeface="Calibri" panose="020F0502020204030204" pitchFamily="34" charset="0"/>
              <a:cs typeface="Times New Roman" panose="02020603050405020304" pitchFamily="18" charset="0"/>
            </a:endParaRPr>
          </a:p>
          <a:p>
            <a:pPr marL="0" indent="0">
              <a:buNone/>
            </a:pPr>
            <a:endParaRPr lang="en-AU" dirty="0"/>
          </a:p>
          <a:p>
            <a:pPr marL="0" indent="0">
              <a:buNone/>
            </a:pPr>
            <a:r>
              <a:rPr lang="en-US" dirty="0"/>
              <a:t>Siblings can feel judged, shamed, blamed and responsible for the drug-related death. Silenced.</a:t>
            </a:r>
          </a:p>
          <a:p>
            <a:pPr marL="0" indent="0">
              <a:buNone/>
            </a:pPr>
            <a:endParaRPr lang="en-US" dirty="0"/>
          </a:p>
        </p:txBody>
      </p:sp>
    </p:spTree>
    <p:extLst>
      <p:ext uri="{BB962C8B-B14F-4D97-AF65-F5344CB8AC3E}">
        <p14:creationId xmlns:p14="http://schemas.microsoft.com/office/powerpoint/2010/main" val="648102986"/>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C72F-2AE8-B9EF-4F92-23C8362DD5BD}"/>
              </a:ext>
            </a:extLst>
          </p:cNvPr>
          <p:cNvSpPr>
            <a:spLocks noGrp="1"/>
          </p:cNvSpPr>
          <p:nvPr>
            <p:ph type="title"/>
          </p:nvPr>
        </p:nvSpPr>
        <p:spPr>
          <a:xfrm>
            <a:off x="2059525" y="490760"/>
            <a:ext cx="8911687" cy="1280890"/>
          </a:xfrm>
        </p:spPr>
        <p:txBody>
          <a:bodyPr/>
          <a:lstStyle/>
          <a:p>
            <a:r>
              <a:rPr lang="en-US" dirty="0"/>
              <a:t>Disenfranchised grief</a:t>
            </a:r>
          </a:p>
        </p:txBody>
      </p:sp>
      <p:sp>
        <p:nvSpPr>
          <p:cNvPr id="3" name="Content Placeholder 2">
            <a:extLst>
              <a:ext uri="{FF2B5EF4-FFF2-40B4-BE49-F238E27FC236}">
                <a16:creationId xmlns:a16="http://schemas.microsoft.com/office/drawing/2014/main" id="{59078968-3B93-AD02-5F4C-76B830D26809}"/>
              </a:ext>
            </a:extLst>
          </p:cNvPr>
          <p:cNvSpPr>
            <a:spLocks noGrp="1"/>
          </p:cNvSpPr>
          <p:nvPr>
            <p:ph idx="1"/>
          </p:nvPr>
        </p:nvSpPr>
        <p:spPr>
          <a:xfrm>
            <a:off x="2589212" y="1771650"/>
            <a:ext cx="8915400" cy="4595590"/>
          </a:xfrm>
        </p:spPr>
        <p:txBody>
          <a:bodyPr>
            <a:normAutofit/>
          </a:bodyPr>
          <a:lstStyle/>
          <a:p>
            <a:r>
              <a:rPr lang="en-AU" sz="2000" kern="100" dirty="0">
                <a:effectLst/>
                <a:ea typeface="Calibri" panose="020F0502020204030204" pitchFamily="34" charset="0"/>
                <a:cs typeface="Times New Roman" panose="02020603050405020304" pitchFamily="18" charset="0"/>
              </a:rPr>
              <a:t>Doka (1989).</a:t>
            </a:r>
          </a:p>
          <a:p>
            <a:r>
              <a:rPr lang="en-AU" sz="2000" kern="100" dirty="0">
                <a:ea typeface="Calibri" panose="020F0502020204030204" pitchFamily="34" charset="0"/>
                <a:cs typeface="Times New Roman" panose="02020603050405020304" pitchFamily="18" charset="0"/>
              </a:rPr>
              <a:t>Not socially recognised.</a:t>
            </a:r>
          </a:p>
          <a:p>
            <a:r>
              <a:rPr lang="en-AU" sz="2000" kern="100" dirty="0">
                <a:ea typeface="Calibri" panose="020F0502020204030204" pitchFamily="34" charset="0"/>
                <a:cs typeface="Times New Roman" panose="02020603050405020304" pitchFamily="18" charset="0"/>
              </a:rPr>
              <a:t>Not worthy of support or distanced by social network.</a:t>
            </a:r>
            <a:endParaRPr lang="en-AU" sz="2000" kern="100" dirty="0">
              <a:effectLst/>
              <a:ea typeface="Calibri" panose="020F0502020204030204" pitchFamily="34" charset="0"/>
              <a:cs typeface="Times New Roman" panose="02020603050405020304" pitchFamily="18" charset="0"/>
            </a:endParaRPr>
          </a:p>
          <a:p>
            <a:pPr marL="0" indent="0">
              <a:buNone/>
            </a:pPr>
            <a:endParaRPr lang="en-AU" sz="2000" kern="100" dirty="0">
              <a:effectLst/>
              <a:ea typeface="Calibri" panose="020F0502020204030204" pitchFamily="34" charset="0"/>
              <a:cs typeface="Times New Roman" panose="02020603050405020304" pitchFamily="18" charset="0"/>
            </a:endParaRPr>
          </a:p>
          <a:p>
            <a:pPr marL="0" indent="0">
              <a:buNone/>
            </a:pPr>
            <a:r>
              <a:rPr lang="en-AU" sz="2000" kern="100" dirty="0">
                <a:effectLst/>
                <a:ea typeface="Times New Roman" panose="02020603050405020304" pitchFamily="18" charset="0"/>
                <a:cs typeface="Times New Roman" panose="02020603050405020304" pitchFamily="18" charset="0"/>
              </a:rPr>
              <a:t>Gin</a:t>
            </a:r>
            <a:r>
              <a:rPr lang="en-AU" sz="2000" kern="100" dirty="0">
                <a:ea typeface="Times New Roman" panose="02020603050405020304" pitchFamily="18" charset="0"/>
                <a:cs typeface="Times New Roman" panose="02020603050405020304" pitchFamily="18" charset="0"/>
              </a:rPr>
              <a:t>a doesn’t tell people that her brother died o</a:t>
            </a:r>
            <a:r>
              <a:rPr lang="en-AU" sz="2000" dirty="0">
                <a:effectLst/>
                <a:ea typeface="Times New Roman" panose="02020603050405020304" pitchFamily="18" charset="0"/>
              </a:rPr>
              <a:t>f a heroin overdose “</a:t>
            </a:r>
            <a:r>
              <a:rPr lang="en-AU" sz="2000" i="1" dirty="0">
                <a:effectLst/>
                <a:ea typeface="Times New Roman" panose="02020603050405020304" pitchFamily="18" charset="0"/>
              </a:rPr>
              <a:t>because I know that they will judge...people do not know how sort of sad [you are]”. </a:t>
            </a:r>
            <a:r>
              <a:rPr lang="en-AU" sz="2000" dirty="0">
                <a:effectLst/>
                <a:ea typeface="Times New Roman" panose="02020603050405020304" pitchFamily="18" charset="0"/>
              </a:rPr>
              <a:t>She says that someone said to her</a:t>
            </a:r>
            <a:r>
              <a:rPr lang="en-AU" sz="2000" i="1" dirty="0">
                <a:effectLst/>
                <a:ea typeface="Times New Roman" panose="02020603050405020304" pitchFamily="18" charset="0"/>
              </a:rPr>
              <a:t>, “you know, you’ve got to realise your brother was just a junkie, so you’ll get that”. In response Gina says, “well, you didn’t know him. You don’t know what he was like. He wasn’t just a junkie to us”.</a:t>
            </a:r>
            <a:r>
              <a:rPr lang="en-AU" sz="2000" dirty="0">
                <a:effectLst/>
                <a:ea typeface="Times New Roman" panose="02020603050405020304" pitchFamily="18" charset="0"/>
              </a:rPr>
              <a:t> This last sentence speaks volumes. </a:t>
            </a:r>
          </a:p>
          <a:p>
            <a:pPr marL="0" indent="0">
              <a:buNone/>
            </a:pPr>
            <a:endParaRPr lang="en-AU" kern="100" dirty="0">
              <a:ea typeface="Calibri" panose="020F0502020204030204" pitchFamily="34" charset="0"/>
              <a:cs typeface="Times New Roman" panose="02020603050405020304" pitchFamily="18" charset="0"/>
            </a:endParaRPr>
          </a:p>
          <a:p>
            <a:pPr marL="0" indent="0">
              <a:buNone/>
            </a:pPr>
            <a:endParaRPr lang="en-AU" kern="1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93275351"/>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C5E3-FD23-0190-435E-F9C1296D90FD}"/>
              </a:ext>
            </a:extLst>
          </p:cNvPr>
          <p:cNvSpPr>
            <a:spLocks noGrp="1"/>
          </p:cNvSpPr>
          <p:nvPr>
            <p:ph type="title"/>
          </p:nvPr>
        </p:nvSpPr>
        <p:spPr/>
        <p:txBody>
          <a:bodyPr/>
          <a:lstStyle/>
          <a:p>
            <a:r>
              <a:rPr lang="en-US" dirty="0"/>
              <a:t>Protectiveness </a:t>
            </a:r>
          </a:p>
        </p:txBody>
      </p:sp>
      <p:sp>
        <p:nvSpPr>
          <p:cNvPr id="3" name="Content Placeholder 2">
            <a:extLst>
              <a:ext uri="{FF2B5EF4-FFF2-40B4-BE49-F238E27FC236}">
                <a16:creationId xmlns:a16="http://schemas.microsoft.com/office/drawing/2014/main" id="{2A3F8FC6-01AB-CAC9-61D8-A3CDC62315EB}"/>
              </a:ext>
            </a:extLst>
          </p:cNvPr>
          <p:cNvSpPr>
            <a:spLocks noGrp="1"/>
          </p:cNvSpPr>
          <p:nvPr>
            <p:ph idx="1"/>
          </p:nvPr>
        </p:nvSpPr>
        <p:spPr>
          <a:xfrm>
            <a:off x="2589212" y="1646582"/>
            <a:ext cx="8915400" cy="4786090"/>
          </a:xfrm>
        </p:spPr>
        <p:txBody>
          <a:bodyPr>
            <a:normAutofit/>
          </a:bodyPr>
          <a:lstStyle/>
          <a:p>
            <a:pPr marL="0" indent="0">
              <a:lnSpc>
                <a:spcPct val="120000"/>
              </a:lnSpc>
              <a:buNone/>
            </a:pPr>
            <a:r>
              <a:rPr lang="en-AU" sz="1800" kern="100" dirty="0">
                <a:effectLst/>
                <a:ea typeface="Calibri" panose="020F0502020204030204" pitchFamily="34" charset="0"/>
                <a:cs typeface="Times New Roman" panose="02020603050405020304" pitchFamily="18" charset="0"/>
              </a:rPr>
              <a:t>Most families are motivated by protecting their own this is one of the functions of the family..</a:t>
            </a:r>
          </a:p>
          <a:p>
            <a:pPr marL="0" indent="0">
              <a:lnSpc>
                <a:spcPct val="120000"/>
              </a:lnSpc>
              <a:buNone/>
            </a:pPr>
            <a:endParaRPr lang="en-AU" sz="1800" kern="100" dirty="0">
              <a:effectLst/>
              <a:ea typeface="Calibri" panose="020F0502020204030204" pitchFamily="34" charset="0"/>
              <a:cs typeface="Times New Roman" panose="02020603050405020304" pitchFamily="18" charset="0"/>
            </a:endParaRPr>
          </a:p>
          <a:p>
            <a:pPr marL="0" indent="0">
              <a:buNone/>
            </a:pPr>
            <a:r>
              <a:rPr lang="en-AU" sz="1800" dirty="0">
                <a:effectLst/>
                <a:ea typeface="Times New Roman" panose="02020603050405020304" pitchFamily="18" charset="0"/>
              </a:rPr>
              <a:t>Protecting the sibling’s identity</a:t>
            </a:r>
          </a:p>
          <a:p>
            <a:r>
              <a:rPr lang="en-AU" sz="1800" dirty="0">
                <a:effectLst/>
                <a:ea typeface="Times New Roman" panose="02020603050405020304" pitchFamily="18" charset="0"/>
              </a:rPr>
              <a:t>When Helen responds to questions about how her brother died, she says, “</a:t>
            </a:r>
            <a:r>
              <a:rPr lang="en-AU" sz="1800" i="1" dirty="0">
                <a:effectLst/>
                <a:ea typeface="Times New Roman" panose="02020603050405020304" pitchFamily="18" charset="0"/>
              </a:rPr>
              <a:t>I have said things like, oh it was an accident and I just leave it there </a:t>
            </a:r>
            <a:r>
              <a:rPr lang="en-AU" sz="1800" dirty="0">
                <a:effectLst/>
                <a:ea typeface="Times New Roman" panose="02020603050405020304" pitchFamily="18" charset="0"/>
              </a:rPr>
              <a:t>”. When she explores this further, she says, “</a:t>
            </a:r>
            <a:r>
              <a:rPr lang="en-AU" sz="1800" i="1" dirty="0">
                <a:effectLst/>
                <a:ea typeface="Times New Roman" panose="02020603050405020304" pitchFamily="18" charset="0"/>
              </a:rPr>
              <a:t>I think it’s protecting his memory, protecting myself</a:t>
            </a:r>
            <a:r>
              <a:rPr lang="en-AU" sz="1800" dirty="0">
                <a:effectLst/>
                <a:ea typeface="Times New Roman" panose="02020603050405020304" pitchFamily="18" charset="0"/>
              </a:rPr>
              <a:t>”. </a:t>
            </a:r>
          </a:p>
          <a:p>
            <a:pPr marL="0" indent="0">
              <a:buNone/>
            </a:pPr>
            <a:endParaRPr lang="en-AU" kern="100" dirty="0">
              <a:ea typeface="Calibri" panose="020F0502020204030204" pitchFamily="34" charset="0"/>
              <a:cs typeface="Times New Roman" panose="02020603050405020304" pitchFamily="18" charset="0"/>
            </a:endParaRPr>
          </a:p>
          <a:p>
            <a:pPr marL="0" indent="0">
              <a:buNone/>
            </a:pPr>
            <a:r>
              <a:rPr lang="en-AU" kern="100" dirty="0">
                <a:ea typeface="Calibri" panose="020F0502020204030204" pitchFamily="34" charset="0"/>
                <a:cs typeface="Times New Roman" panose="02020603050405020304" pitchFamily="18" charset="0"/>
              </a:rPr>
              <a:t>Protecting the sibling relationship</a:t>
            </a:r>
          </a:p>
          <a:p>
            <a:r>
              <a:rPr lang="en-AU" sz="1800" dirty="0">
                <a:effectLst/>
              </a:rPr>
              <a:t>Tony says, “</a:t>
            </a:r>
            <a:r>
              <a:rPr lang="en-AU" sz="1800" i="1" dirty="0">
                <a:effectLst/>
              </a:rPr>
              <a:t>At some point I had to say, my brother ... makes poor decisions ... as much as I don’t condone it, I can’t condemn him for it. And all you can do is offer the support”. </a:t>
            </a:r>
            <a:endParaRPr lang="en-AU" i="1" dirty="0"/>
          </a:p>
          <a:p>
            <a:endParaRPr lang="en-US" dirty="0"/>
          </a:p>
        </p:txBody>
      </p:sp>
    </p:spTree>
    <p:extLst>
      <p:ext uri="{BB962C8B-B14F-4D97-AF65-F5344CB8AC3E}">
        <p14:creationId xmlns:p14="http://schemas.microsoft.com/office/powerpoint/2010/main" val="109321962"/>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theme/theme1.xml><?xml version="1.0" encoding="utf-8"?>
<a:theme xmlns:a="http://schemas.openxmlformats.org/drawingml/2006/main" name="Wisp">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13892</TotalTime>
  <Words>4110</Words>
  <Application>Microsoft Macintosh PowerPoint</Application>
  <PresentationFormat>Widescreen</PresentationFormat>
  <Paragraphs>334</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Arial</vt:lpstr>
      <vt:lpstr>Calibri</vt:lpstr>
      <vt:lpstr>Century Gothic</vt:lpstr>
      <vt:lpstr>Times New Roman</vt:lpstr>
      <vt:lpstr>Wingdings 3</vt:lpstr>
      <vt:lpstr>Wisp</vt:lpstr>
      <vt:lpstr>drug related death  the expected and unexpected effects for  siblings and the family</vt:lpstr>
      <vt:lpstr>Objectives today</vt:lpstr>
      <vt:lpstr>About the research</vt:lpstr>
      <vt:lpstr>About the research</vt:lpstr>
      <vt:lpstr>Sibling relationship </vt:lpstr>
      <vt:lpstr>The stigma of drug use</vt:lpstr>
      <vt:lpstr>The stigma of drug-related death</vt:lpstr>
      <vt:lpstr>Disenfranchised grief</vt:lpstr>
      <vt:lpstr>Protectiveness </vt:lpstr>
      <vt:lpstr>Protectiveness</vt:lpstr>
      <vt:lpstr>Protectiveness </vt:lpstr>
      <vt:lpstr>summary</vt:lpstr>
      <vt:lpstr>References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Siblings and family in the AOD sector</dc:title>
  <dc:creator>Julie Perrin</dc:creator>
  <cp:lastModifiedBy>Julie Perrin</cp:lastModifiedBy>
  <cp:revision>6</cp:revision>
  <cp:lastPrinted>2023-10-24T09:01:09Z</cp:lastPrinted>
  <dcterms:created xsi:type="dcterms:W3CDTF">2023-10-18T00:31:46Z</dcterms:created>
  <dcterms:modified xsi:type="dcterms:W3CDTF">2024-09-10T06:04:34Z</dcterms:modified>
</cp:coreProperties>
</file>