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7"/>
  </p:notesMasterIdLst>
  <p:sldIdLst>
    <p:sldId id="294" r:id="rId5"/>
    <p:sldId id="305" r:id="rId6"/>
    <p:sldId id="293" r:id="rId7"/>
    <p:sldId id="260" r:id="rId8"/>
    <p:sldId id="266" r:id="rId9"/>
    <p:sldId id="269" r:id="rId10"/>
    <p:sldId id="263" r:id="rId11"/>
    <p:sldId id="277" r:id="rId12"/>
    <p:sldId id="273" r:id="rId13"/>
    <p:sldId id="275" r:id="rId14"/>
    <p:sldId id="30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6494" autoAdjust="0"/>
  </p:normalViewPr>
  <p:slideViewPr>
    <p:cSldViewPr snapToGrid="0">
      <p:cViewPr varScale="1">
        <p:scale>
          <a:sx n="112" d="100"/>
          <a:sy n="112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14219873525383E-2"/>
          <c:y val="2.4835798394473189E-2"/>
          <c:w val="0.9591857801264746"/>
          <c:h val="0.76644909416892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Increased understanding of gambling harm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Increased understanding of gambling harm</c:v>
                </c:pt>
                <c:pt idx="1">
                  <c:v>Increased empathy towards people impacted</c:v>
                </c:pt>
                <c:pt idx="2">
                  <c:v>Increased confidence to ask clients about gambling 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0.89500000000000002</c:v>
                </c:pt>
                <c:pt idx="1">
                  <c:v>0.95399999999999996</c:v>
                </c:pt>
                <c:pt idx="2">
                  <c:v>0.878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3-4C27-A01E-03E65C1E9F7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Increased empathy towards people impacted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Increased understanding of gambling harm</c:v>
                </c:pt>
                <c:pt idx="1">
                  <c:v>Increased empathy towards people impacted</c:v>
                </c:pt>
                <c:pt idx="2">
                  <c:v>Increased confidence to ask clients about gambling 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0.91900000000000004</c:v>
                </c:pt>
                <c:pt idx="1">
                  <c:v>0.91900000000000004</c:v>
                </c:pt>
                <c:pt idx="2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3-4C27-A01E-03E65C1E9F7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Increased confidence to ask clients about gambling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Increased understanding of gambling harm</c:v>
                </c:pt>
                <c:pt idx="1">
                  <c:v>Increased empathy towards people impacted</c:v>
                </c:pt>
                <c:pt idx="2">
                  <c:v>Increased confidence to ask clients about gambling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063-4C27-A01E-03E65C1E9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15999"/>
        <c:axId val="42417247"/>
      </c:barChart>
      <c:catAx>
        <c:axId val="4241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7247"/>
        <c:crosses val="autoZero"/>
        <c:auto val="1"/>
        <c:lblAlgn val="ctr"/>
        <c:lblOffset val="100"/>
        <c:noMultiLvlLbl val="0"/>
      </c:catAx>
      <c:valAx>
        <c:axId val="42417247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b="1" dirty="0"/>
                  <a:t>Proportion*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42415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73642-96F3-4CDD-8760-F6F0D37086AE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63D7D-6D49-471E-BD18-8B103A731A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53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Fiona – share slides at 1:35pm</a:t>
            </a:r>
          </a:p>
          <a:p>
            <a:endParaRPr lang="en-AU" dirty="0"/>
          </a:p>
          <a:p>
            <a:r>
              <a:rPr lang="en-AU" dirty="0"/>
              <a:t>Revisit 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960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Proportion who agreed or strongly agreed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32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Hand over to Vic </a:t>
            </a:r>
            <a:r>
              <a:rPr lang="en-AU" baseline="0" dirty="0"/>
              <a:t>to lead the Q&amp;A at 1:45pm </a:t>
            </a:r>
            <a:r>
              <a:rPr lang="en-AU" dirty="0"/>
              <a:t>(with Judy, Anna</a:t>
            </a:r>
            <a:r>
              <a:rPr lang="en-AU" baseline="0" dirty="0"/>
              <a:t> and Catherine)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8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Fiona – share slides at 1:35pm</a:t>
            </a:r>
          </a:p>
          <a:p>
            <a:endParaRPr lang="en-AU" dirty="0"/>
          </a:p>
          <a:p>
            <a:r>
              <a:rPr lang="en-AU" dirty="0"/>
              <a:t>Revisit 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54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Fiona – share slides at 1:35pm</a:t>
            </a:r>
          </a:p>
          <a:p>
            <a:endParaRPr lang="en-AU" dirty="0"/>
          </a:p>
          <a:p>
            <a:r>
              <a:rPr lang="en-AU" dirty="0"/>
              <a:t>Revisit 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56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Fiona</a:t>
            </a:r>
          </a:p>
          <a:p>
            <a:endParaRPr lang="en-AU" dirty="0"/>
          </a:p>
          <a:p>
            <a:r>
              <a:rPr lang="en-AU" dirty="0"/>
              <a:t>Mixed methods – quantitative and qualitative</a:t>
            </a:r>
            <a:r>
              <a:rPr lang="en-AU" baseline="0" dirty="0"/>
              <a:t> survey data</a:t>
            </a:r>
          </a:p>
          <a:p>
            <a:r>
              <a:rPr lang="en-AU" baseline="0" dirty="0"/>
              <a:t>Focus today on the impact for audience members who are  working in intersecting professions, excluding gamblers-help</a:t>
            </a:r>
          </a:p>
          <a:p>
            <a:endParaRPr lang="en-AU" baseline="0" dirty="0"/>
          </a:p>
          <a:p>
            <a:r>
              <a:rPr lang="en-AU" baseline="0" dirty="0"/>
              <a:t>Pre-COVID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36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a result of attending</a:t>
            </a:r>
            <a:r>
              <a:rPr lang="en-AU" baseline="0" dirty="0"/>
              <a:t> 3SOC PD, audience members reported increased …. This continued for at least 3-12 months after the PD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91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Fiona</a:t>
            </a:r>
          </a:p>
          <a:p>
            <a:r>
              <a:rPr lang="en-AU" b="1" dirty="0">
                <a:solidFill>
                  <a:srgbClr val="0070C0"/>
                </a:solidFill>
              </a:rPr>
              <a:t>Understanding</a:t>
            </a:r>
          </a:p>
          <a:p>
            <a:pPr lvl="1"/>
            <a:r>
              <a:rPr lang="en-AU" dirty="0"/>
              <a:t>Complexity and scale of gambling harm in Australia </a:t>
            </a:r>
          </a:p>
          <a:p>
            <a:pPr lvl="1"/>
            <a:r>
              <a:rPr lang="en-AU" dirty="0"/>
              <a:t>Impacts of gambling to and beyond an individual</a:t>
            </a:r>
          </a:p>
          <a:p>
            <a:pPr lvl="1"/>
            <a:r>
              <a:rPr lang="en-AU" dirty="0"/>
              <a:t>Shame and stigma</a:t>
            </a:r>
          </a:p>
          <a:p>
            <a:endParaRPr lang="en-AU" dirty="0"/>
          </a:p>
          <a:p>
            <a:r>
              <a:rPr lang="en-AU" b="1" dirty="0">
                <a:solidFill>
                  <a:srgbClr val="0070C0"/>
                </a:solidFill>
              </a:rPr>
              <a:t>Work practices</a:t>
            </a:r>
          </a:p>
          <a:p>
            <a:pPr lvl="1"/>
            <a:r>
              <a:rPr lang="en-AU" dirty="0"/>
              <a:t>how to effectively engage with someone harmed by gambling, including how to ask an individual about gambling</a:t>
            </a:r>
          </a:p>
          <a:p>
            <a:pPr lvl="1"/>
            <a:r>
              <a:rPr lang="en-AU" dirty="0"/>
              <a:t>Being alert to the presence of gambling issues </a:t>
            </a:r>
          </a:p>
          <a:p>
            <a:pPr lvl="1"/>
            <a:r>
              <a:rPr lang="en-AU" dirty="0"/>
              <a:t>How to work in a respectful and empathetic manner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32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“An increased understanding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how frightening feeling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compelled to gamble would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feel”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19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intention to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15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Proportion who agreed or strongly agreed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63D7D-6D49-471E-BD18-8B103A731A7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3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45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65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49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84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64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97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13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22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42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4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37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C97C-BCA1-4128-885F-4D62562E44B7}" type="datetimeFigureOut">
              <a:rPr lang="en-AU" smtClean="0"/>
              <a:t>12/09/2024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93F2F-C3C2-4921-A2A8-ECE7A9170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56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:blank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hyperlink" Target="https://threesidesofthecoin.org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0899-023-10223-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0E36CE-BFB2-A2FD-2AAB-96F63B773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Lived experience performances of </a:t>
            </a:r>
            <a:r>
              <a:rPr lang="en-AU" sz="4400" b="1" dirty="0">
                <a:solidFill>
                  <a:srgbClr val="C00000"/>
                </a:solidFill>
              </a:rPr>
              <a:t>Three Side of the </a:t>
            </a:r>
            <a:r>
              <a:rPr lang="en-AU" sz="4400" b="1">
                <a:solidFill>
                  <a:srgbClr val="C00000"/>
                </a:solidFill>
              </a:rPr>
              <a:t>Coin </a:t>
            </a:r>
            <a:r>
              <a:rPr lang="en-AU" sz="4400"/>
              <a:t>to </a:t>
            </a:r>
            <a:r>
              <a:rPr lang="en-AU" sz="4400" dirty="0"/>
              <a:t>educate professionals about gambling harm 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D2EB551-F2A5-9EF1-E1D6-E3BA76D36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AU" dirty="0"/>
          </a:p>
          <a:p>
            <a:pPr algn="l"/>
            <a:r>
              <a:rPr lang="en-AU" dirty="0" err="1">
                <a:solidFill>
                  <a:srgbClr val="0070C0"/>
                </a:solidFill>
              </a:rPr>
              <a:t>AFINet</a:t>
            </a:r>
            <a:r>
              <a:rPr lang="en-AU" dirty="0">
                <a:solidFill>
                  <a:srgbClr val="0070C0"/>
                </a:solidFill>
              </a:rPr>
              <a:t> Online Conference 19</a:t>
            </a:r>
            <a:r>
              <a:rPr lang="en-AU" baseline="30000" dirty="0">
                <a:solidFill>
                  <a:srgbClr val="0070C0"/>
                </a:solidFill>
              </a:rPr>
              <a:t>th</a:t>
            </a:r>
            <a:r>
              <a:rPr lang="en-AU" dirty="0">
                <a:solidFill>
                  <a:srgbClr val="0070C0"/>
                </a:solidFill>
              </a:rPr>
              <a:t> - 20</a:t>
            </a:r>
            <a:r>
              <a:rPr lang="en-AU" baseline="30000" dirty="0">
                <a:solidFill>
                  <a:srgbClr val="0070C0"/>
                </a:solidFill>
              </a:rPr>
              <a:t>th</a:t>
            </a:r>
            <a:r>
              <a:rPr lang="en-AU" dirty="0">
                <a:solidFill>
                  <a:srgbClr val="0070C0"/>
                </a:solidFill>
              </a:rPr>
              <a:t> September 2024</a:t>
            </a:r>
          </a:p>
          <a:p>
            <a:pPr algn="l"/>
            <a:endParaRPr lang="en-AU" dirty="0"/>
          </a:p>
          <a:p>
            <a:pPr algn="l"/>
            <a:r>
              <a:rPr lang="en-AU" dirty="0"/>
              <a:t>Presented by Judy Avisar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4D2E2-6FE7-11F9-0D30-A4AC2D6B1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94" y="87996"/>
            <a:ext cx="3969232" cy="1034893"/>
          </a:xfrm>
          <a:prstGeom prst="rect">
            <a:avLst/>
          </a:prstGeom>
        </p:spPr>
      </p:pic>
      <p:pic>
        <p:nvPicPr>
          <p:cNvPr id="1026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9D093491-ED48-8AA2-A176-5A9373DA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26" y="5592475"/>
            <a:ext cx="2112489" cy="8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ue and yellow text&#10;&#10;Description automatically generated">
            <a:extLst>
              <a:ext uri="{FF2B5EF4-FFF2-40B4-BE49-F238E27FC236}">
                <a16:creationId xmlns:a16="http://schemas.microsoft.com/office/drawing/2014/main" id="{DD177A81-F27F-3DAB-8302-469266DE02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55" y="5592475"/>
            <a:ext cx="1518655" cy="10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Artistic methods</a:t>
            </a:r>
            <a:endParaRPr lang="en-AU" b="1" dirty="0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Use of performance arts continued to provoke sustained impact, reflection and empathy. </a:t>
            </a:r>
          </a:p>
          <a:p>
            <a:r>
              <a:rPr lang="en-AU" dirty="0"/>
              <a:t>Post performance</a:t>
            </a:r>
          </a:p>
          <a:p>
            <a:pPr lvl="1"/>
            <a:r>
              <a:rPr lang="en-AU" b="1" dirty="0"/>
              <a:t>98.6%</a:t>
            </a:r>
            <a:r>
              <a:rPr lang="en-AU" dirty="0"/>
              <a:t> - performance by people with lived experience was a powerful way of connecting to the issue</a:t>
            </a:r>
          </a:p>
          <a:p>
            <a:r>
              <a:rPr lang="en-AU" dirty="0"/>
              <a:t>Follow up survey</a:t>
            </a:r>
          </a:p>
          <a:p>
            <a:pPr lvl="1"/>
            <a:r>
              <a:rPr lang="en-AU" b="1" dirty="0"/>
              <a:t>98.4%</a:t>
            </a:r>
            <a:r>
              <a:rPr lang="en-AU" dirty="0"/>
              <a:t> - the </a:t>
            </a:r>
            <a:r>
              <a:rPr lang="en-US" dirty="0"/>
              <a:t>use of theatre was an effective way to present the material</a:t>
            </a:r>
          </a:p>
          <a:p>
            <a:pPr lvl="1"/>
            <a:r>
              <a:rPr lang="en-US" b="1" dirty="0"/>
              <a:t>98.4% - </a:t>
            </a:r>
            <a:r>
              <a:rPr lang="en-US" dirty="0"/>
              <a:t>performance by people who have experienced gambling harm was a powerful way of connecting to the issue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142716">
            <a:off x="128182" y="3290015"/>
            <a:ext cx="10224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Agreed or Strongly Agreed</a:t>
            </a:r>
          </a:p>
        </p:txBody>
      </p:sp>
      <p:sp>
        <p:nvSpPr>
          <p:cNvPr id="6" name="TextBox 5"/>
          <p:cNvSpPr txBox="1"/>
          <p:nvPr/>
        </p:nvSpPr>
        <p:spPr>
          <a:xfrm rot="21142716">
            <a:off x="128183" y="4635423"/>
            <a:ext cx="10224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Agreed or Strongly Agreed</a:t>
            </a:r>
          </a:p>
        </p:txBody>
      </p:sp>
      <p:pic>
        <p:nvPicPr>
          <p:cNvPr id="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185" y="6176963"/>
            <a:ext cx="1181615" cy="462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79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dirty="0">
                <a:solidFill>
                  <a:srgbClr val="0070C0"/>
                </a:solidFill>
                <a:cs typeface="Calibri Light"/>
              </a:rPr>
              <a:t>Chandana’s</a:t>
            </a:r>
            <a:r>
              <a:rPr lang="en-AU" b="1" dirty="0">
                <a:solidFill>
                  <a:srgbClr val="0070C0"/>
                </a:solidFill>
                <a:cs typeface="Calibri Light"/>
              </a:rPr>
              <a:t> Story</a:t>
            </a:r>
          </a:p>
        </p:txBody>
      </p:sp>
      <p:pic>
        <p:nvPicPr>
          <p:cNvPr id="6" name="Content Placeholder 5" descr="A person in a red dress&#10;&#10;Description automatically generated">
            <a:extLst>
              <a:ext uri="{FF2B5EF4-FFF2-40B4-BE49-F238E27FC236}">
                <a16:creationId xmlns:a16="http://schemas.microsoft.com/office/drawing/2014/main" id="{C6586C8F-916D-AE30-65B5-123E1C910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85" y="1825625"/>
            <a:ext cx="5844629" cy="4351338"/>
          </a:xfrm>
        </p:spPr>
      </p:pic>
      <p:pic>
        <p:nvPicPr>
          <p:cNvPr id="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185" y="6176963"/>
            <a:ext cx="1181615" cy="462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EA277-BCF1-61F7-9F51-97CA98356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005" y="367307"/>
            <a:ext cx="396884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649213"/>
          </a:xfrm>
        </p:spPr>
        <p:txBody>
          <a:bodyPr>
            <a:normAutofit fontScale="90000"/>
          </a:bodyPr>
          <a:lstStyle/>
          <a:p>
            <a:br>
              <a:rPr lang="en-AU" sz="3200" b="1" dirty="0">
                <a:solidFill>
                  <a:srgbClr val="C00000"/>
                </a:solidFill>
              </a:rPr>
            </a:br>
            <a:br>
              <a:rPr lang="en-AU" sz="3200" b="1" dirty="0">
                <a:solidFill>
                  <a:srgbClr val="C00000"/>
                </a:solidFill>
              </a:rPr>
            </a:br>
            <a:r>
              <a:rPr lang="en-AU" sz="3200" b="1" dirty="0">
                <a:solidFill>
                  <a:srgbClr val="C00000"/>
                </a:solidFill>
              </a:rPr>
              <a:t>Thank you</a:t>
            </a:r>
            <a:br>
              <a:rPr lang="en-AU" sz="3200" b="1" dirty="0">
                <a:solidFill>
                  <a:srgbClr val="C00000"/>
                </a:solidFill>
              </a:rPr>
            </a:br>
            <a:br>
              <a:rPr lang="en-AU" sz="3200" b="1" dirty="0">
                <a:solidFill>
                  <a:srgbClr val="C00000"/>
                </a:solidFill>
              </a:rPr>
            </a:br>
            <a:r>
              <a:rPr lang="en-AU" sz="3200" b="1" dirty="0">
                <a:solidFill>
                  <a:srgbClr val="C00000"/>
                </a:solidFill>
              </a:rPr>
              <a:t>		Questions?</a:t>
            </a:r>
            <a:br>
              <a:rPr lang="en-AU" sz="2200" dirty="0"/>
            </a:br>
            <a:br>
              <a:rPr lang="en-AU" sz="2200" dirty="0"/>
            </a:br>
            <a:r>
              <a:rPr lang="en-AU" dirty="0"/>
              <a:t>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87661" y="2004608"/>
            <a:ext cx="1085425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AU" altLang="en-US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altLang="en-US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kumimoji="0" lang="en-US" altLang="en-US" sz="2000" b="0" i="0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udy Avisar</a:t>
            </a:r>
            <a:endParaRPr kumimoji="0" lang="en-AU" altLang="en-US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Coordinator, </a:t>
            </a:r>
            <a:r>
              <a:rPr kumimoji="0" lang="en-AU" altLang="en-US" sz="2000" b="1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 Sides of the Coin</a:t>
            </a:r>
            <a:endParaRPr kumimoji="0" lang="en-AU" altLang="en-US" sz="12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E:</a:t>
            </a:r>
            <a:r>
              <a:rPr kumimoji="0" lang="en-AU" altLang="en-US" sz="2000" b="1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AU" altLang="en-US" sz="2000" b="1" i="0" u="none" strike="noStrike" cap="none" normalizeH="0" baseline="0" dirty="0" bmk="_MailAutoSig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javisar@sharc.org.au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kumimoji="0" lang="en-AU" altLang="en-US" sz="12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W:</a:t>
            </a:r>
            <a:r>
              <a:rPr kumimoji="0" lang="en-US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Arial"/>
              </a:rPr>
              <a:t> 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563C1"/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3"/>
              </a:rPr>
              <a:t>sharc.org.au</a:t>
            </a:r>
            <a:r>
              <a:rPr kumimoji="0" lang="en-AU" altLang="en-US" sz="24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  | 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AU" altLang="en-US" sz="2000" b="1" dirty="0" bmk="_MailAutoSig">
                <a:solidFill>
                  <a:srgbClr val="0563C1"/>
                </a:solidFill>
                <a:latin typeface="Arial"/>
                <a:ea typeface="Times New Roman" panose="02020603050405020304" pitchFamily="18" charset="0"/>
                <a:cs typeface="Arial"/>
                <a:hlinkClick r:id="rId4"/>
              </a:rPr>
              <a:t>threesidesofthecoin.org.au</a:t>
            </a:r>
            <a:endParaRPr lang="en-AU" altLang="en-US" sz="2000" b="1" dirty="0" bmk="_MailAutoSig">
              <a:solidFill>
                <a:srgbClr val="0563C1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Family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 and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Gambling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 Helpline: 1300 660 068</a:t>
            </a:r>
            <a:r>
              <a:rPr kumimoji="0" lang="en-AU" altLang="en-US" sz="2000" b="0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AU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Self Help Addiction Resource Centre Inc.</a:t>
            </a:r>
            <a:endParaRPr kumimoji="0" lang="en-AU" altLang="en-US" sz="1400" b="0" i="0" u="none" strike="noStrike" cap="none" normalizeH="0" baseline="0" dirty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14537" y="451405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672" y="6128814"/>
            <a:ext cx="1181615" cy="462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6FB9E-D2FD-C4B8-5BDD-3B7EFD92C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13" y="5583174"/>
            <a:ext cx="1518036" cy="1091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81445-D5B0-2824-C85B-C93864579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8576" y="266718"/>
            <a:ext cx="396884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9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C98A-DA01-FE37-D3A2-6BCC7C54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</a:rPr>
              <a:t>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6E77-CFFD-AE18-6C01-E01402D6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842"/>
            <a:ext cx="10515600" cy="4857121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Aussies are the world’s biggest losers - losing more per capita through gambling than any other country in the world!  $25 billion a year!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Three Sides of the Coin (3SOC) </a:t>
            </a:r>
            <a:r>
              <a:rPr kumimoji="0" lang="en-AU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project empowers people with lived experience to perform their stories to educate about gambling harm.​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Intention of 3SOC is to change attitudes: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Increase </a:t>
            </a:r>
            <a:r>
              <a:rPr kumimoji="0" lang="en-US" sz="8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understanding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of gambling harm, and </a:t>
            </a:r>
            <a:r>
              <a:rPr kumimoji="0" lang="en-US" sz="8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confidence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to talk about it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Humanize the people behind the addiction, increase </a:t>
            </a:r>
            <a:r>
              <a:rPr kumimoji="0" lang="en-US" sz="8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empathy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, reduce the stigma and shame…so more people will speak up and seek help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Put gambling on professional’s radar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Include gambling as a screening question in client assessment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Disrupt the normalization of gambling in Australia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Frame gambling as a Public Health issue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26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9D093491-ED48-8AA2-A176-5A9373DA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93" y="5927683"/>
            <a:ext cx="1273831" cy="4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8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0095" cy="1325563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C00000"/>
                </a:solidFill>
              </a:rPr>
              <a:t>Deakin University Research Study</a:t>
            </a:r>
            <a:br>
              <a:rPr lang="en-AU" b="1" dirty="0">
                <a:solidFill>
                  <a:srgbClr val="C00000"/>
                </a:solidFill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Lived Experience Performance to Reduce Stigma, Enhance Understanding of Gambling Harm and Change Attitudes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Behaviours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Professionals and Community Members |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Gambling Studies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(springer.com)</a:t>
            </a:r>
            <a:br>
              <a:rPr kumimoji="0" lang="en-AU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/>
              <a:t>Do </a:t>
            </a:r>
            <a:r>
              <a:rPr lang="en-AU" b="1">
                <a:solidFill>
                  <a:srgbClr val="0070C0"/>
                </a:solidFill>
              </a:rPr>
              <a:t>Three Sides of the Coin</a:t>
            </a:r>
            <a:r>
              <a:rPr lang="en-AU">
                <a:solidFill>
                  <a:srgbClr val="0070C0"/>
                </a:solidFill>
              </a:rPr>
              <a:t> </a:t>
            </a:r>
            <a:r>
              <a:rPr lang="en-AU"/>
              <a:t>lived experience performances: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/>
              <a:t>Increase audience </a:t>
            </a:r>
            <a:r>
              <a:rPr lang="en-AU" b="1">
                <a:solidFill>
                  <a:srgbClr val="0070C0"/>
                </a:solidFill>
              </a:rPr>
              <a:t>understanding</a:t>
            </a:r>
            <a:r>
              <a:rPr lang="en-AU"/>
              <a:t> of gambling harm?</a:t>
            </a:r>
          </a:p>
          <a:p>
            <a:pPr>
              <a:lnSpc>
                <a:spcPct val="150000"/>
              </a:lnSpc>
            </a:pPr>
            <a:r>
              <a:rPr lang="en-AU"/>
              <a:t>Increase audience </a:t>
            </a:r>
            <a:r>
              <a:rPr lang="en-AU" b="1">
                <a:solidFill>
                  <a:srgbClr val="0070C0"/>
                </a:solidFill>
              </a:rPr>
              <a:t>empathy</a:t>
            </a:r>
            <a:r>
              <a:rPr lang="en-AU"/>
              <a:t> to those impacted by gambling harm?</a:t>
            </a:r>
          </a:p>
          <a:p>
            <a:pPr>
              <a:lnSpc>
                <a:spcPct val="150000"/>
              </a:lnSpc>
            </a:pPr>
            <a:r>
              <a:rPr lang="en-AU"/>
              <a:t>Lead to </a:t>
            </a:r>
            <a:r>
              <a:rPr lang="en-AU" b="1">
                <a:solidFill>
                  <a:srgbClr val="0070C0"/>
                </a:solidFill>
              </a:rPr>
              <a:t>positive changes in attitudes and behaviours </a:t>
            </a:r>
            <a:r>
              <a:rPr lang="en-AU"/>
              <a:t>of professionals in the short and longer term?</a:t>
            </a:r>
          </a:p>
          <a:p>
            <a:pPr>
              <a:lnSpc>
                <a:spcPct val="150000"/>
              </a:lnSpc>
            </a:pPr>
            <a:r>
              <a:rPr lang="en-AU"/>
              <a:t>How does </a:t>
            </a:r>
            <a:r>
              <a:rPr lang="en-AU" b="1">
                <a:solidFill>
                  <a:srgbClr val="0070C0"/>
                </a:solidFill>
              </a:rPr>
              <a:t>performing arts </a:t>
            </a:r>
            <a:r>
              <a:rPr lang="en-AU"/>
              <a:t>impact these outcomes?</a:t>
            </a:r>
            <a:endParaRPr lang="en-AU" dirty="0"/>
          </a:p>
        </p:txBody>
      </p:sp>
      <p:pic>
        <p:nvPicPr>
          <p:cNvPr id="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816" y="6125951"/>
            <a:ext cx="1181615" cy="462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491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Research Methodology</a:t>
            </a:r>
            <a:endParaRPr lang="en-AU" b="1" dirty="0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Mixed Methods</a:t>
            </a:r>
          </a:p>
          <a:p>
            <a:r>
              <a:rPr lang="en-US" dirty="0"/>
              <a:t>Audience Post-performance survey (n=301)</a:t>
            </a:r>
          </a:p>
          <a:p>
            <a:pPr lvl="2"/>
            <a:r>
              <a:rPr lang="en-US" dirty="0"/>
              <a:t>64 Community members </a:t>
            </a:r>
          </a:p>
          <a:p>
            <a:pPr lvl="2"/>
            <a:r>
              <a:rPr lang="en-US" b="1" dirty="0"/>
              <a:t>224 staff working in allied sectors</a:t>
            </a:r>
          </a:p>
          <a:p>
            <a:pPr lvl="2"/>
            <a:r>
              <a:rPr lang="en-US" dirty="0"/>
              <a:t>7 staff from gambling-help sector</a:t>
            </a:r>
          </a:p>
          <a:p>
            <a:r>
              <a:rPr lang="en-US" dirty="0"/>
              <a:t>Audience 3-12 month Follow-up survey (n=116) </a:t>
            </a:r>
          </a:p>
          <a:p>
            <a:pPr lvl="2"/>
            <a:r>
              <a:rPr lang="en-US" dirty="0"/>
              <a:t>26 Community members</a:t>
            </a:r>
          </a:p>
          <a:p>
            <a:pPr lvl="2"/>
            <a:r>
              <a:rPr lang="en-US" b="1" dirty="0"/>
              <a:t>66 staff from allied sectors</a:t>
            </a:r>
          </a:p>
          <a:p>
            <a:pPr lvl="2"/>
            <a:r>
              <a:rPr lang="en-US" dirty="0"/>
              <a:t>17 staff from gambling-help sector</a:t>
            </a:r>
          </a:p>
        </p:txBody>
      </p:sp>
      <p:pic>
        <p:nvPicPr>
          <p:cNvPr id="6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442" y="6261641"/>
            <a:ext cx="1181615" cy="462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592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56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3200" b="1" dirty="0">
                <a:solidFill>
                  <a:srgbClr val="C00000"/>
                </a:solidFill>
              </a:rPr>
              <a:t>Three Sides of the Coin (3SOC) </a:t>
            </a:r>
            <a:r>
              <a:rPr lang="en-AU" sz="3200" dirty="0"/>
              <a:t>successfully</a:t>
            </a:r>
          </a:p>
          <a:p>
            <a:r>
              <a:rPr lang="en-AU" sz="2600" dirty="0"/>
              <a:t>Increased professionals’ </a:t>
            </a:r>
            <a:r>
              <a:rPr lang="en-AU" sz="2600" b="1" dirty="0"/>
              <a:t>understanding</a:t>
            </a:r>
            <a:r>
              <a:rPr lang="en-AU" sz="2600" dirty="0"/>
              <a:t> of gambling harm</a:t>
            </a:r>
            <a:endParaRPr lang="en-AU" sz="2600" dirty="0">
              <a:cs typeface="Calibri"/>
            </a:endParaRPr>
          </a:p>
          <a:p>
            <a:r>
              <a:rPr lang="en-US" sz="2600" dirty="0"/>
              <a:t>Increased </a:t>
            </a:r>
            <a:r>
              <a:rPr lang="en-US" sz="2600" b="1" dirty="0"/>
              <a:t>empathy</a:t>
            </a:r>
            <a:r>
              <a:rPr lang="en-US" sz="2600" dirty="0"/>
              <a:t> and respect towards those affected by gambling</a:t>
            </a:r>
            <a:endParaRPr lang="en-AU" sz="2600" dirty="0"/>
          </a:p>
          <a:p>
            <a:r>
              <a:rPr lang="en-AU" sz="2600" dirty="0"/>
              <a:t>Created </a:t>
            </a:r>
            <a:r>
              <a:rPr lang="en-AU" sz="2600" b="1" dirty="0"/>
              <a:t>positive and sustained changes in attitudes and behaviour</a:t>
            </a:r>
          </a:p>
          <a:p>
            <a:pPr lvl="1"/>
            <a:endParaRPr lang="en-AU" sz="2800" dirty="0"/>
          </a:p>
          <a:p>
            <a:pPr marL="0" indent="0">
              <a:buNone/>
            </a:pPr>
            <a:r>
              <a:rPr lang="en-US" b="1" dirty="0"/>
              <a:t>3SOC storytellers’ use of artistic methods </a:t>
            </a:r>
            <a:r>
              <a:rPr lang="en-US" dirty="0"/>
              <a:t>to share their personal stories in a powerful, emotive way elicits personal critical reflection amongst audience members</a:t>
            </a:r>
            <a:endParaRPr lang="en-AU" dirty="0"/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321" y="5849432"/>
            <a:ext cx="1181615" cy="462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534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74387731"/>
              </p:ext>
            </p:extLst>
          </p:nvPr>
        </p:nvGraphicFramePr>
        <p:xfrm>
          <a:off x="490330" y="852918"/>
          <a:ext cx="10433398" cy="562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As a result of participating, professionals reported…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013598" y="2532564"/>
            <a:ext cx="3442720" cy="1542473"/>
            <a:chOff x="8749280" y="2082507"/>
            <a:chExt cx="3442720" cy="1542473"/>
          </a:xfrm>
        </p:grpSpPr>
        <p:grpSp>
          <p:nvGrpSpPr>
            <p:cNvPr id="13" name="Group 12"/>
            <p:cNvGrpSpPr/>
            <p:nvPr/>
          </p:nvGrpSpPr>
          <p:grpSpPr>
            <a:xfrm>
              <a:off x="8861962" y="2082507"/>
              <a:ext cx="3330038" cy="1542473"/>
              <a:chOff x="7871227" y="653471"/>
              <a:chExt cx="3330038" cy="1542473"/>
            </a:xfrm>
          </p:grpSpPr>
          <p:sp>
            <p:nvSpPr>
              <p:cNvPr id="10" name="TextBox 1"/>
              <p:cNvSpPr txBox="1"/>
              <p:nvPr/>
            </p:nvSpPr>
            <p:spPr>
              <a:xfrm>
                <a:off x="8277033" y="653471"/>
                <a:ext cx="2924232" cy="1542473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AU" sz="2000" dirty="0"/>
                  <a:t>Post Performance</a:t>
                </a:r>
              </a:p>
              <a:p>
                <a:pPr>
                  <a:lnSpc>
                    <a:spcPct val="200000"/>
                  </a:lnSpc>
                </a:pPr>
                <a:r>
                  <a:rPr lang="en-AU" sz="2000" dirty="0"/>
                  <a:t>3-12 month follow up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871227" y="967005"/>
                <a:ext cx="358371" cy="323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873075" y="1472262"/>
                <a:ext cx="358371" cy="314036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8749280" y="2228850"/>
              <a:ext cx="2937895" cy="11644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015653" y="3898499"/>
            <a:ext cx="232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*excluding gambling-help professionals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DC689-6BE7-1ABD-05BA-3955DD28A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858" y="6005721"/>
            <a:ext cx="162777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7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Qualitative themes</a:t>
            </a:r>
            <a:endParaRPr lang="en-AU" b="1" dirty="0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Understanding</a:t>
            </a:r>
          </a:p>
          <a:p>
            <a:pPr lvl="1"/>
            <a:r>
              <a:rPr lang="en-AU" dirty="0"/>
              <a:t>Complexity and scale of gambling harm in Australia </a:t>
            </a:r>
          </a:p>
          <a:p>
            <a:pPr lvl="1"/>
            <a:r>
              <a:rPr lang="en-AU" dirty="0"/>
              <a:t>Impacts of gambling to and beyond an individual</a:t>
            </a:r>
          </a:p>
          <a:p>
            <a:pPr lvl="1"/>
            <a:r>
              <a:rPr lang="en-AU" dirty="0"/>
              <a:t>Shame and stigma</a:t>
            </a:r>
          </a:p>
          <a:p>
            <a:endParaRPr lang="en-AU" dirty="0"/>
          </a:p>
          <a:p>
            <a:r>
              <a:rPr lang="en-AU" b="1" dirty="0">
                <a:solidFill>
                  <a:srgbClr val="0070C0"/>
                </a:solidFill>
              </a:rPr>
              <a:t>Work practices</a:t>
            </a:r>
          </a:p>
          <a:p>
            <a:pPr lvl="1"/>
            <a:r>
              <a:rPr lang="en-AU" dirty="0"/>
              <a:t>how to effectively engage with someone harmed by gambling, including how to ask an individual about gambling</a:t>
            </a:r>
          </a:p>
          <a:p>
            <a:pPr lvl="1"/>
            <a:r>
              <a:rPr lang="en-AU" dirty="0"/>
              <a:t>Being alert to the presence of gambling issues </a:t>
            </a:r>
          </a:p>
          <a:p>
            <a:pPr lvl="1"/>
            <a:r>
              <a:rPr lang="en-AU" dirty="0"/>
              <a:t>How to work in a respectful and empathetic manner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01EF7-FB91-E469-E8CB-F43C2BDB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586" y="5991832"/>
            <a:ext cx="162777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3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Professionals’</a:t>
            </a:r>
            <a:r>
              <a:rPr lang="en-AU" dirty="0"/>
              <a:t> </a:t>
            </a:r>
            <a:r>
              <a:rPr lang="en-AU" b="1" dirty="0">
                <a:solidFill>
                  <a:srgbClr val="C00000"/>
                </a:solidFill>
              </a:rPr>
              <a:t>reflections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72468" y="5338337"/>
            <a:ext cx="4211782" cy="1195221"/>
          </a:xfrm>
          <a:prstGeom prst="wedgeRoundRectCallout">
            <a:avLst>
              <a:gd name="adj1" fmla="val 39958"/>
              <a:gd name="adj2" fmla="val 687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“Since the performance, the </a:t>
            </a:r>
            <a:r>
              <a:rPr lang="en-AU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 of gambling has been more humanised</a:t>
            </a:r>
            <a:r>
              <a:rPr lang="en-A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 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21749" y="1515051"/>
            <a:ext cx="5907280" cy="2034123"/>
          </a:xfrm>
          <a:prstGeom prst="wedgeEllipseCallout">
            <a:avLst>
              <a:gd name="adj1" fmla="val -54279"/>
              <a:gd name="adj2" fmla="val 5401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“I came away with </a:t>
            </a:r>
            <a:r>
              <a:rPr lang="en-US" sz="2200" b="1" dirty="0"/>
              <a:t>a</a:t>
            </a:r>
            <a:r>
              <a:rPr lang="en-US" sz="2200" dirty="0"/>
              <a:t> </a:t>
            </a:r>
            <a:r>
              <a:rPr lang="en-US" sz="2200" b="1" dirty="0"/>
              <a:t>new</a:t>
            </a:r>
            <a:r>
              <a:rPr lang="en-US" sz="2200" dirty="0"/>
              <a:t> </a:t>
            </a:r>
            <a:r>
              <a:rPr lang="en-US" sz="2200" b="1" dirty="0"/>
              <a:t>sense of empathy </a:t>
            </a:r>
            <a:r>
              <a:rPr lang="en-US" sz="2200" dirty="0"/>
              <a:t>for both the person experiencing gambling issues and their family.”</a:t>
            </a:r>
            <a:endParaRPr lang="en-AU" sz="2200" i="1" dirty="0"/>
          </a:p>
        </p:txBody>
      </p:sp>
      <p:sp>
        <p:nvSpPr>
          <p:cNvPr id="5" name="Oval Callout 4"/>
          <p:cNvSpPr/>
          <p:nvPr/>
        </p:nvSpPr>
        <p:spPr>
          <a:xfrm>
            <a:off x="6938270" y="169585"/>
            <a:ext cx="4931981" cy="1558052"/>
          </a:xfrm>
          <a:prstGeom prst="wedgeEllipseCallout">
            <a:avLst>
              <a:gd name="adj1" fmla="val 55955"/>
              <a:gd name="adj2" fmla="val 58870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Understanding “</a:t>
            </a:r>
            <a:r>
              <a:rPr lang="en-US" sz="2200" b="1" dirty="0"/>
              <a:t>how it affects the</a:t>
            </a:r>
            <a:r>
              <a:rPr lang="en-US" sz="2200" dirty="0"/>
              <a:t> </a:t>
            </a:r>
            <a:r>
              <a:rPr lang="en-US" sz="2200" b="1" dirty="0"/>
              <a:t>well-being of the partner and children</a:t>
            </a:r>
            <a:r>
              <a:rPr lang="en-US" sz="2200" dirty="0"/>
              <a:t>”</a:t>
            </a:r>
            <a:endParaRPr lang="en-AU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6394368" y="1886228"/>
            <a:ext cx="4663868" cy="769441"/>
          </a:xfrm>
          <a:prstGeom prst="wedgeRectCallout">
            <a:avLst>
              <a:gd name="adj1" fmla="val 84197"/>
              <a:gd name="adj2" fmla="val -30698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“definitely </a:t>
            </a:r>
            <a:r>
              <a:rPr lang="en-US" sz="2200" b="1" dirty="0"/>
              <a:t>changes my attitude</a:t>
            </a:r>
            <a:r>
              <a:rPr lang="en-US" sz="2200" dirty="0"/>
              <a:t> and called me to </a:t>
            </a:r>
            <a:r>
              <a:rPr lang="en-US" sz="2200" b="1" dirty="0"/>
              <a:t>reflect on my own biases</a:t>
            </a:r>
            <a:r>
              <a:rPr lang="en-US" sz="2200" dirty="0"/>
              <a:t>” </a:t>
            </a:r>
            <a:endParaRPr lang="en-AU" sz="2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1533766" y="3813935"/>
            <a:ext cx="3483245" cy="1107996"/>
          </a:xfrm>
          <a:prstGeom prst="wedgeRectCallout">
            <a:avLst>
              <a:gd name="adj1" fmla="val -91297"/>
              <a:gd name="adj2" fmla="val -61912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“Made a sharper </a:t>
            </a:r>
            <a:r>
              <a:rPr lang="en-US" sz="2200" b="1" dirty="0"/>
              <a:t>connection between gambling – shame – suicidality</a:t>
            </a:r>
            <a:r>
              <a:rPr lang="en-US" sz="2200" dirty="0"/>
              <a:t>”</a:t>
            </a:r>
            <a:endParaRPr lang="en-AU" sz="22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20401" y="5195258"/>
            <a:ext cx="6058253" cy="1225868"/>
          </a:xfrm>
          <a:prstGeom prst="wedgeRoundRectCallout">
            <a:avLst>
              <a:gd name="adj1" fmla="val -32362"/>
              <a:gd name="adj2" fmla="val 909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“If I notice issues with money, I’ll be </a:t>
            </a:r>
            <a:r>
              <a:rPr lang="en-US" sz="2200" b="1" dirty="0"/>
              <a:t>much more likely to ask </a:t>
            </a:r>
            <a:r>
              <a:rPr lang="en-US" sz="2200" dirty="0"/>
              <a:t>if gambling is a problem for the person I’m talking to”</a:t>
            </a:r>
            <a:endParaRPr lang="en-AU" sz="2200" dirty="0"/>
          </a:p>
        </p:txBody>
      </p:sp>
      <p:sp>
        <p:nvSpPr>
          <p:cNvPr id="15" name="Rectangular Callout 14"/>
          <p:cNvSpPr/>
          <p:nvPr/>
        </p:nvSpPr>
        <p:spPr>
          <a:xfrm>
            <a:off x="6796280" y="3148373"/>
            <a:ext cx="5073971" cy="1785104"/>
          </a:xfrm>
          <a:prstGeom prst="wedgeRectCallout">
            <a:avLst>
              <a:gd name="adj1" fmla="val 59933"/>
              <a:gd name="adj2" fmla="val -91439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“I will be </a:t>
            </a:r>
            <a:r>
              <a:rPr lang="en-US" sz="2200" b="1" dirty="0"/>
              <a:t>more conscious of asking </a:t>
            </a:r>
            <a:r>
              <a:rPr lang="en-US" sz="2200" dirty="0"/>
              <a:t>people/clients about their gambling behaviour, I’ll be </a:t>
            </a:r>
            <a:r>
              <a:rPr lang="en-US" sz="2200" b="1" dirty="0"/>
              <a:t>more aware of the shame and stigma </a:t>
            </a:r>
            <a:r>
              <a:rPr lang="en-US" sz="2200" dirty="0"/>
              <a:t>surrounding the behaviour”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79236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C00000"/>
                </a:solidFill>
              </a:rPr>
              <a:t>Tracking professionals’ responses over time</a:t>
            </a:r>
            <a:endParaRPr lang="en-AU" b="1" dirty="0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82321" cy="406255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dirty="0"/>
              <a:t>Post-performance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207843" cy="406255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dirty="0"/>
              <a:t>3-12 months later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0624" y="2357113"/>
            <a:ext cx="5116945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2200" dirty="0"/>
              <a:t>“I have probably held some negative beliefs…I have </a:t>
            </a:r>
            <a:r>
              <a:rPr lang="en-AU" sz="2200" b="1" dirty="0"/>
              <a:t>definitely changed these beliefs</a:t>
            </a:r>
            <a:r>
              <a:rPr lang="en-AU" sz="2200" dirty="0"/>
              <a:t>”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40712" y="2544398"/>
            <a:ext cx="5119713" cy="851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2200" dirty="0"/>
              <a:t>“</a:t>
            </a:r>
            <a:r>
              <a:rPr lang="en-AU" sz="2200" b="1" dirty="0"/>
              <a:t>More empathy </a:t>
            </a:r>
            <a:r>
              <a:rPr lang="en-AU" sz="2200" dirty="0"/>
              <a:t>towards people with gambling issues”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9431" y="3967040"/>
            <a:ext cx="5219330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2200" dirty="0"/>
              <a:t>“Being more </a:t>
            </a:r>
            <a:r>
              <a:rPr lang="en-AU" sz="2200" b="1" dirty="0"/>
              <a:t>open to ask about gambling</a:t>
            </a:r>
            <a:r>
              <a:rPr lang="en-AU" sz="2200" dirty="0"/>
              <a:t>.”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40712" y="3592469"/>
            <a:ext cx="5219480" cy="1225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2200" dirty="0"/>
              <a:t>“</a:t>
            </a:r>
            <a:r>
              <a:rPr lang="en-AU" sz="2200" b="1" dirty="0"/>
              <a:t>I ask more often about gambling</a:t>
            </a:r>
            <a:r>
              <a:rPr lang="en-AU" sz="2200" dirty="0"/>
              <a:t>, both to the client and about family members and their thoughts around this”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239" y="5202397"/>
            <a:ext cx="5219330" cy="851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2200" dirty="0"/>
              <a:t>“More </a:t>
            </a:r>
            <a:r>
              <a:rPr lang="en-AU" sz="2200" b="1" dirty="0"/>
              <a:t>open to understanding</a:t>
            </a:r>
            <a:r>
              <a:rPr lang="en-AU" sz="2200" dirty="0"/>
              <a:t>/being sensitively curious to open a conversation”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40787" y="5015112"/>
            <a:ext cx="5219330" cy="12258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2200" dirty="0"/>
              <a:t>“I have included this issue in </a:t>
            </a:r>
            <a:r>
              <a:rPr lang="en-AU" sz="2200" b="1" dirty="0"/>
              <a:t>mentoring sessions that I've provided to junior staff</a:t>
            </a:r>
            <a:r>
              <a:rPr lang="en-AU" sz="2200" dirty="0"/>
              <a:t>, and … </a:t>
            </a:r>
            <a:r>
              <a:rPr lang="en-AU" sz="2200" b="1" dirty="0"/>
              <a:t>service planning and delivery</a:t>
            </a:r>
            <a:r>
              <a:rPr lang="en-AU" sz="22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523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CD13AF750B145BC0D89A7187DC106" ma:contentTypeVersion="17" ma:contentTypeDescription="Create a new document." ma:contentTypeScope="" ma:versionID="d396138bd7d415a139b5394a41d23e89">
  <xsd:schema xmlns:xsd="http://www.w3.org/2001/XMLSchema" xmlns:xs="http://www.w3.org/2001/XMLSchema" xmlns:p="http://schemas.microsoft.com/office/2006/metadata/properties" xmlns:ns2="f4705891-a13b-4366-b968-232ed7646b20" xmlns:ns3="75c39b2a-8b65-4d9c-ad49-8001ae766c5b" targetNamespace="http://schemas.microsoft.com/office/2006/metadata/properties" ma:root="true" ma:fieldsID="d4cc424336cce0e420164f2bc316e974" ns2:_="" ns3:_="">
    <xsd:import namespace="f4705891-a13b-4366-b968-232ed7646b20"/>
    <xsd:import namespace="75c39b2a-8b65-4d9c-ad49-8001ae766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2:Status" minOccurs="0"/>
                <xsd:element ref="ns2:Mapp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05891-a13b-4366-b968-232ed7646b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5d697a7-6f10-4c13-a146-59706984f6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tatus" ma:index="23" nillable="true" ma:displayName="Status" ma:default="New Draft" ma:description="File Status" ma:format="Dropdown" ma:internalName="Status">
      <xsd:simpleType>
        <xsd:restriction base="dms:Choice">
          <xsd:enumeration value="New Draft"/>
          <xsd:enumeration value="In Progress"/>
          <xsd:enumeration value="Pending Review"/>
          <xsd:enumeration value="Rejected"/>
          <xsd:enumeration value="Approved"/>
          <xsd:enumeration value="Obsoleted"/>
          <xsd:enumeration value="Archived"/>
          <xsd:enumeration value="Locked"/>
        </xsd:restriction>
      </xsd:simpleType>
    </xsd:element>
    <xsd:element name="Mapping" ma:index="24" nillable="true" ma:displayName="Mapping" ma:description="Files mapping for new structure" ma:format="Dropdown" ma:internalName="Mapping">
      <xsd:simpleType>
        <xsd:restriction base="dms:Choice">
          <xsd:enumeration value="Governance"/>
          <xsd:enumeration value="Finance"/>
          <xsd:enumeration value="Finance for Exec"/>
          <xsd:enumeration value="Payroll"/>
          <xsd:enumeration value="HR"/>
          <xsd:enumeration value="Quality (&amp; Safety)"/>
          <xsd:enumeration value="Document Centre"/>
          <xsd:enumeration value="Risk"/>
          <xsd:enumeration value="Marketing&amp;Comm"/>
          <xsd:enumeration value="Fundraising"/>
          <xsd:enumeration value="Insurance"/>
          <xsd:enumeration value="Facilities Mgt"/>
          <xsd:enumeration value="Partnerships&amp;Contracts"/>
          <xsd:enumeration value="ICT"/>
          <xsd:enumeration value="CEO"/>
          <xsd:enumeration value="APSU"/>
          <xsd:enumeration value="IPS"/>
          <xsd:enumeration value="Peer"/>
          <xsd:enumeration value="FDGH"/>
          <xsd:enumeration value="RPP"/>
          <xsd:enumeration value="Exford House"/>
          <xsd:enumeration value="Volunteers"/>
          <xsd:enumeration value="Meetings Mg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39b2a-8b65-4d9c-ad49-8001ae766c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4bf1a9-1b55-45d9-9012-0a53523743f0}" ma:internalName="TaxCatchAll" ma:showField="CatchAllData" ma:web="75c39b2a-8b65-4d9c-ad49-8001ae766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39b2a-8b65-4d9c-ad49-8001ae766c5b" xsi:nil="true"/>
    <lcf76f155ced4ddcb4097134ff3c332f xmlns="f4705891-a13b-4366-b968-232ed7646b20">
      <Terms xmlns="http://schemas.microsoft.com/office/infopath/2007/PartnerControls"/>
    </lcf76f155ced4ddcb4097134ff3c332f>
    <Status xmlns="f4705891-a13b-4366-b968-232ed7646b20">New Draft</Status>
    <Mapping xmlns="f4705891-a13b-4366-b968-232ed7646b20" xsi:nil="true"/>
  </documentManagement>
</p:properties>
</file>

<file path=customXml/itemProps1.xml><?xml version="1.0" encoding="utf-8"?>
<ds:datastoreItem xmlns:ds="http://schemas.openxmlformats.org/officeDocument/2006/customXml" ds:itemID="{E88D2FB8-A9F3-4C15-8CD2-87FE69DE2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05891-a13b-4366-b968-232ed7646b20"/>
    <ds:schemaRef ds:uri="75c39b2a-8b65-4d9c-ad49-8001ae766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31F166-FDE0-4552-8F7F-293064F105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2F12A9-9817-40EF-B4E4-E8BDA1F5469C}">
  <ds:schemaRefs>
    <ds:schemaRef ds:uri="http://schemas.microsoft.com/office/infopath/2007/PartnerControls"/>
    <ds:schemaRef ds:uri="75c39b2a-8b65-4d9c-ad49-8001ae766c5b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f4705891-a13b-4366-b968-232ed7646b20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1019</Words>
  <Application>Microsoft Office PowerPoint</Application>
  <PresentationFormat>Widescreen</PresentationFormat>
  <Paragraphs>136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Lived experience performances of Three Side of the Coin to educate professionals about gambling harm  </vt:lpstr>
      <vt:lpstr>Setting the Scene</vt:lpstr>
      <vt:lpstr>Deakin University Research Study Lived Experience Performance to Reduce Stigma, Enhance Understanding of Gambling Harm and Change Attitudes and Behaviours of Professionals and Community Members | Journal of Gambling Studies (springer.com) </vt:lpstr>
      <vt:lpstr>Research Methodology</vt:lpstr>
      <vt:lpstr>Research findings</vt:lpstr>
      <vt:lpstr>As a result of participating, professionals reported… </vt:lpstr>
      <vt:lpstr>Qualitative themes</vt:lpstr>
      <vt:lpstr>Professionals’ reflections</vt:lpstr>
      <vt:lpstr>Tracking professionals’ responses over time</vt:lpstr>
      <vt:lpstr>Artistic methods</vt:lpstr>
      <vt:lpstr>Chandana’s Story</vt:lpstr>
      <vt:lpstr>  Thank you    Questions?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Sides of the Coin</dc:title>
  <dc:creator>Fiona Read</dc:creator>
  <cp:lastModifiedBy>Judy Avisar</cp:lastModifiedBy>
  <cp:revision>156</cp:revision>
  <dcterms:created xsi:type="dcterms:W3CDTF">2023-04-02T23:28:27Z</dcterms:created>
  <dcterms:modified xsi:type="dcterms:W3CDTF">2024-09-12T06:42:20Z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0x010100F03CD13AF750B145BC0D89A7187DC106</vt:lpwstr>
  </property>
  <property fmtid="{D5CDD505-2E9C-101B-9397-08002B2CF9AE}" pid="3" name="MediaServiceImageTags">
    <vt:lpwstr/>
  </property>
</Properties>
</file>