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16" r:id="rId2"/>
    <p:sldId id="314" r:id="rId3"/>
    <p:sldId id="334" r:id="rId4"/>
    <p:sldId id="333" r:id="rId5"/>
    <p:sldId id="318" r:id="rId6"/>
    <p:sldId id="323" r:id="rId7"/>
    <p:sldId id="267" r:id="rId8"/>
    <p:sldId id="269" r:id="rId9"/>
    <p:sldId id="336" r:id="rId10"/>
    <p:sldId id="337" r:id="rId11"/>
    <p:sldId id="335" r:id="rId12"/>
    <p:sldId id="338" r:id="rId13"/>
    <p:sldId id="331" r:id="rId14"/>
    <p:sldId id="332" r:id="rId15"/>
    <p:sldId id="31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FF2831-E948-466C-AE87-9D5AD5E84205}" v="223" dt="2023-06-06T07:47:58.7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980" autoAdjust="0"/>
    <p:restoredTop sz="93457" autoAdjust="0"/>
  </p:normalViewPr>
  <p:slideViewPr>
    <p:cSldViewPr snapToGrid="0">
      <p:cViewPr varScale="1">
        <p:scale>
          <a:sx n="95" d="100"/>
          <a:sy n="95" d="100"/>
        </p:scale>
        <p:origin x="108" y="27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2547" y="5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40FB6-97E4-497B-9258-01AFC2C9C7D8}" type="datetimeFigureOut">
              <a:rPr lang="en-GB" smtClean="0"/>
              <a:t>06/06/2023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B551C-F0E3-4B33-9FB8-ED86A12FC4C4}" type="slidenum">
              <a:rPr lang="en-GB" smtClean="0"/>
              <a:t>‹#›</a:t>
            </a:fld>
            <a:endParaRPr lang="en-GB" dirty="0"/>
          </a:p>
        </p:txBody>
      </p:sp>
    </p:spTree>
    <p:extLst>
      <p:ext uri="{BB962C8B-B14F-4D97-AF65-F5344CB8AC3E}">
        <p14:creationId xmlns:p14="http://schemas.microsoft.com/office/powerpoint/2010/main" val="359954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33.jpg"/></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4DB551C-F0E3-4B33-9FB8-ED86A12FC4C4}" type="slidenum">
              <a:rPr lang="en-GB" smtClean="0"/>
              <a:t>1</a:t>
            </a:fld>
            <a:endParaRPr lang="en-GB" dirty="0"/>
          </a:p>
        </p:txBody>
      </p:sp>
      <p:sp>
        <p:nvSpPr>
          <p:cNvPr id="6" name="Notes Placeholder 5">
            <a:extLst>
              <a:ext uri="{FF2B5EF4-FFF2-40B4-BE49-F238E27FC236}">
                <a16:creationId xmlns:a16="http://schemas.microsoft.com/office/drawing/2014/main" id="{48E93B79-62ED-1EB1-1D9C-F8FC3813CCDC}"/>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09199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10</a:t>
            </a:fld>
            <a:endParaRPr lang="en-GB" dirty="0"/>
          </a:p>
        </p:txBody>
      </p:sp>
      <p:sp>
        <p:nvSpPr>
          <p:cNvPr id="6" name="Notes Placeholder 5">
            <a:extLst>
              <a:ext uri="{FF2B5EF4-FFF2-40B4-BE49-F238E27FC236}">
                <a16:creationId xmlns:a16="http://schemas.microsoft.com/office/drawing/2014/main" id="{2D795560-3CB7-D266-693B-61DF192C9A7B}"/>
              </a:ext>
            </a:extLst>
          </p:cNvPr>
          <p:cNvSpPr>
            <a:spLocks noGrp="1"/>
          </p:cNvSpPr>
          <p:nvPr>
            <p:ph type="body" sz="quarter" idx="3"/>
          </p:nvPr>
        </p:nvSpPr>
        <p:spPr>
          <a:xfrm>
            <a:off x="685800" y="4400549"/>
            <a:ext cx="5486400" cy="4284663"/>
          </a:xfrm>
        </p:spPr>
        <p:txBody>
          <a:bodyPr/>
          <a:lstStyle/>
          <a:p>
            <a:r>
              <a:rPr lang="en-GB" dirty="0"/>
              <a:t> </a:t>
            </a:r>
          </a:p>
          <a:p>
            <a:endParaRPr lang="en-GB" dirty="0"/>
          </a:p>
        </p:txBody>
      </p:sp>
      <p:pic>
        <p:nvPicPr>
          <p:cNvPr id="7" name="Picture 6" descr="A picture containing circle, pattern, font, graphics&#10;&#10;Description automatically generated">
            <a:extLst>
              <a:ext uri="{FF2B5EF4-FFF2-40B4-BE49-F238E27FC236}">
                <a16:creationId xmlns:a16="http://schemas.microsoft.com/office/drawing/2014/main" id="{52D23100-6F84-F8CD-1546-8C04E0FE8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770" y="3532013"/>
            <a:ext cx="1146810" cy="642214"/>
          </a:xfrm>
          <a:prstGeom prst="rect">
            <a:avLst/>
          </a:prstGeom>
        </p:spPr>
      </p:pic>
      <p:pic>
        <p:nvPicPr>
          <p:cNvPr id="9" name="Picture 8" descr="Two women standing on a sidewalk&#10;&#10;Description automatically generated with medium confidence">
            <a:extLst>
              <a:ext uri="{FF2B5EF4-FFF2-40B4-BE49-F238E27FC236}">
                <a16:creationId xmlns:a16="http://schemas.microsoft.com/office/drawing/2014/main" id="{CFED9E31-6117-572D-A16B-2A56887BD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0845" y="3515691"/>
            <a:ext cx="902055" cy="658535"/>
          </a:xfrm>
          <a:prstGeom prst="rect">
            <a:avLst/>
          </a:prstGeom>
        </p:spPr>
      </p:pic>
    </p:spTree>
    <p:extLst>
      <p:ext uri="{BB962C8B-B14F-4D97-AF65-F5344CB8AC3E}">
        <p14:creationId xmlns:p14="http://schemas.microsoft.com/office/powerpoint/2010/main" val="730505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11</a:t>
            </a:fld>
            <a:endParaRPr lang="en-GB" dirty="0"/>
          </a:p>
        </p:txBody>
      </p:sp>
      <p:sp>
        <p:nvSpPr>
          <p:cNvPr id="6" name="Notes Placeholder 5">
            <a:extLst>
              <a:ext uri="{FF2B5EF4-FFF2-40B4-BE49-F238E27FC236}">
                <a16:creationId xmlns:a16="http://schemas.microsoft.com/office/drawing/2014/main" id="{2D795560-3CB7-D266-693B-61DF192C9A7B}"/>
              </a:ext>
            </a:extLst>
          </p:cNvPr>
          <p:cNvSpPr>
            <a:spLocks noGrp="1"/>
          </p:cNvSpPr>
          <p:nvPr>
            <p:ph type="body" sz="quarter" idx="3"/>
          </p:nvPr>
        </p:nvSpPr>
        <p:spPr>
          <a:xfrm>
            <a:off x="685800" y="4400549"/>
            <a:ext cx="5486400" cy="4284663"/>
          </a:xfrm>
        </p:spPr>
        <p:txBody>
          <a:bodyPr/>
          <a:lstStyle/>
          <a:p>
            <a:r>
              <a:rPr lang="en-GB" dirty="0"/>
              <a:t> </a:t>
            </a:r>
          </a:p>
          <a:p>
            <a:endParaRPr lang="en-GB" dirty="0"/>
          </a:p>
        </p:txBody>
      </p:sp>
    </p:spTree>
    <p:extLst>
      <p:ext uri="{BB962C8B-B14F-4D97-AF65-F5344CB8AC3E}">
        <p14:creationId xmlns:p14="http://schemas.microsoft.com/office/powerpoint/2010/main" val="1551331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12</a:t>
            </a:fld>
            <a:endParaRPr lang="en-GB" dirty="0"/>
          </a:p>
        </p:txBody>
      </p:sp>
      <p:sp>
        <p:nvSpPr>
          <p:cNvPr id="6" name="Notes Placeholder 5">
            <a:extLst>
              <a:ext uri="{FF2B5EF4-FFF2-40B4-BE49-F238E27FC236}">
                <a16:creationId xmlns:a16="http://schemas.microsoft.com/office/drawing/2014/main" id="{2D795560-3CB7-D266-693B-61DF192C9A7B}"/>
              </a:ext>
            </a:extLst>
          </p:cNvPr>
          <p:cNvSpPr>
            <a:spLocks noGrp="1"/>
          </p:cNvSpPr>
          <p:nvPr>
            <p:ph type="body" sz="quarter" idx="3"/>
          </p:nvPr>
        </p:nvSpPr>
        <p:spPr>
          <a:xfrm>
            <a:off x="685800" y="4400549"/>
            <a:ext cx="5486400" cy="4284663"/>
          </a:xfrm>
        </p:spPr>
        <p:txBody>
          <a:bodyPr/>
          <a:lstStyle/>
          <a:p>
            <a:r>
              <a:rPr lang="en-GB" dirty="0"/>
              <a:t> </a:t>
            </a:r>
          </a:p>
          <a:p>
            <a:endParaRPr lang="en-GB" dirty="0"/>
          </a:p>
        </p:txBody>
      </p:sp>
    </p:spTree>
    <p:extLst>
      <p:ext uri="{BB962C8B-B14F-4D97-AF65-F5344CB8AC3E}">
        <p14:creationId xmlns:p14="http://schemas.microsoft.com/office/powerpoint/2010/main" val="246978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13</a:t>
            </a:fld>
            <a:endParaRPr lang="en-GB" dirty="0"/>
          </a:p>
        </p:txBody>
      </p:sp>
      <p:sp>
        <p:nvSpPr>
          <p:cNvPr id="6" name="Notes Placeholder 5">
            <a:extLst>
              <a:ext uri="{FF2B5EF4-FFF2-40B4-BE49-F238E27FC236}">
                <a16:creationId xmlns:a16="http://schemas.microsoft.com/office/drawing/2014/main" id="{2D795560-3CB7-D266-693B-61DF192C9A7B}"/>
              </a:ext>
            </a:extLst>
          </p:cNvPr>
          <p:cNvSpPr>
            <a:spLocks noGrp="1"/>
          </p:cNvSpPr>
          <p:nvPr>
            <p:ph type="body" sz="quarter" idx="3"/>
          </p:nvPr>
        </p:nvSpPr>
        <p:spPr>
          <a:xfrm>
            <a:off x="685800" y="4400549"/>
            <a:ext cx="5486400" cy="4284663"/>
          </a:xfrm>
        </p:spPr>
        <p:txBody>
          <a:bodyPr/>
          <a:lstStyle/>
          <a:p>
            <a:r>
              <a:rPr lang="en-GB" dirty="0"/>
              <a:t> </a:t>
            </a:r>
          </a:p>
          <a:p>
            <a:endParaRPr lang="en-GB" dirty="0"/>
          </a:p>
        </p:txBody>
      </p:sp>
    </p:spTree>
    <p:extLst>
      <p:ext uri="{BB962C8B-B14F-4D97-AF65-F5344CB8AC3E}">
        <p14:creationId xmlns:p14="http://schemas.microsoft.com/office/powerpoint/2010/main" val="226958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14</a:t>
            </a:fld>
            <a:endParaRPr lang="en-GB" dirty="0"/>
          </a:p>
        </p:txBody>
      </p:sp>
      <p:sp>
        <p:nvSpPr>
          <p:cNvPr id="6" name="Notes Placeholder 5">
            <a:extLst>
              <a:ext uri="{FF2B5EF4-FFF2-40B4-BE49-F238E27FC236}">
                <a16:creationId xmlns:a16="http://schemas.microsoft.com/office/drawing/2014/main" id="{2D795560-3CB7-D266-693B-61DF192C9A7B}"/>
              </a:ext>
            </a:extLst>
          </p:cNvPr>
          <p:cNvSpPr>
            <a:spLocks noGrp="1"/>
          </p:cNvSpPr>
          <p:nvPr>
            <p:ph type="body" sz="quarter" idx="3"/>
          </p:nvPr>
        </p:nvSpPr>
        <p:spPr>
          <a:xfrm>
            <a:off x="685800" y="4400549"/>
            <a:ext cx="5486400" cy="4284663"/>
          </a:xfrm>
        </p:spPr>
        <p:txBody>
          <a:bodyPr/>
          <a:lstStyle/>
          <a:p>
            <a:r>
              <a:rPr lang="en-GB" dirty="0"/>
              <a:t> </a:t>
            </a:r>
          </a:p>
          <a:p>
            <a:endParaRPr lang="en-GB" dirty="0"/>
          </a:p>
        </p:txBody>
      </p:sp>
      <p:sp>
        <p:nvSpPr>
          <p:cNvPr id="5" name="TextBox 4">
            <a:extLst>
              <a:ext uri="{FF2B5EF4-FFF2-40B4-BE49-F238E27FC236}">
                <a16:creationId xmlns:a16="http://schemas.microsoft.com/office/drawing/2014/main" id="{50AB643F-8F52-A481-8E8D-9DC2116BEEBB}"/>
              </a:ext>
            </a:extLst>
          </p:cNvPr>
          <p:cNvSpPr txBox="1"/>
          <p:nvPr/>
        </p:nvSpPr>
        <p:spPr>
          <a:xfrm>
            <a:off x="685800" y="4400548"/>
            <a:ext cx="5486400" cy="461665"/>
          </a:xfrm>
          <a:prstGeom prst="rect">
            <a:avLst/>
          </a:prstGeom>
          <a:noFill/>
        </p:spPr>
        <p:txBody>
          <a:bodyPr wrap="square">
            <a:spAutoFit/>
          </a:bodyPr>
          <a:lstStyle/>
          <a:p>
            <a:r>
              <a:rPr lang="en-GB" sz="1200" dirty="0"/>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p>
        </p:txBody>
      </p:sp>
    </p:spTree>
    <p:extLst>
      <p:ext uri="{BB962C8B-B14F-4D97-AF65-F5344CB8AC3E}">
        <p14:creationId xmlns:p14="http://schemas.microsoft.com/office/powerpoint/2010/main" val="2945484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15</a:t>
            </a:fld>
            <a:endParaRPr lang="en-GB" dirty="0"/>
          </a:p>
        </p:txBody>
      </p:sp>
      <p:sp>
        <p:nvSpPr>
          <p:cNvPr id="6" name="Notes Placeholder 5">
            <a:extLst>
              <a:ext uri="{FF2B5EF4-FFF2-40B4-BE49-F238E27FC236}">
                <a16:creationId xmlns:a16="http://schemas.microsoft.com/office/drawing/2014/main" id="{2D795560-3CB7-D266-693B-61DF192C9A7B}"/>
              </a:ext>
            </a:extLst>
          </p:cNvPr>
          <p:cNvSpPr>
            <a:spLocks noGrp="1"/>
          </p:cNvSpPr>
          <p:nvPr>
            <p:ph type="body" sz="quarter" idx="3"/>
          </p:nvPr>
        </p:nvSpPr>
        <p:spPr>
          <a:xfrm>
            <a:off x="685800" y="4400549"/>
            <a:ext cx="5486400" cy="4284663"/>
          </a:xfrm>
        </p:spPr>
        <p:txBody>
          <a:bodyPr/>
          <a:lstStyle/>
          <a:p>
            <a:r>
              <a:rPr lang="en-GB" dirty="0"/>
              <a:t> </a:t>
            </a:r>
          </a:p>
          <a:p>
            <a:endParaRPr lang="en-GB" dirty="0"/>
          </a:p>
        </p:txBody>
      </p:sp>
    </p:spTree>
    <p:extLst>
      <p:ext uri="{BB962C8B-B14F-4D97-AF65-F5344CB8AC3E}">
        <p14:creationId xmlns:p14="http://schemas.microsoft.com/office/powerpoint/2010/main" val="280688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2</a:t>
            </a:fld>
            <a:endParaRPr lang="en-GB" dirty="0"/>
          </a:p>
        </p:txBody>
      </p:sp>
      <p:sp>
        <p:nvSpPr>
          <p:cNvPr id="5" name="Notes Placeholder 4">
            <a:extLst>
              <a:ext uri="{FF2B5EF4-FFF2-40B4-BE49-F238E27FC236}">
                <a16:creationId xmlns:a16="http://schemas.microsoft.com/office/drawing/2014/main" id="{EE64125E-FE3F-B33E-F3C3-B07D705C7E2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623539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3</a:t>
            </a:fld>
            <a:endParaRPr lang="en-GB" dirty="0"/>
          </a:p>
        </p:txBody>
      </p:sp>
      <p:sp>
        <p:nvSpPr>
          <p:cNvPr id="5" name="Notes Placeholder 4">
            <a:extLst>
              <a:ext uri="{FF2B5EF4-FFF2-40B4-BE49-F238E27FC236}">
                <a16:creationId xmlns:a16="http://schemas.microsoft.com/office/drawing/2014/main" id="{089CED47-B351-FAC7-5405-0FB4A2865D8B}"/>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35322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4</a:t>
            </a:fld>
            <a:endParaRPr lang="en-GB" dirty="0"/>
          </a:p>
        </p:txBody>
      </p:sp>
      <p:sp>
        <p:nvSpPr>
          <p:cNvPr id="6" name="Notes Placeholder 5">
            <a:extLst>
              <a:ext uri="{FF2B5EF4-FFF2-40B4-BE49-F238E27FC236}">
                <a16:creationId xmlns:a16="http://schemas.microsoft.com/office/drawing/2014/main" id="{2D795560-3CB7-D266-693B-61DF192C9A7B}"/>
              </a:ext>
            </a:extLst>
          </p:cNvPr>
          <p:cNvSpPr>
            <a:spLocks noGrp="1"/>
          </p:cNvSpPr>
          <p:nvPr>
            <p:ph type="body" sz="quarter" idx="3"/>
          </p:nvPr>
        </p:nvSpPr>
        <p:spPr>
          <a:xfrm>
            <a:off x="685800" y="4400549"/>
            <a:ext cx="5486400" cy="4284663"/>
          </a:xfrm>
        </p:spPr>
        <p:txBody>
          <a:bodyPr/>
          <a:lstStyle/>
          <a:p>
            <a:r>
              <a:rPr lang="en-GB" dirty="0"/>
              <a:t> </a:t>
            </a:r>
          </a:p>
          <a:p>
            <a:endParaRPr lang="en-GB" dirty="0"/>
          </a:p>
        </p:txBody>
      </p:sp>
    </p:spTree>
    <p:extLst>
      <p:ext uri="{BB962C8B-B14F-4D97-AF65-F5344CB8AC3E}">
        <p14:creationId xmlns:p14="http://schemas.microsoft.com/office/powerpoint/2010/main" val="3756004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5</a:t>
            </a:fld>
            <a:endParaRPr lang="en-GB" dirty="0"/>
          </a:p>
        </p:txBody>
      </p:sp>
      <p:sp>
        <p:nvSpPr>
          <p:cNvPr id="6" name="Notes Placeholder 5">
            <a:extLst>
              <a:ext uri="{FF2B5EF4-FFF2-40B4-BE49-F238E27FC236}">
                <a16:creationId xmlns:a16="http://schemas.microsoft.com/office/drawing/2014/main" id="{2D795560-3CB7-D266-693B-61DF192C9A7B}"/>
              </a:ext>
            </a:extLst>
          </p:cNvPr>
          <p:cNvSpPr>
            <a:spLocks noGrp="1"/>
          </p:cNvSpPr>
          <p:nvPr>
            <p:ph type="body" sz="quarter" idx="3"/>
          </p:nvPr>
        </p:nvSpPr>
        <p:spPr>
          <a:xfrm>
            <a:off x="685800" y="4400549"/>
            <a:ext cx="5486400" cy="4284663"/>
          </a:xfrm>
        </p:spPr>
        <p:txBody>
          <a:bodyPr/>
          <a:lstStyle/>
          <a:p>
            <a:r>
              <a:rPr lang="en-GB" dirty="0"/>
              <a:t> </a:t>
            </a:r>
          </a:p>
          <a:p>
            <a:endParaRPr lang="en-GB" dirty="0"/>
          </a:p>
        </p:txBody>
      </p:sp>
    </p:spTree>
    <p:extLst>
      <p:ext uri="{BB962C8B-B14F-4D97-AF65-F5344CB8AC3E}">
        <p14:creationId xmlns:p14="http://schemas.microsoft.com/office/powerpoint/2010/main" val="3072602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6</a:t>
            </a:fld>
            <a:endParaRPr lang="en-GB" dirty="0"/>
          </a:p>
        </p:txBody>
      </p:sp>
      <p:sp>
        <p:nvSpPr>
          <p:cNvPr id="6" name="Notes Placeholder 5">
            <a:extLst>
              <a:ext uri="{FF2B5EF4-FFF2-40B4-BE49-F238E27FC236}">
                <a16:creationId xmlns:a16="http://schemas.microsoft.com/office/drawing/2014/main" id="{2D795560-3CB7-D266-693B-61DF192C9A7B}"/>
              </a:ext>
            </a:extLst>
          </p:cNvPr>
          <p:cNvSpPr>
            <a:spLocks noGrp="1"/>
          </p:cNvSpPr>
          <p:nvPr>
            <p:ph type="body" sz="quarter" idx="3"/>
          </p:nvPr>
        </p:nvSpPr>
        <p:spPr>
          <a:xfrm>
            <a:off x="685800" y="4400549"/>
            <a:ext cx="5486400" cy="4284663"/>
          </a:xfrm>
        </p:spPr>
        <p:txBody>
          <a:bodyPr/>
          <a:lstStyle/>
          <a:p>
            <a:r>
              <a:rPr lang="en-GB" dirty="0"/>
              <a:t> </a:t>
            </a:r>
          </a:p>
          <a:p>
            <a:endParaRPr lang="en-GB" dirty="0"/>
          </a:p>
        </p:txBody>
      </p:sp>
    </p:spTree>
    <p:extLst>
      <p:ext uri="{BB962C8B-B14F-4D97-AF65-F5344CB8AC3E}">
        <p14:creationId xmlns:p14="http://schemas.microsoft.com/office/powerpoint/2010/main" val="67583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ADDEDD2-38F6-5248-98DB-F8289709444E}" type="slidenum">
              <a:rPr lang="en-US" smtClean="0"/>
              <a:t>7</a:t>
            </a:fld>
            <a:endParaRPr lang="en-US" dirty="0"/>
          </a:p>
        </p:txBody>
      </p:sp>
      <p:sp>
        <p:nvSpPr>
          <p:cNvPr id="6" name="Notes Placeholder 5">
            <a:extLst>
              <a:ext uri="{FF2B5EF4-FFF2-40B4-BE49-F238E27FC236}">
                <a16:creationId xmlns:a16="http://schemas.microsoft.com/office/drawing/2014/main" id="{FDEAFAC5-2BC5-DB53-3C19-6EEB59F8041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8610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ADDEDD2-38F6-5248-98DB-F8289709444E}" type="slidenum">
              <a:rPr lang="en-US" smtClean="0"/>
              <a:t>8</a:t>
            </a:fld>
            <a:endParaRPr lang="en-US" dirty="0"/>
          </a:p>
        </p:txBody>
      </p:sp>
      <p:sp>
        <p:nvSpPr>
          <p:cNvPr id="6" name="Notes Placeholder 5">
            <a:extLst>
              <a:ext uri="{FF2B5EF4-FFF2-40B4-BE49-F238E27FC236}">
                <a16:creationId xmlns:a16="http://schemas.microsoft.com/office/drawing/2014/main" id="{3963D784-7EC1-8CB0-5A5B-84935EB570F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78212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D579C8D-D577-40B5-A902-99A942547AC1}" type="slidenum">
              <a:rPr lang="en-GB" smtClean="0"/>
              <a:t>9</a:t>
            </a:fld>
            <a:endParaRPr lang="en-GB" dirty="0"/>
          </a:p>
        </p:txBody>
      </p:sp>
      <p:sp>
        <p:nvSpPr>
          <p:cNvPr id="6" name="Notes Placeholder 5">
            <a:extLst>
              <a:ext uri="{FF2B5EF4-FFF2-40B4-BE49-F238E27FC236}">
                <a16:creationId xmlns:a16="http://schemas.microsoft.com/office/drawing/2014/main" id="{2D795560-3CB7-D266-693B-61DF192C9A7B}"/>
              </a:ext>
            </a:extLst>
          </p:cNvPr>
          <p:cNvSpPr>
            <a:spLocks noGrp="1"/>
          </p:cNvSpPr>
          <p:nvPr>
            <p:ph type="body" sz="quarter" idx="3"/>
          </p:nvPr>
        </p:nvSpPr>
        <p:spPr>
          <a:xfrm>
            <a:off x="685800" y="4400549"/>
            <a:ext cx="5486400" cy="4284663"/>
          </a:xfrm>
        </p:spPr>
        <p:txBody>
          <a:bodyPr/>
          <a:lstStyle/>
          <a:p>
            <a:r>
              <a:rPr lang="en-GB" dirty="0"/>
              <a:t> </a:t>
            </a:r>
          </a:p>
          <a:p>
            <a:endParaRPr lang="en-GB" dirty="0"/>
          </a:p>
        </p:txBody>
      </p:sp>
    </p:spTree>
    <p:extLst>
      <p:ext uri="{BB962C8B-B14F-4D97-AF65-F5344CB8AC3E}">
        <p14:creationId xmlns:p14="http://schemas.microsoft.com/office/powerpoint/2010/main" val="1739808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98F89-79DD-A7AB-0A3F-F8E0D11A05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DBA1C8-E762-9B54-0724-485120EFE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5E98CA7-7967-2949-B8E3-33A09C809BA3}"/>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5" name="Footer Placeholder 4">
            <a:extLst>
              <a:ext uri="{FF2B5EF4-FFF2-40B4-BE49-F238E27FC236}">
                <a16:creationId xmlns:a16="http://schemas.microsoft.com/office/drawing/2014/main" id="{963DAE4A-AC79-1BF9-0547-F80B8DD7725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C7B0786-BFAA-BE0A-3BAD-A7C9EAAF3846}"/>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300259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43A2-8F11-595C-916C-502273B425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80D740-AB54-49B3-454B-1A6EAFDF1A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5CA247-41C3-D82E-D7C3-335BBD685C31}"/>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5" name="Footer Placeholder 4">
            <a:extLst>
              <a:ext uri="{FF2B5EF4-FFF2-40B4-BE49-F238E27FC236}">
                <a16:creationId xmlns:a16="http://schemas.microsoft.com/office/drawing/2014/main" id="{C5755BB6-E296-9F5B-FA5A-DB577D4260C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FF35449-1C3E-A2B2-E38D-CFFA956DA214}"/>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2251920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6C273-0317-0FF0-10FD-127365408E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AEFAD5-4E72-5CD3-D26D-2BD68D9C36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CC0ED-92B8-8DB0-22EB-A5CB72117321}"/>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5" name="Footer Placeholder 4">
            <a:extLst>
              <a:ext uri="{FF2B5EF4-FFF2-40B4-BE49-F238E27FC236}">
                <a16:creationId xmlns:a16="http://schemas.microsoft.com/office/drawing/2014/main" id="{B8A2C255-255A-635F-C8BD-AEE2EA8A221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AF302B8-75D8-825C-7F89-130DF83174F2}"/>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2130107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2E729-3985-BE7E-413D-163F0273BF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E942EA-0F31-EF86-CDD5-BB75A01932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457E13-4E5E-C45E-3FD6-082FF0B3CC65}"/>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5" name="Footer Placeholder 4">
            <a:extLst>
              <a:ext uri="{FF2B5EF4-FFF2-40B4-BE49-F238E27FC236}">
                <a16:creationId xmlns:a16="http://schemas.microsoft.com/office/drawing/2014/main" id="{40E1711B-A727-FEBC-5BA7-95A7DE0373F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0DF9E26-FE08-4D10-B8F1-5CA5D6E39D07}"/>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913905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28166-BA71-643F-F0ED-E5A93D88A5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1906F8-6EC5-4A45-CD8B-751DF8D235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695A9A-9B14-AD5C-C55E-3B6C59EC2DE6}"/>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5" name="Footer Placeholder 4">
            <a:extLst>
              <a:ext uri="{FF2B5EF4-FFF2-40B4-BE49-F238E27FC236}">
                <a16:creationId xmlns:a16="http://schemas.microsoft.com/office/drawing/2014/main" id="{BEB03403-5078-EE0E-15B8-F947C8418E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A1ED09F-94C3-6A77-4BCA-06D71F89E958}"/>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4911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920B-050D-04E3-4F59-0A73F66CF3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81618B-A9ED-A30E-D037-703965CFBB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1A08C6-583C-A1B9-2ADA-C664997EE1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73A66C-397D-44F0-B80D-15FD7E71209D}"/>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6" name="Footer Placeholder 5">
            <a:extLst>
              <a:ext uri="{FF2B5EF4-FFF2-40B4-BE49-F238E27FC236}">
                <a16:creationId xmlns:a16="http://schemas.microsoft.com/office/drawing/2014/main" id="{9150871B-102E-FD1C-31E0-9EA166492E4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DCAECAF-B930-307E-7B01-1051146B0223}"/>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338886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3BCD0-1CEB-CF69-AAC5-66F807F979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414790-5EC8-36A6-FFC1-99C09B05F8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BF48EC-C243-67D7-3AE4-BAB638E4F1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3C534A-DAD1-2350-F332-09C484BBC7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54AD88-6FB9-4A8E-0C10-DAB92365F0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E38C81-7AB8-3F9E-BE7D-A81B62FA4FA2}"/>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8" name="Footer Placeholder 7">
            <a:extLst>
              <a:ext uri="{FF2B5EF4-FFF2-40B4-BE49-F238E27FC236}">
                <a16:creationId xmlns:a16="http://schemas.microsoft.com/office/drawing/2014/main" id="{5DC14606-0C52-4E5E-3BEC-C41D6E9B615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9E9DBC86-0EFC-0492-E8BB-77395F61A658}"/>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52373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8E40-EFDC-14FC-2CAB-CF241626E0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CD319CE-6F48-7C7D-757D-3892C0F1D78D}"/>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4" name="Footer Placeholder 3">
            <a:extLst>
              <a:ext uri="{FF2B5EF4-FFF2-40B4-BE49-F238E27FC236}">
                <a16:creationId xmlns:a16="http://schemas.microsoft.com/office/drawing/2014/main" id="{5985E61B-EF89-533A-C8A0-CFCEC7B471E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C1A71C2-A932-6E23-F68C-6F133D10B7B4}"/>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194241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D0412D-6DF7-868A-9C48-B86145306C90}"/>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3" name="Footer Placeholder 2">
            <a:extLst>
              <a:ext uri="{FF2B5EF4-FFF2-40B4-BE49-F238E27FC236}">
                <a16:creationId xmlns:a16="http://schemas.microsoft.com/office/drawing/2014/main" id="{3AD8DC3F-47A7-E828-80DB-2F45F675CAD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65A8051-1A83-CB90-958C-A17B148DA688}"/>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1852268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68C0-EEFF-5727-0100-7DBB027DA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84BF6C-BF6A-7632-D39B-2500429FEB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E020192-A0BB-92A9-D949-C7B1E2D12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41A9B0-6EEA-0C31-0510-373C8A154564}"/>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6" name="Footer Placeholder 5">
            <a:extLst>
              <a:ext uri="{FF2B5EF4-FFF2-40B4-BE49-F238E27FC236}">
                <a16:creationId xmlns:a16="http://schemas.microsoft.com/office/drawing/2014/main" id="{4B121E4F-5F56-BB46-78B2-C82CE8BB682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009506D-E2FA-B969-BC37-885D723C97B7}"/>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1778706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3590-6F01-9232-32CE-33AC839A9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615A52-6E3E-4877-41AB-82DBF5B1FF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D68372A-1EDD-5575-C4FD-8E2A0760B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D28648-8F83-2143-1384-588D49F3457B}"/>
              </a:ext>
            </a:extLst>
          </p:cNvPr>
          <p:cNvSpPr>
            <a:spLocks noGrp="1"/>
          </p:cNvSpPr>
          <p:nvPr>
            <p:ph type="dt" sz="half" idx="10"/>
          </p:nvPr>
        </p:nvSpPr>
        <p:spPr/>
        <p:txBody>
          <a:bodyPr/>
          <a:lstStyle/>
          <a:p>
            <a:fld id="{B2073617-990A-4513-89F9-93D2B5B65FDB}" type="datetimeFigureOut">
              <a:rPr lang="en-GB" smtClean="0"/>
              <a:t>06/06/2023</a:t>
            </a:fld>
            <a:endParaRPr lang="en-GB" dirty="0"/>
          </a:p>
        </p:txBody>
      </p:sp>
      <p:sp>
        <p:nvSpPr>
          <p:cNvPr id="6" name="Footer Placeholder 5">
            <a:extLst>
              <a:ext uri="{FF2B5EF4-FFF2-40B4-BE49-F238E27FC236}">
                <a16:creationId xmlns:a16="http://schemas.microsoft.com/office/drawing/2014/main" id="{1559D90A-449A-C6B5-874B-1EDCD294B56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E85F8AC-B29D-0A55-CE48-F821502486F9}"/>
              </a:ext>
            </a:extLst>
          </p:cNvPr>
          <p:cNvSpPr>
            <a:spLocks noGrp="1"/>
          </p:cNvSpPr>
          <p:nvPr>
            <p:ph type="sldNum" sz="quarter" idx="12"/>
          </p:nvPr>
        </p:nvSpPr>
        <p:spPr/>
        <p:txBody>
          <a:bodyPr/>
          <a:lstStyle/>
          <a:p>
            <a:fld id="{B941A769-EB23-42FF-BCBF-6D2179600C02}" type="slidenum">
              <a:rPr lang="en-GB" smtClean="0"/>
              <a:t>‹#›</a:t>
            </a:fld>
            <a:endParaRPr lang="en-GB" dirty="0"/>
          </a:p>
        </p:txBody>
      </p:sp>
    </p:spTree>
    <p:extLst>
      <p:ext uri="{BB962C8B-B14F-4D97-AF65-F5344CB8AC3E}">
        <p14:creationId xmlns:p14="http://schemas.microsoft.com/office/powerpoint/2010/main" val="418304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54EAA-EF11-334B-B18A-60755E0E0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2EEA85-694E-4E1F-0238-CBD83973DF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285212-30C1-F8C8-DB2C-1970575927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73617-990A-4513-89F9-93D2B5B65FDB}" type="datetimeFigureOut">
              <a:rPr lang="en-GB" smtClean="0"/>
              <a:t>06/06/2023</a:t>
            </a:fld>
            <a:endParaRPr lang="en-GB" dirty="0"/>
          </a:p>
        </p:txBody>
      </p:sp>
      <p:sp>
        <p:nvSpPr>
          <p:cNvPr id="5" name="Footer Placeholder 4">
            <a:extLst>
              <a:ext uri="{FF2B5EF4-FFF2-40B4-BE49-F238E27FC236}">
                <a16:creationId xmlns:a16="http://schemas.microsoft.com/office/drawing/2014/main" id="{C9351A17-4C05-A8A2-7877-1FD5B50884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B62250E-8FE8-9203-CF16-017306D672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1A769-EB23-42FF-BCBF-6D2179600C02}" type="slidenum">
              <a:rPr lang="en-GB" smtClean="0"/>
              <a:t>‹#›</a:t>
            </a:fld>
            <a:endParaRPr lang="en-GB" dirty="0"/>
          </a:p>
        </p:txBody>
      </p:sp>
    </p:spTree>
    <p:extLst>
      <p:ext uri="{BB962C8B-B14F-4D97-AF65-F5344CB8AC3E}">
        <p14:creationId xmlns:p14="http://schemas.microsoft.com/office/powerpoint/2010/main" val="2038707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e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hyperlink" Target="http://www.sfad.org.uk/" TargetMode="External"/><Relationship Id="rId3" Type="http://schemas.openxmlformats.org/officeDocument/2006/relationships/image" Target="../media/image1.jpeg"/><Relationship Id="rId7" Type="http://schemas.openxmlformats.org/officeDocument/2006/relationships/hyperlink" Target="mailto:ceo@sfad.org.uk"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hyperlink" Target="https://www.sfad.org.uk/reporting-of-substance-media-toolkit"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1.jpeg"/><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ww.sdf.org.uk/wp-content/uploads/2020/10/Moving-Beyond-People-First-Language.pdf" TargetMode="External"/><Relationship Id="rId5" Type="http://schemas.openxmlformats.org/officeDocument/2006/relationships/image" Target="../media/image3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0BBA-00B2-C792-594E-A20C5F037C6E}"/>
              </a:ext>
            </a:extLst>
          </p:cNvPr>
          <p:cNvSpPr>
            <a:spLocks noGrp="1"/>
          </p:cNvSpPr>
          <p:nvPr>
            <p:ph type="title"/>
          </p:nvPr>
        </p:nvSpPr>
        <p:spPr>
          <a:xfrm>
            <a:off x="838200" y="210813"/>
            <a:ext cx="10515600" cy="2786331"/>
          </a:xfrm>
        </p:spPr>
        <p:txBody>
          <a:bodyPr>
            <a:normAutofit/>
          </a:bodyPr>
          <a:lstStyle/>
          <a:p>
            <a:r>
              <a:rPr lang="en-GB" sz="7300" dirty="0">
                <a:solidFill>
                  <a:srgbClr val="7030A0"/>
                </a:solidFill>
              </a:rPr>
              <a:t>Reporting of Substance</a:t>
            </a:r>
            <a:br>
              <a:rPr lang="en-GB" dirty="0"/>
            </a:br>
            <a:r>
              <a:rPr lang="en-GB" dirty="0">
                <a:solidFill>
                  <a:srgbClr val="7030A0"/>
                </a:solidFill>
              </a:rPr>
              <a:t>A media toolkit for reporting on </a:t>
            </a:r>
            <a:br>
              <a:rPr lang="en-GB" dirty="0">
                <a:solidFill>
                  <a:srgbClr val="7030A0"/>
                </a:solidFill>
              </a:rPr>
            </a:br>
            <a:r>
              <a:rPr lang="en-GB" dirty="0">
                <a:solidFill>
                  <a:srgbClr val="7030A0"/>
                </a:solidFill>
              </a:rPr>
              <a:t>alcohol and drugs with dignity and respect</a:t>
            </a:r>
          </a:p>
        </p:txBody>
      </p:sp>
      <p:sp>
        <p:nvSpPr>
          <p:cNvPr id="3" name="Content Placeholder 2">
            <a:extLst>
              <a:ext uri="{FF2B5EF4-FFF2-40B4-BE49-F238E27FC236}">
                <a16:creationId xmlns:a16="http://schemas.microsoft.com/office/drawing/2014/main" id="{78FC30FF-5CFB-B855-BCFD-89A83B7E7FA9}"/>
              </a:ext>
            </a:extLst>
          </p:cNvPr>
          <p:cNvSpPr>
            <a:spLocks noGrp="1"/>
          </p:cNvSpPr>
          <p:nvPr>
            <p:ph idx="1"/>
          </p:nvPr>
        </p:nvSpPr>
        <p:spPr>
          <a:xfrm>
            <a:off x="838200" y="2889000"/>
            <a:ext cx="10515600" cy="1080000"/>
          </a:xfrm>
        </p:spPr>
        <p:txBody>
          <a:bodyPr/>
          <a:lstStyle/>
          <a:p>
            <a:pPr marL="0" indent="0">
              <a:lnSpc>
                <a:spcPct val="100000"/>
              </a:lnSpc>
              <a:spcBef>
                <a:spcPts val="0"/>
              </a:spcBef>
              <a:buNone/>
            </a:pPr>
            <a:r>
              <a:rPr lang="en-GB" dirty="0">
                <a:solidFill>
                  <a:srgbClr val="7030A0"/>
                </a:solidFill>
              </a:rPr>
              <a:t>Justina Murray, CEO</a:t>
            </a:r>
          </a:p>
          <a:p>
            <a:pPr marL="0" indent="0">
              <a:lnSpc>
                <a:spcPct val="100000"/>
              </a:lnSpc>
              <a:spcBef>
                <a:spcPts val="0"/>
              </a:spcBef>
              <a:buNone/>
            </a:pPr>
            <a:r>
              <a:rPr lang="en-GB" dirty="0">
                <a:solidFill>
                  <a:srgbClr val="7030A0"/>
                </a:solidFill>
              </a:rPr>
              <a:t>Scottish Families Affected by Alcohol and Drugs</a:t>
            </a:r>
          </a:p>
        </p:txBody>
      </p:sp>
      <p:pic>
        <p:nvPicPr>
          <p:cNvPr id="4" name="Picture 3">
            <a:extLst>
              <a:ext uri="{FF2B5EF4-FFF2-40B4-BE49-F238E27FC236}">
                <a16:creationId xmlns:a16="http://schemas.microsoft.com/office/drawing/2014/main" id="{70E32F1B-09CF-3945-5208-54293BBDBB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5" name="Rectangle 4">
            <a:extLst>
              <a:ext uri="{FF2B5EF4-FFF2-40B4-BE49-F238E27FC236}">
                <a16:creationId xmlns:a16="http://schemas.microsoft.com/office/drawing/2014/main" id="{1ACB6B83-C2DF-A314-0A5C-AF49F4091E96}"/>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6" name="Picture 5" descr="A picture containing text, graphics, font, graphic design&#10;&#10;Description automatically generated">
            <a:extLst>
              <a:ext uri="{FF2B5EF4-FFF2-40B4-BE49-F238E27FC236}">
                <a16:creationId xmlns:a16="http://schemas.microsoft.com/office/drawing/2014/main" id="{C51A8E94-2C3D-3ECB-1A27-9A8E61ECB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9468A69-D1F8-C3AD-9CBD-C6E7FD6B0698}"/>
              </a:ext>
            </a:extLst>
          </p:cNvPr>
          <p:cNvPicPr>
            <a:picLocks noChangeAspect="1"/>
          </p:cNvPicPr>
          <p:nvPr/>
        </p:nvPicPr>
        <p:blipFill rotWithShape="1">
          <a:blip r:embed="rId5"/>
          <a:srcRect l="19311" t="29644" r="13439" b="17865"/>
          <a:stretch/>
        </p:blipFill>
        <p:spPr bwMode="auto">
          <a:xfrm>
            <a:off x="3045983" y="4042482"/>
            <a:ext cx="6100034" cy="26781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3082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6840" y="413792"/>
            <a:ext cx="8229600" cy="1143000"/>
          </a:xfrm>
        </p:spPr>
        <p:txBody>
          <a:bodyPr>
            <a:normAutofit/>
          </a:bodyPr>
          <a:lstStyle/>
          <a:p>
            <a:r>
              <a:rPr lang="en-GB" sz="3200" dirty="0">
                <a:latin typeface="Arial" panose="020B0604020202020204" pitchFamily="34" charset="0"/>
                <a:cs typeface="Arial" panose="020B0604020202020204" pitchFamily="34" charset="0"/>
              </a:rPr>
              <a:t> </a:t>
            </a:r>
          </a:p>
        </p:txBody>
      </p:sp>
      <p:sp>
        <p:nvSpPr>
          <p:cNvPr id="6" name="Title 1"/>
          <p:cNvSpPr txBox="1">
            <a:spLocks/>
          </p:cNvSpPr>
          <p:nvPr/>
        </p:nvSpPr>
        <p:spPr>
          <a:xfrm>
            <a:off x="284635" y="178566"/>
            <a:ext cx="11632061" cy="1378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solidFill>
                  <a:srgbClr val="7030A0"/>
                </a:solidFill>
                <a:latin typeface="Arial" panose="020B0604020202020204" pitchFamily="34" charset="0"/>
                <a:cs typeface="Arial" panose="020B0604020202020204" pitchFamily="34" charset="0"/>
              </a:rPr>
              <a:t>Recommendation (3): CASE STUDIES</a:t>
            </a:r>
          </a:p>
        </p:txBody>
      </p:sp>
      <p:sp>
        <p:nvSpPr>
          <p:cNvPr id="7" name="Content Placeholder 2"/>
          <p:cNvSpPr>
            <a:spLocks noGrp="1"/>
          </p:cNvSpPr>
          <p:nvPr>
            <p:ph idx="1"/>
          </p:nvPr>
        </p:nvSpPr>
        <p:spPr>
          <a:xfrm>
            <a:off x="366860" y="1556792"/>
            <a:ext cx="11549836" cy="3882474"/>
          </a:xfrm>
        </p:spPr>
        <p:txBody>
          <a:bodyPr>
            <a:normAutofit/>
          </a:bodyPr>
          <a:lstStyle/>
          <a:p>
            <a:pPr marL="0" indent="0" algn="l">
              <a:lnSpc>
                <a:spcPct val="100000"/>
              </a:lnSpc>
              <a:spcBef>
                <a:spcPts val="0"/>
              </a:spcBef>
              <a:buNone/>
            </a:pPr>
            <a:r>
              <a:rPr lang="en-GB" sz="1800" b="1" i="0" dirty="0">
                <a:solidFill>
                  <a:srgbClr val="73388C"/>
                </a:solidFill>
                <a:effectLst/>
                <a:latin typeface="Montserrat" panose="00000500000000000000" pitchFamily="2" charset="0"/>
              </a:rPr>
              <a:t>Case Studies</a:t>
            </a:r>
          </a:p>
          <a:p>
            <a:pPr marL="0" indent="0" algn="l">
              <a:lnSpc>
                <a:spcPct val="100000"/>
              </a:lnSpc>
              <a:spcBef>
                <a:spcPts val="0"/>
              </a:spcBef>
              <a:buNone/>
            </a:pPr>
            <a:endParaRPr lang="en-GB" sz="1800" b="0" i="0" dirty="0">
              <a:solidFill>
                <a:srgbClr val="73388C"/>
              </a:solidFill>
              <a:effectLst/>
              <a:latin typeface="Montserrat" panose="00000500000000000000" pitchFamily="2" charset="0"/>
            </a:endParaRPr>
          </a:p>
          <a:p>
            <a:pPr marL="0" indent="0" algn="l">
              <a:lnSpc>
                <a:spcPct val="100000"/>
              </a:lnSpc>
              <a:spcBef>
                <a:spcPts val="0"/>
              </a:spcBef>
              <a:buNone/>
            </a:pPr>
            <a:r>
              <a:rPr lang="en-GB" sz="1800" b="0" i="0" dirty="0">
                <a:solidFill>
                  <a:srgbClr val="686A85"/>
                </a:solidFill>
                <a:effectLst/>
                <a:latin typeface="Montserrat" panose="00000500000000000000" pitchFamily="2" charset="0"/>
              </a:rPr>
              <a:t>There are many people who are happy to share their stories in a bid to help others to find support. Some people may prefer to share their experiences anonymously and this should be </a:t>
            </a:r>
            <a:r>
              <a:rPr lang="en-GB" sz="1800" b="1" i="0" dirty="0">
                <a:solidFill>
                  <a:srgbClr val="686A85"/>
                </a:solidFill>
                <a:effectLst/>
                <a:latin typeface="Montserrat" panose="00000500000000000000" pitchFamily="2" charset="0"/>
              </a:rPr>
              <a:t>respected</a:t>
            </a:r>
            <a:r>
              <a:rPr lang="en-GB" sz="1800" b="0" i="0" dirty="0">
                <a:solidFill>
                  <a:srgbClr val="686A85"/>
                </a:solidFill>
                <a:effectLst/>
                <a:latin typeface="Montserrat" panose="00000500000000000000" pitchFamily="2" charset="0"/>
              </a:rPr>
              <a:t> by the journalist.</a:t>
            </a:r>
          </a:p>
          <a:p>
            <a:pPr marL="0" indent="0" algn="l">
              <a:lnSpc>
                <a:spcPct val="100000"/>
              </a:lnSpc>
              <a:spcBef>
                <a:spcPts val="0"/>
              </a:spcBef>
              <a:buNone/>
            </a:pPr>
            <a:endParaRPr lang="en-GB" sz="1800" b="0" i="0" dirty="0">
              <a:solidFill>
                <a:srgbClr val="686A85"/>
              </a:solidFill>
              <a:effectLst/>
              <a:latin typeface="Montserrat" panose="00000500000000000000" pitchFamily="2" charset="0"/>
            </a:endParaRPr>
          </a:p>
          <a:p>
            <a:pPr marL="0" indent="0" algn="l">
              <a:lnSpc>
                <a:spcPct val="100000"/>
              </a:lnSpc>
              <a:spcBef>
                <a:spcPts val="0"/>
              </a:spcBef>
              <a:buNone/>
            </a:pPr>
            <a:r>
              <a:rPr lang="en-GB" sz="1800" b="0" i="0" dirty="0">
                <a:solidFill>
                  <a:srgbClr val="686A85"/>
                </a:solidFill>
                <a:effectLst/>
                <a:latin typeface="Montserrat" panose="00000500000000000000" pitchFamily="2" charset="0"/>
              </a:rPr>
              <a:t>Journalists and editors should spend time </a:t>
            </a:r>
            <a:r>
              <a:rPr lang="en-GB" sz="1800" b="1" i="0" dirty="0">
                <a:solidFill>
                  <a:srgbClr val="686A85"/>
                </a:solidFill>
                <a:effectLst/>
                <a:latin typeface="Montserrat" panose="00000500000000000000" pitchFamily="2" charset="0"/>
              </a:rPr>
              <a:t>getting to know people</a:t>
            </a:r>
            <a:r>
              <a:rPr lang="en-GB" sz="1800" b="0" i="0" dirty="0">
                <a:solidFill>
                  <a:srgbClr val="686A85"/>
                </a:solidFill>
                <a:effectLst/>
                <a:latin typeface="Montserrat" panose="00000500000000000000" pitchFamily="2" charset="0"/>
              </a:rPr>
              <a:t> and learning more about their experiences. Interview subjects deserve to be treated as </a:t>
            </a:r>
            <a:r>
              <a:rPr lang="en-GB" sz="1800" b="1" i="0" dirty="0">
                <a:solidFill>
                  <a:srgbClr val="686A85"/>
                </a:solidFill>
                <a:effectLst/>
                <a:latin typeface="Montserrat" panose="00000500000000000000" pitchFamily="2" charset="0"/>
              </a:rPr>
              <a:t>humans</a:t>
            </a:r>
            <a:r>
              <a:rPr lang="en-GB" sz="1800" b="0" i="0" dirty="0">
                <a:solidFill>
                  <a:srgbClr val="686A85"/>
                </a:solidFill>
                <a:effectLst/>
                <a:latin typeface="Montserrat" panose="00000500000000000000" pitchFamily="2" charset="0"/>
              </a:rPr>
              <a:t>. </a:t>
            </a:r>
          </a:p>
          <a:p>
            <a:pPr marL="0" indent="0" algn="l">
              <a:lnSpc>
                <a:spcPct val="100000"/>
              </a:lnSpc>
              <a:spcBef>
                <a:spcPts val="0"/>
              </a:spcBef>
              <a:buNone/>
            </a:pPr>
            <a:endParaRPr lang="en-GB" sz="1800" dirty="0">
              <a:solidFill>
                <a:srgbClr val="686A85"/>
              </a:solidFill>
              <a:latin typeface="Montserrat" panose="00000500000000000000" pitchFamily="2" charset="0"/>
            </a:endParaRPr>
          </a:p>
          <a:p>
            <a:pPr marL="0" indent="0" algn="l">
              <a:lnSpc>
                <a:spcPct val="100000"/>
              </a:lnSpc>
              <a:spcBef>
                <a:spcPts val="0"/>
              </a:spcBef>
              <a:buNone/>
            </a:pPr>
            <a:r>
              <a:rPr lang="en-GB" sz="1800" b="0" i="0" dirty="0">
                <a:solidFill>
                  <a:srgbClr val="686A85"/>
                </a:solidFill>
                <a:effectLst/>
                <a:latin typeface="Montserrat" panose="00000500000000000000" pitchFamily="2" charset="0"/>
              </a:rPr>
              <a:t>A person’s story might be ignored because it is not ‘interesting enough’, but all stories are worth telling if they can help others into recovery.</a:t>
            </a:r>
          </a:p>
          <a:p>
            <a:pPr marL="0" indent="0" algn="l">
              <a:lnSpc>
                <a:spcPct val="100000"/>
              </a:lnSpc>
              <a:spcBef>
                <a:spcPts val="0"/>
              </a:spcBef>
              <a:buNone/>
            </a:pPr>
            <a:endParaRPr lang="en-GB" sz="1800" b="0" i="0" dirty="0">
              <a:solidFill>
                <a:srgbClr val="686A85"/>
              </a:solidFill>
              <a:effectLst/>
              <a:latin typeface="Montserrat" panose="00000500000000000000" pitchFamily="2" charset="0"/>
            </a:endParaRPr>
          </a:p>
          <a:p>
            <a:pPr marL="0" indent="0" algn="l">
              <a:lnSpc>
                <a:spcPct val="100000"/>
              </a:lnSpc>
              <a:spcBef>
                <a:spcPts val="0"/>
              </a:spcBef>
              <a:buNone/>
            </a:pPr>
            <a:r>
              <a:rPr lang="en-GB" sz="1800" b="0" i="0" dirty="0">
                <a:solidFill>
                  <a:srgbClr val="686A85"/>
                </a:solidFill>
                <a:effectLst/>
                <a:latin typeface="Montserrat" panose="00000500000000000000" pitchFamily="2" charset="0"/>
              </a:rPr>
              <a:t>Interview subjects should be offered </a:t>
            </a:r>
            <a:r>
              <a:rPr lang="en-GB" sz="1800" b="1" i="0" dirty="0">
                <a:solidFill>
                  <a:srgbClr val="686A85"/>
                </a:solidFill>
                <a:effectLst/>
                <a:latin typeface="Montserrat" panose="00000500000000000000" pitchFamily="2" charset="0"/>
              </a:rPr>
              <a:t>copy approval</a:t>
            </a:r>
            <a:r>
              <a:rPr lang="en-GB" sz="1800" b="0" i="0" dirty="0">
                <a:solidFill>
                  <a:srgbClr val="686A85"/>
                </a:solidFill>
                <a:effectLst/>
                <a:latin typeface="Montserrat" panose="00000500000000000000" pitchFamily="2" charset="0"/>
              </a:rPr>
              <a:t> of their own quotes and contributions.</a:t>
            </a:r>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spTree>
    <p:extLst>
      <p:ext uri="{BB962C8B-B14F-4D97-AF65-F5344CB8AC3E}">
        <p14:creationId xmlns:p14="http://schemas.microsoft.com/office/powerpoint/2010/main" val="236971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6840" y="413792"/>
            <a:ext cx="8229600" cy="1143000"/>
          </a:xfrm>
        </p:spPr>
        <p:txBody>
          <a:bodyPr>
            <a:normAutofit/>
          </a:bodyPr>
          <a:lstStyle/>
          <a:p>
            <a:r>
              <a:rPr lang="en-GB" sz="3200" dirty="0">
                <a:latin typeface="Arial" panose="020B0604020202020204" pitchFamily="34" charset="0"/>
                <a:cs typeface="Arial" panose="020B0604020202020204" pitchFamily="34" charset="0"/>
              </a:rPr>
              <a:t> </a:t>
            </a:r>
          </a:p>
        </p:txBody>
      </p:sp>
      <p:sp>
        <p:nvSpPr>
          <p:cNvPr id="6" name="Title 1"/>
          <p:cNvSpPr txBox="1">
            <a:spLocks/>
          </p:cNvSpPr>
          <p:nvPr/>
        </p:nvSpPr>
        <p:spPr>
          <a:xfrm>
            <a:off x="205047" y="64423"/>
            <a:ext cx="11781905" cy="727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4000" dirty="0">
                <a:solidFill>
                  <a:srgbClr val="7030A0"/>
                </a:solidFill>
                <a:latin typeface="Arial" panose="020B0604020202020204" pitchFamily="34" charset="0"/>
                <a:cs typeface="Arial" panose="020B0604020202020204" pitchFamily="34" charset="0"/>
              </a:rPr>
              <a:t>Recommendation (4): SUPPORT INFORMATION</a:t>
            </a:r>
          </a:p>
        </p:txBody>
      </p:sp>
      <p:sp>
        <p:nvSpPr>
          <p:cNvPr id="7" name="Content Placeholder 2"/>
          <p:cNvSpPr>
            <a:spLocks noGrp="1"/>
          </p:cNvSpPr>
          <p:nvPr>
            <p:ph idx="1"/>
          </p:nvPr>
        </p:nvSpPr>
        <p:spPr>
          <a:xfrm>
            <a:off x="303341" y="2703778"/>
            <a:ext cx="6813451" cy="2946523"/>
          </a:xfrm>
        </p:spPr>
        <p:txBody>
          <a:bodyPr>
            <a:normAutofit/>
          </a:bodyPr>
          <a:lstStyle/>
          <a:p>
            <a:r>
              <a:rPr lang="en-GB" dirty="0">
                <a:solidFill>
                  <a:srgbClr val="7030A0"/>
                </a:solidFill>
              </a:rPr>
              <a:t> This is already standard practice for media stories covering issues such as mental health, suicide, abuse, domestic abuse</a:t>
            </a:r>
          </a:p>
          <a:p>
            <a:r>
              <a:rPr lang="en-GB" dirty="0">
                <a:solidFill>
                  <a:srgbClr val="7030A0"/>
                </a:solidFill>
              </a:rPr>
              <a:t>The Toolkit includes a list of useful sources of information and support from across the UK – journalists can use these to signpost readers/viewers to support.</a:t>
            </a:r>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sp>
        <p:nvSpPr>
          <p:cNvPr id="4" name="TextBox 3">
            <a:extLst>
              <a:ext uri="{FF2B5EF4-FFF2-40B4-BE49-F238E27FC236}">
                <a16:creationId xmlns:a16="http://schemas.microsoft.com/office/drawing/2014/main" id="{FFCE77B8-558D-AA66-22B0-4CEFCEF1F38B}"/>
              </a:ext>
            </a:extLst>
          </p:cNvPr>
          <p:cNvSpPr txBox="1"/>
          <p:nvPr/>
        </p:nvSpPr>
        <p:spPr>
          <a:xfrm>
            <a:off x="303341" y="891137"/>
            <a:ext cx="6813451" cy="1323439"/>
          </a:xfrm>
          <a:prstGeom prst="rect">
            <a:avLst/>
          </a:prstGeom>
          <a:noFill/>
          <a:ln>
            <a:solidFill>
              <a:srgbClr val="7030A0"/>
            </a:solidFill>
          </a:ln>
        </p:spPr>
        <p:txBody>
          <a:bodyPr wrap="square">
            <a:spAutoFit/>
          </a:bodyPr>
          <a:lstStyle/>
          <a:p>
            <a:pPr algn="l"/>
            <a:r>
              <a:rPr lang="en-GB" sz="2000" b="1" i="0" dirty="0">
                <a:solidFill>
                  <a:srgbClr val="73388C"/>
                </a:solidFill>
                <a:effectLst/>
                <a:latin typeface="Montserrat" panose="00000500000000000000" pitchFamily="2" charset="0"/>
              </a:rPr>
              <a:t>Support Information</a:t>
            </a:r>
          </a:p>
          <a:p>
            <a:pPr algn="l"/>
            <a:endParaRPr lang="en-GB" sz="2000" b="0" i="0" dirty="0">
              <a:solidFill>
                <a:srgbClr val="73388C"/>
              </a:solidFill>
              <a:effectLst/>
              <a:latin typeface="Montserrat" panose="00000500000000000000" pitchFamily="2" charset="0"/>
            </a:endParaRPr>
          </a:p>
          <a:p>
            <a:pPr algn="l"/>
            <a:r>
              <a:rPr lang="en-GB" sz="2000" b="0" i="0" dirty="0">
                <a:solidFill>
                  <a:srgbClr val="686A85"/>
                </a:solidFill>
                <a:effectLst/>
                <a:latin typeface="Montserrat" panose="00000500000000000000" pitchFamily="2" charset="0"/>
              </a:rPr>
              <a:t>Support information should </a:t>
            </a:r>
            <a:r>
              <a:rPr lang="en-GB" sz="2000" b="1" i="0" dirty="0">
                <a:solidFill>
                  <a:srgbClr val="686A85"/>
                </a:solidFill>
                <a:effectLst/>
                <a:latin typeface="Montserrat" panose="00000500000000000000" pitchFamily="2" charset="0"/>
              </a:rPr>
              <a:t>always be included</a:t>
            </a:r>
            <a:r>
              <a:rPr lang="en-GB" sz="2000" b="0" i="0" dirty="0">
                <a:solidFill>
                  <a:srgbClr val="686A85"/>
                </a:solidFill>
                <a:effectLst/>
                <a:latin typeface="Montserrat" panose="00000500000000000000" pitchFamily="2" charset="0"/>
              </a:rPr>
              <a:t> in any article that is reporting on alcohol and/or drugs.</a:t>
            </a:r>
          </a:p>
        </p:txBody>
      </p:sp>
      <p:pic>
        <p:nvPicPr>
          <p:cNvPr id="8" name="Picture 7">
            <a:extLst>
              <a:ext uri="{FF2B5EF4-FFF2-40B4-BE49-F238E27FC236}">
                <a16:creationId xmlns:a16="http://schemas.microsoft.com/office/drawing/2014/main" id="{97552A63-4E8F-6637-782C-3A5460F17830}"/>
              </a:ext>
            </a:extLst>
          </p:cNvPr>
          <p:cNvPicPr>
            <a:picLocks noChangeAspect="1"/>
          </p:cNvPicPr>
          <p:nvPr/>
        </p:nvPicPr>
        <p:blipFill rotWithShape="1">
          <a:blip r:embed="rId5"/>
          <a:srcRect l="29222" t="9812" r="32712" b="8967"/>
          <a:stretch/>
        </p:blipFill>
        <p:spPr>
          <a:xfrm>
            <a:off x="7402477" y="791631"/>
            <a:ext cx="4486181" cy="5384237"/>
          </a:xfrm>
          <a:prstGeom prst="rect">
            <a:avLst/>
          </a:prstGeom>
        </p:spPr>
      </p:pic>
    </p:spTree>
    <p:extLst>
      <p:ext uri="{BB962C8B-B14F-4D97-AF65-F5344CB8AC3E}">
        <p14:creationId xmlns:p14="http://schemas.microsoft.com/office/powerpoint/2010/main" val="2810522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6840" y="413792"/>
            <a:ext cx="8229600" cy="1143000"/>
          </a:xfrm>
        </p:spPr>
        <p:txBody>
          <a:bodyPr>
            <a:normAutofit/>
          </a:bodyPr>
          <a:lstStyle/>
          <a:p>
            <a:r>
              <a:rPr lang="en-GB" sz="3200" dirty="0">
                <a:latin typeface="Arial" panose="020B0604020202020204" pitchFamily="34" charset="0"/>
                <a:cs typeface="Arial" panose="020B0604020202020204" pitchFamily="34" charset="0"/>
              </a:rPr>
              <a:t> </a:t>
            </a:r>
          </a:p>
        </p:txBody>
      </p:sp>
      <p:sp>
        <p:nvSpPr>
          <p:cNvPr id="6" name="Title 1"/>
          <p:cNvSpPr txBox="1">
            <a:spLocks/>
          </p:cNvSpPr>
          <p:nvPr/>
        </p:nvSpPr>
        <p:spPr>
          <a:xfrm>
            <a:off x="284635" y="178566"/>
            <a:ext cx="11632061" cy="1378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solidFill>
                  <a:srgbClr val="7030A0"/>
                </a:solidFill>
                <a:latin typeface="Arial" panose="020B0604020202020204" pitchFamily="34" charset="0"/>
                <a:cs typeface="Arial" panose="020B0604020202020204" pitchFamily="34" charset="0"/>
              </a:rPr>
              <a:t>Recommendation 5: Education and Stigma </a:t>
            </a:r>
          </a:p>
        </p:txBody>
      </p:sp>
      <p:sp>
        <p:nvSpPr>
          <p:cNvPr id="7" name="Content Placeholder 2"/>
          <p:cNvSpPr>
            <a:spLocks noGrp="1"/>
          </p:cNvSpPr>
          <p:nvPr>
            <p:ph idx="1"/>
          </p:nvPr>
        </p:nvSpPr>
        <p:spPr>
          <a:xfrm>
            <a:off x="284635" y="1731018"/>
            <a:ext cx="11622730" cy="3872755"/>
          </a:xfrm>
          <a:ln>
            <a:solidFill>
              <a:srgbClr val="7030A0"/>
            </a:solidFill>
          </a:ln>
        </p:spPr>
        <p:txBody>
          <a:bodyPr>
            <a:normAutofit/>
          </a:bodyPr>
          <a:lstStyle/>
          <a:p>
            <a:pPr marL="0" indent="0">
              <a:lnSpc>
                <a:spcPct val="100000"/>
              </a:lnSpc>
              <a:spcBef>
                <a:spcPts val="0"/>
              </a:spcBef>
              <a:buNone/>
            </a:pPr>
            <a:r>
              <a:rPr lang="en-GB" sz="2000" b="1" dirty="0"/>
              <a:t> </a:t>
            </a:r>
            <a:r>
              <a:rPr lang="en-GB" sz="2000" b="1" i="0" dirty="0">
                <a:solidFill>
                  <a:srgbClr val="73388C"/>
                </a:solidFill>
                <a:effectLst/>
                <a:latin typeface="Montserrat" panose="00000500000000000000" pitchFamily="2" charset="0"/>
              </a:rPr>
              <a:t>Education and Stigma</a:t>
            </a:r>
          </a:p>
          <a:p>
            <a:pPr marL="0" indent="0">
              <a:lnSpc>
                <a:spcPct val="100000"/>
              </a:lnSpc>
              <a:spcBef>
                <a:spcPts val="0"/>
              </a:spcBef>
              <a:buNone/>
            </a:pPr>
            <a:endParaRPr lang="en-GB" sz="2000" b="0" i="0" dirty="0">
              <a:solidFill>
                <a:srgbClr val="73388C"/>
              </a:solidFill>
              <a:effectLst/>
              <a:latin typeface="Montserrat" panose="00000500000000000000" pitchFamily="2" charset="0"/>
            </a:endParaRPr>
          </a:p>
          <a:p>
            <a:pPr algn="l">
              <a:lnSpc>
                <a:spcPct val="100000"/>
              </a:lnSpc>
              <a:spcBef>
                <a:spcPts val="0"/>
              </a:spcBef>
            </a:pPr>
            <a:r>
              <a:rPr lang="en-GB" sz="2000" b="0" i="0" dirty="0">
                <a:solidFill>
                  <a:srgbClr val="686A85"/>
                </a:solidFill>
                <a:effectLst/>
                <a:latin typeface="Montserrat" panose="00000500000000000000" pitchFamily="2" charset="0"/>
              </a:rPr>
              <a:t>Lived experience stories will not only be more compelling for readers but will actually help others. By including </a:t>
            </a:r>
            <a:r>
              <a:rPr lang="en-GB" sz="2000" b="1" i="0" dirty="0">
                <a:solidFill>
                  <a:srgbClr val="686A85"/>
                </a:solidFill>
                <a:effectLst/>
                <a:latin typeface="Montserrat" panose="00000500000000000000" pitchFamily="2" charset="0"/>
              </a:rPr>
              <a:t>honest</a:t>
            </a:r>
            <a:r>
              <a:rPr lang="en-GB" sz="2000" b="0" i="0" dirty="0">
                <a:solidFill>
                  <a:srgbClr val="686A85"/>
                </a:solidFill>
                <a:effectLst/>
                <a:latin typeface="Montserrat" panose="00000500000000000000" pitchFamily="2" charset="0"/>
              </a:rPr>
              <a:t> accounts of alcohol/drug use and recovery you can promote the message that people can and do recover.</a:t>
            </a:r>
          </a:p>
          <a:p>
            <a:pPr marL="0" indent="0" algn="l">
              <a:lnSpc>
                <a:spcPct val="100000"/>
              </a:lnSpc>
              <a:spcBef>
                <a:spcPts val="0"/>
              </a:spcBef>
              <a:buNone/>
            </a:pPr>
            <a:endParaRPr lang="en-GB" sz="2000" b="0" i="0" dirty="0">
              <a:solidFill>
                <a:srgbClr val="686A85"/>
              </a:solidFill>
              <a:effectLst/>
              <a:latin typeface="Montserrat" panose="00000500000000000000" pitchFamily="2" charset="0"/>
            </a:endParaRPr>
          </a:p>
          <a:p>
            <a:pPr algn="l">
              <a:lnSpc>
                <a:spcPct val="100000"/>
              </a:lnSpc>
              <a:spcBef>
                <a:spcPts val="0"/>
              </a:spcBef>
            </a:pPr>
            <a:r>
              <a:rPr lang="en-GB" sz="2000" b="0" i="0" dirty="0">
                <a:solidFill>
                  <a:srgbClr val="686A85"/>
                </a:solidFill>
                <a:effectLst/>
                <a:latin typeface="Montserrat" panose="00000500000000000000" pitchFamily="2" charset="0"/>
              </a:rPr>
              <a:t>People usually remember a story more vividly if it reflects the human experience, helping readers to </a:t>
            </a:r>
            <a:r>
              <a:rPr lang="en-GB" sz="2000" b="1" i="0" dirty="0">
                <a:solidFill>
                  <a:srgbClr val="686A85"/>
                </a:solidFill>
                <a:effectLst/>
                <a:latin typeface="Montserrat" panose="00000500000000000000" pitchFamily="2" charset="0"/>
              </a:rPr>
              <a:t>relate and empathise</a:t>
            </a:r>
            <a:r>
              <a:rPr lang="en-GB" sz="2000" b="0" i="0" dirty="0">
                <a:solidFill>
                  <a:srgbClr val="686A85"/>
                </a:solidFill>
                <a:effectLst/>
                <a:latin typeface="Montserrat" panose="00000500000000000000" pitchFamily="2" charset="0"/>
              </a:rPr>
              <a:t> more with those involved.</a:t>
            </a:r>
          </a:p>
          <a:p>
            <a:pPr marL="0" indent="0" algn="l">
              <a:lnSpc>
                <a:spcPct val="100000"/>
              </a:lnSpc>
              <a:spcBef>
                <a:spcPts val="0"/>
              </a:spcBef>
              <a:buNone/>
            </a:pPr>
            <a:endParaRPr lang="en-GB" sz="2000" b="0" i="0" dirty="0">
              <a:solidFill>
                <a:srgbClr val="686A85"/>
              </a:solidFill>
              <a:effectLst/>
              <a:latin typeface="Montserrat" panose="00000500000000000000" pitchFamily="2" charset="0"/>
            </a:endParaRPr>
          </a:p>
          <a:p>
            <a:pPr algn="l">
              <a:lnSpc>
                <a:spcPct val="100000"/>
              </a:lnSpc>
              <a:spcBef>
                <a:spcPts val="0"/>
              </a:spcBef>
            </a:pPr>
            <a:r>
              <a:rPr lang="en-GB" sz="2000" b="0" i="0" dirty="0">
                <a:solidFill>
                  <a:srgbClr val="686A85"/>
                </a:solidFill>
                <a:effectLst/>
                <a:latin typeface="Montserrat" panose="00000500000000000000" pitchFamily="2" charset="0"/>
              </a:rPr>
              <a:t>There are many support groups and recovery communities that are happy and willing to speak to journalists. We recommend that journalists and editors reach out to groups and communities to learn more about their work.</a:t>
            </a:r>
          </a:p>
          <a:p>
            <a:pPr marL="0" indent="0">
              <a:lnSpc>
                <a:spcPct val="100000"/>
              </a:lnSpc>
              <a:spcBef>
                <a:spcPts val="0"/>
              </a:spcBef>
              <a:buNone/>
            </a:pPr>
            <a:endParaRPr lang="en-GB" sz="2000" b="1" dirty="0"/>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spTree>
    <p:extLst>
      <p:ext uri="{BB962C8B-B14F-4D97-AF65-F5344CB8AC3E}">
        <p14:creationId xmlns:p14="http://schemas.microsoft.com/office/powerpoint/2010/main" val="97223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6840" y="413792"/>
            <a:ext cx="8229600" cy="1143000"/>
          </a:xfrm>
        </p:spPr>
        <p:txBody>
          <a:bodyPr>
            <a:normAutofit/>
          </a:bodyPr>
          <a:lstStyle/>
          <a:p>
            <a:r>
              <a:rPr lang="en-GB" sz="3200" dirty="0">
                <a:latin typeface="Arial" panose="020B0604020202020204" pitchFamily="34" charset="0"/>
                <a:cs typeface="Arial" panose="020B0604020202020204" pitchFamily="34" charset="0"/>
              </a:rPr>
              <a:t> </a:t>
            </a:r>
          </a:p>
        </p:txBody>
      </p:sp>
      <p:sp>
        <p:nvSpPr>
          <p:cNvPr id="6" name="Title 1"/>
          <p:cNvSpPr txBox="1">
            <a:spLocks/>
          </p:cNvSpPr>
          <p:nvPr/>
        </p:nvSpPr>
        <p:spPr>
          <a:xfrm>
            <a:off x="284635" y="51003"/>
            <a:ext cx="11632061" cy="7551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solidFill>
                  <a:srgbClr val="7030A0"/>
                </a:solidFill>
                <a:latin typeface="Arial" panose="020B0604020202020204" pitchFamily="34" charset="0"/>
                <a:cs typeface="Arial" panose="020B0604020202020204" pitchFamily="34" charset="0"/>
              </a:rPr>
              <a:t>Reporting of Substance – The Response</a:t>
            </a:r>
          </a:p>
        </p:txBody>
      </p:sp>
      <p:sp>
        <p:nvSpPr>
          <p:cNvPr id="7" name="Content Placeholder 2"/>
          <p:cNvSpPr>
            <a:spLocks noGrp="1"/>
          </p:cNvSpPr>
          <p:nvPr>
            <p:ph idx="1"/>
          </p:nvPr>
        </p:nvSpPr>
        <p:spPr>
          <a:xfrm>
            <a:off x="838200" y="2090833"/>
            <a:ext cx="10515600" cy="4351338"/>
          </a:xfrm>
        </p:spPr>
        <p:txBody>
          <a:bodyPr>
            <a:normAutofit/>
          </a:bodyPr>
          <a:lstStyle/>
          <a:p>
            <a:pPr marL="0" indent="0">
              <a:buNone/>
            </a:pPr>
            <a:r>
              <a:rPr lang="en-GB" b="1" dirty="0"/>
              <a:t> </a:t>
            </a:r>
          </a:p>
          <a:p>
            <a:pPr marL="0" indent="0">
              <a:buNone/>
            </a:pPr>
            <a:endParaRPr lang="en-GB" b="1" dirty="0"/>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sp>
        <p:nvSpPr>
          <p:cNvPr id="4" name="TextBox 3">
            <a:extLst>
              <a:ext uri="{FF2B5EF4-FFF2-40B4-BE49-F238E27FC236}">
                <a16:creationId xmlns:a16="http://schemas.microsoft.com/office/drawing/2014/main" id="{8E96FCF1-14E4-6788-BAB2-097CA2CA9B5B}"/>
              </a:ext>
            </a:extLst>
          </p:cNvPr>
          <p:cNvSpPr txBox="1"/>
          <p:nvPr/>
        </p:nvSpPr>
        <p:spPr>
          <a:xfrm>
            <a:off x="423374" y="806127"/>
            <a:ext cx="8962882" cy="3170099"/>
          </a:xfrm>
          <a:prstGeom prst="rect">
            <a:avLst/>
          </a:prstGeom>
          <a:noFill/>
        </p:spPr>
        <p:txBody>
          <a:bodyPr wrap="square">
            <a:spAutoFit/>
          </a:bodyPr>
          <a:lstStyle/>
          <a:p>
            <a:pPr marL="342900" lvl="0" indent="-342900">
              <a:spcAft>
                <a:spcPts val="1200"/>
              </a:spcAft>
              <a:buFont typeface="Wingdings" panose="05000000000000000000" pitchFamily="2" charset="2"/>
              <a:buChar char="v"/>
            </a:pP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Shared with </a:t>
            </a:r>
            <a:r>
              <a:rPr lang="en-GB"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211 journalists </a:t>
            </a: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directly and </a:t>
            </a:r>
            <a:r>
              <a:rPr lang="en-GB"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50 media outlets </a:t>
            </a: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at launch including BBC News, STV News, The National, The Herald, The Telegraph, The Guardian, etc.</a:t>
            </a:r>
          </a:p>
          <a:p>
            <a:pPr marL="342900" lvl="0" indent="-342900">
              <a:spcAft>
                <a:spcPts val="1200"/>
              </a:spcAft>
              <a:buFont typeface="Wingdings" panose="05000000000000000000" pitchFamily="2" charset="2"/>
              <a:buChar char="v"/>
            </a:pP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Our media enquiries now </a:t>
            </a:r>
            <a:r>
              <a:rPr lang="en-GB"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often include references </a:t>
            </a: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to the Toolkit (e.g. </a:t>
            </a:r>
            <a:r>
              <a:rPr lang="en-GB" sz="20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 have read your toolkit and want to make sure I am responding correctly.’</a:t>
            </a: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spcAft>
                <a:spcPts val="1200"/>
              </a:spcAft>
              <a:buFont typeface="Wingdings" panose="05000000000000000000" pitchFamily="2" charset="2"/>
              <a:buChar char="v"/>
            </a:pPr>
            <a:r>
              <a:rPr lang="en-GB"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1,592 page views </a:t>
            </a: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and </a:t>
            </a:r>
            <a:r>
              <a:rPr lang="en-GB"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322 shares </a:t>
            </a: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from the Scottish Families website directly</a:t>
            </a:r>
          </a:p>
          <a:p>
            <a:pPr marL="342900" lvl="0" indent="-342900">
              <a:spcAft>
                <a:spcPts val="1200"/>
              </a:spcAft>
              <a:buFont typeface="Wingdings" panose="05000000000000000000" pitchFamily="2" charset="2"/>
              <a:buChar char="v"/>
            </a:pP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10,235 </a:t>
            </a:r>
            <a:r>
              <a:rPr lang="en-GB"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impressions</a:t>
            </a: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and </a:t>
            </a:r>
            <a:r>
              <a:rPr lang="en-GB"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640 engagements </a:t>
            </a:r>
            <a:r>
              <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on social media in the launch month June 2022</a:t>
            </a:r>
          </a:p>
          <a:p>
            <a:pPr marL="342900" lvl="0" indent="-342900">
              <a:spcAft>
                <a:spcPts val="1200"/>
              </a:spcAft>
              <a:buFont typeface="Wingdings" panose="05000000000000000000" pitchFamily="2" charset="2"/>
              <a:buChar char="v"/>
            </a:pPr>
            <a:r>
              <a:rPr lang="en-GB"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Widely shared and supported </a:t>
            </a:r>
            <a:r>
              <a:rPr lang="en-GB" sz="2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by our partners – thank you!</a:t>
            </a:r>
            <a:endParaRPr lang="en-GB"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screenshot of a computer&#10;&#10;Description automatically generated">
            <a:extLst>
              <a:ext uri="{FF2B5EF4-FFF2-40B4-BE49-F238E27FC236}">
                <a16:creationId xmlns:a16="http://schemas.microsoft.com/office/drawing/2014/main" id="{04EFBFF7-7451-3127-D25C-471F5DC61EDC}"/>
              </a:ext>
            </a:extLst>
          </p:cNvPr>
          <p:cNvPicPr>
            <a:picLocks noChangeAspect="1"/>
          </p:cNvPicPr>
          <p:nvPr/>
        </p:nvPicPr>
        <p:blipFill rotWithShape="1">
          <a:blip r:embed="rId5"/>
          <a:srcRect l="30911" t="21567" r="37348" b="31246"/>
          <a:stretch/>
        </p:blipFill>
        <p:spPr bwMode="auto">
          <a:xfrm>
            <a:off x="423374" y="3947474"/>
            <a:ext cx="2303848" cy="1926429"/>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EF2DC49-C218-81B6-4E42-543BD852BEA6}"/>
              </a:ext>
            </a:extLst>
          </p:cNvPr>
          <p:cNvPicPr>
            <a:picLocks noChangeAspect="1"/>
          </p:cNvPicPr>
          <p:nvPr/>
        </p:nvPicPr>
        <p:blipFill rotWithShape="1">
          <a:blip r:embed="rId6"/>
          <a:srcRect l="31133" t="13333" r="38160" b="38994"/>
          <a:stretch/>
        </p:blipFill>
        <p:spPr>
          <a:xfrm>
            <a:off x="8543876" y="4140775"/>
            <a:ext cx="2248373" cy="1963441"/>
          </a:xfrm>
          <a:prstGeom prst="rect">
            <a:avLst/>
          </a:prstGeom>
        </p:spPr>
      </p:pic>
      <p:pic>
        <p:nvPicPr>
          <p:cNvPr id="12" name="Picture 11">
            <a:extLst>
              <a:ext uri="{FF2B5EF4-FFF2-40B4-BE49-F238E27FC236}">
                <a16:creationId xmlns:a16="http://schemas.microsoft.com/office/drawing/2014/main" id="{E3BCFA94-1CAB-3868-70AA-AA2403B3924F}"/>
              </a:ext>
            </a:extLst>
          </p:cNvPr>
          <p:cNvPicPr>
            <a:picLocks noChangeAspect="1"/>
          </p:cNvPicPr>
          <p:nvPr/>
        </p:nvPicPr>
        <p:blipFill rotWithShape="1">
          <a:blip r:embed="rId7"/>
          <a:srcRect l="30849" t="13082" r="38232" b="19873"/>
          <a:stretch/>
        </p:blipFill>
        <p:spPr>
          <a:xfrm>
            <a:off x="9700502" y="1240313"/>
            <a:ext cx="2264329" cy="2761757"/>
          </a:xfrm>
          <a:prstGeom prst="rect">
            <a:avLst/>
          </a:prstGeom>
        </p:spPr>
      </p:pic>
      <p:pic>
        <p:nvPicPr>
          <p:cNvPr id="13" name="Picture 12">
            <a:extLst>
              <a:ext uri="{FF2B5EF4-FFF2-40B4-BE49-F238E27FC236}">
                <a16:creationId xmlns:a16="http://schemas.microsoft.com/office/drawing/2014/main" id="{55D6F611-C5D2-400D-274B-2594D729FB11}"/>
              </a:ext>
            </a:extLst>
          </p:cNvPr>
          <p:cNvPicPr>
            <a:picLocks noChangeAspect="1"/>
          </p:cNvPicPr>
          <p:nvPr/>
        </p:nvPicPr>
        <p:blipFill rotWithShape="1">
          <a:blip r:embed="rId8"/>
          <a:srcRect l="31105" t="20371" r="37692" b="13081"/>
          <a:stretch/>
        </p:blipFill>
        <p:spPr>
          <a:xfrm>
            <a:off x="5803905" y="3947474"/>
            <a:ext cx="2381349" cy="2856849"/>
          </a:xfrm>
          <a:prstGeom prst="rect">
            <a:avLst/>
          </a:prstGeom>
        </p:spPr>
      </p:pic>
      <p:pic>
        <p:nvPicPr>
          <p:cNvPr id="15" name="Picture 14">
            <a:extLst>
              <a:ext uri="{FF2B5EF4-FFF2-40B4-BE49-F238E27FC236}">
                <a16:creationId xmlns:a16="http://schemas.microsoft.com/office/drawing/2014/main" id="{9011AEB9-9E45-9C90-D66B-7BC6897D468D}"/>
              </a:ext>
            </a:extLst>
          </p:cNvPr>
          <p:cNvPicPr>
            <a:picLocks noChangeAspect="1"/>
          </p:cNvPicPr>
          <p:nvPr/>
        </p:nvPicPr>
        <p:blipFill rotWithShape="1">
          <a:blip r:embed="rId9"/>
          <a:srcRect l="30859" t="14213" r="37938" b="29309"/>
          <a:stretch/>
        </p:blipFill>
        <p:spPr>
          <a:xfrm>
            <a:off x="3011049" y="4069020"/>
            <a:ext cx="2509029" cy="2554545"/>
          </a:xfrm>
          <a:prstGeom prst="rect">
            <a:avLst/>
          </a:prstGeom>
        </p:spPr>
      </p:pic>
    </p:spTree>
    <p:extLst>
      <p:ext uri="{BB962C8B-B14F-4D97-AF65-F5344CB8AC3E}">
        <p14:creationId xmlns:p14="http://schemas.microsoft.com/office/powerpoint/2010/main" val="21764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6840" y="413792"/>
            <a:ext cx="8229600" cy="1143000"/>
          </a:xfrm>
        </p:spPr>
        <p:txBody>
          <a:bodyPr>
            <a:normAutofit/>
          </a:bodyPr>
          <a:lstStyle/>
          <a:p>
            <a:r>
              <a:rPr lang="en-GB" sz="3200" dirty="0">
                <a:latin typeface="Arial" panose="020B0604020202020204" pitchFamily="34" charset="0"/>
                <a:cs typeface="Arial" panose="020B0604020202020204" pitchFamily="34" charset="0"/>
              </a:rPr>
              <a:t> </a:t>
            </a:r>
          </a:p>
        </p:txBody>
      </p:sp>
      <p:sp>
        <p:nvSpPr>
          <p:cNvPr id="6" name="Title 1"/>
          <p:cNvSpPr txBox="1">
            <a:spLocks/>
          </p:cNvSpPr>
          <p:nvPr/>
        </p:nvSpPr>
        <p:spPr>
          <a:xfrm>
            <a:off x="284635" y="178566"/>
            <a:ext cx="11632061" cy="62369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solidFill>
                  <a:srgbClr val="7030A0"/>
                </a:solidFill>
                <a:latin typeface="Arial" panose="020B0604020202020204" pitchFamily="34" charset="0"/>
                <a:cs typeface="Arial" panose="020B0604020202020204" pitchFamily="34" charset="0"/>
              </a:rPr>
              <a:t>How you can use Reporting of Substance</a:t>
            </a:r>
          </a:p>
        </p:txBody>
      </p:sp>
      <p:sp>
        <p:nvSpPr>
          <p:cNvPr id="7" name="Content Placeholder 2"/>
          <p:cNvSpPr>
            <a:spLocks noGrp="1"/>
          </p:cNvSpPr>
          <p:nvPr>
            <p:ph idx="1"/>
          </p:nvPr>
        </p:nvSpPr>
        <p:spPr>
          <a:xfrm>
            <a:off x="838200" y="2090833"/>
            <a:ext cx="10515600" cy="4351338"/>
          </a:xfrm>
        </p:spPr>
        <p:txBody>
          <a:bodyPr>
            <a:normAutofit/>
          </a:bodyPr>
          <a:lstStyle/>
          <a:p>
            <a:pPr marL="0" indent="0">
              <a:buNone/>
            </a:pPr>
            <a:r>
              <a:rPr lang="en-GB" b="1" dirty="0"/>
              <a:t> </a:t>
            </a:r>
          </a:p>
          <a:p>
            <a:pPr marL="0" indent="0">
              <a:buNone/>
            </a:pPr>
            <a:endParaRPr lang="en-GB" b="1" dirty="0"/>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030DD9F6-C93F-9695-CE80-6C28A02B7E7B}"/>
              </a:ext>
            </a:extLst>
          </p:cNvPr>
          <p:cNvPicPr>
            <a:picLocks noChangeAspect="1"/>
          </p:cNvPicPr>
          <p:nvPr/>
        </p:nvPicPr>
        <p:blipFill rotWithShape="1">
          <a:blip r:embed="rId5"/>
          <a:srcRect l="29913" t="10341" r="37181" b="22592"/>
          <a:stretch/>
        </p:blipFill>
        <p:spPr bwMode="auto">
          <a:xfrm>
            <a:off x="284635" y="3216447"/>
            <a:ext cx="2271185" cy="2603833"/>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645C224-B1B8-E8D1-7BDE-A00A8BCC80E3}"/>
              </a:ext>
            </a:extLst>
          </p:cNvPr>
          <p:cNvPicPr>
            <a:picLocks noChangeAspect="1"/>
          </p:cNvPicPr>
          <p:nvPr/>
        </p:nvPicPr>
        <p:blipFill rotWithShape="1">
          <a:blip r:embed="rId6"/>
          <a:srcRect l="30991" t="14213" r="37806" b="26415"/>
          <a:stretch/>
        </p:blipFill>
        <p:spPr>
          <a:xfrm>
            <a:off x="8777990" y="2375955"/>
            <a:ext cx="3288550" cy="3519718"/>
          </a:xfrm>
          <a:prstGeom prst="rect">
            <a:avLst/>
          </a:prstGeom>
        </p:spPr>
      </p:pic>
      <p:pic>
        <p:nvPicPr>
          <p:cNvPr id="10" name="Picture 9">
            <a:extLst>
              <a:ext uri="{FF2B5EF4-FFF2-40B4-BE49-F238E27FC236}">
                <a16:creationId xmlns:a16="http://schemas.microsoft.com/office/drawing/2014/main" id="{09DA20C9-A300-4B39-9294-F1F561E7B405}"/>
              </a:ext>
            </a:extLst>
          </p:cNvPr>
          <p:cNvPicPr>
            <a:picLocks noChangeAspect="1"/>
          </p:cNvPicPr>
          <p:nvPr/>
        </p:nvPicPr>
        <p:blipFill rotWithShape="1">
          <a:blip r:embed="rId7"/>
          <a:srcRect l="30991" t="14970" r="37806" b="21207"/>
          <a:stretch/>
        </p:blipFill>
        <p:spPr>
          <a:xfrm>
            <a:off x="2681724" y="3571955"/>
            <a:ext cx="2809907" cy="3233005"/>
          </a:xfrm>
          <a:prstGeom prst="rect">
            <a:avLst/>
          </a:prstGeom>
        </p:spPr>
      </p:pic>
      <p:sp>
        <p:nvSpPr>
          <p:cNvPr id="17" name="TextBox 16">
            <a:extLst>
              <a:ext uri="{FF2B5EF4-FFF2-40B4-BE49-F238E27FC236}">
                <a16:creationId xmlns:a16="http://schemas.microsoft.com/office/drawing/2014/main" id="{D08E010B-E73E-32E4-7A60-82A6BB527F76}"/>
              </a:ext>
            </a:extLst>
          </p:cNvPr>
          <p:cNvSpPr txBox="1"/>
          <p:nvPr/>
        </p:nvSpPr>
        <p:spPr>
          <a:xfrm>
            <a:off x="284635" y="805119"/>
            <a:ext cx="11398665" cy="2400657"/>
          </a:xfrm>
          <a:prstGeom prst="rect">
            <a:avLst/>
          </a:prstGeom>
          <a:noFill/>
        </p:spPr>
        <p:txBody>
          <a:bodyPr wrap="square" rtlCol="0">
            <a:spAutoFit/>
          </a:bodyPr>
          <a:lstStyle/>
          <a:p>
            <a:pPr marL="342900" indent="-342900">
              <a:spcAft>
                <a:spcPts val="1200"/>
              </a:spcAft>
              <a:buFont typeface="Wingdings" panose="05000000000000000000" pitchFamily="2" charset="2"/>
              <a:buChar char="Ø"/>
            </a:pPr>
            <a:r>
              <a:rPr lang="en-GB" sz="2200" dirty="0">
                <a:solidFill>
                  <a:srgbClr val="7030A0"/>
                </a:solidFill>
              </a:rPr>
              <a:t>Check out the Toolkit (link on next slide) and share with your networks and media contacts</a:t>
            </a:r>
          </a:p>
          <a:p>
            <a:pPr marL="342900" indent="-342900">
              <a:spcAft>
                <a:spcPts val="1200"/>
              </a:spcAft>
              <a:buFont typeface="Wingdings" panose="05000000000000000000" pitchFamily="2" charset="2"/>
              <a:buChar char="Ø"/>
            </a:pPr>
            <a:r>
              <a:rPr lang="en-GB" sz="2200" dirty="0">
                <a:solidFill>
                  <a:srgbClr val="7030A0"/>
                </a:solidFill>
              </a:rPr>
              <a:t>Share good examples of reporting using the hashtag #ReportingOfSubstance </a:t>
            </a:r>
          </a:p>
          <a:p>
            <a:pPr marL="342900" indent="-342900">
              <a:spcAft>
                <a:spcPts val="1200"/>
              </a:spcAft>
              <a:buFont typeface="Wingdings" panose="05000000000000000000" pitchFamily="2" charset="2"/>
              <a:buChar char="Ø"/>
            </a:pPr>
            <a:r>
              <a:rPr lang="en-GB" sz="2200" dirty="0">
                <a:solidFill>
                  <a:srgbClr val="7030A0"/>
                </a:solidFill>
              </a:rPr>
              <a:t>You can also name check the journalist to thank them for upholding the guidelines</a:t>
            </a:r>
          </a:p>
          <a:p>
            <a:pPr marL="342900" indent="-342900">
              <a:spcAft>
                <a:spcPts val="1200"/>
              </a:spcAft>
              <a:buFont typeface="Wingdings" panose="05000000000000000000" pitchFamily="2" charset="2"/>
              <a:buChar char="Ø"/>
            </a:pPr>
            <a:r>
              <a:rPr lang="en-GB" sz="2200" dirty="0">
                <a:solidFill>
                  <a:srgbClr val="7030A0"/>
                </a:solidFill>
              </a:rPr>
              <a:t>Feel free to tag us too @ScotFamADrugs!</a:t>
            </a:r>
          </a:p>
          <a:p>
            <a:pPr marL="342900" indent="-342900">
              <a:spcAft>
                <a:spcPts val="1200"/>
              </a:spcAft>
              <a:buFont typeface="Wingdings" panose="05000000000000000000" pitchFamily="2" charset="2"/>
              <a:buChar char="Ø"/>
            </a:pPr>
            <a:r>
              <a:rPr lang="en-GB" sz="2200" dirty="0">
                <a:solidFill>
                  <a:srgbClr val="7030A0"/>
                </a:solidFill>
              </a:rPr>
              <a:t>You can also call out breaches of the guidelines in the same way. </a:t>
            </a:r>
          </a:p>
        </p:txBody>
      </p:sp>
      <p:pic>
        <p:nvPicPr>
          <p:cNvPr id="19" name="Picture 18">
            <a:extLst>
              <a:ext uri="{FF2B5EF4-FFF2-40B4-BE49-F238E27FC236}">
                <a16:creationId xmlns:a16="http://schemas.microsoft.com/office/drawing/2014/main" id="{ED9CBD60-0F67-51A2-0586-21BBCD2AF096}"/>
              </a:ext>
            </a:extLst>
          </p:cNvPr>
          <p:cNvPicPr>
            <a:picLocks noChangeAspect="1"/>
          </p:cNvPicPr>
          <p:nvPr/>
        </p:nvPicPr>
        <p:blipFill rotWithShape="1">
          <a:blip r:embed="rId8"/>
          <a:srcRect l="30859" t="14591" r="37938" b="24025"/>
          <a:stretch/>
        </p:blipFill>
        <p:spPr>
          <a:xfrm>
            <a:off x="5676249" y="3137741"/>
            <a:ext cx="2917122" cy="3228018"/>
          </a:xfrm>
          <a:prstGeom prst="rect">
            <a:avLst/>
          </a:prstGeom>
        </p:spPr>
      </p:pic>
    </p:spTree>
    <p:extLst>
      <p:ext uri="{BB962C8B-B14F-4D97-AF65-F5344CB8AC3E}">
        <p14:creationId xmlns:p14="http://schemas.microsoft.com/office/powerpoint/2010/main" val="210828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6840" y="413792"/>
            <a:ext cx="8229600" cy="1143000"/>
          </a:xfrm>
        </p:spPr>
        <p:txBody>
          <a:bodyPr>
            <a:normAutofit/>
          </a:bodyPr>
          <a:lstStyle/>
          <a:p>
            <a:r>
              <a:rPr lang="en-GB" sz="3200" dirty="0">
                <a:latin typeface="Arial" panose="020B0604020202020204" pitchFamily="34" charset="0"/>
                <a:cs typeface="Arial" panose="020B0604020202020204" pitchFamily="34" charset="0"/>
              </a:rPr>
              <a:t> </a:t>
            </a:r>
          </a:p>
        </p:txBody>
      </p:sp>
      <p:sp>
        <p:nvSpPr>
          <p:cNvPr id="6" name="Title 1"/>
          <p:cNvSpPr txBox="1">
            <a:spLocks/>
          </p:cNvSpPr>
          <p:nvPr/>
        </p:nvSpPr>
        <p:spPr>
          <a:xfrm>
            <a:off x="284635" y="178566"/>
            <a:ext cx="11632061" cy="64633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solidFill>
                  <a:srgbClr val="7030A0"/>
                </a:solidFill>
                <a:latin typeface="Arial" panose="020B0604020202020204" pitchFamily="34" charset="0"/>
                <a:cs typeface="Arial" panose="020B0604020202020204" pitchFamily="34" charset="0"/>
              </a:rPr>
              <a:t>Where to find out more</a:t>
            </a:r>
          </a:p>
        </p:txBody>
      </p:sp>
      <p:sp>
        <p:nvSpPr>
          <p:cNvPr id="7" name="Content Placeholder 2"/>
          <p:cNvSpPr>
            <a:spLocks noGrp="1"/>
          </p:cNvSpPr>
          <p:nvPr>
            <p:ph idx="1"/>
          </p:nvPr>
        </p:nvSpPr>
        <p:spPr>
          <a:xfrm>
            <a:off x="838200" y="2090833"/>
            <a:ext cx="10515600" cy="3687167"/>
          </a:xfrm>
        </p:spPr>
        <p:txBody>
          <a:bodyPr>
            <a:normAutofit/>
          </a:bodyPr>
          <a:lstStyle/>
          <a:p>
            <a:pPr marL="0" indent="0">
              <a:buNone/>
            </a:pPr>
            <a:r>
              <a:rPr lang="en-GB" b="1" dirty="0"/>
              <a:t> </a:t>
            </a:r>
          </a:p>
          <a:p>
            <a:pPr marL="0" indent="0">
              <a:buNone/>
            </a:pPr>
            <a:endParaRPr lang="en-GB" b="1" dirty="0"/>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sp>
        <p:nvSpPr>
          <p:cNvPr id="4" name="TextBox 3">
            <a:extLst>
              <a:ext uri="{FF2B5EF4-FFF2-40B4-BE49-F238E27FC236}">
                <a16:creationId xmlns:a16="http://schemas.microsoft.com/office/drawing/2014/main" id="{BF001AD2-E2F8-0747-1071-FF327C647075}"/>
              </a:ext>
            </a:extLst>
          </p:cNvPr>
          <p:cNvSpPr txBox="1"/>
          <p:nvPr/>
        </p:nvSpPr>
        <p:spPr>
          <a:xfrm>
            <a:off x="692963" y="1003910"/>
            <a:ext cx="11069165" cy="584775"/>
          </a:xfrm>
          <a:prstGeom prst="rect">
            <a:avLst/>
          </a:prstGeom>
          <a:noFill/>
        </p:spPr>
        <p:txBody>
          <a:bodyPr wrap="square">
            <a:spAutoFit/>
          </a:bodyPr>
          <a:lstStyle/>
          <a:p>
            <a:pPr algn="ctr"/>
            <a:r>
              <a:rPr lang="en-GB" sz="3200" dirty="0">
                <a:hlinkClick r:id="rId5"/>
              </a:rPr>
              <a:t>www.sfad.org.uk/reporting-of-substance-media-toolkit</a:t>
            </a:r>
            <a:r>
              <a:rPr lang="en-GB" sz="3200" dirty="0"/>
              <a:t> </a:t>
            </a:r>
          </a:p>
        </p:txBody>
      </p:sp>
      <p:pic>
        <p:nvPicPr>
          <p:cNvPr id="9" name="Picture 8">
            <a:extLst>
              <a:ext uri="{FF2B5EF4-FFF2-40B4-BE49-F238E27FC236}">
                <a16:creationId xmlns:a16="http://schemas.microsoft.com/office/drawing/2014/main" id="{7C103D12-937D-F6B2-F522-ADEAC5F3D168}"/>
              </a:ext>
            </a:extLst>
          </p:cNvPr>
          <p:cNvPicPr>
            <a:picLocks noChangeAspect="1"/>
          </p:cNvPicPr>
          <p:nvPr/>
        </p:nvPicPr>
        <p:blipFill rotWithShape="1">
          <a:blip r:embed="rId6"/>
          <a:srcRect l="19670" t="16729" r="1029" b="17985"/>
          <a:stretch/>
        </p:blipFill>
        <p:spPr>
          <a:xfrm>
            <a:off x="2349410" y="1694016"/>
            <a:ext cx="7493179" cy="3469968"/>
          </a:xfrm>
          <a:prstGeom prst="rect">
            <a:avLst/>
          </a:prstGeom>
        </p:spPr>
      </p:pic>
      <p:sp>
        <p:nvSpPr>
          <p:cNvPr id="3" name="TextBox 2">
            <a:extLst>
              <a:ext uri="{FF2B5EF4-FFF2-40B4-BE49-F238E27FC236}">
                <a16:creationId xmlns:a16="http://schemas.microsoft.com/office/drawing/2014/main" id="{EEC69D14-817A-B70B-3D78-5C40B393C7EE}"/>
              </a:ext>
            </a:extLst>
          </p:cNvPr>
          <p:cNvSpPr txBox="1"/>
          <p:nvPr/>
        </p:nvSpPr>
        <p:spPr>
          <a:xfrm>
            <a:off x="3792354" y="5666132"/>
            <a:ext cx="4870382" cy="1107996"/>
          </a:xfrm>
          <a:prstGeom prst="rect">
            <a:avLst/>
          </a:prstGeom>
          <a:noFill/>
        </p:spPr>
        <p:txBody>
          <a:bodyPr wrap="square" rtlCol="0">
            <a:spAutoFit/>
          </a:bodyPr>
          <a:lstStyle/>
          <a:p>
            <a:pPr algn="ctr"/>
            <a:r>
              <a:rPr lang="en-GB" sz="2200" i="1" dirty="0">
                <a:solidFill>
                  <a:srgbClr val="7030A0"/>
                </a:solidFill>
              </a:rPr>
              <a:t>Thank you and keep in touch! </a:t>
            </a:r>
          </a:p>
          <a:p>
            <a:pPr algn="ctr"/>
            <a:r>
              <a:rPr lang="en-GB" sz="2200" i="1" dirty="0">
                <a:hlinkClick r:id="rId7"/>
              </a:rPr>
              <a:t>ceo@sfad.org.uk</a:t>
            </a:r>
            <a:r>
              <a:rPr lang="en-GB" sz="2200" i="1" dirty="0"/>
              <a:t> </a:t>
            </a:r>
          </a:p>
          <a:p>
            <a:pPr algn="ctr"/>
            <a:r>
              <a:rPr lang="en-GB" sz="2200" i="1" dirty="0">
                <a:hlinkClick r:id="rId8"/>
              </a:rPr>
              <a:t>www.sfad.org.uk</a:t>
            </a:r>
            <a:r>
              <a:rPr lang="en-GB" sz="2200" i="1" dirty="0"/>
              <a:t> </a:t>
            </a:r>
          </a:p>
        </p:txBody>
      </p:sp>
    </p:spTree>
    <p:extLst>
      <p:ext uri="{BB962C8B-B14F-4D97-AF65-F5344CB8AC3E}">
        <p14:creationId xmlns:p14="http://schemas.microsoft.com/office/powerpoint/2010/main" val="52993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1"/>
          <p:cNvSpPr txBox="1">
            <a:spLocks/>
          </p:cNvSpPr>
          <p:nvPr/>
        </p:nvSpPr>
        <p:spPr>
          <a:xfrm>
            <a:off x="279969" y="64909"/>
            <a:ext cx="11632061" cy="759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4000" dirty="0">
                <a:solidFill>
                  <a:srgbClr val="7030A0"/>
                </a:solidFill>
                <a:latin typeface="Arial" panose="020B0604020202020204" pitchFamily="34" charset="0"/>
                <a:cs typeface="Arial" panose="020B0604020202020204" pitchFamily="34" charset="0"/>
              </a:rPr>
              <a:t>Where this all started – Rewriting the Media (2020)</a:t>
            </a:r>
          </a:p>
        </p:txBody>
      </p:sp>
      <p:sp>
        <p:nvSpPr>
          <p:cNvPr id="7" name="Content Placeholder 2"/>
          <p:cNvSpPr>
            <a:spLocks noGrp="1"/>
          </p:cNvSpPr>
          <p:nvPr>
            <p:ph idx="1"/>
          </p:nvPr>
        </p:nvSpPr>
        <p:spPr>
          <a:xfrm>
            <a:off x="838200" y="2090833"/>
            <a:ext cx="10515600" cy="4351338"/>
          </a:xfrm>
        </p:spPr>
        <p:txBody>
          <a:bodyPr>
            <a:normAutofit/>
          </a:bodyPr>
          <a:lstStyle/>
          <a:p>
            <a:pPr marL="0" indent="0">
              <a:buNone/>
            </a:pPr>
            <a:r>
              <a:rPr lang="en-GB" b="1" dirty="0"/>
              <a:t> </a:t>
            </a:r>
          </a:p>
          <a:p>
            <a:pPr marL="0" indent="0">
              <a:buNone/>
            </a:pPr>
            <a:endParaRPr lang="en-GB" b="1" dirty="0"/>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pic>
        <p:nvPicPr>
          <p:cNvPr id="3" name="Picture 2">
            <a:extLst>
              <a:ext uri="{FF2B5EF4-FFF2-40B4-BE49-F238E27FC236}">
                <a16:creationId xmlns:a16="http://schemas.microsoft.com/office/drawing/2014/main" id="{3CD64478-0872-ECBC-74C3-C51ED3957CE6}"/>
              </a:ext>
            </a:extLst>
          </p:cNvPr>
          <p:cNvPicPr>
            <a:picLocks noChangeAspect="1"/>
          </p:cNvPicPr>
          <p:nvPr/>
        </p:nvPicPr>
        <p:blipFill rotWithShape="1">
          <a:blip r:embed="rId5"/>
          <a:srcRect l="30232" r="30412"/>
          <a:stretch/>
        </p:blipFill>
        <p:spPr>
          <a:xfrm>
            <a:off x="284635" y="1889185"/>
            <a:ext cx="2667889" cy="3813142"/>
          </a:xfrm>
          <a:prstGeom prst="rect">
            <a:avLst/>
          </a:prstGeom>
        </p:spPr>
      </p:pic>
      <p:pic>
        <p:nvPicPr>
          <p:cNvPr id="8" name="Picture 7">
            <a:extLst>
              <a:ext uri="{FF2B5EF4-FFF2-40B4-BE49-F238E27FC236}">
                <a16:creationId xmlns:a16="http://schemas.microsoft.com/office/drawing/2014/main" id="{19C7A393-8C66-36E4-9F2A-85E8AA620138}"/>
              </a:ext>
            </a:extLst>
          </p:cNvPr>
          <p:cNvPicPr>
            <a:picLocks noChangeAspect="1"/>
          </p:cNvPicPr>
          <p:nvPr/>
        </p:nvPicPr>
        <p:blipFill rotWithShape="1">
          <a:blip r:embed="rId6"/>
          <a:srcRect l="32165" t="334" r="32268" b="70997"/>
          <a:stretch/>
        </p:blipFill>
        <p:spPr>
          <a:xfrm>
            <a:off x="3101925" y="1031581"/>
            <a:ext cx="3581952" cy="1624066"/>
          </a:xfrm>
          <a:prstGeom prst="rect">
            <a:avLst/>
          </a:prstGeom>
        </p:spPr>
      </p:pic>
      <p:pic>
        <p:nvPicPr>
          <p:cNvPr id="10" name="Picture 9">
            <a:extLst>
              <a:ext uri="{FF2B5EF4-FFF2-40B4-BE49-F238E27FC236}">
                <a16:creationId xmlns:a16="http://schemas.microsoft.com/office/drawing/2014/main" id="{22EC6520-23AC-252D-F63A-DBD04007966C}"/>
              </a:ext>
            </a:extLst>
          </p:cNvPr>
          <p:cNvPicPr>
            <a:picLocks noChangeAspect="1"/>
          </p:cNvPicPr>
          <p:nvPr/>
        </p:nvPicPr>
        <p:blipFill>
          <a:blip r:embed="rId7"/>
          <a:stretch>
            <a:fillRect/>
          </a:stretch>
        </p:blipFill>
        <p:spPr>
          <a:xfrm>
            <a:off x="6726464" y="4449107"/>
            <a:ext cx="1981200" cy="2271562"/>
          </a:xfrm>
          <a:prstGeom prst="rect">
            <a:avLst/>
          </a:prstGeom>
        </p:spPr>
      </p:pic>
      <p:pic>
        <p:nvPicPr>
          <p:cNvPr id="15" name="Picture 14">
            <a:extLst>
              <a:ext uri="{FF2B5EF4-FFF2-40B4-BE49-F238E27FC236}">
                <a16:creationId xmlns:a16="http://schemas.microsoft.com/office/drawing/2014/main" id="{B49FECC8-2CB6-977C-B5C0-8B1309B55601}"/>
              </a:ext>
            </a:extLst>
          </p:cNvPr>
          <p:cNvPicPr>
            <a:picLocks noChangeAspect="1"/>
          </p:cNvPicPr>
          <p:nvPr/>
        </p:nvPicPr>
        <p:blipFill>
          <a:blip r:embed="rId8"/>
          <a:stretch>
            <a:fillRect/>
          </a:stretch>
        </p:blipFill>
        <p:spPr>
          <a:xfrm>
            <a:off x="8814373" y="3580722"/>
            <a:ext cx="3270249" cy="1220756"/>
          </a:xfrm>
          <a:prstGeom prst="rect">
            <a:avLst/>
          </a:prstGeom>
        </p:spPr>
      </p:pic>
      <p:pic>
        <p:nvPicPr>
          <p:cNvPr id="18" name="Picture 17">
            <a:extLst>
              <a:ext uri="{FF2B5EF4-FFF2-40B4-BE49-F238E27FC236}">
                <a16:creationId xmlns:a16="http://schemas.microsoft.com/office/drawing/2014/main" id="{A2843CAB-3C4C-D4E4-77D2-8E68152C4240}"/>
              </a:ext>
            </a:extLst>
          </p:cNvPr>
          <p:cNvPicPr>
            <a:picLocks noChangeAspect="1"/>
          </p:cNvPicPr>
          <p:nvPr/>
        </p:nvPicPr>
        <p:blipFill rotWithShape="1">
          <a:blip r:embed="rId9"/>
          <a:srcRect l="30317" t="16495" r="30280" b="5017"/>
          <a:stretch/>
        </p:blipFill>
        <p:spPr>
          <a:xfrm>
            <a:off x="3371138" y="2857295"/>
            <a:ext cx="3197140" cy="3582186"/>
          </a:xfrm>
          <a:prstGeom prst="rect">
            <a:avLst/>
          </a:prstGeom>
        </p:spPr>
      </p:pic>
      <p:pic>
        <p:nvPicPr>
          <p:cNvPr id="20" name="Picture 19">
            <a:extLst>
              <a:ext uri="{FF2B5EF4-FFF2-40B4-BE49-F238E27FC236}">
                <a16:creationId xmlns:a16="http://schemas.microsoft.com/office/drawing/2014/main" id="{D904AFA9-E31F-7A0B-026F-4066D06FA3A4}"/>
              </a:ext>
            </a:extLst>
          </p:cNvPr>
          <p:cNvPicPr>
            <a:picLocks noChangeAspect="1"/>
          </p:cNvPicPr>
          <p:nvPr/>
        </p:nvPicPr>
        <p:blipFill rotWithShape="1">
          <a:blip r:embed="rId10"/>
          <a:srcRect l="30317" t="14213" r="31185" b="50000"/>
          <a:stretch/>
        </p:blipFill>
        <p:spPr>
          <a:xfrm>
            <a:off x="7299100" y="924858"/>
            <a:ext cx="4693661" cy="2454216"/>
          </a:xfrm>
          <a:prstGeom prst="rect">
            <a:avLst/>
          </a:prstGeom>
        </p:spPr>
      </p:pic>
    </p:spTree>
    <p:extLst>
      <p:ext uri="{BB962C8B-B14F-4D97-AF65-F5344CB8AC3E}">
        <p14:creationId xmlns:p14="http://schemas.microsoft.com/office/powerpoint/2010/main" val="34930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1"/>
          <p:cNvSpPr txBox="1">
            <a:spLocks/>
          </p:cNvSpPr>
          <p:nvPr/>
        </p:nvSpPr>
        <p:spPr>
          <a:xfrm>
            <a:off x="284635" y="215660"/>
            <a:ext cx="11632061" cy="75912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solidFill>
                  <a:srgbClr val="7030A0"/>
                </a:solidFill>
                <a:latin typeface="Arial" panose="020B0604020202020204" pitchFamily="34" charset="0"/>
                <a:cs typeface="Arial" panose="020B0604020202020204" pitchFamily="34" charset="0"/>
              </a:rPr>
              <a:t>Family experiences of media engagement</a:t>
            </a:r>
          </a:p>
        </p:txBody>
      </p:sp>
      <p:sp>
        <p:nvSpPr>
          <p:cNvPr id="7" name="Content Placeholder 2"/>
          <p:cNvSpPr>
            <a:spLocks noGrp="1"/>
          </p:cNvSpPr>
          <p:nvPr>
            <p:ph idx="1"/>
          </p:nvPr>
        </p:nvSpPr>
        <p:spPr>
          <a:xfrm>
            <a:off x="838200" y="1941922"/>
            <a:ext cx="10515600" cy="4500249"/>
          </a:xfrm>
        </p:spPr>
        <p:txBody>
          <a:bodyPr>
            <a:normAutofit/>
          </a:bodyPr>
          <a:lstStyle/>
          <a:p>
            <a:pPr marL="0" indent="0">
              <a:buNone/>
            </a:pPr>
            <a:r>
              <a:rPr lang="en-GB" b="1" dirty="0"/>
              <a:t> </a:t>
            </a:r>
          </a:p>
          <a:p>
            <a:pPr marL="0" indent="0">
              <a:buNone/>
            </a:pPr>
            <a:endParaRPr lang="en-GB" b="1" dirty="0"/>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graphicFrame>
        <p:nvGraphicFramePr>
          <p:cNvPr id="2" name="Table 2">
            <a:extLst>
              <a:ext uri="{FF2B5EF4-FFF2-40B4-BE49-F238E27FC236}">
                <a16:creationId xmlns:a16="http://schemas.microsoft.com/office/drawing/2014/main" id="{EE316557-065E-BA65-490D-63FEAAC26B8A}"/>
              </a:ext>
            </a:extLst>
          </p:cNvPr>
          <p:cNvGraphicFramePr>
            <a:graphicFrameLocks noGrp="1"/>
          </p:cNvGraphicFramePr>
          <p:nvPr>
            <p:extLst>
              <p:ext uri="{D42A27DB-BD31-4B8C-83A1-F6EECF244321}">
                <p14:modId xmlns:p14="http://schemas.microsoft.com/office/powerpoint/2010/main" val="1759762535"/>
              </p:ext>
            </p:extLst>
          </p:nvPr>
        </p:nvGraphicFramePr>
        <p:xfrm>
          <a:off x="284635" y="945798"/>
          <a:ext cx="11415860" cy="4182236"/>
        </p:xfrm>
        <a:graphic>
          <a:graphicData uri="http://schemas.openxmlformats.org/drawingml/2006/table">
            <a:tbl>
              <a:tblPr firstRow="1" bandRow="1">
                <a:tableStyleId>{5C22544A-7EE6-4342-B048-85BDC9FD1C3A}</a:tableStyleId>
              </a:tblPr>
              <a:tblGrid>
                <a:gridCol w="5069790">
                  <a:extLst>
                    <a:ext uri="{9D8B030D-6E8A-4147-A177-3AD203B41FA5}">
                      <a16:colId xmlns:a16="http://schemas.microsoft.com/office/drawing/2014/main" val="1702800074"/>
                    </a:ext>
                  </a:extLst>
                </a:gridCol>
                <a:gridCol w="6346070">
                  <a:extLst>
                    <a:ext uri="{9D8B030D-6E8A-4147-A177-3AD203B41FA5}">
                      <a16:colId xmlns:a16="http://schemas.microsoft.com/office/drawing/2014/main" val="2373975200"/>
                    </a:ext>
                  </a:extLst>
                </a:gridCol>
              </a:tblGrid>
              <a:tr h="4182236">
                <a:tc>
                  <a:txBody>
                    <a:bodyPr/>
                    <a:lstStyle/>
                    <a:p>
                      <a:pPr lvl="0"/>
                      <a:r>
                        <a:rPr lang="en-GB" sz="2400" dirty="0">
                          <a:solidFill>
                            <a:srgbClr val="7030A0"/>
                          </a:solidFill>
                          <a:cs typeface="Arial" panose="020B0604020202020204" pitchFamily="34" charset="0"/>
                        </a:rPr>
                        <a:t>NEGATIVE experiences include:</a:t>
                      </a:r>
                    </a:p>
                    <a:p>
                      <a:pPr marL="285750" lvl="0" indent="-285750">
                        <a:buFont typeface="Wingdings" panose="05000000000000000000" pitchFamily="2" charset="2"/>
                        <a:buChar char=""/>
                      </a:pPr>
                      <a:r>
                        <a:rPr lang="en-GB" sz="2400" b="0" dirty="0">
                          <a:solidFill>
                            <a:srgbClr val="7030A0"/>
                          </a:solidFill>
                          <a:cs typeface="Arial" panose="020B0604020202020204" pitchFamily="34" charset="0"/>
                        </a:rPr>
                        <a:t>‘Journalist with an agenda’</a:t>
                      </a:r>
                    </a:p>
                    <a:p>
                      <a:pPr marL="285750" lvl="0" indent="-285750">
                        <a:buFont typeface="Wingdings" panose="05000000000000000000" pitchFamily="2" charset="2"/>
                        <a:buChar char=""/>
                      </a:pPr>
                      <a:r>
                        <a:rPr lang="en-GB" sz="2400" b="0" dirty="0">
                          <a:solidFill>
                            <a:srgbClr val="7030A0"/>
                          </a:solidFill>
                          <a:cs typeface="Arial" panose="020B0604020202020204" pitchFamily="34" charset="0"/>
                        </a:rPr>
                        <a:t>‘Political scoring’</a:t>
                      </a:r>
                    </a:p>
                    <a:p>
                      <a:pPr marL="285750" lvl="0" indent="-285750">
                        <a:buFont typeface="Wingdings" panose="05000000000000000000" pitchFamily="2" charset="2"/>
                        <a:buChar char=""/>
                      </a:pPr>
                      <a:r>
                        <a:rPr lang="en-GB" sz="2400" b="0" dirty="0">
                          <a:solidFill>
                            <a:srgbClr val="7030A0"/>
                          </a:solidFill>
                          <a:cs typeface="Arial" panose="020B0604020202020204" pitchFamily="34" charset="0"/>
                        </a:rPr>
                        <a:t>Reworded stories</a:t>
                      </a:r>
                    </a:p>
                    <a:p>
                      <a:pPr marL="285750" lvl="0" indent="-285750">
                        <a:buFont typeface="Wingdings" panose="05000000000000000000" pitchFamily="2" charset="2"/>
                        <a:buChar char=""/>
                      </a:pPr>
                      <a:r>
                        <a:rPr lang="en-GB" sz="2400" b="0" dirty="0">
                          <a:solidFill>
                            <a:srgbClr val="7030A0"/>
                          </a:solidFill>
                          <a:cs typeface="Arial" panose="020B0604020202020204" pitchFamily="34" charset="0"/>
                        </a:rPr>
                        <a:t>Change in narrative</a:t>
                      </a:r>
                    </a:p>
                    <a:p>
                      <a:pPr marL="285750" lvl="0" indent="-285750">
                        <a:buFont typeface="Wingdings" panose="05000000000000000000" pitchFamily="2" charset="2"/>
                        <a:buChar char=""/>
                      </a:pPr>
                      <a:r>
                        <a:rPr lang="en-GB" sz="2400" b="0" dirty="0">
                          <a:solidFill>
                            <a:srgbClr val="7030A0"/>
                          </a:solidFill>
                          <a:cs typeface="Arial" panose="020B0604020202020204" pitchFamily="34" charset="0"/>
                        </a:rPr>
                        <a:t>Long days filming</a:t>
                      </a:r>
                    </a:p>
                    <a:p>
                      <a:pPr marL="285750" lvl="0" indent="-285750">
                        <a:buFont typeface="Wingdings" panose="05000000000000000000" pitchFamily="2" charset="2"/>
                        <a:buChar char=""/>
                      </a:pPr>
                      <a:r>
                        <a:rPr lang="en-GB" sz="2400" b="0" dirty="0">
                          <a:solidFill>
                            <a:srgbClr val="7030A0"/>
                          </a:solidFill>
                          <a:cs typeface="Arial" panose="020B0604020202020204" pitchFamily="34" charset="0"/>
                        </a:rPr>
                        <a:t>Final article is shorter than expected</a:t>
                      </a:r>
                    </a:p>
                    <a:p>
                      <a:pPr marL="285750" lvl="0" indent="-285750">
                        <a:buFont typeface="Wingdings" panose="05000000000000000000" pitchFamily="2" charset="2"/>
                        <a:buChar char=""/>
                      </a:pPr>
                      <a:r>
                        <a:rPr lang="en-GB" sz="2400" b="0" dirty="0">
                          <a:solidFill>
                            <a:srgbClr val="7030A0"/>
                          </a:solidFill>
                          <a:cs typeface="Arial" panose="020B0604020202020204" pitchFamily="34" charset="0"/>
                        </a:rPr>
                        <a:t>Breaking news taking over</a:t>
                      </a:r>
                    </a:p>
                    <a:p>
                      <a:pPr marL="285750" lvl="0" indent="-285750">
                        <a:buFont typeface="Wingdings" panose="05000000000000000000" pitchFamily="2" charset="2"/>
                        <a:buChar char=""/>
                      </a:pPr>
                      <a:r>
                        <a:rPr lang="en-GB" sz="2400" b="0" dirty="0">
                          <a:solidFill>
                            <a:srgbClr val="7030A0"/>
                          </a:solidFill>
                          <a:cs typeface="Arial" panose="020B0604020202020204" pitchFamily="34" charset="0"/>
                        </a:rPr>
                        <a:t>Non-approved language</a:t>
                      </a:r>
                    </a:p>
                    <a:p>
                      <a:endParaRPr lang="en-GB" sz="2400" dirty="0">
                        <a:solidFill>
                          <a:srgbClr val="7030A0"/>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r>
                        <a:rPr lang="en-GB" sz="2400" dirty="0">
                          <a:solidFill>
                            <a:srgbClr val="7030A0"/>
                          </a:solidFill>
                          <a:cs typeface="Arial" panose="020B0604020202020204" pitchFamily="34" charset="0"/>
                        </a:rPr>
                        <a:t>POSITIVE experiences include:</a:t>
                      </a:r>
                    </a:p>
                    <a:p>
                      <a:pPr marL="285750" lvl="0" indent="-285750">
                        <a:buFont typeface="Wingdings" panose="05000000000000000000" pitchFamily="2" charset="2"/>
                        <a:buChar char="ü"/>
                      </a:pPr>
                      <a:r>
                        <a:rPr lang="en-GB" sz="2400" b="0" dirty="0">
                          <a:solidFill>
                            <a:srgbClr val="7030A0"/>
                          </a:solidFill>
                          <a:cs typeface="Arial" panose="020B0604020202020204" pitchFamily="34" charset="0"/>
                        </a:rPr>
                        <a:t>Feel heard</a:t>
                      </a:r>
                    </a:p>
                    <a:p>
                      <a:pPr marL="285750" lvl="0" indent="-285750">
                        <a:buFont typeface="Wingdings" panose="05000000000000000000" pitchFamily="2" charset="2"/>
                        <a:buChar char="ü"/>
                      </a:pPr>
                      <a:r>
                        <a:rPr lang="en-GB" sz="2400" b="0" dirty="0">
                          <a:solidFill>
                            <a:srgbClr val="7030A0"/>
                          </a:solidFill>
                          <a:cs typeface="Arial" panose="020B0604020202020204" pitchFamily="34" charset="0"/>
                        </a:rPr>
                        <a:t>Can see their story in a newspaper</a:t>
                      </a:r>
                    </a:p>
                    <a:p>
                      <a:pPr marL="285750" lvl="0" indent="-285750">
                        <a:buFont typeface="Wingdings" panose="05000000000000000000" pitchFamily="2" charset="2"/>
                        <a:buChar char="ü"/>
                      </a:pPr>
                      <a:r>
                        <a:rPr lang="en-GB" sz="2400" b="0" dirty="0">
                          <a:solidFill>
                            <a:srgbClr val="7030A0"/>
                          </a:solidFill>
                          <a:cs typeface="Arial" panose="020B0604020202020204" pitchFamily="34" charset="0"/>
                        </a:rPr>
                        <a:t>Get copy approval</a:t>
                      </a:r>
                    </a:p>
                    <a:p>
                      <a:pPr marL="285750" lvl="0" indent="-285750">
                        <a:buFont typeface="Wingdings" panose="05000000000000000000" pitchFamily="2" charset="2"/>
                        <a:buChar char="ü"/>
                      </a:pPr>
                      <a:r>
                        <a:rPr lang="en-GB" sz="2400" b="0" dirty="0">
                          <a:solidFill>
                            <a:srgbClr val="7030A0"/>
                          </a:solidFill>
                          <a:cs typeface="Arial" panose="020B0604020202020204" pitchFamily="34" charset="0"/>
                        </a:rPr>
                        <a:t>Share their photos</a:t>
                      </a:r>
                    </a:p>
                    <a:p>
                      <a:pPr marL="285750" lvl="0" indent="-285750">
                        <a:buFont typeface="Wingdings" panose="05000000000000000000" pitchFamily="2" charset="2"/>
                        <a:buChar char="ü"/>
                      </a:pPr>
                      <a:r>
                        <a:rPr lang="en-GB" sz="2400" b="0" dirty="0">
                          <a:solidFill>
                            <a:srgbClr val="7030A0"/>
                          </a:solidFill>
                          <a:cs typeface="Arial" panose="020B0604020202020204" pitchFamily="34" charset="0"/>
                        </a:rPr>
                        <a:t>Get positive feedback from others</a:t>
                      </a:r>
                    </a:p>
                    <a:p>
                      <a:pPr marL="285750" lvl="0" indent="-285750">
                        <a:buFont typeface="Wingdings" panose="05000000000000000000" pitchFamily="2" charset="2"/>
                        <a:buChar char="ü"/>
                      </a:pPr>
                      <a:r>
                        <a:rPr lang="en-GB" sz="2400" b="0" dirty="0">
                          <a:solidFill>
                            <a:srgbClr val="7030A0"/>
                          </a:solidFill>
                          <a:cs typeface="Arial" panose="020B0604020202020204" pitchFamily="34" charset="0"/>
                        </a:rPr>
                        <a:t>Feel empowered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400" b="0" dirty="0">
                          <a:solidFill>
                            <a:srgbClr val="7030A0"/>
                          </a:solidFill>
                          <a:cs typeface="Arial" panose="020B0604020202020204" pitchFamily="34" charset="0"/>
                        </a:rPr>
                        <a:t>Not afraid to hide behind anonymity</a:t>
                      </a:r>
                    </a:p>
                    <a:p>
                      <a:pPr marL="285750" lvl="0" indent="-285750">
                        <a:buFont typeface="Wingdings" panose="05000000000000000000" pitchFamily="2" charset="2"/>
                        <a:buChar char="ü"/>
                      </a:pPr>
                      <a:r>
                        <a:rPr lang="en-GB" sz="2400" b="0" dirty="0">
                          <a:solidFill>
                            <a:srgbClr val="7030A0"/>
                          </a:solidFill>
                          <a:cs typeface="Arial" panose="020B0604020202020204" pitchFamily="34" charset="0"/>
                        </a:rPr>
                        <a:t>Don’t feel stigmatised</a:t>
                      </a:r>
                    </a:p>
                    <a:p>
                      <a:pPr marL="285750" lvl="0" indent="-285750">
                        <a:buFont typeface="Wingdings" panose="05000000000000000000" pitchFamily="2" charset="2"/>
                        <a:buChar char="ü"/>
                      </a:pPr>
                      <a:r>
                        <a:rPr lang="en-GB" sz="2400" b="0" dirty="0">
                          <a:solidFill>
                            <a:srgbClr val="7030A0"/>
                          </a:solidFill>
                          <a:cs typeface="Arial" panose="020B0604020202020204" pitchFamily="34" charset="0"/>
                        </a:rPr>
                        <a:t>Proud</a:t>
                      </a:r>
                    </a:p>
                    <a:p>
                      <a:endParaRPr lang="en-GB" sz="2400" dirty="0">
                        <a:solidFill>
                          <a:srgbClr val="7030A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7538405"/>
                  </a:ext>
                </a:extLst>
              </a:tr>
            </a:tbl>
          </a:graphicData>
        </a:graphic>
      </p:graphicFrame>
      <p:pic>
        <p:nvPicPr>
          <p:cNvPr id="4" name="Picture 3" descr="A person smiling at the camera&#10;&#10;Description automatically generated with low confidence">
            <a:extLst>
              <a:ext uri="{FF2B5EF4-FFF2-40B4-BE49-F238E27FC236}">
                <a16:creationId xmlns:a16="http://schemas.microsoft.com/office/drawing/2014/main" id="{522D53CA-E326-6A83-94F8-21552E89D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512" y="4377061"/>
            <a:ext cx="2537671" cy="1421096"/>
          </a:xfrm>
          <a:prstGeom prst="rect">
            <a:avLst/>
          </a:prstGeom>
        </p:spPr>
      </p:pic>
      <p:pic>
        <p:nvPicPr>
          <p:cNvPr id="9" name="Picture 8" descr="A person and person sitting at a table&#10;&#10;Description automatically generated">
            <a:extLst>
              <a:ext uri="{FF2B5EF4-FFF2-40B4-BE49-F238E27FC236}">
                <a16:creationId xmlns:a16="http://schemas.microsoft.com/office/drawing/2014/main" id="{4FED220B-37BC-184A-9475-A61FCABC48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3261" y="2409171"/>
            <a:ext cx="2133279" cy="1197754"/>
          </a:xfrm>
          <a:prstGeom prst="rect">
            <a:avLst/>
          </a:prstGeom>
        </p:spPr>
      </p:pic>
      <p:pic>
        <p:nvPicPr>
          <p:cNvPr id="11" name="Picture 10" descr="A picture containing text, human face, person, screenshot&#10;&#10;Description automatically generated">
            <a:extLst>
              <a:ext uri="{FF2B5EF4-FFF2-40B4-BE49-F238E27FC236}">
                <a16:creationId xmlns:a16="http://schemas.microsoft.com/office/drawing/2014/main" id="{62723038-BE6E-FF73-524F-3870E0D983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0536" y="897024"/>
            <a:ext cx="1480659" cy="1480659"/>
          </a:xfrm>
          <a:prstGeom prst="rect">
            <a:avLst/>
          </a:prstGeom>
        </p:spPr>
      </p:pic>
      <p:pic>
        <p:nvPicPr>
          <p:cNvPr id="13" name="Picture 12" descr="A person with her hand to her mouth&#10;&#10;Description automatically generated with medium confidence">
            <a:extLst>
              <a:ext uri="{FF2B5EF4-FFF2-40B4-BE49-F238E27FC236}">
                <a16:creationId xmlns:a16="http://schemas.microsoft.com/office/drawing/2014/main" id="{E78618DB-B0F8-394F-80D5-C47EB0ADF3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3177" y="4689382"/>
            <a:ext cx="2136934" cy="1199807"/>
          </a:xfrm>
          <a:prstGeom prst="rect">
            <a:avLst/>
          </a:prstGeom>
        </p:spPr>
      </p:pic>
      <p:pic>
        <p:nvPicPr>
          <p:cNvPr id="17" name="Picture 16" descr="A picture containing human face, clothing, person, wall&#10;&#10;Description automatically generated">
            <a:extLst>
              <a:ext uri="{FF2B5EF4-FFF2-40B4-BE49-F238E27FC236}">
                <a16:creationId xmlns:a16="http://schemas.microsoft.com/office/drawing/2014/main" id="{5D926E99-881A-6641-F1FC-4C4A37EC81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1889" y="5255354"/>
            <a:ext cx="2257801" cy="1267669"/>
          </a:xfrm>
          <a:prstGeom prst="rect">
            <a:avLst/>
          </a:prstGeom>
        </p:spPr>
      </p:pic>
      <p:pic>
        <p:nvPicPr>
          <p:cNvPr id="19" name="Picture 18" descr="A person sitting in a chair&#10;&#10;Description automatically generated with medium confidence">
            <a:extLst>
              <a:ext uri="{FF2B5EF4-FFF2-40B4-BE49-F238E27FC236}">
                <a16:creationId xmlns:a16="http://schemas.microsoft.com/office/drawing/2014/main" id="{94A61F31-00AC-53EB-B9FC-103086565B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3689" y="4164239"/>
            <a:ext cx="2197506" cy="1233816"/>
          </a:xfrm>
          <a:prstGeom prst="rect">
            <a:avLst/>
          </a:prstGeom>
        </p:spPr>
      </p:pic>
      <p:sp>
        <p:nvSpPr>
          <p:cNvPr id="20" name="TextBox 19">
            <a:extLst>
              <a:ext uri="{FF2B5EF4-FFF2-40B4-BE49-F238E27FC236}">
                <a16:creationId xmlns:a16="http://schemas.microsoft.com/office/drawing/2014/main" id="{CCDF2452-9E95-B623-C174-615560560858}"/>
              </a:ext>
            </a:extLst>
          </p:cNvPr>
          <p:cNvSpPr txBox="1"/>
          <p:nvPr/>
        </p:nvSpPr>
        <p:spPr>
          <a:xfrm>
            <a:off x="5504416" y="6575238"/>
            <a:ext cx="3771191" cy="276999"/>
          </a:xfrm>
          <a:prstGeom prst="rect">
            <a:avLst/>
          </a:prstGeom>
          <a:noFill/>
        </p:spPr>
        <p:txBody>
          <a:bodyPr wrap="square" rtlCol="0">
            <a:spAutoFit/>
          </a:bodyPr>
          <a:lstStyle/>
          <a:p>
            <a:r>
              <a:rPr lang="en-GB" sz="1200" i="1" dirty="0"/>
              <a:t>Fighting Addiction images © TwoFour Productions</a:t>
            </a:r>
          </a:p>
        </p:txBody>
      </p:sp>
    </p:spTree>
    <p:extLst>
      <p:ext uri="{BB962C8B-B14F-4D97-AF65-F5344CB8AC3E}">
        <p14:creationId xmlns:p14="http://schemas.microsoft.com/office/powerpoint/2010/main" val="247230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6840" y="413792"/>
            <a:ext cx="8229600" cy="1143000"/>
          </a:xfrm>
        </p:spPr>
        <p:txBody>
          <a:bodyPr>
            <a:normAutofit/>
          </a:bodyPr>
          <a:lstStyle/>
          <a:p>
            <a:r>
              <a:rPr lang="en-GB" sz="3200" dirty="0">
                <a:latin typeface="Arial" panose="020B0604020202020204" pitchFamily="34" charset="0"/>
                <a:cs typeface="Arial" panose="020B0604020202020204" pitchFamily="34" charset="0"/>
              </a:rPr>
              <a:t> </a:t>
            </a:r>
          </a:p>
        </p:txBody>
      </p:sp>
      <p:sp>
        <p:nvSpPr>
          <p:cNvPr id="6" name="Title 1"/>
          <p:cNvSpPr txBox="1">
            <a:spLocks/>
          </p:cNvSpPr>
          <p:nvPr/>
        </p:nvSpPr>
        <p:spPr>
          <a:xfrm>
            <a:off x="284635" y="178566"/>
            <a:ext cx="11632061" cy="137822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solidFill>
                  <a:srgbClr val="7030A0"/>
                </a:solidFill>
                <a:latin typeface="Arial" panose="020B0604020202020204" pitchFamily="34" charset="0"/>
                <a:cs typeface="Arial" panose="020B0604020202020204" pitchFamily="34" charset="0"/>
              </a:rPr>
              <a:t>The importance of co-production </a:t>
            </a:r>
          </a:p>
          <a:p>
            <a:pPr>
              <a:lnSpc>
                <a:spcPct val="100000"/>
              </a:lnSpc>
            </a:pPr>
            <a:r>
              <a:rPr lang="en-GB" dirty="0">
                <a:solidFill>
                  <a:srgbClr val="7030A0"/>
                </a:solidFill>
                <a:latin typeface="Arial" panose="020B0604020202020204" pitchFamily="34" charset="0"/>
                <a:cs typeface="Arial" panose="020B0604020202020204" pitchFamily="34" charset="0"/>
              </a:rPr>
              <a:t>with family members </a:t>
            </a:r>
            <a:r>
              <a:rPr lang="en-GB" u="sng" dirty="0">
                <a:solidFill>
                  <a:srgbClr val="7030A0"/>
                </a:solidFill>
                <a:latin typeface="Arial" panose="020B0604020202020204" pitchFamily="34" charset="0"/>
                <a:cs typeface="Arial" panose="020B0604020202020204" pitchFamily="34" charset="0"/>
              </a:rPr>
              <a:t>and</a:t>
            </a:r>
            <a:r>
              <a:rPr lang="en-GB" dirty="0">
                <a:solidFill>
                  <a:srgbClr val="7030A0"/>
                </a:solidFill>
                <a:latin typeface="Arial" panose="020B0604020202020204" pitchFamily="34" charset="0"/>
                <a:cs typeface="Arial" panose="020B0604020202020204" pitchFamily="34" charset="0"/>
              </a:rPr>
              <a:t>  journalists</a:t>
            </a:r>
          </a:p>
        </p:txBody>
      </p:sp>
      <p:sp>
        <p:nvSpPr>
          <p:cNvPr id="7" name="Content Placeholder 2"/>
          <p:cNvSpPr>
            <a:spLocks noGrp="1"/>
          </p:cNvSpPr>
          <p:nvPr>
            <p:ph idx="1"/>
          </p:nvPr>
        </p:nvSpPr>
        <p:spPr>
          <a:xfrm>
            <a:off x="838200" y="2090833"/>
            <a:ext cx="10515600" cy="4351338"/>
          </a:xfrm>
        </p:spPr>
        <p:txBody>
          <a:bodyPr>
            <a:normAutofit/>
          </a:bodyPr>
          <a:lstStyle/>
          <a:p>
            <a:pPr marL="0" indent="0">
              <a:buNone/>
            </a:pPr>
            <a:r>
              <a:rPr lang="en-GB" b="1" dirty="0"/>
              <a:t> </a:t>
            </a:r>
          </a:p>
          <a:p>
            <a:pPr marL="0" indent="0">
              <a:buNone/>
            </a:pPr>
            <a:endParaRPr lang="en-GB" b="1" dirty="0"/>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sp>
        <p:nvSpPr>
          <p:cNvPr id="4" name="TextBox 3">
            <a:extLst>
              <a:ext uri="{FF2B5EF4-FFF2-40B4-BE49-F238E27FC236}">
                <a16:creationId xmlns:a16="http://schemas.microsoft.com/office/drawing/2014/main" id="{6247DA35-EA8F-0FBB-1563-0681FE1DBF58}"/>
              </a:ext>
            </a:extLst>
          </p:cNvPr>
          <p:cNvSpPr txBox="1"/>
          <p:nvPr/>
        </p:nvSpPr>
        <p:spPr>
          <a:xfrm>
            <a:off x="284635" y="1875781"/>
            <a:ext cx="8518858" cy="3539430"/>
          </a:xfrm>
          <a:prstGeom prst="rect">
            <a:avLst/>
          </a:prstGeom>
          <a:noFill/>
        </p:spPr>
        <p:txBody>
          <a:bodyPr wrap="square">
            <a:spAutoFit/>
          </a:bodyPr>
          <a:lstStyle/>
          <a:p>
            <a:pPr algn="ctr"/>
            <a:r>
              <a:rPr lang="en-US" sz="2800" i="1" kern="1200" dirty="0">
                <a:solidFill>
                  <a:srgbClr val="7030A0"/>
                </a:solidFill>
                <a:ea typeface="+mj-ea"/>
                <a:cs typeface="+mj-cs"/>
              </a:rPr>
              <a:t>‘For far too long there has been confusion and upset over the way stories of alcohol and drug use are reported. This toolkit will at last act as a one-stop-shop for print and broadcast media wanting to provide information, accurate and most importantly – sensitive content on one of the most prevalent problems for society today.’ </a:t>
            </a:r>
            <a:endParaRPr lang="en-US" sz="2800" i="1" dirty="0">
              <a:solidFill>
                <a:srgbClr val="7030A0"/>
              </a:solidFill>
              <a:ea typeface="+mj-ea"/>
              <a:cs typeface="+mj-cs"/>
            </a:endParaRPr>
          </a:p>
          <a:p>
            <a:pPr algn="ctr"/>
            <a:endParaRPr lang="en-US" sz="2800" i="1" kern="1200" dirty="0">
              <a:solidFill>
                <a:srgbClr val="7030A0"/>
              </a:solidFill>
              <a:ea typeface="+mj-ea"/>
              <a:cs typeface="+mj-cs"/>
            </a:endParaRPr>
          </a:p>
          <a:p>
            <a:pPr algn="ctr"/>
            <a:r>
              <a:rPr lang="en-US" sz="2800" kern="1200" dirty="0">
                <a:solidFill>
                  <a:srgbClr val="7030A0"/>
                </a:solidFill>
                <a:ea typeface="+mj-ea"/>
                <a:cs typeface="+mj-cs"/>
              </a:rPr>
              <a:t>Camilla Tominey, Associate Editor, The Daily Telegraph</a:t>
            </a:r>
            <a:r>
              <a:rPr lang="en-US" sz="2800" kern="1200" dirty="0">
                <a:solidFill>
                  <a:srgbClr val="7030A0"/>
                </a:solidFill>
                <a:effectLst/>
                <a:ea typeface="+mj-ea"/>
                <a:cs typeface="+mj-cs"/>
              </a:rPr>
              <a:t> </a:t>
            </a:r>
            <a:endParaRPr lang="en-GB" sz="2800" dirty="0">
              <a:solidFill>
                <a:srgbClr val="7030A0"/>
              </a:solidFill>
            </a:endParaRPr>
          </a:p>
        </p:txBody>
      </p:sp>
      <p:pic>
        <p:nvPicPr>
          <p:cNvPr id="18" name="Picture 17" descr="A person holding a newspaper&#10;&#10;Description automatically generated with medium confidence">
            <a:extLst>
              <a:ext uri="{FF2B5EF4-FFF2-40B4-BE49-F238E27FC236}">
                <a16:creationId xmlns:a16="http://schemas.microsoft.com/office/drawing/2014/main" id="{9CA6085D-7E57-3697-A49E-A89727510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9084" y="2415641"/>
            <a:ext cx="2459709" cy="2459709"/>
          </a:xfrm>
          <a:prstGeom prst="rect">
            <a:avLst/>
          </a:prstGeom>
        </p:spPr>
      </p:pic>
    </p:spTree>
    <p:extLst>
      <p:ext uri="{BB962C8B-B14F-4D97-AF65-F5344CB8AC3E}">
        <p14:creationId xmlns:p14="http://schemas.microsoft.com/office/powerpoint/2010/main" val="1882313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1"/>
          <p:cNvSpPr txBox="1">
            <a:spLocks/>
          </p:cNvSpPr>
          <p:nvPr/>
        </p:nvSpPr>
        <p:spPr>
          <a:xfrm>
            <a:off x="279969" y="-18652"/>
            <a:ext cx="11632061" cy="951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solidFill>
                  <a:srgbClr val="7030A0"/>
                </a:solidFill>
                <a:latin typeface="Arial" panose="020B0604020202020204" pitchFamily="34" charset="0"/>
                <a:cs typeface="Arial" panose="020B0604020202020204" pitchFamily="34" charset="0"/>
              </a:rPr>
              <a:t>Reporting of Substance – The Toolkit</a:t>
            </a:r>
          </a:p>
        </p:txBody>
      </p:sp>
      <p:sp>
        <p:nvSpPr>
          <p:cNvPr id="7" name="Content Placeholder 2"/>
          <p:cNvSpPr>
            <a:spLocks noGrp="1"/>
          </p:cNvSpPr>
          <p:nvPr>
            <p:ph idx="1"/>
          </p:nvPr>
        </p:nvSpPr>
        <p:spPr>
          <a:xfrm>
            <a:off x="838200" y="2090833"/>
            <a:ext cx="10515600" cy="4351338"/>
          </a:xfrm>
        </p:spPr>
        <p:txBody>
          <a:bodyPr>
            <a:normAutofit/>
          </a:bodyPr>
          <a:lstStyle/>
          <a:p>
            <a:pPr marL="0" indent="0">
              <a:buNone/>
            </a:pPr>
            <a:r>
              <a:rPr lang="en-GB" b="1" dirty="0"/>
              <a:t> </a:t>
            </a:r>
          </a:p>
          <a:p>
            <a:pPr marL="0" indent="0">
              <a:buNone/>
            </a:pPr>
            <a:endParaRPr lang="en-GB" b="1" dirty="0"/>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pic>
        <p:nvPicPr>
          <p:cNvPr id="8" name="Picture 7">
            <a:extLst>
              <a:ext uri="{FF2B5EF4-FFF2-40B4-BE49-F238E27FC236}">
                <a16:creationId xmlns:a16="http://schemas.microsoft.com/office/drawing/2014/main" id="{8CE75459-CF3B-D25B-E9BA-7AADD39E96D8}"/>
              </a:ext>
            </a:extLst>
          </p:cNvPr>
          <p:cNvPicPr>
            <a:picLocks noChangeAspect="1"/>
          </p:cNvPicPr>
          <p:nvPr/>
        </p:nvPicPr>
        <p:blipFill rotWithShape="1">
          <a:blip r:embed="rId5"/>
          <a:srcRect l="25902" t="18419" r="27165" b="34570"/>
          <a:stretch/>
        </p:blipFill>
        <p:spPr>
          <a:xfrm>
            <a:off x="1589064" y="1140981"/>
            <a:ext cx="7861344" cy="4429291"/>
          </a:xfrm>
          <a:prstGeom prst="rect">
            <a:avLst/>
          </a:prstGeom>
        </p:spPr>
      </p:pic>
      <p:pic>
        <p:nvPicPr>
          <p:cNvPr id="12" name="Picture 11" descr="A picture containing text, font, logo, graphics&#10;&#10;Description automatically generated">
            <a:extLst>
              <a:ext uri="{FF2B5EF4-FFF2-40B4-BE49-F238E27FC236}">
                <a16:creationId xmlns:a16="http://schemas.microsoft.com/office/drawing/2014/main" id="{323D713B-A257-0039-3DF9-AF37EA5299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9874" y="2238088"/>
            <a:ext cx="1990729" cy="900000"/>
          </a:xfrm>
          <a:prstGeom prst="rect">
            <a:avLst/>
          </a:prstGeom>
        </p:spPr>
      </p:pic>
      <p:pic>
        <p:nvPicPr>
          <p:cNvPr id="15" name="Picture 14" descr="A logo for a family&#10;&#10;Description automatically generated with low confidence">
            <a:extLst>
              <a:ext uri="{FF2B5EF4-FFF2-40B4-BE49-F238E27FC236}">
                <a16:creationId xmlns:a16="http://schemas.microsoft.com/office/drawing/2014/main" id="{61DFF01D-131B-503D-C08D-2B17FD36CF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911" y="1176420"/>
            <a:ext cx="2058656" cy="900000"/>
          </a:xfrm>
          <a:prstGeom prst="rect">
            <a:avLst/>
          </a:prstGeom>
        </p:spPr>
      </p:pic>
      <p:pic>
        <p:nvPicPr>
          <p:cNvPr id="18" name="Picture 17" descr="A picture containing font, graphics, logo, text&#10;&#10;Description automatically generated">
            <a:extLst>
              <a:ext uri="{FF2B5EF4-FFF2-40B4-BE49-F238E27FC236}">
                <a16:creationId xmlns:a16="http://schemas.microsoft.com/office/drawing/2014/main" id="{42D7EB92-FB06-3C28-C8DB-634A09C45720}"/>
              </a:ext>
            </a:extLst>
          </p:cNvPr>
          <p:cNvPicPr>
            <a:picLocks noChangeAspect="1"/>
          </p:cNvPicPr>
          <p:nvPr/>
        </p:nvPicPr>
        <p:blipFill rotWithShape="1">
          <a:blip r:embed="rId8">
            <a:extLst>
              <a:ext uri="{28A0092B-C50C-407E-A947-70E740481C1C}">
                <a14:useLocalDpi xmlns:a14="http://schemas.microsoft.com/office/drawing/2010/main" val="0"/>
              </a:ext>
            </a:extLst>
          </a:blip>
          <a:srcRect t="31190" r="7111" b="24393"/>
          <a:stretch/>
        </p:blipFill>
        <p:spPr>
          <a:xfrm>
            <a:off x="9759874" y="3314595"/>
            <a:ext cx="1990729" cy="951907"/>
          </a:xfrm>
          <a:prstGeom prst="rect">
            <a:avLst/>
          </a:prstGeom>
        </p:spPr>
      </p:pic>
      <p:pic>
        <p:nvPicPr>
          <p:cNvPr id="21" name="Picture 20" descr="A picture containing font, graphics, logo, text&#10;&#10;Description automatically generated">
            <a:extLst>
              <a:ext uri="{FF2B5EF4-FFF2-40B4-BE49-F238E27FC236}">
                <a16:creationId xmlns:a16="http://schemas.microsoft.com/office/drawing/2014/main" id="{F6F2ABD9-9935-6C49-58A8-44B53BA3BD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4146" y="4399840"/>
            <a:ext cx="1990729" cy="973727"/>
          </a:xfrm>
          <a:prstGeom prst="rect">
            <a:avLst/>
          </a:prstGeom>
        </p:spPr>
      </p:pic>
    </p:spTree>
    <p:extLst>
      <p:ext uri="{BB962C8B-B14F-4D97-AF65-F5344CB8AC3E}">
        <p14:creationId xmlns:p14="http://schemas.microsoft.com/office/powerpoint/2010/main" val="3986250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6840" y="413792"/>
            <a:ext cx="8229600" cy="1143000"/>
          </a:xfrm>
        </p:spPr>
        <p:txBody>
          <a:bodyPr>
            <a:normAutofit/>
          </a:bodyPr>
          <a:lstStyle/>
          <a:p>
            <a:r>
              <a:rPr lang="en-GB" sz="3200" dirty="0">
                <a:latin typeface="Arial" panose="020B0604020202020204" pitchFamily="34" charset="0"/>
                <a:cs typeface="Arial" panose="020B0604020202020204" pitchFamily="34" charset="0"/>
              </a:rPr>
              <a:t> </a:t>
            </a:r>
          </a:p>
        </p:txBody>
      </p:sp>
      <p:sp>
        <p:nvSpPr>
          <p:cNvPr id="6" name="Title 1"/>
          <p:cNvSpPr txBox="1">
            <a:spLocks/>
          </p:cNvSpPr>
          <p:nvPr/>
        </p:nvSpPr>
        <p:spPr>
          <a:xfrm>
            <a:off x="284635" y="178566"/>
            <a:ext cx="11632061" cy="1378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solidFill>
                  <a:srgbClr val="7030A0"/>
                </a:solidFill>
                <a:latin typeface="Arial" panose="020B0604020202020204" pitchFamily="34" charset="0"/>
                <a:cs typeface="Arial" panose="020B0604020202020204" pitchFamily="34" charset="0"/>
              </a:rPr>
              <a:t>Recommendation (1): IMAGERY</a:t>
            </a:r>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sp>
        <p:nvSpPr>
          <p:cNvPr id="4" name="TextBox 3">
            <a:extLst>
              <a:ext uri="{FF2B5EF4-FFF2-40B4-BE49-F238E27FC236}">
                <a16:creationId xmlns:a16="http://schemas.microsoft.com/office/drawing/2014/main" id="{036FED06-BA7B-B499-9EA9-E166D640E4D5}"/>
              </a:ext>
            </a:extLst>
          </p:cNvPr>
          <p:cNvSpPr txBox="1"/>
          <p:nvPr/>
        </p:nvSpPr>
        <p:spPr>
          <a:xfrm>
            <a:off x="284635" y="1446392"/>
            <a:ext cx="11680041" cy="4247317"/>
          </a:xfrm>
          <a:prstGeom prst="rect">
            <a:avLst/>
          </a:prstGeom>
          <a:noFill/>
          <a:ln>
            <a:solidFill>
              <a:srgbClr val="7030A0"/>
            </a:solidFill>
          </a:ln>
        </p:spPr>
        <p:txBody>
          <a:bodyPr wrap="square">
            <a:spAutoFit/>
          </a:bodyPr>
          <a:lstStyle/>
          <a:p>
            <a:pPr algn="l"/>
            <a:r>
              <a:rPr lang="en-GB" b="1" i="0" dirty="0">
                <a:solidFill>
                  <a:srgbClr val="73388C"/>
                </a:solidFill>
                <a:effectLst/>
                <a:latin typeface="Montserrat" panose="00000500000000000000" pitchFamily="2" charset="0"/>
              </a:rPr>
              <a:t>Imagery</a:t>
            </a:r>
          </a:p>
          <a:p>
            <a:pPr algn="l"/>
            <a:endParaRPr lang="en-GB" b="0" i="0" dirty="0">
              <a:solidFill>
                <a:srgbClr val="73388C"/>
              </a:solidFill>
              <a:effectLst/>
              <a:latin typeface="Montserrat" panose="00000500000000000000" pitchFamily="2" charset="0"/>
            </a:endParaRPr>
          </a:p>
          <a:p>
            <a:pPr algn="l"/>
            <a:r>
              <a:rPr lang="en-GB" b="0" i="0" dirty="0">
                <a:solidFill>
                  <a:srgbClr val="686A85"/>
                </a:solidFill>
                <a:effectLst/>
                <a:latin typeface="Montserrat" panose="00000500000000000000" pitchFamily="2" charset="0"/>
              </a:rPr>
              <a:t>Images of alcohol and drugs should only be used </a:t>
            </a:r>
            <a:r>
              <a:rPr lang="en-GB" b="1" i="0" dirty="0">
                <a:solidFill>
                  <a:srgbClr val="686A85"/>
                </a:solidFill>
                <a:effectLst/>
                <a:latin typeface="Montserrat" panose="00000500000000000000" pitchFamily="2" charset="0"/>
              </a:rPr>
              <a:t>where appropriate</a:t>
            </a:r>
            <a:r>
              <a:rPr lang="en-GB" b="0" i="0" dirty="0">
                <a:solidFill>
                  <a:srgbClr val="686A85"/>
                </a:solidFill>
                <a:effectLst/>
                <a:latin typeface="Montserrat" panose="00000500000000000000" pitchFamily="2" charset="0"/>
              </a:rPr>
              <a:t> in articles.</a:t>
            </a:r>
          </a:p>
          <a:p>
            <a:pPr algn="l"/>
            <a:endParaRPr lang="en-GB" b="0" i="0" dirty="0">
              <a:solidFill>
                <a:srgbClr val="686A85"/>
              </a:solidFill>
              <a:effectLst/>
              <a:latin typeface="Montserrat" panose="00000500000000000000" pitchFamily="2" charset="0"/>
            </a:endParaRPr>
          </a:p>
          <a:p>
            <a:pPr algn="l"/>
            <a:r>
              <a:rPr lang="en-GB" b="0" i="0" dirty="0">
                <a:solidFill>
                  <a:srgbClr val="686A85"/>
                </a:solidFill>
                <a:effectLst/>
                <a:latin typeface="Montserrat" panose="00000500000000000000" pitchFamily="2" charset="0"/>
              </a:rPr>
              <a:t>Images of people in vulnerable conditions – including whilst drunk or unconscious – are stigmatising. These images should always be avoided.</a:t>
            </a:r>
          </a:p>
          <a:p>
            <a:pPr algn="l"/>
            <a:endParaRPr lang="en-GB" b="0" i="0" dirty="0">
              <a:solidFill>
                <a:srgbClr val="686A85"/>
              </a:solidFill>
              <a:effectLst/>
              <a:latin typeface="Montserrat" panose="00000500000000000000" pitchFamily="2" charset="0"/>
            </a:endParaRPr>
          </a:p>
          <a:p>
            <a:pPr algn="l"/>
            <a:r>
              <a:rPr lang="en-GB" b="0" i="0" dirty="0">
                <a:solidFill>
                  <a:srgbClr val="686A85"/>
                </a:solidFill>
                <a:effectLst/>
                <a:latin typeface="Montserrat" panose="00000500000000000000" pitchFamily="2" charset="0"/>
              </a:rPr>
              <a:t>Articles about alcohol harm should not contain images which make drinking seem glamorous, sociable, or appealing.</a:t>
            </a:r>
          </a:p>
          <a:p>
            <a:pPr algn="l"/>
            <a:endParaRPr lang="en-GB" b="0" i="0" dirty="0">
              <a:solidFill>
                <a:srgbClr val="686A85"/>
              </a:solidFill>
              <a:effectLst/>
              <a:latin typeface="Montserrat" panose="00000500000000000000" pitchFamily="2" charset="0"/>
            </a:endParaRPr>
          </a:p>
          <a:p>
            <a:pPr algn="l"/>
            <a:r>
              <a:rPr lang="en-GB" b="0" i="0" dirty="0">
                <a:solidFill>
                  <a:srgbClr val="686A85"/>
                </a:solidFill>
                <a:effectLst/>
                <a:latin typeface="Montserrat" panose="00000500000000000000" pitchFamily="2" charset="0"/>
              </a:rPr>
              <a:t>Drug paraphernalia should only be used where the context is informative.</a:t>
            </a:r>
          </a:p>
          <a:p>
            <a:pPr algn="l"/>
            <a:endParaRPr lang="en-GB" b="0" i="0" dirty="0">
              <a:solidFill>
                <a:srgbClr val="686A85"/>
              </a:solidFill>
              <a:effectLst/>
              <a:latin typeface="Montserrat" panose="00000500000000000000" pitchFamily="2" charset="0"/>
            </a:endParaRPr>
          </a:p>
          <a:p>
            <a:pPr algn="l"/>
            <a:r>
              <a:rPr lang="en-GB" b="0" i="0" dirty="0">
                <a:solidFill>
                  <a:srgbClr val="686A85"/>
                </a:solidFill>
                <a:effectLst/>
                <a:latin typeface="Montserrat" panose="00000500000000000000" pitchFamily="2" charset="0"/>
              </a:rPr>
              <a:t>Images should </a:t>
            </a:r>
            <a:r>
              <a:rPr lang="en-GB" b="1" i="0" dirty="0">
                <a:solidFill>
                  <a:srgbClr val="686A85"/>
                </a:solidFill>
                <a:effectLst/>
                <a:latin typeface="Montserrat" panose="00000500000000000000" pitchFamily="2" charset="0"/>
              </a:rPr>
              <a:t>tell the human side</a:t>
            </a:r>
            <a:r>
              <a:rPr lang="en-GB" b="0" i="0" dirty="0">
                <a:solidFill>
                  <a:srgbClr val="686A85"/>
                </a:solidFill>
                <a:effectLst/>
                <a:latin typeface="Montserrat" panose="00000500000000000000" pitchFamily="2" charset="0"/>
              </a:rPr>
              <a:t> of the story in a positive and responsible way. Photos of interview subjects, support services, and/or the community featured in the report should be used instead.</a:t>
            </a:r>
          </a:p>
        </p:txBody>
      </p:sp>
    </p:spTree>
    <p:extLst>
      <p:ext uri="{BB962C8B-B14F-4D97-AF65-F5344CB8AC3E}">
        <p14:creationId xmlns:p14="http://schemas.microsoft.com/office/powerpoint/2010/main" val="2965645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descr="A person wearing a mask&#10;&#10;Description automatically generated with medium confidence">
            <a:extLst>
              <a:ext uri="{FF2B5EF4-FFF2-40B4-BE49-F238E27FC236}">
                <a16:creationId xmlns:a16="http://schemas.microsoft.com/office/drawing/2014/main" id="{EED601EA-2521-60CC-F9A9-48FD83D22C18}"/>
              </a:ext>
            </a:extLst>
          </p:cNvPr>
          <p:cNvPicPr>
            <a:picLocks noChangeAspect="1"/>
          </p:cNvPicPr>
          <p:nvPr/>
        </p:nvPicPr>
        <p:blipFill rotWithShape="1">
          <a:blip r:embed="rId3"/>
          <a:srcRect t="5662" r="-3" b="-3"/>
          <a:stretch/>
        </p:blipFill>
        <p:spPr>
          <a:xfrm>
            <a:off x="5162052" y="3272588"/>
            <a:ext cx="6105382" cy="3585411"/>
          </a:xfrm>
          <a:prstGeom prst="rect">
            <a:avLst/>
          </a:prstGeom>
        </p:spPr>
      </p:pic>
      <p:pic>
        <p:nvPicPr>
          <p:cNvPr id="7" name="Picture 6" descr="A picture containing ground, outdoor, way, sidewalk&#10;&#10;Description automatically generated">
            <a:extLst>
              <a:ext uri="{FF2B5EF4-FFF2-40B4-BE49-F238E27FC236}">
                <a16:creationId xmlns:a16="http://schemas.microsoft.com/office/drawing/2014/main" id="{534482DA-883C-0B0F-2FBA-E38B06E1992D}"/>
              </a:ext>
            </a:extLst>
          </p:cNvPr>
          <p:cNvPicPr>
            <a:picLocks noChangeAspect="1"/>
          </p:cNvPicPr>
          <p:nvPr/>
        </p:nvPicPr>
        <p:blipFill rotWithShape="1">
          <a:blip r:embed="rId4"/>
          <a:srcRect r="1" b="20138"/>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5" name="Picture 4" descr="A picture containing text, drink, orange&#10;&#10;Description automatically generated">
            <a:extLst>
              <a:ext uri="{FF2B5EF4-FFF2-40B4-BE49-F238E27FC236}">
                <a16:creationId xmlns:a16="http://schemas.microsoft.com/office/drawing/2014/main" id="{C43725D2-6DE2-676A-C5A7-C261403585EF}"/>
              </a:ext>
            </a:extLst>
          </p:cNvPr>
          <p:cNvPicPr>
            <a:picLocks noChangeAspect="1"/>
          </p:cNvPicPr>
          <p:nvPr/>
        </p:nvPicPr>
        <p:blipFill rotWithShape="1">
          <a:blip r:embed="rId5"/>
          <a:srcRect l="17809" r="13942" b="-3"/>
          <a:stretch/>
        </p:blipFill>
        <p:spPr>
          <a:xfrm>
            <a:off x="7458302" y="-22547"/>
            <a:ext cx="3809132" cy="3139531"/>
          </a:xfrm>
          <a:prstGeom prst="rect">
            <a:avLst/>
          </a:prstGeom>
        </p:spPr>
      </p:pic>
      <p:pic>
        <p:nvPicPr>
          <p:cNvPr id="11" name="Picture 10" descr="A picture containing person, beverage, food, drink&#10;&#10;Description automatically generated">
            <a:extLst>
              <a:ext uri="{FF2B5EF4-FFF2-40B4-BE49-F238E27FC236}">
                <a16:creationId xmlns:a16="http://schemas.microsoft.com/office/drawing/2014/main" id="{41F168AD-EC3E-CC2F-A8F0-F8508D64EE5A}"/>
              </a:ext>
            </a:extLst>
          </p:cNvPr>
          <p:cNvPicPr>
            <a:picLocks noChangeAspect="1"/>
          </p:cNvPicPr>
          <p:nvPr/>
        </p:nvPicPr>
        <p:blipFill rotWithShape="1">
          <a:blip r:embed="rId6"/>
          <a:srcRect l="593" r="3" b="3"/>
          <a:stretch/>
        </p:blipFill>
        <p:spPr>
          <a:xfrm>
            <a:off x="1" y="4065775"/>
            <a:ext cx="5001186" cy="2792224"/>
          </a:xfrm>
          <a:prstGeom prst="rect">
            <a:avLst/>
          </a:prstGeom>
        </p:spPr>
      </p:pic>
    </p:spTree>
    <p:extLst>
      <p:ext uri="{BB962C8B-B14F-4D97-AF65-F5344CB8AC3E}">
        <p14:creationId xmlns:p14="http://schemas.microsoft.com/office/powerpoint/2010/main" val="220901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1000"/>
                                        <p:tgtEl>
                                          <p:spTgt spid="5"/>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1000"/>
                                        <p:tgtEl>
                                          <p:spTgt spid="9"/>
                                        </p:tgtEl>
                                      </p:cBhvr>
                                    </p:animEffect>
                                  </p:childTnLst>
                                </p:cTn>
                              </p:par>
                            </p:childTnLst>
                          </p:cTn>
                        </p:par>
                        <p:par>
                          <p:cTn id="16" fill="hold">
                            <p:stCondLst>
                              <p:cond delay="250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83E85837-26AB-44D0-5382-B01B7C06D556}"/>
              </a:ext>
            </a:extLst>
          </p:cNvPr>
          <p:cNvPicPr>
            <a:picLocks noChangeAspect="1"/>
          </p:cNvPicPr>
          <p:nvPr/>
        </p:nvPicPr>
        <p:blipFill rotWithShape="1">
          <a:blip r:embed="rId3"/>
          <a:srcRect r="-3" b="11688"/>
          <a:stretch/>
        </p:blipFill>
        <p:spPr>
          <a:xfrm>
            <a:off x="6213332" y="3429000"/>
            <a:ext cx="5624726" cy="3303144"/>
          </a:xfrm>
          <a:prstGeom prst="rect">
            <a:avLst/>
          </a:prstGeom>
        </p:spPr>
      </p:pic>
      <p:pic>
        <p:nvPicPr>
          <p:cNvPr id="9" name="Picture 8" descr="A couple of women posing for the camera&#10;&#10;Description automatically generated with medium confidence">
            <a:extLst>
              <a:ext uri="{FF2B5EF4-FFF2-40B4-BE49-F238E27FC236}">
                <a16:creationId xmlns:a16="http://schemas.microsoft.com/office/drawing/2014/main" id="{4C4A4D7A-26CA-85D8-740B-3C369A49D2E8}"/>
              </a:ext>
            </a:extLst>
          </p:cNvPr>
          <p:cNvPicPr>
            <a:picLocks noChangeAspect="1"/>
          </p:cNvPicPr>
          <p:nvPr/>
        </p:nvPicPr>
        <p:blipFill rotWithShape="1">
          <a:blip r:embed="rId4"/>
          <a:srcRect l="12550" r="6769" b="2"/>
          <a:stretch/>
        </p:blipFill>
        <p:spPr>
          <a:xfrm>
            <a:off x="7458302" y="-22547"/>
            <a:ext cx="3809132" cy="3139531"/>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A91A4E7-07D7-6C70-868C-7779CE559280}"/>
              </a:ext>
            </a:extLst>
          </p:cNvPr>
          <p:cNvPicPr>
            <a:picLocks noChangeAspect="1"/>
          </p:cNvPicPr>
          <p:nvPr/>
        </p:nvPicPr>
        <p:blipFill rotWithShape="1">
          <a:blip r:embed="rId5"/>
          <a:srcRect t="16358"/>
          <a:stretch/>
        </p:blipFill>
        <p:spPr>
          <a:xfrm>
            <a:off x="1" y="4065775"/>
            <a:ext cx="5001186" cy="2792224"/>
          </a:xfrm>
          <a:prstGeom prst="rect">
            <a:avLst/>
          </a:prstGeom>
        </p:spPr>
      </p:pic>
      <p:pic>
        <p:nvPicPr>
          <p:cNvPr id="2" name="Picture 1" descr="A picture containing person, grass, group, outdoor&#10;&#10;Description automatically generated">
            <a:extLst>
              <a:ext uri="{FF2B5EF4-FFF2-40B4-BE49-F238E27FC236}">
                <a16:creationId xmlns:a16="http://schemas.microsoft.com/office/drawing/2014/main" id="{2D6D9BBA-EFCD-CFF7-C367-B05EC6B96F96}"/>
              </a:ext>
            </a:extLst>
          </p:cNvPr>
          <p:cNvPicPr>
            <a:picLocks noChangeAspect="1"/>
          </p:cNvPicPr>
          <p:nvPr/>
        </p:nvPicPr>
        <p:blipFill rotWithShape="1">
          <a:blip r:embed="rId6"/>
          <a:srcRect t="17017" r="-2" b="3324"/>
          <a:stretch/>
        </p:blipFill>
        <p:spPr>
          <a:xfrm>
            <a:off x="67206" y="52644"/>
            <a:ext cx="5674897" cy="3017405"/>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77563B70-FD8F-148C-6C6A-B4248FF95E96}"/>
              </a:ext>
            </a:extLst>
          </p:cNvPr>
          <p:cNvPicPr>
            <a:picLocks noChangeAspect="1"/>
          </p:cNvPicPr>
          <p:nvPr/>
        </p:nvPicPr>
        <p:blipFill rotWithShape="1">
          <a:blip r:embed="rId7"/>
          <a:srcRect r="1" b="19839"/>
          <a:stretch/>
        </p:blipFill>
        <p:spPr>
          <a:xfrm>
            <a:off x="3526084" y="1815167"/>
            <a:ext cx="3914544" cy="2094600"/>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Tree>
    <p:extLst>
      <p:ext uri="{BB962C8B-B14F-4D97-AF65-F5344CB8AC3E}">
        <p14:creationId xmlns:p14="http://schemas.microsoft.com/office/powerpoint/2010/main" val="81685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1000"/>
                                        <p:tgtEl>
                                          <p:spTgt spid="3"/>
                                        </p:tgtEl>
                                      </p:cBhvr>
                                    </p:animEffect>
                                  </p:childTnLst>
                                </p:cTn>
                              </p:par>
                            </p:childTnLst>
                          </p:cTn>
                        </p:par>
                        <p:par>
                          <p:cTn id="16" fill="hold">
                            <p:stCondLst>
                              <p:cond delay="2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1000"/>
                                        <p:tgtEl>
                                          <p:spTgt spid="7"/>
                                        </p:tgtEl>
                                      </p:cBhvr>
                                    </p:animEffect>
                                  </p:childTnLst>
                                </p:cTn>
                              </p:par>
                            </p:childTnLst>
                          </p:cTn>
                        </p:par>
                        <p:par>
                          <p:cTn id="20" fill="hold">
                            <p:stCondLst>
                              <p:cond delay="3500"/>
                            </p:stCondLst>
                            <p:childTnLst>
                              <p:par>
                                <p:cTn id="21" presetID="16" presetClass="entr" presetSubtype="2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6840" y="413792"/>
            <a:ext cx="8229600" cy="1143000"/>
          </a:xfrm>
        </p:spPr>
        <p:txBody>
          <a:bodyPr>
            <a:normAutofit/>
          </a:bodyPr>
          <a:lstStyle/>
          <a:p>
            <a:r>
              <a:rPr lang="en-GB" sz="3200" dirty="0">
                <a:latin typeface="Arial" panose="020B0604020202020204" pitchFamily="34" charset="0"/>
                <a:cs typeface="Arial" panose="020B0604020202020204" pitchFamily="34" charset="0"/>
              </a:rPr>
              <a:t> </a:t>
            </a:r>
          </a:p>
        </p:txBody>
      </p:sp>
      <p:sp>
        <p:nvSpPr>
          <p:cNvPr id="6" name="Title 1"/>
          <p:cNvSpPr txBox="1">
            <a:spLocks/>
          </p:cNvSpPr>
          <p:nvPr/>
        </p:nvSpPr>
        <p:spPr>
          <a:xfrm>
            <a:off x="284635" y="178566"/>
            <a:ext cx="11632061" cy="1378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solidFill>
                  <a:srgbClr val="7030A0"/>
                </a:solidFill>
                <a:latin typeface="Arial" panose="020B0604020202020204" pitchFamily="34" charset="0"/>
                <a:cs typeface="Arial" panose="020B0604020202020204" pitchFamily="34" charset="0"/>
              </a:rPr>
              <a:t>Recommendation (2): LANGUAGE</a:t>
            </a:r>
          </a:p>
        </p:txBody>
      </p:sp>
      <p:sp>
        <p:nvSpPr>
          <p:cNvPr id="7" name="Content Placeholder 2"/>
          <p:cNvSpPr>
            <a:spLocks noGrp="1"/>
          </p:cNvSpPr>
          <p:nvPr>
            <p:ph idx="1"/>
          </p:nvPr>
        </p:nvSpPr>
        <p:spPr>
          <a:xfrm>
            <a:off x="275303" y="1641085"/>
            <a:ext cx="8906403" cy="3647353"/>
          </a:xfrm>
          <a:ln>
            <a:solidFill>
              <a:srgbClr val="7030A0"/>
            </a:solidFill>
          </a:ln>
        </p:spPr>
        <p:txBody>
          <a:bodyPr>
            <a:normAutofit fontScale="85000" lnSpcReduction="20000"/>
          </a:bodyPr>
          <a:lstStyle/>
          <a:p>
            <a:pPr marL="0" indent="0" algn="l">
              <a:buNone/>
            </a:pPr>
            <a:r>
              <a:rPr lang="en-GB" sz="2200" b="1" i="0" dirty="0">
                <a:solidFill>
                  <a:srgbClr val="73388C"/>
                </a:solidFill>
                <a:effectLst/>
                <a:latin typeface="Montserrat" panose="00000500000000000000" pitchFamily="2" charset="0"/>
              </a:rPr>
              <a:t>Language</a:t>
            </a:r>
          </a:p>
          <a:p>
            <a:pPr marL="0" indent="0" algn="l">
              <a:buNone/>
            </a:pPr>
            <a:endParaRPr lang="en-GB" sz="2200" b="0" i="0" dirty="0">
              <a:solidFill>
                <a:srgbClr val="73388C"/>
              </a:solidFill>
              <a:effectLst/>
              <a:latin typeface="Montserrat" panose="00000500000000000000" pitchFamily="2" charset="0"/>
            </a:endParaRPr>
          </a:p>
          <a:p>
            <a:pPr marL="0" indent="0" algn="l">
              <a:lnSpc>
                <a:spcPct val="100000"/>
              </a:lnSpc>
              <a:spcBef>
                <a:spcPts val="0"/>
              </a:spcBef>
              <a:buNone/>
            </a:pPr>
            <a:r>
              <a:rPr lang="en-GB" sz="2200" b="0" i="0" dirty="0">
                <a:solidFill>
                  <a:srgbClr val="686A85"/>
                </a:solidFill>
                <a:effectLst/>
                <a:latin typeface="Montserrat" panose="00000500000000000000" pitchFamily="2" charset="0"/>
              </a:rPr>
              <a:t>Stigmatising language such as ‘user’, ‘addict’ and ‘alcoholic’ should be kept to a </a:t>
            </a:r>
            <a:r>
              <a:rPr lang="en-GB" sz="2200" b="1" i="0" dirty="0">
                <a:solidFill>
                  <a:srgbClr val="686A85"/>
                </a:solidFill>
                <a:effectLst/>
                <a:latin typeface="Montserrat" panose="00000500000000000000" pitchFamily="2" charset="0"/>
              </a:rPr>
              <a:t>minimum</a:t>
            </a:r>
            <a:r>
              <a:rPr lang="en-GB" sz="2200" b="0" i="0" dirty="0">
                <a:solidFill>
                  <a:srgbClr val="686A85"/>
                </a:solidFill>
                <a:effectLst/>
                <a:latin typeface="Montserrat" panose="00000500000000000000" pitchFamily="2" charset="0"/>
              </a:rPr>
              <a:t>. </a:t>
            </a:r>
          </a:p>
          <a:p>
            <a:pPr marL="0" indent="0" algn="l">
              <a:lnSpc>
                <a:spcPct val="100000"/>
              </a:lnSpc>
              <a:spcBef>
                <a:spcPts val="0"/>
              </a:spcBef>
              <a:buNone/>
            </a:pPr>
            <a:endParaRPr lang="en-GB" sz="2200" dirty="0">
              <a:solidFill>
                <a:srgbClr val="686A85"/>
              </a:solidFill>
              <a:latin typeface="Montserrat" panose="00000500000000000000" pitchFamily="2" charset="0"/>
            </a:endParaRPr>
          </a:p>
          <a:p>
            <a:pPr marL="0" indent="0" algn="l">
              <a:lnSpc>
                <a:spcPct val="100000"/>
              </a:lnSpc>
              <a:spcBef>
                <a:spcPts val="0"/>
              </a:spcBef>
              <a:buNone/>
            </a:pPr>
            <a:r>
              <a:rPr lang="en-GB" sz="2200" b="0" i="0" dirty="0">
                <a:solidFill>
                  <a:srgbClr val="686A85"/>
                </a:solidFill>
                <a:effectLst/>
                <a:latin typeface="Montserrat" panose="00000500000000000000" pitchFamily="2" charset="0"/>
              </a:rPr>
              <a:t>Journalists and editors should use language appropriately, referencing interview subjects as parents, professionals and so forth. </a:t>
            </a:r>
          </a:p>
          <a:p>
            <a:pPr marL="0" indent="0" algn="l">
              <a:lnSpc>
                <a:spcPct val="100000"/>
              </a:lnSpc>
              <a:spcBef>
                <a:spcPts val="0"/>
              </a:spcBef>
              <a:buNone/>
            </a:pPr>
            <a:endParaRPr lang="en-GB" sz="2200" b="0" i="0" dirty="0">
              <a:solidFill>
                <a:srgbClr val="686A85"/>
              </a:solidFill>
              <a:effectLst/>
              <a:latin typeface="Montserrat" panose="00000500000000000000" pitchFamily="2" charset="0"/>
            </a:endParaRPr>
          </a:p>
          <a:p>
            <a:pPr marL="0" indent="0" algn="l">
              <a:lnSpc>
                <a:spcPct val="100000"/>
              </a:lnSpc>
              <a:spcBef>
                <a:spcPts val="0"/>
              </a:spcBef>
              <a:buNone/>
            </a:pPr>
            <a:r>
              <a:rPr lang="en-GB" sz="2200" b="0" i="0" dirty="0">
                <a:solidFill>
                  <a:srgbClr val="686A85"/>
                </a:solidFill>
                <a:effectLst/>
                <a:latin typeface="Montserrat" panose="00000500000000000000" pitchFamily="2" charset="0"/>
              </a:rPr>
              <a:t>Interview subjects should be asked how they would </a:t>
            </a:r>
            <a:r>
              <a:rPr lang="en-GB" sz="2200" b="1" i="0" dirty="0">
                <a:solidFill>
                  <a:srgbClr val="686A85"/>
                </a:solidFill>
                <a:effectLst/>
                <a:latin typeface="Montserrat" panose="00000500000000000000" pitchFamily="2" charset="0"/>
              </a:rPr>
              <a:t>prefer to be described.</a:t>
            </a:r>
          </a:p>
          <a:p>
            <a:pPr marL="0" indent="0" algn="l">
              <a:lnSpc>
                <a:spcPct val="100000"/>
              </a:lnSpc>
              <a:spcBef>
                <a:spcPts val="0"/>
              </a:spcBef>
              <a:buNone/>
            </a:pPr>
            <a:endParaRPr lang="en-GB" sz="2200" b="0" i="0" dirty="0">
              <a:solidFill>
                <a:srgbClr val="686A85"/>
              </a:solidFill>
              <a:effectLst/>
              <a:latin typeface="Montserrat" panose="00000500000000000000" pitchFamily="2" charset="0"/>
            </a:endParaRPr>
          </a:p>
          <a:p>
            <a:pPr marL="0" indent="0" algn="l">
              <a:buNone/>
            </a:pPr>
            <a:r>
              <a:rPr lang="en-GB" sz="2200" b="0" i="0" dirty="0">
                <a:solidFill>
                  <a:srgbClr val="686A85"/>
                </a:solidFill>
                <a:effectLst/>
                <a:latin typeface="Montserrat" panose="00000500000000000000" pitchFamily="2" charset="0"/>
              </a:rPr>
              <a:t>Examples of best practice include saying ‘substance use’ instead of ‘substance abuse’. Words like ‘druggie’ or ‘junkie’ should </a:t>
            </a:r>
            <a:r>
              <a:rPr lang="en-GB" sz="2200" b="1" i="0" dirty="0">
                <a:solidFill>
                  <a:srgbClr val="686A85"/>
                </a:solidFill>
                <a:effectLst/>
                <a:latin typeface="Montserrat" panose="00000500000000000000" pitchFamily="2" charset="0"/>
              </a:rPr>
              <a:t>always</a:t>
            </a:r>
            <a:r>
              <a:rPr lang="en-GB" sz="2200" b="0" i="0" dirty="0">
                <a:solidFill>
                  <a:srgbClr val="686A85"/>
                </a:solidFill>
                <a:effectLst/>
                <a:latin typeface="Montserrat" panose="00000500000000000000" pitchFamily="2" charset="0"/>
              </a:rPr>
              <a:t> be avoided.</a:t>
            </a:r>
          </a:p>
        </p:txBody>
      </p:sp>
      <p:pic>
        <p:nvPicPr>
          <p:cNvPr id="14" name="Picture 13">
            <a:extLst>
              <a:ext uri="{FF2B5EF4-FFF2-40B4-BE49-F238E27FC236}">
                <a16:creationId xmlns:a16="http://schemas.microsoft.com/office/drawing/2014/main" id="{9449CD30-99B2-4020-A951-92CD64ACE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8793" y="6242922"/>
            <a:ext cx="477747" cy="477747"/>
          </a:xfrm>
          <a:prstGeom prst="rect">
            <a:avLst/>
          </a:prstGeom>
        </p:spPr>
      </p:pic>
      <p:sp>
        <p:nvSpPr>
          <p:cNvPr id="16" name="Rectangle 15">
            <a:extLst>
              <a:ext uri="{FF2B5EF4-FFF2-40B4-BE49-F238E27FC236}">
                <a16:creationId xmlns:a16="http://schemas.microsoft.com/office/drawing/2014/main" id="{14000D84-9821-45AB-A052-8E2E12E88C8B}"/>
              </a:ext>
            </a:extLst>
          </p:cNvPr>
          <p:cNvSpPr/>
          <p:nvPr/>
        </p:nvSpPr>
        <p:spPr>
          <a:xfrm>
            <a:off x="9725911" y="6158629"/>
            <a:ext cx="1862882" cy="646331"/>
          </a:xfrm>
          <a:prstGeom prst="rect">
            <a:avLst/>
          </a:prstGeom>
        </p:spPr>
        <p:txBody>
          <a:bodyPr wrap="none">
            <a:spAutoFit/>
          </a:bodyPr>
          <a:lstStyle/>
          <a:p>
            <a:r>
              <a:rPr lang="en-GB" dirty="0">
                <a:solidFill>
                  <a:srgbClr val="7030A0"/>
                </a:solidFill>
              </a:rPr>
              <a:t>@ceosfad</a:t>
            </a:r>
          </a:p>
          <a:p>
            <a:r>
              <a:rPr lang="en-GB" dirty="0">
                <a:solidFill>
                  <a:srgbClr val="7030A0"/>
                </a:solidFill>
              </a:rPr>
              <a:t>@ScotFamADrugs</a:t>
            </a:r>
          </a:p>
        </p:txBody>
      </p:sp>
      <p:pic>
        <p:nvPicPr>
          <p:cNvPr id="5" name="Picture 4" descr="A picture containing text, graphics, font, graphic design&#10;&#10;Description automatically generated">
            <a:extLst>
              <a:ext uri="{FF2B5EF4-FFF2-40B4-BE49-F238E27FC236}">
                <a16:creationId xmlns:a16="http://schemas.microsoft.com/office/drawing/2014/main" id="{B9695774-353E-3B85-B910-E00C42D34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8000"/>
            <a:ext cx="2636618" cy="1080000"/>
          </a:xfrm>
          <a:prstGeom prst="rect">
            <a:avLst/>
          </a:prstGeom>
        </p:spPr>
      </p:pic>
      <p:pic>
        <p:nvPicPr>
          <p:cNvPr id="4" name="Picture 3">
            <a:extLst>
              <a:ext uri="{FF2B5EF4-FFF2-40B4-BE49-F238E27FC236}">
                <a16:creationId xmlns:a16="http://schemas.microsoft.com/office/drawing/2014/main" id="{736C37D5-A1C9-5017-A7AD-C11C1941A588}"/>
              </a:ext>
            </a:extLst>
          </p:cNvPr>
          <p:cNvPicPr>
            <a:picLocks noChangeAspect="1"/>
          </p:cNvPicPr>
          <p:nvPr/>
        </p:nvPicPr>
        <p:blipFill rotWithShape="1">
          <a:blip r:embed="rId5"/>
          <a:srcRect l="30232" r="30335"/>
          <a:stretch/>
        </p:blipFill>
        <p:spPr>
          <a:xfrm>
            <a:off x="9502219" y="1641085"/>
            <a:ext cx="2564321" cy="3657928"/>
          </a:xfrm>
          <a:prstGeom prst="rect">
            <a:avLst/>
          </a:prstGeom>
        </p:spPr>
      </p:pic>
      <p:sp>
        <p:nvSpPr>
          <p:cNvPr id="8" name="TextBox 7">
            <a:extLst>
              <a:ext uri="{FF2B5EF4-FFF2-40B4-BE49-F238E27FC236}">
                <a16:creationId xmlns:a16="http://schemas.microsoft.com/office/drawing/2014/main" id="{7FAA6702-81F8-CFF2-73C4-98D5A8A77068}"/>
              </a:ext>
            </a:extLst>
          </p:cNvPr>
          <p:cNvSpPr txBox="1"/>
          <p:nvPr/>
        </p:nvSpPr>
        <p:spPr>
          <a:xfrm>
            <a:off x="6096000" y="5405655"/>
            <a:ext cx="6094562" cy="646331"/>
          </a:xfrm>
          <a:prstGeom prst="rect">
            <a:avLst/>
          </a:prstGeom>
          <a:noFill/>
        </p:spPr>
        <p:txBody>
          <a:bodyPr wrap="square">
            <a:spAutoFit/>
          </a:bodyPr>
          <a:lstStyle/>
          <a:p>
            <a:pPr algn="r"/>
            <a:r>
              <a:rPr lang="en-GB" dirty="0">
                <a:hlinkClick r:id="rId6"/>
              </a:rPr>
              <a:t>https://www.sdf.org.uk/wp-content/uploads/2020/10/Moving-Beyond-People-First-Language.pdf</a:t>
            </a:r>
            <a:r>
              <a:rPr lang="en-GB" dirty="0"/>
              <a:t> </a:t>
            </a:r>
          </a:p>
        </p:txBody>
      </p:sp>
    </p:spTree>
    <p:extLst>
      <p:ext uri="{BB962C8B-B14F-4D97-AF65-F5344CB8AC3E}">
        <p14:creationId xmlns:p14="http://schemas.microsoft.com/office/powerpoint/2010/main" val="85277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1037</Words>
  <Application>Microsoft Office PowerPoint</Application>
  <PresentationFormat>Widescreen</PresentationFormat>
  <Paragraphs>163</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Montserrat</vt:lpstr>
      <vt:lpstr>Wingdings</vt:lpstr>
      <vt:lpstr>Office Theme</vt:lpstr>
      <vt:lpstr>Reporting of Substance A media toolkit for reporting on  alcohol and drugs with dignity and respect</vt:lpstr>
      <vt:lpstr>PowerPoint Presentation</vt:lpstr>
      <vt:lpstr>PowerPoint Presentation</vt:lpstr>
      <vt:lpstr> </vt:lpstr>
      <vt:lpstr>PowerPoint Presentation</vt:lpstr>
      <vt:lpstr> </vt:lpstr>
      <vt:lpstr>PowerPoint Presentation</vt:lpstr>
      <vt:lpstr>PowerPoint Presentation</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Justina Murray</dc:creator>
  <cp:lastModifiedBy>Namen, D.M. van (Dorine)</cp:lastModifiedBy>
  <cp:revision>2</cp:revision>
  <dcterms:created xsi:type="dcterms:W3CDTF">2023-06-01T14:42:45Z</dcterms:created>
  <dcterms:modified xsi:type="dcterms:W3CDTF">2023-06-06T08:00:48Z</dcterms:modified>
</cp:coreProperties>
</file>