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70" r:id="rId5"/>
    <p:sldId id="263" r:id="rId6"/>
    <p:sldId id="260" r:id="rId7"/>
    <p:sldId id="266" r:id="rId8"/>
    <p:sldId id="265" r:id="rId9"/>
    <p:sldId id="273" r:id="rId10"/>
    <p:sldId id="267" r:id="rId11"/>
    <p:sldId id="268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E3872-2A0A-42B8-9C0B-8791FDFB4D06}" v="3" dt="2024-09-11T18:48:38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139" autoAdjust="0"/>
  </p:normalViewPr>
  <p:slideViewPr>
    <p:cSldViewPr snapToGrid="0">
      <p:cViewPr varScale="1">
        <p:scale>
          <a:sx n="47" d="100"/>
          <a:sy n="47" d="100"/>
        </p:scale>
        <p:origin x="10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Roy" userId="ea52202a-ca28-4063-a7d6-daedb1e9e517" providerId="ADAL" clId="{F9DE3872-2A0A-42B8-9C0B-8791FDFB4D06}"/>
    <pc:docChg chg="modSld">
      <pc:chgData name="Jessica Roy" userId="ea52202a-ca28-4063-a7d6-daedb1e9e517" providerId="ADAL" clId="{F9DE3872-2A0A-42B8-9C0B-8791FDFB4D06}" dt="2024-09-11T18:50:29.672" v="3" actId="1076"/>
      <pc:docMkLst>
        <pc:docMk/>
      </pc:docMkLst>
      <pc:sldChg chg="delSp modSp mod modTransition modAnim">
        <pc:chgData name="Jessica Roy" userId="ea52202a-ca28-4063-a7d6-daedb1e9e517" providerId="ADAL" clId="{F9DE3872-2A0A-42B8-9C0B-8791FDFB4D06}" dt="2024-09-11T18:50:29.672" v="3" actId="1076"/>
        <pc:sldMkLst>
          <pc:docMk/>
          <pc:sldMk cId="43642333" sldId="256"/>
        </pc:sldMkLst>
        <pc:picChg chg="mod">
          <ac:chgData name="Jessica Roy" userId="ea52202a-ca28-4063-a7d6-daedb1e9e517" providerId="ADAL" clId="{F9DE3872-2A0A-42B8-9C0B-8791FDFB4D06}" dt="2024-09-11T18:50:29.672" v="3" actId="1076"/>
          <ac:picMkLst>
            <pc:docMk/>
            <pc:sldMk cId="43642333" sldId="256"/>
            <ac:picMk id="7" creationId="{DC4C4E16-4C64-B5E8-E3B0-E53E1EC2D5BE}"/>
          </ac:picMkLst>
        </pc:picChg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43642333" sldId="256"/>
            <ac:picMk id="12" creationId="{17709E78-AD42-CEFC-313B-16EAD900B377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510667082" sldId="257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510667082" sldId="257"/>
            <ac:picMk id="6" creationId="{3BCBAD62-314D-AD98-2EFA-190FCA366973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12625563" sldId="260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12625563" sldId="260"/>
            <ac:picMk id="4" creationId="{B1249625-6BEF-F3BE-C259-7ACF6AB2949A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521515404" sldId="263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521515404" sldId="263"/>
            <ac:picMk id="3" creationId="{09EAB940-1F44-C544-07FC-DED4E94B976B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0" sldId="265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0" sldId="265"/>
            <ac:picMk id="38" creationId="{3BEAF886-6497-9746-1D01-4E5113212650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410181356" sldId="266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410181356" sldId="266"/>
            <ac:picMk id="6" creationId="{37B0A675-920D-B000-A2BE-122C675DD0F3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3407488867" sldId="267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3407488867" sldId="267"/>
            <ac:picMk id="6" creationId="{D560A4FA-0A2F-5F18-34E7-3575845AC1A9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2139023695" sldId="268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2139023695" sldId="268"/>
            <ac:picMk id="5" creationId="{1228CF4F-E385-AA63-ADAB-89911E1B01B1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551271057" sldId="269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551271057" sldId="269"/>
            <ac:picMk id="5" creationId="{85362676-CCB1-6862-F638-627AA7437225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702156353" sldId="270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702156353" sldId="270"/>
            <ac:picMk id="6" creationId="{42F4FE68-B95B-A823-B4B3-0B48C14E629A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417993422" sldId="272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417993422" sldId="272"/>
            <ac:picMk id="5" creationId="{63EC7E44-CC9F-0ACD-9AF5-F5297F021BCD}"/>
          </ac:picMkLst>
        </pc:picChg>
      </pc:sldChg>
      <pc:sldChg chg="delSp modTransition modAnim">
        <pc:chgData name="Jessica Roy" userId="ea52202a-ca28-4063-a7d6-daedb1e9e517" providerId="ADAL" clId="{F9DE3872-2A0A-42B8-9C0B-8791FDFB4D06}" dt="2024-09-11T18:48:38.528" v="2"/>
        <pc:sldMkLst>
          <pc:docMk/>
          <pc:sldMk cId="1497604744" sldId="273"/>
        </pc:sldMkLst>
        <pc:picChg chg="del">
          <ac:chgData name="Jessica Roy" userId="ea52202a-ca28-4063-a7d6-daedb1e9e517" providerId="ADAL" clId="{F9DE3872-2A0A-42B8-9C0B-8791FDFB4D06}" dt="2024-09-11T18:48:38.528" v="2"/>
          <ac:picMkLst>
            <pc:docMk/>
            <pc:sldMk cId="1497604744" sldId="273"/>
            <ac:picMk id="3" creationId="{A353EAE7-B187-E7F8-54C2-53382E28AA1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AEA73-5A1E-4A9D-AA0E-7507FEC1479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7C5838-5051-4876-828D-0192CB7EB42D}">
      <dgm:prSet/>
      <dgm:spPr/>
      <dgm:t>
        <a:bodyPr/>
        <a:lstStyle/>
        <a:p>
          <a:r>
            <a:rPr lang="en-GB" dirty="0"/>
            <a:t>Parental substance misuse in UK</a:t>
          </a:r>
          <a:endParaRPr lang="en-US" dirty="0"/>
        </a:p>
      </dgm:t>
    </dgm:pt>
    <dgm:pt modelId="{3391C63F-55F7-450E-8093-DD0799672D72}" type="parTrans" cxnId="{95A34FF9-458A-4062-912A-D5B60DA5AC15}">
      <dgm:prSet/>
      <dgm:spPr/>
      <dgm:t>
        <a:bodyPr/>
        <a:lstStyle/>
        <a:p>
          <a:endParaRPr lang="en-US"/>
        </a:p>
      </dgm:t>
    </dgm:pt>
    <dgm:pt modelId="{C07DBE1A-BDD0-4C26-9EC7-4FF45897B163}" type="sibTrans" cxnId="{95A34FF9-458A-4062-912A-D5B60DA5AC15}">
      <dgm:prSet/>
      <dgm:spPr/>
      <dgm:t>
        <a:bodyPr/>
        <a:lstStyle/>
        <a:p>
          <a:endParaRPr lang="en-US"/>
        </a:p>
      </dgm:t>
    </dgm:pt>
    <dgm:pt modelId="{9FD15199-7517-4438-A7A5-A3679238A2B6}">
      <dgm:prSet/>
      <dgm:spPr/>
      <dgm:t>
        <a:bodyPr/>
        <a:lstStyle/>
        <a:p>
          <a:r>
            <a:rPr lang="en-GB"/>
            <a:t>Children’s ‘journeys’ in the social care system</a:t>
          </a:r>
          <a:endParaRPr lang="en-US"/>
        </a:p>
      </dgm:t>
    </dgm:pt>
    <dgm:pt modelId="{4EE0EDF6-F1B5-427F-909E-4A393446B312}" type="parTrans" cxnId="{B08D8983-EFF6-4BB0-8633-046856C5D62C}">
      <dgm:prSet/>
      <dgm:spPr/>
      <dgm:t>
        <a:bodyPr/>
        <a:lstStyle/>
        <a:p>
          <a:endParaRPr lang="en-US"/>
        </a:p>
      </dgm:t>
    </dgm:pt>
    <dgm:pt modelId="{D9061DC3-3ABD-4F1A-8842-AB851012EA4F}" type="sibTrans" cxnId="{B08D8983-EFF6-4BB0-8633-046856C5D62C}">
      <dgm:prSet/>
      <dgm:spPr/>
      <dgm:t>
        <a:bodyPr/>
        <a:lstStyle/>
        <a:p>
          <a:endParaRPr lang="en-US"/>
        </a:p>
      </dgm:t>
    </dgm:pt>
    <dgm:pt modelId="{681D66D5-C0E4-4105-BF1D-7527B01CB44B}">
      <dgm:prSet/>
      <dgm:spPr/>
      <dgm:t>
        <a:bodyPr/>
        <a:lstStyle/>
        <a:p>
          <a:r>
            <a:rPr lang="en-GB"/>
            <a:t>What appears to increase or decrease the likelihood of harm (or of statutory intervention*)?</a:t>
          </a:r>
          <a:endParaRPr lang="en-US"/>
        </a:p>
      </dgm:t>
    </dgm:pt>
    <dgm:pt modelId="{4F37FDC5-504B-4CF8-846B-4A301D16F3A4}" type="parTrans" cxnId="{24ACE7C3-647F-464F-B771-0F99F5186554}">
      <dgm:prSet/>
      <dgm:spPr/>
      <dgm:t>
        <a:bodyPr/>
        <a:lstStyle/>
        <a:p>
          <a:endParaRPr lang="en-US"/>
        </a:p>
      </dgm:t>
    </dgm:pt>
    <dgm:pt modelId="{1563AB5D-DEC8-4F0C-B818-B0E3ED0090F7}" type="sibTrans" cxnId="{24ACE7C3-647F-464F-B771-0F99F5186554}">
      <dgm:prSet/>
      <dgm:spPr/>
      <dgm:t>
        <a:bodyPr/>
        <a:lstStyle/>
        <a:p>
          <a:endParaRPr lang="en-US"/>
        </a:p>
      </dgm:t>
    </dgm:pt>
    <dgm:pt modelId="{D9D9DB77-03F5-4C39-9AF2-D11AECA0B4B0}" type="pres">
      <dgm:prSet presAssocID="{24DAEA73-5A1E-4A9D-AA0E-7507FEC14792}" presName="vert0" presStyleCnt="0">
        <dgm:presLayoutVars>
          <dgm:dir/>
          <dgm:animOne val="branch"/>
          <dgm:animLvl val="lvl"/>
        </dgm:presLayoutVars>
      </dgm:prSet>
      <dgm:spPr/>
    </dgm:pt>
    <dgm:pt modelId="{A6DDBD39-1540-403F-9456-C699449C6A6C}" type="pres">
      <dgm:prSet presAssocID="{557C5838-5051-4876-828D-0192CB7EB42D}" presName="thickLine" presStyleLbl="alignNode1" presStyleIdx="0" presStyleCnt="3"/>
      <dgm:spPr/>
    </dgm:pt>
    <dgm:pt modelId="{C974990E-64F7-4581-BCD5-BAD2FC6BC918}" type="pres">
      <dgm:prSet presAssocID="{557C5838-5051-4876-828D-0192CB7EB42D}" presName="horz1" presStyleCnt="0"/>
      <dgm:spPr/>
    </dgm:pt>
    <dgm:pt modelId="{5A8002F8-48C5-4FBF-816A-B11876D8FE49}" type="pres">
      <dgm:prSet presAssocID="{557C5838-5051-4876-828D-0192CB7EB42D}" presName="tx1" presStyleLbl="revTx" presStyleIdx="0" presStyleCnt="3"/>
      <dgm:spPr/>
    </dgm:pt>
    <dgm:pt modelId="{59121472-BA1B-4B0F-BA3E-2391EA5EF1C9}" type="pres">
      <dgm:prSet presAssocID="{557C5838-5051-4876-828D-0192CB7EB42D}" presName="vert1" presStyleCnt="0"/>
      <dgm:spPr/>
    </dgm:pt>
    <dgm:pt modelId="{2A39A2A4-B305-478C-B021-6A5E6FA06E00}" type="pres">
      <dgm:prSet presAssocID="{9FD15199-7517-4438-A7A5-A3679238A2B6}" presName="thickLine" presStyleLbl="alignNode1" presStyleIdx="1" presStyleCnt="3"/>
      <dgm:spPr/>
    </dgm:pt>
    <dgm:pt modelId="{EAD0C2D7-0275-42AC-A486-BC6D54782178}" type="pres">
      <dgm:prSet presAssocID="{9FD15199-7517-4438-A7A5-A3679238A2B6}" presName="horz1" presStyleCnt="0"/>
      <dgm:spPr/>
    </dgm:pt>
    <dgm:pt modelId="{6E0677D9-EB03-4485-ABC6-5CD30DF05CB3}" type="pres">
      <dgm:prSet presAssocID="{9FD15199-7517-4438-A7A5-A3679238A2B6}" presName="tx1" presStyleLbl="revTx" presStyleIdx="1" presStyleCnt="3"/>
      <dgm:spPr/>
    </dgm:pt>
    <dgm:pt modelId="{2FB25BEA-0775-414B-A323-B9A4E085D154}" type="pres">
      <dgm:prSet presAssocID="{9FD15199-7517-4438-A7A5-A3679238A2B6}" presName="vert1" presStyleCnt="0"/>
      <dgm:spPr/>
    </dgm:pt>
    <dgm:pt modelId="{A482EB8A-EE68-43D2-AFB0-E495EA45E2E4}" type="pres">
      <dgm:prSet presAssocID="{681D66D5-C0E4-4105-BF1D-7527B01CB44B}" presName="thickLine" presStyleLbl="alignNode1" presStyleIdx="2" presStyleCnt="3"/>
      <dgm:spPr/>
    </dgm:pt>
    <dgm:pt modelId="{8348D053-A4DD-47D7-ACC7-A8EBCA1CB11F}" type="pres">
      <dgm:prSet presAssocID="{681D66D5-C0E4-4105-BF1D-7527B01CB44B}" presName="horz1" presStyleCnt="0"/>
      <dgm:spPr/>
    </dgm:pt>
    <dgm:pt modelId="{744F1003-3168-4C6F-84BA-C1A8147351C8}" type="pres">
      <dgm:prSet presAssocID="{681D66D5-C0E4-4105-BF1D-7527B01CB44B}" presName="tx1" presStyleLbl="revTx" presStyleIdx="2" presStyleCnt="3"/>
      <dgm:spPr/>
    </dgm:pt>
    <dgm:pt modelId="{5B181652-BD02-4F59-AC23-B78947F372FD}" type="pres">
      <dgm:prSet presAssocID="{681D66D5-C0E4-4105-BF1D-7527B01CB44B}" presName="vert1" presStyleCnt="0"/>
      <dgm:spPr/>
    </dgm:pt>
  </dgm:ptLst>
  <dgm:cxnLst>
    <dgm:cxn modelId="{B425CC04-AFF6-4F07-AC9D-C3C2B9674AF0}" type="presOf" srcId="{557C5838-5051-4876-828D-0192CB7EB42D}" destId="{5A8002F8-48C5-4FBF-816A-B11876D8FE49}" srcOrd="0" destOrd="0" presId="urn:microsoft.com/office/officeart/2008/layout/LinedList"/>
    <dgm:cxn modelId="{195E7F38-8C74-4E9E-8546-C672034CAC35}" type="presOf" srcId="{681D66D5-C0E4-4105-BF1D-7527B01CB44B}" destId="{744F1003-3168-4C6F-84BA-C1A8147351C8}" srcOrd="0" destOrd="0" presId="urn:microsoft.com/office/officeart/2008/layout/LinedList"/>
    <dgm:cxn modelId="{B08D8983-EFF6-4BB0-8633-046856C5D62C}" srcId="{24DAEA73-5A1E-4A9D-AA0E-7507FEC14792}" destId="{9FD15199-7517-4438-A7A5-A3679238A2B6}" srcOrd="1" destOrd="0" parTransId="{4EE0EDF6-F1B5-427F-909E-4A393446B312}" sibTransId="{D9061DC3-3ABD-4F1A-8842-AB851012EA4F}"/>
    <dgm:cxn modelId="{79C4D698-C1D7-4F1B-B220-700393A576F2}" type="presOf" srcId="{24DAEA73-5A1E-4A9D-AA0E-7507FEC14792}" destId="{D9D9DB77-03F5-4C39-9AF2-D11AECA0B4B0}" srcOrd="0" destOrd="0" presId="urn:microsoft.com/office/officeart/2008/layout/LinedList"/>
    <dgm:cxn modelId="{24ACE7C3-647F-464F-B771-0F99F5186554}" srcId="{24DAEA73-5A1E-4A9D-AA0E-7507FEC14792}" destId="{681D66D5-C0E4-4105-BF1D-7527B01CB44B}" srcOrd="2" destOrd="0" parTransId="{4F37FDC5-504B-4CF8-846B-4A301D16F3A4}" sibTransId="{1563AB5D-DEC8-4F0C-B818-B0E3ED0090F7}"/>
    <dgm:cxn modelId="{AE9D81D5-EB98-4023-B3AD-83EE7005E48F}" type="presOf" srcId="{9FD15199-7517-4438-A7A5-A3679238A2B6}" destId="{6E0677D9-EB03-4485-ABC6-5CD30DF05CB3}" srcOrd="0" destOrd="0" presId="urn:microsoft.com/office/officeart/2008/layout/LinedList"/>
    <dgm:cxn modelId="{95A34FF9-458A-4062-912A-D5B60DA5AC15}" srcId="{24DAEA73-5A1E-4A9D-AA0E-7507FEC14792}" destId="{557C5838-5051-4876-828D-0192CB7EB42D}" srcOrd="0" destOrd="0" parTransId="{3391C63F-55F7-450E-8093-DD0799672D72}" sibTransId="{C07DBE1A-BDD0-4C26-9EC7-4FF45897B163}"/>
    <dgm:cxn modelId="{26D46BCA-1A76-408C-AB54-A1E238D10879}" type="presParOf" srcId="{D9D9DB77-03F5-4C39-9AF2-D11AECA0B4B0}" destId="{A6DDBD39-1540-403F-9456-C699449C6A6C}" srcOrd="0" destOrd="0" presId="urn:microsoft.com/office/officeart/2008/layout/LinedList"/>
    <dgm:cxn modelId="{D262142E-3761-495F-93C2-6A69AC874F91}" type="presParOf" srcId="{D9D9DB77-03F5-4C39-9AF2-D11AECA0B4B0}" destId="{C974990E-64F7-4581-BCD5-BAD2FC6BC918}" srcOrd="1" destOrd="0" presId="urn:microsoft.com/office/officeart/2008/layout/LinedList"/>
    <dgm:cxn modelId="{1BAF6983-AE7B-49F2-90DA-6E1A3C721CA1}" type="presParOf" srcId="{C974990E-64F7-4581-BCD5-BAD2FC6BC918}" destId="{5A8002F8-48C5-4FBF-816A-B11876D8FE49}" srcOrd="0" destOrd="0" presId="urn:microsoft.com/office/officeart/2008/layout/LinedList"/>
    <dgm:cxn modelId="{38AB23B6-16AE-4B32-88AD-C404E4A8BC2D}" type="presParOf" srcId="{C974990E-64F7-4581-BCD5-BAD2FC6BC918}" destId="{59121472-BA1B-4B0F-BA3E-2391EA5EF1C9}" srcOrd="1" destOrd="0" presId="urn:microsoft.com/office/officeart/2008/layout/LinedList"/>
    <dgm:cxn modelId="{13A18E35-316E-4C66-8237-AED020A4C5A7}" type="presParOf" srcId="{D9D9DB77-03F5-4C39-9AF2-D11AECA0B4B0}" destId="{2A39A2A4-B305-478C-B021-6A5E6FA06E00}" srcOrd="2" destOrd="0" presId="urn:microsoft.com/office/officeart/2008/layout/LinedList"/>
    <dgm:cxn modelId="{87E2BB5A-8526-4189-86DE-72339BDE4C98}" type="presParOf" srcId="{D9D9DB77-03F5-4C39-9AF2-D11AECA0B4B0}" destId="{EAD0C2D7-0275-42AC-A486-BC6D54782178}" srcOrd="3" destOrd="0" presId="urn:microsoft.com/office/officeart/2008/layout/LinedList"/>
    <dgm:cxn modelId="{30A0D98E-F389-4445-B7B9-162D45E77E4E}" type="presParOf" srcId="{EAD0C2D7-0275-42AC-A486-BC6D54782178}" destId="{6E0677D9-EB03-4485-ABC6-5CD30DF05CB3}" srcOrd="0" destOrd="0" presId="urn:microsoft.com/office/officeart/2008/layout/LinedList"/>
    <dgm:cxn modelId="{59588E9E-4929-48D8-B6F0-3E25E4E946C9}" type="presParOf" srcId="{EAD0C2D7-0275-42AC-A486-BC6D54782178}" destId="{2FB25BEA-0775-414B-A323-B9A4E085D154}" srcOrd="1" destOrd="0" presId="urn:microsoft.com/office/officeart/2008/layout/LinedList"/>
    <dgm:cxn modelId="{3A8A2896-BCB3-4AA0-B30C-0C503AD36706}" type="presParOf" srcId="{D9D9DB77-03F5-4C39-9AF2-D11AECA0B4B0}" destId="{A482EB8A-EE68-43D2-AFB0-E495EA45E2E4}" srcOrd="4" destOrd="0" presId="urn:microsoft.com/office/officeart/2008/layout/LinedList"/>
    <dgm:cxn modelId="{270262DE-4CE9-472E-9C8F-7B65D2B501FA}" type="presParOf" srcId="{D9D9DB77-03F5-4C39-9AF2-D11AECA0B4B0}" destId="{8348D053-A4DD-47D7-ACC7-A8EBCA1CB11F}" srcOrd="5" destOrd="0" presId="urn:microsoft.com/office/officeart/2008/layout/LinedList"/>
    <dgm:cxn modelId="{B2BA383B-1D40-4FC6-8D08-89FDED22F4A9}" type="presParOf" srcId="{8348D053-A4DD-47D7-ACC7-A8EBCA1CB11F}" destId="{744F1003-3168-4C6F-84BA-C1A8147351C8}" srcOrd="0" destOrd="0" presId="urn:microsoft.com/office/officeart/2008/layout/LinedList"/>
    <dgm:cxn modelId="{EB21356F-BE14-4A9D-AC1F-7AAB9DE4255C}" type="presParOf" srcId="{8348D053-A4DD-47D7-ACC7-A8EBCA1CB11F}" destId="{5B181652-BD02-4F59-AC23-B78947F372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738FA-D984-443B-A661-FC8E55AC7C7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2AFC3B7-2753-40D8-A5B4-1732D2647604}">
      <dgm:prSet/>
      <dgm:spPr/>
      <dgm:t>
        <a:bodyPr/>
        <a:lstStyle/>
        <a:p>
          <a:r>
            <a:rPr lang="en-GB"/>
            <a:t>41% became the subject of a Child in Need plan (n=122)</a:t>
          </a:r>
          <a:endParaRPr lang="en-US"/>
        </a:p>
      </dgm:t>
    </dgm:pt>
    <dgm:pt modelId="{7F0F7899-2E5E-42D6-ACE7-8414486FD990}" type="parTrans" cxnId="{A6FF1E31-5701-42C7-9440-D8737A466CFF}">
      <dgm:prSet/>
      <dgm:spPr/>
      <dgm:t>
        <a:bodyPr/>
        <a:lstStyle/>
        <a:p>
          <a:endParaRPr lang="en-US"/>
        </a:p>
      </dgm:t>
    </dgm:pt>
    <dgm:pt modelId="{B3416206-03D0-4898-98BD-97DC18C5FC00}" type="sibTrans" cxnId="{A6FF1E31-5701-42C7-9440-D8737A466CFF}">
      <dgm:prSet/>
      <dgm:spPr/>
      <dgm:t>
        <a:bodyPr/>
        <a:lstStyle/>
        <a:p>
          <a:endParaRPr lang="en-US"/>
        </a:p>
      </dgm:t>
    </dgm:pt>
    <dgm:pt modelId="{0FCC11FF-6C23-4A62-ABAE-DD015023DC48}">
      <dgm:prSet/>
      <dgm:spPr/>
      <dgm:t>
        <a:bodyPr/>
        <a:lstStyle/>
        <a:p>
          <a:r>
            <a:rPr lang="en-GB"/>
            <a:t>30% became the subject of a Child Protection Plan (n=89)</a:t>
          </a:r>
          <a:endParaRPr lang="en-US"/>
        </a:p>
      </dgm:t>
    </dgm:pt>
    <dgm:pt modelId="{CD3FE6D8-0525-418A-9F98-327FFF551C6E}" type="parTrans" cxnId="{F459002D-3594-4CD8-9A60-5745D288818A}">
      <dgm:prSet/>
      <dgm:spPr/>
      <dgm:t>
        <a:bodyPr/>
        <a:lstStyle/>
        <a:p>
          <a:endParaRPr lang="en-US"/>
        </a:p>
      </dgm:t>
    </dgm:pt>
    <dgm:pt modelId="{1793B055-FC6C-449A-9D61-007B367ED2ED}" type="sibTrans" cxnId="{F459002D-3594-4CD8-9A60-5745D288818A}">
      <dgm:prSet/>
      <dgm:spPr/>
      <dgm:t>
        <a:bodyPr/>
        <a:lstStyle/>
        <a:p>
          <a:endParaRPr lang="en-US"/>
        </a:p>
      </dgm:t>
    </dgm:pt>
    <dgm:pt modelId="{BA285426-A4DF-4380-B315-39E00C9618FB}">
      <dgm:prSet/>
      <dgm:spPr/>
      <dgm:t>
        <a:bodyPr/>
        <a:lstStyle/>
        <a:p>
          <a:r>
            <a:rPr lang="en-GB"/>
            <a:t>5.4% came into statutory care  - the care of the local authority (n=16)</a:t>
          </a:r>
          <a:endParaRPr lang="en-US"/>
        </a:p>
      </dgm:t>
    </dgm:pt>
    <dgm:pt modelId="{87A86A10-9E61-4D22-8674-0D5FBE9D994F}" type="parTrans" cxnId="{6ACCBC70-9BB0-4A52-8C6B-7B6017B4FC74}">
      <dgm:prSet/>
      <dgm:spPr/>
      <dgm:t>
        <a:bodyPr/>
        <a:lstStyle/>
        <a:p>
          <a:endParaRPr lang="en-US"/>
        </a:p>
      </dgm:t>
    </dgm:pt>
    <dgm:pt modelId="{E1F6EC17-51DD-41B3-904E-FD7759965DCE}" type="sibTrans" cxnId="{6ACCBC70-9BB0-4A52-8C6B-7B6017B4FC74}">
      <dgm:prSet/>
      <dgm:spPr/>
      <dgm:t>
        <a:bodyPr/>
        <a:lstStyle/>
        <a:p>
          <a:endParaRPr lang="en-US"/>
        </a:p>
      </dgm:t>
    </dgm:pt>
    <dgm:pt modelId="{A13A31C6-8CA2-4630-9285-135D67904E57}">
      <dgm:prSet/>
      <dgm:spPr/>
      <dgm:t>
        <a:bodyPr/>
        <a:lstStyle/>
        <a:p>
          <a:r>
            <a:rPr lang="en-GB"/>
            <a:t>5.7% of children cases remained ‘open’ to social care for 2+ years (n=17)</a:t>
          </a:r>
          <a:endParaRPr lang="en-US"/>
        </a:p>
      </dgm:t>
    </dgm:pt>
    <dgm:pt modelId="{44564CAC-67B9-429A-AE8F-780AEF4EF15D}" type="parTrans" cxnId="{0EEF6716-8207-4960-95B3-243D65F211A5}">
      <dgm:prSet/>
      <dgm:spPr/>
      <dgm:t>
        <a:bodyPr/>
        <a:lstStyle/>
        <a:p>
          <a:endParaRPr lang="en-US"/>
        </a:p>
      </dgm:t>
    </dgm:pt>
    <dgm:pt modelId="{9EE0742E-5F93-4E61-9336-DAFEDA33BC8E}" type="sibTrans" cxnId="{0EEF6716-8207-4960-95B3-243D65F211A5}">
      <dgm:prSet/>
      <dgm:spPr/>
      <dgm:t>
        <a:bodyPr/>
        <a:lstStyle/>
        <a:p>
          <a:endParaRPr lang="en-US"/>
        </a:p>
      </dgm:t>
    </dgm:pt>
    <dgm:pt modelId="{0D41297E-A498-4FD8-B561-C487E0A1D757}">
      <dgm:prSet/>
      <dgm:spPr/>
      <dgm:t>
        <a:bodyPr/>
        <a:lstStyle/>
        <a:p>
          <a:r>
            <a:rPr lang="en-GB"/>
            <a:t>Large numbers of re-referrals </a:t>
          </a:r>
          <a:endParaRPr lang="en-US"/>
        </a:p>
      </dgm:t>
    </dgm:pt>
    <dgm:pt modelId="{9863EABE-E074-4B40-8AD9-94EC65EE8900}" type="parTrans" cxnId="{FDDE6B09-448C-460C-AF6B-E379975BC78D}">
      <dgm:prSet/>
      <dgm:spPr/>
      <dgm:t>
        <a:bodyPr/>
        <a:lstStyle/>
        <a:p>
          <a:endParaRPr lang="en-US"/>
        </a:p>
      </dgm:t>
    </dgm:pt>
    <dgm:pt modelId="{8BF73E40-0F24-4F1C-8010-E2811BD18E31}" type="sibTrans" cxnId="{FDDE6B09-448C-460C-AF6B-E379975BC78D}">
      <dgm:prSet/>
      <dgm:spPr/>
      <dgm:t>
        <a:bodyPr/>
        <a:lstStyle/>
        <a:p>
          <a:endParaRPr lang="en-US"/>
        </a:p>
      </dgm:t>
    </dgm:pt>
    <dgm:pt modelId="{0149525B-68BC-4D6C-A548-E02FC41CAA7B}" type="pres">
      <dgm:prSet presAssocID="{552738FA-D984-443B-A661-FC8E55AC7C7F}" presName="vert0" presStyleCnt="0">
        <dgm:presLayoutVars>
          <dgm:dir/>
          <dgm:animOne val="branch"/>
          <dgm:animLvl val="lvl"/>
        </dgm:presLayoutVars>
      </dgm:prSet>
      <dgm:spPr/>
    </dgm:pt>
    <dgm:pt modelId="{CD6AD64C-1EFC-4AC6-A6DB-3A978973A3DF}" type="pres">
      <dgm:prSet presAssocID="{E2AFC3B7-2753-40D8-A5B4-1732D2647604}" presName="thickLine" presStyleLbl="alignNode1" presStyleIdx="0" presStyleCnt="5"/>
      <dgm:spPr/>
    </dgm:pt>
    <dgm:pt modelId="{2FB08E21-2574-4A64-8ED7-7448613A4208}" type="pres">
      <dgm:prSet presAssocID="{E2AFC3B7-2753-40D8-A5B4-1732D2647604}" presName="horz1" presStyleCnt="0"/>
      <dgm:spPr/>
    </dgm:pt>
    <dgm:pt modelId="{C162558D-6244-46AB-9D9D-3A920A71B554}" type="pres">
      <dgm:prSet presAssocID="{E2AFC3B7-2753-40D8-A5B4-1732D2647604}" presName="tx1" presStyleLbl="revTx" presStyleIdx="0" presStyleCnt="5"/>
      <dgm:spPr/>
    </dgm:pt>
    <dgm:pt modelId="{6A6347D2-2B5E-4877-A8D1-C218C57AB5AD}" type="pres">
      <dgm:prSet presAssocID="{E2AFC3B7-2753-40D8-A5B4-1732D2647604}" presName="vert1" presStyleCnt="0"/>
      <dgm:spPr/>
    </dgm:pt>
    <dgm:pt modelId="{F7F251E8-7434-48F8-BF76-96F5D94D2D2C}" type="pres">
      <dgm:prSet presAssocID="{0FCC11FF-6C23-4A62-ABAE-DD015023DC48}" presName="thickLine" presStyleLbl="alignNode1" presStyleIdx="1" presStyleCnt="5"/>
      <dgm:spPr/>
    </dgm:pt>
    <dgm:pt modelId="{5908BFDD-586E-4122-BC3F-98B07B886339}" type="pres">
      <dgm:prSet presAssocID="{0FCC11FF-6C23-4A62-ABAE-DD015023DC48}" presName="horz1" presStyleCnt="0"/>
      <dgm:spPr/>
    </dgm:pt>
    <dgm:pt modelId="{F0BBAB0A-2276-487E-81F1-608DCAD8B9C2}" type="pres">
      <dgm:prSet presAssocID="{0FCC11FF-6C23-4A62-ABAE-DD015023DC48}" presName="tx1" presStyleLbl="revTx" presStyleIdx="1" presStyleCnt="5"/>
      <dgm:spPr/>
    </dgm:pt>
    <dgm:pt modelId="{DED1F40A-9B7B-48E1-A937-74CA58A9C661}" type="pres">
      <dgm:prSet presAssocID="{0FCC11FF-6C23-4A62-ABAE-DD015023DC48}" presName="vert1" presStyleCnt="0"/>
      <dgm:spPr/>
    </dgm:pt>
    <dgm:pt modelId="{AE06FA85-76A5-4A70-AC6F-7867046F87EA}" type="pres">
      <dgm:prSet presAssocID="{BA285426-A4DF-4380-B315-39E00C9618FB}" presName="thickLine" presStyleLbl="alignNode1" presStyleIdx="2" presStyleCnt="5"/>
      <dgm:spPr/>
    </dgm:pt>
    <dgm:pt modelId="{FF0FEDEB-328E-402C-9CDD-F735EAF61DF3}" type="pres">
      <dgm:prSet presAssocID="{BA285426-A4DF-4380-B315-39E00C9618FB}" presName="horz1" presStyleCnt="0"/>
      <dgm:spPr/>
    </dgm:pt>
    <dgm:pt modelId="{86B933D2-F167-447E-BE7C-85C08E3E7395}" type="pres">
      <dgm:prSet presAssocID="{BA285426-A4DF-4380-B315-39E00C9618FB}" presName="tx1" presStyleLbl="revTx" presStyleIdx="2" presStyleCnt="5"/>
      <dgm:spPr/>
    </dgm:pt>
    <dgm:pt modelId="{FA55BA73-8F28-402C-9280-A4B82A25307F}" type="pres">
      <dgm:prSet presAssocID="{BA285426-A4DF-4380-B315-39E00C9618FB}" presName="vert1" presStyleCnt="0"/>
      <dgm:spPr/>
    </dgm:pt>
    <dgm:pt modelId="{27008D89-69DE-4ACD-B7A2-62A0C6A4B48D}" type="pres">
      <dgm:prSet presAssocID="{A13A31C6-8CA2-4630-9285-135D67904E57}" presName="thickLine" presStyleLbl="alignNode1" presStyleIdx="3" presStyleCnt="5"/>
      <dgm:spPr/>
    </dgm:pt>
    <dgm:pt modelId="{C79E86E3-0857-415A-AC0F-4482ECF19009}" type="pres">
      <dgm:prSet presAssocID="{A13A31C6-8CA2-4630-9285-135D67904E57}" presName="horz1" presStyleCnt="0"/>
      <dgm:spPr/>
    </dgm:pt>
    <dgm:pt modelId="{6EDBC251-D16B-4150-87AB-61840734C42D}" type="pres">
      <dgm:prSet presAssocID="{A13A31C6-8CA2-4630-9285-135D67904E57}" presName="tx1" presStyleLbl="revTx" presStyleIdx="3" presStyleCnt="5"/>
      <dgm:spPr/>
    </dgm:pt>
    <dgm:pt modelId="{FC8A65D5-DB97-469C-B59F-DF0BF72FA8E6}" type="pres">
      <dgm:prSet presAssocID="{A13A31C6-8CA2-4630-9285-135D67904E57}" presName="vert1" presStyleCnt="0"/>
      <dgm:spPr/>
    </dgm:pt>
    <dgm:pt modelId="{31610908-5CA5-403A-8442-B7A0118C9D91}" type="pres">
      <dgm:prSet presAssocID="{0D41297E-A498-4FD8-B561-C487E0A1D757}" presName="thickLine" presStyleLbl="alignNode1" presStyleIdx="4" presStyleCnt="5"/>
      <dgm:spPr/>
    </dgm:pt>
    <dgm:pt modelId="{045D69B1-0352-42EF-A329-FFA17DC239CF}" type="pres">
      <dgm:prSet presAssocID="{0D41297E-A498-4FD8-B561-C487E0A1D757}" presName="horz1" presStyleCnt="0"/>
      <dgm:spPr/>
    </dgm:pt>
    <dgm:pt modelId="{96FFDCF8-CB14-40B2-BA88-349DDCBB9453}" type="pres">
      <dgm:prSet presAssocID="{0D41297E-A498-4FD8-B561-C487E0A1D757}" presName="tx1" presStyleLbl="revTx" presStyleIdx="4" presStyleCnt="5"/>
      <dgm:spPr/>
    </dgm:pt>
    <dgm:pt modelId="{440CA92F-424F-4CF2-8932-A34638967913}" type="pres">
      <dgm:prSet presAssocID="{0D41297E-A498-4FD8-B561-C487E0A1D757}" presName="vert1" presStyleCnt="0"/>
      <dgm:spPr/>
    </dgm:pt>
  </dgm:ptLst>
  <dgm:cxnLst>
    <dgm:cxn modelId="{FDDE6B09-448C-460C-AF6B-E379975BC78D}" srcId="{552738FA-D984-443B-A661-FC8E55AC7C7F}" destId="{0D41297E-A498-4FD8-B561-C487E0A1D757}" srcOrd="4" destOrd="0" parTransId="{9863EABE-E074-4B40-8AD9-94EC65EE8900}" sibTransId="{8BF73E40-0F24-4F1C-8010-E2811BD18E31}"/>
    <dgm:cxn modelId="{71DE7D0D-8CC4-4D75-9241-A0068D47E13B}" type="presOf" srcId="{0D41297E-A498-4FD8-B561-C487E0A1D757}" destId="{96FFDCF8-CB14-40B2-BA88-349DDCBB9453}" srcOrd="0" destOrd="0" presId="urn:microsoft.com/office/officeart/2008/layout/LinedList"/>
    <dgm:cxn modelId="{0EEF6716-8207-4960-95B3-243D65F211A5}" srcId="{552738FA-D984-443B-A661-FC8E55AC7C7F}" destId="{A13A31C6-8CA2-4630-9285-135D67904E57}" srcOrd="3" destOrd="0" parTransId="{44564CAC-67B9-429A-AE8F-780AEF4EF15D}" sibTransId="{9EE0742E-5F93-4E61-9336-DAFEDA33BC8E}"/>
    <dgm:cxn modelId="{F459002D-3594-4CD8-9A60-5745D288818A}" srcId="{552738FA-D984-443B-A661-FC8E55AC7C7F}" destId="{0FCC11FF-6C23-4A62-ABAE-DD015023DC48}" srcOrd="1" destOrd="0" parTransId="{CD3FE6D8-0525-418A-9F98-327FFF551C6E}" sibTransId="{1793B055-FC6C-449A-9D61-007B367ED2ED}"/>
    <dgm:cxn modelId="{A6FF1E31-5701-42C7-9440-D8737A466CFF}" srcId="{552738FA-D984-443B-A661-FC8E55AC7C7F}" destId="{E2AFC3B7-2753-40D8-A5B4-1732D2647604}" srcOrd="0" destOrd="0" parTransId="{7F0F7899-2E5E-42D6-ACE7-8414486FD990}" sibTransId="{B3416206-03D0-4898-98BD-97DC18C5FC00}"/>
    <dgm:cxn modelId="{6ACCBC70-9BB0-4A52-8C6B-7B6017B4FC74}" srcId="{552738FA-D984-443B-A661-FC8E55AC7C7F}" destId="{BA285426-A4DF-4380-B315-39E00C9618FB}" srcOrd="2" destOrd="0" parTransId="{87A86A10-9E61-4D22-8674-0D5FBE9D994F}" sibTransId="{E1F6EC17-51DD-41B3-904E-FD7759965DCE}"/>
    <dgm:cxn modelId="{14F3158D-D5CF-4A32-BA5F-3F864C5BFEA8}" type="presOf" srcId="{552738FA-D984-443B-A661-FC8E55AC7C7F}" destId="{0149525B-68BC-4D6C-A548-E02FC41CAA7B}" srcOrd="0" destOrd="0" presId="urn:microsoft.com/office/officeart/2008/layout/LinedList"/>
    <dgm:cxn modelId="{0A6D059E-9012-4BFC-B1E9-A38C1EA7B602}" type="presOf" srcId="{BA285426-A4DF-4380-B315-39E00C9618FB}" destId="{86B933D2-F167-447E-BE7C-85C08E3E7395}" srcOrd="0" destOrd="0" presId="urn:microsoft.com/office/officeart/2008/layout/LinedList"/>
    <dgm:cxn modelId="{A631A39E-7746-493D-84DB-DFCE19959063}" type="presOf" srcId="{A13A31C6-8CA2-4630-9285-135D67904E57}" destId="{6EDBC251-D16B-4150-87AB-61840734C42D}" srcOrd="0" destOrd="0" presId="urn:microsoft.com/office/officeart/2008/layout/LinedList"/>
    <dgm:cxn modelId="{167FC4A8-6D78-4B8E-A3CB-F85FFBA3B4CA}" type="presOf" srcId="{E2AFC3B7-2753-40D8-A5B4-1732D2647604}" destId="{C162558D-6244-46AB-9D9D-3A920A71B554}" srcOrd="0" destOrd="0" presId="urn:microsoft.com/office/officeart/2008/layout/LinedList"/>
    <dgm:cxn modelId="{0123B7B6-FB84-438B-B55E-D9E9F7DD8DBF}" type="presOf" srcId="{0FCC11FF-6C23-4A62-ABAE-DD015023DC48}" destId="{F0BBAB0A-2276-487E-81F1-608DCAD8B9C2}" srcOrd="0" destOrd="0" presId="urn:microsoft.com/office/officeart/2008/layout/LinedList"/>
    <dgm:cxn modelId="{16C0BA80-B5EA-4205-835C-3B82B23D4345}" type="presParOf" srcId="{0149525B-68BC-4D6C-A548-E02FC41CAA7B}" destId="{CD6AD64C-1EFC-4AC6-A6DB-3A978973A3DF}" srcOrd="0" destOrd="0" presId="urn:microsoft.com/office/officeart/2008/layout/LinedList"/>
    <dgm:cxn modelId="{8839BC73-E199-4B17-8D2D-BF0D15DC5A6A}" type="presParOf" srcId="{0149525B-68BC-4D6C-A548-E02FC41CAA7B}" destId="{2FB08E21-2574-4A64-8ED7-7448613A4208}" srcOrd="1" destOrd="0" presId="urn:microsoft.com/office/officeart/2008/layout/LinedList"/>
    <dgm:cxn modelId="{50F2EBB4-F034-4E7B-A333-6730606E3C85}" type="presParOf" srcId="{2FB08E21-2574-4A64-8ED7-7448613A4208}" destId="{C162558D-6244-46AB-9D9D-3A920A71B554}" srcOrd="0" destOrd="0" presId="urn:microsoft.com/office/officeart/2008/layout/LinedList"/>
    <dgm:cxn modelId="{2DAC4838-061A-4868-A2FB-66119E45A643}" type="presParOf" srcId="{2FB08E21-2574-4A64-8ED7-7448613A4208}" destId="{6A6347D2-2B5E-4877-A8D1-C218C57AB5AD}" srcOrd="1" destOrd="0" presId="urn:microsoft.com/office/officeart/2008/layout/LinedList"/>
    <dgm:cxn modelId="{97793C12-6078-4398-B71E-880EDB2868A0}" type="presParOf" srcId="{0149525B-68BC-4D6C-A548-E02FC41CAA7B}" destId="{F7F251E8-7434-48F8-BF76-96F5D94D2D2C}" srcOrd="2" destOrd="0" presId="urn:microsoft.com/office/officeart/2008/layout/LinedList"/>
    <dgm:cxn modelId="{DEC0B43A-13E4-4B0E-ABB9-D204B3FF8C6A}" type="presParOf" srcId="{0149525B-68BC-4D6C-A548-E02FC41CAA7B}" destId="{5908BFDD-586E-4122-BC3F-98B07B886339}" srcOrd="3" destOrd="0" presId="urn:microsoft.com/office/officeart/2008/layout/LinedList"/>
    <dgm:cxn modelId="{D40D7A0E-A65F-407E-BB0B-DA89CB0470A7}" type="presParOf" srcId="{5908BFDD-586E-4122-BC3F-98B07B886339}" destId="{F0BBAB0A-2276-487E-81F1-608DCAD8B9C2}" srcOrd="0" destOrd="0" presId="urn:microsoft.com/office/officeart/2008/layout/LinedList"/>
    <dgm:cxn modelId="{E2B1EA06-73A1-48A6-A472-FB33DCD0834A}" type="presParOf" srcId="{5908BFDD-586E-4122-BC3F-98B07B886339}" destId="{DED1F40A-9B7B-48E1-A937-74CA58A9C661}" srcOrd="1" destOrd="0" presId="urn:microsoft.com/office/officeart/2008/layout/LinedList"/>
    <dgm:cxn modelId="{04EF8683-EDA3-46CF-99BA-29D4D235C92D}" type="presParOf" srcId="{0149525B-68BC-4D6C-A548-E02FC41CAA7B}" destId="{AE06FA85-76A5-4A70-AC6F-7867046F87EA}" srcOrd="4" destOrd="0" presId="urn:microsoft.com/office/officeart/2008/layout/LinedList"/>
    <dgm:cxn modelId="{3791186B-1A18-4DA2-A23A-90585A4DA190}" type="presParOf" srcId="{0149525B-68BC-4D6C-A548-E02FC41CAA7B}" destId="{FF0FEDEB-328E-402C-9CDD-F735EAF61DF3}" srcOrd="5" destOrd="0" presId="urn:microsoft.com/office/officeart/2008/layout/LinedList"/>
    <dgm:cxn modelId="{8AF94CFF-A134-4C93-8F56-E912C2235473}" type="presParOf" srcId="{FF0FEDEB-328E-402C-9CDD-F735EAF61DF3}" destId="{86B933D2-F167-447E-BE7C-85C08E3E7395}" srcOrd="0" destOrd="0" presId="urn:microsoft.com/office/officeart/2008/layout/LinedList"/>
    <dgm:cxn modelId="{DC4418A5-071B-4D87-8D52-D11733222845}" type="presParOf" srcId="{FF0FEDEB-328E-402C-9CDD-F735EAF61DF3}" destId="{FA55BA73-8F28-402C-9280-A4B82A25307F}" srcOrd="1" destOrd="0" presId="urn:microsoft.com/office/officeart/2008/layout/LinedList"/>
    <dgm:cxn modelId="{F92FD3F4-2169-44DC-ADBC-5D4E31B46F3F}" type="presParOf" srcId="{0149525B-68BC-4D6C-A548-E02FC41CAA7B}" destId="{27008D89-69DE-4ACD-B7A2-62A0C6A4B48D}" srcOrd="6" destOrd="0" presId="urn:microsoft.com/office/officeart/2008/layout/LinedList"/>
    <dgm:cxn modelId="{A0FC3122-EF5E-450D-A3DB-CF5A93D80409}" type="presParOf" srcId="{0149525B-68BC-4D6C-A548-E02FC41CAA7B}" destId="{C79E86E3-0857-415A-AC0F-4482ECF19009}" srcOrd="7" destOrd="0" presId="urn:microsoft.com/office/officeart/2008/layout/LinedList"/>
    <dgm:cxn modelId="{2EF6A4C9-7DDF-4563-B63F-DCF5A2C91FCF}" type="presParOf" srcId="{C79E86E3-0857-415A-AC0F-4482ECF19009}" destId="{6EDBC251-D16B-4150-87AB-61840734C42D}" srcOrd="0" destOrd="0" presId="urn:microsoft.com/office/officeart/2008/layout/LinedList"/>
    <dgm:cxn modelId="{416AB5D1-C460-4FD7-A384-95FF43ACF688}" type="presParOf" srcId="{C79E86E3-0857-415A-AC0F-4482ECF19009}" destId="{FC8A65D5-DB97-469C-B59F-DF0BF72FA8E6}" srcOrd="1" destOrd="0" presId="urn:microsoft.com/office/officeart/2008/layout/LinedList"/>
    <dgm:cxn modelId="{B312D020-E159-4E68-A657-E7D134940278}" type="presParOf" srcId="{0149525B-68BC-4D6C-A548-E02FC41CAA7B}" destId="{31610908-5CA5-403A-8442-B7A0118C9D91}" srcOrd="8" destOrd="0" presId="urn:microsoft.com/office/officeart/2008/layout/LinedList"/>
    <dgm:cxn modelId="{46DABCA3-17FB-4153-88B1-11246F3959D6}" type="presParOf" srcId="{0149525B-68BC-4D6C-A548-E02FC41CAA7B}" destId="{045D69B1-0352-42EF-A329-FFA17DC239CF}" srcOrd="9" destOrd="0" presId="urn:microsoft.com/office/officeart/2008/layout/LinedList"/>
    <dgm:cxn modelId="{5894907F-2F1F-4E9A-A578-4DDBC87BD5FB}" type="presParOf" srcId="{045D69B1-0352-42EF-A329-FFA17DC239CF}" destId="{96FFDCF8-CB14-40B2-BA88-349DDCBB9453}" srcOrd="0" destOrd="0" presId="urn:microsoft.com/office/officeart/2008/layout/LinedList"/>
    <dgm:cxn modelId="{04BAB8BA-8A29-479C-AEC3-4CFB584FDF90}" type="presParOf" srcId="{045D69B1-0352-42EF-A329-FFA17DC239CF}" destId="{440CA92F-424F-4CF2-8932-A346389679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DBD39-1540-403F-9456-C699449C6A6C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02F8-48C5-4FBF-816A-B11876D8FE49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Parental substance misuse in UK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2A39A2A4-B305-478C-B021-6A5E6FA06E0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677D9-EB03-4485-ABC6-5CD30DF05CB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Children’s ‘journeys’ in the social care system</a:t>
          </a:r>
          <a:endParaRPr lang="en-US" sz="3700" kern="1200"/>
        </a:p>
      </dsp:txBody>
      <dsp:txXfrm>
        <a:off x="0" y="1846281"/>
        <a:ext cx="6900512" cy="1843578"/>
      </dsp:txXfrm>
    </dsp:sp>
    <dsp:sp modelId="{A482EB8A-EE68-43D2-AFB0-E495EA45E2E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F1003-3168-4C6F-84BA-C1A8147351C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What appears to increase or decrease the likelihood of harm (or of statutory intervention*)?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AD64C-1EFC-4AC6-A6DB-3A978973A3D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558D-6244-46AB-9D9D-3A920A71B55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41% became the subject of a Child in Need plan (n=122)</a:t>
          </a:r>
          <a:endParaRPr lang="en-US" sz="3100" kern="1200"/>
        </a:p>
      </dsp:txBody>
      <dsp:txXfrm>
        <a:off x="0" y="675"/>
        <a:ext cx="6900512" cy="1106957"/>
      </dsp:txXfrm>
    </dsp:sp>
    <dsp:sp modelId="{F7F251E8-7434-48F8-BF76-96F5D94D2D2C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BAB0A-2276-487E-81F1-608DCAD8B9C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30% became the subject of a Child Protection Plan (n=89)</a:t>
          </a:r>
          <a:endParaRPr lang="en-US" sz="3100" kern="1200"/>
        </a:p>
      </dsp:txBody>
      <dsp:txXfrm>
        <a:off x="0" y="1107633"/>
        <a:ext cx="6900512" cy="1106957"/>
      </dsp:txXfrm>
    </dsp:sp>
    <dsp:sp modelId="{AE06FA85-76A5-4A70-AC6F-7867046F87EA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33D2-F167-447E-BE7C-85C08E3E7395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5.4% came into statutory care  - the care of the local authority (n=16)</a:t>
          </a:r>
          <a:endParaRPr lang="en-US" sz="3100" kern="1200"/>
        </a:p>
      </dsp:txBody>
      <dsp:txXfrm>
        <a:off x="0" y="2214591"/>
        <a:ext cx="6900512" cy="1106957"/>
      </dsp:txXfrm>
    </dsp:sp>
    <dsp:sp modelId="{27008D89-69DE-4ACD-B7A2-62A0C6A4B48D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BC251-D16B-4150-87AB-61840734C42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5.7% of children cases remained ‘open’ to social care for 2+ years (n=17)</a:t>
          </a:r>
          <a:endParaRPr lang="en-US" sz="3100" kern="1200"/>
        </a:p>
      </dsp:txBody>
      <dsp:txXfrm>
        <a:off x="0" y="3321549"/>
        <a:ext cx="6900512" cy="1106957"/>
      </dsp:txXfrm>
    </dsp:sp>
    <dsp:sp modelId="{31610908-5CA5-403A-8442-B7A0118C9D9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FDCF8-CB14-40B2-BA88-349DDCBB945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Large numbers of re-referrals </a:t>
          </a:r>
          <a:endParaRPr lang="en-US" sz="31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896FF-D5E7-4F73-9DB6-D7E9837FBCC4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5920-4DEE-4968-AD86-FD51CAF0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7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0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2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3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8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5920-4DEE-4968-AD86-FD51CAF0A6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9A98-37E1-27A9-2FAC-A1A4E086C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D31CE-BE22-0F3D-109F-53826C0E9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A425-4678-EEEB-9B2B-42247C8E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2EC9-B1DB-4FF3-AC8A-3B581A44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49945-D5CE-4145-0FD2-C7702DE5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4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6A2C-F39B-3147-6193-4DDE5430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6700A-EE76-04BE-9A8F-5F20A1710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7966-3ADB-0D3F-1A75-845393FD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263B-90AD-B04E-2630-0F69D4C8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7712-9DDB-8003-6E92-03E4ADD9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F3E94-BCA0-BB01-7D45-FF9ECF2FF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7EF3D-801B-7124-2EFE-FA6B293DA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79B1-EAFA-52F8-E13B-9198149D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91E4-924A-A7C0-F4D7-E545C866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6B14-4CD0-F764-6490-AA8EB63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910" y="1933496"/>
            <a:ext cx="8861644" cy="1334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820" y="3526971"/>
            <a:ext cx="7297824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0" y="3999540"/>
            <a:ext cx="8861644" cy="1236169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40" y="2638026"/>
            <a:ext cx="8861644" cy="1361514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5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73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610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393212"/>
            <a:ext cx="460639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73" y="1973836"/>
            <a:ext cx="460639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91" y="1393212"/>
            <a:ext cx="460820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91" y="1973836"/>
            <a:ext cx="460820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8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4" y="247810"/>
            <a:ext cx="3429906" cy="1054634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66" y="247811"/>
            <a:ext cx="5828124" cy="5312069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74" y="1302444"/>
            <a:ext cx="3429906" cy="4257435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015E-4137-D41B-0EA6-8AC640B1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CCB08-F442-D4A8-EB41-343A25DC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6C87-75A8-77C7-288E-71C144F8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6C43F-4AEB-BDED-FAE5-DB5C781F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C2698-247B-653C-E3C4-ED3ECE85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40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464" y="4356847"/>
            <a:ext cx="6255278" cy="51435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464" y="556132"/>
            <a:ext cx="6255278" cy="373444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464" y="4871198"/>
            <a:ext cx="6255278" cy="730463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7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1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461" y="249252"/>
            <a:ext cx="2345729" cy="5310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73" y="249252"/>
            <a:ext cx="6863430" cy="5310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169A-E7F0-E7F0-A6EB-01633155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19BF-3DF0-E33E-8D4A-244AD5683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2DAD-5988-1F34-E782-CB1C5B0F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E6695-588A-D445-502F-5B8709A3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212F-C5CA-886D-63DB-EBBE426C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B0DB-C44B-0A21-C563-E80E21A4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2CBF-22BF-5D1D-7856-B6E5B8EA1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1A78C-E241-B400-30B1-DE9A62DC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0D4B2-6CE7-CA1D-7C7B-E8E5BC9E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4085-E7AC-4F53-059D-3564EABC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7A330-B28D-4D5F-B011-77FF9388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0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3BE6-815B-3F62-612D-D8F619B5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1F185-3970-3BC9-552D-112A4AF5E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E083B-19EA-10AE-D6CD-DDBC3859D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5598E-CB0D-EF66-9F56-F80837308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9D6B3-E04A-6F27-1F23-B2CF2DCE7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D835F-63AE-13A9-DDFA-25E4C2BF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8511F-2FDD-1D36-FE04-495665E8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6C521-F74F-0C3F-A5CE-E275CEB4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50D9-B99B-3B54-3514-40B4E29D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64F20-9C5B-9984-DB7C-6AB4F882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E67AF-B0C6-14E8-0A70-106A8FFD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1FC81-27FD-893C-F9EB-ED800F87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0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50C5E-3495-5BF9-E8C3-B179AB0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1A477-F4BE-DED3-2510-5DCBBBB5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26021-9689-1FF0-B839-D314B3AA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0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C86B-6B17-B053-CFB7-BD4370F3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7866-8778-76D8-8801-52FE6799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002CD-5B43-6466-99C9-A0C4000D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E2350-652F-BFEE-5B53-155EF7E3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BB943-75DD-7151-3F6C-37CF7D2D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14D82-E5C5-FE88-D96F-5B7AB754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0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748-F7F3-2298-AC10-3B66A5F1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CB609-5D79-8366-D77F-756AC7B93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221D0-2EBB-B771-328C-121098CE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7984-EFE0-C986-EACE-4BDD573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E20D2-0235-8286-5AEC-C00369D2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52EAD-24B1-E066-8D27-26C022A1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5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5A2AE-421E-9BFB-226C-05574B3C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9844-4CD5-B6D1-CE3F-AC39C5396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67A8-B62C-226B-BF19-C0906544F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F59FA6-7A46-48BF-B089-A6DDD5D2C30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94FD-936E-2FB4-9882-BD24E8D21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102D-B311-1741-D458-23DC02E6C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2A5F-B92E-4071-8304-D750939B4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73" y="249251"/>
            <a:ext cx="9382917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452283"/>
            <a:ext cx="9382917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73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033" y="5768789"/>
            <a:ext cx="3301397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1582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roy@bristol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D9EE9-59D6-45A5-E7E4-7754265B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909" b="210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C2A31-CC7E-16C3-54CE-25783533D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5600">
                <a:solidFill>
                  <a:srgbClr val="FFFFFF"/>
                </a:solidFill>
              </a:rPr>
              <a:t>Parental substance misuse: what happens to children who are referred to social care?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60703-5F3D-3024-28AC-81A65DFFF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8117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Jessica Roy</a:t>
            </a:r>
          </a:p>
          <a:p>
            <a:r>
              <a:rPr lang="en-GB" dirty="0">
                <a:solidFill>
                  <a:srgbClr val="FFFFFF"/>
                </a:solidFill>
              </a:rPr>
              <a:t>Senior Lecturer, Child and Family Welfare</a:t>
            </a:r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Jessica.roy@bristol.ac.uk</a:t>
            </a:r>
            <a:endParaRPr lang="en-GB" dirty="0"/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156C7-BB22-B458-6AD8-80B9E60E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440" y="5789462"/>
            <a:ext cx="1184373" cy="1007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C4E16-4C64-B5E8-E3B0-E53E1EC2D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394" y="5901950"/>
            <a:ext cx="807025" cy="8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2CB5-11A6-90E3-B4D3-D5BEF83E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And…so what? Some conclusions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DE21-640E-A191-0936-3AF417C4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Children at the threshold margins for statutory intervention were not well supported or identified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How can we improve assessment and identification of children and families? </a:t>
            </a:r>
          </a:p>
          <a:p>
            <a:r>
              <a:rPr lang="en-GB" sz="2000" dirty="0">
                <a:latin typeface="Aptos" panose="020B0004020202020204" pitchFamily="34" charset="0"/>
              </a:rPr>
              <a:t>Limited and patchy service provision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‘High-end’ interventions (e.g. Family Drug and Alcohol Court, Foundations 2023)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Limited support and interventions at the ‘lower end’ of concerns about child welfare</a:t>
            </a:r>
          </a:p>
          <a:p>
            <a:r>
              <a:rPr lang="en-GB" sz="2000" dirty="0">
                <a:latin typeface="Aptos" panose="020B0004020202020204" pitchFamily="34" charset="0"/>
              </a:rPr>
              <a:t>Support service needs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Engage with different aspects of family life - not sole focus on substance misuse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Potentially be longer term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0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id="{E9D27EBE-8FAA-563F-7792-1660C931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5A801-36C4-3BE9-6623-58483834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Thank you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Time for questions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59109B-3D77-CD49-BB80-3F299F1D7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Jessica.roy@bristol.ac.uk</a:t>
            </a:r>
          </a:p>
        </p:txBody>
      </p:sp>
    </p:spTree>
    <p:extLst>
      <p:ext uri="{BB962C8B-B14F-4D97-AF65-F5344CB8AC3E}">
        <p14:creationId xmlns:p14="http://schemas.microsoft.com/office/powerpoint/2010/main" val="155127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4D9F3-3848-D527-11D0-F9397E60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2828-4061-51C4-AB27-86417C16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1500" b="0" i="0" dirty="0">
                <a:effectLst/>
                <a:highlight>
                  <a:srgbClr val="FFFFFF"/>
                </a:highlight>
              </a:rPr>
              <a:t>Foundations 2023 </a:t>
            </a:r>
            <a:r>
              <a:rPr lang="en-GB" sz="1500" b="0" i="0" dirty="0" err="1">
                <a:effectLst/>
                <a:highlight>
                  <a:srgbClr val="FFFFFF"/>
                </a:highlight>
              </a:rPr>
              <a:t>Evaulation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 of Family and Drug Alcohol Court Foundations </a:t>
            </a:r>
            <a:r>
              <a:rPr lang="en-GB" sz="1500" dirty="0"/>
              <a:t>https://fdac.org.uk/wp-content/uploads/2023/08/FDAC-report.pdf</a:t>
            </a:r>
            <a:endParaRPr lang="en-GB" sz="1500" b="0" i="0" dirty="0">
              <a:effectLst/>
              <a:highlight>
                <a:srgbClr val="FFFFFF"/>
              </a:highlight>
            </a:endParaRPr>
          </a:p>
          <a:p>
            <a:r>
              <a:rPr lang="en-GB" sz="1500" b="0" i="0" dirty="0">
                <a:effectLst/>
                <a:highlight>
                  <a:srgbClr val="FFFFFF"/>
                </a:highlight>
              </a:rPr>
              <a:t>Galvani, S., Dance, C. &amp; Hutchinson, A. 2011. From the front line: alcohol, drugs and social care practice. A National Study. Luton: University of Bedfordshire.</a:t>
            </a:r>
          </a:p>
          <a:p>
            <a:r>
              <a:rPr lang="en-GB" sz="1500" b="0" i="0" dirty="0">
                <a:effectLst/>
                <a:highlight>
                  <a:srgbClr val="FFFFFF"/>
                </a:highlight>
              </a:rPr>
              <a:t>Muir, C., Adams, E. A., Evans, V., </a:t>
            </a:r>
            <a:r>
              <a:rPr lang="en-GB" sz="1500" b="0" i="0" dirty="0" err="1">
                <a:effectLst/>
                <a:highlight>
                  <a:srgbClr val="FFFFFF"/>
                </a:highlight>
              </a:rPr>
              <a:t>Geijer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-Simpson, E., </a:t>
            </a:r>
            <a:r>
              <a:rPr lang="en-GB" sz="1500" b="0" i="0" dirty="0" err="1">
                <a:effectLst/>
                <a:highlight>
                  <a:srgbClr val="FFFFFF"/>
                </a:highlight>
              </a:rPr>
              <a:t>Kaner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, E., Phillips, S. M., Salonen, D., Smart, D., </a:t>
            </a:r>
            <a:r>
              <a:rPr lang="en-GB" sz="1500" b="0" i="0" dirty="0" err="1">
                <a:effectLst/>
                <a:highlight>
                  <a:srgbClr val="FFFFFF"/>
                </a:highlight>
              </a:rPr>
              <a:t>Winstone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, L., &amp; McGovern, R. (2023). A Systematic Review of Qualitative Studies Exploring Lived Experiences, Perceived Impact, and Coping Strategies of Children and Young People Whose Parents Use Substances.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Trauma, Violence, &amp; Abuse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,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24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(5), 3629-3646. https://doi.org/10.1177/15248380221134297</a:t>
            </a:r>
          </a:p>
          <a:p>
            <a:r>
              <a:rPr lang="en-GB" sz="1500" b="0" i="0" dirty="0">
                <a:effectLst/>
                <a:highlight>
                  <a:srgbClr val="FFFFFF"/>
                </a:highlight>
              </a:rPr>
              <a:t>Roy, J. (2023). Parental substance misuse and statutory child protection in England: Risk factors and outcomes.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Child Abuse Review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,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32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(2), 1-10. Article e2786. https://doi.org/10.1002/car.2786</a:t>
            </a:r>
          </a:p>
          <a:p>
            <a:r>
              <a:rPr lang="en-GB" sz="1500" b="0" i="0" dirty="0">
                <a:effectLst/>
                <a:highlight>
                  <a:srgbClr val="FFFFFF"/>
                </a:highlight>
              </a:rPr>
              <a:t>Roy, J. (2023). Parental substance misuse: working with children, parents and carers.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Community Care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. https://www.ccinform.co.uk/practice-guidance/parental-substance-misuse-working-with-children-parents-and-carers/</a:t>
            </a:r>
          </a:p>
          <a:p>
            <a:r>
              <a:rPr lang="en-GB" sz="1500" b="0" i="0" dirty="0">
                <a:effectLst/>
                <a:highlight>
                  <a:srgbClr val="FFFFFF"/>
                </a:highlight>
              </a:rPr>
              <a:t>Roy, J. (2021). Children living with parental substance misuse: A cross-sectional profile of children and families referred to children’s social care.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Child and Family Social Work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, </a:t>
            </a:r>
            <a:r>
              <a:rPr lang="en-GB" sz="1500" b="0" i="1" dirty="0">
                <a:effectLst/>
                <a:highlight>
                  <a:srgbClr val="FFFFFF"/>
                </a:highlight>
              </a:rPr>
              <a:t>26</a:t>
            </a:r>
            <a:r>
              <a:rPr lang="en-GB" sz="1500" b="0" i="0" dirty="0">
                <a:effectLst/>
                <a:highlight>
                  <a:srgbClr val="FFFFFF"/>
                </a:highlight>
              </a:rPr>
              <a:t>(1), 122-131. https://doi.org/10.1111/cfs.12795</a:t>
            </a:r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4179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50DC7-7691-8243-8DCF-1271FEA7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000"/>
              <a:t>Background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CACF84-1EF5-7E37-B2CD-19CB3534F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052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6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F54F32-431B-1894-4880-0812F012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study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8D7043-BE04-2345-505E-0944AD5D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10" y="2872899"/>
            <a:ext cx="4665460" cy="3623156"/>
          </a:xfrm>
        </p:spPr>
        <p:txBody>
          <a:bodyPr>
            <a:normAutofit/>
          </a:bodyPr>
          <a:lstStyle/>
          <a:p>
            <a:r>
              <a:rPr lang="en-GB" sz="1500" dirty="0"/>
              <a:t>299 children all referred to children’s social care in England</a:t>
            </a:r>
          </a:p>
          <a:p>
            <a:r>
              <a:rPr lang="en-GB" sz="1500" dirty="0"/>
              <a:t>All living with parental* substance** misuse***</a:t>
            </a:r>
          </a:p>
          <a:p>
            <a:r>
              <a:rPr lang="en-GB" sz="1500" dirty="0"/>
              <a:t>Case file study: data collection from all referrals, assessments, reports, meetings (a lot of data!)</a:t>
            </a:r>
          </a:p>
          <a:p>
            <a:r>
              <a:rPr lang="en-GB" sz="1500" dirty="0"/>
              <a:t>Retrospective longitudinal study: followed from index referral in 2012 for two years </a:t>
            </a:r>
          </a:p>
          <a:p>
            <a:r>
              <a:rPr lang="en-GB" sz="1500" dirty="0"/>
              <a:t>Bi- and multi-variate statistical analysis plus thematic analysis of case file summaries</a:t>
            </a:r>
            <a:br>
              <a:rPr lang="en-GB" sz="1500" dirty="0"/>
            </a:br>
            <a:br>
              <a:rPr lang="en-GB" sz="1500" dirty="0"/>
            </a:br>
            <a:endParaRPr lang="en-GB" sz="1500" dirty="0"/>
          </a:p>
          <a:p>
            <a:pPr marL="0" indent="0">
              <a:buNone/>
            </a:pPr>
            <a:r>
              <a:rPr lang="en-GB" sz="1500" i="1" dirty="0"/>
              <a:t>*** The children were identified by hand by researcher – the child in need codes did not pick up most children living with substance misuse</a:t>
            </a:r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1B3E6-81A5-4229-3074-CC0FB4AF86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74" r="280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215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n With Pram outline">
            <a:extLst>
              <a:ext uri="{FF2B5EF4-FFF2-40B4-BE49-F238E27FC236}">
                <a16:creationId xmlns:a16="http://schemas.microsoft.com/office/drawing/2014/main" id="{B305BFBE-B4DE-92B7-586E-439606A45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618" y="1242429"/>
            <a:ext cx="1250514" cy="125051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01FE76-FE24-2DF9-5D97-1EAF5DE29235}"/>
              </a:ext>
            </a:extLst>
          </p:cNvPr>
          <p:cNvSpPr/>
          <p:nvPr/>
        </p:nvSpPr>
        <p:spPr>
          <a:xfrm>
            <a:off x="1759188" y="1287570"/>
            <a:ext cx="3106454" cy="1353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Age range 0-17</a:t>
            </a:r>
          </a:p>
          <a:p>
            <a:pPr algn="ctr"/>
            <a:r>
              <a:rPr lang="en-GB" sz="2400" dirty="0"/>
              <a:t>Median - 6</a:t>
            </a:r>
          </a:p>
        </p:txBody>
      </p:sp>
      <p:pic>
        <p:nvPicPr>
          <p:cNvPr id="8" name="Graphic 7" descr="Home outline">
            <a:extLst>
              <a:ext uri="{FF2B5EF4-FFF2-40B4-BE49-F238E27FC236}">
                <a16:creationId xmlns:a16="http://schemas.microsoft.com/office/drawing/2014/main" id="{01EEE54B-AABE-06C8-99F7-A31BE57F8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618" y="2826192"/>
            <a:ext cx="1418570" cy="14185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E8D094-C8AC-89DE-8189-D8647FAC372F}"/>
              </a:ext>
            </a:extLst>
          </p:cNvPr>
          <p:cNvSpPr/>
          <p:nvPr/>
        </p:nvSpPr>
        <p:spPr>
          <a:xfrm>
            <a:off x="1809000" y="3081183"/>
            <a:ext cx="3106453" cy="1353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Living arrangements</a:t>
            </a:r>
          </a:p>
          <a:p>
            <a:pPr algn="ctr"/>
            <a:r>
              <a:rPr lang="en-GB" sz="2400" dirty="0"/>
              <a:t>40% - mother</a:t>
            </a:r>
          </a:p>
          <a:p>
            <a:pPr algn="ctr"/>
            <a:r>
              <a:rPr lang="en-GB" sz="2400" dirty="0"/>
              <a:t>33% - both parents</a:t>
            </a:r>
          </a:p>
        </p:txBody>
      </p:sp>
      <p:pic>
        <p:nvPicPr>
          <p:cNvPr id="11" name="Graphic 10" descr="Bottle with solid fill">
            <a:extLst>
              <a:ext uri="{FF2B5EF4-FFF2-40B4-BE49-F238E27FC236}">
                <a16:creationId xmlns:a16="http://schemas.microsoft.com/office/drawing/2014/main" id="{7E22BFFD-9ABB-F3BA-E20F-A7E6AD9DB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430" y="4775211"/>
            <a:ext cx="1418570" cy="14185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344AED-6911-14D1-26C7-C476E9E9FEFF}"/>
              </a:ext>
            </a:extLst>
          </p:cNvPr>
          <p:cNvSpPr/>
          <p:nvPr/>
        </p:nvSpPr>
        <p:spPr>
          <a:xfrm>
            <a:off x="1759188" y="4893862"/>
            <a:ext cx="3106453" cy="1353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Alcohol 75%</a:t>
            </a:r>
          </a:p>
          <a:p>
            <a:pPr algn="ctr"/>
            <a:r>
              <a:rPr lang="en-GB" sz="2400" dirty="0"/>
              <a:t>Cannabis 24%</a:t>
            </a:r>
          </a:p>
          <a:p>
            <a:pPr algn="ctr"/>
            <a:r>
              <a:rPr lang="en-GB" sz="2400" dirty="0"/>
              <a:t>Heroin/opiates 10% </a:t>
            </a:r>
          </a:p>
        </p:txBody>
      </p:sp>
      <p:pic>
        <p:nvPicPr>
          <p:cNvPr id="15" name="Graphic 14" descr="Hourglass Finished with solid fill">
            <a:extLst>
              <a:ext uri="{FF2B5EF4-FFF2-40B4-BE49-F238E27FC236}">
                <a16:creationId xmlns:a16="http://schemas.microsoft.com/office/drawing/2014/main" id="{8920484F-C499-012A-4E86-316C954FD7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6573" y="1176998"/>
            <a:ext cx="1440493" cy="12406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7A7647-F807-620F-793C-86DC3403A082}"/>
              </a:ext>
            </a:extLst>
          </p:cNvPr>
          <p:cNvSpPr/>
          <p:nvPr/>
        </p:nvSpPr>
        <p:spPr>
          <a:xfrm>
            <a:off x="7533551" y="1277219"/>
            <a:ext cx="3213498" cy="1353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‘Late’ identification of substance misuse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3B57C-2CF9-B8DC-2894-6FCAD27F1126}"/>
              </a:ext>
            </a:extLst>
          </p:cNvPr>
          <p:cNvSpPr txBox="1"/>
          <p:nvPr/>
        </p:nvSpPr>
        <p:spPr>
          <a:xfrm>
            <a:off x="1351760" y="324405"/>
            <a:ext cx="99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children – key features of the sample (n=299)</a:t>
            </a:r>
          </a:p>
        </p:txBody>
      </p:sp>
      <p:pic>
        <p:nvPicPr>
          <p:cNvPr id="19" name="Graphic 18" descr="Add with solid fill">
            <a:extLst>
              <a:ext uri="{FF2B5EF4-FFF2-40B4-BE49-F238E27FC236}">
                <a16:creationId xmlns:a16="http://schemas.microsoft.com/office/drawing/2014/main" id="{400E4236-722E-B380-5C2B-AE3C19C9DB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00984">
            <a:off x="6206000" y="3113503"/>
            <a:ext cx="1122646" cy="11226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90A190-46AF-94F3-B53E-8C2E6A97E9D4}"/>
              </a:ext>
            </a:extLst>
          </p:cNvPr>
          <p:cNvSpPr/>
          <p:nvPr/>
        </p:nvSpPr>
        <p:spPr>
          <a:xfrm>
            <a:off x="7578087" y="3067566"/>
            <a:ext cx="3196223" cy="1353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43% children experiencing domestic violence/abuse</a:t>
            </a:r>
          </a:p>
        </p:txBody>
      </p:sp>
      <p:pic>
        <p:nvPicPr>
          <p:cNvPr id="22" name="Graphic 21" descr="Hospital outline">
            <a:extLst>
              <a:ext uri="{FF2B5EF4-FFF2-40B4-BE49-F238E27FC236}">
                <a16:creationId xmlns:a16="http://schemas.microsoft.com/office/drawing/2014/main" id="{0BA95AF0-B6D8-8306-3D3A-C2FDC7FB0B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08470" y="4807928"/>
            <a:ext cx="1178596" cy="13531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192CD0-12E4-97AE-2BFA-426DFF886B34}"/>
              </a:ext>
            </a:extLst>
          </p:cNvPr>
          <p:cNvSpPr/>
          <p:nvPr/>
        </p:nvSpPr>
        <p:spPr>
          <a:xfrm>
            <a:off x="7560812" y="4857913"/>
            <a:ext cx="3213498" cy="1353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28% had parent/carer in substance misuse treatment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5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6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37154-9E65-43B2-B1BB-9D03D539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Social care outcomes across two years 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A150DA5D-9469-7F95-3B6E-669E1C59D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998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2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686CC-3E36-19EB-A0FD-2C5B63F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Mapping journeys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D9BC6-382C-33A0-BB05-008677E6D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 dirty="0"/>
              <a:t>Evident different types of trajectories in, through and out of the social care system</a:t>
            </a:r>
          </a:p>
          <a:p>
            <a:r>
              <a:rPr lang="en-GB" sz="2200" dirty="0"/>
              <a:t>Used cluster analysis and thematic analysis of case files</a:t>
            </a:r>
          </a:p>
          <a:p>
            <a:r>
              <a:rPr lang="en-GB" sz="2200" dirty="0"/>
              <a:t>Identified five types of longitudinal outcome trajectory</a:t>
            </a:r>
          </a:p>
          <a:p>
            <a:r>
              <a:rPr lang="en-GB" sz="2200" dirty="0"/>
              <a:t>Analysed what factors associated with the different outcome types 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73DAA-9391-AA37-65FC-23E2AC9A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45" r="1" b="179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FE4626C-4157-8835-E924-280E9C32DF8E}"/>
              </a:ext>
            </a:extLst>
          </p:cNvPr>
          <p:cNvGrpSpPr/>
          <p:nvPr/>
        </p:nvGrpSpPr>
        <p:grpSpPr>
          <a:xfrm>
            <a:off x="8522922" y="491257"/>
            <a:ext cx="2177636" cy="3305824"/>
            <a:chOff x="138568" y="449612"/>
            <a:chExt cx="2399432" cy="3642528"/>
          </a:xfrm>
        </p:grpSpPr>
        <p:grpSp>
          <p:nvGrpSpPr>
            <p:cNvPr id="11" name="Group 11"/>
            <p:cNvGrpSpPr/>
            <p:nvPr/>
          </p:nvGrpSpPr>
          <p:grpSpPr>
            <a:xfrm>
              <a:off x="138568" y="449612"/>
              <a:ext cx="2399432" cy="3642528"/>
              <a:chOff x="0" y="0"/>
              <a:chExt cx="859902" cy="1305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59902" cy="1305400"/>
              </a:xfrm>
              <a:custGeom>
                <a:avLst/>
                <a:gdLst/>
                <a:ahLst/>
                <a:cxnLst/>
                <a:rect l="l" t="t" r="r" b="b"/>
                <a:pathLst>
                  <a:path w="859902" h="1305400">
                    <a:moveTo>
                      <a:pt x="19359" y="0"/>
                    </a:moveTo>
                    <a:lnTo>
                      <a:pt x="840543" y="0"/>
                    </a:lnTo>
                    <a:cubicBezTo>
                      <a:pt x="845677" y="0"/>
                      <a:pt x="850601" y="2040"/>
                      <a:pt x="854232" y="5670"/>
                    </a:cubicBezTo>
                    <a:cubicBezTo>
                      <a:pt x="857863" y="9301"/>
                      <a:pt x="859902" y="14225"/>
                      <a:pt x="859902" y="19359"/>
                    </a:cubicBezTo>
                    <a:lnTo>
                      <a:pt x="859902" y="1286040"/>
                    </a:lnTo>
                    <a:cubicBezTo>
                      <a:pt x="859902" y="1296732"/>
                      <a:pt x="851235" y="1305400"/>
                      <a:pt x="840543" y="1305400"/>
                    </a:cubicBezTo>
                    <a:lnTo>
                      <a:pt x="19359" y="1305400"/>
                    </a:lnTo>
                    <a:cubicBezTo>
                      <a:pt x="8667" y="1305400"/>
                      <a:pt x="0" y="1296732"/>
                      <a:pt x="0" y="1286040"/>
                    </a:cubicBezTo>
                    <a:lnTo>
                      <a:pt x="0" y="19359"/>
                    </a:lnTo>
                    <a:cubicBezTo>
                      <a:pt x="0" y="8667"/>
                      <a:pt x="8667" y="0"/>
                      <a:pt x="19359" y="0"/>
                    </a:cubicBezTo>
                    <a:close/>
                  </a:path>
                </a:pathLst>
              </a:custGeom>
              <a:solidFill>
                <a:srgbClr val="FFFBF0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829909"/>
                <a:endParaRPr lang="en-GB" sz="1634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859902" cy="1324450"/>
              </a:xfrm>
              <a:prstGeom prst="rect">
                <a:avLst/>
              </a:prstGeom>
            </p:spPr>
            <p:txBody>
              <a:bodyPr lIns="46104" tIns="46104" rIns="46104" bIns="46104" rtlCol="0" anchor="ctr"/>
              <a:lstStyle/>
              <a:p>
                <a:pPr algn="ctr" defTabSz="829909">
                  <a:lnSpc>
                    <a:spcPts val="1524"/>
                  </a:lnSpc>
                </a:pPr>
                <a:endParaRPr sz="1634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807241" y="1384551"/>
              <a:ext cx="897609" cy="912542"/>
            </a:xfrm>
            <a:custGeom>
              <a:avLst/>
              <a:gdLst/>
              <a:ahLst/>
              <a:cxnLst/>
              <a:rect l="l" t="t" r="r" b="b"/>
              <a:pathLst>
                <a:path w="897609" h="912542">
                  <a:moveTo>
                    <a:pt x="0" y="0"/>
                  </a:moveTo>
                  <a:lnTo>
                    <a:pt x="897609" y="0"/>
                  </a:lnTo>
                  <a:lnTo>
                    <a:pt x="897609" y="912542"/>
                  </a:lnTo>
                  <a:lnTo>
                    <a:pt x="0" y="9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29909"/>
              <a:endParaRPr lang="en-GB"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4985" y="2242857"/>
              <a:ext cx="1921534" cy="1780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438"/>
                </a:lnSpc>
              </a:pPr>
              <a:endParaRPr sz="1634" dirty="0">
                <a:solidFill>
                  <a:prstClr val="black"/>
                </a:solidFill>
                <a:latin typeface="Calibri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No long term support or intervention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Perpertrator</a:t>
              </a:r>
              <a:r>
                <a:rPr lang="en-US" sz="1306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of violence/abuse leaves family home 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endParaRPr lang="en-US" sz="1306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7725" y="637085"/>
              <a:ext cx="2096642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Closure type</a:t>
              </a:r>
            </a:p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(138 children)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0BCE87-0631-F179-2F59-C4DF9155BCBD}"/>
              </a:ext>
            </a:extLst>
          </p:cNvPr>
          <p:cNvGrpSpPr/>
          <p:nvPr/>
        </p:nvGrpSpPr>
        <p:grpSpPr>
          <a:xfrm>
            <a:off x="6708648" y="3399164"/>
            <a:ext cx="2282068" cy="3418829"/>
            <a:chOff x="1684482" y="3773896"/>
            <a:chExt cx="2514501" cy="3767043"/>
          </a:xfrm>
        </p:grpSpPr>
        <p:grpSp>
          <p:nvGrpSpPr>
            <p:cNvPr id="8" name="Group 8"/>
            <p:cNvGrpSpPr/>
            <p:nvPr/>
          </p:nvGrpSpPr>
          <p:grpSpPr>
            <a:xfrm>
              <a:off x="1684482" y="3773896"/>
              <a:ext cx="2514501" cy="3695684"/>
              <a:chOff x="-41238" y="-19050"/>
              <a:chExt cx="901140" cy="13244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1238" y="0"/>
                <a:ext cx="859902" cy="1305400"/>
              </a:xfrm>
              <a:custGeom>
                <a:avLst/>
                <a:gdLst/>
                <a:ahLst/>
                <a:cxnLst/>
                <a:rect l="l" t="t" r="r" b="b"/>
                <a:pathLst>
                  <a:path w="859902" h="1305400">
                    <a:moveTo>
                      <a:pt x="19359" y="0"/>
                    </a:moveTo>
                    <a:lnTo>
                      <a:pt x="840543" y="0"/>
                    </a:lnTo>
                    <a:cubicBezTo>
                      <a:pt x="845677" y="0"/>
                      <a:pt x="850601" y="2040"/>
                      <a:pt x="854232" y="5670"/>
                    </a:cubicBezTo>
                    <a:cubicBezTo>
                      <a:pt x="857863" y="9301"/>
                      <a:pt x="859902" y="14225"/>
                      <a:pt x="859902" y="19359"/>
                    </a:cubicBezTo>
                    <a:lnTo>
                      <a:pt x="859902" y="1286040"/>
                    </a:lnTo>
                    <a:cubicBezTo>
                      <a:pt x="859902" y="1296732"/>
                      <a:pt x="851235" y="1305400"/>
                      <a:pt x="840543" y="1305400"/>
                    </a:cubicBezTo>
                    <a:lnTo>
                      <a:pt x="19359" y="1305400"/>
                    </a:lnTo>
                    <a:cubicBezTo>
                      <a:pt x="8667" y="1305400"/>
                      <a:pt x="0" y="1296732"/>
                      <a:pt x="0" y="1286040"/>
                    </a:cubicBezTo>
                    <a:lnTo>
                      <a:pt x="0" y="19359"/>
                    </a:lnTo>
                    <a:cubicBezTo>
                      <a:pt x="0" y="8667"/>
                      <a:pt x="8667" y="0"/>
                      <a:pt x="19359" y="0"/>
                    </a:cubicBezTo>
                    <a:close/>
                  </a:path>
                </a:pathLst>
              </a:custGeom>
              <a:solidFill>
                <a:srgbClr val="FFFBF0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829909"/>
                <a:endParaRPr lang="en-GB" sz="1634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59902" cy="1324450"/>
              </a:xfrm>
              <a:prstGeom prst="rect">
                <a:avLst/>
              </a:prstGeom>
            </p:spPr>
            <p:txBody>
              <a:bodyPr lIns="46104" tIns="46104" rIns="46104" bIns="46104" rtlCol="0" anchor="ctr"/>
              <a:lstStyle/>
              <a:p>
                <a:pPr algn="ctr" defTabSz="829909">
                  <a:lnSpc>
                    <a:spcPts val="1524"/>
                  </a:lnSpc>
                </a:pPr>
                <a:endParaRPr sz="1634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183382" y="4807518"/>
              <a:ext cx="1309848" cy="764475"/>
            </a:xfrm>
            <a:custGeom>
              <a:avLst/>
              <a:gdLst/>
              <a:ahLst/>
              <a:cxnLst/>
              <a:rect l="l" t="t" r="r" b="b"/>
              <a:pathLst>
                <a:path w="1309848" h="764475">
                  <a:moveTo>
                    <a:pt x="0" y="0"/>
                  </a:moveTo>
                  <a:lnTo>
                    <a:pt x="1309847" y="0"/>
                  </a:lnTo>
                  <a:lnTo>
                    <a:pt x="1309847" y="764475"/>
                  </a:lnTo>
                  <a:lnTo>
                    <a:pt x="0" y="764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29909"/>
              <a:endParaRPr lang="en-GB"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888304" y="3978162"/>
              <a:ext cx="2079524" cy="6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Child in ‘need’ type</a:t>
              </a:r>
            </a:p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(53 children)</a:t>
              </a:r>
            </a:p>
            <a:p>
              <a:pPr algn="ctr" defTabSz="829909">
                <a:lnSpc>
                  <a:spcPts val="1596"/>
                </a:lnSpc>
              </a:pPr>
              <a:endParaRPr lang="en-US" sz="1451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997476" y="5760537"/>
              <a:ext cx="1921534" cy="1780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Child in need (‘voluntary’ support)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Relatively short lived social care intervention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Support from family/friends 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661330-3F47-0A29-4DAB-1EBA0ABE4476}"/>
              </a:ext>
            </a:extLst>
          </p:cNvPr>
          <p:cNvGrpSpPr/>
          <p:nvPr/>
        </p:nvGrpSpPr>
        <p:grpSpPr>
          <a:xfrm>
            <a:off x="4650460" y="471386"/>
            <a:ext cx="2177636" cy="3305824"/>
            <a:chOff x="3830074" y="449612"/>
            <a:chExt cx="2399432" cy="3642528"/>
          </a:xfrm>
        </p:grpSpPr>
        <p:grpSp>
          <p:nvGrpSpPr>
            <p:cNvPr id="5" name="Group 5"/>
            <p:cNvGrpSpPr/>
            <p:nvPr/>
          </p:nvGrpSpPr>
          <p:grpSpPr>
            <a:xfrm>
              <a:off x="3830074" y="449612"/>
              <a:ext cx="2399432" cy="3642528"/>
              <a:chOff x="0" y="0"/>
              <a:chExt cx="859902" cy="1305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59902" cy="1305400"/>
              </a:xfrm>
              <a:custGeom>
                <a:avLst/>
                <a:gdLst/>
                <a:ahLst/>
                <a:cxnLst/>
                <a:rect l="l" t="t" r="r" b="b"/>
                <a:pathLst>
                  <a:path w="859902" h="1305400">
                    <a:moveTo>
                      <a:pt x="19359" y="0"/>
                    </a:moveTo>
                    <a:lnTo>
                      <a:pt x="840543" y="0"/>
                    </a:lnTo>
                    <a:cubicBezTo>
                      <a:pt x="845677" y="0"/>
                      <a:pt x="850601" y="2040"/>
                      <a:pt x="854232" y="5670"/>
                    </a:cubicBezTo>
                    <a:cubicBezTo>
                      <a:pt x="857863" y="9301"/>
                      <a:pt x="859902" y="14225"/>
                      <a:pt x="859902" y="19359"/>
                    </a:cubicBezTo>
                    <a:lnTo>
                      <a:pt x="859902" y="1286040"/>
                    </a:lnTo>
                    <a:cubicBezTo>
                      <a:pt x="859902" y="1296732"/>
                      <a:pt x="851235" y="1305400"/>
                      <a:pt x="840543" y="1305400"/>
                    </a:cubicBezTo>
                    <a:lnTo>
                      <a:pt x="19359" y="1305400"/>
                    </a:lnTo>
                    <a:cubicBezTo>
                      <a:pt x="8667" y="1305400"/>
                      <a:pt x="0" y="1296732"/>
                      <a:pt x="0" y="1286040"/>
                    </a:cubicBezTo>
                    <a:lnTo>
                      <a:pt x="0" y="19359"/>
                    </a:lnTo>
                    <a:cubicBezTo>
                      <a:pt x="0" y="8667"/>
                      <a:pt x="8667" y="0"/>
                      <a:pt x="19359" y="0"/>
                    </a:cubicBezTo>
                    <a:close/>
                  </a:path>
                </a:pathLst>
              </a:custGeom>
              <a:solidFill>
                <a:srgbClr val="FFFBF0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829909"/>
                <a:endParaRPr lang="en-GB" sz="1634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59902" cy="1324450"/>
              </a:xfrm>
              <a:prstGeom prst="rect">
                <a:avLst/>
              </a:prstGeom>
            </p:spPr>
            <p:txBody>
              <a:bodyPr lIns="46104" tIns="46104" rIns="46104" bIns="46104" rtlCol="0" anchor="ctr"/>
              <a:lstStyle/>
              <a:p>
                <a:pPr algn="ctr" defTabSz="829909">
                  <a:lnSpc>
                    <a:spcPts val="1524"/>
                  </a:lnSpc>
                </a:pPr>
                <a:endParaRPr sz="1634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4662682" y="1370318"/>
              <a:ext cx="734215" cy="992182"/>
            </a:xfrm>
            <a:custGeom>
              <a:avLst/>
              <a:gdLst/>
              <a:ahLst/>
              <a:cxnLst/>
              <a:rect l="l" t="t" r="r" b="b"/>
              <a:pathLst>
                <a:path w="734215" h="992182">
                  <a:moveTo>
                    <a:pt x="0" y="0"/>
                  </a:moveTo>
                  <a:lnTo>
                    <a:pt x="734215" y="0"/>
                  </a:lnTo>
                  <a:lnTo>
                    <a:pt x="734215" y="992182"/>
                  </a:lnTo>
                  <a:lnTo>
                    <a:pt x="0" y="992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29909"/>
              <a:endParaRPr lang="en-GB"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059231" y="618427"/>
              <a:ext cx="2092090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Child protection type</a:t>
              </a:r>
            </a:p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(52 children)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37755" y="2488655"/>
              <a:ext cx="1921534" cy="1186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Statutory intervention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‘Trigger’ incident 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Previous social care involvement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7557C-1264-E433-2616-D6A3015539B5}"/>
              </a:ext>
            </a:extLst>
          </p:cNvPr>
          <p:cNvGrpSpPr/>
          <p:nvPr/>
        </p:nvGrpSpPr>
        <p:grpSpPr>
          <a:xfrm>
            <a:off x="1072451" y="421262"/>
            <a:ext cx="2177636" cy="3511611"/>
            <a:chOff x="5935500" y="3600304"/>
            <a:chExt cx="2399432" cy="3869276"/>
          </a:xfrm>
        </p:grpSpPr>
        <p:grpSp>
          <p:nvGrpSpPr>
            <p:cNvPr id="2" name="Group 2"/>
            <p:cNvGrpSpPr/>
            <p:nvPr/>
          </p:nvGrpSpPr>
          <p:grpSpPr>
            <a:xfrm>
              <a:off x="5935500" y="3600304"/>
              <a:ext cx="2399432" cy="3869276"/>
              <a:chOff x="0" y="-64399"/>
              <a:chExt cx="859902" cy="138666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64399"/>
                <a:ext cx="859902" cy="1322262"/>
              </a:xfrm>
              <a:custGeom>
                <a:avLst/>
                <a:gdLst/>
                <a:ahLst/>
                <a:cxnLst/>
                <a:rect l="l" t="t" r="r" b="b"/>
                <a:pathLst>
                  <a:path w="859902" h="1322262">
                    <a:moveTo>
                      <a:pt x="19359" y="0"/>
                    </a:moveTo>
                    <a:lnTo>
                      <a:pt x="840543" y="0"/>
                    </a:lnTo>
                    <a:cubicBezTo>
                      <a:pt x="845677" y="0"/>
                      <a:pt x="850601" y="2040"/>
                      <a:pt x="854232" y="5670"/>
                    </a:cubicBezTo>
                    <a:cubicBezTo>
                      <a:pt x="857863" y="9301"/>
                      <a:pt x="859902" y="14225"/>
                      <a:pt x="859902" y="19359"/>
                    </a:cubicBezTo>
                    <a:lnTo>
                      <a:pt x="859902" y="1302903"/>
                    </a:lnTo>
                    <a:cubicBezTo>
                      <a:pt x="859902" y="1313595"/>
                      <a:pt x="851235" y="1322262"/>
                      <a:pt x="840543" y="1322262"/>
                    </a:cubicBezTo>
                    <a:lnTo>
                      <a:pt x="19359" y="1322262"/>
                    </a:lnTo>
                    <a:cubicBezTo>
                      <a:pt x="8667" y="1322262"/>
                      <a:pt x="0" y="1313595"/>
                      <a:pt x="0" y="1302903"/>
                    </a:cubicBezTo>
                    <a:lnTo>
                      <a:pt x="0" y="19359"/>
                    </a:lnTo>
                    <a:cubicBezTo>
                      <a:pt x="0" y="8667"/>
                      <a:pt x="8667" y="0"/>
                      <a:pt x="19359" y="0"/>
                    </a:cubicBezTo>
                    <a:close/>
                  </a:path>
                </a:pathLst>
              </a:custGeom>
              <a:solidFill>
                <a:srgbClr val="FFFBF0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829909"/>
                <a:endParaRPr lang="en-GB" sz="1634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59902" cy="1341312"/>
              </a:xfrm>
              <a:prstGeom prst="rect">
                <a:avLst/>
              </a:prstGeom>
            </p:spPr>
            <p:txBody>
              <a:bodyPr lIns="46104" tIns="46104" rIns="46104" bIns="46104" rtlCol="0" anchor="ctr"/>
              <a:lstStyle/>
              <a:p>
                <a:pPr algn="ctr" defTabSz="829909">
                  <a:lnSpc>
                    <a:spcPts val="1524"/>
                  </a:lnSpc>
                </a:pPr>
                <a:endParaRPr sz="1634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080410" y="3806807"/>
              <a:ext cx="2092090" cy="6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Multiple intervention type</a:t>
              </a:r>
            </a:p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(32 children)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6649238" y="4664750"/>
              <a:ext cx="1015427" cy="960040"/>
            </a:xfrm>
            <a:custGeom>
              <a:avLst/>
              <a:gdLst/>
              <a:ahLst/>
              <a:cxnLst/>
              <a:rect l="l" t="t" r="r" b="b"/>
              <a:pathLst>
                <a:path w="1015427" h="960040">
                  <a:moveTo>
                    <a:pt x="0" y="0"/>
                  </a:moveTo>
                  <a:lnTo>
                    <a:pt x="1015427" y="0"/>
                  </a:lnTo>
                  <a:lnTo>
                    <a:pt x="1015427" y="960040"/>
                  </a:lnTo>
                  <a:lnTo>
                    <a:pt x="0" y="960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29909"/>
              <a:endParaRPr lang="en-GB"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229506" y="5725584"/>
              <a:ext cx="1744494" cy="1186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438"/>
                </a:lnSpc>
              </a:pPr>
              <a:r>
                <a:rPr lang="en-US" sz="1306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Multiple interventions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Household instability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Poor ‘engagement’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F4719F-D7A3-8848-E715-C4C1D1E13797}"/>
              </a:ext>
            </a:extLst>
          </p:cNvPr>
          <p:cNvGrpSpPr/>
          <p:nvPr/>
        </p:nvGrpSpPr>
        <p:grpSpPr>
          <a:xfrm>
            <a:off x="2821170" y="3405318"/>
            <a:ext cx="2177636" cy="3577740"/>
            <a:chOff x="8133284" y="449612"/>
            <a:chExt cx="2399432" cy="3942139"/>
          </a:xfrm>
        </p:grpSpPr>
        <p:grpSp>
          <p:nvGrpSpPr>
            <p:cNvPr id="15" name="Group 15"/>
            <p:cNvGrpSpPr/>
            <p:nvPr/>
          </p:nvGrpSpPr>
          <p:grpSpPr>
            <a:xfrm>
              <a:off x="8133284" y="449612"/>
              <a:ext cx="2399432" cy="3642528"/>
              <a:chOff x="0" y="0"/>
              <a:chExt cx="859902" cy="1305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59902" cy="1305400"/>
              </a:xfrm>
              <a:custGeom>
                <a:avLst/>
                <a:gdLst/>
                <a:ahLst/>
                <a:cxnLst/>
                <a:rect l="l" t="t" r="r" b="b"/>
                <a:pathLst>
                  <a:path w="859902" h="1305400">
                    <a:moveTo>
                      <a:pt x="19359" y="0"/>
                    </a:moveTo>
                    <a:lnTo>
                      <a:pt x="840543" y="0"/>
                    </a:lnTo>
                    <a:cubicBezTo>
                      <a:pt x="845677" y="0"/>
                      <a:pt x="850601" y="2040"/>
                      <a:pt x="854232" y="5670"/>
                    </a:cubicBezTo>
                    <a:cubicBezTo>
                      <a:pt x="857863" y="9301"/>
                      <a:pt x="859902" y="14225"/>
                      <a:pt x="859902" y="19359"/>
                    </a:cubicBezTo>
                    <a:lnTo>
                      <a:pt x="859902" y="1286040"/>
                    </a:lnTo>
                    <a:cubicBezTo>
                      <a:pt x="859902" y="1296732"/>
                      <a:pt x="851235" y="1305400"/>
                      <a:pt x="840543" y="1305400"/>
                    </a:cubicBezTo>
                    <a:lnTo>
                      <a:pt x="19359" y="1305400"/>
                    </a:lnTo>
                    <a:cubicBezTo>
                      <a:pt x="8667" y="1305400"/>
                      <a:pt x="0" y="1296732"/>
                      <a:pt x="0" y="1286040"/>
                    </a:cubicBezTo>
                    <a:lnTo>
                      <a:pt x="0" y="19359"/>
                    </a:lnTo>
                    <a:cubicBezTo>
                      <a:pt x="0" y="8667"/>
                      <a:pt x="8667" y="0"/>
                      <a:pt x="19359" y="0"/>
                    </a:cubicBezTo>
                    <a:close/>
                  </a:path>
                </a:pathLst>
              </a:custGeom>
              <a:solidFill>
                <a:srgbClr val="FFFBF0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829909"/>
                <a:endParaRPr lang="en-GB" sz="1634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859902" cy="1324450"/>
              </a:xfrm>
              <a:prstGeom prst="rect">
                <a:avLst/>
              </a:prstGeom>
            </p:spPr>
            <p:txBody>
              <a:bodyPr lIns="46104" tIns="46104" rIns="46104" bIns="46104" rtlCol="0" anchor="ctr"/>
              <a:lstStyle/>
              <a:p>
                <a:pPr algn="ctr" defTabSz="829909">
                  <a:lnSpc>
                    <a:spcPts val="1524"/>
                  </a:lnSpc>
                </a:pPr>
                <a:endParaRPr sz="1634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972149" y="1295580"/>
              <a:ext cx="721701" cy="1090482"/>
            </a:xfrm>
            <a:custGeom>
              <a:avLst/>
              <a:gdLst/>
              <a:ahLst/>
              <a:cxnLst/>
              <a:rect l="l" t="t" r="r" b="b"/>
              <a:pathLst>
                <a:path w="721701" h="1090482">
                  <a:moveTo>
                    <a:pt x="0" y="0"/>
                  </a:moveTo>
                  <a:lnTo>
                    <a:pt x="721702" y="0"/>
                  </a:lnTo>
                  <a:lnTo>
                    <a:pt x="721702" y="1090483"/>
                  </a:lnTo>
                  <a:lnTo>
                    <a:pt x="0" y="1090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829909"/>
              <a:endParaRPr lang="en-GB"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286955" y="637085"/>
              <a:ext cx="2092090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Re-Referral type</a:t>
              </a:r>
            </a:p>
            <a:p>
              <a:pPr algn="ctr" defTabSz="829909">
                <a:lnSpc>
                  <a:spcPts val="1596"/>
                </a:lnSpc>
              </a:pPr>
              <a:r>
                <a:rPr lang="en-US" sz="1451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(24 children)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392083" y="2413527"/>
              <a:ext cx="1921534" cy="1978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Multiple re-referrals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Delayed/ineffective intervention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Household instability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r>
                <a:rPr lang="en-US" sz="1306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Cannabis use</a:t>
              </a: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 defTabSz="829909">
                <a:lnSpc>
                  <a:spcPts val="1438"/>
                </a:lnSpc>
              </a:pPr>
              <a:endParaRPr lang="en-US" sz="1306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0FA69-3167-C55D-9EAD-F8663EBA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/>
              <a:t>Analysing interventions and outcomes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DD30B3-34CF-792E-1DAC-537BAD26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400" dirty="0"/>
              <a:t>Small group of children at high risk of harm</a:t>
            </a:r>
          </a:p>
          <a:p>
            <a:pPr lvl="1"/>
            <a:r>
              <a:rPr lang="en-GB" dirty="0"/>
              <a:t>Some well identified (multiple intervention/child protection type) but some were not (re-referral type)</a:t>
            </a:r>
          </a:p>
          <a:p>
            <a:r>
              <a:rPr lang="en-GB" sz="2400" dirty="0"/>
              <a:t>Largest group were the children who received no intervention or support: what’s happening for these children? </a:t>
            </a:r>
          </a:p>
          <a:p>
            <a:r>
              <a:rPr lang="en-GB" sz="2400" dirty="0"/>
              <a:t>Challenges in identifying those children who may need support or protection </a:t>
            </a:r>
          </a:p>
          <a:p>
            <a:pPr lvl="1"/>
            <a:r>
              <a:rPr lang="en-GB" dirty="0"/>
              <a:t>‘Amount’ of substance use </a:t>
            </a:r>
            <a:r>
              <a:rPr lang="en-GB" b="0" i="0" dirty="0">
                <a:effectLst/>
                <a:highlight>
                  <a:srgbClr val="FFFFFF"/>
                </a:highlight>
              </a:rPr>
              <a:t>≠ ‘riskiness’</a:t>
            </a:r>
          </a:p>
          <a:p>
            <a:r>
              <a:rPr lang="en-GB" sz="2400" dirty="0">
                <a:highlight>
                  <a:srgbClr val="FFFFFF"/>
                </a:highlight>
              </a:rPr>
              <a:t>So what factors did link to children’s outcomes? </a:t>
            </a:r>
            <a:endParaRPr lang="en-GB" sz="24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976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F54F32-431B-1894-4880-0812F012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Instability and chronicity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8D7043-BE04-2345-505E-0944AD5D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2071316"/>
            <a:ext cx="6969522" cy="4119172"/>
          </a:xfrm>
        </p:spPr>
        <p:txBody>
          <a:bodyPr anchor="t">
            <a:noAutofit/>
          </a:bodyPr>
          <a:lstStyle/>
          <a:p>
            <a:r>
              <a:rPr lang="en-GB" sz="2000" b="1" dirty="0"/>
              <a:t>Instability </a:t>
            </a:r>
            <a:r>
              <a:rPr lang="en-GB" sz="2000" dirty="0"/>
              <a:t>associated with substance misuse was a key risk factor.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Being left in sole care of a parent who had been using substances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Having both parent/carers misusing substances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Multiple changes to household composition and caring arrangements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Domestic violence and abuse</a:t>
            </a:r>
          </a:p>
          <a:p>
            <a:r>
              <a:rPr lang="en-GB" sz="2000" b="1" dirty="0"/>
              <a:t>Chronicity </a:t>
            </a:r>
            <a:r>
              <a:rPr lang="en-GB" sz="2000" dirty="0"/>
              <a:t>of issues was key</a:t>
            </a:r>
          </a:p>
          <a:p>
            <a:r>
              <a:rPr lang="en-GB" sz="2000" dirty="0"/>
              <a:t>Concerns about whether parent’s capacity to meet children’s needs</a:t>
            </a:r>
          </a:p>
          <a:p>
            <a:r>
              <a:rPr lang="en-GB" sz="2000" dirty="0"/>
              <a:t>Findings echo wider literature about children’s experiences of parental substance misuse (see recent systematic review by Muir et al. 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BDBD4-E47E-1119-4E5B-97B19AFB5A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42" r="1814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4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3.7|19|32.3|21|4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5.2|70.8|70.9|3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5|34.8|3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5.5|6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1011</Words>
  <Application>Microsoft Office PowerPoint</Application>
  <PresentationFormat>Widescreen</PresentationFormat>
  <Paragraphs>115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TT Hoves</vt:lpstr>
      <vt:lpstr>TT Hoves Bold</vt:lpstr>
      <vt:lpstr>Office Theme</vt:lpstr>
      <vt:lpstr>1_Office Theme</vt:lpstr>
      <vt:lpstr>Parental substance misuse: what happens to children who are referred to social care?</vt:lpstr>
      <vt:lpstr>Background </vt:lpstr>
      <vt:lpstr>The study</vt:lpstr>
      <vt:lpstr>PowerPoint Presentation</vt:lpstr>
      <vt:lpstr>Social care outcomes across two years </vt:lpstr>
      <vt:lpstr>Mapping journeys</vt:lpstr>
      <vt:lpstr>PowerPoint Presentation</vt:lpstr>
      <vt:lpstr>Analysing interventions and outcomes</vt:lpstr>
      <vt:lpstr>Instability and chronicity</vt:lpstr>
      <vt:lpstr>And…so what? Some conclusions</vt:lpstr>
      <vt:lpstr>Thank you  Time for questions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Roy</dc:creator>
  <cp:lastModifiedBy>Jessica Roy</cp:lastModifiedBy>
  <cp:revision>2</cp:revision>
  <dcterms:created xsi:type="dcterms:W3CDTF">2024-09-03T18:38:57Z</dcterms:created>
  <dcterms:modified xsi:type="dcterms:W3CDTF">2024-09-11T18:50:38Z</dcterms:modified>
</cp:coreProperties>
</file>