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143" r:id="rId1"/>
  </p:sldMasterIdLst>
  <p:notesMasterIdLst>
    <p:notesMasterId r:id="rId20"/>
  </p:notesMasterIdLst>
  <p:sldIdLst>
    <p:sldId id="290" r:id="rId2"/>
    <p:sldId id="280" r:id="rId3"/>
    <p:sldId id="283" r:id="rId4"/>
    <p:sldId id="258" r:id="rId5"/>
    <p:sldId id="284" r:id="rId6"/>
    <p:sldId id="260" r:id="rId7"/>
    <p:sldId id="273" r:id="rId8"/>
    <p:sldId id="292" r:id="rId9"/>
    <p:sldId id="293" r:id="rId10"/>
    <p:sldId id="262" r:id="rId11"/>
    <p:sldId id="263" r:id="rId12"/>
    <p:sldId id="269" r:id="rId13"/>
    <p:sldId id="271" r:id="rId14"/>
    <p:sldId id="294" r:id="rId15"/>
    <p:sldId id="264" r:id="rId16"/>
    <p:sldId id="296" r:id="rId17"/>
    <p:sldId id="295" r:id="rId18"/>
    <p:sldId id="298" r:id="rId19"/>
  </p:sldIdLst>
  <p:sldSz cx="12192000" cy="6858000"/>
  <p:notesSz cx="6858000" cy="12192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4A48F"/>
    <a:srgbClr val="44A0AD"/>
    <a:srgbClr val="37646D"/>
    <a:srgbClr val="ED6845"/>
    <a:srgbClr val="F1EE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523"/>
    <p:restoredTop sz="75262"/>
  </p:normalViewPr>
  <p:slideViewPr>
    <p:cSldViewPr snapToGrid="0" snapToObjects="1">
      <p:cViewPr varScale="1">
        <p:scale>
          <a:sx n="85" d="100"/>
          <a:sy n="85" d="100"/>
        </p:scale>
        <p:origin x="1312" y="176"/>
      </p:cViewPr>
      <p:guideLst/>
    </p:cSldViewPr>
  </p:slideViewPr>
  <p:notesTextViewPr>
    <p:cViewPr>
      <p:scale>
        <a:sx n="95" d="100"/>
        <a:sy n="95" d="100"/>
      </p:scale>
      <p:origin x="0" y="0"/>
    </p:cViewPr>
  </p:notesTextViewPr>
  <p:notesViewPr>
    <p:cSldViewPr snapToGrid="0" snapToObjects="1">
      <p:cViewPr varScale="1">
        <p:scale>
          <a:sx n="73" d="100"/>
          <a:sy n="73" d="100"/>
        </p:scale>
        <p:origin x="4200"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6111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611188"/>
          </a:xfrm>
          <a:prstGeom prst="rect">
            <a:avLst/>
          </a:prstGeom>
        </p:spPr>
        <p:txBody>
          <a:bodyPr vert="horz" lIns="91440" tIns="45720" rIns="91440" bIns="45720" rtlCol="0"/>
          <a:lstStyle>
            <a:lvl1pPr algn="r">
              <a:defRPr sz="1200"/>
            </a:lvl1pPr>
          </a:lstStyle>
          <a:p>
            <a:fld id="{346D6B25-0C33-4AAE-9075-62C79A10EA5D}" type="datetimeFigureOut">
              <a:rPr lang="en-US"/>
              <a:t>9/9/26</a:t>
            </a:fld>
            <a:endParaRPr lang="en-US" dirty="0"/>
          </a:p>
        </p:txBody>
      </p:sp>
      <p:sp>
        <p:nvSpPr>
          <p:cNvPr id="4" name="Slide Image Placeholder 3"/>
          <p:cNvSpPr>
            <a:spLocks noGrp="1" noRot="1" noChangeAspect="1"/>
          </p:cNvSpPr>
          <p:nvPr>
            <p:ph type="sldImg" idx="2"/>
          </p:nvPr>
        </p:nvSpPr>
        <p:spPr>
          <a:xfrm>
            <a:off x="-228600" y="1524000"/>
            <a:ext cx="7315200" cy="41148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5867400"/>
            <a:ext cx="5486400" cy="48006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1580813"/>
            <a:ext cx="2971800" cy="6111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11580813"/>
            <a:ext cx="2971800" cy="611187"/>
          </a:xfrm>
          <a:prstGeom prst="rect">
            <a:avLst/>
          </a:prstGeom>
        </p:spPr>
        <p:txBody>
          <a:bodyPr vert="horz" lIns="91440" tIns="45720" rIns="91440" bIns="45720" rtlCol="0" anchor="b"/>
          <a:lstStyle>
            <a:lvl1pPr algn="r">
              <a:defRPr sz="1200"/>
            </a:lvl1pPr>
          </a:lstStyle>
          <a:p>
            <a:fld id="{7E6DE1E8-367A-4D90-940D-9758A8E9D184}" type="slidenum">
              <a:rPr/>
              <a:t>‹#›</a:t>
            </a:fld>
            <a:endParaRPr lang="en-US" dirty="0"/>
          </a:p>
        </p:txBody>
      </p:sp>
    </p:spTree>
    <p:extLst>
      <p:ext uri="{BB962C8B-B14F-4D97-AF65-F5344CB8AC3E}">
        <p14:creationId xmlns:p14="http://schemas.microsoft.com/office/powerpoint/2010/main" val="38336869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EAC97-32E7-70A6-8D99-5B6656628C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B038C6-D191-B274-4DBF-B2EC330D7E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173586-7BA4-1A20-268E-FB60724A53C4}"/>
              </a:ext>
            </a:extLst>
          </p:cNvPr>
          <p:cNvSpPr>
            <a:spLocks noGrp="1"/>
          </p:cNvSpPr>
          <p:nvPr>
            <p:ph type="body" idx="1"/>
          </p:nvPr>
        </p:nvSpPr>
        <p:spPr/>
        <p:txBody>
          <a:bodyPr/>
          <a:lstStyle/>
          <a:p>
            <a:pPr>
              <a:lnSpc>
                <a:spcPct val="120000"/>
              </a:lnSpc>
              <a:spcBef>
                <a:spcPts val="800"/>
              </a:spcBef>
            </a:pPr>
            <a:r>
              <a:rPr lang="en-US"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AMY Today we’re sharing findings from a pilot feasibility study of a peer support group intervention for parents of adult children at risk of toxic drug poisoning in British Columbia, Canada.</a:t>
            </a:r>
            <a:endParaRPr lang="en-CA"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a:p>
            <a:pPr>
              <a:lnSpc>
                <a:spcPct val="120000"/>
              </a:lnSpc>
              <a:spcBef>
                <a:spcPts val="800"/>
              </a:spcBef>
            </a:pPr>
            <a:r>
              <a:rPr lang="en-CA"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 </a:t>
            </a:r>
          </a:p>
          <a:p>
            <a:pPr>
              <a:lnSpc>
                <a:spcPct val="120000"/>
              </a:lnSpc>
              <a:spcBef>
                <a:spcPts val="800"/>
              </a:spcBef>
            </a:pPr>
            <a:r>
              <a:rPr lang="en-US"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Rather than beginning with the pilot itself, however, we’d like to begin with the broader research journey that led us there.</a:t>
            </a:r>
            <a:endParaRPr lang="en-CA"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a:p>
            <a:pPr>
              <a:lnSpc>
                <a:spcPct val="120000"/>
              </a:lnSpc>
              <a:spcBef>
                <a:spcPts val="800"/>
              </a:spcBef>
            </a:pPr>
            <a:r>
              <a:rPr lang="en-CA"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 </a:t>
            </a:r>
          </a:p>
          <a:p>
            <a:pPr>
              <a:lnSpc>
                <a:spcPct val="120000"/>
              </a:lnSpc>
              <a:spcBef>
                <a:spcPts val="800"/>
              </a:spcBef>
            </a:pPr>
            <a:r>
              <a:rPr lang="en-US"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It’s appropriate in BC to first acknowledge that this journey began on the traditional and unceded territories of the St</a:t>
            </a:r>
            <a:r>
              <a:rPr lang="es-ES_tradnl" sz="1800" dirty="0" err="1">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ó</a:t>
            </a:r>
            <a:r>
              <a:rPr lang="en-US"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:l</a:t>
            </a:r>
            <a:r>
              <a:rPr lang="en-CA" sz="1800" dirty="0" err="1">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ō</a:t>
            </a:r>
            <a:r>
              <a:rPr lang="en-US"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 whose people bear disproportionate impacts of the toxic drug crisis. We hope that our own work joins their wholistic approaches to restoration.</a:t>
            </a:r>
            <a:endParaRPr lang="en-CA"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p:txBody>
      </p:sp>
      <p:sp>
        <p:nvSpPr>
          <p:cNvPr id="4" name="Slide Number Placeholder 3">
            <a:extLst>
              <a:ext uri="{FF2B5EF4-FFF2-40B4-BE49-F238E27FC236}">
                <a16:creationId xmlns:a16="http://schemas.microsoft.com/office/drawing/2014/main" id="{7159FA23-062B-F87E-123F-146D21DF177B}"/>
              </a:ext>
            </a:extLst>
          </p:cNvPr>
          <p:cNvSpPr>
            <a:spLocks noGrp="1"/>
          </p:cNvSpPr>
          <p:nvPr>
            <p:ph type="sldNum" sz="quarter" idx="5"/>
          </p:nvPr>
        </p:nvSpPr>
        <p:spPr/>
        <p:txBody>
          <a:bodyPr/>
          <a:lstStyle/>
          <a:p>
            <a:fld id="{7E6DE1E8-367A-4D90-940D-9758A8E9D184}" type="slidenum">
              <a:rPr lang="en-CA" smtClean="0"/>
              <a:t>1</a:t>
            </a:fld>
            <a:endParaRPr lang="en-CA"/>
          </a:p>
        </p:txBody>
      </p:sp>
    </p:spTree>
    <p:extLst>
      <p:ext uri="{BB962C8B-B14F-4D97-AF65-F5344CB8AC3E}">
        <p14:creationId xmlns:p14="http://schemas.microsoft.com/office/powerpoint/2010/main" val="21266062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A288A6-35B3-AA7D-7AF8-4D8D0140E7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44047E-F872-722A-E10E-57E6F6CA9A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29950E-E87D-62D3-86EF-4D006BA6F075}"/>
              </a:ext>
            </a:extLst>
          </p:cNvPr>
          <p:cNvSpPr>
            <a:spLocks noGrp="1"/>
          </p:cNvSpPr>
          <p:nvPr>
            <p:ph type="body" idx="1"/>
          </p:nvPr>
        </p:nvSpPr>
        <p:spPr/>
        <p:txBody>
          <a:bodyPr/>
          <a:lstStyle/>
          <a:p>
            <a:pPr>
              <a:lnSpc>
                <a:spcPct val="120000"/>
              </a:lnSpc>
              <a:spcBef>
                <a:spcPts val="800"/>
              </a:spcBef>
            </a:pPr>
            <a:r>
              <a:rPr lang="en-US"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AMY Like folks under the </a:t>
            </a:r>
            <a:r>
              <a:rPr lang="en-US" sz="1800" dirty="0" err="1">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AFINet</a:t>
            </a:r>
            <a:r>
              <a:rPr lang="en-US"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 tent, our team became increasingly concerned about what was happening to families during the toxic drug crisis. Much of the public and policy response has understandably focused on a range of responses, from overdose prevention to access to a safer supply. Yet affected family members are frequently among the people most impacted by addiction and overdose risk, while simultaneously being among the least supported.</a:t>
            </a:r>
            <a:endParaRPr lang="en-CA"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a:p>
            <a:pPr>
              <a:lnSpc>
                <a:spcPct val="120000"/>
              </a:lnSpc>
              <a:spcBef>
                <a:spcPts val="800"/>
              </a:spcBef>
            </a:pPr>
            <a:r>
              <a:rPr lang="en-CA"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 </a:t>
            </a:r>
          </a:p>
          <a:p>
            <a:pPr>
              <a:lnSpc>
                <a:spcPct val="120000"/>
              </a:lnSpc>
              <a:spcBef>
                <a:spcPts val="800"/>
              </a:spcBef>
            </a:pPr>
            <a:r>
              <a:rPr lang="en-US"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Research consistently demonstrates that family members experience substantial acute situational stressors, emotional distress, social isolation, and deteriorating health outcomes. At the same time, they often function as critical supports for loved ones who are struggling. The toxic drug crisis only compounds the many issues already documented in the literature.</a:t>
            </a:r>
            <a:endParaRPr lang="en-CA"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p:txBody>
      </p:sp>
      <p:sp>
        <p:nvSpPr>
          <p:cNvPr id="4" name="Slide Number Placeholder 3">
            <a:extLst>
              <a:ext uri="{FF2B5EF4-FFF2-40B4-BE49-F238E27FC236}">
                <a16:creationId xmlns:a16="http://schemas.microsoft.com/office/drawing/2014/main" id="{548F1C54-76E3-7628-AA37-562F3E0BFAEC}"/>
              </a:ext>
            </a:extLst>
          </p:cNvPr>
          <p:cNvSpPr>
            <a:spLocks noGrp="1"/>
          </p:cNvSpPr>
          <p:nvPr>
            <p:ph type="sldNum" sz="quarter" idx="5"/>
          </p:nvPr>
        </p:nvSpPr>
        <p:spPr/>
        <p:txBody>
          <a:bodyPr/>
          <a:lstStyle/>
          <a:p>
            <a:fld id="{7E6DE1E8-367A-4D90-940D-9758A8E9D184}" type="slidenum">
              <a:rPr lang="en-CA" smtClean="0"/>
              <a:t>2</a:t>
            </a:fld>
            <a:endParaRPr lang="en-CA"/>
          </a:p>
        </p:txBody>
      </p:sp>
    </p:spTree>
    <p:extLst>
      <p:ext uri="{BB962C8B-B14F-4D97-AF65-F5344CB8AC3E}">
        <p14:creationId xmlns:p14="http://schemas.microsoft.com/office/powerpoint/2010/main" val="19329976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20000"/>
              </a:lnSpc>
              <a:spcBef>
                <a:spcPts val="800"/>
              </a:spcBef>
            </a:pPr>
            <a:r>
              <a:rPr lang="en-US"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JEN Since 2018, our team has been engaged in community-based participatory research across the Fraser East region of British Columbia. Initially, our work focused on understanding overdose risk among people who use drugs alone. However, through qualitative inquiry and ongoing community engagement, family members emerged as a critically important group. Parents, spouses, siblings, and other loved ones were often bearing enormous amounts of stress and distress. They were frequently participating in overdose response, navigating health systems, providing housing and emotional and material support, and managing ongoing crises, often without receiving meaningful support themselves.</a:t>
            </a:r>
            <a:endParaRPr lang="en-CA"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p:txBody>
      </p:sp>
      <p:sp>
        <p:nvSpPr>
          <p:cNvPr id="4" name="Slide Number Placeholder 3"/>
          <p:cNvSpPr>
            <a:spLocks noGrp="1"/>
          </p:cNvSpPr>
          <p:nvPr>
            <p:ph type="sldNum" sz="quarter" idx="5"/>
          </p:nvPr>
        </p:nvSpPr>
        <p:spPr/>
        <p:txBody>
          <a:bodyPr/>
          <a:lstStyle/>
          <a:p>
            <a:fld id="{7E6DE1E8-367A-4D90-940D-9758A8E9D184}" type="slidenum">
              <a:rPr lang="en-CA" smtClean="0"/>
              <a:t>3</a:t>
            </a:fld>
            <a:endParaRPr lang="en-CA"/>
          </a:p>
        </p:txBody>
      </p:sp>
    </p:spTree>
    <p:extLst>
      <p:ext uri="{BB962C8B-B14F-4D97-AF65-F5344CB8AC3E}">
        <p14:creationId xmlns:p14="http://schemas.microsoft.com/office/powerpoint/2010/main" val="4051004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20000"/>
              </a:lnSpc>
              <a:spcBef>
                <a:spcPts val="800"/>
              </a:spcBef>
            </a:pPr>
            <a:r>
              <a:rPr lang="en-US"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BRENNA Three main themes encapsulate what we heard across multiple qualitative analyses: </a:t>
            </a:r>
            <a:endParaRPr lang="en-CA"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a:p>
            <a:pPr>
              <a:lnSpc>
                <a:spcPct val="120000"/>
              </a:lnSpc>
              <a:spcBef>
                <a:spcPts val="800"/>
              </a:spcBef>
            </a:pPr>
            <a:r>
              <a:rPr lang="en-CA"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 </a:t>
            </a:r>
          </a:p>
          <a:p>
            <a:pPr>
              <a:lnSpc>
                <a:spcPct val="120000"/>
              </a:lnSpc>
              <a:spcBef>
                <a:spcPts val="800"/>
              </a:spcBef>
            </a:pPr>
            <a:r>
              <a:rPr lang="en-US"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The first was chronic stress. Family members described living in a persistent state of vigilance.</a:t>
            </a:r>
            <a:endParaRPr lang="en-CA"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a:p>
            <a:pPr>
              <a:lnSpc>
                <a:spcPct val="120000"/>
              </a:lnSpc>
              <a:spcBef>
                <a:spcPts val="800"/>
              </a:spcBef>
            </a:pPr>
            <a:r>
              <a:rPr lang="en-US"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Many spoke about constantly anticipating phone calls, emergencies, or </a:t>
            </a:r>
            <a:r>
              <a:rPr lang="es-ES_tradnl" sz="1800" dirty="0" err="1">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overdoses</a:t>
            </a:r>
            <a:r>
              <a:rPr lang="es-ES_tradnl"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 </a:t>
            </a:r>
            <a:r>
              <a:rPr lang="en-US"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as well as the relentlessly ongoing experience of chaos, </a:t>
            </a:r>
            <a:r>
              <a:rPr lang="pt-PT"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crises, </a:t>
            </a:r>
            <a:r>
              <a:rPr lang="pt-PT" sz="1800" dirty="0" err="1">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and</a:t>
            </a:r>
            <a:r>
              <a:rPr lang="pt-PT"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 </a:t>
            </a:r>
            <a:r>
              <a:rPr lang="pt-PT" sz="1800" dirty="0" err="1">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navigating</a:t>
            </a:r>
            <a:r>
              <a:rPr lang="pt-PT"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 </a:t>
            </a:r>
            <a:r>
              <a:rPr lang="pt-PT" sz="1800" dirty="0" err="1">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stressful</a:t>
            </a:r>
            <a:r>
              <a:rPr lang="pt-PT"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 </a:t>
            </a:r>
            <a:r>
              <a:rPr lang="pt-PT" sz="1800" dirty="0" err="1">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systems</a:t>
            </a:r>
            <a:r>
              <a:rPr lang="pt-PT"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a:t>
            </a:r>
            <a:endParaRPr lang="en-CA"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a:p>
            <a:pPr>
              <a:lnSpc>
                <a:spcPct val="120000"/>
              </a:lnSpc>
              <a:spcBef>
                <a:spcPts val="800"/>
              </a:spcBef>
            </a:pPr>
            <a:r>
              <a:rPr lang="en-CA"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 </a:t>
            </a:r>
          </a:p>
          <a:p>
            <a:pPr>
              <a:lnSpc>
                <a:spcPct val="120000"/>
              </a:lnSpc>
              <a:spcBef>
                <a:spcPts val="800"/>
              </a:spcBef>
            </a:pPr>
            <a:r>
              <a:rPr lang="en-US"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The second was social isolation. Participants described feeling misunderstood by friends and  disconnected from community. Even in what would normally be considered supportive environments or close relationships, affected family members often encountered discord or stigma.</a:t>
            </a:r>
            <a:endParaRPr lang="en-CA"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a:p>
            <a:pPr>
              <a:lnSpc>
                <a:spcPct val="120000"/>
              </a:lnSpc>
              <a:spcBef>
                <a:spcPts val="800"/>
              </a:spcBef>
            </a:pPr>
            <a:r>
              <a:rPr lang="en-CA"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 </a:t>
            </a:r>
          </a:p>
          <a:p>
            <a:pPr>
              <a:lnSpc>
                <a:spcPct val="120000"/>
              </a:lnSpc>
              <a:spcBef>
                <a:spcPts val="800"/>
              </a:spcBef>
            </a:pPr>
            <a:r>
              <a:rPr lang="en-US"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The third theme was uncertainty. Many participants expressed deep anguish from truly not knowing how best to support their loved one. In one of our recent studies, we explored the dilemma of "tough love.” Participants frequently felt trapped between conflicting messages: If they continued supporting their loved one, they worried they might be promoting harmful substance use. If they withdrew support, they worried about increasing the risks associated with a highly toxic and unpredictable drug supply.</a:t>
            </a:r>
            <a:endParaRPr lang="en-CA"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a:p>
            <a:pPr>
              <a:lnSpc>
                <a:spcPct val="120000"/>
              </a:lnSpc>
              <a:spcBef>
                <a:spcPts val="800"/>
              </a:spcBef>
            </a:pPr>
            <a:r>
              <a:rPr lang="en-CA"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 </a:t>
            </a:r>
          </a:p>
          <a:p>
            <a:pPr>
              <a:lnSpc>
                <a:spcPct val="120000"/>
              </a:lnSpc>
              <a:spcBef>
                <a:spcPts val="800"/>
              </a:spcBef>
            </a:pPr>
            <a:r>
              <a:rPr lang="en-US"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Notably, these profound emotional and relational burdens went largely unrelieved by existing formal and informal support systems and were sometimes exacerbated by them. </a:t>
            </a:r>
            <a:endParaRPr lang="en-CA"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21FA29-60BF-7731-6C9E-1C21C09B13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7F698B-E444-0067-5C75-3D4D0DE7E0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8AA0AB-AE47-03E3-0950-A9DF20068121}"/>
              </a:ext>
            </a:extLst>
          </p:cNvPr>
          <p:cNvSpPr>
            <a:spLocks noGrp="1"/>
          </p:cNvSpPr>
          <p:nvPr>
            <p:ph type="body" idx="1"/>
          </p:nvPr>
        </p:nvSpPr>
        <p:spPr/>
        <p:txBody>
          <a:bodyPr/>
          <a:lstStyle/>
          <a:p>
            <a:pPr>
              <a:lnSpc>
                <a:spcPct val="120000"/>
              </a:lnSpc>
              <a:spcBef>
                <a:spcPts val="800"/>
              </a:spcBef>
            </a:pPr>
            <a:r>
              <a:rPr lang="en-US"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BRENNA As we examined these findings, we were struck by how closely participants' experiences aligned with </a:t>
            </a:r>
            <a:r>
              <a:rPr lang="en-US" sz="1800" dirty="0" err="1">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Orford</a:t>
            </a:r>
            <a:r>
              <a:rPr lang="en-US"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 and colleagues' Stress-Strain-Information-Coping-Support model.</a:t>
            </a:r>
            <a:endParaRPr lang="en-CA"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a:p>
            <a:pPr>
              <a:lnSpc>
                <a:spcPct val="120000"/>
              </a:lnSpc>
              <a:spcBef>
                <a:spcPts val="800"/>
              </a:spcBef>
            </a:pPr>
            <a:r>
              <a:rPr lang="en-US"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Most of you are familiar with this, so I’ll just give the two second summary version. The SSICS model proposes that addiction functions as a chronic stressor for family members that is amplified by a lack of</a:t>
            </a:r>
            <a:r>
              <a:rPr lang="fr-FR"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 information</a:t>
            </a:r>
            <a:r>
              <a:rPr lang="en-US"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 </a:t>
            </a:r>
            <a:r>
              <a:rPr lang="it-IT"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social support</a:t>
            </a:r>
            <a:r>
              <a:rPr lang="en-US"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 and coping resources. Conversely, interventions that strengthen information, social support, and therefore coping may improve wellbeing without requiring the direct involvement of the loved one in addiction.</a:t>
            </a:r>
            <a:endParaRPr lang="en-CA"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p:txBody>
      </p:sp>
      <p:sp>
        <p:nvSpPr>
          <p:cNvPr id="4" name="Slide Number Placeholder 3">
            <a:extLst>
              <a:ext uri="{FF2B5EF4-FFF2-40B4-BE49-F238E27FC236}">
                <a16:creationId xmlns:a16="http://schemas.microsoft.com/office/drawing/2014/main" id="{D561889C-D3A5-BAD9-76AC-835717C906A8}"/>
              </a:ext>
            </a:extLst>
          </p:cNvPr>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4386012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20000"/>
              </a:lnSpc>
              <a:spcBef>
                <a:spcPts val="800"/>
              </a:spcBef>
            </a:pPr>
            <a:r>
              <a:rPr lang="en-US"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JEN AND FRAN Around this time, we connected with a program called Parents Forever, which had operated in BC for more than 20 years and was highly regarded by participants and clinicians</a:t>
            </a:r>
            <a:r>
              <a:rPr lang="en-CA"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a:t>
            </a:r>
            <a:r>
              <a:rPr lang="en-US"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 Like our findings, it seemed aligned with the SSICS model. Yet despite its longevity and touted success, it had never been formally studied or articulated as a reproducible intervention model. </a:t>
            </a:r>
            <a:endParaRPr lang="en-CA"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a:p>
            <a:pPr>
              <a:lnSpc>
                <a:spcPct val="120000"/>
              </a:lnSpc>
              <a:spcBef>
                <a:spcPts val="800"/>
              </a:spcBef>
            </a:pPr>
            <a:r>
              <a:rPr lang="en-CA"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 </a:t>
            </a:r>
          </a:p>
          <a:p>
            <a:pPr>
              <a:lnSpc>
                <a:spcPct val="120000"/>
              </a:lnSpc>
              <a:spcBef>
                <a:spcPts val="800"/>
              </a:spcBef>
            </a:pPr>
            <a:r>
              <a:rPr lang="en-US"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Over a two-year period, we worked alongside Parents Forever’s founder, participants, and organizational partners to better understand the program's philosophy and </a:t>
            </a:r>
            <a:r>
              <a:rPr lang="en-CA"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structure.</a:t>
            </a:r>
            <a:r>
              <a:rPr lang="en-US"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 This process also included an evaluation and ultimately resulted in an initial program theory and a set of implementation resources.</a:t>
            </a:r>
            <a:endParaRPr lang="en-CA"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a:p>
            <a:pPr>
              <a:lnSpc>
                <a:spcPct val="120000"/>
              </a:lnSpc>
              <a:spcBef>
                <a:spcPts val="800"/>
              </a:spcBef>
            </a:pPr>
            <a:r>
              <a:rPr lang="en-CA"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 </a:t>
            </a:r>
          </a:p>
          <a:p>
            <a:pPr>
              <a:lnSpc>
                <a:spcPct val="120000"/>
              </a:lnSpc>
              <a:spcBef>
                <a:spcPts val="800"/>
              </a:spcBef>
            </a:pPr>
            <a:r>
              <a:rPr lang="en-US"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I’ll pass things off to Frances Kenny, who founded Parents Forever 25 years ago. I’ll let her summarize what Parents Forever is all about in her own words.</a:t>
            </a:r>
            <a:endParaRPr lang="en-CA"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a:p>
            <a:pPr>
              <a:lnSpc>
                <a:spcPct val="120000"/>
              </a:lnSpc>
              <a:spcBef>
                <a:spcPts val="800"/>
              </a:spcBef>
            </a:pPr>
            <a:r>
              <a:rPr lang="en-CA"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 </a:t>
            </a:r>
          </a:p>
          <a:p>
            <a:pPr fontAlgn="base"/>
            <a:r>
              <a:rPr lang="en-CA" sz="1800" dirty="0">
                <a:solidFill>
                  <a:srgbClr val="242424"/>
                </a:solidFill>
                <a:effectLst/>
                <a:latin typeface="Helvetica Neue" panose="02000503000000020004" pitchFamily="2" charset="0"/>
                <a:ea typeface="Times New Roman" panose="02020603050405020304" pitchFamily="18" charset="0"/>
                <a:cs typeface="Segoe UI" panose="020B0502040204020203" pitchFamily="34" charset="0"/>
              </a:rPr>
              <a:t>In 2000 when I desperately needed support to cope with my younger son's addiction, nothing was available for parents and family members affected by their adult loved ones' substance use.  During his acting out teen years I had been accessing support from a very successful program called PARENTS </a:t>
            </a:r>
            <a:r>
              <a:rPr lang="en-CA" sz="1800" i="1" dirty="0">
                <a:solidFill>
                  <a:srgbClr val="242424"/>
                </a:solidFill>
                <a:effectLst/>
                <a:latin typeface="Helvetica Neue" panose="02000503000000020004" pitchFamily="2" charset="0"/>
                <a:ea typeface="Times New Roman" panose="02020603050405020304" pitchFamily="18" charset="0"/>
                <a:cs typeface="Segoe UI" panose="020B0502040204020203" pitchFamily="34" charset="0"/>
              </a:rPr>
              <a:t>Together</a:t>
            </a:r>
            <a:r>
              <a:rPr lang="en-CA" sz="1800" dirty="0">
                <a:solidFill>
                  <a:srgbClr val="242424"/>
                </a:solidFill>
                <a:effectLst/>
                <a:latin typeface="Helvetica Neue" panose="02000503000000020004" pitchFamily="2" charset="0"/>
                <a:ea typeface="Times New Roman" panose="02020603050405020304" pitchFamily="18" charset="0"/>
                <a:cs typeface="Segoe UI" panose="020B0502040204020203" pitchFamily="34" charset="0"/>
              </a:rPr>
              <a:t> but that ended when he turned 18.  With their permission...and blessing, I founded PARENTS FOREVER, a support group modelled after theirs but focussed on parents of adult children struggling with substance use.</a:t>
            </a:r>
            <a:endParaRPr lang="en-CA" sz="1800" dirty="0">
              <a:effectLst/>
              <a:latin typeface="Times New Roman" panose="02020603050405020304" pitchFamily="18" charset="0"/>
              <a:ea typeface="Times New Roman" panose="02020603050405020304" pitchFamily="18" charset="0"/>
            </a:endParaRPr>
          </a:p>
          <a:p>
            <a:pPr fontAlgn="base"/>
            <a:r>
              <a:rPr lang="en-CA" sz="1800" dirty="0">
                <a:solidFill>
                  <a:srgbClr val="242424"/>
                </a:solidFill>
                <a:effectLst/>
                <a:latin typeface="Helvetica Neue" panose="02000503000000020004" pitchFamily="2" charset="0"/>
                <a:ea typeface="Times New Roman" panose="02020603050405020304" pitchFamily="18" charset="0"/>
                <a:cs typeface="Segoe UI" panose="020B0502040204020203" pitchFamily="34" charset="0"/>
              </a:rPr>
              <a:t> </a:t>
            </a:r>
            <a:endParaRPr lang="en-CA" sz="1800" dirty="0">
              <a:effectLst/>
              <a:latin typeface="Times New Roman" panose="02020603050405020304" pitchFamily="18" charset="0"/>
              <a:ea typeface="Times New Roman" panose="02020603050405020304" pitchFamily="18" charset="0"/>
            </a:endParaRPr>
          </a:p>
          <a:p>
            <a:pPr fontAlgn="base"/>
            <a:r>
              <a:rPr lang="en-CA" sz="1800" dirty="0">
                <a:solidFill>
                  <a:srgbClr val="242424"/>
                </a:solidFill>
                <a:effectLst/>
                <a:latin typeface="Helvetica Neue" panose="02000503000000020004" pitchFamily="2" charset="0"/>
                <a:ea typeface="Times New Roman" panose="02020603050405020304" pitchFamily="18" charset="0"/>
                <a:cs typeface="Segoe UI" panose="020B0502040204020203" pitchFamily="34" charset="0"/>
              </a:rPr>
              <a:t>For 3 years the group ran on coffee can funding. After recognizing the need—we were getting 25-30 people every meeting—the Health Authority began providing financial and professional support which continued for 25 years. Many factors contributed to PARENTS FOREVER's longevity: ongoing, regular meetings led by a trained facilitator, structured agenda with a balance of emotional support and education.</a:t>
            </a:r>
            <a:endParaRPr lang="en-CA" sz="18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20000"/>
              </a:lnSpc>
              <a:spcBef>
                <a:spcPts val="800"/>
              </a:spcBef>
              <a:spcAft>
                <a:spcPts val="1400"/>
              </a:spcAft>
            </a:pPr>
            <a:r>
              <a:rPr lang="en-US"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FRAN Before testing the intervention, we wanted to understand not simply whether Parents Forever worked, but how it appeared to work. In a participatory realist evaluation, we found that a combination of nested contexts enabled Parents Forever’s core approaches and methods to produce individual and interpersonal outcomes.</a:t>
            </a:r>
            <a:endParaRPr lang="en-CA"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a:p>
            <a:pPr>
              <a:lnSpc>
                <a:spcPct val="120000"/>
              </a:lnSpc>
              <a:spcBef>
                <a:spcPts val="800"/>
              </a:spcBef>
              <a:spcAft>
                <a:spcPts val="1400"/>
              </a:spcAft>
            </a:pPr>
            <a:r>
              <a:rPr lang="en-US"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This became the implementation </a:t>
            </a:r>
            <a:r>
              <a:rPr lang="nl-NL"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model we </a:t>
            </a:r>
            <a:r>
              <a:rPr lang="en-US"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tested in the pilot.</a:t>
            </a:r>
            <a:endParaRPr lang="en-CA"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41528154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20000"/>
              </a:lnSpc>
              <a:spcBef>
                <a:spcPts val="800"/>
              </a:spcBef>
            </a:pPr>
            <a:r>
              <a:rPr lang="en-US"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FRAN The intervention consisted of a 12-week peer support group delivered across two community non-profit </a:t>
            </a:r>
            <a:r>
              <a:rPr lang="pt-PT"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sites.</a:t>
            </a:r>
            <a:r>
              <a:rPr lang="en-US"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 Weekly sessions lasted approximately two hours and were co-facilitated by a clinically-supported professional facilitator and a parent with lived experience.</a:t>
            </a:r>
            <a:endParaRPr lang="en-CA"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a:p>
            <a:pPr>
              <a:lnSpc>
                <a:spcPct val="120000"/>
              </a:lnSpc>
              <a:spcBef>
                <a:spcPts val="800"/>
              </a:spcBef>
            </a:pPr>
            <a:r>
              <a:rPr lang="en-CA"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 </a:t>
            </a:r>
          </a:p>
          <a:p>
            <a:pPr>
              <a:lnSpc>
                <a:spcPct val="120000"/>
              </a:lnSpc>
              <a:spcBef>
                <a:spcPts val="800"/>
              </a:spcBef>
            </a:pPr>
            <a:r>
              <a:rPr lang="en-US"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Sessions included structured opportunities for sharing experiences, collaborative problem-solving, educational content, and discussions around communication, boundaries, self-care, overdose response, and navigating services. Importantly, the intervention was intentionally non-pathological and focused on supporting family members in their own right.</a:t>
            </a:r>
            <a:endParaRPr lang="en-CA"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p:txBody>
      </p:sp>
      <p:sp>
        <p:nvSpPr>
          <p:cNvPr id="4" name="Slide Number Placeholder 3"/>
          <p:cNvSpPr>
            <a:spLocks noGrp="1"/>
          </p:cNvSpPr>
          <p:nvPr>
            <p:ph type="sldNum" sz="quarter" idx="5"/>
          </p:nvPr>
        </p:nvSpPr>
        <p:spPr/>
        <p:txBody>
          <a:bodyPr/>
          <a:lstStyle/>
          <a:p>
            <a:fld id="{7E6DE1E8-367A-4D90-940D-9758A8E9D184}" type="slidenum">
              <a:rPr lang="en-CA" smtClean="0"/>
              <a:t>8</a:t>
            </a:fld>
            <a:endParaRPr lang="en-CA"/>
          </a:p>
        </p:txBody>
      </p:sp>
    </p:spTree>
    <p:extLst>
      <p:ext uri="{BB962C8B-B14F-4D97-AF65-F5344CB8AC3E}">
        <p14:creationId xmlns:p14="http://schemas.microsoft.com/office/powerpoint/2010/main" val="19533379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B0930B-6C48-985A-D1BF-8E17DE68A3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523D74-4B49-564E-7E14-40D7C9D925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041370-08B1-6900-E4C0-2593894CC8A2}"/>
              </a:ext>
            </a:extLst>
          </p:cNvPr>
          <p:cNvSpPr>
            <a:spLocks noGrp="1"/>
          </p:cNvSpPr>
          <p:nvPr>
            <p:ph type="body" idx="1"/>
          </p:nvPr>
        </p:nvSpPr>
        <p:spPr/>
        <p:txBody>
          <a:bodyPr/>
          <a:lstStyle/>
          <a:p>
            <a:r>
              <a:rPr lang="en-CA" dirty="0">
                <a:solidFill>
                  <a:srgbClr val="000000"/>
                </a:solidFill>
                <a:effectLst/>
                <a:latin typeface="Helvetica Neue" panose="02000503000000020004" pitchFamily="2" charset="0"/>
              </a:rPr>
              <a:t>FRAN Sessions included structured opportunities for sharing experiences, collaborative problem-solving, educational content, and discussions around communication, boundaries, self-care, overdose response, and navigating services. Importantly, the intervention was intentionally non-pathological and focused on supporting family members in their own right.</a:t>
            </a:r>
          </a:p>
          <a:p>
            <a:endParaRPr lang="en-US" dirty="0"/>
          </a:p>
        </p:txBody>
      </p:sp>
      <p:sp>
        <p:nvSpPr>
          <p:cNvPr id="4" name="Slide Number Placeholder 3">
            <a:extLst>
              <a:ext uri="{FF2B5EF4-FFF2-40B4-BE49-F238E27FC236}">
                <a16:creationId xmlns:a16="http://schemas.microsoft.com/office/drawing/2014/main" id="{DE269594-9C8B-0B59-0E32-62B04438C9EC}"/>
              </a:ext>
            </a:extLst>
          </p:cNvPr>
          <p:cNvSpPr>
            <a:spLocks noGrp="1"/>
          </p:cNvSpPr>
          <p:nvPr>
            <p:ph type="sldNum" sz="quarter" idx="5"/>
          </p:nvPr>
        </p:nvSpPr>
        <p:spPr/>
        <p:txBody>
          <a:bodyPr/>
          <a:lstStyle/>
          <a:p>
            <a:fld id="{7E6DE1E8-367A-4D90-940D-9758A8E9D184}" type="slidenum">
              <a:rPr lang="en-CA" smtClean="0"/>
              <a:t>9</a:t>
            </a:fld>
            <a:endParaRPr lang="en-CA"/>
          </a:p>
        </p:txBody>
      </p:sp>
    </p:spTree>
    <p:extLst>
      <p:ext uri="{BB962C8B-B14F-4D97-AF65-F5344CB8AC3E}">
        <p14:creationId xmlns:p14="http://schemas.microsoft.com/office/powerpoint/2010/main" val="2685412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20000"/>
              </a:lnSpc>
              <a:spcBef>
                <a:spcPts val="800"/>
              </a:spcBef>
            </a:pPr>
            <a:r>
              <a:rPr lang="en-US"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JEN This mixed-methods pilot focused primarily on implementation outcomes using Proctor’s taxonomy, with additional assessment of research methods</a:t>
            </a:r>
            <a:r>
              <a:rPr lang="en-CA"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 </a:t>
            </a:r>
            <a:r>
              <a:rPr lang="en-US"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We used metrics such as attendance, recruitment, retention and measure completion rates, and participant feedback.</a:t>
            </a:r>
            <a:endParaRPr lang="en-CA"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a:p>
            <a:pPr>
              <a:lnSpc>
                <a:spcPct val="120000"/>
              </a:lnSpc>
              <a:spcBef>
                <a:spcPts val="800"/>
              </a:spcBef>
            </a:pPr>
            <a:r>
              <a:rPr lang="en-CA"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 </a:t>
            </a:r>
          </a:p>
          <a:p>
            <a:pPr>
              <a:lnSpc>
                <a:spcPct val="120000"/>
              </a:lnSpc>
              <a:spcBef>
                <a:spcPts val="800"/>
              </a:spcBef>
            </a:pPr>
            <a:r>
              <a:rPr lang="en-US"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We recruited sixteen parent participants across two sites and collected quantitative and qualitative data from participants, facilitators, and clinical supervisors. </a:t>
            </a:r>
            <a:endParaRPr lang="en-CA"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20000"/>
              </a:lnSpc>
              <a:spcBef>
                <a:spcPts val="800"/>
              </a:spcBef>
            </a:pPr>
            <a:r>
              <a:rPr lang="en-US"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JEN The results were encouraging. Out of twenty-six screened </a:t>
            </a:r>
            <a:r>
              <a:rPr lang="it-IT" sz="1800" dirty="0" err="1">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individuals</a:t>
            </a:r>
            <a:r>
              <a:rPr lang="en-US"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 twenty-three met eligibility criteria and wished to participate, producing a screening yield of nearly 89%. Sixteen ultimately enrolled, as some participants could not attend due to the timing of the groups, and others were waitlisted due to reaching cohort capacity. Only one participant withdrew before the intervention began because of employment circumstances. So among those who began the intervention, completion was 100%. </a:t>
            </a:r>
            <a:endParaRPr lang="en-CA"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20000"/>
              </a:lnSpc>
              <a:spcBef>
                <a:spcPts val="800"/>
              </a:spcBef>
            </a:pPr>
            <a:r>
              <a:rPr lang="en-US"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JEN Attendance remained high throughout the twelve weeks, averaging approximately 77% during busy summer vacation months. Data collection measure completion rates were also high, with a total of nearly 92% completion. Participants rated their experience with the validated instruments 4.9 out of 5.</a:t>
            </a:r>
            <a:endParaRPr lang="en-CA"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a:p>
            <a:pPr>
              <a:lnSpc>
                <a:spcPct val="120000"/>
              </a:lnSpc>
              <a:spcBef>
                <a:spcPts val="800"/>
              </a:spcBef>
            </a:pPr>
            <a:r>
              <a:rPr lang="en-CA"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 </a:t>
            </a:r>
          </a:p>
          <a:p>
            <a:pPr>
              <a:lnSpc>
                <a:spcPct val="120000"/>
              </a:lnSpc>
              <a:spcBef>
                <a:spcPts val="800"/>
              </a:spcBef>
            </a:pPr>
            <a:r>
              <a:rPr lang="en-US"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These findings collectively provided strong evidence that affected family members were willing to engage with this type of support intervention and the research methods.</a:t>
            </a:r>
            <a:r>
              <a:rPr lang="en-US" sz="1800" dirty="0">
                <a:ln>
                  <a:noFill/>
                </a:ln>
                <a:solidFill>
                  <a:srgbClr val="000000"/>
                </a:solidFill>
                <a:effectLst/>
                <a:latin typeface="Times Roman"/>
                <a:ea typeface="Arial Unicode MS" panose="020B0604020202020204" pitchFamily="34" charset="-128"/>
                <a:cs typeface="Arial Unicode MS" panose="020B0604020202020204" pitchFamily="34" charset="-128"/>
              </a:rPr>
              <a:t> </a:t>
            </a:r>
            <a:endParaRPr lang="en-CA"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dirty="0"/>
          </a:p>
        </p:txBody>
      </p:sp>
    </p:spTree>
    <p:extLst>
      <p:ext uri="{BB962C8B-B14F-4D97-AF65-F5344CB8AC3E}">
        <p14:creationId xmlns:p14="http://schemas.microsoft.com/office/powerpoint/2010/main" val="16095263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20000"/>
              </a:lnSpc>
              <a:spcBef>
                <a:spcPts val="800"/>
              </a:spcBef>
            </a:pPr>
            <a:r>
              <a:rPr lang="en-US"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FRAN Participants reported exceptionally high levels of satisfaction, with an overall satisfaction score of 9.1 out of 10. Measures of safety, comfort, belonging, facilitator effectiveness, and perceived benefit all received very strong ratings that were also reflected in qualitative findings.</a:t>
            </a:r>
            <a:r>
              <a:rPr lang="en-US" sz="1800" dirty="0">
                <a:ln>
                  <a:noFill/>
                </a:ln>
                <a:solidFill>
                  <a:srgbClr val="000000"/>
                </a:solidFill>
                <a:effectLst/>
                <a:latin typeface="Times Roman"/>
                <a:ea typeface="Arial Unicode MS" panose="020B0604020202020204" pitchFamily="34" charset="-128"/>
                <a:cs typeface="Arial Unicode MS" panose="020B0604020202020204" pitchFamily="34" charset="-128"/>
              </a:rPr>
              <a:t> </a:t>
            </a:r>
            <a:endParaRPr lang="en-CA"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dirty="0"/>
          </a:p>
        </p:txBody>
      </p:sp>
    </p:spTree>
    <p:extLst>
      <p:ext uri="{BB962C8B-B14F-4D97-AF65-F5344CB8AC3E}">
        <p14:creationId xmlns:p14="http://schemas.microsoft.com/office/powerpoint/2010/main" val="12971823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52EBB-F3C5-C44E-9A36-2B6B9924DB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B34A1F-BE56-E194-2B69-6DEF719D3F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882D83-3713-EB57-D9EB-32ACAC0D6361}"/>
              </a:ext>
            </a:extLst>
          </p:cNvPr>
          <p:cNvSpPr>
            <a:spLocks noGrp="1"/>
          </p:cNvSpPr>
          <p:nvPr>
            <p:ph type="body" idx="1"/>
          </p:nvPr>
        </p:nvSpPr>
        <p:spPr/>
        <p:txBody>
          <a:bodyPr/>
          <a:lstStyle/>
          <a:p>
            <a:pPr>
              <a:lnSpc>
                <a:spcPct val="120000"/>
              </a:lnSpc>
              <a:spcBef>
                <a:spcPts val="800"/>
              </a:spcBef>
            </a:pPr>
            <a:r>
              <a:rPr lang="en-US"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BRENNA Qualitatively, participants repeatedly described feeling understood and able to discuss experiences without judgement. They also described the important movement from isolation toward genuine connection. Many explained that hearing the stories of others provided both practical strategies as well as feelings such as hope and empowerment</a:t>
            </a:r>
            <a:r>
              <a:rPr lang="en-CA"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a:t>
            </a:r>
          </a:p>
          <a:p>
            <a:pPr>
              <a:lnSpc>
                <a:spcPct val="120000"/>
              </a:lnSpc>
              <a:spcBef>
                <a:spcPts val="800"/>
              </a:spcBef>
            </a:pPr>
            <a:r>
              <a:rPr lang="en-CA"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 </a:t>
            </a:r>
          </a:p>
          <a:p>
            <a:pPr>
              <a:lnSpc>
                <a:spcPct val="120000"/>
              </a:lnSpc>
              <a:spcBef>
                <a:spcPts val="800"/>
              </a:spcBef>
            </a:pPr>
            <a:r>
              <a:rPr lang="en-US"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Ultimately, participants described the mechanisms we would expect from the SSICS framework and our initial program theory</a:t>
            </a:r>
            <a:r>
              <a:rPr lang="en-CA"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a:t>
            </a:r>
            <a:r>
              <a:rPr lang="en-US"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 valuable</a:t>
            </a:r>
            <a:r>
              <a:rPr lang="fr-FR"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 information,</a:t>
            </a:r>
            <a:r>
              <a:rPr lang="en-US"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 emotional support and reduced isolation</a:t>
            </a:r>
            <a:r>
              <a:rPr lang="en-CA"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a:t>
            </a:r>
            <a:r>
              <a:rPr lang="en-US"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 and ultimately better coping. While the feasibility phase of the study was not powered for statistical significance in testing efficacy, participants testified strongly to perceived benefits.</a:t>
            </a:r>
            <a:endParaRPr lang="en-CA"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p:txBody>
      </p:sp>
      <p:sp>
        <p:nvSpPr>
          <p:cNvPr id="4" name="Slide Number Placeholder 3">
            <a:extLst>
              <a:ext uri="{FF2B5EF4-FFF2-40B4-BE49-F238E27FC236}">
                <a16:creationId xmlns:a16="http://schemas.microsoft.com/office/drawing/2014/main" id="{A29994B8-1D4D-C94F-E202-A6379CD8061B}"/>
              </a:ext>
            </a:extLst>
          </p:cNvPr>
          <p:cNvSpPr>
            <a:spLocks noGrp="1"/>
          </p:cNvSpPr>
          <p:nvPr>
            <p:ph type="sldNum" sz="quarter" idx="10"/>
          </p:nvPr>
        </p:nvSpPr>
        <p:spPr/>
        <p:txBody>
          <a:bodyPr/>
          <a:lstStyle/>
          <a:p>
            <a:fld id="{F7021451-1387-4CA6-816F-3879F97B5CBC}" type="slidenum">
              <a:rPr lang="en-US"/>
              <a:t>14</a:t>
            </a:fld>
            <a:endParaRPr lang="en-US" dirty="0"/>
          </a:p>
        </p:txBody>
      </p:sp>
    </p:spTree>
    <p:extLst>
      <p:ext uri="{BB962C8B-B14F-4D97-AF65-F5344CB8AC3E}">
        <p14:creationId xmlns:p14="http://schemas.microsoft.com/office/powerpoint/2010/main" val="19647292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20000"/>
              </a:lnSpc>
              <a:spcBef>
                <a:spcPts val="800"/>
              </a:spcBef>
            </a:pPr>
            <a:r>
              <a:rPr lang="en-US"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JEN This work highlights several important points for family interventions: </a:t>
            </a:r>
            <a:endParaRPr lang="en-CA"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a:p>
            <a:pPr>
              <a:lnSpc>
                <a:spcPct val="120000"/>
              </a:lnSpc>
              <a:spcBef>
                <a:spcPts val="800"/>
              </a:spcBef>
            </a:pPr>
            <a:r>
              <a:rPr lang="en-CA"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 </a:t>
            </a:r>
          </a:p>
          <a:p>
            <a:pPr>
              <a:lnSpc>
                <a:spcPct val="120000"/>
              </a:lnSpc>
              <a:spcBef>
                <a:spcPts val="800"/>
              </a:spcBef>
            </a:pPr>
            <a:r>
              <a:rPr lang="en-US"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First, peer support group modalities appear highly acceptable for affected family members, particularly when they are offered with both relational and structured approaches. Second, participants valued both lived experience and professional expertise, and the co-facilitation model appears to provide an effective balance between the two, as does the intervention content and structure</a:t>
            </a:r>
            <a:r>
              <a:rPr lang="en-CA"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a:t>
            </a:r>
            <a:r>
              <a:rPr lang="en-US"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 Third, families consistently asked for additional education, longer-term support, and ongoing connections. Lastly, the key components of the SSICS model appeared highly salient to participants, but our findings also suggest that information and support alone are not enough. The way those supports are delivered through trusted relationships, skilled facilitation, and a positive group culture may be equally important.</a:t>
            </a:r>
            <a:endParaRPr lang="en-CA"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a:p>
            <a:pPr>
              <a:lnSpc>
                <a:spcPct val="120000"/>
              </a:lnSpc>
              <a:spcBef>
                <a:spcPts val="800"/>
              </a:spcBef>
            </a:pPr>
            <a:r>
              <a:rPr lang="en-CA"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 </a:t>
            </a:r>
          </a:p>
          <a:p>
            <a:pPr>
              <a:lnSpc>
                <a:spcPct val="120000"/>
              </a:lnSpc>
              <a:spcBef>
                <a:spcPts val="800"/>
              </a:spcBef>
            </a:pPr>
            <a:r>
              <a:rPr lang="en-US"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Interestingly, one of the biggest implementation questions may not be whether these groups work. It may be how community systems can sustain and resource them over time. </a:t>
            </a:r>
            <a:endParaRPr lang="en-CA"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BC08E9-51E0-F52A-9152-27768A8C11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9C6A9B-C7CA-CB52-4793-26AD511453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5B707A-FD25-C6E5-098D-987D0EA44285}"/>
              </a:ext>
            </a:extLst>
          </p:cNvPr>
          <p:cNvSpPr>
            <a:spLocks noGrp="1"/>
          </p:cNvSpPr>
          <p:nvPr>
            <p:ph type="body" idx="1"/>
          </p:nvPr>
        </p:nvSpPr>
        <p:spPr/>
        <p:txBody>
          <a:bodyPr/>
          <a:lstStyle/>
          <a:p>
            <a:pPr>
              <a:lnSpc>
                <a:spcPct val="120000"/>
              </a:lnSpc>
              <a:spcBef>
                <a:spcPts val="800"/>
              </a:spcBef>
            </a:pPr>
            <a:r>
              <a:rPr lang="en-US"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AMY We believe this work contributes to a growing international conversation within </a:t>
            </a:r>
            <a:r>
              <a:rPr lang="en-US" sz="1800" dirty="0" err="1">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AFINet</a:t>
            </a:r>
            <a:r>
              <a:rPr lang="en-US"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a:t>
            </a:r>
            <a:endParaRPr lang="en-CA"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a:p>
            <a:pPr>
              <a:lnSpc>
                <a:spcPct val="120000"/>
              </a:lnSpc>
              <a:spcBef>
                <a:spcPts val="800"/>
              </a:spcBef>
            </a:pPr>
            <a:r>
              <a:rPr lang="en-US"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For decades, affected family members have told researchers that they need support in their own right and that they are not merely extensions of treatment systems. Our participants particularly emphasized that healthcare systems often compounded their problems.</a:t>
            </a:r>
            <a:endParaRPr lang="en-CA"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a:p>
            <a:pPr>
              <a:lnSpc>
                <a:spcPct val="120000"/>
              </a:lnSpc>
              <a:spcBef>
                <a:spcPts val="800"/>
              </a:spcBef>
            </a:pPr>
            <a:r>
              <a:rPr lang="en-CA"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 </a:t>
            </a:r>
          </a:p>
          <a:p>
            <a:pPr>
              <a:lnSpc>
                <a:spcPct val="120000"/>
              </a:lnSpc>
              <a:spcBef>
                <a:spcPts val="800"/>
              </a:spcBef>
            </a:pPr>
            <a:r>
              <a:rPr lang="en-US"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rPr>
              <a:t>Our project suggests that interventions grounded in both lived experience and professional expertise that are informed by theory and developed collaboratively in community may demonstrate real promise. The question becomes how we develop, scale, and sustain peer support models while preserving the relational qualities that appear to make them effective.</a:t>
            </a:r>
            <a:endParaRPr lang="en-CA" sz="1800" dirty="0">
              <a:ln>
                <a:noFill/>
              </a:ln>
              <a:solidFill>
                <a:srgbClr val="000000"/>
              </a:solidFill>
              <a:effectLst/>
              <a:latin typeface="Helvetica Neue" panose="02000503000000020004" pitchFamily="2" charset="0"/>
              <a:ea typeface="Arial Unicode MS" panose="020B0604020202020204" pitchFamily="34" charset="-128"/>
              <a:cs typeface="Arial Unicode MS" panose="020B0604020202020204" pitchFamily="34" charset="-128"/>
            </a:endParaRPr>
          </a:p>
        </p:txBody>
      </p:sp>
      <p:sp>
        <p:nvSpPr>
          <p:cNvPr id="4" name="Slide Number Placeholder 3">
            <a:extLst>
              <a:ext uri="{FF2B5EF4-FFF2-40B4-BE49-F238E27FC236}">
                <a16:creationId xmlns:a16="http://schemas.microsoft.com/office/drawing/2014/main" id="{9496FEDF-9250-A70B-E3F7-D98017C1A675}"/>
              </a:ext>
            </a:extLst>
          </p:cNvPr>
          <p:cNvSpPr>
            <a:spLocks noGrp="1"/>
          </p:cNvSpPr>
          <p:nvPr>
            <p:ph type="sldNum" sz="quarter" idx="10"/>
          </p:nvPr>
        </p:nvSpPr>
        <p:spPr/>
        <p:txBody>
          <a:bodyPr/>
          <a:lstStyle/>
          <a:p>
            <a:fld id="{F7021451-1387-4CA6-816F-3879F97B5CBC}" type="slidenum">
              <a:rPr lang="en-US"/>
              <a:t>16</a:t>
            </a:fld>
            <a:endParaRPr lang="en-US" dirty="0"/>
          </a:p>
        </p:txBody>
      </p:sp>
    </p:spTree>
    <p:extLst>
      <p:ext uri="{BB962C8B-B14F-4D97-AF65-F5344CB8AC3E}">
        <p14:creationId xmlns:p14="http://schemas.microsoft.com/office/powerpoint/2010/main" val="13842585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6DE1E8-367A-4D90-940D-9758A8E9D184}" type="slidenum">
              <a:rPr lang="en-CA" smtClean="0"/>
              <a:t>17</a:t>
            </a:fld>
            <a:endParaRPr lang="en-CA" dirty="0"/>
          </a:p>
        </p:txBody>
      </p:sp>
    </p:spTree>
    <p:extLst>
      <p:ext uri="{BB962C8B-B14F-4D97-AF65-F5344CB8AC3E}">
        <p14:creationId xmlns:p14="http://schemas.microsoft.com/office/powerpoint/2010/main" val="15742018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Pictur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A180A8E-4668-486A-95D0-DBD6BDD7C43F}"/>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13" name="Straight Connector 12">
            <a:extLst>
              <a:ext uri="{FF2B5EF4-FFF2-40B4-BE49-F238E27FC236}">
                <a16:creationId xmlns:a16="http://schemas.microsoft.com/office/drawing/2014/main" id="{1CBB8E81-5147-5506-5F4B-DBC0E7AF26E1}"/>
              </a:ext>
              <a:ext uri="{C183D7F6-B498-43B3-948B-1728B52AA6E4}">
                <adec:decorative xmlns:adec="http://schemas.microsoft.com/office/drawing/2017/decorative" val="1"/>
              </a:ext>
            </a:extLst>
          </p:cNvPr>
          <p:cNvCxnSpPr>
            <a:cxnSpLocks/>
          </p:cNvCxnSpPr>
          <p:nvPr/>
        </p:nvCxnSpPr>
        <p:spPr>
          <a:xfrm>
            <a:off x="11506200" y="637890"/>
            <a:ext cx="0" cy="557241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4852B95-CFB8-EEBE-3973-7363B361118A}"/>
              </a:ext>
              <a:ext uri="{C183D7F6-B498-43B3-948B-1728B52AA6E4}">
                <adec:decorative xmlns:adec="http://schemas.microsoft.com/office/drawing/2017/decorative" val="1"/>
              </a:ext>
            </a:extLst>
          </p:cNvPr>
          <p:cNvCxnSpPr>
            <a:cxnSpLocks/>
          </p:cNvCxnSpPr>
          <p:nvPr/>
        </p:nvCxnSpPr>
        <p:spPr>
          <a:xfrm>
            <a:off x="696332" y="768924"/>
            <a:ext cx="0" cy="4800600"/>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10" name="Picture Placeholder 9">
            <a:extLst>
              <a:ext uri="{FF2B5EF4-FFF2-40B4-BE49-F238E27FC236}">
                <a16:creationId xmlns:a16="http://schemas.microsoft.com/office/drawing/2014/main" id="{F1A205B3-F30A-B2B0-2AFF-593443D32773}"/>
              </a:ext>
              <a:ext uri="{C183D7F6-B498-43B3-948B-1728B52AA6E4}">
                <adec:decorative xmlns:adec="http://schemas.microsoft.com/office/drawing/2017/decorative" val="0"/>
              </a:ext>
            </a:extLst>
          </p:cNvPr>
          <p:cNvSpPr>
            <a:spLocks noGrp="1"/>
          </p:cNvSpPr>
          <p:nvPr>
            <p:ph type="pic" sz="quarter" idx="14" hasCustomPrompt="1"/>
          </p:nvPr>
        </p:nvSpPr>
        <p:spPr>
          <a:xfrm>
            <a:off x="5503863" y="1354138"/>
            <a:ext cx="5322887" cy="4481512"/>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DE07B916-0B90-35E7-AFFD-50AAA1ED4584}"/>
              </a:ext>
            </a:extLst>
          </p:cNvPr>
          <p:cNvSpPr>
            <a:spLocks noGrp="1"/>
          </p:cNvSpPr>
          <p:nvPr>
            <p:ph type="ctrTitle"/>
          </p:nvPr>
        </p:nvSpPr>
        <p:spPr>
          <a:xfrm>
            <a:off x="914400" y="831992"/>
            <a:ext cx="5897880" cy="4258956"/>
          </a:xfrm>
          <a:solidFill>
            <a:schemeClr val="bg2"/>
          </a:solidFill>
        </p:spPr>
        <p:txBody>
          <a:bodyPr lIns="182880" rIns="228600" bIns="91440" anchor="b">
            <a:normAutofit/>
          </a:bodyPr>
          <a:lstStyle>
            <a:lvl1pPr algn="r">
              <a:lnSpc>
                <a:spcPct val="80000"/>
              </a:lnSpc>
              <a:defRPr sz="7200">
                <a:solidFill>
                  <a:schemeClr val="accent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926AEA00-2D64-E177-C13E-F879B49AC353}"/>
              </a:ext>
            </a:extLst>
          </p:cNvPr>
          <p:cNvSpPr>
            <a:spLocks noGrp="1"/>
          </p:cNvSpPr>
          <p:nvPr>
            <p:ph type="subTitle" idx="1"/>
          </p:nvPr>
        </p:nvSpPr>
        <p:spPr>
          <a:xfrm>
            <a:off x="605431" y="5372809"/>
            <a:ext cx="2364946" cy="909119"/>
          </a:xfrm>
          <a:solidFill>
            <a:schemeClr val="bg2"/>
          </a:solidFill>
        </p:spPr>
        <p:txBody>
          <a:bodyPr vert="horz" lIns="91440" tIns="45720" rIns="91440" bIns="45720" rtlCol="0" anchor="b">
            <a:normAutofit/>
          </a:bodyPr>
          <a:lstStyle>
            <a:lvl1pPr marL="0" indent="0">
              <a:lnSpc>
                <a:spcPct val="100000"/>
              </a:lnSpc>
              <a:buNone/>
              <a:defRPr lang="en-US" sz="1600" cap="all" baseline="0" dirty="0">
                <a:solidFill>
                  <a:schemeClr val="accent3">
                    <a:lumMod val="75000"/>
                  </a:schemeClr>
                </a:solidFill>
                <a:latin typeface="+mj-lt"/>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4098519F-6576-5C5F-82CA-E9D93EB8AD91}"/>
              </a:ext>
            </a:extLst>
          </p:cNvPr>
          <p:cNvSpPr>
            <a:spLocks noGrp="1"/>
          </p:cNvSpPr>
          <p:nvPr>
            <p:ph type="ftr" sz="quarter" idx="11"/>
          </p:nvPr>
        </p:nvSpPr>
        <p:spPr>
          <a:xfrm>
            <a:off x="9547529" y="612251"/>
            <a:ext cx="2070397" cy="518965"/>
          </a:xfrm>
          <a:solidFill>
            <a:schemeClr val="bg2"/>
          </a:solidFill>
        </p:spPr>
        <p:txBody>
          <a:bodyPr anchor="t"/>
          <a:lstStyle>
            <a:lvl1pPr algn="r">
              <a:defRPr sz="1050"/>
            </a:lvl1pPr>
          </a:lstStyle>
          <a:p>
            <a:endParaRPr lang="en-US" dirty="0"/>
          </a:p>
        </p:txBody>
      </p:sp>
      <p:sp>
        <p:nvSpPr>
          <p:cNvPr id="4" name="Date Placeholder 3">
            <a:extLst>
              <a:ext uri="{FF2B5EF4-FFF2-40B4-BE49-F238E27FC236}">
                <a16:creationId xmlns:a16="http://schemas.microsoft.com/office/drawing/2014/main" id="{F8C94BB4-778E-86AE-EEFF-88EE621D2809}"/>
              </a:ext>
            </a:extLst>
          </p:cNvPr>
          <p:cNvSpPr>
            <a:spLocks noGrp="1"/>
          </p:cNvSpPr>
          <p:nvPr>
            <p:ph type="dt" sz="half" idx="10"/>
          </p:nvPr>
        </p:nvSpPr>
        <p:spPr>
          <a:xfrm rot="5400000">
            <a:off x="10897326" y="5229935"/>
            <a:ext cx="1223795" cy="365125"/>
          </a:xfrm>
          <a:solidFill>
            <a:schemeClr val="bg2"/>
          </a:solidFill>
        </p:spPr>
        <p:txBody>
          <a:bodyPr rIns="182880"/>
          <a:lstStyle/>
          <a:p>
            <a:fld id="{4BEBB76A-5642-4655-AA5F-D2E8581DD95F}" type="datetimeFigureOut">
              <a:rPr lang="en-US" smtClean="0"/>
              <a:pPr/>
              <a:t>9/9/26</a:t>
            </a:fld>
            <a:endParaRPr lang="en-US" dirty="0"/>
          </a:p>
        </p:txBody>
      </p:sp>
      <p:sp>
        <p:nvSpPr>
          <p:cNvPr id="6" name="Slide Number Placeholder 5">
            <a:extLst>
              <a:ext uri="{FF2B5EF4-FFF2-40B4-BE49-F238E27FC236}">
                <a16:creationId xmlns:a16="http://schemas.microsoft.com/office/drawing/2014/main" id="{758D55B4-EFB5-E5DE-2242-A16C643CABC8}"/>
              </a:ext>
            </a:extLst>
          </p:cNvPr>
          <p:cNvSpPr>
            <a:spLocks noGrp="1"/>
          </p:cNvSpPr>
          <p:nvPr>
            <p:ph type="sldNum" sz="quarter" idx="12"/>
          </p:nvPr>
        </p:nvSpPr>
        <p:spPr>
          <a:xfrm>
            <a:off x="11201400" y="6029866"/>
            <a:ext cx="461438" cy="365125"/>
          </a:xfrm>
          <a:solidFill>
            <a:schemeClr val="bg2"/>
          </a:solidFill>
        </p:spPr>
        <p:txBody>
          <a:bodyPr/>
          <a:lstStyle/>
          <a:p>
            <a:fld id="{7CF79DB2-B0CF-4CB1-AE78-9ED1037C015C}" type="slidenum">
              <a:rPr lang="en-US" smtClean="0"/>
              <a:pPr/>
              <a:t>‹#›</a:t>
            </a:fld>
            <a:endParaRPr lang="en-US" dirty="0"/>
          </a:p>
        </p:txBody>
      </p:sp>
    </p:spTree>
    <p:extLst>
      <p:ext uri="{BB962C8B-B14F-4D97-AF65-F5344CB8AC3E}">
        <p14:creationId xmlns:p14="http://schemas.microsoft.com/office/powerpoint/2010/main" val="69445052"/>
      </p:ext>
    </p:extLst>
  </p:cSld>
  <p:clrMapOvr>
    <a:masterClrMapping/>
  </p:clrMapOvr>
  <p:hf sldNum="0" hdr="0" ftr="0" dt="0"/>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602986" y="265728"/>
            <a:ext cx="10981137" cy="1325563"/>
          </a:xfrm>
          <a:noFill/>
        </p:spPr>
        <p:txBody>
          <a:bodyPr/>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602986" y="1736176"/>
            <a:ext cx="10981137" cy="41988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p:txBody>
          <a:bodyPr/>
          <a:lstStyle/>
          <a:p>
            <a:fld id="{4BEBB76A-5642-4655-AA5F-D2E8581DD95F}" type="datetimeFigureOut">
              <a:rPr lang="en-US" smtClean="0"/>
              <a:pPr/>
              <a:t>9/9/26</a:t>
            </a:fld>
            <a:endParaRPr lang="en-US" dirty="0"/>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7CF79DB2-B0CF-4CB1-AE78-9ED1037C015C}" type="slidenum">
              <a:rPr lang="en-US" smtClean="0"/>
              <a:pPr/>
              <a:t>‹#›</a:t>
            </a:fld>
            <a:endParaRPr lang="en-US" dirty="0"/>
          </a:p>
        </p:txBody>
      </p:sp>
    </p:spTree>
    <p:extLst>
      <p:ext uri="{BB962C8B-B14F-4D97-AF65-F5344CB8AC3E}">
        <p14:creationId xmlns:p14="http://schemas.microsoft.com/office/powerpoint/2010/main" val="3975599276"/>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C4281C-DEF6-4D7C-EC36-131C16834D55}"/>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9B7AE09E-7342-F8D6-76B9-3191D2C214A6}"/>
              </a:ext>
              <a:ext uri="{C183D7F6-B498-43B3-948B-1728B52AA6E4}">
                <adec:decorative xmlns:adec="http://schemas.microsoft.com/office/drawing/2017/decorative" val="1"/>
              </a:ext>
            </a:extLst>
          </p:cNvPr>
          <p:cNvCxnSpPr>
            <a:cxnSpLocks/>
          </p:cNvCxnSpPr>
          <p:nvPr/>
        </p:nvCxnSpPr>
        <p:spPr>
          <a:xfrm>
            <a:off x="11502895" y="1090397"/>
            <a:ext cx="0" cy="4396003"/>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13" name="Picture Placeholder 12">
            <a:extLst>
              <a:ext uri="{FF2B5EF4-FFF2-40B4-BE49-F238E27FC236}">
                <a16:creationId xmlns:a16="http://schemas.microsoft.com/office/drawing/2014/main" id="{FD120947-D69A-84F3-7617-0239E8E5C7F8}"/>
              </a:ext>
              <a:ext uri="{C183D7F6-B498-43B3-948B-1728B52AA6E4}">
                <adec:decorative xmlns:adec="http://schemas.microsoft.com/office/drawing/2017/decorative" val="0"/>
              </a:ext>
            </a:extLst>
          </p:cNvPr>
          <p:cNvSpPr>
            <a:spLocks noGrp="1"/>
          </p:cNvSpPr>
          <p:nvPr>
            <p:ph type="pic" sz="quarter" idx="13" hasCustomPrompt="1"/>
          </p:nvPr>
        </p:nvSpPr>
        <p:spPr>
          <a:xfrm>
            <a:off x="-791" y="1371600"/>
            <a:ext cx="6706392" cy="5486400"/>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DE07B916-0B90-35E7-AFFD-50AAA1ED4584}"/>
              </a:ext>
            </a:extLst>
          </p:cNvPr>
          <p:cNvSpPr>
            <a:spLocks noGrp="1"/>
          </p:cNvSpPr>
          <p:nvPr>
            <p:ph type="ctrTitle"/>
          </p:nvPr>
        </p:nvSpPr>
        <p:spPr>
          <a:xfrm>
            <a:off x="4133850" y="685799"/>
            <a:ext cx="6373670" cy="2743201"/>
          </a:xfrm>
          <a:solidFill>
            <a:schemeClr val="bg2"/>
          </a:solidFill>
        </p:spPr>
        <p:txBody>
          <a:bodyPr vert="horz" lIns="182880" tIns="45720" rIns="91440" bIns="91440" rtlCol="0" anchor="b">
            <a:normAutofit/>
          </a:bodyPr>
          <a:lstStyle>
            <a:lvl1pPr>
              <a:lnSpc>
                <a:spcPct val="80000"/>
              </a:lnSpc>
              <a:defRPr lang="en-US" sz="6800" dirty="0">
                <a:solidFill>
                  <a:schemeClr val="accent1"/>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926AEA00-2D64-E177-C13E-F879B49AC353}"/>
              </a:ext>
            </a:extLst>
          </p:cNvPr>
          <p:cNvSpPr>
            <a:spLocks noGrp="1"/>
          </p:cNvSpPr>
          <p:nvPr>
            <p:ph type="subTitle" idx="1"/>
          </p:nvPr>
        </p:nvSpPr>
        <p:spPr>
          <a:xfrm>
            <a:off x="7500457" y="5570290"/>
            <a:ext cx="4114799" cy="699518"/>
          </a:xfrm>
        </p:spPr>
        <p:txBody>
          <a:bodyPr vert="horz" lIns="91440" tIns="45720" rIns="91440" bIns="45720" rtlCol="0" anchor="b">
            <a:normAutofit/>
          </a:bodyPr>
          <a:lstStyle>
            <a:lvl1pPr marL="0" indent="0" algn="r">
              <a:buNone/>
              <a:defRPr lang="en-US" sz="1600" cap="all" baseline="0" dirty="0">
                <a:solidFill>
                  <a:schemeClr val="accent3">
                    <a:lumMod val="75000"/>
                  </a:schemeClr>
                </a:solidFill>
                <a:latin typeface="+mj-lt"/>
              </a:defRPr>
            </a:lvl1pPr>
          </a:lstStyle>
          <a:p>
            <a:pPr lvl="0"/>
            <a:r>
              <a:rPr lang="en-US"/>
              <a:t>Click to edit Master subtitle style</a:t>
            </a:r>
            <a:endParaRPr lang="en-US" dirty="0"/>
          </a:p>
        </p:txBody>
      </p:sp>
      <p:sp>
        <p:nvSpPr>
          <p:cNvPr id="6" name="Slide Number Placeholder 5">
            <a:extLst>
              <a:ext uri="{FF2B5EF4-FFF2-40B4-BE49-F238E27FC236}">
                <a16:creationId xmlns:a16="http://schemas.microsoft.com/office/drawing/2014/main" id="{B945FE83-3A40-27CC-D68D-E889297B8CA2}"/>
              </a:ext>
            </a:extLst>
          </p:cNvPr>
          <p:cNvSpPr>
            <a:spLocks noGrp="1"/>
          </p:cNvSpPr>
          <p:nvPr>
            <p:ph type="sldNum" sz="quarter" idx="14"/>
          </p:nvPr>
        </p:nvSpPr>
        <p:spPr>
          <a:xfrm>
            <a:off x="145716" y="508084"/>
            <a:ext cx="429372" cy="365125"/>
          </a:xfrm>
          <a:noFill/>
        </p:spPr>
        <p:txBody>
          <a:bodyPr/>
          <a:lstStyle/>
          <a:p>
            <a:fld id="{7CF79DB2-B0CF-4CB1-AE78-9ED1037C015C}" type="slidenum">
              <a:rPr lang="en-US" smtClean="0"/>
              <a:pPr/>
              <a:t>‹#›</a:t>
            </a:fld>
            <a:endParaRPr lang="en-US" dirty="0"/>
          </a:p>
        </p:txBody>
      </p:sp>
      <p:sp>
        <p:nvSpPr>
          <p:cNvPr id="4" name="Date Placeholder 3">
            <a:extLst>
              <a:ext uri="{FF2B5EF4-FFF2-40B4-BE49-F238E27FC236}">
                <a16:creationId xmlns:a16="http://schemas.microsoft.com/office/drawing/2014/main" id="{F8C94BB4-778E-86AE-EEFF-88EE621D2809}"/>
              </a:ext>
            </a:extLst>
          </p:cNvPr>
          <p:cNvSpPr>
            <a:spLocks noGrp="1"/>
          </p:cNvSpPr>
          <p:nvPr>
            <p:ph type="dt" sz="half" idx="10"/>
          </p:nvPr>
        </p:nvSpPr>
        <p:spPr>
          <a:xfrm>
            <a:off x="603663" y="508084"/>
            <a:ext cx="1203320" cy="365125"/>
          </a:xfrm>
          <a:solidFill>
            <a:schemeClr val="bg2"/>
          </a:solidFill>
        </p:spPr>
        <p:txBody>
          <a:bodyPr/>
          <a:lstStyle>
            <a:lvl1pPr algn="l">
              <a:defRPr/>
            </a:lvl1pPr>
          </a:lstStyle>
          <a:p>
            <a:fld id="{4BEBB76A-5642-4655-AA5F-D2E8581DD95F}" type="datetimeFigureOut">
              <a:rPr lang="en-US" smtClean="0"/>
              <a:pPr/>
              <a:t>9/9/26</a:t>
            </a:fld>
            <a:endParaRPr lang="en-US" dirty="0"/>
          </a:p>
        </p:txBody>
      </p:sp>
      <p:sp>
        <p:nvSpPr>
          <p:cNvPr id="5" name="Footer Placeholder 4">
            <a:extLst>
              <a:ext uri="{FF2B5EF4-FFF2-40B4-BE49-F238E27FC236}">
                <a16:creationId xmlns:a16="http://schemas.microsoft.com/office/drawing/2014/main" id="{4098519F-6576-5C5F-82CA-E9D93EB8AD91}"/>
              </a:ext>
            </a:extLst>
          </p:cNvPr>
          <p:cNvSpPr>
            <a:spLocks noGrp="1"/>
          </p:cNvSpPr>
          <p:nvPr>
            <p:ph type="ftr" sz="quarter" idx="11"/>
          </p:nvPr>
        </p:nvSpPr>
        <p:spPr>
          <a:xfrm>
            <a:off x="10134603" y="612063"/>
            <a:ext cx="1487296" cy="478334"/>
          </a:xfrm>
          <a:solidFill>
            <a:schemeClr val="bg2"/>
          </a:solidFill>
        </p:spPr>
        <p:txBody>
          <a:bodyPr anchor="t"/>
          <a:lstStyle>
            <a:lvl1pPr algn="r">
              <a:defRPr sz="1050"/>
            </a:lvl1pPr>
          </a:lstStyle>
          <a:p>
            <a:endParaRPr lang="en-US" dirty="0"/>
          </a:p>
        </p:txBody>
      </p:sp>
    </p:spTree>
    <p:extLst>
      <p:ext uri="{BB962C8B-B14F-4D97-AF65-F5344CB8AC3E}">
        <p14:creationId xmlns:p14="http://schemas.microsoft.com/office/powerpoint/2010/main" val="1204826924"/>
      </p:ext>
    </p:extLst>
  </p:cSld>
  <p:clrMapOvr>
    <a:masterClrMapping/>
  </p:clrMapOvr>
  <p:hf sldNum="0" hdr="0" ftr="0" dt="0"/>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C4281C-DEF6-4D7C-EC36-131C16834D55}"/>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9B7AE09E-7342-F8D6-76B9-3191D2C214A6}"/>
              </a:ext>
              <a:ext uri="{C183D7F6-B498-43B3-948B-1728B52AA6E4}">
                <adec:decorative xmlns:adec="http://schemas.microsoft.com/office/drawing/2017/decorative" val="1"/>
              </a:ext>
            </a:extLst>
          </p:cNvPr>
          <p:cNvCxnSpPr>
            <a:cxnSpLocks/>
          </p:cNvCxnSpPr>
          <p:nvPr/>
        </p:nvCxnSpPr>
        <p:spPr>
          <a:xfrm>
            <a:off x="11502895" y="1033580"/>
            <a:ext cx="0" cy="4800292"/>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E07B916-0B90-35E7-AFFD-50AAA1ED4584}"/>
              </a:ext>
            </a:extLst>
          </p:cNvPr>
          <p:cNvSpPr>
            <a:spLocks noGrp="1"/>
          </p:cNvSpPr>
          <p:nvPr>
            <p:ph type="ctrTitle"/>
          </p:nvPr>
        </p:nvSpPr>
        <p:spPr>
          <a:xfrm>
            <a:off x="137159" y="338328"/>
            <a:ext cx="8168640" cy="4462272"/>
          </a:xfrm>
          <a:noFill/>
        </p:spPr>
        <p:txBody>
          <a:bodyPr vert="horz" lIns="91440" tIns="45720" rIns="91440" bIns="137160" rtlCol="0" anchor="t">
            <a:normAutofit/>
          </a:bodyPr>
          <a:lstStyle>
            <a:lvl1pPr>
              <a:lnSpc>
                <a:spcPct val="80000"/>
              </a:lnSpc>
              <a:defRPr lang="en-US" sz="9600" spc="-100" baseline="0" dirty="0">
                <a:solidFill>
                  <a:schemeClr val="accent1"/>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926AEA00-2D64-E177-C13E-F879B49AC353}"/>
              </a:ext>
            </a:extLst>
          </p:cNvPr>
          <p:cNvSpPr>
            <a:spLocks noGrp="1"/>
          </p:cNvSpPr>
          <p:nvPr>
            <p:ph type="subTitle" idx="1"/>
          </p:nvPr>
        </p:nvSpPr>
        <p:spPr>
          <a:xfrm>
            <a:off x="8534400" y="4754729"/>
            <a:ext cx="3084441" cy="1080302"/>
          </a:xfrm>
          <a:solidFill>
            <a:schemeClr val="bg2"/>
          </a:solidFill>
        </p:spPr>
        <p:txBody>
          <a:bodyPr vert="horz" lIns="91440" tIns="45720" rIns="91440" bIns="45720" rtlCol="0" anchor="b">
            <a:normAutofit/>
          </a:bodyPr>
          <a:lstStyle>
            <a:lvl1pPr marL="0" indent="0" algn="r">
              <a:buNone/>
              <a:defRPr lang="en-US" sz="1600" cap="all" spc="100" baseline="0" dirty="0">
                <a:solidFill>
                  <a:schemeClr val="accent5"/>
                </a:solidFill>
                <a:latin typeface="+mj-lt"/>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4098519F-6576-5C5F-82CA-E9D93EB8AD91}"/>
              </a:ext>
            </a:extLst>
          </p:cNvPr>
          <p:cNvSpPr>
            <a:spLocks noGrp="1"/>
          </p:cNvSpPr>
          <p:nvPr>
            <p:ph type="ftr" sz="quarter" idx="11"/>
          </p:nvPr>
        </p:nvSpPr>
        <p:spPr>
          <a:xfrm>
            <a:off x="9144000" y="447579"/>
            <a:ext cx="2477899" cy="586001"/>
          </a:xfrm>
          <a:noFill/>
        </p:spPr>
        <p:txBody>
          <a:bodyPr/>
          <a:lstStyle>
            <a:lvl1pPr algn="r">
              <a:defRPr sz="1050"/>
            </a:lvl1pPr>
          </a:lstStyle>
          <a:p>
            <a:endParaRPr lang="en-US" dirty="0"/>
          </a:p>
        </p:txBody>
      </p:sp>
      <p:sp>
        <p:nvSpPr>
          <p:cNvPr id="4" name="Date Placeholder 3">
            <a:extLst>
              <a:ext uri="{FF2B5EF4-FFF2-40B4-BE49-F238E27FC236}">
                <a16:creationId xmlns:a16="http://schemas.microsoft.com/office/drawing/2014/main" id="{F8C94BB4-778E-86AE-EEFF-88EE621D2809}"/>
              </a:ext>
            </a:extLst>
          </p:cNvPr>
          <p:cNvSpPr>
            <a:spLocks noGrp="1"/>
          </p:cNvSpPr>
          <p:nvPr>
            <p:ph type="dt" sz="half" idx="10"/>
          </p:nvPr>
        </p:nvSpPr>
        <p:spPr>
          <a:noFill/>
        </p:spPr>
        <p:txBody>
          <a:bodyPr/>
          <a:lstStyle/>
          <a:p>
            <a:fld id="{4BEBB76A-5642-4655-AA5F-D2E8581DD95F}" type="datetimeFigureOut">
              <a:rPr lang="en-US" smtClean="0"/>
              <a:pPr/>
              <a:t>9/9/26</a:t>
            </a:fld>
            <a:endParaRPr lang="en-US" dirty="0"/>
          </a:p>
        </p:txBody>
      </p:sp>
      <p:sp>
        <p:nvSpPr>
          <p:cNvPr id="6" name="Slide Number Placeholder 5">
            <a:extLst>
              <a:ext uri="{FF2B5EF4-FFF2-40B4-BE49-F238E27FC236}">
                <a16:creationId xmlns:a16="http://schemas.microsoft.com/office/drawing/2014/main" id="{758D55B4-EFB5-E5DE-2242-A16C643CABC8}"/>
              </a:ext>
            </a:extLst>
          </p:cNvPr>
          <p:cNvSpPr>
            <a:spLocks noGrp="1"/>
          </p:cNvSpPr>
          <p:nvPr>
            <p:ph type="sldNum" sz="quarter" idx="12"/>
          </p:nvPr>
        </p:nvSpPr>
        <p:spPr>
          <a:noFill/>
        </p:spPr>
        <p:txBody>
          <a:bodyPr/>
          <a:lstStyle/>
          <a:p>
            <a:fld id="{7CF79DB2-B0CF-4CB1-AE78-9ED1037C015C}" type="slidenum">
              <a:rPr lang="en-US" smtClean="0"/>
              <a:pPr/>
              <a:t>‹#›</a:t>
            </a:fld>
            <a:endParaRPr lang="en-US" dirty="0"/>
          </a:p>
        </p:txBody>
      </p:sp>
    </p:spTree>
    <p:extLst>
      <p:ext uri="{BB962C8B-B14F-4D97-AF65-F5344CB8AC3E}">
        <p14:creationId xmlns:p14="http://schemas.microsoft.com/office/powerpoint/2010/main" val="2564117840"/>
      </p:ext>
    </p:extLst>
  </p:cSld>
  <p:clrMapOvr>
    <a:masterClrMapping/>
  </p:clrMapOvr>
  <p:hf sldNum="0" hdr="0" ftr="0" dt="0"/>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D3069F5-8FDE-3652-E906-3619BF9A5D95}"/>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accent1"/>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B286"/>
              </a:solidFill>
            </a:endParaRPr>
          </a:p>
        </p:txBody>
      </p:sp>
      <p:cxnSp>
        <p:nvCxnSpPr>
          <p:cNvPr id="8" name="Straight Connector 7">
            <a:extLst>
              <a:ext uri="{FF2B5EF4-FFF2-40B4-BE49-F238E27FC236}">
                <a16:creationId xmlns:a16="http://schemas.microsoft.com/office/drawing/2014/main" id="{7F3E913D-4F8E-6F1A-DB89-A9E5CB7D266C}"/>
              </a:ext>
              <a:ext uri="{C183D7F6-B498-43B3-948B-1728B52AA6E4}">
                <adec:decorative xmlns:adec="http://schemas.microsoft.com/office/drawing/2017/decorative" val="1"/>
              </a:ext>
            </a:extLst>
          </p:cNvPr>
          <p:cNvCxnSpPr>
            <a:cxnSpLocks/>
          </p:cNvCxnSpPr>
          <p:nvPr/>
        </p:nvCxnSpPr>
        <p:spPr>
          <a:xfrm flipH="1">
            <a:off x="926297" y="6172185"/>
            <a:ext cx="10326757" cy="0"/>
          </a:xfrm>
          <a:prstGeom prst="line">
            <a:avLst/>
          </a:prstGeom>
          <a:ln w="12700">
            <a:solidFill>
              <a:schemeClr val="bg2">
                <a:alpha val="47000"/>
              </a:schemeClr>
            </a:solidFill>
          </a:ln>
        </p:spPr>
        <p:style>
          <a:lnRef idx="1">
            <a:schemeClr val="accent1"/>
          </a:lnRef>
          <a:fillRef idx="0">
            <a:schemeClr val="accent1"/>
          </a:fillRef>
          <a:effectRef idx="0">
            <a:schemeClr val="accent1"/>
          </a:effectRef>
          <a:fontRef idx="minor">
            <a:schemeClr val="tx1"/>
          </a:fontRef>
        </p:style>
      </p:cxnSp>
      <p:sp>
        <p:nvSpPr>
          <p:cNvPr id="9" name="Title 8">
            <a:extLst>
              <a:ext uri="{FF2B5EF4-FFF2-40B4-BE49-F238E27FC236}">
                <a16:creationId xmlns:a16="http://schemas.microsoft.com/office/drawing/2014/main" id="{15478846-46FB-2BEE-98D6-C903223E25CA}"/>
              </a:ext>
            </a:extLst>
          </p:cNvPr>
          <p:cNvSpPr>
            <a:spLocks noGrp="1"/>
          </p:cNvSpPr>
          <p:nvPr>
            <p:ph type="title" hasCustomPrompt="1"/>
          </p:nvPr>
        </p:nvSpPr>
        <p:spPr>
          <a:xfrm>
            <a:off x="128016" y="365760"/>
            <a:ext cx="11534790" cy="5525653"/>
          </a:xfrm>
          <a:noFill/>
        </p:spPr>
        <p:txBody>
          <a:bodyPr anchor="t">
            <a:normAutofit/>
          </a:bodyPr>
          <a:lstStyle>
            <a:lvl1pPr>
              <a:defRPr sz="11500" baseline="0">
                <a:ln>
                  <a:solidFill>
                    <a:schemeClr val="bg1"/>
                  </a:solidFill>
                </a:ln>
                <a:solidFill>
                  <a:schemeClr val="accent1"/>
                </a:solidFill>
              </a:defRPr>
            </a:lvl1pPr>
          </a:lstStyle>
          <a:p>
            <a:r>
              <a:rPr lang="en-US" dirty="0"/>
              <a:t>Section Header</a:t>
            </a:r>
          </a:p>
        </p:txBody>
      </p:sp>
      <p:sp>
        <p:nvSpPr>
          <p:cNvPr id="5" name="Footer Placeholder 4">
            <a:extLst>
              <a:ext uri="{FF2B5EF4-FFF2-40B4-BE49-F238E27FC236}">
                <a16:creationId xmlns:a16="http://schemas.microsoft.com/office/drawing/2014/main" id="{37A8544F-8D58-BFED-5A2B-2F718BA6F4F4}"/>
              </a:ext>
            </a:extLst>
          </p:cNvPr>
          <p:cNvSpPr>
            <a:spLocks noGrp="1"/>
          </p:cNvSpPr>
          <p:nvPr>
            <p:ph type="ftr" sz="quarter" idx="11"/>
          </p:nvPr>
        </p:nvSpPr>
        <p:spPr>
          <a:solidFill>
            <a:schemeClr val="accent1"/>
          </a:solidFill>
        </p:spPr>
        <p:txBody>
          <a:bodyPr/>
          <a:lstStyle>
            <a:lvl1pPr>
              <a:defRPr>
                <a:solidFill>
                  <a:schemeClr val="bg1"/>
                </a:solidFill>
              </a:defRPr>
            </a:lvl1pPr>
          </a:lstStyle>
          <a:p>
            <a:endParaRPr lang="en-US" dirty="0"/>
          </a:p>
        </p:txBody>
      </p:sp>
      <p:sp>
        <p:nvSpPr>
          <p:cNvPr id="4" name="Date Placeholder 3">
            <a:extLst>
              <a:ext uri="{FF2B5EF4-FFF2-40B4-BE49-F238E27FC236}">
                <a16:creationId xmlns:a16="http://schemas.microsoft.com/office/drawing/2014/main" id="{AB70139D-4890-4E0D-B3FD-098A02AB4ADF}"/>
              </a:ext>
            </a:extLst>
          </p:cNvPr>
          <p:cNvSpPr>
            <a:spLocks noGrp="1"/>
          </p:cNvSpPr>
          <p:nvPr>
            <p:ph type="dt" sz="half" idx="10"/>
          </p:nvPr>
        </p:nvSpPr>
        <p:spPr>
          <a:solidFill>
            <a:schemeClr val="accent1"/>
          </a:solidFill>
        </p:spPr>
        <p:txBody>
          <a:bodyPr/>
          <a:lstStyle>
            <a:lvl1pPr>
              <a:defRPr>
                <a:solidFill>
                  <a:schemeClr val="bg1"/>
                </a:solidFill>
              </a:defRPr>
            </a:lvl1pPr>
          </a:lstStyle>
          <a:p>
            <a:fld id="{4BEBB76A-5642-4655-AA5F-D2E8581DD95F}" type="datetimeFigureOut">
              <a:rPr lang="en-US" smtClean="0"/>
              <a:t>9/9/26</a:t>
            </a:fld>
            <a:endParaRPr lang="en-US" dirty="0"/>
          </a:p>
        </p:txBody>
      </p:sp>
      <p:sp>
        <p:nvSpPr>
          <p:cNvPr id="6" name="Slide Number Placeholder 5">
            <a:extLst>
              <a:ext uri="{FF2B5EF4-FFF2-40B4-BE49-F238E27FC236}">
                <a16:creationId xmlns:a16="http://schemas.microsoft.com/office/drawing/2014/main" id="{BA1CD1DB-3989-A34F-B5F7-DF66E018CF83}"/>
              </a:ext>
            </a:extLst>
          </p:cNvPr>
          <p:cNvSpPr>
            <a:spLocks noGrp="1"/>
          </p:cNvSpPr>
          <p:nvPr>
            <p:ph type="sldNum" sz="quarter" idx="12"/>
          </p:nvPr>
        </p:nvSpPr>
        <p:spPr>
          <a:solidFill>
            <a:schemeClr val="accent1"/>
          </a:solidFill>
        </p:spPr>
        <p:txBody>
          <a:bodyPr/>
          <a:lstStyle>
            <a:lvl1pPr>
              <a:defRPr>
                <a:solidFill>
                  <a:schemeClr val="bg1"/>
                </a:solidFill>
              </a:defRPr>
            </a:lvl1pPr>
          </a:lstStyle>
          <a:p>
            <a:fld id="{7CF79DB2-B0CF-4CB1-AE78-9ED1037C015C}" type="slidenum">
              <a:rPr lang="en-US" smtClean="0"/>
              <a:t>‹#›</a:t>
            </a:fld>
            <a:endParaRPr lang="en-US" dirty="0"/>
          </a:p>
        </p:txBody>
      </p:sp>
    </p:spTree>
    <p:extLst>
      <p:ext uri="{BB962C8B-B14F-4D97-AF65-F5344CB8AC3E}">
        <p14:creationId xmlns:p14="http://schemas.microsoft.com/office/powerpoint/2010/main" val="3061067474"/>
      </p:ext>
    </p:extLst>
  </p:cSld>
  <p:clrMapOvr>
    <a:masterClrMapping/>
  </p:clrMapOvr>
  <p:hf sldNum="0" hdr="0" ftr="0" dt="0"/>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Agenda">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53CEDCC-8645-A5B4-D871-D690615124B2}"/>
              </a:ext>
              <a:ext uri="{C183D7F6-B498-43B3-948B-1728B52AA6E4}">
                <adec:decorative xmlns:adec="http://schemas.microsoft.com/office/drawing/2017/decorative" val="1"/>
              </a:ext>
            </a:extLst>
          </p:cNvPr>
          <p:cNvSpPr/>
          <p:nvPr/>
        </p:nvSpPr>
        <p:spPr>
          <a:xfrm>
            <a:off x="1" y="0"/>
            <a:ext cx="12191996" cy="6858000"/>
          </a:xfrm>
          <a:prstGeom prst="rect">
            <a:avLst/>
          </a:prstGeom>
          <a:solidFill>
            <a:schemeClr val="bg2">
              <a:lumMod val="9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8A4F"/>
              </a:solidFill>
            </a:endParaRPr>
          </a:p>
        </p:txBody>
      </p:sp>
      <p:cxnSp>
        <p:nvCxnSpPr>
          <p:cNvPr id="9" name="Straight Connector 8">
            <a:extLst>
              <a:ext uri="{FF2B5EF4-FFF2-40B4-BE49-F238E27FC236}">
                <a16:creationId xmlns:a16="http://schemas.microsoft.com/office/drawing/2014/main" id="{65A45860-DB3A-9EDB-7B6D-FBF1001212E9}"/>
              </a:ext>
              <a:ext uri="{C183D7F6-B498-43B3-948B-1728B52AA6E4}">
                <adec:decorative xmlns:adec="http://schemas.microsoft.com/office/drawing/2017/decorative" val="1"/>
              </a:ext>
            </a:extLst>
          </p:cNvPr>
          <p:cNvCxnSpPr>
            <a:cxnSpLocks/>
          </p:cNvCxnSpPr>
          <p:nvPr/>
        </p:nvCxnSpPr>
        <p:spPr>
          <a:xfrm flipH="1">
            <a:off x="1321906" y="685800"/>
            <a:ext cx="10184294" cy="0"/>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CC2FAA59-861A-3F3D-3441-F663554088BE}"/>
              </a:ext>
              <a:ext uri="{C183D7F6-B498-43B3-948B-1728B52AA6E4}">
                <adec:decorative xmlns:adec="http://schemas.microsoft.com/office/drawing/2017/decorative" val="1"/>
              </a:ext>
            </a:extLst>
          </p:cNvPr>
          <p:cNvSpPr/>
          <p:nvPr/>
        </p:nvSpPr>
        <p:spPr>
          <a:xfrm>
            <a:off x="4724403" y="2043904"/>
            <a:ext cx="7467597" cy="48140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rot="16200000">
            <a:off x="-1406175" y="2720396"/>
            <a:ext cx="5645423" cy="2494309"/>
          </a:xfrm>
          <a:solidFill>
            <a:schemeClr val="bg2">
              <a:lumMod val="90000"/>
            </a:schemeClr>
          </a:solidFill>
        </p:spPr>
        <p:txBody>
          <a:bodyPr vert="horz" lIns="91440" tIns="45720" rIns="91440" bIns="137160" rtlCol="0" anchor="t">
            <a:normAutofit/>
          </a:bodyPr>
          <a:lstStyle>
            <a:lvl1pPr>
              <a:defRPr lang="en-US" sz="12000" dirty="0">
                <a:solidFill>
                  <a:schemeClr val="accent2"/>
                </a:solidFill>
              </a:defRPr>
            </a:lvl1pPr>
          </a:lstStyle>
          <a:p>
            <a:pPr lvl="0"/>
            <a:r>
              <a:rPr lang="en-US" dirty="0"/>
              <a:t>Agenda</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586410" y="569843"/>
            <a:ext cx="1470992" cy="541698"/>
          </a:xfrm>
          <a:solidFill>
            <a:schemeClr val="bg2">
              <a:lumMod val="90000"/>
            </a:schemeClr>
          </a:solidFill>
        </p:spPr>
        <p:txBody>
          <a:bodyPr anchor="t"/>
          <a:lstStyle>
            <a:lvl1pPr algn="l">
              <a:defRPr sz="1050"/>
            </a:lvl1pPr>
          </a:lstStyle>
          <a:p>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5410198" y="2743202"/>
            <a:ext cx="6096001" cy="3467098"/>
          </a:xfrm>
        </p:spPr>
        <p:txBody>
          <a:bodyPr>
            <a:normAutofit/>
          </a:bodyPr>
          <a:lstStyle>
            <a:lvl1pPr marL="342900" indent="-342900">
              <a:buClr>
                <a:schemeClr val="accent2"/>
              </a:buClr>
              <a:buFont typeface="+mj-lt"/>
              <a:buAutoNum type="arabicPeriod"/>
              <a:defRPr sz="1800"/>
            </a:lvl1pPr>
            <a:lvl2pPr marL="800100" indent="-342900">
              <a:buClr>
                <a:schemeClr val="accent2"/>
              </a:buClr>
              <a:buFont typeface="+mj-lt"/>
              <a:buAutoNum type="arabicPeriod"/>
              <a:defRPr sz="1600"/>
            </a:lvl2pPr>
            <a:lvl3pPr marL="1257300" indent="-342900">
              <a:buClr>
                <a:schemeClr val="accent2"/>
              </a:buClr>
              <a:buFont typeface="+mj-lt"/>
              <a:buAutoNum type="arabicPeriod"/>
              <a:defRPr sz="1400"/>
            </a:lvl3pPr>
            <a:lvl4pPr>
              <a:buClr>
                <a:schemeClr val="accent2"/>
              </a:buClr>
              <a:buFont typeface="+mj-lt"/>
              <a:buAutoNum type="arabicPeriod"/>
              <a:defRPr sz="1200"/>
            </a:lvl4pPr>
            <a:lvl5pPr>
              <a:buClr>
                <a:schemeClr val="accent2"/>
              </a:buClr>
              <a:buFont typeface="+mj-lt"/>
              <a:buAutoNum type="arabicPeriod"/>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9900458" y="413627"/>
            <a:ext cx="1256738" cy="545500"/>
          </a:xfrm>
          <a:solidFill>
            <a:schemeClr val="bg2">
              <a:lumMod val="90000"/>
            </a:schemeClr>
          </a:solidFill>
        </p:spPr>
        <p:txBody>
          <a:bodyPr/>
          <a:lstStyle/>
          <a:p>
            <a:fld id="{4BEBB76A-5642-4655-AA5F-D2E8581DD95F}" type="datetimeFigureOut">
              <a:rPr lang="en-US" smtClean="0"/>
              <a:pPr/>
              <a:t>9/9/26</a:t>
            </a:fld>
            <a:endParaRPr lang="en-US" dirty="0"/>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157196" y="413627"/>
            <a:ext cx="429372" cy="545500"/>
          </a:xfrm>
          <a:solidFill>
            <a:schemeClr val="bg2">
              <a:lumMod val="90000"/>
            </a:schemeClr>
          </a:solidFill>
        </p:spPr>
        <p:txBody>
          <a:bodyPr/>
          <a:lstStyle/>
          <a:p>
            <a:fld id="{7CF79DB2-B0CF-4CB1-AE78-9ED1037C015C}" type="slidenum">
              <a:rPr lang="en-US" smtClean="0"/>
              <a:pPr/>
              <a:t>‹#›</a:t>
            </a:fld>
            <a:endParaRPr lang="en-US" dirty="0"/>
          </a:p>
        </p:txBody>
      </p:sp>
    </p:spTree>
    <p:extLst>
      <p:ext uri="{BB962C8B-B14F-4D97-AF65-F5344CB8AC3E}">
        <p14:creationId xmlns:p14="http://schemas.microsoft.com/office/powerpoint/2010/main" val="1939494015"/>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Agenda with Pictur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53CEDCC-8645-A5B4-D871-D690615124B2}"/>
              </a:ext>
              <a:ext uri="{C183D7F6-B498-43B3-948B-1728B52AA6E4}">
                <adec:decorative xmlns:adec="http://schemas.microsoft.com/office/drawing/2017/decorative" val="1"/>
              </a:ext>
            </a:extLst>
          </p:cNvPr>
          <p:cNvSpPr/>
          <p:nvPr/>
        </p:nvSpPr>
        <p:spPr>
          <a:xfrm>
            <a:off x="1" y="0"/>
            <a:ext cx="12191996" cy="6858000"/>
          </a:xfrm>
          <a:prstGeom prst="rect">
            <a:avLst/>
          </a:prstGeom>
          <a:solidFill>
            <a:schemeClr val="bg2">
              <a:lumMod val="9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8A4F"/>
              </a:solidFill>
            </a:endParaRPr>
          </a:p>
        </p:txBody>
      </p:sp>
      <p:sp>
        <p:nvSpPr>
          <p:cNvPr id="8" name="Rectangle 7">
            <a:extLst>
              <a:ext uri="{FF2B5EF4-FFF2-40B4-BE49-F238E27FC236}">
                <a16:creationId xmlns:a16="http://schemas.microsoft.com/office/drawing/2014/main" id="{CC2FAA59-861A-3F3D-3441-F663554088BE}"/>
              </a:ext>
              <a:ext uri="{C183D7F6-B498-43B3-948B-1728B52AA6E4}">
                <adec:decorative xmlns:adec="http://schemas.microsoft.com/office/drawing/2017/decorative" val="1"/>
              </a:ext>
            </a:extLst>
          </p:cNvPr>
          <p:cNvSpPr/>
          <p:nvPr/>
        </p:nvSpPr>
        <p:spPr>
          <a:xfrm>
            <a:off x="1371603" y="3415504"/>
            <a:ext cx="10820397" cy="34424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Straight Connector 8">
            <a:extLst>
              <a:ext uri="{FF2B5EF4-FFF2-40B4-BE49-F238E27FC236}">
                <a16:creationId xmlns:a16="http://schemas.microsoft.com/office/drawing/2014/main" id="{65A45860-DB3A-9EDB-7B6D-FBF1001212E9}"/>
              </a:ext>
              <a:ext uri="{C183D7F6-B498-43B3-948B-1728B52AA6E4}">
                <adec:decorative xmlns:adec="http://schemas.microsoft.com/office/drawing/2017/decorative" val="1"/>
              </a:ext>
            </a:extLst>
          </p:cNvPr>
          <p:cNvCxnSpPr>
            <a:cxnSpLocks/>
          </p:cNvCxnSpPr>
          <p:nvPr/>
        </p:nvCxnSpPr>
        <p:spPr>
          <a:xfrm flipV="1">
            <a:off x="11506200" y="1113182"/>
            <a:ext cx="0" cy="1704012"/>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146306" y="182880"/>
            <a:ext cx="7930892" cy="2238587"/>
          </a:xfrm>
          <a:noFill/>
        </p:spPr>
        <p:txBody>
          <a:bodyPr anchor="t">
            <a:normAutofit/>
          </a:bodyPr>
          <a:lstStyle>
            <a:lvl1pPr>
              <a:defRPr sz="12000" spc="-50" baseline="0">
                <a:solidFill>
                  <a:schemeClr val="accent2"/>
                </a:solidFill>
              </a:defRPr>
            </a:lvl1pPr>
          </a:lstStyle>
          <a:p>
            <a:r>
              <a:rPr lang="en-US" dirty="0"/>
              <a:t>Agenda</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1804946" y="3840480"/>
            <a:ext cx="6543924" cy="2536466"/>
          </a:xfrm>
        </p:spPr>
        <p:txBody>
          <a:bodyPr>
            <a:normAutofit/>
          </a:bodyPr>
          <a:lstStyle>
            <a:lvl1pPr marL="342900" indent="-342900">
              <a:buClr>
                <a:schemeClr val="accent2"/>
              </a:buClr>
              <a:buFont typeface="+mj-lt"/>
              <a:buAutoNum type="arabicPeriod"/>
              <a:defRPr sz="1800"/>
            </a:lvl1pPr>
            <a:lvl2pPr marL="800100" indent="-342900">
              <a:buClr>
                <a:schemeClr val="accent2"/>
              </a:buClr>
              <a:buFont typeface="+mj-lt"/>
              <a:buAutoNum type="arabicPeriod"/>
              <a:defRPr sz="1600"/>
            </a:lvl2pPr>
            <a:lvl3pPr marL="1257300" indent="-342900">
              <a:buClr>
                <a:schemeClr val="accent2"/>
              </a:buClr>
              <a:buFont typeface="+mj-lt"/>
              <a:buAutoNum type="arabicPeriod"/>
              <a:defRPr sz="1400"/>
            </a:lvl3pPr>
            <a:lvl4pPr>
              <a:buClr>
                <a:schemeClr val="accent2"/>
              </a:buClr>
              <a:buFont typeface="+mj-lt"/>
              <a:buAutoNum type="arabicPeriod"/>
              <a:defRPr sz="1200"/>
            </a:lvl4pPr>
            <a:lvl5pPr>
              <a:buClr>
                <a:schemeClr val="accent2"/>
              </a:buClr>
              <a:buFont typeface="+mj-lt"/>
              <a:buAutoNum type="arabicPeriod"/>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10134611" y="612381"/>
            <a:ext cx="1484228" cy="479352"/>
          </a:xfrm>
          <a:noFill/>
        </p:spPr>
        <p:txBody>
          <a:bodyPr anchor="t"/>
          <a:lstStyle>
            <a:lvl1pPr algn="r">
              <a:defRPr sz="1050"/>
            </a:lvl1pPr>
          </a:lstStyle>
          <a:p>
            <a:endParaRPr lang="en-US" dirty="0"/>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9933512" y="2756699"/>
            <a:ext cx="1256738" cy="423823"/>
          </a:xfrm>
          <a:solidFill>
            <a:schemeClr val="bg2">
              <a:lumMod val="90000"/>
            </a:schemeClr>
          </a:solidFill>
        </p:spPr>
        <p:txBody>
          <a:bodyPr anchor="ctr"/>
          <a:lstStyle>
            <a:lvl1pPr algn="r">
              <a:defRPr/>
            </a:lvl1pPr>
          </a:lstStyle>
          <a:p>
            <a:fld id="{4BEBB76A-5642-4655-AA5F-D2E8581DD95F}" type="datetimeFigureOut">
              <a:rPr lang="en-US" smtClean="0"/>
              <a:pPr/>
              <a:t>9/9/26</a:t>
            </a:fld>
            <a:endParaRPr lang="en-US" dirty="0"/>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10544" y="2756699"/>
            <a:ext cx="429372" cy="423823"/>
          </a:xfrm>
          <a:solidFill>
            <a:schemeClr val="bg2">
              <a:lumMod val="90000"/>
            </a:schemeClr>
          </a:solidFill>
        </p:spPr>
        <p:txBody>
          <a:bodyPr/>
          <a:lstStyle/>
          <a:p>
            <a:fld id="{7CF79DB2-B0CF-4CB1-AE78-9ED1037C015C}" type="slidenum">
              <a:rPr lang="en-US" smtClean="0"/>
              <a:pPr/>
              <a:t>‹#›</a:t>
            </a:fld>
            <a:endParaRPr lang="en-US" dirty="0"/>
          </a:p>
        </p:txBody>
      </p:sp>
      <p:sp>
        <p:nvSpPr>
          <p:cNvPr id="14" name="Picture Placeholder 13">
            <a:extLst>
              <a:ext uri="{FF2B5EF4-FFF2-40B4-BE49-F238E27FC236}">
                <a16:creationId xmlns:a16="http://schemas.microsoft.com/office/drawing/2014/main" id="{1DA62460-475C-38E7-135D-916B98438D09}"/>
              </a:ext>
            </a:extLst>
          </p:cNvPr>
          <p:cNvSpPr>
            <a:spLocks noGrp="1"/>
          </p:cNvSpPr>
          <p:nvPr>
            <p:ph type="pic" sz="quarter" idx="13" hasCustomPrompt="1"/>
          </p:nvPr>
        </p:nvSpPr>
        <p:spPr>
          <a:xfrm>
            <a:off x="8763000" y="3415504"/>
            <a:ext cx="3429000" cy="3442496"/>
          </a:xfrm>
          <a:blipFill>
            <a:blip r:embed="rId2">
              <a:alphaModFix amt="70000"/>
            </a:blip>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2775433756"/>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1371601" y="2057399"/>
            <a:ext cx="3429000" cy="1868557"/>
          </a:xfrm>
          <a:noFill/>
        </p:spPr>
        <p:txBody>
          <a:bodyPr anchor="t"/>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5486400" y="2057401"/>
            <a:ext cx="4648200" cy="274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p:txBody>
          <a:bodyPr/>
          <a:lstStyle/>
          <a:p>
            <a:fld id="{4BEBB76A-5642-4655-AA5F-D2E8581DD95F}" type="datetimeFigureOut">
              <a:rPr lang="en-US" smtClean="0"/>
              <a:pPr/>
              <a:t>9/9/26</a:t>
            </a:fld>
            <a:endParaRPr lang="en-US" dirty="0"/>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7CF79DB2-B0CF-4CB1-AE78-9ED1037C015C}" type="slidenum">
              <a:rPr lang="en-US" smtClean="0"/>
              <a:pPr/>
              <a:t>‹#›</a:t>
            </a:fld>
            <a:endParaRPr lang="en-US" dirty="0"/>
          </a:p>
        </p:txBody>
      </p:sp>
    </p:spTree>
    <p:extLst>
      <p:ext uri="{BB962C8B-B14F-4D97-AF65-F5344CB8AC3E}">
        <p14:creationId xmlns:p14="http://schemas.microsoft.com/office/powerpoint/2010/main" val="2122888013"/>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603504" y="1031915"/>
            <a:ext cx="3968496" cy="1494845"/>
          </a:xfrm>
          <a:noFill/>
        </p:spPr>
        <p:txBody>
          <a:bodyPr anchor="t"/>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5090020" y="1001865"/>
            <a:ext cx="6416180" cy="46833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7"/>
            <a:ext cx="1179576" cy="365125"/>
          </a:xfrm>
        </p:spPr>
        <p:txBody>
          <a:bodyPr/>
          <a:lstStyle/>
          <a:p>
            <a:fld id="{4BEBB76A-5642-4655-AA5F-D2E8581DD95F}" type="datetimeFigureOut">
              <a:rPr lang="en-US" smtClean="0"/>
              <a:pPr/>
              <a:t>9/9/26</a:t>
            </a:fld>
            <a:endParaRPr lang="en-US" dirty="0"/>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7CF79DB2-B0CF-4CB1-AE78-9ED1037C015C}" type="slidenum">
              <a:rPr lang="en-US" smtClean="0"/>
              <a:pPr/>
              <a:t>‹#›</a:t>
            </a:fld>
            <a:endParaRPr lang="en-US" dirty="0"/>
          </a:p>
        </p:txBody>
      </p:sp>
    </p:spTree>
    <p:extLst>
      <p:ext uri="{BB962C8B-B14F-4D97-AF65-F5344CB8AC3E}">
        <p14:creationId xmlns:p14="http://schemas.microsoft.com/office/powerpoint/2010/main" val="3789536962"/>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Content with Picture">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0" y="0"/>
            <a:ext cx="3124200" cy="6858000"/>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2438400" y="0"/>
            <a:ext cx="7391400" cy="1207008"/>
          </a:xfrm>
        </p:spPr>
        <p:txBody>
          <a:bodyPr lIns="137160" tIns="137160" bIns="91440" anchor="b"/>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3733800" y="1367622"/>
            <a:ext cx="7929006" cy="44775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a:extLst>
              <a:ext uri="{FF2B5EF4-FFF2-40B4-BE49-F238E27FC236}">
                <a16:creationId xmlns:a16="http://schemas.microsoft.com/office/drawing/2014/main" id="{BB460515-4779-2CA9-5335-1F4AD158B79D}"/>
              </a:ext>
              <a:ext uri="{C183D7F6-B498-43B3-948B-1728B52AA6E4}">
                <adec:decorative xmlns:adec="http://schemas.microsoft.com/office/drawing/2017/decorative" val="1"/>
              </a:ext>
            </a:extLst>
          </p:cNvPr>
          <p:cNvCxnSpPr>
            <a:cxnSpLocks/>
          </p:cNvCxnSpPr>
          <p:nvPr/>
        </p:nvCxnSpPr>
        <p:spPr>
          <a:xfrm>
            <a:off x="3810000" y="6210300"/>
            <a:ext cx="7696200" cy="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3657601" y="6029868"/>
            <a:ext cx="2024542" cy="365125"/>
          </a:xfrm>
        </p:spPr>
        <p:txBody>
          <a:bodyPr/>
          <a:lstStyle/>
          <a:p>
            <a:endParaRPr lang="en-US" dirty="0"/>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8"/>
            <a:ext cx="1179576" cy="365125"/>
          </a:xfrm>
        </p:spPr>
        <p:txBody>
          <a:bodyPr/>
          <a:lstStyle/>
          <a:p>
            <a:fld id="{4BEBB76A-5642-4655-AA5F-D2E8581DD95F}" type="datetimeFigureOut">
              <a:rPr lang="en-US" smtClean="0"/>
              <a:pPr/>
              <a:t>9/9/26</a:t>
            </a:fld>
            <a:endParaRPr lang="en-US" dirty="0"/>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7CF79DB2-B0CF-4CB1-AE78-9ED1037C015C}" type="slidenum">
              <a:rPr lang="en-US" smtClean="0"/>
              <a:pPr/>
              <a:t>‹#›</a:t>
            </a:fld>
            <a:endParaRPr lang="en-US" dirty="0"/>
          </a:p>
        </p:txBody>
      </p:sp>
    </p:spTree>
    <p:extLst>
      <p:ext uri="{BB962C8B-B14F-4D97-AF65-F5344CB8AC3E}">
        <p14:creationId xmlns:p14="http://schemas.microsoft.com/office/powerpoint/2010/main" val="343419544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0" y="0"/>
            <a:ext cx="5486400" cy="5562600"/>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5063318" y="0"/>
            <a:ext cx="4385481" cy="1796124"/>
          </a:xfrm>
        </p:spPr>
        <p:txBody>
          <a:bodyPr lIns="137160"/>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6055056" y="1965281"/>
            <a:ext cx="4859992" cy="37328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p:txBody>
          <a:bodyPr/>
          <a:lstStyle/>
          <a:p>
            <a:fld id="{4BEBB76A-5642-4655-AA5F-D2E8581DD95F}" type="datetimeFigureOut">
              <a:rPr lang="en-US" smtClean="0"/>
              <a:pPr/>
              <a:t>9/9/26</a:t>
            </a:fld>
            <a:endParaRPr lang="en-US" dirty="0"/>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7CF79DB2-B0CF-4CB1-AE78-9ED1037C015C}" type="slidenum">
              <a:rPr lang="en-US" smtClean="0"/>
              <a:pPr/>
              <a:t>‹#›</a:t>
            </a:fld>
            <a:endParaRPr lang="en-US" dirty="0"/>
          </a:p>
        </p:txBody>
      </p:sp>
    </p:spTree>
    <p:extLst>
      <p:ext uri="{BB962C8B-B14F-4D97-AF65-F5344CB8AC3E}">
        <p14:creationId xmlns:p14="http://schemas.microsoft.com/office/powerpoint/2010/main" val="2466574089"/>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603504" y="499475"/>
            <a:ext cx="3625442" cy="1474692"/>
          </a:xfrm>
          <a:noFill/>
        </p:spPr>
        <p:txBody>
          <a:bodyPr/>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605432" y="2124222"/>
            <a:ext cx="3567404" cy="34887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Picture Placeholder 15">
            <a:extLst>
              <a:ext uri="{FF2B5EF4-FFF2-40B4-BE49-F238E27FC236}">
                <a16:creationId xmlns:a16="http://schemas.microsoft.com/office/drawing/2014/main" id="{16CAFF7D-6BAD-AE1B-CFE3-A9AB4D8667C6}"/>
              </a:ext>
            </a:extLst>
          </p:cNvPr>
          <p:cNvSpPr>
            <a:spLocks noGrp="1"/>
          </p:cNvSpPr>
          <p:nvPr>
            <p:ph type="pic" sz="quarter" idx="13" hasCustomPrompt="1"/>
          </p:nvPr>
        </p:nvSpPr>
        <p:spPr>
          <a:xfrm>
            <a:off x="4800601" y="0"/>
            <a:ext cx="7391400" cy="5562600"/>
          </a:xfrm>
          <a:blipFill>
            <a:blip r:embed="rId2">
              <a:alphaModFix amt="70000"/>
            </a:blip>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8"/>
            <a:ext cx="1179576" cy="365125"/>
          </a:xfrm>
        </p:spPr>
        <p:txBody>
          <a:bodyPr/>
          <a:lstStyle/>
          <a:p>
            <a:fld id="{4BEBB76A-5642-4655-AA5F-D2E8581DD95F}" type="datetimeFigureOut">
              <a:rPr lang="en-US" smtClean="0"/>
              <a:pPr/>
              <a:t>9/9/26</a:t>
            </a:fld>
            <a:endParaRPr lang="en-US" dirty="0"/>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38206" y="6029868"/>
            <a:ext cx="429372" cy="365125"/>
          </a:xfrm>
        </p:spPr>
        <p:txBody>
          <a:bodyPr/>
          <a:lstStyle/>
          <a:p>
            <a:fld id="{7CF79DB2-B0CF-4CB1-AE78-9ED1037C015C}" type="slidenum">
              <a:rPr lang="en-US" smtClean="0"/>
              <a:pPr/>
              <a:t>‹#›</a:t>
            </a:fld>
            <a:endParaRPr lang="en-US" dirty="0"/>
          </a:p>
        </p:txBody>
      </p:sp>
    </p:spTree>
    <p:extLst>
      <p:ext uri="{BB962C8B-B14F-4D97-AF65-F5344CB8AC3E}">
        <p14:creationId xmlns:p14="http://schemas.microsoft.com/office/powerpoint/2010/main" val="941445912"/>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603504" y="430047"/>
            <a:ext cx="4939005" cy="1166270"/>
          </a:xfrm>
          <a:noFill/>
        </p:spPr>
        <p:txBody>
          <a:bodyPr/>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605432" y="1746792"/>
            <a:ext cx="5776896" cy="3969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Picture Placeholder 15">
            <a:extLst>
              <a:ext uri="{FF2B5EF4-FFF2-40B4-BE49-F238E27FC236}">
                <a16:creationId xmlns:a16="http://schemas.microsoft.com/office/drawing/2014/main" id="{16CAFF7D-6BAD-AE1B-CFE3-A9AB4D8667C6}"/>
              </a:ext>
            </a:extLst>
          </p:cNvPr>
          <p:cNvSpPr>
            <a:spLocks noGrp="1"/>
          </p:cNvSpPr>
          <p:nvPr>
            <p:ph type="pic" sz="quarter" idx="13" hasCustomPrompt="1"/>
          </p:nvPr>
        </p:nvSpPr>
        <p:spPr>
          <a:xfrm>
            <a:off x="7391400" y="0"/>
            <a:ext cx="4800600" cy="5562600"/>
          </a:xfrm>
          <a:blipFill>
            <a:blip r:embed="rId2">
              <a:alphaModFix amt="70000"/>
            </a:blip>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8"/>
            <a:ext cx="1179576" cy="365125"/>
          </a:xfrm>
        </p:spPr>
        <p:txBody>
          <a:bodyPr/>
          <a:lstStyle/>
          <a:p>
            <a:fld id="{4BEBB76A-5642-4655-AA5F-D2E8581DD95F}" type="datetimeFigureOut">
              <a:rPr lang="en-US" smtClean="0"/>
              <a:pPr/>
              <a:t>9/9/26</a:t>
            </a:fld>
            <a:endParaRPr lang="en-US" dirty="0"/>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38206" y="6029868"/>
            <a:ext cx="429372" cy="365125"/>
          </a:xfrm>
        </p:spPr>
        <p:txBody>
          <a:bodyPr/>
          <a:lstStyle/>
          <a:p>
            <a:fld id="{7CF79DB2-B0CF-4CB1-AE78-9ED1037C015C}" type="slidenum">
              <a:rPr lang="en-US" smtClean="0"/>
              <a:pPr/>
              <a:t>‹#›</a:t>
            </a:fld>
            <a:endParaRPr lang="en-US" dirty="0"/>
          </a:p>
        </p:txBody>
      </p:sp>
    </p:spTree>
    <p:extLst>
      <p:ext uri="{BB962C8B-B14F-4D97-AF65-F5344CB8AC3E}">
        <p14:creationId xmlns:p14="http://schemas.microsoft.com/office/powerpoint/2010/main" val="2325006862"/>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Content with Picture 5">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0" y="0"/>
            <a:ext cx="7848600" cy="6858000"/>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7450456" y="0"/>
            <a:ext cx="4142830" cy="1978681"/>
          </a:xfrm>
        </p:spPr>
        <p:txBody>
          <a:bodyPr lIns="137160"/>
          <a:lstStyle>
            <a:lvl1pPr>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8442196" y="2112973"/>
            <a:ext cx="3151090" cy="36782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8439912" y="6029868"/>
            <a:ext cx="1911096" cy="365125"/>
          </a:xfrm>
          <a:noFill/>
        </p:spPr>
        <p:txBody>
          <a:bodyPr/>
          <a:lstStyle/>
          <a:p>
            <a:endParaRPr lang="en-US" dirty="0"/>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351008" y="6029868"/>
            <a:ext cx="890077" cy="365125"/>
          </a:xfrm>
          <a:noFill/>
        </p:spPr>
        <p:txBody>
          <a:bodyPr/>
          <a:lstStyle/>
          <a:p>
            <a:fld id="{4BEBB76A-5642-4655-AA5F-D2E8581DD95F}" type="datetimeFigureOut">
              <a:rPr lang="en-US" smtClean="0"/>
              <a:pPr/>
              <a:t>9/9/26</a:t>
            </a:fld>
            <a:endParaRPr lang="en-US" dirty="0"/>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a:lstStyle/>
          <a:p>
            <a:fld id="{7CF79DB2-B0CF-4CB1-AE78-9ED1037C015C}" type="slidenum">
              <a:rPr lang="en-US" smtClean="0"/>
              <a:pPr/>
              <a:t>‹#›</a:t>
            </a:fld>
            <a:endParaRPr lang="en-US" dirty="0"/>
          </a:p>
        </p:txBody>
      </p:sp>
    </p:spTree>
    <p:extLst>
      <p:ext uri="{BB962C8B-B14F-4D97-AF65-F5344CB8AC3E}">
        <p14:creationId xmlns:p14="http://schemas.microsoft.com/office/powerpoint/2010/main" val="3087559679"/>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Content with Picture 6">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EEB1BA68-9980-8CBB-7BAF-A1D760EB21EC}"/>
              </a:ext>
            </a:extLst>
          </p:cNvPr>
          <p:cNvSpPr>
            <a:spLocks noGrp="1"/>
          </p:cNvSpPr>
          <p:nvPr>
            <p:ph type="pic" sz="quarter" idx="13" hasCustomPrompt="1"/>
          </p:nvPr>
        </p:nvSpPr>
        <p:spPr>
          <a:xfrm>
            <a:off x="0" y="1"/>
            <a:ext cx="12192000" cy="6858000"/>
          </a:xfrm>
          <a:custGeom>
            <a:avLst/>
            <a:gdLst>
              <a:gd name="connsiteX0" fmla="*/ 480060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5562599 h 6858000"/>
              <a:gd name="connsiteX5" fmla="*/ 4800600 w 12192000"/>
              <a:gd name="connsiteY5" fmla="*/ 55625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858000">
                <a:moveTo>
                  <a:pt x="4800600" y="0"/>
                </a:moveTo>
                <a:lnTo>
                  <a:pt x="12192000" y="0"/>
                </a:lnTo>
                <a:lnTo>
                  <a:pt x="12192000" y="6858000"/>
                </a:lnTo>
                <a:lnTo>
                  <a:pt x="0" y="6858000"/>
                </a:lnTo>
                <a:lnTo>
                  <a:pt x="0" y="5562599"/>
                </a:lnTo>
                <a:lnTo>
                  <a:pt x="4800600" y="5562599"/>
                </a:lnTo>
                <a:close/>
              </a:path>
            </a:pathLst>
          </a:custGeom>
          <a:blipFill>
            <a:blip r:embed="rId2">
              <a:alphaModFix amt="70000"/>
            </a:blip>
            <a:stretch>
              <a:fillRect/>
            </a:stretch>
          </a:blipFill>
        </p:spPr>
        <p:txBody>
          <a:bodyPr wrap="square">
            <a:noAutofit/>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603504" y="1001376"/>
            <a:ext cx="3601122" cy="1362458"/>
          </a:xfrm>
          <a:noFill/>
        </p:spPr>
        <p:txBody>
          <a:bodyPr/>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603504" y="2496848"/>
            <a:ext cx="3601122" cy="2303752"/>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3504" y="503237"/>
            <a:ext cx="1907799" cy="365125"/>
          </a:xfrm>
          <a:noFill/>
        </p:spPr>
        <p:txBody>
          <a:bodyPr/>
          <a:lstStyle>
            <a:lvl1pPr algn="l">
              <a:defRPr/>
            </a:lvl1pPr>
          </a:lstStyle>
          <a:p>
            <a:endParaRPr lang="en-US" dirty="0"/>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603504" y="4800600"/>
            <a:ext cx="1256738" cy="365125"/>
          </a:xfrm>
          <a:noFill/>
        </p:spPr>
        <p:txBody>
          <a:bodyPr/>
          <a:lstStyle>
            <a:lvl1pPr algn="l">
              <a:defRPr/>
            </a:lvl1pPr>
          </a:lstStyle>
          <a:p>
            <a:fld id="{4BEBB76A-5642-4655-AA5F-D2E8581DD95F}" type="datetimeFigureOut">
              <a:rPr lang="en-US" smtClean="0"/>
              <a:pPr/>
              <a:t>9/9/26</a:t>
            </a:fld>
            <a:endParaRPr lang="en-US" dirty="0"/>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3947641" y="4800600"/>
            <a:ext cx="429372" cy="365125"/>
          </a:xfrm>
          <a:noFill/>
        </p:spPr>
        <p:txBody>
          <a:bodyPr/>
          <a:lstStyle/>
          <a:p>
            <a:fld id="{7CF79DB2-B0CF-4CB1-AE78-9ED1037C015C}" type="slidenum">
              <a:rPr lang="en-US" smtClean="0"/>
              <a:pPr/>
              <a:t>‹#›</a:t>
            </a:fld>
            <a:endParaRPr lang="en-US" dirty="0"/>
          </a:p>
        </p:txBody>
      </p:sp>
    </p:spTree>
    <p:extLst>
      <p:ext uri="{BB962C8B-B14F-4D97-AF65-F5344CB8AC3E}">
        <p14:creationId xmlns:p14="http://schemas.microsoft.com/office/powerpoint/2010/main" val="780938554"/>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603504" y="4673955"/>
            <a:ext cx="3154680" cy="1287913"/>
          </a:xfrm>
          <a:noFill/>
        </p:spPr>
        <p:txBody>
          <a:bodyPr anchor="t"/>
          <a:lstStyle>
            <a:lvl1pPr>
              <a:defRPr/>
            </a:lvl1pPr>
          </a:lstStyle>
          <a:p>
            <a:r>
              <a:rPr lang="en-US" dirty="0"/>
              <a:t>Click to Edit Master Title style</a:t>
            </a:r>
          </a:p>
        </p:txBody>
      </p:sp>
      <p:sp>
        <p:nvSpPr>
          <p:cNvPr id="16" name="Picture Placeholder 15">
            <a:extLst>
              <a:ext uri="{FF2B5EF4-FFF2-40B4-BE49-F238E27FC236}">
                <a16:creationId xmlns:a16="http://schemas.microsoft.com/office/drawing/2014/main" id="{16CAFF7D-6BAD-AE1B-CFE3-A9AB4D8667C6}"/>
              </a:ext>
            </a:extLst>
          </p:cNvPr>
          <p:cNvSpPr>
            <a:spLocks noGrp="1"/>
          </p:cNvSpPr>
          <p:nvPr>
            <p:ph type="pic" sz="quarter" idx="13" hasCustomPrompt="1"/>
          </p:nvPr>
        </p:nvSpPr>
        <p:spPr>
          <a:xfrm>
            <a:off x="0" y="0"/>
            <a:ext cx="12191999" cy="4114800"/>
          </a:xfrm>
          <a:blipFill>
            <a:blip r:embed="rId2">
              <a:alphaModFix amt="70000"/>
            </a:blip>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4114800" y="4647060"/>
            <a:ext cx="7552114" cy="1382807"/>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noFill/>
        </p:spPr>
        <p:txBody>
          <a:bodyPr/>
          <a:lstStyle/>
          <a:p>
            <a:endParaRPr lang="en-US" dirty="0"/>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8"/>
            <a:ext cx="1179576" cy="365125"/>
          </a:xfrm>
          <a:noFill/>
        </p:spPr>
        <p:txBody>
          <a:bodyPr/>
          <a:lstStyle/>
          <a:p>
            <a:fld id="{4BEBB76A-5642-4655-AA5F-D2E8581DD95F}" type="datetimeFigureOut">
              <a:rPr lang="en-US" smtClean="0"/>
              <a:pPr/>
              <a:t>9/9/26</a:t>
            </a:fld>
            <a:endParaRPr lang="en-US" dirty="0"/>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37542" y="6029868"/>
            <a:ext cx="429372" cy="365125"/>
          </a:xfrm>
          <a:noFill/>
        </p:spPr>
        <p:txBody>
          <a:bodyPr/>
          <a:lstStyle/>
          <a:p>
            <a:fld id="{7CF79DB2-B0CF-4CB1-AE78-9ED1037C015C}" type="slidenum">
              <a:rPr lang="en-US" smtClean="0"/>
              <a:pPr/>
              <a:t>‹#›</a:t>
            </a:fld>
            <a:endParaRPr lang="en-US" dirty="0"/>
          </a:p>
        </p:txBody>
      </p:sp>
    </p:spTree>
    <p:extLst>
      <p:ext uri="{BB962C8B-B14F-4D97-AF65-F5344CB8AC3E}">
        <p14:creationId xmlns:p14="http://schemas.microsoft.com/office/powerpoint/2010/main" val="3300933296"/>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603505" y="337062"/>
            <a:ext cx="6787898" cy="845931"/>
          </a:xfrm>
        </p:spPr>
        <p:txBody>
          <a:bodyPr tIns="91440" bIns="91440"/>
          <a:lstStyle>
            <a:lvl1pPr>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9705468" y="637706"/>
            <a:ext cx="1907799" cy="365125"/>
          </a:xfrm>
        </p:spPr>
        <p:txBody>
          <a:bodyPr anchor="t"/>
          <a:lstStyle>
            <a:lvl1pPr algn="r">
              <a:defRPr/>
            </a:lvl1pPr>
          </a:lstStyle>
          <a:p>
            <a:endParaRPr lang="en-US" dirty="0"/>
          </a:p>
        </p:txBody>
      </p:sp>
      <p:sp>
        <p:nvSpPr>
          <p:cNvPr id="11" name="Picture Placeholder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0" y="1371600"/>
            <a:ext cx="7391402" cy="5486400"/>
          </a:xfrm>
          <a:blipFill>
            <a:blip r:embed="rId2">
              <a:alphaModFix amt="70000"/>
            </a:blip>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7966163" y="1266737"/>
            <a:ext cx="2894795" cy="47631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p:txBody>
          <a:bodyPr/>
          <a:lstStyle/>
          <a:p>
            <a:fld id="{4BEBB76A-5642-4655-AA5F-D2E8581DD95F}" type="datetimeFigureOut">
              <a:rPr lang="en-US" smtClean="0"/>
              <a:pPr/>
              <a:t>9/9/26</a:t>
            </a:fld>
            <a:endParaRPr lang="en-US" dirty="0"/>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7CF79DB2-B0CF-4CB1-AE78-9ED1037C015C}" type="slidenum">
              <a:rPr lang="en-US" smtClean="0"/>
              <a:pPr/>
              <a:t>‹#›</a:t>
            </a:fld>
            <a:endParaRPr lang="en-US" dirty="0"/>
          </a:p>
        </p:txBody>
      </p:sp>
      <p:cxnSp>
        <p:nvCxnSpPr>
          <p:cNvPr id="12" name="Straight Connector 11">
            <a:extLst>
              <a:ext uri="{FF2B5EF4-FFF2-40B4-BE49-F238E27FC236}">
                <a16:creationId xmlns:a16="http://schemas.microsoft.com/office/drawing/2014/main" id="{DF397562-DA4B-EE6B-8F6C-1CE4F33EBED1}"/>
              </a:ext>
              <a:ext uri="{C183D7F6-B498-43B3-948B-1728B52AA6E4}">
                <adec:decorative xmlns:adec="http://schemas.microsoft.com/office/drawing/2017/decorative" val="1"/>
              </a:ext>
            </a:extLst>
          </p:cNvPr>
          <p:cNvCxnSpPr>
            <a:cxnSpLocks/>
          </p:cNvCxnSpPr>
          <p:nvPr/>
        </p:nvCxnSpPr>
        <p:spPr>
          <a:xfrm>
            <a:off x="11502704" y="1028700"/>
            <a:ext cx="0" cy="480060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0691685"/>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0" y="1"/>
            <a:ext cx="4800600" cy="4822372"/>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1002085" y="4374100"/>
            <a:ext cx="3897905" cy="1380814"/>
          </a:xfrm>
        </p:spPr>
        <p:txBody>
          <a:bodyPr lIns="137160" tIns="137160" anchor="t"/>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5389516" y="685800"/>
            <a:ext cx="5430884" cy="52049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2974" y="6029867"/>
            <a:ext cx="1911096" cy="365126"/>
          </a:xfrm>
          <a:solidFill>
            <a:schemeClr val="bg1"/>
          </a:solidFill>
        </p:spPr>
        <p:txBody>
          <a:bodyPr anchor="ctr"/>
          <a:lstStyle>
            <a:lvl1pPr algn="l">
              <a:defRPr/>
            </a:lvl1pPr>
          </a:lstStyle>
          <a:p>
            <a:endParaRPr lang="en-US" dirty="0"/>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8"/>
            <a:ext cx="1179576" cy="365125"/>
          </a:xfrm>
          <a:solidFill>
            <a:schemeClr val="bg1"/>
          </a:solidFill>
        </p:spPr>
        <p:txBody>
          <a:bodyPr/>
          <a:lstStyle/>
          <a:p>
            <a:fld id="{4BEBB76A-5642-4655-AA5F-D2E8581DD95F}" type="datetimeFigureOut">
              <a:rPr lang="en-US" smtClean="0"/>
              <a:pPr/>
              <a:t>9/9/26</a:t>
            </a:fld>
            <a:endParaRPr lang="en-US" dirty="0"/>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7CF79DB2-B0CF-4CB1-AE78-9ED1037C015C}" type="slidenum">
              <a:rPr lang="en-US" smtClean="0"/>
              <a:pPr/>
              <a:t>‹#›</a:t>
            </a:fld>
            <a:endParaRPr lang="en-US" dirty="0"/>
          </a:p>
        </p:txBody>
      </p:sp>
    </p:spTree>
    <p:extLst>
      <p:ext uri="{BB962C8B-B14F-4D97-AF65-F5344CB8AC3E}">
        <p14:creationId xmlns:p14="http://schemas.microsoft.com/office/powerpoint/2010/main" val="574699327"/>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 preserve="1">
  <p:cSld name="Number Larg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424EAB6-808C-672B-68A5-49764748CDD8}"/>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4800599" y="5149121"/>
            <a:ext cx="6861107" cy="842527"/>
          </a:xfrm>
          <a:noFill/>
        </p:spPr>
        <p:txBody>
          <a:bodyPr anchor="t"/>
          <a:lstStyle>
            <a:lvl1pPr algn="r">
              <a:defRPr b="0" cap="all" baseline="0">
                <a:solidFill>
                  <a:schemeClr val="accent1"/>
                </a:solidFill>
                <a:effectLst/>
                <a:latin typeface="+mj-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hasCustomPrompt="1"/>
          </p:nvPr>
        </p:nvSpPr>
        <p:spPr>
          <a:xfrm>
            <a:off x="434196" y="120765"/>
            <a:ext cx="10723000" cy="4260404"/>
          </a:xfrm>
        </p:spPr>
        <p:txBody>
          <a:bodyPr lIns="0" tIns="0" rIns="0" bIns="0" anchor="b">
            <a:normAutofit/>
          </a:bodyPr>
          <a:lstStyle>
            <a:lvl1pPr marL="0" indent="0">
              <a:buNone/>
              <a:defRPr sz="28000" spc="-200" baseline="0">
                <a:solidFill>
                  <a:schemeClr val="accent3"/>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5431" y="6029867"/>
            <a:ext cx="2137769" cy="365125"/>
          </a:xfrm>
          <a:noFill/>
        </p:spPr>
        <p:txBody>
          <a:bodyPr/>
          <a:lstStyle>
            <a:lvl1pPr>
              <a:defRPr b="0">
                <a:solidFill>
                  <a:schemeClr val="tx2"/>
                </a:solidFill>
              </a:defRPr>
            </a:lvl1pPr>
          </a:lstStyle>
          <a:p>
            <a:endParaRPr lang="en-US" dirty="0"/>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noFill/>
        </p:spPr>
        <p:txBody>
          <a:bodyPr/>
          <a:lstStyle>
            <a:lvl1pPr>
              <a:defRPr>
                <a:solidFill>
                  <a:schemeClr val="tx2"/>
                </a:solidFill>
              </a:defRPr>
            </a:lvl1pPr>
          </a:lstStyle>
          <a:p>
            <a:fld id="{4BEBB76A-5642-4655-AA5F-D2E8581DD95F}" type="datetimeFigureOut">
              <a:rPr lang="en-US" smtClean="0"/>
              <a:pPr/>
              <a:t>9/9/26</a:t>
            </a:fld>
            <a:endParaRPr lang="en-US" dirty="0"/>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a:lstStyle>
            <a:lvl1pPr>
              <a:defRPr>
                <a:solidFill>
                  <a:schemeClr val="tx2"/>
                </a:solidFill>
              </a:defRPr>
            </a:lvl1pPr>
          </a:lstStyle>
          <a:p>
            <a:fld id="{7CF79DB2-B0CF-4CB1-AE78-9ED1037C015C}" type="slidenum">
              <a:rPr lang="en-US" smtClean="0"/>
              <a:pPr/>
              <a:t>‹#›</a:t>
            </a:fld>
            <a:endParaRPr lang="en-US" dirty="0"/>
          </a:p>
        </p:txBody>
      </p:sp>
      <p:cxnSp>
        <p:nvCxnSpPr>
          <p:cNvPr id="9" name="Straight Connector 8">
            <a:extLst>
              <a:ext uri="{FF2B5EF4-FFF2-40B4-BE49-F238E27FC236}">
                <a16:creationId xmlns:a16="http://schemas.microsoft.com/office/drawing/2014/main" id="{838393CD-94B6-EC8A-E14F-A09689A25C51}"/>
              </a:ext>
              <a:ext uri="{C183D7F6-B498-43B3-948B-1728B52AA6E4}">
                <adec:decorative xmlns:adec="http://schemas.microsoft.com/office/drawing/2017/decorative" val="1"/>
              </a:ext>
            </a:extLst>
          </p:cNvPr>
          <p:cNvCxnSpPr>
            <a:cxnSpLocks/>
          </p:cNvCxnSpPr>
          <p:nvPr/>
        </p:nvCxnSpPr>
        <p:spPr>
          <a:xfrm>
            <a:off x="11503594" y="675861"/>
            <a:ext cx="0" cy="4184295"/>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4494787"/>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 preserve="1">
  <p:cSld name="Statem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65FCAFD-B73A-5597-B603-55FD5D3AAC1E}"/>
              </a:ext>
              <a:ext uri="{C183D7F6-B498-43B3-948B-1728B52AA6E4}">
                <adec:decorative xmlns:adec="http://schemas.microsoft.com/office/drawing/2017/decorative" val="1"/>
              </a:ext>
            </a:extLst>
          </p:cNvPr>
          <p:cNvSpPr/>
          <p:nvPr/>
        </p:nvSpPr>
        <p:spPr>
          <a:xfrm>
            <a:off x="1" y="0"/>
            <a:ext cx="12192000" cy="6858000"/>
          </a:xfrm>
          <a:prstGeom prst="rect">
            <a:avLst/>
          </a:prstGeom>
          <a:solidFill>
            <a:schemeClr val="accent2">
              <a:lumMod val="60000"/>
              <a:lumOff val="4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8A4F"/>
              </a:solidFill>
            </a:endParaRPr>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605431" y="-785191"/>
            <a:ext cx="10981137" cy="640080"/>
          </a:xfrm>
          <a:noFill/>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hasCustomPrompt="1"/>
          </p:nvPr>
        </p:nvSpPr>
        <p:spPr>
          <a:xfrm>
            <a:off x="337930" y="1649896"/>
            <a:ext cx="10169921" cy="4949687"/>
          </a:xfrm>
        </p:spPr>
        <p:txBody>
          <a:bodyPr anchor="b">
            <a:normAutofit/>
          </a:bodyPr>
          <a:lstStyle>
            <a:lvl1pPr marL="0" indent="0">
              <a:lnSpc>
                <a:spcPct val="80000"/>
              </a:lnSpc>
              <a:spcBef>
                <a:spcPts val="0"/>
              </a:spcBef>
              <a:buNone/>
              <a:defRPr sz="7200" cap="all" spc="-100" baseline="0">
                <a:solidFill>
                  <a:schemeClr val="accent1"/>
                </a:solidFill>
                <a:latin typeface="+mj-lt"/>
              </a:defRPr>
            </a:lvl1pPr>
            <a:lvl2pPr marL="457200" indent="0">
              <a:lnSpc>
                <a:spcPct val="80000"/>
              </a:lnSpc>
              <a:buNone/>
              <a:defRPr sz="7200" cap="all" baseline="0">
                <a:solidFill>
                  <a:schemeClr val="bg1"/>
                </a:solidFill>
                <a:latin typeface="+mj-lt"/>
              </a:defRPr>
            </a:lvl2pPr>
            <a:lvl3pPr marL="914400" indent="0">
              <a:lnSpc>
                <a:spcPct val="80000"/>
              </a:lnSpc>
              <a:buNone/>
              <a:defRPr sz="7200" cap="all" baseline="0">
                <a:solidFill>
                  <a:schemeClr val="bg1"/>
                </a:solidFill>
                <a:latin typeface="+mj-lt"/>
              </a:defRPr>
            </a:lvl3pPr>
            <a:lvl4pPr marL="1371600" indent="0">
              <a:lnSpc>
                <a:spcPct val="80000"/>
              </a:lnSpc>
              <a:buNone/>
              <a:defRPr sz="6600" cap="all" baseline="0">
                <a:solidFill>
                  <a:schemeClr val="bg1"/>
                </a:solidFill>
                <a:latin typeface="+mj-lt"/>
              </a:defRPr>
            </a:lvl4pPr>
            <a:lvl5pPr marL="1828800" indent="0">
              <a:lnSpc>
                <a:spcPct val="80000"/>
              </a:lnSpc>
              <a:buNone/>
              <a:defRPr sz="6600" cap="all" baseline="0">
                <a:solidFill>
                  <a:schemeClr val="bg1"/>
                </a:solidFill>
                <a:latin typeface="+mj-lt"/>
              </a:defRPr>
            </a:lvl5pPr>
          </a:lstStyle>
          <a:p>
            <a:pPr lvl="0"/>
            <a:r>
              <a:rPr lang="en-US" dirty="0"/>
              <a:t>Click to edit statement</a:t>
            </a:r>
          </a:p>
        </p:txBody>
      </p:sp>
      <p:cxnSp>
        <p:nvCxnSpPr>
          <p:cNvPr id="9" name="Straight Connector 8">
            <a:extLst>
              <a:ext uri="{FF2B5EF4-FFF2-40B4-BE49-F238E27FC236}">
                <a16:creationId xmlns:a16="http://schemas.microsoft.com/office/drawing/2014/main" id="{E9C1887E-643E-BB68-F557-E1EAB0A0A644}"/>
              </a:ext>
              <a:ext uri="{C183D7F6-B498-43B3-948B-1728B52AA6E4}">
                <adec:decorative xmlns:adec="http://schemas.microsoft.com/office/drawing/2017/decorative" val="1"/>
              </a:ext>
            </a:extLst>
          </p:cNvPr>
          <p:cNvCxnSpPr>
            <a:cxnSpLocks/>
          </p:cNvCxnSpPr>
          <p:nvPr/>
        </p:nvCxnSpPr>
        <p:spPr>
          <a:xfrm flipH="1">
            <a:off x="926297" y="685800"/>
            <a:ext cx="10326757" cy="0"/>
          </a:xfrm>
          <a:prstGeom prst="line">
            <a:avLst/>
          </a:prstGeom>
          <a:ln w="12700">
            <a:solidFill>
              <a:schemeClr val="bg1">
                <a:alpha val="47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5431" y="501227"/>
            <a:ext cx="1907799" cy="365125"/>
          </a:xfrm>
          <a:solidFill>
            <a:schemeClr val="accent2">
              <a:lumMod val="60000"/>
              <a:lumOff val="40000"/>
            </a:schemeClr>
          </a:solidFill>
        </p:spPr>
        <p:txBody>
          <a:bodyPr/>
          <a:lstStyle>
            <a:lvl1pPr>
              <a:defRPr b="0" spc="0">
                <a:solidFill>
                  <a:schemeClr val="bg1"/>
                </a:solidFill>
              </a:defRPr>
            </a:lvl1pPr>
          </a:lstStyle>
          <a:p>
            <a:endParaRPr lang="en-US" dirty="0"/>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9900458" y="501227"/>
            <a:ext cx="1256738" cy="365125"/>
          </a:xfrm>
          <a:solidFill>
            <a:schemeClr val="accent2">
              <a:lumMod val="60000"/>
              <a:lumOff val="40000"/>
            </a:schemeClr>
          </a:solidFill>
        </p:spPr>
        <p:txBody>
          <a:bodyPr/>
          <a:lstStyle>
            <a:lvl1pPr>
              <a:defRPr>
                <a:solidFill>
                  <a:schemeClr val="bg1"/>
                </a:solidFill>
              </a:defRPr>
            </a:lvl1pPr>
          </a:lstStyle>
          <a:p>
            <a:fld id="{4BEBB76A-5642-4655-AA5F-D2E8581DD95F}" type="datetimeFigureOut">
              <a:rPr lang="en-US" smtClean="0"/>
              <a:pPr/>
              <a:t>9/9/26</a:t>
            </a:fld>
            <a:endParaRPr lang="en-US" dirty="0"/>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157196" y="501227"/>
            <a:ext cx="429372" cy="365125"/>
          </a:xfrm>
          <a:solidFill>
            <a:schemeClr val="accent2">
              <a:lumMod val="60000"/>
              <a:lumOff val="40000"/>
            </a:schemeClr>
          </a:solidFill>
        </p:spPr>
        <p:txBody>
          <a:bodyPr/>
          <a:lstStyle>
            <a:lvl1pPr>
              <a:defRPr>
                <a:solidFill>
                  <a:schemeClr val="bg1"/>
                </a:solidFill>
              </a:defRPr>
            </a:lvl1pPr>
          </a:lstStyle>
          <a:p>
            <a:fld id="{7CF79DB2-B0CF-4CB1-AE78-9ED1037C015C}" type="slidenum">
              <a:rPr lang="en-US" smtClean="0"/>
              <a:pPr/>
              <a:t>‹#›</a:t>
            </a:fld>
            <a:endParaRPr lang="en-US" dirty="0"/>
          </a:p>
        </p:txBody>
      </p:sp>
    </p:spTree>
    <p:extLst>
      <p:ext uri="{BB962C8B-B14F-4D97-AF65-F5344CB8AC3E}">
        <p14:creationId xmlns:p14="http://schemas.microsoft.com/office/powerpoint/2010/main" val="1613445025"/>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052C017-FC5C-A7A2-BA15-6C113717C33C}"/>
              </a:ext>
              <a:ext uri="{C183D7F6-B498-43B3-948B-1728B52AA6E4}">
                <adec:decorative xmlns:adec="http://schemas.microsoft.com/office/drawing/2017/decorative" val="1"/>
              </a:ext>
            </a:extLst>
          </p:cNvPr>
          <p:cNvSpPr/>
          <p:nvPr/>
        </p:nvSpPr>
        <p:spPr>
          <a:xfrm>
            <a:off x="0" y="0"/>
            <a:ext cx="12191999" cy="6858001"/>
          </a:xfrm>
          <a:prstGeom prst="rect">
            <a:avLst/>
          </a:prstGeom>
          <a:solidFill>
            <a:schemeClr val="accent3">
              <a:lumMod val="60000"/>
              <a:lumOff val="4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8A4F"/>
              </a:solidFill>
            </a:endParaRPr>
          </a:p>
        </p:txBody>
      </p:sp>
      <p:sp>
        <p:nvSpPr>
          <p:cNvPr id="8" name="Rectangle 7">
            <a:extLst>
              <a:ext uri="{FF2B5EF4-FFF2-40B4-BE49-F238E27FC236}">
                <a16:creationId xmlns:a16="http://schemas.microsoft.com/office/drawing/2014/main" id="{358D5F78-0179-D9C3-74D3-62CE152FFECE}"/>
              </a:ext>
              <a:ext uri="{C183D7F6-B498-43B3-948B-1728B52AA6E4}">
                <adec:decorative xmlns:adec="http://schemas.microsoft.com/office/drawing/2017/decorative" val="1"/>
              </a:ext>
            </a:extLst>
          </p:cNvPr>
          <p:cNvSpPr/>
          <p:nvPr/>
        </p:nvSpPr>
        <p:spPr>
          <a:xfrm>
            <a:off x="1" y="2"/>
            <a:ext cx="8763000" cy="5038338"/>
          </a:xfrm>
          <a:prstGeom prst="rect">
            <a:avLst/>
          </a:prstGeom>
          <a:solidFill>
            <a:schemeClr val="accent3">
              <a:lumMod val="40000"/>
              <a:lumOff val="6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0" name="Straight Connector 19">
            <a:extLst>
              <a:ext uri="{FF2B5EF4-FFF2-40B4-BE49-F238E27FC236}">
                <a16:creationId xmlns:a16="http://schemas.microsoft.com/office/drawing/2014/main" id="{ABB386FE-4A21-B72A-BB2B-D4FDFDC3ECA5}"/>
              </a:ext>
              <a:ext uri="{C183D7F6-B498-43B3-948B-1728B52AA6E4}">
                <adec:decorative xmlns:adec="http://schemas.microsoft.com/office/drawing/2017/decorative" val="1"/>
              </a:ext>
            </a:extLst>
          </p:cNvPr>
          <p:cNvCxnSpPr>
            <a:cxnSpLocks/>
          </p:cNvCxnSpPr>
          <p:nvPr/>
        </p:nvCxnSpPr>
        <p:spPr>
          <a:xfrm flipH="1">
            <a:off x="722427" y="6212437"/>
            <a:ext cx="10808612" cy="0"/>
          </a:xfrm>
          <a:prstGeom prst="line">
            <a:avLst/>
          </a:prstGeom>
          <a:ln w="12700">
            <a:solidFill>
              <a:schemeClr val="accent5">
                <a:alpha val="45000"/>
              </a:schemeClr>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D4813FB1-9165-4DD7-C4C2-EAFC20602DB8}"/>
              </a:ext>
            </a:extLst>
          </p:cNvPr>
          <p:cNvSpPr>
            <a:spLocks noGrp="1"/>
          </p:cNvSpPr>
          <p:nvPr>
            <p:ph type="title" hasCustomPrompt="1"/>
          </p:nvPr>
        </p:nvSpPr>
        <p:spPr>
          <a:xfrm>
            <a:off x="4114800" y="5410203"/>
            <a:ext cx="7543800" cy="372746"/>
          </a:xfrm>
          <a:noFill/>
        </p:spPr>
        <p:txBody>
          <a:bodyPr tIns="91440" bIns="91440" anchor="ctr">
            <a:normAutofit/>
          </a:bodyPr>
          <a:lstStyle>
            <a:lvl1pPr algn="r">
              <a:defRPr sz="2000">
                <a:solidFill>
                  <a:schemeClr val="accent1"/>
                </a:solidFill>
              </a:defRPr>
            </a:lvl1pPr>
          </a:lstStyle>
          <a:p>
            <a:r>
              <a:rPr lang="en-US" dirty="0"/>
              <a:t>Quote Author</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hasCustomPrompt="1"/>
          </p:nvPr>
        </p:nvSpPr>
        <p:spPr>
          <a:xfrm>
            <a:off x="603504" y="725556"/>
            <a:ext cx="8845296" cy="3656168"/>
          </a:xfrm>
        </p:spPr>
        <p:txBody>
          <a:bodyPr>
            <a:normAutofit/>
          </a:bodyPr>
          <a:lstStyle>
            <a:lvl1pPr marL="228600" indent="-228600">
              <a:lnSpc>
                <a:spcPct val="85000"/>
              </a:lnSpc>
              <a:spcBef>
                <a:spcPts val="0"/>
              </a:spcBef>
              <a:buNone/>
              <a:defRPr sz="5800" b="0" cap="all" spc="0" baseline="0">
                <a:solidFill>
                  <a:schemeClr val="accent5"/>
                </a:solidFill>
                <a:latin typeface="+mj-lt"/>
              </a:defRPr>
            </a:lvl1pPr>
          </a:lstStyle>
          <a:p>
            <a:pPr lvl="0"/>
            <a:r>
              <a:rPr lang="en-US" dirty="0"/>
              <a:t>Click to edit quote</a:t>
            </a:r>
          </a:p>
        </p:txBody>
      </p:sp>
      <p:sp>
        <p:nvSpPr>
          <p:cNvPr id="10" name="Footer Placeholder 9">
            <a:extLst>
              <a:ext uri="{FF2B5EF4-FFF2-40B4-BE49-F238E27FC236}">
                <a16:creationId xmlns:a16="http://schemas.microsoft.com/office/drawing/2014/main" id="{94F49A81-8721-B846-5567-52769C04D66C}"/>
              </a:ext>
            </a:extLst>
          </p:cNvPr>
          <p:cNvSpPr>
            <a:spLocks noGrp="1"/>
          </p:cNvSpPr>
          <p:nvPr>
            <p:ph type="ftr" sz="quarter" idx="11"/>
          </p:nvPr>
        </p:nvSpPr>
        <p:spPr>
          <a:xfrm>
            <a:off x="605430" y="6029868"/>
            <a:ext cx="1911096" cy="365125"/>
          </a:xfrm>
          <a:solidFill>
            <a:schemeClr val="accent3">
              <a:lumMod val="60000"/>
              <a:lumOff val="40000"/>
            </a:schemeClr>
          </a:solidFill>
        </p:spPr>
        <p:txBody>
          <a:bodyPr/>
          <a:lstStyle>
            <a:lvl1pPr>
              <a:defRPr b="0">
                <a:solidFill>
                  <a:schemeClr val="accent5"/>
                </a:solidFill>
                <a:latin typeface="+mn-lt"/>
              </a:defRPr>
            </a:lvl1pPr>
          </a:lstStyle>
          <a:p>
            <a:endParaRPr lang="en-US" dirty="0"/>
          </a:p>
        </p:txBody>
      </p:sp>
      <p:sp>
        <p:nvSpPr>
          <p:cNvPr id="9" name="Date Placeholder 8">
            <a:extLst>
              <a:ext uri="{FF2B5EF4-FFF2-40B4-BE49-F238E27FC236}">
                <a16:creationId xmlns:a16="http://schemas.microsoft.com/office/drawing/2014/main" id="{FB3E54B7-FFB1-7BFC-0189-A17360728C52}"/>
              </a:ext>
            </a:extLst>
          </p:cNvPr>
          <p:cNvSpPr>
            <a:spLocks noGrp="1"/>
          </p:cNvSpPr>
          <p:nvPr>
            <p:ph type="dt" sz="half" idx="10"/>
          </p:nvPr>
        </p:nvSpPr>
        <p:spPr>
          <a:xfrm>
            <a:off x="9802368" y="6029868"/>
            <a:ext cx="1435608" cy="365125"/>
          </a:xfrm>
          <a:solidFill>
            <a:schemeClr val="accent3">
              <a:lumMod val="60000"/>
              <a:lumOff val="40000"/>
            </a:schemeClr>
          </a:solidFill>
        </p:spPr>
        <p:txBody>
          <a:bodyPr/>
          <a:lstStyle>
            <a:lvl1pPr>
              <a:defRPr b="0">
                <a:solidFill>
                  <a:schemeClr val="accent5"/>
                </a:solidFill>
                <a:latin typeface="+mn-lt"/>
              </a:defRPr>
            </a:lvl1pPr>
          </a:lstStyle>
          <a:p>
            <a:fld id="{4BEBB76A-5642-4655-AA5F-D2E8581DD95F}" type="datetimeFigureOut">
              <a:rPr lang="en-US" smtClean="0"/>
              <a:pPr/>
              <a:t>9/9/26</a:t>
            </a:fld>
            <a:endParaRPr lang="en-US" dirty="0"/>
          </a:p>
        </p:txBody>
      </p:sp>
      <p:sp>
        <p:nvSpPr>
          <p:cNvPr id="11" name="Slide Number Placeholder 10">
            <a:extLst>
              <a:ext uri="{FF2B5EF4-FFF2-40B4-BE49-F238E27FC236}">
                <a16:creationId xmlns:a16="http://schemas.microsoft.com/office/drawing/2014/main" id="{D1DF2706-0EDF-0D3B-C01B-613E7D1BB6CC}"/>
              </a:ext>
            </a:extLst>
          </p:cNvPr>
          <p:cNvSpPr>
            <a:spLocks noGrp="1"/>
          </p:cNvSpPr>
          <p:nvPr>
            <p:ph type="sldNum" sz="quarter" idx="12"/>
          </p:nvPr>
        </p:nvSpPr>
        <p:spPr>
          <a:solidFill>
            <a:schemeClr val="accent3">
              <a:lumMod val="60000"/>
              <a:lumOff val="40000"/>
            </a:schemeClr>
          </a:solidFill>
        </p:spPr>
        <p:txBody>
          <a:bodyPr/>
          <a:lstStyle>
            <a:lvl1pPr>
              <a:defRPr b="0">
                <a:solidFill>
                  <a:schemeClr val="accent5"/>
                </a:solidFill>
                <a:latin typeface="+mn-lt"/>
              </a:defRPr>
            </a:lvl1pPr>
          </a:lstStyle>
          <a:p>
            <a:fld id="{7CF79DB2-B0CF-4CB1-AE78-9ED1037C015C}" type="slidenum">
              <a:rPr lang="en-US" smtClean="0"/>
              <a:pPr/>
              <a:t>‹#›</a:t>
            </a:fld>
            <a:endParaRPr lang="en-US" dirty="0"/>
          </a:p>
        </p:txBody>
      </p:sp>
    </p:spTree>
    <p:extLst>
      <p:ext uri="{BB962C8B-B14F-4D97-AF65-F5344CB8AC3E}">
        <p14:creationId xmlns:p14="http://schemas.microsoft.com/office/powerpoint/2010/main" val="2516598024"/>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50773-1259-8F51-3561-DF3A80B264DE}"/>
              </a:ext>
            </a:extLst>
          </p:cNvPr>
          <p:cNvSpPr>
            <a:spLocks noGrp="1"/>
          </p:cNvSpPr>
          <p:nvPr>
            <p:ph type="title"/>
          </p:nvPr>
        </p:nvSpPr>
        <p:spPr>
          <a:xfrm>
            <a:off x="603504" y="521185"/>
            <a:ext cx="10902696" cy="1070849"/>
          </a:xfrm>
          <a:noFill/>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9C966CF-BE4B-28C8-6D17-E087E97C0E98}"/>
              </a:ext>
            </a:extLst>
          </p:cNvPr>
          <p:cNvSpPr>
            <a:spLocks noGrp="1"/>
          </p:cNvSpPr>
          <p:nvPr>
            <p:ph sz="half" idx="1"/>
          </p:nvPr>
        </p:nvSpPr>
        <p:spPr>
          <a:xfrm>
            <a:off x="605431" y="1756230"/>
            <a:ext cx="5181600" cy="40349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41559437-5037-4EE7-88FA-80C5AA0870F2}"/>
              </a:ext>
            </a:extLst>
          </p:cNvPr>
          <p:cNvSpPr>
            <a:spLocks noGrp="1"/>
          </p:cNvSpPr>
          <p:nvPr>
            <p:ph sz="half" idx="2"/>
          </p:nvPr>
        </p:nvSpPr>
        <p:spPr>
          <a:xfrm>
            <a:off x="6324600" y="1756230"/>
            <a:ext cx="5181600" cy="40349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68326746-DF44-9DEF-8471-A5E1F6CCC502}"/>
              </a:ext>
            </a:extLst>
          </p:cNvPr>
          <p:cNvSpPr>
            <a:spLocks noGrp="1"/>
          </p:cNvSpPr>
          <p:nvPr>
            <p:ph type="ftr" sz="quarter" idx="11"/>
          </p:nvPr>
        </p:nvSpPr>
        <p:spPr/>
        <p:txBody>
          <a:bodyPr/>
          <a:lstStyle/>
          <a:p>
            <a:endParaRPr lang="en-US" dirty="0"/>
          </a:p>
        </p:txBody>
      </p:sp>
      <p:sp>
        <p:nvSpPr>
          <p:cNvPr id="5" name="Date Placeholder 4">
            <a:extLst>
              <a:ext uri="{FF2B5EF4-FFF2-40B4-BE49-F238E27FC236}">
                <a16:creationId xmlns:a16="http://schemas.microsoft.com/office/drawing/2014/main" id="{15850B58-64D5-F359-1AC8-3D57AA87BFBD}"/>
              </a:ext>
            </a:extLst>
          </p:cNvPr>
          <p:cNvSpPr>
            <a:spLocks noGrp="1"/>
          </p:cNvSpPr>
          <p:nvPr>
            <p:ph type="dt" sz="half" idx="10"/>
          </p:nvPr>
        </p:nvSpPr>
        <p:spPr/>
        <p:txBody>
          <a:bodyPr/>
          <a:lstStyle/>
          <a:p>
            <a:fld id="{4BEBB76A-5642-4655-AA5F-D2E8581DD95F}" type="datetimeFigureOut">
              <a:rPr lang="en-US" smtClean="0"/>
              <a:pPr/>
              <a:t>9/9/26</a:t>
            </a:fld>
            <a:endParaRPr lang="en-US" dirty="0"/>
          </a:p>
        </p:txBody>
      </p:sp>
      <p:sp>
        <p:nvSpPr>
          <p:cNvPr id="7" name="Slide Number Placeholder 6">
            <a:extLst>
              <a:ext uri="{FF2B5EF4-FFF2-40B4-BE49-F238E27FC236}">
                <a16:creationId xmlns:a16="http://schemas.microsoft.com/office/drawing/2014/main" id="{9F6A22FA-48E7-5BF5-6432-6C7A54D7E031}"/>
              </a:ext>
            </a:extLst>
          </p:cNvPr>
          <p:cNvSpPr>
            <a:spLocks noGrp="1"/>
          </p:cNvSpPr>
          <p:nvPr>
            <p:ph type="sldNum" sz="quarter" idx="12"/>
          </p:nvPr>
        </p:nvSpPr>
        <p:spPr/>
        <p:txBody>
          <a:bodyPr/>
          <a:lstStyle/>
          <a:p>
            <a:fld id="{7CF79DB2-B0CF-4CB1-AE78-9ED1037C015C}" type="slidenum">
              <a:rPr lang="en-US" smtClean="0"/>
              <a:pPr/>
              <a:t>‹#›</a:t>
            </a:fld>
            <a:endParaRPr lang="en-US" dirty="0"/>
          </a:p>
        </p:txBody>
      </p:sp>
    </p:spTree>
    <p:extLst>
      <p:ext uri="{BB962C8B-B14F-4D97-AF65-F5344CB8AC3E}">
        <p14:creationId xmlns:p14="http://schemas.microsoft.com/office/powerpoint/2010/main" val="3588107043"/>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D8D87-72DE-A210-5C2D-570A1B01D41E}"/>
              </a:ext>
            </a:extLst>
          </p:cNvPr>
          <p:cNvSpPr>
            <a:spLocks noGrp="1"/>
          </p:cNvSpPr>
          <p:nvPr>
            <p:ph type="title"/>
          </p:nvPr>
        </p:nvSpPr>
        <p:spPr>
          <a:xfrm>
            <a:off x="603504" y="521206"/>
            <a:ext cx="10899648" cy="1069848"/>
          </a:xfrm>
          <a:noFill/>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73932A9-21A4-5A57-9D72-8C46993E6B11}"/>
              </a:ext>
            </a:extLst>
          </p:cNvPr>
          <p:cNvSpPr>
            <a:spLocks noGrp="1"/>
          </p:cNvSpPr>
          <p:nvPr>
            <p:ph type="body" idx="1"/>
          </p:nvPr>
        </p:nvSpPr>
        <p:spPr>
          <a:xfrm>
            <a:off x="605431" y="1631076"/>
            <a:ext cx="5157787" cy="709394"/>
          </a:xfrm>
        </p:spPr>
        <p:txBody>
          <a:bodyPr anchor="b">
            <a:normAutofit/>
          </a:bodyPr>
          <a:lstStyle>
            <a:lvl1pPr marL="0" indent="0">
              <a:buNone/>
              <a:defRPr sz="1800" b="1" cap="all" spc="5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283D4B4-A366-E12D-19BB-C17B71466184}"/>
              </a:ext>
            </a:extLst>
          </p:cNvPr>
          <p:cNvSpPr>
            <a:spLocks noGrp="1"/>
          </p:cNvSpPr>
          <p:nvPr>
            <p:ph sz="half" idx="2"/>
          </p:nvPr>
        </p:nvSpPr>
        <p:spPr>
          <a:xfrm>
            <a:off x="605431" y="2372146"/>
            <a:ext cx="5157787" cy="34952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BC06DAAF-1A05-D83C-70C1-CEADA4EB7389}"/>
              </a:ext>
            </a:extLst>
          </p:cNvPr>
          <p:cNvSpPr>
            <a:spLocks noGrp="1"/>
          </p:cNvSpPr>
          <p:nvPr>
            <p:ph type="body" sz="quarter" idx="3"/>
          </p:nvPr>
        </p:nvSpPr>
        <p:spPr>
          <a:xfrm>
            <a:off x="6324600" y="1631076"/>
            <a:ext cx="5183188" cy="709393"/>
          </a:xfrm>
        </p:spPr>
        <p:txBody>
          <a:bodyPr anchor="b">
            <a:normAutofit/>
          </a:bodyPr>
          <a:lstStyle>
            <a:lvl1pPr marL="0" indent="0">
              <a:buNone/>
              <a:defRPr sz="1800" b="1" cap="all" spc="5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CFE7B13-3453-6313-B416-E9FF9DA2E010}"/>
              </a:ext>
            </a:extLst>
          </p:cNvPr>
          <p:cNvSpPr>
            <a:spLocks noGrp="1"/>
          </p:cNvSpPr>
          <p:nvPr>
            <p:ph sz="quarter" idx="4"/>
          </p:nvPr>
        </p:nvSpPr>
        <p:spPr>
          <a:xfrm>
            <a:off x="6324600" y="2372146"/>
            <a:ext cx="5183188" cy="34952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3061BE2D-E1A3-1A5C-AE37-9DC52A9717B7}"/>
              </a:ext>
            </a:extLst>
          </p:cNvPr>
          <p:cNvSpPr>
            <a:spLocks noGrp="1"/>
          </p:cNvSpPr>
          <p:nvPr>
            <p:ph type="ftr" sz="quarter" idx="11"/>
          </p:nvPr>
        </p:nvSpPr>
        <p:spPr/>
        <p:txBody>
          <a:bodyPr/>
          <a:lstStyle/>
          <a:p>
            <a:endParaRPr lang="en-US" dirty="0"/>
          </a:p>
        </p:txBody>
      </p:sp>
      <p:sp>
        <p:nvSpPr>
          <p:cNvPr id="7" name="Date Placeholder 6">
            <a:extLst>
              <a:ext uri="{FF2B5EF4-FFF2-40B4-BE49-F238E27FC236}">
                <a16:creationId xmlns:a16="http://schemas.microsoft.com/office/drawing/2014/main" id="{71D5902D-DF04-F2A8-C2F8-EBDD2A897D21}"/>
              </a:ext>
            </a:extLst>
          </p:cNvPr>
          <p:cNvSpPr>
            <a:spLocks noGrp="1"/>
          </p:cNvSpPr>
          <p:nvPr>
            <p:ph type="dt" sz="half" idx="10"/>
          </p:nvPr>
        </p:nvSpPr>
        <p:spPr/>
        <p:txBody>
          <a:bodyPr/>
          <a:lstStyle/>
          <a:p>
            <a:fld id="{4BEBB76A-5642-4655-AA5F-D2E8581DD95F}" type="datetimeFigureOut">
              <a:rPr lang="en-US" smtClean="0"/>
              <a:pPr/>
              <a:t>9/9/26</a:t>
            </a:fld>
            <a:endParaRPr lang="en-US" dirty="0"/>
          </a:p>
        </p:txBody>
      </p:sp>
      <p:sp>
        <p:nvSpPr>
          <p:cNvPr id="9" name="Slide Number Placeholder 8">
            <a:extLst>
              <a:ext uri="{FF2B5EF4-FFF2-40B4-BE49-F238E27FC236}">
                <a16:creationId xmlns:a16="http://schemas.microsoft.com/office/drawing/2014/main" id="{DA4FDDA8-940A-B407-4EB2-85DC9BEDB476}"/>
              </a:ext>
            </a:extLst>
          </p:cNvPr>
          <p:cNvSpPr>
            <a:spLocks noGrp="1"/>
          </p:cNvSpPr>
          <p:nvPr>
            <p:ph type="sldNum" sz="quarter" idx="12"/>
          </p:nvPr>
        </p:nvSpPr>
        <p:spPr/>
        <p:txBody>
          <a:bodyPr/>
          <a:lstStyle/>
          <a:p>
            <a:fld id="{7CF79DB2-B0CF-4CB1-AE78-9ED1037C015C}" type="slidenum">
              <a:rPr lang="en-US" smtClean="0"/>
              <a:pPr/>
              <a:t>‹#›</a:t>
            </a:fld>
            <a:endParaRPr lang="en-US" dirty="0"/>
          </a:p>
        </p:txBody>
      </p:sp>
    </p:spTree>
    <p:extLst>
      <p:ext uri="{BB962C8B-B14F-4D97-AF65-F5344CB8AC3E}">
        <p14:creationId xmlns:p14="http://schemas.microsoft.com/office/powerpoint/2010/main" val="1024324532"/>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151FC-CD6F-656F-54A8-59B782BEFB30}"/>
              </a:ext>
            </a:extLst>
          </p:cNvPr>
          <p:cNvSpPr>
            <a:spLocks noGrp="1"/>
          </p:cNvSpPr>
          <p:nvPr>
            <p:ph type="title"/>
          </p:nvPr>
        </p:nvSpPr>
        <p:spPr>
          <a:xfrm>
            <a:off x="603504" y="265176"/>
            <a:ext cx="11028923" cy="1325880"/>
          </a:xfrm>
          <a:noFill/>
        </p:spPr>
        <p:txBody>
          <a:body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D07D307A-FF1F-38A3-7DE5-F11DC31CA5B8}"/>
              </a:ext>
            </a:extLst>
          </p:cNvPr>
          <p:cNvSpPr>
            <a:spLocks noGrp="1"/>
          </p:cNvSpPr>
          <p:nvPr>
            <p:ph type="ftr" sz="quarter" idx="11"/>
          </p:nvPr>
        </p:nvSpPr>
        <p:spPr/>
        <p:txBody>
          <a:bodyPr/>
          <a:lstStyle/>
          <a:p>
            <a:endParaRPr lang="en-US" dirty="0"/>
          </a:p>
        </p:txBody>
      </p:sp>
      <p:sp>
        <p:nvSpPr>
          <p:cNvPr id="3" name="Date Placeholder 2">
            <a:extLst>
              <a:ext uri="{FF2B5EF4-FFF2-40B4-BE49-F238E27FC236}">
                <a16:creationId xmlns:a16="http://schemas.microsoft.com/office/drawing/2014/main" id="{1E4C539B-20CB-8D83-0ECC-5F682BD06D6F}"/>
              </a:ext>
            </a:extLst>
          </p:cNvPr>
          <p:cNvSpPr>
            <a:spLocks noGrp="1"/>
          </p:cNvSpPr>
          <p:nvPr>
            <p:ph type="dt" sz="half" idx="10"/>
          </p:nvPr>
        </p:nvSpPr>
        <p:spPr/>
        <p:txBody>
          <a:bodyPr/>
          <a:lstStyle/>
          <a:p>
            <a:fld id="{4BEBB76A-5642-4655-AA5F-D2E8581DD95F}" type="datetimeFigureOut">
              <a:rPr lang="en-US" smtClean="0"/>
              <a:pPr/>
              <a:t>9/9/26</a:t>
            </a:fld>
            <a:endParaRPr lang="en-US" dirty="0"/>
          </a:p>
        </p:txBody>
      </p:sp>
      <p:sp>
        <p:nvSpPr>
          <p:cNvPr id="5" name="Slide Number Placeholder 4">
            <a:extLst>
              <a:ext uri="{FF2B5EF4-FFF2-40B4-BE49-F238E27FC236}">
                <a16:creationId xmlns:a16="http://schemas.microsoft.com/office/drawing/2014/main" id="{466EB674-912E-381A-49CE-08E49DFF46A7}"/>
              </a:ext>
            </a:extLst>
          </p:cNvPr>
          <p:cNvSpPr>
            <a:spLocks noGrp="1"/>
          </p:cNvSpPr>
          <p:nvPr>
            <p:ph type="sldNum" sz="quarter" idx="12"/>
          </p:nvPr>
        </p:nvSpPr>
        <p:spPr/>
        <p:txBody>
          <a:bodyPr/>
          <a:lstStyle/>
          <a:p>
            <a:fld id="{7CF79DB2-B0CF-4CB1-AE78-9ED1037C015C}" type="slidenum">
              <a:rPr lang="en-US" smtClean="0"/>
              <a:pPr/>
              <a:t>‹#›</a:t>
            </a:fld>
            <a:endParaRPr lang="en-US" dirty="0"/>
          </a:p>
        </p:txBody>
      </p:sp>
    </p:spTree>
    <p:extLst>
      <p:ext uri="{BB962C8B-B14F-4D97-AF65-F5344CB8AC3E}">
        <p14:creationId xmlns:p14="http://schemas.microsoft.com/office/powerpoint/2010/main" val="4215832760"/>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2FA0B77-3CB1-4071-30F6-B0766D75C10A}"/>
              </a:ext>
            </a:extLst>
          </p:cNvPr>
          <p:cNvSpPr>
            <a:spLocks noGrp="1"/>
          </p:cNvSpPr>
          <p:nvPr>
            <p:ph type="ftr" sz="quarter" idx="11"/>
          </p:nvPr>
        </p:nvSpPr>
        <p:spPr/>
        <p:txBody>
          <a:bodyPr/>
          <a:lstStyle/>
          <a:p>
            <a:endParaRPr lang="en-US" dirty="0"/>
          </a:p>
        </p:txBody>
      </p:sp>
      <p:sp>
        <p:nvSpPr>
          <p:cNvPr id="2" name="Date Placeholder 1">
            <a:extLst>
              <a:ext uri="{FF2B5EF4-FFF2-40B4-BE49-F238E27FC236}">
                <a16:creationId xmlns:a16="http://schemas.microsoft.com/office/drawing/2014/main" id="{4B4A81A7-FC7B-1689-D59F-4173A1763CB9}"/>
              </a:ext>
            </a:extLst>
          </p:cNvPr>
          <p:cNvSpPr>
            <a:spLocks noGrp="1"/>
          </p:cNvSpPr>
          <p:nvPr>
            <p:ph type="dt" sz="half" idx="10"/>
          </p:nvPr>
        </p:nvSpPr>
        <p:spPr/>
        <p:txBody>
          <a:bodyPr/>
          <a:lstStyle/>
          <a:p>
            <a:fld id="{4BEBB76A-5642-4655-AA5F-D2E8581DD95F}" type="datetimeFigureOut">
              <a:rPr lang="en-US" smtClean="0"/>
              <a:t>9/9/26</a:t>
            </a:fld>
            <a:endParaRPr lang="en-US" dirty="0"/>
          </a:p>
        </p:txBody>
      </p:sp>
      <p:sp>
        <p:nvSpPr>
          <p:cNvPr id="4" name="Slide Number Placeholder 3">
            <a:extLst>
              <a:ext uri="{FF2B5EF4-FFF2-40B4-BE49-F238E27FC236}">
                <a16:creationId xmlns:a16="http://schemas.microsoft.com/office/drawing/2014/main" id="{5D080D98-2C9A-3434-E8A3-DA6CCD2F5EFE}"/>
              </a:ext>
            </a:extLst>
          </p:cNvPr>
          <p:cNvSpPr>
            <a:spLocks noGrp="1"/>
          </p:cNvSpPr>
          <p:nvPr>
            <p:ph type="sldNum" sz="quarter" idx="12"/>
          </p:nvPr>
        </p:nvSpPr>
        <p:spPr/>
        <p:txBody>
          <a:bodyPr/>
          <a:lstStyle/>
          <a:p>
            <a:fld id="{7CF79DB2-B0CF-4CB1-AE78-9ED1037C015C}" type="slidenum">
              <a:rPr lang="en-US" smtClean="0"/>
              <a:t>‹#›</a:t>
            </a:fld>
            <a:endParaRPr lang="en-US" dirty="0"/>
          </a:p>
        </p:txBody>
      </p:sp>
    </p:spTree>
    <p:extLst>
      <p:ext uri="{BB962C8B-B14F-4D97-AF65-F5344CB8AC3E}">
        <p14:creationId xmlns:p14="http://schemas.microsoft.com/office/powerpoint/2010/main" val="2399863489"/>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Conclusio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8073289-DB44-2F27-575B-3B0123960D1D}"/>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lumMod val="9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8F22766A-BE9C-B780-CC66-44ECFC5C0A47}"/>
              </a:ext>
              <a:ext uri="{C183D7F6-B498-43B3-948B-1728B52AA6E4}">
                <adec:decorative xmlns:adec="http://schemas.microsoft.com/office/drawing/2017/decorative" val="1"/>
              </a:ext>
            </a:extLst>
          </p:cNvPr>
          <p:cNvSpPr/>
          <p:nvPr/>
        </p:nvSpPr>
        <p:spPr>
          <a:xfrm>
            <a:off x="2057400" y="3084659"/>
            <a:ext cx="10133956" cy="3773341"/>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146306" y="182881"/>
            <a:ext cx="8616684" cy="1874520"/>
          </a:xfrm>
          <a:noFill/>
        </p:spPr>
        <p:txBody>
          <a:bodyPr anchor="t">
            <a:normAutofit/>
          </a:bodyPr>
          <a:lstStyle>
            <a:lvl1pPr>
              <a:defRPr sz="9600">
                <a:solidFill>
                  <a:schemeClr val="accent2"/>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9753600" y="617923"/>
            <a:ext cx="1866897" cy="461881"/>
          </a:xfrm>
          <a:noFill/>
        </p:spPr>
        <p:txBody>
          <a:bodyPr anchor="t"/>
          <a:lstStyle>
            <a:lvl1pPr algn="r">
              <a:defRPr sz="900"/>
            </a:lvl1pPr>
          </a:lstStyle>
          <a:p>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2595846" y="3544866"/>
            <a:ext cx="8990722" cy="2446782"/>
          </a:xfrm>
        </p:spPr>
        <p:txBody>
          <a:bodyPr>
            <a:normAutofit/>
          </a:bodyPr>
          <a:lstStyle>
            <a:lvl1pPr marL="0" indent="0">
              <a:buClr>
                <a:schemeClr val="tx2"/>
              </a:buClr>
              <a:buFont typeface="Arial" panose="020B0604020202020204" pitchFamily="34" charset="0"/>
              <a:buNone/>
              <a:defRPr sz="1800"/>
            </a:lvl1pPr>
            <a:lvl2pPr marL="457200" indent="0">
              <a:buClr>
                <a:schemeClr val="tx2"/>
              </a:buClr>
              <a:buFont typeface="Arial" panose="020B0604020202020204" pitchFamily="34" charset="0"/>
              <a:buNone/>
              <a:defRPr sz="1600"/>
            </a:lvl2pPr>
            <a:lvl3pPr marL="914400" indent="0">
              <a:buClr>
                <a:schemeClr val="tx2"/>
              </a:buClr>
              <a:buFont typeface="Arial" panose="020B0604020202020204" pitchFamily="34" charset="0"/>
              <a:buNone/>
              <a:defRPr sz="1400"/>
            </a:lvl3pPr>
            <a:lvl4pPr marL="1371600" indent="0">
              <a:buClr>
                <a:schemeClr val="tx2"/>
              </a:buClr>
              <a:buFont typeface="Arial" panose="020B0604020202020204" pitchFamily="34" charset="0"/>
              <a:buNone/>
              <a:defRPr sz="1200"/>
            </a:lvl4pPr>
            <a:lvl5pPr marL="1828800" indent="0">
              <a:buClr>
                <a:schemeClr val="tx2"/>
              </a:buClr>
              <a:buFont typeface="Arial" panose="020B0604020202020204" pitchFamily="34" charset="0"/>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2595846" y="6024816"/>
            <a:ext cx="1809495" cy="365125"/>
          </a:xfrm>
          <a:solidFill>
            <a:schemeClr val="bg2"/>
          </a:solidFill>
        </p:spPr>
        <p:txBody>
          <a:bodyPr/>
          <a:lstStyle>
            <a:lvl1pPr algn="l">
              <a:defRPr/>
            </a:lvl1pPr>
          </a:lstStyle>
          <a:p>
            <a:fld id="{4BEBB76A-5642-4655-AA5F-D2E8581DD95F}" type="datetimeFigureOut">
              <a:rPr lang="en-US" smtClean="0"/>
              <a:pPr/>
              <a:t>9/9/26</a:t>
            </a:fld>
            <a:endParaRPr lang="en-US" dirty="0"/>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solidFill>
            <a:schemeClr val="bg2"/>
          </a:solidFill>
        </p:spPr>
        <p:txBody>
          <a:bodyPr/>
          <a:lstStyle/>
          <a:p>
            <a:fld id="{7CF79DB2-B0CF-4CB1-AE78-9ED1037C015C}" type="slidenum">
              <a:rPr lang="en-US" smtClean="0"/>
              <a:pPr/>
              <a:t>‹#›</a:t>
            </a:fld>
            <a:endParaRPr lang="en-US" dirty="0"/>
          </a:p>
        </p:txBody>
      </p:sp>
    </p:spTree>
    <p:extLst>
      <p:ext uri="{BB962C8B-B14F-4D97-AF65-F5344CB8AC3E}">
        <p14:creationId xmlns:p14="http://schemas.microsoft.com/office/powerpoint/2010/main" val="2000626911"/>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Conclusion 2">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8073289-DB44-2F27-575B-3B0123960D1D}"/>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072AC4BE-2FD3-AAF4-8A1B-0633F1BEE33B}"/>
              </a:ext>
              <a:ext uri="{C183D7F6-B498-43B3-948B-1728B52AA6E4}">
                <adec:decorative xmlns:adec="http://schemas.microsoft.com/office/drawing/2017/decorative" val="1"/>
              </a:ext>
            </a:extLst>
          </p:cNvPr>
          <p:cNvSpPr/>
          <p:nvPr/>
        </p:nvSpPr>
        <p:spPr>
          <a:xfrm>
            <a:off x="0" y="0"/>
            <a:ext cx="8436077" cy="2057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Straight Connector 10">
            <a:extLst>
              <a:ext uri="{FF2B5EF4-FFF2-40B4-BE49-F238E27FC236}">
                <a16:creationId xmlns:a16="http://schemas.microsoft.com/office/drawing/2014/main" id="{7652D305-42E1-E86E-632C-9DFD4F747E62}"/>
              </a:ext>
              <a:ext uri="{C183D7F6-B498-43B3-948B-1728B52AA6E4}">
                <adec:decorative xmlns:adec="http://schemas.microsoft.com/office/drawing/2017/decorative" val="1"/>
              </a:ext>
            </a:extLst>
          </p:cNvPr>
          <p:cNvCxnSpPr>
            <a:cxnSpLocks/>
          </p:cNvCxnSpPr>
          <p:nvPr/>
        </p:nvCxnSpPr>
        <p:spPr>
          <a:xfrm>
            <a:off x="685800" y="4564627"/>
            <a:ext cx="5068016" cy="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373625" y="530940"/>
            <a:ext cx="7703576" cy="1308290"/>
          </a:xfrm>
          <a:noFill/>
        </p:spPr>
        <p:txBody>
          <a:bodyPr anchor="t">
            <a:normAutofit/>
          </a:bodyPr>
          <a:lstStyle>
            <a:lvl1pPr>
              <a:defRPr sz="8000">
                <a:solidFill>
                  <a:schemeClr val="accent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6037005" y="3571531"/>
            <a:ext cx="5009534" cy="1987694"/>
          </a:xfrm>
        </p:spPr>
        <p:txBody>
          <a:bodyPr anchor="ctr">
            <a:normAutofit/>
          </a:bodyPr>
          <a:lstStyle>
            <a:lvl1pPr marL="0" indent="0">
              <a:buClr>
                <a:schemeClr val="tx2"/>
              </a:buClr>
              <a:buFont typeface="Arial" panose="020B0604020202020204" pitchFamily="34" charset="0"/>
              <a:buNone/>
              <a:defRPr sz="1800"/>
            </a:lvl1pPr>
            <a:lvl2pPr marL="457200" indent="0">
              <a:buClr>
                <a:schemeClr val="tx2"/>
              </a:buClr>
              <a:buFont typeface="Arial" panose="020B0604020202020204" pitchFamily="34" charset="0"/>
              <a:buNone/>
              <a:defRPr sz="1600"/>
            </a:lvl2pPr>
            <a:lvl3pPr marL="914400" indent="0">
              <a:buClr>
                <a:schemeClr val="tx2"/>
              </a:buClr>
              <a:buFont typeface="Arial" panose="020B0604020202020204" pitchFamily="34" charset="0"/>
              <a:buNone/>
              <a:defRPr sz="1400"/>
            </a:lvl3pPr>
            <a:lvl4pPr marL="1371600" indent="0">
              <a:buClr>
                <a:schemeClr val="tx2"/>
              </a:buClr>
              <a:buFont typeface="Arial" panose="020B0604020202020204" pitchFamily="34" charset="0"/>
              <a:buNone/>
              <a:defRPr sz="1200"/>
            </a:lvl4pPr>
            <a:lvl5pPr marL="1828800" indent="0">
              <a:buClr>
                <a:schemeClr val="tx2"/>
              </a:buClr>
              <a:buFont typeface="Arial" panose="020B0604020202020204" pitchFamily="34" charset="0"/>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5430" y="6029867"/>
            <a:ext cx="1911096" cy="365126"/>
          </a:xfrm>
          <a:noFill/>
        </p:spPr>
        <p:txBody>
          <a:bodyPr anchor="ctr"/>
          <a:lstStyle>
            <a:lvl1pPr algn="l">
              <a:defRPr sz="900" b="1"/>
            </a:lvl1pPr>
          </a:lstStyle>
          <a:p>
            <a:endParaRPr lang="en-US" dirty="0"/>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9799320" y="6029867"/>
            <a:ext cx="1441766" cy="365125"/>
          </a:xfrm>
          <a:noFill/>
        </p:spPr>
        <p:txBody>
          <a:bodyPr/>
          <a:lstStyle>
            <a:lvl1pPr algn="r">
              <a:defRPr/>
            </a:lvl1pPr>
          </a:lstStyle>
          <a:p>
            <a:fld id="{4BEBB76A-5642-4655-AA5F-D2E8581DD95F}" type="datetimeFigureOut">
              <a:rPr lang="en-US" smtClean="0"/>
              <a:pPr/>
              <a:t>9/9/26</a:t>
            </a:fld>
            <a:endParaRPr lang="en-US" dirty="0"/>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a:lstStyle/>
          <a:p>
            <a:fld id="{7CF79DB2-B0CF-4CB1-AE78-9ED1037C015C}" type="slidenum">
              <a:rPr lang="en-US" smtClean="0"/>
              <a:pPr/>
              <a:t>‹#›</a:t>
            </a:fld>
            <a:endParaRPr lang="en-US" dirty="0"/>
          </a:p>
        </p:txBody>
      </p:sp>
    </p:spTree>
    <p:extLst>
      <p:ext uri="{BB962C8B-B14F-4D97-AF65-F5344CB8AC3E}">
        <p14:creationId xmlns:p14="http://schemas.microsoft.com/office/powerpoint/2010/main" val="321660774"/>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66625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FBAF5C3-82B6-427E-5D2E-900A2D90AD99}"/>
              </a:ext>
              <a:ext uri="{C183D7F6-B498-43B3-948B-1728B52AA6E4}">
                <adec:decorative xmlns:adec="http://schemas.microsoft.com/office/drawing/2017/decorative" val="1"/>
              </a:ext>
            </a:extLst>
          </p:cNvPr>
          <p:cNvCxnSpPr>
            <a:cxnSpLocks/>
          </p:cNvCxnSpPr>
          <p:nvPr/>
        </p:nvCxnSpPr>
        <p:spPr>
          <a:xfrm flipH="1">
            <a:off x="722427" y="6212437"/>
            <a:ext cx="10808612" cy="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301AA792-727F-F91C-6564-A882FAF11ED4}"/>
              </a:ext>
            </a:extLst>
          </p:cNvPr>
          <p:cNvSpPr>
            <a:spLocks noGrp="1"/>
          </p:cNvSpPr>
          <p:nvPr>
            <p:ph type="title"/>
          </p:nvPr>
        </p:nvSpPr>
        <p:spPr>
          <a:xfrm>
            <a:off x="603504" y="351270"/>
            <a:ext cx="10981137" cy="1239720"/>
          </a:xfrm>
          <a:prstGeom prst="rect">
            <a:avLst/>
          </a:prstGeom>
          <a:solidFill>
            <a:schemeClr val="bg1"/>
          </a:solidFill>
        </p:spPr>
        <p:txBody>
          <a:bodyPr vert="horz" lIns="91440" tIns="45720" rIns="91440" bIns="13716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390A246-77A4-EC4C-28B8-90388BB8E78F}"/>
              </a:ext>
            </a:extLst>
          </p:cNvPr>
          <p:cNvSpPr>
            <a:spLocks noGrp="1"/>
          </p:cNvSpPr>
          <p:nvPr>
            <p:ph type="body" idx="1"/>
          </p:nvPr>
        </p:nvSpPr>
        <p:spPr>
          <a:xfrm>
            <a:off x="605431" y="1745956"/>
            <a:ext cx="10981137" cy="39834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3EF6714-5B6F-439F-4173-D51823712315}"/>
              </a:ext>
            </a:extLst>
          </p:cNvPr>
          <p:cNvSpPr>
            <a:spLocks noGrp="1"/>
          </p:cNvSpPr>
          <p:nvPr>
            <p:ph type="ftr" sz="quarter" idx="3"/>
          </p:nvPr>
        </p:nvSpPr>
        <p:spPr>
          <a:xfrm>
            <a:off x="605430" y="6029868"/>
            <a:ext cx="1911096" cy="365125"/>
          </a:xfrm>
          <a:prstGeom prst="rect">
            <a:avLst/>
          </a:prstGeom>
          <a:solidFill>
            <a:schemeClr val="bg1"/>
          </a:solidFill>
        </p:spPr>
        <p:txBody>
          <a:bodyPr vert="horz" lIns="91440" tIns="45720" rIns="91440" bIns="45720" rtlCol="0" anchor="ctr"/>
          <a:lstStyle>
            <a:lvl1pPr algn="l">
              <a:defRPr sz="900" b="1" cap="all" spc="60" baseline="0">
                <a:solidFill>
                  <a:schemeClr val="tx2"/>
                </a:solidFill>
              </a:defRPr>
            </a:lvl1pPr>
          </a:lstStyle>
          <a:p>
            <a:endParaRPr lang="en-US" dirty="0"/>
          </a:p>
        </p:txBody>
      </p:sp>
      <p:sp>
        <p:nvSpPr>
          <p:cNvPr id="4" name="Date Placeholder 3">
            <a:extLst>
              <a:ext uri="{FF2B5EF4-FFF2-40B4-BE49-F238E27FC236}">
                <a16:creationId xmlns:a16="http://schemas.microsoft.com/office/drawing/2014/main" id="{BF9842E6-B4ED-431B-B1A0-22352BA620AE}"/>
              </a:ext>
            </a:extLst>
          </p:cNvPr>
          <p:cNvSpPr>
            <a:spLocks noGrp="1"/>
          </p:cNvSpPr>
          <p:nvPr>
            <p:ph type="dt" sz="half" idx="2"/>
          </p:nvPr>
        </p:nvSpPr>
        <p:spPr>
          <a:xfrm>
            <a:off x="10058400" y="6029868"/>
            <a:ext cx="1182686" cy="365125"/>
          </a:xfrm>
          <a:prstGeom prst="rect">
            <a:avLst/>
          </a:prstGeom>
          <a:solidFill>
            <a:schemeClr val="bg1"/>
          </a:solidFill>
        </p:spPr>
        <p:txBody>
          <a:bodyPr vert="horz" lIns="91440" tIns="45720" rIns="91440" bIns="45720" rtlCol="0" anchor="ctr"/>
          <a:lstStyle>
            <a:lvl1pPr algn="r">
              <a:defRPr sz="900" cap="all" baseline="0">
                <a:solidFill>
                  <a:schemeClr val="tx2"/>
                </a:solidFill>
              </a:defRPr>
            </a:lvl1pPr>
          </a:lstStyle>
          <a:p>
            <a:fld id="{4BEBB76A-5642-4655-AA5F-D2E8581DD95F}" type="datetimeFigureOut">
              <a:rPr lang="en-US" smtClean="0"/>
              <a:pPr/>
              <a:t>9/9/26</a:t>
            </a:fld>
            <a:endParaRPr lang="en-US" dirty="0"/>
          </a:p>
        </p:txBody>
      </p:sp>
      <p:sp>
        <p:nvSpPr>
          <p:cNvPr id="6" name="Slide Number Placeholder 5">
            <a:extLst>
              <a:ext uri="{FF2B5EF4-FFF2-40B4-BE49-F238E27FC236}">
                <a16:creationId xmlns:a16="http://schemas.microsoft.com/office/drawing/2014/main" id="{156743A1-0EE5-84FA-44EE-3CDDB793AAC4}"/>
              </a:ext>
            </a:extLst>
          </p:cNvPr>
          <p:cNvSpPr>
            <a:spLocks noGrp="1"/>
          </p:cNvSpPr>
          <p:nvPr>
            <p:ph type="sldNum" sz="quarter" idx="4"/>
          </p:nvPr>
        </p:nvSpPr>
        <p:spPr>
          <a:xfrm>
            <a:off x="11233434" y="6029868"/>
            <a:ext cx="429372" cy="365125"/>
          </a:xfrm>
          <a:prstGeom prst="rect">
            <a:avLst/>
          </a:prstGeom>
          <a:solidFill>
            <a:schemeClr val="bg1"/>
          </a:solidFill>
        </p:spPr>
        <p:txBody>
          <a:bodyPr vert="horz" lIns="91440" tIns="45720" rIns="91440" bIns="45720" rtlCol="0" anchor="ctr"/>
          <a:lstStyle>
            <a:lvl1pPr algn="r">
              <a:defRPr sz="900" cap="all" baseline="0">
                <a:solidFill>
                  <a:schemeClr val="tx2"/>
                </a:solidFill>
              </a:defRPr>
            </a:lvl1pPr>
          </a:lstStyle>
          <a:p>
            <a:fld id="{7CF79DB2-B0CF-4CB1-AE78-9ED1037C015C}" type="slidenum">
              <a:rPr lang="en-US" smtClean="0"/>
              <a:pPr/>
              <a:t>‹#›</a:t>
            </a:fld>
            <a:endParaRPr lang="en-US" dirty="0"/>
          </a:p>
        </p:txBody>
      </p:sp>
    </p:spTree>
    <p:extLst>
      <p:ext uri="{BB962C8B-B14F-4D97-AF65-F5344CB8AC3E}">
        <p14:creationId xmlns:p14="http://schemas.microsoft.com/office/powerpoint/2010/main" val="3218893010"/>
      </p:ext>
    </p:extLst>
  </p:cSld>
  <p:clrMap bg1="lt1" tx1="dk1" bg2="lt2" tx2="dk2" accent1="accent1" accent2="accent2" accent3="accent3" accent4="accent4" accent5="accent5" accent6="accent6" hlink="hlink" folHlink="folHlink"/>
  <p:sldLayoutIdLst>
    <p:sldLayoutId id="2147484144" r:id="rId1"/>
    <p:sldLayoutId id="2147484145" r:id="rId2"/>
    <p:sldLayoutId id="2147484146" r:id="rId3"/>
    <p:sldLayoutId id="2147484147" r:id="rId4"/>
    <p:sldLayoutId id="2147484148" r:id="rId5"/>
    <p:sldLayoutId id="2147484149" r:id="rId6"/>
    <p:sldLayoutId id="2147484150" r:id="rId7"/>
    <p:sldLayoutId id="2147484151" r:id="rId8"/>
    <p:sldLayoutId id="2147484152" r:id="rId9"/>
    <p:sldLayoutId id="2147484153" r:id="rId10"/>
    <p:sldLayoutId id="2147484154" r:id="rId11"/>
    <p:sldLayoutId id="2147484155" r:id="rId12"/>
    <p:sldLayoutId id="2147484156" r:id="rId13"/>
    <p:sldLayoutId id="2147484157" r:id="rId14"/>
    <p:sldLayoutId id="2147484158" r:id="rId15"/>
    <p:sldLayoutId id="2147484159" r:id="rId16"/>
    <p:sldLayoutId id="2147484160" r:id="rId17"/>
    <p:sldLayoutId id="2147484161" r:id="rId18"/>
    <p:sldLayoutId id="2147484162" r:id="rId19"/>
    <p:sldLayoutId id="2147484163" r:id="rId20"/>
    <p:sldLayoutId id="2147484164" r:id="rId21"/>
    <p:sldLayoutId id="2147484165" r:id="rId22"/>
    <p:sldLayoutId id="2147484166" r:id="rId23"/>
    <p:sldLayoutId id="2147484167" r:id="rId24"/>
    <p:sldLayoutId id="2147484168" r:id="rId25"/>
    <p:sldLayoutId id="2147484169" r:id="rId26"/>
    <p:sldLayoutId id="2147484170" r:id="rId27"/>
    <p:sldLayoutId id="2147484171" r:id="rId28"/>
  </p:sldLayoutIdLst>
  <p:hf sldNum="0" hdr="0" ftr="0" dt="0"/>
  <p:txStyles>
    <p:titleStyle>
      <a:lvl1pPr marL="0" algn="l" defTabSz="914400" rtl="0" eaLnBrk="1" latinLnBrk="0" hangingPunct="1">
        <a:lnSpc>
          <a:spcPct val="100000"/>
        </a:lnSpc>
        <a:spcBef>
          <a:spcPct val="0"/>
        </a:spcBef>
        <a:spcAft>
          <a:spcPts val="0"/>
        </a:spcAft>
        <a:buNone/>
        <a:defRPr sz="2800" kern="1200" cap="all" baseline="0">
          <a:solidFill>
            <a:schemeClr val="accent5"/>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4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2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864">
          <p15:clr>
            <a:srgbClr val="F26B43"/>
          </p15:clr>
        </p15:guide>
        <p15:guide id="3" pos="432">
          <p15:clr>
            <a:srgbClr val="F26B43"/>
          </p15:clr>
        </p15:guide>
        <p15:guide id="4" orient="horz" pos="3912">
          <p15:clr>
            <a:srgbClr val="F26B43"/>
          </p15:clr>
        </p15:guide>
        <p15:guide id="5" orient="horz" pos="3504">
          <p15:clr>
            <a:srgbClr val="F26B43"/>
          </p15:clr>
        </p15:guide>
        <p15:guide id="6" orient="horz" pos="3024">
          <p15:clr>
            <a:srgbClr val="F26B43"/>
          </p15:clr>
        </p15:guide>
        <p15:guide id="7" orient="horz" pos="2592">
          <p15:clr>
            <a:srgbClr val="F26B43"/>
          </p15:clr>
        </p15:guide>
        <p15:guide id="8" orient="horz" pos="1728">
          <p15:clr>
            <a:srgbClr val="F26B43"/>
          </p15:clr>
        </p15:guide>
        <p15:guide id="9" orient="horz" pos="1296">
          <p15:clr>
            <a:srgbClr val="F26B43"/>
          </p15:clr>
        </p15:guide>
        <p15:guide id="10" orient="horz" pos="864">
          <p15:clr>
            <a:srgbClr val="F26B43"/>
          </p15:clr>
        </p15:guide>
        <p15:guide id="11" orient="horz" pos="432">
          <p15:clr>
            <a:srgbClr val="F26B43"/>
          </p15:clr>
        </p15:guide>
        <p15:guide id="12" pos="1296">
          <p15:clr>
            <a:srgbClr val="F26B43"/>
          </p15:clr>
        </p15:guide>
        <p15:guide id="13" pos="1728">
          <p15:clr>
            <a:srgbClr val="F26B43"/>
          </p15:clr>
        </p15:guide>
        <p15:guide id="18" pos="2160">
          <p15:clr>
            <a:srgbClr val="F26B43"/>
          </p15:clr>
        </p15:guide>
        <p15:guide id="20" pos="5520">
          <p15:clr>
            <a:srgbClr val="F26B43"/>
          </p15:clr>
        </p15:guide>
        <p15:guide id="21" pos="5952">
          <p15:clr>
            <a:srgbClr val="F26B43"/>
          </p15:clr>
        </p15:guide>
        <p15:guide id="22" pos="6384">
          <p15:clr>
            <a:srgbClr val="F26B43"/>
          </p15:clr>
        </p15:guide>
        <p15:guide id="24" pos="6816">
          <p15:clr>
            <a:srgbClr val="F26B43"/>
          </p15:clr>
        </p15:guide>
        <p15:guide id="25" pos="7248">
          <p15:clr>
            <a:srgbClr val="F26B43"/>
          </p15:clr>
        </p15:guide>
        <p15:guide id="26" pos="5088">
          <p15:clr>
            <a:srgbClr val="F26B43"/>
          </p15:clr>
        </p15:guide>
        <p15:guide id="27" pos="4656">
          <p15:clr>
            <a:srgbClr val="F26B43"/>
          </p15:clr>
        </p15:guide>
        <p15:guide id="28" pos="4224">
          <p15:clr>
            <a:srgbClr val="F26B43"/>
          </p15:clr>
        </p15:guide>
        <p15:guide id="29" pos="2592">
          <p15:clr>
            <a:srgbClr val="F26B43"/>
          </p15:clr>
        </p15:guide>
        <p15:guide id="30" pos="3024">
          <p15:clr>
            <a:srgbClr val="F26B43"/>
          </p15:clr>
        </p15:guide>
        <p15:guide id="31" pos="3456">
          <p15:clr>
            <a:srgbClr val="F26B43"/>
          </p15:clr>
        </p15:guide>
        <p15:guide id="32" orient="horz" pos="64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8.xml"/><Relationship Id="rId6" Type="http://schemas.openxmlformats.org/officeDocument/2006/relationships/image" Target="../media/image9.jpg"/><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8.xml"/><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6.xml"/><Relationship Id="rId1" Type="http://schemas.openxmlformats.org/officeDocument/2006/relationships/slideLayout" Target="../slideLayouts/slideLayout28.xml"/><Relationship Id="rId5" Type="http://schemas.openxmlformats.org/officeDocument/2006/relationships/image" Target="../media/image16.jpg"/><Relationship Id="rId4" Type="http://schemas.openxmlformats.org/officeDocument/2006/relationships/image" Target="../media/image15.jpg"/></Relationships>
</file>

<file path=ppt/slides/_rels/slide17.xml.rels><?xml version="1.0" encoding="UTF-8" standalone="yes"?>
<Relationships xmlns="http://schemas.openxmlformats.org/package/2006/relationships"><Relationship Id="rId3" Type="http://schemas.openxmlformats.org/officeDocument/2006/relationships/hyperlink" Target="https://doi.org/10.31235/osf.io/q794j_v1" TargetMode="External"/><Relationship Id="rId2" Type="http://schemas.openxmlformats.org/officeDocument/2006/relationships/notesSlide" Target="../notesSlides/notesSlide17.xml"/><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mailto:Jennifer.Hawkins@ubc.ca" TargetMode="External"/><Relationship Id="rId1" Type="http://schemas.openxmlformats.org/officeDocument/2006/relationships/slideLayout" Target="../slideLayouts/slideLayout28.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accent4">
            <a:lumMod val="20000"/>
            <a:lumOff val="80000"/>
          </a:schemeClr>
        </a:solidFill>
        <a:effectLst/>
      </p:bgPr>
    </p:bg>
    <p:spTree>
      <p:nvGrpSpPr>
        <p:cNvPr id="1" name="">
          <a:extLst>
            <a:ext uri="{FF2B5EF4-FFF2-40B4-BE49-F238E27FC236}">
              <a16:creationId xmlns:a16="http://schemas.microsoft.com/office/drawing/2014/main" id="{9AFE1788-0195-079D-07D3-D7C0B52FD15B}"/>
            </a:ext>
          </a:extLst>
        </p:cNvPr>
        <p:cNvGrpSpPr/>
        <p:nvPr/>
      </p:nvGrpSpPr>
      <p:grpSpPr>
        <a:xfrm>
          <a:off x="0" y="0"/>
          <a:ext cx="0" cy="0"/>
          <a:chOff x="0" y="0"/>
          <a:chExt cx="0" cy="0"/>
        </a:xfrm>
      </p:grpSpPr>
      <p:pic>
        <p:nvPicPr>
          <p:cNvPr id="17" name="Picture 16">
            <a:extLst>
              <a:ext uri="{FF2B5EF4-FFF2-40B4-BE49-F238E27FC236}">
                <a16:creationId xmlns:a16="http://schemas.microsoft.com/office/drawing/2014/main" id="{5587F5BA-528E-7AB9-D61D-15B29EA07F55}"/>
              </a:ext>
            </a:extLst>
          </p:cNvPr>
          <p:cNvPicPr/>
          <p:nvPr/>
        </p:nvPicPr>
        <p:blipFill>
          <a:blip r:embed="rId3">
            <a:alphaModFix amt="0"/>
          </a:blip>
          <a:stretch>
            <a:fillRect/>
          </a:stretch>
        </p:blipFill>
        <p:spPr>
          <a:xfrm>
            <a:off x="0" y="23251"/>
            <a:ext cx="12192000" cy="6858000"/>
          </a:xfrm>
          <a:prstGeom prst="rect">
            <a:avLst/>
          </a:prstGeom>
          <a:noFill/>
        </p:spPr>
      </p:pic>
      <p:sp>
        <p:nvSpPr>
          <p:cNvPr id="5" name="Freeform 4">
            <a:extLst>
              <a:ext uri="{FF2B5EF4-FFF2-40B4-BE49-F238E27FC236}">
                <a16:creationId xmlns:a16="http://schemas.microsoft.com/office/drawing/2014/main" id="{E0F45DA5-F4FF-F5E3-4668-1C3829F42AE9}"/>
              </a:ext>
            </a:extLst>
          </p:cNvPr>
          <p:cNvSpPr>
            <a:spLocks noChangeAspect="1"/>
          </p:cNvSpPr>
          <p:nvPr/>
        </p:nvSpPr>
        <p:spPr>
          <a:xfrm flipH="1">
            <a:off x="6856209" y="795599"/>
            <a:ext cx="2650162" cy="5313304"/>
          </a:xfrm>
          <a:custGeom>
            <a:avLst/>
            <a:gdLst>
              <a:gd name="csX0" fmla="*/ 2259105 w 2259105"/>
              <a:gd name="csY0" fmla="*/ 0 h 4529274"/>
              <a:gd name="csX1" fmla="*/ 2259105 w 2259105"/>
              <a:gd name="csY1" fmla="*/ 4529274 h 4529274"/>
              <a:gd name="csX2" fmla="*/ 2033355 w 2259105"/>
              <a:gd name="csY2" fmla="*/ 4517875 h 4529274"/>
              <a:gd name="csX3" fmla="*/ 0 w 2259105"/>
              <a:gd name="csY3" fmla="*/ 2264637 h 4529274"/>
              <a:gd name="csX4" fmla="*/ 2033355 w 2259105"/>
              <a:gd name="csY4" fmla="*/ 11400 h 4529274"/>
            </a:gdLst>
            <a:ahLst/>
            <a:cxnLst>
              <a:cxn ang="0">
                <a:pos x="csX0" y="csY0"/>
              </a:cxn>
              <a:cxn ang="0">
                <a:pos x="csX1" y="csY1"/>
              </a:cxn>
              <a:cxn ang="0">
                <a:pos x="csX2" y="csY2"/>
              </a:cxn>
              <a:cxn ang="0">
                <a:pos x="csX3" y="csY3"/>
              </a:cxn>
              <a:cxn ang="0">
                <a:pos x="csX4" y="csY4"/>
              </a:cxn>
            </a:cxnLst>
            <a:rect l="l" t="t" r="r" b="b"/>
            <a:pathLst>
              <a:path w="2259105" h="4529274">
                <a:moveTo>
                  <a:pt x="2259105" y="0"/>
                </a:moveTo>
                <a:lnTo>
                  <a:pt x="2259105" y="4529274"/>
                </a:lnTo>
                <a:lnTo>
                  <a:pt x="2033355" y="4517875"/>
                </a:lnTo>
                <a:cubicBezTo>
                  <a:pt x="891250" y="4401888"/>
                  <a:pt x="0" y="3437344"/>
                  <a:pt x="0" y="2264637"/>
                </a:cubicBezTo>
                <a:cubicBezTo>
                  <a:pt x="0" y="1091931"/>
                  <a:pt x="891250" y="127387"/>
                  <a:pt x="2033355" y="11400"/>
                </a:cubicBezTo>
                <a:close/>
              </a:path>
            </a:pathLst>
          </a:custGeom>
          <a:solidFill>
            <a:srgbClr val="44A0AD"/>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Freeform 5">
            <a:extLst>
              <a:ext uri="{FF2B5EF4-FFF2-40B4-BE49-F238E27FC236}">
                <a16:creationId xmlns:a16="http://schemas.microsoft.com/office/drawing/2014/main" id="{BCE036D5-49A0-DC3E-9276-711A816A7589}"/>
              </a:ext>
            </a:extLst>
          </p:cNvPr>
          <p:cNvSpPr>
            <a:spLocks noChangeAspect="1"/>
          </p:cNvSpPr>
          <p:nvPr/>
        </p:nvSpPr>
        <p:spPr>
          <a:xfrm flipH="1">
            <a:off x="6856209" y="1726349"/>
            <a:ext cx="2185924" cy="4382554"/>
          </a:xfrm>
          <a:custGeom>
            <a:avLst/>
            <a:gdLst>
              <a:gd name="csX0" fmla="*/ 2259105 w 2259105"/>
              <a:gd name="csY0" fmla="*/ 0 h 4529274"/>
              <a:gd name="csX1" fmla="*/ 2259105 w 2259105"/>
              <a:gd name="csY1" fmla="*/ 4529274 h 4529274"/>
              <a:gd name="csX2" fmla="*/ 2033355 w 2259105"/>
              <a:gd name="csY2" fmla="*/ 4517875 h 4529274"/>
              <a:gd name="csX3" fmla="*/ 0 w 2259105"/>
              <a:gd name="csY3" fmla="*/ 2264637 h 4529274"/>
              <a:gd name="csX4" fmla="*/ 2033355 w 2259105"/>
              <a:gd name="csY4" fmla="*/ 11400 h 4529274"/>
            </a:gdLst>
            <a:ahLst/>
            <a:cxnLst>
              <a:cxn ang="0">
                <a:pos x="csX0" y="csY0"/>
              </a:cxn>
              <a:cxn ang="0">
                <a:pos x="csX1" y="csY1"/>
              </a:cxn>
              <a:cxn ang="0">
                <a:pos x="csX2" y="csY2"/>
              </a:cxn>
              <a:cxn ang="0">
                <a:pos x="csX3" y="csY3"/>
              </a:cxn>
              <a:cxn ang="0">
                <a:pos x="csX4" y="csY4"/>
              </a:cxn>
            </a:cxnLst>
            <a:rect l="l" t="t" r="r" b="b"/>
            <a:pathLst>
              <a:path w="2259105" h="4529274">
                <a:moveTo>
                  <a:pt x="2259105" y="0"/>
                </a:moveTo>
                <a:lnTo>
                  <a:pt x="2259105" y="4529274"/>
                </a:lnTo>
                <a:lnTo>
                  <a:pt x="2033355" y="4517875"/>
                </a:lnTo>
                <a:cubicBezTo>
                  <a:pt x="891250" y="4401888"/>
                  <a:pt x="0" y="3437344"/>
                  <a:pt x="0" y="2264637"/>
                </a:cubicBezTo>
                <a:cubicBezTo>
                  <a:pt x="0" y="1091931"/>
                  <a:pt x="891250" y="127387"/>
                  <a:pt x="2033355" y="11400"/>
                </a:cubicBezTo>
                <a:close/>
              </a:path>
            </a:pathLst>
          </a:custGeom>
          <a:solidFill>
            <a:srgbClr val="44A0AD"/>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Freeform 6">
            <a:extLst>
              <a:ext uri="{FF2B5EF4-FFF2-40B4-BE49-F238E27FC236}">
                <a16:creationId xmlns:a16="http://schemas.microsoft.com/office/drawing/2014/main" id="{2419C125-CA49-2436-4076-BBA581DDC700}"/>
              </a:ext>
            </a:extLst>
          </p:cNvPr>
          <p:cNvSpPr>
            <a:spLocks noChangeAspect="1"/>
          </p:cNvSpPr>
          <p:nvPr/>
        </p:nvSpPr>
        <p:spPr>
          <a:xfrm flipH="1">
            <a:off x="6856209" y="2569527"/>
            <a:ext cx="1765366" cy="3539376"/>
          </a:xfrm>
          <a:custGeom>
            <a:avLst/>
            <a:gdLst>
              <a:gd name="csX0" fmla="*/ 2259105 w 2259105"/>
              <a:gd name="csY0" fmla="*/ 0 h 4529274"/>
              <a:gd name="csX1" fmla="*/ 2259105 w 2259105"/>
              <a:gd name="csY1" fmla="*/ 4529274 h 4529274"/>
              <a:gd name="csX2" fmla="*/ 2033355 w 2259105"/>
              <a:gd name="csY2" fmla="*/ 4517875 h 4529274"/>
              <a:gd name="csX3" fmla="*/ 0 w 2259105"/>
              <a:gd name="csY3" fmla="*/ 2264637 h 4529274"/>
              <a:gd name="csX4" fmla="*/ 2033355 w 2259105"/>
              <a:gd name="csY4" fmla="*/ 11400 h 4529274"/>
            </a:gdLst>
            <a:ahLst/>
            <a:cxnLst>
              <a:cxn ang="0">
                <a:pos x="csX0" y="csY0"/>
              </a:cxn>
              <a:cxn ang="0">
                <a:pos x="csX1" y="csY1"/>
              </a:cxn>
              <a:cxn ang="0">
                <a:pos x="csX2" y="csY2"/>
              </a:cxn>
              <a:cxn ang="0">
                <a:pos x="csX3" y="csY3"/>
              </a:cxn>
              <a:cxn ang="0">
                <a:pos x="csX4" y="csY4"/>
              </a:cxn>
            </a:cxnLst>
            <a:rect l="l" t="t" r="r" b="b"/>
            <a:pathLst>
              <a:path w="2259105" h="4529274">
                <a:moveTo>
                  <a:pt x="2259105" y="0"/>
                </a:moveTo>
                <a:lnTo>
                  <a:pt x="2259105" y="4529274"/>
                </a:lnTo>
                <a:lnTo>
                  <a:pt x="2033355" y="4517875"/>
                </a:lnTo>
                <a:cubicBezTo>
                  <a:pt x="891250" y="4401888"/>
                  <a:pt x="0" y="3437344"/>
                  <a:pt x="0" y="2264637"/>
                </a:cubicBezTo>
                <a:cubicBezTo>
                  <a:pt x="0" y="1091931"/>
                  <a:pt x="891250" y="127387"/>
                  <a:pt x="2033355" y="11400"/>
                </a:cubicBezTo>
                <a:close/>
              </a:path>
            </a:pathLst>
          </a:custGeom>
          <a:solidFill>
            <a:srgbClr val="44A0AD"/>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rgbClr val="44A0AD"/>
              </a:solidFill>
            </a:endParaRPr>
          </a:p>
        </p:txBody>
      </p:sp>
      <p:sp>
        <p:nvSpPr>
          <p:cNvPr id="4" name="TextBox 3">
            <a:extLst>
              <a:ext uri="{FF2B5EF4-FFF2-40B4-BE49-F238E27FC236}">
                <a16:creationId xmlns:a16="http://schemas.microsoft.com/office/drawing/2014/main" id="{3FBDAB73-430B-70C4-2DAA-370665612A8E}"/>
              </a:ext>
            </a:extLst>
          </p:cNvPr>
          <p:cNvSpPr txBox="1"/>
          <p:nvPr/>
        </p:nvSpPr>
        <p:spPr>
          <a:xfrm>
            <a:off x="770229" y="1726349"/>
            <a:ext cx="5806746" cy="2215991"/>
          </a:xfrm>
          <a:prstGeom prst="rect">
            <a:avLst/>
          </a:prstGeom>
          <a:noFill/>
        </p:spPr>
        <p:txBody>
          <a:bodyPr wrap="square" lIns="0" tIns="0" rIns="0" bIns="0" rtlCol="0">
            <a:spAutoFit/>
          </a:bodyPr>
          <a:lstStyle/>
          <a:p>
            <a:pPr>
              <a:spcBef>
                <a:spcPts val="2400"/>
              </a:spcBef>
            </a:pPr>
            <a:r>
              <a:rPr lang="en-US" sz="3600" dirty="0">
                <a:solidFill>
                  <a:srgbClr val="44A0AD"/>
                </a:solidFill>
                <a:latin typeface="Arial" panose="020B0604020202020204" pitchFamily="34" charset="0"/>
                <a:cs typeface="Arial" panose="020B0604020202020204" pitchFamily="34" charset="0"/>
              </a:rPr>
              <a:t>Scaling and Sustaining </a:t>
            </a:r>
            <a:br>
              <a:rPr lang="en-US" sz="3600" dirty="0">
                <a:solidFill>
                  <a:srgbClr val="44A0AD"/>
                </a:solidFill>
                <a:latin typeface="Arial" panose="020B0604020202020204" pitchFamily="34" charset="0"/>
                <a:cs typeface="Arial" panose="020B0604020202020204" pitchFamily="34" charset="0"/>
              </a:rPr>
            </a:br>
            <a:r>
              <a:rPr lang="en-US" sz="3600" dirty="0">
                <a:solidFill>
                  <a:srgbClr val="44A0AD"/>
                </a:solidFill>
                <a:latin typeface="Arial" panose="020B0604020202020204" pitchFamily="34" charset="0"/>
                <a:cs typeface="Arial" panose="020B0604020202020204" pitchFamily="34" charset="0"/>
              </a:rPr>
              <a:t>Peer Support Groups </a:t>
            </a:r>
            <a:br>
              <a:rPr lang="en-US" sz="3600" dirty="0">
                <a:solidFill>
                  <a:srgbClr val="44A0AD"/>
                </a:solidFill>
                <a:latin typeface="Arial" panose="020B0604020202020204" pitchFamily="34" charset="0"/>
                <a:cs typeface="Arial" panose="020B0604020202020204" pitchFamily="34" charset="0"/>
              </a:rPr>
            </a:br>
            <a:r>
              <a:rPr lang="en-US" sz="3600" dirty="0">
                <a:solidFill>
                  <a:srgbClr val="44A0AD"/>
                </a:solidFill>
                <a:latin typeface="Arial" panose="020B0604020202020204" pitchFamily="34" charset="0"/>
                <a:cs typeface="Arial" panose="020B0604020202020204" pitchFamily="34" charset="0"/>
              </a:rPr>
              <a:t>for Substance-Affected </a:t>
            </a:r>
            <a:br>
              <a:rPr lang="en-US" sz="3600" dirty="0">
                <a:solidFill>
                  <a:srgbClr val="44A0AD"/>
                </a:solidFill>
                <a:latin typeface="Arial" panose="020B0604020202020204" pitchFamily="34" charset="0"/>
                <a:cs typeface="Arial" panose="020B0604020202020204" pitchFamily="34" charset="0"/>
              </a:rPr>
            </a:br>
            <a:r>
              <a:rPr lang="en-US" sz="3600" dirty="0">
                <a:solidFill>
                  <a:srgbClr val="44A0AD"/>
                </a:solidFill>
                <a:latin typeface="Arial" panose="020B0604020202020204" pitchFamily="34" charset="0"/>
                <a:cs typeface="Arial" panose="020B0604020202020204" pitchFamily="34" charset="0"/>
              </a:rPr>
              <a:t>Families</a:t>
            </a:r>
          </a:p>
        </p:txBody>
      </p:sp>
      <p:sp>
        <p:nvSpPr>
          <p:cNvPr id="8" name="TextBox 7">
            <a:extLst>
              <a:ext uri="{FF2B5EF4-FFF2-40B4-BE49-F238E27FC236}">
                <a16:creationId xmlns:a16="http://schemas.microsoft.com/office/drawing/2014/main" id="{DA681700-182A-4A35-F0F7-04E3F04DD576}"/>
              </a:ext>
            </a:extLst>
          </p:cNvPr>
          <p:cNvSpPr txBox="1"/>
          <p:nvPr/>
        </p:nvSpPr>
        <p:spPr>
          <a:xfrm>
            <a:off x="770229" y="4365779"/>
            <a:ext cx="7000392" cy="246221"/>
          </a:xfrm>
          <a:prstGeom prst="rect">
            <a:avLst/>
          </a:prstGeom>
          <a:noFill/>
        </p:spPr>
        <p:txBody>
          <a:bodyPr wrap="square" lIns="0" tIns="0" rIns="0" bIns="0" rtlCol="0">
            <a:spAutoFit/>
          </a:bodyPr>
          <a:lstStyle/>
          <a:p>
            <a:pPr>
              <a:spcBef>
                <a:spcPts val="2400"/>
              </a:spcBef>
            </a:pPr>
            <a:r>
              <a:rPr lang="en-US" sz="1600" dirty="0">
                <a:solidFill>
                  <a:srgbClr val="44A0AD"/>
                </a:solidFill>
                <a:latin typeface="Arial" panose="020B0604020202020204" pitchFamily="34" charset="0"/>
                <a:cs typeface="Arial" panose="020B0604020202020204" pitchFamily="34" charset="0"/>
              </a:rPr>
              <a:t>A FEASIBILITY STUDY IN BRITISH COLUMBIA </a:t>
            </a:r>
          </a:p>
        </p:txBody>
      </p:sp>
      <p:pic>
        <p:nvPicPr>
          <p:cNvPr id="11" name="Picture 10">
            <a:extLst>
              <a:ext uri="{FF2B5EF4-FFF2-40B4-BE49-F238E27FC236}">
                <a16:creationId xmlns:a16="http://schemas.microsoft.com/office/drawing/2014/main" id="{813D13B4-B14E-15EF-DF53-54B3D584AEE0}"/>
              </a:ext>
            </a:extLst>
          </p:cNvPr>
          <p:cNvPicPr>
            <a:picLocks noChangeAspect="1"/>
          </p:cNvPicPr>
          <p:nvPr/>
        </p:nvPicPr>
        <p:blipFill>
          <a:blip r:embed="rId4"/>
          <a:stretch>
            <a:fillRect/>
          </a:stretch>
        </p:blipFill>
        <p:spPr>
          <a:xfrm>
            <a:off x="1544746" y="5511117"/>
            <a:ext cx="1063810" cy="569138"/>
          </a:xfrm>
          <a:prstGeom prst="rect">
            <a:avLst/>
          </a:prstGeom>
        </p:spPr>
      </p:pic>
      <p:pic>
        <p:nvPicPr>
          <p:cNvPr id="14" name="Picture 13">
            <a:extLst>
              <a:ext uri="{FF2B5EF4-FFF2-40B4-BE49-F238E27FC236}">
                <a16:creationId xmlns:a16="http://schemas.microsoft.com/office/drawing/2014/main" id="{757B9855-F9AB-1994-DD5E-6AB01DC22671}"/>
              </a:ext>
            </a:extLst>
          </p:cNvPr>
          <p:cNvPicPr>
            <a:picLocks noChangeAspect="1"/>
          </p:cNvPicPr>
          <p:nvPr/>
        </p:nvPicPr>
        <p:blipFill>
          <a:blip r:embed="rId5"/>
          <a:stretch>
            <a:fillRect/>
          </a:stretch>
        </p:blipFill>
        <p:spPr>
          <a:xfrm>
            <a:off x="604356" y="5366517"/>
            <a:ext cx="788888" cy="788888"/>
          </a:xfrm>
          <a:prstGeom prst="rect">
            <a:avLst/>
          </a:prstGeom>
        </p:spPr>
      </p:pic>
      <p:sp>
        <p:nvSpPr>
          <p:cNvPr id="16" name="TextBox 15">
            <a:extLst>
              <a:ext uri="{FF2B5EF4-FFF2-40B4-BE49-F238E27FC236}">
                <a16:creationId xmlns:a16="http://schemas.microsoft.com/office/drawing/2014/main" id="{E239849F-FB60-F084-7E89-5CD0D28FDFFA}"/>
              </a:ext>
            </a:extLst>
          </p:cNvPr>
          <p:cNvSpPr txBox="1"/>
          <p:nvPr/>
        </p:nvSpPr>
        <p:spPr>
          <a:xfrm>
            <a:off x="770229" y="777745"/>
            <a:ext cx="4312759" cy="584775"/>
          </a:xfrm>
          <a:prstGeom prst="rect">
            <a:avLst/>
          </a:prstGeom>
          <a:noFill/>
        </p:spPr>
        <p:txBody>
          <a:bodyPr wrap="square" lIns="0" tIns="0" rIns="0" bIns="0" anchor="b">
            <a:spAutoFit/>
          </a:bodyPr>
          <a:lstStyle/>
          <a:p>
            <a:pPr>
              <a:spcBef>
                <a:spcPts val="600"/>
              </a:spcBef>
            </a:pPr>
            <a:r>
              <a:rPr lang="en-US" sz="1100" dirty="0">
                <a:solidFill>
                  <a:schemeClr val="accent4">
                    <a:lumMod val="75000"/>
                  </a:schemeClr>
                </a:solidFill>
                <a:latin typeface="Arial" panose="020B0604020202020204" pitchFamily="34" charset="0"/>
                <a:cs typeface="Arial" panose="020B0604020202020204" pitchFamily="34" charset="0"/>
              </a:rPr>
              <a:t>16 SEPTEMBER 2026</a:t>
            </a:r>
          </a:p>
          <a:p>
            <a:pPr>
              <a:spcBef>
                <a:spcPts val="600"/>
              </a:spcBef>
            </a:pPr>
            <a:r>
              <a:rPr lang="en-US" sz="1100" dirty="0">
                <a:solidFill>
                  <a:schemeClr val="accent4">
                    <a:lumMod val="75000"/>
                  </a:schemeClr>
                </a:solidFill>
                <a:latin typeface="Arial" panose="020B0604020202020204" pitchFamily="34" charset="0"/>
                <a:cs typeface="Arial" panose="020B0604020202020204" pitchFamily="34" charset="0"/>
              </a:rPr>
              <a:t>ADDICTION AND THE FAMILY INTERNATIONAL NETWORK ANNUAL CONFERENCE (ONLINE)</a:t>
            </a:r>
          </a:p>
        </p:txBody>
      </p:sp>
      <p:sp>
        <p:nvSpPr>
          <p:cNvPr id="19" name="Freeform 18">
            <a:extLst>
              <a:ext uri="{FF2B5EF4-FFF2-40B4-BE49-F238E27FC236}">
                <a16:creationId xmlns:a16="http://schemas.microsoft.com/office/drawing/2014/main" id="{54699978-05CB-5B46-FA06-8C02991A6840}"/>
              </a:ext>
            </a:extLst>
          </p:cNvPr>
          <p:cNvSpPr>
            <a:spLocks noGrp="1" noRot="1" noChangeAspect="1" noMove="1" noResize="1" noEditPoints="1" noAdjustHandles="1" noChangeArrowheads="1" noChangeShapeType="1"/>
          </p:cNvSpPr>
          <p:nvPr/>
        </p:nvSpPr>
        <p:spPr>
          <a:xfrm flipH="1">
            <a:off x="6856209" y="795599"/>
            <a:ext cx="5725756" cy="5313304"/>
          </a:xfrm>
          <a:custGeom>
            <a:avLst/>
            <a:gdLst>
              <a:gd name="csX0" fmla="*/ 1115933 w 2411007"/>
              <a:gd name="csY0" fmla="*/ 0 h 2237331"/>
              <a:gd name="csX1" fmla="*/ 1004419 w 2411007"/>
              <a:gd name="csY1" fmla="*/ 5631 h 2237331"/>
              <a:gd name="csX2" fmla="*/ 0 w 2411007"/>
              <a:gd name="csY2" fmla="*/ 1118666 h 2237331"/>
              <a:gd name="csX3" fmla="*/ 1004419 w 2411007"/>
              <a:gd name="csY3" fmla="*/ 2231700 h 2237331"/>
              <a:gd name="csX4" fmla="*/ 1115933 w 2411007"/>
              <a:gd name="csY4" fmla="*/ 2237331 h 2237331"/>
              <a:gd name="csX5" fmla="*/ 1115933 w 2411007"/>
              <a:gd name="csY5" fmla="*/ 1902252 h 2237331"/>
              <a:gd name="csX6" fmla="*/ 1140808 w 2411007"/>
              <a:gd name="csY6" fmla="*/ 1935113 h 2237331"/>
              <a:gd name="csX7" fmla="*/ 1729547 w 2411007"/>
              <a:gd name="csY7" fmla="*/ 2232687 h 2237331"/>
              <a:gd name="csX8" fmla="*/ 1821526 w 2411007"/>
              <a:gd name="csY8" fmla="*/ 2237331 h 2237331"/>
              <a:gd name="csX9" fmla="*/ 1821526 w 2411007"/>
              <a:gd name="csY9" fmla="*/ 1940776 h 2237331"/>
              <a:gd name="csX10" fmla="*/ 1861255 w 2411007"/>
              <a:gd name="csY10" fmla="*/ 1993258 h 2237331"/>
              <a:gd name="csX11" fmla="*/ 2336724 w 2411007"/>
              <a:gd name="csY11" fmla="*/ 2233580 h 2237331"/>
              <a:gd name="csX12" fmla="*/ 2411007 w 2411007"/>
              <a:gd name="csY12" fmla="*/ 2237331 h 2237331"/>
              <a:gd name="csX13" fmla="*/ 2411007 w 2411007"/>
              <a:gd name="csY13" fmla="*/ 746967 h 2237331"/>
              <a:gd name="csX14" fmla="*/ 2336724 w 2411007"/>
              <a:gd name="csY14" fmla="*/ 750718 h 2237331"/>
              <a:gd name="csX15" fmla="*/ 1861255 w 2411007"/>
              <a:gd name="csY15" fmla="*/ 991041 h 2237331"/>
              <a:gd name="csX16" fmla="*/ 1821526 w 2411007"/>
              <a:gd name="csY16" fmla="*/ 1043523 h 2237331"/>
              <a:gd name="csX17" fmla="*/ 1821526 w 2411007"/>
              <a:gd name="csY17" fmla="*/ 391921 h 2237331"/>
              <a:gd name="csX18" fmla="*/ 1729547 w 2411007"/>
              <a:gd name="csY18" fmla="*/ 396566 h 2237331"/>
              <a:gd name="csX19" fmla="*/ 1140808 w 2411007"/>
              <a:gd name="csY19" fmla="*/ 694140 h 2237331"/>
              <a:gd name="csX20" fmla="*/ 1115933 w 2411007"/>
              <a:gd name="csY20" fmla="*/ 727000 h 2237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411007" h="2237331">
                <a:moveTo>
                  <a:pt x="1115933" y="0"/>
                </a:moveTo>
                <a:lnTo>
                  <a:pt x="1004419" y="5631"/>
                </a:lnTo>
                <a:cubicBezTo>
                  <a:pt x="440252" y="62926"/>
                  <a:pt x="0" y="539382"/>
                  <a:pt x="0" y="1118666"/>
                </a:cubicBezTo>
                <a:cubicBezTo>
                  <a:pt x="0" y="1697949"/>
                  <a:pt x="440252" y="2174406"/>
                  <a:pt x="1004419" y="2231700"/>
                </a:cubicBezTo>
                <a:lnTo>
                  <a:pt x="1115933" y="2237331"/>
                </a:lnTo>
                <a:lnTo>
                  <a:pt x="1115933" y="1902252"/>
                </a:lnTo>
                <a:lnTo>
                  <a:pt x="1140808" y="1935113"/>
                </a:lnTo>
                <a:cubicBezTo>
                  <a:pt x="1289758" y="2098995"/>
                  <a:pt x="1496876" y="2209058"/>
                  <a:pt x="1729547" y="2232687"/>
                </a:cubicBezTo>
                <a:lnTo>
                  <a:pt x="1821526" y="2237331"/>
                </a:lnTo>
                <a:lnTo>
                  <a:pt x="1821526" y="1940776"/>
                </a:lnTo>
                <a:lnTo>
                  <a:pt x="1861255" y="1993258"/>
                </a:lnTo>
                <a:cubicBezTo>
                  <a:pt x="1981548" y="2125610"/>
                  <a:pt x="2148818" y="2214497"/>
                  <a:pt x="2336724" y="2233580"/>
                </a:cubicBezTo>
                <a:lnTo>
                  <a:pt x="2411007" y="2237331"/>
                </a:lnTo>
                <a:lnTo>
                  <a:pt x="2411007" y="746967"/>
                </a:lnTo>
                <a:lnTo>
                  <a:pt x="2336724" y="750718"/>
                </a:lnTo>
                <a:cubicBezTo>
                  <a:pt x="2148818" y="769801"/>
                  <a:pt x="1981548" y="858689"/>
                  <a:pt x="1861255" y="991041"/>
                </a:cubicBezTo>
                <a:lnTo>
                  <a:pt x="1821526" y="1043523"/>
                </a:lnTo>
                <a:lnTo>
                  <a:pt x="1821526" y="391921"/>
                </a:lnTo>
                <a:lnTo>
                  <a:pt x="1729547" y="396566"/>
                </a:lnTo>
                <a:cubicBezTo>
                  <a:pt x="1496876" y="420195"/>
                  <a:pt x="1289758" y="530258"/>
                  <a:pt x="1140808" y="694140"/>
                </a:cubicBezTo>
                <a:lnTo>
                  <a:pt x="1115933" y="727000"/>
                </a:lnTo>
                <a:close/>
              </a:path>
            </a:pathLst>
          </a:custGeom>
          <a:blipFill>
            <a:blip r:embed="rId6"/>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1859279755"/>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3.54167E-6 -7.40741E-7 L 0.25209 -0.00324 " pathEditMode="relative" rAng="0" ptsTypes="AA">
                                          <p:cBhvr>
                                            <p:cTn id="6" dur="2000" fill="hold"/>
                                            <p:tgtEl>
                                              <p:spTgt spid="5"/>
                                            </p:tgtEl>
                                            <p:attrNameLst>
                                              <p:attrName>ppt_x</p:attrName>
                                              <p:attrName>ppt_y</p:attrName>
                                            </p:attrNameLst>
                                          </p:cBhvr>
                                          <p:rCtr x="12604" y="-162"/>
                                        </p:animMotion>
                                      </p:childTnLst>
                                    </p:cTn>
                                  </p:par>
                                  <p:par>
                                    <p:cTn id="7" presetID="0" presetClass="path" presetSubtype="0" accel="50000" decel="50000" fill="hold" grpId="0" nodeType="withEffect">
                                      <p:stCondLst>
                                        <p:cond delay="0"/>
                                      </p:stCondLst>
                                      <p:childTnLst>
                                        <p:animMotion origin="layout" path="M -3.125E-6 -4.81481E-6 L 0.11472 0.00139 " pathEditMode="relative" rAng="0" ptsTypes="AA">
                                          <p:cBhvr>
                                            <p:cTn id="8" dur="2000" fill="hold"/>
                                            <p:tgtEl>
                                              <p:spTgt spid="6"/>
                                            </p:tgtEl>
                                            <p:attrNameLst>
                                              <p:attrName>ppt_x</p:attrName>
                                              <p:attrName>ppt_y</p:attrName>
                                            </p:attrNameLst>
                                          </p:cBhvr>
                                          <p:rCtr x="5729" y="69"/>
                                        </p:animMotion>
                                      </p:childTnLst>
                                    </p:cTn>
                                  </p:par>
                                  <p:par>
                                    <p:cTn id="9" presetID="12" presetClass="entr" presetSubtype="2"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500"/>
                                            <p:tgtEl>
                                              <p:spTgt spid="4"/>
                                            </p:tgtEl>
                                            <p:attrNameLst>
                                              <p:attrName>ppt_x</p:attrName>
                                            </p:attrNameLst>
                                          </p:cBhvr>
                                          <p:tavLst>
                                            <p:tav tm="0">
                                              <p:val>
                                                <p:strVal val="#ppt_x+#ppt_w*1.125000"/>
                                              </p:val>
                                            </p:tav>
                                            <p:tav tm="100000">
                                              <p:val>
                                                <p:strVal val="#ppt_x"/>
                                              </p:val>
                                            </p:tav>
                                          </p:tavLst>
                                        </p:anim>
                                        <p:animEffect transition="in" filter="wipe(left)">
                                          <p:cBhvr>
                                            <p:cTn id="12" dur="1500"/>
                                            <p:tgtEl>
                                              <p:spTgt spid="4"/>
                                            </p:tgtEl>
                                          </p:cBhvr>
                                        </p:animEffect>
                                      </p:childTnLst>
                                    </p:cTn>
                                  </p:par>
                                </p:childTnLst>
                              </p:cTn>
                            </p:par>
                            <p:par>
                              <p:cTn id="13" fill="hold">
                                <p:stCondLst>
                                  <p:cond delay="2000"/>
                                </p:stCondLst>
                                <p:childTnLst>
                                  <p:par>
                                    <p:cTn id="14" presetID="10" presetClass="entr" presetSubtype="0"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20000"/>
                                            <p:tgtEl>
                                              <p:spTgt spid="19"/>
                                            </p:tgtEl>
                                          </p:cBhvr>
                                        </p:animEffect>
                                      </p:childTnLst>
                                    </p:cTn>
                                  </p:par>
                                  <p:par>
                                    <p:cTn id="17" presetID="12" presetClass="entr" presetSubtype="1"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p:tgtEl>
                                              <p:spTgt spid="8"/>
                                            </p:tgtEl>
                                            <p:attrNameLst>
                                              <p:attrName>ppt_y</p:attrName>
                                            </p:attrNameLst>
                                          </p:cBhvr>
                                          <p:tavLst>
                                            <p:tav tm="0">
                                              <p:val>
                                                <p:strVal val="#ppt_y-#ppt_h*1.125000"/>
                                              </p:val>
                                            </p:tav>
                                            <p:tav tm="100000">
                                              <p:val>
                                                <p:strVal val="#ppt_y"/>
                                              </p:val>
                                            </p:tav>
                                          </p:tavLst>
                                        </p:anim>
                                        <p:animEffect transition="in" filter="wipe(down)">
                                          <p:cBhvr>
                                            <p:cTn id="20" dur="500"/>
                                            <p:tgtEl>
                                              <p:spTgt spid="8"/>
                                            </p:tgtEl>
                                          </p:cBhvr>
                                        </p:animEffect>
                                      </p:childTnLst>
                                    </p:cTn>
                                  </p:par>
                                  <p:par>
                                    <p:cTn id="21" presetID="2" presetClass="entr" presetSubtype="4" fill="hold" nodeType="withEffect" p14:presetBounceEnd="50000">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14:bounceEnd="50000">
                                          <p:cBhvr additive="base">
                                            <p:cTn id="23" dur="10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24" dur="1000" fill="hold"/>
                                            <p:tgtEl>
                                              <p:spTgt spid="14"/>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14:presetBounceEnd="50000">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14:bounceEnd="50000">
                                          <p:cBhvr additive="base">
                                            <p:cTn id="27" dur="1000" fill="hold"/>
                                            <p:tgtEl>
                                              <p:spTgt spid="11"/>
                                            </p:tgtEl>
                                            <p:attrNameLst>
                                              <p:attrName>ppt_x</p:attrName>
                                            </p:attrNameLst>
                                          </p:cBhvr>
                                          <p:tavLst>
                                            <p:tav tm="0">
                                              <p:val>
                                                <p:strVal val="#ppt_x"/>
                                              </p:val>
                                            </p:tav>
                                            <p:tav tm="100000">
                                              <p:val>
                                                <p:strVal val="#ppt_x"/>
                                              </p:val>
                                            </p:tav>
                                          </p:tavLst>
                                        </p:anim>
                                        <p:anim calcmode="lin" valueType="num" p14:bounceEnd="50000">
                                          <p:cBhvr additive="base">
                                            <p:cTn id="28" dur="10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4" grpId="0"/>
          <p:bldP spid="8" grpId="0"/>
          <p:bldP spid="19" grpId="0" animBg="1" autoUpdateAnimBg="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3.54167E-6 -7.40741E-7 L 0.25209 -0.00324 " pathEditMode="relative" rAng="0" ptsTypes="AA">
                                          <p:cBhvr>
                                            <p:cTn id="6" dur="2000" fill="hold"/>
                                            <p:tgtEl>
                                              <p:spTgt spid="5"/>
                                            </p:tgtEl>
                                            <p:attrNameLst>
                                              <p:attrName>ppt_x</p:attrName>
                                              <p:attrName>ppt_y</p:attrName>
                                            </p:attrNameLst>
                                          </p:cBhvr>
                                          <p:rCtr x="12604" y="-162"/>
                                        </p:animMotion>
                                      </p:childTnLst>
                                    </p:cTn>
                                  </p:par>
                                  <p:par>
                                    <p:cTn id="7" presetID="0" presetClass="path" presetSubtype="0" accel="50000" decel="50000" fill="hold" grpId="0" nodeType="withEffect">
                                      <p:stCondLst>
                                        <p:cond delay="0"/>
                                      </p:stCondLst>
                                      <p:childTnLst>
                                        <p:animMotion origin="layout" path="M -3.125E-6 -4.81481E-6 L 0.11472 0.00139 " pathEditMode="relative" rAng="0" ptsTypes="AA">
                                          <p:cBhvr>
                                            <p:cTn id="8" dur="2000" fill="hold"/>
                                            <p:tgtEl>
                                              <p:spTgt spid="6"/>
                                            </p:tgtEl>
                                            <p:attrNameLst>
                                              <p:attrName>ppt_x</p:attrName>
                                              <p:attrName>ppt_y</p:attrName>
                                            </p:attrNameLst>
                                          </p:cBhvr>
                                          <p:rCtr x="5729" y="69"/>
                                        </p:animMotion>
                                      </p:childTnLst>
                                    </p:cTn>
                                  </p:par>
                                  <p:par>
                                    <p:cTn id="9" presetID="12" presetClass="entr" presetSubtype="2"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500"/>
                                            <p:tgtEl>
                                              <p:spTgt spid="4"/>
                                            </p:tgtEl>
                                            <p:attrNameLst>
                                              <p:attrName>ppt_x</p:attrName>
                                            </p:attrNameLst>
                                          </p:cBhvr>
                                          <p:tavLst>
                                            <p:tav tm="0">
                                              <p:val>
                                                <p:strVal val="#ppt_x+#ppt_w*1.125000"/>
                                              </p:val>
                                            </p:tav>
                                            <p:tav tm="100000">
                                              <p:val>
                                                <p:strVal val="#ppt_x"/>
                                              </p:val>
                                            </p:tav>
                                          </p:tavLst>
                                        </p:anim>
                                        <p:animEffect transition="in" filter="wipe(left)">
                                          <p:cBhvr>
                                            <p:cTn id="12" dur="1500"/>
                                            <p:tgtEl>
                                              <p:spTgt spid="4"/>
                                            </p:tgtEl>
                                          </p:cBhvr>
                                        </p:animEffect>
                                      </p:childTnLst>
                                    </p:cTn>
                                  </p:par>
                                </p:childTnLst>
                              </p:cTn>
                            </p:par>
                            <p:par>
                              <p:cTn id="13" fill="hold">
                                <p:stCondLst>
                                  <p:cond delay="2000"/>
                                </p:stCondLst>
                                <p:childTnLst>
                                  <p:par>
                                    <p:cTn id="14" presetID="10" presetClass="entr" presetSubtype="0"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20000"/>
                                            <p:tgtEl>
                                              <p:spTgt spid="19"/>
                                            </p:tgtEl>
                                          </p:cBhvr>
                                        </p:animEffect>
                                      </p:childTnLst>
                                    </p:cTn>
                                  </p:par>
                                  <p:par>
                                    <p:cTn id="17" presetID="12" presetClass="entr" presetSubtype="1"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p:tgtEl>
                                              <p:spTgt spid="8"/>
                                            </p:tgtEl>
                                            <p:attrNameLst>
                                              <p:attrName>ppt_y</p:attrName>
                                            </p:attrNameLst>
                                          </p:cBhvr>
                                          <p:tavLst>
                                            <p:tav tm="0">
                                              <p:val>
                                                <p:strVal val="#ppt_y-#ppt_h*1.125000"/>
                                              </p:val>
                                            </p:tav>
                                            <p:tav tm="100000">
                                              <p:val>
                                                <p:strVal val="#ppt_y"/>
                                              </p:val>
                                            </p:tav>
                                          </p:tavLst>
                                        </p:anim>
                                        <p:animEffect transition="in" filter="wipe(down)">
                                          <p:cBhvr>
                                            <p:cTn id="20" dur="500"/>
                                            <p:tgtEl>
                                              <p:spTgt spid="8"/>
                                            </p:tgtEl>
                                          </p:cBhvr>
                                        </p:animEffect>
                                      </p:childTnLst>
                                    </p:cTn>
                                  </p:par>
                                  <p:par>
                                    <p:cTn id="21" presetID="2" presetClass="entr" presetSubtype="4"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1000" fill="hold"/>
                                            <p:tgtEl>
                                              <p:spTgt spid="14"/>
                                            </p:tgtEl>
                                            <p:attrNameLst>
                                              <p:attrName>ppt_x</p:attrName>
                                            </p:attrNameLst>
                                          </p:cBhvr>
                                          <p:tavLst>
                                            <p:tav tm="0">
                                              <p:val>
                                                <p:strVal val="#ppt_x"/>
                                              </p:val>
                                            </p:tav>
                                            <p:tav tm="100000">
                                              <p:val>
                                                <p:strVal val="#ppt_x"/>
                                              </p:val>
                                            </p:tav>
                                          </p:tavLst>
                                        </p:anim>
                                        <p:anim calcmode="lin" valueType="num">
                                          <p:cBhvr additive="base">
                                            <p:cTn id="24" dur="1000" fill="hold"/>
                                            <p:tgtEl>
                                              <p:spTgt spid="14"/>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1000" fill="hold"/>
                                            <p:tgtEl>
                                              <p:spTgt spid="11"/>
                                            </p:tgtEl>
                                            <p:attrNameLst>
                                              <p:attrName>ppt_x</p:attrName>
                                            </p:attrNameLst>
                                          </p:cBhvr>
                                          <p:tavLst>
                                            <p:tav tm="0">
                                              <p:val>
                                                <p:strVal val="#ppt_x"/>
                                              </p:val>
                                            </p:tav>
                                            <p:tav tm="100000">
                                              <p:val>
                                                <p:strVal val="#ppt_x"/>
                                              </p:val>
                                            </p:tav>
                                          </p:tavLst>
                                        </p:anim>
                                        <p:anim calcmode="lin" valueType="num">
                                          <p:cBhvr additive="base">
                                            <p:cTn id="28" dur="10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4" grpId="0"/>
          <p:bldP spid="8" grpId="0"/>
          <p:bldP spid="19" grpId="0" animBg="1" autoUpdateAnimBg="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accent4">
            <a:lumMod val="20000"/>
            <a:lumOff val="80000"/>
          </a:schemeClr>
        </a:solidFill>
        <a:effectLst/>
      </p:bgPr>
    </p:bg>
    <p:spTree>
      <p:nvGrpSpPr>
        <p:cNvPr id="1" name="">
          <a:extLst>
            <a:ext uri="{FF2B5EF4-FFF2-40B4-BE49-F238E27FC236}">
              <a16:creationId xmlns:a16="http://schemas.microsoft.com/office/drawing/2014/main" id="{CB89FC7B-2BBE-B261-F7DF-D9475FD974E5}"/>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34CCD64C-193C-C797-06CE-2D9965EC76DF}"/>
              </a:ext>
            </a:extLst>
          </p:cNvPr>
          <p:cNvPicPr>
            <a:picLocks noChangeAspect="1"/>
          </p:cNvPicPr>
          <p:nvPr/>
        </p:nvPicPr>
        <p:blipFill rotWithShape="1">
          <a:blip r:embed="rId3"/>
          <a:srcRect t="1621" b="1621"/>
          <a:stretch>
            <a:fillRect/>
          </a:stretch>
        </p:blipFill>
        <p:spPr>
          <a:xfrm>
            <a:off x="2277034" y="1532964"/>
            <a:ext cx="8375568" cy="4558554"/>
          </a:xfrm>
          <a:prstGeom prst="rect">
            <a:avLst/>
          </a:prstGeom>
        </p:spPr>
      </p:pic>
      <p:sp>
        <p:nvSpPr>
          <p:cNvPr id="19" name="Oval 18">
            <a:extLst>
              <a:ext uri="{FF2B5EF4-FFF2-40B4-BE49-F238E27FC236}">
                <a16:creationId xmlns:a16="http://schemas.microsoft.com/office/drawing/2014/main" id="{8B52BE04-031C-EEC1-F357-B5EEBB029205}"/>
              </a:ext>
            </a:extLst>
          </p:cNvPr>
          <p:cNvSpPr/>
          <p:nvPr/>
        </p:nvSpPr>
        <p:spPr>
          <a:xfrm>
            <a:off x="8383200" y="761559"/>
            <a:ext cx="3808800" cy="3808800"/>
          </a:xfrm>
          <a:prstGeom prst="ellipse">
            <a:avLst/>
          </a:prstGeom>
          <a:solidFill>
            <a:schemeClr val="accent4">
              <a:lumMod val="20000"/>
              <a:lumOff val="80000"/>
            </a:schemeClr>
          </a:solidFill>
          <a:ln>
            <a:noFill/>
          </a:ln>
          <a:effectLst>
            <a:softEdge rad="255538"/>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pc="200">
                <a:solidFill>
                  <a:schemeClr val="accent4"/>
                </a:solidFill>
              </a:rPr>
              <a:t>SOCIAL</a:t>
            </a:r>
            <a:br>
              <a:rPr lang="en-CA" spc="200">
                <a:solidFill>
                  <a:schemeClr val="accent4"/>
                </a:solidFill>
              </a:rPr>
            </a:br>
            <a:r>
              <a:rPr lang="en-CA" spc="200">
                <a:solidFill>
                  <a:schemeClr val="accent4"/>
                </a:solidFill>
              </a:rPr>
              <a:t>ISOLATION</a:t>
            </a:r>
            <a:endParaRPr lang="en-US"/>
          </a:p>
        </p:txBody>
      </p:sp>
      <p:sp>
        <p:nvSpPr>
          <p:cNvPr id="20" name="Oval 19">
            <a:extLst>
              <a:ext uri="{FF2B5EF4-FFF2-40B4-BE49-F238E27FC236}">
                <a16:creationId xmlns:a16="http://schemas.microsoft.com/office/drawing/2014/main" id="{79FC2A33-DB4B-289A-FE57-08CFA0DE0A41}"/>
              </a:ext>
            </a:extLst>
          </p:cNvPr>
          <p:cNvSpPr/>
          <p:nvPr/>
        </p:nvSpPr>
        <p:spPr>
          <a:xfrm>
            <a:off x="1717800" y="3803878"/>
            <a:ext cx="3808800" cy="3808800"/>
          </a:xfrm>
          <a:prstGeom prst="ellipse">
            <a:avLst/>
          </a:prstGeom>
          <a:solidFill>
            <a:schemeClr val="accent4">
              <a:lumMod val="20000"/>
              <a:lumOff val="80000"/>
            </a:schemeClr>
          </a:solidFill>
          <a:ln>
            <a:noFill/>
          </a:ln>
          <a:effectLst>
            <a:softEdge rad="255538"/>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pc="200">
                <a:solidFill>
                  <a:schemeClr val="accent4"/>
                </a:solidFill>
              </a:rPr>
              <a:t>STIGMA</a:t>
            </a:r>
            <a:endParaRPr lang="en-US" spc="200">
              <a:solidFill>
                <a:schemeClr val="accent4"/>
              </a:solidFill>
            </a:endParaRPr>
          </a:p>
        </p:txBody>
      </p:sp>
      <p:sp>
        <p:nvSpPr>
          <p:cNvPr id="21" name="Oval 20">
            <a:extLst>
              <a:ext uri="{FF2B5EF4-FFF2-40B4-BE49-F238E27FC236}">
                <a16:creationId xmlns:a16="http://schemas.microsoft.com/office/drawing/2014/main" id="{270DAD2A-EF18-D179-0CEE-8DDEE5270D27}"/>
              </a:ext>
            </a:extLst>
          </p:cNvPr>
          <p:cNvSpPr/>
          <p:nvPr/>
        </p:nvSpPr>
        <p:spPr>
          <a:xfrm>
            <a:off x="372634" y="-4922"/>
            <a:ext cx="3808800" cy="3808800"/>
          </a:xfrm>
          <a:prstGeom prst="ellipse">
            <a:avLst/>
          </a:prstGeom>
          <a:solidFill>
            <a:schemeClr val="accent4">
              <a:lumMod val="20000"/>
              <a:lumOff val="80000"/>
            </a:schemeClr>
          </a:solidFill>
          <a:ln>
            <a:noFill/>
          </a:ln>
          <a:effectLst>
            <a:softEdge rad="255538"/>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pc="200">
                <a:solidFill>
                  <a:schemeClr val="accent4"/>
                </a:solidFill>
              </a:rPr>
              <a:t>STRESS</a:t>
            </a:r>
            <a:endParaRPr lang="en-US"/>
          </a:p>
        </p:txBody>
      </p:sp>
      <p:sp>
        <p:nvSpPr>
          <p:cNvPr id="22" name="Oval 21">
            <a:extLst>
              <a:ext uri="{FF2B5EF4-FFF2-40B4-BE49-F238E27FC236}">
                <a16:creationId xmlns:a16="http://schemas.microsoft.com/office/drawing/2014/main" id="{717DCC62-236D-D000-0AFE-BB41BE9DC806}"/>
              </a:ext>
            </a:extLst>
          </p:cNvPr>
          <p:cNvSpPr/>
          <p:nvPr/>
        </p:nvSpPr>
        <p:spPr>
          <a:xfrm>
            <a:off x="9454194" y="4800573"/>
            <a:ext cx="2737806" cy="2739600"/>
          </a:xfrm>
          <a:prstGeom prst="ellipse">
            <a:avLst/>
          </a:prstGeom>
          <a:solidFill>
            <a:schemeClr val="accent4">
              <a:lumMod val="20000"/>
              <a:lumOff val="80000"/>
            </a:schemeClr>
          </a:solidFill>
          <a:ln>
            <a:noFill/>
          </a:ln>
          <a:effectLst>
            <a:softEdge rad="255538"/>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pc="200">
                <a:solidFill>
                  <a:schemeClr val="accent4"/>
                </a:solidFill>
              </a:rPr>
              <a:t>POOR HEALTH</a:t>
            </a:r>
            <a:endParaRPr lang="en-US" spc="200">
              <a:solidFill>
                <a:schemeClr val="accent4"/>
              </a:solidFill>
            </a:endParaRPr>
          </a:p>
        </p:txBody>
      </p:sp>
      <p:sp>
        <p:nvSpPr>
          <p:cNvPr id="8" name="TextBox 7">
            <a:extLst>
              <a:ext uri="{FF2B5EF4-FFF2-40B4-BE49-F238E27FC236}">
                <a16:creationId xmlns:a16="http://schemas.microsoft.com/office/drawing/2014/main" id="{252DEF04-0DF7-0A70-AE80-0BE30B635120}"/>
              </a:ext>
            </a:extLst>
          </p:cNvPr>
          <p:cNvSpPr txBox="1"/>
          <p:nvPr/>
        </p:nvSpPr>
        <p:spPr>
          <a:xfrm>
            <a:off x="4504764" y="580100"/>
            <a:ext cx="9260542" cy="1477328"/>
          </a:xfrm>
          <a:prstGeom prst="rect">
            <a:avLst/>
          </a:prstGeom>
          <a:noFill/>
        </p:spPr>
        <p:txBody>
          <a:bodyPr wrap="square" lIns="0" tIns="0" rIns="0" bIns="0" rtlCol="0">
            <a:spAutoFit/>
          </a:bodyPr>
          <a:lstStyle/>
          <a:p>
            <a:pPr>
              <a:spcBef>
                <a:spcPts val="2400"/>
              </a:spcBef>
            </a:pPr>
            <a:r>
              <a:rPr lang="en-US" sz="9600" b="1">
                <a:solidFill>
                  <a:schemeClr val="accent1"/>
                </a:solidFill>
                <a:latin typeface="Oswald" pitchFamily="2" charset="77"/>
                <a:cs typeface="Arial Hebrew" pitchFamily="2" charset="-79"/>
              </a:rPr>
              <a:t>HIGH BURDEN.</a:t>
            </a:r>
          </a:p>
        </p:txBody>
      </p:sp>
      <p:sp>
        <p:nvSpPr>
          <p:cNvPr id="12" name="TextBox 11">
            <a:extLst>
              <a:ext uri="{FF2B5EF4-FFF2-40B4-BE49-F238E27FC236}">
                <a16:creationId xmlns:a16="http://schemas.microsoft.com/office/drawing/2014/main" id="{8574527D-D5BD-C793-002A-D7A60FF63946}"/>
              </a:ext>
            </a:extLst>
          </p:cNvPr>
          <p:cNvSpPr txBox="1"/>
          <p:nvPr/>
        </p:nvSpPr>
        <p:spPr>
          <a:xfrm>
            <a:off x="703728" y="5991098"/>
            <a:ext cx="6409766" cy="738664"/>
          </a:xfrm>
          <a:prstGeom prst="rect">
            <a:avLst/>
          </a:prstGeom>
          <a:noFill/>
        </p:spPr>
        <p:txBody>
          <a:bodyPr wrap="square" lIns="0" tIns="0" rIns="0" bIns="0">
            <a:spAutoFit/>
          </a:bodyPr>
          <a:lstStyle/>
          <a:p>
            <a:r>
              <a:rPr lang="en-US" sz="4800" b="1">
                <a:solidFill>
                  <a:srgbClr val="44A0AD"/>
                </a:solidFill>
                <a:latin typeface="Oswald" pitchFamily="2" charset="77"/>
                <a:cs typeface="Arial Hebrew" pitchFamily="2" charset="-79"/>
              </a:rPr>
              <a:t>MINIMAL SUPPORT</a:t>
            </a:r>
            <a:endParaRPr lang="en-US" sz="4800" b="1">
              <a:solidFill>
                <a:srgbClr val="44A0AD"/>
              </a:solidFill>
              <a:latin typeface="Oswald" pitchFamily="2" charset="77"/>
            </a:endParaRPr>
          </a:p>
        </p:txBody>
      </p:sp>
      <p:sp>
        <p:nvSpPr>
          <p:cNvPr id="13" name="TextBox 12">
            <a:extLst>
              <a:ext uri="{FF2B5EF4-FFF2-40B4-BE49-F238E27FC236}">
                <a16:creationId xmlns:a16="http://schemas.microsoft.com/office/drawing/2014/main" id="{96B82DCD-6AC6-E983-9700-C0627E34BD3B}"/>
              </a:ext>
            </a:extLst>
          </p:cNvPr>
          <p:cNvSpPr txBox="1"/>
          <p:nvPr/>
        </p:nvSpPr>
        <p:spPr>
          <a:xfrm>
            <a:off x="788894" y="614348"/>
            <a:ext cx="6096000" cy="184666"/>
          </a:xfrm>
          <a:prstGeom prst="rect">
            <a:avLst/>
          </a:prstGeom>
          <a:noFill/>
        </p:spPr>
        <p:txBody>
          <a:bodyPr wrap="square" lIns="0" tIns="0" rIns="0" bIns="0">
            <a:spAutoFit/>
          </a:bodyPr>
          <a:lstStyle/>
          <a:p>
            <a:r>
              <a:rPr lang="en-CA" sz="1200" b="1" spc="200">
                <a:solidFill>
                  <a:srgbClr val="44A0AD"/>
                </a:solidFill>
                <a:effectLst/>
              </a:rPr>
              <a:t>INTRODUCTION</a:t>
            </a:r>
          </a:p>
        </p:txBody>
      </p:sp>
      <p:sp>
        <p:nvSpPr>
          <p:cNvPr id="15" name="TextBox 14">
            <a:extLst>
              <a:ext uri="{FF2B5EF4-FFF2-40B4-BE49-F238E27FC236}">
                <a16:creationId xmlns:a16="http://schemas.microsoft.com/office/drawing/2014/main" id="{1F2AC1D9-730C-CF9C-86E7-656CACC6CE05}"/>
              </a:ext>
            </a:extLst>
          </p:cNvPr>
          <p:cNvSpPr txBox="1"/>
          <p:nvPr/>
        </p:nvSpPr>
        <p:spPr>
          <a:xfrm>
            <a:off x="788894" y="868550"/>
            <a:ext cx="6577262" cy="369332"/>
          </a:xfrm>
          <a:prstGeom prst="rect">
            <a:avLst/>
          </a:prstGeom>
          <a:noFill/>
        </p:spPr>
        <p:txBody>
          <a:bodyPr wrap="square" lIns="0" tIns="0" rIns="0" bIns="0">
            <a:spAutoFit/>
          </a:bodyPr>
          <a:lstStyle/>
          <a:p>
            <a:r>
              <a:rPr lang="en-CA" sz="2400">
                <a:solidFill>
                  <a:schemeClr val="accent4"/>
                </a:solidFill>
                <a:effectLst/>
              </a:rPr>
              <a:t>Why focus on families?</a:t>
            </a:r>
          </a:p>
        </p:txBody>
      </p:sp>
      <p:sp>
        <p:nvSpPr>
          <p:cNvPr id="27" name="TextBox 26">
            <a:extLst>
              <a:ext uri="{FF2B5EF4-FFF2-40B4-BE49-F238E27FC236}">
                <a16:creationId xmlns:a16="http://schemas.microsoft.com/office/drawing/2014/main" id="{475909AB-9E7D-DCFA-8642-724EBF17F606}"/>
              </a:ext>
            </a:extLst>
          </p:cNvPr>
          <p:cNvSpPr txBox="1"/>
          <p:nvPr/>
        </p:nvSpPr>
        <p:spPr>
          <a:xfrm>
            <a:off x="4278060" y="660515"/>
            <a:ext cx="7156006" cy="138499"/>
          </a:xfrm>
          <a:prstGeom prst="rect">
            <a:avLst/>
          </a:prstGeom>
          <a:noFill/>
        </p:spPr>
        <p:txBody>
          <a:bodyPr wrap="square" lIns="0" tIns="0" rIns="0" bIns="0" anchor="b">
            <a:spAutoFit/>
          </a:bodyPr>
          <a:lstStyle/>
          <a:p>
            <a:pPr algn="r">
              <a:spcBef>
                <a:spcPts val="2400"/>
              </a:spcBef>
            </a:pPr>
            <a:r>
              <a:rPr lang="en-US" sz="900" spc="100">
                <a:solidFill>
                  <a:schemeClr val="accent4">
                    <a:lumMod val="60000"/>
                    <a:lumOff val="40000"/>
                  </a:schemeClr>
                </a:solidFill>
                <a:cs typeface="Arial Hebrew" pitchFamily="2" charset="-79"/>
              </a:rPr>
              <a:t>SCALING AND SUSTAINING PEER SUPPORT GROUPS FOR SUBSTANCE-AFFECTED FAMILIES</a:t>
            </a:r>
          </a:p>
        </p:txBody>
      </p:sp>
    </p:spTree>
    <p:extLst>
      <p:ext uri="{BB962C8B-B14F-4D97-AF65-F5344CB8AC3E}">
        <p14:creationId xmlns:p14="http://schemas.microsoft.com/office/powerpoint/2010/main" val="2898299140"/>
      </p:ext>
    </p:extLst>
  </p:cSld>
  <p:clrMapOvr>
    <a:masterClrMapping/>
  </p:clrMapOvr>
  <p:transition spd="slow">
    <p:wip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1000"/>
                                            <p:tgtEl>
                                              <p:spTgt spid="27"/>
                                            </p:tgtEl>
                                          </p:cBhvr>
                                        </p:animEffect>
                                        <p:set>
                                          <p:cBhvr>
                                            <p:cTn id="7" dur="1" fill="hold">
                                              <p:stCondLst>
                                                <p:cond delay="999"/>
                                              </p:stCondLst>
                                            </p:cTn>
                                            <p:tgtEl>
                                              <p:spTgt spid="27"/>
                                            </p:tgtEl>
                                            <p:attrNameLst>
                                              <p:attrName>style.visibility</p:attrName>
                                            </p:attrNameLst>
                                          </p:cBhvr>
                                          <p:to>
                                            <p:strVal val="hidden"/>
                                          </p:to>
                                        </p:set>
                                      </p:childTnLst>
                                    </p:cTn>
                                  </p:par>
                                </p:childTnLst>
                              </p:cTn>
                            </p:par>
                            <p:par>
                              <p:cTn id="8" fill="hold">
                                <p:stCondLst>
                                  <p:cond delay="1000"/>
                                </p:stCondLst>
                                <p:childTnLst>
                                  <p:par>
                                    <p:cTn id="9" presetID="2" presetClass="entr" presetSubtype="1" accel="50000" fill="hold" grpId="0" nodeType="afterEffect" p14:presetBounceEnd="50000">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14:bounceEnd="50000">
                                          <p:cBhvr additive="base">
                                            <p:cTn id="11" dur="1000" fill="hold"/>
                                            <p:tgtEl>
                                              <p:spTgt spid="8"/>
                                            </p:tgtEl>
                                            <p:attrNameLst>
                                              <p:attrName>ppt_x</p:attrName>
                                            </p:attrNameLst>
                                          </p:cBhvr>
                                          <p:tavLst>
                                            <p:tav tm="0">
                                              <p:val>
                                                <p:strVal val="#ppt_x"/>
                                              </p:val>
                                            </p:tav>
                                            <p:tav tm="100000">
                                              <p:val>
                                                <p:strVal val="#ppt_x"/>
                                              </p:val>
                                            </p:tav>
                                          </p:tavLst>
                                        </p:anim>
                                        <p:anim calcmode="lin" valueType="num" p14:bounceEnd="50000">
                                          <p:cBhvr additive="base">
                                            <p:cTn id="12" dur="1000" fill="hold"/>
                                            <p:tgtEl>
                                              <p:spTgt spid="8"/>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10" presetClass="entr" presetSubtype="0"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30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6" presetClass="entr" presetSubtype="32"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circle(out)">
                                          <p:cBhvr>
                                            <p:cTn id="21" dur="2000"/>
                                            <p:tgtEl>
                                              <p:spTgt spid="21"/>
                                            </p:tgtEl>
                                          </p:cBhvr>
                                        </p:animEffect>
                                      </p:childTnLst>
                                    </p:cTn>
                                  </p:par>
                                </p:childTnLst>
                              </p:cTn>
                            </p:par>
                          </p:childTnLst>
                        </p:cTn>
                      </p:par>
                      <p:par>
                        <p:cTn id="22" fill="hold">
                          <p:stCondLst>
                            <p:cond delay="indefinite"/>
                          </p:stCondLst>
                          <p:childTnLst>
                            <p:par>
                              <p:cTn id="23" fill="hold">
                                <p:stCondLst>
                                  <p:cond delay="0"/>
                                </p:stCondLst>
                                <p:childTnLst>
                                  <p:par>
                                    <p:cTn id="24" presetID="6" presetClass="entr" presetSubtype="32" fill="hold" grpId="0" nodeType="click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circle(out)">
                                          <p:cBhvr>
                                            <p:cTn id="26" dur="2000"/>
                                            <p:tgtEl>
                                              <p:spTgt spid="20"/>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32"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circle(out)">
                                          <p:cBhvr>
                                            <p:cTn id="31" dur="2000"/>
                                            <p:tgtEl>
                                              <p:spTgt spid="19"/>
                                            </p:tgtEl>
                                          </p:cBhvr>
                                        </p:animEffect>
                                      </p:childTnLst>
                                    </p:cTn>
                                  </p:par>
                                </p:childTnLst>
                              </p:cTn>
                            </p:par>
                          </p:childTnLst>
                        </p:cTn>
                      </p:par>
                      <p:par>
                        <p:cTn id="32" fill="hold">
                          <p:stCondLst>
                            <p:cond delay="indefinite"/>
                          </p:stCondLst>
                          <p:childTnLst>
                            <p:par>
                              <p:cTn id="33" fill="hold">
                                <p:stCondLst>
                                  <p:cond delay="0"/>
                                </p:stCondLst>
                                <p:childTnLst>
                                  <p:par>
                                    <p:cTn id="34" presetID="6" presetClass="entr" presetSubtype="32" fill="hold" grpId="0" nodeType="click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circle(out)">
                                          <p:cBhvr>
                                            <p:cTn id="36"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8" grpId="0"/>
          <p:bldP spid="12" grpId="0"/>
          <p:bldP spid="2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1000"/>
                                            <p:tgtEl>
                                              <p:spTgt spid="27"/>
                                            </p:tgtEl>
                                          </p:cBhvr>
                                        </p:animEffect>
                                        <p:set>
                                          <p:cBhvr>
                                            <p:cTn id="7" dur="1" fill="hold">
                                              <p:stCondLst>
                                                <p:cond delay="999"/>
                                              </p:stCondLst>
                                            </p:cTn>
                                            <p:tgtEl>
                                              <p:spTgt spid="27"/>
                                            </p:tgtEl>
                                            <p:attrNameLst>
                                              <p:attrName>style.visibility</p:attrName>
                                            </p:attrNameLst>
                                          </p:cBhvr>
                                          <p:to>
                                            <p:strVal val="hidden"/>
                                          </p:to>
                                        </p:set>
                                      </p:childTnLst>
                                    </p:cTn>
                                  </p:par>
                                </p:childTnLst>
                              </p:cTn>
                            </p:par>
                            <p:par>
                              <p:cTn id="8" fill="hold">
                                <p:stCondLst>
                                  <p:cond delay="1000"/>
                                </p:stCondLst>
                                <p:childTnLst>
                                  <p:par>
                                    <p:cTn id="9" presetID="2" presetClass="entr" presetSubtype="1" accel="5000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ppt_x"/>
                                              </p:val>
                                            </p:tav>
                                            <p:tav tm="100000">
                                              <p:val>
                                                <p:strVal val="#ppt_x"/>
                                              </p:val>
                                            </p:tav>
                                          </p:tavLst>
                                        </p:anim>
                                        <p:anim calcmode="lin" valueType="num">
                                          <p:cBhvr additive="base">
                                            <p:cTn id="12" dur="1000" fill="hold"/>
                                            <p:tgtEl>
                                              <p:spTgt spid="8"/>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10" presetClass="entr" presetSubtype="0"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30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6" presetClass="entr" presetSubtype="32"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circle(out)">
                                          <p:cBhvr>
                                            <p:cTn id="21" dur="2000"/>
                                            <p:tgtEl>
                                              <p:spTgt spid="21"/>
                                            </p:tgtEl>
                                          </p:cBhvr>
                                        </p:animEffect>
                                      </p:childTnLst>
                                    </p:cTn>
                                  </p:par>
                                </p:childTnLst>
                              </p:cTn>
                            </p:par>
                          </p:childTnLst>
                        </p:cTn>
                      </p:par>
                      <p:par>
                        <p:cTn id="22" fill="hold">
                          <p:stCondLst>
                            <p:cond delay="indefinite"/>
                          </p:stCondLst>
                          <p:childTnLst>
                            <p:par>
                              <p:cTn id="23" fill="hold">
                                <p:stCondLst>
                                  <p:cond delay="0"/>
                                </p:stCondLst>
                                <p:childTnLst>
                                  <p:par>
                                    <p:cTn id="24" presetID="6" presetClass="entr" presetSubtype="32" fill="hold" grpId="0" nodeType="click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circle(out)">
                                          <p:cBhvr>
                                            <p:cTn id="26" dur="2000"/>
                                            <p:tgtEl>
                                              <p:spTgt spid="20"/>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32"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circle(out)">
                                          <p:cBhvr>
                                            <p:cTn id="31" dur="2000"/>
                                            <p:tgtEl>
                                              <p:spTgt spid="19"/>
                                            </p:tgtEl>
                                          </p:cBhvr>
                                        </p:animEffect>
                                      </p:childTnLst>
                                    </p:cTn>
                                  </p:par>
                                </p:childTnLst>
                              </p:cTn>
                            </p:par>
                          </p:childTnLst>
                        </p:cTn>
                      </p:par>
                      <p:par>
                        <p:cTn id="32" fill="hold">
                          <p:stCondLst>
                            <p:cond delay="indefinite"/>
                          </p:stCondLst>
                          <p:childTnLst>
                            <p:par>
                              <p:cTn id="33" fill="hold">
                                <p:stCondLst>
                                  <p:cond delay="0"/>
                                </p:stCondLst>
                                <p:childTnLst>
                                  <p:par>
                                    <p:cTn id="34" presetID="6" presetClass="entr" presetSubtype="32" fill="hold" grpId="0" nodeType="click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circle(out)">
                                          <p:cBhvr>
                                            <p:cTn id="36"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8" grpId="0"/>
          <p:bldP spid="12" grpId="0"/>
          <p:bldP spid="27"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accent4">
            <a:lumMod val="20000"/>
            <a:lumOff val="80000"/>
          </a:schemeClr>
        </a:solidFill>
        <a:effectLst/>
      </p:bgPr>
    </p:bg>
    <p:spTree>
      <p:nvGrpSpPr>
        <p:cNvPr id="1" name="">
          <a:extLst>
            <a:ext uri="{FF2B5EF4-FFF2-40B4-BE49-F238E27FC236}">
              <a16:creationId xmlns:a16="http://schemas.microsoft.com/office/drawing/2014/main" id="{B0E78F79-F1E2-D2C1-7121-E7D0FA6F1945}"/>
            </a:ext>
          </a:extLst>
        </p:cNvPr>
        <p:cNvGrpSpPr/>
        <p:nvPr/>
      </p:nvGrpSpPr>
      <p:grpSpPr>
        <a:xfrm>
          <a:off x="0" y="0"/>
          <a:ext cx="0" cy="0"/>
          <a:chOff x="0" y="0"/>
          <a:chExt cx="0" cy="0"/>
        </a:xfrm>
      </p:grpSpPr>
      <p:sp>
        <p:nvSpPr>
          <p:cNvPr id="2" name="Oval 1">
            <a:extLst>
              <a:ext uri="{FF2B5EF4-FFF2-40B4-BE49-F238E27FC236}">
                <a16:creationId xmlns:a16="http://schemas.microsoft.com/office/drawing/2014/main" id="{C152150A-ADD1-F3FF-3C88-BF5E8474ED37}"/>
              </a:ext>
            </a:extLst>
          </p:cNvPr>
          <p:cNvSpPr/>
          <p:nvPr/>
        </p:nvSpPr>
        <p:spPr>
          <a:xfrm>
            <a:off x="3897" y="2861518"/>
            <a:ext cx="1533600" cy="1533600"/>
          </a:xfrm>
          <a:prstGeom prst="ellipse">
            <a:avLst/>
          </a:prstGeom>
          <a:gradFill>
            <a:gsLst>
              <a:gs pos="0">
                <a:schemeClr val="accent2">
                  <a:lumMod val="5000"/>
                  <a:lumOff val="95000"/>
                  <a:alpha val="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gradFill>
          <a:ln>
            <a:noFill/>
          </a:ln>
          <a:effectLst>
            <a:softEdge rad="1016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ABF4A912-8226-1E20-4645-6461A9BBF1CF}"/>
              </a:ext>
            </a:extLst>
          </p:cNvPr>
          <p:cNvSpPr/>
          <p:nvPr/>
        </p:nvSpPr>
        <p:spPr>
          <a:xfrm>
            <a:off x="1336407" y="2861518"/>
            <a:ext cx="1533600" cy="1533600"/>
          </a:xfrm>
          <a:prstGeom prst="ellipse">
            <a:avLst/>
          </a:prstGeom>
          <a:gradFill>
            <a:gsLst>
              <a:gs pos="0">
                <a:schemeClr val="accent2">
                  <a:lumMod val="5000"/>
                  <a:lumOff val="95000"/>
                  <a:alpha val="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gradFill>
          <a:ln>
            <a:noFill/>
          </a:ln>
          <a:effectLst>
            <a:softEdge rad="1016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BFED8591-017B-10CE-6DBC-61B1D314485C}"/>
              </a:ext>
            </a:extLst>
          </p:cNvPr>
          <p:cNvSpPr/>
          <p:nvPr/>
        </p:nvSpPr>
        <p:spPr>
          <a:xfrm>
            <a:off x="2543925" y="2094718"/>
            <a:ext cx="3067200" cy="3067200"/>
          </a:xfrm>
          <a:prstGeom prst="ellipse">
            <a:avLst/>
          </a:prstGeom>
          <a:gradFill>
            <a:gsLst>
              <a:gs pos="0">
                <a:schemeClr val="accent2">
                  <a:lumMod val="5000"/>
                  <a:lumOff val="95000"/>
                  <a:alpha val="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gradFill>
          <a:ln>
            <a:noFill/>
          </a:ln>
          <a:effectLst>
            <a:softEdge rad="1016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B7E37931-A94A-85AB-5E18-698BC0D52871}"/>
              </a:ext>
            </a:extLst>
          </p:cNvPr>
          <p:cNvSpPr/>
          <p:nvPr/>
        </p:nvSpPr>
        <p:spPr>
          <a:xfrm>
            <a:off x="9234005" y="2094718"/>
            <a:ext cx="3067200" cy="3067200"/>
          </a:xfrm>
          <a:prstGeom prst="ellipse">
            <a:avLst/>
          </a:prstGeom>
          <a:gradFill>
            <a:gsLst>
              <a:gs pos="0">
                <a:schemeClr val="accent2">
                  <a:lumMod val="5000"/>
                  <a:lumOff val="95000"/>
                  <a:alpha val="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gradFill>
          <a:ln>
            <a:noFill/>
          </a:ln>
          <a:effectLst>
            <a:softEdge rad="1016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09BD6727-42DB-94A0-4E46-8DD35FBDEF54}"/>
              </a:ext>
            </a:extLst>
          </p:cNvPr>
          <p:cNvSpPr/>
          <p:nvPr/>
        </p:nvSpPr>
        <p:spPr>
          <a:xfrm>
            <a:off x="5134306" y="1327918"/>
            <a:ext cx="4600800" cy="4600800"/>
          </a:xfrm>
          <a:prstGeom prst="ellipse">
            <a:avLst/>
          </a:prstGeom>
          <a:gradFill>
            <a:gsLst>
              <a:gs pos="0">
                <a:schemeClr val="accent2">
                  <a:lumMod val="5000"/>
                  <a:lumOff val="95000"/>
                  <a:alpha val="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gradFill>
          <a:ln>
            <a:noFill/>
          </a:ln>
          <a:effectLst>
            <a:softEdge rad="1016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99667C9E-37EC-C7AC-E84E-1C8E8F1C573E}"/>
              </a:ext>
            </a:extLst>
          </p:cNvPr>
          <p:cNvSpPr txBox="1"/>
          <p:nvPr/>
        </p:nvSpPr>
        <p:spPr>
          <a:xfrm>
            <a:off x="549484" y="3535985"/>
            <a:ext cx="442429" cy="184666"/>
          </a:xfrm>
          <a:prstGeom prst="rect">
            <a:avLst/>
          </a:prstGeom>
          <a:noFill/>
        </p:spPr>
        <p:txBody>
          <a:bodyPr wrap="none" lIns="0" tIns="0" rIns="0" bIns="0">
            <a:spAutoFit/>
          </a:bodyPr>
          <a:lstStyle/>
          <a:p>
            <a:pPr algn="ctr"/>
            <a:r>
              <a:rPr lang="en-CA" sz="1200" b="1" spc="200">
                <a:solidFill>
                  <a:schemeClr val="bg1"/>
                </a:solidFill>
                <a:effectLst/>
                <a:latin typeface="Arial" panose="020B0604020202020204" pitchFamily="34" charset="0"/>
                <a:cs typeface="Arial" panose="020B0604020202020204" pitchFamily="34" charset="0"/>
              </a:rPr>
              <a:t>2018</a:t>
            </a:r>
          </a:p>
        </p:txBody>
      </p:sp>
      <p:grpSp>
        <p:nvGrpSpPr>
          <p:cNvPr id="33" name="Group 32">
            <a:extLst>
              <a:ext uri="{FF2B5EF4-FFF2-40B4-BE49-F238E27FC236}">
                <a16:creationId xmlns:a16="http://schemas.microsoft.com/office/drawing/2014/main" id="{BC2FA916-C454-BBC4-2CF8-AD9827BB6F63}"/>
              </a:ext>
            </a:extLst>
          </p:cNvPr>
          <p:cNvGrpSpPr/>
          <p:nvPr/>
        </p:nvGrpSpPr>
        <p:grpSpPr>
          <a:xfrm>
            <a:off x="5881168" y="3535995"/>
            <a:ext cx="3108271" cy="184666"/>
            <a:chOff x="5881168" y="3535995"/>
            <a:chExt cx="3108271" cy="184666"/>
          </a:xfrm>
        </p:grpSpPr>
        <p:sp>
          <p:nvSpPr>
            <p:cNvPr id="15" name="TextBox 14">
              <a:extLst>
                <a:ext uri="{FF2B5EF4-FFF2-40B4-BE49-F238E27FC236}">
                  <a16:creationId xmlns:a16="http://schemas.microsoft.com/office/drawing/2014/main" id="{088B1DBF-24DA-61A3-06A7-423EBDFD70B0}"/>
                </a:ext>
              </a:extLst>
            </p:cNvPr>
            <p:cNvSpPr txBox="1"/>
            <p:nvPr/>
          </p:nvSpPr>
          <p:spPr>
            <a:xfrm>
              <a:off x="8547010" y="3535995"/>
              <a:ext cx="442429" cy="184666"/>
            </a:xfrm>
            <a:prstGeom prst="rect">
              <a:avLst/>
            </a:prstGeom>
            <a:noFill/>
          </p:spPr>
          <p:txBody>
            <a:bodyPr wrap="none" lIns="0" tIns="0" rIns="0" bIns="0">
              <a:spAutoFit/>
            </a:bodyPr>
            <a:lstStyle/>
            <a:p>
              <a:pPr algn="ctr"/>
              <a:r>
                <a:rPr lang="en-CA" sz="1200" b="1" spc="200">
                  <a:solidFill>
                    <a:schemeClr val="bg1"/>
                  </a:solidFill>
                  <a:effectLst/>
                  <a:latin typeface="Arial" panose="020B0604020202020204" pitchFamily="34" charset="0"/>
                  <a:cs typeface="Arial" panose="020B0604020202020204" pitchFamily="34" charset="0"/>
                </a:rPr>
                <a:t>2024</a:t>
              </a:r>
            </a:p>
          </p:txBody>
        </p:sp>
        <p:sp>
          <p:nvSpPr>
            <p:cNvPr id="16" name="TextBox 15">
              <a:extLst>
                <a:ext uri="{FF2B5EF4-FFF2-40B4-BE49-F238E27FC236}">
                  <a16:creationId xmlns:a16="http://schemas.microsoft.com/office/drawing/2014/main" id="{5FA5C556-1075-162A-F6D2-6D0C1D75BE2A}"/>
                </a:ext>
              </a:extLst>
            </p:cNvPr>
            <p:cNvSpPr txBox="1"/>
            <p:nvPr/>
          </p:nvSpPr>
          <p:spPr>
            <a:xfrm>
              <a:off x="7214089" y="3535995"/>
              <a:ext cx="442429" cy="184666"/>
            </a:xfrm>
            <a:prstGeom prst="rect">
              <a:avLst/>
            </a:prstGeom>
            <a:noFill/>
          </p:spPr>
          <p:txBody>
            <a:bodyPr wrap="none" lIns="0" tIns="0" rIns="0" bIns="0">
              <a:spAutoFit/>
            </a:bodyPr>
            <a:lstStyle/>
            <a:p>
              <a:pPr algn="ctr"/>
              <a:r>
                <a:rPr lang="en-CA" sz="1200" b="1" spc="200">
                  <a:solidFill>
                    <a:schemeClr val="bg1"/>
                  </a:solidFill>
                  <a:effectLst/>
                  <a:latin typeface="Arial" panose="020B0604020202020204" pitchFamily="34" charset="0"/>
                  <a:cs typeface="Arial" panose="020B0604020202020204" pitchFamily="34" charset="0"/>
                </a:rPr>
                <a:t>2023</a:t>
              </a:r>
            </a:p>
          </p:txBody>
        </p:sp>
        <p:sp>
          <p:nvSpPr>
            <p:cNvPr id="17" name="TextBox 16">
              <a:extLst>
                <a:ext uri="{FF2B5EF4-FFF2-40B4-BE49-F238E27FC236}">
                  <a16:creationId xmlns:a16="http://schemas.microsoft.com/office/drawing/2014/main" id="{927258F0-87ED-B838-1276-B42927AA597E}"/>
                </a:ext>
              </a:extLst>
            </p:cNvPr>
            <p:cNvSpPr txBox="1"/>
            <p:nvPr/>
          </p:nvSpPr>
          <p:spPr>
            <a:xfrm>
              <a:off x="5881168" y="3535995"/>
              <a:ext cx="442429" cy="184666"/>
            </a:xfrm>
            <a:prstGeom prst="rect">
              <a:avLst/>
            </a:prstGeom>
            <a:noFill/>
          </p:spPr>
          <p:txBody>
            <a:bodyPr wrap="none" lIns="0" tIns="0" rIns="0" bIns="0">
              <a:spAutoFit/>
            </a:bodyPr>
            <a:lstStyle/>
            <a:p>
              <a:pPr algn="ctr"/>
              <a:r>
                <a:rPr lang="en-CA" sz="1200" b="1" spc="200">
                  <a:solidFill>
                    <a:schemeClr val="bg1"/>
                  </a:solidFill>
                  <a:effectLst/>
                  <a:latin typeface="Arial" panose="020B0604020202020204" pitchFamily="34" charset="0"/>
                  <a:cs typeface="Arial" panose="020B0604020202020204" pitchFamily="34" charset="0"/>
                </a:rPr>
                <a:t>2022</a:t>
              </a:r>
            </a:p>
          </p:txBody>
        </p:sp>
      </p:grpSp>
      <p:grpSp>
        <p:nvGrpSpPr>
          <p:cNvPr id="27" name="Group 26">
            <a:extLst>
              <a:ext uri="{FF2B5EF4-FFF2-40B4-BE49-F238E27FC236}">
                <a16:creationId xmlns:a16="http://schemas.microsoft.com/office/drawing/2014/main" id="{3BECDDDF-1A12-EEFB-D101-B22A2F6D2E10}"/>
              </a:ext>
            </a:extLst>
          </p:cNvPr>
          <p:cNvGrpSpPr/>
          <p:nvPr/>
        </p:nvGrpSpPr>
        <p:grpSpPr>
          <a:xfrm>
            <a:off x="3215326" y="3535995"/>
            <a:ext cx="1775350" cy="184666"/>
            <a:chOff x="3215326" y="3535995"/>
            <a:chExt cx="1775350" cy="184666"/>
          </a:xfrm>
        </p:grpSpPr>
        <p:sp>
          <p:nvSpPr>
            <p:cNvPr id="18" name="TextBox 17">
              <a:extLst>
                <a:ext uri="{FF2B5EF4-FFF2-40B4-BE49-F238E27FC236}">
                  <a16:creationId xmlns:a16="http://schemas.microsoft.com/office/drawing/2014/main" id="{AF967BDF-D7CC-4527-533F-69F970D2EB6B}"/>
                </a:ext>
              </a:extLst>
            </p:cNvPr>
            <p:cNvSpPr txBox="1"/>
            <p:nvPr/>
          </p:nvSpPr>
          <p:spPr>
            <a:xfrm>
              <a:off x="4548247" y="3535995"/>
              <a:ext cx="442429" cy="184666"/>
            </a:xfrm>
            <a:prstGeom prst="rect">
              <a:avLst/>
            </a:prstGeom>
            <a:noFill/>
          </p:spPr>
          <p:txBody>
            <a:bodyPr wrap="none" lIns="0" tIns="0" rIns="0" bIns="0">
              <a:spAutoFit/>
            </a:bodyPr>
            <a:lstStyle/>
            <a:p>
              <a:pPr algn="ctr"/>
              <a:r>
                <a:rPr lang="en-CA" sz="1200" b="1" spc="200">
                  <a:solidFill>
                    <a:schemeClr val="bg1"/>
                  </a:solidFill>
                  <a:effectLst/>
                  <a:latin typeface="Arial" panose="020B0604020202020204" pitchFamily="34" charset="0"/>
                  <a:cs typeface="Arial" panose="020B0604020202020204" pitchFamily="34" charset="0"/>
                </a:rPr>
                <a:t>2021</a:t>
              </a:r>
            </a:p>
          </p:txBody>
        </p:sp>
        <p:sp>
          <p:nvSpPr>
            <p:cNvPr id="19" name="TextBox 18">
              <a:extLst>
                <a:ext uri="{FF2B5EF4-FFF2-40B4-BE49-F238E27FC236}">
                  <a16:creationId xmlns:a16="http://schemas.microsoft.com/office/drawing/2014/main" id="{B96CA011-03AB-229B-243A-0A6BAB1BCE51}"/>
                </a:ext>
              </a:extLst>
            </p:cNvPr>
            <p:cNvSpPr txBox="1"/>
            <p:nvPr/>
          </p:nvSpPr>
          <p:spPr>
            <a:xfrm>
              <a:off x="3215326" y="3535995"/>
              <a:ext cx="442429" cy="184666"/>
            </a:xfrm>
            <a:prstGeom prst="rect">
              <a:avLst/>
            </a:prstGeom>
            <a:noFill/>
          </p:spPr>
          <p:txBody>
            <a:bodyPr wrap="none" lIns="0" tIns="0" rIns="0" bIns="0">
              <a:spAutoFit/>
            </a:bodyPr>
            <a:lstStyle/>
            <a:p>
              <a:pPr algn="ctr"/>
              <a:r>
                <a:rPr lang="en-CA" sz="1200" b="1" spc="200">
                  <a:solidFill>
                    <a:schemeClr val="bg1"/>
                  </a:solidFill>
                  <a:effectLst/>
                  <a:latin typeface="Arial" panose="020B0604020202020204" pitchFamily="34" charset="0"/>
                  <a:cs typeface="Arial" panose="020B0604020202020204" pitchFamily="34" charset="0"/>
                </a:rPr>
                <a:t>2020</a:t>
              </a:r>
            </a:p>
          </p:txBody>
        </p:sp>
      </p:grpSp>
      <p:sp>
        <p:nvSpPr>
          <p:cNvPr id="20" name="TextBox 19">
            <a:extLst>
              <a:ext uri="{FF2B5EF4-FFF2-40B4-BE49-F238E27FC236}">
                <a16:creationId xmlns:a16="http://schemas.microsoft.com/office/drawing/2014/main" id="{9B791B8E-3E82-7E85-E8ED-9717B8300351}"/>
              </a:ext>
            </a:extLst>
          </p:cNvPr>
          <p:cNvSpPr txBox="1"/>
          <p:nvPr/>
        </p:nvSpPr>
        <p:spPr>
          <a:xfrm>
            <a:off x="1882404" y="3535985"/>
            <a:ext cx="442429" cy="184666"/>
          </a:xfrm>
          <a:prstGeom prst="rect">
            <a:avLst/>
          </a:prstGeom>
          <a:noFill/>
        </p:spPr>
        <p:txBody>
          <a:bodyPr wrap="none" lIns="0" tIns="0" rIns="0" bIns="0">
            <a:spAutoFit/>
          </a:bodyPr>
          <a:lstStyle/>
          <a:p>
            <a:pPr algn="ctr"/>
            <a:r>
              <a:rPr lang="en-CA" sz="1200" b="1" spc="200">
                <a:solidFill>
                  <a:schemeClr val="bg1"/>
                </a:solidFill>
                <a:effectLst/>
                <a:latin typeface="Arial" panose="020B0604020202020204" pitchFamily="34" charset="0"/>
                <a:cs typeface="Arial" panose="020B0604020202020204" pitchFamily="34" charset="0"/>
              </a:rPr>
              <a:t>2019</a:t>
            </a:r>
          </a:p>
        </p:txBody>
      </p:sp>
      <p:grpSp>
        <p:nvGrpSpPr>
          <p:cNvPr id="30" name="Group 29">
            <a:extLst>
              <a:ext uri="{FF2B5EF4-FFF2-40B4-BE49-F238E27FC236}">
                <a16:creationId xmlns:a16="http://schemas.microsoft.com/office/drawing/2014/main" id="{FD97952C-E5C0-398C-41E3-D0B968C5C76D}"/>
              </a:ext>
            </a:extLst>
          </p:cNvPr>
          <p:cNvGrpSpPr/>
          <p:nvPr/>
        </p:nvGrpSpPr>
        <p:grpSpPr>
          <a:xfrm>
            <a:off x="9879931" y="3535995"/>
            <a:ext cx="1775349" cy="184666"/>
            <a:chOff x="9879931" y="3535995"/>
            <a:chExt cx="1775349" cy="184666"/>
          </a:xfrm>
        </p:grpSpPr>
        <p:sp>
          <p:nvSpPr>
            <p:cNvPr id="14" name="TextBox 13">
              <a:extLst>
                <a:ext uri="{FF2B5EF4-FFF2-40B4-BE49-F238E27FC236}">
                  <a16:creationId xmlns:a16="http://schemas.microsoft.com/office/drawing/2014/main" id="{833DB983-8D93-A866-0476-C7E8C58C91D0}"/>
                </a:ext>
              </a:extLst>
            </p:cNvPr>
            <p:cNvSpPr txBox="1"/>
            <p:nvPr/>
          </p:nvSpPr>
          <p:spPr>
            <a:xfrm>
              <a:off x="9879931" y="3535995"/>
              <a:ext cx="442429" cy="184666"/>
            </a:xfrm>
            <a:prstGeom prst="rect">
              <a:avLst/>
            </a:prstGeom>
            <a:noFill/>
          </p:spPr>
          <p:txBody>
            <a:bodyPr wrap="none" lIns="0" tIns="0" rIns="0" bIns="0">
              <a:spAutoFit/>
            </a:bodyPr>
            <a:lstStyle/>
            <a:p>
              <a:pPr algn="ctr"/>
              <a:r>
                <a:rPr lang="en-CA" sz="1200" b="1" spc="200">
                  <a:solidFill>
                    <a:schemeClr val="bg1"/>
                  </a:solidFill>
                  <a:effectLst/>
                  <a:latin typeface="Arial" panose="020B0604020202020204" pitchFamily="34" charset="0"/>
                  <a:cs typeface="Arial" panose="020B0604020202020204" pitchFamily="34" charset="0"/>
                </a:rPr>
                <a:t>2025</a:t>
              </a:r>
            </a:p>
          </p:txBody>
        </p:sp>
        <p:sp>
          <p:nvSpPr>
            <p:cNvPr id="26" name="TextBox 25">
              <a:extLst>
                <a:ext uri="{FF2B5EF4-FFF2-40B4-BE49-F238E27FC236}">
                  <a16:creationId xmlns:a16="http://schemas.microsoft.com/office/drawing/2014/main" id="{C89732B1-8331-99EE-38F5-43ADC1CC945D}"/>
                </a:ext>
              </a:extLst>
            </p:cNvPr>
            <p:cNvSpPr txBox="1"/>
            <p:nvPr/>
          </p:nvSpPr>
          <p:spPr>
            <a:xfrm>
              <a:off x="11212851" y="3535995"/>
              <a:ext cx="442429" cy="184666"/>
            </a:xfrm>
            <a:prstGeom prst="rect">
              <a:avLst/>
            </a:prstGeom>
            <a:noFill/>
          </p:spPr>
          <p:txBody>
            <a:bodyPr wrap="none" lIns="0" tIns="0" rIns="0" bIns="0">
              <a:spAutoFit/>
            </a:bodyPr>
            <a:lstStyle/>
            <a:p>
              <a:pPr algn="ctr"/>
              <a:r>
                <a:rPr lang="en-CA" sz="1200" b="1" spc="200">
                  <a:solidFill>
                    <a:schemeClr val="bg1"/>
                  </a:solidFill>
                  <a:effectLst/>
                  <a:latin typeface="Arial" panose="020B0604020202020204" pitchFamily="34" charset="0"/>
                  <a:cs typeface="Arial" panose="020B0604020202020204" pitchFamily="34" charset="0"/>
                </a:rPr>
                <a:t>2026</a:t>
              </a:r>
            </a:p>
          </p:txBody>
        </p:sp>
      </p:grpSp>
      <p:sp>
        <p:nvSpPr>
          <p:cNvPr id="28" name="TextBox 27">
            <a:extLst>
              <a:ext uri="{FF2B5EF4-FFF2-40B4-BE49-F238E27FC236}">
                <a16:creationId xmlns:a16="http://schemas.microsoft.com/office/drawing/2014/main" id="{6BB5E4E1-B794-A511-0D7B-DA3147BDAF59}"/>
              </a:ext>
            </a:extLst>
          </p:cNvPr>
          <p:cNvSpPr txBox="1"/>
          <p:nvPr/>
        </p:nvSpPr>
        <p:spPr>
          <a:xfrm>
            <a:off x="788894" y="614348"/>
            <a:ext cx="6096000" cy="184666"/>
          </a:xfrm>
          <a:prstGeom prst="rect">
            <a:avLst/>
          </a:prstGeom>
          <a:noFill/>
        </p:spPr>
        <p:txBody>
          <a:bodyPr wrap="square" lIns="0" tIns="0" rIns="0" bIns="0" anchor="b">
            <a:spAutoFit/>
          </a:bodyPr>
          <a:lstStyle/>
          <a:p>
            <a:r>
              <a:rPr lang="en-CA" sz="1200" b="1" spc="200">
                <a:solidFill>
                  <a:srgbClr val="44A0AD"/>
                </a:solidFill>
                <a:effectLst/>
              </a:rPr>
              <a:t>BACKGROUND</a:t>
            </a:r>
          </a:p>
        </p:txBody>
      </p:sp>
      <p:sp>
        <p:nvSpPr>
          <p:cNvPr id="29" name="TextBox 28">
            <a:extLst>
              <a:ext uri="{FF2B5EF4-FFF2-40B4-BE49-F238E27FC236}">
                <a16:creationId xmlns:a16="http://schemas.microsoft.com/office/drawing/2014/main" id="{C50689C0-C6A8-39EE-29A2-CBEB430B118B}"/>
              </a:ext>
            </a:extLst>
          </p:cNvPr>
          <p:cNvSpPr txBox="1"/>
          <p:nvPr/>
        </p:nvSpPr>
        <p:spPr>
          <a:xfrm>
            <a:off x="788894" y="868550"/>
            <a:ext cx="6577262" cy="1107996"/>
          </a:xfrm>
          <a:prstGeom prst="rect">
            <a:avLst/>
          </a:prstGeom>
          <a:noFill/>
        </p:spPr>
        <p:txBody>
          <a:bodyPr wrap="square" lIns="0" tIns="0" rIns="0" bIns="0">
            <a:spAutoFit/>
          </a:bodyPr>
          <a:lstStyle/>
          <a:p>
            <a:r>
              <a:rPr lang="en-CA" sz="2400">
                <a:solidFill>
                  <a:schemeClr val="accent4"/>
                </a:solidFill>
              </a:rPr>
              <a:t>Nine years of </a:t>
            </a:r>
            <a:br>
              <a:rPr lang="en-CA" sz="2400">
                <a:solidFill>
                  <a:schemeClr val="accent4"/>
                </a:solidFill>
              </a:rPr>
            </a:br>
            <a:r>
              <a:rPr lang="en-CA" sz="2400">
                <a:solidFill>
                  <a:schemeClr val="accent4"/>
                </a:solidFill>
              </a:rPr>
              <a:t>community-based </a:t>
            </a:r>
            <a:br>
              <a:rPr lang="en-CA" sz="2400">
                <a:solidFill>
                  <a:schemeClr val="accent4"/>
                </a:solidFill>
              </a:rPr>
            </a:br>
            <a:r>
              <a:rPr lang="en-CA" sz="2400">
                <a:solidFill>
                  <a:schemeClr val="accent4"/>
                </a:solidFill>
              </a:rPr>
              <a:t>participatory research</a:t>
            </a:r>
            <a:endParaRPr lang="en-CA" sz="2400">
              <a:solidFill>
                <a:schemeClr val="accent4"/>
              </a:solidFill>
              <a:effectLst/>
            </a:endParaRPr>
          </a:p>
        </p:txBody>
      </p:sp>
      <p:sp>
        <p:nvSpPr>
          <p:cNvPr id="32" name="TextBox 31">
            <a:extLst>
              <a:ext uri="{FF2B5EF4-FFF2-40B4-BE49-F238E27FC236}">
                <a16:creationId xmlns:a16="http://schemas.microsoft.com/office/drawing/2014/main" id="{37B30D00-EB28-A0BD-A1C9-D9423C11FAD6}"/>
              </a:ext>
            </a:extLst>
          </p:cNvPr>
          <p:cNvSpPr txBox="1"/>
          <p:nvPr/>
        </p:nvSpPr>
        <p:spPr>
          <a:xfrm>
            <a:off x="662933" y="5436620"/>
            <a:ext cx="548227" cy="553998"/>
          </a:xfrm>
          <a:prstGeom prst="rect">
            <a:avLst/>
          </a:prstGeom>
          <a:noFill/>
        </p:spPr>
        <p:txBody>
          <a:bodyPr wrap="none" lIns="0" tIns="0" rIns="0" bIns="0">
            <a:spAutoFit/>
          </a:bodyPr>
          <a:lstStyle/>
          <a:p>
            <a:r>
              <a:rPr lang="en-CA" sz="1200" b="1" spc="200">
                <a:solidFill>
                  <a:schemeClr val="accent1"/>
                </a:solidFill>
                <a:effectLst/>
              </a:rPr>
              <a:t>P1</a:t>
            </a:r>
          </a:p>
          <a:p>
            <a:r>
              <a:rPr lang="en-US" sz="1200">
                <a:solidFill>
                  <a:schemeClr val="tx2"/>
                </a:solidFill>
              </a:rPr>
              <a:t>Research </a:t>
            </a:r>
            <a:br>
              <a:rPr lang="en-US" sz="1200">
                <a:solidFill>
                  <a:schemeClr val="tx2"/>
                </a:solidFill>
              </a:rPr>
            </a:br>
            <a:r>
              <a:rPr lang="en-US" sz="1200">
                <a:solidFill>
                  <a:schemeClr val="tx2"/>
                </a:solidFill>
              </a:rPr>
              <a:t>planning</a:t>
            </a:r>
          </a:p>
        </p:txBody>
      </p:sp>
      <p:sp>
        <p:nvSpPr>
          <p:cNvPr id="12" name="TextBox 11">
            <a:extLst>
              <a:ext uri="{FF2B5EF4-FFF2-40B4-BE49-F238E27FC236}">
                <a16:creationId xmlns:a16="http://schemas.microsoft.com/office/drawing/2014/main" id="{C0EE3643-4AB0-86AA-C389-D2C84AD8A226}"/>
              </a:ext>
            </a:extLst>
          </p:cNvPr>
          <p:cNvSpPr txBox="1"/>
          <p:nvPr/>
        </p:nvSpPr>
        <p:spPr>
          <a:xfrm>
            <a:off x="1902453" y="5436620"/>
            <a:ext cx="974626" cy="553998"/>
          </a:xfrm>
          <a:prstGeom prst="rect">
            <a:avLst/>
          </a:prstGeom>
          <a:noFill/>
        </p:spPr>
        <p:txBody>
          <a:bodyPr wrap="none" lIns="0" tIns="0" rIns="0" bIns="0">
            <a:spAutoFit/>
          </a:bodyPr>
          <a:lstStyle/>
          <a:p>
            <a:r>
              <a:rPr lang="en-CA" sz="1200" b="1" spc="200">
                <a:solidFill>
                  <a:schemeClr val="accent1"/>
                </a:solidFill>
                <a:effectLst/>
              </a:rPr>
              <a:t>P2</a:t>
            </a:r>
          </a:p>
          <a:p>
            <a:r>
              <a:rPr lang="en-US" sz="1200">
                <a:solidFill>
                  <a:schemeClr val="tx2"/>
                </a:solidFill>
              </a:rPr>
              <a:t>Qualitative study </a:t>
            </a:r>
            <a:br>
              <a:rPr lang="en-US" sz="1200">
                <a:solidFill>
                  <a:schemeClr val="tx2"/>
                </a:solidFill>
              </a:rPr>
            </a:br>
            <a:r>
              <a:rPr lang="en-US" sz="1200">
                <a:solidFill>
                  <a:schemeClr val="tx2"/>
                </a:solidFill>
              </a:rPr>
              <a:t>on using alone</a:t>
            </a:r>
          </a:p>
        </p:txBody>
      </p:sp>
      <p:sp>
        <p:nvSpPr>
          <p:cNvPr id="21" name="TextBox 20">
            <a:extLst>
              <a:ext uri="{FF2B5EF4-FFF2-40B4-BE49-F238E27FC236}">
                <a16:creationId xmlns:a16="http://schemas.microsoft.com/office/drawing/2014/main" id="{DD03DB35-B14E-705F-42B7-F940C3715D9C}"/>
              </a:ext>
            </a:extLst>
          </p:cNvPr>
          <p:cNvSpPr txBox="1"/>
          <p:nvPr/>
        </p:nvSpPr>
        <p:spPr>
          <a:xfrm>
            <a:off x="3843013" y="5436620"/>
            <a:ext cx="1114088" cy="553998"/>
          </a:xfrm>
          <a:prstGeom prst="rect">
            <a:avLst/>
          </a:prstGeom>
          <a:noFill/>
        </p:spPr>
        <p:txBody>
          <a:bodyPr wrap="none" lIns="0" tIns="0" rIns="0" bIns="0">
            <a:spAutoFit/>
          </a:bodyPr>
          <a:lstStyle/>
          <a:p>
            <a:r>
              <a:rPr lang="en-CA" sz="1200" b="1" spc="200">
                <a:solidFill>
                  <a:schemeClr val="accent1"/>
                </a:solidFill>
                <a:effectLst/>
              </a:rPr>
              <a:t>P3</a:t>
            </a:r>
          </a:p>
          <a:p>
            <a:r>
              <a:rPr lang="en-US" sz="1200">
                <a:solidFill>
                  <a:schemeClr val="tx2"/>
                </a:solidFill>
              </a:rPr>
              <a:t>Qualitative study </a:t>
            </a:r>
          </a:p>
          <a:p>
            <a:r>
              <a:rPr lang="en-US" sz="1200">
                <a:solidFill>
                  <a:schemeClr val="tx2"/>
                </a:solidFill>
              </a:rPr>
              <a:t>on affected families</a:t>
            </a:r>
          </a:p>
        </p:txBody>
      </p:sp>
      <p:sp>
        <p:nvSpPr>
          <p:cNvPr id="22" name="TextBox 21">
            <a:extLst>
              <a:ext uri="{FF2B5EF4-FFF2-40B4-BE49-F238E27FC236}">
                <a16:creationId xmlns:a16="http://schemas.microsoft.com/office/drawing/2014/main" id="{9A2852C5-4F99-E3CC-5A4E-B943CB545A0A}"/>
              </a:ext>
            </a:extLst>
          </p:cNvPr>
          <p:cNvSpPr txBox="1"/>
          <p:nvPr/>
        </p:nvSpPr>
        <p:spPr>
          <a:xfrm>
            <a:off x="7177883" y="5436620"/>
            <a:ext cx="1106072" cy="553998"/>
          </a:xfrm>
          <a:prstGeom prst="rect">
            <a:avLst/>
          </a:prstGeom>
          <a:noFill/>
        </p:spPr>
        <p:txBody>
          <a:bodyPr wrap="none" lIns="0" tIns="0" rIns="0" bIns="0">
            <a:spAutoFit/>
          </a:bodyPr>
          <a:lstStyle/>
          <a:p>
            <a:r>
              <a:rPr lang="en-CA" sz="1200" b="1" spc="200">
                <a:solidFill>
                  <a:schemeClr val="accent1"/>
                </a:solidFill>
                <a:effectLst/>
              </a:rPr>
              <a:t>P4</a:t>
            </a:r>
          </a:p>
          <a:p>
            <a:r>
              <a:rPr lang="en-US" sz="1200">
                <a:solidFill>
                  <a:schemeClr val="tx2"/>
                </a:solidFill>
              </a:rPr>
              <a:t>Intervention design </a:t>
            </a:r>
            <a:br>
              <a:rPr lang="en-US" sz="1200">
                <a:solidFill>
                  <a:schemeClr val="tx2"/>
                </a:solidFill>
              </a:rPr>
            </a:br>
            <a:r>
              <a:rPr lang="en-US" sz="1200">
                <a:solidFill>
                  <a:schemeClr val="tx2"/>
                </a:solidFill>
              </a:rPr>
              <a:t>and testing</a:t>
            </a:r>
          </a:p>
        </p:txBody>
      </p:sp>
      <p:sp>
        <p:nvSpPr>
          <p:cNvPr id="23" name="TextBox 22">
            <a:extLst>
              <a:ext uri="{FF2B5EF4-FFF2-40B4-BE49-F238E27FC236}">
                <a16:creationId xmlns:a16="http://schemas.microsoft.com/office/drawing/2014/main" id="{B8EB33DC-01C9-AEE5-D02D-F32C3623AB74}"/>
              </a:ext>
            </a:extLst>
          </p:cNvPr>
          <p:cNvSpPr txBox="1"/>
          <p:nvPr/>
        </p:nvSpPr>
        <p:spPr>
          <a:xfrm>
            <a:off x="10101145" y="5436620"/>
            <a:ext cx="1381789" cy="369332"/>
          </a:xfrm>
          <a:prstGeom prst="rect">
            <a:avLst/>
          </a:prstGeom>
          <a:noFill/>
        </p:spPr>
        <p:txBody>
          <a:bodyPr wrap="none" lIns="0" tIns="0" rIns="0" bIns="0">
            <a:spAutoFit/>
          </a:bodyPr>
          <a:lstStyle/>
          <a:p>
            <a:r>
              <a:rPr lang="en-CA" sz="1200" b="1" spc="200">
                <a:solidFill>
                  <a:schemeClr val="accent1"/>
                </a:solidFill>
                <a:effectLst/>
              </a:rPr>
              <a:t>P5</a:t>
            </a:r>
          </a:p>
          <a:p>
            <a:r>
              <a:rPr lang="en-US" sz="1200">
                <a:solidFill>
                  <a:schemeClr val="tx2"/>
                </a:solidFill>
              </a:rPr>
              <a:t>Pilot feasibility study</a:t>
            </a:r>
          </a:p>
        </p:txBody>
      </p:sp>
      <p:sp>
        <p:nvSpPr>
          <p:cNvPr id="38" name="TextBox 37">
            <a:extLst>
              <a:ext uri="{FF2B5EF4-FFF2-40B4-BE49-F238E27FC236}">
                <a16:creationId xmlns:a16="http://schemas.microsoft.com/office/drawing/2014/main" id="{41E2C646-59F8-C519-C5C8-17668DB8EE4B}"/>
              </a:ext>
            </a:extLst>
          </p:cNvPr>
          <p:cNvSpPr txBox="1"/>
          <p:nvPr/>
        </p:nvSpPr>
        <p:spPr>
          <a:xfrm>
            <a:off x="4278060" y="660515"/>
            <a:ext cx="7156006" cy="138499"/>
          </a:xfrm>
          <a:prstGeom prst="rect">
            <a:avLst/>
          </a:prstGeom>
          <a:noFill/>
        </p:spPr>
        <p:txBody>
          <a:bodyPr wrap="square" lIns="0" tIns="0" rIns="0" bIns="0" anchor="b">
            <a:spAutoFit/>
          </a:bodyPr>
          <a:lstStyle/>
          <a:p>
            <a:pPr algn="r">
              <a:spcBef>
                <a:spcPts val="2400"/>
              </a:spcBef>
            </a:pPr>
            <a:r>
              <a:rPr lang="en-US" sz="900" spc="100">
                <a:solidFill>
                  <a:schemeClr val="accent4">
                    <a:lumMod val="60000"/>
                    <a:lumOff val="40000"/>
                  </a:schemeClr>
                </a:solidFill>
                <a:cs typeface="Arial Hebrew" pitchFamily="2" charset="-79"/>
              </a:rPr>
              <a:t>SCALING AND SUSTAINING PEER SUPPORT GROUPS FOR SUBSTANCE-AFFECTED FAMILIES</a:t>
            </a:r>
          </a:p>
        </p:txBody>
      </p:sp>
    </p:spTree>
    <p:extLst>
      <p:ext uri="{BB962C8B-B14F-4D97-AF65-F5344CB8AC3E}">
        <p14:creationId xmlns:p14="http://schemas.microsoft.com/office/powerpoint/2010/main" val="4116238340"/>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showMasterSp="0">
  <p:cSld name="Slide 3">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6" name="TextBox 25">
            <a:extLst>
              <a:ext uri="{FF2B5EF4-FFF2-40B4-BE49-F238E27FC236}">
                <a16:creationId xmlns:a16="http://schemas.microsoft.com/office/drawing/2014/main" id="{8AA35D18-D1C4-F431-624C-033E969FC9BB}"/>
              </a:ext>
            </a:extLst>
          </p:cNvPr>
          <p:cNvSpPr txBox="1"/>
          <p:nvPr/>
        </p:nvSpPr>
        <p:spPr>
          <a:xfrm>
            <a:off x="2277033" y="2224235"/>
            <a:ext cx="8104095" cy="3323987"/>
          </a:xfrm>
          <a:prstGeom prst="rect">
            <a:avLst/>
          </a:prstGeom>
          <a:noFill/>
        </p:spPr>
        <p:txBody>
          <a:bodyPr wrap="square" lIns="0" tIns="0" rIns="0" bIns="0" rtlCol="0">
            <a:spAutoFit/>
          </a:bodyPr>
          <a:lstStyle/>
          <a:p>
            <a:pPr>
              <a:spcBef>
                <a:spcPts val="2400"/>
              </a:spcBef>
            </a:pPr>
            <a:r>
              <a:rPr lang="en-US" sz="7200" b="1">
                <a:solidFill>
                  <a:schemeClr val="accent1"/>
                </a:solidFill>
                <a:latin typeface="+mj-lt"/>
                <a:cs typeface="Arial Hebrew" pitchFamily="2" charset="-79"/>
              </a:rPr>
              <a:t>I don’t know what </a:t>
            </a:r>
            <a:br>
              <a:rPr lang="en-US" sz="7200" b="1">
                <a:solidFill>
                  <a:schemeClr val="accent1"/>
                </a:solidFill>
                <a:latin typeface="+mj-lt"/>
                <a:cs typeface="Arial Hebrew" pitchFamily="2" charset="-79"/>
              </a:rPr>
            </a:br>
            <a:r>
              <a:rPr lang="en-US" sz="7200" b="1">
                <a:solidFill>
                  <a:schemeClr val="accent1"/>
                </a:solidFill>
                <a:latin typeface="+mj-lt"/>
                <a:cs typeface="Arial Hebrew" pitchFamily="2" charset="-79"/>
              </a:rPr>
              <a:t>we should have done differently…</a:t>
            </a:r>
          </a:p>
        </p:txBody>
      </p:sp>
      <p:sp>
        <p:nvSpPr>
          <p:cNvPr id="2" name="TextBox 1">
            <a:extLst>
              <a:ext uri="{FF2B5EF4-FFF2-40B4-BE49-F238E27FC236}">
                <a16:creationId xmlns:a16="http://schemas.microsoft.com/office/drawing/2014/main" id="{AFB425D9-504D-285D-348E-F72B5A5FA72B}"/>
              </a:ext>
            </a:extLst>
          </p:cNvPr>
          <p:cNvSpPr txBox="1"/>
          <p:nvPr/>
        </p:nvSpPr>
        <p:spPr>
          <a:xfrm>
            <a:off x="1488657" y="2122610"/>
            <a:ext cx="1608134" cy="369332"/>
          </a:xfrm>
          <a:prstGeom prst="rect">
            <a:avLst/>
          </a:prstGeom>
          <a:noFill/>
        </p:spPr>
        <p:txBody>
          <a:bodyPr wrap="none" rtlCol="0">
            <a:spAutoFit/>
          </a:bodyPr>
          <a:lstStyle/>
          <a:p>
            <a:pPr algn="ctr"/>
            <a:r>
              <a:rPr lang="en-US">
                <a:solidFill>
                  <a:schemeClr val="accent1"/>
                </a:solidFill>
              </a:rPr>
              <a:t>chronic stress</a:t>
            </a:r>
          </a:p>
        </p:txBody>
      </p:sp>
      <p:sp>
        <p:nvSpPr>
          <p:cNvPr id="3" name="TextBox 2">
            <a:extLst>
              <a:ext uri="{FF2B5EF4-FFF2-40B4-BE49-F238E27FC236}">
                <a16:creationId xmlns:a16="http://schemas.microsoft.com/office/drawing/2014/main" id="{70C67889-2B38-3D5D-D912-18395CEBCDF4}"/>
              </a:ext>
            </a:extLst>
          </p:cNvPr>
          <p:cNvSpPr txBox="1"/>
          <p:nvPr/>
        </p:nvSpPr>
        <p:spPr>
          <a:xfrm>
            <a:off x="1140193" y="2961171"/>
            <a:ext cx="2273682" cy="1200329"/>
          </a:xfrm>
          <a:prstGeom prst="rect">
            <a:avLst/>
          </a:prstGeom>
          <a:noFill/>
        </p:spPr>
        <p:txBody>
          <a:bodyPr wrap="square" rtlCol="0">
            <a:spAutoFit/>
          </a:bodyPr>
          <a:lstStyle/>
          <a:p>
            <a:pPr algn="ctr"/>
            <a:r>
              <a:rPr lang="en-US" sz="2400">
                <a:solidFill>
                  <a:schemeClr val="tx2"/>
                </a:solidFill>
              </a:rPr>
              <a:t>“We’re all just waiting for that phone call.”</a:t>
            </a:r>
          </a:p>
        </p:txBody>
      </p:sp>
      <p:sp>
        <p:nvSpPr>
          <p:cNvPr id="10" name="TextBox 9">
            <a:extLst>
              <a:ext uri="{FF2B5EF4-FFF2-40B4-BE49-F238E27FC236}">
                <a16:creationId xmlns:a16="http://schemas.microsoft.com/office/drawing/2014/main" id="{2AC5C35A-969E-B2E8-6002-C49555EFC090}"/>
              </a:ext>
            </a:extLst>
          </p:cNvPr>
          <p:cNvSpPr txBox="1"/>
          <p:nvPr/>
        </p:nvSpPr>
        <p:spPr>
          <a:xfrm>
            <a:off x="788894" y="614348"/>
            <a:ext cx="6096000" cy="184666"/>
          </a:xfrm>
          <a:prstGeom prst="rect">
            <a:avLst/>
          </a:prstGeom>
          <a:noFill/>
        </p:spPr>
        <p:txBody>
          <a:bodyPr wrap="square" lIns="0" tIns="0" rIns="0" bIns="0">
            <a:spAutoFit/>
          </a:bodyPr>
          <a:lstStyle/>
          <a:p>
            <a:r>
              <a:rPr lang="en-CA" sz="1200" b="1" spc="200">
                <a:solidFill>
                  <a:srgbClr val="44A0AD"/>
                </a:solidFill>
                <a:effectLst/>
              </a:rPr>
              <a:t>BACKGROUND</a:t>
            </a:r>
          </a:p>
        </p:txBody>
      </p:sp>
      <p:sp>
        <p:nvSpPr>
          <p:cNvPr id="11" name="TextBox 10">
            <a:extLst>
              <a:ext uri="{FF2B5EF4-FFF2-40B4-BE49-F238E27FC236}">
                <a16:creationId xmlns:a16="http://schemas.microsoft.com/office/drawing/2014/main" id="{1A5EDA5F-DD2F-5F14-C7EC-0BF0BB2244BB}"/>
              </a:ext>
            </a:extLst>
          </p:cNvPr>
          <p:cNvSpPr txBox="1"/>
          <p:nvPr/>
        </p:nvSpPr>
        <p:spPr>
          <a:xfrm>
            <a:off x="788894" y="868550"/>
            <a:ext cx="6577262" cy="369332"/>
          </a:xfrm>
          <a:prstGeom prst="rect">
            <a:avLst/>
          </a:prstGeom>
          <a:noFill/>
        </p:spPr>
        <p:txBody>
          <a:bodyPr wrap="square" lIns="0" tIns="0" rIns="0" bIns="0">
            <a:spAutoFit/>
          </a:bodyPr>
          <a:lstStyle/>
          <a:p>
            <a:r>
              <a:rPr lang="en-CA" sz="2400">
                <a:solidFill>
                  <a:schemeClr val="accent4"/>
                </a:solidFill>
              </a:rPr>
              <a:t>What families told us</a:t>
            </a:r>
            <a:endParaRPr lang="en-CA" sz="2400">
              <a:solidFill>
                <a:schemeClr val="accent4"/>
              </a:solidFill>
              <a:effectLst/>
            </a:endParaRPr>
          </a:p>
        </p:txBody>
      </p:sp>
      <p:sp>
        <p:nvSpPr>
          <p:cNvPr id="14" name="Double Bracket 13">
            <a:extLst>
              <a:ext uri="{FF2B5EF4-FFF2-40B4-BE49-F238E27FC236}">
                <a16:creationId xmlns:a16="http://schemas.microsoft.com/office/drawing/2014/main" id="{164F7485-E1A8-20DE-A20F-454263F2A389}"/>
              </a:ext>
            </a:extLst>
          </p:cNvPr>
          <p:cNvSpPr/>
          <p:nvPr/>
        </p:nvSpPr>
        <p:spPr>
          <a:xfrm>
            <a:off x="762000" y="2307276"/>
            <a:ext cx="3030069" cy="3004312"/>
          </a:xfrm>
          <a:prstGeom prst="bracketPair">
            <a:avLst>
              <a:gd name="adj" fmla="val 6604"/>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 name="Double Bracket 15">
            <a:extLst>
              <a:ext uri="{FF2B5EF4-FFF2-40B4-BE49-F238E27FC236}">
                <a16:creationId xmlns:a16="http://schemas.microsoft.com/office/drawing/2014/main" id="{DCC83406-F3C0-E24F-7462-1FF2695963D9}"/>
              </a:ext>
            </a:extLst>
          </p:cNvPr>
          <p:cNvSpPr/>
          <p:nvPr/>
        </p:nvSpPr>
        <p:spPr>
          <a:xfrm>
            <a:off x="4580965" y="2307276"/>
            <a:ext cx="3031200" cy="3004312"/>
          </a:xfrm>
          <a:prstGeom prst="bracketPair">
            <a:avLst>
              <a:gd name="adj" fmla="val 6604"/>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 name="Double Bracket 16">
            <a:extLst>
              <a:ext uri="{FF2B5EF4-FFF2-40B4-BE49-F238E27FC236}">
                <a16:creationId xmlns:a16="http://schemas.microsoft.com/office/drawing/2014/main" id="{C3D9A3AF-860B-95BA-D07E-8FCAEBB64AAA}"/>
              </a:ext>
            </a:extLst>
          </p:cNvPr>
          <p:cNvSpPr/>
          <p:nvPr/>
        </p:nvSpPr>
        <p:spPr>
          <a:xfrm>
            <a:off x="8386483" y="2307276"/>
            <a:ext cx="3031200" cy="3004312"/>
          </a:xfrm>
          <a:prstGeom prst="bracketPair">
            <a:avLst>
              <a:gd name="adj" fmla="val 6604"/>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43884ACE-BD71-F903-F53B-C345C3501BA2}"/>
              </a:ext>
            </a:extLst>
          </p:cNvPr>
          <p:cNvSpPr txBox="1"/>
          <p:nvPr/>
        </p:nvSpPr>
        <p:spPr>
          <a:xfrm>
            <a:off x="5582716" y="2122610"/>
            <a:ext cx="1031051" cy="369332"/>
          </a:xfrm>
          <a:prstGeom prst="rect">
            <a:avLst/>
          </a:prstGeom>
          <a:noFill/>
        </p:spPr>
        <p:txBody>
          <a:bodyPr wrap="none" rtlCol="0">
            <a:spAutoFit/>
          </a:bodyPr>
          <a:lstStyle/>
          <a:p>
            <a:pPr algn="ctr"/>
            <a:r>
              <a:rPr lang="en-US">
                <a:solidFill>
                  <a:schemeClr val="accent1"/>
                </a:solidFill>
              </a:rPr>
              <a:t>isolation</a:t>
            </a:r>
          </a:p>
        </p:txBody>
      </p:sp>
      <p:sp>
        <p:nvSpPr>
          <p:cNvPr id="19" name="TextBox 18">
            <a:extLst>
              <a:ext uri="{FF2B5EF4-FFF2-40B4-BE49-F238E27FC236}">
                <a16:creationId xmlns:a16="http://schemas.microsoft.com/office/drawing/2014/main" id="{7B6B047D-1841-D363-E437-B3919F1B4275}"/>
              </a:ext>
            </a:extLst>
          </p:cNvPr>
          <p:cNvSpPr txBox="1"/>
          <p:nvPr/>
        </p:nvSpPr>
        <p:spPr>
          <a:xfrm>
            <a:off x="4959724" y="2961171"/>
            <a:ext cx="2273682" cy="1938992"/>
          </a:xfrm>
          <a:prstGeom prst="rect">
            <a:avLst/>
          </a:prstGeom>
          <a:noFill/>
        </p:spPr>
        <p:txBody>
          <a:bodyPr wrap="square" rtlCol="0">
            <a:spAutoFit/>
          </a:bodyPr>
          <a:lstStyle/>
          <a:p>
            <a:pPr algn="ctr"/>
            <a:r>
              <a:rPr lang="en-US" sz="2400">
                <a:solidFill>
                  <a:schemeClr val="tx2"/>
                </a:solidFill>
              </a:rPr>
              <a:t>“I don’t have anyone in my life who understands. I’m alone.”</a:t>
            </a:r>
          </a:p>
        </p:txBody>
      </p:sp>
      <p:sp>
        <p:nvSpPr>
          <p:cNvPr id="21" name="TextBox 20">
            <a:extLst>
              <a:ext uri="{FF2B5EF4-FFF2-40B4-BE49-F238E27FC236}">
                <a16:creationId xmlns:a16="http://schemas.microsoft.com/office/drawing/2014/main" id="{7263B551-7743-BAF1-E7A0-9B8C70B5F2EA}"/>
              </a:ext>
            </a:extLst>
          </p:cNvPr>
          <p:cNvSpPr txBox="1"/>
          <p:nvPr/>
        </p:nvSpPr>
        <p:spPr>
          <a:xfrm>
            <a:off x="8774809" y="2961171"/>
            <a:ext cx="2254549" cy="1200329"/>
          </a:xfrm>
          <a:prstGeom prst="rect">
            <a:avLst/>
          </a:prstGeom>
          <a:noFill/>
        </p:spPr>
        <p:txBody>
          <a:bodyPr wrap="square" rtlCol="0">
            <a:spAutoFit/>
          </a:bodyPr>
          <a:lstStyle/>
          <a:p>
            <a:pPr algn="ctr"/>
            <a:r>
              <a:rPr lang="en-US" sz="2400">
                <a:solidFill>
                  <a:schemeClr val="tx2"/>
                </a:solidFill>
              </a:rPr>
              <a:t>“What do I do? What </a:t>
            </a:r>
            <a:r>
              <a:rPr lang="en-US" sz="2400" i="1">
                <a:solidFill>
                  <a:schemeClr val="tx2"/>
                </a:solidFill>
              </a:rPr>
              <a:t>should</a:t>
            </a:r>
            <a:r>
              <a:rPr lang="en-US" sz="2400">
                <a:solidFill>
                  <a:schemeClr val="tx2"/>
                </a:solidFill>
              </a:rPr>
              <a:t> </a:t>
            </a:r>
            <a:br>
              <a:rPr lang="en-US" sz="2400">
                <a:solidFill>
                  <a:schemeClr val="tx2"/>
                </a:solidFill>
              </a:rPr>
            </a:br>
            <a:r>
              <a:rPr lang="en-US" sz="2400">
                <a:solidFill>
                  <a:schemeClr val="tx2"/>
                </a:solidFill>
              </a:rPr>
              <a:t>I do?”</a:t>
            </a:r>
          </a:p>
        </p:txBody>
      </p:sp>
      <p:sp>
        <p:nvSpPr>
          <p:cNvPr id="22" name="TextBox 21">
            <a:extLst>
              <a:ext uri="{FF2B5EF4-FFF2-40B4-BE49-F238E27FC236}">
                <a16:creationId xmlns:a16="http://schemas.microsoft.com/office/drawing/2014/main" id="{EB4E1BD4-ECD2-92CC-1AC6-0CA2D2C81366}"/>
              </a:ext>
            </a:extLst>
          </p:cNvPr>
          <p:cNvSpPr txBox="1"/>
          <p:nvPr/>
        </p:nvSpPr>
        <p:spPr>
          <a:xfrm>
            <a:off x="9260616" y="2122610"/>
            <a:ext cx="1313180" cy="369332"/>
          </a:xfrm>
          <a:prstGeom prst="rect">
            <a:avLst/>
          </a:prstGeom>
          <a:noFill/>
        </p:spPr>
        <p:txBody>
          <a:bodyPr wrap="none" rtlCol="0">
            <a:spAutoFit/>
          </a:bodyPr>
          <a:lstStyle/>
          <a:p>
            <a:pPr algn="ctr"/>
            <a:r>
              <a:rPr lang="en-US">
                <a:solidFill>
                  <a:schemeClr val="accent1"/>
                </a:solidFill>
              </a:rPr>
              <a:t>uncertainty</a:t>
            </a:r>
          </a:p>
        </p:txBody>
      </p:sp>
      <p:sp>
        <p:nvSpPr>
          <p:cNvPr id="25" name="Double Bracket 24">
            <a:extLst>
              <a:ext uri="{FF2B5EF4-FFF2-40B4-BE49-F238E27FC236}">
                <a16:creationId xmlns:a16="http://schemas.microsoft.com/office/drawing/2014/main" id="{B5E4083A-D8CC-FC15-35DB-13C3333A4693}"/>
              </a:ext>
            </a:extLst>
          </p:cNvPr>
          <p:cNvSpPr/>
          <p:nvPr/>
        </p:nvSpPr>
        <p:spPr>
          <a:xfrm>
            <a:off x="762000" y="2307276"/>
            <a:ext cx="10655684" cy="3004312"/>
          </a:xfrm>
          <a:prstGeom prst="bracketPair">
            <a:avLst>
              <a:gd name="adj" fmla="val 6604"/>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TextBox 29">
            <a:extLst>
              <a:ext uri="{FF2B5EF4-FFF2-40B4-BE49-F238E27FC236}">
                <a16:creationId xmlns:a16="http://schemas.microsoft.com/office/drawing/2014/main" id="{600B4CF8-21A2-821A-9CC4-E8432FC3C7A3}"/>
              </a:ext>
            </a:extLst>
          </p:cNvPr>
          <p:cNvSpPr txBox="1"/>
          <p:nvPr/>
        </p:nvSpPr>
        <p:spPr>
          <a:xfrm>
            <a:off x="4278060" y="660515"/>
            <a:ext cx="7156006" cy="138499"/>
          </a:xfrm>
          <a:prstGeom prst="rect">
            <a:avLst/>
          </a:prstGeom>
          <a:noFill/>
        </p:spPr>
        <p:txBody>
          <a:bodyPr wrap="square" lIns="0" tIns="0" rIns="0" bIns="0" anchor="b">
            <a:spAutoFit/>
          </a:bodyPr>
          <a:lstStyle/>
          <a:p>
            <a:pPr algn="r">
              <a:spcBef>
                <a:spcPts val="2400"/>
              </a:spcBef>
            </a:pPr>
            <a:r>
              <a:rPr lang="en-US" sz="900" spc="100">
                <a:solidFill>
                  <a:schemeClr val="accent4">
                    <a:lumMod val="60000"/>
                    <a:lumOff val="40000"/>
                  </a:schemeClr>
                </a:solidFill>
                <a:cs typeface="Arial Hebrew" pitchFamily="2" charset="-79"/>
              </a:rPr>
              <a:t>SCALING AND SUSTAINING PEER SUPPORT GROUPS FOR SUBSTANCE-AFFECTED FAMILIES</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par>
                          <p:cTn id="7" fill="hold">
                            <p:stCondLst>
                              <p:cond delay="0"/>
                            </p:stCondLst>
                            <p:childTnLst>
                              <p:par>
                                <p:cTn id="8" presetID="22" presetClass="entr" presetSubtype="1" fill="hold" grpId="0" nodeType="after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up)">
                                      <p:cBhvr>
                                        <p:cTn id="10" dur="500"/>
                                        <p:tgtEl>
                                          <p:spTgt spid="14"/>
                                        </p:tgtEl>
                                      </p:cBhvr>
                                    </p:animEffect>
                                  </p:childTnLst>
                                </p:cTn>
                              </p:par>
                            </p:childTnLst>
                          </p:cTn>
                        </p:par>
                        <p:par>
                          <p:cTn id="11" fill="hold">
                            <p:stCondLst>
                              <p:cond delay="500"/>
                            </p:stCondLst>
                            <p:childTnLst>
                              <p:par>
                                <p:cTn id="12" presetID="23" presetClass="entr" presetSubtype="16"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8"/>
                                        </p:tgtEl>
                                        <p:attrNameLst>
                                          <p:attrName>style.visibility</p:attrName>
                                        </p:attrNameLst>
                                      </p:cBhvr>
                                      <p:to>
                                        <p:strVal val="visible"/>
                                      </p:to>
                                    </p:set>
                                  </p:childTnLst>
                                </p:cTn>
                              </p:par>
                            </p:childTnLst>
                          </p:cTn>
                        </p:par>
                        <p:par>
                          <p:cTn id="20" fill="hold">
                            <p:stCondLst>
                              <p:cond delay="0"/>
                            </p:stCondLst>
                            <p:childTnLst>
                              <p:par>
                                <p:cTn id="21" presetID="22" presetClass="entr" presetSubtype="1"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up)">
                                      <p:cBhvr>
                                        <p:cTn id="23" dur="500"/>
                                        <p:tgtEl>
                                          <p:spTgt spid="16"/>
                                        </p:tgtEl>
                                      </p:cBhvr>
                                    </p:animEffect>
                                  </p:childTnLst>
                                </p:cTn>
                              </p:par>
                            </p:childTnLst>
                          </p:cTn>
                        </p:par>
                        <p:par>
                          <p:cTn id="24" fill="hold">
                            <p:stCondLst>
                              <p:cond delay="500"/>
                            </p:stCondLst>
                            <p:childTnLst>
                              <p:par>
                                <p:cTn id="25" presetID="23" presetClass="entr" presetSubtype="16"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500" fill="hold"/>
                                        <p:tgtEl>
                                          <p:spTgt spid="19"/>
                                        </p:tgtEl>
                                        <p:attrNameLst>
                                          <p:attrName>ppt_w</p:attrName>
                                        </p:attrNameLst>
                                      </p:cBhvr>
                                      <p:tavLst>
                                        <p:tav tm="0">
                                          <p:val>
                                            <p:fltVal val="0"/>
                                          </p:val>
                                        </p:tav>
                                        <p:tav tm="100000">
                                          <p:val>
                                            <p:strVal val="#ppt_w"/>
                                          </p:val>
                                        </p:tav>
                                      </p:tavLst>
                                    </p:anim>
                                    <p:anim calcmode="lin" valueType="num">
                                      <p:cBhvr>
                                        <p:cTn id="28" dur="500" fill="hold"/>
                                        <p:tgtEl>
                                          <p:spTgt spid="19"/>
                                        </p:tgtEl>
                                        <p:attrNameLst>
                                          <p:attrName>ppt_h</p:attrName>
                                        </p:attrNameLst>
                                      </p:cBhvr>
                                      <p:tavLst>
                                        <p:tav tm="0">
                                          <p:val>
                                            <p:fltVal val="0"/>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childTnLst>
                          </p:cTn>
                        </p:par>
                        <p:par>
                          <p:cTn id="33" fill="hold">
                            <p:stCondLst>
                              <p:cond delay="0"/>
                            </p:stCondLst>
                            <p:childTnLst>
                              <p:par>
                                <p:cTn id="34" presetID="22" presetClass="entr" presetSubtype="1"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wipe(up)">
                                      <p:cBhvr>
                                        <p:cTn id="36" dur="500"/>
                                        <p:tgtEl>
                                          <p:spTgt spid="17"/>
                                        </p:tgtEl>
                                      </p:cBhvr>
                                    </p:animEffect>
                                  </p:childTnLst>
                                </p:cTn>
                              </p:par>
                            </p:childTnLst>
                          </p:cTn>
                        </p:par>
                        <p:par>
                          <p:cTn id="37" fill="hold">
                            <p:stCondLst>
                              <p:cond delay="500"/>
                            </p:stCondLst>
                            <p:childTnLst>
                              <p:par>
                                <p:cTn id="38" presetID="23" presetClass="entr" presetSubtype="16" fill="hold" grpId="0" nodeType="afterEffect">
                                  <p:stCondLst>
                                    <p:cond delay="0"/>
                                  </p:stCondLst>
                                  <p:childTnLst>
                                    <p:set>
                                      <p:cBhvr>
                                        <p:cTn id="39" dur="1" fill="hold">
                                          <p:stCondLst>
                                            <p:cond delay="0"/>
                                          </p:stCondLst>
                                        </p:cTn>
                                        <p:tgtEl>
                                          <p:spTgt spid="21"/>
                                        </p:tgtEl>
                                        <p:attrNameLst>
                                          <p:attrName>style.visibility</p:attrName>
                                        </p:attrNameLst>
                                      </p:cBhvr>
                                      <p:to>
                                        <p:strVal val="visible"/>
                                      </p:to>
                                    </p:set>
                                    <p:anim calcmode="lin" valueType="num">
                                      <p:cBhvr>
                                        <p:cTn id="40" dur="500" fill="hold"/>
                                        <p:tgtEl>
                                          <p:spTgt spid="21"/>
                                        </p:tgtEl>
                                        <p:attrNameLst>
                                          <p:attrName>ppt_w</p:attrName>
                                        </p:attrNameLst>
                                      </p:cBhvr>
                                      <p:tavLst>
                                        <p:tav tm="0">
                                          <p:val>
                                            <p:fltVal val="0"/>
                                          </p:val>
                                        </p:tav>
                                        <p:tav tm="100000">
                                          <p:val>
                                            <p:strVal val="#ppt_w"/>
                                          </p:val>
                                        </p:tav>
                                      </p:tavLst>
                                    </p:anim>
                                    <p:anim calcmode="lin" valueType="num">
                                      <p:cBhvr>
                                        <p:cTn id="41" dur="500" fill="hold"/>
                                        <p:tgtEl>
                                          <p:spTgt spid="21"/>
                                        </p:tgtEl>
                                        <p:attrNameLst>
                                          <p:attrName>ppt_h</p:attrName>
                                        </p:attrNameLst>
                                      </p:cBhvr>
                                      <p:tavLst>
                                        <p:tav tm="0">
                                          <p:val>
                                            <p:fltVal val="0"/>
                                          </p:val>
                                        </p:tav>
                                        <p:tav tm="100000">
                                          <p:val>
                                            <p:strVal val="#ppt_h"/>
                                          </p:val>
                                        </p:tav>
                                      </p:tavLst>
                                    </p:anim>
                                  </p:childTnLst>
                                </p:cTn>
                              </p:par>
                            </p:childTnLst>
                          </p:cTn>
                        </p:par>
                        <p:par>
                          <p:cTn id="42" fill="hold">
                            <p:stCondLst>
                              <p:cond delay="1000"/>
                            </p:stCondLst>
                            <p:childTnLst>
                              <p:par>
                                <p:cTn id="43" presetID="1" presetClass="entr" presetSubtype="0" fill="hold" grpId="0" nodeType="after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53" presetClass="exit" presetSubtype="32" fill="hold" grpId="1" nodeType="clickEffect">
                                  <p:stCondLst>
                                    <p:cond delay="0"/>
                                  </p:stCondLst>
                                  <p:childTnLst>
                                    <p:anim calcmode="lin" valueType="num">
                                      <p:cBhvr>
                                        <p:cTn id="48" dur="500"/>
                                        <p:tgtEl>
                                          <p:spTgt spid="2">
                                            <p:txEl>
                                              <p:pRg st="0" end="0"/>
                                            </p:txEl>
                                          </p:spTgt>
                                        </p:tgtEl>
                                        <p:attrNameLst>
                                          <p:attrName>ppt_w</p:attrName>
                                        </p:attrNameLst>
                                      </p:cBhvr>
                                      <p:tavLst>
                                        <p:tav tm="0">
                                          <p:val>
                                            <p:strVal val="ppt_w"/>
                                          </p:val>
                                        </p:tav>
                                        <p:tav tm="100000">
                                          <p:val>
                                            <p:fltVal val="0"/>
                                          </p:val>
                                        </p:tav>
                                      </p:tavLst>
                                    </p:anim>
                                    <p:anim calcmode="lin" valueType="num">
                                      <p:cBhvr>
                                        <p:cTn id="49" dur="500"/>
                                        <p:tgtEl>
                                          <p:spTgt spid="2">
                                            <p:txEl>
                                              <p:pRg st="0" end="0"/>
                                            </p:txEl>
                                          </p:spTgt>
                                        </p:tgtEl>
                                        <p:attrNameLst>
                                          <p:attrName>ppt_h</p:attrName>
                                        </p:attrNameLst>
                                      </p:cBhvr>
                                      <p:tavLst>
                                        <p:tav tm="0">
                                          <p:val>
                                            <p:strVal val="ppt_h"/>
                                          </p:val>
                                        </p:tav>
                                        <p:tav tm="100000">
                                          <p:val>
                                            <p:fltVal val="0"/>
                                          </p:val>
                                        </p:tav>
                                      </p:tavLst>
                                    </p:anim>
                                    <p:animEffect transition="out" filter="fade">
                                      <p:cBhvr>
                                        <p:cTn id="50" dur="500"/>
                                        <p:tgtEl>
                                          <p:spTgt spid="2">
                                            <p:txEl>
                                              <p:pRg st="0" end="0"/>
                                            </p:txEl>
                                          </p:spTgt>
                                        </p:tgtEl>
                                      </p:cBhvr>
                                    </p:animEffect>
                                    <p:set>
                                      <p:cBhvr>
                                        <p:cTn id="51" dur="1" fill="hold">
                                          <p:stCondLst>
                                            <p:cond delay="499"/>
                                          </p:stCondLst>
                                        </p:cTn>
                                        <p:tgtEl>
                                          <p:spTgt spid="2">
                                            <p:txEl>
                                              <p:pRg st="0" end="0"/>
                                            </p:txEl>
                                          </p:spTgt>
                                        </p:tgtEl>
                                        <p:attrNameLst>
                                          <p:attrName>style.visibility</p:attrName>
                                        </p:attrNameLst>
                                      </p:cBhvr>
                                      <p:to>
                                        <p:strVal val="hidden"/>
                                      </p:to>
                                    </p:set>
                                  </p:childTnLst>
                                </p:cTn>
                              </p:par>
                              <p:par>
                                <p:cTn id="52" presetID="53" presetClass="exit" presetSubtype="32" fill="hold" grpId="1" nodeType="withEffect">
                                  <p:stCondLst>
                                    <p:cond delay="0"/>
                                  </p:stCondLst>
                                  <p:childTnLst>
                                    <p:anim calcmode="lin" valueType="num">
                                      <p:cBhvr>
                                        <p:cTn id="53" dur="500"/>
                                        <p:tgtEl>
                                          <p:spTgt spid="3"/>
                                        </p:tgtEl>
                                        <p:attrNameLst>
                                          <p:attrName>ppt_w</p:attrName>
                                        </p:attrNameLst>
                                      </p:cBhvr>
                                      <p:tavLst>
                                        <p:tav tm="0">
                                          <p:val>
                                            <p:strVal val="ppt_w"/>
                                          </p:val>
                                        </p:tav>
                                        <p:tav tm="100000">
                                          <p:val>
                                            <p:fltVal val="0"/>
                                          </p:val>
                                        </p:tav>
                                      </p:tavLst>
                                    </p:anim>
                                    <p:anim calcmode="lin" valueType="num">
                                      <p:cBhvr>
                                        <p:cTn id="54" dur="500"/>
                                        <p:tgtEl>
                                          <p:spTgt spid="3"/>
                                        </p:tgtEl>
                                        <p:attrNameLst>
                                          <p:attrName>ppt_h</p:attrName>
                                        </p:attrNameLst>
                                      </p:cBhvr>
                                      <p:tavLst>
                                        <p:tav tm="0">
                                          <p:val>
                                            <p:strVal val="ppt_h"/>
                                          </p:val>
                                        </p:tav>
                                        <p:tav tm="100000">
                                          <p:val>
                                            <p:fltVal val="0"/>
                                          </p:val>
                                        </p:tav>
                                      </p:tavLst>
                                    </p:anim>
                                    <p:animEffect transition="out" filter="fade">
                                      <p:cBhvr>
                                        <p:cTn id="55" dur="500"/>
                                        <p:tgtEl>
                                          <p:spTgt spid="3"/>
                                        </p:tgtEl>
                                      </p:cBhvr>
                                    </p:animEffect>
                                    <p:set>
                                      <p:cBhvr>
                                        <p:cTn id="56" dur="1" fill="hold">
                                          <p:stCondLst>
                                            <p:cond delay="499"/>
                                          </p:stCondLst>
                                        </p:cTn>
                                        <p:tgtEl>
                                          <p:spTgt spid="3"/>
                                        </p:tgtEl>
                                        <p:attrNameLst>
                                          <p:attrName>style.visibility</p:attrName>
                                        </p:attrNameLst>
                                      </p:cBhvr>
                                      <p:to>
                                        <p:strVal val="hidden"/>
                                      </p:to>
                                    </p:set>
                                  </p:childTnLst>
                                </p:cTn>
                              </p:par>
                              <p:par>
                                <p:cTn id="57" presetID="53" presetClass="exit" presetSubtype="32" fill="hold" grpId="1" nodeType="withEffect">
                                  <p:stCondLst>
                                    <p:cond delay="0"/>
                                  </p:stCondLst>
                                  <p:childTnLst>
                                    <p:anim calcmode="lin" valueType="num">
                                      <p:cBhvr>
                                        <p:cTn id="58" dur="500"/>
                                        <p:tgtEl>
                                          <p:spTgt spid="14"/>
                                        </p:tgtEl>
                                        <p:attrNameLst>
                                          <p:attrName>ppt_w</p:attrName>
                                        </p:attrNameLst>
                                      </p:cBhvr>
                                      <p:tavLst>
                                        <p:tav tm="0">
                                          <p:val>
                                            <p:strVal val="ppt_w"/>
                                          </p:val>
                                        </p:tav>
                                        <p:tav tm="100000">
                                          <p:val>
                                            <p:fltVal val="0"/>
                                          </p:val>
                                        </p:tav>
                                      </p:tavLst>
                                    </p:anim>
                                    <p:anim calcmode="lin" valueType="num">
                                      <p:cBhvr>
                                        <p:cTn id="59" dur="500"/>
                                        <p:tgtEl>
                                          <p:spTgt spid="14"/>
                                        </p:tgtEl>
                                        <p:attrNameLst>
                                          <p:attrName>ppt_h</p:attrName>
                                        </p:attrNameLst>
                                      </p:cBhvr>
                                      <p:tavLst>
                                        <p:tav tm="0">
                                          <p:val>
                                            <p:strVal val="ppt_h"/>
                                          </p:val>
                                        </p:tav>
                                        <p:tav tm="100000">
                                          <p:val>
                                            <p:fltVal val="0"/>
                                          </p:val>
                                        </p:tav>
                                      </p:tavLst>
                                    </p:anim>
                                    <p:animEffect transition="out" filter="fade">
                                      <p:cBhvr>
                                        <p:cTn id="60" dur="500"/>
                                        <p:tgtEl>
                                          <p:spTgt spid="14"/>
                                        </p:tgtEl>
                                      </p:cBhvr>
                                    </p:animEffect>
                                    <p:set>
                                      <p:cBhvr>
                                        <p:cTn id="61" dur="1" fill="hold">
                                          <p:stCondLst>
                                            <p:cond delay="499"/>
                                          </p:stCondLst>
                                        </p:cTn>
                                        <p:tgtEl>
                                          <p:spTgt spid="14"/>
                                        </p:tgtEl>
                                        <p:attrNameLst>
                                          <p:attrName>style.visibility</p:attrName>
                                        </p:attrNameLst>
                                      </p:cBhvr>
                                      <p:to>
                                        <p:strVal val="hidden"/>
                                      </p:to>
                                    </p:set>
                                  </p:childTnLst>
                                </p:cTn>
                              </p:par>
                              <p:par>
                                <p:cTn id="62" presetID="53" presetClass="exit" presetSubtype="32" fill="hold" grpId="1" nodeType="withEffect">
                                  <p:stCondLst>
                                    <p:cond delay="0"/>
                                  </p:stCondLst>
                                  <p:childTnLst>
                                    <p:anim calcmode="lin" valueType="num">
                                      <p:cBhvr>
                                        <p:cTn id="63" dur="500"/>
                                        <p:tgtEl>
                                          <p:spTgt spid="18"/>
                                        </p:tgtEl>
                                        <p:attrNameLst>
                                          <p:attrName>ppt_w</p:attrName>
                                        </p:attrNameLst>
                                      </p:cBhvr>
                                      <p:tavLst>
                                        <p:tav tm="0">
                                          <p:val>
                                            <p:strVal val="ppt_w"/>
                                          </p:val>
                                        </p:tav>
                                        <p:tav tm="100000">
                                          <p:val>
                                            <p:fltVal val="0"/>
                                          </p:val>
                                        </p:tav>
                                      </p:tavLst>
                                    </p:anim>
                                    <p:anim calcmode="lin" valueType="num">
                                      <p:cBhvr>
                                        <p:cTn id="64" dur="500"/>
                                        <p:tgtEl>
                                          <p:spTgt spid="18"/>
                                        </p:tgtEl>
                                        <p:attrNameLst>
                                          <p:attrName>ppt_h</p:attrName>
                                        </p:attrNameLst>
                                      </p:cBhvr>
                                      <p:tavLst>
                                        <p:tav tm="0">
                                          <p:val>
                                            <p:strVal val="ppt_h"/>
                                          </p:val>
                                        </p:tav>
                                        <p:tav tm="100000">
                                          <p:val>
                                            <p:fltVal val="0"/>
                                          </p:val>
                                        </p:tav>
                                      </p:tavLst>
                                    </p:anim>
                                    <p:animEffect transition="out" filter="fade">
                                      <p:cBhvr>
                                        <p:cTn id="65" dur="500"/>
                                        <p:tgtEl>
                                          <p:spTgt spid="18"/>
                                        </p:tgtEl>
                                      </p:cBhvr>
                                    </p:animEffect>
                                    <p:set>
                                      <p:cBhvr>
                                        <p:cTn id="66" dur="1" fill="hold">
                                          <p:stCondLst>
                                            <p:cond delay="499"/>
                                          </p:stCondLst>
                                        </p:cTn>
                                        <p:tgtEl>
                                          <p:spTgt spid="18"/>
                                        </p:tgtEl>
                                        <p:attrNameLst>
                                          <p:attrName>style.visibility</p:attrName>
                                        </p:attrNameLst>
                                      </p:cBhvr>
                                      <p:to>
                                        <p:strVal val="hidden"/>
                                      </p:to>
                                    </p:set>
                                  </p:childTnLst>
                                </p:cTn>
                              </p:par>
                              <p:par>
                                <p:cTn id="67" presetID="53" presetClass="exit" presetSubtype="32" fill="hold" grpId="1" nodeType="withEffect">
                                  <p:stCondLst>
                                    <p:cond delay="0"/>
                                  </p:stCondLst>
                                  <p:childTnLst>
                                    <p:anim calcmode="lin" valueType="num">
                                      <p:cBhvr>
                                        <p:cTn id="68" dur="500"/>
                                        <p:tgtEl>
                                          <p:spTgt spid="19"/>
                                        </p:tgtEl>
                                        <p:attrNameLst>
                                          <p:attrName>ppt_w</p:attrName>
                                        </p:attrNameLst>
                                      </p:cBhvr>
                                      <p:tavLst>
                                        <p:tav tm="0">
                                          <p:val>
                                            <p:strVal val="ppt_w"/>
                                          </p:val>
                                        </p:tav>
                                        <p:tav tm="100000">
                                          <p:val>
                                            <p:fltVal val="0"/>
                                          </p:val>
                                        </p:tav>
                                      </p:tavLst>
                                    </p:anim>
                                    <p:anim calcmode="lin" valueType="num">
                                      <p:cBhvr>
                                        <p:cTn id="69" dur="500"/>
                                        <p:tgtEl>
                                          <p:spTgt spid="19"/>
                                        </p:tgtEl>
                                        <p:attrNameLst>
                                          <p:attrName>ppt_h</p:attrName>
                                        </p:attrNameLst>
                                      </p:cBhvr>
                                      <p:tavLst>
                                        <p:tav tm="0">
                                          <p:val>
                                            <p:strVal val="ppt_h"/>
                                          </p:val>
                                        </p:tav>
                                        <p:tav tm="100000">
                                          <p:val>
                                            <p:fltVal val="0"/>
                                          </p:val>
                                        </p:tav>
                                      </p:tavLst>
                                    </p:anim>
                                    <p:animEffect transition="out" filter="fade">
                                      <p:cBhvr>
                                        <p:cTn id="70" dur="500"/>
                                        <p:tgtEl>
                                          <p:spTgt spid="19"/>
                                        </p:tgtEl>
                                      </p:cBhvr>
                                    </p:animEffect>
                                    <p:set>
                                      <p:cBhvr>
                                        <p:cTn id="71" dur="1" fill="hold">
                                          <p:stCondLst>
                                            <p:cond delay="499"/>
                                          </p:stCondLst>
                                        </p:cTn>
                                        <p:tgtEl>
                                          <p:spTgt spid="19"/>
                                        </p:tgtEl>
                                        <p:attrNameLst>
                                          <p:attrName>style.visibility</p:attrName>
                                        </p:attrNameLst>
                                      </p:cBhvr>
                                      <p:to>
                                        <p:strVal val="hidden"/>
                                      </p:to>
                                    </p:set>
                                  </p:childTnLst>
                                </p:cTn>
                              </p:par>
                              <p:par>
                                <p:cTn id="72" presetID="53" presetClass="exit" presetSubtype="32" fill="hold" grpId="1" nodeType="withEffect">
                                  <p:stCondLst>
                                    <p:cond delay="0"/>
                                  </p:stCondLst>
                                  <p:childTnLst>
                                    <p:anim calcmode="lin" valueType="num">
                                      <p:cBhvr>
                                        <p:cTn id="73" dur="500"/>
                                        <p:tgtEl>
                                          <p:spTgt spid="16"/>
                                        </p:tgtEl>
                                        <p:attrNameLst>
                                          <p:attrName>ppt_w</p:attrName>
                                        </p:attrNameLst>
                                      </p:cBhvr>
                                      <p:tavLst>
                                        <p:tav tm="0">
                                          <p:val>
                                            <p:strVal val="ppt_w"/>
                                          </p:val>
                                        </p:tav>
                                        <p:tav tm="100000">
                                          <p:val>
                                            <p:fltVal val="0"/>
                                          </p:val>
                                        </p:tav>
                                      </p:tavLst>
                                    </p:anim>
                                    <p:anim calcmode="lin" valueType="num">
                                      <p:cBhvr>
                                        <p:cTn id="74" dur="500"/>
                                        <p:tgtEl>
                                          <p:spTgt spid="16"/>
                                        </p:tgtEl>
                                        <p:attrNameLst>
                                          <p:attrName>ppt_h</p:attrName>
                                        </p:attrNameLst>
                                      </p:cBhvr>
                                      <p:tavLst>
                                        <p:tav tm="0">
                                          <p:val>
                                            <p:strVal val="ppt_h"/>
                                          </p:val>
                                        </p:tav>
                                        <p:tav tm="100000">
                                          <p:val>
                                            <p:fltVal val="0"/>
                                          </p:val>
                                        </p:tav>
                                      </p:tavLst>
                                    </p:anim>
                                    <p:animEffect transition="out" filter="fade">
                                      <p:cBhvr>
                                        <p:cTn id="75" dur="500"/>
                                        <p:tgtEl>
                                          <p:spTgt spid="16"/>
                                        </p:tgtEl>
                                      </p:cBhvr>
                                    </p:animEffect>
                                    <p:set>
                                      <p:cBhvr>
                                        <p:cTn id="76" dur="1" fill="hold">
                                          <p:stCondLst>
                                            <p:cond delay="499"/>
                                          </p:stCondLst>
                                        </p:cTn>
                                        <p:tgtEl>
                                          <p:spTgt spid="16"/>
                                        </p:tgtEl>
                                        <p:attrNameLst>
                                          <p:attrName>style.visibility</p:attrName>
                                        </p:attrNameLst>
                                      </p:cBhvr>
                                      <p:to>
                                        <p:strVal val="hidden"/>
                                      </p:to>
                                    </p:set>
                                  </p:childTnLst>
                                </p:cTn>
                              </p:par>
                              <p:par>
                                <p:cTn id="77" presetID="53" presetClass="exit" presetSubtype="32" fill="hold" grpId="1" nodeType="withEffect">
                                  <p:stCondLst>
                                    <p:cond delay="0"/>
                                  </p:stCondLst>
                                  <p:childTnLst>
                                    <p:anim calcmode="lin" valueType="num">
                                      <p:cBhvr>
                                        <p:cTn id="78" dur="500"/>
                                        <p:tgtEl>
                                          <p:spTgt spid="22"/>
                                        </p:tgtEl>
                                        <p:attrNameLst>
                                          <p:attrName>ppt_w</p:attrName>
                                        </p:attrNameLst>
                                      </p:cBhvr>
                                      <p:tavLst>
                                        <p:tav tm="0">
                                          <p:val>
                                            <p:strVal val="ppt_w"/>
                                          </p:val>
                                        </p:tav>
                                        <p:tav tm="100000">
                                          <p:val>
                                            <p:fltVal val="0"/>
                                          </p:val>
                                        </p:tav>
                                      </p:tavLst>
                                    </p:anim>
                                    <p:anim calcmode="lin" valueType="num">
                                      <p:cBhvr>
                                        <p:cTn id="79" dur="500"/>
                                        <p:tgtEl>
                                          <p:spTgt spid="22"/>
                                        </p:tgtEl>
                                        <p:attrNameLst>
                                          <p:attrName>ppt_h</p:attrName>
                                        </p:attrNameLst>
                                      </p:cBhvr>
                                      <p:tavLst>
                                        <p:tav tm="0">
                                          <p:val>
                                            <p:strVal val="ppt_h"/>
                                          </p:val>
                                        </p:tav>
                                        <p:tav tm="100000">
                                          <p:val>
                                            <p:fltVal val="0"/>
                                          </p:val>
                                        </p:tav>
                                      </p:tavLst>
                                    </p:anim>
                                    <p:animEffect transition="out" filter="fade">
                                      <p:cBhvr>
                                        <p:cTn id="80" dur="500"/>
                                        <p:tgtEl>
                                          <p:spTgt spid="22"/>
                                        </p:tgtEl>
                                      </p:cBhvr>
                                    </p:animEffect>
                                    <p:set>
                                      <p:cBhvr>
                                        <p:cTn id="81" dur="1" fill="hold">
                                          <p:stCondLst>
                                            <p:cond delay="499"/>
                                          </p:stCondLst>
                                        </p:cTn>
                                        <p:tgtEl>
                                          <p:spTgt spid="22"/>
                                        </p:tgtEl>
                                        <p:attrNameLst>
                                          <p:attrName>style.visibility</p:attrName>
                                        </p:attrNameLst>
                                      </p:cBhvr>
                                      <p:to>
                                        <p:strVal val="hidden"/>
                                      </p:to>
                                    </p:set>
                                  </p:childTnLst>
                                </p:cTn>
                              </p:par>
                              <p:par>
                                <p:cTn id="82" presetID="53" presetClass="exit" presetSubtype="32" fill="hold" grpId="1" nodeType="withEffect">
                                  <p:stCondLst>
                                    <p:cond delay="0"/>
                                  </p:stCondLst>
                                  <p:childTnLst>
                                    <p:anim calcmode="lin" valueType="num">
                                      <p:cBhvr>
                                        <p:cTn id="83" dur="500"/>
                                        <p:tgtEl>
                                          <p:spTgt spid="21"/>
                                        </p:tgtEl>
                                        <p:attrNameLst>
                                          <p:attrName>ppt_w</p:attrName>
                                        </p:attrNameLst>
                                      </p:cBhvr>
                                      <p:tavLst>
                                        <p:tav tm="0">
                                          <p:val>
                                            <p:strVal val="ppt_w"/>
                                          </p:val>
                                        </p:tav>
                                        <p:tav tm="100000">
                                          <p:val>
                                            <p:fltVal val="0"/>
                                          </p:val>
                                        </p:tav>
                                      </p:tavLst>
                                    </p:anim>
                                    <p:anim calcmode="lin" valueType="num">
                                      <p:cBhvr>
                                        <p:cTn id="84" dur="500"/>
                                        <p:tgtEl>
                                          <p:spTgt spid="21"/>
                                        </p:tgtEl>
                                        <p:attrNameLst>
                                          <p:attrName>ppt_h</p:attrName>
                                        </p:attrNameLst>
                                      </p:cBhvr>
                                      <p:tavLst>
                                        <p:tav tm="0">
                                          <p:val>
                                            <p:strVal val="ppt_h"/>
                                          </p:val>
                                        </p:tav>
                                        <p:tav tm="100000">
                                          <p:val>
                                            <p:fltVal val="0"/>
                                          </p:val>
                                        </p:tav>
                                      </p:tavLst>
                                    </p:anim>
                                    <p:animEffect transition="out" filter="fade">
                                      <p:cBhvr>
                                        <p:cTn id="85" dur="500"/>
                                        <p:tgtEl>
                                          <p:spTgt spid="21"/>
                                        </p:tgtEl>
                                      </p:cBhvr>
                                    </p:animEffect>
                                    <p:set>
                                      <p:cBhvr>
                                        <p:cTn id="86" dur="1" fill="hold">
                                          <p:stCondLst>
                                            <p:cond delay="499"/>
                                          </p:stCondLst>
                                        </p:cTn>
                                        <p:tgtEl>
                                          <p:spTgt spid="21"/>
                                        </p:tgtEl>
                                        <p:attrNameLst>
                                          <p:attrName>style.visibility</p:attrName>
                                        </p:attrNameLst>
                                      </p:cBhvr>
                                      <p:to>
                                        <p:strVal val="hidden"/>
                                      </p:to>
                                    </p:set>
                                  </p:childTnLst>
                                </p:cTn>
                              </p:par>
                              <p:par>
                                <p:cTn id="87" presetID="53" presetClass="exit" presetSubtype="32" fill="hold" grpId="1" nodeType="withEffect">
                                  <p:stCondLst>
                                    <p:cond delay="0"/>
                                  </p:stCondLst>
                                  <p:childTnLst>
                                    <p:anim calcmode="lin" valueType="num">
                                      <p:cBhvr>
                                        <p:cTn id="88" dur="500"/>
                                        <p:tgtEl>
                                          <p:spTgt spid="17"/>
                                        </p:tgtEl>
                                        <p:attrNameLst>
                                          <p:attrName>ppt_w</p:attrName>
                                        </p:attrNameLst>
                                      </p:cBhvr>
                                      <p:tavLst>
                                        <p:tav tm="0">
                                          <p:val>
                                            <p:strVal val="ppt_w"/>
                                          </p:val>
                                        </p:tav>
                                        <p:tav tm="100000">
                                          <p:val>
                                            <p:fltVal val="0"/>
                                          </p:val>
                                        </p:tav>
                                      </p:tavLst>
                                    </p:anim>
                                    <p:anim calcmode="lin" valueType="num">
                                      <p:cBhvr>
                                        <p:cTn id="89" dur="500"/>
                                        <p:tgtEl>
                                          <p:spTgt spid="17"/>
                                        </p:tgtEl>
                                        <p:attrNameLst>
                                          <p:attrName>ppt_h</p:attrName>
                                        </p:attrNameLst>
                                      </p:cBhvr>
                                      <p:tavLst>
                                        <p:tav tm="0">
                                          <p:val>
                                            <p:strVal val="ppt_h"/>
                                          </p:val>
                                        </p:tav>
                                        <p:tav tm="100000">
                                          <p:val>
                                            <p:fltVal val="0"/>
                                          </p:val>
                                        </p:tav>
                                      </p:tavLst>
                                    </p:anim>
                                    <p:animEffect transition="out" filter="fade">
                                      <p:cBhvr>
                                        <p:cTn id="90" dur="500"/>
                                        <p:tgtEl>
                                          <p:spTgt spid="17"/>
                                        </p:tgtEl>
                                      </p:cBhvr>
                                    </p:animEffect>
                                    <p:set>
                                      <p:cBhvr>
                                        <p:cTn id="91" dur="1" fill="hold">
                                          <p:stCondLst>
                                            <p:cond delay="499"/>
                                          </p:stCondLst>
                                        </p:cTn>
                                        <p:tgtEl>
                                          <p:spTgt spid="17"/>
                                        </p:tgtEl>
                                        <p:attrNameLst>
                                          <p:attrName>style.visibility</p:attrName>
                                        </p:attrNameLst>
                                      </p:cBhvr>
                                      <p:to>
                                        <p:strVal val="hidden"/>
                                      </p:to>
                                    </p:set>
                                  </p:childTnLst>
                                </p:cTn>
                              </p:par>
                            </p:childTnLst>
                          </p:cTn>
                        </p:par>
                        <p:par>
                          <p:cTn id="92" fill="hold">
                            <p:stCondLst>
                              <p:cond delay="500"/>
                            </p:stCondLst>
                            <p:childTnLst>
                              <p:par>
                                <p:cTn id="93" presetID="14" presetClass="entr" presetSubtype="5" fill="hold" grpId="0" nodeType="afterEffect">
                                  <p:stCondLst>
                                    <p:cond delay="0"/>
                                  </p:stCondLst>
                                  <p:childTnLst>
                                    <p:set>
                                      <p:cBhvr>
                                        <p:cTn id="94" dur="1" fill="hold">
                                          <p:stCondLst>
                                            <p:cond delay="0"/>
                                          </p:stCondLst>
                                        </p:cTn>
                                        <p:tgtEl>
                                          <p:spTgt spid="26"/>
                                        </p:tgtEl>
                                        <p:attrNameLst>
                                          <p:attrName>style.visibility</p:attrName>
                                        </p:attrNameLst>
                                      </p:cBhvr>
                                      <p:to>
                                        <p:strVal val="visible"/>
                                      </p:to>
                                    </p:set>
                                    <p:animEffect transition="in" filter="randombar(vertical)">
                                      <p:cBhvr>
                                        <p:cTn id="9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 grpId="0" build="allAtOnce"/>
      <p:bldP spid="2" grpId="1" build="allAtOnce"/>
      <p:bldP spid="3" grpId="0"/>
      <p:bldP spid="3" grpId="1"/>
      <p:bldP spid="14" grpId="0" animBg="1"/>
      <p:bldP spid="14" grpId="1" animBg="1"/>
      <p:bldP spid="16" grpId="0" animBg="1"/>
      <p:bldP spid="16" grpId="1" animBg="1"/>
      <p:bldP spid="17" grpId="0" animBg="1"/>
      <p:bldP spid="17" grpId="1" animBg="1"/>
      <p:bldP spid="18" grpId="0"/>
      <p:bldP spid="18" grpId="1"/>
      <p:bldP spid="19" grpId="0"/>
      <p:bldP spid="19" grpId="1"/>
      <p:bldP spid="21" grpId="0"/>
      <p:bldP spid="21" grpId="1"/>
      <p:bldP spid="22" grpId="0"/>
      <p:bldP spid="22" grpId="1"/>
      <p:bldP spid="25"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accent4">
            <a:lumMod val="20000"/>
            <a:lumOff val="80000"/>
          </a:schemeClr>
        </a:solidFill>
        <a:effectLst/>
      </p:bgPr>
    </p:bg>
    <p:spTree>
      <p:nvGrpSpPr>
        <p:cNvPr id="1" name="">
          <a:extLst>
            <a:ext uri="{FF2B5EF4-FFF2-40B4-BE49-F238E27FC236}">
              <a16:creationId xmlns:a16="http://schemas.microsoft.com/office/drawing/2014/main" id="{BF49947F-FCAD-DDBA-A0D4-B249598FBE2A}"/>
            </a:ext>
          </a:extLst>
        </p:cNvPr>
        <p:cNvGrpSpPr/>
        <p:nvPr/>
      </p:nvGrpSpPr>
      <p:grpSpPr>
        <a:xfrm>
          <a:off x="0" y="0"/>
          <a:ext cx="0" cy="0"/>
          <a:chOff x="0" y="0"/>
          <a:chExt cx="0" cy="0"/>
        </a:xfrm>
      </p:grpSpPr>
      <p:cxnSp>
        <p:nvCxnSpPr>
          <p:cNvPr id="51" name="Straight Arrow Connector 50">
            <a:extLst>
              <a:ext uri="{FF2B5EF4-FFF2-40B4-BE49-F238E27FC236}">
                <a16:creationId xmlns:a16="http://schemas.microsoft.com/office/drawing/2014/main" id="{7770B214-6B0E-6D1E-917E-B39557553222}"/>
              </a:ext>
            </a:extLst>
          </p:cNvPr>
          <p:cNvCxnSpPr>
            <a:cxnSpLocks/>
            <a:endCxn id="13" idx="1"/>
          </p:cNvCxnSpPr>
          <p:nvPr/>
        </p:nvCxnSpPr>
        <p:spPr>
          <a:xfrm flipV="1">
            <a:off x="5100813" y="3527279"/>
            <a:ext cx="4475182" cy="1650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9" name="Rounded Rectangle 38">
            <a:extLst>
              <a:ext uri="{FF2B5EF4-FFF2-40B4-BE49-F238E27FC236}">
                <a16:creationId xmlns:a16="http://schemas.microsoft.com/office/drawing/2014/main" id="{829712CF-AB57-43D6-93F5-D11E769278A2}"/>
              </a:ext>
            </a:extLst>
          </p:cNvPr>
          <p:cNvSpPr/>
          <p:nvPr/>
        </p:nvSpPr>
        <p:spPr>
          <a:xfrm>
            <a:off x="7423120" y="4855687"/>
            <a:ext cx="3968910" cy="450407"/>
          </a:xfrm>
          <a:prstGeom prst="roundRect">
            <a:avLst>
              <a:gd name="adj" fmla="val 50000"/>
            </a:avLst>
          </a:prstGeom>
          <a:solidFill>
            <a:srgbClr val="44A0AD"/>
          </a:solidFill>
          <a:ln>
            <a:solidFill>
              <a:srgbClr val="44A0A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ounded Rectangle 42">
            <a:extLst>
              <a:ext uri="{FF2B5EF4-FFF2-40B4-BE49-F238E27FC236}">
                <a16:creationId xmlns:a16="http://schemas.microsoft.com/office/drawing/2014/main" id="{2D32CE27-1394-5577-F5CA-EDB8BE8F3E5D}"/>
              </a:ext>
            </a:extLst>
          </p:cNvPr>
          <p:cNvSpPr/>
          <p:nvPr/>
        </p:nvSpPr>
        <p:spPr>
          <a:xfrm>
            <a:off x="7423120" y="5618833"/>
            <a:ext cx="3968910" cy="450407"/>
          </a:xfrm>
          <a:prstGeom prst="roundRect">
            <a:avLst>
              <a:gd name="adj" fmla="val 50000"/>
            </a:avLst>
          </a:prstGeom>
          <a:solidFill>
            <a:srgbClr val="44A0AD"/>
          </a:solidFill>
          <a:ln>
            <a:solidFill>
              <a:srgbClr val="44A0A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ounded Rectangle 36">
            <a:extLst>
              <a:ext uri="{FF2B5EF4-FFF2-40B4-BE49-F238E27FC236}">
                <a16:creationId xmlns:a16="http://schemas.microsoft.com/office/drawing/2014/main" id="{9D1FB45A-F118-3797-6AFC-D837F54B452A}"/>
              </a:ext>
            </a:extLst>
          </p:cNvPr>
          <p:cNvSpPr/>
          <p:nvPr/>
        </p:nvSpPr>
        <p:spPr>
          <a:xfrm>
            <a:off x="7423120" y="4092541"/>
            <a:ext cx="3968910" cy="450407"/>
          </a:xfrm>
          <a:prstGeom prst="roundRect">
            <a:avLst>
              <a:gd name="adj" fmla="val 50000"/>
            </a:avLst>
          </a:prstGeom>
          <a:solidFill>
            <a:srgbClr val="44A0AD"/>
          </a:solidFill>
          <a:ln>
            <a:solidFill>
              <a:srgbClr val="44A0A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D71DE07-6C86-D93F-43F0-D928A90624CC}"/>
              </a:ext>
            </a:extLst>
          </p:cNvPr>
          <p:cNvSpPr txBox="1"/>
          <p:nvPr/>
        </p:nvSpPr>
        <p:spPr>
          <a:xfrm>
            <a:off x="777688" y="5323421"/>
            <a:ext cx="4910417" cy="830997"/>
          </a:xfrm>
          <a:prstGeom prst="rect">
            <a:avLst/>
          </a:prstGeom>
          <a:noFill/>
        </p:spPr>
        <p:txBody>
          <a:bodyPr wrap="square" lIns="0" tIns="0" rIns="0" bIns="0" rtlCol="0">
            <a:spAutoFit/>
          </a:bodyPr>
          <a:lstStyle/>
          <a:p>
            <a:r>
              <a:rPr lang="en-US">
                <a:solidFill>
                  <a:schemeClr val="tx2"/>
                </a:solidFill>
              </a:rPr>
              <a:t>We also knew that the few services available </a:t>
            </a:r>
            <a:br>
              <a:rPr lang="en-US">
                <a:solidFill>
                  <a:schemeClr val="tx2"/>
                </a:solidFill>
              </a:rPr>
            </a:br>
            <a:r>
              <a:rPr lang="en-US">
                <a:solidFill>
                  <a:schemeClr val="tx2"/>
                </a:solidFill>
                <a:highlight>
                  <a:srgbClr val="F4A48F"/>
                </a:highlight>
              </a:rPr>
              <a:t>only addressed one </a:t>
            </a:r>
            <a:r>
              <a:rPr lang="en-US">
                <a:solidFill>
                  <a:schemeClr val="tx2"/>
                </a:solidFill>
              </a:rPr>
              <a:t>of these components and/or </a:t>
            </a:r>
            <a:br>
              <a:rPr lang="en-US">
                <a:solidFill>
                  <a:schemeClr val="tx2"/>
                </a:solidFill>
              </a:rPr>
            </a:br>
            <a:r>
              <a:rPr lang="en-US">
                <a:solidFill>
                  <a:schemeClr val="tx2"/>
                </a:solidFill>
              </a:rPr>
              <a:t>were </a:t>
            </a:r>
            <a:r>
              <a:rPr lang="en-US">
                <a:solidFill>
                  <a:schemeClr val="tx2"/>
                </a:solidFill>
                <a:highlight>
                  <a:srgbClr val="F4A48F"/>
                </a:highlight>
              </a:rPr>
              <a:t>tied to the loved one’s use </a:t>
            </a:r>
            <a:r>
              <a:rPr lang="en-US">
                <a:solidFill>
                  <a:schemeClr val="tx2"/>
                </a:solidFill>
              </a:rPr>
              <a:t>of services.</a:t>
            </a:r>
          </a:p>
        </p:txBody>
      </p:sp>
      <p:sp>
        <p:nvSpPr>
          <p:cNvPr id="6" name="TextBox 5">
            <a:extLst>
              <a:ext uri="{FF2B5EF4-FFF2-40B4-BE49-F238E27FC236}">
                <a16:creationId xmlns:a16="http://schemas.microsoft.com/office/drawing/2014/main" id="{004F27D3-6B6A-ACDE-E01B-E702EA930349}"/>
              </a:ext>
            </a:extLst>
          </p:cNvPr>
          <p:cNvSpPr txBox="1"/>
          <p:nvPr/>
        </p:nvSpPr>
        <p:spPr>
          <a:xfrm>
            <a:off x="788894" y="614348"/>
            <a:ext cx="6096000" cy="184666"/>
          </a:xfrm>
          <a:prstGeom prst="rect">
            <a:avLst/>
          </a:prstGeom>
          <a:noFill/>
        </p:spPr>
        <p:txBody>
          <a:bodyPr wrap="square" lIns="0" tIns="0" rIns="0" bIns="0">
            <a:spAutoFit/>
          </a:bodyPr>
          <a:lstStyle/>
          <a:p>
            <a:r>
              <a:rPr lang="en-CA" sz="1200" b="1" spc="200">
                <a:solidFill>
                  <a:srgbClr val="44A0AD"/>
                </a:solidFill>
                <a:effectLst/>
              </a:rPr>
              <a:t>THEORY</a:t>
            </a:r>
          </a:p>
        </p:txBody>
      </p:sp>
      <p:sp>
        <p:nvSpPr>
          <p:cNvPr id="8" name="TextBox 7">
            <a:extLst>
              <a:ext uri="{FF2B5EF4-FFF2-40B4-BE49-F238E27FC236}">
                <a16:creationId xmlns:a16="http://schemas.microsoft.com/office/drawing/2014/main" id="{01C0713B-E37F-9D0F-A347-A82634ADD049}"/>
              </a:ext>
            </a:extLst>
          </p:cNvPr>
          <p:cNvSpPr txBox="1"/>
          <p:nvPr/>
        </p:nvSpPr>
        <p:spPr>
          <a:xfrm>
            <a:off x="788894" y="868550"/>
            <a:ext cx="6577262" cy="369332"/>
          </a:xfrm>
          <a:prstGeom prst="rect">
            <a:avLst/>
          </a:prstGeom>
          <a:noFill/>
        </p:spPr>
        <p:txBody>
          <a:bodyPr wrap="square" lIns="0" tIns="0" rIns="0" bIns="0">
            <a:spAutoFit/>
          </a:bodyPr>
          <a:lstStyle/>
          <a:p>
            <a:r>
              <a:rPr lang="en-CA" sz="2400">
                <a:solidFill>
                  <a:schemeClr val="accent4"/>
                </a:solidFill>
              </a:rPr>
              <a:t>The SSICS Model</a:t>
            </a:r>
            <a:endParaRPr lang="en-CA" sz="2400">
              <a:solidFill>
                <a:schemeClr val="accent4"/>
              </a:solidFill>
              <a:effectLst/>
            </a:endParaRPr>
          </a:p>
        </p:txBody>
      </p:sp>
      <p:sp>
        <p:nvSpPr>
          <p:cNvPr id="18" name="TextBox 17">
            <a:extLst>
              <a:ext uri="{FF2B5EF4-FFF2-40B4-BE49-F238E27FC236}">
                <a16:creationId xmlns:a16="http://schemas.microsoft.com/office/drawing/2014/main" id="{5FFAEF04-8766-4E24-68DF-43DFE3808F86}"/>
              </a:ext>
            </a:extLst>
          </p:cNvPr>
          <p:cNvSpPr txBox="1"/>
          <p:nvPr/>
        </p:nvSpPr>
        <p:spPr>
          <a:xfrm>
            <a:off x="786654" y="1787369"/>
            <a:ext cx="4901452" cy="553998"/>
          </a:xfrm>
          <a:prstGeom prst="rect">
            <a:avLst/>
          </a:prstGeom>
          <a:noFill/>
        </p:spPr>
        <p:txBody>
          <a:bodyPr wrap="square" lIns="0" tIns="0" rIns="0" bIns="0">
            <a:spAutoFit/>
          </a:bodyPr>
          <a:lstStyle/>
          <a:p>
            <a:r>
              <a:rPr lang="en-US" sz="1800">
                <a:solidFill>
                  <a:schemeClr val="tx2"/>
                </a:solidFill>
              </a:rPr>
              <a:t>We knew that our interventions — like our findings — should align with the SSICS model</a:t>
            </a:r>
            <a:endParaRPr lang="en-US">
              <a:solidFill>
                <a:schemeClr val="tx2"/>
              </a:solidFill>
            </a:endParaRPr>
          </a:p>
        </p:txBody>
      </p:sp>
      <p:sp>
        <p:nvSpPr>
          <p:cNvPr id="3" name="TextBox 2">
            <a:extLst>
              <a:ext uri="{FF2B5EF4-FFF2-40B4-BE49-F238E27FC236}">
                <a16:creationId xmlns:a16="http://schemas.microsoft.com/office/drawing/2014/main" id="{C8D5584A-4E46-7A1F-F6F6-62011ED125B8}"/>
              </a:ext>
            </a:extLst>
          </p:cNvPr>
          <p:cNvSpPr txBox="1"/>
          <p:nvPr/>
        </p:nvSpPr>
        <p:spPr>
          <a:xfrm>
            <a:off x="7874495" y="4086644"/>
            <a:ext cx="3506582" cy="477054"/>
          </a:xfrm>
          <a:prstGeom prst="rect">
            <a:avLst/>
          </a:prstGeom>
          <a:noFill/>
        </p:spPr>
        <p:txBody>
          <a:bodyPr wrap="square" rtlCol="0">
            <a:spAutoFit/>
          </a:bodyPr>
          <a:lstStyle/>
          <a:p>
            <a:pPr>
              <a:lnSpc>
                <a:spcPts val="1480"/>
              </a:lnSpc>
            </a:pPr>
            <a:r>
              <a:rPr lang="en-US" sz="1400">
                <a:solidFill>
                  <a:schemeClr val="accent4">
                    <a:lumMod val="20000"/>
                    <a:lumOff val="80000"/>
                  </a:schemeClr>
                </a:solidFill>
              </a:rPr>
              <a:t>Providing social connection </a:t>
            </a:r>
            <a:br>
              <a:rPr lang="en-US" sz="1400">
                <a:solidFill>
                  <a:schemeClr val="accent4">
                    <a:lumMod val="20000"/>
                    <a:lumOff val="80000"/>
                  </a:schemeClr>
                </a:solidFill>
              </a:rPr>
            </a:br>
            <a:r>
              <a:rPr lang="en-US" sz="1400">
                <a:solidFill>
                  <a:schemeClr val="accent4">
                    <a:lumMod val="20000"/>
                    <a:lumOff val="80000"/>
                  </a:schemeClr>
                </a:solidFill>
              </a:rPr>
              <a:t>and emotional support</a:t>
            </a:r>
          </a:p>
        </p:txBody>
      </p:sp>
      <p:sp>
        <p:nvSpPr>
          <p:cNvPr id="10" name="Rounded Rectangle 9">
            <a:extLst>
              <a:ext uri="{FF2B5EF4-FFF2-40B4-BE49-F238E27FC236}">
                <a16:creationId xmlns:a16="http://schemas.microsoft.com/office/drawing/2014/main" id="{2B920CB7-7CA7-05EC-2F07-F44B1C322E06}"/>
              </a:ext>
            </a:extLst>
          </p:cNvPr>
          <p:cNvSpPr/>
          <p:nvPr/>
        </p:nvSpPr>
        <p:spPr>
          <a:xfrm>
            <a:off x="-686062" y="3301813"/>
            <a:ext cx="2965075" cy="456306"/>
          </a:xfrm>
          <a:prstGeom prst="roundRect">
            <a:avLst>
              <a:gd name="adj" fmla="val 50000"/>
            </a:avLst>
          </a:prstGeom>
          <a:solidFill>
            <a:srgbClr val="ED6845"/>
          </a:solidFill>
          <a:ln w="158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lIns="108000" tIns="54000" rIns="108000" bIns="54000" rtlCol="0" anchor="ctr">
            <a:spAutoFit/>
          </a:bodyPr>
          <a:lstStyle/>
          <a:p>
            <a:pPr algn="r"/>
            <a:r>
              <a:rPr lang="en-US" sz="1400"/>
              <a:t>Relative’s substance use</a:t>
            </a:r>
          </a:p>
        </p:txBody>
      </p:sp>
      <p:sp>
        <p:nvSpPr>
          <p:cNvPr id="11" name="Rounded Rectangle 10">
            <a:extLst>
              <a:ext uri="{FF2B5EF4-FFF2-40B4-BE49-F238E27FC236}">
                <a16:creationId xmlns:a16="http://schemas.microsoft.com/office/drawing/2014/main" id="{994F026D-82F3-ACFF-D9DF-744649F632C3}"/>
              </a:ext>
            </a:extLst>
          </p:cNvPr>
          <p:cNvSpPr/>
          <p:nvPr/>
        </p:nvSpPr>
        <p:spPr>
          <a:xfrm>
            <a:off x="3523714" y="3300983"/>
            <a:ext cx="1577099" cy="456306"/>
          </a:xfrm>
          <a:prstGeom prst="roundRect">
            <a:avLst>
              <a:gd name="adj" fmla="val 50000"/>
            </a:avLst>
          </a:prstGeom>
          <a:solidFill>
            <a:schemeClr val="accent4">
              <a:lumMod val="20000"/>
              <a:lumOff val="80000"/>
            </a:schemeClr>
          </a:solidFill>
          <a:ln w="158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none" lIns="108000" tIns="54000" rIns="108000" bIns="54000" rtlCol="0" anchor="ctr">
            <a:spAutoFit/>
          </a:bodyPr>
          <a:lstStyle/>
          <a:p>
            <a:pPr algn="ctr"/>
            <a:r>
              <a:rPr lang="en-US" sz="1400">
                <a:solidFill>
                  <a:schemeClr val="accent1"/>
                </a:solidFill>
              </a:rPr>
              <a:t>Family member</a:t>
            </a:r>
          </a:p>
        </p:txBody>
      </p:sp>
      <p:sp>
        <p:nvSpPr>
          <p:cNvPr id="12" name="Rounded Rectangle 11">
            <a:extLst>
              <a:ext uri="{FF2B5EF4-FFF2-40B4-BE49-F238E27FC236}">
                <a16:creationId xmlns:a16="http://schemas.microsoft.com/office/drawing/2014/main" id="{3B71FAC0-1DF5-A9E4-D580-A04031BFF725}"/>
              </a:ext>
            </a:extLst>
          </p:cNvPr>
          <p:cNvSpPr/>
          <p:nvPr/>
        </p:nvSpPr>
        <p:spPr>
          <a:xfrm>
            <a:off x="6354701" y="4852172"/>
            <a:ext cx="1978629" cy="456306"/>
          </a:xfrm>
          <a:prstGeom prst="roundRect">
            <a:avLst>
              <a:gd name="adj" fmla="val 50000"/>
            </a:avLst>
          </a:prstGeom>
          <a:solidFill>
            <a:schemeClr val="accent4">
              <a:lumMod val="20000"/>
              <a:lumOff val="80000"/>
            </a:schemeClr>
          </a:solidFill>
          <a:ln w="15875">
            <a:solidFill>
              <a:srgbClr val="44A0AD"/>
            </a:solidFill>
          </a:ln>
        </p:spPr>
        <p:style>
          <a:lnRef idx="2">
            <a:schemeClr val="accent1">
              <a:shade val="15000"/>
            </a:schemeClr>
          </a:lnRef>
          <a:fillRef idx="1">
            <a:schemeClr val="accent1"/>
          </a:fillRef>
          <a:effectRef idx="0">
            <a:schemeClr val="accent1"/>
          </a:effectRef>
          <a:fontRef idx="minor">
            <a:schemeClr val="lt1"/>
          </a:fontRef>
        </p:style>
        <p:txBody>
          <a:bodyPr wrap="none" lIns="108000" tIns="54000" rIns="108000" bIns="54000" rtlCol="0" anchor="ctr">
            <a:spAutoFit/>
          </a:bodyPr>
          <a:lstStyle/>
          <a:p>
            <a:r>
              <a:rPr lang="en-US" sz="1400">
                <a:solidFill>
                  <a:srgbClr val="44A0AD"/>
                </a:solidFill>
              </a:rPr>
              <a:t>Info + understanding</a:t>
            </a:r>
          </a:p>
        </p:txBody>
      </p:sp>
      <p:sp>
        <p:nvSpPr>
          <p:cNvPr id="13" name="Rounded Rectangle 12">
            <a:extLst>
              <a:ext uri="{FF2B5EF4-FFF2-40B4-BE49-F238E27FC236}">
                <a16:creationId xmlns:a16="http://schemas.microsoft.com/office/drawing/2014/main" id="{3552EDF1-CD53-52E3-1719-5F26642DC749}"/>
              </a:ext>
            </a:extLst>
          </p:cNvPr>
          <p:cNvSpPr/>
          <p:nvPr/>
        </p:nvSpPr>
        <p:spPr>
          <a:xfrm>
            <a:off x="9575995" y="3299126"/>
            <a:ext cx="1816035" cy="456306"/>
          </a:xfrm>
          <a:prstGeom prst="roundRect">
            <a:avLst>
              <a:gd name="adj" fmla="val 50000"/>
            </a:avLst>
          </a:prstGeom>
          <a:solidFill>
            <a:schemeClr val="accent4">
              <a:lumMod val="20000"/>
              <a:lumOff val="80000"/>
            </a:schemeClr>
          </a:solidFill>
          <a:ln w="158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none" lIns="108000" tIns="54000" rIns="108000" bIns="54000" rtlCol="0" anchor="ctr">
            <a:noAutofit/>
          </a:bodyPr>
          <a:lstStyle/>
          <a:p>
            <a:pPr algn="ctr"/>
            <a:r>
              <a:rPr lang="en-US" sz="1400">
                <a:solidFill>
                  <a:schemeClr val="accent1"/>
                </a:solidFill>
              </a:rPr>
              <a:t>Strain</a:t>
            </a:r>
          </a:p>
        </p:txBody>
      </p:sp>
      <p:sp>
        <p:nvSpPr>
          <p:cNvPr id="14" name="Rounded Rectangle 13">
            <a:extLst>
              <a:ext uri="{FF2B5EF4-FFF2-40B4-BE49-F238E27FC236}">
                <a16:creationId xmlns:a16="http://schemas.microsoft.com/office/drawing/2014/main" id="{5D5EA5AC-FC2D-7D37-ED46-E59F5030AC0C}"/>
              </a:ext>
            </a:extLst>
          </p:cNvPr>
          <p:cNvSpPr/>
          <p:nvPr/>
        </p:nvSpPr>
        <p:spPr>
          <a:xfrm>
            <a:off x="6324311" y="5617701"/>
            <a:ext cx="1355093" cy="456306"/>
          </a:xfrm>
          <a:prstGeom prst="roundRect">
            <a:avLst>
              <a:gd name="adj" fmla="val 50000"/>
            </a:avLst>
          </a:prstGeom>
          <a:solidFill>
            <a:schemeClr val="accent4">
              <a:lumMod val="20000"/>
              <a:lumOff val="80000"/>
            </a:schemeClr>
          </a:solidFill>
          <a:ln w="15875">
            <a:solidFill>
              <a:srgbClr val="44A0AD"/>
            </a:solidFill>
          </a:ln>
        </p:spPr>
        <p:style>
          <a:lnRef idx="2">
            <a:schemeClr val="accent1">
              <a:shade val="15000"/>
            </a:schemeClr>
          </a:lnRef>
          <a:fillRef idx="1">
            <a:schemeClr val="accent1"/>
          </a:fillRef>
          <a:effectRef idx="0">
            <a:schemeClr val="accent1"/>
          </a:effectRef>
          <a:fontRef idx="minor">
            <a:schemeClr val="lt1"/>
          </a:fontRef>
        </p:style>
        <p:txBody>
          <a:bodyPr wrap="none" lIns="108000" tIns="54000" rIns="108000" bIns="54000" rtlCol="0" anchor="ctr">
            <a:spAutoFit/>
          </a:bodyPr>
          <a:lstStyle/>
          <a:p>
            <a:r>
              <a:rPr lang="en-US" sz="1400">
                <a:solidFill>
                  <a:srgbClr val="44A0AD"/>
                </a:solidFill>
              </a:rPr>
              <a:t>Skill-building</a:t>
            </a:r>
          </a:p>
        </p:txBody>
      </p:sp>
      <p:sp>
        <p:nvSpPr>
          <p:cNvPr id="15" name="Rounded Rectangle 14">
            <a:extLst>
              <a:ext uri="{FF2B5EF4-FFF2-40B4-BE49-F238E27FC236}">
                <a16:creationId xmlns:a16="http://schemas.microsoft.com/office/drawing/2014/main" id="{C396949E-E168-1C55-DAE6-8E033F688AB0}"/>
              </a:ext>
            </a:extLst>
          </p:cNvPr>
          <p:cNvSpPr/>
          <p:nvPr/>
        </p:nvSpPr>
        <p:spPr>
          <a:xfrm>
            <a:off x="6370582" y="4086644"/>
            <a:ext cx="1503913" cy="456306"/>
          </a:xfrm>
          <a:prstGeom prst="roundRect">
            <a:avLst>
              <a:gd name="adj" fmla="val 50000"/>
            </a:avLst>
          </a:prstGeom>
          <a:solidFill>
            <a:schemeClr val="accent4">
              <a:lumMod val="20000"/>
              <a:lumOff val="80000"/>
            </a:schemeClr>
          </a:solidFill>
          <a:ln w="15875">
            <a:solidFill>
              <a:srgbClr val="44A0AD"/>
            </a:solidFill>
          </a:ln>
        </p:spPr>
        <p:style>
          <a:lnRef idx="2">
            <a:schemeClr val="accent1">
              <a:shade val="15000"/>
            </a:schemeClr>
          </a:lnRef>
          <a:fillRef idx="1">
            <a:schemeClr val="accent1"/>
          </a:fillRef>
          <a:effectRef idx="0">
            <a:schemeClr val="accent1"/>
          </a:effectRef>
          <a:fontRef idx="minor">
            <a:schemeClr val="lt1"/>
          </a:fontRef>
        </p:style>
        <p:txBody>
          <a:bodyPr wrap="none" lIns="108000" tIns="54000" rIns="108000" bIns="54000" rtlCol="0" anchor="ctr">
            <a:spAutoFit/>
          </a:bodyPr>
          <a:lstStyle/>
          <a:p>
            <a:r>
              <a:rPr lang="en-US" sz="1400">
                <a:solidFill>
                  <a:srgbClr val="44A0AD"/>
                </a:solidFill>
              </a:rPr>
              <a:t>Social Support</a:t>
            </a:r>
          </a:p>
        </p:txBody>
      </p:sp>
      <p:grpSp>
        <p:nvGrpSpPr>
          <p:cNvPr id="48" name="Group 47">
            <a:extLst>
              <a:ext uri="{FF2B5EF4-FFF2-40B4-BE49-F238E27FC236}">
                <a16:creationId xmlns:a16="http://schemas.microsoft.com/office/drawing/2014/main" id="{A971E70D-473D-D02B-9156-D9096E5FD04A}"/>
              </a:ext>
            </a:extLst>
          </p:cNvPr>
          <p:cNvGrpSpPr/>
          <p:nvPr/>
        </p:nvGrpSpPr>
        <p:grpSpPr>
          <a:xfrm>
            <a:off x="2269191" y="3385202"/>
            <a:ext cx="1254523" cy="261610"/>
            <a:chOff x="2269191" y="3385202"/>
            <a:chExt cx="1254523" cy="261610"/>
          </a:xfrm>
        </p:grpSpPr>
        <p:cxnSp>
          <p:nvCxnSpPr>
            <p:cNvPr id="26" name="Straight Arrow Connector 25">
              <a:extLst>
                <a:ext uri="{FF2B5EF4-FFF2-40B4-BE49-F238E27FC236}">
                  <a16:creationId xmlns:a16="http://schemas.microsoft.com/office/drawing/2014/main" id="{29C83CF0-9F38-6D66-D207-AE5F71CF4323}"/>
                </a:ext>
              </a:extLst>
            </p:cNvPr>
            <p:cNvCxnSpPr>
              <a:cxnSpLocks/>
            </p:cNvCxnSpPr>
            <p:nvPr/>
          </p:nvCxnSpPr>
          <p:spPr>
            <a:xfrm flipV="1">
              <a:off x="2269191" y="3529136"/>
              <a:ext cx="1254523" cy="124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9F073BD6-30DE-2DB3-FAA0-F4358C025F7A}"/>
                </a:ext>
              </a:extLst>
            </p:cNvPr>
            <p:cNvSpPr txBox="1"/>
            <p:nvPr/>
          </p:nvSpPr>
          <p:spPr>
            <a:xfrm>
              <a:off x="2488520" y="3385202"/>
              <a:ext cx="815865" cy="261610"/>
            </a:xfrm>
            <a:prstGeom prst="rect">
              <a:avLst/>
            </a:prstGeom>
            <a:solidFill>
              <a:schemeClr val="accent4">
                <a:lumMod val="20000"/>
                <a:lumOff val="80000"/>
              </a:schemeClr>
            </a:solidFill>
          </p:spPr>
          <p:txBody>
            <a:bodyPr wrap="none" lIns="46800" rIns="46800">
              <a:spAutoFit/>
            </a:bodyPr>
            <a:lstStyle/>
            <a:p>
              <a:pPr algn="ctr"/>
              <a:r>
                <a:rPr lang="en-US" sz="1100" b="1" spc="200">
                  <a:solidFill>
                    <a:schemeClr val="accent1"/>
                  </a:solidFill>
                </a:rPr>
                <a:t>STRESS</a:t>
              </a:r>
            </a:p>
          </p:txBody>
        </p:sp>
      </p:grpSp>
      <p:sp>
        <p:nvSpPr>
          <p:cNvPr id="41" name="TextBox 40">
            <a:extLst>
              <a:ext uri="{FF2B5EF4-FFF2-40B4-BE49-F238E27FC236}">
                <a16:creationId xmlns:a16="http://schemas.microsoft.com/office/drawing/2014/main" id="{99DCC405-332A-5B4D-E02B-750E49284201}"/>
              </a:ext>
            </a:extLst>
          </p:cNvPr>
          <p:cNvSpPr txBox="1"/>
          <p:nvPr/>
        </p:nvSpPr>
        <p:spPr>
          <a:xfrm>
            <a:off x="8333330" y="4858067"/>
            <a:ext cx="2976381" cy="477054"/>
          </a:xfrm>
          <a:prstGeom prst="rect">
            <a:avLst/>
          </a:prstGeom>
          <a:noFill/>
        </p:spPr>
        <p:txBody>
          <a:bodyPr wrap="square" rtlCol="0">
            <a:spAutoFit/>
          </a:bodyPr>
          <a:lstStyle/>
          <a:p>
            <a:pPr>
              <a:lnSpc>
                <a:spcPts val="1480"/>
              </a:lnSpc>
            </a:pPr>
            <a:r>
              <a:rPr lang="en-US" sz="1400">
                <a:solidFill>
                  <a:schemeClr val="accent4">
                    <a:lumMod val="20000"/>
                    <a:lumOff val="80000"/>
                  </a:schemeClr>
                </a:solidFill>
              </a:rPr>
              <a:t>Providing opportunities for education and access to resources</a:t>
            </a:r>
          </a:p>
        </p:txBody>
      </p:sp>
      <p:sp>
        <p:nvSpPr>
          <p:cNvPr id="42" name="TextBox 41">
            <a:extLst>
              <a:ext uri="{FF2B5EF4-FFF2-40B4-BE49-F238E27FC236}">
                <a16:creationId xmlns:a16="http://schemas.microsoft.com/office/drawing/2014/main" id="{6E6A37BF-A5FB-A66B-AD68-F8D81607571E}"/>
              </a:ext>
            </a:extLst>
          </p:cNvPr>
          <p:cNvSpPr txBox="1"/>
          <p:nvPr/>
        </p:nvSpPr>
        <p:spPr>
          <a:xfrm>
            <a:off x="7885448" y="5621217"/>
            <a:ext cx="3506582" cy="477054"/>
          </a:xfrm>
          <a:prstGeom prst="rect">
            <a:avLst/>
          </a:prstGeom>
          <a:noFill/>
        </p:spPr>
        <p:txBody>
          <a:bodyPr wrap="square" rtlCol="0">
            <a:spAutoFit/>
          </a:bodyPr>
          <a:lstStyle/>
          <a:p>
            <a:pPr>
              <a:lnSpc>
                <a:spcPts val="1480"/>
              </a:lnSpc>
            </a:pPr>
            <a:r>
              <a:rPr lang="en-US" sz="1400" dirty="0">
                <a:solidFill>
                  <a:schemeClr val="accent4">
                    <a:lumMod val="20000"/>
                    <a:lumOff val="80000"/>
                  </a:schemeClr>
                </a:solidFill>
              </a:rPr>
              <a:t>Developing skills to enhance coping </a:t>
            </a:r>
            <a:br>
              <a:rPr lang="en-US" sz="1400" dirty="0">
                <a:solidFill>
                  <a:schemeClr val="accent4">
                    <a:lumMod val="20000"/>
                    <a:lumOff val="80000"/>
                  </a:schemeClr>
                </a:solidFill>
              </a:rPr>
            </a:br>
            <a:r>
              <a:rPr lang="en-US" sz="1400" dirty="0">
                <a:solidFill>
                  <a:schemeClr val="accent4">
                    <a:lumMod val="20000"/>
                    <a:lumOff val="80000"/>
                  </a:schemeClr>
                </a:solidFill>
              </a:rPr>
              <a:t>and resiliency</a:t>
            </a:r>
          </a:p>
        </p:txBody>
      </p:sp>
      <p:sp>
        <p:nvSpPr>
          <p:cNvPr id="24" name="Rounded Rectangle 23">
            <a:extLst>
              <a:ext uri="{FF2B5EF4-FFF2-40B4-BE49-F238E27FC236}">
                <a16:creationId xmlns:a16="http://schemas.microsoft.com/office/drawing/2014/main" id="{715EEBEB-EA77-C8B3-053A-599B5635DF23}"/>
              </a:ext>
            </a:extLst>
          </p:cNvPr>
          <p:cNvSpPr/>
          <p:nvPr/>
        </p:nvSpPr>
        <p:spPr>
          <a:xfrm>
            <a:off x="6377485" y="3300983"/>
            <a:ext cx="1374601" cy="456306"/>
          </a:xfrm>
          <a:prstGeom prst="roundRect">
            <a:avLst>
              <a:gd name="adj" fmla="val 50000"/>
            </a:avLst>
          </a:prstGeom>
          <a:solidFill>
            <a:schemeClr val="accent4">
              <a:lumMod val="20000"/>
              <a:lumOff val="80000"/>
            </a:schemeClr>
          </a:solidFill>
          <a:ln w="15875">
            <a:solidFill>
              <a:srgbClr val="44A0AD"/>
            </a:solidFill>
          </a:ln>
        </p:spPr>
        <p:style>
          <a:lnRef idx="2">
            <a:schemeClr val="accent1">
              <a:shade val="15000"/>
            </a:schemeClr>
          </a:lnRef>
          <a:fillRef idx="1">
            <a:schemeClr val="accent1"/>
          </a:fillRef>
          <a:effectRef idx="0">
            <a:schemeClr val="accent1"/>
          </a:effectRef>
          <a:fontRef idx="minor">
            <a:schemeClr val="lt1"/>
          </a:fontRef>
        </p:style>
        <p:txBody>
          <a:bodyPr wrap="none" lIns="108000" tIns="54000" rIns="108000" bIns="54000" rtlCol="0" anchor="ctr">
            <a:spAutoFit/>
          </a:bodyPr>
          <a:lstStyle/>
          <a:p>
            <a:pPr algn="ctr"/>
            <a:r>
              <a:rPr lang="en-US" sz="1400">
                <a:solidFill>
                  <a:srgbClr val="44A0AD"/>
                </a:solidFill>
              </a:rPr>
              <a:t>Interventions</a:t>
            </a:r>
          </a:p>
        </p:txBody>
      </p:sp>
      <p:grpSp>
        <p:nvGrpSpPr>
          <p:cNvPr id="49" name="Group 48">
            <a:extLst>
              <a:ext uri="{FF2B5EF4-FFF2-40B4-BE49-F238E27FC236}">
                <a16:creationId xmlns:a16="http://schemas.microsoft.com/office/drawing/2014/main" id="{EE8D677F-3D7D-D7C7-C47B-8E461420A968}"/>
              </a:ext>
            </a:extLst>
          </p:cNvPr>
          <p:cNvGrpSpPr/>
          <p:nvPr/>
        </p:nvGrpSpPr>
        <p:grpSpPr>
          <a:xfrm>
            <a:off x="5110582" y="3405548"/>
            <a:ext cx="1266903" cy="261610"/>
            <a:chOff x="5110582" y="3405548"/>
            <a:chExt cx="1266903" cy="261610"/>
          </a:xfrm>
        </p:grpSpPr>
        <p:cxnSp>
          <p:nvCxnSpPr>
            <p:cNvPr id="23" name="Straight Arrow Connector 22">
              <a:extLst>
                <a:ext uri="{FF2B5EF4-FFF2-40B4-BE49-F238E27FC236}">
                  <a16:creationId xmlns:a16="http://schemas.microsoft.com/office/drawing/2014/main" id="{559A3958-4C7F-C9C9-EDCB-A7B07CC90046}"/>
                </a:ext>
              </a:extLst>
            </p:cNvPr>
            <p:cNvCxnSpPr>
              <a:cxnSpLocks/>
            </p:cNvCxnSpPr>
            <p:nvPr/>
          </p:nvCxnSpPr>
          <p:spPr>
            <a:xfrm flipV="1">
              <a:off x="5110582" y="3529136"/>
              <a:ext cx="1266903" cy="14644"/>
            </a:xfrm>
            <a:prstGeom prst="straightConnector1">
              <a:avLst/>
            </a:prstGeom>
            <a:ln>
              <a:solidFill>
                <a:srgbClr val="44A0AD"/>
              </a:solidFill>
              <a:tailEnd type="triangle"/>
            </a:ln>
          </p:spPr>
          <p:style>
            <a:lnRef idx="2">
              <a:schemeClr val="accent1"/>
            </a:lnRef>
            <a:fillRef idx="0">
              <a:schemeClr val="accent1"/>
            </a:fillRef>
            <a:effectRef idx="1">
              <a:schemeClr val="accent1"/>
            </a:effectRef>
            <a:fontRef idx="minor">
              <a:schemeClr val="tx1"/>
            </a:fontRef>
          </p:style>
        </p:cxnSp>
        <p:sp>
          <p:nvSpPr>
            <p:cNvPr id="29" name="TextBox 28">
              <a:extLst>
                <a:ext uri="{FF2B5EF4-FFF2-40B4-BE49-F238E27FC236}">
                  <a16:creationId xmlns:a16="http://schemas.microsoft.com/office/drawing/2014/main" id="{2C744363-3F10-1EC5-1AC1-298BEA92551D}"/>
                </a:ext>
              </a:extLst>
            </p:cNvPr>
            <p:cNvSpPr txBox="1"/>
            <p:nvPr/>
          </p:nvSpPr>
          <p:spPr>
            <a:xfrm>
              <a:off x="5324078" y="3405548"/>
              <a:ext cx="839910" cy="261610"/>
            </a:xfrm>
            <a:prstGeom prst="rect">
              <a:avLst/>
            </a:prstGeom>
            <a:solidFill>
              <a:schemeClr val="accent4">
                <a:lumMod val="20000"/>
                <a:lumOff val="80000"/>
              </a:schemeClr>
            </a:solidFill>
          </p:spPr>
          <p:txBody>
            <a:bodyPr wrap="none" lIns="46800" rIns="46800">
              <a:spAutoFit/>
            </a:bodyPr>
            <a:lstStyle/>
            <a:p>
              <a:pPr algn="ctr"/>
              <a:r>
                <a:rPr lang="en-US" sz="1100" b="1" spc="200">
                  <a:solidFill>
                    <a:srgbClr val="44A0AD"/>
                  </a:solidFill>
                </a:rPr>
                <a:t>ACCESS</a:t>
              </a:r>
            </a:p>
          </p:txBody>
        </p:sp>
      </p:grpSp>
      <p:grpSp>
        <p:nvGrpSpPr>
          <p:cNvPr id="50" name="Group 49">
            <a:extLst>
              <a:ext uri="{FF2B5EF4-FFF2-40B4-BE49-F238E27FC236}">
                <a16:creationId xmlns:a16="http://schemas.microsoft.com/office/drawing/2014/main" id="{182CF02D-E857-4C71-5AA8-499236E974DA}"/>
              </a:ext>
            </a:extLst>
          </p:cNvPr>
          <p:cNvGrpSpPr/>
          <p:nvPr/>
        </p:nvGrpSpPr>
        <p:grpSpPr>
          <a:xfrm>
            <a:off x="7752086" y="3405548"/>
            <a:ext cx="1823909" cy="261610"/>
            <a:chOff x="7752086" y="3409333"/>
            <a:chExt cx="1823909" cy="261610"/>
          </a:xfrm>
        </p:grpSpPr>
        <p:cxnSp>
          <p:nvCxnSpPr>
            <p:cNvPr id="25" name="Straight Arrow Connector 24">
              <a:extLst>
                <a:ext uri="{FF2B5EF4-FFF2-40B4-BE49-F238E27FC236}">
                  <a16:creationId xmlns:a16="http://schemas.microsoft.com/office/drawing/2014/main" id="{F9C1C1E2-1D8E-3ACC-02B3-2807563FDFFD}"/>
                </a:ext>
              </a:extLst>
            </p:cNvPr>
            <p:cNvCxnSpPr>
              <a:cxnSpLocks/>
            </p:cNvCxnSpPr>
            <p:nvPr/>
          </p:nvCxnSpPr>
          <p:spPr>
            <a:xfrm flipV="1">
              <a:off x="7752086" y="3527279"/>
              <a:ext cx="1823909" cy="16501"/>
            </a:xfrm>
            <a:prstGeom prst="straightConnector1">
              <a:avLst/>
            </a:prstGeom>
            <a:ln>
              <a:solidFill>
                <a:srgbClr val="44A0AD"/>
              </a:solidFill>
              <a:tailEnd type="triangle"/>
            </a:ln>
          </p:spPr>
          <p:style>
            <a:lnRef idx="2">
              <a:schemeClr val="accent1"/>
            </a:lnRef>
            <a:fillRef idx="0">
              <a:schemeClr val="accent1"/>
            </a:fillRef>
            <a:effectRef idx="1">
              <a:schemeClr val="accent1"/>
            </a:effectRef>
            <a:fontRef idx="minor">
              <a:schemeClr val="tx1"/>
            </a:fontRef>
          </p:style>
        </p:cxnSp>
        <p:sp>
          <p:nvSpPr>
            <p:cNvPr id="32" name="TextBox 31">
              <a:extLst>
                <a:ext uri="{FF2B5EF4-FFF2-40B4-BE49-F238E27FC236}">
                  <a16:creationId xmlns:a16="http://schemas.microsoft.com/office/drawing/2014/main" id="{90C8CA70-3369-CE08-9915-F730AA1E5193}"/>
                </a:ext>
              </a:extLst>
            </p:cNvPr>
            <p:cNvSpPr txBox="1"/>
            <p:nvPr/>
          </p:nvSpPr>
          <p:spPr>
            <a:xfrm>
              <a:off x="8166339" y="3409333"/>
              <a:ext cx="995402" cy="261610"/>
            </a:xfrm>
            <a:prstGeom prst="rect">
              <a:avLst/>
            </a:prstGeom>
            <a:solidFill>
              <a:schemeClr val="accent4">
                <a:lumMod val="20000"/>
                <a:lumOff val="80000"/>
              </a:schemeClr>
            </a:solidFill>
            <a:ln>
              <a:noFill/>
            </a:ln>
          </p:spPr>
          <p:txBody>
            <a:bodyPr wrap="none" lIns="46800" rIns="46800">
              <a:spAutoFit/>
            </a:bodyPr>
            <a:lstStyle/>
            <a:p>
              <a:pPr algn="ctr"/>
              <a:r>
                <a:rPr lang="en-US" sz="1100" b="1" spc="200">
                  <a:solidFill>
                    <a:srgbClr val="44A0AD"/>
                  </a:solidFill>
                </a:rPr>
                <a:t>OUTCOME</a:t>
              </a:r>
            </a:p>
          </p:txBody>
        </p:sp>
      </p:grpSp>
      <p:sp>
        <p:nvSpPr>
          <p:cNvPr id="34" name="TextBox 33">
            <a:extLst>
              <a:ext uri="{FF2B5EF4-FFF2-40B4-BE49-F238E27FC236}">
                <a16:creationId xmlns:a16="http://schemas.microsoft.com/office/drawing/2014/main" id="{45F585A8-4164-9B5A-8718-6088AC8A39A2}"/>
              </a:ext>
            </a:extLst>
          </p:cNvPr>
          <p:cNvSpPr txBox="1"/>
          <p:nvPr/>
        </p:nvSpPr>
        <p:spPr>
          <a:xfrm>
            <a:off x="4278060" y="660515"/>
            <a:ext cx="7156006" cy="138499"/>
          </a:xfrm>
          <a:prstGeom prst="rect">
            <a:avLst/>
          </a:prstGeom>
          <a:noFill/>
        </p:spPr>
        <p:txBody>
          <a:bodyPr wrap="square" lIns="0" tIns="0" rIns="0" bIns="0" anchor="b">
            <a:spAutoFit/>
          </a:bodyPr>
          <a:lstStyle/>
          <a:p>
            <a:pPr algn="r">
              <a:spcBef>
                <a:spcPts val="2400"/>
              </a:spcBef>
            </a:pPr>
            <a:r>
              <a:rPr lang="en-US" sz="900" spc="100">
                <a:solidFill>
                  <a:schemeClr val="accent4">
                    <a:lumMod val="60000"/>
                    <a:lumOff val="40000"/>
                  </a:schemeClr>
                </a:solidFill>
                <a:cs typeface="Arial Hebrew" pitchFamily="2" charset="-79"/>
              </a:rPr>
              <a:t>SCALING AND SUSTAINING PEER SUPPORT GROUPS FOR SUBSTANCE-AFFECTED FAMILIES</a:t>
            </a:r>
          </a:p>
        </p:txBody>
      </p:sp>
      <p:sp>
        <p:nvSpPr>
          <p:cNvPr id="54" name="Rounded Rectangle 53">
            <a:extLst>
              <a:ext uri="{FF2B5EF4-FFF2-40B4-BE49-F238E27FC236}">
                <a16:creationId xmlns:a16="http://schemas.microsoft.com/office/drawing/2014/main" id="{29BC8832-3FF3-96DF-6531-D17E4BE27D2B}"/>
              </a:ext>
            </a:extLst>
          </p:cNvPr>
          <p:cNvSpPr/>
          <p:nvPr/>
        </p:nvSpPr>
        <p:spPr>
          <a:xfrm>
            <a:off x="9575995" y="3299126"/>
            <a:ext cx="1816035" cy="456306"/>
          </a:xfrm>
          <a:prstGeom prst="roundRect">
            <a:avLst>
              <a:gd name="adj" fmla="val 50000"/>
            </a:avLst>
          </a:prstGeom>
          <a:solidFill>
            <a:schemeClr val="accent4">
              <a:lumMod val="20000"/>
              <a:lumOff val="80000"/>
            </a:schemeClr>
          </a:solidFill>
          <a:ln w="15875">
            <a:solidFill>
              <a:srgbClr val="44A0AD"/>
            </a:solidFill>
          </a:ln>
        </p:spPr>
        <p:style>
          <a:lnRef idx="2">
            <a:schemeClr val="accent1">
              <a:shade val="15000"/>
            </a:schemeClr>
          </a:lnRef>
          <a:fillRef idx="1">
            <a:schemeClr val="accent1"/>
          </a:fillRef>
          <a:effectRef idx="0">
            <a:schemeClr val="accent1"/>
          </a:effectRef>
          <a:fontRef idx="minor">
            <a:schemeClr val="lt1"/>
          </a:fontRef>
        </p:style>
        <p:txBody>
          <a:bodyPr wrap="none" lIns="108000" tIns="54000" rIns="108000" bIns="54000" rtlCol="0" anchor="ctr">
            <a:noAutofit/>
          </a:bodyPr>
          <a:lstStyle/>
          <a:p>
            <a:pPr algn="ctr"/>
            <a:r>
              <a:rPr lang="en-US" sz="1400" dirty="0">
                <a:solidFill>
                  <a:srgbClr val="44A0AD"/>
                </a:solidFill>
              </a:rPr>
              <a:t>Improved wellbeing</a:t>
            </a:r>
          </a:p>
        </p:txBody>
      </p:sp>
    </p:spTree>
    <p:extLst>
      <p:ext uri="{BB962C8B-B14F-4D97-AF65-F5344CB8AC3E}">
        <p14:creationId xmlns:p14="http://schemas.microsoft.com/office/powerpoint/2010/main" val="2373287150"/>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anim calcmode="lin" valueType="num">
                                          <p:cBhvr>
                                            <p:cTn id="10" dur="500" fill="hold"/>
                                            <p:tgtEl>
                                              <p:spTgt spid="11"/>
                                            </p:tgtEl>
                                            <p:attrNameLst>
                                              <p:attrName>ppt_x</p:attrName>
                                            </p:attrNameLst>
                                          </p:cBhvr>
                                          <p:tavLst>
                                            <p:tav tm="0">
                                              <p:val>
                                                <p:fltVal val="0.5"/>
                                              </p:val>
                                            </p:tav>
                                            <p:tav tm="100000">
                                              <p:val>
                                                <p:strVal val="#ppt_x"/>
                                              </p:val>
                                            </p:tav>
                                          </p:tavLst>
                                        </p:anim>
                                        <p:anim calcmode="lin" valueType="num">
                                          <p:cBhvr>
                                            <p:cTn id="11" dur="500" fill="hold"/>
                                            <p:tgtEl>
                                              <p:spTgt spid="11"/>
                                            </p:tgtEl>
                                            <p:attrNameLst>
                                              <p:attrName>ppt_y</p:attrName>
                                            </p:attrNameLst>
                                          </p:cBhvr>
                                          <p:tavLst>
                                            <p:tav tm="0">
                                              <p:val>
                                                <p:fltVal val="0.5"/>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grpId="0" nodeType="clickEffect" p14:presetBounceEnd="50000">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14:bounceEnd="50000">
                                          <p:cBhvr additive="base">
                                            <p:cTn id="16" dur="500" fill="hold"/>
                                            <p:tgtEl>
                                              <p:spTgt spid="10"/>
                                            </p:tgtEl>
                                            <p:attrNameLst>
                                              <p:attrName>ppt_x</p:attrName>
                                            </p:attrNameLst>
                                          </p:cBhvr>
                                          <p:tavLst>
                                            <p:tav tm="0">
                                              <p:val>
                                                <p:strVal val="0-#ppt_w/2"/>
                                              </p:val>
                                            </p:tav>
                                            <p:tav tm="100000">
                                              <p:val>
                                                <p:strVal val="#ppt_x"/>
                                              </p:val>
                                            </p:tav>
                                          </p:tavLst>
                                        </p:anim>
                                        <p:anim calcmode="lin" valueType="num" p14:bounceEnd="50000">
                                          <p:cBhvr additive="base">
                                            <p:cTn id="17" dur="500" fill="hold"/>
                                            <p:tgtEl>
                                              <p:spTgt spid="10"/>
                                            </p:tgtEl>
                                            <p:attrNameLst>
                                              <p:attrName>ppt_y</p:attrName>
                                            </p:attrNameLst>
                                          </p:cBhvr>
                                          <p:tavLst>
                                            <p:tav tm="0">
                                              <p:val>
                                                <p:strVal val="#ppt_y"/>
                                              </p:val>
                                            </p:tav>
                                            <p:tav tm="100000">
                                              <p:val>
                                                <p:strVal val="#ppt_y"/>
                                              </p:val>
                                            </p:tav>
                                          </p:tavLst>
                                        </p:anim>
                                      </p:childTnLst>
                                    </p:cTn>
                                  </p:par>
                                </p:childTnLst>
                              </p:cTn>
                            </p:par>
                            <p:par>
                              <p:cTn id="18" fill="hold">
                                <p:stCondLst>
                                  <p:cond delay="500"/>
                                </p:stCondLst>
                                <p:childTnLst>
                                  <p:par>
                                    <p:cTn id="19" presetID="12" presetClass="entr" presetSubtype="8" fill="hold" nodeType="afterEffect">
                                      <p:stCondLst>
                                        <p:cond delay="0"/>
                                      </p:stCondLst>
                                      <p:childTnLst>
                                        <p:set>
                                          <p:cBhvr>
                                            <p:cTn id="20" dur="1" fill="hold">
                                              <p:stCondLst>
                                                <p:cond delay="0"/>
                                              </p:stCondLst>
                                            </p:cTn>
                                            <p:tgtEl>
                                              <p:spTgt spid="48"/>
                                            </p:tgtEl>
                                            <p:attrNameLst>
                                              <p:attrName>style.visibility</p:attrName>
                                            </p:attrNameLst>
                                          </p:cBhvr>
                                          <p:to>
                                            <p:strVal val="visible"/>
                                          </p:to>
                                        </p:set>
                                        <p:anim calcmode="lin" valueType="num">
                                          <p:cBhvr additive="base">
                                            <p:cTn id="21" dur="500"/>
                                            <p:tgtEl>
                                              <p:spTgt spid="48"/>
                                            </p:tgtEl>
                                            <p:attrNameLst>
                                              <p:attrName>ppt_x</p:attrName>
                                            </p:attrNameLst>
                                          </p:cBhvr>
                                          <p:tavLst>
                                            <p:tav tm="0">
                                              <p:val>
                                                <p:strVal val="#ppt_x-#ppt_w*1.125000"/>
                                              </p:val>
                                            </p:tav>
                                            <p:tav tm="100000">
                                              <p:val>
                                                <p:strVal val="#ppt_x"/>
                                              </p:val>
                                            </p:tav>
                                          </p:tavLst>
                                        </p:anim>
                                        <p:animEffect transition="in" filter="wipe(right)">
                                          <p:cBhvr>
                                            <p:cTn id="22" dur="500"/>
                                            <p:tgtEl>
                                              <p:spTgt spid="48"/>
                                            </p:tgtEl>
                                          </p:cBhvr>
                                        </p:animEffect>
                                      </p:childTnLst>
                                    </p:cTn>
                                  </p:par>
                                </p:childTnLst>
                              </p:cTn>
                            </p:par>
                            <p:par>
                              <p:cTn id="23" fill="hold">
                                <p:stCondLst>
                                  <p:cond delay="1000"/>
                                </p:stCondLst>
                                <p:childTnLst>
                                  <p:par>
                                    <p:cTn id="24" presetID="22" presetClass="entr" presetSubtype="8" fill="hold" nodeType="afterEffect">
                                      <p:stCondLst>
                                        <p:cond delay="0"/>
                                      </p:stCondLst>
                                      <p:childTnLst>
                                        <p:set>
                                          <p:cBhvr>
                                            <p:cTn id="25" dur="1" fill="hold">
                                              <p:stCondLst>
                                                <p:cond delay="0"/>
                                              </p:stCondLst>
                                            </p:cTn>
                                            <p:tgtEl>
                                              <p:spTgt spid="51"/>
                                            </p:tgtEl>
                                            <p:attrNameLst>
                                              <p:attrName>style.visibility</p:attrName>
                                            </p:attrNameLst>
                                          </p:cBhvr>
                                          <p:to>
                                            <p:strVal val="visible"/>
                                          </p:to>
                                        </p:set>
                                        <p:animEffect transition="in" filter="wipe(left)">
                                          <p:cBhvr>
                                            <p:cTn id="26" dur="500"/>
                                            <p:tgtEl>
                                              <p:spTgt spid="51"/>
                                            </p:tgtEl>
                                          </p:cBhvr>
                                        </p:animEffect>
                                      </p:childTnLst>
                                    </p:cTn>
                                  </p:par>
                                  <p:par>
                                    <p:cTn id="27" presetID="2" presetClass="entr" presetSubtype="2" fill="hold" grpId="1" nodeType="withEffect" p14:presetBounceEnd="50000">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14:bounceEnd="50000">
                                          <p:cBhvr additive="base">
                                            <p:cTn id="29" dur="500" fill="hold"/>
                                            <p:tgtEl>
                                              <p:spTgt spid="13"/>
                                            </p:tgtEl>
                                            <p:attrNameLst>
                                              <p:attrName>ppt_x</p:attrName>
                                            </p:attrNameLst>
                                          </p:cBhvr>
                                          <p:tavLst>
                                            <p:tav tm="0">
                                              <p:val>
                                                <p:strVal val="1+#ppt_w/2"/>
                                              </p:val>
                                            </p:tav>
                                            <p:tav tm="100000">
                                              <p:val>
                                                <p:strVal val="#ppt_x"/>
                                              </p:val>
                                            </p:tav>
                                          </p:tavLst>
                                        </p:anim>
                                        <p:anim calcmode="lin" valueType="num" p14:bounceEnd="50000">
                                          <p:cBhvr additive="base">
                                            <p:cTn id="30"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1" fill="hold" grpId="2" nodeType="click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500" fill="hold"/>
                                            <p:tgtEl>
                                              <p:spTgt spid="24"/>
                                            </p:tgtEl>
                                            <p:attrNameLst>
                                              <p:attrName>ppt_x</p:attrName>
                                            </p:attrNameLst>
                                          </p:cBhvr>
                                          <p:tavLst>
                                            <p:tav tm="0">
                                              <p:val>
                                                <p:strVal val="#ppt_x"/>
                                              </p:val>
                                            </p:tav>
                                            <p:tav tm="100000">
                                              <p:val>
                                                <p:strVal val="#ppt_x"/>
                                              </p:val>
                                            </p:tav>
                                          </p:tavLst>
                                        </p:anim>
                                        <p:anim calcmode="lin" valueType="num">
                                          <p:cBhvr additive="base">
                                            <p:cTn id="36" dur="500" fill="hold"/>
                                            <p:tgtEl>
                                              <p:spTgt spid="24"/>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2" presetClass="entr" presetSubtype="1" fill="hold" grpId="0" nodeType="click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500"/>
                                            <p:tgtEl>
                                              <p:spTgt spid="15"/>
                                            </p:tgtEl>
                                            <p:attrNameLst>
                                              <p:attrName>ppt_y</p:attrName>
                                            </p:attrNameLst>
                                          </p:cBhvr>
                                          <p:tavLst>
                                            <p:tav tm="0">
                                              <p:val>
                                                <p:strVal val="#ppt_y-#ppt_h*1.125000"/>
                                              </p:val>
                                            </p:tav>
                                            <p:tav tm="100000">
                                              <p:val>
                                                <p:strVal val="#ppt_y"/>
                                              </p:val>
                                            </p:tav>
                                          </p:tavLst>
                                        </p:anim>
                                        <p:animEffect transition="in" filter="wipe(down)">
                                          <p:cBhvr>
                                            <p:cTn id="42" dur="500"/>
                                            <p:tgtEl>
                                              <p:spTgt spid="15"/>
                                            </p:tgtEl>
                                          </p:cBhvr>
                                        </p:animEffect>
                                      </p:childTnLst>
                                    </p:cTn>
                                  </p:par>
                                </p:childTnLst>
                              </p:cTn>
                            </p:par>
                            <p:par>
                              <p:cTn id="43" fill="hold">
                                <p:stCondLst>
                                  <p:cond delay="500"/>
                                </p:stCondLst>
                                <p:childTnLst>
                                  <p:par>
                                    <p:cTn id="44" presetID="12" presetClass="entr" presetSubtype="8" fill="hold" grpId="0" nodeType="afterEffect">
                                      <p:stCondLst>
                                        <p:cond delay="0"/>
                                      </p:stCondLst>
                                      <p:childTnLst>
                                        <p:set>
                                          <p:cBhvr>
                                            <p:cTn id="45" dur="1" fill="hold">
                                              <p:stCondLst>
                                                <p:cond delay="0"/>
                                              </p:stCondLst>
                                            </p:cTn>
                                            <p:tgtEl>
                                              <p:spTgt spid="37"/>
                                            </p:tgtEl>
                                            <p:attrNameLst>
                                              <p:attrName>style.visibility</p:attrName>
                                            </p:attrNameLst>
                                          </p:cBhvr>
                                          <p:to>
                                            <p:strVal val="visible"/>
                                          </p:to>
                                        </p:set>
                                        <p:anim calcmode="lin" valueType="num">
                                          <p:cBhvr additive="base">
                                            <p:cTn id="46" dur="500"/>
                                            <p:tgtEl>
                                              <p:spTgt spid="37"/>
                                            </p:tgtEl>
                                            <p:attrNameLst>
                                              <p:attrName>ppt_x</p:attrName>
                                            </p:attrNameLst>
                                          </p:cBhvr>
                                          <p:tavLst>
                                            <p:tav tm="0">
                                              <p:val>
                                                <p:strVal val="#ppt_x-#ppt_w*1.125000"/>
                                              </p:val>
                                            </p:tav>
                                            <p:tav tm="100000">
                                              <p:val>
                                                <p:strVal val="#ppt_x"/>
                                              </p:val>
                                            </p:tav>
                                          </p:tavLst>
                                        </p:anim>
                                        <p:animEffect transition="in" filter="wipe(right)">
                                          <p:cBhvr>
                                            <p:cTn id="47" dur="500"/>
                                            <p:tgtEl>
                                              <p:spTgt spid="37"/>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1" fill="hold" grpId="0" nodeType="click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additive="base">
                                            <p:cTn id="52" dur="500"/>
                                            <p:tgtEl>
                                              <p:spTgt spid="12"/>
                                            </p:tgtEl>
                                            <p:attrNameLst>
                                              <p:attrName>ppt_y</p:attrName>
                                            </p:attrNameLst>
                                          </p:cBhvr>
                                          <p:tavLst>
                                            <p:tav tm="0">
                                              <p:val>
                                                <p:strVal val="#ppt_y-#ppt_h*1.125000"/>
                                              </p:val>
                                            </p:tav>
                                            <p:tav tm="100000">
                                              <p:val>
                                                <p:strVal val="#ppt_y"/>
                                              </p:val>
                                            </p:tav>
                                          </p:tavLst>
                                        </p:anim>
                                        <p:animEffect transition="in" filter="wipe(down)">
                                          <p:cBhvr>
                                            <p:cTn id="53" dur="500"/>
                                            <p:tgtEl>
                                              <p:spTgt spid="12"/>
                                            </p:tgtEl>
                                          </p:cBhvr>
                                        </p:animEffect>
                                      </p:childTnLst>
                                    </p:cTn>
                                  </p:par>
                                </p:childTnLst>
                              </p:cTn>
                            </p:par>
                            <p:par>
                              <p:cTn id="54" fill="hold">
                                <p:stCondLst>
                                  <p:cond delay="500"/>
                                </p:stCondLst>
                                <p:childTnLst>
                                  <p:par>
                                    <p:cTn id="55" presetID="12" presetClass="entr" presetSubtype="8" fill="hold" grpId="0" nodeType="afterEffect">
                                      <p:stCondLst>
                                        <p:cond delay="0"/>
                                      </p:stCondLst>
                                      <p:childTnLst>
                                        <p:set>
                                          <p:cBhvr>
                                            <p:cTn id="56" dur="1" fill="hold">
                                              <p:stCondLst>
                                                <p:cond delay="0"/>
                                              </p:stCondLst>
                                            </p:cTn>
                                            <p:tgtEl>
                                              <p:spTgt spid="39"/>
                                            </p:tgtEl>
                                            <p:attrNameLst>
                                              <p:attrName>style.visibility</p:attrName>
                                            </p:attrNameLst>
                                          </p:cBhvr>
                                          <p:to>
                                            <p:strVal val="visible"/>
                                          </p:to>
                                        </p:set>
                                        <p:anim calcmode="lin" valueType="num">
                                          <p:cBhvr additive="base">
                                            <p:cTn id="57" dur="500"/>
                                            <p:tgtEl>
                                              <p:spTgt spid="39"/>
                                            </p:tgtEl>
                                            <p:attrNameLst>
                                              <p:attrName>ppt_x</p:attrName>
                                            </p:attrNameLst>
                                          </p:cBhvr>
                                          <p:tavLst>
                                            <p:tav tm="0">
                                              <p:val>
                                                <p:strVal val="#ppt_x-#ppt_w*1.125000"/>
                                              </p:val>
                                            </p:tav>
                                            <p:tav tm="100000">
                                              <p:val>
                                                <p:strVal val="#ppt_x"/>
                                              </p:val>
                                            </p:tav>
                                          </p:tavLst>
                                        </p:anim>
                                        <p:animEffect transition="in" filter="wipe(right)">
                                          <p:cBhvr>
                                            <p:cTn id="58" dur="500"/>
                                            <p:tgtEl>
                                              <p:spTgt spid="39"/>
                                            </p:tgtEl>
                                          </p:cBhvr>
                                        </p:animEffect>
                                      </p:childTnLst>
                                    </p:cTn>
                                  </p:par>
                                </p:childTnLst>
                              </p:cTn>
                            </p:par>
                          </p:childTnLst>
                        </p:cTn>
                      </p:par>
                      <p:par>
                        <p:cTn id="59" fill="hold">
                          <p:stCondLst>
                            <p:cond delay="indefinite"/>
                          </p:stCondLst>
                          <p:childTnLst>
                            <p:par>
                              <p:cTn id="60" fill="hold">
                                <p:stCondLst>
                                  <p:cond delay="0"/>
                                </p:stCondLst>
                                <p:childTnLst>
                                  <p:par>
                                    <p:cTn id="61" presetID="12" presetClass="entr" presetSubtype="1" fill="hold" grpId="0" nodeType="clickEffect">
                                      <p:stCondLst>
                                        <p:cond delay="0"/>
                                      </p:stCondLst>
                                      <p:childTnLst>
                                        <p:set>
                                          <p:cBhvr>
                                            <p:cTn id="62" dur="1" fill="hold">
                                              <p:stCondLst>
                                                <p:cond delay="0"/>
                                              </p:stCondLst>
                                            </p:cTn>
                                            <p:tgtEl>
                                              <p:spTgt spid="14"/>
                                            </p:tgtEl>
                                            <p:attrNameLst>
                                              <p:attrName>style.visibility</p:attrName>
                                            </p:attrNameLst>
                                          </p:cBhvr>
                                          <p:to>
                                            <p:strVal val="visible"/>
                                          </p:to>
                                        </p:set>
                                        <p:anim calcmode="lin" valueType="num">
                                          <p:cBhvr additive="base">
                                            <p:cTn id="63" dur="500"/>
                                            <p:tgtEl>
                                              <p:spTgt spid="14"/>
                                            </p:tgtEl>
                                            <p:attrNameLst>
                                              <p:attrName>ppt_y</p:attrName>
                                            </p:attrNameLst>
                                          </p:cBhvr>
                                          <p:tavLst>
                                            <p:tav tm="0">
                                              <p:val>
                                                <p:strVal val="#ppt_y-#ppt_h*1.125000"/>
                                              </p:val>
                                            </p:tav>
                                            <p:tav tm="100000">
                                              <p:val>
                                                <p:strVal val="#ppt_y"/>
                                              </p:val>
                                            </p:tav>
                                          </p:tavLst>
                                        </p:anim>
                                        <p:animEffect transition="in" filter="wipe(down)">
                                          <p:cBhvr>
                                            <p:cTn id="64" dur="500"/>
                                            <p:tgtEl>
                                              <p:spTgt spid="14"/>
                                            </p:tgtEl>
                                          </p:cBhvr>
                                        </p:animEffect>
                                      </p:childTnLst>
                                    </p:cTn>
                                  </p:par>
                                </p:childTnLst>
                              </p:cTn>
                            </p:par>
                            <p:par>
                              <p:cTn id="65" fill="hold">
                                <p:stCondLst>
                                  <p:cond delay="500"/>
                                </p:stCondLst>
                                <p:childTnLst>
                                  <p:par>
                                    <p:cTn id="66" presetID="12" presetClass="entr" presetSubtype="8" fill="hold" grpId="0" nodeType="afterEffect">
                                      <p:stCondLst>
                                        <p:cond delay="0"/>
                                      </p:stCondLst>
                                      <p:childTnLst>
                                        <p:set>
                                          <p:cBhvr>
                                            <p:cTn id="67" dur="1" fill="hold">
                                              <p:stCondLst>
                                                <p:cond delay="0"/>
                                              </p:stCondLst>
                                            </p:cTn>
                                            <p:tgtEl>
                                              <p:spTgt spid="43"/>
                                            </p:tgtEl>
                                            <p:attrNameLst>
                                              <p:attrName>style.visibility</p:attrName>
                                            </p:attrNameLst>
                                          </p:cBhvr>
                                          <p:to>
                                            <p:strVal val="visible"/>
                                          </p:to>
                                        </p:set>
                                        <p:anim calcmode="lin" valueType="num">
                                          <p:cBhvr additive="base">
                                            <p:cTn id="68" dur="500"/>
                                            <p:tgtEl>
                                              <p:spTgt spid="43"/>
                                            </p:tgtEl>
                                            <p:attrNameLst>
                                              <p:attrName>ppt_x</p:attrName>
                                            </p:attrNameLst>
                                          </p:cBhvr>
                                          <p:tavLst>
                                            <p:tav tm="0">
                                              <p:val>
                                                <p:strVal val="#ppt_x-#ppt_w*1.125000"/>
                                              </p:val>
                                            </p:tav>
                                            <p:tav tm="100000">
                                              <p:val>
                                                <p:strVal val="#ppt_x"/>
                                              </p:val>
                                            </p:tav>
                                          </p:tavLst>
                                        </p:anim>
                                        <p:animEffect transition="in" filter="wipe(right)">
                                          <p:cBhvr>
                                            <p:cTn id="69" dur="500"/>
                                            <p:tgtEl>
                                              <p:spTgt spid="43"/>
                                            </p:tgtEl>
                                          </p:cBhvr>
                                        </p:animEffect>
                                      </p:childTnLst>
                                    </p:cTn>
                                  </p:par>
                                </p:childTnLst>
                              </p:cTn>
                            </p:par>
                            <p:par>
                              <p:cTn id="70" fill="hold">
                                <p:stCondLst>
                                  <p:cond delay="1000"/>
                                </p:stCondLst>
                                <p:childTnLst>
                                  <p:par>
                                    <p:cTn id="71" presetID="10" presetClass="exit" presetSubtype="0" fill="hold" nodeType="afterEffect">
                                      <p:stCondLst>
                                        <p:cond delay="0"/>
                                      </p:stCondLst>
                                      <p:childTnLst>
                                        <p:animEffect transition="out" filter="fade">
                                          <p:cBhvr>
                                            <p:cTn id="72" dur="500"/>
                                            <p:tgtEl>
                                              <p:spTgt spid="51"/>
                                            </p:tgtEl>
                                          </p:cBhvr>
                                        </p:animEffect>
                                        <p:set>
                                          <p:cBhvr>
                                            <p:cTn id="73" dur="1" fill="hold">
                                              <p:stCondLst>
                                                <p:cond delay="499"/>
                                              </p:stCondLst>
                                            </p:cTn>
                                            <p:tgtEl>
                                              <p:spTgt spid="51"/>
                                            </p:tgtEl>
                                            <p:attrNameLst>
                                              <p:attrName>style.visibility</p:attrName>
                                            </p:attrNameLst>
                                          </p:cBhvr>
                                          <p:to>
                                            <p:strVal val="hidden"/>
                                          </p:to>
                                        </p:set>
                                      </p:childTnLst>
                                    </p:cTn>
                                  </p:par>
                                </p:childTnLst>
                              </p:cTn>
                            </p:par>
                            <p:par>
                              <p:cTn id="74" fill="hold">
                                <p:stCondLst>
                                  <p:cond delay="1500"/>
                                </p:stCondLst>
                                <p:childTnLst>
                                  <p:par>
                                    <p:cTn id="75" presetID="12" presetClass="entr" presetSubtype="8" fill="hold" nodeType="afterEffect">
                                      <p:stCondLst>
                                        <p:cond delay="0"/>
                                      </p:stCondLst>
                                      <p:childTnLst>
                                        <p:set>
                                          <p:cBhvr>
                                            <p:cTn id="76" dur="1" fill="hold">
                                              <p:stCondLst>
                                                <p:cond delay="0"/>
                                              </p:stCondLst>
                                            </p:cTn>
                                            <p:tgtEl>
                                              <p:spTgt spid="49"/>
                                            </p:tgtEl>
                                            <p:attrNameLst>
                                              <p:attrName>style.visibility</p:attrName>
                                            </p:attrNameLst>
                                          </p:cBhvr>
                                          <p:to>
                                            <p:strVal val="visible"/>
                                          </p:to>
                                        </p:set>
                                        <p:anim calcmode="lin" valueType="num">
                                          <p:cBhvr additive="base">
                                            <p:cTn id="77" dur="500"/>
                                            <p:tgtEl>
                                              <p:spTgt spid="49"/>
                                            </p:tgtEl>
                                            <p:attrNameLst>
                                              <p:attrName>ppt_x</p:attrName>
                                            </p:attrNameLst>
                                          </p:cBhvr>
                                          <p:tavLst>
                                            <p:tav tm="0">
                                              <p:val>
                                                <p:strVal val="#ppt_x-#ppt_w*1.125000"/>
                                              </p:val>
                                            </p:tav>
                                            <p:tav tm="100000">
                                              <p:val>
                                                <p:strVal val="#ppt_x"/>
                                              </p:val>
                                            </p:tav>
                                          </p:tavLst>
                                        </p:anim>
                                        <p:animEffect transition="in" filter="wipe(right)">
                                          <p:cBhvr>
                                            <p:cTn id="78" dur="500"/>
                                            <p:tgtEl>
                                              <p:spTgt spid="49"/>
                                            </p:tgtEl>
                                          </p:cBhvr>
                                        </p:animEffect>
                                      </p:childTnLst>
                                    </p:cTn>
                                  </p:par>
                                </p:childTnLst>
                              </p:cTn>
                            </p:par>
                            <p:par>
                              <p:cTn id="79" fill="hold">
                                <p:stCondLst>
                                  <p:cond delay="2000"/>
                                </p:stCondLst>
                                <p:childTnLst>
                                  <p:par>
                                    <p:cTn id="80" presetID="12" presetClass="entr" presetSubtype="8" fill="hold" nodeType="afterEffect">
                                      <p:stCondLst>
                                        <p:cond delay="0"/>
                                      </p:stCondLst>
                                      <p:childTnLst>
                                        <p:set>
                                          <p:cBhvr>
                                            <p:cTn id="81" dur="1" fill="hold">
                                              <p:stCondLst>
                                                <p:cond delay="0"/>
                                              </p:stCondLst>
                                            </p:cTn>
                                            <p:tgtEl>
                                              <p:spTgt spid="50"/>
                                            </p:tgtEl>
                                            <p:attrNameLst>
                                              <p:attrName>style.visibility</p:attrName>
                                            </p:attrNameLst>
                                          </p:cBhvr>
                                          <p:to>
                                            <p:strVal val="visible"/>
                                          </p:to>
                                        </p:set>
                                        <p:anim calcmode="lin" valueType="num">
                                          <p:cBhvr additive="base">
                                            <p:cTn id="82" dur="500"/>
                                            <p:tgtEl>
                                              <p:spTgt spid="50"/>
                                            </p:tgtEl>
                                            <p:attrNameLst>
                                              <p:attrName>ppt_x</p:attrName>
                                            </p:attrNameLst>
                                          </p:cBhvr>
                                          <p:tavLst>
                                            <p:tav tm="0">
                                              <p:val>
                                                <p:strVal val="#ppt_x-#ppt_w*1.125000"/>
                                              </p:val>
                                            </p:tav>
                                            <p:tav tm="100000">
                                              <p:val>
                                                <p:strVal val="#ppt_x"/>
                                              </p:val>
                                            </p:tav>
                                          </p:tavLst>
                                        </p:anim>
                                        <p:animEffect transition="in" filter="wipe(right)">
                                          <p:cBhvr>
                                            <p:cTn id="83" dur="500"/>
                                            <p:tgtEl>
                                              <p:spTgt spid="50"/>
                                            </p:tgtEl>
                                          </p:cBhvr>
                                        </p:animEffect>
                                      </p:childTnLst>
                                    </p:cTn>
                                  </p:par>
                                </p:childTnLst>
                              </p:cTn>
                            </p:par>
                            <p:par>
                              <p:cTn id="84" fill="hold">
                                <p:stCondLst>
                                  <p:cond delay="2500"/>
                                </p:stCondLst>
                                <p:childTnLst>
                                  <p:par>
                                    <p:cTn id="85" presetID="10" presetClass="entr" presetSubtype="0" fill="hold" grpId="0" nodeType="afterEffect">
                                      <p:stCondLst>
                                        <p:cond delay="0"/>
                                      </p:stCondLst>
                                      <p:childTnLst>
                                        <p:set>
                                          <p:cBhvr>
                                            <p:cTn id="86" dur="1" fill="hold">
                                              <p:stCondLst>
                                                <p:cond delay="0"/>
                                              </p:stCondLst>
                                            </p:cTn>
                                            <p:tgtEl>
                                              <p:spTgt spid="54"/>
                                            </p:tgtEl>
                                            <p:attrNameLst>
                                              <p:attrName>style.visibility</p:attrName>
                                            </p:attrNameLst>
                                          </p:cBhvr>
                                          <p:to>
                                            <p:strVal val="visible"/>
                                          </p:to>
                                        </p:set>
                                        <p:animEffect transition="in" filter="fade">
                                          <p:cBhvr>
                                            <p:cTn id="87" dur="500"/>
                                            <p:tgtEl>
                                              <p:spTgt spid="54"/>
                                            </p:tgtEl>
                                          </p:cBhvr>
                                        </p:animEffect>
                                      </p:childTnLst>
                                    </p:cTn>
                                  </p:par>
                                </p:childTnLst>
                              </p:cTn>
                            </p:par>
                          </p:childTnLst>
                        </p:cTn>
                      </p:par>
                      <p:par>
                        <p:cTn id="88" fill="hold">
                          <p:stCondLst>
                            <p:cond delay="indefinite"/>
                          </p:stCondLst>
                          <p:childTnLst>
                            <p:par>
                              <p:cTn id="89" fill="hold">
                                <p:stCondLst>
                                  <p:cond delay="0"/>
                                </p:stCondLst>
                                <p:childTnLst>
                                  <p:par>
                                    <p:cTn id="90" presetID="2" presetClass="entr" presetSubtype="4" fill="hold" grpId="0" nodeType="clickEffect" p14:presetBounceEnd="50000">
                                      <p:stCondLst>
                                        <p:cond delay="0"/>
                                      </p:stCondLst>
                                      <p:childTnLst>
                                        <p:set>
                                          <p:cBhvr>
                                            <p:cTn id="91" dur="1" fill="hold">
                                              <p:stCondLst>
                                                <p:cond delay="0"/>
                                              </p:stCondLst>
                                            </p:cTn>
                                            <p:tgtEl>
                                              <p:spTgt spid="5"/>
                                            </p:tgtEl>
                                            <p:attrNameLst>
                                              <p:attrName>style.visibility</p:attrName>
                                            </p:attrNameLst>
                                          </p:cBhvr>
                                          <p:to>
                                            <p:strVal val="visible"/>
                                          </p:to>
                                        </p:set>
                                        <p:anim calcmode="lin" valueType="num" p14:bounceEnd="50000">
                                          <p:cBhvr additive="base">
                                            <p:cTn id="92" dur="1000" fill="hold"/>
                                            <p:tgtEl>
                                              <p:spTgt spid="5"/>
                                            </p:tgtEl>
                                            <p:attrNameLst>
                                              <p:attrName>ppt_x</p:attrName>
                                            </p:attrNameLst>
                                          </p:cBhvr>
                                          <p:tavLst>
                                            <p:tav tm="0">
                                              <p:val>
                                                <p:strVal val="#ppt_x"/>
                                              </p:val>
                                            </p:tav>
                                            <p:tav tm="100000">
                                              <p:val>
                                                <p:strVal val="#ppt_x"/>
                                              </p:val>
                                            </p:tav>
                                          </p:tavLst>
                                        </p:anim>
                                        <p:anim calcmode="lin" valueType="num" p14:bounceEnd="50000">
                                          <p:cBhvr additive="base">
                                            <p:cTn id="93"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3" grpId="0" animBg="1"/>
          <p:bldP spid="37" grpId="0" animBg="1"/>
          <p:bldP spid="5" grpId="0"/>
          <p:bldP spid="10" grpId="0" animBg="1"/>
          <p:bldP spid="11" grpId="0" animBg="1"/>
          <p:bldP spid="12" grpId="0" animBg="1"/>
          <p:bldP spid="13" grpId="1" animBg="1"/>
          <p:bldP spid="14" grpId="0" animBg="1"/>
          <p:bldP spid="15" grpId="0" animBg="1"/>
          <p:bldP spid="24" grpId="2" animBg="1"/>
          <p:bldP spid="5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anim calcmode="lin" valueType="num">
                                          <p:cBhvr>
                                            <p:cTn id="10" dur="500" fill="hold"/>
                                            <p:tgtEl>
                                              <p:spTgt spid="11"/>
                                            </p:tgtEl>
                                            <p:attrNameLst>
                                              <p:attrName>ppt_x</p:attrName>
                                            </p:attrNameLst>
                                          </p:cBhvr>
                                          <p:tavLst>
                                            <p:tav tm="0">
                                              <p:val>
                                                <p:fltVal val="0.5"/>
                                              </p:val>
                                            </p:tav>
                                            <p:tav tm="100000">
                                              <p:val>
                                                <p:strVal val="#ppt_x"/>
                                              </p:val>
                                            </p:tav>
                                          </p:tavLst>
                                        </p:anim>
                                        <p:anim calcmode="lin" valueType="num">
                                          <p:cBhvr>
                                            <p:cTn id="11" dur="500" fill="hold"/>
                                            <p:tgtEl>
                                              <p:spTgt spid="11"/>
                                            </p:tgtEl>
                                            <p:attrNameLst>
                                              <p:attrName>ppt_y</p:attrName>
                                            </p:attrNameLst>
                                          </p:cBhvr>
                                          <p:tavLst>
                                            <p:tav tm="0">
                                              <p:val>
                                                <p:fltVal val="0.5"/>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0-#ppt_w/2"/>
                                              </p:val>
                                            </p:tav>
                                            <p:tav tm="100000">
                                              <p:val>
                                                <p:strVal val="#ppt_x"/>
                                              </p:val>
                                            </p:tav>
                                          </p:tavLst>
                                        </p:anim>
                                        <p:anim calcmode="lin" valueType="num">
                                          <p:cBhvr additive="base">
                                            <p:cTn id="17" dur="500" fill="hold"/>
                                            <p:tgtEl>
                                              <p:spTgt spid="10"/>
                                            </p:tgtEl>
                                            <p:attrNameLst>
                                              <p:attrName>ppt_y</p:attrName>
                                            </p:attrNameLst>
                                          </p:cBhvr>
                                          <p:tavLst>
                                            <p:tav tm="0">
                                              <p:val>
                                                <p:strVal val="#ppt_y"/>
                                              </p:val>
                                            </p:tav>
                                            <p:tav tm="100000">
                                              <p:val>
                                                <p:strVal val="#ppt_y"/>
                                              </p:val>
                                            </p:tav>
                                          </p:tavLst>
                                        </p:anim>
                                      </p:childTnLst>
                                    </p:cTn>
                                  </p:par>
                                </p:childTnLst>
                              </p:cTn>
                            </p:par>
                            <p:par>
                              <p:cTn id="18" fill="hold">
                                <p:stCondLst>
                                  <p:cond delay="500"/>
                                </p:stCondLst>
                                <p:childTnLst>
                                  <p:par>
                                    <p:cTn id="19" presetID="12" presetClass="entr" presetSubtype="8" fill="hold" nodeType="afterEffect">
                                      <p:stCondLst>
                                        <p:cond delay="0"/>
                                      </p:stCondLst>
                                      <p:childTnLst>
                                        <p:set>
                                          <p:cBhvr>
                                            <p:cTn id="20" dur="1" fill="hold">
                                              <p:stCondLst>
                                                <p:cond delay="0"/>
                                              </p:stCondLst>
                                            </p:cTn>
                                            <p:tgtEl>
                                              <p:spTgt spid="48"/>
                                            </p:tgtEl>
                                            <p:attrNameLst>
                                              <p:attrName>style.visibility</p:attrName>
                                            </p:attrNameLst>
                                          </p:cBhvr>
                                          <p:to>
                                            <p:strVal val="visible"/>
                                          </p:to>
                                        </p:set>
                                        <p:anim calcmode="lin" valueType="num">
                                          <p:cBhvr additive="base">
                                            <p:cTn id="21" dur="500"/>
                                            <p:tgtEl>
                                              <p:spTgt spid="48"/>
                                            </p:tgtEl>
                                            <p:attrNameLst>
                                              <p:attrName>ppt_x</p:attrName>
                                            </p:attrNameLst>
                                          </p:cBhvr>
                                          <p:tavLst>
                                            <p:tav tm="0">
                                              <p:val>
                                                <p:strVal val="#ppt_x-#ppt_w*1.125000"/>
                                              </p:val>
                                            </p:tav>
                                            <p:tav tm="100000">
                                              <p:val>
                                                <p:strVal val="#ppt_x"/>
                                              </p:val>
                                            </p:tav>
                                          </p:tavLst>
                                        </p:anim>
                                        <p:animEffect transition="in" filter="wipe(right)">
                                          <p:cBhvr>
                                            <p:cTn id="22" dur="500"/>
                                            <p:tgtEl>
                                              <p:spTgt spid="48"/>
                                            </p:tgtEl>
                                          </p:cBhvr>
                                        </p:animEffect>
                                      </p:childTnLst>
                                    </p:cTn>
                                  </p:par>
                                </p:childTnLst>
                              </p:cTn>
                            </p:par>
                            <p:par>
                              <p:cTn id="23" fill="hold">
                                <p:stCondLst>
                                  <p:cond delay="1000"/>
                                </p:stCondLst>
                                <p:childTnLst>
                                  <p:par>
                                    <p:cTn id="24" presetID="22" presetClass="entr" presetSubtype="8" fill="hold" nodeType="afterEffect">
                                      <p:stCondLst>
                                        <p:cond delay="0"/>
                                      </p:stCondLst>
                                      <p:childTnLst>
                                        <p:set>
                                          <p:cBhvr>
                                            <p:cTn id="25" dur="1" fill="hold">
                                              <p:stCondLst>
                                                <p:cond delay="0"/>
                                              </p:stCondLst>
                                            </p:cTn>
                                            <p:tgtEl>
                                              <p:spTgt spid="51"/>
                                            </p:tgtEl>
                                            <p:attrNameLst>
                                              <p:attrName>style.visibility</p:attrName>
                                            </p:attrNameLst>
                                          </p:cBhvr>
                                          <p:to>
                                            <p:strVal val="visible"/>
                                          </p:to>
                                        </p:set>
                                        <p:animEffect transition="in" filter="wipe(left)">
                                          <p:cBhvr>
                                            <p:cTn id="26" dur="500"/>
                                            <p:tgtEl>
                                              <p:spTgt spid="51"/>
                                            </p:tgtEl>
                                          </p:cBhvr>
                                        </p:animEffect>
                                      </p:childTnLst>
                                    </p:cTn>
                                  </p:par>
                                  <p:par>
                                    <p:cTn id="27" presetID="2" presetClass="entr" presetSubtype="2" fill="hold" grpId="1" nodeType="with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fill="hold"/>
                                            <p:tgtEl>
                                              <p:spTgt spid="13"/>
                                            </p:tgtEl>
                                            <p:attrNameLst>
                                              <p:attrName>ppt_x</p:attrName>
                                            </p:attrNameLst>
                                          </p:cBhvr>
                                          <p:tavLst>
                                            <p:tav tm="0">
                                              <p:val>
                                                <p:strVal val="1+#ppt_w/2"/>
                                              </p:val>
                                            </p:tav>
                                            <p:tav tm="100000">
                                              <p:val>
                                                <p:strVal val="#ppt_x"/>
                                              </p:val>
                                            </p:tav>
                                          </p:tavLst>
                                        </p:anim>
                                        <p:anim calcmode="lin" valueType="num">
                                          <p:cBhvr additive="base">
                                            <p:cTn id="30"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1" fill="hold" grpId="2" nodeType="click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500" fill="hold"/>
                                            <p:tgtEl>
                                              <p:spTgt spid="24"/>
                                            </p:tgtEl>
                                            <p:attrNameLst>
                                              <p:attrName>ppt_x</p:attrName>
                                            </p:attrNameLst>
                                          </p:cBhvr>
                                          <p:tavLst>
                                            <p:tav tm="0">
                                              <p:val>
                                                <p:strVal val="#ppt_x"/>
                                              </p:val>
                                            </p:tav>
                                            <p:tav tm="100000">
                                              <p:val>
                                                <p:strVal val="#ppt_x"/>
                                              </p:val>
                                            </p:tav>
                                          </p:tavLst>
                                        </p:anim>
                                        <p:anim calcmode="lin" valueType="num">
                                          <p:cBhvr additive="base">
                                            <p:cTn id="36" dur="500" fill="hold"/>
                                            <p:tgtEl>
                                              <p:spTgt spid="24"/>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2" presetClass="entr" presetSubtype="1" fill="hold" grpId="0" nodeType="click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500"/>
                                            <p:tgtEl>
                                              <p:spTgt spid="15"/>
                                            </p:tgtEl>
                                            <p:attrNameLst>
                                              <p:attrName>ppt_y</p:attrName>
                                            </p:attrNameLst>
                                          </p:cBhvr>
                                          <p:tavLst>
                                            <p:tav tm="0">
                                              <p:val>
                                                <p:strVal val="#ppt_y-#ppt_h*1.125000"/>
                                              </p:val>
                                            </p:tav>
                                            <p:tav tm="100000">
                                              <p:val>
                                                <p:strVal val="#ppt_y"/>
                                              </p:val>
                                            </p:tav>
                                          </p:tavLst>
                                        </p:anim>
                                        <p:animEffect transition="in" filter="wipe(down)">
                                          <p:cBhvr>
                                            <p:cTn id="42" dur="500"/>
                                            <p:tgtEl>
                                              <p:spTgt spid="15"/>
                                            </p:tgtEl>
                                          </p:cBhvr>
                                        </p:animEffect>
                                      </p:childTnLst>
                                    </p:cTn>
                                  </p:par>
                                </p:childTnLst>
                              </p:cTn>
                            </p:par>
                            <p:par>
                              <p:cTn id="43" fill="hold">
                                <p:stCondLst>
                                  <p:cond delay="500"/>
                                </p:stCondLst>
                                <p:childTnLst>
                                  <p:par>
                                    <p:cTn id="44" presetID="12" presetClass="entr" presetSubtype="8" fill="hold" grpId="0" nodeType="afterEffect">
                                      <p:stCondLst>
                                        <p:cond delay="0"/>
                                      </p:stCondLst>
                                      <p:childTnLst>
                                        <p:set>
                                          <p:cBhvr>
                                            <p:cTn id="45" dur="1" fill="hold">
                                              <p:stCondLst>
                                                <p:cond delay="0"/>
                                              </p:stCondLst>
                                            </p:cTn>
                                            <p:tgtEl>
                                              <p:spTgt spid="37"/>
                                            </p:tgtEl>
                                            <p:attrNameLst>
                                              <p:attrName>style.visibility</p:attrName>
                                            </p:attrNameLst>
                                          </p:cBhvr>
                                          <p:to>
                                            <p:strVal val="visible"/>
                                          </p:to>
                                        </p:set>
                                        <p:anim calcmode="lin" valueType="num">
                                          <p:cBhvr additive="base">
                                            <p:cTn id="46" dur="500"/>
                                            <p:tgtEl>
                                              <p:spTgt spid="37"/>
                                            </p:tgtEl>
                                            <p:attrNameLst>
                                              <p:attrName>ppt_x</p:attrName>
                                            </p:attrNameLst>
                                          </p:cBhvr>
                                          <p:tavLst>
                                            <p:tav tm="0">
                                              <p:val>
                                                <p:strVal val="#ppt_x-#ppt_w*1.125000"/>
                                              </p:val>
                                            </p:tav>
                                            <p:tav tm="100000">
                                              <p:val>
                                                <p:strVal val="#ppt_x"/>
                                              </p:val>
                                            </p:tav>
                                          </p:tavLst>
                                        </p:anim>
                                        <p:animEffect transition="in" filter="wipe(right)">
                                          <p:cBhvr>
                                            <p:cTn id="47" dur="500"/>
                                            <p:tgtEl>
                                              <p:spTgt spid="37"/>
                                            </p:tgtEl>
                                          </p:cBhvr>
                                        </p:animEffect>
                                      </p:childTnLst>
                                    </p:cTn>
                                  </p:par>
                                </p:childTnLst>
                              </p:cTn>
                            </p:par>
                          </p:childTnLst>
                        </p:cTn>
                      </p:par>
                      <p:par>
                        <p:cTn id="48" fill="hold">
                          <p:stCondLst>
                            <p:cond delay="indefinite"/>
                          </p:stCondLst>
                          <p:childTnLst>
                            <p:par>
                              <p:cTn id="49" fill="hold">
                                <p:stCondLst>
                                  <p:cond delay="0"/>
                                </p:stCondLst>
                                <p:childTnLst>
                                  <p:par>
                                    <p:cTn id="50" presetID="12" presetClass="entr" presetSubtype="1" fill="hold" grpId="0" nodeType="click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additive="base">
                                            <p:cTn id="52" dur="500"/>
                                            <p:tgtEl>
                                              <p:spTgt spid="12"/>
                                            </p:tgtEl>
                                            <p:attrNameLst>
                                              <p:attrName>ppt_y</p:attrName>
                                            </p:attrNameLst>
                                          </p:cBhvr>
                                          <p:tavLst>
                                            <p:tav tm="0">
                                              <p:val>
                                                <p:strVal val="#ppt_y-#ppt_h*1.125000"/>
                                              </p:val>
                                            </p:tav>
                                            <p:tav tm="100000">
                                              <p:val>
                                                <p:strVal val="#ppt_y"/>
                                              </p:val>
                                            </p:tav>
                                          </p:tavLst>
                                        </p:anim>
                                        <p:animEffect transition="in" filter="wipe(down)">
                                          <p:cBhvr>
                                            <p:cTn id="53" dur="500"/>
                                            <p:tgtEl>
                                              <p:spTgt spid="12"/>
                                            </p:tgtEl>
                                          </p:cBhvr>
                                        </p:animEffect>
                                      </p:childTnLst>
                                    </p:cTn>
                                  </p:par>
                                </p:childTnLst>
                              </p:cTn>
                            </p:par>
                            <p:par>
                              <p:cTn id="54" fill="hold">
                                <p:stCondLst>
                                  <p:cond delay="500"/>
                                </p:stCondLst>
                                <p:childTnLst>
                                  <p:par>
                                    <p:cTn id="55" presetID="12" presetClass="entr" presetSubtype="8" fill="hold" grpId="0" nodeType="afterEffect">
                                      <p:stCondLst>
                                        <p:cond delay="0"/>
                                      </p:stCondLst>
                                      <p:childTnLst>
                                        <p:set>
                                          <p:cBhvr>
                                            <p:cTn id="56" dur="1" fill="hold">
                                              <p:stCondLst>
                                                <p:cond delay="0"/>
                                              </p:stCondLst>
                                            </p:cTn>
                                            <p:tgtEl>
                                              <p:spTgt spid="39"/>
                                            </p:tgtEl>
                                            <p:attrNameLst>
                                              <p:attrName>style.visibility</p:attrName>
                                            </p:attrNameLst>
                                          </p:cBhvr>
                                          <p:to>
                                            <p:strVal val="visible"/>
                                          </p:to>
                                        </p:set>
                                        <p:anim calcmode="lin" valueType="num">
                                          <p:cBhvr additive="base">
                                            <p:cTn id="57" dur="500"/>
                                            <p:tgtEl>
                                              <p:spTgt spid="39"/>
                                            </p:tgtEl>
                                            <p:attrNameLst>
                                              <p:attrName>ppt_x</p:attrName>
                                            </p:attrNameLst>
                                          </p:cBhvr>
                                          <p:tavLst>
                                            <p:tav tm="0">
                                              <p:val>
                                                <p:strVal val="#ppt_x-#ppt_w*1.125000"/>
                                              </p:val>
                                            </p:tav>
                                            <p:tav tm="100000">
                                              <p:val>
                                                <p:strVal val="#ppt_x"/>
                                              </p:val>
                                            </p:tav>
                                          </p:tavLst>
                                        </p:anim>
                                        <p:animEffect transition="in" filter="wipe(right)">
                                          <p:cBhvr>
                                            <p:cTn id="58" dur="500"/>
                                            <p:tgtEl>
                                              <p:spTgt spid="39"/>
                                            </p:tgtEl>
                                          </p:cBhvr>
                                        </p:animEffect>
                                      </p:childTnLst>
                                    </p:cTn>
                                  </p:par>
                                </p:childTnLst>
                              </p:cTn>
                            </p:par>
                          </p:childTnLst>
                        </p:cTn>
                      </p:par>
                      <p:par>
                        <p:cTn id="59" fill="hold">
                          <p:stCondLst>
                            <p:cond delay="indefinite"/>
                          </p:stCondLst>
                          <p:childTnLst>
                            <p:par>
                              <p:cTn id="60" fill="hold">
                                <p:stCondLst>
                                  <p:cond delay="0"/>
                                </p:stCondLst>
                                <p:childTnLst>
                                  <p:par>
                                    <p:cTn id="61" presetID="12" presetClass="entr" presetSubtype="1" fill="hold" grpId="0" nodeType="clickEffect">
                                      <p:stCondLst>
                                        <p:cond delay="0"/>
                                      </p:stCondLst>
                                      <p:childTnLst>
                                        <p:set>
                                          <p:cBhvr>
                                            <p:cTn id="62" dur="1" fill="hold">
                                              <p:stCondLst>
                                                <p:cond delay="0"/>
                                              </p:stCondLst>
                                            </p:cTn>
                                            <p:tgtEl>
                                              <p:spTgt spid="14"/>
                                            </p:tgtEl>
                                            <p:attrNameLst>
                                              <p:attrName>style.visibility</p:attrName>
                                            </p:attrNameLst>
                                          </p:cBhvr>
                                          <p:to>
                                            <p:strVal val="visible"/>
                                          </p:to>
                                        </p:set>
                                        <p:anim calcmode="lin" valueType="num">
                                          <p:cBhvr additive="base">
                                            <p:cTn id="63" dur="500"/>
                                            <p:tgtEl>
                                              <p:spTgt spid="14"/>
                                            </p:tgtEl>
                                            <p:attrNameLst>
                                              <p:attrName>ppt_y</p:attrName>
                                            </p:attrNameLst>
                                          </p:cBhvr>
                                          <p:tavLst>
                                            <p:tav tm="0">
                                              <p:val>
                                                <p:strVal val="#ppt_y-#ppt_h*1.125000"/>
                                              </p:val>
                                            </p:tav>
                                            <p:tav tm="100000">
                                              <p:val>
                                                <p:strVal val="#ppt_y"/>
                                              </p:val>
                                            </p:tav>
                                          </p:tavLst>
                                        </p:anim>
                                        <p:animEffect transition="in" filter="wipe(down)">
                                          <p:cBhvr>
                                            <p:cTn id="64" dur="500"/>
                                            <p:tgtEl>
                                              <p:spTgt spid="14"/>
                                            </p:tgtEl>
                                          </p:cBhvr>
                                        </p:animEffect>
                                      </p:childTnLst>
                                    </p:cTn>
                                  </p:par>
                                </p:childTnLst>
                              </p:cTn>
                            </p:par>
                            <p:par>
                              <p:cTn id="65" fill="hold">
                                <p:stCondLst>
                                  <p:cond delay="500"/>
                                </p:stCondLst>
                                <p:childTnLst>
                                  <p:par>
                                    <p:cTn id="66" presetID="12" presetClass="entr" presetSubtype="8" fill="hold" grpId="0" nodeType="afterEffect">
                                      <p:stCondLst>
                                        <p:cond delay="0"/>
                                      </p:stCondLst>
                                      <p:childTnLst>
                                        <p:set>
                                          <p:cBhvr>
                                            <p:cTn id="67" dur="1" fill="hold">
                                              <p:stCondLst>
                                                <p:cond delay="0"/>
                                              </p:stCondLst>
                                            </p:cTn>
                                            <p:tgtEl>
                                              <p:spTgt spid="43"/>
                                            </p:tgtEl>
                                            <p:attrNameLst>
                                              <p:attrName>style.visibility</p:attrName>
                                            </p:attrNameLst>
                                          </p:cBhvr>
                                          <p:to>
                                            <p:strVal val="visible"/>
                                          </p:to>
                                        </p:set>
                                        <p:anim calcmode="lin" valueType="num">
                                          <p:cBhvr additive="base">
                                            <p:cTn id="68" dur="500"/>
                                            <p:tgtEl>
                                              <p:spTgt spid="43"/>
                                            </p:tgtEl>
                                            <p:attrNameLst>
                                              <p:attrName>ppt_x</p:attrName>
                                            </p:attrNameLst>
                                          </p:cBhvr>
                                          <p:tavLst>
                                            <p:tav tm="0">
                                              <p:val>
                                                <p:strVal val="#ppt_x-#ppt_w*1.125000"/>
                                              </p:val>
                                            </p:tav>
                                            <p:tav tm="100000">
                                              <p:val>
                                                <p:strVal val="#ppt_x"/>
                                              </p:val>
                                            </p:tav>
                                          </p:tavLst>
                                        </p:anim>
                                        <p:animEffect transition="in" filter="wipe(right)">
                                          <p:cBhvr>
                                            <p:cTn id="69" dur="500"/>
                                            <p:tgtEl>
                                              <p:spTgt spid="43"/>
                                            </p:tgtEl>
                                          </p:cBhvr>
                                        </p:animEffect>
                                      </p:childTnLst>
                                    </p:cTn>
                                  </p:par>
                                </p:childTnLst>
                              </p:cTn>
                            </p:par>
                            <p:par>
                              <p:cTn id="70" fill="hold">
                                <p:stCondLst>
                                  <p:cond delay="1000"/>
                                </p:stCondLst>
                                <p:childTnLst>
                                  <p:par>
                                    <p:cTn id="71" presetID="10" presetClass="exit" presetSubtype="0" fill="hold" nodeType="afterEffect">
                                      <p:stCondLst>
                                        <p:cond delay="0"/>
                                      </p:stCondLst>
                                      <p:childTnLst>
                                        <p:animEffect transition="out" filter="fade">
                                          <p:cBhvr>
                                            <p:cTn id="72" dur="500"/>
                                            <p:tgtEl>
                                              <p:spTgt spid="51"/>
                                            </p:tgtEl>
                                          </p:cBhvr>
                                        </p:animEffect>
                                        <p:set>
                                          <p:cBhvr>
                                            <p:cTn id="73" dur="1" fill="hold">
                                              <p:stCondLst>
                                                <p:cond delay="499"/>
                                              </p:stCondLst>
                                            </p:cTn>
                                            <p:tgtEl>
                                              <p:spTgt spid="51"/>
                                            </p:tgtEl>
                                            <p:attrNameLst>
                                              <p:attrName>style.visibility</p:attrName>
                                            </p:attrNameLst>
                                          </p:cBhvr>
                                          <p:to>
                                            <p:strVal val="hidden"/>
                                          </p:to>
                                        </p:set>
                                      </p:childTnLst>
                                    </p:cTn>
                                  </p:par>
                                </p:childTnLst>
                              </p:cTn>
                            </p:par>
                            <p:par>
                              <p:cTn id="74" fill="hold">
                                <p:stCondLst>
                                  <p:cond delay="1500"/>
                                </p:stCondLst>
                                <p:childTnLst>
                                  <p:par>
                                    <p:cTn id="75" presetID="12" presetClass="entr" presetSubtype="8" fill="hold" nodeType="afterEffect">
                                      <p:stCondLst>
                                        <p:cond delay="0"/>
                                      </p:stCondLst>
                                      <p:childTnLst>
                                        <p:set>
                                          <p:cBhvr>
                                            <p:cTn id="76" dur="1" fill="hold">
                                              <p:stCondLst>
                                                <p:cond delay="0"/>
                                              </p:stCondLst>
                                            </p:cTn>
                                            <p:tgtEl>
                                              <p:spTgt spid="49"/>
                                            </p:tgtEl>
                                            <p:attrNameLst>
                                              <p:attrName>style.visibility</p:attrName>
                                            </p:attrNameLst>
                                          </p:cBhvr>
                                          <p:to>
                                            <p:strVal val="visible"/>
                                          </p:to>
                                        </p:set>
                                        <p:anim calcmode="lin" valueType="num">
                                          <p:cBhvr additive="base">
                                            <p:cTn id="77" dur="500"/>
                                            <p:tgtEl>
                                              <p:spTgt spid="49"/>
                                            </p:tgtEl>
                                            <p:attrNameLst>
                                              <p:attrName>ppt_x</p:attrName>
                                            </p:attrNameLst>
                                          </p:cBhvr>
                                          <p:tavLst>
                                            <p:tav tm="0">
                                              <p:val>
                                                <p:strVal val="#ppt_x-#ppt_w*1.125000"/>
                                              </p:val>
                                            </p:tav>
                                            <p:tav tm="100000">
                                              <p:val>
                                                <p:strVal val="#ppt_x"/>
                                              </p:val>
                                            </p:tav>
                                          </p:tavLst>
                                        </p:anim>
                                        <p:animEffect transition="in" filter="wipe(right)">
                                          <p:cBhvr>
                                            <p:cTn id="78" dur="500"/>
                                            <p:tgtEl>
                                              <p:spTgt spid="49"/>
                                            </p:tgtEl>
                                          </p:cBhvr>
                                        </p:animEffect>
                                      </p:childTnLst>
                                    </p:cTn>
                                  </p:par>
                                </p:childTnLst>
                              </p:cTn>
                            </p:par>
                            <p:par>
                              <p:cTn id="79" fill="hold">
                                <p:stCondLst>
                                  <p:cond delay="2000"/>
                                </p:stCondLst>
                                <p:childTnLst>
                                  <p:par>
                                    <p:cTn id="80" presetID="12" presetClass="entr" presetSubtype="8" fill="hold" nodeType="afterEffect">
                                      <p:stCondLst>
                                        <p:cond delay="0"/>
                                      </p:stCondLst>
                                      <p:childTnLst>
                                        <p:set>
                                          <p:cBhvr>
                                            <p:cTn id="81" dur="1" fill="hold">
                                              <p:stCondLst>
                                                <p:cond delay="0"/>
                                              </p:stCondLst>
                                            </p:cTn>
                                            <p:tgtEl>
                                              <p:spTgt spid="50"/>
                                            </p:tgtEl>
                                            <p:attrNameLst>
                                              <p:attrName>style.visibility</p:attrName>
                                            </p:attrNameLst>
                                          </p:cBhvr>
                                          <p:to>
                                            <p:strVal val="visible"/>
                                          </p:to>
                                        </p:set>
                                        <p:anim calcmode="lin" valueType="num">
                                          <p:cBhvr additive="base">
                                            <p:cTn id="82" dur="500"/>
                                            <p:tgtEl>
                                              <p:spTgt spid="50"/>
                                            </p:tgtEl>
                                            <p:attrNameLst>
                                              <p:attrName>ppt_x</p:attrName>
                                            </p:attrNameLst>
                                          </p:cBhvr>
                                          <p:tavLst>
                                            <p:tav tm="0">
                                              <p:val>
                                                <p:strVal val="#ppt_x-#ppt_w*1.125000"/>
                                              </p:val>
                                            </p:tav>
                                            <p:tav tm="100000">
                                              <p:val>
                                                <p:strVal val="#ppt_x"/>
                                              </p:val>
                                            </p:tav>
                                          </p:tavLst>
                                        </p:anim>
                                        <p:animEffect transition="in" filter="wipe(right)">
                                          <p:cBhvr>
                                            <p:cTn id="83" dur="500"/>
                                            <p:tgtEl>
                                              <p:spTgt spid="50"/>
                                            </p:tgtEl>
                                          </p:cBhvr>
                                        </p:animEffect>
                                      </p:childTnLst>
                                    </p:cTn>
                                  </p:par>
                                </p:childTnLst>
                              </p:cTn>
                            </p:par>
                            <p:par>
                              <p:cTn id="84" fill="hold">
                                <p:stCondLst>
                                  <p:cond delay="2500"/>
                                </p:stCondLst>
                                <p:childTnLst>
                                  <p:par>
                                    <p:cTn id="85" presetID="10" presetClass="entr" presetSubtype="0" fill="hold" grpId="0" nodeType="afterEffect">
                                      <p:stCondLst>
                                        <p:cond delay="0"/>
                                      </p:stCondLst>
                                      <p:childTnLst>
                                        <p:set>
                                          <p:cBhvr>
                                            <p:cTn id="86" dur="1" fill="hold">
                                              <p:stCondLst>
                                                <p:cond delay="0"/>
                                              </p:stCondLst>
                                            </p:cTn>
                                            <p:tgtEl>
                                              <p:spTgt spid="54"/>
                                            </p:tgtEl>
                                            <p:attrNameLst>
                                              <p:attrName>style.visibility</p:attrName>
                                            </p:attrNameLst>
                                          </p:cBhvr>
                                          <p:to>
                                            <p:strVal val="visible"/>
                                          </p:to>
                                        </p:set>
                                        <p:animEffect transition="in" filter="fade">
                                          <p:cBhvr>
                                            <p:cTn id="87" dur="500"/>
                                            <p:tgtEl>
                                              <p:spTgt spid="54"/>
                                            </p:tgtEl>
                                          </p:cBhvr>
                                        </p:animEffect>
                                      </p:childTnLst>
                                    </p:cTn>
                                  </p:par>
                                </p:childTnLst>
                              </p:cTn>
                            </p:par>
                          </p:childTnLst>
                        </p:cTn>
                      </p:par>
                      <p:par>
                        <p:cTn id="88" fill="hold">
                          <p:stCondLst>
                            <p:cond delay="indefinite"/>
                          </p:stCondLst>
                          <p:childTnLst>
                            <p:par>
                              <p:cTn id="89" fill="hold">
                                <p:stCondLst>
                                  <p:cond delay="0"/>
                                </p:stCondLst>
                                <p:childTnLst>
                                  <p:par>
                                    <p:cTn id="90" presetID="2" presetClass="entr" presetSubtype="4" fill="hold" grpId="0" nodeType="clickEffect">
                                      <p:stCondLst>
                                        <p:cond delay="0"/>
                                      </p:stCondLst>
                                      <p:childTnLst>
                                        <p:set>
                                          <p:cBhvr>
                                            <p:cTn id="91" dur="1" fill="hold">
                                              <p:stCondLst>
                                                <p:cond delay="0"/>
                                              </p:stCondLst>
                                            </p:cTn>
                                            <p:tgtEl>
                                              <p:spTgt spid="5"/>
                                            </p:tgtEl>
                                            <p:attrNameLst>
                                              <p:attrName>style.visibility</p:attrName>
                                            </p:attrNameLst>
                                          </p:cBhvr>
                                          <p:to>
                                            <p:strVal val="visible"/>
                                          </p:to>
                                        </p:set>
                                        <p:anim calcmode="lin" valueType="num">
                                          <p:cBhvr additive="base">
                                            <p:cTn id="92" dur="1000" fill="hold"/>
                                            <p:tgtEl>
                                              <p:spTgt spid="5"/>
                                            </p:tgtEl>
                                            <p:attrNameLst>
                                              <p:attrName>ppt_x</p:attrName>
                                            </p:attrNameLst>
                                          </p:cBhvr>
                                          <p:tavLst>
                                            <p:tav tm="0">
                                              <p:val>
                                                <p:strVal val="#ppt_x"/>
                                              </p:val>
                                            </p:tav>
                                            <p:tav tm="100000">
                                              <p:val>
                                                <p:strVal val="#ppt_x"/>
                                              </p:val>
                                            </p:tav>
                                          </p:tavLst>
                                        </p:anim>
                                        <p:anim calcmode="lin" valueType="num">
                                          <p:cBhvr additive="base">
                                            <p:cTn id="93"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3" grpId="0" animBg="1"/>
          <p:bldP spid="37" grpId="0" animBg="1"/>
          <p:bldP spid="5" grpId="0"/>
          <p:bldP spid="10" grpId="0" animBg="1"/>
          <p:bldP spid="11" grpId="0" animBg="1"/>
          <p:bldP spid="12" grpId="0" animBg="1"/>
          <p:bldP spid="13" grpId="1" animBg="1"/>
          <p:bldP spid="14" grpId="0" animBg="1"/>
          <p:bldP spid="15" grpId="0" animBg="1"/>
          <p:bldP spid="24" grpId="2" animBg="1"/>
          <p:bldP spid="54" grpId="0" animBg="1"/>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name="Slide 5">
    <p:bg>
      <p:bgPr>
        <a:solidFill>
          <a:schemeClr val="bg2"/>
        </a:solidFill>
        <a:effectLst/>
      </p:bgPr>
    </p:bg>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994C9BCA-0FEC-ECDA-B1A7-58FF840828D7}"/>
              </a:ext>
            </a:extLst>
          </p:cNvPr>
          <p:cNvPicPr>
            <a:picLocks noChangeAspect="1"/>
          </p:cNvPicPr>
          <p:nvPr/>
        </p:nvPicPr>
        <p:blipFill>
          <a:blip r:embed="rId3">
            <a:duotone>
              <a:prstClr val="black"/>
              <a:schemeClr val="tx2">
                <a:tint val="45000"/>
                <a:satMod val="400000"/>
              </a:schemeClr>
            </a:duotone>
          </a:blip>
          <a:srcRect/>
          <a:stretch/>
        </p:blipFill>
        <p:spPr>
          <a:xfrm>
            <a:off x="64889" y="0"/>
            <a:ext cx="16166460" cy="6858000"/>
          </a:xfrm>
          <a:prstGeom prst="rect">
            <a:avLst/>
          </a:prstGeom>
        </p:spPr>
      </p:pic>
      <p:sp>
        <p:nvSpPr>
          <p:cNvPr id="5" name="TextBox 4">
            <a:extLst>
              <a:ext uri="{FF2B5EF4-FFF2-40B4-BE49-F238E27FC236}">
                <a16:creationId xmlns:a16="http://schemas.microsoft.com/office/drawing/2014/main" id="{099357D4-FF03-E715-1130-BD170BF65F3C}"/>
              </a:ext>
            </a:extLst>
          </p:cNvPr>
          <p:cNvSpPr txBox="1"/>
          <p:nvPr/>
        </p:nvSpPr>
        <p:spPr>
          <a:xfrm>
            <a:off x="788894" y="614348"/>
            <a:ext cx="6096000" cy="184666"/>
          </a:xfrm>
          <a:prstGeom prst="rect">
            <a:avLst/>
          </a:prstGeom>
          <a:noFill/>
        </p:spPr>
        <p:txBody>
          <a:bodyPr wrap="square" lIns="0" tIns="0" rIns="0" bIns="0">
            <a:spAutoFit/>
          </a:bodyPr>
          <a:lstStyle/>
          <a:p>
            <a:r>
              <a:rPr lang="en-CA" sz="1200" b="1" spc="200">
                <a:solidFill>
                  <a:schemeClr val="bg1"/>
                </a:solidFill>
                <a:effectLst/>
                <a:highlight>
                  <a:srgbClr val="44A0AD"/>
                </a:highlight>
              </a:rPr>
              <a:t>INTERVENTION</a:t>
            </a:r>
          </a:p>
        </p:txBody>
      </p:sp>
      <p:sp>
        <p:nvSpPr>
          <p:cNvPr id="6" name="TextBox 5">
            <a:extLst>
              <a:ext uri="{FF2B5EF4-FFF2-40B4-BE49-F238E27FC236}">
                <a16:creationId xmlns:a16="http://schemas.microsoft.com/office/drawing/2014/main" id="{1C3673A1-D437-0EB5-7309-1B17B7C560CF}"/>
              </a:ext>
            </a:extLst>
          </p:cNvPr>
          <p:cNvSpPr txBox="1"/>
          <p:nvPr/>
        </p:nvSpPr>
        <p:spPr>
          <a:xfrm>
            <a:off x="788894" y="868550"/>
            <a:ext cx="6577262" cy="738664"/>
          </a:xfrm>
          <a:prstGeom prst="rect">
            <a:avLst/>
          </a:prstGeom>
          <a:noFill/>
        </p:spPr>
        <p:txBody>
          <a:bodyPr wrap="square" lIns="0" tIns="0" rIns="0" bIns="0">
            <a:spAutoFit/>
          </a:bodyPr>
          <a:lstStyle/>
          <a:p>
            <a:r>
              <a:rPr lang="en-CA" sz="2400" b="1">
                <a:solidFill>
                  <a:schemeClr val="bg1"/>
                </a:solidFill>
              </a:rPr>
              <a:t>Discovering </a:t>
            </a:r>
            <a:br>
              <a:rPr lang="en-CA" sz="2400" b="1">
                <a:solidFill>
                  <a:schemeClr val="bg1"/>
                </a:solidFill>
              </a:rPr>
            </a:br>
            <a:r>
              <a:rPr lang="en-CA" sz="2400" b="1">
                <a:solidFill>
                  <a:schemeClr val="bg1"/>
                </a:solidFill>
              </a:rPr>
              <a:t>Parents Forever</a:t>
            </a:r>
            <a:endParaRPr lang="en-CA" sz="2400">
              <a:solidFill>
                <a:schemeClr val="bg1"/>
              </a:solidFill>
              <a:effectLst/>
            </a:endParaRPr>
          </a:p>
        </p:txBody>
      </p:sp>
      <p:sp>
        <p:nvSpPr>
          <p:cNvPr id="8" name="TextBox 7">
            <a:extLst>
              <a:ext uri="{FF2B5EF4-FFF2-40B4-BE49-F238E27FC236}">
                <a16:creationId xmlns:a16="http://schemas.microsoft.com/office/drawing/2014/main" id="{91B78D85-BE49-88BE-4ADD-6AE57B08D4EB}"/>
              </a:ext>
            </a:extLst>
          </p:cNvPr>
          <p:cNvSpPr txBox="1"/>
          <p:nvPr/>
        </p:nvSpPr>
        <p:spPr>
          <a:xfrm>
            <a:off x="4077525" y="2596486"/>
            <a:ext cx="11793645" cy="1477328"/>
          </a:xfrm>
          <a:prstGeom prst="rect">
            <a:avLst/>
          </a:prstGeom>
          <a:noFill/>
        </p:spPr>
        <p:txBody>
          <a:bodyPr wrap="square" lIns="0" tIns="0" rIns="0" bIns="0" rtlCol="0">
            <a:spAutoFit/>
          </a:bodyPr>
          <a:lstStyle/>
          <a:p>
            <a:pPr>
              <a:spcBef>
                <a:spcPts val="2400"/>
              </a:spcBef>
            </a:pPr>
            <a:r>
              <a:rPr lang="en-US" sz="9600" b="1">
                <a:solidFill>
                  <a:schemeClr val="accent4">
                    <a:lumMod val="20000"/>
                    <a:lumOff val="80000"/>
                  </a:schemeClr>
                </a:solidFill>
                <a:latin typeface="+mj-lt"/>
                <a:cs typeface="Arial Hebrew" pitchFamily="2" charset="-79"/>
              </a:rPr>
              <a:t>EXISTING</a:t>
            </a:r>
          </a:p>
        </p:txBody>
      </p:sp>
      <p:sp>
        <p:nvSpPr>
          <p:cNvPr id="9" name="TextBox 8">
            <a:extLst>
              <a:ext uri="{FF2B5EF4-FFF2-40B4-BE49-F238E27FC236}">
                <a16:creationId xmlns:a16="http://schemas.microsoft.com/office/drawing/2014/main" id="{2592BE23-88C6-A0ED-1FFB-879B887835CD}"/>
              </a:ext>
            </a:extLst>
          </p:cNvPr>
          <p:cNvSpPr txBox="1"/>
          <p:nvPr/>
        </p:nvSpPr>
        <p:spPr>
          <a:xfrm>
            <a:off x="4077525" y="3786528"/>
            <a:ext cx="11793645" cy="1477328"/>
          </a:xfrm>
          <a:prstGeom prst="rect">
            <a:avLst/>
          </a:prstGeom>
          <a:noFill/>
        </p:spPr>
        <p:txBody>
          <a:bodyPr wrap="square" lIns="0" tIns="0" rIns="0" bIns="0" rtlCol="0">
            <a:spAutoFit/>
          </a:bodyPr>
          <a:lstStyle/>
          <a:p>
            <a:pPr>
              <a:spcBef>
                <a:spcPts val="2400"/>
              </a:spcBef>
            </a:pPr>
            <a:r>
              <a:rPr lang="en-US" sz="9600" b="1">
                <a:solidFill>
                  <a:srgbClr val="44A0AD"/>
                </a:solidFill>
                <a:latin typeface="+mj-lt"/>
                <a:cs typeface="Arial Hebrew" pitchFamily="2" charset="-79"/>
              </a:rPr>
              <a:t>COMMUNITY</a:t>
            </a:r>
          </a:p>
        </p:txBody>
      </p:sp>
      <p:sp>
        <p:nvSpPr>
          <p:cNvPr id="10" name="TextBox 9">
            <a:extLst>
              <a:ext uri="{FF2B5EF4-FFF2-40B4-BE49-F238E27FC236}">
                <a16:creationId xmlns:a16="http://schemas.microsoft.com/office/drawing/2014/main" id="{0F267FFC-99D7-2CC5-5616-24F25D3EA9BE}"/>
              </a:ext>
            </a:extLst>
          </p:cNvPr>
          <p:cNvSpPr txBox="1"/>
          <p:nvPr/>
        </p:nvSpPr>
        <p:spPr>
          <a:xfrm>
            <a:off x="4077525" y="4976568"/>
            <a:ext cx="11793645" cy="1477328"/>
          </a:xfrm>
          <a:prstGeom prst="rect">
            <a:avLst/>
          </a:prstGeom>
          <a:noFill/>
        </p:spPr>
        <p:txBody>
          <a:bodyPr wrap="square" lIns="0" tIns="0" rIns="0" bIns="0" rtlCol="0">
            <a:spAutoFit/>
          </a:bodyPr>
          <a:lstStyle/>
          <a:p>
            <a:pPr>
              <a:spcBef>
                <a:spcPts val="2400"/>
              </a:spcBef>
            </a:pPr>
            <a:r>
              <a:rPr lang="en-US" sz="9600" b="1">
                <a:solidFill>
                  <a:schemeClr val="accent4">
                    <a:lumMod val="20000"/>
                    <a:lumOff val="80000"/>
                  </a:schemeClr>
                </a:solidFill>
                <a:latin typeface="+mj-lt"/>
                <a:cs typeface="Arial Hebrew" pitchFamily="2" charset="-79"/>
              </a:rPr>
              <a:t>INNOVATION</a:t>
            </a:r>
          </a:p>
        </p:txBody>
      </p:sp>
      <p:sp>
        <p:nvSpPr>
          <p:cNvPr id="20" name="TextBox 19">
            <a:extLst>
              <a:ext uri="{FF2B5EF4-FFF2-40B4-BE49-F238E27FC236}">
                <a16:creationId xmlns:a16="http://schemas.microsoft.com/office/drawing/2014/main" id="{B9622578-2371-2128-0F9C-3AA9D4042173}"/>
              </a:ext>
            </a:extLst>
          </p:cNvPr>
          <p:cNvSpPr txBox="1"/>
          <p:nvPr/>
        </p:nvSpPr>
        <p:spPr>
          <a:xfrm>
            <a:off x="4278060" y="660515"/>
            <a:ext cx="7156006" cy="138499"/>
          </a:xfrm>
          <a:prstGeom prst="rect">
            <a:avLst/>
          </a:prstGeom>
          <a:noFill/>
        </p:spPr>
        <p:txBody>
          <a:bodyPr wrap="square" lIns="0" tIns="0" rIns="0" bIns="0" anchor="b">
            <a:spAutoFit/>
          </a:bodyPr>
          <a:lstStyle/>
          <a:p>
            <a:pPr algn="r">
              <a:spcBef>
                <a:spcPts val="2400"/>
              </a:spcBef>
            </a:pPr>
            <a:r>
              <a:rPr lang="en-US" sz="900" spc="100">
                <a:solidFill>
                  <a:schemeClr val="bg1"/>
                </a:solidFill>
                <a:cs typeface="Arial Hebrew" pitchFamily="2" charset="-79"/>
              </a:rPr>
              <a:t>SCALING AND SUSTAINING PEER SUPPORT GROUPS FOR SUBSTANCE-AFFECTED FAMILIES</a:t>
            </a:r>
          </a:p>
        </p:txBody>
      </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65" name="Picture 64">
            <a:extLst>
              <a:ext uri="{FF2B5EF4-FFF2-40B4-BE49-F238E27FC236}">
                <a16:creationId xmlns:a16="http://schemas.microsoft.com/office/drawing/2014/main" id="{C0781397-95FD-8F29-F5BD-A23B418AA701}"/>
              </a:ext>
            </a:extLst>
          </p:cNvPr>
          <p:cNvPicPr>
            <a:picLocks noChangeAspect="1"/>
          </p:cNvPicPr>
          <p:nvPr/>
        </p:nvPicPr>
        <p:blipFill>
          <a:blip r:embed="rId3"/>
          <a:stretch>
            <a:fillRect/>
          </a:stretch>
        </p:blipFill>
        <p:spPr>
          <a:xfrm>
            <a:off x="527856" y="2233914"/>
            <a:ext cx="10900426" cy="4624087"/>
          </a:xfrm>
          <a:prstGeom prst="rect">
            <a:avLst/>
          </a:prstGeom>
        </p:spPr>
      </p:pic>
      <p:grpSp>
        <p:nvGrpSpPr>
          <p:cNvPr id="66" name="Group 65">
            <a:extLst>
              <a:ext uri="{FF2B5EF4-FFF2-40B4-BE49-F238E27FC236}">
                <a16:creationId xmlns:a16="http://schemas.microsoft.com/office/drawing/2014/main" id="{22321CEB-0DE2-B22F-9414-B32952C6B754}"/>
              </a:ext>
            </a:extLst>
          </p:cNvPr>
          <p:cNvGrpSpPr>
            <a:grpSpLocks noGrp="1" noUngrp="1" noRot="1" noMove="1" noResize="1"/>
          </p:cNvGrpSpPr>
          <p:nvPr/>
        </p:nvGrpSpPr>
        <p:grpSpPr>
          <a:xfrm>
            <a:off x="0" y="1"/>
            <a:ext cx="12217175" cy="6858000"/>
            <a:chOff x="0" y="1"/>
            <a:chExt cx="12217175" cy="6858000"/>
          </a:xfrm>
        </p:grpSpPr>
        <p:sp>
          <p:nvSpPr>
            <p:cNvPr id="36" name="Rectangle 35">
              <a:extLst>
                <a:ext uri="{FF2B5EF4-FFF2-40B4-BE49-F238E27FC236}">
                  <a16:creationId xmlns:a16="http://schemas.microsoft.com/office/drawing/2014/main" id="{744F3691-A17C-AB14-BB6F-D042E2E83FA9}"/>
                </a:ext>
              </a:extLst>
            </p:cNvPr>
            <p:cNvSpPr>
              <a:spLocks noGrp="1" noRot="1" noMove="1" noResize="1" noEditPoints="1" noAdjustHandles="1" noChangeArrowheads="1" noChangeShapeType="1"/>
            </p:cNvSpPr>
            <p:nvPr/>
          </p:nvSpPr>
          <p:spPr>
            <a:xfrm>
              <a:off x="0" y="1"/>
              <a:ext cx="788894" cy="68580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1BA28AD3-84C7-97C8-A57C-12291C973449}"/>
                </a:ext>
              </a:extLst>
            </p:cNvPr>
            <p:cNvSpPr>
              <a:spLocks noGrp="1" noRot="1" noMove="1" noResize="1" noEditPoints="1" noAdjustHandles="1" noChangeArrowheads="1" noChangeShapeType="1"/>
            </p:cNvSpPr>
            <p:nvPr/>
          </p:nvSpPr>
          <p:spPr>
            <a:xfrm>
              <a:off x="11428281" y="1"/>
              <a:ext cx="788894" cy="68580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5BB9E424-B360-E4B7-93EA-FAB96FCF93F4}"/>
                </a:ext>
              </a:extLst>
            </p:cNvPr>
            <p:cNvSpPr>
              <a:spLocks noGrp="1" noRot="1" noMove="1" noResize="1" noEditPoints="1" noAdjustHandles="1" noChangeArrowheads="1" noChangeShapeType="1"/>
            </p:cNvSpPr>
            <p:nvPr/>
          </p:nvSpPr>
          <p:spPr>
            <a:xfrm>
              <a:off x="9207659" y="1"/>
              <a:ext cx="401159" cy="68580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D2542862-8191-8D38-6A7D-013090CB782E}"/>
                </a:ext>
              </a:extLst>
            </p:cNvPr>
            <p:cNvSpPr>
              <a:spLocks noGrp="1" noRot="1" noMove="1" noResize="1" noEditPoints="1" noAdjustHandles="1" noChangeArrowheads="1" noChangeShapeType="1"/>
            </p:cNvSpPr>
            <p:nvPr/>
          </p:nvSpPr>
          <p:spPr>
            <a:xfrm>
              <a:off x="7002678" y="1"/>
              <a:ext cx="401159" cy="68580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541EE0DB-7FDB-0B8E-B499-D397E4DA65BB}"/>
                </a:ext>
              </a:extLst>
            </p:cNvPr>
            <p:cNvSpPr>
              <a:spLocks noGrp="1" noRot="1" noMove="1" noResize="1" noEditPoints="1" noAdjustHandles="1" noChangeArrowheads="1" noChangeShapeType="1"/>
            </p:cNvSpPr>
            <p:nvPr/>
          </p:nvSpPr>
          <p:spPr>
            <a:xfrm>
              <a:off x="4797697" y="1"/>
              <a:ext cx="401159" cy="68580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29747BFF-6550-4024-1973-973A9E4AF150}"/>
                </a:ext>
              </a:extLst>
            </p:cNvPr>
            <p:cNvSpPr>
              <a:spLocks noGrp="1" noRot="1" noMove="1" noResize="1" noEditPoints="1" noAdjustHandles="1" noChangeArrowheads="1" noChangeShapeType="1"/>
            </p:cNvSpPr>
            <p:nvPr/>
          </p:nvSpPr>
          <p:spPr>
            <a:xfrm>
              <a:off x="2592716" y="1"/>
              <a:ext cx="401159" cy="68580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3" name="Freeform 72">
            <a:extLst>
              <a:ext uri="{FF2B5EF4-FFF2-40B4-BE49-F238E27FC236}">
                <a16:creationId xmlns:a16="http://schemas.microsoft.com/office/drawing/2014/main" id="{5D2C3310-9FBA-84DF-32F8-091F0C28DF28}"/>
              </a:ext>
            </a:extLst>
          </p:cNvPr>
          <p:cNvSpPr/>
          <p:nvPr/>
        </p:nvSpPr>
        <p:spPr>
          <a:xfrm>
            <a:off x="645489" y="-1"/>
            <a:ext cx="2083131" cy="9125176"/>
          </a:xfrm>
          <a:custGeom>
            <a:avLst/>
            <a:gdLst>
              <a:gd name="csX0" fmla="*/ 0 w 2083131"/>
              <a:gd name="csY0" fmla="*/ 6086547 h 9125176"/>
              <a:gd name="csX1" fmla="*/ 2083131 w 2083131"/>
              <a:gd name="csY1" fmla="*/ 6086547 h 9125176"/>
              <a:gd name="csX2" fmla="*/ 2083131 w 2083131"/>
              <a:gd name="csY2" fmla="*/ 9125176 h 9125176"/>
              <a:gd name="csX3" fmla="*/ 0 w 2083131"/>
              <a:gd name="csY3" fmla="*/ 9125176 h 9125176"/>
              <a:gd name="csX4" fmla="*/ 0 w 2083131"/>
              <a:gd name="csY4" fmla="*/ 0 h 9125176"/>
              <a:gd name="csX5" fmla="*/ 2083131 w 2083131"/>
              <a:gd name="csY5" fmla="*/ 0 h 9125176"/>
              <a:gd name="csX6" fmla="*/ 2083131 w 2083131"/>
              <a:gd name="csY6" fmla="*/ 3038629 h 9125176"/>
              <a:gd name="csX7" fmla="*/ 0 w 2083131"/>
              <a:gd name="csY7" fmla="*/ 3038629 h 91251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083131" h="9125176">
                <a:moveTo>
                  <a:pt x="0" y="6086547"/>
                </a:moveTo>
                <a:lnTo>
                  <a:pt x="2083131" y="6086547"/>
                </a:lnTo>
                <a:lnTo>
                  <a:pt x="2083131" y="9125176"/>
                </a:lnTo>
                <a:lnTo>
                  <a:pt x="0" y="9125176"/>
                </a:lnTo>
                <a:close/>
                <a:moveTo>
                  <a:pt x="0" y="0"/>
                </a:moveTo>
                <a:lnTo>
                  <a:pt x="2083131" y="0"/>
                </a:lnTo>
                <a:lnTo>
                  <a:pt x="2083131" y="3038629"/>
                </a:lnTo>
                <a:lnTo>
                  <a:pt x="0" y="3038629"/>
                </a:lnTo>
                <a:close/>
              </a:path>
            </a:pathLst>
          </a:cu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4" name="Freeform 73">
            <a:extLst>
              <a:ext uri="{FF2B5EF4-FFF2-40B4-BE49-F238E27FC236}">
                <a16:creationId xmlns:a16="http://schemas.microsoft.com/office/drawing/2014/main" id="{31BE3C69-248E-1947-E6EC-A8F909D0A7C7}"/>
              </a:ext>
            </a:extLst>
          </p:cNvPr>
          <p:cNvSpPr/>
          <p:nvPr/>
        </p:nvSpPr>
        <p:spPr>
          <a:xfrm>
            <a:off x="2856001" y="-1"/>
            <a:ext cx="2083131" cy="9125176"/>
          </a:xfrm>
          <a:custGeom>
            <a:avLst/>
            <a:gdLst>
              <a:gd name="csX0" fmla="*/ 0 w 2083131"/>
              <a:gd name="csY0" fmla="*/ 6086547 h 9125176"/>
              <a:gd name="csX1" fmla="*/ 2083131 w 2083131"/>
              <a:gd name="csY1" fmla="*/ 6086547 h 9125176"/>
              <a:gd name="csX2" fmla="*/ 2083131 w 2083131"/>
              <a:gd name="csY2" fmla="*/ 9125176 h 9125176"/>
              <a:gd name="csX3" fmla="*/ 0 w 2083131"/>
              <a:gd name="csY3" fmla="*/ 9125176 h 9125176"/>
              <a:gd name="csX4" fmla="*/ 0 w 2083131"/>
              <a:gd name="csY4" fmla="*/ 0 h 9125176"/>
              <a:gd name="csX5" fmla="*/ 2083131 w 2083131"/>
              <a:gd name="csY5" fmla="*/ 0 h 9125176"/>
              <a:gd name="csX6" fmla="*/ 2083131 w 2083131"/>
              <a:gd name="csY6" fmla="*/ 3038629 h 9125176"/>
              <a:gd name="csX7" fmla="*/ 0 w 2083131"/>
              <a:gd name="csY7" fmla="*/ 3038629 h 91251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083131" h="9125176">
                <a:moveTo>
                  <a:pt x="0" y="6086547"/>
                </a:moveTo>
                <a:lnTo>
                  <a:pt x="2083131" y="6086547"/>
                </a:lnTo>
                <a:lnTo>
                  <a:pt x="2083131" y="9125176"/>
                </a:lnTo>
                <a:lnTo>
                  <a:pt x="0" y="9125176"/>
                </a:lnTo>
                <a:close/>
                <a:moveTo>
                  <a:pt x="0" y="0"/>
                </a:moveTo>
                <a:lnTo>
                  <a:pt x="2083131" y="0"/>
                </a:lnTo>
                <a:lnTo>
                  <a:pt x="2083131" y="3038629"/>
                </a:lnTo>
                <a:lnTo>
                  <a:pt x="0" y="3038629"/>
                </a:lnTo>
                <a:close/>
              </a:path>
            </a:pathLst>
          </a:cu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5" name="Freeform 74">
            <a:extLst>
              <a:ext uri="{FF2B5EF4-FFF2-40B4-BE49-F238E27FC236}">
                <a16:creationId xmlns:a16="http://schemas.microsoft.com/office/drawing/2014/main" id="{43C7A28E-4A03-F30C-F896-0A3760E4A5CF}"/>
              </a:ext>
            </a:extLst>
          </p:cNvPr>
          <p:cNvSpPr/>
          <p:nvPr/>
        </p:nvSpPr>
        <p:spPr>
          <a:xfrm>
            <a:off x="5066513" y="-1"/>
            <a:ext cx="2083131" cy="9125176"/>
          </a:xfrm>
          <a:custGeom>
            <a:avLst/>
            <a:gdLst>
              <a:gd name="csX0" fmla="*/ 0 w 2083131"/>
              <a:gd name="csY0" fmla="*/ 6086547 h 9125176"/>
              <a:gd name="csX1" fmla="*/ 2083131 w 2083131"/>
              <a:gd name="csY1" fmla="*/ 6086547 h 9125176"/>
              <a:gd name="csX2" fmla="*/ 2083131 w 2083131"/>
              <a:gd name="csY2" fmla="*/ 9125176 h 9125176"/>
              <a:gd name="csX3" fmla="*/ 0 w 2083131"/>
              <a:gd name="csY3" fmla="*/ 9125176 h 9125176"/>
              <a:gd name="csX4" fmla="*/ 0 w 2083131"/>
              <a:gd name="csY4" fmla="*/ 0 h 9125176"/>
              <a:gd name="csX5" fmla="*/ 2083131 w 2083131"/>
              <a:gd name="csY5" fmla="*/ 0 h 9125176"/>
              <a:gd name="csX6" fmla="*/ 2083131 w 2083131"/>
              <a:gd name="csY6" fmla="*/ 3038629 h 9125176"/>
              <a:gd name="csX7" fmla="*/ 0 w 2083131"/>
              <a:gd name="csY7" fmla="*/ 3038629 h 91251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083131" h="9125176">
                <a:moveTo>
                  <a:pt x="0" y="6086547"/>
                </a:moveTo>
                <a:lnTo>
                  <a:pt x="2083131" y="6086547"/>
                </a:lnTo>
                <a:lnTo>
                  <a:pt x="2083131" y="9125176"/>
                </a:lnTo>
                <a:lnTo>
                  <a:pt x="0" y="9125176"/>
                </a:lnTo>
                <a:close/>
                <a:moveTo>
                  <a:pt x="0" y="0"/>
                </a:moveTo>
                <a:lnTo>
                  <a:pt x="2083131" y="0"/>
                </a:lnTo>
                <a:lnTo>
                  <a:pt x="2083131" y="3038629"/>
                </a:lnTo>
                <a:lnTo>
                  <a:pt x="0" y="3038629"/>
                </a:lnTo>
                <a:close/>
              </a:path>
            </a:pathLst>
          </a:cu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6" name="Freeform 75">
            <a:extLst>
              <a:ext uri="{FF2B5EF4-FFF2-40B4-BE49-F238E27FC236}">
                <a16:creationId xmlns:a16="http://schemas.microsoft.com/office/drawing/2014/main" id="{96D2BB28-A419-142E-7696-BA37750CE2FC}"/>
              </a:ext>
            </a:extLst>
          </p:cNvPr>
          <p:cNvSpPr/>
          <p:nvPr/>
        </p:nvSpPr>
        <p:spPr>
          <a:xfrm>
            <a:off x="7277025" y="-1"/>
            <a:ext cx="2083131" cy="9125176"/>
          </a:xfrm>
          <a:custGeom>
            <a:avLst/>
            <a:gdLst>
              <a:gd name="csX0" fmla="*/ 0 w 2083131"/>
              <a:gd name="csY0" fmla="*/ 6086547 h 9125176"/>
              <a:gd name="csX1" fmla="*/ 2083131 w 2083131"/>
              <a:gd name="csY1" fmla="*/ 6086547 h 9125176"/>
              <a:gd name="csX2" fmla="*/ 2083131 w 2083131"/>
              <a:gd name="csY2" fmla="*/ 9125176 h 9125176"/>
              <a:gd name="csX3" fmla="*/ 0 w 2083131"/>
              <a:gd name="csY3" fmla="*/ 9125176 h 9125176"/>
              <a:gd name="csX4" fmla="*/ 0 w 2083131"/>
              <a:gd name="csY4" fmla="*/ 0 h 9125176"/>
              <a:gd name="csX5" fmla="*/ 2083131 w 2083131"/>
              <a:gd name="csY5" fmla="*/ 0 h 9125176"/>
              <a:gd name="csX6" fmla="*/ 2083131 w 2083131"/>
              <a:gd name="csY6" fmla="*/ 3038629 h 9125176"/>
              <a:gd name="csX7" fmla="*/ 0 w 2083131"/>
              <a:gd name="csY7" fmla="*/ 3038629 h 91251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083131" h="9125176">
                <a:moveTo>
                  <a:pt x="0" y="6086547"/>
                </a:moveTo>
                <a:lnTo>
                  <a:pt x="2083131" y="6086547"/>
                </a:lnTo>
                <a:lnTo>
                  <a:pt x="2083131" y="9125176"/>
                </a:lnTo>
                <a:lnTo>
                  <a:pt x="0" y="9125176"/>
                </a:lnTo>
                <a:close/>
                <a:moveTo>
                  <a:pt x="0" y="0"/>
                </a:moveTo>
                <a:lnTo>
                  <a:pt x="2083131" y="0"/>
                </a:lnTo>
                <a:lnTo>
                  <a:pt x="2083131" y="3038629"/>
                </a:lnTo>
                <a:lnTo>
                  <a:pt x="0" y="3038629"/>
                </a:lnTo>
                <a:close/>
              </a:path>
            </a:pathLst>
          </a:cu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7" name="Freeform 76">
            <a:extLst>
              <a:ext uri="{FF2B5EF4-FFF2-40B4-BE49-F238E27FC236}">
                <a16:creationId xmlns:a16="http://schemas.microsoft.com/office/drawing/2014/main" id="{E655E115-2FCA-D582-6F0F-846CF64CA4BC}"/>
              </a:ext>
            </a:extLst>
          </p:cNvPr>
          <p:cNvSpPr/>
          <p:nvPr/>
        </p:nvSpPr>
        <p:spPr>
          <a:xfrm>
            <a:off x="9487538" y="-1"/>
            <a:ext cx="2083131" cy="9125176"/>
          </a:xfrm>
          <a:custGeom>
            <a:avLst/>
            <a:gdLst>
              <a:gd name="csX0" fmla="*/ 0 w 2083131"/>
              <a:gd name="csY0" fmla="*/ 6086547 h 9125176"/>
              <a:gd name="csX1" fmla="*/ 2083131 w 2083131"/>
              <a:gd name="csY1" fmla="*/ 6086547 h 9125176"/>
              <a:gd name="csX2" fmla="*/ 2083131 w 2083131"/>
              <a:gd name="csY2" fmla="*/ 9125176 h 9125176"/>
              <a:gd name="csX3" fmla="*/ 0 w 2083131"/>
              <a:gd name="csY3" fmla="*/ 9125176 h 9125176"/>
              <a:gd name="csX4" fmla="*/ 0 w 2083131"/>
              <a:gd name="csY4" fmla="*/ 0 h 9125176"/>
              <a:gd name="csX5" fmla="*/ 2083131 w 2083131"/>
              <a:gd name="csY5" fmla="*/ 0 h 9125176"/>
              <a:gd name="csX6" fmla="*/ 2083131 w 2083131"/>
              <a:gd name="csY6" fmla="*/ 3038629 h 9125176"/>
              <a:gd name="csX7" fmla="*/ 0 w 2083131"/>
              <a:gd name="csY7" fmla="*/ 3038629 h 91251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083131" h="9125176">
                <a:moveTo>
                  <a:pt x="0" y="6086547"/>
                </a:moveTo>
                <a:lnTo>
                  <a:pt x="2083131" y="6086547"/>
                </a:lnTo>
                <a:lnTo>
                  <a:pt x="2083131" y="9125176"/>
                </a:lnTo>
                <a:lnTo>
                  <a:pt x="0" y="9125176"/>
                </a:lnTo>
                <a:close/>
                <a:moveTo>
                  <a:pt x="0" y="0"/>
                </a:moveTo>
                <a:lnTo>
                  <a:pt x="2083131" y="0"/>
                </a:lnTo>
                <a:lnTo>
                  <a:pt x="2083131" y="3038629"/>
                </a:lnTo>
                <a:lnTo>
                  <a:pt x="0" y="3038629"/>
                </a:lnTo>
                <a:close/>
              </a:path>
            </a:pathLst>
          </a:cu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extBox 1">
            <a:extLst>
              <a:ext uri="{FF2B5EF4-FFF2-40B4-BE49-F238E27FC236}">
                <a16:creationId xmlns:a16="http://schemas.microsoft.com/office/drawing/2014/main" id="{2932E028-AE13-25A4-B11D-23FF4D9E06ED}"/>
              </a:ext>
            </a:extLst>
          </p:cNvPr>
          <p:cNvSpPr txBox="1"/>
          <p:nvPr/>
        </p:nvSpPr>
        <p:spPr>
          <a:xfrm>
            <a:off x="788894" y="614348"/>
            <a:ext cx="6096000" cy="184666"/>
          </a:xfrm>
          <a:prstGeom prst="rect">
            <a:avLst/>
          </a:prstGeom>
          <a:noFill/>
        </p:spPr>
        <p:txBody>
          <a:bodyPr wrap="square" lIns="0" tIns="0" rIns="0" bIns="0">
            <a:spAutoFit/>
          </a:bodyPr>
          <a:lstStyle/>
          <a:p>
            <a:r>
              <a:rPr lang="en-CA" sz="1200" b="1" spc="200">
                <a:solidFill>
                  <a:srgbClr val="44A0AD"/>
                </a:solidFill>
                <a:effectLst/>
              </a:rPr>
              <a:t>INTERVENTION</a:t>
            </a:r>
          </a:p>
        </p:txBody>
      </p:sp>
      <p:sp>
        <p:nvSpPr>
          <p:cNvPr id="5" name="TextBox 4">
            <a:extLst>
              <a:ext uri="{FF2B5EF4-FFF2-40B4-BE49-F238E27FC236}">
                <a16:creationId xmlns:a16="http://schemas.microsoft.com/office/drawing/2014/main" id="{6F565553-F1E9-4D5C-5AA2-B41EC5CA9A37}"/>
              </a:ext>
            </a:extLst>
          </p:cNvPr>
          <p:cNvSpPr txBox="1"/>
          <p:nvPr/>
        </p:nvSpPr>
        <p:spPr>
          <a:xfrm>
            <a:off x="788894" y="868550"/>
            <a:ext cx="6577262" cy="738664"/>
          </a:xfrm>
          <a:prstGeom prst="rect">
            <a:avLst/>
          </a:prstGeom>
          <a:noFill/>
        </p:spPr>
        <p:txBody>
          <a:bodyPr wrap="square" lIns="0" tIns="0" rIns="0" bIns="0">
            <a:spAutoFit/>
          </a:bodyPr>
          <a:lstStyle/>
          <a:p>
            <a:r>
              <a:rPr lang="en-CA" sz="2400">
                <a:solidFill>
                  <a:schemeClr val="accent4"/>
                </a:solidFill>
              </a:rPr>
              <a:t>What makes peer </a:t>
            </a:r>
            <a:br>
              <a:rPr lang="en-CA" sz="2400">
                <a:solidFill>
                  <a:schemeClr val="accent4"/>
                </a:solidFill>
              </a:rPr>
            </a:br>
            <a:r>
              <a:rPr lang="en-CA" sz="2400">
                <a:solidFill>
                  <a:schemeClr val="accent4"/>
                </a:solidFill>
              </a:rPr>
              <a:t>support groups work?</a:t>
            </a:r>
            <a:endParaRPr lang="en-CA" sz="2400">
              <a:solidFill>
                <a:schemeClr val="accent4"/>
              </a:solidFill>
              <a:effectLst/>
            </a:endParaRPr>
          </a:p>
        </p:txBody>
      </p:sp>
      <p:sp>
        <p:nvSpPr>
          <p:cNvPr id="7" name="TextBox 6">
            <a:extLst>
              <a:ext uri="{FF2B5EF4-FFF2-40B4-BE49-F238E27FC236}">
                <a16:creationId xmlns:a16="http://schemas.microsoft.com/office/drawing/2014/main" id="{3B166870-DC12-3250-E8F3-29F5F0479F2F}"/>
              </a:ext>
            </a:extLst>
          </p:cNvPr>
          <p:cNvSpPr txBox="1"/>
          <p:nvPr/>
        </p:nvSpPr>
        <p:spPr>
          <a:xfrm>
            <a:off x="4278060" y="660515"/>
            <a:ext cx="7156006" cy="138499"/>
          </a:xfrm>
          <a:prstGeom prst="rect">
            <a:avLst/>
          </a:prstGeom>
          <a:noFill/>
        </p:spPr>
        <p:txBody>
          <a:bodyPr wrap="square" lIns="0" tIns="0" rIns="0" bIns="0" anchor="b">
            <a:spAutoFit/>
          </a:bodyPr>
          <a:lstStyle/>
          <a:p>
            <a:pPr algn="r">
              <a:spcBef>
                <a:spcPts val="2400"/>
              </a:spcBef>
            </a:pPr>
            <a:r>
              <a:rPr lang="en-US" sz="900" spc="100">
                <a:solidFill>
                  <a:schemeClr val="accent4">
                    <a:lumMod val="60000"/>
                    <a:lumOff val="40000"/>
                  </a:schemeClr>
                </a:solidFill>
                <a:cs typeface="Arial Hebrew" pitchFamily="2" charset="-79"/>
              </a:rPr>
              <a:t>SCALING AND SUSTAINING PEER SUPPORT GROUPS FOR SUBSTANCE-AFFECTED FAMILIES</a:t>
            </a:r>
          </a:p>
        </p:txBody>
      </p:sp>
      <p:sp>
        <p:nvSpPr>
          <p:cNvPr id="19" name="TextBox 18">
            <a:extLst>
              <a:ext uri="{FF2B5EF4-FFF2-40B4-BE49-F238E27FC236}">
                <a16:creationId xmlns:a16="http://schemas.microsoft.com/office/drawing/2014/main" id="{93DDE548-6E73-AC71-20AA-6CCAD3014E1A}"/>
              </a:ext>
            </a:extLst>
          </p:cNvPr>
          <p:cNvSpPr txBox="1"/>
          <p:nvPr/>
        </p:nvSpPr>
        <p:spPr>
          <a:xfrm>
            <a:off x="804218" y="5525507"/>
            <a:ext cx="1809926" cy="553998"/>
          </a:xfrm>
          <a:prstGeom prst="rect">
            <a:avLst/>
          </a:prstGeom>
          <a:noFill/>
        </p:spPr>
        <p:txBody>
          <a:bodyPr wrap="square" lIns="0" tIns="0" rIns="0" bIns="0">
            <a:spAutoFit/>
          </a:bodyPr>
          <a:lstStyle/>
          <a:p>
            <a:r>
              <a:rPr lang="en-CA" sz="1200" b="1" spc="200">
                <a:solidFill>
                  <a:schemeClr val="accent1"/>
                </a:solidFill>
              </a:rPr>
              <a:t>CONTEXT 1</a:t>
            </a:r>
            <a:endParaRPr lang="en-CA" sz="1200" b="1" spc="200">
              <a:solidFill>
                <a:schemeClr val="accent1"/>
              </a:solidFill>
              <a:effectLst/>
            </a:endParaRPr>
          </a:p>
          <a:p>
            <a:r>
              <a:rPr lang="en-US" sz="1200">
                <a:solidFill>
                  <a:schemeClr val="tx2"/>
                </a:solidFill>
              </a:rPr>
              <a:t>Strong organizational support</a:t>
            </a:r>
          </a:p>
        </p:txBody>
      </p:sp>
      <p:sp>
        <p:nvSpPr>
          <p:cNvPr id="25" name="TextBox 24">
            <a:extLst>
              <a:ext uri="{FF2B5EF4-FFF2-40B4-BE49-F238E27FC236}">
                <a16:creationId xmlns:a16="http://schemas.microsoft.com/office/drawing/2014/main" id="{6375B089-E6F4-9056-7DB6-7F658F4C13A4}"/>
              </a:ext>
            </a:extLst>
          </p:cNvPr>
          <p:cNvSpPr txBox="1"/>
          <p:nvPr/>
        </p:nvSpPr>
        <p:spPr>
          <a:xfrm>
            <a:off x="2980273" y="3040356"/>
            <a:ext cx="1804139" cy="553998"/>
          </a:xfrm>
          <a:prstGeom prst="rect">
            <a:avLst/>
          </a:prstGeom>
          <a:noFill/>
        </p:spPr>
        <p:txBody>
          <a:bodyPr wrap="square" lIns="0" tIns="0" rIns="0" bIns="0">
            <a:spAutoFit/>
          </a:bodyPr>
          <a:lstStyle/>
          <a:p>
            <a:r>
              <a:rPr lang="en-CA" sz="1200" b="1" spc="200">
                <a:solidFill>
                  <a:schemeClr val="accent1"/>
                </a:solidFill>
              </a:rPr>
              <a:t>CONTEXT 2</a:t>
            </a:r>
            <a:endParaRPr lang="en-CA" sz="1200" b="1" spc="200">
              <a:solidFill>
                <a:schemeClr val="accent1"/>
              </a:solidFill>
              <a:effectLst/>
            </a:endParaRPr>
          </a:p>
          <a:p>
            <a:r>
              <a:rPr lang="en-CA" sz="1200">
                <a:latin typeface="Segoe UI" panose="020B0502040204020203" pitchFamily="34" charset="0"/>
              </a:rPr>
              <a:t>Skilled facilitators (lived experience + structure)</a:t>
            </a:r>
            <a:endParaRPr lang="en-US" sz="1200">
              <a:solidFill>
                <a:schemeClr val="tx2"/>
              </a:solidFill>
            </a:endParaRPr>
          </a:p>
        </p:txBody>
      </p:sp>
      <p:sp>
        <p:nvSpPr>
          <p:cNvPr id="26" name="TextBox 25">
            <a:extLst>
              <a:ext uri="{FF2B5EF4-FFF2-40B4-BE49-F238E27FC236}">
                <a16:creationId xmlns:a16="http://schemas.microsoft.com/office/drawing/2014/main" id="{EBF60DCE-D298-33D7-CD04-A8ECF8D32424}"/>
              </a:ext>
            </a:extLst>
          </p:cNvPr>
          <p:cNvSpPr txBox="1"/>
          <p:nvPr/>
        </p:nvSpPr>
        <p:spPr>
          <a:xfrm>
            <a:off x="5191038" y="5525507"/>
            <a:ext cx="1804139" cy="369332"/>
          </a:xfrm>
          <a:prstGeom prst="rect">
            <a:avLst/>
          </a:prstGeom>
          <a:noFill/>
        </p:spPr>
        <p:txBody>
          <a:bodyPr wrap="square" lIns="0" tIns="0" rIns="0" bIns="0">
            <a:spAutoFit/>
          </a:bodyPr>
          <a:lstStyle/>
          <a:p>
            <a:r>
              <a:rPr lang="en-CA" sz="1200" b="1" spc="200">
                <a:solidFill>
                  <a:schemeClr val="accent1"/>
                </a:solidFill>
              </a:rPr>
              <a:t>CONTEXT 3</a:t>
            </a:r>
            <a:endParaRPr lang="en-CA" sz="1200" b="1" spc="200">
              <a:solidFill>
                <a:schemeClr val="accent1"/>
              </a:solidFill>
              <a:effectLst/>
            </a:endParaRPr>
          </a:p>
          <a:p>
            <a:r>
              <a:rPr lang="en-CA" sz="1200">
                <a:latin typeface="Segoe UI" panose="020B0502040204020203" pitchFamily="34" charset="0"/>
              </a:rPr>
              <a:t>Positive group culture</a:t>
            </a:r>
            <a:endParaRPr lang="en-US" sz="1200">
              <a:solidFill>
                <a:schemeClr val="tx2"/>
              </a:solidFill>
            </a:endParaRPr>
          </a:p>
        </p:txBody>
      </p:sp>
      <p:sp>
        <p:nvSpPr>
          <p:cNvPr id="27" name="TextBox 26">
            <a:extLst>
              <a:ext uri="{FF2B5EF4-FFF2-40B4-BE49-F238E27FC236}">
                <a16:creationId xmlns:a16="http://schemas.microsoft.com/office/drawing/2014/main" id="{6D5CA62A-DF7C-0694-113C-97CBF328AA88}"/>
              </a:ext>
            </a:extLst>
          </p:cNvPr>
          <p:cNvSpPr txBox="1"/>
          <p:nvPr/>
        </p:nvSpPr>
        <p:spPr>
          <a:xfrm>
            <a:off x="7401802" y="3040356"/>
            <a:ext cx="1804139" cy="553998"/>
          </a:xfrm>
          <a:prstGeom prst="rect">
            <a:avLst/>
          </a:prstGeom>
          <a:noFill/>
        </p:spPr>
        <p:txBody>
          <a:bodyPr wrap="square" lIns="0" tIns="0" rIns="0" bIns="0">
            <a:spAutoFit/>
          </a:bodyPr>
          <a:lstStyle/>
          <a:p>
            <a:r>
              <a:rPr lang="en-CA" sz="1200" b="1" spc="200" dirty="0">
                <a:solidFill>
                  <a:schemeClr val="accent1"/>
                </a:solidFill>
              </a:rPr>
              <a:t>PROGRAM PILLARS</a:t>
            </a:r>
            <a:endParaRPr lang="en-CA" sz="1200" b="1" spc="200" dirty="0">
              <a:solidFill>
                <a:schemeClr val="accent1"/>
              </a:solidFill>
              <a:effectLst/>
            </a:endParaRPr>
          </a:p>
          <a:p>
            <a:r>
              <a:rPr lang="en-CA" sz="1200" dirty="0">
                <a:latin typeface="Segoe UI" panose="020B0502040204020203" pitchFamily="34" charset="0"/>
              </a:rPr>
              <a:t>Support, education, skills</a:t>
            </a:r>
            <a:endParaRPr lang="en-US" sz="1200" dirty="0">
              <a:solidFill>
                <a:schemeClr val="tx2"/>
              </a:solidFill>
            </a:endParaRPr>
          </a:p>
        </p:txBody>
      </p:sp>
      <p:sp>
        <p:nvSpPr>
          <p:cNvPr id="28" name="TextBox 27">
            <a:extLst>
              <a:ext uri="{FF2B5EF4-FFF2-40B4-BE49-F238E27FC236}">
                <a16:creationId xmlns:a16="http://schemas.microsoft.com/office/drawing/2014/main" id="{C49E356C-2B78-68BC-024C-162A34EA346E}"/>
              </a:ext>
            </a:extLst>
          </p:cNvPr>
          <p:cNvSpPr txBox="1"/>
          <p:nvPr/>
        </p:nvSpPr>
        <p:spPr>
          <a:xfrm>
            <a:off x="9624142" y="5525507"/>
            <a:ext cx="1804139" cy="553998"/>
          </a:xfrm>
          <a:prstGeom prst="rect">
            <a:avLst/>
          </a:prstGeom>
          <a:noFill/>
        </p:spPr>
        <p:txBody>
          <a:bodyPr wrap="square" lIns="0" tIns="0" rIns="0" bIns="0">
            <a:spAutoFit/>
          </a:bodyPr>
          <a:lstStyle/>
          <a:p>
            <a:r>
              <a:rPr lang="en-CA" sz="1200" b="1" spc="200" dirty="0">
                <a:solidFill>
                  <a:schemeClr val="accent1"/>
                </a:solidFill>
              </a:rPr>
              <a:t>OUTCOMES</a:t>
            </a:r>
            <a:endParaRPr lang="en-CA" sz="1200" b="1" spc="200" dirty="0">
              <a:solidFill>
                <a:schemeClr val="accent1"/>
              </a:solidFill>
              <a:effectLst/>
            </a:endParaRPr>
          </a:p>
          <a:p>
            <a:r>
              <a:rPr lang="en-US" sz="1200" dirty="0">
                <a:latin typeface="Segoe UI" panose="020B0502040204020203" pitchFamily="34" charset="0"/>
              </a:rPr>
              <a:t>e.g. increased self efficacy, decreased isolation</a:t>
            </a:r>
            <a:endParaRPr lang="en-US" sz="1200" dirty="0">
              <a:solidFill>
                <a:schemeClr val="tx2"/>
              </a:solidFill>
            </a:endParaRPr>
          </a:p>
        </p:txBody>
      </p:sp>
    </p:spTree>
    <p:extLst>
      <p:ext uri="{BB962C8B-B14F-4D97-AF65-F5344CB8AC3E}">
        <p14:creationId xmlns:p14="http://schemas.microsoft.com/office/powerpoint/2010/main" val="3833692476"/>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fill="hold" grpId="0" nodeType="withEffect" p14:presetBounceEnd="50000">
                                      <p:stCondLst>
                                        <p:cond delay="0"/>
                                      </p:stCondLst>
                                      <p:childTnLst>
                                        <p:animMotion origin="layout" path="M -1.45833E-6 2.22222E-6 L -1.45833E-6 -0.12361 " pathEditMode="relative" rAng="0" ptsTypes="AA" p14:bounceEnd="50000">
                                          <p:cBhvr>
                                            <p:cTn id="6" dur="500" fill="hold"/>
                                            <p:tgtEl>
                                              <p:spTgt spid="73"/>
                                            </p:tgtEl>
                                            <p:attrNameLst>
                                              <p:attrName>ppt_x</p:attrName>
                                              <p:attrName>ppt_y</p:attrName>
                                            </p:attrNameLst>
                                          </p:cBhvr>
                                          <p:rCtr x="0" y="-6181"/>
                                        </p:animMotion>
                                      </p:childTnLst>
                                    </p:cTn>
                                  </p:par>
                                  <p:par>
                                    <p:cTn id="7" presetID="22" presetClass="entr" presetSubtype="8"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animEffect transition="in" filter="wipe(left)">
                                          <p:cBhvr>
                                            <p:cTn id="9" dur="500"/>
                                            <p:tgtEl>
                                              <p:spTgt spid="19"/>
                                            </p:tgtEl>
                                          </p:cBhvr>
                                        </p:animEffect>
                                      </p:childTnLst>
                                    </p:cTn>
                                  </p:par>
                                  <p:par>
                                    <p:cTn id="10" presetID="0" presetClass="path" presetSubtype="0" accel="50000" fill="hold" grpId="0" nodeType="withEffect" p14:presetBounceEnd="50000">
                                      <p:stCondLst>
                                        <p:cond delay="0"/>
                                      </p:stCondLst>
                                      <p:childTnLst>
                                        <p:animMotion origin="layout" path="M -1.45833E-6 2.22222E-6 L -1.45833E-6 0.11944 " pathEditMode="relative" rAng="0" ptsTypes="AA" p14:bounceEnd="50000">
                                          <p:cBhvr>
                                            <p:cTn id="11" dur="500" fill="hold"/>
                                            <p:tgtEl>
                                              <p:spTgt spid="74"/>
                                            </p:tgtEl>
                                            <p:attrNameLst>
                                              <p:attrName>ppt_x</p:attrName>
                                              <p:attrName>ppt_y</p:attrName>
                                            </p:attrNameLst>
                                          </p:cBhvr>
                                          <p:rCtr x="0" y="5972"/>
                                        </p:animMotion>
                                      </p:childTnLst>
                                    </p:cTn>
                                  </p:par>
                                  <p:par>
                                    <p:cTn id="12" presetID="22" presetClass="entr" presetSubtype="8" fill="hold" grpId="0" nodeType="with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wipe(left)">
                                          <p:cBhvr>
                                            <p:cTn id="14" dur="500"/>
                                            <p:tgtEl>
                                              <p:spTgt spid="25"/>
                                            </p:tgtEl>
                                          </p:cBhvr>
                                        </p:animEffect>
                                      </p:childTnLst>
                                    </p:cTn>
                                  </p:par>
                                  <p:par>
                                    <p:cTn id="15" presetID="0" presetClass="path" presetSubtype="0" accel="50000" fill="hold" grpId="0" nodeType="withEffect" p14:presetBounceEnd="50000">
                                      <p:stCondLst>
                                        <p:cond delay="0"/>
                                      </p:stCondLst>
                                      <p:childTnLst>
                                        <p:animMotion origin="layout" path="M -1.66667E-6 2.22222E-6 L -1.66667E-6 -0.12014 " pathEditMode="relative" rAng="0" ptsTypes="AA" p14:bounceEnd="50000">
                                          <p:cBhvr>
                                            <p:cTn id="16" dur="500" fill="hold"/>
                                            <p:tgtEl>
                                              <p:spTgt spid="75"/>
                                            </p:tgtEl>
                                            <p:attrNameLst>
                                              <p:attrName>ppt_x</p:attrName>
                                              <p:attrName>ppt_y</p:attrName>
                                            </p:attrNameLst>
                                          </p:cBhvr>
                                          <p:rCtr x="0" y="-6019"/>
                                        </p:animMotion>
                                      </p:childTnLst>
                                    </p:cTn>
                                  </p:par>
                                  <p:par>
                                    <p:cTn id="17" presetID="22" presetClass="entr" presetSubtype="8"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ipe(left)">
                                          <p:cBhvr>
                                            <p:cTn id="19" dur="500"/>
                                            <p:tgtEl>
                                              <p:spTgt spid="26"/>
                                            </p:tgtEl>
                                          </p:cBhvr>
                                        </p:animEffect>
                                      </p:childTnLst>
                                    </p:cTn>
                                  </p:par>
                                  <p:par>
                                    <p:cTn id="20" presetID="0" presetClass="path" presetSubtype="0" accel="50000" fill="hold" grpId="0" nodeType="withEffect" p14:presetBounceEnd="50000">
                                      <p:stCondLst>
                                        <p:cond delay="0"/>
                                      </p:stCondLst>
                                      <p:childTnLst>
                                        <p:animMotion origin="layout" path="M -1.66667E-6 2.22222E-6 L -0.00156 0.11782 " pathEditMode="relative" rAng="0" ptsTypes="AA" p14:bounceEnd="50000">
                                          <p:cBhvr>
                                            <p:cTn id="21" dur="500" fill="hold"/>
                                            <p:tgtEl>
                                              <p:spTgt spid="76"/>
                                            </p:tgtEl>
                                            <p:attrNameLst>
                                              <p:attrName>ppt_x</p:attrName>
                                              <p:attrName>ppt_y</p:attrName>
                                            </p:attrNameLst>
                                          </p:cBhvr>
                                          <p:rCtr x="-78" y="5880"/>
                                        </p:animMotion>
                                      </p:childTnLst>
                                    </p:cTn>
                                  </p:par>
                                  <p:par>
                                    <p:cTn id="22" presetID="22" presetClass="entr" presetSubtype="8" fill="hold" grpId="0" nodeType="with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wipe(left)">
                                          <p:cBhvr>
                                            <p:cTn id="24" dur="500"/>
                                            <p:tgtEl>
                                              <p:spTgt spid="27"/>
                                            </p:tgtEl>
                                          </p:cBhvr>
                                        </p:animEffect>
                                      </p:childTnLst>
                                    </p:cTn>
                                  </p:par>
                                  <p:par>
                                    <p:cTn id="25" presetID="0" presetClass="path" presetSubtype="0" accel="50000" fill="hold" grpId="0" nodeType="withEffect" p14:presetBounceEnd="50000">
                                      <p:stCondLst>
                                        <p:cond delay="0"/>
                                      </p:stCondLst>
                                      <p:childTnLst>
                                        <p:animMotion origin="layout" path="M -1.66667E-6 2.22222E-6 L -1.66667E-6 -0.11667 " pathEditMode="relative" rAng="0" ptsTypes="AA" p14:bounceEnd="50000">
                                          <p:cBhvr>
                                            <p:cTn id="26" dur="500" fill="hold"/>
                                            <p:tgtEl>
                                              <p:spTgt spid="77"/>
                                            </p:tgtEl>
                                            <p:attrNameLst>
                                              <p:attrName>ppt_x</p:attrName>
                                              <p:attrName>ppt_y</p:attrName>
                                            </p:attrNameLst>
                                          </p:cBhvr>
                                          <p:rCtr x="0" y="-5833"/>
                                        </p:animMotion>
                                      </p:childTnLst>
                                    </p:cTn>
                                  </p:par>
                                  <p:par>
                                    <p:cTn id="27" presetID="22" presetClass="entr" presetSubtype="8" fill="hold" grpId="0" nodeType="with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wipe(left)">
                                          <p:cBhvr>
                                            <p:cTn id="2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4" grpId="0" animBg="1"/>
          <p:bldP spid="75" grpId="0" animBg="1"/>
          <p:bldP spid="76" grpId="0" animBg="1"/>
          <p:bldP spid="77" grpId="0" animBg="1"/>
          <p:bldP spid="19" grpId="0"/>
          <p:bldP spid="25" grpId="0"/>
          <p:bldP spid="26" grpId="0"/>
          <p:bldP spid="27" grpId="0"/>
          <p:bldP spid="2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fill="hold" grpId="0" nodeType="withEffect">
                                      <p:stCondLst>
                                        <p:cond delay="0"/>
                                      </p:stCondLst>
                                      <p:childTnLst>
                                        <p:animMotion origin="layout" path="M -1.45833E-6 2.22222E-6 L -1.45833E-6 -0.12361 " pathEditMode="relative" rAng="0" ptsTypes="AA">
                                          <p:cBhvr>
                                            <p:cTn id="6" dur="500" fill="hold"/>
                                            <p:tgtEl>
                                              <p:spTgt spid="73"/>
                                            </p:tgtEl>
                                            <p:attrNameLst>
                                              <p:attrName>ppt_x</p:attrName>
                                              <p:attrName>ppt_y</p:attrName>
                                            </p:attrNameLst>
                                          </p:cBhvr>
                                          <p:rCtr x="0" y="-6181"/>
                                        </p:animMotion>
                                      </p:childTnLst>
                                    </p:cTn>
                                  </p:par>
                                  <p:par>
                                    <p:cTn id="7" presetID="22" presetClass="entr" presetSubtype="8"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animEffect transition="in" filter="wipe(left)">
                                          <p:cBhvr>
                                            <p:cTn id="9" dur="500"/>
                                            <p:tgtEl>
                                              <p:spTgt spid="19"/>
                                            </p:tgtEl>
                                          </p:cBhvr>
                                        </p:animEffect>
                                      </p:childTnLst>
                                    </p:cTn>
                                  </p:par>
                                  <p:par>
                                    <p:cTn id="10" presetID="0" presetClass="path" presetSubtype="0" accel="50000" fill="hold" grpId="0" nodeType="withEffect">
                                      <p:stCondLst>
                                        <p:cond delay="0"/>
                                      </p:stCondLst>
                                      <p:childTnLst>
                                        <p:animMotion origin="layout" path="M -1.45833E-6 2.22222E-6 L -1.45833E-6 0.11944 " pathEditMode="relative" rAng="0" ptsTypes="AA">
                                          <p:cBhvr>
                                            <p:cTn id="11" dur="500" fill="hold"/>
                                            <p:tgtEl>
                                              <p:spTgt spid="74"/>
                                            </p:tgtEl>
                                            <p:attrNameLst>
                                              <p:attrName>ppt_x</p:attrName>
                                              <p:attrName>ppt_y</p:attrName>
                                            </p:attrNameLst>
                                          </p:cBhvr>
                                          <p:rCtr x="0" y="5972"/>
                                        </p:animMotion>
                                      </p:childTnLst>
                                    </p:cTn>
                                  </p:par>
                                  <p:par>
                                    <p:cTn id="12" presetID="22" presetClass="entr" presetSubtype="8" fill="hold" grpId="0" nodeType="with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wipe(left)">
                                          <p:cBhvr>
                                            <p:cTn id="14" dur="500"/>
                                            <p:tgtEl>
                                              <p:spTgt spid="25"/>
                                            </p:tgtEl>
                                          </p:cBhvr>
                                        </p:animEffect>
                                      </p:childTnLst>
                                    </p:cTn>
                                  </p:par>
                                  <p:par>
                                    <p:cTn id="15" presetID="0" presetClass="path" presetSubtype="0" accel="50000" fill="hold" grpId="0" nodeType="withEffect">
                                      <p:stCondLst>
                                        <p:cond delay="0"/>
                                      </p:stCondLst>
                                      <p:childTnLst>
                                        <p:animMotion origin="layout" path="M -1.66667E-6 2.22222E-6 L -1.66667E-6 -0.12014 " pathEditMode="relative" rAng="0" ptsTypes="AA">
                                          <p:cBhvr>
                                            <p:cTn id="16" dur="500" fill="hold"/>
                                            <p:tgtEl>
                                              <p:spTgt spid="75"/>
                                            </p:tgtEl>
                                            <p:attrNameLst>
                                              <p:attrName>ppt_x</p:attrName>
                                              <p:attrName>ppt_y</p:attrName>
                                            </p:attrNameLst>
                                          </p:cBhvr>
                                          <p:rCtr x="0" y="-6019"/>
                                        </p:animMotion>
                                      </p:childTnLst>
                                    </p:cTn>
                                  </p:par>
                                  <p:par>
                                    <p:cTn id="17" presetID="22" presetClass="entr" presetSubtype="8"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ipe(left)">
                                          <p:cBhvr>
                                            <p:cTn id="19" dur="500"/>
                                            <p:tgtEl>
                                              <p:spTgt spid="26"/>
                                            </p:tgtEl>
                                          </p:cBhvr>
                                        </p:animEffect>
                                      </p:childTnLst>
                                    </p:cTn>
                                  </p:par>
                                  <p:par>
                                    <p:cTn id="20" presetID="0" presetClass="path" presetSubtype="0" accel="50000" fill="hold" grpId="0" nodeType="withEffect">
                                      <p:stCondLst>
                                        <p:cond delay="0"/>
                                      </p:stCondLst>
                                      <p:childTnLst>
                                        <p:animMotion origin="layout" path="M -1.66667E-6 2.22222E-6 L -0.00156 0.11782 " pathEditMode="relative" rAng="0" ptsTypes="AA">
                                          <p:cBhvr>
                                            <p:cTn id="21" dur="500" fill="hold"/>
                                            <p:tgtEl>
                                              <p:spTgt spid="76"/>
                                            </p:tgtEl>
                                            <p:attrNameLst>
                                              <p:attrName>ppt_x</p:attrName>
                                              <p:attrName>ppt_y</p:attrName>
                                            </p:attrNameLst>
                                          </p:cBhvr>
                                          <p:rCtr x="-78" y="5880"/>
                                        </p:animMotion>
                                      </p:childTnLst>
                                    </p:cTn>
                                  </p:par>
                                  <p:par>
                                    <p:cTn id="22" presetID="22" presetClass="entr" presetSubtype="8" fill="hold" grpId="0" nodeType="with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wipe(left)">
                                          <p:cBhvr>
                                            <p:cTn id="24" dur="500"/>
                                            <p:tgtEl>
                                              <p:spTgt spid="27"/>
                                            </p:tgtEl>
                                          </p:cBhvr>
                                        </p:animEffect>
                                      </p:childTnLst>
                                    </p:cTn>
                                  </p:par>
                                  <p:par>
                                    <p:cTn id="25" presetID="0" presetClass="path" presetSubtype="0" accel="50000" fill="hold" grpId="0" nodeType="withEffect">
                                      <p:stCondLst>
                                        <p:cond delay="0"/>
                                      </p:stCondLst>
                                      <p:childTnLst>
                                        <p:animMotion origin="layout" path="M -1.66667E-6 2.22222E-6 L -1.66667E-6 -0.11667 " pathEditMode="relative" rAng="0" ptsTypes="AA">
                                          <p:cBhvr>
                                            <p:cTn id="26" dur="500" fill="hold"/>
                                            <p:tgtEl>
                                              <p:spTgt spid="77"/>
                                            </p:tgtEl>
                                            <p:attrNameLst>
                                              <p:attrName>ppt_x</p:attrName>
                                              <p:attrName>ppt_y</p:attrName>
                                            </p:attrNameLst>
                                          </p:cBhvr>
                                          <p:rCtr x="0" y="-5833"/>
                                        </p:animMotion>
                                      </p:childTnLst>
                                    </p:cTn>
                                  </p:par>
                                  <p:par>
                                    <p:cTn id="27" presetID="22" presetClass="entr" presetSubtype="8" fill="hold" grpId="0" nodeType="with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wipe(left)">
                                          <p:cBhvr>
                                            <p:cTn id="2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4" grpId="0" animBg="1"/>
          <p:bldP spid="75" grpId="0" animBg="1"/>
          <p:bldP spid="76" grpId="0" animBg="1"/>
          <p:bldP spid="77" grpId="0" animBg="1"/>
          <p:bldP spid="19" grpId="0"/>
          <p:bldP spid="25" grpId="0"/>
          <p:bldP spid="26" grpId="0"/>
          <p:bldP spid="27" grpId="0"/>
          <p:bldP spid="28"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64" name="Picture 63">
            <a:extLst>
              <a:ext uri="{FF2B5EF4-FFF2-40B4-BE49-F238E27FC236}">
                <a16:creationId xmlns:a16="http://schemas.microsoft.com/office/drawing/2014/main" id="{C13321C8-0C45-7DAA-AE61-2C77C5614EDB}"/>
              </a:ext>
            </a:extLst>
          </p:cNvPr>
          <p:cNvPicPr>
            <a:picLocks/>
          </p:cNvPicPr>
          <p:nvPr/>
        </p:nvPicPr>
        <p:blipFill>
          <a:blip r:embed="rId3">
            <a:alphaModFix amt="26000"/>
          </a:blip>
          <a:stretch>
            <a:fillRect/>
          </a:stretch>
        </p:blipFill>
        <p:spPr>
          <a:xfrm>
            <a:off x="12871804" y="0"/>
            <a:ext cx="12192000" cy="6858000"/>
          </a:xfrm>
          <a:prstGeom prst="rect">
            <a:avLst/>
          </a:prstGeom>
          <a:noFill/>
        </p:spPr>
      </p:pic>
      <p:sp>
        <p:nvSpPr>
          <p:cNvPr id="106" name="TextBox 105">
            <a:extLst>
              <a:ext uri="{FF2B5EF4-FFF2-40B4-BE49-F238E27FC236}">
                <a16:creationId xmlns:a16="http://schemas.microsoft.com/office/drawing/2014/main" id="{E6E34286-8501-F30D-DD6D-022BBCC346E2}"/>
              </a:ext>
            </a:extLst>
          </p:cNvPr>
          <p:cNvSpPr txBox="1"/>
          <p:nvPr/>
        </p:nvSpPr>
        <p:spPr>
          <a:xfrm>
            <a:off x="6541400" y="2328845"/>
            <a:ext cx="6205816" cy="1200329"/>
          </a:xfrm>
          <a:prstGeom prst="rect">
            <a:avLst/>
          </a:prstGeom>
          <a:noFill/>
        </p:spPr>
        <p:txBody>
          <a:bodyPr wrap="square">
            <a:spAutoFit/>
          </a:bodyPr>
          <a:lstStyle/>
          <a:p>
            <a:r>
              <a:rPr lang="en-US" sz="7200" b="1">
                <a:solidFill>
                  <a:schemeClr val="accent4">
                    <a:lumMod val="60000"/>
                    <a:lumOff val="40000"/>
                  </a:schemeClr>
                </a:solidFill>
              </a:rPr>
              <a:t>12</a:t>
            </a:r>
            <a:r>
              <a:rPr lang="en-US" sz="7200">
                <a:solidFill>
                  <a:schemeClr val="accent4">
                    <a:lumMod val="60000"/>
                    <a:lumOff val="40000"/>
                  </a:schemeClr>
                </a:solidFill>
              </a:rPr>
              <a:t> weeks</a:t>
            </a:r>
          </a:p>
        </p:txBody>
      </p:sp>
      <p:sp>
        <p:nvSpPr>
          <p:cNvPr id="108" name="TextBox 107">
            <a:extLst>
              <a:ext uri="{FF2B5EF4-FFF2-40B4-BE49-F238E27FC236}">
                <a16:creationId xmlns:a16="http://schemas.microsoft.com/office/drawing/2014/main" id="{8B7A9C32-1E4D-8990-16B8-8BD3CB2AD370}"/>
              </a:ext>
            </a:extLst>
          </p:cNvPr>
          <p:cNvSpPr txBox="1"/>
          <p:nvPr/>
        </p:nvSpPr>
        <p:spPr>
          <a:xfrm>
            <a:off x="7059079" y="4862350"/>
            <a:ext cx="6098240" cy="1200329"/>
          </a:xfrm>
          <a:prstGeom prst="rect">
            <a:avLst/>
          </a:prstGeom>
          <a:noFill/>
        </p:spPr>
        <p:txBody>
          <a:bodyPr wrap="square">
            <a:spAutoFit/>
          </a:bodyPr>
          <a:lstStyle/>
          <a:p>
            <a:r>
              <a:rPr lang="en-US" sz="7200" b="1">
                <a:solidFill>
                  <a:schemeClr val="accent4">
                    <a:lumMod val="60000"/>
                    <a:lumOff val="40000"/>
                  </a:schemeClr>
                </a:solidFill>
              </a:rPr>
              <a:t>2</a:t>
            </a:r>
            <a:r>
              <a:rPr lang="en-US" sz="7200">
                <a:solidFill>
                  <a:schemeClr val="accent4">
                    <a:lumMod val="60000"/>
                    <a:lumOff val="40000"/>
                  </a:schemeClr>
                </a:solidFill>
              </a:rPr>
              <a:t> </a:t>
            </a:r>
            <a:r>
              <a:rPr lang="en-US" sz="7200" err="1">
                <a:solidFill>
                  <a:schemeClr val="accent4">
                    <a:lumMod val="60000"/>
                    <a:lumOff val="40000"/>
                  </a:schemeClr>
                </a:solidFill>
              </a:rPr>
              <a:t>hrs</a:t>
            </a:r>
            <a:r>
              <a:rPr lang="en-US" sz="7200">
                <a:solidFill>
                  <a:schemeClr val="accent4">
                    <a:lumMod val="60000"/>
                    <a:lumOff val="40000"/>
                  </a:schemeClr>
                </a:solidFill>
              </a:rPr>
              <a:t>/week</a:t>
            </a:r>
          </a:p>
        </p:txBody>
      </p:sp>
      <p:sp>
        <p:nvSpPr>
          <p:cNvPr id="109" name="Rectangle 108">
            <a:extLst>
              <a:ext uri="{FF2B5EF4-FFF2-40B4-BE49-F238E27FC236}">
                <a16:creationId xmlns:a16="http://schemas.microsoft.com/office/drawing/2014/main" id="{8FC2BBCE-19B8-629F-41B6-1278271EB234}"/>
              </a:ext>
            </a:extLst>
          </p:cNvPr>
          <p:cNvSpPr/>
          <p:nvPr/>
        </p:nvSpPr>
        <p:spPr>
          <a:xfrm>
            <a:off x="775102" y="2291260"/>
            <a:ext cx="2533847" cy="3800258"/>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Rectangle 109">
            <a:extLst>
              <a:ext uri="{FF2B5EF4-FFF2-40B4-BE49-F238E27FC236}">
                <a16:creationId xmlns:a16="http://schemas.microsoft.com/office/drawing/2014/main" id="{0D98EB7D-CDA4-52C8-1B8A-6C24E54936F4}"/>
              </a:ext>
            </a:extLst>
          </p:cNvPr>
          <p:cNvSpPr/>
          <p:nvPr/>
        </p:nvSpPr>
        <p:spPr>
          <a:xfrm>
            <a:off x="3309293" y="2291260"/>
            <a:ext cx="2533163" cy="3800258"/>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75000"/>
                </a:schemeClr>
              </a:solidFill>
            </a:endParaRPr>
          </a:p>
        </p:txBody>
      </p:sp>
      <p:grpSp>
        <p:nvGrpSpPr>
          <p:cNvPr id="62" name="Group 61">
            <a:extLst>
              <a:ext uri="{FF2B5EF4-FFF2-40B4-BE49-F238E27FC236}">
                <a16:creationId xmlns:a16="http://schemas.microsoft.com/office/drawing/2014/main" id="{78C51519-440B-409D-593C-CD13130E0C63}"/>
              </a:ext>
            </a:extLst>
          </p:cNvPr>
          <p:cNvGrpSpPr>
            <a:grpSpLocks noGrp="1" noUngrp="1" noRot="1" noChangeAspect="1" noMove="1" noResize="1"/>
          </p:cNvGrpSpPr>
          <p:nvPr/>
        </p:nvGrpSpPr>
        <p:grpSpPr>
          <a:xfrm>
            <a:off x="775445" y="2291260"/>
            <a:ext cx="5067011" cy="3800258"/>
            <a:chOff x="1732547" y="1780673"/>
            <a:chExt cx="3657600" cy="2743200"/>
          </a:xfrm>
        </p:grpSpPr>
        <p:sp>
          <p:nvSpPr>
            <p:cNvPr id="2" name="Oval 1">
              <a:extLst>
                <a:ext uri="{FF2B5EF4-FFF2-40B4-BE49-F238E27FC236}">
                  <a16:creationId xmlns:a16="http://schemas.microsoft.com/office/drawing/2014/main" id="{AE27FDAA-DF91-D312-72D1-398167EE148D}"/>
                </a:ext>
              </a:extLst>
            </p:cNvPr>
            <p:cNvSpPr>
              <a:spLocks noGrp="1" noRot="1" noMove="1" noResize="1" noEditPoints="1" noAdjustHandles="1" noChangeArrowheads="1" noChangeShapeType="1"/>
            </p:cNvSpPr>
            <p:nvPr/>
          </p:nvSpPr>
          <p:spPr>
            <a:xfrm>
              <a:off x="1732547" y="1780673"/>
              <a:ext cx="914400" cy="9144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7B14C908-69E5-BE7C-333D-E89C1B0B7D46}"/>
                </a:ext>
              </a:extLst>
            </p:cNvPr>
            <p:cNvSpPr>
              <a:spLocks noGrp="1" noRot="1" noMove="1" noResize="1" noEditPoints="1" noAdjustHandles="1" noChangeArrowheads="1" noChangeShapeType="1"/>
            </p:cNvSpPr>
            <p:nvPr/>
          </p:nvSpPr>
          <p:spPr>
            <a:xfrm>
              <a:off x="2646947" y="1780673"/>
              <a:ext cx="914400" cy="9144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94955D18-E949-6151-72D2-50AF0E9D0BA9}"/>
                </a:ext>
              </a:extLst>
            </p:cNvPr>
            <p:cNvSpPr>
              <a:spLocks noGrp="1" noRot="1" noMove="1" noResize="1" noEditPoints="1" noAdjustHandles="1" noChangeArrowheads="1" noChangeShapeType="1"/>
            </p:cNvSpPr>
            <p:nvPr/>
          </p:nvSpPr>
          <p:spPr>
            <a:xfrm>
              <a:off x="3561347" y="1780673"/>
              <a:ext cx="914400" cy="9144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1A3AD3C9-B233-5696-5EE2-44E66B0E0303}"/>
                </a:ext>
              </a:extLst>
            </p:cNvPr>
            <p:cNvSpPr>
              <a:spLocks noGrp="1" noRot="1" noMove="1" noResize="1" noEditPoints="1" noAdjustHandles="1" noChangeArrowheads="1" noChangeShapeType="1"/>
            </p:cNvSpPr>
            <p:nvPr/>
          </p:nvSpPr>
          <p:spPr>
            <a:xfrm>
              <a:off x="4475747" y="1780673"/>
              <a:ext cx="914400" cy="9144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C3ACBCD6-DCA5-CD8E-3BD5-79A1ED9EC178}"/>
                </a:ext>
              </a:extLst>
            </p:cNvPr>
            <p:cNvSpPr>
              <a:spLocks noGrp="1" noRot="1" noMove="1" noResize="1" noEditPoints="1" noAdjustHandles="1" noChangeArrowheads="1" noChangeShapeType="1"/>
            </p:cNvSpPr>
            <p:nvPr/>
          </p:nvSpPr>
          <p:spPr>
            <a:xfrm>
              <a:off x="1732547" y="2695073"/>
              <a:ext cx="914400" cy="9144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0428874B-BE58-D41E-EB0F-4B117BCAB41B}"/>
                </a:ext>
              </a:extLst>
            </p:cNvPr>
            <p:cNvSpPr>
              <a:spLocks noGrp="1" noRot="1" noMove="1" noResize="1" noEditPoints="1" noAdjustHandles="1" noChangeArrowheads="1" noChangeShapeType="1"/>
            </p:cNvSpPr>
            <p:nvPr/>
          </p:nvSpPr>
          <p:spPr>
            <a:xfrm>
              <a:off x="2646947" y="2695073"/>
              <a:ext cx="914400" cy="9144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0026C596-4A20-F121-F8AF-EC35FEA21634}"/>
                </a:ext>
              </a:extLst>
            </p:cNvPr>
            <p:cNvSpPr>
              <a:spLocks noGrp="1" noRot="1" noMove="1" noResize="1" noEditPoints="1" noAdjustHandles="1" noChangeArrowheads="1" noChangeShapeType="1"/>
            </p:cNvSpPr>
            <p:nvPr/>
          </p:nvSpPr>
          <p:spPr>
            <a:xfrm>
              <a:off x="3561347" y="2695073"/>
              <a:ext cx="914400" cy="9144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A85C4CD1-57D5-4700-A09F-00B179F9B5DD}"/>
                </a:ext>
              </a:extLst>
            </p:cNvPr>
            <p:cNvSpPr>
              <a:spLocks noGrp="1" noRot="1" noMove="1" noResize="1" noEditPoints="1" noAdjustHandles="1" noChangeArrowheads="1" noChangeShapeType="1"/>
            </p:cNvSpPr>
            <p:nvPr/>
          </p:nvSpPr>
          <p:spPr>
            <a:xfrm>
              <a:off x="4475747" y="2695073"/>
              <a:ext cx="914400" cy="9144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DD1AF212-1BF1-DF0A-3FB0-F99ED8D4970F}"/>
                </a:ext>
              </a:extLst>
            </p:cNvPr>
            <p:cNvSpPr>
              <a:spLocks noGrp="1" noRot="1" noMove="1" noResize="1" noEditPoints="1" noAdjustHandles="1" noChangeArrowheads="1" noChangeShapeType="1"/>
            </p:cNvSpPr>
            <p:nvPr/>
          </p:nvSpPr>
          <p:spPr>
            <a:xfrm>
              <a:off x="1732547" y="3609473"/>
              <a:ext cx="914400" cy="9144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55DA7773-B8FF-398C-C4CA-8BABD5ED18A8}"/>
                </a:ext>
              </a:extLst>
            </p:cNvPr>
            <p:cNvSpPr>
              <a:spLocks noGrp="1" noRot="1" noMove="1" noResize="1" noEditPoints="1" noAdjustHandles="1" noChangeArrowheads="1" noChangeShapeType="1"/>
            </p:cNvSpPr>
            <p:nvPr/>
          </p:nvSpPr>
          <p:spPr>
            <a:xfrm>
              <a:off x="2646947" y="3609473"/>
              <a:ext cx="914400" cy="9144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825A8668-5136-683A-9AB1-CBBBA3F0EC50}"/>
                </a:ext>
              </a:extLst>
            </p:cNvPr>
            <p:cNvSpPr>
              <a:spLocks noGrp="1" noRot="1" noMove="1" noResize="1" noEditPoints="1" noAdjustHandles="1" noChangeArrowheads="1" noChangeShapeType="1"/>
            </p:cNvSpPr>
            <p:nvPr/>
          </p:nvSpPr>
          <p:spPr>
            <a:xfrm>
              <a:off x="3561347" y="3609473"/>
              <a:ext cx="914400" cy="9144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FC40FF85-614C-9F59-90CF-C04FED3E937A}"/>
                </a:ext>
              </a:extLst>
            </p:cNvPr>
            <p:cNvSpPr>
              <a:spLocks noGrp="1" noRot="1" noMove="1" noResize="1" noEditPoints="1" noAdjustHandles="1" noChangeArrowheads="1" noChangeShapeType="1"/>
            </p:cNvSpPr>
            <p:nvPr/>
          </p:nvSpPr>
          <p:spPr>
            <a:xfrm>
              <a:off x="4475747" y="3609473"/>
              <a:ext cx="914400" cy="9144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1" name="Group 60">
            <a:extLst>
              <a:ext uri="{FF2B5EF4-FFF2-40B4-BE49-F238E27FC236}">
                <a16:creationId xmlns:a16="http://schemas.microsoft.com/office/drawing/2014/main" id="{8623093F-90B5-3456-4CFB-E408FF817D2C}"/>
              </a:ext>
            </a:extLst>
          </p:cNvPr>
          <p:cNvGrpSpPr>
            <a:grpSpLocks noChangeAspect="1"/>
          </p:cNvGrpSpPr>
          <p:nvPr/>
        </p:nvGrpSpPr>
        <p:grpSpPr>
          <a:xfrm>
            <a:off x="775445" y="2291260"/>
            <a:ext cx="5067011" cy="3800258"/>
            <a:chOff x="1732547" y="1780673"/>
            <a:chExt cx="3657600" cy="2743200"/>
          </a:xfrm>
        </p:grpSpPr>
        <p:sp>
          <p:nvSpPr>
            <p:cNvPr id="15" name="Oval 14">
              <a:extLst>
                <a:ext uri="{FF2B5EF4-FFF2-40B4-BE49-F238E27FC236}">
                  <a16:creationId xmlns:a16="http://schemas.microsoft.com/office/drawing/2014/main" id="{CDAAA3E6-0B68-2429-BD13-1B6FBC197110}"/>
                </a:ext>
              </a:extLst>
            </p:cNvPr>
            <p:cNvSpPr/>
            <p:nvPr/>
          </p:nvSpPr>
          <p:spPr>
            <a:xfrm>
              <a:off x="4702769" y="1780673"/>
              <a:ext cx="460357" cy="460357"/>
            </a:xfrm>
            <a:prstGeom prst="ellipse">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96FDABA6-9E16-6F58-22B2-B2D6144A2129}"/>
                </a:ext>
              </a:extLst>
            </p:cNvPr>
            <p:cNvSpPr/>
            <p:nvPr/>
          </p:nvSpPr>
          <p:spPr>
            <a:xfrm>
              <a:off x="4702769" y="2234716"/>
              <a:ext cx="460357" cy="460357"/>
            </a:xfrm>
            <a:prstGeom prst="ellipse">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B4987463-6E30-AC87-1107-D9AE443B3722}"/>
                </a:ext>
              </a:extLst>
            </p:cNvPr>
            <p:cNvSpPr/>
            <p:nvPr/>
          </p:nvSpPr>
          <p:spPr>
            <a:xfrm>
              <a:off x="4475747" y="2918937"/>
              <a:ext cx="460357" cy="460357"/>
            </a:xfrm>
            <a:prstGeom prst="ellipse">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6D91FE96-C332-0CAE-EF2D-EF988724AD31}"/>
                </a:ext>
              </a:extLst>
            </p:cNvPr>
            <p:cNvSpPr/>
            <p:nvPr/>
          </p:nvSpPr>
          <p:spPr>
            <a:xfrm>
              <a:off x="4929790" y="2918936"/>
              <a:ext cx="460357" cy="460357"/>
            </a:xfrm>
            <a:prstGeom prst="ellipse">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CA9402D0-26A9-2F0A-F4B0-B46AD7175D2E}"/>
                </a:ext>
              </a:extLst>
            </p:cNvPr>
            <p:cNvSpPr/>
            <p:nvPr/>
          </p:nvSpPr>
          <p:spPr>
            <a:xfrm>
              <a:off x="2646947" y="2918937"/>
              <a:ext cx="460357" cy="460357"/>
            </a:xfrm>
            <a:prstGeom prst="ellipse">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89EBD6D2-E704-565A-B3FA-A8E85BBA06AA}"/>
                </a:ext>
              </a:extLst>
            </p:cNvPr>
            <p:cNvSpPr/>
            <p:nvPr/>
          </p:nvSpPr>
          <p:spPr>
            <a:xfrm>
              <a:off x="3100990" y="2918936"/>
              <a:ext cx="460357" cy="460357"/>
            </a:xfrm>
            <a:prstGeom prst="ellipse">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73CDCC46-C8BC-5926-4CDD-A0F7CF79A2F5}"/>
                </a:ext>
              </a:extLst>
            </p:cNvPr>
            <p:cNvSpPr/>
            <p:nvPr/>
          </p:nvSpPr>
          <p:spPr>
            <a:xfrm>
              <a:off x="3561347" y="2004537"/>
              <a:ext cx="460357" cy="460357"/>
            </a:xfrm>
            <a:prstGeom prst="ellipse">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8F63241E-CD2B-DBA9-EC11-F2F2A419DD3A}"/>
                </a:ext>
              </a:extLst>
            </p:cNvPr>
            <p:cNvSpPr/>
            <p:nvPr/>
          </p:nvSpPr>
          <p:spPr>
            <a:xfrm>
              <a:off x="4015390" y="2004536"/>
              <a:ext cx="460357" cy="460357"/>
            </a:xfrm>
            <a:prstGeom prst="ellipse">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5DFA8891-C0EE-F130-0281-236772239E0F}"/>
                </a:ext>
              </a:extLst>
            </p:cNvPr>
            <p:cNvSpPr/>
            <p:nvPr/>
          </p:nvSpPr>
          <p:spPr>
            <a:xfrm>
              <a:off x="3561347" y="3833337"/>
              <a:ext cx="460357" cy="460357"/>
            </a:xfrm>
            <a:prstGeom prst="ellipse">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E3998BA4-67B8-C9B2-7EF5-5A70825A8698}"/>
                </a:ext>
              </a:extLst>
            </p:cNvPr>
            <p:cNvSpPr/>
            <p:nvPr/>
          </p:nvSpPr>
          <p:spPr>
            <a:xfrm>
              <a:off x="4015390" y="3833336"/>
              <a:ext cx="460357" cy="460357"/>
            </a:xfrm>
            <a:prstGeom prst="ellipse">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DB1CFF7F-F03E-1972-E1D6-FD6A8ABF4081}"/>
                </a:ext>
              </a:extLst>
            </p:cNvPr>
            <p:cNvSpPr/>
            <p:nvPr/>
          </p:nvSpPr>
          <p:spPr>
            <a:xfrm>
              <a:off x="4702769" y="3609473"/>
              <a:ext cx="460357" cy="460357"/>
            </a:xfrm>
            <a:prstGeom prst="ellipse">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BCFE32FD-458A-3353-E5A6-4657CC7B5859}"/>
                </a:ext>
              </a:extLst>
            </p:cNvPr>
            <p:cNvSpPr/>
            <p:nvPr/>
          </p:nvSpPr>
          <p:spPr>
            <a:xfrm>
              <a:off x="4702769" y="4063516"/>
              <a:ext cx="460357" cy="460357"/>
            </a:xfrm>
            <a:prstGeom prst="ellipse">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9CBB1B8D-D3E1-9535-4F0B-2C85643B144F}"/>
                </a:ext>
              </a:extLst>
            </p:cNvPr>
            <p:cNvSpPr/>
            <p:nvPr/>
          </p:nvSpPr>
          <p:spPr>
            <a:xfrm>
              <a:off x="2873969" y="3609473"/>
              <a:ext cx="460357" cy="460357"/>
            </a:xfrm>
            <a:prstGeom prst="ellipse">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5AABFFD7-C896-F204-F056-D7E81E43A3E5}"/>
                </a:ext>
              </a:extLst>
            </p:cNvPr>
            <p:cNvSpPr/>
            <p:nvPr/>
          </p:nvSpPr>
          <p:spPr>
            <a:xfrm>
              <a:off x="2873969" y="4063516"/>
              <a:ext cx="460357" cy="460357"/>
            </a:xfrm>
            <a:prstGeom prst="ellipse">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3DD226AF-1C99-7E87-C463-BD22CF82C92E}"/>
                </a:ext>
              </a:extLst>
            </p:cNvPr>
            <p:cNvSpPr/>
            <p:nvPr/>
          </p:nvSpPr>
          <p:spPr>
            <a:xfrm>
              <a:off x="1732547" y="3833337"/>
              <a:ext cx="460357" cy="460357"/>
            </a:xfrm>
            <a:prstGeom prst="ellipse">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41E11B12-4D12-A5E7-CA16-F05CA5BF6B71}"/>
                </a:ext>
              </a:extLst>
            </p:cNvPr>
            <p:cNvSpPr/>
            <p:nvPr/>
          </p:nvSpPr>
          <p:spPr>
            <a:xfrm>
              <a:off x="2186590" y="3833336"/>
              <a:ext cx="460357" cy="460357"/>
            </a:xfrm>
            <a:prstGeom prst="ellipse">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5350582C-F4C0-5936-F95B-7A167BFF0A2E}"/>
                </a:ext>
              </a:extLst>
            </p:cNvPr>
            <p:cNvSpPr/>
            <p:nvPr/>
          </p:nvSpPr>
          <p:spPr>
            <a:xfrm>
              <a:off x="2873969" y="1780673"/>
              <a:ext cx="460357" cy="460357"/>
            </a:xfrm>
            <a:prstGeom prst="ellipse">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63C5C1D8-0E8D-FB46-3621-91CAE64148B1}"/>
                </a:ext>
              </a:extLst>
            </p:cNvPr>
            <p:cNvSpPr/>
            <p:nvPr/>
          </p:nvSpPr>
          <p:spPr>
            <a:xfrm>
              <a:off x="2873969" y="2234716"/>
              <a:ext cx="460357" cy="460357"/>
            </a:xfrm>
            <a:prstGeom prst="ellipse">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F03B855E-1666-5EB0-55E0-B514B4D575BC}"/>
                </a:ext>
              </a:extLst>
            </p:cNvPr>
            <p:cNvSpPr/>
            <p:nvPr/>
          </p:nvSpPr>
          <p:spPr>
            <a:xfrm>
              <a:off x="1732547" y="2004537"/>
              <a:ext cx="460357" cy="460357"/>
            </a:xfrm>
            <a:prstGeom prst="ellipse">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ED8D7FC5-19DD-31AD-AA8B-7FBF847977DA}"/>
                </a:ext>
              </a:extLst>
            </p:cNvPr>
            <p:cNvSpPr/>
            <p:nvPr/>
          </p:nvSpPr>
          <p:spPr>
            <a:xfrm>
              <a:off x="2186590" y="2004536"/>
              <a:ext cx="460357" cy="460357"/>
            </a:xfrm>
            <a:prstGeom prst="ellipse">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3278BCEC-0C8B-C173-F251-46E8872FED5C}"/>
                </a:ext>
              </a:extLst>
            </p:cNvPr>
            <p:cNvSpPr/>
            <p:nvPr/>
          </p:nvSpPr>
          <p:spPr>
            <a:xfrm>
              <a:off x="1959569" y="2695073"/>
              <a:ext cx="460357" cy="460357"/>
            </a:xfrm>
            <a:prstGeom prst="ellipse">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7AD9D792-9D45-BAEC-F2E5-B9686D3CE670}"/>
                </a:ext>
              </a:extLst>
            </p:cNvPr>
            <p:cNvSpPr/>
            <p:nvPr/>
          </p:nvSpPr>
          <p:spPr>
            <a:xfrm>
              <a:off x="1959569" y="3149116"/>
              <a:ext cx="460357" cy="460357"/>
            </a:xfrm>
            <a:prstGeom prst="ellipse">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890854F7-EC30-548C-E977-848302C2C5BE}"/>
                </a:ext>
              </a:extLst>
            </p:cNvPr>
            <p:cNvSpPr/>
            <p:nvPr/>
          </p:nvSpPr>
          <p:spPr>
            <a:xfrm>
              <a:off x="3788369" y="2695073"/>
              <a:ext cx="460357" cy="460357"/>
            </a:xfrm>
            <a:prstGeom prst="ellipse">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FD1AE7CF-2E75-D054-199B-2B9DF1A8A9C5}"/>
                </a:ext>
              </a:extLst>
            </p:cNvPr>
            <p:cNvSpPr/>
            <p:nvPr/>
          </p:nvSpPr>
          <p:spPr>
            <a:xfrm>
              <a:off x="3788369" y="3149116"/>
              <a:ext cx="460357" cy="460357"/>
            </a:xfrm>
            <a:prstGeom prst="ellipse">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7" name="TextBox 56">
            <a:extLst>
              <a:ext uri="{FF2B5EF4-FFF2-40B4-BE49-F238E27FC236}">
                <a16:creationId xmlns:a16="http://schemas.microsoft.com/office/drawing/2014/main" id="{CB846C82-78BB-AA78-107A-8425321FB565}"/>
              </a:ext>
            </a:extLst>
          </p:cNvPr>
          <p:cNvSpPr txBox="1"/>
          <p:nvPr/>
        </p:nvSpPr>
        <p:spPr>
          <a:xfrm>
            <a:off x="788894" y="614348"/>
            <a:ext cx="6096000" cy="184666"/>
          </a:xfrm>
          <a:prstGeom prst="rect">
            <a:avLst/>
          </a:prstGeom>
          <a:noFill/>
        </p:spPr>
        <p:txBody>
          <a:bodyPr wrap="square" lIns="0" tIns="0" rIns="0" bIns="0">
            <a:spAutoFit/>
          </a:bodyPr>
          <a:lstStyle/>
          <a:p>
            <a:r>
              <a:rPr lang="en-CA" sz="1200" b="1" spc="200">
                <a:solidFill>
                  <a:srgbClr val="44A0AD"/>
                </a:solidFill>
                <a:effectLst/>
              </a:rPr>
              <a:t>IMPLEMENTATION</a:t>
            </a:r>
          </a:p>
        </p:txBody>
      </p:sp>
      <p:sp>
        <p:nvSpPr>
          <p:cNvPr id="58" name="TextBox 57">
            <a:extLst>
              <a:ext uri="{FF2B5EF4-FFF2-40B4-BE49-F238E27FC236}">
                <a16:creationId xmlns:a16="http://schemas.microsoft.com/office/drawing/2014/main" id="{BD5FE450-AD98-741B-E53B-E9DAE78558C7}"/>
              </a:ext>
            </a:extLst>
          </p:cNvPr>
          <p:cNvSpPr txBox="1"/>
          <p:nvPr/>
        </p:nvSpPr>
        <p:spPr>
          <a:xfrm>
            <a:off x="788894" y="868550"/>
            <a:ext cx="6577262" cy="369332"/>
          </a:xfrm>
          <a:prstGeom prst="rect">
            <a:avLst/>
          </a:prstGeom>
          <a:noFill/>
        </p:spPr>
        <p:txBody>
          <a:bodyPr wrap="square" lIns="0" tIns="0" rIns="0" bIns="0">
            <a:spAutoFit/>
          </a:bodyPr>
          <a:lstStyle/>
          <a:p>
            <a:r>
              <a:rPr lang="en-CA" sz="2400">
                <a:solidFill>
                  <a:schemeClr val="accent4"/>
                </a:solidFill>
              </a:rPr>
              <a:t>The program we tested</a:t>
            </a:r>
            <a:endParaRPr lang="en-CA" sz="2400">
              <a:solidFill>
                <a:schemeClr val="accent4"/>
              </a:solidFill>
              <a:effectLst/>
            </a:endParaRPr>
          </a:p>
        </p:txBody>
      </p:sp>
      <p:sp>
        <p:nvSpPr>
          <p:cNvPr id="59" name="TextBox 58">
            <a:extLst>
              <a:ext uri="{FF2B5EF4-FFF2-40B4-BE49-F238E27FC236}">
                <a16:creationId xmlns:a16="http://schemas.microsoft.com/office/drawing/2014/main" id="{37D1B276-EBB2-4E55-72EE-EC5AF2C5994B}"/>
              </a:ext>
            </a:extLst>
          </p:cNvPr>
          <p:cNvSpPr txBox="1"/>
          <p:nvPr/>
        </p:nvSpPr>
        <p:spPr>
          <a:xfrm>
            <a:off x="4278060" y="660515"/>
            <a:ext cx="7156006" cy="138499"/>
          </a:xfrm>
          <a:prstGeom prst="rect">
            <a:avLst/>
          </a:prstGeom>
          <a:noFill/>
        </p:spPr>
        <p:txBody>
          <a:bodyPr wrap="square" lIns="0" tIns="0" rIns="0" bIns="0" anchor="b">
            <a:spAutoFit/>
          </a:bodyPr>
          <a:lstStyle/>
          <a:p>
            <a:pPr algn="r">
              <a:spcBef>
                <a:spcPts val="2400"/>
              </a:spcBef>
            </a:pPr>
            <a:r>
              <a:rPr lang="en-US" sz="900" spc="100">
                <a:solidFill>
                  <a:schemeClr val="accent4">
                    <a:lumMod val="60000"/>
                    <a:lumOff val="40000"/>
                  </a:schemeClr>
                </a:solidFill>
                <a:cs typeface="Arial Hebrew" pitchFamily="2" charset="-79"/>
              </a:rPr>
              <a:t>SCALING AND SUSTAINING PEER SUPPORT GROUPS FOR SUBSTANCE-AFFECTED FAMILIES</a:t>
            </a:r>
          </a:p>
        </p:txBody>
      </p:sp>
      <p:sp>
        <p:nvSpPr>
          <p:cNvPr id="104" name="TextBox 103">
            <a:extLst>
              <a:ext uri="{FF2B5EF4-FFF2-40B4-BE49-F238E27FC236}">
                <a16:creationId xmlns:a16="http://schemas.microsoft.com/office/drawing/2014/main" id="{D917B848-E335-FF11-C871-EC512F45FE1F}"/>
              </a:ext>
            </a:extLst>
          </p:cNvPr>
          <p:cNvSpPr txBox="1"/>
          <p:nvPr/>
        </p:nvSpPr>
        <p:spPr>
          <a:xfrm>
            <a:off x="7059079" y="3624436"/>
            <a:ext cx="2852063" cy="1200329"/>
          </a:xfrm>
          <a:prstGeom prst="rect">
            <a:avLst/>
          </a:prstGeom>
          <a:noFill/>
        </p:spPr>
        <p:txBody>
          <a:bodyPr wrap="none" rtlCol="0">
            <a:spAutoFit/>
          </a:bodyPr>
          <a:lstStyle/>
          <a:p>
            <a:r>
              <a:rPr lang="en-US" sz="7200" b="1">
                <a:solidFill>
                  <a:schemeClr val="accent4">
                    <a:lumMod val="60000"/>
                    <a:lumOff val="40000"/>
                  </a:schemeClr>
                </a:solidFill>
              </a:rPr>
              <a:t>2</a:t>
            </a:r>
            <a:r>
              <a:rPr lang="en-US" sz="7200">
                <a:solidFill>
                  <a:schemeClr val="accent4">
                    <a:lumMod val="60000"/>
                    <a:lumOff val="40000"/>
                  </a:schemeClr>
                </a:solidFill>
              </a:rPr>
              <a:t> sites</a:t>
            </a:r>
          </a:p>
        </p:txBody>
      </p:sp>
    </p:spTree>
    <p:extLst>
      <p:ext uri="{BB962C8B-B14F-4D97-AF65-F5344CB8AC3E}">
        <p14:creationId xmlns:p14="http://schemas.microsoft.com/office/powerpoint/2010/main" val="241327112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withEffect">
                                  <p:stCondLst>
                                    <p:cond delay="0"/>
                                  </p:stCondLst>
                                  <p:childTnLst>
                                    <p:set>
                                      <p:cBhvr>
                                        <p:cTn id="6" dur="1" fill="hold">
                                          <p:stCondLst>
                                            <p:cond delay="0"/>
                                          </p:stCondLst>
                                        </p:cTn>
                                        <p:tgtEl>
                                          <p:spTgt spid="106"/>
                                        </p:tgtEl>
                                        <p:attrNameLst>
                                          <p:attrName>style.visibility</p:attrName>
                                        </p:attrNameLst>
                                      </p:cBhvr>
                                      <p:to>
                                        <p:strVal val="visible"/>
                                      </p:to>
                                    </p:set>
                                    <p:anim calcmode="lin" valueType="num">
                                      <p:cBhvr additive="base">
                                        <p:cTn id="7" dur="500"/>
                                        <p:tgtEl>
                                          <p:spTgt spid="106"/>
                                        </p:tgtEl>
                                        <p:attrNameLst>
                                          <p:attrName>ppt_y</p:attrName>
                                        </p:attrNameLst>
                                      </p:cBhvr>
                                      <p:tavLst>
                                        <p:tav tm="0">
                                          <p:val>
                                            <p:strVal val="#ppt_y-#ppt_h*1.125000"/>
                                          </p:val>
                                        </p:tav>
                                        <p:tav tm="100000">
                                          <p:val>
                                            <p:strVal val="#ppt_y"/>
                                          </p:val>
                                        </p:tav>
                                      </p:tavLst>
                                    </p:anim>
                                    <p:animEffect transition="in" filter="wipe(down)">
                                      <p:cBhvr>
                                        <p:cTn id="8" dur="500"/>
                                        <p:tgtEl>
                                          <p:spTgt spid="106"/>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xit" presetSubtype="4" fill="hold" grpId="1" nodeType="clickEffect">
                                  <p:stCondLst>
                                    <p:cond delay="0"/>
                                  </p:stCondLst>
                                  <p:childTnLst>
                                    <p:anim calcmode="lin" valueType="num">
                                      <p:cBhvr additive="base">
                                        <p:cTn id="12" dur="500"/>
                                        <p:tgtEl>
                                          <p:spTgt spid="106"/>
                                        </p:tgtEl>
                                        <p:attrNameLst>
                                          <p:attrName>ppt_y</p:attrName>
                                        </p:attrNameLst>
                                      </p:cBhvr>
                                      <p:tavLst>
                                        <p:tav tm="0">
                                          <p:val>
                                            <p:strVal val="#ppt_y"/>
                                          </p:val>
                                        </p:tav>
                                        <p:tav tm="100000">
                                          <p:val>
                                            <p:strVal val="#ppt_y+#ppt_h*1.125000"/>
                                          </p:val>
                                        </p:tav>
                                      </p:tavLst>
                                    </p:anim>
                                    <p:animEffect transition="out" filter="wipe(down)">
                                      <p:cBhvr>
                                        <p:cTn id="13" dur="500"/>
                                        <p:tgtEl>
                                          <p:spTgt spid="106"/>
                                        </p:tgtEl>
                                      </p:cBhvr>
                                    </p:animEffect>
                                    <p:set>
                                      <p:cBhvr>
                                        <p:cTn id="14" dur="1" fill="hold">
                                          <p:stCondLst>
                                            <p:cond delay="499"/>
                                          </p:stCondLst>
                                        </p:cTn>
                                        <p:tgtEl>
                                          <p:spTgt spid="106"/>
                                        </p:tgtEl>
                                        <p:attrNameLst>
                                          <p:attrName>style.visibility</p:attrName>
                                        </p:attrNameLst>
                                      </p:cBhvr>
                                      <p:to>
                                        <p:strVal val="hidden"/>
                                      </p:to>
                                    </p:set>
                                  </p:childTnLst>
                                </p:cTn>
                              </p:par>
                              <p:par>
                                <p:cTn id="15" presetID="12" presetClass="entr" presetSubtype="1" fill="hold" grpId="0" nodeType="withEffect">
                                  <p:stCondLst>
                                    <p:cond delay="0"/>
                                  </p:stCondLst>
                                  <p:childTnLst>
                                    <p:set>
                                      <p:cBhvr>
                                        <p:cTn id="16" dur="1" fill="hold">
                                          <p:stCondLst>
                                            <p:cond delay="0"/>
                                          </p:stCondLst>
                                        </p:cTn>
                                        <p:tgtEl>
                                          <p:spTgt spid="104"/>
                                        </p:tgtEl>
                                        <p:attrNameLst>
                                          <p:attrName>style.visibility</p:attrName>
                                        </p:attrNameLst>
                                      </p:cBhvr>
                                      <p:to>
                                        <p:strVal val="visible"/>
                                      </p:to>
                                    </p:set>
                                    <p:anim calcmode="lin" valueType="num">
                                      <p:cBhvr additive="base">
                                        <p:cTn id="17" dur="500"/>
                                        <p:tgtEl>
                                          <p:spTgt spid="104"/>
                                        </p:tgtEl>
                                        <p:attrNameLst>
                                          <p:attrName>ppt_y</p:attrName>
                                        </p:attrNameLst>
                                      </p:cBhvr>
                                      <p:tavLst>
                                        <p:tav tm="0">
                                          <p:val>
                                            <p:strVal val="#ppt_y-#ppt_h*1.125000"/>
                                          </p:val>
                                        </p:tav>
                                        <p:tav tm="100000">
                                          <p:val>
                                            <p:strVal val="#ppt_y"/>
                                          </p:val>
                                        </p:tav>
                                      </p:tavLst>
                                    </p:anim>
                                    <p:animEffect transition="in" filter="wipe(down)">
                                      <p:cBhvr>
                                        <p:cTn id="18" dur="500"/>
                                        <p:tgtEl>
                                          <p:spTgt spid="104"/>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09"/>
                                        </p:tgtEl>
                                        <p:attrNameLst>
                                          <p:attrName>style.visibility</p:attrName>
                                        </p:attrNameLst>
                                      </p:cBhvr>
                                      <p:to>
                                        <p:strVal val="visible"/>
                                      </p:to>
                                    </p:set>
                                    <p:anim calcmode="lin" valueType="num">
                                      <p:cBhvr>
                                        <p:cTn id="21" dur="500" fill="hold"/>
                                        <p:tgtEl>
                                          <p:spTgt spid="109"/>
                                        </p:tgtEl>
                                        <p:attrNameLst>
                                          <p:attrName>ppt_w</p:attrName>
                                        </p:attrNameLst>
                                      </p:cBhvr>
                                      <p:tavLst>
                                        <p:tav tm="0">
                                          <p:val>
                                            <p:fltVal val="0"/>
                                          </p:val>
                                        </p:tav>
                                        <p:tav tm="100000">
                                          <p:val>
                                            <p:strVal val="#ppt_w"/>
                                          </p:val>
                                        </p:tav>
                                      </p:tavLst>
                                    </p:anim>
                                    <p:anim calcmode="lin" valueType="num">
                                      <p:cBhvr>
                                        <p:cTn id="22" dur="500" fill="hold"/>
                                        <p:tgtEl>
                                          <p:spTgt spid="109"/>
                                        </p:tgtEl>
                                        <p:attrNameLst>
                                          <p:attrName>ppt_h</p:attrName>
                                        </p:attrNameLst>
                                      </p:cBhvr>
                                      <p:tavLst>
                                        <p:tav tm="0">
                                          <p:val>
                                            <p:fltVal val="0"/>
                                          </p:val>
                                        </p:tav>
                                        <p:tav tm="100000">
                                          <p:val>
                                            <p:strVal val="#ppt_h"/>
                                          </p:val>
                                        </p:tav>
                                      </p:tavLst>
                                    </p:anim>
                                    <p:animEffect transition="in" filter="fade">
                                      <p:cBhvr>
                                        <p:cTn id="23" dur="500"/>
                                        <p:tgtEl>
                                          <p:spTgt spid="109"/>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10"/>
                                        </p:tgtEl>
                                        <p:attrNameLst>
                                          <p:attrName>style.visibility</p:attrName>
                                        </p:attrNameLst>
                                      </p:cBhvr>
                                      <p:to>
                                        <p:strVal val="visible"/>
                                      </p:to>
                                    </p:set>
                                    <p:anim calcmode="lin" valueType="num">
                                      <p:cBhvr>
                                        <p:cTn id="26" dur="500" fill="hold"/>
                                        <p:tgtEl>
                                          <p:spTgt spid="110"/>
                                        </p:tgtEl>
                                        <p:attrNameLst>
                                          <p:attrName>ppt_w</p:attrName>
                                        </p:attrNameLst>
                                      </p:cBhvr>
                                      <p:tavLst>
                                        <p:tav tm="0">
                                          <p:val>
                                            <p:fltVal val="0"/>
                                          </p:val>
                                        </p:tav>
                                        <p:tav tm="100000">
                                          <p:val>
                                            <p:strVal val="#ppt_w"/>
                                          </p:val>
                                        </p:tav>
                                      </p:tavLst>
                                    </p:anim>
                                    <p:anim calcmode="lin" valueType="num">
                                      <p:cBhvr>
                                        <p:cTn id="27" dur="500" fill="hold"/>
                                        <p:tgtEl>
                                          <p:spTgt spid="110"/>
                                        </p:tgtEl>
                                        <p:attrNameLst>
                                          <p:attrName>ppt_h</p:attrName>
                                        </p:attrNameLst>
                                      </p:cBhvr>
                                      <p:tavLst>
                                        <p:tav tm="0">
                                          <p:val>
                                            <p:fltVal val="0"/>
                                          </p:val>
                                        </p:tav>
                                        <p:tav tm="100000">
                                          <p:val>
                                            <p:strVal val="#ppt_h"/>
                                          </p:val>
                                        </p:tav>
                                      </p:tavLst>
                                    </p:anim>
                                    <p:animEffect transition="in" filter="fade">
                                      <p:cBhvr>
                                        <p:cTn id="28" dur="500"/>
                                        <p:tgtEl>
                                          <p:spTgt spid="110"/>
                                        </p:tgtEl>
                                      </p:cBhvr>
                                    </p:animEffect>
                                  </p:childTnLst>
                                </p:cTn>
                              </p:par>
                            </p:childTnLst>
                          </p:cTn>
                        </p:par>
                      </p:childTnLst>
                    </p:cTn>
                  </p:par>
                  <p:par>
                    <p:cTn id="29" fill="hold">
                      <p:stCondLst>
                        <p:cond delay="indefinite"/>
                      </p:stCondLst>
                      <p:childTnLst>
                        <p:par>
                          <p:cTn id="30" fill="hold">
                            <p:stCondLst>
                              <p:cond delay="0"/>
                            </p:stCondLst>
                            <p:childTnLst>
                              <p:par>
                                <p:cTn id="31" presetID="12" presetClass="exit" presetSubtype="4" fill="hold" grpId="1" nodeType="clickEffect">
                                  <p:stCondLst>
                                    <p:cond delay="0"/>
                                  </p:stCondLst>
                                  <p:childTnLst>
                                    <p:anim calcmode="lin" valueType="num">
                                      <p:cBhvr additive="base">
                                        <p:cTn id="32" dur="500"/>
                                        <p:tgtEl>
                                          <p:spTgt spid="104"/>
                                        </p:tgtEl>
                                        <p:attrNameLst>
                                          <p:attrName>ppt_y</p:attrName>
                                        </p:attrNameLst>
                                      </p:cBhvr>
                                      <p:tavLst>
                                        <p:tav tm="0">
                                          <p:val>
                                            <p:strVal val="#ppt_y"/>
                                          </p:val>
                                        </p:tav>
                                        <p:tav tm="100000">
                                          <p:val>
                                            <p:strVal val="#ppt_y+#ppt_h*1.125000"/>
                                          </p:val>
                                        </p:tav>
                                      </p:tavLst>
                                    </p:anim>
                                    <p:animEffect transition="out" filter="wipe(down)">
                                      <p:cBhvr>
                                        <p:cTn id="33" dur="500"/>
                                        <p:tgtEl>
                                          <p:spTgt spid="104"/>
                                        </p:tgtEl>
                                      </p:cBhvr>
                                    </p:animEffect>
                                    <p:set>
                                      <p:cBhvr>
                                        <p:cTn id="34" dur="1" fill="hold">
                                          <p:stCondLst>
                                            <p:cond delay="499"/>
                                          </p:stCondLst>
                                        </p:cTn>
                                        <p:tgtEl>
                                          <p:spTgt spid="104"/>
                                        </p:tgtEl>
                                        <p:attrNameLst>
                                          <p:attrName>style.visibility</p:attrName>
                                        </p:attrNameLst>
                                      </p:cBhvr>
                                      <p:to>
                                        <p:strVal val="hidden"/>
                                      </p:to>
                                    </p:set>
                                  </p:childTnLst>
                                </p:cTn>
                              </p:par>
                              <p:par>
                                <p:cTn id="35" presetID="12" presetClass="entr" presetSubtype="1" fill="hold" grpId="0" nodeType="withEffect">
                                  <p:stCondLst>
                                    <p:cond delay="0"/>
                                  </p:stCondLst>
                                  <p:childTnLst>
                                    <p:set>
                                      <p:cBhvr>
                                        <p:cTn id="36" dur="1" fill="hold">
                                          <p:stCondLst>
                                            <p:cond delay="0"/>
                                          </p:stCondLst>
                                        </p:cTn>
                                        <p:tgtEl>
                                          <p:spTgt spid="108"/>
                                        </p:tgtEl>
                                        <p:attrNameLst>
                                          <p:attrName>style.visibility</p:attrName>
                                        </p:attrNameLst>
                                      </p:cBhvr>
                                      <p:to>
                                        <p:strVal val="visible"/>
                                      </p:to>
                                    </p:set>
                                    <p:anim calcmode="lin" valueType="num">
                                      <p:cBhvr additive="base">
                                        <p:cTn id="37" dur="500"/>
                                        <p:tgtEl>
                                          <p:spTgt spid="108"/>
                                        </p:tgtEl>
                                        <p:attrNameLst>
                                          <p:attrName>ppt_y</p:attrName>
                                        </p:attrNameLst>
                                      </p:cBhvr>
                                      <p:tavLst>
                                        <p:tav tm="0">
                                          <p:val>
                                            <p:strVal val="#ppt_y-#ppt_h*1.125000"/>
                                          </p:val>
                                        </p:tav>
                                        <p:tav tm="100000">
                                          <p:val>
                                            <p:strVal val="#ppt_y"/>
                                          </p:val>
                                        </p:tav>
                                      </p:tavLst>
                                    </p:anim>
                                    <p:animEffect transition="in" filter="wipe(down)">
                                      <p:cBhvr>
                                        <p:cTn id="38" dur="500"/>
                                        <p:tgtEl>
                                          <p:spTgt spid="108"/>
                                        </p:tgtEl>
                                      </p:cBhvr>
                                    </p:animEffect>
                                  </p:childTnLst>
                                </p:cTn>
                              </p:par>
                              <p:par>
                                <p:cTn id="39" presetID="10" presetClass="entr" presetSubtype="0" fill="hold" nodeType="withEffect">
                                  <p:stCondLst>
                                    <p:cond delay="0"/>
                                  </p:stCondLst>
                                  <p:childTnLst>
                                    <p:set>
                                      <p:cBhvr>
                                        <p:cTn id="40" dur="1" fill="hold">
                                          <p:stCondLst>
                                            <p:cond delay="0"/>
                                          </p:stCondLst>
                                        </p:cTn>
                                        <p:tgtEl>
                                          <p:spTgt spid="61"/>
                                        </p:tgtEl>
                                        <p:attrNameLst>
                                          <p:attrName>style.visibility</p:attrName>
                                        </p:attrNameLst>
                                      </p:cBhvr>
                                      <p:to>
                                        <p:strVal val="visible"/>
                                      </p:to>
                                    </p:set>
                                    <p:animEffect transition="in" filter="fade">
                                      <p:cBhvr>
                                        <p:cTn id="41" dur="500"/>
                                        <p:tgtEl>
                                          <p:spTgt spid="61"/>
                                        </p:tgtEl>
                                      </p:cBhvr>
                                    </p:animEffect>
                                  </p:childTnLst>
                                </p:cTn>
                              </p:par>
                            </p:childTnLst>
                          </p:cTn>
                        </p:par>
                      </p:childTnLst>
                    </p:cTn>
                  </p:par>
                  <p:par>
                    <p:cTn id="42" fill="hold">
                      <p:stCondLst>
                        <p:cond delay="indefinite"/>
                      </p:stCondLst>
                      <p:childTnLst>
                        <p:par>
                          <p:cTn id="43" fill="hold">
                            <p:stCondLst>
                              <p:cond delay="0"/>
                            </p:stCondLst>
                            <p:childTnLst>
                              <p:par>
                                <p:cTn id="44" presetID="12" presetClass="exit" presetSubtype="4" fill="hold" grpId="1" nodeType="clickEffect">
                                  <p:stCondLst>
                                    <p:cond delay="0"/>
                                  </p:stCondLst>
                                  <p:childTnLst>
                                    <p:anim calcmode="lin" valueType="num">
                                      <p:cBhvr additive="base">
                                        <p:cTn id="45" dur="500"/>
                                        <p:tgtEl>
                                          <p:spTgt spid="108"/>
                                        </p:tgtEl>
                                        <p:attrNameLst>
                                          <p:attrName>ppt_y</p:attrName>
                                        </p:attrNameLst>
                                      </p:cBhvr>
                                      <p:tavLst>
                                        <p:tav tm="0">
                                          <p:val>
                                            <p:strVal val="#ppt_y"/>
                                          </p:val>
                                        </p:tav>
                                        <p:tav tm="100000">
                                          <p:val>
                                            <p:strVal val="#ppt_y+#ppt_h*1.125000"/>
                                          </p:val>
                                        </p:tav>
                                      </p:tavLst>
                                    </p:anim>
                                    <p:animEffect transition="out" filter="wipe(down)">
                                      <p:cBhvr>
                                        <p:cTn id="46" dur="500"/>
                                        <p:tgtEl>
                                          <p:spTgt spid="108"/>
                                        </p:tgtEl>
                                      </p:cBhvr>
                                    </p:animEffect>
                                    <p:set>
                                      <p:cBhvr>
                                        <p:cTn id="47" dur="1" fill="hold">
                                          <p:stCondLst>
                                            <p:cond delay="499"/>
                                          </p:stCondLst>
                                        </p:cTn>
                                        <p:tgtEl>
                                          <p:spTgt spid="10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p:bldP spid="106" grpId="1"/>
      <p:bldP spid="108" grpId="0"/>
      <p:bldP spid="108" grpId="1"/>
      <p:bldP spid="109" grpId="0" animBg="1"/>
      <p:bldP spid="110" grpId="0" animBg="1"/>
      <p:bldP spid="104" grpId="0"/>
      <p:bldP spid="104" grpId="1"/>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accent4">
            <a:lumMod val="20000"/>
            <a:lumOff val="80000"/>
          </a:schemeClr>
        </a:solidFill>
        <a:effectLst/>
      </p:bgPr>
    </p:bg>
    <p:spTree>
      <p:nvGrpSpPr>
        <p:cNvPr id="1" name="">
          <a:extLst>
            <a:ext uri="{FF2B5EF4-FFF2-40B4-BE49-F238E27FC236}">
              <a16:creationId xmlns:a16="http://schemas.microsoft.com/office/drawing/2014/main" id="{E55056DF-56A0-212B-F737-8DBBD8845FE2}"/>
            </a:ext>
          </a:extLst>
        </p:cNvPr>
        <p:cNvGrpSpPr/>
        <p:nvPr/>
      </p:nvGrpSpPr>
      <p:grpSpPr>
        <a:xfrm>
          <a:off x="0" y="0"/>
          <a:ext cx="0" cy="0"/>
          <a:chOff x="0" y="0"/>
          <a:chExt cx="0" cy="0"/>
        </a:xfrm>
      </p:grpSpPr>
      <p:sp>
        <p:nvSpPr>
          <p:cNvPr id="106" name="TextBox 105">
            <a:extLst>
              <a:ext uri="{FF2B5EF4-FFF2-40B4-BE49-F238E27FC236}">
                <a16:creationId xmlns:a16="http://schemas.microsoft.com/office/drawing/2014/main" id="{04A4A7F6-E7B7-9794-20B3-06C4D1F796D2}"/>
              </a:ext>
            </a:extLst>
          </p:cNvPr>
          <p:cNvSpPr txBox="1"/>
          <p:nvPr/>
        </p:nvSpPr>
        <p:spPr>
          <a:xfrm>
            <a:off x="6541400" y="2623664"/>
            <a:ext cx="6205816" cy="646331"/>
          </a:xfrm>
          <a:prstGeom prst="rect">
            <a:avLst/>
          </a:prstGeom>
          <a:noFill/>
        </p:spPr>
        <p:txBody>
          <a:bodyPr wrap="square">
            <a:spAutoFit/>
          </a:bodyPr>
          <a:lstStyle/>
          <a:p>
            <a:r>
              <a:rPr lang="en-US" sz="3600" b="1">
                <a:solidFill>
                  <a:schemeClr val="accent4">
                    <a:lumMod val="60000"/>
                    <a:lumOff val="40000"/>
                  </a:schemeClr>
                </a:solidFill>
              </a:rPr>
              <a:t>1</a:t>
            </a:r>
            <a:r>
              <a:rPr lang="en-US" sz="3600">
                <a:solidFill>
                  <a:schemeClr val="accent4">
                    <a:lumMod val="60000"/>
                    <a:lumOff val="40000"/>
                  </a:schemeClr>
                </a:solidFill>
              </a:rPr>
              <a:t> professional facilitator</a:t>
            </a:r>
          </a:p>
        </p:txBody>
      </p:sp>
      <p:sp>
        <p:nvSpPr>
          <p:cNvPr id="108" name="TextBox 107">
            <a:extLst>
              <a:ext uri="{FF2B5EF4-FFF2-40B4-BE49-F238E27FC236}">
                <a16:creationId xmlns:a16="http://schemas.microsoft.com/office/drawing/2014/main" id="{922471BD-709C-EC7C-5EB4-493E0C8C1AE1}"/>
              </a:ext>
            </a:extLst>
          </p:cNvPr>
          <p:cNvSpPr txBox="1"/>
          <p:nvPr/>
        </p:nvSpPr>
        <p:spPr>
          <a:xfrm>
            <a:off x="6541400" y="5158726"/>
            <a:ext cx="6098240" cy="646331"/>
          </a:xfrm>
          <a:prstGeom prst="rect">
            <a:avLst/>
          </a:prstGeom>
          <a:noFill/>
        </p:spPr>
        <p:txBody>
          <a:bodyPr wrap="square">
            <a:spAutoFit/>
          </a:bodyPr>
          <a:lstStyle/>
          <a:p>
            <a:r>
              <a:rPr lang="en-US" sz="3600" b="1">
                <a:solidFill>
                  <a:schemeClr val="accent4">
                    <a:lumMod val="60000"/>
                    <a:lumOff val="40000"/>
                  </a:schemeClr>
                </a:solidFill>
              </a:rPr>
              <a:t>1</a:t>
            </a:r>
            <a:r>
              <a:rPr lang="en-US" sz="3600">
                <a:solidFill>
                  <a:schemeClr val="accent4">
                    <a:lumMod val="60000"/>
                    <a:lumOff val="40000"/>
                  </a:schemeClr>
                </a:solidFill>
              </a:rPr>
              <a:t> clinical supervisor</a:t>
            </a:r>
          </a:p>
        </p:txBody>
      </p:sp>
      <p:sp>
        <p:nvSpPr>
          <p:cNvPr id="109" name="Rectangle 108">
            <a:extLst>
              <a:ext uri="{FF2B5EF4-FFF2-40B4-BE49-F238E27FC236}">
                <a16:creationId xmlns:a16="http://schemas.microsoft.com/office/drawing/2014/main" id="{156B665C-1B9E-C056-066D-E096F69451F1}"/>
              </a:ext>
            </a:extLst>
          </p:cNvPr>
          <p:cNvSpPr/>
          <p:nvPr/>
        </p:nvSpPr>
        <p:spPr>
          <a:xfrm>
            <a:off x="760664" y="2291260"/>
            <a:ext cx="2548285" cy="3800258"/>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Rectangle 109">
            <a:extLst>
              <a:ext uri="{FF2B5EF4-FFF2-40B4-BE49-F238E27FC236}">
                <a16:creationId xmlns:a16="http://schemas.microsoft.com/office/drawing/2014/main" id="{F0279386-7BFC-4E09-D6C1-64B239410039}"/>
              </a:ext>
            </a:extLst>
          </p:cNvPr>
          <p:cNvSpPr/>
          <p:nvPr/>
        </p:nvSpPr>
        <p:spPr>
          <a:xfrm>
            <a:off x="3309293" y="2291260"/>
            <a:ext cx="2547945" cy="3800258"/>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75000"/>
                </a:schemeClr>
              </a:solidFill>
            </a:endParaRPr>
          </a:p>
        </p:txBody>
      </p:sp>
      <p:sp>
        <p:nvSpPr>
          <p:cNvPr id="168" name="Oval 167">
            <a:extLst>
              <a:ext uri="{FF2B5EF4-FFF2-40B4-BE49-F238E27FC236}">
                <a16:creationId xmlns:a16="http://schemas.microsoft.com/office/drawing/2014/main" id="{C6CFA28A-0025-2DC8-61F3-B36BF83FE326}"/>
              </a:ext>
            </a:extLst>
          </p:cNvPr>
          <p:cNvSpPr/>
          <p:nvPr/>
        </p:nvSpPr>
        <p:spPr>
          <a:xfrm>
            <a:off x="3946701" y="2918112"/>
            <a:ext cx="1266752" cy="1273277"/>
          </a:xfrm>
          <a:prstGeom prst="ellipse">
            <a:avLst/>
          </a:prstGeom>
          <a:solidFill>
            <a:srgbClr val="44A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Oval 170">
            <a:extLst>
              <a:ext uri="{FF2B5EF4-FFF2-40B4-BE49-F238E27FC236}">
                <a16:creationId xmlns:a16="http://schemas.microsoft.com/office/drawing/2014/main" id="{FF7643F1-C3E6-A331-039F-4E64D08740E2}"/>
              </a:ext>
            </a:extLst>
          </p:cNvPr>
          <p:cNvSpPr/>
          <p:nvPr/>
        </p:nvSpPr>
        <p:spPr>
          <a:xfrm>
            <a:off x="1406701" y="2918112"/>
            <a:ext cx="1266752" cy="1273277"/>
          </a:xfrm>
          <a:prstGeom prst="ellipse">
            <a:avLst/>
          </a:prstGeom>
          <a:solidFill>
            <a:srgbClr val="37646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Oval 171">
            <a:extLst>
              <a:ext uri="{FF2B5EF4-FFF2-40B4-BE49-F238E27FC236}">
                <a16:creationId xmlns:a16="http://schemas.microsoft.com/office/drawing/2014/main" id="{3017DB95-A712-00AE-FDE5-EFB9F48C88A1}"/>
              </a:ext>
            </a:extLst>
          </p:cNvPr>
          <p:cNvSpPr/>
          <p:nvPr/>
        </p:nvSpPr>
        <p:spPr>
          <a:xfrm>
            <a:off x="2666541" y="4188124"/>
            <a:ext cx="1266752" cy="127327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2" name="Group 61">
            <a:extLst>
              <a:ext uri="{FF2B5EF4-FFF2-40B4-BE49-F238E27FC236}">
                <a16:creationId xmlns:a16="http://schemas.microsoft.com/office/drawing/2014/main" id="{6BC4BE4F-2C8C-927A-9D4C-303BF6EB734B}"/>
              </a:ext>
            </a:extLst>
          </p:cNvPr>
          <p:cNvGrpSpPr>
            <a:grpSpLocks noGrp="1" noUngrp="1" noRot="1" noChangeAspect="1" noMove="1" noResize="1"/>
          </p:cNvGrpSpPr>
          <p:nvPr/>
        </p:nvGrpSpPr>
        <p:grpSpPr>
          <a:xfrm>
            <a:off x="775445" y="2291260"/>
            <a:ext cx="5067011" cy="3800258"/>
            <a:chOff x="1732547" y="1780673"/>
            <a:chExt cx="3657600" cy="2743200"/>
          </a:xfrm>
        </p:grpSpPr>
        <p:sp>
          <p:nvSpPr>
            <p:cNvPr id="2" name="Oval 1">
              <a:extLst>
                <a:ext uri="{FF2B5EF4-FFF2-40B4-BE49-F238E27FC236}">
                  <a16:creationId xmlns:a16="http://schemas.microsoft.com/office/drawing/2014/main" id="{CF36A362-D131-B537-8DEB-8CDFCA6003B4}"/>
                </a:ext>
              </a:extLst>
            </p:cNvPr>
            <p:cNvSpPr>
              <a:spLocks noGrp="1" noRot="1" noMove="1" noResize="1" noEditPoints="1" noAdjustHandles="1" noChangeArrowheads="1" noChangeShapeType="1"/>
            </p:cNvSpPr>
            <p:nvPr/>
          </p:nvSpPr>
          <p:spPr>
            <a:xfrm>
              <a:off x="1732547" y="1780673"/>
              <a:ext cx="914400" cy="9144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E6855F34-6C31-F499-D97E-98A02F5F8868}"/>
                </a:ext>
              </a:extLst>
            </p:cNvPr>
            <p:cNvSpPr>
              <a:spLocks noGrp="1" noRot="1" noMove="1" noResize="1" noEditPoints="1" noAdjustHandles="1" noChangeArrowheads="1" noChangeShapeType="1"/>
            </p:cNvSpPr>
            <p:nvPr/>
          </p:nvSpPr>
          <p:spPr>
            <a:xfrm>
              <a:off x="2646947" y="1780673"/>
              <a:ext cx="914400" cy="9144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6281C789-3147-70A0-ECAB-8FF6632C7D57}"/>
                </a:ext>
              </a:extLst>
            </p:cNvPr>
            <p:cNvSpPr>
              <a:spLocks noGrp="1" noRot="1" noMove="1" noResize="1" noEditPoints="1" noAdjustHandles="1" noChangeArrowheads="1" noChangeShapeType="1"/>
            </p:cNvSpPr>
            <p:nvPr/>
          </p:nvSpPr>
          <p:spPr>
            <a:xfrm>
              <a:off x="3561347" y="1780673"/>
              <a:ext cx="914400" cy="9144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F3C52569-FA09-97F3-A91F-EC16CF2B6789}"/>
                </a:ext>
              </a:extLst>
            </p:cNvPr>
            <p:cNvSpPr>
              <a:spLocks noGrp="1" noRot="1" noMove="1" noResize="1" noEditPoints="1" noAdjustHandles="1" noChangeArrowheads="1" noChangeShapeType="1"/>
            </p:cNvSpPr>
            <p:nvPr/>
          </p:nvSpPr>
          <p:spPr>
            <a:xfrm>
              <a:off x="4475747" y="1780673"/>
              <a:ext cx="914400" cy="9144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A7B56D9C-9A94-8266-0BA8-95CF17F72137}"/>
                </a:ext>
              </a:extLst>
            </p:cNvPr>
            <p:cNvSpPr>
              <a:spLocks noGrp="1" noRot="1" noMove="1" noResize="1" noEditPoints="1" noAdjustHandles="1" noChangeArrowheads="1" noChangeShapeType="1"/>
            </p:cNvSpPr>
            <p:nvPr/>
          </p:nvSpPr>
          <p:spPr>
            <a:xfrm>
              <a:off x="1732547" y="2695073"/>
              <a:ext cx="914400" cy="9144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4E521534-D836-1F52-D72D-A8754768B7ED}"/>
                </a:ext>
              </a:extLst>
            </p:cNvPr>
            <p:cNvSpPr>
              <a:spLocks noGrp="1" noRot="1" noMove="1" noResize="1" noEditPoints="1" noAdjustHandles="1" noChangeArrowheads="1" noChangeShapeType="1"/>
            </p:cNvSpPr>
            <p:nvPr/>
          </p:nvSpPr>
          <p:spPr>
            <a:xfrm>
              <a:off x="2646947" y="2695073"/>
              <a:ext cx="914400" cy="9144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038ADF73-BCAC-FA37-8D7C-26D488C7CF9E}"/>
                </a:ext>
              </a:extLst>
            </p:cNvPr>
            <p:cNvSpPr>
              <a:spLocks noGrp="1" noRot="1" noMove="1" noResize="1" noEditPoints="1" noAdjustHandles="1" noChangeArrowheads="1" noChangeShapeType="1"/>
            </p:cNvSpPr>
            <p:nvPr/>
          </p:nvSpPr>
          <p:spPr>
            <a:xfrm>
              <a:off x="3561347" y="2695073"/>
              <a:ext cx="914400" cy="9144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D3281C1A-3492-B38F-CBB3-5235B0083AAE}"/>
                </a:ext>
              </a:extLst>
            </p:cNvPr>
            <p:cNvSpPr>
              <a:spLocks noGrp="1" noRot="1" noMove="1" noResize="1" noEditPoints="1" noAdjustHandles="1" noChangeArrowheads="1" noChangeShapeType="1"/>
            </p:cNvSpPr>
            <p:nvPr/>
          </p:nvSpPr>
          <p:spPr>
            <a:xfrm>
              <a:off x="4475747" y="2695073"/>
              <a:ext cx="914400" cy="9144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F0A58CC3-DC55-C842-EC4C-67973DC25297}"/>
                </a:ext>
              </a:extLst>
            </p:cNvPr>
            <p:cNvSpPr>
              <a:spLocks noGrp="1" noRot="1" noMove="1" noResize="1" noEditPoints="1" noAdjustHandles="1" noChangeArrowheads="1" noChangeShapeType="1"/>
            </p:cNvSpPr>
            <p:nvPr/>
          </p:nvSpPr>
          <p:spPr>
            <a:xfrm>
              <a:off x="1732547" y="3609473"/>
              <a:ext cx="914400" cy="9144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D18D7622-641C-719E-E4F4-FE8F7081B6C6}"/>
                </a:ext>
              </a:extLst>
            </p:cNvPr>
            <p:cNvSpPr>
              <a:spLocks noGrp="1" noRot="1" noMove="1" noResize="1" noEditPoints="1" noAdjustHandles="1" noChangeArrowheads="1" noChangeShapeType="1"/>
            </p:cNvSpPr>
            <p:nvPr/>
          </p:nvSpPr>
          <p:spPr>
            <a:xfrm>
              <a:off x="2646947" y="3609473"/>
              <a:ext cx="914400" cy="9144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54A84F31-EE11-98A2-BF0E-63306E78D160}"/>
                </a:ext>
              </a:extLst>
            </p:cNvPr>
            <p:cNvSpPr>
              <a:spLocks noGrp="1" noRot="1" noMove="1" noResize="1" noEditPoints="1" noAdjustHandles="1" noChangeArrowheads="1" noChangeShapeType="1"/>
            </p:cNvSpPr>
            <p:nvPr/>
          </p:nvSpPr>
          <p:spPr>
            <a:xfrm>
              <a:off x="3561347" y="3609473"/>
              <a:ext cx="914400" cy="9144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DE713484-48D4-8FFA-C4DE-EA325E4C6481}"/>
                </a:ext>
              </a:extLst>
            </p:cNvPr>
            <p:cNvSpPr>
              <a:spLocks noGrp="1" noRot="1" noMove="1" noResize="1" noEditPoints="1" noAdjustHandles="1" noChangeArrowheads="1" noChangeShapeType="1"/>
            </p:cNvSpPr>
            <p:nvPr/>
          </p:nvSpPr>
          <p:spPr>
            <a:xfrm>
              <a:off x="4475747" y="3609473"/>
              <a:ext cx="914400" cy="9144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1" name="Group 60">
            <a:extLst>
              <a:ext uri="{FF2B5EF4-FFF2-40B4-BE49-F238E27FC236}">
                <a16:creationId xmlns:a16="http://schemas.microsoft.com/office/drawing/2014/main" id="{78E2567B-7A3E-4967-31DA-EA7210670063}"/>
              </a:ext>
            </a:extLst>
          </p:cNvPr>
          <p:cNvGrpSpPr>
            <a:grpSpLocks noChangeAspect="1"/>
          </p:cNvGrpSpPr>
          <p:nvPr/>
        </p:nvGrpSpPr>
        <p:grpSpPr>
          <a:xfrm>
            <a:off x="775445" y="2291260"/>
            <a:ext cx="5067011" cy="3800258"/>
            <a:chOff x="1732547" y="1780673"/>
            <a:chExt cx="3657600" cy="2743200"/>
          </a:xfrm>
        </p:grpSpPr>
        <p:sp>
          <p:nvSpPr>
            <p:cNvPr id="15" name="Oval 14">
              <a:extLst>
                <a:ext uri="{FF2B5EF4-FFF2-40B4-BE49-F238E27FC236}">
                  <a16:creationId xmlns:a16="http://schemas.microsoft.com/office/drawing/2014/main" id="{B9955B73-9F4F-5333-6D0D-CEE5E5205525}"/>
                </a:ext>
              </a:extLst>
            </p:cNvPr>
            <p:cNvSpPr/>
            <p:nvPr/>
          </p:nvSpPr>
          <p:spPr>
            <a:xfrm>
              <a:off x="4702769" y="1780673"/>
              <a:ext cx="460357" cy="460357"/>
            </a:xfrm>
            <a:prstGeom prst="ellipse">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AA6BFE3A-014F-DD59-7058-06AEF895ED8B}"/>
                </a:ext>
              </a:extLst>
            </p:cNvPr>
            <p:cNvSpPr/>
            <p:nvPr/>
          </p:nvSpPr>
          <p:spPr>
            <a:xfrm>
              <a:off x="4702769" y="2234716"/>
              <a:ext cx="460357" cy="460357"/>
            </a:xfrm>
            <a:prstGeom prst="ellipse">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B1776EC0-20C7-B56D-74A2-95485EDAE0A6}"/>
                </a:ext>
              </a:extLst>
            </p:cNvPr>
            <p:cNvSpPr/>
            <p:nvPr/>
          </p:nvSpPr>
          <p:spPr>
            <a:xfrm>
              <a:off x="4475747" y="2918937"/>
              <a:ext cx="460357" cy="460357"/>
            </a:xfrm>
            <a:prstGeom prst="ellipse">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74B92078-9C61-67B8-A4B8-1B5232530BC0}"/>
                </a:ext>
              </a:extLst>
            </p:cNvPr>
            <p:cNvSpPr/>
            <p:nvPr/>
          </p:nvSpPr>
          <p:spPr>
            <a:xfrm>
              <a:off x="4929790" y="2918936"/>
              <a:ext cx="460357" cy="460357"/>
            </a:xfrm>
            <a:prstGeom prst="ellipse">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4363D7EF-D1EC-A45E-868D-9BC10158ABE5}"/>
                </a:ext>
              </a:extLst>
            </p:cNvPr>
            <p:cNvSpPr/>
            <p:nvPr/>
          </p:nvSpPr>
          <p:spPr>
            <a:xfrm>
              <a:off x="2646947" y="2918937"/>
              <a:ext cx="460357" cy="460357"/>
            </a:xfrm>
            <a:prstGeom prst="ellipse">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8395ADC6-E0E4-4787-62BB-2657F7938067}"/>
                </a:ext>
              </a:extLst>
            </p:cNvPr>
            <p:cNvSpPr/>
            <p:nvPr/>
          </p:nvSpPr>
          <p:spPr>
            <a:xfrm>
              <a:off x="3100990" y="2918936"/>
              <a:ext cx="460357" cy="460357"/>
            </a:xfrm>
            <a:prstGeom prst="ellipse">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E9270AD6-E177-E020-DC5A-35AF8DBFC954}"/>
                </a:ext>
              </a:extLst>
            </p:cNvPr>
            <p:cNvSpPr/>
            <p:nvPr/>
          </p:nvSpPr>
          <p:spPr>
            <a:xfrm>
              <a:off x="3561347" y="2004537"/>
              <a:ext cx="460357" cy="460357"/>
            </a:xfrm>
            <a:prstGeom prst="ellipse">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D8A7E6CF-9AB9-F6D2-DE94-182F802F41B4}"/>
                </a:ext>
              </a:extLst>
            </p:cNvPr>
            <p:cNvSpPr/>
            <p:nvPr/>
          </p:nvSpPr>
          <p:spPr>
            <a:xfrm>
              <a:off x="4015390" y="2004536"/>
              <a:ext cx="460357" cy="460357"/>
            </a:xfrm>
            <a:prstGeom prst="ellipse">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864D148F-7CD2-7E03-24B0-EC7809555FDD}"/>
                </a:ext>
              </a:extLst>
            </p:cNvPr>
            <p:cNvSpPr/>
            <p:nvPr/>
          </p:nvSpPr>
          <p:spPr>
            <a:xfrm>
              <a:off x="3561347" y="3833337"/>
              <a:ext cx="460357" cy="460357"/>
            </a:xfrm>
            <a:prstGeom prst="ellipse">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9E67D068-28BB-1751-C43D-03F5E81A7971}"/>
                </a:ext>
              </a:extLst>
            </p:cNvPr>
            <p:cNvSpPr/>
            <p:nvPr/>
          </p:nvSpPr>
          <p:spPr>
            <a:xfrm>
              <a:off x="4015390" y="3833336"/>
              <a:ext cx="460357" cy="460357"/>
            </a:xfrm>
            <a:prstGeom prst="ellipse">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ABD3B78D-0B18-4DFE-9234-27EECFC54CF3}"/>
                </a:ext>
              </a:extLst>
            </p:cNvPr>
            <p:cNvSpPr/>
            <p:nvPr/>
          </p:nvSpPr>
          <p:spPr>
            <a:xfrm>
              <a:off x="4702769" y="3609473"/>
              <a:ext cx="460357" cy="460357"/>
            </a:xfrm>
            <a:prstGeom prst="ellipse">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9FF9268A-B70C-53D6-A488-3022243FDE01}"/>
                </a:ext>
              </a:extLst>
            </p:cNvPr>
            <p:cNvSpPr/>
            <p:nvPr/>
          </p:nvSpPr>
          <p:spPr>
            <a:xfrm>
              <a:off x="4702769" y="4063516"/>
              <a:ext cx="460357" cy="460357"/>
            </a:xfrm>
            <a:prstGeom prst="ellipse">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8B889D38-D9A5-B8D2-501C-3617D802DAAC}"/>
                </a:ext>
              </a:extLst>
            </p:cNvPr>
            <p:cNvSpPr/>
            <p:nvPr/>
          </p:nvSpPr>
          <p:spPr>
            <a:xfrm>
              <a:off x="2873969" y="3609473"/>
              <a:ext cx="460357" cy="460357"/>
            </a:xfrm>
            <a:prstGeom prst="ellipse">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36F54F7E-4472-1230-2C35-1FE58F63ACB5}"/>
                </a:ext>
              </a:extLst>
            </p:cNvPr>
            <p:cNvSpPr/>
            <p:nvPr/>
          </p:nvSpPr>
          <p:spPr>
            <a:xfrm>
              <a:off x="2873969" y="4063516"/>
              <a:ext cx="460357" cy="460357"/>
            </a:xfrm>
            <a:prstGeom prst="ellipse">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7CBE703B-1B21-D56A-BCE4-2B46B0D19D19}"/>
                </a:ext>
              </a:extLst>
            </p:cNvPr>
            <p:cNvSpPr/>
            <p:nvPr/>
          </p:nvSpPr>
          <p:spPr>
            <a:xfrm>
              <a:off x="1732547" y="3833337"/>
              <a:ext cx="460357" cy="460357"/>
            </a:xfrm>
            <a:prstGeom prst="ellipse">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59DB6220-D24B-A3F0-80C7-8E13961E9137}"/>
                </a:ext>
              </a:extLst>
            </p:cNvPr>
            <p:cNvSpPr/>
            <p:nvPr/>
          </p:nvSpPr>
          <p:spPr>
            <a:xfrm>
              <a:off x="2186590" y="3833336"/>
              <a:ext cx="460357" cy="460357"/>
            </a:xfrm>
            <a:prstGeom prst="ellipse">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1C624BB0-11E5-E725-A716-662DAE06BCE3}"/>
                </a:ext>
              </a:extLst>
            </p:cNvPr>
            <p:cNvSpPr/>
            <p:nvPr/>
          </p:nvSpPr>
          <p:spPr>
            <a:xfrm>
              <a:off x="2873969" y="1780673"/>
              <a:ext cx="460357" cy="460357"/>
            </a:xfrm>
            <a:prstGeom prst="ellipse">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6CAF2549-672B-1ED0-329C-374407636DED}"/>
                </a:ext>
              </a:extLst>
            </p:cNvPr>
            <p:cNvSpPr/>
            <p:nvPr/>
          </p:nvSpPr>
          <p:spPr>
            <a:xfrm>
              <a:off x="2873969" y="2234716"/>
              <a:ext cx="460357" cy="460357"/>
            </a:xfrm>
            <a:prstGeom prst="ellipse">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78B46408-2316-857A-9796-3326EB287019}"/>
                </a:ext>
              </a:extLst>
            </p:cNvPr>
            <p:cNvSpPr/>
            <p:nvPr/>
          </p:nvSpPr>
          <p:spPr>
            <a:xfrm>
              <a:off x="1732547" y="2004537"/>
              <a:ext cx="460357" cy="460357"/>
            </a:xfrm>
            <a:prstGeom prst="ellipse">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312AE2D5-80EC-D68D-F922-0FC87AB3798C}"/>
                </a:ext>
              </a:extLst>
            </p:cNvPr>
            <p:cNvSpPr/>
            <p:nvPr/>
          </p:nvSpPr>
          <p:spPr>
            <a:xfrm>
              <a:off x="2186590" y="2004536"/>
              <a:ext cx="460357" cy="460357"/>
            </a:xfrm>
            <a:prstGeom prst="ellipse">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B889EA17-99AC-C230-EC2D-0BC39E34DB27}"/>
                </a:ext>
              </a:extLst>
            </p:cNvPr>
            <p:cNvSpPr/>
            <p:nvPr/>
          </p:nvSpPr>
          <p:spPr>
            <a:xfrm>
              <a:off x="1959569" y="2695073"/>
              <a:ext cx="460357" cy="460357"/>
            </a:xfrm>
            <a:prstGeom prst="ellipse">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2DFEE048-167B-975A-9FED-1D7E526FA195}"/>
                </a:ext>
              </a:extLst>
            </p:cNvPr>
            <p:cNvSpPr/>
            <p:nvPr/>
          </p:nvSpPr>
          <p:spPr>
            <a:xfrm>
              <a:off x="1959569" y="3149116"/>
              <a:ext cx="460357" cy="460357"/>
            </a:xfrm>
            <a:prstGeom prst="ellipse">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0DC026CE-BAB5-DBCB-5730-D7E30B23821A}"/>
                </a:ext>
              </a:extLst>
            </p:cNvPr>
            <p:cNvSpPr/>
            <p:nvPr/>
          </p:nvSpPr>
          <p:spPr>
            <a:xfrm>
              <a:off x="3788369" y="2695073"/>
              <a:ext cx="460357" cy="460357"/>
            </a:xfrm>
            <a:prstGeom prst="ellipse">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32E490B7-46D5-9A6A-F104-C3B052904C6D}"/>
                </a:ext>
              </a:extLst>
            </p:cNvPr>
            <p:cNvSpPr/>
            <p:nvPr/>
          </p:nvSpPr>
          <p:spPr>
            <a:xfrm>
              <a:off x="3788369" y="3149116"/>
              <a:ext cx="460357" cy="460357"/>
            </a:xfrm>
            <a:prstGeom prst="ellipse">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7" name="TextBox 56">
            <a:extLst>
              <a:ext uri="{FF2B5EF4-FFF2-40B4-BE49-F238E27FC236}">
                <a16:creationId xmlns:a16="http://schemas.microsoft.com/office/drawing/2014/main" id="{01E44B76-7DBB-4063-AE86-D6C70229CD3E}"/>
              </a:ext>
            </a:extLst>
          </p:cNvPr>
          <p:cNvSpPr txBox="1"/>
          <p:nvPr/>
        </p:nvSpPr>
        <p:spPr>
          <a:xfrm>
            <a:off x="788894" y="614348"/>
            <a:ext cx="6096000" cy="184666"/>
          </a:xfrm>
          <a:prstGeom prst="rect">
            <a:avLst/>
          </a:prstGeom>
          <a:noFill/>
        </p:spPr>
        <p:txBody>
          <a:bodyPr wrap="square" lIns="0" tIns="0" rIns="0" bIns="0">
            <a:spAutoFit/>
          </a:bodyPr>
          <a:lstStyle/>
          <a:p>
            <a:r>
              <a:rPr lang="en-CA" sz="1200" b="1" spc="200">
                <a:solidFill>
                  <a:srgbClr val="44A0AD"/>
                </a:solidFill>
                <a:effectLst/>
              </a:rPr>
              <a:t>IMPLEMENTATION</a:t>
            </a:r>
          </a:p>
        </p:txBody>
      </p:sp>
      <p:sp>
        <p:nvSpPr>
          <p:cNvPr id="58" name="TextBox 57">
            <a:extLst>
              <a:ext uri="{FF2B5EF4-FFF2-40B4-BE49-F238E27FC236}">
                <a16:creationId xmlns:a16="http://schemas.microsoft.com/office/drawing/2014/main" id="{E63E29BE-0295-D071-CFB9-846D519C86EC}"/>
              </a:ext>
            </a:extLst>
          </p:cNvPr>
          <p:cNvSpPr txBox="1"/>
          <p:nvPr/>
        </p:nvSpPr>
        <p:spPr>
          <a:xfrm>
            <a:off x="788894" y="868550"/>
            <a:ext cx="6577262" cy="369332"/>
          </a:xfrm>
          <a:prstGeom prst="rect">
            <a:avLst/>
          </a:prstGeom>
          <a:noFill/>
        </p:spPr>
        <p:txBody>
          <a:bodyPr wrap="square" lIns="0" tIns="0" rIns="0" bIns="0">
            <a:spAutoFit/>
          </a:bodyPr>
          <a:lstStyle/>
          <a:p>
            <a:r>
              <a:rPr lang="en-CA" sz="2400">
                <a:solidFill>
                  <a:schemeClr val="accent4"/>
                </a:solidFill>
              </a:rPr>
              <a:t>The program we tested</a:t>
            </a:r>
            <a:endParaRPr lang="en-CA" sz="2400">
              <a:solidFill>
                <a:schemeClr val="accent4"/>
              </a:solidFill>
              <a:effectLst/>
            </a:endParaRPr>
          </a:p>
        </p:txBody>
      </p:sp>
      <p:sp>
        <p:nvSpPr>
          <p:cNvPr id="59" name="TextBox 58">
            <a:extLst>
              <a:ext uri="{FF2B5EF4-FFF2-40B4-BE49-F238E27FC236}">
                <a16:creationId xmlns:a16="http://schemas.microsoft.com/office/drawing/2014/main" id="{5FFA33C4-4080-1A39-79E5-6AC0FCA6C309}"/>
              </a:ext>
            </a:extLst>
          </p:cNvPr>
          <p:cNvSpPr txBox="1"/>
          <p:nvPr/>
        </p:nvSpPr>
        <p:spPr>
          <a:xfrm>
            <a:off x="4278060" y="660515"/>
            <a:ext cx="7156006" cy="138499"/>
          </a:xfrm>
          <a:prstGeom prst="rect">
            <a:avLst/>
          </a:prstGeom>
          <a:noFill/>
        </p:spPr>
        <p:txBody>
          <a:bodyPr wrap="square" lIns="0" tIns="0" rIns="0" bIns="0" anchor="b">
            <a:spAutoFit/>
          </a:bodyPr>
          <a:lstStyle/>
          <a:p>
            <a:pPr algn="r">
              <a:spcBef>
                <a:spcPts val="2400"/>
              </a:spcBef>
            </a:pPr>
            <a:r>
              <a:rPr lang="en-US" sz="900" spc="100">
                <a:solidFill>
                  <a:schemeClr val="accent4">
                    <a:lumMod val="60000"/>
                    <a:lumOff val="40000"/>
                  </a:schemeClr>
                </a:solidFill>
                <a:cs typeface="Arial Hebrew" pitchFamily="2" charset="-79"/>
              </a:rPr>
              <a:t>SCALING AND SUSTAINING PEER SUPPORT GROUPS FOR SUBSTANCE-AFFECTED FAMILIES</a:t>
            </a:r>
          </a:p>
        </p:txBody>
      </p:sp>
      <p:sp>
        <p:nvSpPr>
          <p:cNvPr id="104" name="TextBox 103">
            <a:extLst>
              <a:ext uri="{FF2B5EF4-FFF2-40B4-BE49-F238E27FC236}">
                <a16:creationId xmlns:a16="http://schemas.microsoft.com/office/drawing/2014/main" id="{0BF17703-1BB8-485D-8EEB-708D2DCC31AB}"/>
              </a:ext>
            </a:extLst>
          </p:cNvPr>
          <p:cNvSpPr txBox="1"/>
          <p:nvPr/>
        </p:nvSpPr>
        <p:spPr>
          <a:xfrm>
            <a:off x="6541400" y="3889290"/>
            <a:ext cx="3467616" cy="646331"/>
          </a:xfrm>
          <a:prstGeom prst="rect">
            <a:avLst/>
          </a:prstGeom>
          <a:noFill/>
        </p:spPr>
        <p:txBody>
          <a:bodyPr wrap="none" rtlCol="0">
            <a:spAutoFit/>
          </a:bodyPr>
          <a:lstStyle/>
          <a:p>
            <a:r>
              <a:rPr lang="en-US" sz="3600" b="1">
                <a:solidFill>
                  <a:schemeClr val="accent4">
                    <a:lumMod val="60000"/>
                    <a:lumOff val="40000"/>
                  </a:schemeClr>
                </a:solidFill>
              </a:rPr>
              <a:t>1 </a:t>
            </a:r>
            <a:r>
              <a:rPr lang="en-US" sz="3600">
                <a:solidFill>
                  <a:schemeClr val="accent4">
                    <a:lumMod val="60000"/>
                    <a:lumOff val="40000"/>
                  </a:schemeClr>
                </a:solidFill>
              </a:rPr>
              <a:t>peer facilitator</a:t>
            </a:r>
          </a:p>
        </p:txBody>
      </p:sp>
      <p:sp>
        <p:nvSpPr>
          <p:cNvPr id="16" name="TextBox 15">
            <a:extLst>
              <a:ext uri="{FF2B5EF4-FFF2-40B4-BE49-F238E27FC236}">
                <a16:creationId xmlns:a16="http://schemas.microsoft.com/office/drawing/2014/main" id="{9C1A59F9-0488-1D81-AD9D-740D2ED7FD05}"/>
              </a:ext>
            </a:extLst>
          </p:cNvPr>
          <p:cNvSpPr txBox="1"/>
          <p:nvPr/>
        </p:nvSpPr>
        <p:spPr>
          <a:xfrm>
            <a:off x="6541400" y="2623664"/>
            <a:ext cx="4889936" cy="3323987"/>
          </a:xfrm>
          <a:prstGeom prst="rect">
            <a:avLst/>
          </a:prstGeom>
          <a:noFill/>
        </p:spPr>
        <p:txBody>
          <a:bodyPr wrap="square">
            <a:spAutoFit/>
          </a:bodyPr>
          <a:lstStyle/>
          <a:p>
            <a:pPr>
              <a:spcBef>
                <a:spcPts val="1200"/>
              </a:spcBef>
            </a:pPr>
            <a:r>
              <a:rPr lang="en-US" sz="3600" b="1">
                <a:solidFill>
                  <a:schemeClr val="accent4">
                    <a:lumMod val="60000"/>
                    <a:lumOff val="40000"/>
                  </a:schemeClr>
                </a:solidFill>
              </a:rPr>
              <a:t>Sessions included: </a:t>
            </a:r>
          </a:p>
          <a:p>
            <a:pPr marL="571500" indent="-571500">
              <a:spcBef>
                <a:spcPts val="1200"/>
              </a:spcBef>
              <a:buFont typeface="Arial" panose="020B0604020202020204" pitchFamily="34" charset="0"/>
              <a:buChar char="•"/>
            </a:pPr>
            <a:r>
              <a:rPr lang="en-US" sz="3600">
                <a:solidFill>
                  <a:schemeClr val="accent4">
                    <a:lumMod val="60000"/>
                    <a:lumOff val="40000"/>
                  </a:schemeClr>
                </a:solidFill>
              </a:rPr>
              <a:t>Social &amp; emotional support</a:t>
            </a:r>
          </a:p>
          <a:p>
            <a:pPr marL="571500" indent="-571500">
              <a:spcBef>
                <a:spcPts val="1200"/>
              </a:spcBef>
              <a:buFont typeface="Arial" panose="020B0604020202020204" pitchFamily="34" charset="0"/>
              <a:buChar char="•"/>
            </a:pPr>
            <a:r>
              <a:rPr lang="en-US" sz="3600">
                <a:solidFill>
                  <a:schemeClr val="accent4">
                    <a:lumMod val="60000"/>
                    <a:lumOff val="40000"/>
                  </a:schemeClr>
                </a:solidFill>
              </a:rPr>
              <a:t>Education</a:t>
            </a:r>
          </a:p>
          <a:p>
            <a:pPr marL="571500" indent="-571500">
              <a:spcBef>
                <a:spcPts val="1200"/>
              </a:spcBef>
              <a:buFont typeface="Arial" panose="020B0604020202020204" pitchFamily="34" charset="0"/>
              <a:buChar char="•"/>
            </a:pPr>
            <a:r>
              <a:rPr lang="en-US" sz="3600">
                <a:solidFill>
                  <a:schemeClr val="accent4">
                    <a:lumMod val="60000"/>
                    <a:lumOff val="40000"/>
                  </a:schemeClr>
                </a:solidFill>
              </a:rPr>
              <a:t>Skill-building</a:t>
            </a:r>
          </a:p>
        </p:txBody>
      </p:sp>
    </p:spTree>
    <p:extLst>
      <p:ext uri="{BB962C8B-B14F-4D97-AF65-F5344CB8AC3E}">
        <p14:creationId xmlns:p14="http://schemas.microsoft.com/office/powerpoint/2010/main" val="1073090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withEffect">
                                  <p:stCondLst>
                                    <p:cond delay="0"/>
                                  </p:stCondLst>
                                  <p:childTnLst>
                                    <p:set>
                                      <p:cBhvr>
                                        <p:cTn id="6" dur="1" fill="hold">
                                          <p:stCondLst>
                                            <p:cond delay="0"/>
                                          </p:stCondLst>
                                        </p:cTn>
                                        <p:tgtEl>
                                          <p:spTgt spid="106"/>
                                        </p:tgtEl>
                                        <p:attrNameLst>
                                          <p:attrName>style.visibility</p:attrName>
                                        </p:attrNameLst>
                                      </p:cBhvr>
                                      <p:to>
                                        <p:strVal val="visible"/>
                                      </p:to>
                                    </p:set>
                                    <p:anim calcmode="lin" valueType="num">
                                      <p:cBhvr additive="base">
                                        <p:cTn id="7" dur="500"/>
                                        <p:tgtEl>
                                          <p:spTgt spid="106"/>
                                        </p:tgtEl>
                                        <p:attrNameLst>
                                          <p:attrName>ppt_y</p:attrName>
                                        </p:attrNameLst>
                                      </p:cBhvr>
                                      <p:tavLst>
                                        <p:tav tm="0">
                                          <p:val>
                                            <p:strVal val="#ppt_y-#ppt_h*1.125000"/>
                                          </p:val>
                                        </p:tav>
                                        <p:tav tm="100000">
                                          <p:val>
                                            <p:strVal val="#ppt_y"/>
                                          </p:val>
                                        </p:tav>
                                      </p:tavLst>
                                    </p:anim>
                                    <p:animEffect transition="in" filter="wipe(down)">
                                      <p:cBhvr>
                                        <p:cTn id="8" dur="500"/>
                                        <p:tgtEl>
                                          <p:spTgt spid="106"/>
                                        </p:tgtEl>
                                      </p:cBhvr>
                                    </p:animEffect>
                                  </p:childTnLst>
                                </p:cTn>
                              </p:par>
                              <p:par>
                                <p:cTn id="9" presetID="23" presetClass="entr" presetSubtype="16" fill="hold" grpId="0" nodeType="withEffect">
                                  <p:stCondLst>
                                    <p:cond delay="0"/>
                                  </p:stCondLst>
                                  <p:childTnLst>
                                    <p:set>
                                      <p:cBhvr>
                                        <p:cTn id="10" dur="1" fill="hold">
                                          <p:stCondLst>
                                            <p:cond delay="0"/>
                                          </p:stCondLst>
                                        </p:cTn>
                                        <p:tgtEl>
                                          <p:spTgt spid="171"/>
                                        </p:tgtEl>
                                        <p:attrNameLst>
                                          <p:attrName>style.visibility</p:attrName>
                                        </p:attrNameLst>
                                      </p:cBhvr>
                                      <p:to>
                                        <p:strVal val="visible"/>
                                      </p:to>
                                    </p:set>
                                    <p:anim calcmode="lin" valueType="num">
                                      <p:cBhvr>
                                        <p:cTn id="11" dur="500" fill="hold"/>
                                        <p:tgtEl>
                                          <p:spTgt spid="171"/>
                                        </p:tgtEl>
                                        <p:attrNameLst>
                                          <p:attrName>ppt_w</p:attrName>
                                        </p:attrNameLst>
                                      </p:cBhvr>
                                      <p:tavLst>
                                        <p:tav tm="0">
                                          <p:val>
                                            <p:fltVal val="0"/>
                                          </p:val>
                                        </p:tav>
                                        <p:tav tm="100000">
                                          <p:val>
                                            <p:strVal val="#ppt_w"/>
                                          </p:val>
                                        </p:tav>
                                      </p:tavLst>
                                    </p:anim>
                                    <p:anim calcmode="lin" valueType="num">
                                      <p:cBhvr>
                                        <p:cTn id="12" dur="500" fill="hold"/>
                                        <p:tgtEl>
                                          <p:spTgt spid="171"/>
                                        </p:tgtEl>
                                        <p:attrNameLst>
                                          <p:attrName>ppt_h</p:attrName>
                                        </p:attrNameLst>
                                      </p:cBhvr>
                                      <p:tavLst>
                                        <p:tav tm="0">
                                          <p:val>
                                            <p:fltVal val="0"/>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12" presetClass="exit" presetSubtype="4" fill="hold" grpId="1" nodeType="clickEffect">
                                  <p:stCondLst>
                                    <p:cond delay="0"/>
                                  </p:stCondLst>
                                  <p:childTnLst>
                                    <p:anim calcmode="lin" valueType="num">
                                      <p:cBhvr additive="base">
                                        <p:cTn id="16" dur="500"/>
                                        <p:tgtEl>
                                          <p:spTgt spid="106"/>
                                        </p:tgtEl>
                                        <p:attrNameLst>
                                          <p:attrName>ppt_y</p:attrName>
                                        </p:attrNameLst>
                                      </p:cBhvr>
                                      <p:tavLst>
                                        <p:tav tm="0">
                                          <p:val>
                                            <p:strVal val="#ppt_y"/>
                                          </p:val>
                                        </p:tav>
                                        <p:tav tm="100000">
                                          <p:val>
                                            <p:strVal val="#ppt_y+#ppt_h*1.125000"/>
                                          </p:val>
                                        </p:tav>
                                      </p:tavLst>
                                    </p:anim>
                                    <p:animEffect transition="out" filter="wipe(down)">
                                      <p:cBhvr>
                                        <p:cTn id="17" dur="500"/>
                                        <p:tgtEl>
                                          <p:spTgt spid="106"/>
                                        </p:tgtEl>
                                      </p:cBhvr>
                                    </p:animEffect>
                                    <p:set>
                                      <p:cBhvr>
                                        <p:cTn id="18" dur="1" fill="hold">
                                          <p:stCondLst>
                                            <p:cond delay="499"/>
                                          </p:stCondLst>
                                        </p:cTn>
                                        <p:tgtEl>
                                          <p:spTgt spid="106"/>
                                        </p:tgtEl>
                                        <p:attrNameLst>
                                          <p:attrName>style.visibility</p:attrName>
                                        </p:attrNameLst>
                                      </p:cBhvr>
                                      <p:to>
                                        <p:strVal val="hidden"/>
                                      </p:to>
                                    </p:set>
                                  </p:childTnLst>
                                </p:cTn>
                              </p:par>
                              <p:par>
                                <p:cTn id="19" presetID="12" presetClass="entr" presetSubtype="1" fill="hold" grpId="0" nodeType="withEffect">
                                  <p:stCondLst>
                                    <p:cond delay="0"/>
                                  </p:stCondLst>
                                  <p:childTnLst>
                                    <p:set>
                                      <p:cBhvr>
                                        <p:cTn id="20" dur="1" fill="hold">
                                          <p:stCondLst>
                                            <p:cond delay="0"/>
                                          </p:stCondLst>
                                        </p:cTn>
                                        <p:tgtEl>
                                          <p:spTgt spid="104"/>
                                        </p:tgtEl>
                                        <p:attrNameLst>
                                          <p:attrName>style.visibility</p:attrName>
                                        </p:attrNameLst>
                                      </p:cBhvr>
                                      <p:to>
                                        <p:strVal val="visible"/>
                                      </p:to>
                                    </p:set>
                                    <p:anim calcmode="lin" valueType="num">
                                      <p:cBhvr additive="base">
                                        <p:cTn id="21" dur="500"/>
                                        <p:tgtEl>
                                          <p:spTgt spid="104"/>
                                        </p:tgtEl>
                                        <p:attrNameLst>
                                          <p:attrName>ppt_y</p:attrName>
                                        </p:attrNameLst>
                                      </p:cBhvr>
                                      <p:tavLst>
                                        <p:tav tm="0">
                                          <p:val>
                                            <p:strVal val="#ppt_y-#ppt_h*1.125000"/>
                                          </p:val>
                                        </p:tav>
                                        <p:tav tm="100000">
                                          <p:val>
                                            <p:strVal val="#ppt_y"/>
                                          </p:val>
                                        </p:tav>
                                      </p:tavLst>
                                    </p:anim>
                                    <p:animEffect transition="in" filter="wipe(down)">
                                      <p:cBhvr>
                                        <p:cTn id="22" dur="500"/>
                                        <p:tgtEl>
                                          <p:spTgt spid="104"/>
                                        </p:tgtEl>
                                      </p:cBhvr>
                                    </p:animEffect>
                                  </p:childTnLst>
                                </p:cTn>
                              </p:par>
                              <p:par>
                                <p:cTn id="23" presetID="23" presetClass="entr" presetSubtype="16" fill="hold" grpId="0" nodeType="withEffect">
                                  <p:stCondLst>
                                    <p:cond delay="0"/>
                                  </p:stCondLst>
                                  <p:childTnLst>
                                    <p:set>
                                      <p:cBhvr>
                                        <p:cTn id="24" dur="1" fill="hold">
                                          <p:stCondLst>
                                            <p:cond delay="0"/>
                                          </p:stCondLst>
                                        </p:cTn>
                                        <p:tgtEl>
                                          <p:spTgt spid="168"/>
                                        </p:tgtEl>
                                        <p:attrNameLst>
                                          <p:attrName>style.visibility</p:attrName>
                                        </p:attrNameLst>
                                      </p:cBhvr>
                                      <p:to>
                                        <p:strVal val="visible"/>
                                      </p:to>
                                    </p:set>
                                    <p:anim calcmode="lin" valueType="num">
                                      <p:cBhvr>
                                        <p:cTn id="25" dur="500" fill="hold"/>
                                        <p:tgtEl>
                                          <p:spTgt spid="168"/>
                                        </p:tgtEl>
                                        <p:attrNameLst>
                                          <p:attrName>ppt_w</p:attrName>
                                        </p:attrNameLst>
                                      </p:cBhvr>
                                      <p:tavLst>
                                        <p:tav tm="0">
                                          <p:val>
                                            <p:fltVal val="0"/>
                                          </p:val>
                                        </p:tav>
                                        <p:tav tm="100000">
                                          <p:val>
                                            <p:strVal val="#ppt_w"/>
                                          </p:val>
                                        </p:tav>
                                      </p:tavLst>
                                    </p:anim>
                                    <p:anim calcmode="lin" valueType="num">
                                      <p:cBhvr>
                                        <p:cTn id="26" dur="500" fill="hold"/>
                                        <p:tgtEl>
                                          <p:spTgt spid="168"/>
                                        </p:tgtEl>
                                        <p:attrNameLst>
                                          <p:attrName>ppt_h</p:attrName>
                                        </p:attrNameLst>
                                      </p:cBhvr>
                                      <p:tavLst>
                                        <p:tav tm="0">
                                          <p:val>
                                            <p:flt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12" presetClass="exit" presetSubtype="4" fill="hold" grpId="1" nodeType="clickEffect">
                                  <p:stCondLst>
                                    <p:cond delay="0"/>
                                  </p:stCondLst>
                                  <p:childTnLst>
                                    <p:anim calcmode="lin" valueType="num">
                                      <p:cBhvr additive="base">
                                        <p:cTn id="30" dur="500"/>
                                        <p:tgtEl>
                                          <p:spTgt spid="104"/>
                                        </p:tgtEl>
                                        <p:attrNameLst>
                                          <p:attrName>ppt_y</p:attrName>
                                        </p:attrNameLst>
                                      </p:cBhvr>
                                      <p:tavLst>
                                        <p:tav tm="0">
                                          <p:val>
                                            <p:strVal val="#ppt_y"/>
                                          </p:val>
                                        </p:tav>
                                        <p:tav tm="100000">
                                          <p:val>
                                            <p:strVal val="#ppt_y+#ppt_h*1.125000"/>
                                          </p:val>
                                        </p:tav>
                                      </p:tavLst>
                                    </p:anim>
                                    <p:animEffect transition="out" filter="wipe(down)">
                                      <p:cBhvr>
                                        <p:cTn id="31" dur="500"/>
                                        <p:tgtEl>
                                          <p:spTgt spid="104"/>
                                        </p:tgtEl>
                                      </p:cBhvr>
                                    </p:animEffect>
                                    <p:set>
                                      <p:cBhvr>
                                        <p:cTn id="32" dur="1" fill="hold">
                                          <p:stCondLst>
                                            <p:cond delay="499"/>
                                          </p:stCondLst>
                                        </p:cTn>
                                        <p:tgtEl>
                                          <p:spTgt spid="104"/>
                                        </p:tgtEl>
                                        <p:attrNameLst>
                                          <p:attrName>style.visibility</p:attrName>
                                        </p:attrNameLst>
                                      </p:cBhvr>
                                      <p:to>
                                        <p:strVal val="hidden"/>
                                      </p:to>
                                    </p:set>
                                  </p:childTnLst>
                                </p:cTn>
                              </p:par>
                              <p:par>
                                <p:cTn id="33" presetID="12" presetClass="entr" presetSubtype="1" fill="hold" grpId="0" nodeType="withEffect">
                                  <p:stCondLst>
                                    <p:cond delay="0"/>
                                  </p:stCondLst>
                                  <p:childTnLst>
                                    <p:set>
                                      <p:cBhvr>
                                        <p:cTn id="34" dur="1" fill="hold">
                                          <p:stCondLst>
                                            <p:cond delay="0"/>
                                          </p:stCondLst>
                                        </p:cTn>
                                        <p:tgtEl>
                                          <p:spTgt spid="108"/>
                                        </p:tgtEl>
                                        <p:attrNameLst>
                                          <p:attrName>style.visibility</p:attrName>
                                        </p:attrNameLst>
                                      </p:cBhvr>
                                      <p:to>
                                        <p:strVal val="visible"/>
                                      </p:to>
                                    </p:set>
                                    <p:anim calcmode="lin" valueType="num">
                                      <p:cBhvr additive="base">
                                        <p:cTn id="35" dur="500"/>
                                        <p:tgtEl>
                                          <p:spTgt spid="108"/>
                                        </p:tgtEl>
                                        <p:attrNameLst>
                                          <p:attrName>ppt_y</p:attrName>
                                        </p:attrNameLst>
                                      </p:cBhvr>
                                      <p:tavLst>
                                        <p:tav tm="0">
                                          <p:val>
                                            <p:strVal val="#ppt_y-#ppt_h*1.125000"/>
                                          </p:val>
                                        </p:tav>
                                        <p:tav tm="100000">
                                          <p:val>
                                            <p:strVal val="#ppt_y"/>
                                          </p:val>
                                        </p:tav>
                                      </p:tavLst>
                                    </p:anim>
                                    <p:animEffect transition="in" filter="wipe(down)">
                                      <p:cBhvr>
                                        <p:cTn id="36" dur="500"/>
                                        <p:tgtEl>
                                          <p:spTgt spid="108"/>
                                        </p:tgtEl>
                                      </p:cBhvr>
                                    </p:animEffect>
                                  </p:childTnLst>
                                </p:cTn>
                              </p:par>
                              <p:par>
                                <p:cTn id="37" presetID="23" presetClass="entr" presetSubtype="16" fill="hold" grpId="0" nodeType="withEffect">
                                  <p:stCondLst>
                                    <p:cond delay="0"/>
                                  </p:stCondLst>
                                  <p:childTnLst>
                                    <p:set>
                                      <p:cBhvr>
                                        <p:cTn id="38" dur="1" fill="hold">
                                          <p:stCondLst>
                                            <p:cond delay="0"/>
                                          </p:stCondLst>
                                        </p:cTn>
                                        <p:tgtEl>
                                          <p:spTgt spid="172"/>
                                        </p:tgtEl>
                                        <p:attrNameLst>
                                          <p:attrName>style.visibility</p:attrName>
                                        </p:attrNameLst>
                                      </p:cBhvr>
                                      <p:to>
                                        <p:strVal val="visible"/>
                                      </p:to>
                                    </p:set>
                                    <p:anim calcmode="lin" valueType="num">
                                      <p:cBhvr>
                                        <p:cTn id="39" dur="500" fill="hold"/>
                                        <p:tgtEl>
                                          <p:spTgt spid="172"/>
                                        </p:tgtEl>
                                        <p:attrNameLst>
                                          <p:attrName>ppt_w</p:attrName>
                                        </p:attrNameLst>
                                      </p:cBhvr>
                                      <p:tavLst>
                                        <p:tav tm="0">
                                          <p:val>
                                            <p:fltVal val="0"/>
                                          </p:val>
                                        </p:tav>
                                        <p:tav tm="100000">
                                          <p:val>
                                            <p:strVal val="#ppt_w"/>
                                          </p:val>
                                        </p:tav>
                                      </p:tavLst>
                                    </p:anim>
                                    <p:anim calcmode="lin" valueType="num">
                                      <p:cBhvr>
                                        <p:cTn id="40" dur="500" fill="hold"/>
                                        <p:tgtEl>
                                          <p:spTgt spid="172"/>
                                        </p:tgtEl>
                                        <p:attrNameLst>
                                          <p:attrName>ppt_h</p:attrName>
                                        </p:attrNameLst>
                                      </p:cBhvr>
                                      <p:tavLst>
                                        <p:tav tm="0">
                                          <p:val>
                                            <p:fltVal val="0"/>
                                          </p:val>
                                        </p:tav>
                                        <p:tav tm="100000">
                                          <p:val>
                                            <p:strVal val="#ppt_h"/>
                                          </p:val>
                                        </p:tav>
                                      </p:tavLst>
                                    </p:anim>
                                  </p:childTnLst>
                                </p:cTn>
                              </p:par>
                            </p:childTnLst>
                          </p:cTn>
                        </p:par>
                      </p:childTnLst>
                    </p:cTn>
                  </p:par>
                  <p:par>
                    <p:cTn id="41" fill="hold">
                      <p:stCondLst>
                        <p:cond delay="indefinite"/>
                      </p:stCondLst>
                      <p:childTnLst>
                        <p:par>
                          <p:cTn id="42" fill="hold">
                            <p:stCondLst>
                              <p:cond delay="0"/>
                            </p:stCondLst>
                            <p:childTnLst>
                              <p:par>
                                <p:cTn id="43" presetID="12" presetClass="exit" presetSubtype="4" fill="hold" grpId="1" nodeType="clickEffect">
                                  <p:stCondLst>
                                    <p:cond delay="0"/>
                                  </p:stCondLst>
                                  <p:childTnLst>
                                    <p:anim calcmode="lin" valueType="num">
                                      <p:cBhvr additive="base">
                                        <p:cTn id="44" dur="500"/>
                                        <p:tgtEl>
                                          <p:spTgt spid="108"/>
                                        </p:tgtEl>
                                        <p:attrNameLst>
                                          <p:attrName>ppt_y</p:attrName>
                                        </p:attrNameLst>
                                      </p:cBhvr>
                                      <p:tavLst>
                                        <p:tav tm="0">
                                          <p:val>
                                            <p:strVal val="#ppt_y"/>
                                          </p:val>
                                        </p:tav>
                                        <p:tav tm="100000">
                                          <p:val>
                                            <p:strVal val="#ppt_y+#ppt_h*1.125000"/>
                                          </p:val>
                                        </p:tav>
                                      </p:tavLst>
                                    </p:anim>
                                    <p:animEffect transition="out" filter="wipe(down)">
                                      <p:cBhvr>
                                        <p:cTn id="45" dur="500"/>
                                        <p:tgtEl>
                                          <p:spTgt spid="108"/>
                                        </p:tgtEl>
                                      </p:cBhvr>
                                    </p:animEffect>
                                    <p:set>
                                      <p:cBhvr>
                                        <p:cTn id="46" dur="1" fill="hold">
                                          <p:stCondLst>
                                            <p:cond delay="499"/>
                                          </p:stCondLst>
                                        </p:cTn>
                                        <p:tgtEl>
                                          <p:spTgt spid="108"/>
                                        </p:tgtEl>
                                        <p:attrNameLst>
                                          <p:attrName>style.visibility</p:attrName>
                                        </p:attrNameLst>
                                      </p:cBhvr>
                                      <p:to>
                                        <p:strVal val="hidden"/>
                                      </p:to>
                                    </p:set>
                                  </p:childTnLst>
                                </p:cTn>
                              </p:par>
                              <p:par>
                                <p:cTn id="47" presetID="12" presetClass="entr" presetSubtype="1"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p:tgtEl>
                                          <p:spTgt spid="16"/>
                                        </p:tgtEl>
                                        <p:attrNameLst>
                                          <p:attrName>ppt_y</p:attrName>
                                        </p:attrNameLst>
                                      </p:cBhvr>
                                      <p:tavLst>
                                        <p:tav tm="0">
                                          <p:val>
                                            <p:strVal val="#ppt_y-#ppt_h*1.125000"/>
                                          </p:val>
                                        </p:tav>
                                        <p:tav tm="100000">
                                          <p:val>
                                            <p:strVal val="#ppt_y"/>
                                          </p:val>
                                        </p:tav>
                                      </p:tavLst>
                                    </p:anim>
                                    <p:animEffect transition="in" filter="wipe(down)">
                                      <p:cBhvr>
                                        <p:cTn id="5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p:bldP spid="106" grpId="1"/>
      <p:bldP spid="108" grpId="0"/>
      <p:bldP spid="108" grpId="1"/>
      <p:bldP spid="168" grpId="0" animBg="1"/>
      <p:bldP spid="171" grpId="0" animBg="1"/>
      <p:bldP spid="172" grpId="0" animBg="1"/>
      <p:bldP spid="104" grpId="0"/>
      <p:bldP spid="104" grpId="1"/>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name="Slide 7">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69F6202-ECAE-9F10-7840-55A0526BEE4E}"/>
              </a:ext>
            </a:extLst>
          </p:cNvPr>
          <p:cNvSpPr txBox="1"/>
          <p:nvPr/>
        </p:nvSpPr>
        <p:spPr>
          <a:xfrm>
            <a:off x="788894" y="5527785"/>
            <a:ext cx="2571217" cy="276999"/>
          </a:xfrm>
          <a:prstGeom prst="rect">
            <a:avLst/>
          </a:prstGeom>
          <a:solidFill>
            <a:srgbClr val="F4A48F"/>
          </a:solidFill>
        </p:spPr>
        <p:txBody>
          <a:bodyPr wrap="none" lIns="0" tIns="0" rIns="0" bIns="0" rtlCol="0">
            <a:spAutoFit/>
          </a:bodyPr>
          <a:lstStyle/>
          <a:p>
            <a:pPr fontAlgn="t"/>
            <a:r>
              <a:rPr lang="en-CA" b="0" i="0" dirty="0">
                <a:solidFill>
                  <a:schemeClr val="accent4"/>
                </a:solidFill>
                <a:effectLst/>
              </a:rPr>
              <a:t>Family members (n = 16)</a:t>
            </a:r>
          </a:p>
        </p:txBody>
      </p:sp>
      <p:sp>
        <p:nvSpPr>
          <p:cNvPr id="3" name="TextBox 2">
            <a:extLst>
              <a:ext uri="{FF2B5EF4-FFF2-40B4-BE49-F238E27FC236}">
                <a16:creationId xmlns:a16="http://schemas.microsoft.com/office/drawing/2014/main" id="{55D1FC5D-E2D5-6E0A-5397-2823F745C846}"/>
              </a:ext>
            </a:extLst>
          </p:cNvPr>
          <p:cNvSpPr txBox="1"/>
          <p:nvPr/>
        </p:nvSpPr>
        <p:spPr>
          <a:xfrm>
            <a:off x="5788853" y="2663795"/>
            <a:ext cx="2310441" cy="2492990"/>
          </a:xfrm>
          <a:prstGeom prst="rect">
            <a:avLst/>
          </a:prstGeom>
          <a:noFill/>
        </p:spPr>
        <p:txBody>
          <a:bodyPr wrap="none" lIns="0" tIns="0" rIns="0" bIns="0" rtlCol="0">
            <a:spAutoFit/>
          </a:bodyPr>
          <a:lstStyle/>
          <a:p>
            <a:pPr marL="285750" indent="-285750" fontAlgn="t">
              <a:lnSpc>
                <a:spcPct val="150000"/>
              </a:lnSpc>
              <a:buFont typeface="Courier New" panose="02070309020205020404" pitchFamily="49" charset="0"/>
              <a:buChar char="o"/>
            </a:pPr>
            <a:r>
              <a:rPr lang="en-CA" b="0" i="0" dirty="0">
                <a:solidFill>
                  <a:schemeClr val="accent4"/>
                </a:solidFill>
                <a:effectLst/>
              </a:rPr>
              <a:t>Administrative data</a:t>
            </a:r>
          </a:p>
          <a:p>
            <a:pPr marL="285750" indent="-285750" fontAlgn="t">
              <a:lnSpc>
                <a:spcPct val="150000"/>
              </a:lnSpc>
              <a:buFont typeface="Courier New" panose="02070309020205020404" pitchFamily="49" charset="0"/>
              <a:buChar char="o"/>
            </a:pPr>
            <a:r>
              <a:rPr lang="en-CA" b="0" i="0" dirty="0">
                <a:solidFill>
                  <a:schemeClr val="accent4"/>
                </a:solidFill>
                <a:effectLst/>
              </a:rPr>
              <a:t>Attendance records</a:t>
            </a:r>
          </a:p>
          <a:p>
            <a:pPr marL="285750" indent="-285750" fontAlgn="t">
              <a:lnSpc>
                <a:spcPct val="150000"/>
              </a:lnSpc>
              <a:buFont typeface="Courier New" panose="02070309020205020404" pitchFamily="49" charset="0"/>
              <a:buChar char="o"/>
            </a:pPr>
            <a:r>
              <a:rPr lang="en-CA" b="0" i="0" dirty="0">
                <a:solidFill>
                  <a:schemeClr val="accent4"/>
                </a:solidFill>
                <a:effectLst/>
              </a:rPr>
              <a:t>Facilitator logs</a:t>
            </a:r>
          </a:p>
          <a:p>
            <a:pPr marL="285750" indent="-285750" fontAlgn="t">
              <a:lnSpc>
                <a:spcPct val="150000"/>
              </a:lnSpc>
              <a:buFont typeface="Courier New" panose="02070309020205020404" pitchFamily="49" charset="0"/>
              <a:buChar char="o"/>
            </a:pPr>
            <a:r>
              <a:rPr lang="en-CA" b="0" i="0" dirty="0">
                <a:solidFill>
                  <a:schemeClr val="accent4"/>
                </a:solidFill>
                <a:effectLst/>
              </a:rPr>
              <a:t>Interviews</a:t>
            </a:r>
          </a:p>
          <a:p>
            <a:pPr marL="285750" indent="-285750" fontAlgn="t">
              <a:lnSpc>
                <a:spcPct val="150000"/>
              </a:lnSpc>
              <a:buFont typeface="Courier New" panose="02070309020205020404" pitchFamily="49" charset="0"/>
              <a:buChar char="o"/>
            </a:pPr>
            <a:r>
              <a:rPr lang="en-CA" b="0" i="0" dirty="0">
                <a:solidFill>
                  <a:schemeClr val="accent4"/>
                </a:solidFill>
                <a:effectLst/>
              </a:rPr>
              <a:t>Surveys</a:t>
            </a:r>
          </a:p>
          <a:p>
            <a:pPr marL="285750" indent="-285750" fontAlgn="t">
              <a:lnSpc>
                <a:spcPct val="150000"/>
              </a:lnSpc>
              <a:buFont typeface="Courier New" panose="02070309020205020404" pitchFamily="49" charset="0"/>
              <a:buChar char="o"/>
            </a:pPr>
            <a:r>
              <a:rPr lang="en-CA" b="0" i="0" dirty="0">
                <a:solidFill>
                  <a:schemeClr val="accent4"/>
                </a:solidFill>
                <a:effectLst/>
              </a:rPr>
              <a:t>Validated measures</a:t>
            </a:r>
          </a:p>
        </p:txBody>
      </p:sp>
      <p:sp>
        <p:nvSpPr>
          <p:cNvPr id="5" name="TextBox 4">
            <a:extLst>
              <a:ext uri="{FF2B5EF4-FFF2-40B4-BE49-F238E27FC236}">
                <a16:creationId xmlns:a16="http://schemas.microsoft.com/office/drawing/2014/main" id="{8260B67E-48CD-86FD-DAE6-FBECEDDCD25E}"/>
              </a:ext>
            </a:extLst>
          </p:cNvPr>
          <p:cNvSpPr txBox="1"/>
          <p:nvPr/>
        </p:nvSpPr>
        <p:spPr>
          <a:xfrm>
            <a:off x="9077485" y="5429284"/>
            <a:ext cx="3385306" cy="184666"/>
          </a:xfrm>
          <a:prstGeom prst="rect">
            <a:avLst/>
          </a:prstGeom>
          <a:noFill/>
        </p:spPr>
        <p:txBody>
          <a:bodyPr wrap="square" lIns="0" tIns="0" rIns="0" bIns="0" rtlCol="0">
            <a:spAutoFit/>
          </a:bodyPr>
          <a:lstStyle/>
          <a:p>
            <a:pPr fontAlgn="t"/>
            <a:r>
              <a:rPr lang="en-CA" sz="1200" b="0" i="0" dirty="0">
                <a:solidFill>
                  <a:schemeClr val="accent4"/>
                </a:solidFill>
                <a:effectLst/>
              </a:rPr>
              <a:t>*derived from Proctor taxonomy</a:t>
            </a:r>
          </a:p>
        </p:txBody>
      </p:sp>
      <p:sp>
        <p:nvSpPr>
          <p:cNvPr id="6" name="TextBox 5">
            <a:extLst>
              <a:ext uri="{FF2B5EF4-FFF2-40B4-BE49-F238E27FC236}">
                <a16:creationId xmlns:a16="http://schemas.microsoft.com/office/drawing/2014/main" id="{60D7F881-0D41-F12D-67E3-FDF115A4E6B7}"/>
              </a:ext>
            </a:extLst>
          </p:cNvPr>
          <p:cNvSpPr txBox="1"/>
          <p:nvPr/>
        </p:nvSpPr>
        <p:spPr>
          <a:xfrm>
            <a:off x="788894" y="614348"/>
            <a:ext cx="6096000" cy="184666"/>
          </a:xfrm>
          <a:prstGeom prst="rect">
            <a:avLst/>
          </a:prstGeom>
          <a:noFill/>
        </p:spPr>
        <p:txBody>
          <a:bodyPr wrap="square" lIns="0" tIns="0" rIns="0" bIns="0">
            <a:spAutoFit/>
          </a:bodyPr>
          <a:lstStyle/>
          <a:p>
            <a:r>
              <a:rPr lang="en-CA" sz="1200" b="1" spc="200" dirty="0">
                <a:solidFill>
                  <a:srgbClr val="44A0AD"/>
                </a:solidFill>
                <a:effectLst/>
              </a:rPr>
              <a:t>METHODS</a:t>
            </a:r>
          </a:p>
        </p:txBody>
      </p:sp>
      <p:sp>
        <p:nvSpPr>
          <p:cNvPr id="7" name="TextBox 6">
            <a:extLst>
              <a:ext uri="{FF2B5EF4-FFF2-40B4-BE49-F238E27FC236}">
                <a16:creationId xmlns:a16="http://schemas.microsoft.com/office/drawing/2014/main" id="{E075C8AD-335F-FA50-06A4-EBF13AAC5E9D}"/>
              </a:ext>
            </a:extLst>
          </p:cNvPr>
          <p:cNvSpPr txBox="1"/>
          <p:nvPr/>
        </p:nvSpPr>
        <p:spPr>
          <a:xfrm>
            <a:off x="788894" y="868550"/>
            <a:ext cx="6577262" cy="369332"/>
          </a:xfrm>
          <a:prstGeom prst="rect">
            <a:avLst/>
          </a:prstGeom>
          <a:noFill/>
        </p:spPr>
        <p:txBody>
          <a:bodyPr wrap="square" lIns="0" tIns="0" rIns="0" bIns="0">
            <a:spAutoFit/>
          </a:bodyPr>
          <a:lstStyle/>
          <a:p>
            <a:r>
              <a:rPr lang="en-CA" sz="2400" dirty="0">
                <a:solidFill>
                  <a:schemeClr val="accent4"/>
                </a:solidFill>
              </a:rPr>
              <a:t>Pilot feasibility study</a:t>
            </a:r>
            <a:endParaRPr lang="en-CA" sz="2400" dirty="0">
              <a:solidFill>
                <a:schemeClr val="accent4"/>
              </a:solidFill>
              <a:effectLst/>
            </a:endParaRPr>
          </a:p>
        </p:txBody>
      </p:sp>
      <p:sp>
        <p:nvSpPr>
          <p:cNvPr id="8" name="TextBox 7">
            <a:extLst>
              <a:ext uri="{FF2B5EF4-FFF2-40B4-BE49-F238E27FC236}">
                <a16:creationId xmlns:a16="http://schemas.microsoft.com/office/drawing/2014/main" id="{F232C440-94A4-1C5E-0851-8D4A7D868897}"/>
              </a:ext>
            </a:extLst>
          </p:cNvPr>
          <p:cNvSpPr txBox="1"/>
          <p:nvPr/>
        </p:nvSpPr>
        <p:spPr>
          <a:xfrm>
            <a:off x="4278060" y="660515"/>
            <a:ext cx="7156006" cy="138499"/>
          </a:xfrm>
          <a:prstGeom prst="rect">
            <a:avLst/>
          </a:prstGeom>
          <a:noFill/>
        </p:spPr>
        <p:txBody>
          <a:bodyPr wrap="square" lIns="0" tIns="0" rIns="0" bIns="0" anchor="b">
            <a:spAutoFit/>
          </a:bodyPr>
          <a:lstStyle/>
          <a:p>
            <a:pPr algn="r">
              <a:spcBef>
                <a:spcPts val="2400"/>
              </a:spcBef>
            </a:pPr>
            <a:r>
              <a:rPr lang="en-US" sz="900" spc="100" dirty="0">
                <a:solidFill>
                  <a:schemeClr val="accent4">
                    <a:lumMod val="60000"/>
                    <a:lumOff val="40000"/>
                  </a:schemeClr>
                </a:solidFill>
                <a:cs typeface="Arial Hebrew" pitchFamily="2" charset="-79"/>
              </a:rPr>
              <a:t>SCALING AND SUSTAINING PEER SUPPORT GROUPS FOR SUBSTANCE-AFFECTED FAMILIES</a:t>
            </a:r>
          </a:p>
        </p:txBody>
      </p:sp>
      <p:grpSp>
        <p:nvGrpSpPr>
          <p:cNvPr id="39" name="Group 38">
            <a:extLst>
              <a:ext uri="{FF2B5EF4-FFF2-40B4-BE49-F238E27FC236}">
                <a16:creationId xmlns:a16="http://schemas.microsoft.com/office/drawing/2014/main" id="{0F51C555-15EE-8366-9F1B-EF6FCD98DE67}"/>
              </a:ext>
            </a:extLst>
          </p:cNvPr>
          <p:cNvGrpSpPr/>
          <p:nvPr/>
        </p:nvGrpSpPr>
        <p:grpSpPr>
          <a:xfrm>
            <a:off x="751632" y="2295633"/>
            <a:ext cx="2939213" cy="2950134"/>
            <a:chOff x="751632" y="2295633"/>
            <a:chExt cx="2939213" cy="2950134"/>
          </a:xfrm>
        </p:grpSpPr>
        <p:sp>
          <p:nvSpPr>
            <p:cNvPr id="9" name="Rectangle 8">
              <a:extLst>
                <a:ext uri="{FF2B5EF4-FFF2-40B4-BE49-F238E27FC236}">
                  <a16:creationId xmlns:a16="http://schemas.microsoft.com/office/drawing/2014/main" id="{88DFC6FC-7BF7-7F9B-67AA-41D3FA0E55C7}"/>
                </a:ext>
              </a:extLst>
            </p:cNvPr>
            <p:cNvSpPr/>
            <p:nvPr/>
          </p:nvSpPr>
          <p:spPr>
            <a:xfrm>
              <a:off x="751632" y="2295633"/>
              <a:ext cx="741445" cy="736325"/>
            </a:xfrm>
            <a:prstGeom prst="rect">
              <a:avLst/>
            </a:prstGeom>
            <a:solidFill>
              <a:schemeClr val="accent1">
                <a:lumMod val="60000"/>
                <a:lumOff val="40000"/>
              </a:schemeClr>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15C08B4F-BFA7-3A18-D8FD-F81765F9D7F4}"/>
                </a:ext>
              </a:extLst>
            </p:cNvPr>
            <p:cNvSpPr/>
            <p:nvPr/>
          </p:nvSpPr>
          <p:spPr>
            <a:xfrm>
              <a:off x="1489568" y="2295633"/>
              <a:ext cx="741445" cy="736325"/>
            </a:xfrm>
            <a:prstGeom prst="rect">
              <a:avLst/>
            </a:prstGeom>
            <a:solidFill>
              <a:schemeClr val="accent1">
                <a:lumMod val="60000"/>
                <a:lumOff val="40000"/>
              </a:schemeClr>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55DB17FD-A0F1-6173-321B-A976740EF197}"/>
                </a:ext>
              </a:extLst>
            </p:cNvPr>
            <p:cNvSpPr/>
            <p:nvPr/>
          </p:nvSpPr>
          <p:spPr>
            <a:xfrm>
              <a:off x="2211464" y="2295633"/>
              <a:ext cx="741445" cy="736325"/>
            </a:xfrm>
            <a:prstGeom prst="rect">
              <a:avLst/>
            </a:prstGeom>
            <a:solidFill>
              <a:schemeClr val="accent1">
                <a:lumMod val="60000"/>
                <a:lumOff val="40000"/>
              </a:schemeClr>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4C9379C9-BC27-7DD2-7360-06825BE723E9}"/>
                </a:ext>
              </a:extLst>
            </p:cNvPr>
            <p:cNvSpPr/>
            <p:nvPr/>
          </p:nvSpPr>
          <p:spPr>
            <a:xfrm>
              <a:off x="2949400" y="2295633"/>
              <a:ext cx="741445" cy="736325"/>
            </a:xfrm>
            <a:prstGeom prst="rect">
              <a:avLst/>
            </a:prstGeom>
            <a:solidFill>
              <a:schemeClr val="accent1">
                <a:lumMod val="60000"/>
                <a:lumOff val="40000"/>
              </a:schemeClr>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A1FFE4A1-2D8F-439D-DDC7-48BA4BED1132}"/>
                </a:ext>
              </a:extLst>
            </p:cNvPr>
            <p:cNvSpPr/>
            <p:nvPr/>
          </p:nvSpPr>
          <p:spPr>
            <a:xfrm>
              <a:off x="751632" y="3033570"/>
              <a:ext cx="741445" cy="736325"/>
            </a:xfrm>
            <a:prstGeom prst="rect">
              <a:avLst/>
            </a:prstGeom>
            <a:solidFill>
              <a:schemeClr val="accent1">
                <a:lumMod val="60000"/>
                <a:lumOff val="40000"/>
              </a:schemeClr>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FCEFA713-5D7B-2B2B-CF20-991DDA30384C}"/>
                </a:ext>
              </a:extLst>
            </p:cNvPr>
            <p:cNvSpPr/>
            <p:nvPr/>
          </p:nvSpPr>
          <p:spPr>
            <a:xfrm>
              <a:off x="1489568" y="3033570"/>
              <a:ext cx="741445" cy="736325"/>
            </a:xfrm>
            <a:prstGeom prst="rect">
              <a:avLst/>
            </a:prstGeom>
            <a:solidFill>
              <a:schemeClr val="accent1">
                <a:lumMod val="60000"/>
                <a:lumOff val="40000"/>
              </a:schemeClr>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0560085D-BB1D-63C4-9A9A-3F6A6FDA8493}"/>
                </a:ext>
              </a:extLst>
            </p:cNvPr>
            <p:cNvSpPr/>
            <p:nvPr/>
          </p:nvSpPr>
          <p:spPr>
            <a:xfrm>
              <a:off x="2211464" y="3033570"/>
              <a:ext cx="741445" cy="736325"/>
            </a:xfrm>
            <a:prstGeom prst="rect">
              <a:avLst/>
            </a:prstGeom>
            <a:solidFill>
              <a:schemeClr val="accent1">
                <a:lumMod val="60000"/>
                <a:lumOff val="40000"/>
              </a:schemeClr>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D3B4A551-5202-F231-A25A-53B90AA62203}"/>
                </a:ext>
              </a:extLst>
            </p:cNvPr>
            <p:cNvSpPr/>
            <p:nvPr/>
          </p:nvSpPr>
          <p:spPr>
            <a:xfrm>
              <a:off x="2949400" y="3033570"/>
              <a:ext cx="741445" cy="736325"/>
            </a:xfrm>
            <a:prstGeom prst="rect">
              <a:avLst/>
            </a:prstGeom>
            <a:solidFill>
              <a:schemeClr val="accent1">
                <a:lumMod val="60000"/>
                <a:lumOff val="40000"/>
              </a:schemeClr>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E259EE12-6BD3-793F-D1F0-448A62805783}"/>
                </a:ext>
              </a:extLst>
            </p:cNvPr>
            <p:cNvSpPr/>
            <p:nvPr/>
          </p:nvSpPr>
          <p:spPr>
            <a:xfrm>
              <a:off x="751632" y="3771506"/>
              <a:ext cx="741445" cy="736325"/>
            </a:xfrm>
            <a:prstGeom prst="rect">
              <a:avLst/>
            </a:prstGeom>
            <a:solidFill>
              <a:schemeClr val="accent1">
                <a:lumMod val="60000"/>
                <a:lumOff val="40000"/>
              </a:schemeClr>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FAAB43DE-2D41-6328-9564-9755C82A90C6}"/>
                </a:ext>
              </a:extLst>
            </p:cNvPr>
            <p:cNvSpPr/>
            <p:nvPr/>
          </p:nvSpPr>
          <p:spPr>
            <a:xfrm>
              <a:off x="1489568" y="3771506"/>
              <a:ext cx="741445" cy="736325"/>
            </a:xfrm>
            <a:prstGeom prst="rect">
              <a:avLst/>
            </a:prstGeom>
            <a:solidFill>
              <a:schemeClr val="accent1">
                <a:lumMod val="60000"/>
                <a:lumOff val="40000"/>
              </a:schemeClr>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EF365A1E-D073-3F9C-6ED4-A8427D6793BB}"/>
                </a:ext>
              </a:extLst>
            </p:cNvPr>
            <p:cNvSpPr/>
            <p:nvPr/>
          </p:nvSpPr>
          <p:spPr>
            <a:xfrm>
              <a:off x="2211464" y="3771506"/>
              <a:ext cx="741445" cy="736325"/>
            </a:xfrm>
            <a:prstGeom prst="rect">
              <a:avLst/>
            </a:prstGeom>
            <a:solidFill>
              <a:schemeClr val="accent1">
                <a:lumMod val="60000"/>
                <a:lumOff val="40000"/>
              </a:schemeClr>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6E57FD16-2443-9162-C4FD-8AEEAF33F739}"/>
                </a:ext>
              </a:extLst>
            </p:cNvPr>
            <p:cNvSpPr/>
            <p:nvPr/>
          </p:nvSpPr>
          <p:spPr>
            <a:xfrm>
              <a:off x="2949400" y="3771506"/>
              <a:ext cx="741445" cy="736325"/>
            </a:xfrm>
            <a:prstGeom prst="rect">
              <a:avLst/>
            </a:prstGeom>
            <a:solidFill>
              <a:schemeClr val="accent1">
                <a:lumMod val="60000"/>
                <a:lumOff val="40000"/>
              </a:schemeClr>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A14F2AAE-405A-F0EF-D9D8-24258301E975}"/>
                </a:ext>
              </a:extLst>
            </p:cNvPr>
            <p:cNvSpPr/>
            <p:nvPr/>
          </p:nvSpPr>
          <p:spPr>
            <a:xfrm>
              <a:off x="751632" y="4509442"/>
              <a:ext cx="741445" cy="736325"/>
            </a:xfrm>
            <a:prstGeom prst="rect">
              <a:avLst/>
            </a:prstGeom>
            <a:solidFill>
              <a:schemeClr val="accent1">
                <a:lumMod val="60000"/>
                <a:lumOff val="40000"/>
              </a:schemeClr>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93035827-B0D5-21C3-7814-2C2DD4AB46EC}"/>
                </a:ext>
              </a:extLst>
            </p:cNvPr>
            <p:cNvSpPr/>
            <p:nvPr/>
          </p:nvSpPr>
          <p:spPr>
            <a:xfrm>
              <a:off x="1489568" y="4509442"/>
              <a:ext cx="741445" cy="736325"/>
            </a:xfrm>
            <a:prstGeom prst="rect">
              <a:avLst/>
            </a:prstGeom>
            <a:solidFill>
              <a:schemeClr val="accent1">
                <a:lumMod val="60000"/>
                <a:lumOff val="40000"/>
              </a:schemeClr>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F72AC1C5-7264-01EE-4487-1F131A74E2E2}"/>
                </a:ext>
              </a:extLst>
            </p:cNvPr>
            <p:cNvSpPr/>
            <p:nvPr/>
          </p:nvSpPr>
          <p:spPr>
            <a:xfrm>
              <a:off x="2211464" y="4509442"/>
              <a:ext cx="741445" cy="736325"/>
            </a:xfrm>
            <a:prstGeom prst="rect">
              <a:avLst/>
            </a:prstGeom>
            <a:solidFill>
              <a:schemeClr val="accent1">
                <a:lumMod val="60000"/>
                <a:lumOff val="40000"/>
              </a:schemeClr>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8BC0DC18-C45F-1501-B375-C9D73B56B9B4}"/>
                </a:ext>
              </a:extLst>
            </p:cNvPr>
            <p:cNvSpPr/>
            <p:nvPr/>
          </p:nvSpPr>
          <p:spPr>
            <a:xfrm>
              <a:off x="2949400" y="4509442"/>
              <a:ext cx="741445" cy="736325"/>
            </a:xfrm>
            <a:prstGeom prst="rect">
              <a:avLst/>
            </a:prstGeom>
            <a:solidFill>
              <a:schemeClr val="accent1">
                <a:lumMod val="60000"/>
                <a:lumOff val="40000"/>
              </a:schemeClr>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41" name="Group 40">
            <a:extLst>
              <a:ext uri="{FF2B5EF4-FFF2-40B4-BE49-F238E27FC236}">
                <a16:creationId xmlns:a16="http://schemas.microsoft.com/office/drawing/2014/main" id="{228339A4-40B8-E0DB-45AE-C9D659F171A3}"/>
              </a:ext>
            </a:extLst>
          </p:cNvPr>
          <p:cNvGrpSpPr/>
          <p:nvPr/>
        </p:nvGrpSpPr>
        <p:grpSpPr>
          <a:xfrm>
            <a:off x="3687337" y="3771506"/>
            <a:ext cx="741445" cy="1474261"/>
            <a:chOff x="3687337" y="3771506"/>
            <a:chExt cx="741445" cy="1474261"/>
          </a:xfrm>
        </p:grpSpPr>
        <p:sp>
          <p:nvSpPr>
            <p:cNvPr id="27" name="Rectangle 26">
              <a:extLst>
                <a:ext uri="{FF2B5EF4-FFF2-40B4-BE49-F238E27FC236}">
                  <a16:creationId xmlns:a16="http://schemas.microsoft.com/office/drawing/2014/main" id="{6703C717-22A7-171F-B4E3-B3733432E969}"/>
                </a:ext>
              </a:extLst>
            </p:cNvPr>
            <p:cNvSpPr/>
            <p:nvPr/>
          </p:nvSpPr>
          <p:spPr>
            <a:xfrm>
              <a:off x="3687337" y="3771506"/>
              <a:ext cx="741445" cy="736325"/>
            </a:xfrm>
            <a:prstGeom prst="rect">
              <a:avLst/>
            </a:prstGeom>
            <a:solidFill>
              <a:schemeClr val="bg1"/>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ED94DF69-2945-4ED2-71F5-080771272AFF}"/>
                </a:ext>
              </a:extLst>
            </p:cNvPr>
            <p:cNvSpPr/>
            <p:nvPr/>
          </p:nvSpPr>
          <p:spPr>
            <a:xfrm>
              <a:off x="3687337" y="4509442"/>
              <a:ext cx="741445" cy="736325"/>
            </a:xfrm>
            <a:prstGeom prst="rect">
              <a:avLst/>
            </a:prstGeom>
            <a:solidFill>
              <a:schemeClr val="bg1"/>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40" name="Group 39">
            <a:extLst>
              <a:ext uri="{FF2B5EF4-FFF2-40B4-BE49-F238E27FC236}">
                <a16:creationId xmlns:a16="http://schemas.microsoft.com/office/drawing/2014/main" id="{1F8AF03A-ADC8-6E50-E128-4332AA05B731}"/>
              </a:ext>
            </a:extLst>
          </p:cNvPr>
          <p:cNvGrpSpPr/>
          <p:nvPr/>
        </p:nvGrpSpPr>
        <p:grpSpPr>
          <a:xfrm>
            <a:off x="3687337" y="2295633"/>
            <a:ext cx="1479382" cy="1474262"/>
            <a:chOff x="3687337" y="2295633"/>
            <a:chExt cx="1479382" cy="1474262"/>
          </a:xfrm>
        </p:grpSpPr>
        <p:sp>
          <p:nvSpPr>
            <p:cNvPr id="25" name="Rectangle 24">
              <a:extLst>
                <a:ext uri="{FF2B5EF4-FFF2-40B4-BE49-F238E27FC236}">
                  <a16:creationId xmlns:a16="http://schemas.microsoft.com/office/drawing/2014/main" id="{9FD2FAF3-99EE-21AB-9DCA-B2D5973CE136}"/>
                </a:ext>
              </a:extLst>
            </p:cNvPr>
            <p:cNvSpPr/>
            <p:nvPr/>
          </p:nvSpPr>
          <p:spPr>
            <a:xfrm>
              <a:off x="3687337" y="2295633"/>
              <a:ext cx="741445" cy="736325"/>
            </a:xfrm>
            <a:prstGeom prst="rect">
              <a:avLst/>
            </a:prstGeom>
            <a:solidFill>
              <a:srgbClr val="44A0AD"/>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A8810290-DC43-963D-F880-6EABE972C318}"/>
                </a:ext>
              </a:extLst>
            </p:cNvPr>
            <p:cNvSpPr/>
            <p:nvPr/>
          </p:nvSpPr>
          <p:spPr>
            <a:xfrm>
              <a:off x="3687337" y="3033570"/>
              <a:ext cx="741445" cy="736325"/>
            </a:xfrm>
            <a:prstGeom prst="rect">
              <a:avLst/>
            </a:prstGeom>
            <a:solidFill>
              <a:srgbClr val="44A0AD"/>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A4F0650B-7691-531F-85FE-49D0DBFF2E36}"/>
                </a:ext>
              </a:extLst>
            </p:cNvPr>
            <p:cNvSpPr/>
            <p:nvPr/>
          </p:nvSpPr>
          <p:spPr>
            <a:xfrm>
              <a:off x="4425274" y="2295633"/>
              <a:ext cx="741445" cy="736325"/>
            </a:xfrm>
            <a:prstGeom prst="rect">
              <a:avLst/>
            </a:prstGeom>
            <a:solidFill>
              <a:srgbClr val="44A0AD"/>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69551B33-8A93-315A-EC77-0A75D08270F9}"/>
                </a:ext>
              </a:extLst>
            </p:cNvPr>
            <p:cNvSpPr/>
            <p:nvPr/>
          </p:nvSpPr>
          <p:spPr>
            <a:xfrm>
              <a:off x="4425274" y="3033570"/>
              <a:ext cx="741445" cy="736325"/>
            </a:xfrm>
            <a:prstGeom prst="rect">
              <a:avLst/>
            </a:prstGeom>
            <a:solidFill>
              <a:srgbClr val="44A0AD"/>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2" name="TextBox 31">
            <a:extLst>
              <a:ext uri="{FF2B5EF4-FFF2-40B4-BE49-F238E27FC236}">
                <a16:creationId xmlns:a16="http://schemas.microsoft.com/office/drawing/2014/main" id="{DE52EC5F-D97E-A13E-5D60-C82A1C298FF1}"/>
              </a:ext>
            </a:extLst>
          </p:cNvPr>
          <p:cNvSpPr txBox="1"/>
          <p:nvPr/>
        </p:nvSpPr>
        <p:spPr>
          <a:xfrm>
            <a:off x="751632" y="1829627"/>
            <a:ext cx="4415087" cy="276999"/>
          </a:xfrm>
          <a:prstGeom prst="rect">
            <a:avLst/>
          </a:prstGeom>
          <a:noFill/>
        </p:spPr>
        <p:txBody>
          <a:bodyPr wrap="square" lIns="0" tIns="0" rIns="0" bIns="0">
            <a:spAutoFit/>
          </a:bodyPr>
          <a:lstStyle/>
          <a:p>
            <a:pPr fontAlgn="t"/>
            <a:r>
              <a:rPr lang="en-CA" sz="1800" b="0" i="0" spc="200" dirty="0">
                <a:solidFill>
                  <a:schemeClr val="accent4"/>
                </a:solidFill>
                <a:effectLst/>
              </a:rPr>
              <a:t>PARTICIPANTS</a:t>
            </a:r>
          </a:p>
        </p:txBody>
      </p:sp>
      <p:sp>
        <p:nvSpPr>
          <p:cNvPr id="33" name="TextBox 32">
            <a:extLst>
              <a:ext uri="{FF2B5EF4-FFF2-40B4-BE49-F238E27FC236}">
                <a16:creationId xmlns:a16="http://schemas.microsoft.com/office/drawing/2014/main" id="{E8557085-7112-BE86-F3D5-DC7D4534A872}"/>
              </a:ext>
            </a:extLst>
          </p:cNvPr>
          <p:cNvSpPr txBox="1"/>
          <p:nvPr/>
        </p:nvSpPr>
        <p:spPr>
          <a:xfrm>
            <a:off x="788894" y="6130736"/>
            <a:ext cx="2725105" cy="276999"/>
          </a:xfrm>
          <a:prstGeom prst="rect">
            <a:avLst/>
          </a:prstGeom>
          <a:solidFill>
            <a:schemeClr val="bg1"/>
          </a:solidFill>
        </p:spPr>
        <p:txBody>
          <a:bodyPr wrap="none" lIns="0" tIns="0" rIns="0" bIns="0" rtlCol="0">
            <a:spAutoFit/>
          </a:bodyPr>
          <a:lstStyle/>
          <a:p>
            <a:pPr fontAlgn="t"/>
            <a:r>
              <a:rPr lang="en-CA" dirty="0">
                <a:solidFill>
                  <a:schemeClr val="accent4"/>
                </a:solidFill>
              </a:rPr>
              <a:t>Clinical s</a:t>
            </a:r>
            <a:r>
              <a:rPr lang="en-CA" b="0" i="0" dirty="0">
                <a:solidFill>
                  <a:schemeClr val="accent4"/>
                </a:solidFill>
                <a:effectLst/>
              </a:rPr>
              <a:t>upervisors (n = 2)</a:t>
            </a:r>
          </a:p>
        </p:txBody>
      </p:sp>
      <p:sp>
        <p:nvSpPr>
          <p:cNvPr id="34" name="TextBox 33">
            <a:extLst>
              <a:ext uri="{FF2B5EF4-FFF2-40B4-BE49-F238E27FC236}">
                <a16:creationId xmlns:a16="http://schemas.microsoft.com/office/drawing/2014/main" id="{478C9CA6-D2F1-9556-3EAA-668C94718894}"/>
              </a:ext>
            </a:extLst>
          </p:cNvPr>
          <p:cNvSpPr txBox="1"/>
          <p:nvPr/>
        </p:nvSpPr>
        <p:spPr>
          <a:xfrm>
            <a:off x="788894" y="5829261"/>
            <a:ext cx="1853071" cy="276999"/>
          </a:xfrm>
          <a:prstGeom prst="rect">
            <a:avLst/>
          </a:prstGeom>
          <a:solidFill>
            <a:srgbClr val="44A0AD"/>
          </a:solidFill>
        </p:spPr>
        <p:txBody>
          <a:bodyPr wrap="none" lIns="0" tIns="0" rIns="0" bIns="0" rtlCol="0">
            <a:spAutoFit/>
          </a:bodyPr>
          <a:lstStyle/>
          <a:p>
            <a:pPr fontAlgn="t"/>
            <a:r>
              <a:rPr lang="en-CA" dirty="0">
                <a:solidFill>
                  <a:schemeClr val="bg1"/>
                </a:solidFill>
              </a:rPr>
              <a:t>Facilitators (n = 4)</a:t>
            </a:r>
          </a:p>
        </p:txBody>
      </p:sp>
      <p:sp>
        <p:nvSpPr>
          <p:cNvPr id="35" name="TextBox 34">
            <a:extLst>
              <a:ext uri="{FF2B5EF4-FFF2-40B4-BE49-F238E27FC236}">
                <a16:creationId xmlns:a16="http://schemas.microsoft.com/office/drawing/2014/main" id="{7F2DE9A6-35BF-F13B-06DC-0750B857D445}"/>
              </a:ext>
            </a:extLst>
          </p:cNvPr>
          <p:cNvSpPr txBox="1"/>
          <p:nvPr/>
        </p:nvSpPr>
        <p:spPr>
          <a:xfrm>
            <a:off x="5788853" y="1829627"/>
            <a:ext cx="2081788" cy="276999"/>
          </a:xfrm>
          <a:prstGeom prst="rect">
            <a:avLst/>
          </a:prstGeom>
          <a:noFill/>
        </p:spPr>
        <p:txBody>
          <a:bodyPr wrap="none" lIns="0" tIns="0" rIns="0" bIns="0">
            <a:spAutoFit/>
          </a:bodyPr>
          <a:lstStyle/>
          <a:p>
            <a:pPr fontAlgn="t"/>
            <a:r>
              <a:rPr lang="en-CA" sz="1800" b="0" i="0" spc="200" dirty="0">
                <a:solidFill>
                  <a:schemeClr val="accent4"/>
                </a:solidFill>
                <a:effectLst/>
              </a:rPr>
              <a:t>DATA SOURCES</a:t>
            </a:r>
          </a:p>
        </p:txBody>
      </p:sp>
      <p:sp>
        <p:nvSpPr>
          <p:cNvPr id="36" name="TextBox 35">
            <a:extLst>
              <a:ext uri="{FF2B5EF4-FFF2-40B4-BE49-F238E27FC236}">
                <a16:creationId xmlns:a16="http://schemas.microsoft.com/office/drawing/2014/main" id="{C1C8E6D1-D05F-6A86-4BDE-05E3C92996D7}"/>
              </a:ext>
            </a:extLst>
          </p:cNvPr>
          <p:cNvSpPr txBox="1"/>
          <p:nvPr/>
        </p:nvSpPr>
        <p:spPr>
          <a:xfrm>
            <a:off x="9077485" y="2663795"/>
            <a:ext cx="1968488" cy="2492990"/>
          </a:xfrm>
          <a:prstGeom prst="rect">
            <a:avLst/>
          </a:prstGeom>
          <a:noFill/>
        </p:spPr>
        <p:txBody>
          <a:bodyPr wrap="none" lIns="0" tIns="0" rIns="0" bIns="0" rtlCol="0">
            <a:spAutoFit/>
          </a:bodyPr>
          <a:lstStyle/>
          <a:p>
            <a:pPr marL="285750" indent="-285750" fontAlgn="t">
              <a:lnSpc>
                <a:spcPct val="150000"/>
              </a:lnSpc>
              <a:buFont typeface="Courier New" panose="02070309020205020404" pitchFamily="49" charset="0"/>
              <a:buChar char="o"/>
            </a:pPr>
            <a:r>
              <a:rPr lang="en-CA" dirty="0">
                <a:solidFill>
                  <a:schemeClr val="accent4"/>
                </a:solidFill>
              </a:rPr>
              <a:t>Acceptability</a:t>
            </a:r>
          </a:p>
          <a:p>
            <a:pPr marL="285750" indent="-285750" fontAlgn="t">
              <a:lnSpc>
                <a:spcPct val="150000"/>
              </a:lnSpc>
              <a:buFont typeface="Courier New" panose="02070309020205020404" pitchFamily="49" charset="0"/>
              <a:buChar char="o"/>
            </a:pPr>
            <a:r>
              <a:rPr lang="en-CA" dirty="0">
                <a:solidFill>
                  <a:schemeClr val="accent4"/>
                </a:solidFill>
              </a:rPr>
              <a:t>Adoption</a:t>
            </a:r>
          </a:p>
          <a:p>
            <a:pPr marL="285750" indent="-285750" fontAlgn="t">
              <a:lnSpc>
                <a:spcPct val="150000"/>
              </a:lnSpc>
              <a:buFont typeface="Courier New" panose="02070309020205020404" pitchFamily="49" charset="0"/>
              <a:buChar char="o"/>
            </a:pPr>
            <a:r>
              <a:rPr lang="en-CA" dirty="0">
                <a:solidFill>
                  <a:schemeClr val="accent4"/>
                </a:solidFill>
              </a:rPr>
              <a:t>Appropriateness</a:t>
            </a:r>
          </a:p>
          <a:p>
            <a:pPr marL="285750" indent="-285750" fontAlgn="t">
              <a:lnSpc>
                <a:spcPct val="150000"/>
              </a:lnSpc>
              <a:buFont typeface="Courier New" panose="02070309020205020404" pitchFamily="49" charset="0"/>
              <a:buChar char="o"/>
            </a:pPr>
            <a:r>
              <a:rPr lang="en-CA" dirty="0">
                <a:solidFill>
                  <a:schemeClr val="accent4"/>
                </a:solidFill>
              </a:rPr>
              <a:t>Feasibility</a:t>
            </a:r>
          </a:p>
          <a:p>
            <a:pPr marL="285750" indent="-285750" fontAlgn="t">
              <a:lnSpc>
                <a:spcPct val="150000"/>
              </a:lnSpc>
              <a:buFont typeface="Courier New" panose="02070309020205020404" pitchFamily="49" charset="0"/>
              <a:buChar char="o"/>
            </a:pPr>
            <a:r>
              <a:rPr lang="en-CA" dirty="0">
                <a:solidFill>
                  <a:schemeClr val="accent4"/>
                </a:solidFill>
              </a:rPr>
              <a:t>Fidelity</a:t>
            </a:r>
          </a:p>
          <a:p>
            <a:pPr marL="285750" indent="-285750" fontAlgn="t">
              <a:lnSpc>
                <a:spcPct val="150000"/>
              </a:lnSpc>
              <a:buFont typeface="Courier New" panose="02070309020205020404" pitchFamily="49" charset="0"/>
              <a:buChar char="o"/>
            </a:pPr>
            <a:r>
              <a:rPr lang="en-CA" dirty="0">
                <a:solidFill>
                  <a:schemeClr val="accent4"/>
                </a:solidFill>
              </a:rPr>
              <a:t>Cost</a:t>
            </a:r>
          </a:p>
        </p:txBody>
      </p:sp>
      <p:sp>
        <p:nvSpPr>
          <p:cNvPr id="37" name="TextBox 36">
            <a:extLst>
              <a:ext uri="{FF2B5EF4-FFF2-40B4-BE49-F238E27FC236}">
                <a16:creationId xmlns:a16="http://schemas.microsoft.com/office/drawing/2014/main" id="{95CE0882-2DF4-7ACD-124A-5027C29D70D6}"/>
              </a:ext>
            </a:extLst>
          </p:cNvPr>
          <p:cNvSpPr txBox="1"/>
          <p:nvPr/>
        </p:nvSpPr>
        <p:spPr>
          <a:xfrm>
            <a:off x="9077485" y="1829627"/>
            <a:ext cx="2376676" cy="553998"/>
          </a:xfrm>
          <a:prstGeom prst="rect">
            <a:avLst/>
          </a:prstGeom>
          <a:noFill/>
        </p:spPr>
        <p:txBody>
          <a:bodyPr wrap="none" lIns="0" tIns="0" rIns="0" bIns="0">
            <a:spAutoFit/>
          </a:bodyPr>
          <a:lstStyle/>
          <a:p>
            <a:pPr fontAlgn="t"/>
            <a:r>
              <a:rPr lang="en-CA" spc="200" dirty="0">
                <a:solidFill>
                  <a:schemeClr val="accent4"/>
                </a:solidFill>
              </a:rPr>
              <a:t>IMPLEMENTATION</a:t>
            </a:r>
            <a:br>
              <a:rPr lang="en-CA" spc="200" dirty="0">
                <a:solidFill>
                  <a:schemeClr val="accent4"/>
                </a:solidFill>
              </a:rPr>
            </a:br>
            <a:r>
              <a:rPr lang="en-CA" spc="200" dirty="0">
                <a:solidFill>
                  <a:schemeClr val="accent4"/>
                </a:solidFill>
              </a:rPr>
              <a:t>OUTCOMES*</a:t>
            </a:r>
            <a:endParaRPr lang="en-CA" sz="1800" b="0" i="0" spc="200" dirty="0">
              <a:solidFill>
                <a:schemeClr val="accent4"/>
              </a:solidFill>
              <a:effectLst/>
            </a:endParaRPr>
          </a:p>
        </p:txBody>
      </p:sp>
    </p:spTree>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showMasterSp="0">
  <p:cSld name="Slide 8">
    <p:bg>
      <p:bgPr>
        <a:solidFill>
          <a:schemeClr val="accent4">
            <a:lumMod val="20000"/>
            <a:lumOff val="80000"/>
          </a:schemeClr>
        </a:solidFill>
        <a:effectLst/>
      </p:bgPr>
    </p:bg>
    <p:spTree>
      <p:nvGrpSpPr>
        <p:cNvPr id="1" name=""/>
        <p:cNvGrpSpPr/>
        <p:nvPr/>
      </p:nvGrpSpPr>
      <p:grpSpPr>
        <a:xfrm>
          <a:off x="0" y="0"/>
          <a:ext cx="0" cy="0"/>
          <a:chOff x="0" y="0"/>
          <a:chExt cx="0" cy="0"/>
        </a:xfrm>
      </p:grpSpPr>
      <p:grpSp>
        <p:nvGrpSpPr>
          <p:cNvPr id="55" name="Group 54">
            <a:extLst>
              <a:ext uri="{FF2B5EF4-FFF2-40B4-BE49-F238E27FC236}">
                <a16:creationId xmlns:a16="http://schemas.microsoft.com/office/drawing/2014/main" id="{425C8F5A-41E2-60DA-6C37-47BB694604FD}"/>
              </a:ext>
            </a:extLst>
          </p:cNvPr>
          <p:cNvGrpSpPr/>
          <p:nvPr/>
        </p:nvGrpSpPr>
        <p:grpSpPr>
          <a:xfrm>
            <a:off x="0" y="2185280"/>
            <a:ext cx="12192000" cy="4492720"/>
            <a:chOff x="-2165343" y="2185280"/>
            <a:chExt cx="12192000" cy="4492720"/>
          </a:xfrm>
        </p:grpSpPr>
        <p:cxnSp>
          <p:nvCxnSpPr>
            <p:cNvPr id="16" name="Straight Connector 15">
              <a:extLst>
                <a:ext uri="{FF2B5EF4-FFF2-40B4-BE49-F238E27FC236}">
                  <a16:creationId xmlns:a16="http://schemas.microsoft.com/office/drawing/2014/main" id="{A9C9C8FB-B8CA-BDDA-6E40-B30ECA65357E}"/>
                </a:ext>
              </a:extLst>
            </p:cNvPr>
            <p:cNvCxnSpPr>
              <a:cxnSpLocks/>
            </p:cNvCxnSpPr>
            <p:nvPr/>
          </p:nvCxnSpPr>
          <p:spPr>
            <a:xfrm>
              <a:off x="-2165343" y="2538000"/>
              <a:ext cx="12192000" cy="0"/>
            </a:xfrm>
            <a:prstGeom prst="line">
              <a:avLst/>
            </a:prstGeom>
            <a:ln w="0">
              <a:solidFill>
                <a:schemeClr val="accent4">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77208F68-78FB-C6BD-ED20-8134D839C435}"/>
                </a:ext>
              </a:extLst>
            </p:cNvPr>
            <p:cNvCxnSpPr>
              <a:cxnSpLocks/>
            </p:cNvCxnSpPr>
            <p:nvPr/>
          </p:nvCxnSpPr>
          <p:spPr>
            <a:xfrm>
              <a:off x="-2165343" y="2358000"/>
              <a:ext cx="12192000" cy="0"/>
            </a:xfrm>
            <a:prstGeom prst="line">
              <a:avLst/>
            </a:prstGeom>
            <a:ln w="0">
              <a:solidFill>
                <a:schemeClr val="accent4">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BD31C14B-4255-DB50-63DD-7218E3EA7EE7}"/>
                </a:ext>
              </a:extLst>
            </p:cNvPr>
            <p:cNvCxnSpPr>
              <a:cxnSpLocks/>
            </p:cNvCxnSpPr>
            <p:nvPr/>
          </p:nvCxnSpPr>
          <p:spPr>
            <a:xfrm>
              <a:off x="-2165343" y="4338000"/>
              <a:ext cx="12192000" cy="0"/>
            </a:xfrm>
            <a:prstGeom prst="line">
              <a:avLst/>
            </a:prstGeom>
            <a:ln w="0">
              <a:solidFill>
                <a:schemeClr val="accent4">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C14E1EF6-2F84-FD18-B073-D3C703416146}"/>
                </a:ext>
              </a:extLst>
            </p:cNvPr>
            <p:cNvCxnSpPr>
              <a:cxnSpLocks/>
            </p:cNvCxnSpPr>
            <p:nvPr/>
          </p:nvCxnSpPr>
          <p:spPr>
            <a:xfrm>
              <a:off x="-2165343" y="4518000"/>
              <a:ext cx="12192000" cy="0"/>
            </a:xfrm>
            <a:prstGeom prst="line">
              <a:avLst/>
            </a:prstGeom>
            <a:ln w="0">
              <a:solidFill>
                <a:schemeClr val="accent4">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AA5F2258-9693-72A4-E0B9-959AD3AA3E88}"/>
                </a:ext>
              </a:extLst>
            </p:cNvPr>
            <p:cNvCxnSpPr>
              <a:cxnSpLocks/>
            </p:cNvCxnSpPr>
            <p:nvPr/>
          </p:nvCxnSpPr>
          <p:spPr>
            <a:xfrm>
              <a:off x="-2165343" y="4698000"/>
              <a:ext cx="12192000" cy="0"/>
            </a:xfrm>
            <a:prstGeom prst="line">
              <a:avLst/>
            </a:prstGeom>
            <a:ln w="0">
              <a:solidFill>
                <a:schemeClr val="accent4">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A5E3E437-096E-AE13-3412-6DF0696CA855}"/>
                </a:ext>
              </a:extLst>
            </p:cNvPr>
            <p:cNvCxnSpPr>
              <a:cxnSpLocks/>
            </p:cNvCxnSpPr>
            <p:nvPr/>
          </p:nvCxnSpPr>
          <p:spPr>
            <a:xfrm>
              <a:off x="-2165343" y="4878000"/>
              <a:ext cx="12192000" cy="0"/>
            </a:xfrm>
            <a:prstGeom prst="line">
              <a:avLst/>
            </a:prstGeom>
            <a:ln w="0">
              <a:solidFill>
                <a:schemeClr val="accent4">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74A54F39-4596-D96E-7095-92ADFB1B4A98}"/>
                </a:ext>
              </a:extLst>
            </p:cNvPr>
            <p:cNvCxnSpPr>
              <a:cxnSpLocks/>
            </p:cNvCxnSpPr>
            <p:nvPr/>
          </p:nvCxnSpPr>
          <p:spPr>
            <a:xfrm>
              <a:off x="-2165343" y="5058000"/>
              <a:ext cx="12192000" cy="0"/>
            </a:xfrm>
            <a:prstGeom prst="line">
              <a:avLst/>
            </a:prstGeom>
            <a:ln w="0">
              <a:solidFill>
                <a:schemeClr val="accent4">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80F64369-0F2C-8926-3C92-B1516ABF1843}"/>
                </a:ext>
              </a:extLst>
            </p:cNvPr>
            <p:cNvCxnSpPr>
              <a:cxnSpLocks/>
            </p:cNvCxnSpPr>
            <p:nvPr/>
          </p:nvCxnSpPr>
          <p:spPr>
            <a:xfrm>
              <a:off x="-2165343" y="5238000"/>
              <a:ext cx="12192000" cy="0"/>
            </a:xfrm>
            <a:prstGeom prst="line">
              <a:avLst/>
            </a:prstGeom>
            <a:ln w="0">
              <a:solidFill>
                <a:schemeClr val="accent4">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F6D1590D-AB92-151C-014F-E12301C9841E}"/>
                </a:ext>
              </a:extLst>
            </p:cNvPr>
            <p:cNvCxnSpPr>
              <a:cxnSpLocks/>
            </p:cNvCxnSpPr>
            <p:nvPr/>
          </p:nvCxnSpPr>
          <p:spPr>
            <a:xfrm>
              <a:off x="-2165343" y="5418000"/>
              <a:ext cx="12192000" cy="0"/>
            </a:xfrm>
            <a:prstGeom prst="line">
              <a:avLst/>
            </a:prstGeom>
            <a:ln w="0">
              <a:solidFill>
                <a:schemeClr val="accent4">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C72E94AD-5E29-4047-923B-760777697AE5}"/>
                </a:ext>
              </a:extLst>
            </p:cNvPr>
            <p:cNvCxnSpPr>
              <a:cxnSpLocks/>
            </p:cNvCxnSpPr>
            <p:nvPr/>
          </p:nvCxnSpPr>
          <p:spPr>
            <a:xfrm>
              <a:off x="-2165343" y="5598000"/>
              <a:ext cx="12192000" cy="0"/>
            </a:xfrm>
            <a:prstGeom prst="line">
              <a:avLst/>
            </a:prstGeom>
            <a:ln w="0">
              <a:solidFill>
                <a:schemeClr val="accent4">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D8EAE613-EF4B-FB4D-9AEE-374E544A141A}"/>
                </a:ext>
              </a:extLst>
            </p:cNvPr>
            <p:cNvCxnSpPr>
              <a:cxnSpLocks/>
            </p:cNvCxnSpPr>
            <p:nvPr/>
          </p:nvCxnSpPr>
          <p:spPr>
            <a:xfrm>
              <a:off x="-2165343" y="5778000"/>
              <a:ext cx="12192000" cy="0"/>
            </a:xfrm>
            <a:prstGeom prst="line">
              <a:avLst/>
            </a:prstGeom>
            <a:ln w="0">
              <a:solidFill>
                <a:schemeClr val="accent4">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CFAC9D46-E90F-3315-A4DB-87107631E006}"/>
                </a:ext>
              </a:extLst>
            </p:cNvPr>
            <p:cNvCxnSpPr>
              <a:cxnSpLocks/>
            </p:cNvCxnSpPr>
            <p:nvPr/>
          </p:nvCxnSpPr>
          <p:spPr>
            <a:xfrm>
              <a:off x="-2165343" y="5958000"/>
              <a:ext cx="12192000" cy="0"/>
            </a:xfrm>
            <a:prstGeom prst="line">
              <a:avLst/>
            </a:prstGeom>
            <a:ln w="0">
              <a:solidFill>
                <a:schemeClr val="accent4">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4EB8D700-91CB-51CD-AFB6-4071E695CFF3}"/>
                </a:ext>
              </a:extLst>
            </p:cNvPr>
            <p:cNvCxnSpPr>
              <a:cxnSpLocks/>
            </p:cNvCxnSpPr>
            <p:nvPr/>
          </p:nvCxnSpPr>
          <p:spPr>
            <a:xfrm>
              <a:off x="-2165343" y="6138000"/>
              <a:ext cx="12192000" cy="0"/>
            </a:xfrm>
            <a:prstGeom prst="line">
              <a:avLst/>
            </a:prstGeom>
            <a:ln w="0">
              <a:solidFill>
                <a:schemeClr val="accent4">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42E9D1A9-0444-2CCB-2B4B-80FE8BE31723}"/>
                </a:ext>
              </a:extLst>
            </p:cNvPr>
            <p:cNvCxnSpPr>
              <a:cxnSpLocks/>
            </p:cNvCxnSpPr>
            <p:nvPr/>
          </p:nvCxnSpPr>
          <p:spPr>
            <a:xfrm>
              <a:off x="-2165343" y="6318000"/>
              <a:ext cx="12192000" cy="0"/>
            </a:xfrm>
            <a:prstGeom prst="line">
              <a:avLst/>
            </a:prstGeom>
            <a:ln w="0">
              <a:solidFill>
                <a:schemeClr val="accent4">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20B10483-7DFD-B798-DDBD-CE114C8989D9}"/>
                </a:ext>
              </a:extLst>
            </p:cNvPr>
            <p:cNvCxnSpPr>
              <a:cxnSpLocks/>
            </p:cNvCxnSpPr>
            <p:nvPr/>
          </p:nvCxnSpPr>
          <p:spPr>
            <a:xfrm>
              <a:off x="-2165343" y="6498000"/>
              <a:ext cx="12192000" cy="0"/>
            </a:xfrm>
            <a:prstGeom prst="line">
              <a:avLst/>
            </a:prstGeom>
            <a:ln w="0">
              <a:solidFill>
                <a:schemeClr val="accent4">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9CCD6DAA-F4DA-36B0-A7E7-E997118CD488}"/>
                </a:ext>
              </a:extLst>
            </p:cNvPr>
            <p:cNvCxnSpPr>
              <a:cxnSpLocks/>
            </p:cNvCxnSpPr>
            <p:nvPr/>
          </p:nvCxnSpPr>
          <p:spPr>
            <a:xfrm>
              <a:off x="-2165343" y="3798000"/>
              <a:ext cx="12192000" cy="0"/>
            </a:xfrm>
            <a:prstGeom prst="line">
              <a:avLst/>
            </a:prstGeom>
            <a:ln w="0">
              <a:solidFill>
                <a:schemeClr val="accent4">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1093E30D-A3B5-02CE-21CD-7518692378C6}"/>
                </a:ext>
              </a:extLst>
            </p:cNvPr>
            <p:cNvCxnSpPr>
              <a:cxnSpLocks/>
            </p:cNvCxnSpPr>
            <p:nvPr/>
          </p:nvCxnSpPr>
          <p:spPr>
            <a:xfrm>
              <a:off x="-2165343" y="3618000"/>
              <a:ext cx="12192000" cy="0"/>
            </a:xfrm>
            <a:prstGeom prst="line">
              <a:avLst/>
            </a:prstGeom>
            <a:ln w="0">
              <a:solidFill>
                <a:schemeClr val="accent4">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4C0B28E6-5C89-CE98-E718-6B3D5D4FB532}"/>
                </a:ext>
              </a:extLst>
            </p:cNvPr>
            <p:cNvCxnSpPr>
              <a:cxnSpLocks/>
            </p:cNvCxnSpPr>
            <p:nvPr/>
          </p:nvCxnSpPr>
          <p:spPr>
            <a:xfrm>
              <a:off x="-2165343" y="3438000"/>
              <a:ext cx="12192000" cy="0"/>
            </a:xfrm>
            <a:prstGeom prst="line">
              <a:avLst/>
            </a:prstGeom>
            <a:ln w="0">
              <a:solidFill>
                <a:schemeClr val="accent4">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A7FDAC46-88B3-4A2A-0AC3-39DCF6016C4D}"/>
                </a:ext>
              </a:extLst>
            </p:cNvPr>
            <p:cNvCxnSpPr>
              <a:cxnSpLocks/>
            </p:cNvCxnSpPr>
            <p:nvPr/>
          </p:nvCxnSpPr>
          <p:spPr>
            <a:xfrm>
              <a:off x="-2165343" y="3258000"/>
              <a:ext cx="12192000" cy="0"/>
            </a:xfrm>
            <a:prstGeom prst="line">
              <a:avLst/>
            </a:prstGeom>
            <a:ln w="0">
              <a:solidFill>
                <a:schemeClr val="accent4">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3603FA11-E7B2-6C50-5B3D-246962B39AFB}"/>
                </a:ext>
              </a:extLst>
            </p:cNvPr>
            <p:cNvCxnSpPr>
              <a:cxnSpLocks/>
            </p:cNvCxnSpPr>
            <p:nvPr/>
          </p:nvCxnSpPr>
          <p:spPr>
            <a:xfrm>
              <a:off x="-2165343" y="3078000"/>
              <a:ext cx="12192000" cy="0"/>
            </a:xfrm>
            <a:prstGeom prst="line">
              <a:avLst/>
            </a:prstGeom>
            <a:ln w="0">
              <a:solidFill>
                <a:schemeClr val="accent4">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710C8928-79F8-483F-F71C-5C48331A0EF7}"/>
                </a:ext>
              </a:extLst>
            </p:cNvPr>
            <p:cNvCxnSpPr>
              <a:cxnSpLocks/>
            </p:cNvCxnSpPr>
            <p:nvPr/>
          </p:nvCxnSpPr>
          <p:spPr>
            <a:xfrm>
              <a:off x="-2165343" y="2898000"/>
              <a:ext cx="12192000" cy="0"/>
            </a:xfrm>
            <a:prstGeom prst="line">
              <a:avLst/>
            </a:prstGeom>
            <a:ln w="0">
              <a:solidFill>
                <a:schemeClr val="accent4">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C153618B-67C6-63FD-B0D7-1499E098D59F}"/>
                </a:ext>
              </a:extLst>
            </p:cNvPr>
            <p:cNvCxnSpPr>
              <a:cxnSpLocks/>
            </p:cNvCxnSpPr>
            <p:nvPr/>
          </p:nvCxnSpPr>
          <p:spPr>
            <a:xfrm>
              <a:off x="-2165343" y="6678000"/>
              <a:ext cx="12192000" cy="0"/>
            </a:xfrm>
            <a:prstGeom prst="line">
              <a:avLst/>
            </a:prstGeom>
            <a:ln w="0">
              <a:solidFill>
                <a:schemeClr val="accent4">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808F896A-DD46-13AA-2DD4-661B54B9AA6A}"/>
                </a:ext>
              </a:extLst>
            </p:cNvPr>
            <p:cNvCxnSpPr>
              <a:cxnSpLocks/>
            </p:cNvCxnSpPr>
            <p:nvPr/>
          </p:nvCxnSpPr>
          <p:spPr>
            <a:xfrm>
              <a:off x="-2165343" y="2185280"/>
              <a:ext cx="12192000" cy="0"/>
            </a:xfrm>
            <a:prstGeom prst="line">
              <a:avLst/>
            </a:prstGeom>
            <a:ln w="0">
              <a:solidFill>
                <a:schemeClr val="accent4">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B92FFE52-F618-624E-E2E5-D94278E988DC}"/>
                </a:ext>
              </a:extLst>
            </p:cNvPr>
            <p:cNvCxnSpPr>
              <a:cxnSpLocks/>
            </p:cNvCxnSpPr>
            <p:nvPr/>
          </p:nvCxnSpPr>
          <p:spPr>
            <a:xfrm>
              <a:off x="-2165343" y="2720880"/>
              <a:ext cx="12192000" cy="0"/>
            </a:xfrm>
            <a:prstGeom prst="line">
              <a:avLst/>
            </a:prstGeom>
            <a:ln w="0">
              <a:solidFill>
                <a:schemeClr val="accent4">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F74E374F-DEAD-CD22-E99D-F57354A3FBB2}"/>
                </a:ext>
              </a:extLst>
            </p:cNvPr>
            <p:cNvCxnSpPr>
              <a:cxnSpLocks/>
            </p:cNvCxnSpPr>
            <p:nvPr/>
          </p:nvCxnSpPr>
          <p:spPr>
            <a:xfrm>
              <a:off x="-2165343" y="3970720"/>
              <a:ext cx="12192000" cy="0"/>
            </a:xfrm>
            <a:prstGeom prst="line">
              <a:avLst/>
            </a:prstGeom>
            <a:ln w="0">
              <a:solidFill>
                <a:schemeClr val="accent4">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9C18713F-54F5-CAA8-70B2-FB916DF3E5D8}"/>
                </a:ext>
              </a:extLst>
            </p:cNvPr>
            <p:cNvCxnSpPr>
              <a:cxnSpLocks/>
            </p:cNvCxnSpPr>
            <p:nvPr/>
          </p:nvCxnSpPr>
          <p:spPr>
            <a:xfrm>
              <a:off x="-2165343" y="4155120"/>
              <a:ext cx="12192000" cy="0"/>
            </a:xfrm>
            <a:prstGeom prst="line">
              <a:avLst/>
            </a:prstGeom>
            <a:ln w="0">
              <a:solidFill>
                <a:schemeClr val="accent4">
                  <a:lumMod val="40000"/>
                  <a:lumOff val="60000"/>
                </a:schemeClr>
              </a:solidFill>
            </a:ln>
          </p:spPr>
          <p:style>
            <a:lnRef idx="2">
              <a:schemeClr val="accent1"/>
            </a:lnRef>
            <a:fillRef idx="0">
              <a:schemeClr val="accent1"/>
            </a:fillRef>
            <a:effectRef idx="1">
              <a:schemeClr val="accent1"/>
            </a:effectRef>
            <a:fontRef idx="minor">
              <a:schemeClr val="tx1"/>
            </a:fontRef>
          </p:style>
        </p:cxnSp>
      </p:grpSp>
      <p:sp>
        <p:nvSpPr>
          <p:cNvPr id="5" name="Oval 4">
            <a:extLst>
              <a:ext uri="{FF2B5EF4-FFF2-40B4-BE49-F238E27FC236}">
                <a16:creationId xmlns:a16="http://schemas.microsoft.com/office/drawing/2014/main" id="{A6C2A2AC-8DDB-A03E-1A15-0971E02668AB}"/>
              </a:ext>
            </a:extLst>
          </p:cNvPr>
          <p:cNvSpPr/>
          <p:nvPr/>
        </p:nvSpPr>
        <p:spPr>
          <a:xfrm>
            <a:off x="1736532" y="2185280"/>
            <a:ext cx="4680000" cy="4680000"/>
          </a:xfrm>
          <a:prstGeom prst="ellipse">
            <a:avLst/>
          </a:prstGeom>
          <a:solidFill>
            <a:schemeClr val="accent4">
              <a:lumMod val="40000"/>
              <a:lumOff val="60000"/>
            </a:schemeClr>
          </a:solidFill>
          <a:ln>
            <a:no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rPr>
              <a:t>Screened</a:t>
            </a:r>
          </a:p>
        </p:txBody>
      </p:sp>
      <p:sp>
        <p:nvSpPr>
          <p:cNvPr id="8" name="Oval 7">
            <a:extLst>
              <a:ext uri="{FF2B5EF4-FFF2-40B4-BE49-F238E27FC236}">
                <a16:creationId xmlns:a16="http://schemas.microsoft.com/office/drawing/2014/main" id="{4A35C4C1-03A6-23B8-098D-9F6B8B0EC596}"/>
              </a:ext>
            </a:extLst>
          </p:cNvPr>
          <p:cNvSpPr/>
          <p:nvPr/>
        </p:nvSpPr>
        <p:spPr>
          <a:xfrm>
            <a:off x="2026345" y="2718000"/>
            <a:ext cx="4140000" cy="4140000"/>
          </a:xfrm>
          <a:prstGeom prst="ellipse">
            <a:avLst/>
          </a:prstGeom>
          <a:solidFill>
            <a:schemeClr val="accent4">
              <a:lumMod val="60000"/>
              <a:lumOff val="40000"/>
            </a:schemeClr>
          </a:solidFill>
          <a:ln>
            <a:no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Eligible</a:t>
            </a:r>
          </a:p>
        </p:txBody>
      </p:sp>
      <p:sp>
        <p:nvSpPr>
          <p:cNvPr id="9" name="Oval 8">
            <a:extLst>
              <a:ext uri="{FF2B5EF4-FFF2-40B4-BE49-F238E27FC236}">
                <a16:creationId xmlns:a16="http://schemas.microsoft.com/office/drawing/2014/main" id="{66F3E831-D80C-EBD2-4CCA-41D4EFDEDD9B}"/>
              </a:ext>
            </a:extLst>
          </p:cNvPr>
          <p:cNvSpPr/>
          <p:nvPr/>
        </p:nvSpPr>
        <p:spPr>
          <a:xfrm>
            <a:off x="2686984" y="3978000"/>
            <a:ext cx="2880000" cy="2880000"/>
          </a:xfrm>
          <a:prstGeom prst="ellipse">
            <a:avLst/>
          </a:prstGeom>
          <a:solidFill>
            <a:schemeClr val="accent4"/>
          </a:solidFill>
          <a:ln>
            <a:no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Enrolled</a:t>
            </a:r>
          </a:p>
        </p:txBody>
      </p:sp>
      <p:sp>
        <p:nvSpPr>
          <p:cNvPr id="11" name="Oval 10">
            <a:extLst>
              <a:ext uri="{FF2B5EF4-FFF2-40B4-BE49-F238E27FC236}">
                <a16:creationId xmlns:a16="http://schemas.microsoft.com/office/drawing/2014/main" id="{74727F2E-6B77-103E-C98E-2CD3AA04AF5E}"/>
              </a:ext>
            </a:extLst>
          </p:cNvPr>
          <p:cNvSpPr/>
          <p:nvPr/>
        </p:nvSpPr>
        <p:spPr>
          <a:xfrm>
            <a:off x="2760795" y="4156668"/>
            <a:ext cx="2673732" cy="2673732"/>
          </a:xfrm>
          <a:prstGeom prst="ellipse">
            <a:avLst/>
          </a:prstGeom>
          <a:solidFill>
            <a:schemeClr val="accent4">
              <a:lumMod val="75000"/>
            </a:schemeClr>
          </a:solidFill>
          <a:ln>
            <a:no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Started</a:t>
            </a:r>
          </a:p>
        </p:txBody>
      </p:sp>
      <p:sp>
        <p:nvSpPr>
          <p:cNvPr id="12" name="TextBox 11">
            <a:extLst>
              <a:ext uri="{FF2B5EF4-FFF2-40B4-BE49-F238E27FC236}">
                <a16:creationId xmlns:a16="http://schemas.microsoft.com/office/drawing/2014/main" id="{ED9791D4-FD0B-9182-C199-906C3F35ECA4}"/>
              </a:ext>
            </a:extLst>
          </p:cNvPr>
          <p:cNvSpPr txBox="1"/>
          <p:nvPr/>
        </p:nvSpPr>
        <p:spPr>
          <a:xfrm>
            <a:off x="788894" y="614348"/>
            <a:ext cx="6096000" cy="184666"/>
          </a:xfrm>
          <a:prstGeom prst="rect">
            <a:avLst/>
          </a:prstGeom>
          <a:noFill/>
        </p:spPr>
        <p:txBody>
          <a:bodyPr wrap="square" lIns="0" tIns="0" rIns="0" bIns="0">
            <a:spAutoFit/>
          </a:bodyPr>
          <a:lstStyle/>
          <a:p>
            <a:r>
              <a:rPr lang="en-CA" sz="1200" b="1" spc="200" dirty="0">
                <a:solidFill>
                  <a:srgbClr val="44A0AD"/>
                </a:solidFill>
                <a:effectLst/>
              </a:rPr>
              <a:t>RESULTS</a:t>
            </a:r>
          </a:p>
        </p:txBody>
      </p:sp>
      <p:sp>
        <p:nvSpPr>
          <p:cNvPr id="13" name="TextBox 12">
            <a:extLst>
              <a:ext uri="{FF2B5EF4-FFF2-40B4-BE49-F238E27FC236}">
                <a16:creationId xmlns:a16="http://schemas.microsoft.com/office/drawing/2014/main" id="{69AF9FE7-69B1-C994-4DB4-905F67B9D0E3}"/>
              </a:ext>
            </a:extLst>
          </p:cNvPr>
          <p:cNvSpPr txBox="1"/>
          <p:nvPr/>
        </p:nvSpPr>
        <p:spPr>
          <a:xfrm>
            <a:off x="788894" y="868550"/>
            <a:ext cx="6577262" cy="369332"/>
          </a:xfrm>
          <a:prstGeom prst="rect">
            <a:avLst/>
          </a:prstGeom>
          <a:noFill/>
        </p:spPr>
        <p:txBody>
          <a:bodyPr wrap="square" lIns="0" tIns="0" rIns="0" bIns="0">
            <a:spAutoFit/>
          </a:bodyPr>
          <a:lstStyle/>
          <a:p>
            <a:r>
              <a:rPr lang="en-CA" sz="2400" dirty="0">
                <a:solidFill>
                  <a:schemeClr val="accent4"/>
                </a:solidFill>
              </a:rPr>
              <a:t>Recruitment and retention</a:t>
            </a:r>
            <a:endParaRPr lang="en-CA" sz="2400" dirty="0">
              <a:solidFill>
                <a:schemeClr val="accent4"/>
              </a:solidFill>
              <a:effectLst/>
            </a:endParaRPr>
          </a:p>
        </p:txBody>
      </p:sp>
      <p:cxnSp>
        <p:nvCxnSpPr>
          <p:cNvPr id="17" name="Straight Connector 16">
            <a:extLst>
              <a:ext uri="{FF2B5EF4-FFF2-40B4-BE49-F238E27FC236}">
                <a16:creationId xmlns:a16="http://schemas.microsoft.com/office/drawing/2014/main" id="{B3627FBE-B983-22B8-9EF8-8C7F42599A72}"/>
              </a:ext>
            </a:extLst>
          </p:cNvPr>
          <p:cNvCxnSpPr>
            <a:cxnSpLocks/>
          </p:cNvCxnSpPr>
          <p:nvPr/>
        </p:nvCxnSpPr>
        <p:spPr>
          <a:xfrm>
            <a:off x="0" y="3978000"/>
            <a:ext cx="12192000" cy="0"/>
          </a:xfrm>
          <a:prstGeom prst="line">
            <a:avLst/>
          </a:prstGeom>
          <a:ln>
            <a:solidFill>
              <a:srgbClr val="44A0AD"/>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C7FB40EC-8C69-C0C3-439C-A0D75FD295B9}"/>
              </a:ext>
            </a:extLst>
          </p:cNvPr>
          <p:cNvCxnSpPr>
            <a:cxnSpLocks/>
          </p:cNvCxnSpPr>
          <p:nvPr/>
        </p:nvCxnSpPr>
        <p:spPr>
          <a:xfrm>
            <a:off x="0" y="4156669"/>
            <a:ext cx="12192000" cy="0"/>
          </a:xfrm>
          <a:prstGeom prst="line">
            <a:avLst/>
          </a:prstGeom>
          <a:ln>
            <a:solidFill>
              <a:srgbClr val="44A0AD"/>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3865E516-444B-CD6E-0A96-1C41B4CE1ABB}"/>
              </a:ext>
            </a:extLst>
          </p:cNvPr>
          <p:cNvCxnSpPr>
            <a:cxnSpLocks/>
          </p:cNvCxnSpPr>
          <p:nvPr/>
        </p:nvCxnSpPr>
        <p:spPr>
          <a:xfrm>
            <a:off x="0" y="2178000"/>
            <a:ext cx="12192000" cy="0"/>
          </a:xfrm>
          <a:prstGeom prst="line">
            <a:avLst/>
          </a:prstGeom>
          <a:ln>
            <a:solidFill>
              <a:srgbClr val="44A0AD"/>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47FDDCC0-B892-D33A-318F-8980AB2AD6F4}"/>
              </a:ext>
            </a:extLst>
          </p:cNvPr>
          <p:cNvCxnSpPr>
            <a:cxnSpLocks/>
          </p:cNvCxnSpPr>
          <p:nvPr/>
        </p:nvCxnSpPr>
        <p:spPr>
          <a:xfrm>
            <a:off x="0" y="2718000"/>
            <a:ext cx="12192000" cy="0"/>
          </a:xfrm>
          <a:prstGeom prst="line">
            <a:avLst/>
          </a:prstGeom>
          <a:ln>
            <a:solidFill>
              <a:srgbClr val="44A0AD"/>
            </a:solidFill>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532D6506-F157-2C9B-574E-B5D9F3A9A918}"/>
              </a:ext>
            </a:extLst>
          </p:cNvPr>
          <p:cNvSpPr txBox="1"/>
          <p:nvPr/>
        </p:nvSpPr>
        <p:spPr>
          <a:xfrm>
            <a:off x="608421" y="2039172"/>
            <a:ext cx="766557" cy="276999"/>
          </a:xfrm>
          <a:prstGeom prst="rect">
            <a:avLst/>
          </a:prstGeom>
          <a:solidFill>
            <a:schemeClr val="accent4">
              <a:lumMod val="20000"/>
              <a:lumOff val="80000"/>
            </a:schemeClr>
          </a:solidFill>
        </p:spPr>
        <p:txBody>
          <a:bodyPr wrap="none" tIns="0" bIns="0">
            <a:spAutoFit/>
          </a:bodyPr>
          <a:lstStyle/>
          <a:p>
            <a:r>
              <a:rPr lang="en-CA" sz="1800" b="0" i="0" dirty="0">
                <a:solidFill>
                  <a:schemeClr val="accent4"/>
                </a:solidFill>
                <a:effectLst/>
                <a:latin typeface="Segoe UI" panose="020B0502040204020203" pitchFamily="34" charset="0"/>
              </a:rPr>
              <a:t>N=26</a:t>
            </a:r>
            <a:endParaRPr lang="en-US" dirty="0">
              <a:solidFill>
                <a:schemeClr val="accent4"/>
              </a:solidFill>
            </a:endParaRPr>
          </a:p>
        </p:txBody>
      </p:sp>
      <p:sp>
        <p:nvSpPr>
          <p:cNvPr id="56" name="TextBox 55">
            <a:extLst>
              <a:ext uri="{FF2B5EF4-FFF2-40B4-BE49-F238E27FC236}">
                <a16:creationId xmlns:a16="http://schemas.microsoft.com/office/drawing/2014/main" id="{D5D0E5B1-8882-4EB8-BD22-8F406B473F39}"/>
              </a:ext>
            </a:extLst>
          </p:cNvPr>
          <p:cNvSpPr txBox="1"/>
          <p:nvPr/>
        </p:nvSpPr>
        <p:spPr>
          <a:xfrm>
            <a:off x="608421" y="2607101"/>
            <a:ext cx="766557" cy="276999"/>
          </a:xfrm>
          <a:prstGeom prst="rect">
            <a:avLst/>
          </a:prstGeom>
          <a:solidFill>
            <a:schemeClr val="accent4">
              <a:lumMod val="20000"/>
              <a:lumOff val="80000"/>
            </a:schemeClr>
          </a:solidFill>
        </p:spPr>
        <p:txBody>
          <a:bodyPr wrap="none" tIns="0" bIns="0">
            <a:spAutoFit/>
          </a:bodyPr>
          <a:lstStyle/>
          <a:p>
            <a:r>
              <a:rPr lang="en-CA" sz="1800" b="0" i="0" dirty="0">
                <a:solidFill>
                  <a:schemeClr val="accent4"/>
                </a:solidFill>
                <a:effectLst/>
                <a:latin typeface="Segoe UI" panose="020B0502040204020203" pitchFamily="34" charset="0"/>
              </a:rPr>
              <a:t>N=23</a:t>
            </a:r>
            <a:endParaRPr lang="en-US" dirty="0">
              <a:solidFill>
                <a:schemeClr val="accent4"/>
              </a:solidFill>
            </a:endParaRPr>
          </a:p>
        </p:txBody>
      </p:sp>
      <p:sp>
        <p:nvSpPr>
          <p:cNvPr id="57" name="TextBox 56">
            <a:extLst>
              <a:ext uri="{FF2B5EF4-FFF2-40B4-BE49-F238E27FC236}">
                <a16:creationId xmlns:a16="http://schemas.microsoft.com/office/drawing/2014/main" id="{2ADC4967-55FD-F2CC-F616-CF2A72E3D718}"/>
              </a:ext>
            </a:extLst>
          </p:cNvPr>
          <p:cNvSpPr txBox="1"/>
          <p:nvPr/>
        </p:nvSpPr>
        <p:spPr>
          <a:xfrm>
            <a:off x="608421" y="3854905"/>
            <a:ext cx="766557" cy="276999"/>
          </a:xfrm>
          <a:prstGeom prst="rect">
            <a:avLst/>
          </a:prstGeom>
          <a:solidFill>
            <a:schemeClr val="accent4">
              <a:lumMod val="20000"/>
              <a:lumOff val="80000"/>
            </a:schemeClr>
          </a:solidFill>
        </p:spPr>
        <p:txBody>
          <a:bodyPr wrap="none" tIns="0" bIns="0">
            <a:spAutoFit/>
          </a:bodyPr>
          <a:lstStyle/>
          <a:p>
            <a:r>
              <a:rPr lang="en-CA" sz="1800" b="0" i="0" dirty="0">
                <a:solidFill>
                  <a:schemeClr val="accent4"/>
                </a:solidFill>
                <a:effectLst/>
                <a:latin typeface="Segoe UI" panose="020B0502040204020203" pitchFamily="34" charset="0"/>
              </a:rPr>
              <a:t>N=16</a:t>
            </a:r>
            <a:endParaRPr lang="en-US" dirty="0">
              <a:solidFill>
                <a:schemeClr val="accent4"/>
              </a:solidFill>
            </a:endParaRPr>
          </a:p>
        </p:txBody>
      </p:sp>
      <p:sp>
        <p:nvSpPr>
          <p:cNvPr id="58" name="TextBox 57">
            <a:extLst>
              <a:ext uri="{FF2B5EF4-FFF2-40B4-BE49-F238E27FC236}">
                <a16:creationId xmlns:a16="http://schemas.microsoft.com/office/drawing/2014/main" id="{F0A8FAC0-907B-FBC0-F47B-3FDC72797F47}"/>
              </a:ext>
            </a:extLst>
          </p:cNvPr>
          <p:cNvSpPr txBox="1"/>
          <p:nvPr/>
        </p:nvSpPr>
        <p:spPr>
          <a:xfrm>
            <a:off x="608421" y="4051675"/>
            <a:ext cx="766557" cy="276999"/>
          </a:xfrm>
          <a:prstGeom prst="rect">
            <a:avLst/>
          </a:prstGeom>
          <a:solidFill>
            <a:schemeClr val="accent4">
              <a:lumMod val="20000"/>
              <a:lumOff val="80000"/>
            </a:schemeClr>
          </a:solidFill>
        </p:spPr>
        <p:txBody>
          <a:bodyPr wrap="none" tIns="0" bIns="0">
            <a:spAutoFit/>
          </a:bodyPr>
          <a:lstStyle/>
          <a:p>
            <a:r>
              <a:rPr lang="en-CA" sz="1800" b="0" i="0" dirty="0">
                <a:solidFill>
                  <a:schemeClr val="accent4"/>
                </a:solidFill>
                <a:effectLst/>
                <a:latin typeface="Segoe UI" panose="020B0502040204020203" pitchFamily="34" charset="0"/>
              </a:rPr>
              <a:t>N=15</a:t>
            </a:r>
            <a:endParaRPr lang="en-US" dirty="0">
              <a:solidFill>
                <a:schemeClr val="accent4"/>
              </a:solidFill>
            </a:endParaRPr>
          </a:p>
        </p:txBody>
      </p:sp>
      <p:sp>
        <p:nvSpPr>
          <p:cNvPr id="64" name="TextBox 63">
            <a:extLst>
              <a:ext uri="{FF2B5EF4-FFF2-40B4-BE49-F238E27FC236}">
                <a16:creationId xmlns:a16="http://schemas.microsoft.com/office/drawing/2014/main" id="{BDB79F18-2CAC-F835-ACC6-3C2BEC9FC008}"/>
              </a:ext>
            </a:extLst>
          </p:cNvPr>
          <p:cNvSpPr txBox="1"/>
          <p:nvPr/>
        </p:nvSpPr>
        <p:spPr>
          <a:xfrm>
            <a:off x="4278060" y="660515"/>
            <a:ext cx="7156006" cy="138499"/>
          </a:xfrm>
          <a:prstGeom prst="rect">
            <a:avLst/>
          </a:prstGeom>
          <a:noFill/>
        </p:spPr>
        <p:txBody>
          <a:bodyPr wrap="square" lIns="0" tIns="0" rIns="0" bIns="0" anchor="b">
            <a:spAutoFit/>
          </a:bodyPr>
          <a:lstStyle/>
          <a:p>
            <a:pPr algn="r">
              <a:spcBef>
                <a:spcPts val="2400"/>
              </a:spcBef>
            </a:pPr>
            <a:r>
              <a:rPr lang="en-US" sz="900" spc="100" dirty="0">
                <a:solidFill>
                  <a:schemeClr val="accent4">
                    <a:lumMod val="60000"/>
                    <a:lumOff val="40000"/>
                  </a:schemeClr>
                </a:solidFill>
                <a:cs typeface="Arial Hebrew" pitchFamily="2" charset="-79"/>
              </a:rPr>
              <a:t>SCALING AND SUSTAINING PEER SUPPORT GROUPS FOR SUBSTANCE-AFFECTED FAMILIES</a:t>
            </a:r>
          </a:p>
        </p:txBody>
      </p:sp>
      <p:sp>
        <p:nvSpPr>
          <p:cNvPr id="69" name="Rectangle 68">
            <a:extLst>
              <a:ext uri="{FF2B5EF4-FFF2-40B4-BE49-F238E27FC236}">
                <a16:creationId xmlns:a16="http://schemas.microsoft.com/office/drawing/2014/main" id="{AEC31BEA-3C7C-7E2C-F74A-E757D1C1CC58}"/>
              </a:ext>
            </a:extLst>
          </p:cNvPr>
          <p:cNvSpPr/>
          <p:nvPr/>
        </p:nvSpPr>
        <p:spPr>
          <a:xfrm>
            <a:off x="0" y="2178000"/>
            <a:ext cx="12192001" cy="537574"/>
          </a:xfrm>
          <a:prstGeom prst="rect">
            <a:avLst/>
          </a:prstGeom>
          <a:solidFill>
            <a:srgbClr val="44A0AD">
              <a:alpha val="3295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Rectangle 69">
            <a:extLst>
              <a:ext uri="{FF2B5EF4-FFF2-40B4-BE49-F238E27FC236}">
                <a16:creationId xmlns:a16="http://schemas.microsoft.com/office/drawing/2014/main" id="{72BCA2CB-0E49-5CA7-5C04-AFB2D28DC739}"/>
              </a:ext>
            </a:extLst>
          </p:cNvPr>
          <p:cNvSpPr/>
          <p:nvPr/>
        </p:nvSpPr>
        <p:spPr>
          <a:xfrm>
            <a:off x="-2" y="3975119"/>
            <a:ext cx="12192001" cy="180001"/>
          </a:xfrm>
          <a:prstGeom prst="rect">
            <a:avLst/>
          </a:prstGeom>
          <a:solidFill>
            <a:srgbClr val="44A0AD">
              <a:alpha val="3295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Oval 58">
            <a:extLst>
              <a:ext uri="{FF2B5EF4-FFF2-40B4-BE49-F238E27FC236}">
                <a16:creationId xmlns:a16="http://schemas.microsoft.com/office/drawing/2014/main" id="{AF2EEDFA-4909-8C9A-0718-71AADA354959}"/>
              </a:ext>
            </a:extLst>
          </p:cNvPr>
          <p:cNvSpPr/>
          <p:nvPr/>
        </p:nvSpPr>
        <p:spPr>
          <a:xfrm>
            <a:off x="2790118" y="4156668"/>
            <a:ext cx="2673731" cy="2673731"/>
          </a:xfrm>
          <a:prstGeom prst="ellipse">
            <a:avLst/>
          </a:prstGeom>
          <a:solidFill>
            <a:schemeClr val="accent4">
              <a:lumMod val="50000"/>
            </a:schemeClr>
          </a:solidFill>
          <a:ln>
            <a:no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Completed</a:t>
            </a:r>
          </a:p>
        </p:txBody>
      </p:sp>
      <p:sp>
        <p:nvSpPr>
          <p:cNvPr id="71" name="Rectangle 70">
            <a:extLst>
              <a:ext uri="{FF2B5EF4-FFF2-40B4-BE49-F238E27FC236}">
                <a16:creationId xmlns:a16="http://schemas.microsoft.com/office/drawing/2014/main" id="{624D03DF-0C27-5834-3D33-F1AADF9651C4}"/>
              </a:ext>
            </a:extLst>
          </p:cNvPr>
          <p:cNvSpPr/>
          <p:nvPr/>
        </p:nvSpPr>
        <p:spPr>
          <a:xfrm>
            <a:off x="1" y="4163378"/>
            <a:ext cx="12191998" cy="2708047"/>
          </a:xfrm>
          <a:prstGeom prst="rect">
            <a:avLst/>
          </a:prstGeom>
          <a:solidFill>
            <a:srgbClr val="44A0AD">
              <a:alpha val="3295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7" name="Group 76">
            <a:extLst>
              <a:ext uri="{FF2B5EF4-FFF2-40B4-BE49-F238E27FC236}">
                <a16:creationId xmlns:a16="http://schemas.microsoft.com/office/drawing/2014/main" id="{C50CD453-2F12-D9D7-ADB0-73B025DCDE4E}"/>
              </a:ext>
            </a:extLst>
          </p:cNvPr>
          <p:cNvGrpSpPr/>
          <p:nvPr/>
        </p:nvGrpSpPr>
        <p:grpSpPr>
          <a:xfrm>
            <a:off x="6884894" y="1677758"/>
            <a:ext cx="4410243" cy="1323439"/>
            <a:chOff x="6884894" y="1677758"/>
            <a:chExt cx="4410243" cy="1323439"/>
          </a:xfrm>
        </p:grpSpPr>
        <p:sp>
          <p:nvSpPr>
            <p:cNvPr id="66" name="TextBox 65">
              <a:extLst>
                <a:ext uri="{FF2B5EF4-FFF2-40B4-BE49-F238E27FC236}">
                  <a16:creationId xmlns:a16="http://schemas.microsoft.com/office/drawing/2014/main" id="{3706F593-1804-CB4A-9057-E6A1537EC80B}"/>
                </a:ext>
              </a:extLst>
            </p:cNvPr>
            <p:cNvSpPr txBox="1"/>
            <p:nvPr/>
          </p:nvSpPr>
          <p:spPr>
            <a:xfrm>
              <a:off x="6884894" y="1677758"/>
              <a:ext cx="2130711" cy="1323439"/>
            </a:xfrm>
            <a:prstGeom prst="rect">
              <a:avLst/>
            </a:prstGeom>
            <a:noFill/>
          </p:spPr>
          <p:txBody>
            <a:bodyPr wrap="none">
              <a:spAutoFit/>
            </a:bodyPr>
            <a:lstStyle/>
            <a:p>
              <a:pPr algn="r"/>
              <a:r>
                <a:rPr lang="en-CA" sz="8000" b="0" i="0" dirty="0">
                  <a:solidFill>
                    <a:srgbClr val="44A0AD"/>
                  </a:solidFill>
                  <a:effectLst/>
                  <a:latin typeface="Segoe UI" panose="020B0502040204020203" pitchFamily="34" charset="0"/>
                </a:rPr>
                <a:t>89%</a:t>
              </a:r>
              <a:endParaRPr lang="en-US" sz="8000" dirty="0">
                <a:solidFill>
                  <a:srgbClr val="44A0AD"/>
                </a:solidFill>
              </a:endParaRPr>
            </a:p>
          </p:txBody>
        </p:sp>
        <p:sp>
          <p:nvSpPr>
            <p:cNvPr id="72" name="TextBox 71">
              <a:extLst>
                <a:ext uri="{FF2B5EF4-FFF2-40B4-BE49-F238E27FC236}">
                  <a16:creationId xmlns:a16="http://schemas.microsoft.com/office/drawing/2014/main" id="{E12FBDEF-A191-6223-41BF-8935C7C4EBD3}"/>
                </a:ext>
              </a:extLst>
            </p:cNvPr>
            <p:cNvSpPr txBox="1"/>
            <p:nvPr/>
          </p:nvSpPr>
          <p:spPr>
            <a:xfrm>
              <a:off x="8998739" y="2366467"/>
              <a:ext cx="2296398" cy="477054"/>
            </a:xfrm>
            <a:prstGeom prst="rect">
              <a:avLst/>
            </a:prstGeom>
            <a:noFill/>
          </p:spPr>
          <p:txBody>
            <a:bodyPr wrap="none">
              <a:spAutoFit/>
            </a:bodyPr>
            <a:lstStyle/>
            <a:p>
              <a:r>
                <a:rPr lang="en-CA" sz="2500" dirty="0">
                  <a:solidFill>
                    <a:srgbClr val="37646D"/>
                  </a:solidFill>
                  <a:latin typeface="Segoe UI" panose="020B0502040204020203" pitchFamily="34" charset="0"/>
                </a:rPr>
                <a:t>s</a:t>
              </a:r>
              <a:r>
                <a:rPr lang="en-CA" sz="2500" b="0" i="0" dirty="0">
                  <a:solidFill>
                    <a:srgbClr val="37646D"/>
                  </a:solidFill>
                  <a:effectLst/>
                  <a:latin typeface="Segoe UI" panose="020B0502040204020203" pitchFamily="34" charset="0"/>
                </a:rPr>
                <a:t>creening yield</a:t>
              </a:r>
              <a:endParaRPr lang="en-US" sz="2500" dirty="0">
                <a:solidFill>
                  <a:srgbClr val="37646D"/>
                </a:solidFill>
              </a:endParaRPr>
            </a:p>
          </p:txBody>
        </p:sp>
      </p:grpSp>
      <p:grpSp>
        <p:nvGrpSpPr>
          <p:cNvPr id="76" name="Group 75">
            <a:extLst>
              <a:ext uri="{FF2B5EF4-FFF2-40B4-BE49-F238E27FC236}">
                <a16:creationId xmlns:a16="http://schemas.microsoft.com/office/drawing/2014/main" id="{329F9823-4512-1C65-8D5E-D179287CF101}"/>
              </a:ext>
            </a:extLst>
          </p:cNvPr>
          <p:cNvGrpSpPr/>
          <p:nvPr/>
        </p:nvGrpSpPr>
        <p:grpSpPr>
          <a:xfrm>
            <a:off x="6884894" y="3118952"/>
            <a:ext cx="4444611" cy="1323439"/>
            <a:chOff x="6884894" y="3118952"/>
            <a:chExt cx="4444611" cy="1323439"/>
          </a:xfrm>
        </p:grpSpPr>
        <p:sp>
          <p:nvSpPr>
            <p:cNvPr id="67" name="TextBox 66">
              <a:extLst>
                <a:ext uri="{FF2B5EF4-FFF2-40B4-BE49-F238E27FC236}">
                  <a16:creationId xmlns:a16="http://schemas.microsoft.com/office/drawing/2014/main" id="{6EFB509E-A974-9CFF-6FAF-D39498FD6E21}"/>
                </a:ext>
              </a:extLst>
            </p:cNvPr>
            <p:cNvSpPr txBox="1"/>
            <p:nvPr/>
          </p:nvSpPr>
          <p:spPr>
            <a:xfrm>
              <a:off x="6884894" y="3118952"/>
              <a:ext cx="2130711" cy="1323439"/>
            </a:xfrm>
            <a:prstGeom prst="rect">
              <a:avLst/>
            </a:prstGeom>
            <a:noFill/>
          </p:spPr>
          <p:txBody>
            <a:bodyPr wrap="none">
              <a:spAutoFit/>
            </a:bodyPr>
            <a:lstStyle/>
            <a:p>
              <a:pPr algn="r"/>
              <a:r>
                <a:rPr lang="en-CA" sz="8000" b="0" i="0" dirty="0">
                  <a:solidFill>
                    <a:srgbClr val="44A0AD"/>
                  </a:solidFill>
                  <a:effectLst/>
                  <a:latin typeface="Segoe UI" panose="020B0502040204020203" pitchFamily="34" charset="0"/>
                </a:rPr>
                <a:t>94%</a:t>
              </a:r>
              <a:endParaRPr lang="en-US" sz="8000" dirty="0">
                <a:solidFill>
                  <a:srgbClr val="44A0AD"/>
                </a:solidFill>
              </a:endParaRPr>
            </a:p>
          </p:txBody>
        </p:sp>
        <p:sp>
          <p:nvSpPr>
            <p:cNvPr id="73" name="TextBox 72">
              <a:extLst>
                <a:ext uri="{FF2B5EF4-FFF2-40B4-BE49-F238E27FC236}">
                  <a16:creationId xmlns:a16="http://schemas.microsoft.com/office/drawing/2014/main" id="{D56EBEFF-D19A-D74D-CF2A-3B1C0FAF5780}"/>
                </a:ext>
              </a:extLst>
            </p:cNvPr>
            <p:cNvSpPr txBox="1"/>
            <p:nvPr/>
          </p:nvSpPr>
          <p:spPr>
            <a:xfrm>
              <a:off x="8998739" y="3791855"/>
              <a:ext cx="2330766" cy="477054"/>
            </a:xfrm>
            <a:prstGeom prst="rect">
              <a:avLst/>
            </a:prstGeom>
            <a:noFill/>
          </p:spPr>
          <p:txBody>
            <a:bodyPr wrap="none">
              <a:spAutoFit/>
            </a:bodyPr>
            <a:lstStyle/>
            <a:p>
              <a:r>
                <a:rPr lang="en-CA" sz="2500" dirty="0">
                  <a:solidFill>
                    <a:srgbClr val="37646D"/>
                  </a:solidFill>
                  <a:latin typeface="Segoe UI" panose="020B0502040204020203" pitchFamily="34" charset="0"/>
                </a:rPr>
                <a:t>study retention</a:t>
              </a:r>
              <a:endParaRPr lang="en-US" sz="2500" dirty="0">
                <a:solidFill>
                  <a:srgbClr val="37646D"/>
                </a:solidFill>
              </a:endParaRPr>
            </a:p>
          </p:txBody>
        </p:sp>
      </p:grpSp>
      <p:grpSp>
        <p:nvGrpSpPr>
          <p:cNvPr id="75" name="Group 74">
            <a:extLst>
              <a:ext uri="{FF2B5EF4-FFF2-40B4-BE49-F238E27FC236}">
                <a16:creationId xmlns:a16="http://schemas.microsoft.com/office/drawing/2014/main" id="{CD19B264-510B-806F-5A5E-00C5B9B0DBEB}"/>
              </a:ext>
            </a:extLst>
          </p:cNvPr>
          <p:cNvGrpSpPr/>
          <p:nvPr/>
        </p:nvGrpSpPr>
        <p:grpSpPr>
          <a:xfrm>
            <a:off x="6331857" y="4759782"/>
            <a:ext cx="5764781" cy="1323439"/>
            <a:chOff x="6331857" y="4769042"/>
            <a:chExt cx="5764781" cy="1323439"/>
          </a:xfrm>
        </p:grpSpPr>
        <p:sp>
          <p:nvSpPr>
            <p:cNvPr id="68" name="TextBox 67">
              <a:extLst>
                <a:ext uri="{FF2B5EF4-FFF2-40B4-BE49-F238E27FC236}">
                  <a16:creationId xmlns:a16="http://schemas.microsoft.com/office/drawing/2014/main" id="{5E20404B-F9AE-EC62-C9F0-2B72656A69D5}"/>
                </a:ext>
              </a:extLst>
            </p:cNvPr>
            <p:cNvSpPr txBox="1"/>
            <p:nvPr/>
          </p:nvSpPr>
          <p:spPr>
            <a:xfrm>
              <a:off x="6331857" y="4769042"/>
              <a:ext cx="2683748" cy="1323439"/>
            </a:xfrm>
            <a:prstGeom prst="rect">
              <a:avLst/>
            </a:prstGeom>
            <a:noFill/>
          </p:spPr>
          <p:txBody>
            <a:bodyPr wrap="none">
              <a:spAutoFit/>
            </a:bodyPr>
            <a:lstStyle/>
            <a:p>
              <a:pPr algn="r"/>
              <a:r>
                <a:rPr lang="en-CA" sz="8000" b="0" i="0" dirty="0">
                  <a:solidFill>
                    <a:srgbClr val="44A0AD"/>
                  </a:solidFill>
                  <a:effectLst/>
                  <a:latin typeface="Segoe UI" panose="020B0502040204020203" pitchFamily="34" charset="0"/>
                </a:rPr>
                <a:t>100%</a:t>
              </a:r>
              <a:endParaRPr lang="en-US" sz="8000" dirty="0">
                <a:solidFill>
                  <a:srgbClr val="44A0AD"/>
                </a:solidFill>
              </a:endParaRPr>
            </a:p>
          </p:txBody>
        </p:sp>
        <p:sp>
          <p:nvSpPr>
            <p:cNvPr id="74" name="TextBox 73">
              <a:extLst>
                <a:ext uri="{FF2B5EF4-FFF2-40B4-BE49-F238E27FC236}">
                  <a16:creationId xmlns:a16="http://schemas.microsoft.com/office/drawing/2014/main" id="{3BBE7504-37C3-8C0B-374E-EBDC96AB7887}"/>
                </a:ext>
              </a:extLst>
            </p:cNvPr>
            <p:cNvSpPr txBox="1"/>
            <p:nvPr/>
          </p:nvSpPr>
          <p:spPr>
            <a:xfrm>
              <a:off x="8998739" y="5432396"/>
              <a:ext cx="3097899" cy="477054"/>
            </a:xfrm>
            <a:prstGeom prst="rect">
              <a:avLst/>
            </a:prstGeom>
            <a:noFill/>
          </p:spPr>
          <p:txBody>
            <a:bodyPr wrap="none">
              <a:spAutoFit/>
            </a:bodyPr>
            <a:lstStyle/>
            <a:p>
              <a:r>
                <a:rPr lang="en-CA" sz="2500" dirty="0">
                  <a:solidFill>
                    <a:srgbClr val="37646D"/>
                  </a:solidFill>
                  <a:latin typeface="Segoe UI" panose="020B0502040204020203" pitchFamily="34" charset="0"/>
                </a:rPr>
                <a:t>program completion</a:t>
              </a:r>
              <a:endParaRPr lang="en-US" sz="2500" dirty="0">
                <a:solidFill>
                  <a:srgbClr val="37646D"/>
                </a:solidFill>
              </a:endParaRP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par>
                                <p:cTn id="9" presetID="18" presetClass="entr" presetSubtype="12"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trips(downLeft)">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nodeType="clickEffect">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cBhvr additive="base">
                                        <p:cTn id="16" dur="500" fill="hold"/>
                                        <p:tgtEl>
                                          <p:spTgt spid="25"/>
                                        </p:tgtEl>
                                        <p:attrNameLst>
                                          <p:attrName>ppt_x</p:attrName>
                                        </p:attrNameLst>
                                      </p:cBhvr>
                                      <p:tavLst>
                                        <p:tav tm="0">
                                          <p:val>
                                            <p:strVal val="0-#ppt_w/2"/>
                                          </p:val>
                                        </p:tav>
                                        <p:tav tm="100000">
                                          <p:val>
                                            <p:strVal val="#ppt_x"/>
                                          </p:val>
                                        </p:tav>
                                      </p:tavLst>
                                    </p:anim>
                                    <p:anim calcmode="lin" valueType="num">
                                      <p:cBhvr additive="base">
                                        <p:cTn id="17" dur="500" fill="hold"/>
                                        <p:tgtEl>
                                          <p:spTgt spid="25"/>
                                        </p:tgtEl>
                                        <p:attrNameLst>
                                          <p:attrName>ppt_y</p:attrName>
                                        </p:attrNameLst>
                                      </p:cBhvr>
                                      <p:tavLst>
                                        <p:tav tm="0">
                                          <p:val>
                                            <p:strVal val="#ppt_y"/>
                                          </p:val>
                                        </p:tav>
                                        <p:tav tm="100000">
                                          <p:val>
                                            <p:strVal val="#ppt_y"/>
                                          </p:val>
                                        </p:tav>
                                      </p:tavLst>
                                    </p:anim>
                                  </p:childTnLst>
                                </p:cTn>
                              </p:par>
                              <p:par>
                                <p:cTn id="18" presetID="18" presetClass="entr" presetSubtype="12"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strips(downLeft)">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500" fill="hold"/>
                                        <p:tgtEl>
                                          <p:spTgt spid="17"/>
                                        </p:tgtEl>
                                        <p:attrNameLst>
                                          <p:attrName>ppt_x</p:attrName>
                                        </p:attrNameLst>
                                      </p:cBhvr>
                                      <p:tavLst>
                                        <p:tav tm="0">
                                          <p:val>
                                            <p:strVal val="0-#ppt_w/2"/>
                                          </p:val>
                                        </p:tav>
                                        <p:tav tm="100000">
                                          <p:val>
                                            <p:strVal val="#ppt_x"/>
                                          </p:val>
                                        </p:tav>
                                      </p:tavLst>
                                    </p:anim>
                                    <p:anim calcmode="lin" valueType="num">
                                      <p:cBhvr additive="base">
                                        <p:cTn id="26" dur="500" fill="hold"/>
                                        <p:tgtEl>
                                          <p:spTgt spid="17"/>
                                        </p:tgtEl>
                                        <p:attrNameLst>
                                          <p:attrName>ppt_y</p:attrName>
                                        </p:attrNameLst>
                                      </p:cBhvr>
                                      <p:tavLst>
                                        <p:tav tm="0">
                                          <p:val>
                                            <p:strVal val="#ppt_y"/>
                                          </p:val>
                                        </p:tav>
                                        <p:tav tm="100000">
                                          <p:val>
                                            <p:strVal val="#ppt_y"/>
                                          </p:val>
                                        </p:tav>
                                      </p:tavLst>
                                    </p:anim>
                                  </p:childTnLst>
                                </p:cTn>
                              </p:par>
                              <p:par>
                                <p:cTn id="27" presetID="18" presetClass="entr" presetSubtype="12"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strips(downLeft)">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nodeType="click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additive="base">
                                        <p:cTn id="34" dur="500" fill="hold"/>
                                        <p:tgtEl>
                                          <p:spTgt spid="18"/>
                                        </p:tgtEl>
                                        <p:attrNameLst>
                                          <p:attrName>ppt_x</p:attrName>
                                        </p:attrNameLst>
                                      </p:cBhvr>
                                      <p:tavLst>
                                        <p:tav tm="0">
                                          <p:val>
                                            <p:strVal val="0-#ppt_w/2"/>
                                          </p:val>
                                        </p:tav>
                                        <p:tav tm="100000">
                                          <p:val>
                                            <p:strVal val="#ppt_x"/>
                                          </p:val>
                                        </p:tav>
                                      </p:tavLst>
                                    </p:anim>
                                    <p:anim calcmode="lin" valueType="num">
                                      <p:cBhvr additive="base">
                                        <p:cTn id="35" dur="500" fill="hold"/>
                                        <p:tgtEl>
                                          <p:spTgt spid="18"/>
                                        </p:tgtEl>
                                        <p:attrNameLst>
                                          <p:attrName>ppt_y</p:attrName>
                                        </p:attrNameLst>
                                      </p:cBhvr>
                                      <p:tavLst>
                                        <p:tav tm="0">
                                          <p:val>
                                            <p:strVal val="#ppt_y"/>
                                          </p:val>
                                        </p:tav>
                                        <p:tav tm="100000">
                                          <p:val>
                                            <p:strVal val="#ppt_y"/>
                                          </p:val>
                                        </p:tav>
                                      </p:tavLst>
                                    </p:anim>
                                  </p:childTnLst>
                                </p:cTn>
                              </p:par>
                              <p:par>
                                <p:cTn id="36" presetID="18" presetClass="entr" presetSubtype="12"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strips(downLeft)">
                                      <p:cBhvr>
                                        <p:cTn id="38" dur="500"/>
                                        <p:tgtEl>
                                          <p:spTgt spid="11"/>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59"/>
                                        </p:tgtEl>
                                        <p:attrNameLst>
                                          <p:attrName>style.visibility</p:attrName>
                                        </p:attrNameLst>
                                      </p:cBhvr>
                                      <p:to>
                                        <p:strVal val="visible"/>
                                      </p:to>
                                    </p:set>
                                    <p:animEffect transition="in" filter="fade">
                                      <p:cBhvr>
                                        <p:cTn id="43" dur="500"/>
                                        <p:tgtEl>
                                          <p:spTgt spid="59"/>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500"/>
                                        <p:tgtEl>
                                          <p:spTgt spid="69"/>
                                        </p:tgtEl>
                                      </p:cBhvr>
                                    </p:animEffect>
                                  </p:childTnLst>
                                </p:cTn>
                              </p:par>
                              <p:par>
                                <p:cTn id="49" presetID="2" presetClass="entr" presetSubtype="4" fill="hold" nodeType="withEffect">
                                  <p:stCondLst>
                                    <p:cond delay="0"/>
                                  </p:stCondLst>
                                  <p:childTnLst>
                                    <p:set>
                                      <p:cBhvr>
                                        <p:cTn id="50" dur="1" fill="hold">
                                          <p:stCondLst>
                                            <p:cond delay="0"/>
                                          </p:stCondLst>
                                        </p:cTn>
                                        <p:tgtEl>
                                          <p:spTgt spid="77"/>
                                        </p:tgtEl>
                                        <p:attrNameLst>
                                          <p:attrName>style.visibility</p:attrName>
                                        </p:attrNameLst>
                                      </p:cBhvr>
                                      <p:to>
                                        <p:strVal val="visible"/>
                                      </p:to>
                                    </p:set>
                                    <p:anim calcmode="lin" valueType="num">
                                      <p:cBhvr additive="base">
                                        <p:cTn id="51" dur="500" fill="hold"/>
                                        <p:tgtEl>
                                          <p:spTgt spid="77"/>
                                        </p:tgtEl>
                                        <p:attrNameLst>
                                          <p:attrName>ppt_x</p:attrName>
                                        </p:attrNameLst>
                                      </p:cBhvr>
                                      <p:tavLst>
                                        <p:tav tm="0">
                                          <p:val>
                                            <p:strVal val="#ppt_x"/>
                                          </p:val>
                                        </p:tav>
                                        <p:tav tm="100000">
                                          <p:val>
                                            <p:strVal val="#ppt_x"/>
                                          </p:val>
                                        </p:tav>
                                      </p:tavLst>
                                    </p:anim>
                                    <p:anim calcmode="lin" valueType="num">
                                      <p:cBhvr additive="base">
                                        <p:cTn id="52" dur="500" fill="hold"/>
                                        <p:tgtEl>
                                          <p:spTgt spid="77"/>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70"/>
                                        </p:tgtEl>
                                        <p:attrNameLst>
                                          <p:attrName>style.visibility</p:attrName>
                                        </p:attrNameLst>
                                      </p:cBhvr>
                                      <p:to>
                                        <p:strVal val="visible"/>
                                      </p:to>
                                    </p:set>
                                    <p:animEffect transition="in" filter="fade">
                                      <p:cBhvr>
                                        <p:cTn id="57" dur="500"/>
                                        <p:tgtEl>
                                          <p:spTgt spid="70"/>
                                        </p:tgtEl>
                                      </p:cBhvr>
                                    </p:animEffect>
                                  </p:childTnLst>
                                </p:cTn>
                              </p:par>
                              <p:par>
                                <p:cTn id="58" presetID="2" presetClass="entr" presetSubtype="4" fill="hold" nodeType="withEffect">
                                  <p:stCondLst>
                                    <p:cond delay="0"/>
                                  </p:stCondLst>
                                  <p:childTnLst>
                                    <p:set>
                                      <p:cBhvr>
                                        <p:cTn id="59" dur="1" fill="hold">
                                          <p:stCondLst>
                                            <p:cond delay="0"/>
                                          </p:stCondLst>
                                        </p:cTn>
                                        <p:tgtEl>
                                          <p:spTgt spid="76"/>
                                        </p:tgtEl>
                                        <p:attrNameLst>
                                          <p:attrName>style.visibility</p:attrName>
                                        </p:attrNameLst>
                                      </p:cBhvr>
                                      <p:to>
                                        <p:strVal val="visible"/>
                                      </p:to>
                                    </p:set>
                                    <p:anim calcmode="lin" valueType="num">
                                      <p:cBhvr additive="base">
                                        <p:cTn id="60" dur="500" fill="hold"/>
                                        <p:tgtEl>
                                          <p:spTgt spid="76"/>
                                        </p:tgtEl>
                                        <p:attrNameLst>
                                          <p:attrName>ppt_x</p:attrName>
                                        </p:attrNameLst>
                                      </p:cBhvr>
                                      <p:tavLst>
                                        <p:tav tm="0">
                                          <p:val>
                                            <p:strVal val="#ppt_x"/>
                                          </p:val>
                                        </p:tav>
                                        <p:tav tm="100000">
                                          <p:val>
                                            <p:strVal val="#ppt_x"/>
                                          </p:val>
                                        </p:tav>
                                      </p:tavLst>
                                    </p:anim>
                                    <p:anim calcmode="lin" valueType="num">
                                      <p:cBhvr additive="base">
                                        <p:cTn id="61" dur="500" fill="hold"/>
                                        <p:tgtEl>
                                          <p:spTgt spid="76"/>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71"/>
                                        </p:tgtEl>
                                        <p:attrNameLst>
                                          <p:attrName>style.visibility</p:attrName>
                                        </p:attrNameLst>
                                      </p:cBhvr>
                                      <p:to>
                                        <p:strVal val="visible"/>
                                      </p:to>
                                    </p:set>
                                    <p:animEffect transition="in" filter="fade">
                                      <p:cBhvr>
                                        <p:cTn id="66" dur="500"/>
                                        <p:tgtEl>
                                          <p:spTgt spid="71"/>
                                        </p:tgtEl>
                                      </p:cBhvr>
                                    </p:animEffect>
                                  </p:childTnLst>
                                </p:cTn>
                              </p:par>
                              <p:par>
                                <p:cTn id="67" presetID="2" presetClass="entr" presetSubtype="4" fill="hold" nodeType="withEffect">
                                  <p:stCondLst>
                                    <p:cond delay="0"/>
                                  </p:stCondLst>
                                  <p:childTnLst>
                                    <p:set>
                                      <p:cBhvr>
                                        <p:cTn id="68" dur="1" fill="hold">
                                          <p:stCondLst>
                                            <p:cond delay="0"/>
                                          </p:stCondLst>
                                        </p:cTn>
                                        <p:tgtEl>
                                          <p:spTgt spid="75"/>
                                        </p:tgtEl>
                                        <p:attrNameLst>
                                          <p:attrName>style.visibility</p:attrName>
                                        </p:attrNameLst>
                                      </p:cBhvr>
                                      <p:to>
                                        <p:strVal val="visible"/>
                                      </p:to>
                                    </p:set>
                                    <p:anim calcmode="lin" valueType="num">
                                      <p:cBhvr additive="base">
                                        <p:cTn id="69" dur="500" fill="hold"/>
                                        <p:tgtEl>
                                          <p:spTgt spid="75"/>
                                        </p:tgtEl>
                                        <p:attrNameLst>
                                          <p:attrName>ppt_x</p:attrName>
                                        </p:attrNameLst>
                                      </p:cBhvr>
                                      <p:tavLst>
                                        <p:tav tm="0">
                                          <p:val>
                                            <p:strVal val="#ppt_x"/>
                                          </p:val>
                                        </p:tav>
                                        <p:tav tm="100000">
                                          <p:val>
                                            <p:strVal val="#ppt_x"/>
                                          </p:val>
                                        </p:tav>
                                      </p:tavLst>
                                    </p:anim>
                                    <p:anim calcmode="lin" valueType="num">
                                      <p:cBhvr additive="base">
                                        <p:cTn id="70" dur="500" fill="hold"/>
                                        <p:tgtEl>
                                          <p:spTgt spid="7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animBg="1"/>
      <p:bldP spid="11" grpId="0" animBg="1"/>
      <p:bldP spid="69" grpId="0" animBg="1"/>
      <p:bldP spid="70" grpId="0" animBg="1"/>
      <p:bldP spid="59" grpId="0" animBg="1"/>
      <p:bldP spid="71"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78" name="Rectangle 77">
            <a:extLst>
              <a:ext uri="{FF2B5EF4-FFF2-40B4-BE49-F238E27FC236}">
                <a16:creationId xmlns:a16="http://schemas.microsoft.com/office/drawing/2014/main" id="{1156F430-78CB-CBCC-FA18-74F7BA0FFFAC}"/>
              </a:ext>
            </a:extLst>
          </p:cNvPr>
          <p:cNvSpPr/>
          <p:nvPr/>
        </p:nvSpPr>
        <p:spPr>
          <a:xfrm>
            <a:off x="4654558" y="4507831"/>
            <a:ext cx="6779508" cy="736325"/>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5D091E2-826D-2A75-5DF1-E0FA3769F102}"/>
              </a:ext>
            </a:extLst>
          </p:cNvPr>
          <p:cNvSpPr txBox="1"/>
          <p:nvPr/>
        </p:nvSpPr>
        <p:spPr>
          <a:xfrm>
            <a:off x="788894" y="614348"/>
            <a:ext cx="6096000" cy="184666"/>
          </a:xfrm>
          <a:prstGeom prst="rect">
            <a:avLst/>
          </a:prstGeom>
          <a:noFill/>
        </p:spPr>
        <p:txBody>
          <a:bodyPr wrap="square" lIns="0" tIns="0" rIns="0" bIns="0">
            <a:spAutoFit/>
          </a:bodyPr>
          <a:lstStyle/>
          <a:p>
            <a:r>
              <a:rPr lang="en-CA" sz="1200" b="1" spc="200" dirty="0">
                <a:solidFill>
                  <a:srgbClr val="44A0AD"/>
                </a:solidFill>
                <a:effectLst/>
              </a:rPr>
              <a:t>RESULTS</a:t>
            </a:r>
          </a:p>
        </p:txBody>
      </p:sp>
      <p:sp>
        <p:nvSpPr>
          <p:cNvPr id="3" name="TextBox 2">
            <a:extLst>
              <a:ext uri="{FF2B5EF4-FFF2-40B4-BE49-F238E27FC236}">
                <a16:creationId xmlns:a16="http://schemas.microsoft.com/office/drawing/2014/main" id="{0B1AAD6E-6B7D-EF4C-DD2F-13BB799E1BAC}"/>
              </a:ext>
            </a:extLst>
          </p:cNvPr>
          <p:cNvSpPr txBox="1"/>
          <p:nvPr/>
        </p:nvSpPr>
        <p:spPr>
          <a:xfrm>
            <a:off x="788894" y="868550"/>
            <a:ext cx="6577262" cy="369332"/>
          </a:xfrm>
          <a:prstGeom prst="rect">
            <a:avLst/>
          </a:prstGeom>
          <a:noFill/>
        </p:spPr>
        <p:txBody>
          <a:bodyPr wrap="square" lIns="0" tIns="0" rIns="0" bIns="0">
            <a:spAutoFit/>
          </a:bodyPr>
          <a:lstStyle/>
          <a:p>
            <a:r>
              <a:rPr lang="en-CA" sz="2400" dirty="0">
                <a:solidFill>
                  <a:schemeClr val="accent4"/>
                </a:solidFill>
              </a:rPr>
              <a:t>Metrics</a:t>
            </a:r>
            <a:endParaRPr lang="en-CA" sz="2400" dirty="0">
              <a:solidFill>
                <a:schemeClr val="accent4"/>
              </a:solidFill>
              <a:effectLst/>
            </a:endParaRPr>
          </a:p>
        </p:txBody>
      </p:sp>
      <p:sp>
        <p:nvSpPr>
          <p:cNvPr id="9" name="TextBox 8">
            <a:extLst>
              <a:ext uri="{FF2B5EF4-FFF2-40B4-BE49-F238E27FC236}">
                <a16:creationId xmlns:a16="http://schemas.microsoft.com/office/drawing/2014/main" id="{E98E9A26-FEEE-EC5B-B1C6-994904CA1682}"/>
              </a:ext>
            </a:extLst>
          </p:cNvPr>
          <p:cNvSpPr txBox="1"/>
          <p:nvPr/>
        </p:nvSpPr>
        <p:spPr>
          <a:xfrm>
            <a:off x="4278060" y="660515"/>
            <a:ext cx="7156006" cy="138499"/>
          </a:xfrm>
          <a:prstGeom prst="rect">
            <a:avLst/>
          </a:prstGeom>
          <a:noFill/>
        </p:spPr>
        <p:txBody>
          <a:bodyPr wrap="square" lIns="0" tIns="0" rIns="0" bIns="0" anchor="b">
            <a:spAutoFit/>
          </a:bodyPr>
          <a:lstStyle/>
          <a:p>
            <a:pPr algn="r">
              <a:spcBef>
                <a:spcPts val="2400"/>
              </a:spcBef>
            </a:pPr>
            <a:r>
              <a:rPr lang="en-US" sz="900" spc="100" dirty="0">
                <a:solidFill>
                  <a:schemeClr val="accent4">
                    <a:lumMod val="60000"/>
                    <a:lumOff val="40000"/>
                  </a:schemeClr>
                </a:solidFill>
                <a:cs typeface="Arial Hebrew" pitchFamily="2" charset="-79"/>
              </a:rPr>
              <a:t>SCALING AND SUSTAINING PEER SUPPORT GROUPS FOR SUBSTANCE-AFFECTED FAMILIES</a:t>
            </a:r>
          </a:p>
        </p:txBody>
      </p:sp>
      <p:grpSp>
        <p:nvGrpSpPr>
          <p:cNvPr id="34" name="Group 33">
            <a:extLst>
              <a:ext uri="{FF2B5EF4-FFF2-40B4-BE49-F238E27FC236}">
                <a16:creationId xmlns:a16="http://schemas.microsoft.com/office/drawing/2014/main" id="{756586A5-F7C6-913D-F240-44ACB71F927C}"/>
              </a:ext>
            </a:extLst>
          </p:cNvPr>
          <p:cNvGrpSpPr/>
          <p:nvPr/>
        </p:nvGrpSpPr>
        <p:grpSpPr>
          <a:xfrm>
            <a:off x="751632" y="2295633"/>
            <a:ext cx="2939213" cy="2950134"/>
            <a:chOff x="751632" y="2295633"/>
            <a:chExt cx="2939213" cy="2950134"/>
          </a:xfrm>
        </p:grpSpPr>
        <p:sp>
          <p:nvSpPr>
            <p:cNvPr id="17" name="Rectangle 16">
              <a:extLst>
                <a:ext uri="{FF2B5EF4-FFF2-40B4-BE49-F238E27FC236}">
                  <a16:creationId xmlns:a16="http://schemas.microsoft.com/office/drawing/2014/main" id="{F5BAE0B6-0ED6-5E22-C107-33EBEDFA8DD9}"/>
                </a:ext>
              </a:extLst>
            </p:cNvPr>
            <p:cNvSpPr/>
            <p:nvPr/>
          </p:nvSpPr>
          <p:spPr>
            <a:xfrm>
              <a:off x="751632" y="2295633"/>
              <a:ext cx="741445" cy="736325"/>
            </a:xfrm>
            <a:prstGeom prst="rect">
              <a:avLst/>
            </a:prstGeom>
            <a:solidFill>
              <a:schemeClr val="accent4">
                <a:lumMod val="40000"/>
                <a:lumOff val="60000"/>
              </a:schemeClr>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0EF3C2AF-596B-00DD-AD26-CD3FA8188482}"/>
                </a:ext>
              </a:extLst>
            </p:cNvPr>
            <p:cNvSpPr/>
            <p:nvPr/>
          </p:nvSpPr>
          <p:spPr>
            <a:xfrm>
              <a:off x="1489568" y="2295633"/>
              <a:ext cx="741445" cy="736325"/>
            </a:xfrm>
            <a:prstGeom prst="rect">
              <a:avLst/>
            </a:prstGeom>
            <a:solidFill>
              <a:schemeClr val="accent4">
                <a:lumMod val="40000"/>
                <a:lumOff val="60000"/>
              </a:schemeClr>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C3631D47-94D5-BFCA-1F01-12C82B40C9E7}"/>
                </a:ext>
              </a:extLst>
            </p:cNvPr>
            <p:cNvSpPr/>
            <p:nvPr/>
          </p:nvSpPr>
          <p:spPr>
            <a:xfrm>
              <a:off x="2211464" y="2295633"/>
              <a:ext cx="741445" cy="736325"/>
            </a:xfrm>
            <a:prstGeom prst="rect">
              <a:avLst/>
            </a:prstGeom>
            <a:solidFill>
              <a:schemeClr val="accent4">
                <a:lumMod val="40000"/>
                <a:lumOff val="60000"/>
              </a:schemeClr>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D4946CF2-73EA-622D-1BED-80E72A9B874B}"/>
                </a:ext>
              </a:extLst>
            </p:cNvPr>
            <p:cNvSpPr/>
            <p:nvPr/>
          </p:nvSpPr>
          <p:spPr>
            <a:xfrm>
              <a:off x="2949400" y="2295633"/>
              <a:ext cx="741445" cy="736325"/>
            </a:xfrm>
            <a:prstGeom prst="rect">
              <a:avLst/>
            </a:prstGeom>
            <a:solidFill>
              <a:schemeClr val="accent4">
                <a:lumMod val="40000"/>
                <a:lumOff val="60000"/>
              </a:schemeClr>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CAEB6509-5C43-6040-F2E5-F74E3D0CDA76}"/>
                </a:ext>
              </a:extLst>
            </p:cNvPr>
            <p:cNvSpPr/>
            <p:nvPr/>
          </p:nvSpPr>
          <p:spPr>
            <a:xfrm>
              <a:off x="751632" y="3033570"/>
              <a:ext cx="741445" cy="736325"/>
            </a:xfrm>
            <a:prstGeom prst="rect">
              <a:avLst/>
            </a:prstGeom>
            <a:solidFill>
              <a:schemeClr val="accent4">
                <a:lumMod val="40000"/>
                <a:lumOff val="60000"/>
              </a:schemeClr>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9D04A587-FEF7-AD18-C036-59F2F6E5D09A}"/>
                </a:ext>
              </a:extLst>
            </p:cNvPr>
            <p:cNvSpPr/>
            <p:nvPr/>
          </p:nvSpPr>
          <p:spPr>
            <a:xfrm>
              <a:off x="1489568" y="3033570"/>
              <a:ext cx="741445" cy="736325"/>
            </a:xfrm>
            <a:prstGeom prst="rect">
              <a:avLst/>
            </a:prstGeom>
            <a:solidFill>
              <a:schemeClr val="accent4">
                <a:lumMod val="40000"/>
                <a:lumOff val="60000"/>
              </a:schemeClr>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D8FA3127-084C-DF32-0387-B5CA50945151}"/>
                </a:ext>
              </a:extLst>
            </p:cNvPr>
            <p:cNvSpPr/>
            <p:nvPr/>
          </p:nvSpPr>
          <p:spPr>
            <a:xfrm>
              <a:off x="2211464" y="3033570"/>
              <a:ext cx="741445" cy="736325"/>
            </a:xfrm>
            <a:prstGeom prst="rect">
              <a:avLst/>
            </a:prstGeom>
            <a:solidFill>
              <a:schemeClr val="accent4">
                <a:lumMod val="40000"/>
                <a:lumOff val="60000"/>
              </a:schemeClr>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5B767BE0-D971-9E00-A956-E6AAF879CB93}"/>
                </a:ext>
              </a:extLst>
            </p:cNvPr>
            <p:cNvSpPr/>
            <p:nvPr/>
          </p:nvSpPr>
          <p:spPr>
            <a:xfrm>
              <a:off x="2949400" y="3033570"/>
              <a:ext cx="741445" cy="736325"/>
            </a:xfrm>
            <a:prstGeom prst="rect">
              <a:avLst/>
            </a:prstGeom>
            <a:solidFill>
              <a:schemeClr val="accent4">
                <a:lumMod val="40000"/>
                <a:lumOff val="60000"/>
              </a:schemeClr>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87434ED4-F255-2C43-94DE-7EC7925610C3}"/>
                </a:ext>
              </a:extLst>
            </p:cNvPr>
            <p:cNvSpPr/>
            <p:nvPr/>
          </p:nvSpPr>
          <p:spPr>
            <a:xfrm>
              <a:off x="751632" y="3771506"/>
              <a:ext cx="741445" cy="736325"/>
            </a:xfrm>
            <a:prstGeom prst="rect">
              <a:avLst/>
            </a:prstGeom>
            <a:solidFill>
              <a:schemeClr val="accent4">
                <a:lumMod val="40000"/>
                <a:lumOff val="60000"/>
              </a:schemeClr>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2E9BD985-F909-A02F-4E6E-B9775CCCB22C}"/>
                </a:ext>
              </a:extLst>
            </p:cNvPr>
            <p:cNvSpPr/>
            <p:nvPr/>
          </p:nvSpPr>
          <p:spPr>
            <a:xfrm>
              <a:off x="1489568" y="3771506"/>
              <a:ext cx="741445" cy="736325"/>
            </a:xfrm>
            <a:prstGeom prst="rect">
              <a:avLst/>
            </a:prstGeom>
            <a:solidFill>
              <a:schemeClr val="accent4">
                <a:lumMod val="40000"/>
                <a:lumOff val="60000"/>
              </a:schemeClr>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6BD3CAB8-AD73-0AD1-F626-327F01B1D403}"/>
                </a:ext>
              </a:extLst>
            </p:cNvPr>
            <p:cNvSpPr/>
            <p:nvPr/>
          </p:nvSpPr>
          <p:spPr>
            <a:xfrm>
              <a:off x="2211464" y="3771506"/>
              <a:ext cx="741445" cy="736325"/>
            </a:xfrm>
            <a:prstGeom prst="rect">
              <a:avLst/>
            </a:prstGeom>
            <a:solidFill>
              <a:schemeClr val="accent4">
                <a:lumMod val="40000"/>
                <a:lumOff val="60000"/>
              </a:schemeClr>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06E2653D-5DFF-3B56-1542-C0EFE209C9B2}"/>
                </a:ext>
              </a:extLst>
            </p:cNvPr>
            <p:cNvSpPr/>
            <p:nvPr/>
          </p:nvSpPr>
          <p:spPr>
            <a:xfrm>
              <a:off x="2949400" y="3771506"/>
              <a:ext cx="741445" cy="736325"/>
            </a:xfrm>
            <a:prstGeom prst="rect">
              <a:avLst/>
            </a:prstGeom>
            <a:solidFill>
              <a:schemeClr val="accent4">
                <a:lumMod val="40000"/>
                <a:lumOff val="60000"/>
              </a:schemeClr>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B022BD0C-F851-9481-488F-C5B7CB442D51}"/>
                </a:ext>
              </a:extLst>
            </p:cNvPr>
            <p:cNvSpPr/>
            <p:nvPr/>
          </p:nvSpPr>
          <p:spPr>
            <a:xfrm>
              <a:off x="751632" y="4509442"/>
              <a:ext cx="741445" cy="736325"/>
            </a:xfrm>
            <a:prstGeom prst="rect">
              <a:avLst/>
            </a:prstGeom>
            <a:solidFill>
              <a:schemeClr val="accent4">
                <a:lumMod val="40000"/>
                <a:lumOff val="60000"/>
              </a:schemeClr>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B1F2FAC4-1962-568F-B3BA-DE1072CB0A2C}"/>
                </a:ext>
              </a:extLst>
            </p:cNvPr>
            <p:cNvSpPr/>
            <p:nvPr/>
          </p:nvSpPr>
          <p:spPr>
            <a:xfrm>
              <a:off x="1489568" y="4509442"/>
              <a:ext cx="741445" cy="736325"/>
            </a:xfrm>
            <a:prstGeom prst="rect">
              <a:avLst/>
            </a:prstGeom>
            <a:solidFill>
              <a:schemeClr val="accent4">
                <a:lumMod val="40000"/>
                <a:lumOff val="60000"/>
              </a:schemeClr>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0B40BBF3-E9C3-8798-89E8-92B0A2357B61}"/>
                </a:ext>
              </a:extLst>
            </p:cNvPr>
            <p:cNvSpPr/>
            <p:nvPr/>
          </p:nvSpPr>
          <p:spPr>
            <a:xfrm>
              <a:off x="2211464" y="4509442"/>
              <a:ext cx="741445" cy="736325"/>
            </a:xfrm>
            <a:prstGeom prst="rect">
              <a:avLst/>
            </a:prstGeom>
            <a:solidFill>
              <a:schemeClr val="accent4">
                <a:lumMod val="40000"/>
                <a:lumOff val="60000"/>
              </a:schemeClr>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AA0D48A7-94E3-1FC7-BAEC-CFF53E751618}"/>
                </a:ext>
              </a:extLst>
            </p:cNvPr>
            <p:cNvSpPr/>
            <p:nvPr/>
          </p:nvSpPr>
          <p:spPr>
            <a:xfrm>
              <a:off x="2949400" y="4509442"/>
              <a:ext cx="741445" cy="736325"/>
            </a:xfrm>
            <a:prstGeom prst="rect">
              <a:avLst/>
            </a:prstGeom>
            <a:solidFill>
              <a:schemeClr val="accent4">
                <a:lumMod val="40000"/>
                <a:lumOff val="60000"/>
              </a:schemeClr>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0" name="Rectangle 59">
            <a:extLst>
              <a:ext uri="{FF2B5EF4-FFF2-40B4-BE49-F238E27FC236}">
                <a16:creationId xmlns:a16="http://schemas.microsoft.com/office/drawing/2014/main" id="{EDD77093-7DFE-60E2-ECA5-46275BBB78FF}"/>
              </a:ext>
            </a:extLst>
          </p:cNvPr>
          <p:cNvSpPr/>
          <p:nvPr/>
        </p:nvSpPr>
        <p:spPr>
          <a:xfrm>
            <a:off x="2949400" y="2297244"/>
            <a:ext cx="741445" cy="736325"/>
          </a:xfrm>
          <a:prstGeom prst="rect">
            <a:avLst/>
          </a:prstGeom>
          <a:solidFill>
            <a:schemeClr val="accent1">
              <a:lumMod val="60000"/>
              <a:lumOff val="40000"/>
            </a:schemeClr>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TextBox 32">
            <a:extLst>
              <a:ext uri="{FF2B5EF4-FFF2-40B4-BE49-F238E27FC236}">
                <a16:creationId xmlns:a16="http://schemas.microsoft.com/office/drawing/2014/main" id="{5655B4C0-0666-C333-5243-9DF273B21030}"/>
              </a:ext>
            </a:extLst>
          </p:cNvPr>
          <p:cNvSpPr txBox="1"/>
          <p:nvPr/>
        </p:nvSpPr>
        <p:spPr>
          <a:xfrm>
            <a:off x="751632" y="1829627"/>
            <a:ext cx="4415087" cy="276999"/>
          </a:xfrm>
          <a:prstGeom prst="rect">
            <a:avLst/>
          </a:prstGeom>
          <a:noFill/>
        </p:spPr>
        <p:txBody>
          <a:bodyPr wrap="square" lIns="0" tIns="0" rIns="0" bIns="0">
            <a:spAutoFit/>
          </a:bodyPr>
          <a:lstStyle/>
          <a:p>
            <a:pPr fontAlgn="t"/>
            <a:r>
              <a:rPr lang="en-CA" spc="200" dirty="0">
                <a:solidFill>
                  <a:schemeClr val="accent4"/>
                </a:solidFill>
              </a:rPr>
              <a:t>ATTENDANCE AVG.</a:t>
            </a:r>
            <a:endParaRPr lang="en-CA" sz="1800" b="0" i="0" spc="200" dirty="0">
              <a:solidFill>
                <a:schemeClr val="accent4"/>
              </a:solidFill>
              <a:effectLst/>
            </a:endParaRPr>
          </a:p>
        </p:txBody>
      </p:sp>
      <p:sp>
        <p:nvSpPr>
          <p:cNvPr id="56" name="Rectangle 55">
            <a:extLst>
              <a:ext uri="{FF2B5EF4-FFF2-40B4-BE49-F238E27FC236}">
                <a16:creationId xmlns:a16="http://schemas.microsoft.com/office/drawing/2014/main" id="{0C983093-248E-94B2-0B39-34C521718366}"/>
              </a:ext>
            </a:extLst>
          </p:cNvPr>
          <p:cNvSpPr/>
          <p:nvPr/>
        </p:nvSpPr>
        <p:spPr>
          <a:xfrm>
            <a:off x="767672" y="4507831"/>
            <a:ext cx="705856" cy="478800"/>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a:extLst>
              <a:ext uri="{FF2B5EF4-FFF2-40B4-BE49-F238E27FC236}">
                <a16:creationId xmlns:a16="http://schemas.microsoft.com/office/drawing/2014/main" id="{C4449207-0D0C-D128-5C11-1432255A070D}"/>
              </a:ext>
            </a:extLst>
          </p:cNvPr>
          <p:cNvSpPr/>
          <p:nvPr/>
        </p:nvSpPr>
        <p:spPr>
          <a:xfrm>
            <a:off x="751632" y="2297244"/>
            <a:ext cx="741445" cy="736325"/>
          </a:xfrm>
          <a:prstGeom prst="rect">
            <a:avLst/>
          </a:prstGeom>
          <a:solidFill>
            <a:schemeClr val="accent1">
              <a:lumMod val="60000"/>
              <a:lumOff val="40000"/>
            </a:schemeClr>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Rectangle 57">
            <a:extLst>
              <a:ext uri="{FF2B5EF4-FFF2-40B4-BE49-F238E27FC236}">
                <a16:creationId xmlns:a16="http://schemas.microsoft.com/office/drawing/2014/main" id="{BA776F46-11FF-58E0-14D7-0FA5E35B92DE}"/>
              </a:ext>
            </a:extLst>
          </p:cNvPr>
          <p:cNvSpPr/>
          <p:nvPr/>
        </p:nvSpPr>
        <p:spPr>
          <a:xfrm>
            <a:off x="1489568" y="2297244"/>
            <a:ext cx="741445" cy="736325"/>
          </a:xfrm>
          <a:prstGeom prst="rect">
            <a:avLst/>
          </a:prstGeom>
          <a:solidFill>
            <a:schemeClr val="accent1">
              <a:lumMod val="60000"/>
              <a:lumOff val="40000"/>
            </a:schemeClr>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ectangle 58">
            <a:extLst>
              <a:ext uri="{FF2B5EF4-FFF2-40B4-BE49-F238E27FC236}">
                <a16:creationId xmlns:a16="http://schemas.microsoft.com/office/drawing/2014/main" id="{6531AAE9-D4BA-5143-383F-DAF1C04A5C17}"/>
              </a:ext>
            </a:extLst>
          </p:cNvPr>
          <p:cNvSpPr/>
          <p:nvPr/>
        </p:nvSpPr>
        <p:spPr>
          <a:xfrm>
            <a:off x="2211464" y="2297244"/>
            <a:ext cx="741445" cy="736325"/>
          </a:xfrm>
          <a:prstGeom prst="rect">
            <a:avLst/>
          </a:prstGeom>
          <a:solidFill>
            <a:schemeClr val="accent1">
              <a:lumMod val="60000"/>
              <a:lumOff val="40000"/>
            </a:schemeClr>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60">
            <a:extLst>
              <a:ext uri="{FF2B5EF4-FFF2-40B4-BE49-F238E27FC236}">
                <a16:creationId xmlns:a16="http://schemas.microsoft.com/office/drawing/2014/main" id="{793218FA-812C-EE49-5BCE-DEAD59A391EF}"/>
              </a:ext>
            </a:extLst>
          </p:cNvPr>
          <p:cNvSpPr/>
          <p:nvPr/>
        </p:nvSpPr>
        <p:spPr>
          <a:xfrm>
            <a:off x="751632" y="3035180"/>
            <a:ext cx="741445" cy="736325"/>
          </a:xfrm>
          <a:prstGeom prst="rect">
            <a:avLst/>
          </a:prstGeom>
          <a:solidFill>
            <a:schemeClr val="accent1">
              <a:lumMod val="60000"/>
              <a:lumOff val="40000"/>
            </a:schemeClr>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Rectangle 61">
            <a:extLst>
              <a:ext uri="{FF2B5EF4-FFF2-40B4-BE49-F238E27FC236}">
                <a16:creationId xmlns:a16="http://schemas.microsoft.com/office/drawing/2014/main" id="{B845B820-4A3A-7A67-4DCB-8EF02B5AA7D2}"/>
              </a:ext>
            </a:extLst>
          </p:cNvPr>
          <p:cNvSpPr/>
          <p:nvPr/>
        </p:nvSpPr>
        <p:spPr>
          <a:xfrm>
            <a:off x="1489568" y="3035180"/>
            <a:ext cx="741445" cy="736325"/>
          </a:xfrm>
          <a:prstGeom prst="rect">
            <a:avLst/>
          </a:prstGeom>
          <a:solidFill>
            <a:schemeClr val="accent1">
              <a:lumMod val="60000"/>
              <a:lumOff val="40000"/>
            </a:schemeClr>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Rectangle 62">
            <a:extLst>
              <a:ext uri="{FF2B5EF4-FFF2-40B4-BE49-F238E27FC236}">
                <a16:creationId xmlns:a16="http://schemas.microsoft.com/office/drawing/2014/main" id="{DAAF2493-F122-4760-8FC5-319A6E78AC70}"/>
              </a:ext>
            </a:extLst>
          </p:cNvPr>
          <p:cNvSpPr/>
          <p:nvPr/>
        </p:nvSpPr>
        <p:spPr>
          <a:xfrm>
            <a:off x="2211464" y="3035180"/>
            <a:ext cx="741445" cy="736325"/>
          </a:xfrm>
          <a:prstGeom prst="rect">
            <a:avLst/>
          </a:prstGeom>
          <a:solidFill>
            <a:schemeClr val="accent1">
              <a:lumMod val="60000"/>
              <a:lumOff val="40000"/>
            </a:schemeClr>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Rectangle 63">
            <a:extLst>
              <a:ext uri="{FF2B5EF4-FFF2-40B4-BE49-F238E27FC236}">
                <a16:creationId xmlns:a16="http://schemas.microsoft.com/office/drawing/2014/main" id="{ABDC72A9-5137-DC0B-B332-21EF3DE52624}"/>
              </a:ext>
            </a:extLst>
          </p:cNvPr>
          <p:cNvSpPr/>
          <p:nvPr/>
        </p:nvSpPr>
        <p:spPr>
          <a:xfrm>
            <a:off x="2949400" y="3035180"/>
            <a:ext cx="741445" cy="736325"/>
          </a:xfrm>
          <a:prstGeom prst="rect">
            <a:avLst/>
          </a:prstGeom>
          <a:solidFill>
            <a:schemeClr val="accent1">
              <a:lumMod val="60000"/>
              <a:lumOff val="40000"/>
            </a:schemeClr>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64">
            <a:extLst>
              <a:ext uri="{FF2B5EF4-FFF2-40B4-BE49-F238E27FC236}">
                <a16:creationId xmlns:a16="http://schemas.microsoft.com/office/drawing/2014/main" id="{D3F306AD-FC32-BC77-C2F6-6B2D858A8878}"/>
              </a:ext>
            </a:extLst>
          </p:cNvPr>
          <p:cNvSpPr/>
          <p:nvPr/>
        </p:nvSpPr>
        <p:spPr>
          <a:xfrm>
            <a:off x="751632" y="3773116"/>
            <a:ext cx="741445" cy="736325"/>
          </a:xfrm>
          <a:prstGeom prst="rect">
            <a:avLst/>
          </a:prstGeom>
          <a:solidFill>
            <a:schemeClr val="accent1">
              <a:lumMod val="60000"/>
              <a:lumOff val="40000"/>
            </a:schemeClr>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Rectangle 65">
            <a:extLst>
              <a:ext uri="{FF2B5EF4-FFF2-40B4-BE49-F238E27FC236}">
                <a16:creationId xmlns:a16="http://schemas.microsoft.com/office/drawing/2014/main" id="{B4EF7F83-F403-D7E1-514C-0FB24420C5AB}"/>
              </a:ext>
            </a:extLst>
          </p:cNvPr>
          <p:cNvSpPr/>
          <p:nvPr/>
        </p:nvSpPr>
        <p:spPr>
          <a:xfrm>
            <a:off x="1489568" y="3773116"/>
            <a:ext cx="741445" cy="736325"/>
          </a:xfrm>
          <a:prstGeom prst="rect">
            <a:avLst/>
          </a:prstGeom>
          <a:solidFill>
            <a:schemeClr val="accent1">
              <a:lumMod val="60000"/>
              <a:lumOff val="40000"/>
            </a:schemeClr>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Rectangle 66">
            <a:extLst>
              <a:ext uri="{FF2B5EF4-FFF2-40B4-BE49-F238E27FC236}">
                <a16:creationId xmlns:a16="http://schemas.microsoft.com/office/drawing/2014/main" id="{1BA4EAB0-DE77-5AB9-CCF0-2DC278A64122}"/>
              </a:ext>
            </a:extLst>
          </p:cNvPr>
          <p:cNvSpPr/>
          <p:nvPr/>
        </p:nvSpPr>
        <p:spPr>
          <a:xfrm>
            <a:off x="2211464" y="3773116"/>
            <a:ext cx="741445" cy="736325"/>
          </a:xfrm>
          <a:prstGeom prst="rect">
            <a:avLst/>
          </a:prstGeom>
          <a:solidFill>
            <a:schemeClr val="accent1">
              <a:lumMod val="60000"/>
              <a:lumOff val="40000"/>
            </a:schemeClr>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Rectangle 67">
            <a:extLst>
              <a:ext uri="{FF2B5EF4-FFF2-40B4-BE49-F238E27FC236}">
                <a16:creationId xmlns:a16="http://schemas.microsoft.com/office/drawing/2014/main" id="{7DBEFDFE-DA19-8808-36C9-E40482C0E0BD}"/>
              </a:ext>
            </a:extLst>
          </p:cNvPr>
          <p:cNvSpPr/>
          <p:nvPr/>
        </p:nvSpPr>
        <p:spPr>
          <a:xfrm>
            <a:off x="2949400" y="3773116"/>
            <a:ext cx="741445" cy="736325"/>
          </a:xfrm>
          <a:prstGeom prst="rect">
            <a:avLst/>
          </a:prstGeom>
          <a:solidFill>
            <a:schemeClr val="accent1">
              <a:lumMod val="60000"/>
              <a:lumOff val="40000"/>
            </a:schemeClr>
          </a:solidFill>
          <a:ln>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a:extLst>
              <a:ext uri="{FF2B5EF4-FFF2-40B4-BE49-F238E27FC236}">
                <a16:creationId xmlns:a16="http://schemas.microsoft.com/office/drawing/2014/main" id="{0A2C8A2E-B4E5-94BE-1E33-CE4CA5C967AA}"/>
              </a:ext>
            </a:extLst>
          </p:cNvPr>
          <p:cNvSpPr/>
          <p:nvPr/>
        </p:nvSpPr>
        <p:spPr>
          <a:xfrm>
            <a:off x="4654558" y="4507831"/>
            <a:ext cx="6641627" cy="736325"/>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073C9E0C-17BD-3D91-23D3-A4ED6BE3B1AA}"/>
              </a:ext>
            </a:extLst>
          </p:cNvPr>
          <p:cNvSpPr txBox="1"/>
          <p:nvPr/>
        </p:nvSpPr>
        <p:spPr>
          <a:xfrm>
            <a:off x="562102" y="1949190"/>
            <a:ext cx="2226893" cy="1384995"/>
          </a:xfrm>
          <a:prstGeom prst="rect">
            <a:avLst/>
          </a:prstGeom>
          <a:noFill/>
        </p:spPr>
        <p:txBody>
          <a:bodyPr wrap="none">
            <a:spAutoFit/>
          </a:bodyPr>
          <a:lstStyle/>
          <a:p>
            <a:pPr algn="r"/>
            <a:r>
              <a:rPr lang="en-CA" sz="8400" b="0" i="0" dirty="0">
                <a:solidFill>
                  <a:schemeClr val="accent4">
                    <a:lumMod val="20000"/>
                    <a:lumOff val="80000"/>
                  </a:schemeClr>
                </a:solidFill>
                <a:effectLst/>
                <a:latin typeface="Segoe UI" panose="020B0502040204020203" pitchFamily="34" charset="0"/>
              </a:rPr>
              <a:t>77%</a:t>
            </a:r>
            <a:endParaRPr lang="en-US" sz="8400" dirty="0">
              <a:solidFill>
                <a:schemeClr val="accent4">
                  <a:lumMod val="20000"/>
                  <a:lumOff val="80000"/>
                </a:schemeClr>
              </a:solidFill>
            </a:endParaRPr>
          </a:p>
        </p:txBody>
      </p:sp>
      <p:sp>
        <p:nvSpPr>
          <p:cNvPr id="70" name="TextBox 69">
            <a:extLst>
              <a:ext uri="{FF2B5EF4-FFF2-40B4-BE49-F238E27FC236}">
                <a16:creationId xmlns:a16="http://schemas.microsoft.com/office/drawing/2014/main" id="{911BA096-0D9F-1D93-D14E-443DE473BE01}"/>
              </a:ext>
            </a:extLst>
          </p:cNvPr>
          <p:cNvSpPr txBox="1"/>
          <p:nvPr/>
        </p:nvSpPr>
        <p:spPr>
          <a:xfrm>
            <a:off x="4455454" y="4164986"/>
            <a:ext cx="2579552" cy="1384995"/>
          </a:xfrm>
          <a:prstGeom prst="rect">
            <a:avLst/>
          </a:prstGeom>
          <a:noFill/>
        </p:spPr>
        <p:txBody>
          <a:bodyPr wrap="none">
            <a:spAutoFit/>
          </a:bodyPr>
          <a:lstStyle/>
          <a:p>
            <a:pPr algn="r"/>
            <a:r>
              <a:rPr lang="en-CA" sz="8400" b="0" i="0" dirty="0">
                <a:solidFill>
                  <a:schemeClr val="accent4">
                    <a:lumMod val="20000"/>
                    <a:lumOff val="80000"/>
                  </a:schemeClr>
                </a:solidFill>
                <a:effectLst/>
                <a:latin typeface="Segoe UI" panose="020B0502040204020203" pitchFamily="34" charset="0"/>
              </a:rPr>
              <a:t>4.9/5</a:t>
            </a:r>
            <a:endParaRPr lang="en-US" sz="8400" dirty="0">
              <a:solidFill>
                <a:schemeClr val="accent4">
                  <a:lumMod val="20000"/>
                  <a:lumOff val="80000"/>
                </a:schemeClr>
              </a:solidFill>
            </a:endParaRPr>
          </a:p>
        </p:txBody>
      </p:sp>
      <p:sp>
        <p:nvSpPr>
          <p:cNvPr id="72" name="TextBox 71">
            <a:extLst>
              <a:ext uri="{FF2B5EF4-FFF2-40B4-BE49-F238E27FC236}">
                <a16:creationId xmlns:a16="http://schemas.microsoft.com/office/drawing/2014/main" id="{642887B3-EE7E-0812-22B4-256FCAAE6946}"/>
              </a:ext>
            </a:extLst>
          </p:cNvPr>
          <p:cNvSpPr txBox="1"/>
          <p:nvPr/>
        </p:nvSpPr>
        <p:spPr>
          <a:xfrm>
            <a:off x="4654558" y="1829627"/>
            <a:ext cx="4415087" cy="276999"/>
          </a:xfrm>
          <a:prstGeom prst="rect">
            <a:avLst/>
          </a:prstGeom>
          <a:noFill/>
        </p:spPr>
        <p:txBody>
          <a:bodyPr wrap="square" lIns="0" tIns="0" rIns="0" bIns="0">
            <a:spAutoFit/>
          </a:bodyPr>
          <a:lstStyle/>
          <a:p>
            <a:pPr fontAlgn="t"/>
            <a:r>
              <a:rPr lang="en-CA" spc="200" dirty="0">
                <a:solidFill>
                  <a:schemeClr val="accent4"/>
                </a:solidFill>
              </a:rPr>
              <a:t>MEASURE COMPLETION</a:t>
            </a:r>
            <a:endParaRPr lang="en-CA" sz="1800" b="0" i="0" spc="200" dirty="0">
              <a:solidFill>
                <a:schemeClr val="accent4"/>
              </a:solidFill>
              <a:effectLst/>
            </a:endParaRPr>
          </a:p>
        </p:txBody>
      </p:sp>
      <p:sp>
        <p:nvSpPr>
          <p:cNvPr id="73" name="Rectangle 72">
            <a:extLst>
              <a:ext uri="{FF2B5EF4-FFF2-40B4-BE49-F238E27FC236}">
                <a16:creationId xmlns:a16="http://schemas.microsoft.com/office/drawing/2014/main" id="{36D03B82-FB28-A7A8-8FC5-593DDD01A383}"/>
              </a:ext>
            </a:extLst>
          </p:cNvPr>
          <p:cNvSpPr/>
          <p:nvPr/>
        </p:nvSpPr>
        <p:spPr>
          <a:xfrm>
            <a:off x="4654558" y="2297244"/>
            <a:ext cx="6779508" cy="736325"/>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Rectangle 73">
            <a:extLst>
              <a:ext uri="{FF2B5EF4-FFF2-40B4-BE49-F238E27FC236}">
                <a16:creationId xmlns:a16="http://schemas.microsoft.com/office/drawing/2014/main" id="{3B7E8544-9F6D-CBE2-A50A-A140B0E9B9A9}"/>
              </a:ext>
            </a:extLst>
          </p:cNvPr>
          <p:cNvSpPr/>
          <p:nvPr/>
        </p:nvSpPr>
        <p:spPr>
          <a:xfrm>
            <a:off x="4654558" y="2297244"/>
            <a:ext cx="6452057" cy="736325"/>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TextBox 74">
            <a:extLst>
              <a:ext uri="{FF2B5EF4-FFF2-40B4-BE49-F238E27FC236}">
                <a16:creationId xmlns:a16="http://schemas.microsoft.com/office/drawing/2014/main" id="{4B665A8F-B63A-CDB9-4492-EAD0C0D8D570}"/>
              </a:ext>
            </a:extLst>
          </p:cNvPr>
          <p:cNvSpPr txBox="1"/>
          <p:nvPr/>
        </p:nvSpPr>
        <p:spPr>
          <a:xfrm>
            <a:off x="4654558" y="3892603"/>
            <a:ext cx="4415087" cy="276999"/>
          </a:xfrm>
          <a:prstGeom prst="rect">
            <a:avLst/>
          </a:prstGeom>
          <a:noFill/>
        </p:spPr>
        <p:txBody>
          <a:bodyPr wrap="square" lIns="0" tIns="0" rIns="0" bIns="0">
            <a:spAutoFit/>
          </a:bodyPr>
          <a:lstStyle/>
          <a:p>
            <a:pPr fontAlgn="t"/>
            <a:r>
              <a:rPr lang="en-CA" spc="200" dirty="0">
                <a:solidFill>
                  <a:schemeClr val="accent4"/>
                </a:solidFill>
              </a:rPr>
              <a:t>MEASURE SATISFACTION</a:t>
            </a:r>
            <a:endParaRPr lang="en-CA" sz="1800" b="0" i="0" spc="200" dirty="0">
              <a:solidFill>
                <a:schemeClr val="accent4"/>
              </a:solidFill>
              <a:effectLst/>
            </a:endParaRPr>
          </a:p>
        </p:txBody>
      </p:sp>
      <p:sp>
        <p:nvSpPr>
          <p:cNvPr id="15" name="TextBox 14">
            <a:extLst>
              <a:ext uri="{FF2B5EF4-FFF2-40B4-BE49-F238E27FC236}">
                <a16:creationId xmlns:a16="http://schemas.microsoft.com/office/drawing/2014/main" id="{0423F862-6868-B481-729D-11FF8B39D733}"/>
              </a:ext>
            </a:extLst>
          </p:cNvPr>
          <p:cNvSpPr txBox="1"/>
          <p:nvPr/>
        </p:nvSpPr>
        <p:spPr>
          <a:xfrm>
            <a:off x="4455454" y="1958249"/>
            <a:ext cx="2226893" cy="1384995"/>
          </a:xfrm>
          <a:prstGeom prst="rect">
            <a:avLst/>
          </a:prstGeom>
          <a:noFill/>
        </p:spPr>
        <p:txBody>
          <a:bodyPr wrap="none">
            <a:spAutoFit/>
          </a:bodyPr>
          <a:lstStyle/>
          <a:p>
            <a:pPr algn="r"/>
            <a:r>
              <a:rPr lang="en-CA" sz="8400" b="0" i="0" dirty="0">
                <a:solidFill>
                  <a:schemeClr val="accent4">
                    <a:lumMod val="20000"/>
                    <a:lumOff val="80000"/>
                  </a:schemeClr>
                </a:solidFill>
                <a:effectLst/>
                <a:latin typeface="Segoe UI" panose="020B0502040204020203" pitchFamily="34" charset="0"/>
              </a:rPr>
              <a:t>92%</a:t>
            </a:r>
            <a:endParaRPr lang="en-US" sz="8400" dirty="0">
              <a:solidFill>
                <a:schemeClr val="accent4">
                  <a:lumMod val="20000"/>
                  <a:lumOff val="80000"/>
                </a:schemeClr>
              </a:solidFill>
            </a:endParaRPr>
          </a:p>
        </p:txBody>
      </p:sp>
    </p:spTree>
    <p:extLst>
      <p:ext uri="{BB962C8B-B14F-4D97-AF65-F5344CB8AC3E}">
        <p14:creationId xmlns:p14="http://schemas.microsoft.com/office/powerpoint/2010/main" val="139076375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fade">
                                      <p:cBhvr>
                                        <p:cTn id="7" dur="500"/>
                                        <p:tgtEl>
                                          <p:spTgt spid="6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6"/>
                                        </p:tgtEl>
                                        <p:attrNameLst>
                                          <p:attrName>style.visibility</p:attrName>
                                        </p:attrNameLst>
                                      </p:cBhvr>
                                      <p:to>
                                        <p:strVal val="visible"/>
                                      </p:to>
                                    </p:set>
                                    <p:animEffect transition="in" filter="fade">
                                      <p:cBhvr>
                                        <p:cTn id="10" dur="500"/>
                                        <p:tgtEl>
                                          <p:spTgt spid="6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7"/>
                                        </p:tgtEl>
                                        <p:attrNameLst>
                                          <p:attrName>style.visibility</p:attrName>
                                        </p:attrNameLst>
                                      </p:cBhvr>
                                      <p:to>
                                        <p:strVal val="visible"/>
                                      </p:to>
                                    </p:set>
                                    <p:animEffect transition="in" filter="fade">
                                      <p:cBhvr>
                                        <p:cTn id="13" dur="500"/>
                                        <p:tgtEl>
                                          <p:spTgt spid="6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8"/>
                                        </p:tgtEl>
                                        <p:attrNameLst>
                                          <p:attrName>style.visibility</p:attrName>
                                        </p:attrNameLst>
                                      </p:cBhvr>
                                      <p:to>
                                        <p:strVal val="visible"/>
                                      </p:to>
                                    </p:set>
                                    <p:animEffect transition="in" filter="fade">
                                      <p:cBhvr>
                                        <p:cTn id="16" dur="500"/>
                                        <p:tgtEl>
                                          <p:spTgt spid="6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fade">
                                      <p:cBhvr>
                                        <p:cTn id="19" dur="500"/>
                                        <p:tgtEl>
                                          <p:spTgt spid="6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62"/>
                                        </p:tgtEl>
                                        <p:attrNameLst>
                                          <p:attrName>style.visibility</p:attrName>
                                        </p:attrNameLst>
                                      </p:cBhvr>
                                      <p:to>
                                        <p:strVal val="visible"/>
                                      </p:to>
                                    </p:set>
                                    <p:animEffect transition="in" filter="fade">
                                      <p:cBhvr>
                                        <p:cTn id="22" dur="500"/>
                                        <p:tgtEl>
                                          <p:spTgt spid="6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3"/>
                                        </p:tgtEl>
                                        <p:attrNameLst>
                                          <p:attrName>style.visibility</p:attrName>
                                        </p:attrNameLst>
                                      </p:cBhvr>
                                      <p:to>
                                        <p:strVal val="visible"/>
                                      </p:to>
                                    </p:set>
                                    <p:animEffect transition="in" filter="fade">
                                      <p:cBhvr>
                                        <p:cTn id="25" dur="500"/>
                                        <p:tgtEl>
                                          <p:spTgt spid="6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64"/>
                                        </p:tgtEl>
                                        <p:attrNameLst>
                                          <p:attrName>style.visibility</p:attrName>
                                        </p:attrNameLst>
                                      </p:cBhvr>
                                      <p:to>
                                        <p:strVal val="visible"/>
                                      </p:to>
                                    </p:set>
                                    <p:animEffect transition="in" filter="fade">
                                      <p:cBhvr>
                                        <p:cTn id="28" dur="500"/>
                                        <p:tgtEl>
                                          <p:spTgt spid="6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7"/>
                                        </p:tgtEl>
                                        <p:attrNameLst>
                                          <p:attrName>style.visibility</p:attrName>
                                        </p:attrNameLst>
                                      </p:cBhvr>
                                      <p:to>
                                        <p:strVal val="visible"/>
                                      </p:to>
                                    </p:set>
                                    <p:animEffect transition="in" filter="fade">
                                      <p:cBhvr>
                                        <p:cTn id="31" dur="500"/>
                                        <p:tgtEl>
                                          <p:spTgt spid="5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58"/>
                                        </p:tgtEl>
                                        <p:attrNameLst>
                                          <p:attrName>style.visibility</p:attrName>
                                        </p:attrNameLst>
                                      </p:cBhvr>
                                      <p:to>
                                        <p:strVal val="visible"/>
                                      </p:to>
                                    </p:set>
                                    <p:animEffect transition="in" filter="fade">
                                      <p:cBhvr>
                                        <p:cTn id="34" dur="500"/>
                                        <p:tgtEl>
                                          <p:spTgt spid="5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59"/>
                                        </p:tgtEl>
                                        <p:attrNameLst>
                                          <p:attrName>style.visibility</p:attrName>
                                        </p:attrNameLst>
                                      </p:cBhvr>
                                      <p:to>
                                        <p:strVal val="visible"/>
                                      </p:to>
                                    </p:set>
                                    <p:animEffect transition="in" filter="fade">
                                      <p:cBhvr>
                                        <p:cTn id="37" dur="500"/>
                                        <p:tgtEl>
                                          <p:spTgt spid="59"/>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60"/>
                                        </p:tgtEl>
                                        <p:attrNameLst>
                                          <p:attrName>style.visibility</p:attrName>
                                        </p:attrNameLst>
                                      </p:cBhvr>
                                      <p:to>
                                        <p:strVal val="visible"/>
                                      </p:to>
                                    </p:set>
                                    <p:animEffect transition="in" filter="fade">
                                      <p:cBhvr>
                                        <p:cTn id="40" dur="500"/>
                                        <p:tgtEl>
                                          <p:spTgt spid="6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56"/>
                                        </p:tgtEl>
                                        <p:attrNameLst>
                                          <p:attrName>style.visibility</p:attrName>
                                        </p:attrNameLst>
                                      </p:cBhvr>
                                      <p:to>
                                        <p:strVal val="visible"/>
                                      </p:to>
                                    </p:set>
                                    <p:animEffect transition="in" filter="fade">
                                      <p:cBhvr>
                                        <p:cTn id="43" dur="500"/>
                                        <p:tgtEl>
                                          <p:spTgt spid="56"/>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74"/>
                                        </p:tgtEl>
                                        <p:attrNameLst>
                                          <p:attrName>style.visibility</p:attrName>
                                        </p:attrNameLst>
                                      </p:cBhvr>
                                      <p:to>
                                        <p:strVal val="visible"/>
                                      </p:to>
                                    </p:set>
                                    <p:animEffect transition="in" filter="wipe(left)">
                                      <p:cBhvr>
                                        <p:cTn id="48" dur="500"/>
                                        <p:tgtEl>
                                          <p:spTgt spid="74"/>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79"/>
                                        </p:tgtEl>
                                        <p:attrNameLst>
                                          <p:attrName>style.visibility</p:attrName>
                                        </p:attrNameLst>
                                      </p:cBhvr>
                                      <p:to>
                                        <p:strVal val="visible"/>
                                      </p:to>
                                    </p:set>
                                    <p:animEffect transition="in" filter="wipe(left)">
                                      <p:cBhvr>
                                        <p:cTn id="53"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56" grpId="0" animBg="1"/>
      <p:bldP spid="57" grpId="0" animBg="1"/>
      <p:bldP spid="58" grpId="0" animBg="1"/>
      <p:bldP spid="59" grpId="0" animBg="1"/>
      <p:bldP spid="61" grpId="0" animBg="1"/>
      <p:bldP spid="62" grpId="0" animBg="1"/>
      <p:bldP spid="63" grpId="0" animBg="1"/>
      <p:bldP spid="64" grpId="0" animBg="1"/>
      <p:bldP spid="65" grpId="0" animBg="1"/>
      <p:bldP spid="66" grpId="0" animBg="1"/>
      <p:bldP spid="67" grpId="0" animBg="1"/>
      <p:bldP spid="68" grpId="0" animBg="1"/>
      <p:bldP spid="79" grpId="0" animBg="1"/>
      <p:bldP spid="74"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duotone>
              <a:prstClr val="black"/>
              <a:schemeClr val="accent4">
                <a:tint val="45000"/>
                <a:satMod val="400000"/>
              </a:schemeClr>
            </a:duotone>
            <a:extLst>
              <a:ext uri="{BEBA8EAE-BF5A-486C-A8C5-ECC9F3942E4B}">
                <a14:imgProps xmlns:a14="http://schemas.microsoft.com/office/drawing/2010/main">
                  <a14:imgLayer r:embed="rId4">
                    <a14:imgEffect>
                      <a14:saturation sat="70000"/>
                    </a14:imgEffect>
                  </a14:imgLayer>
                </a14:imgProps>
              </a:ext>
            </a:extLst>
          </a:blip>
          <a:srcRect/>
          <a:stretch>
            <a:fillRect t="-9000" b="-9000"/>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FA14D82-50CE-A1C2-045E-71024E172FA8}"/>
              </a:ext>
            </a:extLst>
          </p:cNvPr>
          <p:cNvSpPr/>
          <p:nvPr/>
        </p:nvSpPr>
        <p:spPr>
          <a:xfrm>
            <a:off x="-1" y="1440000"/>
            <a:ext cx="11423927" cy="720000"/>
          </a:xfrm>
          <a:prstGeom prst="rect">
            <a:avLst/>
          </a:prstGeom>
          <a:solidFill>
            <a:schemeClr val="accent4">
              <a:lumMod val="20000"/>
              <a:lumOff val="80000"/>
              <a:alpha val="7524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C886C194-F6DD-3156-CA04-CF98947A8F5F}"/>
              </a:ext>
            </a:extLst>
          </p:cNvPr>
          <p:cNvSpPr/>
          <p:nvPr/>
        </p:nvSpPr>
        <p:spPr>
          <a:xfrm>
            <a:off x="-1" y="2232000"/>
            <a:ext cx="11066929" cy="720000"/>
          </a:xfrm>
          <a:prstGeom prst="rect">
            <a:avLst/>
          </a:prstGeom>
          <a:solidFill>
            <a:schemeClr val="accent4">
              <a:lumMod val="20000"/>
              <a:lumOff val="80000"/>
              <a:alpha val="7524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3FDF57D7-AF4F-AD02-75B5-58248C6B14DE}"/>
              </a:ext>
            </a:extLst>
          </p:cNvPr>
          <p:cNvSpPr/>
          <p:nvPr/>
        </p:nvSpPr>
        <p:spPr>
          <a:xfrm>
            <a:off x="-1" y="3024000"/>
            <a:ext cx="11066929" cy="720000"/>
          </a:xfrm>
          <a:prstGeom prst="rect">
            <a:avLst/>
          </a:prstGeom>
          <a:solidFill>
            <a:schemeClr val="accent4">
              <a:lumMod val="20000"/>
              <a:lumOff val="80000"/>
              <a:alpha val="7524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F7155B3D-69DC-387A-3AA9-ECE957D4A274}"/>
              </a:ext>
            </a:extLst>
          </p:cNvPr>
          <p:cNvSpPr/>
          <p:nvPr/>
        </p:nvSpPr>
        <p:spPr>
          <a:xfrm>
            <a:off x="-1" y="3816000"/>
            <a:ext cx="10709931" cy="720000"/>
          </a:xfrm>
          <a:prstGeom prst="rect">
            <a:avLst/>
          </a:prstGeom>
          <a:solidFill>
            <a:schemeClr val="accent4">
              <a:lumMod val="20000"/>
              <a:lumOff val="80000"/>
              <a:alpha val="7524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C1455364-71A9-C1BC-7BD2-9DCFBBE00073}"/>
              </a:ext>
            </a:extLst>
          </p:cNvPr>
          <p:cNvSpPr/>
          <p:nvPr/>
        </p:nvSpPr>
        <p:spPr>
          <a:xfrm>
            <a:off x="0" y="4608000"/>
            <a:ext cx="10590932" cy="720000"/>
          </a:xfrm>
          <a:prstGeom prst="rect">
            <a:avLst/>
          </a:prstGeom>
          <a:solidFill>
            <a:schemeClr val="accent4">
              <a:lumMod val="20000"/>
              <a:lumOff val="80000"/>
              <a:alpha val="7524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101A20B0-41A9-0E3D-52B9-6EBCEC7253CD}"/>
              </a:ext>
            </a:extLst>
          </p:cNvPr>
          <p:cNvSpPr/>
          <p:nvPr/>
        </p:nvSpPr>
        <p:spPr>
          <a:xfrm>
            <a:off x="-1" y="5400000"/>
            <a:ext cx="10828931" cy="720000"/>
          </a:xfrm>
          <a:prstGeom prst="rect">
            <a:avLst/>
          </a:prstGeom>
          <a:solidFill>
            <a:srgbClr val="44A0AD">
              <a:alpha val="7524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F8F9A85A-B2C6-48F4-3651-9C7A1483E494}"/>
              </a:ext>
            </a:extLst>
          </p:cNvPr>
          <p:cNvSpPr txBox="1"/>
          <p:nvPr/>
        </p:nvSpPr>
        <p:spPr>
          <a:xfrm>
            <a:off x="788894" y="614348"/>
            <a:ext cx="6096000" cy="184666"/>
          </a:xfrm>
          <a:prstGeom prst="rect">
            <a:avLst/>
          </a:prstGeom>
          <a:noFill/>
        </p:spPr>
        <p:txBody>
          <a:bodyPr wrap="square" lIns="0" tIns="0" rIns="0" bIns="0">
            <a:spAutoFit/>
          </a:bodyPr>
          <a:lstStyle/>
          <a:p>
            <a:r>
              <a:rPr lang="en-CA" sz="1200" b="1" spc="200" dirty="0">
                <a:solidFill>
                  <a:schemeClr val="bg1"/>
                </a:solidFill>
                <a:effectLst/>
                <a:highlight>
                  <a:srgbClr val="44A0AD"/>
                </a:highlight>
              </a:rPr>
              <a:t>RESULTS</a:t>
            </a:r>
          </a:p>
        </p:txBody>
      </p:sp>
      <p:sp>
        <p:nvSpPr>
          <p:cNvPr id="7" name="TextBox 6">
            <a:extLst>
              <a:ext uri="{FF2B5EF4-FFF2-40B4-BE49-F238E27FC236}">
                <a16:creationId xmlns:a16="http://schemas.microsoft.com/office/drawing/2014/main" id="{5787874B-581D-CEF5-B083-D2DFC9077E53}"/>
              </a:ext>
            </a:extLst>
          </p:cNvPr>
          <p:cNvSpPr txBox="1"/>
          <p:nvPr/>
        </p:nvSpPr>
        <p:spPr>
          <a:xfrm>
            <a:off x="788894" y="868550"/>
            <a:ext cx="6577262" cy="369332"/>
          </a:xfrm>
          <a:prstGeom prst="rect">
            <a:avLst/>
          </a:prstGeom>
          <a:noFill/>
        </p:spPr>
        <p:txBody>
          <a:bodyPr wrap="square" lIns="0" tIns="0" rIns="0" bIns="0">
            <a:spAutoFit/>
          </a:bodyPr>
          <a:lstStyle/>
          <a:p>
            <a:r>
              <a:rPr lang="en-CA" sz="2400" dirty="0">
                <a:solidFill>
                  <a:schemeClr val="bg1"/>
                </a:solidFill>
                <a:highlight>
                  <a:srgbClr val="44A0AD"/>
                </a:highlight>
              </a:rPr>
              <a:t>What participants told us</a:t>
            </a:r>
            <a:endParaRPr lang="en-CA" sz="2400" dirty="0">
              <a:solidFill>
                <a:schemeClr val="bg1"/>
              </a:solidFill>
              <a:effectLst/>
              <a:highlight>
                <a:srgbClr val="44A0AD"/>
              </a:highlight>
            </a:endParaRPr>
          </a:p>
        </p:txBody>
      </p:sp>
      <p:sp>
        <p:nvSpPr>
          <p:cNvPr id="16" name="TextBox 15">
            <a:extLst>
              <a:ext uri="{FF2B5EF4-FFF2-40B4-BE49-F238E27FC236}">
                <a16:creationId xmlns:a16="http://schemas.microsoft.com/office/drawing/2014/main" id="{0636149C-69FE-A030-78F5-F3D6E39D8722}"/>
              </a:ext>
            </a:extLst>
          </p:cNvPr>
          <p:cNvSpPr txBox="1"/>
          <p:nvPr/>
        </p:nvSpPr>
        <p:spPr>
          <a:xfrm>
            <a:off x="788894" y="1528880"/>
            <a:ext cx="3895401" cy="553998"/>
          </a:xfrm>
          <a:prstGeom prst="rect">
            <a:avLst/>
          </a:prstGeom>
          <a:noFill/>
        </p:spPr>
        <p:txBody>
          <a:bodyPr wrap="square" lIns="0" tIns="0" rIns="0" bIns="0" anchor="b">
            <a:spAutoFit/>
          </a:bodyPr>
          <a:lstStyle/>
          <a:p>
            <a:pPr fontAlgn="t"/>
            <a:r>
              <a:rPr lang="en-CA" sz="3600" i="0" dirty="0">
                <a:solidFill>
                  <a:schemeClr val="bg1"/>
                </a:solidFill>
                <a:effectLst/>
              </a:rPr>
              <a:t>Comfort</a:t>
            </a:r>
          </a:p>
        </p:txBody>
      </p:sp>
      <p:sp>
        <p:nvSpPr>
          <p:cNvPr id="17" name="TextBox 16">
            <a:extLst>
              <a:ext uri="{FF2B5EF4-FFF2-40B4-BE49-F238E27FC236}">
                <a16:creationId xmlns:a16="http://schemas.microsoft.com/office/drawing/2014/main" id="{F2602808-3AD6-A919-7A77-E220508BAC49}"/>
              </a:ext>
            </a:extLst>
          </p:cNvPr>
          <p:cNvSpPr txBox="1"/>
          <p:nvPr/>
        </p:nvSpPr>
        <p:spPr>
          <a:xfrm>
            <a:off x="788894" y="2320880"/>
            <a:ext cx="3895401" cy="553998"/>
          </a:xfrm>
          <a:prstGeom prst="rect">
            <a:avLst/>
          </a:prstGeom>
          <a:noFill/>
        </p:spPr>
        <p:txBody>
          <a:bodyPr wrap="square" lIns="0" tIns="0" rIns="0" bIns="0" anchor="b">
            <a:spAutoFit/>
          </a:bodyPr>
          <a:lstStyle/>
          <a:p>
            <a:pPr fontAlgn="t"/>
            <a:r>
              <a:rPr lang="en-CA" sz="3600" i="0" dirty="0">
                <a:solidFill>
                  <a:schemeClr val="bg1"/>
                </a:solidFill>
                <a:effectLst/>
              </a:rPr>
              <a:t>Safety</a:t>
            </a:r>
          </a:p>
        </p:txBody>
      </p:sp>
      <p:sp>
        <p:nvSpPr>
          <p:cNvPr id="18" name="TextBox 17">
            <a:extLst>
              <a:ext uri="{FF2B5EF4-FFF2-40B4-BE49-F238E27FC236}">
                <a16:creationId xmlns:a16="http://schemas.microsoft.com/office/drawing/2014/main" id="{9B2D7DE2-91FD-1D29-3D43-102FD2A0403D}"/>
              </a:ext>
            </a:extLst>
          </p:cNvPr>
          <p:cNvSpPr txBox="1"/>
          <p:nvPr/>
        </p:nvSpPr>
        <p:spPr>
          <a:xfrm>
            <a:off x="788894" y="3112880"/>
            <a:ext cx="3895401" cy="553998"/>
          </a:xfrm>
          <a:prstGeom prst="rect">
            <a:avLst/>
          </a:prstGeom>
          <a:noFill/>
        </p:spPr>
        <p:txBody>
          <a:bodyPr wrap="square" lIns="0" tIns="0" rIns="0" bIns="0" anchor="b">
            <a:spAutoFit/>
          </a:bodyPr>
          <a:lstStyle/>
          <a:p>
            <a:pPr fontAlgn="t"/>
            <a:r>
              <a:rPr lang="en-CA" sz="3600" i="0" dirty="0">
                <a:solidFill>
                  <a:schemeClr val="bg1"/>
                </a:solidFill>
                <a:effectLst/>
              </a:rPr>
              <a:t>Belonging</a:t>
            </a:r>
          </a:p>
        </p:txBody>
      </p:sp>
      <p:sp>
        <p:nvSpPr>
          <p:cNvPr id="19" name="TextBox 18">
            <a:extLst>
              <a:ext uri="{FF2B5EF4-FFF2-40B4-BE49-F238E27FC236}">
                <a16:creationId xmlns:a16="http://schemas.microsoft.com/office/drawing/2014/main" id="{B684CAD7-3739-7126-2799-4E44B2F8BA78}"/>
              </a:ext>
            </a:extLst>
          </p:cNvPr>
          <p:cNvSpPr txBox="1"/>
          <p:nvPr/>
        </p:nvSpPr>
        <p:spPr>
          <a:xfrm>
            <a:off x="788894" y="3904880"/>
            <a:ext cx="3895401" cy="553998"/>
          </a:xfrm>
          <a:prstGeom prst="rect">
            <a:avLst/>
          </a:prstGeom>
          <a:noFill/>
        </p:spPr>
        <p:txBody>
          <a:bodyPr wrap="square" lIns="0" tIns="0" rIns="0" bIns="0" anchor="b">
            <a:spAutoFit/>
          </a:bodyPr>
          <a:lstStyle/>
          <a:p>
            <a:pPr fontAlgn="t"/>
            <a:r>
              <a:rPr lang="en-CA" sz="3600" i="0" dirty="0">
                <a:solidFill>
                  <a:schemeClr val="bg1"/>
                </a:solidFill>
                <a:effectLst/>
              </a:rPr>
              <a:t>Impact</a:t>
            </a:r>
          </a:p>
        </p:txBody>
      </p:sp>
      <p:sp>
        <p:nvSpPr>
          <p:cNvPr id="20" name="TextBox 19">
            <a:extLst>
              <a:ext uri="{FF2B5EF4-FFF2-40B4-BE49-F238E27FC236}">
                <a16:creationId xmlns:a16="http://schemas.microsoft.com/office/drawing/2014/main" id="{9D5A4251-44E7-28F3-6DC8-FF40A25C3371}"/>
              </a:ext>
            </a:extLst>
          </p:cNvPr>
          <p:cNvSpPr txBox="1"/>
          <p:nvPr/>
        </p:nvSpPr>
        <p:spPr>
          <a:xfrm>
            <a:off x="788894" y="4696880"/>
            <a:ext cx="3895401" cy="553998"/>
          </a:xfrm>
          <a:prstGeom prst="rect">
            <a:avLst/>
          </a:prstGeom>
          <a:noFill/>
        </p:spPr>
        <p:txBody>
          <a:bodyPr wrap="square" lIns="0" tIns="0" rIns="0" bIns="0" anchor="b">
            <a:spAutoFit/>
          </a:bodyPr>
          <a:lstStyle/>
          <a:p>
            <a:pPr fontAlgn="t"/>
            <a:r>
              <a:rPr lang="en-CA" sz="3600" i="0" dirty="0">
                <a:solidFill>
                  <a:schemeClr val="bg1"/>
                </a:solidFill>
                <a:effectLst/>
              </a:rPr>
              <a:t>Education</a:t>
            </a:r>
          </a:p>
        </p:txBody>
      </p:sp>
      <p:sp>
        <p:nvSpPr>
          <p:cNvPr id="21" name="TextBox 20">
            <a:extLst>
              <a:ext uri="{FF2B5EF4-FFF2-40B4-BE49-F238E27FC236}">
                <a16:creationId xmlns:a16="http://schemas.microsoft.com/office/drawing/2014/main" id="{DA6B8DFD-C74A-2085-EDF6-EC27177D5FA8}"/>
              </a:ext>
            </a:extLst>
          </p:cNvPr>
          <p:cNvSpPr txBox="1"/>
          <p:nvPr/>
        </p:nvSpPr>
        <p:spPr>
          <a:xfrm>
            <a:off x="788894" y="5488880"/>
            <a:ext cx="3895401" cy="553998"/>
          </a:xfrm>
          <a:prstGeom prst="rect">
            <a:avLst/>
          </a:prstGeom>
          <a:noFill/>
        </p:spPr>
        <p:txBody>
          <a:bodyPr wrap="square" lIns="0" tIns="0" rIns="0" bIns="0" anchor="b">
            <a:spAutoFit/>
          </a:bodyPr>
          <a:lstStyle/>
          <a:p>
            <a:pPr fontAlgn="t"/>
            <a:r>
              <a:rPr lang="en-CA" sz="3600" i="0" dirty="0">
                <a:solidFill>
                  <a:schemeClr val="bg1"/>
                </a:solidFill>
                <a:effectLst/>
              </a:rPr>
              <a:t>Overall</a:t>
            </a:r>
          </a:p>
        </p:txBody>
      </p:sp>
      <p:sp>
        <p:nvSpPr>
          <p:cNvPr id="22" name="TextBox 21">
            <a:extLst>
              <a:ext uri="{FF2B5EF4-FFF2-40B4-BE49-F238E27FC236}">
                <a16:creationId xmlns:a16="http://schemas.microsoft.com/office/drawing/2014/main" id="{F4BCD19C-0EC6-F0F5-39BB-132A935232BB}"/>
              </a:ext>
            </a:extLst>
          </p:cNvPr>
          <p:cNvSpPr txBox="1"/>
          <p:nvPr/>
        </p:nvSpPr>
        <p:spPr>
          <a:xfrm>
            <a:off x="10590932" y="1512363"/>
            <a:ext cx="713337" cy="615553"/>
          </a:xfrm>
          <a:prstGeom prst="rect">
            <a:avLst/>
          </a:prstGeom>
          <a:noFill/>
        </p:spPr>
        <p:txBody>
          <a:bodyPr wrap="none" lIns="0" tIns="0" rIns="0" bIns="0" anchor="b">
            <a:spAutoFit/>
          </a:bodyPr>
          <a:lstStyle/>
          <a:p>
            <a:pPr fontAlgn="t"/>
            <a:r>
              <a:rPr lang="en-CA" sz="4000" b="0" i="0" dirty="0">
                <a:solidFill>
                  <a:schemeClr val="bg1"/>
                </a:solidFill>
                <a:effectLst/>
              </a:rPr>
              <a:t>9.6</a:t>
            </a:r>
          </a:p>
        </p:txBody>
      </p:sp>
      <p:sp>
        <p:nvSpPr>
          <p:cNvPr id="28" name="TextBox 27">
            <a:extLst>
              <a:ext uri="{FF2B5EF4-FFF2-40B4-BE49-F238E27FC236}">
                <a16:creationId xmlns:a16="http://schemas.microsoft.com/office/drawing/2014/main" id="{52EF592B-4B85-4856-CA8A-39A39257064D}"/>
              </a:ext>
            </a:extLst>
          </p:cNvPr>
          <p:cNvSpPr txBox="1"/>
          <p:nvPr/>
        </p:nvSpPr>
        <p:spPr>
          <a:xfrm>
            <a:off x="10233934" y="2304363"/>
            <a:ext cx="713337" cy="615553"/>
          </a:xfrm>
          <a:prstGeom prst="rect">
            <a:avLst/>
          </a:prstGeom>
          <a:noFill/>
        </p:spPr>
        <p:txBody>
          <a:bodyPr wrap="none" lIns="0" tIns="0" rIns="0" bIns="0" anchor="b">
            <a:spAutoFit/>
          </a:bodyPr>
          <a:lstStyle/>
          <a:p>
            <a:pPr fontAlgn="t"/>
            <a:r>
              <a:rPr lang="en-CA" sz="4000" dirty="0">
                <a:solidFill>
                  <a:schemeClr val="bg1"/>
                </a:solidFill>
              </a:rPr>
              <a:t>9.3</a:t>
            </a:r>
            <a:endParaRPr lang="en-CA" sz="4000" b="0" i="0" dirty="0">
              <a:solidFill>
                <a:schemeClr val="bg1"/>
              </a:solidFill>
              <a:effectLst/>
            </a:endParaRPr>
          </a:p>
        </p:txBody>
      </p:sp>
      <p:sp>
        <p:nvSpPr>
          <p:cNvPr id="29" name="TextBox 28">
            <a:extLst>
              <a:ext uri="{FF2B5EF4-FFF2-40B4-BE49-F238E27FC236}">
                <a16:creationId xmlns:a16="http://schemas.microsoft.com/office/drawing/2014/main" id="{6FA5D347-7F9E-F91B-F664-FA0540486281}"/>
              </a:ext>
            </a:extLst>
          </p:cNvPr>
          <p:cNvSpPr txBox="1"/>
          <p:nvPr/>
        </p:nvSpPr>
        <p:spPr>
          <a:xfrm>
            <a:off x="10233934" y="3096363"/>
            <a:ext cx="713337" cy="615553"/>
          </a:xfrm>
          <a:prstGeom prst="rect">
            <a:avLst/>
          </a:prstGeom>
          <a:noFill/>
        </p:spPr>
        <p:txBody>
          <a:bodyPr wrap="none" lIns="0" tIns="0" rIns="0" bIns="0" anchor="b">
            <a:spAutoFit/>
          </a:bodyPr>
          <a:lstStyle/>
          <a:p>
            <a:pPr fontAlgn="t"/>
            <a:r>
              <a:rPr lang="en-CA" sz="4000" dirty="0">
                <a:solidFill>
                  <a:schemeClr val="bg1"/>
                </a:solidFill>
              </a:rPr>
              <a:t>9.3</a:t>
            </a:r>
            <a:endParaRPr lang="en-CA" sz="4000" b="0" i="0" dirty="0">
              <a:solidFill>
                <a:schemeClr val="bg1"/>
              </a:solidFill>
              <a:effectLst/>
            </a:endParaRPr>
          </a:p>
        </p:txBody>
      </p:sp>
      <p:sp>
        <p:nvSpPr>
          <p:cNvPr id="30" name="TextBox 29">
            <a:extLst>
              <a:ext uri="{FF2B5EF4-FFF2-40B4-BE49-F238E27FC236}">
                <a16:creationId xmlns:a16="http://schemas.microsoft.com/office/drawing/2014/main" id="{9C01A1A8-C795-49ED-5238-D3681B4C783F}"/>
              </a:ext>
            </a:extLst>
          </p:cNvPr>
          <p:cNvSpPr txBox="1"/>
          <p:nvPr/>
        </p:nvSpPr>
        <p:spPr>
          <a:xfrm>
            <a:off x="9876936" y="3866917"/>
            <a:ext cx="713337" cy="615553"/>
          </a:xfrm>
          <a:prstGeom prst="rect">
            <a:avLst/>
          </a:prstGeom>
          <a:noFill/>
        </p:spPr>
        <p:txBody>
          <a:bodyPr wrap="none" lIns="0" tIns="0" rIns="0" bIns="0" anchor="b">
            <a:spAutoFit/>
          </a:bodyPr>
          <a:lstStyle/>
          <a:p>
            <a:pPr fontAlgn="t"/>
            <a:r>
              <a:rPr lang="en-CA" sz="4000" dirty="0">
                <a:solidFill>
                  <a:schemeClr val="bg1"/>
                </a:solidFill>
              </a:rPr>
              <a:t>9.0</a:t>
            </a:r>
            <a:endParaRPr lang="en-CA" sz="4000" b="0" i="0" dirty="0">
              <a:solidFill>
                <a:schemeClr val="bg1"/>
              </a:solidFill>
              <a:effectLst/>
            </a:endParaRPr>
          </a:p>
        </p:txBody>
      </p:sp>
      <p:sp>
        <p:nvSpPr>
          <p:cNvPr id="31" name="TextBox 30">
            <a:extLst>
              <a:ext uri="{FF2B5EF4-FFF2-40B4-BE49-F238E27FC236}">
                <a16:creationId xmlns:a16="http://schemas.microsoft.com/office/drawing/2014/main" id="{013A2467-1652-6C82-7C58-D696D732A17A}"/>
              </a:ext>
            </a:extLst>
          </p:cNvPr>
          <p:cNvSpPr txBox="1"/>
          <p:nvPr/>
        </p:nvSpPr>
        <p:spPr>
          <a:xfrm>
            <a:off x="9757938" y="4672659"/>
            <a:ext cx="713337" cy="615553"/>
          </a:xfrm>
          <a:prstGeom prst="rect">
            <a:avLst/>
          </a:prstGeom>
          <a:noFill/>
        </p:spPr>
        <p:txBody>
          <a:bodyPr wrap="none" lIns="0" tIns="0" rIns="0" bIns="0" anchor="b">
            <a:spAutoFit/>
          </a:bodyPr>
          <a:lstStyle/>
          <a:p>
            <a:pPr fontAlgn="t"/>
            <a:r>
              <a:rPr lang="en-CA" sz="4000" dirty="0">
                <a:solidFill>
                  <a:schemeClr val="bg1"/>
                </a:solidFill>
              </a:rPr>
              <a:t>8.9</a:t>
            </a:r>
            <a:endParaRPr lang="en-CA" sz="4000" b="0" i="0" dirty="0">
              <a:solidFill>
                <a:schemeClr val="bg1"/>
              </a:solidFill>
              <a:effectLst/>
            </a:endParaRPr>
          </a:p>
        </p:txBody>
      </p:sp>
      <p:sp>
        <p:nvSpPr>
          <p:cNvPr id="32" name="TextBox 31">
            <a:extLst>
              <a:ext uri="{FF2B5EF4-FFF2-40B4-BE49-F238E27FC236}">
                <a16:creationId xmlns:a16="http://schemas.microsoft.com/office/drawing/2014/main" id="{3845BE1A-C7D2-9297-51C4-1C3566173D8C}"/>
              </a:ext>
            </a:extLst>
          </p:cNvPr>
          <p:cNvSpPr txBox="1"/>
          <p:nvPr/>
        </p:nvSpPr>
        <p:spPr>
          <a:xfrm>
            <a:off x="9995936" y="5472363"/>
            <a:ext cx="713337" cy="615553"/>
          </a:xfrm>
          <a:prstGeom prst="rect">
            <a:avLst/>
          </a:prstGeom>
          <a:noFill/>
        </p:spPr>
        <p:txBody>
          <a:bodyPr wrap="none" lIns="0" tIns="0" rIns="0" bIns="0" anchor="b">
            <a:spAutoFit/>
          </a:bodyPr>
          <a:lstStyle/>
          <a:p>
            <a:pPr fontAlgn="t"/>
            <a:r>
              <a:rPr lang="en-CA" sz="4000" dirty="0">
                <a:solidFill>
                  <a:schemeClr val="bg1"/>
                </a:solidFill>
              </a:rPr>
              <a:t>9.1</a:t>
            </a:r>
            <a:endParaRPr lang="en-CA" sz="4000" b="0" i="0" dirty="0">
              <a:solidFill>
                <a:schemeClr val="bg1"/>
              </a:solidFill>
              <a:effectLst/>
            </a:endParaRPr>
          </a:p>
        </p:txBody>
      </p:sp>
      <p:sp>
        <p:nvSpPr>
          <p:cNvPr id="33" name="TextBox 32">
            <a:extLst>
              <a:ext uri="{FF2B5EF4-FFF2-40B4-BE49-F238E27FC236}">
                <a16:creationId xmlns:a16="http://schemas.microsoft.com/office/drawing/2014/main" id="{6F2D3AC6-C8CE-F0B2-9162-1D39736CB1AB}"/>
              </a:ext>
            </a:extLst>
          </p:cNvPr>
          <p:cNvSpPr txBox="1"/>
          <p:nvPr/>
        </p:nvSpPr>
        <p:spPr>
          <a:xfrm>
            <a:off x="4278060" y="660515"/>
            <a:ext cx="7156006" cy="138499"/>
          </a:xfrm>
          <a:prstGeom prst="rect">
            <a:avLst/>
          </a:prstGeom>
          <a:noFill/>
        </p:spPr>
        <p:txBody>
          <a:bodyPr wrap="square" lIns="0" tIns="0" rIns="0" bIns="0" anchor="b">
            <a:spAutoFit/>
          </a:bodyPr>
          <a:lstStyle/>
          <a:p>
            <a:pPr algn="r">
              <a:spcBef>
                <a:spcPts val="2400"/>
              </a:spcBef>
            </a:pPr>
            <a:r>
              <a:rPr lang="en-US" sz="900" b="1" spc="100" dirty="0">
                <a:solidFill>
                  <a:schemeClr val="bg1"/>
                </a:solidFill>
                <a:cs typeface="Arial Hebrew" pitchFamily="2" charset="-79"/>
              </a:rPr>
              <a:t>SCALING AND SUSTAINING PEER SUPPORT GROUPS FOR SUBSTANCE-AFFECTED FAMILIES</a:t>
            </a:r>
          </a:p>
        </p:txBody>
      </p:sp>
    </p:spTree>
    <p:extLst>
      <p:ext uri="{BB962C8B-B14F-4D97-AF65-F5344CB8AC3E}">
        <p14:creationId xmlns:p14="http://schemas.microsoft.com/office/powerpoint/2010/main" val="403281606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1"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12" presetClass="entr" presetSubtype="2"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p:tgtEl>
                                          <p:spTgt spid="22"/>
                                        </p:tgtEl>
                                        <p:attrNameLst>
                                          <p:attrName>ppt_x</p:attrName>
                                        </p:attrNameLst>
                                      </p:cBhvr>
                                      <p:tavLst>
                                        <p:tav tm="0">
                                          <p:val>
                                            <p:strVal val="#ppt_x+#ppt_w*1.125000"/>
                                          </p:val>
                                        </p:tav>
                                        <p:tav tm="100000">
                                          <p:val>
                                            <p:strVal val="#ppt_x"/>
                                          </p:val>
                                        </p:tav>
                                      </p:tavLst>
                                    </p:anim>
                                    <p:animEffect transition="in" filter="wipe(left)">
                                      <p:cBhvr>
                                        <p:cTn id="12" dur="500"/>
                                        <p:tgtEl>
                                          <p:spTgt spid="22"/>
                                        </p:tgtEl>
                                      </p:cBhvr>
                                    </p:animEffect>
                                  </p:childTnLst>
                                </p:cTn>
                              </p:par>
                              <p:par>
                                <p:cTn id="13" presetID="2" presetClass="entr" presetSubtype="8"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par>
                                <p:cTn id="17" presetID="12" presetClass="entr" presetSubtype="2"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500"/>
                                        <p:tgtEl>
                                          <p:spTgt spid="28"/>
                                        </p:tgtEl>
                                        <p:attrNameLst>
                                          <p:attrName>ppt_x</p:attrName>
                                        </p:attrNameLst>
                                      </p:cBhvr>
                                      <p:tavLst>
                                        <p:tav tm="0">
                                          <p:val>
                                            <p:strVal val="#ppt_x+#ppt_w*1.125000"/>
                                          </p:val>
                                        </p:tav>
                                        <p:tav tm="100000">
                                          <p:val>
                                            <p:strVal val="#ppt_x"/>
                                          </p:val>
                                        </p:tav>
                                      </p:tavLst>
                                    </p:anim>
                                    <p:animEffect transition="in" filter="wipe(left)">
                                      <p:cBhvr>
                                        <p:cTn id="20" dur="500"/>
                                        <p:tgtEl>
                                          <p:spTgt spid="28"/>
                                        </p:tgtEl>
                                      </p:cBhvr>
                                    </p:animEffect>
                                  </p:childTnLst>
                                </p:cTn>
                              </p:par>
                              <p:par>
                                <p:cTn id="21" presetID="2" presetClass="entr" presetSubtype="8"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0-#ppt_w/2"/>
                                          </p:val>
                                        </p:tav>
                                        <p:tav tm="100000">
                                          <p:val>
                                            <p:strVal val="#ppt_x"/>
                                          </p:val>
                                        </p:tav>
                                      </p:tavLst>
                                    </p:anim>
                                    <p:anim calcmode="lin" valueType="num">
                                      <p:cBhvr additive="base">
                                        <p:cTn id="24" dur="500" fill="hold"/>
                                        <p:tgtEl>
                                          <p:spTgt spid="11"/>
                                        </p:tgtEl>
                                        <p:attrNameLst>
                                          <p:attrName>ppt_y</p:attrName>
                                        </p:attrNameLst>
                                      </p:cBhvr>
                                      <p:tavLst>
                                        <p:tav tm="0">
                                          <p:val>
                                            <p:strVal val="#ppt_y"/>
                                          </p:val>
                                        </p:tav>
                                        <p:tav tm="100000">
                                          <p:val>
                                            <p:strVal val="#ppt_y"/>
                                          </p:val>
                                        </p:tav>
                                      </p:tavLst>
                                    </p:anim>
                                  </p:childTnLst>
                                </p:cTn>
                              </p:par>
                              <p:par>
                                <p:cTn id="25" presetID="12" presetClass="entr" presetSubtype="2"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anim calcmode="lin" valueType="num">
                                      <p:cBhvr additive="base">
                                        <p:cTn id="27" dur="500"/>
                                        <p:tgtEl>
                                          <p:spTgt spid="29"/>
                                        </p:tgtEl>
                                        <p:attrNameLst>
                                          <p:attrName>ppt_x</p:attrName>
                                        </p:attrNameLst>
                                      </p:cBhvr>
                                      <p:tavLst>
                                        <p:tav tm="0">
                                          <p:val>
                                            <p:strVal val="#ppt_x+#ppt_w*1.125000"/>
                                          </p:val>
                                        </p:tav>
                                        <p:tav tm="100000">
                                          <p:val>
                                            <p:strVal val="#ppt_x"/>
                                          </p:val>
                                        </p:tav>
                                      </p:tavLst>
                                    </p:anim>
                                    <p:animEffect transition="in" filter="wipe(left)">
                                      <p:cBhvr>
                                        <p:cTn id="28" dur="500"/>
                                        <p:tgtEl>
                                          <p:spTgt spid="29"/>
                                        </p:tgtEl>
                                      </p:cBhvr>
                                    </p:animEffect>
                                  </p:childTnLst>
                                </p:cTn>
                              </p:par>
                              <p:par>
                                <p:cTn id="29" presetID="2" presetClass="entr" presetSubtype="8"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0-#ppt_w/2"/>
                                          </p:val>
                                        </p:tav>
                                        <p:tav tm="100000">
                                          <p:val>
                                            <p:strVal val="#ppt_x"/>
                                          </p:val>
                                        </p:tav>
                                      </p:tavLst>
                                    </p:anim>
                                    <p:anim calcmode="lin" valueType="num">
                                      <p:cBhvr additive="base">
                                        <p:cTn id="32" dur="500" fill="hold"/>
                                        <p:tgtEl>
                                          <p:spTgt spid="12"/>
                                        </p:tgtEl>
                                        <p:attrNameLst>
                                          <p:attrName>ppt_y</p:attrName>
                                        </p:attrNameLst>
                                      </p:cBhvr>
                                      <p:tavLst>
                                        <p:tav tm="0">
                                          <p:val>
                                            <p:strVal val="#ppt_y"/>
                                          </p:val>
                                        </p:tav>
                                        <p:tav tm="100000">
                                          <p:val>
                                            <p:strVal val="#ppt_y"/>
                                          </p:val>
                                        </p:tav>
                                      </p:tavLst>
                                    </p:anim>
                                  </p:childTnLst>
                                </p:cTn>
                              </p:par>
                              <p:par>
                                <p:cTn id="33" presetID="12" presetClass="entr" presetSubtype="2"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anim calcmode="lin" valueType="num">
                                      <p:cBhvr additive="base">
                                        <p:cTn id="35" dur="500"/>
                                        <p:tgtEl>
                                          <p:spTgt spid="30"/>
                                        </p:tgtEl>
                                        <p:attrNameLst>
                                          <p:attrName>ppt_x</p:attrName>
                                        </p:attrNameLst>
                                      </p:cBhvr>
                                      <p:tavLst>
                                        <p:tav tm="0">
                                          <p:val>
                                            <p:strVal val="#ppt_x+#ppt_w*1.125000"/>
                                          </p:val>
                                        </p:tav>
                                        <p:tav tm="100000">
                                          <p:val>
                                            <p:strVal val="#ppt_x"/>
                                          </p:val>
                                        </p:tav>
                                      </p:tavLst>
                                    </p:anim>
                                    <p:animEffect transition="in" filter="wipe(left)">
                                      <p:cBhvr>
                                        <p:cTn id="36" dur="500"/>
                                        <p:tgtEl>
                                          <p:spTgt spid="30"/>
                                        </p:tgtEl>
                                      </p:cBhvr>
                                    </p:animEffect>
                                  </p:childTnLst>
                                </p:cTn>
                              </p:par>
                              <p:par>
                                <p:cTn id="37" presetID="2" presetClass="entr" presetSubtype="8"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0-#ppt_w/2"/>
                                          </p:val>
                                        </p:tav>
                                        <p:tav tm="100000">
                                          <p:val>
                                            <p:strVal val="#ppt_x"/>
                                          </p:val>
                                        </p:tav>
                                      </p:tavLst>
                                    </p:anim>
                                    <p:anim calcmode="lin" valueType="num">
                                      <p:cBhvr additive="base">
                                        <p:cTn id="40" dur="500" fill="hold"/>
                                        <p:tgtEl>
                                          <p:spTgt spid="13"/>
                                        </p:tgtEl>
                                        <p:attrNameLst>
                                          <p:attrName>ppt_y</p:attrName>
                                        </p:attrNameLst>
                                      </p:cBhvr>
                                      <p:tavLst>
                                        <p:tav tm="0">
                                          <p:val>
                                            <p:strVal val="#ppt_y"/>
                                          </p:val>
                                        </p:tav>
                                        <p:tav tm="100000">
                                          <p:val>
                                            <p:strVal val="#ppt_y"/>
                                          </p:val>
                                        </p:tav>
                                      </p:tavLst>
                                    </p:anim>
                                  </p:childTnLst>
                                </p:cTn>
                              </p:par>
                              <p:par>
                                <p:cTn id="41" presetID="12" presetClass="entr" presetSubtype="2" fill="hold" grpId="0" nodeType="withEffect">
                                  <p:stCondLst>
                                    <p:cond delay="0"/>
                                  </p:stCondLst>
                                  <p:childTnLst>
                                    <p:set>
                                      <p:cBhvr>
                                        <p:cTn id="42" dur="1" fill="hold">
                                          <p:stCondLst>
                                            <p:cond delay="0"/>
                                          </p:stCondLst>
                                        </p:cTn>
                                        <p:tgtEl>
                                          <p:spTgt spid="31"/>
                                        </p:tgtEl>
                                        <p:attrNameLst>
                                          <p:attrName>style.visibility</p:attrName>
                                        </p:attrNameLst>
                                      </p:cBhvr>
                                      <p:to>
                                        <p:strVal val="visible"/>
                                      </p:to>
                                    </p:set>
                                    <p:anim calcmode="lin" valueType="num">
                                      <p:cBhvr additive="base">
                                        <p:cTn id="43" dur="500"/>
                                        <p:tgtEl>
                                          <p:spTgt spid="31"/>
                                        </p:tgtEl>
                                        <p:attrNameLst>
                                          <p:attrName>ppt_x</p:attrName>
                                        </p:attrNameLst>
                                      </p:cBhvr>
                                      <p:tavLst>
                                        <p:tav tm="0">
                                          <p:val>
                                            <p:strVal val="#ppt_x+#ppt_w*1.125000"/>
                                          </p:val>
                                        </p:tav>
                                        <p:tav tm="100000">
                                          <p:val>
                                            <p:strVal val="#ppt_x"/>
                                          </p:val>
                                        </p:tav>
                                      </p:tavLst>
                                    </p:anim>
                                    <p:animEffect transition="in" filter="wipe(left)">
                                      <p:cBhvr>
                                        <p:cTn id="44" dur="500"/>
                                        <p:tgtEl>
                                          <p:spTgt spid="31"/>
                                        </p:tgtEl>
                                      </p:cBhvr>
                                    </p:animEffect>
                                  </p:childTnLst>
                                </p:cTn>
                              </p:par>
                              <p:par>
                                <p:cTn id="45" presetID="2" presetClass="entr" presetSubtype="8"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0-#ppt_w/2"/>
                                          </p:val>
                                        </p:tav>
                                        <p:tav tm="100000">
                                          <p:val>
                                            <p:strVal val="#ppt_x"/>
                                          </p:val>
                                        </p:tav>
                                      </p:tavLst>
                                    </p:anim>
                                    <p:anim calcmode="lin" valueType="num">
                                      <p:cBhvr additive="base">
                                        <p:cTn id="48" dur="500" fill="hold"/>
                                        <p:tgtEl>
                                          <p:spTgt spid="14"/>
                                        </p:tgtEl>
                                        <p:attrNameLst>
                                          <p:attrName>ppt_y</p:attrName>
                                        </p:attrNameLst>
                                      </p:cBhvr>
                                      <p:tavLst>
                                        <p:tav tm="0">
                                          <p:val>
                                            <p:strVal val="#ppt_y"/>
                                          </p:val>
                                        </p:tav>
                                        <p:tav tm="100000">
                                          <p:val>
                                            <p:strVal val="#ppt_y"/>
                                          </p:val>
                                        </p:tav>
                                      </p:tavLst>
                                    </p:anim>
                                  </p:childTnLst>
                                </p:cTn>
                              </p:par>
                              <p:par>
                                <p:cTn id="49" presetID="12" presetClass="entr" presetSubtype="2"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additive="base">
                                        <p:cTn id="51" dur="500"/>
                                        <p:tgtEl>
                                          <p:spTgt spid="32"/>
                                        </p:tgtEl>
                                        <p:attrNameLst>
                                          <p:attrName>ppt_x</p:attrName>
                                        </p:attrNameLst>
                                      </p:cBhvr>
                                      <p:tavLst>
                                        <p:tav tm="0">
                                          <p:val>
                                            <p:strVal val="#ppt_x+#ppt_w*1.125000"/>
                                          </p:val>
                                        </p:tav>
                                        <p:tav tm="100000">
                                          <p:val>
                                            <p:strVal val="#ppt_x"/>
                                          </p:val>
                                        </p:tav>
                                      </p:tavLst>
                                    </p:anim>
                                    <p:animEffect transition="in" filter="wipe(left)">
                                      <p:cBhvr>
                                        <p:cTn id="5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1" animBg="1"/>
      <p:bldP spid="10" grpId="0" animBg="1"/>
      <p:bldP spid="11" grpId="0" animBg="1"/>
      <p:bldP spid="12" grpId="0" animBg="1"/>
      <p:bldP spid="13" grpId="0" animBg="1"/>
      <p:bldP spid="14" grpId="0" animBg="1"/>
      <p:bldP spid="22" grpId="0"/>
      <p:bldP spid="28" grpId="0"/>
      <p:bldP spid="29" grpId="0"/>
      <p:bldP spid="30" grpId="0"/>
      <p:bldP spid="31" grpId="0"/>
      <p:bldP spid="32"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accent4">
            <a:lumMod val="20000"/>
            <a:lumOff val="80000"/>
          </a:schemeClr>
        </a:solidFill>
        <a:effectLst/>
      </p:bgPr>
    </p:bg>
    <p:spTree>
      <p:nvGrpSpPr>
        <p:cNvPr id="1" name="">
          <a:extLst>
            <a:ext uri="{FF2B5EF4-FFF2-40B4-BE49-F238E27FC236}">
              <a16:creationId xmlns:a16="http://schemas.microsoft.com/office/drawing/2014/main" id="{F6052362-80D7-D3D4-A485-34D685C3761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F2B2160-B2DD-B139-E895-5914FB923BEF}"/>
              </a:ext>
            </a:extLst>
          </p:cNvPr>
          <p:cNvSpPr txBox="1"/>
          <p:nvPr/>
        </p:nvSpPr>
        <p:spPr>
          <a:xfrm>
            <a:off x="1206533" y="2122610"/>
            <a:ext cx="2172390" cy="369332"/>
          </a:xfrm>
          <a:prstGeom prst="rect">
            <a:avLst/>
          </a:prstGeom>
          <a:noFill/>
        </p:spPr>
        <p:txBody>
          <a:bodyPr wrap="none" rtlCol="0">
            <a:spAutoFit/>
          </a:bodyPr>
          <a:lstStyle/>
          <a:p>
            <a:pPr algn="ctr"/>
            <a:r>
              <a:rPr lang="en-US" dirty="0">
                <a:solidFill>
                  <a:srgbClr val="44A0AD"/>
                </a:solidFill>
              </a:rPr>
              <a:t>program participant</a:t>
            </a:r>
          </a:p>
        </p:txBody>
      </p:sp>
      <p:sp>
        <p:nvSpPr>
          <p:cNvPr id="3" name="TextBox 2">
            <a:extLst>
              <a:ext uri="{FF2B5EF4-FFF2-40B4-BE49-F238E27FC236}">
                <a16:creationId xmlns:a16="http://schemas.microsoft.com/office/drawing/2014/main" id="{044E8283-4AF4-0F3B-CCAF-BCCEF7A5E934}"/>
              </a:ext>
            </a:extLst>
          </p:cNvPr>
          <p:cNvSpPr txBox="1"/>
          <p:nvPr/>
        </p:nvSpPr>
        <p:spPr>
          <a:xfrm>
            <a:off x="1140193" y="2961171"/>
            <a:ext cx="2273682" cy="1938992"/>
          </a:xfrm>
          <a:prstGeom prst="rect">
            <a:avLst/>
          </a:prstGeom>
          <a:noFill/>
        </p:spPr>
        <p:txBody>
          <a:bodyPr wrap="square" rtlCol="0">
            <a:spAutoFit/>
          </a:bodyPr>
          <a:lstStyle/>
          <a:p>
            <a:pPr algn="ctr"/>
            <a:r>
              <a:rPr lang="en-CA" sz="2000" dirty="0">
                <a:solidFill>
                  <a:schemeClr val="accent4"/>
                </a:solidFill>
                <a:latin typeface="Arial" panose="020B0604020202020204" pitchFamily="34" charset="0"/>
                <a:cs typeface="Arial" panose="020B0604020202020204" pitchFamily="34" charset="0"/>
              </a:rPr>
              <a:t>“It was just all positive, everything: information, friends. Just support.”</a:t>
            </a:r>
            <a:endParaRPr lang="en-US" sz="2000" dirty="0">
              <a:solidFill>
                <a:schemeClr val="accent4"/>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739FDFA3-54BA-FB49-F29B-654B8D862E10}"/>
              </a:ext>
            </a:extLst>
          </p:cNvPr>
          <p:cNvSpPr txBox="1"/>
          <p:nvPr/>
        </p:nvSpPr>
        <p:spPr>
          <a:xfrm>
            <a:off x="788894" y="614348"/>
            <a:ext cx="6096000" cy="184666"/>
          </a:xfrm>
          <a:prstGeom prst="rect">
            <a:avLst/>
          </a:prstGeom>
          <a:noFill/>
        </p:spPr>
        <p:txBody>
          <a:bodyPr wrap="square" lIns="0" tIns="0" rIns="0" bIns="0">
            <a:spAutoFit/>
          </a:bodyPr>
          <a:lstStyle/>
          <a:p>
            <a:r>
              <a:rPr lang="en-CA" sz="1200" b="1" spc="200" dirty="0">
                <a:solidFill>
                  <a:srgbClr val="44A0AD"/>
                </a:solidFill>
                <a:effectLst/>
              </a:rPr>
              <a:t>BACKGROUND</a:t>
            </a:r>
          </a:p>
        </p:txBody>
      </p:sp>
      <p:sp>
        <p:nvSpPr>
          <p:cNvPr id="11" name="TextBox 10">
            <a:extLst>
              <a:ext uri="{FF2B5EF4-FFF2-40B4-BE49-F238E27FC236}">
                <a16:creationId xmlns:a16="http://schemas.microsoft.com/office/drawing/2014/main" id="{48039627-6028-BF8F-C53C-2BEB6F01633A}"/>
              </a:ext>
            </a:extLst>
          </p:cNvPr>
          <p:cNvSpPr txBox="1"/>
          <p:nvPr/>
        </p:nvSpPr>
        <p:spPr>
          <a:xfrm>
            <a:off x="788894" y="868550"/>
            <a:ext cx="6577262" cy="369332"/>
          </a:xfrm>
          <a:prstGeom prst="rect">
            <a:avLst/>
          </a:prstGeom>
          <a:noFill/>
        </p:spPr>
        <p:txBody>
          <a:bodyPr wrap="square" lIns="0" tIns="0" rIns="0" bIns="0">
            <a:spAutoFit/>
          </a:bodyPr>
          <a:lstStyle/>
          <a:p>
            <a:r>
              <a:rPr lang="en-CA" sz="2400" dirty="0">
                <a:solidFill>
                  <a:schemeClr val="accent4"/>
                </a:solidFill>
              </a:rPr>
              <a:t>What participants told us</a:t>
            </a:r>
            <a:endParaRPr lang="en-CA" sz="2400" dirty="0">
              <a:solidFill>
                <a:schemeClr val="accent4"/>
              </a:solidFill>
              <a:effectLst/>
            </a:endParaRPr>
          </a:p>
        </p:txBody>
      </p:sp>
      <p:sp>
        <p:nvSpPr>
          <p:cNvPr id="14" name="Double Bracket 13">
            <a:extLst>
              <a:ext uri="{FF2B5EF4-FFF2-40B4-BE49-F238E27FC236}">
                <a16:creationId xmlns:a16="http://schemas.microsoft.com/office/drawing/2014/main" id="{64C03416-1A89-3DE6-6D1E-A1AAA9E1DC20}"/>
              </a:ext>
            </a:extLst>
          </p:cNvPr>
          <p:cNvSpPr/>
          <p:nvPr/>
        </p:nvSpPr>
        <p:spPr>
          <a:xfrm>
            <a:off x="762000" y="2307275"/>
            <a:ext cx="3030069" cy="3700883"/>
          </a:xfrm>
          <a:prstGeom prst="bracketPair">
            <a:avLst>
              <a:gd name="adj" fmla="val 6604"/>
            </a:avLst>
          </a:prstGeom>
          <a:ln>
            <a:solidFill>
              <a:srgbClr val="44A0AD"/>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16" name="Double Bracket 15">
            <a:extLst>
              <a:ext uri="{FF2B5EF4-FFF2-40B4-BE49-F238E27FC236}">
                <a16:creationId xmlns:a16="http://schemas.microsoft.com/office/drawing/2014/main" id="{692BCA43-3D1C-B889-53CB-C3D85C99F5B4}"/>
              </a:ext>
            </a:extLst>
          </p:cNvPr>
          <p:cNvSpPr/>
          <p:nvPr/>
        </p:nvSpPr>
        <p:spPr>
          <a:xfrm>
            <a:off x="4580965" y="2307275"/>
            <a:ext cx="3031200" cy="3700883"/>
          </a:xfrm>
          <a:prstGeom prst="bracketPair">
            <a:avLst>
              <a:gd name="adj" fmla="val 6604"/>
            </a:avLst>
          </a:prstGeom>
          <a:ln>
            <a:solidFill>
              <a:srgbClr val="44A0AD"/>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17" name="Double Bracket 16">
            <a:extLst>
              <a:ext uri="{FF2B5EF4-FFF2-40B4-BE49-F238E27FC236}">
                <a16:creationId xmlns:a16="http://schemas.microsoft.com/office/drawing/2014/main" id="{9C9CD46C-45A6-E321-19BC-C9D47E554462}"/>
              </a:ext>
            </a:extLst>
          </p:cNvPr>
          <p:cNvSpPr/>
          <p:nvPr/>
        </p:nvSpPr>
        <p:spPr>
          <a:xfrm>
            <a:off x="8386483" y="2307275"/>
            <a:ext cx="3031200" cy="3700883"/>
          </a:xfrm>
          <a:prstGeom prst="bracketPair">
            <a:avLst>
              <a:gd name="adj" fmla="val 6604"/>
            </a:avLst>
          </a:prstGeom>
          <a:ln>
            <a:solidFill>
              <a:srgbClr val="44A0AD"/>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18" name="TextBox 17">
            <a:extLst>
              <a:ext uri="{FF2B5EF4-FFF2-40B4-BE49-F238E27FC236}">
                <a16:creationId xmlns:a16="http://schemas.microsoft.com/office/drawing/2014/main" id="{ED10D129-CD08-ADEA-8F40-E03E2422F6A3}"/>
              </a:ext>
            </a:extLst>
          </p:cNvPr>
          <p:cNvSpPr txBox="1"/>
          <p:nvPr/>
        </p:nvSpPr>
        <p:spPr>
          <a:xfrm>
            <a:off x="5095407" y="2122610"/>
            <a:ext cx="2005677" cy="369332"/>
          </a:xfrm>
          <a:prstGeom prst="rect">
            <a:avLst/>
          </a:prstGeom>
          <a:noFill/>
        </p:spPr>
        <p:txBody>
          <a:bodyPr wrap="none" rtlCol="0">
            <a:spAutoFit/>
          </a:bodyPr>
          <a:lstStyle/>
          <a:p>
            <a:pPr algn="ctr"/>
            <a:r>
              <a:rPr lang="en-US" dirty="0">
                <a:solidFill>
                  <a:srgbClr val="44A0AD"/>
                </a:solidFill>
              </a:rPr>
              <a:t>clinical supervisor</a:t>
            </a:r>
          </a:p>
        </p:txBody>
      </p:sp>
      <p:sp>
        <p:nvSpPr>
          <p:cNvPr id="19" name="TextBox 18">
            <a:extLst>
              <a:ext uri="{FF2B5EF4-FFF2-40B4-BE49-F238E27FC236}">
                <a16:creationId xmlns:a16="http://schemas.microsoft.com/office/drawing/2014/main" id="{B05CA544-C9F0-EACB-314F-07B398B325F9}"/>
              </a:ext>
            </a:extLst>
          </p:cNvPr>
          <p:cNvSpPr txBox="1"/>
          <p:nvPr/>
        </p:nvSpPr>
        <p:spPr>
          <a:xfrm>
            <a:off x="4959724" y="2961171"/>
            <a:ext cx="2273682" cy="1938992"/>
          </a:xfrm>
          <a:prstGeom prst="rect">
            <a:avLst/>
          </a:prstGeom>
          <a:noFill/>
        </p:spPr>
        <p:txBody>
          <a:bodyPr wrap="square" rtlCol="0">
            <a:spAutoFit/>
          </a:bodyPr>
          <a:lstStyle/>
          <a:p>
            <a:pPr algn="ctr"/>
            <a:r>
              <a:rPr lang="en-CA" sz="2000" dirty="0">
                <a:solidFill>
                  <a:schemeClr val="accent4"/>
                </a:solidFill>
                <a:latin typeface="Arial" panose="020B0604020202020204" pitchFamily="34" charset="0"/>
                <a:cs typeface="Arial" panose="020B0604020202020204" pitchFamily="34" charset="0"/>
              </a:rPr>
              <a:t>“I was a little surprised at how fast the group cohesiveness and openness to the topic developed.”</a:t>
            </a:r>
            <a:endParaRPr lang="en-US" sz="2000" dirty="0">
              <a:solidFill>
                <a:schemeClr val="accent4"/>
              </a:solidFill>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51258E41-363E-B9D2-43B0-CFE429366B91}"/>
              </a:ext>
            </a:extLst>
          </p:cNvPr>
          <p:cNvSpPr txBox="1"/>
          <p:nvPr/>
        </p:nvSpPr>
        <p:spPr>
          <a:xfrm>
            <a:off x="8774809" y="2961171"/>
            <a:ext cx="2254549" cy="2554545"/>
          </a:xfrm>
          <a:prstGeom prst="rect">
            <a:avLst/>
          </a:prstGeom>
          <a:noFill/>
        </p:spPr>
        <p:txBody>
          <a:bodyPr wrap="square" rtlCol="0">
            <a:spAutoFit/>
          </a:bodyPr>
          <a:lstStyle/>
          <a:p>
            <a:pPr algn="ctr"/>
            <a:r>
              <a:rPr lang="en-CA" sz="2000" dirty="0">
                <a:solidFill>
                  <a:schemeClr val="accent4"/>
                </a:solidFill>
                <a:latin typeface="Arial" panose="020B0604020202020204" pitchFamily="34" charset="0"/>
                <a:cs typeface="Arial" panose="020B0604020202020204" pitchFamily="34" charset="0"/>
              </a:rPr>
              <a:t>“It was nice to know that, with ourselves anyway, we didn’t have to hide, we didn’t have to pretend we were somebody else.” </a:t>
            </a:r>
            <a:endParaRPr lang="en-US" sz="2000" dirty="0">
              <a:solidFill>
                <a:schemeClr val="accent4"/>
              </a:solidFill>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754FCEB1-2530-CCD2-BEBD-D85AE821CADE}"/>
              </a:ext>
            </a:extLst>
          </p:cNvPr>
          <p:cNvSpPr txBox="1"/>
          <p:nvPr/>
        </p:nvSpPr>
        <p:spPr>
          <a:xfrm>
            <a:off x="8831011" y="2122610"/>
            <a:ext cx="2172390" cy="369332"/>
          </a:xfrm>
          <a:prstGeom prst="rect">
            <a:avLst/>
          </a:prstGeom>
          <a:noFill/>
        </p:spPr>
        <p:txBody>
          <a:bodyPr wrap="none" rtlCol="0">
            <a:spAutoFit/>
          </a:bodyPr>
          <a:lstStyle/>
          <a:p>
            <a:pPr algn="ctr"/>
            <a:r>
              <a:rPr lang="en-US" dirty="0">
                <a:solidFill>
                  <a:srgbClr val="44A0AD"/>
                </a:solidFill>
              </a:rPr>
              <a:t>program participant</a:t>
            </a:r>
          </a:p>
        </p:txBody>
      </p:sp>
      <p:sp>
        <p:nvSpPr>
          <p:cNvPr id="30" name="TextBox 29">
            <a:extLst>
              <a:ext uri="{FF2B5EF4-FFF2-40B4-BE49-F238E27FC236}">
                <a16:creationId xmlns:a16="http://schemas.microsoft.com/office/drawing/2014/main" id="{05B170EC-C7AB-14CF-ABAF-5E8C8E99F255}"/>
              </a:ext>
            </a:extLst>
          </p:cNvPr>
          <p:cNvSpPr txBox="1"/>
          <p:nvPr/>
        </p:nvSpPr>
        <p:spPr>
          <a:xfrm>
            <a:off x="4278060" y="660515"/>
            <a:ext cx="7156006" cy="138499"/>
          </a:xfrm>
          <a:prstGeom prst="rect">
            <a:avLst/>
          </a:prstGeom>
          <a:noFill/>
        </p:spPr>
        <p:txBody>
          <a:bodyPr wrap="square" lIns="0" tIns="0" rIns="0" bIns="0" anchor="b">
            <a:spAutoFit/>
          </a:bodyPr>
          <a:lstStyle/>
          <a:p>
            <a:pPr algn="r">
              <a:spcBef>
                <a:spcPts val="2400"/>
              </a:spcBef>
            </a:pPr>
            <a:r>
              <a:rPr lang="en-US" sz="900" spc="100" dirty="0">
                <a:solidFill>
                  <a:schemeClr val="accent4">
                    <a:lumMod val="60000"/>
                    <a:lumOff val="40000"/>
                  </a:schemeClr>
                </a:solidFill>
                <a:cs typeface="Arial Hebrew" pitchFamily="2" charset="-79"/>
              </a:rPr>
              <a:t>SCALING AND SUSTAINING PEER SUPPORT GROUPS FOR SUBSTANCE-AFFECTED FAMILIES</a:t>
            </a:r>
          </a:p>
        </p:txBody>
      </p:sp>
    </p:spTree>
    <p:extLst>
      <p:ext uri="{BB962C8B-B14F-4D97-AF65-F5344CB8AC3E}">
        <p14:creationId xmlns:p14="http://schemas.microsoft.com/office/powerpoint/2010/main" val="47002854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par>
                          <p:cTn id="7" fill="hold">
                            <p:stCondLst>
                              <p:cond delay="0"/>
                            </p:stCondLst>
                            <p:childTnLst>
                              <p:par>
                                <p:cTn id="8" presetID="22" presetClass="entr" presetSubtype="1" fill="hold" grpId="0" nodeType="after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up)">
                                      <p:cBhvr>
                                        <p:cTn id="10" dur="500"/>
                                        <p:tgtEl>
                                          <p:spTgt spid="14"/>
                                        </p:tgtEl>
                                      </p:cBhvr>
                                    </p:animEffect>
                                  </p:childTnLst>
                                </p:cTn>
                              </p:par>
                            </p:childTnLst>
                          </p:cTn>
                        </p:par>
                        <p:par>
                          <p:cTn id="11" fill="hold">
                            <p:stCondLst>
                              <p:cond delay="500"/>
                            </p:stCondLst>
                            <p:childTnLst>
                              <p:par>
                                <p:cTn id="12" presetID="23" presetClass="entr" presetSubtype="16"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8"/>
                                        </p:tgtEl>
                                        <p:attrNameLst>
                                          <p:attrName>style.visibility</p:attrName>
                                        </p:attrNameLst>
                                      </p:cBhvr>
                                      <p:to>
                                        <p:strVal val="visible"/>
                                      </p:to>
                                    </p:set>
                                  </p:childTnLst>
                                </p:cTn>
                              </p:par>
                            </p:childTnLst>
                          </p:cTn>
                        </p:par>
                        <p:par>
                          <p:cTn id="20" fill="hold">
                            <p:stCondLst>
                              <p:cond delay="0"/>
                            </p:stCondLst>
                            <p:childTnLst>
                              <p:par>
                                <p:cTn id="21" presetID="22" presetClass="entr" presetSubtype="1"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up)">
                                      <p:cBhvr>
                                        <p:cTn id="23" dur="500"/>
                                        <p:tgtEl>
                                          <p:spTgt spid="16"/>
                                        </p:tgtEl>
                                      </p:cBhvr>
                                    </p:animEffect>
                                  </p:childTnLst>
                                </p:cTn>
                              </p:par>
                            </p:childTnLst>
                          </p:cTn>
                        </p:par>
                        <p:par>
                          <p:cTn id="24" fill="hold">
                            <p:stCondLst>
                              <p:cond delay="500"/>
                            </p:stCondLst>
                            <p:childTnLst>
                              <p:par>
                                <p:cTn id="25" presetID="23" presetClass="entr" presetSubtype="16"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500" fill="hold"/>
                                        <p:tgtEl>
                                          <p:spTgt spid="19"/>
                                        </p:tgtEl>
                                        <p:attrNameLst>
                                          <p:attrName>ppt_w</p:attrName>
                                        </p:attrNameLst>
                                      </p:cBhvr>
                                      <p:tavLst>
                                        <p:tav tm="0">
                                          <p:val>
                                            <p:fltVal val="0"/>
                                          </p:val>
                                        </p:tav>
                                        <p:tav tm="100000">
                                          <p:val>
                                            <p:strVal val="#ppt_w"/>
                                          </p:val>
                                        </p:tav>
                                      </p:tavLst>
                                    </p:anim>
                                    <p:anim calcmode="lin" valueType="num">
                                      <p:cBhvr>
                                        <p:cTn id="28" dur="500" fill="hold"/>
                                        <p:tgtEl>
                                          <p:spTgt spid="19"/>
                                        </p:tgtEl>
                                        <p:attrNameLst>
                                          <p:attrName>ppt_h</p:attrName>
                                        </p:attrNameLst>
                                      </p:cBhvr>
                                      <p:tavLst>
                                        <p:tav tm="0">
                                          <p:val>
                                            <p:fltVal val="0"/>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childTnLst>
                          </p:cTn>
                        </p:par>
                        <p:par>
                          <p:cTn id="33" fill="hold">
                            <p:stCondLst>
                              <p:cond delay="0"/>
                            </p:stCondLst>
                            <p:childTnLst>
                              <p:par>
                                <p:cTn id="34" presetID="22" presetClass="entr" presetSubtype="1"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wipe(up)">
                                      <p:cBhvr>
                                        <p:cTn id="36" dur="500"/>
                                        <p:tgtEl>
                                          <p:spTgt spid="17"/>
                                        </p:tgtEl>
                                      </p:cBhvr>
                                    </p:animEffect>
                                  </p:childTnLst>
                                </p:cTn>
                              </p:par>
                            </p:childTnLst>
                          </p:cTn>
                        </p:par>
                        <p:par>
                          <p:cTn id="37" fill="hold">
                            <p:stCondLst>
                              <p:cond delay="500"/>
                            </p:stCondLst>
                            <p:childTnLst>
                              <p:par>
                                <p:cTn id="38" presetID="23" presetClass="entr" presetSubtype="16" fill="hold" grpId="0" nodeType="afterEffect">
                                  <p:stCondLst>
                                    <p:cond delay="0"/>
                                  </p:stCondLst>
                                  <p:childTnLst>
                                    <p:set>
                                      <p:cBhvr>
                                        <p:cTn id="39" dur="1" fill="hold">
                                          <p:stCondLst>
                                            <p:cond delay="0"/>
                                          </p:stCondLst>
                                        </p:cTn>
                                        <p:tgtEl>
                                          <p:spTgt spid="21"/>
                                        </p:tgtEl>
                                        <p:attrNameLst>
                                          <p:attrName>style.visibility</p:attrName>
                                        </p:attrNameLst>
                                      </p:cBhvr>
                                      <p:to>
                                        <p:strVal val="visible"/>
                                      </p:to>
                                    </p:set>
                                    <p:anim calcmode="lin" valueType="num">
                                      <p:cBhvr>
                                        <p:cTn id="40" dur="500" fill="hold"/>
                                        <p:tgtEl>
                                          <p:spTgt spid="21"/>
                                        </p:tgtEl>
                                        <p:attrNameLst>
                                          <p:attrName>ppt_w</p:attrName>
                                        </p:attrNameLst>
                                      </p:cBhvr>
                                      <p:tavLst>
                                        <p:tav tm="0">
                                          <p:val>
                                            <p:fltVal val="0"/>
                                          </p:val>
                                        </p:tav>
                                        <p:tav tm="100000">
                                          <p:val>
                                            <p:strVal val="#ppt_w"/>
                                          </p:val>
                                        </p:tav>
                                      </p:tavLst>
                                    </p:anim>
                                    <p:anim calcmode="lin" valueType="num">
                                      <p:cBhvr>
                                        <p:cTn id="41" dur="500" fill="hold"/>
                                        <p:tgtEl>
                                          <p:spTgt spid="2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P spid="3" grpId="0"/>
      <p:bldP spid="14" grpId="0" animBg="1"/>
      <p:bldP spid="16" grpId="0" animBg="1"/>
      <p:bldP spid="17" grpId="0" animBg="1"/>
      <p:bldP spid="18" grpId="0"/>
      <p:bldP spid="19" grpId="0"/>
      <p:bldP spid="21" grpId="0"/>
      <p:bldP spid="22"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name="Slide 9">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0DD83D6-1CE4-29C1-6891-21757C3EB6EB}"/>
              </a:ext>
            </a:extLst>
          </p:cNvPr>
          <p:cNvSpPr txBox="1"/>
          <p:nvPr/>
        </p:nvSpPr>
        <p:spPr>
          <a:xfrm>
            <a:off x="1363710" y="2195676"/>
            <a:ext cx="9464580" cy="707886"/>
          </a:xfrm>
          <a:prstGeom prst="rect">
            <a:avLst/>
          </a:prstGeom>
          <a:noFill/>
        </p:spPr>
        <p:txBody>
          <a:bodyPr wrap="square" rtlCol="0">
            <a:spAutoFit/>
          </a:bodyPr>
          <a:lstStyle/>
          <a:p>
            <a:r>
              <a:rPr lang="en-US" sz="2000" dirty="0">
                <a:solidFill>
                  <a:schemeClr val="accent4"/>
                </a:solidFill>
              </a:rPr>
              <a:t>When offered in combination with structured and relational approaches, peer support appears highly acceptable.</a:t>
            </a:r>
          </a:p>
        </p:txBody>
      </p:sp>
      <p:sp>
        <p:nvSpPr>
          <p:cNvPr id="3" name="TextBox 2">
            <a:extLst>
              <a:ext uri="{FF2B5EF4-FFF2-40B4-BE49-F238E27FC236}">
                <a16:creationId xmlns:a16="http://schemas.microsoft.com/office/drawing/2014/main" id="{5765E637-C6A6-B8BC-F439-B267D351ABDE}"/>
              </a:ext>
            </a:extLst>
          </p:cNvPr>
          <p:cNvSpPr txBox="1"/>
          <p:nvPr/>
        </p:nvSpPr>
        <p:spPr>
          <a:xfrm>
            <a:off x="1363710" y="3140687"/>
            <a:ext cx="9464580" cy="707886"/>
          </a:xfrm>
          <a:prstGeom prst="rect">
            <a:avLst/>
          </a:prstGeom>
          <a:noFill/>
        </p:spPr>
        <p:txBody>
          <a:bodyPr wrap="square" rtlCol="0">
            <a:spAutoFit/>
          </a:bodyPr>
          <a:lstStyle/>
          <a:p>
            <a:r>
              <a:rPr lang="en-US" sz="2000" dirty="0">
                <a:solidFill>
                  <a:schemeClr val="accent4"/>
                </a:solidFill>
              </a:rPr>
              <a:t>Participants value both expertise and lived experience, deriving benefits from both working in tandem.</a:t>
            </a:r>
          </a:p>
        </p:txBody>
      </p:sp>
      <p:sp>
        <p:nvSpPr>
          <p:cNvPr id="4" name="TextBox 3">
            <a:extLst>
              <a:ext uri="{FF2B5EF4-FFF2-40B4-BE49-F238E27FC236}">
                <a16:creationId xmlns:a16="http://schemas.microsoft.com/office/drawing/2014/main" id="{DE80A9FF-7960-5D0C-D3EE-1B09C2C3557D}"/>
              </a:ext>
            </a:extLst>
          </p:cNvPr>
          <p:cNvSpPr txBox="1"/>
          <p:nvPr/>
        </p:nvSpPr>
        <p:spPr>
          <a:xfrm>
            <a:off x="1363710" y="4085698"/>
            <a:ext cx="9464580" cy="707886"/>
          </a:xfrm>
          <a:prstGeom prst="rect">
            <a:avLst/>
          </a:prstGeom>
          <a:noFill/>
        </p:spPr>
        <p:txBody>
          <a:bodyPr wrap="square" rtlCol="0">
            <a:spAutoFit/>
          </a:bodyPr>
          <a:lstStyle/>
          <a:p>
            <a:r>
              <a:rPr lang="en-US" sz="2000" dirty="0">
                <a:solidFill>
                  <a:schemeClr val="accent4"/>
                </a:solidFill>
              </a:rPr>
              <a:t>Families were asking for more, not less—repeatedly expressing a need for additional education and ongoing connection and support.</a:t>
            </a:r>
          </a:p>
        </p:txBody>
      </p:sp>
      <p:sp>
        <p:nvSpPr>
          <p:cNvPr id="6" name="TextBox 5">
            <a:extLst>
              <a:ext uri="{FF2B5EF4-FFF2-40B4-BE49-F238E27FC236}">
                <a16:creationId xmlns:a16="http://schemas.microsoft.com/office/drawing/2014/main" id="{0B568477-F725-92B6-6373-0753934B5EEB}"/>
              </a:ext>
            </a:extLst>
          </p:cNvPr>
          <p:cNvSpPr txBox="1"/>
          <p:nvPr/>
        </p:nvSpPr>
        <p:spPr>
          <a:xfrm>
            <a:off x="1363710" y="5030709"/>
            <a:ext cx="9464580" cy="400110"/>
          </a:xfrm>
          <a:prstGeom prst="rect">
            <a:avLst/>
          </a:prstGeom>
          <a:noFill/>
        </p:spPr>
        <p:txBody>
          <a:bodyPr wrap="square" rtlCol="0">
            <a:spAutoFit/>
          </a:bodyPr>
          <a:lstStyle/>
          <a:p>
            <a:r>
              <a:rPr lang="en-US" sz="2000" dirty="0">
                <a:solidFill>
                  <a:schemeClr val="accent4"/>
                </a:solidFill>
              </a:rPr>
              <a:t>The SSICS model remains highly salient.</a:t>
            </a:r>
          </a:p>
        </p:txBody>
      </p:sp>
      <p:sp>
        <p:nvSpPr>
          <p:cNvPr id="7" name="TextBox 6">
            <a:extLst>
              <a:ext uri="{FF2B5EF4-FFF2-40B4-BE49-F238E27FC236}">
                <a16:creationId xmlns:a16="http://schemas.microsoft.com/office/drawing/2014/main" id="{56761111-54A3-1F71-3A6F-C65FBCD32C2B}"/>
              </a:ext>
            </a:extLst>
          </p:cNvPr>
          <p:cNvSpPr txBox="1"/>
          <p:nvPr/>
        </p:nvSpPr>
        <p:spPr>
          <a:xfrm>
            <a:off x="788894" y="614348"/>
            <a:ext cx="6096000" cy="184666"/>
          </a:xfrm>
          <a:prstGeom prst="rect">
            <a:avLst/>
          </a:prstGeom>
          <a:noFill/>
        </p:spPr>
        <p:txBody>
          <a:bodyPr wrap="square" lIns="0" tIns="0" rIns="0" bIns="0">
            <a:spAutoFit/>
          </a:bodyPr>
          <a:lstStyle/>
          <a:p>
            <a:r>
              <a:rPr lang="en-CA" sz="1200" b="1" spc="200" dirty="0">
                <a:solidFill>
                  <a:srgbClr val="44A0AD"/>
                </a:solidFill>
                <a:effectLst/>
              </a:rPr>
              <a:t>KEY LESSONS</a:t>
            </a:r>
          </a:p>
        </p:txBody>
      </p:sp>
      <p:sp>
        <p:nvSpPr>
          <p:cNvPr id="10" name="Double Bracket 9">
            <a:extLst>
              <a:ext uri="{FF2B5EF4-FFF2-40B4-BE49-F238E27FC236}">
                <a16:creationId xmlns:a16="http://schemas.microsoft.com/office/drawing/2014/main" id="{615971C4-AE46-DFCA-05A7-1B34695D74AB}"/>
              </a:ext>
            </a:extLst>
          </p:cNvPr>
          <p:cNvSpPr/>
          <p:nvPr/>
        </p:nvSpPr>
        <p:spPr>
          <a:xfrm>
            <a:off x="762000" y="2307276"/>
            <a:ext cx="10655684" cy="3004312"/>
          </a:xfrm>
          <a:prstGeom prst="bracketPair">
            <a:avLst>
              <a:gd name="adj" fmla="val 6604"/>
            </a:avLst>
          </a:prstGeom>
          <a:ln>
            <a:solidFill>
              <a:srgbClr val="44A0AD"/>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11" name="TextBox 10">
            <a:extLst>
              <a:ext uri="{FF2B5EF4-FFF2-40B4-BE49-F238E27FC236}">
                <a16:creationId xmlns:a16="http://schemas.microsoft.com/office/drawing/2014/main" id="{D5A604C2-6489-8F67-9159-400096566879}"/>
              </a:ext>
            </a:extLst>
          </p:cNvPr>
          <p:cNvSpPr txBox="1"/>
          <p:nvPr/>
        </p:nvSpPr>
        <p:spPr>
          <a:xfrm>
            <a:off x="4278060" y="660515"/>
            <a:ext cx="7156006" cy="138499"/>
          </a:xfrm>
          <a:prstGeom prst="rect">
            <a:avLst/>
          </a:prstGeom>
          <a:noFill/>
        </p:spPr>
        <p:txBody>
          <a:bodyPr wrap="square" lIns="0" tIns="0" rIns="0" bIns="0" anchor="b">
            <a:spAutoFit/>
          </a:bodyPr>
          <a:lstStyle/>
          <a:p>
            <a:pPr algn="r">
              <a:spcBef>
                <a:spcPts val="2400"/>
              </a:spcBef>
            </a:pPr>
            <a:r>
              <a:rPr lang="en-US" sz="900" spc="100" dirty="0">
                <a:solidFill>
                  <a:schemeClr val="accent4">
                    <a:lumMod val="60000"/>
                    <a:lumOff val="40000"/>
                  </a:schemeClr>
                </a:solidFill>
                <a:cs typeface="Arial Hebrew" pitchFamily="2" charset="-79"/>
              </a:rPr>
              <a:t>SCALING AND SUSTAINING PEER SUPPORT GROUPS FOR SUBSTANCE-AFFECTED FAMILIES</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ppt_x</p:attrName>
                                        </p:attrNameLst>
                                      </p:cBhvr>
                                      <p:tavLst>
                                        <p:tav tm="0">
                                          <p:val>
                                            <p:strVal val="#ppt_x-#ppt_w*1.125000"/>
                                          </p:val>
                                        </p:tav>
                                        <p:tav tm="100000">
                                          <p:val>
                                            <p:strVal val="#ppt_x"/>
                                          </p:val>
                                        </p:tav>
                                      </p:tavLst>
                                    </p:anim>
                                    <p:animEffect transition="in" filter="wipe(right)">
                                      <p:cBhvr>
                                        <p:cTn id="8" dur="500"/>
                                        <p:tgtEl>
                                          <p:spTgt spid="2"/>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ppt_x</p:attrName>
                                        </p:attrNameLst>
                                      </p:cBhvr>
                                      <p:tavLst>
                                        <p:tav tm="0">
                                          <p:val>
                                            <p:strVal val="#ppt_x-#ppt_w*1.125000"/>
                                          </p:val>
                                        </p:tav>
                                        <p:tav tm="100000">
                                          <p:val>
                                            <p:strVal val="#ppt_x"/>
                                          </p:val>
                                        </p:tav>
                                      </p:tavLst>
                                    </p:anim>
                                    <p:animEffect transition="in" filter="wipe(right)">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p:tgtEl>
                                          <p:spTgt spid="4"/>
                                        </p:tgtEl>
                                        <p:attrNameLst>
                                          <p:attrName>ppt_x</p:attrName>
                                        </p:attrNameLst>
                                      </p:cBhvr>
                                      <p:tavLst>
                                        <p:tav tm="0">
                                          <p:val>
                                            <p:strVal val="#ppt_x-#ppt_w*1.125000"/>
                                          </p:val>
                                        </p:tav>
                                        <p:tav tm="100000">
                                          <p:val>
                                            <p:strVal val="#ppt_x"/>
                                          </p:val>
                                        </p:tav>
                                      </p:tavLst>
                                    </p:anim>
                                    <p:animEffect transition="in" filter="wipe(right)">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8"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p:tgtEl>
                                          <p:spTgt spid="6"/>
                                        </p:tgtEl>
                                        <p:attrNameLst>
                                          <p:attrName>ppt_x</p:attrName>
                                        </p:attrNameLst>
                                      </p:cBhvr>
                                      <p:tavLst>
                                        <p:tav tm="0">
                                          <p:val>
                                            <p:strVal val="#ppt_x-#ppt_w*1.125000"/>
                                          </p:val>
                                        </p:tav>
                                        <p:tav tm="100000">
                                          <p:val>
                                            <p:strVal val="#ppt_x"/>
                                          </p:val>
                                        </p:tav>
                                      </p:tavLst>
                                    </p:anim>
                                    <p:animEffect transition="in" filter="wipe(right)">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accent4">
            <a:lumMod val="20000"/>
            <a:lumOff val="80000"/>
          </a:schemeClr>
        </a:solidFill>
        <a:effectLst/>
      </p:bgPr>
    </p:bg>
    <p:spTree>
      <p:nvGrpSpPr>
        <p:cNvPr id="1" name="">
          <a:extLst>
            <a:ext uri="{FF2B5EF4-FFF2-40B4-BE49-F238E27FC236}">
              <a16:creationId xmlns:a16="http://schemas.microsoft.com/office/drawing/2014/main" id="{5DDAE5B0-DCAA-019C-5178-0C7FBC25C6C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6FC06C82-FCE6-0672-BCEE-E597F81F7201}"/>
              </a:ext>
            </a:extLst>
          </p:cNvPr>
          <p:cNvSpPr txBox="1"/>
          <p:nvPr/>
        </p:nvSpPr>
        <p:spPr>
          <a:xfrm>
            <a:off x="788894" y="614348"/>
            <a:ext cx="6096000" cy="184666"/>
          </a:xfrm>
          <a:prstGeom prst="rect">
            <a:avLst/>
          </a:prstGeom>
          <a:noFill/>
        </p:spPr>
        <p:txBody>
          <a:bodyPr wrap="square" lIns="0" tIns="0" rIns="0" bIns="0">
            <a:spAutoFit/>
          </a:bodyPr>
          <a:lstStyle/>
          <a:p>
            <a:r>
              <a:rPr lang="en-CA" sz="1200" b="1" spc="200" dirty="0">
                <a:solidFill>
                  <a:srgbClr val="44A0AD"/>
                </a:solidFill>
                <a:effectLst/>
              </a:rPr>
              <a:t>IMPLICATIONS</a:t>
            </a:r>
          </a:p>
        </p:txBody>
      </p:sp>
      <p:sp>
        <p:nvSpPr>
          <p:cNvPr id="2" name="TextBox 1">
            <a:extLst>
              <a:ext uri="{FF2B5EF4-FFF2-40B4-BE49-F238E27FC236}">
                <a16:creationId xmlns:a16="http://schemas.microsoft.com/office/drawing/2014/main" id="{0CDE1B4A-521C-78C1-898D-06D325695BA9}"/>
              </a:ext>
            </a:extLst>
          </p:cNvPr>
          <p:cNvSpPr txBox="1"/>
          <p:nvPr/>
        </p:nvSpPr>
        <p:spPr>
          <a:xfrm>
            <a:off x="788894" y="1294005"/>
            <a:ext cx="4893431" cy="2308324"/>
          </a:xfrm>
          <a:prstGeom prst="rect">
            <a:avLst/>
          </a:prstGeom>
          <a:noFill/>
        </p:spPr>
        <p:txBody>
          <a:bodyPr wrap="square" lIns="0" tIns="0" rIns="0" bIns="0" rtlCol="0">
            <a:spAutoFit/>
          </a:bodyPr>
          <a:lstStyle/>
          <a:p>
            <a:r>
              <a:rPr lang="en-CA" sz="3000" i="0" dirty="0">
                <a:solidFill>
                  <a:schemeClr val="accent4">
                    <a:lumMod val="60000"/>
                    <a:lumOff val="40000"/>
                  </a:schemeClr>
                </a:solidFill>
                <a:effectLst/>
              </a:rPr>
              <a:t>How do we scale and sustain this intervention without losing the relational mechanisms that appear </a:t>
            </a:r>
            <a:br>
              <a:rPr lang="en-CA" sz="3000" i="0" dirty="0">
                <a:solidFill>
                  <a:schemeClr val="accent4">
                    <a:lumMod val="60000"/>
                    <a:lumOff val="40000"/>
                  </a:schemeClr>
                </a:solidFill>
                <a:effectLst/>
              </a:rPr>
            </a:br>
            <a:r>
              <a:rPr lang="en-CA" sz="3000" i="0" dirty="0">
                <a:solidFill>
                  <a:schemeClr val="accent4">
                    <a:lumMod val="60000"/>
                    <a:lumOff val="40000"/>
                  </a:schemeClr>
                </a:solidFill>
                <a:effectLst/>
              </a:rPr>
              <a:t>to generate benefits?</a:t>
            </a:r>
          </a:p>
        </p:txBody>
      </p:sp>
      <p:sp>
        <p:nvSpPr>
          <p:cNvPr id="3" name="TextBox 2">
            <a:extLst>
              <a:ext uri="{FF2B5EF4-FFF2-40B4-BE49-F238E27FC236}">
                <a16:creationId xmlns:a16="http://schemas.microsoft.com/office/drawing/2014/main" id="{291CE5F2-074E-D408-AC0A-ECFE4BC64823}"/>
              </a:ext>
            </a:extLst>
          </p:cNvPr>
          <p:cNvSpPr txBox="1"/>
          <p:nvPr/>
        </p:nvSpPr>
        <p:spPr>
          <a:xfrm>
            <a:off x="788894" y="5318313"/>
            <a:ext cx="4334520" cy="276999"/>
          </a:xfrm>
          <a:prstGeom prst="rect">
            <a:avLst/>
          </a:prstGeom>
          <a:noFill/>
        </p:spPr>
        <p:txBody>
          <a:bodyPr wrap="none" lIns="0" tIns="0" rIns="0" bIns="0" rtlCol="0">
            <a:spAutoFit/>
          </a:bodyPr>
          <a:lstStyle/>
          <a:p>
            <a:pPr fontAlgn="t"/>
            <a:r>
              <a:rPr lang="en-CA" b="0" i="0" dirty="0">
                <a:solidFill>
                  <a:schemeClr val="accent4">
                    <a:lumMod val="60000"/>
                    <a:lumOff val="40000"/>
                  </a:schemeClr>
                </a:solidFill>
                <a:effectLst/>
              </a:rPr>
              <a:t>Support family members in their own right</a:t>
            </a:r>
            <a:endParaRPr lang="en-US" dirty="0">
              <a:solidFill>
                <a:schemeClr val="accent4">
                  <a:lumMod val="60000"/>
                  <a:lumOff val="40000"/>
                </a:schemeClr>
              </a:solidFill>
            </a:endParaRPr>
          </a:p>
        </p:txBody>
      </p:sp>
      <p:sp>
        <p:nvSpPr>
          <p:cNvPr id="9" name="Freeform 8">
            <a:extLst>
              <a:ext uri="{FF2B5EF4-FFF2-40B4-BE49-F238E27FC236}">
                <a16:creationId xmlns:a16="http://schemas.microsoft.com/office/drawing/2014/main" id="{B9B30806-BDBB-8310-99CE-D26ED6E7CD34}"/>
              </a:ext>
            </a:extLst>
          </p:cNvPr>
          <p:cNvSpPr/>
          <p:nvPr/>
        </p:nvSpPr>
        <p:spPr>
          <a:xfrm rot="16200000">
            <a:off x="4899473" y="605776"/>
            <a:ext cx="8520012" cy="4755482"/>
          </a:xfrm>
          <a:custGeom>
            <a:avLst/>
            <a:gdLst>
              <a:gd name="csX0" fmla="*/ 10058199 w 12076875"/>
              <a:gd name="csY0" fmla="*/ 0 h 4755482"/>
              <a:gd name="csX1" fmla="*/ 12076875 w 12076875"/>
              <a:gd name="csY1" fmla="*/ 2377741 h 4755482"/>
              <a:gd name="csX2" fmla="*/ 10058199 w 12076875"/>
              <a:gd name="csY2" fmla="*/ 4755482 h 4755482"/>
              <a:gd name="csX3" fmla="*/ 8283166 w 12076875"/>
              <a:gd name="csY3" fmla="*/ 3511114 h 4755482"/>
              <a:gd name="csX4" fmla="*/ 8247439 w 12076875"/>
              <a:gd name="csY4" fmla="*/ 3423755 h 4755482"/>
              <a:gd name="csX5" fmla="*/ 8217911 w 12076875"/>
              <a:gd name="csY5" fmla="*/ 3511114 h 4755482"/>
              <a:gd name="csX6" fmla="*/ 6750896 w 12076875"/>
              <a:gd name="csY6" fmla="*/ 4755482 h 4755482"/>
              <a:gd name="csX7" fmla="*/ 5213627 w 12076875"/>
              <a:gd name="csY7" fmla="*/ 3303265 h 4755482"/>
              <a:gd name="csX8" fmla="*/ 5207423 w 12076875"/>
              <a:gd name="csY8" fmla="*/ 3279108 h 4755482"/>
              <a:gd name="csX9" fmla="*/ 5202472 w 12076875"/>
              <a:gd name="csY9" fmla="*/ 3303265 h 4755482"/>
              <a:gd name="csX10" fmla="*/ 3975612 w 12076875"/>
              <a:gd name="csY10" fmla="*/ 4755482 h 4755482"/>
              <a:gd name="csX11" fmla="*/ 2748753 w 12076875"/>
              <a:gd name="csY11" fmla="*/ 3303265 h 4755482"/>
              <a:gd name="csX12" fmla="*/ 2722143 w 12076875"/>
              <a:gd name="csY12" fmla="*/ 3173432 h 4755482"/>
              <a:gd name="csX13" fmla="*/ 2704985 w 12076875"/>
              <a:gd name="csY13" fmla="*/ 3303265 h 4755482"/>
              <a:gd name="csX14" fmla="*/ 1913906 w 12076875"/>
              <a:gd name="csY14" fmla="*/ 4755482 h 4755482"/>
              <a:gd name="csX15" fmla="*/ 1158981 w 12076875"/>
              <a:gd name="csY15" fmla="*/ 3511114 h 4755482"/>
              <a:gd name="csX16" fmla="*/ 1158433 w 12076875"/>
              <a:gd name="csY16" fmla="*/ 3507962 h 4755482"/>
              <a:gd name="csX17" fmla="*/ 1158040 w 12076875"/>
              <a:gd name="csY17" fmla="*/ 3511114 h 4755482"/>
              <a:gd name="csX18" fmla="*/ 616206 w 12076875"/>
              <a:gd name="csY18" fmla="*/ 4755482 h 4755482"/>
              <a:gd name="csX19" fmla="*/ 0 w 12076875"/>
              <a:gd name="csY19" fmla="*/ 2377741 h 4755482"/>
              <a:gd name="csX20" fmla="*/ 616206 w 12076875"/>
              <a:gd name="csY20" fmla="*/ 0 h 4755482"/>
              <a:gd name="csX21" fmla="*/ 1158040 w 12076875"/>
              <a:gd name="csY21" fmla="*/ 1244369 h 4755482"/>
              <a:gd name="csX22" fmla="*/ 1158433 w 12076875"/>
              <a:gd name="csY22" fmla="*/ 1247521 h 4755482"/>
              <a:gd name="csX23" fmla="*/ 1158981 w 12076875"/>
              <a:gd name="csY23" fmla="*/ 1244369 h 4755482"/>
              <a:gd name="csX24" fmla="*/ 1913906 w 12076875"/>
              <a:gd name="csY24" fmla="*/ 0 h 4755482"/>
              <a:gd name="csX25" fmla="*/ 2704985 w 12076875"/>
              <a:gd name="csY25" fmla="*/ 1452217 h 4755482"/>
              <a:gd name="csX26" fmla="*/ 2722143 w 12076875"/>
              <a:gd name="csY26" fmla="*/ 1582051 h 4755482"/>
              <a:gd name="csX27" fmla="*/ 2748753 w 12076875"/>
              <a:gd name="csY27" fmla="*/ 1452217 h 4755482"/>
              <a:gd name="csX28" fmla="*/ 3975612 w 12076875"/>
              <a:gd name="csY28" fmla="*/ 0 h 4755482"/>
              <a:gd name="csX29" fmla="*/ 5202472 w 12076875"/>
              <a:gd name="csY29" fmla="*/ 1452217 h 4755482"/>
              <a:gd name="csX30" fmla="*/ 5207423 w 12076875"/>
              <a:gd name="csY30" fmla="*/ 1476374 h 4755482"/>
              <a:gd name="csX31" fmla="*/ 5213627 w 12076875"/>
              <a:gd name="csY31" fmla="*/ 1452217 h 4755482"/>
              <a:gd name="csX32" fmla="*/ 6750896 w 12076875"/>
              <a:gd name="csY32" fmla="*/ 0 h 4755482"/>
              <a:gd name="csX33" fmla="*/ 8217911 w 12076875"/>
              <a:gd name="csY33" fmla="*/ 1244369 h 4755482"/>
              <a:gd name="csX34" fmla="*/ 8247439 w 12076875"/>
              <a:gd name="csY34" fmla="*/ 1331727 h 4755482"/>
              <a:gd name="csX35" fmla="*/ 8283166 w 12076875"/>
              <a:gd name="csY35" fmla="*/ 1244369 h 4755482"/>
              <a:gd name="csX36" fmla="*/ 10058199 w 12076875"/>
              <a:gd name="csY36" fmla="*/ 0 h 47554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Lst>
            <a:rect l="l" t="t" r="r" b="b"/>
            <a:pathLst>
              <a:path w="12076875" h="4755482">
                <a:moveTo>
                  <a:pt x="10058199" y="0"/>
                </a:moveTo>
                <a:cubicBezTo>
                  <a:pt x="11173083" y="0"/>
                  <a:pt x="12076875" y="1064551"/>
                  <a:pt x="12076875" y="2377741"/>
                </a:cubicBezTo>
                <a:cubicBezTo>
                  <a:pt x="12076875" y="3690931"/>
                  <a:pt x="11173083" y="4755482"/>
                  <a:pt x="10058199" y="4755482"/>
                </a:cubicBezTo>
                <a:cubicBezTo>
                  <a:pt x="9291716" y="4755482"/>
                  <a:pt x="8625008" y="4252316"/>
                  <a:pt x="8283166" y="3511114"/>
                </a:cubicBezTo>
                <a:lnTo>
                  <a:pt x="8247439" y="3423755"/>
                </a:lnTo>
                <a:lnTo>
                  <a:pt x="8217911" y="3511114"/>
                </a:lnTo>
                <a:cubicBezTo>
                  <a:pt x="7935388" y="4252316"/>
                  <a:pt x="7384372" y="4755482"/>
                  <a:pt x="6750896" y="4755482"/>
                </a:cubicBezTo>
                <a:cubicBezTo>
                  <a:pt x="6059831" y="4755482"/>
                  <a:pt x="5466901" y="4156672"/>
                  <a:pt x="5213627" y="3303265"/>
                </a:cubicBezTo>
                <a:lnTo>
                  <a:pt x="5207423" y="3279108"/>
                </a:lnTo>
                <a:lnTo>
                  <a:pt x="5202472" y="3303265"/>
                </a:lnTo>
                <a:cubicBezTo>
                  <a:pt x="5000340" y="4156672"/>
                  <a:pt x="4527135" y="4755482"/>
                  <a:pt x="3975612" y="4755482"/>
                </a:cubicBezTo>
                <a:cubicBezTo>
                  <a:pt x="3424089" y="4755482"/>
                  <a:pt x="2950885" y="4156672"/>
                  <a:pt x="2748753" y="3303265"/>
                </a:cubicBezTo>
                <a:lnTo>
                  <a:pt x="2722143" y="3173432"/>
                </a:lnTo>
                <a:lnTo>
                  <a:pt x="2704985" y="3303265"/>
                </a:lnTo>
                <a:cubicBezTo>
                  <a:pt x="2574650" y="4156672"/>
                  <a:pt x="2269528" y="4755482"/>
                  <a:pt x="1913906" y="4755482"/>
                </a:cubicBezTo>
                <a:cubicBezTo>
                  <a:pt x="1587920" y="4755482"/>
                  <a:pt x="1304367" y="4252316"/>
                  <a:pt x="1158981" y="3511114"/>
                </a:cubicBezTo>
                <a:lnTo>
                  <a:pt x="1158433" y="3507962"/>
                </a:lnTo>
                <a:lnTo>
                  <a:pt x="1158040" y="3511114"/>
                </a:lnTo>
                <a:cubicBezTo>
                  <a:pt x="1053692" y="4252316"/>
                  <a:pt x="850177" y="4755482"/>
                  <a:pt x="616206" y="4755482"/>
                </a:cubicBezTo>
                <a:cubicBezTo>
                  <a:pt x="275886" y="4755482"/>
                  <a:pt x="0" y="3690931"/>
                  <a:pt x="0" y="2377741"/>
                </a:cubicBezTo>
                <a:cubicBezTo>
                  <a:pt x="0" y="1064551"/>
                  <a:pt x="275886" y="0"/>
                  <a:pt x="616206" y="0"/>
                </a:cubicBezTo>
                <a:cubicBezTo>
                  <a:pt x="850177" y="0"/>
                  <a:pt x="1053692" y="503167"/>
                  <a:pt x="1158040" y="1244369"/>
                </a:cubicBezTo>
                <a:lnTo>
                  <a:pt x="1158433" y="1247521"/>
                </a:lnTo>
                <a:lnTo>
                  <a:pt x="1158981" y="1244369"/>
                </a:lnTo>
                <a:cubicBezTo>
                  <a:pt x="1304367" y="503167"/>
                  <a:pt x="1587920" y="0"/>
                  <a:pt x="1913906" y="0"/>
                </a:cubicBezTo>
                <a:cubicBezTo>
                  <a:pt x="2269528" y="0"/>
                  <a:pt x="2574650" y="598810"/>
                  <a:pt x="2704985" y="1452217"/>
                </a:cubicBezTo>
                <a:lnTo>
                  <a:pt x="2722143" y="1582051"/>
                </a:lnTo>
                <a:lnTo>
                  <a:pt x="2748753" y="1452217"/>
                </a:lnTo>
                <a:cubicBezTo>
                  <a:pt x="2950885" y="598810"/>
                  <a:pt x="3424089" y="0"/>
                  <a:pt x="3975612" y="0"/>
                </a:cubicBezTo>
                <a:cubicBezTo>
                  <a:pt x="4527135" y="0"/>
                  <a:pt x="5000340" y="598810"/>
                  <a:pt x="5202472" y="1452217"/>
                </a:cubicBezTo>
                <a:lnTo>
                  <a:pt x="5207423" y="1476374"/>
                </a:lnTo>
                <a:lnTo>
                  <a:pt x="5213627" y="1452217"/>
                </a:lnTo>
                <a:cubicBezTo>
                  <a:pt x="5466901" y="598810"/>
                  <a:pt x="6059831" y="0"/>
                  <a:pt x="6750896" y="0"/>
                </a:cubicBezTo>
                <a:cubicBezTo>
                  <a:pt x="7384372" y="0"/>
                  <a:pt x="7935388" y="503167"/>
                  <a:pt x="8217911" y="1244369"/>
                </a:cubicBezTo>
                <a:lnTo>
                  <a:pt x="8247439" y="1331727"/>
                </a:lnTo>
                <a:lnTo>
                  <a:pt x="8283166" y="1244369"/>
                </a:lnTo>
                <a:cubicBezTo>
                  <a:pt x="8625008" y="503167"/>
                  <a:pt x="9291716" y="0"/>
                  <a:pt x="10058199" y="0"/>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Rounded Rectangle 11">
            <a:extLst>
              <a:ext uri="{FF2B5EF4-FFF2-40B4-BE49-F238E27FC236}">
                <a16:creationId xmlns:a16="http://schemas.microsoft.com/office/drawing/2014/main" id="{6C052A82-DEF1-AB35-6D63-04DC3E430EC1}"/>
              </a:ext>
            </a:extLst>
          </p:cNvPr>
          <p:cNvSpPr>
            <a:spLocks noChangeAspect="1"/>
          </p:cNvSpPr>
          <p:nvPr/>
        </p:nvSpPr>
        <p:spPr>
          <a:xfrm>
            <a:off x="788894" y="4166249"/>
            <a:ext cx="1536488" cy="637261"/>
          </a:xfrm>
          <a:prstGeom prst="roundRect">
            <a:avLst>
              <a:gd name="adj" fmla="val 50000"/>
            </a:avLst>
          </a:prstGeom>
          <a:solidFill>
            <a:schemeClr val="accent4">
              <a:lumMod val="20000"/>
              <a:lumOff val="80000"/>
            </a:schemeClr>
          </a:solidFill>
          <a:ln w="19050">
            <a:solidFill>
              <a:schemeClr val="accent4">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lIns="108000" tIns="72000" rIns="108000" bIns="72000" rtlCol="0" anchor="ctr">
            <a:spAutoFit/>
          </a:bodyPr>
          <a:lstStyle/>
          <a:p>
            <a:pPr algn="ctr"/>
            <a:r>
              <a:rPr lang="en-CA" sz="2000" dirty="0">
                <a:solidFill>
                  <a:schemeClr val="accent4">
                    <a:lumMod val="60000"/>
                    <a:lumOff val="40000"/>
                  </a:schemeClr>
                </a:solidFill>
              </a:rPr>
              <a:t>Practice</a:t>
            </a:r>
            <a:endParaRPr lang="en-US" sz="2000" dirty="0"/>
          </a:p>
        </p:txBody>
      </p:sp>
      <p:sp>
        <p:nvSpPr>
          <p:cNvPr id="14" name="Rounded Rectangle 13">
            <a:extLst>
              <a:ext uri="{FF2B5EF4-FFF2-40B4-BE49-F238E27FC236}">
                <a16:creationId xmlns:a16="http://schemas.microsoft.com/office/drawing/2014/main" id="{638D8498-E16E-1EE3-2E44-E25BF6351371}"/>
              </a:ext>
            </a:extLst>
          </p:cNvPr>
          <p:cNvSpPr>
            <a:spLocks noChangeAspect="1"/>
          </p:cNvSpPr>
          <p:nvPr/>
        </p:nvSpPr>
        <p:spPr>
          <a:xfrm>
            <a:off x="2472624" y="4140599"/>
            <a:ext cx="2170501" cy="637261"/>
          </a:xfrm>
          <a:prstGeom prst="roundRect">
            <a:avLst>
              <a:gd name="adj" fmla="val 50000"/>
            </a:avLst>
          </a:prstGeom>
          <a:solidFill>
            <a:schemeClr val="accent4">
              <a:lumMod val="20000"/>
              <a:lumOff val="80000"/>
            </a:schemeClr>
          </a:solidFill>
          <a:ln w="19050">
            <a:solidFill>
              <a:schemeClr val="accent4">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lIns="108000" tIns="72000" rIns="108000" bIns="72000" rtlCol="0" anchor="ctr">
            <a:spAutoFit/>
          </a:bodyPr>
          <a:lstStyle/>
          <a:p>
            <a:pPr algn="ctr"/>
            <a:r>
              <a:rPr lang="en-CA" sz="2000" dirty="0">
                <a:solidFill>
                  <a:schemeClr val="accent4">
                    <a:lumMod val="60000"/>
                    <a:lumOff val="40000"/>
                  </a:schemeClr>
                </a:solidFill>
              </a:rPr>
              <a:t>Implementation</a:t>
            </a:r>
            <a:endParaRPr lang="en-US" sz="2000" dirty="0"/>
          </a:p>
        </p:txBody>
      </p:sp>
      <p:sp>
        <p:nvSpPr>
          <p:cNvPr id="19" name="Rounded Rectangle 18">
            <a:extLst>
              <a:ext uri="{FF2B5EF4-FFF2-40B4-BE49-F238E27FC236}">
                <a16:creationId xmlns:a16="http://schemas.microsoft.com/office/drawing/2014/main" id="{81CB3285-482E-18A4-3A16-37F2B8AADF42}"/>
              </a:ext>
            </a:extLst>
          </p:cNvPr>
          <p:cNvSpPr>
            <a:spLocks noChangeAspect="1"/>
          </p:cNvSpPr>
          <p:nvPr/>
        </p:nvSpPr>
        <p:spPr>
          <a:xfrm>
            <a:off x="4790367" y="4140599"/>
            <a:ext cx="1591743" cy="637261"/>
          </a:xfrm>
          <a:prstGeom prst="roundRect">
            <a:avLst>
              <a:gd name="adj" fmla="val 50000"/>
            </a:avLst>
          </a:prstGeom>
          <a:solidFill>
            <a:schemeClr val="accent4">
              <a:lumMod val="20000"/>
              <a:lumOff val="80000"/>
            </a:schemeClr>
          </a:solidFill>
          <a:ln w="19050">
            <a:solidFill>
              <a:schemeClr val="accent4">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lIns="108000" tIns="72000" rIns="108000" bIns="72000" rtlCol="0" anchor="ctr">
            <a:spAutoFit/>
          </a:bodyPr>
          <a:lstStyle/>
          <a:p>
            <a:pPr algn="ctr"/>
            <a:r>
              <a:rPr lang="en-CA" sz="2000" dirty="0">
                <a:solidFill>
                  <a:schemeClr val="accent4">
                    <a:lumMod val="60000"/>
                    <a:lumOff val="40000"/>
                  </a:schemeClr>
                </a:solidFill>
              </a:rPr>
              <a:t>Research</a:t>
            </a:r>
            <a:endParaRPr lang="en-US" sz="2000" dirty="0"/>
          </a:p>
        </p:txBody>
      </p:sp>
      <p:sp>
        <p:nvSpPr>
          <p:cNvPr id="21" name="Freeform 20">
            <a:extLst>
              <a:ext uri="{FF2B5EF4-FFF2-40B4-BE49-F238E27FC236}">
                <a16:creationId xmlns:a16="http://schemas.microsoft.com/office/drawing/2014/main" id="{4751360C-C584-B0CF-EF1D-8A14F8073D16}"/>
              </a:ext>
            </a:extLst>
          </p:cNvPr>
          <p:cNvSpPr/>
          <p:nvPr/>
        </p:nvSpPr>
        <p:spPr>
          <a:xfrm rot="16200000">
            <a:off x="4898879" y="605182"/>
            <a:ext cx="8521200" cy="4755482"/>
          </a:xfrm>
          <a:custGeom>
            <a:avLst/>
            <a:gdLst>
              <a:gd name="csX0" fmla="*/ 10058199 w 12076875"/>
              <a:gd name="csY0" fmla="*/ 0 h 4755482"/>
              <a:gd name="csX1" fmla="*/ 12076875 w 12076875"/>
              <a:gd name="csY1" fmla="*/ 2377741 h 4755482"/>
              <a:gd name="csX2" fmla="*/ 10058199 w 12076875"/>
              <a:gd name="csY2" fmla="*/ 4755482 h 4755482"/>
              <a:gd name="csX3" fmla="*/ 8283166 w 12076875"/>
              <a:gd name="csY3" fmla="*/ 3511114 h 4755482"/>
              <a:gd name="csX4" fmla="*/ 8247439 w 12076875"/>
              <a:gd name="csY4" fmla="*/ 3423755 h 4755482"/>
              <a:gd name="csX5" fmla="*/ 8217911 w 12076875"/>
              <a:gd name="csY5" fmla="*/ 3511114 h 4755482"/>
              <a:gd name="csX6" fmla="*/ 6750896 w 12076875"/>
              <a:gd name="csY6" fmla="*/ 4755482 h 4755482"/>
              <a:gd name="csX7" fmla="*/ 5213627 w 12076875"/>
              <a:gd name="csY7" fmla="*/ 3303265 h 4755482"/>
              <a:gd name="csX8" fmla="*/ 5207423 w 12076875"/>
              <a:gd name="csY8" fmla="*/ 3279108 h 4755482"/>
              <a:gd name="csX9" fmla="*/ 5202472 w 12076875"/>
              <a:gd name="csY9" fmla="*/ 3303265 h 4755482"/>
              <a:gd name="csX10" fmla="*/ 3975612 w 12076875"/>
              <a:gd name="csY10" fmla="*/ 4755482 h 4755482"/>
              <a:gd name="csX11" fmla="*/ 2748753 w 12076875"/>
              <a:gd name="csY11" fmla="*/ 3303265 h 4755482"/>
              <a:gd name="csX12" fmla="*/ 2722143 w 12076875"/>
              <a:gd name="csY12" fmla="*/ 3173432 h 4755482"/>
              <a:gd name="csX13" fmla="*/ 2704985 w 12076875"/>
              <a:gd name="csY13" fmla="*/ 3303265 h 4755482"/>
              <a:gd name="csX14" fmla="*/ 1913906 w 12076875"/>
              <a:gd name="csY14" fmla="*/ 4755482 h 4755482"/>
              <a:gd name="csX15" fmla="*/ 1158981 w 12076875"/>
              <a:gd name="csY15" fmla="*/ 3511114 h 4755482"/>
              <a:gd name="csX16" fmla="*/ 1158433 w 12076875"/>
              <a:gd name="csY16" fmla="*/ 3507962 h 4755482"/>
              <a:gd name="csX17" fmla="*/ 1158040 w 12076875"/>
              <a:gd name="csY17" fmla="*/ 3511114 h 4755482"/>
              <a:gd name="csX18" fmla="*/ 616206 w 12076875"/>
              <a:gd name="csY18" fmla="*/ 4755482 h 4755482"/>
              <a:gd name="csX19" fmla="*/ 0 w 12076875"/>
              <a:gd name="csY19" fmla="*/ 2377741 h 4755482"/>
              <a:gd name="csX20" fmla="*/ 616206 w 12076875"/>
              <a:gd name="csY20" fmla="*/ 0 h 4755482"/>
              <a:gd name="csX21" fmla="*/ 1158040 w 12076875"/>
              <a:gd name="csY21" fmla="*/ 1244369 h 4755482"/>
              <a:gd name="csX22" fmla="*/ 1158433 w 12076875"/>
              <a:gd name="csY22" fmla="*/ 1247521 h 4755482"/>
              <a:gd name="csX23" fmla="*/ 1158981 w 12076875"/>
              <a:gd name="csY23" fmla="*/ 1244369 h 4755482"/>
              <a:gd name="csX24" fmla="*/ 1913906 w 12076875"/>
              <a:gd name="csY24" fmla="*/ 0 h 4755482"/>
              <a:gd name="csX25" fmla="*/ 2704985 w 12076875"/>
              <a:gd name="csY25" fmla="*/ 1452217 h 4755482"/>
              <a:gd name="csX26" fmla="*/ 2722143 w 12076875"/>
              <a:gd name="csY26" fmla="*/ 1582051 h 4755482"/>
              <a:gd name="csX27" fmla="*/ 2748753 w 12076875"/>
              <a:gd name="csY27" fmla="*/ 1452217 h 4755482"/>
              <a:gd name="csX28" fmla="*/ 3975612 w 12076875"/>
              <a:gd name="csY28" fmla="*/ 0 h 4755482"/>
              <a:gd name="csX29" fmla="*/ 5202472 w 12076875"/>
              <a:gd name="csY29" fmla="*/ 1452217 h 4755482"/>
              <a:gd name="csX30" fmla="*/ 5207423 w 12076875"/>
              <a:gd name="csY30" fmla="*/ 1476374 h 4755482"/>
              <a:gd name="csX31" fmla="*/ 5213627 w 12076875"/>
              <a:gd name="csY31" fmla="*/ 1452217 h 4755482"/>
              <a:gd name="csX32" fmla="*/ 6750896 w 12076875"/>
              <a:gd name="csY32" fmla="*/ 0 h 4755482"/>
              <a:gd name="csX33" fmla="*/ 8217911 w 12076875"/>
              <a:gd name="csY33" fmla="*/ 1244369 h 4755482"/>
              <a:gd name="csX34" fmla="*/ 8247439 w 12076875"/>
              <a:gd name="csY34" fmla="*/ 1331727 h 4755482"/>
              <a:gd name="csX35" fmla="*/ 8283166 w 12076875"/>
              <a:gd name="csY35" fmla="*/ 1244369 h 4755482"/>
              <a:gd name="csX36" fmla="*/ 10058199 w 12076875"/>
              <a:gd name="csY36" fmla="*/ 0 h 47554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Lst>
            <a:rect l="l" t="t" r="r" b="b"/>
            <a:pathLst>
              <a:path w="12076875" h="4755482">
                <a:moveTo>
                  <a:pt x="10058199" y="0"/>
                </a:moveTo>
                <a:cubicBezTo>
                  <a:pt x="11173083" y="0"/>
                  <a:pt x="12076875" y="1064551"/>
                  <a:pt x="12076875" y="2377741"/>
                </a:cubicBezTo>
                <a:cubicBezTo>
                  <a:pt x="12076875" y="3690931"/>
                  <a:pt x="11173083" y="4755482"/>
                  <a:pt x="10058199" y="4755482"/>
                </a:cubicBezTo>
                <a:cubicBezTo>
                  <a:pt x="9291716" y="4755482"/>
                  <a:pt x="8625008" y="4252316"/>
                  <a:pt x="8283166" y="3511114"/>
                </a:cubicBezTo>
                <a:lnTo>
                  <a:pt x="8247439" y="3423755"/>
                </a:lnTo>
                <a:lnTo>
                  <a:pt x="8217911" y="3511114"/>
                </a:lnTo>
                <a:cubicBezTo>
                  <a:pt x="7935388" y="4252316"/>
                  <a:pt x="7384372" y="4755482"/>
                  <a:pt x="6750896" y="4755482"/>
                </a:cubicBezTo>
                <a:cubicBezTo>
                  <a:pt x="6059831" y="4755482"/>
                  <a:pt x="5466901" y="4156672"/>
                  <a:pt x="5213627" y="3303265"/>
                </a:cubicBezTo>
                <a:lnTo>
                  <a:pt x="5207423" y="3279108"/>
                </a:lnTo>
                <a:lnTo>
                  <a:pt x="5202472" y="3303265"/>
                </a:lnTo>
                <a:cubicBezTo>
                  <a:pt x="5000340" y="4156672"/>
                  <a:pt x="4527135" y="4755482"/>
                  <a:pt x="3975612" y="4755482"/>
                </a:cubicBezTo>
                <a:cubicBezTo>
                  <a:pt x="3424089" y="4755482"/>
                  <a:pt x="2950885" y="4156672"/>
                  <a:pt x="2748753" y="3303265"/>
                </a:cubicBezTo>
                <a:lnTo>
                  <a:pt x="2722143" y="3173432"/>
                </a:lnTo>
                <a:lnTo>
                  <a:pt x="2704985" y="3303265"/>
                </a:lnTo>
                <a:cubicBezTo>
                  <a:pt x="2574650" y="4156672"/>
                  <a:pt x="2269528" y="4755482"/>
                  <a:pt x="1913906" y="4755482"/>
                </a:cubicBezTo>
                <a:cubicBezTo>
                  <a:pt x="1587920" y="4755482"/>
                  <a:pt x="1304367" y="4252316"/>
                  <a:pt x="1158981" y="3511114"/>
                </a:cubicBezTo>
                <a:lnTo>
                  <a:pt x="1158433" y="3507962"/>
                </a:lnTo>
                <a:lnTo>
                  <a:pt x="1158040" y="3511114"/>
                </a:lnTo>
                <a:cubicBezTo>
                  <a:pt x="1053692" y="4252316"/>
                  <a:pt x="850177" y="4755482"/>
                  <a:pt x="616206" y="4755482"/>
                </a:cubicBezTo>
                <a:cubicBezTo>
                  <a:pt x="275886" y="4755482"/>
                  <a:pt x="0" y="3690931"/>
                  <a:pt x="0" y="2377741"/>
                </a:cubicBezTo>
                <a:cubicBezTo>
                  <a:pt x="0" y="1064551"/>
                  <a:pt x="275886" y="0"/>
                  <a:pt x="616206" y="0"/>
                </a:cubicBezTo>
                <a:cubicBezTo>
                  <a:pt x="850177" y="0"/>
                  <a:pt x="1053692" y="503167"/>
                  <a:pt x="1158040" y="1244369"/>
                </a:cubicBezTo>
                <a:lnTo>
                  <a:pt x="1158433" y="1247521"/>
                </a:lnTo>
                <a:lnTo>
                  <a:pt x="1158981" y="1244369"/>
                </a:lnTo>
                <a:cubicBezTo>
                  <a:pt x="1304367" y="503167"/>
                  <a:pt x="1587920" y="0"/>
                  <a:pt x="1913906" y="0"/>
                </a:cubicBezTo>
                <a:cubicBezTo>
                  <a:pt x="2269528" y="0"/>
                  <a:pt x="2574650" y="598810"/>
                  <a:pt x="2704985" y="1452217"/>
                </a:cubicBezTo>
                <a:lnTo>
                  <a:pt x="2722143" y="1582051"/>
                </a:lnTo>
                <a:lnTo>
                  <a:pt x="2748753" y="1452217"/>
                </a:lnTo>
                <a:cubicBezTo>
                  <a:pt x="2950885" y="598810"/>
                  <a:pt x="3424089" y="0"/>
                  <a:pt x="3975612" y="0"/>
                </a:cubicBezTo>
                <a:cubicBezTo>
                  <a:pt x="4527135" y="0"/>
                  <a:pt x="5000340" y="598810"/>
                  <a:pt x="5202472" y="1452217"/>
                </a:cubicBezTo>
                <a:lnTo>
                  <a:pt x="5207423" y="1476374"/>
                </a:lnTo>
                <a:lnTo>
                  <a:pt x="5213627" y="1452217"/>
                </a:lnTo>
                <a:cubicBezTo>
                  <a:pt x="5466901" y="598810"/>
                  <a:pt x="6059831" y="0"/>
                  <a:pt x="6750896" y="0"/>
                </a:cubicBezTo>
                <a:cubicBezTo>
                  <a:pt x="7384372" y="0"/>
                  <a:pt x="7935388" y="503167"/>
                  <a:pt x="8217911" y="1244369"/>
                </a:cubicBezTo>
                <a:lnTo>
                  <a:pt x="8247439" y="1331727"/>
                </a:lnTo>
                <a:lnTo>
                  <a:pt x="8283166" y="1244369"/>
                </a:lnTo>
                <a:cubicBezTo>
                  <a:pt x="8625008" y="503167"/>
                  <a:pt x="9291716" y="0"/>
                  <a:pt x="10058199" y="0"/>
                </a:cubicBezTo>
                <a:close/>
              </a:path>
            </a:pathLst>
          </a:custGeom>
          <a:blipFill dpi="0" rotWithShape="0">
            <a:blip r:embed="rId3">
              <a:duotone>
                <a:prstClr val="black"/>
                <a:schemeClr val="accent4">
                  <a:tint val="45000"/>
                  <a:satMod val="400000"/>
                </a:schemeClr>
              </a:duotone>
            </a:blip>
            <a:srcRect/>
            <a:stretch>
              <a:fillRect l="-17754" t="14" r="-17754"/>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3" name="TextBox 22">
            <a:extLst>
              <a:ext uri="{FF2B5EF4-FFF2-40B4-BE49-F238E27FC236}">
                <a16:creationId xmlns:a16="http://schemas.microsoft.com/office/drawing/2014/main" id="{B8CBA6E6-0CE0-854B-6CED-272BE03F03E2}"/>
              </a:ext>
            </a:extLst>
          </p:cNvPr>
          <p:cNvSpPr txBox="1"/>
          <p:nvPr/>
        </p:nvSpPr>
        <p:spPr>
          <a:xfrm>
            <a:off x="788893" y="5367430"/>
            <a:ext cx="4893431" cy="553998"/>
          </a:xfrm>
          <a:prstGeom prst="rect">
            <a:avLst/>
          </a:prstGeom>
          <a:noFill/>
        </p:spPr>
        <p:txBody>
          <a:bodyPr wrap="square" lIns="0" tIns="0" rIns="0" bIns="0" rtlCol="0">
            <a:spAutoFit/>
          </a:bodyPr>
          <a:lstStyle/>
          <a:p>
            <a:pPr fontAlgn="t"/>
            <a:r>
              <a:rPr lang="en-CA" dirty="0">
                <a:solidFill>
                  <a:schemeClr val="accent4">
                    <a:lumMod val="60000"/>
                    <a:lumOff val="40000"/>
                  </a:schemeClr>
                </a:solidFill>
              </a:rPr>
              <a:t>Preserve relational and peer-led </a:t>
            </a:r>
            <a:br>
              <a:rPr lang="en-CA" dirty="0">
                <a:solidFill>
                  <a:schemeClr val="accent4">
                    <a:lumMod val="60000"/>
                    <a:lumOff val="40000"/>
                  </a:schemeClr>
                </a:solidFill>
              </a:rPr>
            </a:br>
            <a:r>
              <a:rPr lang="en-CA" dirty="0">
                <a:solidFill>
                  <a:schemeClr val="accent4">
                    <a:lumMod val="60000"/>
                    <a:lumOff val="40000"/>
                  </a:schemeClr>
                </a:solidFill>
              </a:rPr>
              <a:t>elements while scaling</a:t>
            </a:r>
          </a:p>
        </p:txBody>
      </p:sp>
      <p:sp>
        <p:nvSpPr>
          <p:cNvPr id="26" name="TextBox 25">
            <a:extLst>
              <a:ext uri="{FF2B5EF4-FFF2-40B4-BE49-F238E27FC236}">
                <a16:creationId xmlns:a16="http://schemas.microsoft.com/office/drawing/2014/main" id="{8BA8E8B7-1170-A45C-1146-5C0D551A0D0D}"/>
              </a:ext>
            </a:extLst>
          </p:cNvPr>
          <p:cNvSpPr txBox="1"/>
          <p:nvPr/>
        </p:nvSpPr>
        <p:spPr>
          <a:xfrm>
            <a:off x="788893" y="5329470"/>
            <a:ext cx="4893431" cy="830997"/>
          </a:xfrm>
          <a:prstGeom prst="rect">
            <a:avLst/>
          </a:prstGeom>
          <a:noFill/>
        </p:spPr>
        <p:txBody>
          <a:bodyPr wrap="square" lIns="0" tIns="0" rIns="0" bIns="0" rtlCol="0">
            <a:spAutoFit/>
          </a:bodyPr>
          <a:lstStyle/>
          <a:p>
            <a:pPr fontAlgn="t"/>
            <a:r>
              <a:rPr lang="en-CA" dirty="0">
                <a:solidFill>
                  <a:schemeClr val="accent4">
                    <a:lumMod val="60000"/>
                    <a:lumOff val="40000"/>
                  </a:schemeClr>
                </a:solidFill>
              </a:rPr>
              <a:t>Pragmatic effectiveness trial and economic evaluation </a:t>
            </a:r>
            <a:br>
              <a:rPr lang="en-CA" dirty="0">
                <a:solidFill>
                  <a:schemeClr val="accent4">
                    <a:lumMod val="60000"/>
                    <a:lumOff val="40000"/>
                  </a:schemeClr>
                </a:solidFill>
              </a:rPr>
            </a:br>
            <a:endParaRPr lang="en-US" dirty="0">
              <a:solidFill>
                <a:schemeClr val="accent4">
                  <a:lumMod val="60000"/>
                  <a:lumOff val="40000"/>
                </a:schemeClr>
              </a:solidFill>
            </a:endParaRPr>
          </a:p>
        </p:txBody>
      </p:sp>
      <p:sp>
        <p:nvSpPr>
          <p:cNvPr id="27" name="Freeform 26">
            <a:extLst>
              <a:ext uri="{FF2B5EF4-FFF2-40B4-BE49-F238E27FC236}">
                <a16:creationId xmlns:a16="http://schemas.microsoft.com/office/drawing/2014/main" id="{565FD442-CEA5-F707-70B6-093B47394BC8}"/>
              </a:ext>
            </a:extLst>
          </p:cNvPr>
          <p:cNvSpPr/>
          <p:nvPr/>
        </p:nvSpPr>
        <p:spPr>
          <a:xfrm rot="16200000">
            <a:off x="4898879" y="605182"/>
            <a:ext cx="8521200" cy="4755482"/>
          </a:xfrm>
          <a:custGeom>
            <a:avLst/>
            <a:gdLst>
              <a:gd name="csX0" fmla="*/ 10058199 w 12076875"/>
              <a:gd name="csY0" fmla="*/ 0 h 4755482"/>
              <a:gd name="csX1" fmla="*/ 12076875 w 12076875"/>
              <a:gd name="csY1" fmla="*/ 2377741 h 4755482"/>
              <a:gd name="csX2" fmla="*/ 10058199 w 12076875"/>
              <a:gd name="csY2" fmla="*/ 4755482 h 4755482"/>
              <a:gd name="csX3" fmla="*/ 8283166 w 12076875"/>
              <a:gd name="csY3" fmla="*/ 3511114 h 4755482"/>
              <a:gd name="csX4" fmla="*/ 8247439 w 12076875"/>
              <a:gd name="csY4" fmla="*/ 3423755 h 4755482"/>
              <a:gd name="csX5" fmla="*/ 8217911 w 12076875"/>
              <a:gd name="csY5" fmla="*/ 3511114 h 4755482"/>
              <a:gd name="csX6" fmla="*/ 6750896 w 12076875"/>
              <a:gd name="csY6" fmla="*/ 4755482 h 4755482"/>
              <a:gd name="csX7" fmla="*/ 5213627 w 12076875"/>
              <a:gd name="csY7" fmla="*/ 3303265 h 4755482"/>
              <a:gd name="csX8" fmla="*/ 5207423 w 12076875"/>
              <a:gd name="csY8" fmla="*/ 3279108 h 4755482"/>
              <a:gd name="csX9" fmla="*/ 5202472 w 12076875"/>
              <a:gd name="csY9" fmla="*/ 3303265 h 4755482"/>
              <a:gd name="csX10" fmla="*/ 3975612 w 12076875"/>
              <a:gd name="csY10" fmla="*/ 4755482 h 4755482"/>
              <a:gd name="csX11" fmla="*/ 2748753 w 12076875"/>
              <a:gd name="csY11" fmla="*/ 3303265 h 4755482"/>
              <a:gd name="csX12" fmla="*/ 2722143 w 12076875"/>
              <a:gd name="csY12" fmla="*/ 3173432 h 4755482"/>
              <a:gd name="csX13" fmla="*/ 2704985 w 12076875"/>
              <a:gd name="csY13" fmla="*/ 3303265 h 4755482"/>
              <a:gd name="csX14" fmla="*/ 1913906 w 12076875"/>
              <a:gd name="csY14" fmla="*/ 4755482 h 4755482"/>
              <a:gd name="csX15" fmla="*/ 1158981 w 12076875"/>
              <a:gd name="csY15" fmla="*/ 3511114 h 4755482"/>
              <a:gd name="csX16" fmla="*/ 1158433 w 12076875"/>
              <a:gd name="csY16" fmla="*/ 3507962 h 4755482"/>
              <a:gd name="csX17" fmla="*/ 1158040 w 12076875"/>
              <a:gd name="csY17" fmla="*/ 3511114 h 4755482"/>
              <a:gd name="csX18" fmla="*/ 616206 w 12076875"/>
              <a:gd name="csY18" fmla="*/ 4755482 h 4755482"/>
              <a:gd name="csX19" fmla="*/ 0 w 12076875"/>
              <a:gd name="csY19" fmla="*/ 2377741 h 4755482"/>
              <a:gd name="csX20" fmla="*/ 616206 w 12076875"/>
              <a:gd name="csY20" fmla="*/ 0 h 4755482"/>
              <a:gd name="csX21" fmla="*/ 1158040 w 12076875"/>
              <a:gd name="csY21" fmla="*/ 1244369 h 4755482"/>
              <a:gd name="csX22" fmla="*/ 1158433 w 12076875"/>
              <a:gd name="csY22" fmla="*/ 1247521 h 4755482"/>
              <a:gd name="csX23" fmla="*/ 1158981 w 12076875"/>
              <a:gd name="csY23" fmla="*/ 1244369 h 4755482"/>
              <a:gd name="csX24" fmla="*/ 1913906 w 12076875"/>
              <a:gd name="csY24" fmla="*/ 0 h 4755482"/>
              <a:gd name="csX25" fmla="*/ 2704985 w 12076875"/>
              <a:gd name="csY25" fmla="*/ 1452217 h 4755482"/>
              <a:gd name="csX26" fmla="*/ 2722143 w 12076875"/>
              <a:gd name="csY26" fmla="*/ 1582051 h 4755482"/>
              <a:gd name="csX27" fmla="*/ 2748753 w 12076875"/>
              <a:gd name="csY27" fmla="*/ 1452217 h 4755482"/>
              <a:gd name="csX28" fmla="*/ 3975612 w 12076875"/>
              <a:gd name="csY28" fmla="*/ 0 h 4755482"/>
              <a:gd name="csX29" fmla="*/ 5202472 w 12076875"/>
              <a:gd name="csY29" fmla="*/ 1452217 h 4755482"/>
              <a:gd name="csX30" fmla="*/ 5207423 w 12076875"/>
              <a:gd name="csY30" fmla="*/ 1476374 h 4755482"/>
              <a:gd name="csX31" fmla="*/ 5213627 w 12076875"/>
              <a:gd name="csY31" fmla="*/ 1452217 h 4755482"/>
              <a:gd name="csX32" fmla="*/ 6750896 w 12076875"/>
              <a:gd name="csY32" fmla="*/ 0 h 4755482"/>
              <a:gd name="csX33" fmla="*/ 8217911 w 12076875"/>
              <a:gd name="csY33" fmla="*/ 1244369 h 4755482"/>
              <a:gd name="csX34" fmla="*/ 8247439 w 12076875"/>
              <a:gd name="csY34" fmla="*/ 1331727 h 4755482"/>
              <a:gd name="csX35" fmla="*/ 8283166 w 12076875"/>
              <a:gd name="csY35" fmla="*/ 1244369 h 4755482"/>
              <a:gd name="csX36" fmla="*/ 10058199 w 12076875"/>
              <a:gd name="csY36" fmla="*/ 0 h 47554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Lst>
            <a:rect l="l" t="t" r="r" b="b"/>
            <a:pathLst>
              <a:path w="12076875" h="4755482">
                <a:moveTo>
                  <a:pt x="10058199" y="0"/>
                </a:moveTo>
                <a:cubicBezTo>
                  <a:pt x="11173083" y="0"/>
                  <a:pt x="12076875" y="1064551"/>
                  <a:pt x="12076875" y="2377741"/>
                </a:cubicBezTo>
                <a:cubicBezTo>
                  <a:pt x="12076875" y="3690931"/>
                  <a:pt x="11173083" y="4755482"/>
                  <a:pt x="10058199" y="4755482"/>
                </a:cubicBezTo>
                <a:cubicBezTo>
                  <a:pt x="9291716" y="4755482"/>
                  <a:pt x="8625008" y="4252316"/>
                  <a:pt x="8283166" y="3511114"/>
                </a:cubicBezTo>
                <a:lnTo>
                  <a:pt x="8247439" y="3423755"/>
                </a:lnTo>
                <a:lnTo>
                  <a:pt x="8217911" y="3511114"/>
                </a:lnTo>
                <a:cubicBezTo>
                  <a:pt x="7935388" y="4252316"/>
                  <a:pt x="7384372" y="4755482"/>
                  <a:pt x="6750896" y="4755482"/>
                </a:cubicBezTo>
                <a:cubicBezTo>
                  <a:pt x="6059831" y="4755482"/>
                  <a:pt x="5466901" y="4156672"/>
                  <a:pt x="5213627" y="3303265"/>
                </a:cubicBezTo>
                <a:lnTo>
                  <a:pt x="5207423" y="3279108"/>
                </a:lnTo>
                <a:lnTo>
                  <a:pt x="5202472" y="3303265"/>
                </a:lnTo>
                <a:cubicBezTo>
                  <a:pt x="5000340" y="4156672"/>
                  <a:pt x="4527135" y="4755482"/>
                  <a:pt x="3975612" y="4755482"/>
                </a:cubicBezTo>
                <a:cubicBezTo>
                  <a:pt x="3424089" y="4755482"/>
                  <a:pt x="2950885" y="4156672"/>
                  <a:pt x="2748753" y="3303265"/>
                </a:cubicBezTo>
                <a:lnTo>
                  <a:pt x="2722143" y="3173432"/>
                </a:lnTo>
                <a:lnTo>
                  <a:pt x="2704985" y="3303265"/>
                </a:lnTo>
                <a:cubicBezTo>
                  <a:pt x="2574650" y="4156672"/>
                  <a:pt x="2269528" y="4755482"/>
                  <a:pt x="1913906" y="4755482"/>
                </a:cubicBezTo>
                <a:cubicBezTo>
                  <a:pt x="1587920" y="4755482"/>
                  <a:pt x="1304367" y="4252316"/>
                  <a:pt x="1158981" y="3511114"/>
                </a:cubicBezTo>
                <a:lnTo>
                  <a:pt x="1158433" y="3507962"/>
                </a:lnTo>
                <a:lnTo>
                  <a:pt x="1158040" y="3511114"/>
                </a:lnTo>
                <a:cubicBezTo>
                  <a:pt x="1053692" y="4252316"/>
                  <a:pt x="850177" y="4755482"/>
                  <a:pt x="616206" y="4755482"/>
                </a:cubicBezTo>
                <a:cubicBezTo>
                  <a:pt x="275886" y="4755482"/>
                  <a:pt x="0" y="3690931"/>
                  <a:pt x="0" y="2377741"/>
                </a:cubicBezTo>
                <a:cubicBezTo>
                  <a:pt x="0" y="1064551"/>
                  <a:pt x="275886" y="0"/>
                  <a:pt x="616206" y="0"/>
                </a:cubicBezTo>
                <a:cubicBezTo>
                  <a:pt x="850177" y="0"/>
                  <a:pt x="1053692" y="503167"/>
                  <a:pt x="1158040" y="1244369"/>
                </a:cubicBezTo>
                <a:lnTo>
                  <a:pt x="1158433" y="1247521"/>
                </a:lnTo>
                <a:lnTo>
                  <a:pt x="1158981" y="1244369"/>
                </a:lnTo>
                <a:cubicBezTo>
                  <a:pt x="1304367" y="503167"/>
                  <a:pt x="1587920" y="0"/>
                  <a:pt x="1913906" y="0"/>
                </a:cubicBezTo>
                <a:cubicBezTo>
                  <a:pt x="2269528" y="0"/>
                  <a:pt x="2574650" y="598810"/>
                  <a:pt x="2704985" y="1452217"/>
                </a:cubicBezTo>
                <a:lnTo>
                  <a:pt x="2722143" y="1582051"/>
                </a:lnTo>
                <a:lnTo>
                  <a:pt x="2748753" y="1452217"/>
                </a:lnTo>
                <a:cubicBezTo>
                  <a:pt x="2950885" y="598810"/>
                  <a:pt x="3424089" y="0"/>
                  <a:pt x="3975612" y="0"/>
                </a:cubicBezTo>
                <a:cubicBezTo>
                  <a:pt x="4527135" y="0"/>
                  <a:pt x="5000340" y="598810"/>
                  <a:pt x="5202472" y="1452217"/>
                </a:cubicBezTo>
                <a:lnTo>
                  <a:pt x="5207423" y="1476374"/>
                </a:lnTo>
                <a:lnTo>
                  <a:pt x="5213627" y="1452217"/>
                </a:lnTo>
                <a:cubicBezTo>
                  <a:pt x="5466901" y="598810"/>
                  <a:pt x="6059831" y="0"/>
                  <a:pt x="6750896" y="0"/>
                </a:cubicBezTo>
                <a:cubicBezTo>
                  <a:pt x="7384372" y="0"/>
                  <a:pt x="7935388" y="503167"/>
                  <a:pt x="8217911" y="1244369"/>
                </a:cubicBezTo>
                <a:lnTo>
                  <a:pt x="8247439" y="1331727"/>
                </a:lnTo>
                <a:lnTo>
                  <a:pt x="8283166" y="1244369"/>
                </a:lnTo>
                <a:cubicBezTo>
                  <a:pt x="8625008" y="503167"/>
                  <a:pt x="9291716" y="0"/>
                  <a:pt x="10058199" y="0"/>
                </a:cubicBezTo>
                <a:close/>
              </a:path>
            </a:pathLst>
          </a:custGeom>
          <a:blipFill dpi="0" rotWithShape="0">
            <a:blip r:embed="rId4"/>
            <a:srcRect/>
            <a:stretch>
              <a:fillRect l="-37436" t="14" r="-37436"/>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8" name="Freeform 27">
            <a:extLst>
              <a:ext uri="{FF2B5EF4-FFF2-40B4-BE49-F238E27FC236}">
                <a16:creationId xmlns:a16="http://schemas.microsoft.com/office/drawing/2014/main" id="{761980F3-46C6-1F44-C8EF-13DB5004DD41}"/>
              </a:ext>
            </a:extLst>
          </p:cNvPr>
          <p:cNvSpPr/>
          <p:nvPr/>
        </p:nvSpPr>
        <p:spPr>
          <a:xfrm rot="16200000">
            <a:off x="4898879" y="605182"/>
            <a:ext cx="8521200" cy="4755482"/>
          </a:xfrm>
          <a:custGeom>
            <a:avLst/>
            <a:gdLst>
              <a:gd name="csX0" fmla="*/ 10058199 w 12076875"/>
              <a:gd name="csY0" fmla="*/ 0 h 4755482"/>
              <a:gd name="csX1" fmla="*/ 12076875 w 12076875"/>
              <a:gd name="csY1" fmla="*/ 2377741 h 4755482"/>
              <a:gd name="csX2" fmla="*/ 10058199 w 12076875"/>
              <a:gd name="csY2" fmla="*/ 4755482 h 4755482"/>
              <a:gd name="csX3" fmla="*/ 8283166 w 12076875"/>
              <a:gd name="csY3" fmla="*/ 3511114 h 4755482"/>
              <a:gd name="csX4" fmla="*/ 8247439 w 12076875"/>
              <a:gd name="csY4" fmla="*/ 3423755 h 4755482"/>
              <a:gd name="csX5" fmla="*/ 8217911 w 12076875"/>
              <a:gd name="csY5" fmla="*/ 3511114 h 4755482"/>
              <a:gd name="csX6" fmla="*/ 6750896 w 12076875"/>
              <a:gd name="csY6" fmla="*/ 4755482 h 4755482"/>
              <a:gd name="csX7" fmla="*/ 5213627 w 12076875"/>
              <a:gd name="csY7" fmla="*/ 3303265 h 4755482"/>
              <a:gd name="csX8" fmla="*/ 5207423 w 12076875"/>
              <a:gd name="csY8" fmla="*/ 3279108 h 4755482"/>
              <a:gd name="csX9" fmla="*/ 5202472 w 12076875"/>
              <a:gd name="csY9" fmla="*/ 3303265 h 4755482"/>
              <a:gd name="csX10" fmla="*/ 3975612 w 12076875"/>
              <a:gd name="csY10" fmla="*/ 4755482 h 4755482"/>
              <a:gd name="csX11" fmla="*/ 2748753 w 12076875"/>
              <a:gd name="csY11" fmla="*/ 3303265 h 4755482"/>
              <a:gd name="csX12" fmla="*/ 2722143 w 12076875"/>
              <a:gd name="csY12" fmla="*/ 3173432 h 4755482"/>
              <a:gd name="csX13" fmla="*/ 2704985 w 12076875"/>
              <a:gd name="csY13" fmla="*/ 3303265 h 4755482"/>
              <a:gd name="csX14" fmla="*/ 1913906 w 12076875"/>
              <a:gd name="csY14" fmla="*/ 4755482 h 4755482"/>
              <a:gd name="csX15" fmla="*/ 1158981 w 12076875"/>
              <a:gd name="csY15" fmla="*/ 3511114 h 4755482"/>
              <a:gd name="csX16" fmla="*/ 1158433 w 12076875"/>
              <a:gd name="csY16" fmla="*/ 3507962 h 4755482"/>
              <a:gd name="csX17" fmla="*/ 1158040 w 12076875"/>
              <a:gd name="csY17" fmla="*/ 3511114 h 4755482"/>
              <a:gd name="csX18" fmla="*/ 616206 w 12076875"/>
              <a:gd name="csY18" fmla="*/ 4755482 h 4755482"/>
              <a:gd name="csX19" fmla="*/ 0 w 12076875"/>
              <a:gd name="csY19" fmla="*/ 2377741 h 4755482"/>
              <a:gd name="csX20" fmla="*/ 616206 w 12076875"/>
              <a:gd name="csY20" fmla="*/ 0 h 4755482"/>
              <a:gd name="csX21" fmla="*/ 1158040 w 12076875"/>
              <a:gd name="csY21" fmla="*/ 1244369 h 4755482"/>
              <a:gd name="csX22" fmla="*/ 1158433 w 12076875"/>
              <a:gd name="csY22" fmla="*/ 1247521 h 4755482"/>
              <a:gd name="csX23" fmla="*/ 1158981 w 12076875"/>
              <a:gd name="csY23" fmla="*/ 1244369 h 4755482"/>
              <a:gd name="csX24" fmla="*/ 1913906 w 12076875"/>
              <a:gd name="csY24" fmla="*/ 0 h 4755482"/>
              <a:gd name="csX25" fmla="*/ 2704985 w 12076875"/>
              <a:gd name="csY25" fmla="*/ 1452217 h 4755482"/>
              <a:gd name="csX26" fmla="*/ 2722143 w 12076875"/>
              <a:gd name="csY26" fmla="*/ 1582051 h 4755482"/>
              <a:gd name="csX27" fmla="*/ 2748753 w 12076875"/>
              <a:gd name="csY27" fmla="*/ 1452217 h 4755482"/>
              <a:gd name="csX28" fmla="*/ 3975612 w 12076875"/>
              <a:gd name="csY28" fmla="*/ 0 h 4755482"/>
              <a:gd name="csX29" fmla="*/ 5202472 w 12076875"/>
              <a:gd name="csY29" fmla="*/ 1452217 h 4755482"/>
              <a:gd name="csX30" fmla="*/ 5207423 w 12076875"/>
              <a:gd name="csY30" fmla="*/ 1476374 h 4755482"/>
              <a:gd name="csX31" fmla="*/ 5213627 w 12076875"/>
              <a:gd name="csY31" fmla="*/ 1452217 h 4755482"/>
              <a:gd name="csX32" fmla="*/ 6750896 w 12076875"/>
              <a:gd name="csY32" fmla="*/ 0 h 4755482"/>
              <a:gd name="csX33" fmla="*/ 8217911 w 12076875"/>
              <a:gd name="csY33" fmla="*/ 1244369 h 4755482"/>
              <a:gd name="csX34" fmla="*/ 8247439 w 12076875"/>
              <a:gd name="csY34" fmla="*/ 1331727 h 4755482"/>
              <a:gd name="csX35" fmla="*/ 8283166 w 12076875"/>
              <a:gd name="csY35" fmla="*/ 1244369 h 4755482"/>
              <a:gd name="csX36" fmla="*/ 10058199 w 12076875"/>
              <a:gd name="csY36" fmla="*/ 0 h 47554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Lst>
            <a:rect l="l" t="t" r="r" b="b"/>
            <a:pathLst>
              <a:path w="12076875" h="4755482">
                <a:moveTo>
                  <a:pt x="10058199" y="0"/>
                </a:moveTo>
                <a:cubicBezTo>
                  <a:pt x="11173083" y="0"/>
                  <a:pt x="12076875" y="1064551"/>
                  <a:pt x="12076875" y="2377741"/>
                </a:cubicBezTo>
                <a:cubicBezTo>
                  <a:pt x="12076875" y="3690931"/>
                  <a:pt x="11173083" y="4755482"/>
                  <a:pt x="10058199" y="4755482"/>
                </a:cubicBezTo>
                <a:cubicBezTo>
                  <a:pt x="9291716" y="4755482"/>
                  <a:pt x="8625008" y="4252316"/>
                  <a:pt x="8283166" y="3511114"/>
                </a:cubicBezTo>
                <a:lnTo>
                  <a:pt x="8247439" y="3423755"/>
                </a:lnTo>
                <a:lnTo>
                  <a:pt x="8217911" y="3511114"/>
                </a:lnTo>
                <a:cubicBezTo>
                  <a:pt x="7935388" y="4252316"/>
                  <a:pt x="7384372" y="4755482"/>
                  <a:pt x="6750896" y="4755482"/>
                </a:cubicBezTo>
                <a:cubicBezTo>
                  <a:pt x="6059831" y="4755482"/>
                  <a:pt x="5466901" y="4156672"/>
                  <a:pt x="5213627" y="3303265"/>
                </a:cubicBezTo>
                <a:lnTo>
                  <a:pt x="5207423" y="3279108"/>
                </a:lnTo>
                <a:lnTo>
                  <a:pt x="5202472" y="3303265"/>
                </a:lnTo>
                <a:cubicBezTo>
                  <a:pt x="5000340" y="4156672"/>
                  <a:pt x="4527135" y="4755482"/>
                  <a:pt x="3975612" y="4755482"/>
                </a:cubicBezTo>
                <a:cubicBezTo>
                  <a:pt x="3424089" y="4755482"/>
                  <a:pt x="2950885" y="4156672"/>
                  <a:pt x="2748753" y="3303265"/>
                </a:cubicBezTo>
                <a:lnTo>
                  <a:pt x="2722143" y="3173432"/>
                </a:lnTo>
                <a:lnTo>
                  <a:pt x="2704985" y="3303265"/>
                </a:lnTo>
                <a:cubicBezTo>
                  <a:pt x="2574650" y="4156672"/>
                  <a:pt x="2269528" y="4755482"/>
                  <a:pt x="1913906" y="4755482"/>
                </a:cubicBezTo>
                <a:cubicBezTo>
                  <a:pt x="1587920" y="4755482"/>
                  <a:pt x="1304367" y="4252316"/>
                  <a:pt x="1158981" y="3511114"/>
                </a:cubicBezTo>
                <a:lnTo>
                  <a:pt x="1158433" y="3507962"/>
                </a:lnTo>
                <a:lnTo>
                  <a:pt x="1158040" y="3511114"/>
                </a:lnTo>
                <a:cubicBezTo>
                  <a:pt x="1053692" y="4252316"/>
                  <a:pt x="850177" y="4755482"/>
                  <a:pt x="616206" y="4755482"/>
                </a:cubicBezTo>
                <a:cubicBezTo>
                  <a:pt x="275886" y="4755482"/>
                  <a:pt x="0" y="3690931"/>
                  <a:pt x="0" y="2377741"/>
                </a:cubicBezTo>
                <a:cubicBezTo>
                  <a:pt x="0" y="1064551"/>
                  <a:pt x="275886" y="0"/>
                  <a:pt x="616206" y="0"/>
                </a:cubicBezTo>
                <a:cubicBezTo>
                  <a:pt x="850177" y="0"/>
                  <a:pt x="1053692" y="503167"/>
                  <a:pt x="1158040" y="1244369"/>
                </a:cubicBezTo>
                <a:lnTo>
                  <a:pt x="1158433" y="1247521"/>
                </a:lnTo>
                <a:lnTo>
                  <a:pt x="1158981" y="1244369"/>
                </a:lnTo>
                <a:cubicBezTo>
                  <a:pt x="1304367" y="503167"/>
                  <a:pt x="1587920" y="0"/>
                  <a:pt x="1913906" y="0"/>
                </a:cubicBezTo>
                <a:cubicBezTo>
                  <a:pt x="2269528" y="0"/>
                  <a:pt x="2574650" y="598810"/>
                  <a:pt x="2704985" y="1452217"/>
                </a:cubicBezTo>
                <a:lnTo>
                  <a:pt x="2722143" y="1582051"/>
                </a:lnTo>
                <a:lnTo>
                  <a:pt x="2748753" y="1452217"/>
                </a:lnTo>
                <a:cubicBezTo>
                  <a:pt x="2950885" y="598810"/>
                  <a:pt x="3424089" y="0"/>
                  <a:pt x="3975612" y="0"/>
                </a:cubicBezTo>
                <a:cubicBezTo>
                  <a:pt x="4527135" y="0"/>
                  <a:pt x="5000340" y="598810"/>
                  <a:pt x="5202472" y="1452217"/>
                </a:cubicBezTo>
                <a:lnTo>
                  <a:pt x="5207423" y="1476374"/>
                </a:lnTo>
                <a:lnTo>
                  <a:pt x="5213627" y="1452217"/>
                </a:lnTo>
                <a:cubicBezTo>
                  <a:pt x="5466901" y="598810"/>
                  <a:pt x="6059831" y="0"/>
                  <a:pt x="6750896" y="0"/>
                </a:cubicBezTo>
                <a:cubicBezTo>
                  <a:pt x="7384372" y="0"/>
                  <a:pt x="7935388" y="503167"/>
                  <a:pt x="8217911" y="1244369"/>
                </a:cubicBezTo>
                <a:lnTo>
                  <a:pt x="8247439" y="1331727"/>
                </a:lnTo>
                <a:lnTo>
                  <a:pt x="8283166" y="1244369"/>
                </a:lnTo>
                <a:cubicBezTo>
                  <a:pt x="8625008" y="503167"/>
                  <a:pt x="9291716" y="0"/>
                  <a:pt x="10058199" y="0"/>
                </a:cubicBezTo>
                <a:close/>
              </a:path>
            </a:pathLst>
          </a:custGeom>
          <a:blipFill dpi="0" rotWithShape="0">
            <a:blip r:embed="rId5"/>
            <a:srcRect/>
            <a:stretch>
              <a:fillRect l="-112382" t="14" r="-73016"/>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9" name="Rounded Rectangle 28">
            <a:extLst>
              <a:ext uri="{FF2B5EF4-FFF2-40B4-BE49-F238E27FC236}">
                <a16:creationId xmlns:a16="http://schemas.microsoft.com/office/drawing/2014/main" id="{A494652D-265D-4C64-B372-C63B93084C6C}"/>
              </a:ext>
            </a:extLst>
          </p:cNvPr>
          <p:cNvSpPr>
            <a:spLocks noChangeAspect="1"/>
          </p:cNvSpPr>
          <p:nvPr/>
        </p:nvSpPr>
        <p:spPr>
          <a:xfrm>
            <a:off x="788894" y="4166249"/>
            <a:ext cx="1536488" cy="637261"/>
          </a:xfrm>
          <a:prstGeom prst="roundRect">
            <a:avLst>
              <a:gd name="adj" fmla="val 50000"/>
            </a:avLst>
          </a:prstGeom>
          <a:solidFill>
            <a:schemeClr val="accent4">
              <a:lumMod val="60000"/>
              <a:lumOff val="40000"/>
            </a:schemeClr>
          </a:solidFill>
          <a:ln w="19050">
            <a:solidFill>
              <a:schemeClr val="accent4">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lIns="108000" tIns="72000" rIns="108000" bIns="72000" rtlCol="0" anchor="ctr">
            <a:spAutoFit/>
          </a:bodyPr>
          <a:lstStyle/>
          <a:p>
            <a:pPr algn="ctr"/>
            <a:r>
              <a:rPr lang="en-CA" sz="2000" dirty="0">
                <a:solidFill>
                  <a:schemeClr val="accent4">
                    <a:lumMod val="20000"/>
                    <a:lumOff val="80000"/>
                  </a:schemeClr>
                </a:solidFill>
              </a:rPr>
              <a:t>Practice</a:t>
            </a:r>
            <a:endParaRPr lang="en-US" sz="2000" dirty="0">
              <a:solidFill>
                <a:schemeClr val="accent4">
                  <a:lumMod val="20000"/>
                  <a:lumOff val="80000"/>
                </a:schemeClr>
              </a:solidFill>
            </a:endParaRPr>
          </a:p>
        </p:txBody>
      </p:sp>
      <p:sp>
        <p:nvSpPr>
          <p:cNvPr id="30" name="Rounded Rectangle 29">
            <a:extLst>
              <a:ext uri="{FF2B5EF4-FFF2-40B4-BE49-F238E27FC236}">
                <a16:creationId xmlns:a16="http://schemas.microsoft.com/office/drawing/2014/main" id="{B6AD0DE0-DF23-0C76-0314-0857F7B8C837}"/>
              </a:ext>
            </a:extLst>
          </p:cNvPr>
          <p:cNvSpPr>
            <a:spLocks noChangeAspect="1"/>
          </p:cNvSpPr>
          <p:nvPr/>
        </p:nvSpPr>
        <p:spPr>
          <a:xfrm>
            <a:off x="2472624" y="4140599"/>
            <a:ext cx="2170501" cy="637261"/>
          </a:xfrm>
          <a:prstGeom prst="roundRect">
            <a:avLst>
              <a:gd name="adj" fmla="val 50000"/>
            </a:avLst>
          </a:prstGeom>
          <a:solidFill>
            <a:schemeClr val="accent4">
              <a:lumMod val="60000"/>
              <a:lumOff val="40000"/>
            </a:schemeClr>
          </a:solidFill>
          <a:ln w="19050">
            <a:solidFill>
              <a:schemeClr val="accent4">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lIns="108000" tIns="72000" rIns="108000" bIns="72000" rtlCol="0" anchor="ctr">
            <a:spAutoFit/>
          </a:bodyPr>
          <a:lstStyle/>
          <a:p>
            <a:pPr algn="ctr"/>
            <a:r>
              <a:rPr lang="en-CA" sz="2000" dirty="0">
                <a:solidFill>
                  <a:schemeClr val="accent4">
                    <a:lumMod val="20000"/>
                    <a:lumOff val="80000"/>
                  </a:schemeClr>
                </a:solidFill>
              </a:rPr>
              <a:t>Implementation</a:t>
            </a:r>
            <a:endParaRPr lang="en-US" sz="2000" dirty="0">
              <a:solidFill>
                <a:schemeClr val="accent4">
                  <a:lumMod val="20000"/>
                  <a:lumOff val="80000"/>
                </a:schemeClr>
              </a:solidFill>
            </a:endParaRPr>
          </a:p>
        </p:txBody>
      </p:sp>
      <p:sp>
        <p:nvSpPr>
          <p:cNvPr id="31" name="Rounded Rectangle 30">
            <a:extLst>
              <a:ext uri="{FF2B5EF4-FFF2-40B4-BE49-F238E27FC236}">
                <a16:creationId xmlns:a16="http://schemas.microsoft.com/office/drawing/2014/main" id="{3198FFE3-0D2F-BC50-6EEC-46FCBFCF0A98}"/>
              </a:ext>
            </a:extLst>
          </p:cNvPr>
          <p:cNvSpPr>
            <a:spLocks noChangeAspect="1"/>
          </p:cNvSpPr>
          <p:nvPr/>
        </p:nvSpPr>
        <p:spPr>
          <a:xfrm>
            <a:off x="4790367" y="4140599"/>
            <a:ext cx="1591743" cy="637261"/>
          </a:xfrm>
          <a:prstGeom prst="roundRect">
            <a:avLst>
              <a:gd name="adj" fmla="val 50000"/>
            </a:avLst>
          </a:prstGeom>
          <a:solidFill>
            <a:schemeClr val="accent4">
              <a:lumMod val="60000"/>
              <a:lumOff val="40000"/>
            </a:schemeClr>
          </a:solidFill>
          <a:ln w="19050">
            <a:solidFill>
              <a:schemeClr val="accent4">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lIns="108000" tIns="72000" rIns="108000" bIns="72000" rtlCol="0" anchor="ctr">
            <a:spAutoFit/>
          </a:bodyPr>
          <a:lstStyle/>
          <a:p>
            <a:pPr algn="ctr"/>
            <a:r>
              <a:rPr lang="en-CA" sz="2000" dirty="0">
                <a:solidFill>
                  <a:schemeClr val="accent4">
                    <a:lumMod val="20000"/>
                    <a:lumOff val="80000"/>
                  </a:schemeClr>
                </a:solidFill>
              </a:rPr>
              <a:t>Research</a:t>
            </a:r>
            <a:endParaRPr lang="en-US" sz="2000" dirty="0">
              <a:solidFill>
                <a:schemeClr val="accent4">
                  <a:lumMod val="20000"/>
                  <a:lumOff val="80000"/>
                </a:schemeClr>
              </a:solidFill>
            </a:endParaRPr>
          </a:p>
        </p:txBody>
      </p:sp>
    </p:spTree>
    <p:extLst>
      <p:ext uri="{BB962C8B-B14F-4D97-AF65-F5344CB8AC3E}">
        <p14:creationId xmlns:p14="http://schemas.microsoft.com/office/powerpoint/2010/main" val="10138478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0.70"/>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fill="hold"/>
                                        <p:tgtEl>
                                          <p:spTgt spid="12"/>
                                        </p:tgtEl>
                                        <p:attrNameLst>
                                          <p:attrName>ppt_x</p:attrName>
                                        </p:attrNameLst>
                                      </p:cBhvr>
                                      <p:tavLst>
                                        <p:tav tm="0">
                                          <p:val>
                                            <p:strVal val="0-#ppt_w/2"/>
                                          </p:val>
                                        </p:tav>
                                        <p:tav tm="100000">
                                          <p:val>
                                            <p:strVal val="#ppt_x"/>
                                          </p:val>
                                        </p:tav>
                                      </p:tavLst>
                                    </p:anim>
                                    <p:anim calcmode="lin" valueType="num">
                                      <p:cBhvr additive="base">
                                        <p:cTn id="15" dur="500" fill="hold"/>
                                        <p:tgtEl>
                                          <p:spTgt spid="12"/>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0"/>
                                  </p:stCondLst>
                                  <p:childTnLst>
                                    <p:set>
                                      <p:cBhvr>
                                        <p:cTn id="17" dur="1" fill="hold">
                                          <p:stCondLst>
                                            <p:cond delay="0"/>
                                          </p:stCondLst>
                                        </p:cTn>
                                        <p:tgtEl>
                                          <p:spTgt spid="29"/>
                                        </p:tgtEl>
                                        <p:attrNameLst>
                                          <p:attrName>style.visibility</p:attrName>
                                        </p:attrNameLst>
                                      </p:cBhvr>
                                      <p:to>
                                        <p:strVal val="visible"/>
                                      </p:to>
                                    </p:set>
                                    <p:anim calcmode="lin" valueType="num">
                                      <p:cBhvr additive="base">
                                        <p:cTn id="18" dur="500" fill="hold"/>
                                        <p:tgtEl>
                                          <p:spTgt spid="29"/>
                                        </p:tgtEl>
                                        <p:attrNameLst>
                                          <p:attrName>ppt_x</p:attrName>
                                        </p:attrNameLst>
                                      </p:cBhvr>
                                      <p:tavLst>
                                        <p:tav tm="0">
                                          <p:val>
                                            <p:strVal val="0-#ppt_w/2"/>
                                          </p:val>
                                        </p:tav>
                                        <p:tav tm="100000">
                                          <p:val>
                                            <p:strVal val="#ppt_x"/>
                                          </p:val>
                                        </p:tav>
                                      </p:tavLst>
                                    </p:anim>
                                    <p:anim calcmode="lin" valueType="num">
                                      <p:cBhvr additive="base">
                                        <p:cTn id="19" dur="500" fill="hold"/>
                                        <p:tgtEl>
                                          <p:spTgt spid="29"/>
                                        </p:tgtEl>
                                        <p:attrNameLst>
                                          <p:attrName>ppt_y</p:attrName>
                                        </p:attrNameLst>
                                      </p:cBhvr>
                                      <p:tavLst>
                                        <p:tav tm="0">
                                          <p:val>
                                            <p:strVal val="#ppt_y"/>
                                          </p:val>
                                        </p:tav>
                                        <p:tav tm="100000">
                                          <p:val>
                                            <p:strVal val="#ppt_y"/>
                                          </p:val>
                                        </p:tav>
                                      </p:tavLst>
                                    </p:anim>
                                  </p:childTnLst>
                                </p:cTn>
                              </p:par>
                              <p:par>
                                <p:cTn id="20" presetID="22" presetClass="entr" presetSubtype="4"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wipe(down)">
                                      <p:cBhvr>
                                        <p:cTn id="22" dur="500"/>
                                        <p:tgtEl>
                                          <p:spTgt spid="21"/>
                                        </p:tgtEl>
                                      </p:cBhvr>
                                    </p:animEffect>
                                  </p:childTnLst>
                                </p:cTn>
                              </p:par>
                            </p:childTnLst>
                          </p:cTn>
                        </p:par>
                        <p:par>
                          <p:cTn id="23" fill="hold">
                            <p:stCondLst>
                              <p:cond delay="500"/>
                            </p:stCondLst>
                            <p:childTnLst>
                              <p:par>
                                <p:cTn id="24" presetID="12" presetClass="entr" presetSubtype="1" fill="hold" grpId="0"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500"/>
                                        <p:tgtEl>
                                          <p:spTgt spid="3"/>
                                        </p:tgtEl>
                                        <p:attrNameLst>
                                          <p:attrName>ppt_y</p:attrName>
                                        </p:attrNameLst>
                                      </p:cBhvr>
                                      <p:tavLst>
                                        <p:tav tm="0">
                                          <p:val>
                                            <p:strVal val="#ppt_y-#ppt_h*1.125000"/>
                                          </p:val>
                                        </p:tav>
                                        <p:tav tm="100000">
                                          <p:val>
                                            <p:strVal val="#ppt_y"/>
                                          </p:val>
                                        </p:tav>
                                      </p:tavLst>
                                    </p:anim>
                                    <p:animEffect transition="in" filter="wipe(down)">
                                      <p:cBhvr>
                                        <p:cTn id="27" dur="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xit" presetSubtype="4" fill="hold" grpId="1" nodeType="clickEffect">
                                  <p:stCondLst>
                                    <p:cond delay="0"/>
                                  </p:stCondLst>
                                  <p:childTnLst>
                                    <p:anim calcmode="lin" valueType="num">
                                      <p:cBhvr additive="base">
                                        <p:cTn id="31" dur="500"/>
                                        <p:tgtEl>
                                          <p:spTgt spid="3"/>
                                        </p:tgtEl>
                                        <p:attrNameLst>
                                          <p:attrName>ppt_x</p:attrName>
                                        </p:attrNameLst>
                                      </p:cBhvr>
                                      <p:tavLst>
                                        <p:tav tm="0">
                                          <p:val>
                                            <p:strVal val="ppt_x"/>
                                          </p:val>
                                        </p:tav>
                                        <p:tav tm="100000">
                                          <p:val>
                                            <p:strVal val="ppt_x"/>
                                          </p:val>
                                        </p:tav>
                                      </p:tavLst>
                                    </p:anim>
                                    <p:anim calcmode="lin" valueType="num">
                                      <p:cBhvr additive="base">
                                        <p:cTn id="32" dur="500"/>
                                        <p:tgtEl>
                                          <p:spTgt spid="3"/>
                                        </p:tgtEl>
                                        <p:attrNameLst>
                                          <p:attrName>ppt_y</p:attrName>
                                        </p:attrNameLst>
                                      </p:cBhvr>
                                      <p:tavLst>
                                        <p:tav tm="0">
                                          <p:val>
                                            <p:strVal val="ppt_y"/>
                                          </p:val>
                                        </p:tav>
                                        <p:tav tm="100000">
                                          <p:val>
                                            <p:strVal val="1+ppt_h/2"/>
                                          </p:val>
                                        </p:tav>
                                      </p:tavLst>
                                    </p:anim>
                                    <p:set>
                                      <p:cBhvr>
                                        <p:cTn id="33" dur="1" fill="hold">
                                          <p:stCondLst>
                                            <p:cond delay="499"/>
                                          </p:stCondLst>
                                        </p:cTn>
                                        <p:tgtEl>
                                          <p:spTgt spid="3"/>
                                        </p:tgtEl>
                                        <p:attrNameLst>
                                          <p:attrName>style.visibility</p:attrName>
                                        </p:attrNameLst>
                                      </p:cBhvr>
                                      <p:to>
                                        <p:strVal val="hidden"/>
                                      </p:to>
                                    </p:set>
                                  </p:childTnLst>
                                </p:cTn>
                              </p:par>
                              <p:par>
                                <p:cTn id="34" presetID="10" presetClass="exit" presetSubtype="0" fill="hold" grpId="1" nodeType="withEffect">
                                  <p:stCondLst>
                                    <p:cond delay="0"/>
                                  </p:stCondLst>
                                  <p:childTnLst>
                                    <p:animEffect transition="out" filter="fade">
                                      <p:cBhvr>
                                        <p:cTn id="35" dur="500"/>
                                        <p:tgtEl>
                                          <p:spTgt spid="29"/>
                                        </p:tgtEl>
                                      </p:cBhvr>
                                    </p:animEffect>
                                    <p:set>
                                      <p:cBhvr>
                                        <p:cTn id="36" dur="1" fill="hold">
                                          <p:stCondLst>
                                            <p:cond delay="499"/>
                                          </p:stCondLst>
                                        </p:cTn>
                                        <p:tgtEl>
                                          <p:spTgt spid="29"/>
                                        </p:tgtEl>
                                        <p:attrNameLst>
                                          <p:attrName>style.visibility</p:attrName>
                                        </p:attrNameLst>
                                      </p:cBhvr>
                                      <p:to>
                                        <p:strVal val="hidden"/>
                                      </p:to>
                                    </p:set>
                                  </p:childTnLst>
                                </p:cTn>
                              </p:par>
                            </p:childTnLst>
                          </p:cTn>
                        </p:par>
                        <p:par>
                          <p:cTn id="37" fill="hold">
                            <p:stCondLst>
                              <p:cond delay="500"/>
                            </p:stCondLst>
                            <p:childTnLst>
                              <p:par>
                                <p:cTn id="38" presetID="2" presetClass="entr" presetSubtype="8"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500" fill="hold"/>
                                        <p:tgtEl>
                                          <p:spTgt spid="14"/>
                                        </p:tgtEl>
                                        <p:attrNameLst>
                                          <p:attrName>ppt_x</p:attrName>
                                        </p:attrNameLst>
                                      </p:cBhvr>
                                      <p:tavLst>
                                        <p:tav tm="0">
                                          <p:val>
                                            <p:strVal val="0-#ppt_w/2"/>
                                          </p:val>
                                        </p:tav>
                                        <p:tav tm="100000">
                                          <p:val>
                                            <p:strVal val="#ppt_x"/>
                                          </p:val>
                                        </p:tav>
                                      </p:tavLst>
                                    </p:anim>
                                    <p:anim calcmode="lin" valueType="num">
                                      <p:cBhvr additive="base">
                                        <p:cTn id="41" dur="500" fill="hold"/>
                                        <p:tgtEl>
                                          <p:spTgt spid="14"/>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0"/>
                                  </p:stCondLst>
                                  <p:childTnLst>
                                    <p:set>
                                      <p:cBhvr>
                                        <p:cTn id="43" dur="1" fill="hold">
                                          <p:stCondLst>
                                            <p:cond delay="0"/>
                                          </p:stCondLst>
                                        </p:cTn>
                                        <p:tgtEl>
                                          <p:spTgt spid="30"/>
                                        </p:tgtEl>
                                        <p:attrNameLst>
                                          <p:attrName>style.visibility</p:attrName>
                                        </p:attrNameLst>
                                      </p:cBhvr>
                                      <p:to>
                                        <p:strVal val="visible"/>
                                      </p:to>
                                    </p:set>
                                    <p:anim calcmode="lin" valueType="num">
                                      <p:cBhvr additive="base">
                                        <p:cTn id="44" dur="500" fill="hold"/>
                                        <p:tgtEl>
                                          <p:spTgt spid="30"/>
                                        </p:tgtEl>
                                        <p:attrNameLst>
                                          <p:attrName>ppt_x</p:attrName>
                                        </p:attrNameLst>
                                      </p:cBhvr>
                                      <p:tavLst>
                                        <p:tav tm="0">
                                          <p:val>
                                            <p:strVal val="0-#ppt_w/2"/>
                                          </p:val>
                                        </p:tav>
                                        <p:tav tm="100000">
                                          <p:val>
                                            <p:strVal val="#ppt_x"/>
                                          </p:val>
                                        </p:tav>
                                      </p:tavLst>
                                    </p:anim>
                                    <p:anim calcmode="lin" valueType="num">
                                      <p:cBhvr additive="base">
                                        <p:cTn id="45" dur="500" fill="hold"/>
                                        <p:tgtEl>
                                          <p:spTgt spid="30"/>
                                        </p:tgtEl>
                                        <p:attrNameLst>
                                          <p:attrName>ppt_y</p:attrName>
                                        </p:attrNameLst>
                                      </p:cBhvr>
                                      <p:tavLst>
                                        <p:tav tm="0">
                                          <p:val>
                                            <p:strVal val="#ppt_y"/>
                                          </p:val>
                                        </p:tav>
                                        <p:tav tm="100000">
                                          <p:val>
                                            <p:strVal val="#ppt_y"/>
                                          </p:val>
                                        </p:tav>
                                      </p:tavLst>
                                    </p:anim>
                                  </p:childTnLst>
                                </p:cTn>
                              </p:par>
                              <p:par>
                                <p:cTn id="46" presetID="22" presetClass="entr" presetSubtype="4" fill="hold" grpId="0" nodeType="with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wipe(down)">
                                      <p:cBhvr>
                                        <p:cTn id="48" dur="500"/>
                                        <p:tgtEl>
                                          <p:spTgt spid="27"/>
                                        </p:tgtEl>
                                      </p:cBhvr>
                                    </p:animEffect>
                                  </p:childTnLst>
                                </p:cTn>
                              </p:par>
                            </p:childTnLst>
                          </p:cTn>
                        </p:par>
                        <p:par>
                          <p:cTn id="49" fill="hold">
                            <p:stCondLst>
                              <p:cond delay="1000"/>
                            </p:stCondLst>
                            <p:childTnLst>
                              <p:par>
                                <p:cTn id="50" presetID="12" presetClass="entr" presetSubtype="1" fill="hold" grpId="0" nodeType="afterEffect">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cBhvr additive="base">
                                        <p:cTn id="52" dur="500"/>
                                        <p:tgtEl>
                                          <p:spTgt spid="23"/>
                                        </p:tgtEl>
                                        <p:attrNameLst>
                                          <p:attrName>ppt_y</p:attrName>
                                        </p:attrNameLst>
                                      </p:cBhvr>
                                      <p:tavLst>
                                        <p:tav tm="0">
                                          <p:val>
                                            <p:strVal val="#ppt_y-#ppt_h*1.125000"/>
                                          </p:val>
                                        </p:tav>
                                        <p:tav tm="100000">
                                          <p:val>
                                            <p:strVal val="#ppt_y"/>
                                          </p:val>
                                        </p:tav>
                                      </p:tavLst>
                                    </p:anim>
                                    <p:animEffect transition="in" filter="wipe(down)">
                                      <p:cBhvr>
                                        <p:cTn id="53" dur="500"/>
                                        <p:tgtEl>
                                          <p:spTgt spid="23"/>
                                        </p:tgtEl>
                                      </p:cBhvr>
                                    </p:animEffect>
                                  </p:childTnLst>
                                </p:cTn>
                              </p:par>
                            </p:childTnLst>
                          </p:cTn>
                        </p:par>
                      </p:childTnLst>
                    </p:cTn>
                  </p:par>
                  <p:par>
                    <p:cTn id="54" fill="hold">
                      <p:stCondLst>
                        <p:cond delay="indefinite"/>
                      </p:stCondLst>
                      <p:childTnLst>
                        <p:par>
                          <p:cTn id="55" fill="hold">
                            <p:stCondLst>
                              <p:cond delay="0"/>
                            </p:stCondLst>
                            <p:childTnLst>
                              <p:par>
                                <p:cTn id="56" presetID="2" presetClass="exit" presetSubtype="4" fill="hold" grpId="1" nodeType="clickEffect">
                                  <p:stCondLst>
                                    <p:cond delay="0"/>
                                  </p:stCondLst>
                                  <p:childTnLst>
                                    <p:anim calcmode="lin" valueType="num">
                                      <p:cBhvr additive="base">
                                        <p:cTn id="57" dur="500"/>
                                        <p:tgtEl>
                                          <p:spTgt spid="23"/>
                                        </p:tgtEl>
                                        <p:attrNameLst>
                                          <p:attrName>ppt_x</p:attrName>
                                        </p:attrNameLst>
                                      </p:cBhvr>
                                      <p:tavLst>
                                        <p:tav tm="0">
                                          <p:val>
                                            <p:strVal val="ppt_x"/>
                                          </p:val>
                                        </p:tav>
                                        <p:tav tm="100000">
                                          <p:val>
                                            <p:strVal val="ppt_x"/>
                                          </p:val>
                                        </p:tav>
                                      </p:tavLst>
                                    </p:anim>
                                    <p:anim calcmode="lin" valueType="num">
                                      <p:cBhvr additive="base">
                                        <p:cTn id="58" dur="500"/>
                                        <p:tgtEl>
                                          <p:spTgt spid="23"/>
                                        </p:tgtEl>
                                        <p:attrNameLst>
                                          <p:attrName>ppt_y</p:attrName>
                                        </p:attrNameLst>
                                      </p:cBhvr>
                                      <p:tavLst>
                                        <p:tav tm="0">
                                          <p:val>
                                            <p:strVal val="ppt_y"/>
                                          </p:val>
                                        </p:tav>
                                        <p:tav tm="100000">
                                          <p:val>
                                            <p:strVal val="1+ppt_h/2"/>
                                          </p:val>
                                        </p:tav>
                                      </p:tavLst>
                                    </p:anim>
                                    <p:set>
                                      <p:cBhvr>
                                        <p:cTn id="59" dur="1" fill="hold">
                                          <p:stCondLst>
                                            <p:cond delay="499"/>
                                          </p:stCondLst>
                                        </p:cTn>
                                        <p:tgtEl>
                                          <p:spTgt spid="23"/>
                                        </p:tgtEl>
                                        <p:attrNameLst>
                                          <p:attrName>style.visibility</p:attrName>
                                        </p:attrNameLst>
                                      </p:cBhvr>
                                      <p:to>
                                        <p:strVal val="hidden"/>
                                      </p:to>
                                    </p:set>
                                  </p:childTnLst>
                                </p:cTn>
                              </p:par>
                              <p:par>
                                <p:cTn id="60" presetID="10" presetClass="exit" presetSubtype="0" fill="hold" grpId="1" nodeType="withEffect">
                                  <p:stCondLst>
                                    <p:cond delay="0"/>
                                  </p:stCondLst>
                                  <p:childTnLst>
                                    <p:animEffect transition="out" filter="fade">
                                      <p:cBhvr>
                                        <p:cTn id="61" dur="500"/>
                                        <p:tgtEl>
                                          <p:spTgt spid="30"/>
                                        </p:tgtEl>
                                      </p:cBhvr>
                                    </p:animEffect>
                                    <p:set>
                                      <p:cBhvr>
                                        <p:cTn id="62" dur="1" fill="hold">
                                          <p:stCondLst>
                                            <p:cond delay="499"/>
                                          </p:stCondLst>
                                        </p:cTn>
                                        <p:tgtEl>
                                          <p:spTgt spid="30"/>
                                        </p:tgtEl>
                                        <p:attrNameLst>
                                          <p:attrName>style.visibility</p:attrName>
                                        </p:attrNameLst>
                                      </p:cBhvr>
                                      <p:to>
                                        <p:strVal val="hidden"/>
                                      </p:to>
                                    </p:set>
                                  </p:childTnLst>
                                </p:cTn>
                              </p:par>
                            </p:childTnLst>
                          </p:cTn>
                        </p:par>
                        <p:par>
                          <p:cTn id="63" fill="hold">
                            <p:stCondLst>
                              <p:cond delay="500"/>
                            </p:stCondLst>
                            <p:childTnLst>
                              <p:par>
                                <p:cTn id="64" presetID="2" presetClass="entr" presetSubtype="8" fill="hold" grpId="0" nodeType="afterEffect">
                                  <p:stCondLst>
                                    <p:cond delay="0"/>
                                  </p:stCondLst>
                                  <p:childTnLst>
                                    <p:set>
                                      <p:cBhvr>
                                        <p:cTn id="65" dur="1" fill="hold">
                                          <p:stCondLst>
                                            <p:cond delay="0"/>
                                          </p:stCondLst>
                                        </p:cTn>
                                        <p:tgtEl>
                                          <p:spTgt spid="19"/>
                                        </p:tgtEl>
                                        <p:attrNameLst>
                                          <p:attrName>style.visibility</p:attrName>
                                        </p:attrNameLst>
                                      </p:cBhvr>
                                      <p:to>
                                        <p:strVal val="visible"/>
                                      </p:to>
                                    </p:set>
                                    <p:anim calcmode="lin" valueType="num">
                                      <p:cBhvr additive="base">
                                        <p:cTn id="66" dur="500" fill="hold"/>
                                        <p:tgtEl>
                                          <p:spTgt spid="19"/>
                                        </p:tgtEl>
                                        <p:attrNameLst>
                                          <p:attrName>ppt_x</p:attrName>
                                        </p:attrNameLst>
                                      </p:cBhvr>
                                      <p:tavLst>
                                        <p:tav tm="0">
                                          <p:val>
                                            <p:strVal val="0-#ppt_w/2"/>
                                          </p:val>
                                        </p:tav>
                                        <p:tav tm="100000">
                                          <p:val>
                                            <p:strVal val="#ppt_x"/>
                                          </p:val>
                                        </p:tav>
                                      </p:tavLst>
                                    </p:anim>
                                    <p:anim calcmode="lin" valueType="num">
                                      <p:cBhvr additive="base">
                                        <p:cTn id="67" dur="500" fill="hold"/>
                                        <p:tgtEl>
                                          <p:spTgt spid="19"/>
                                        </p:tgtEl>
                                        <p:attrNameLst>
                                          <p:attrName>ppt_y</p:attrName>
                                        </p:attrNameLst>
                                      </p:cBhvr>
                                      <p:tavLst>
                                        <p:tav tm="0">
                                          <p:val>
                                            <p:strVal val="#ppt_y"/>
                                          </p:val>
                                        </p:tav>
                                        <p:tav tm="100000">
                                          <p:val>
                                            <p:strVal val="#ppt_y"/>
                                          </p:val>
                                        </p:tav>
                                      </p:tavLst>
                                    </p:anim>
                                  </p:childTnLst>
                                </p:cTn>
                              </p:par>
                              <p:par>
                                <p:cTn id="68" presetID="2" presetClass="entr" presetSubtype="8" fill="hold" grpId="0" nodeType="withEffect">
                                  <p:stCondLst>
                                    <p:cond delay="0"/>
                                  </p:stCondLst>
                                  <p:childTnLst>
                                    <p:set>
                                      <p:cBhvr>
                                        <p:cTn id="69" dur="1" fill="hold">
                                          <p:stCondLst>
                                            <p:cond delay="0"/>
                                          </p:stCondLst>
                                        </p:cTn>
                                        <p:tgtEl>
                                          <p:spTgt spid="31"/>
                                        </p:tgtEl>
                                        <p:attrNameLst>
                                          <p:attrName>style.visibility</p:attrName>
                                        </p:attrNameLst>
                                      </p:cBhvr>
                                      <p:to>
                                        <p:strVal val="visible"/>
                                      </p:to>
                                    </p:set>
                                    <p:anim calcmode="lin" valueType="num">
                                      <p:cBhvr additive="base">
                                        <p:cTn id="70" dur="500" fill="hold"/>
                                        <p:tgtEl>
                                          <p:spTgt spid="31"/>
                                        </p:tgtEl>
                                        <p:attrNameLst>
                                          <p:attrName>ppt_x</p:attrName>
                                        </p:attrNameLst>
                                      </p:cBhvr>
                                      <p:tavLst>
                                        <p:tav tm="0">
                                          <p:val>
                                            <p:strVal val="0-#ppt_w/2"/>
                                          </p:val>
                                        </p:tav>
                                        <p:tav tm="100000">
                                          <p:val>
                                            <p:strVal val="#ppt_x"/>
                                          </p:val>
                                        </p:tav>
                                      </p:tavLst>
                                    </p:anim>
                                    <p:anim calcmode="lin" valueType="num">
                                      <p:cBhvr additive="base">
                                        <p:cTn id="71" dur="500" fill="hold"/>
                                        <p:tgtEl>
                                          <p:spTgt spid="31"/>
                                        </p:tgtEl>
                                        <p:attrNameLst>
                                          <p:attrName>ppt_y</p:attrName>
                                        </p:attrNameLst>
                                      </p:cBhvr>
                                      <p:tavLst>
                                        <p:tav tm="0">
                                          <p:val>
                                            <p:strVal val="#ppt_y"/>
                                          </p:val>
                                        </p:tav>
                                        <p:tav tm="100000">
                                          <p:val>
                                            <p:strVal val="#ppt_y"/>
                                          </p:val>
                                        </p:tav>
                                      </p:tavLst>
                                    </p:anim>
                                  </p:childTnLst>
                                </p:cTn>
                              </p:par>
                              <p:par>
                                <p:cTn id="72" presetID="22" presetClass="entr" presetSubtype="4" fill="hold" grpId="0" nodeType="withEffect">
                                  <p:stCondLst>
                                    <p:cond delay="0"/>
                                  </p:stCondLst>
                                  <p:childTnLst>
                                    <p:set>
                                      <p:cBhvr>
                                        <p:cTn id="73" dur="1" fill="hold">
                                          <p:stCondLst>
                                            <p:cond delay="0"/>
                                          </p:stCondLst>
                                        </p:cTn>
                                        <p:tgtEl>
                                          <p:spTgt spid="28"/>
                                        </p:tgtEl>
                                        <p:attrNameLst>
                                          <p:attrName>style.visibility</p:attrName>
                                        </p:attrNameLst>
                                      </p:cBhvr>
                                      <p:to>
                                        <p:strVal val="visible"/>
                                      </p:to>
                                    </p:set>
                                    <p:animEffect transition="in" filter="wipe(down)">
                                      <p:cBhvr>
                                        <p:cTn id="74" dur="500"/>
                                        <p:tgtEl>
                                          <p:spTgt spid="28"/>
                                        </p:tgtEl>
                                      </p:cBhvr>
                                    </p:animEffect>
                                  </p:childTnLst>
                                </p:cTn>
                              </p:par>
                            </p:childTnLst>
                          </p:cTn>
                        </p:par>
                        <p:par>
                          <p:cTn id="75" fill="hold">
                            <p:stCondLst>
                              <p:cond delay="1000"/>
                            </p:stCondLst>
                            <p:childTnLst>
                              <p:par>
                                <p:cTn id="76" presetID="12" presetClass="entr" presetSubtype="1" fill="hold" grpId="0" nodeType="afterEffect">
                                  <p:stCondLst>
                                    <p:cond delay="0"/>
                                  </p:stCondLst>
                                  <p:childTnLst>
                                    <p:set>
                                      <p:cBhvr>
                                        <p:cTn id="77" dur="1" fill="hold">
                                          <p:stCondLst>
                                            <p:cond delay="0"/>
                                          </p:stCondLst>
                                        </p:cTn>
                                        <p:tgtEl>
                                          <p:spTgt spid="26"/>
                                        </p:tgtEl>
                                        <p:attrNameLst>
                                          <p:attrName>style.visibility</p:attrName>
                                        </p:attrNameLst>
                                      </p:cBhvr>
                                      <p:to>
                                        <p:strVal val="visible"/>
                                      </p:to>
                                    </p:set>
                                    <p:anim calcmode="lin" valueType="num">
                                      <p:cBhvr additive="base">
                                        <p:cTn id="78" dur="500"/>
                                        <p:tgtEl>
                                          <p:spTgt spid="26"/>
                                        </p:tgtEl>
                                        <p:attrNameLst>
                                          <p:attrName>ppt_y</p:attrName>
                                        </p:attrNameLst>
                                      </p:cBhvr>
                                      <p:tavLst>
                                        <p:tav tm="0">
                                          <p:val>
                                            <p:strVal val="#ppt_y-#ppt_h*1.125000"/>
                                          </p:val>
                                        </p:tav>
                                        <p:tav tm="100000">
                                          <p:val>
                                            <p:strVal val="#ppt_y"/>
                                          </p:val>
                                        </p:tav>
                                      </p:tavLst>
                                    </p:anim>
                                    <p:animEffect transition="in" filter="wipe(down)">
                                      <p:cBhvr>
                                        <p:cTn id="79" dur="500"/>
                                        <p:tgtEl>
                                          <p:spTgt spid="26"/>
                                        </p:tgtEl>
                                      </p:cBhvr>
                                    </p:animEffect>
                                  </p:childTnLst>
                                </p:cTn>
                              </p:par>
                            </p:childTnLst>
                          </p:cTn>
                        </p:par>
                      </p:childTnLst>
                    </p:cTn>
                  </p:par>
                  <p:par>
                    <p:cTn id="80" fill="hold">
                      <p:stCondLst>
                        <p:cond delay="indefinite"/>
                      </p:stCondLst>
                      <p:childTnLst>
                        <p:par>
                          <p:cTn id="81" fill="hold">
                            <p:stCondLst>
                              <p:cond delay="0"/>
                            </p:stCondLst>
                            <p:childTnLst>
                              <p:par>
                                <p:cTn id="82" presetID="2" presetClass="exit" presetSubtype="4" fill="hold" grpId="1" nodeType="clickEffect">
                                  <p:stCondLst>
                                    <p:cond delay="0"/>
                                  </p:stCondLst>
                                  <p:childTnLst>
                                    <p:anim calcmode="lin" valueType="num">
                                      <p:cBhvr additive="base">
                                        <p:cTn id="83" dur="500"/>
                                        <p:tgtEl>
                                          <p:spTgt spid="26"/>
                                        </p:tgtEl>
                                        <p:attrNameLst>
                                          <p:attrName>ppt_x</p:attrName>
                                        </p:attrNameLst>
                                      </p:cBhvr>
                                      <p:tavLst>
                                        <p:tav tm="0">
                                          <p:val>
                                            <p:strVal val="ppt_x"/>
                                          </p:val>
                                        </p:tav>
                                        <p:tav tm="100000">
                                          <p:val>
                                            <p:strVal val="ppt_x"/>
                                          </p:val>
                                        </p:tav>
                                      </p:tavLst>
                                    </p:anim>
                                    <p:anim calcmode="lin" valueType="num">
                                      <p:cBhvr additive="base">
                                        <p:cTn id="84" dur="500"/>
                                        <p:tgtEl>
                                          <p:spTgt spid="26"/>
                                        </p:tgtEl>
                                        <p:attrNameLst>
                                          <p:attrName>ppt_y</p:attrName>
                                        </p:attrNameLst>
                                      </p:cBhvr>
                                      <p:tavLst>
                                        <p:tav tm="0">
                                          <p:val>
                                            <p:strVal val="ppt_y"/>
                                          </p:val>
                                        </p:tav>
                                        <p:tav tm="100000">
                                          <p:val>
                                            <p:strVal val="1+ppt_h/2"/>
                                          </p:val>
                                        </p:tav>
                                      </p:tavLst>
                                    </p:anim>
                                    <p:set>
                                      <p:cBhvr>
                                        <p:cTn id="85" dur="1" fill="hold">
                                          <p:stCondLst>
                                            <p:cond delay="499"/>
                                          </p:stCondLst>
                                        </p:cTn>
                                        <p:tgtEl>
                                          <p:spTgt spid="26"/>
                                        </p:tgtEl>
                                        <p:attrNameLst>
                                          <p:attrName>style.visibility</p:attrName>
                                        </p:attrNameLst>
                                      </p:cBhvr>
                                      <p:to>
                                        <p:strVal val="hidden"/>
                                      </p:to>
                                    </p:set>
                                  </p:childTnLst>
                                </p:cTn>
                              </p:par>
                              <p:par>
                                <p:cTn id="86" presetID="10" presetClass="exit" presetSubtype="0" fill="hold" grpId="1" nodeType="withEffect">
                                  <p:stCondLst>
                                    <p:cond delay="0"/>
                                  </p:stCondLst>
                                  <p:childTnLst>
                                    <p:animEffect transition="out" filter="fade">
                                      <p:cBhvr>
                                        <p:cTn id="87" dur="500"/>
                                        <p:tgtEl>
                                          <p:spTgt spid="31"/>
                                        </p:tgtEl>
                                      </p:cBhvr>
                                    </p:animEffect>
                                    <p:set>
                                      <p:cBhvr>
                                        <p:cTn id="88" dur="1" fill="hold">
                                          <p:stCondLst>
                                            <p:cond delay="499"/>
                                          </p:stCondLst>
                                        </p:cTn>
                                        <p:tgtEl>
                                          <p:spTgt spid="3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9" grpId="0" animBg="1"/>
      <p:bldP spid="12" grpId="0" animBg="1"/>
      <p:bldP spid="14" grpId="0" animBg="1"/>
      <p:bldP spid="19" grpId="0" animBg="1"/>
      <p:bldP spid="21" grpId="0" animBg="1"/>
      <p:bldP spid="23" grpId="0"/>
      <p:bldP spid="23" grpId="1"/>
      <p:bldP spid="26" grpId="0"/>
      <p:bldP spid="26" grpId="1"/>
      <p:bldP spid="27" grpId="0" animBg="1"/>
      <p:bldP spid="28" grpId="0" animBg="1"/>
      <p:bldP spid="29" grpId="0" animBg="1"/>
      <p:bldP spid="29" grpId="1" animBg="1"/>
      <p:bldP spid="30" grpId="0" animBg="1"/>
      <p:bldP spid="30" grpId="1" animBg="1"/>
      <p:bldP spid="31" grpId="0" animBg="1"/>
      <p:bldP spid="31" grpId="1"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0" name="Oval 19">
            <a:extLst>
              <a:ext uri="{FF2B5EF4-FFF2-40B4-BE49-F238E27FC236}">
                <a16:creationId xmlns:a16="http://schemas.microsoft.com/office/drawing/2014/main" id="{5FEDF12F-C674-494E-E64C-C0EE4B1BFE15}"/>
              </a:ext>
            </a:extLst>
          </p:cNvPr>
          <p:cNvSpPr/>
          <p:nvPr/>
        </p:nvSpPr>
        <p:spPr>
          <a:xfrm>
            <a:off x="788894" y="1663699"/>
            <a:ext cx="1232411" cy="4755482"/>
          </a:xfrm>
          <a:prstGeom prst="ellipse">
            <a:avLst/>
          </a:prstGeom>
          <a:solidFill>
            <a:srgbClr val="44A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a:extLst>
              <a:ext uri="{FF2B5EF4-FFF2-40B4-BE49-F238E27FC236}">
                <a16:creationId xmlns:a16="http://schemas.microsoft.com/office/drawing/2014/main" id="{24963568-1002-8F36-69E4-BF7FDCB76455}"/>
              </a:ext>
            </a:extLst>
          </p:cNvPr>
          <p:cNvSpPr/>
          <p:nvPr/>
        </p:nvSpPr>
        <p:spPr>
          <a:xfrm>
            <a:off x="788894" y="1663699"/>
            <a:ext cx="1232411" cy="4755482"/>
          </a:xfrm>
          <a:prstGeom prst="ellipse">
            <a:avLst/>
          </a:prstGeom>
          <a:solidFill>
            <a:srgbClr val="44A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Oval 21">
            <a:extLst>
              <a:ext uri="{FF2B5EF4-FFF2-40B4-BE49-F238E27FC236}">
                <a16:creationId xmlns:a16="http://schemas.microsoft.com/office/drawing/2014/main" id="{5121C955-8597-13F3-7C3D-EE6BC0911C06}"/>
              </a:ext>
            </a:extLst>
          </p:cNvPr>
          <p:cNvSpPr/>
          <p:nvPr/>
        </p:nvSpPr>
        <p:spPr>
          <a:xfrm>
            <a:off x="788894" y="1663699"/>
            <a:ext cx="1232411" cy="4755482"/>
          </a:xfrm>
          <a:prstGeom prst="ellipse">
            <a:avLst/>
          </a:prstGeom>
          <a:solidFill>
            <a:srgbClr val="44A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Oval 2">
            <a:extLst>
              <a:ext uri="{FF2B5EF4-FFF2-40B4-BE49-F238E27FC236}">
                <a16:creationId xmlns:a16="http://schemas.microsoft.com/office/drawing/2014/main" id="{820B348B-4412-1133-CC1E-4844C03A5D26}"/>
              </a:ext>
            </a:extLst>
          </p:cNvPr>
          <p:cNvSpPr/>
          <p:nvPr/>
        </p:nvSpPr>
        <p:spPr>
          <a:xfrm>
            <a:off x="788894" y="1663699"/>
            <a:ext cx="1232411" cy="4755482"/>
          </a:xfrm>
          <a:prstGeom prst="ellipse">
            <a:avLst/>
          </a:prstGeom>
          <a:solidFill>
            <a:srgbClr val="44A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EA43ECC7-8513-7500-8A1A-40337EB9AAD2}"/>
              </a:ext>
            </a:extLst>
          </p:cNvPr>
          <p:cNvSpPr/>
          <p:nvPr/>
        </p:nvSpPr>
        <p:spPr>
          <a:xfrm>
            <a:off x="788894" y="1663699"/>
            <a:ext cx="1232411" cy="4755482"/>
          </a:xfrm>
          <a:prstGeom prst="ellipse">
            <a:avLst/>
          </a:prstGeom>
          <a:solidFill>
            <a:srgbClr val="44A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F35F5CAD-AB82-D7AE-2785-41FDDAA458E0}"/>
              </a:ext>
            </a:extLst>
          </p:cNvPr>
          <p:cNvSpPr txBox="1"/>
          <p:nvPr/>
        </p:nvSpPr>
        <p:spPr>
          <a:xfrm>
            <a:off x="4278060" y="660515"/>
            <a:ext cx="7156006" cy="138499"/>
          </a:xfrm>
          <a:prstGeom prst="rect">
            <a:avLst/>
          </a:prstGeom>
          <a:noFill/>
        </p:spPr>
        <p:txBody>
          <a:bodyPr wrap="square" lIns="0" tIns="0" rIns="0" bIns="0" anchor="b">
            <a:spAutoFit/>
          </a:bodyPr>
          <a:lstStyle/>
          <a:p>
            <a:pPr algn="r">
              <a:spcBef>
                <a:spcPts val="2400"/>
              </a:spcBef>
            </a:pPr>
            <a:r>
              <a:rPr lang="en-US" sz="900" spc="100" dirty="0">
                <a:solidFill>
                  <a:schemeClr val="accent4">
                    <a:lumMod val="60000"/>
                    <a:lumOff val="40000"/>
                  </a:schemeClr>
                </a:solidFill>
                <a:cs typeface="Arial Hebrew" pitchFamily="2" charset="-79"/>
              </a:rPr>
              <a:t>SCALING AND SUSTAINING PEER SUPPORT GROUPS FOR SUBSTANCE-AFFECTED FAMILIES</a:t>
            </a:r>
          </a:p>
        </p:txBody>
      </p:sp>
      <p:sp>
        <p:nvSpPr>
          <p:cNvPr id="10" name="TextBox 9">
            <a:extLst>
              <a:ext uri="{FF2B5EF4-FFF2-40B4-BE49-F238E27FC236}">
                <a16:creationId xmlns:a16="http://schemas.microsoft.com/office/drawing/2014/main" id="{194DA999-05BD-51EC-8347-63801546CFCF}"/>
              </a:ext>
            </a:extLst>
          </p:cNvPr>
          <p:cNvSpPr txBox="1"/>
          <p:nvPr/>
        </p:nvSpPr>
        <p:spPr>
          <a:xfrm>
            <a:off x="788894" y="614348"/>
            <a:ext cx="6096000" cy="184666"/>
          </a:xfrm>
          <a:prstGeom prst="rect">
            <a:avLst/>
          </a:prstGeom>
          <a:noFill/>
        </p:spPr>
        <p:txBody>
          <a:bodyPr wrap="square" lIns="0" tIns="0" rIns="0" bIns="0">
            <a:spAutoFit/>
          </a:bodyPr>
          <a:lstStyle/>
          <a:p>
            <a:r>
              <a:rPr lang="en-CA" sz="1200" b="1" spc="200" dirty="0">
                <a:solidFill>
                  <a:srgbClr val="44A0AD"/>
                </a:solidFill>
              </a:rPr>
              <a:t>ACKNOWLEDGEMENTS</a:t>
            </a:r>
            <a:endParaRPr lang="en-CA" sz="1200" b="1" spc="200" dirty="0">
              <a:solidFill>
                <a:srgbClr val="44A0AD"/>
              </a:solidFill>
              <a:effectLst/>
            </a:endParaRPr>
          </a:p>
        </p:txBody>
      </p:sp>
      <p:sp>
        <p:nvSpPr>
          <p:cNvPr id="11" name="TextBox 10">
            <a:extLst>
              <a:ext uri="{FF2B5EF4-FFF2-40B4-BE49-F238E27FC236}">
                <a16:creationId xmlns:a16="http://schemas.microsoft.com/office/drawing/2014/main" id="{2820254B-D27B-9D89-BB4D-77521E5088F1}"/>
              </a:ext>
            </a:extLst>
          </p:cNvPr>
          <p:cNvSpPr txBox="1"/>
          <p:nvPr/>
        </p:nvSpPr>
        <p:spPr>
          <a:xfrm>
            <a:off x="788894" y="868550"/>
            <a:ext cx="6577262" cy="369332"/>
          </a:xfrm>
          <a:prstGeom prst="rect">
            <a:avLst/>
          </a:prstGeom>
          <a:noFill/>
        </p:spPr>
        <p:txBody>
          <a:bodyPr wrap="square" lIns="0" tIns="0" rIns="0" bIns="0">
            <a:spAutoFit/>
          </a:bodyPr>
          <a:lstStyle/>
          <a:p>
            <a:r>
              <a:rPr lang="en-US" sz="2400" dirty="0">
                <a:solidFill>
                  <a:schemeClr val="accent4"/>
                </a:solidFill>
              </a:rPr>
              <a:t>Publications on this research</a:t>
            </a:r>
          </a:p>
        </p:txBody>
      </p:sp>
      <p:grpSp>
        <p:nvGrpSpPr>
          <p:cNvPr id="24" name="Group 23">
            <a:extLst>
              <a:ext uri="{FF2B5EF4-FFF2-40B4-BE49-F238E27FC236}">
                <a16:creationId xmlns:a16="http://schemas.microsoft.com/office/drawing/2014/main" id="{3176C3E8-D911-D676-EA5B-318A2351128A}"/>
              </a:ext>
            </a:extLst>
          </p:cNvPr>
          <p:cNvGrpSpPr/>
          <p:nvPr/>
        </p:nvGrpSpPr>
        <p:grpSpPr>
          <a:xfrm>
            <a:off x="1405099" y="1663699"/>
            <a:ext cx="9441993" cy="4755482"/>
            <a:chOff x="1405099" y="1663699"/>
            <a:chExt cx="9441993" cy="4755482"/>
          </a:xfrm>
        </p:grpSpPr>
        <p:cxnSp>
          <p:nvCxnSpPr>
            <p:cNvPr id="14" name="Straight Connector 13">
              <a:extLst>
                <a:ext uri="{FF2B5EF4-FFF2-40B4-BE49-F238E27FC236}">
                  <a16:creationId xmlns:a16="http://schemas.microsoft.com/office/drawing/2014/main" id="{AF1465F0-CAFD-9AC2-9D9C-E11C8F832777}"/>
                </a:ext>
              </a:extLst>
            </p:cNvPr>
            <p:cNvCxnSpPr>
              <a:cxnSpLocks/>
            </p:cNvCxnSpPr>
            <p:nvPr/>
          </p:nvCxnSpPr>
          <p:spPr>
            <a:xfrm>
              <a:off x="1405099" y="1663699"/>
              <a:ext cx="0" cy="4755482"/>
            </a:xfrm>
            <a:prstGeom prst="line">
              <a:avLst/>
            </a:prstGeom>
            <a:ln>
              <a:no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22CEAE28-8E6E-A024-09C4-A70A4CF06B6E}"/>
                </a:ext>
              </a:extLst>
            </p:cNvPr>
            <p:cNvCxnSpPr>
              <a:cxnSpLocks/>
            </p:cNvCxnSpPr>
            <p:nvPr/>
          </p:nvCxnSpPr>
          <p:spPr>
            <a:xfrm>
              <a:off x="2702800" y="1663699"/>
              <a:ext cx="0" cy="4755482"/>
            </a:xfrm>
            <a:prstGeom prst="line">
              <a:avLst/>
            </a:prstGeom>
            <a:ln>
              <a:no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A0DBB65B-133B-7A34-76F0-0DCAFB989234}"/>
                </a:ext>
              </a:extLst>
            </p:cNvPr>
            <p:cNvCxnSpPr>
              <a:cxnSpLocks/>
            </p:cNvCxnSpPr>
            <p:nvPr/>
          </p:nvCxnSpPr>
          <p:spPr>
            <a:xfrm>
              <a:off x="4764505" y="1663699"/>
              <a:ext cx="0" cy="4755482"/>
            </a:xfrm>
            <a:prstGeom prst="line">
              <a:avLst/>
            </a:prstGeom>
            <a:ln>
              <a:no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C2930CCD-FA4D-E4C1-0259-7953A52C29B1}"/>
                </a:ext>
              </a:extLst>
            </p:cNvPr>
            <p:cNvCxnSpPr>
              <a:cxnSpLocks/>
            </p:cNvCxnSpPr>
            <p:nvPr/>
          </p:nvCxnSpPr>
          <p:spPr>
            <a:xfrm>
              <a:off x="7539789" y="1663699"/>
              <a:ext cx="0" cy="4755482"/>
            </a:xfrm>
            <a:prstGeom prst="line">
              <a:avLst/>
            </a:prstGeom>
            <a:ln>
              <a:no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FEE0B750-4C1B-9E9E-7FB9-64A3A85D1FA1}"/>
                </a:ext>
              </a:extLst>
            </p:cNvPr>
            <p:cNvCxnSpPr>
              <a:cxnSpLocks/>
            </p:cNvCxnSpPr>
            <p:nvPr/>
          </p:nvCxnSpPr>
          <p:spPr>
            <a:xfrm>
              <a:off x="10847092" y="1663699"/>
              <a:ext cx="0" cy="4755482"/>
            </a:xfrm>
            <a:prstGeom prst="line">
              <a:avLst/>
            </a:prstGeom>
            <a:ln>
              <a:noFill/>
            </a:ln>
          </p:spPr>
          <p:style>
            <a:lnRef idx="2">
              <a:schemeClr val="accent1"/>
            </a:lnRef>
            <a:fillRef idx="0">
              <a:schemeClr val="accent1"/>
            </a:fillRef>
            <a:effectRef idx="1">
              <a:schemeClr val="accent1"/>
            </a:effectRef>
            <a:fontRef idx="minor">
              <a:schemeClr val="tx1"/>
            </a:fontRef>
          </p:style>
        </p:cxnSp>
      </p:grpSp>
      <p:sp>
        <p:nvSpPr>
          <p:cNvPr id="25" name="TextBox 24">
            <a:extLst>
              <a:ext uri="{FF2B5EF4-FFF2-40B4-BE49-F238E27FC236}">
                <a16:creationId xmlns:a16="http://schemas.microsoft.com/office/drawing/2014/main" id="{9E8F5CD0-E60E-4843-BC02-B42B474F251A}"/>
              </a:ext>
            </a:extLst>
          </p:cNvPr>
          <p:cNvSpPr txBox="1"/>
          <p:nvPr/>
        </p:nvSpPr>
        <p:spPr>
          <a:xfrm>
            <a:off x="2637509" y="1825448"/>
            <a:ext cx="8209569" cy="4431983"/>
          </a:xfrm>
          <a:prstGeom prst="rect">
            <a:avLst/>
          </a:prstGeom>
          <a:noFill/>
        </p:spPr>
        <p:txBody>
          <a:bodyPr wrap="square">
            <a:spAutoFit/>
          </a:bodyPr>
          <a:lstStyle/>
          <a:p>
            <a:pPr lvl="0" algn="l">
              <a:lnSpc>
                <a:spcPct val="100000"/>
              </a:lnSpc>
              <a:spcBef>
                <a:spcPts val="900"/>
              </a:spcBef>
            </a:pPr>
            <a:r>
              <a:rPr lang="en-CA" sz="1400" b="0" i="0" dirty="0">
                <a:solidFill>
                  <a:schemeClr val="accent4"/>
                </a:solidFill>
                <a:effectLst/>
                <a:latin typeface="+mn-lt"/>
              </a:rPr>
              <a:t>Fernando S, Hawkins J, Kniseley M, Sikora M, Robson J, Snyder D, et al. </a:t>
            </a:r>
            <a:r>
              <a:rPr lang="en-CA" sz="1400" b="1" i="0" dirty="0">
                <a:solidFill>
                  <a:schemeClr val="accent4"/>
                </a:solidFill>
                <a:effectLst/>
                <a:latin typeface="+mn-lt"/>
              </a:rPr>
              <a:t>The overdose crisis and using alone: perspectives of people who use drugs in rural and semi-urban areas of British Columbia</a:t>
            </a:r>
            <a:r>
              <a:rPr lang="en-CA" sz="1400" b="0" i="0" dirty="0">
                <a:solidFill>
                  <a:schemeClr val="accent4"/>
                </a:solidFill>
                <a:effectLst/>
                <a:latin typeface="+mn-lt"/>
              </a:rPr>
              <a:t>. Subst Use Misuse. 2022;57(12):1864-72. doi:10.1080/10826084.2022.2120361.</a:t>
            </a:r>
          </a:p>
          <a:p>
            <a:pPr lvl="0" algn="l">
              <a:lnSpc>
                <a:spcPct val="100000"/>
              </a:lnSpc>
              <a:spcBef>
                <a:spcPts val="900"/>
              </a:spcBef>
            </a:pPr>
            <a:r>
              <a:rPr lang="en-CA" sz="1400" b="0" i="0" dirty="0">
                <a:solidFill>
                  <a:schemeClr val="accent4"/>
                </a:solidFill>
                <a:effectLst/>
                <a:latin typeface="+mn-lt"/>
              </a:rPr>
              <a:t>Hawkins J, Salmon A, Fernando S, Battle C, Esau S, Snyder D, Sikora M. </a:t>
            </a:r>
            <a:r>
              <a:rPr lang="en-CA" sz="1400" b="1" i="0" dirty="0">
                <a:solidFill>
                  <a:schemeClr val="accent4"/>
                </a:solidFill>
                <a:effectLst/>
                <a:latin typeface="+mn-lt"/>
              </a:rPr>
              <a:t>‘I don’t know what we should have done differently’: a qualitative study on the dilemmas of ‘tough love’ and toxic drugs in British Columbia, Canada. </a:t>
            </a:r>
            <a:r>
              <a:rPr lang="en-CA" sz="1400" b="0" i="0" dirty="0">
                <a:solidFill>
                  <a:schemeClr val="accent4"/>
                </a:solidFill>
                <a:effectLst/>
                <a:latin typeface="+mn-lt"/>
              </a:rPr>
              <a:t>Drugs Educ Prev Policy. 2025;33(2):156-65. doi:10.1080/09687637.2025.2493140.</a:t>
            </a:r>
          </a:p>
          <a:p>
            <a:pPr lvl="0" algn="l">
              <a:lnSpc>
                <a:spcPct val="100000"/>
              </a:lnSpc>
              <a:spcBef>
                <a:spcPts val="900"/>
              </a:spcBef>
            </a:pPr>
            <a:r>
              <a:rPr lang="en-CA" sz="1400" b="0" i="0" dirty="0">
                <a:solidFill>
                  <a:schemeClr val="accent4"/>
                </a:solidFill>
                <a:effectLst/>
                <a:latin typeface="+mn-lt"/>
              </a:rPr>
              <a:t>Hawkins J, Whittaker A, Salmon A, Kenny F, King-Roskamp MR. </a:t>
            </a:r>
            <a:r>
              <a:rPr lang="en-CA" sz="1400" b="1" i="0" dirty="0">
                <a:solidFill>
                  <a:schemeClr val="accent4"/>
                </a:solidFill>
                <a:effectLst/>
                <a:latin typeface="+mn-lt"/>
              </a:rPr>
              <a:t>Developing an initial program theory for peer support groups for substance-affected family members: a participatory realist evaluation [preprint]. </a:t>
            </a:r>
            <a:r>
              <a:rPr lang="en-CA" sz="1400" b="0" i="0" dirty="0">
                <a:solidFill>
                  <a:schemeClr val="accent4"/>
                </a:solidFill>
                <a:effectLst/>
                <a:latin typeface="+mn-lt"/>
              </a:rPr>
              <a:t>medRxiv. 2025. doi:10.64898/2025.11.28.25341232.</a:t>
            </a:r>
          </a:p>
          <a:p>
            <a:pPr lvl="0" algn="l">
              <a:lnSpc>
                <a:spcPct val="100000"/>
              </a:lnSpc>
              <a:spcBef>
                <a:spcPts val="900"/>
              </a:spcBef>
            </a:pPr>
            <a:r>
              <a:rPr lang="en-CA" sz="1400" b="0" i="0" dirty="0">
                <a:solidFill>
                  <a:schemeClr val="accent4"/>
                </a:solidFill>
                <a:effectLst/>
                <a:latin typeface="+mn-lt"/>
              </a:rPr>
              <a:t>Fernando S, Hawkins J, Salmon A, Kniseley M, Esau S, Sikora M, et al. </a:t>
            </a:r>
            <a:r>
              <a:rPr lang="en-CA" sz="1400" b="1" i="0" dirty="0">
                <a:solidFill>
                  <a:schemeClr val="accent4"/>
                </a:solidFill>
                <a:effectLst/>
                <a:latin typeface="+mn-lt"/>
              </a:rPr>
              <a:t>“The system is overwhelming and frustrating and discouraging”: stress and social support for affected family carers in an unregulated drug crisis. </a:t>
            </a:r>
            <a:r>
              <a:rPr lang="en-CA" sz="1400" b="0" i="0" dirty="0">
                <a:solidFill>
                  <a:schemeClr val="accent4"/>
                </a:solidFill>
                <a:effectLst/>
                <a:latin typeface="+mn-lt"/>
              </a:rPr>
              <a:t>Subst Use Misuse. 2026;61:1-7. doi:10.1080/10826084.2026.2670602.</a:t>
            </a:r>
          </a:p>
          <a:p>
            <a:pPr lvl="0" algn="l">
              <a:lnSpc>
                <a:spcPct val="100000"/>
              </a:lnSpc>
              <a:spcBef>
                <a:spcPts val="900"/>
              </a:spcBef>
            </a:pPr>
            <a:r>
              <a:rPr lang="en-CA" sz="1400" b="0" i="0" dirty="0">
                <a:solidFill>
                  <a:schemeClr val="accent4"/>
                </a:solidFill>
                <a:effectLst/>
                <a:latin typeface="+mn-lt"/>
              </a:rPr>
              <a:t>Hawkins J, Kniseley M, Fernando S, Salmon A, Robson J, Long M, Sikora M, Esau S. </a:t>
            </a:r>
            <a:r>
              <a:rPr lang="en-CA" sz="1400" b="1" i="0" dirty="0">
                <a:solidFill>
                  <a:schemeClr val="accent4"/>
                </a:solidFill>
                <a:effectLst/>
                <a:latin typeface="+mn-lt"/>
              </a:rPr>
              <a:t>Breaking bread, building hope: sustaining a partnership addressing the toxic drug crisis in British Columbia [preprint].</a:t>
            </a:r>
            <a:r>
              <a:rPr lang="en-CA" sz="1400" b="0" i="0" dirty="0">
                <a:solidFill>
                  <a:schemeClr val="accent4"/>
                </a:solidFill>
                <a:effectLst/>
                <a:latin typeface="+mn-lt"/>
              </a:rPr>
              <a:t> 2026. Available from: </a:t>
            </a:r>
            <a:r>
              <a:rPr lang="en-CA" sz="1400" b="0" i="0" dirty="0">
                <a:solidFill>
                  <a:schemeClr val="accent4"/>
                </a:solidFill>
                <a:effectLst/>
                <a:latin typeface="+mn-lt"/>
                <a:hlinkClick r:id="rId3">
                  <a:extLst>
                    <a:ext uri="{A12FA001-AC4F-418D-AE19-62706E023703}">
                      <ahyp:hlinkClr xmlns:ahyp="http://schemas.microsoft.com/office/drawing/2018/hyperlinkcolor" val="tx"/>
                    </a:ext>
                  </a:extLst>
                </a:hlinkClick>
              </a:rPr>
              <a:t>https://doi.org/10.31235/osf.io/q794j_v1</a:t>
            </a:r>
            <a:r>
              <a:rPr lang="en-CA" sz="1400" b="0" i="0" dirty="0">
                <a:solidFill>
                  <a:schemeClr val="accent4"/>
                </a:solidFill>
                <a:effectLst/>
                <a:latin typeface="+mn-lt"/>
              </a:rPr>
              <a:t>. Under review at Prog Community Health Partnersh.</a:t>
            </a:r>
            <a:endParaRPr lang="en-CA" sz="1400" b="0" i="0" dirty="0">
              <a:solidFill>
                <a:schemeClr val="accent4"/>
              </a:solidFill>
              <a:effectLst/>
              <a:latin typeface="Aptos" panose="020B0004020202020204" pitchFamily="34" charset="0"/>
            </a:endParaRPr>
          </a:p>
        </p:txBody>
      </p:sp>
    </p:spTree>
    <p:extLst>
      <p:ext uri="{BB962C8B-B14F-4D97-AF65-F5344CB8AC3E}">
        <p14:creationId xmlns:p14="http://schemas.microsoft.com/office/powerpoint/2010/main" val="120728867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2" fill="hold" grpId="0" nodeType="clickEffect">
                                  <p:stCondLst>
                                    <p:cond delay="0"/>
                                  </p:stCondLst>
                                  <p:childTnLst>
                                    <p:anim calcmode="lin" valueType="num">
                                      <p:cBhvr additive="base">
                                        <p:cTn id="6" dur="500"/>
                                        <p:tgtEl>
                                          <p:spTgt spid="25"/>
                                        </p:tgtEl>
                                        <p:attrNameLst>
                                          <p:attrName>ppt_x</p:attrName>
                                        </p:attrNameLst>
                                      </p:cBhvr>
                                      <p:tavLst>
                                        <p:tav tm="0">
                                          <p:val>
                                            <p:strVal val="ppt_x"/>
                                          </p:val>
                                        </p:tav>
                                        <p:tav tm="100000">
                                          <p:val>
                                            <p:strVal val="1+ppt_w/2"/>
                                          </p:val>
                                        </p:tav>
                                      </p:tavLst>
                                    </p:anim>
                                    <p:anim calcmode="lin" valueType="num">
                                      <p:cBhvr additive="base">
                                        <p:cTn id="7" dur="500"/>
                                        <p:tgtEl>
                                          <p:spTgt spid="25"/>
                                        </p:tgtEl>
                                        <p:attrNameLst>
                                          <p:attrName>ppt_y</p:attrName>
                                        </p:attrNameLst>
                                      </p:cBhvr>
                                      <p:tavLst>
                                        <p:tav tm="0">
                                          <p:val>
                                            <p:strVal val="ppt_y"/>
                                          </p:val>
                                        </p:tav>
                                        <p:tav tm="100000">
                                          <p:val>
                                            <p:strVal val="ppt_y"/>
                                          </p:val>
                                        </p:tav>
                                      </p:tavLst>
                                    </p:anim>
                                    <p:set>
                                      <p:cBhvr>
                                        <p:cTn id="8" dur="1" fill="hold">
                                          <p:stCondLst>
                                            <p:cond delay="499"/>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chemeClr val="accent4">
            <a:lumMod val="20000"/>
            <a:lumOff val="80000"/>
          </a:schemeClr>
        </a:solidFill>
        <a:effectLst/>
      </p:bgPr>
    </p:bg>
    <p:spTree>
      <p:nvGrpSpPr>
        <p:cNvPr id="1" name="">
          <a:extLst>
            <a:ext uri="{FF2B5EF4-FFF2-40B4-BE49-F238E27FC236}">
              <a16:creationId xmlns:a16="http://schemas.microsoft.com/office/drawing/2014/main" id="{B2DB4180-0D8A-C8EF-F4F2-8FBD143F3580}"/>
            </a:ext>
          </a:extLst>
        </p:cNvPr>
        <p:cNvGrpSpPr/>
        <p:nvPr/>
      </p:nvGrpSpPr>
      <p:grpSpPr>
        <a:xfrm>
          <a:off x="0" y="0"/>
          <a:ext cx="0" cy="0"/>
          <a:chOff x="0" y="0"/>
          <a:chExt cx="0" cy="0"/>
        </a:xfrm>
      </p:grpSpPr>
      <p:sp>
        <p:nvSpPr>
          <p:cNvPr id="3" name="Oval 2">
            <a:extLst>
              <a:ext uri="{FF2B5EF4-FFF2-40B4-BE49-F238E27FC236}">
                <a16:creationId xmlns:a16="http://schemas.microsoft.com/office/drawing/2014/main" id="{0CE19A04-367E-F45E-F82E-6D9668C8BA32}"/>
              </a:ext>
            </a:extLst>
          </p:cNvPr>
          <p:cNvSpPr/>
          <p:nvPr/>
        </p:nvSpPr>
        <p:spPr>
          <a:xfrm>
            <a:off x="788894" y="1663699"/>
            <a:ext cx="1232411" cy="4755482"/>
          </a:xfrm>
          <a:prstGeom prst="ellipse">
            <a:avLst/>
          </a:prstGeom>
          <a:solidFill>
            <a:srgbClr val="44A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Oval 3">
            <a:extLst>
              <a:ext uri="{FF2B5EF4-FFF2-40B4-BE49-F238E27FC236}">
                <a16:creationId xmlns:a16="http://schemas.microsoft.com/office/drawing/2014/main" id="{29251BE6-8009-9222-5B59-1E06C9EFFC5E}"/>
              </a:ext>
            </a:extLst>
          </p:cNvPr>
          <p:cNvSpPr/>
          <p:nvPr/>
        </p:nvSpPr>
        <p:spPr>
          <a:xfrm>
            <a:off x="1844253" y="1663699"/>
            <a:ext cx="1717094" cy="4755482"/>
          </a:xfrm>
          <a:prstGeom prst="ellipse">
            <a:avLst/>
          </a:prstGeom>
          <a:solidFill>
            <a:srgbClr val="44A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val 4">
            <a:extLst>
              <a:ext uri="{FF2B5EF4-FFF2-40B4-BE49-F238E27FC236}">
                <a16:creationId xmlns:a16="http://schemas.microsoft.com/office/drawing/2014/main" id="{3BD0321B-0808-3A0D-6598-D2674A5FD684}"/>
              </a:ext>
            </a:extLst>
          </p:cNvPr>
          <p:cNvSpPr/>
          <p:nvPr/>
        </p:nvSpPr>
        <p:spPr>
          <a:xfrm>
            <a:off x="3433011" y="1663699"/>
            <a:ext cx="2662989" cy="4755482"/>
          </a:xfrm>
          <a:prstGeom prst="ellipse">
            <a:avLst/>
          </a:prstGeom>
          <a:solidFill>
            <a:srgbClr val="44A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a:extLst>
              <a:ext uri="{FF2B5EF4-FFF2-40B4-BE49-F238E27FC236}">
                <a16:creationId xmlns:a16="http://schemas.microsoft.com/office/drawing/2014/main" id="{F843A699-DB0B-AD9F-80B3-BBBAE27E430E}"/>
              </a:ext>
            </a:extLst>
          </p:cNvPr>
          <p:cNvSpPr/>
          <p:nvPr/>
        </p:nvSpPr>
        <p:spPr>
          <a:xfrm>
            <a:off x="5871411" y="1663699"/>
            <a:ext cx="3336757" cy="4755482"/>
          </a:xfrm>
          <a:prstGeom prst="ellipse">
            <a:avLst/>
          </a:prstGeom>
          <a:solidFill>
            <a:srgbClr val="44A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416DD453-4C6A-0DA2-AFEF-B944F2169A49}"/>
              </a:ext>
            </a:extLst>
          </p:cNvPr>
          <p:cNvSpPr/>
          <p:nvPr/>
        </p:nvSpPr>
        <p:spPr>
          <a:xfrm>
            <a:off x="8828417" y="1663699"/>
            <a:ext cx="4037351" cy="4755482"/>
          </a:xfrm>
          <a:prstGeom prst="ellipse">
            <a:avLst/>
          </a:prstGeom>
          <a:solidFill>
            <a:srgbClr val="44A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0038C105-9F4C-221F-BFA2-22FB3974D74B}"/>
              </a:ext>
            </a:extLst>
          </p:cNvPr>
          <p:cNvSpPr txBox="1"/>
          <p:nvPr/>
        </p:nvSpPr>
        <p:spPr>
          <a:xfrm>
            <a:off x="9603505" y="2733388"/>
            <a:ext cx="2337080" cy="2616101"/>
          </a:xfrm>
          <a:prstGeom prst="rect">
            <a:avLst/>
          </a:prstGeom>
          <a:noFill/>
        </p:spPr>
        <p:txBody>
          <a:bodyPr wrap="square" lIns="0" tIns="0" rIns="0" bIns="0" rtlCol="0">
            <a:spAutoFit/>
          </a:bodyPr>
          <a:lstStyle/>
          <a:p>
            <a:pPr>
              <a:spcBef>
                <a:spcPts val="600"/>
              </a:spcBef>
            </a:pPr>
            <a:r>
              <a:rPr lang="en-CA" sz="1100" b="1" dirty="0">
                <a:solidFill>
                  <a:schemeClr val="accent4">
                    <a:lumMod val="20000"/>
                    <a:lumOff val="80000"/>
                  </a:schemeClr>
                </a:solidFill>
                <a:cs typeface="Arial Hebrew" pitchFamily="2" charset="-79"/>
              </a:rPr>
              <a:t>Dr. Amy Salmon</a:t>
            </a:r>
            <a:r>
              <a:rPr lang="en-CA" sz="1100" dirty="0">
                <a:solidFill>
                  <a:schemeClr val="accent4">
                    <a:lumMod val="20000"/>
                    <a:lumOff val="80000"/>
                  </a:schemeClr>
                </a:solidFill>
                <a:cs typeface="Arial Hebrew" pitchFamily="2" charset="-79"/>
              </a:rPr>
              <a:t> </a:t>
            </a:r>
            <a:br>
              <a:rPr lang="en-CA" sz="900" dirty="0">
                <a:solidFill>
                  <a:schemeClr val="accent4">
                    <a:lumMod val="20000"/>
                    <a:lumOff val="80000"/>
                  </a:schemeClr>
                </a:solidFill>
                <a:cs typeface="Arial Hebrew" pitchFamily="2" charset="-79"/>
              </a:rPr>
            </a:br>
            <a:r>
              <a:rPr lang="en-CA" sz="900" dirty="0">
                <a:solidFill>
                  <a:schemeClr val="accent4">
                    <a:lumMod val="20000"/>
                    <a:lumOff val="80000"/>
                  </a:schemeClr>
                </a:solidFill>
                <a:cs typeface="Arial Hebrew" pitchFamily="2" charset="-79"/>
              </a:rPr>
              <a:t>Principal Investigator, </a:t>
            </a:r>
            <a:br>
              <a:rPr lang="en-CA" sz="900" dirty="0">
                <a:solidFill>
                  <a:schemeClr val="accent4">
                    <a:lumMod val="20000"/>
                    <a:lumOff val="80000"/>
                  </a:schemeClr>
                </a:solidFill>
                <a:cs typeface="Arial Hebrew" pitchFamily="2" charset="-79"/>
              </a:rPr>
            </a:br>
            <a:r>
              <a:rPr lang="en-CA" sz="900" dirty="0">
                <a:solidFill>
                  <a:schemeClr val="accent4">
                    <a:lumMod val="20000"/>
                    <a:lumOff val="80000"/>
                  </a:schemeClr>
                </a:solidFill>
                <a:cs typeface="Arial Hebrew" pitchFamily="2" charset="-79"/>
              </a:rPr>
              <a:t>University of British Columbia, </a:t>
            </a:r>
            <a:br>
              <a:rPr lang="en-CA" sz="900" dirty="0">
                <a:solidFill>
                  <a:schemeClr val="accent4">
                    <a:lumMod val="20000"/>
                    <a:lumOff val="80000"/>
                  </a:schemeClr>
                </a:solidFill>
                <a:cs typeface="Arial Hebrew" pitchFamily="2" charset="-79"/>
              </a:rPr>
            </a:br>
            <a:r>
              <a:rPr lang="en-CA" sz="900" dirty="0">
                <a:solidFill>
                  <a:schemeClr val="accent4">
                    <a:lumMod val="20000"/>
                    <a:lumOff val="80000"/>
                  </a:schemeClr>
                </a:solidFill>
                <a:cs typeface="Arial Hebrew" pitchFamily="2" charset="-79"/>
              </a:rPr>
              <a:t>Centre for Advancing Health Outcomes</a:t>
            </a:r>
          </a:p>
          <a:p>
            <a:pPr>
              <a:spcBef>
                <a:spcPts val="600"/>
              </a:spcBef>
            </a:pPr>
            <a:r>
              <a:rPr lang="en-CA" sz="1100" b="1" dirty="0">
                <a:solidFill>
                  <a:schemeClr val="accent4">
                    <a:lumMod val="20000"/>
                    <a:lumOff val="80000"/>
                  </a:schemeClr>
                </a:solidFill>
                <a:cs typeface="Arial Hebrew" pitchFamily="2" charset="-79"/>
              </a:rPr>
              <a:t>Jennifer Hawkins</a:t>
            </a:r>
            <a:br>
              <a:rPr lang="en-CA" sz="900" dirty="0">
                <a:solidFill>
                  <a:schemeClr val="accent4">
                    <a:lumMod val="20000"/>
                    <a:lumOff val="80000"/>
                  </a:schemeClr>
                </a:solidFill>
                <a:cs typeface="Arial Hebrew" pitchFamily="2" charset="-79"/>
              </a:rPr>
            </a:br>
            <a:r>
              <a:rPr lang="en-CA" sz="900" dirty="0">
                <a:solidFill>
                  <a:schemeClr val="accent4">
                    <a:lumMod val="20000"/>
                    <a:lumOff val="80000"/>
                  </a:schemeClr>
                </a:solidFill>
                <a:cs typeface="Arial Hebrew" pitchFamily="2" charset="-79"/>
              </a:rPr>
              <a:t>University of British Columbia, </a:t>
            </a:r>
            <a:br>
              <a:rPr lang="en-CA" sz="900" dirty="0">
                <a:solidFill>
                  <a:schemeClr val="accent4">
                    <a:lumMod val="20000"/>
                    <a:lumOff val="80000"/>
                  </a:schemeClr>
                </a:solidFill>
                <a:cs typeface="Arial Hebrew" pitchFamily="2" charset="-79"/>
              </a:rPr>
            </a:br>
            <a:r>
              <a:rPr lang="en-CA" sz="900" dirty="0">
                <a:solidFill>
                  <a:schemeClr val="accent4">
                    <a:lumMod val="20000"/>
                    <a:lumOff val="80000"/>
                  </a:schemeClr>
                </a:solidFill>
                <a:cs typeface="Arial Hebrew" pitchFamily="2" charset="-79"/>
              </a:rPr>
              <a:t>Centre for Advancing Health Outcomes</a:t>
            </a:r>
          </a:p>
          <a:p>
            <a:pPr>
              <a:spcBef>
                <a:spcPts val="600"/>
              </a:spcBef>
            </a:pPr>
            <a:r>
              <a:rPr lang="en-CA" sz="1100" b="1" dirty="0">
                <a:solidFill>
                  <a:schemeClr val="accent4">
                    <a:lumMod val="20000"/>
                    <a:lumOff val="80000"/>
                  </a:schemeClr>
                </a:solidFill>
                <a:cs typeface="Arial Hebrew" pitchFamily="2" charset="-79"/>
              </a:rPr>
              <a:t>Frances Kenny </a:t>
            </a:r>
            <a:br>
              <a:rPr lang="en-CA" sz="900" dirty="0">
                <a:solidFill>
                  <a:schemeClr val="accent4">
                    <a:lumMod val="20000"/>
                    <a:lumOff val="80000"/>
                  </a:schemeClr>
                </a:solidFill>
                <a:cs typeface="Arial Hebrew" pitchFamily="2" charset="-79"/>
              </a:rPr>
            </a:br>
            <a:r>
              <a:rPr lang="en-CA" sz="900" dirty="0">
                <a:solidFill>
                  <a:schemeClr val="accent4">
                    <a:lumMod val="20000"/>
                    <a:lumOff val="80000"/>
                  </a:schemeClr>
                </a:solidFill>
                <a:cs typeface="Arial Hebrew" pitchFamily="2" charset="-79"/>
              </a:rPr>
              <a:t>Founder, Parents Forever</a:t>
            </a:r>
          </a:p>
          <a:p>
            <a:pPr>
              <a:spcBef>
                <a:spcPts val="600"/>
              </a:spcBef>
            </a:pPr>
            <a:r>
              <a:rPr lang="en-CA" sz="1100" b="1" dirty="0">
                <a:solidFill>
                  <a:schemeClr val="accent4">
                    <a:lumMod val="20000"/>
                    <a:lumOff val="80000"/>
                  </a:schemeClr>
                </a:solidFill>
                <a:cs typeface="Arial Hebrew" pitchFamily="2" charset="-79"/>
              </a:rPr>
              <a:t>Morgan </a:t>
            </a:r>
            <a:r>
              <a:rPr lang="en-US" sz="1100" b="1" dirty="0">
                <a:solidFill>
                  <a:schemeClr val="accent4">
                    <a:lumMod val="20000"/>
                    <a:lumOff val="80000"/>
                  </a:schemeClr>
                </a:solidFill>
                <a:cs typeface="Arial Hebrew" pitchFamily="2" charset="-79"/>
              </a:rPr>
              <a:t>King-Roskamp </a:t>
            </a:r>
            <a:br>
              <a:rPr lang="en-US" sz="900" dirty="0">
                <a:solidFill>
                  <a:schemeClr val="accent4">
                    <a:lumMod val="20000"/>
                    <a:lumOff val="80000"/>
                  </a:schemeClr>
                </a:solidFill>
                <a:cs typeface="Arial Hebrew" pitchFamily="2" charset="-79"/>
              </a:rPr>
            </a:br>
            <a:r>
              <a:rPr lang="en-US" sz="900" dirty="0">
                <a:solidFill>
                  <a:schemeClr val="accent4">
                    <a:lumMod val="20000"/>
                    <a:lumOff val="80000"/>
                  </a:schemeClr>
                </a:solidFill>
                <a:cs typeface="Arial Hebrew" pitchFamily="2" charset="-79"/>
              </a:rPr>
              <a:t>University of the Fraser Valley</a:t>
            </a:r>
          </a:p>
          <a:p>
            <a:pPr>
              <a:spcBef>
                <a:spcPts val="600"/>
              </a:spcBef>
            </a:pPr>
            <a:r>
              <a:rPr lang="en-CA" sz="1100" b="1" dirty="0">
                <a:solidFill>
                  <a:schemeClr val="accent4">
                    <a:lumMod val="20000"/>
                    <a:lumOff val="80000"/>
                  </a:schemeClr>
                </a:solidFill>
                <a:cs typeface="Arial Hebrew" pitchFamily="2" charset="-79"/>
              </a:rPr>
              <a:t>Brenna Ayliffe </a:t>
            </a:r>
            <a:br>
              <a:rPr lang="en-CA" sz="900" dirty="0">
                <a:solidFill>
                  <a:schemeClr val="accent4">
                    <a:lumMod val="20000"/>
                    <a:lumOff val="80000"/>
                  </a:schemeClr>
                </a:solidFill>
                <a:cs typeface="Arial Hebrew" pitchFamily="2" charset="-79"/>
              </a:rPr>
            </a:br>
            <a:r>
              <a:rPr lang="en-CA" sz="900" dirty="0">
                <a:solidFill>
                  <a:schemeClr val="accent4">
                    <a:lumMod val="20000"/>
                    <a:lumOff val="80000"/>
                  </a:schemeClr>
                </a:solidFill>
                <a:cs typeface="Arial Hebrew" pitchFamily="2" charset="-79"/>
              </a:rPr>
              <a:t>Simon Fraser University</a:t>
            </a:r>
          </a:p>
          <a:p>
            <a:pPr>
              <a:spcBef>
                <a:spcPts val="600"/>
              </a:spcBef>
            </a:pPr>
            <a:r>
              <a:rPr lang="en-US" sz="900" b="1" dirty="0">
                <a:solidFill>
                  <a:schemeClr val="accent4">
                    <a:lumMod val="20000"/>
                    <a:lumOff val="80000"/>
                  </a:schemeClr>
                </a:solidFill>
              </a:rPr>
              <a:t>Contact: </a:t>
            </a:r>
            <a:r>
              <a:rPr lang="en-US" sz="900" dirty="0">
                <a:solidFill>
                  <a:schemeClr val="accent4">
                    <a:lumMod val="20000"/>
                    <a:lumOff val="80000"/>
                  </a:schemeClr>
                </a:solidFill>
              </a:rPr>
              <a:t>Jennifer Hawkins </a:t>
            </a:r>
            <a:r>
              <a:rPr lang="en-US" sz="900" dirty="0">
                <a:solidFill>
                  <a:schemeClr val="accent4">
                    <a:lumMod val="20000"/>
                    <a:lumOff val="80000"/>
                  </a:schemeClr>
                </a:solidFill>
                <a:hlinkClick r:id="rId2">
                  <a:extLst>
                    <a:ext uri="{A12FA001-AC4F-418D-AE19-62706E023703}">
                      <ahyp:hlinkClr xmlns:ahyp="http://schemas.microsoft.com/office/drawing/2018/hyperlinkcolor" val="tx"/>
                    </a:ext>
                  </a:extLst>
                </a:hlinkClick>
              </a:rPr>
              <a:t>Jennifer.Hawkins@ubc.ca</a:t>
            </a:r>
            <a:endParaRPr lang="en-US" sz="900" dirty="0">
              <a:solidFill>
                <a:schemeClr val="accent4">
                  <a:lumMod val="20000"/>
                  <a:lumOff val="80000"/>
                </a:schemeClr>
              </a:solidFill>
            </a:endParaRPr>
          </a:p>
        </p:txBody>
      </p:sp>
      <p:sp>
        <p:nvSpPr>
          <p:cNvPr id="23" name="TextBox 22">
            <a:extLst>
              <a:ext uri="{FF2B5EF4-FFF2-40B4-BE49-F238E27FC236}">
                <a16:creationId xmlns:a16="http://schemas.microsoft.com/office/drawing/2014/main" id="{3F6E895B-09C4-5EA9-89C9-7DE22C8EB0C4}"/>
              </a:ext>
            </a:extLst>
          </p:cNvPr>
          <p:cNvSpPr txBox="1"/>
          <p:nvPr/>
        </p:nvSpPr>
        <p:spPr>
          <a:xfrm>
            <a:off x="1387352" y="3302775"/>
            <a:ext cx="7820816" cy="1477328"/>
          </a:xfrm>
          <a:prstGeom prst="rect">
            <a:avLst/>
          </a:prstGeom>
          <a:noFill/>
        </p:spPr>
        <p:txBody>
          <a:bodyPr wrap="square" lIns="0" tIns="0" rIns="0" bIns="0" rtlCol="0">
            <a:spAutoFit/>
          </a:bodyPr>
          <a:lstStyle/>
          <a:p>
            <a:pPr>
              <a:spcBef>
                <a:spcPts val="600"/>
              </a:spcBef>
            </a:pPr>
            <a:r>
              <a:rPr lang="en-CA" sz="9600" b="1" dirty="0">
                <a:solidFill>
                  <a:schemeClr val="accent4">
                    <a:lumMod val="20000"/>
                    <a:lumOff val="80000"/>
                  </a:schemeClr>
                </a:solidFill>
                <a:cs typeface="Arial Hebrew" pitchFamily="2" charset="-79"/>
              </a:rPr>
              <a:t>THANK YOU</a:t>
            </a:r>
            <a:endParaRPr lang="en-CA" sz="9600" dirty="0">
              <a:solidFill>
                <a:schemeClr val="accent4">
                  <a:lumMod val="20000"/>
                  <a:lumOff val="80000"/>
                </a:schemeClr>
              </a:solidFill>
              <a:cs typeface="Arial Hebrew" pitchFamily="2" charset="-79"/>
            </a:endParaRPr>
          </a:p>
        </p:txBody>
      </p:sp>
      <p:sp>
        <p:nvSpPr>
          <p:cNvPr id="24" name="TextBox 23">
            <a:extLst>
              <a:ext uri="{FF2B5EF4-FFF2-40B4-BE49-F238E27FC236}">
                <a16:creationId xmlns:a16="http://schemas.microsoft.com/office/drawing/2014/main" id="{95F00808-8E99-263A-FBE3-F5EA266F6BED}"/>
              </a:ext>
            </a:extLst>
          </p:cNvPr>
          <p:cNvSpPr txBox="1"/>
          <p:nvPr/>
        </p:nvSpPr>
        <p:spPr>
          <a:xfrm>
            <a:off x="788894" y="660515"/>
            <a:ext cx="7156006" cy="138499"/>
          </a:xfrm>
          <a:prstGeom prst="rect">
            <a:avLst/>
          </a:prstGeom>
          <a:noFill/>
        </p:spPr>
        <p:txBody>
          <a:bodyPr wrap="square" lIns="0" tIns="0" rIns="0" bIns="0" anchor="b">
            <a:spAutoFit/>
          </a:bodyPr>
          <a:lstStyle/>
          <a:p>
            <a:pPr>
              <a:spcBef>
                <a:spcPts val="2400"/>
              </a:spcBef>
            </a:pPr>
            <a:r>
              <a:rPr lang="en-US" sz="900" spc="100" dirty="0">
                <a:solidFill>
                  <a:schemeClr val="accent4"/>
                </a:solidFill>
                <a:cs typeface="Arial Hebrew" pitchFamily="2" charset="-79"/>
              </a:rPr>
              <a:t>SCALING AND SUSTAINING PEER SUPPORT GROUPS FOR SUBSTANCE-AFFECTED FAMILIES</a:t>
            </a:r>
          </a:p>
        </p:txBody>
      </p:sp>
      <p:pic>
        <p:nvPicPr>
          <p:cNvPr id="25" name="Picture 24">
            <a:extLst>
              <a:ext uri="{FF2B5EF4-FFF2-40B4-BE49-F238E27FC236}">
                <a16:creationId xmlns:a16="http://schemas.microsoft.com/office/drawing/2014/main" id="{E865943B-5569-4EAB-484F-46F5EBFEAA48}"/>
              </a:ext>
            </a:extLst>
          </p:cNvPr>
          <p:cNvPicPr>
            <a:picLocks noChangeAspect="1"/>
          </p:cNvPicPr>
          <p:nvPr/>
        </p:nvPicPr>
        <p:blipFill>
          <a:blip r:embed="rId3">
            <a:alphaModFix amt="50000"/>
          </a:blip>
          <a:stretch>
            <a:fillRect/>
          </a:stretch>
        </p:blipFill>
        <p:spPr>
          <a:xfrm>
            <a:off x="10339296" y="438819"/>
            <a:ext cx="1063810" cy="569138"/>
          </a:xfrm>
          <a:prstGeom prst="rect">
            <a:avLst/>
          </a:prstGeom>
        </p:spPr>
      </p:pic>
      <p:pic>
        <p:nvPicPr>
          <p:cNvPr id="26" name="Picture 25">
            <a:extLst>
              <a:ext uri="{FF2B5EF4-FFF2-40B4-BE49-F238E27FC236}">
                <a16:creationId xmlns:a16="http://schemas.microsoft.com/office/drawing/2014/main" id="{5E8A1251-9633-27A0-16C3-B2162C64BE7F}"/>
              </a:ext>
            </a:extLst>
          </p:cNvPr>
          <p:cNvPicPr>
            <a:picLocks noChangeAspect="1"/>
          </p:cNvPicPr>
          <p:nvPr/>
        </p:nvPicPr>
        <p:blipFill>
          <a:blip r:embed="rId4">
            <a:alphaModFix amt="50000"/>
          </a:blip>
          <a:stretch>
            <a:fillRect/>
          </a:stretch>
        </p:blipFill>
        <p:spPr>
          <a:xfrm>
            <a:off x="9398906" y="294219"/>
            <a:ext cx="788888" cy="788888"/>
          </a:xfrm>
          <a:prstGeom prst="rect">
            <a:avLst/>
          </a:prstGeom>
        </p:spPr>
      </p:pic>
    </p:spTree>
    <p:extLst>
      <p:ext uri="{BB962C8B-B14F-4D97-AF65-F5344CB8AC3E}">
        <p14:creationId xmlns:p14="http://schemas.microsoft.com/office/powerpoint/2010/main" val="20026860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50000">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14:bounceEnd="50000">
                                          <p:cBhvr additive="base">
                                            <p:cTn id="7" dur="2000" fill="hold"/>
                                            <p:tgtEl>
                                              <p:spTgt spid="26"/>
                                            </p:tgtEl>
                                            <p:attrNameLst>
                                              <p:attrName>ppt_x</p:attrName>
                                            </p:attrNameLst>
                                          </p:cBhvr>
                                          <p:tavLst>
                                            <p:tav tm="0">
                                              <p:val>
                                                <p:strVal val="#ppt_x"/>
                                              </p:val>
                                            </p:tav>
                                            <p:tav tm="100000">
                                              <p:val>
                                                <p:strVal val="#ppt_x"/>
                                              </p:val>
                                            </p:tav>
                                          </p:tavLst>
                                        </p:anim>
                                        <p:anim calcmode="lin" valueType="num" p14:bounceEnd="50000">
                                          <p:cBhvr additive="base">
                                            <p:cTn id="8" dur="2000" fill="hold"/>
                                            <p:tgtEl>
                                              <p:spTgt spid="26"/>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14:bounceEnd="50000">
                                          <p:cBhvr additive="base">
                                            <p:cTn id="11" dur="2000" fill="hold"/>
                                            <p:tgtEl>
                                              <p:spTgt spid="25"/>
                                            </p:tgtEl>
                                            <p:attrNameLst>
                                              <p:attrName>ppt_x</p:attrName>
                                            </p:attrNameLst>
                                          </p:cBhvr>
                                          <p:tavLst>
                                            <p:tav tm="0">
                                              <p:val>
                                                <p:strVal val="#ppt_x"/>
                                              </p:val>
                                            </p:tav>
                                            <p:tav tm="100000">
                                              <p:val>
                                                <p:strVal val="#ppt_x"/>
                                              </p:val>
                                            </p:tav>
                                          </p:tavLst>
                                        </p:anim>
                                        <p:anim calcmode="lin" valueType="num" p14:bounceEnd="50000">
                                          <p:cBhvr additive="base">
                                            <p:cTn id="12" dur="2000" fill="hold"/>
                                            <p:tgtEl>
                                              <p:spTgt spid="2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2000" fill="hold"/>
                                            <p:tgtEl>
                                              <p:spTgt spid="26"/>
                                            </p:tgtEl>
                                            <p:attrNameLst>
                                              <p:attrName>ppt_x</p:attrName>
                                            </p:attrNameLst>
                                          </p:cBhvr>
                                          <p:tavLst>
                                            <p:tav tm="0">
                                              <p:val>
                                                <p:strVal val="#ppt_x"/>
                                              </p:val>
                                            </p:tav>
                                            <p:tav tm="100000">
                                              <p:val>
                                                <p:strVal val="#ppt_x"/>
                                              </p:val>
                                            </p:tav>
                                          </p:tavLst>
                                        </p:anim>
                                        <p:anim calcmode="lin" valueType="num">
                                          <p:cBhvr additive="base">
                                            <p:cTn id="8" dur="2000" fill="hold"/>
                                            <p:tgtEl>
                                              <p:spTgt spid="26"/>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2000" fill="hold"/>
                                            <p:tgtEl>
                                              <p:spTgt spid="25"/>
                                            </p:tgtEl>
                                            <p:attrNameLst>
                                              <p:attrName>ppt_x</p:attrName>
                                            </p:attrNameLst>
                                          </p:cBhvr>
                                          <p:tavLst>
                                            <p:tav tm="0">
                                              <p:val>
                                                <p:strVal val="#ppt_x"/>
                                              </p:val>
                                            </p:tav>
                                            <p:tav tm="100000">
                                              <p:val>
                                                <p:strVal val="#ppt_x"/>
                                              </p:val>
                                            </p:tav>
                                          </p:tavLst>
                                        </p:anim>
                                        <p:anim calcmode="lin" valueType="num">
                                          <p:cBhvr additive="base">
                                            <p:cTn id="12" dur="2000" fill="hold"/>
                                            <p:tgtEl>
                                              <p:spTgt spid="2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theme/theme1.xml><?xml version="1.0" encoding="utf-8"?>
<a:theme xmlns:a="http://schemas.openxmlformats.org/drawingml/2006/main" name="Orange Experience">
  <a:themeElements>
    <a:clrScheme name="Orange Experience">
      <a:dk1>
        <a:srgbClr val="131313"/>
      </a:dk1>
      <a:lt1>
        <a:sysClr val="window" lastClr="FFFFFF"/>
      </a:lt1>
      <a:dk2>
        <a:srgbClr val="444742"/>
      </a:dk2>
      <a:lt2>
        <a:srgbClr val="EDECE9"/>
      </a:lt2>
      <a:accent1>
        <a:srgbClr val="ED6845"/>
      </a:accent1>
      <a:accent2>
        <a:srgbClr val="F48A56"/>
      </a:accent2>
      <a:accent3>
        <a:srgbClr val="9FA295"/>
      </a:accent3>
      <a:accent4>
        <a:srgbClr val="5B6E74"/>
      </a:accent4>
      <a:accent5>
        <a:srgbClr val="6E7868"/>
      </a:accent5>
      <a:accent6>
        <a:srgbClr val="A1AAAA"/>
      </a:accent6>
      <a:hlink>
        <a:srgbClr val="F05814"/>
      </a:hlink>
      <a:folHlink>
        <a:srgbClr val="E9940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range experience" id="{9BAA8FFB-1EEF-49AC-B7FF-0F37799585E9}" vid="{6523F788-A6E6-47B0-B3C7-625411BE5A1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5775</TotalTime>
  <Words>2988</Words>
  <Application>Microsoft Macintosh PowerPoint</Application>
  <PresentationFormat>Widescreen</PresentationFormat>
  <Paragraphs>279</Paragraphs>
  <Slides>18</Slides>
  <Notes>17</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18</vt:i4>
      </vt:variant>
    </vt:vector>
  </HeadingPairs>
  <TitlesOfParts>
    <vt:vector size="28" baseType="lpstr">
      <vt:lpstr>Aptos</vt:lpstr>
      <vt:lpstr>Arial</vt:lpstr>
      <vt:lpstr>Calibri</vt:lpstr>
      <vt:lpstr>Courier New</vt:lpstr>
      <vt:lpstr>Helvetica Neue</vt:lpstr>
      <vt:lpstr>Oswald</vt:lpstr>
      <vt:lpstr>Segoe UI</vt:lpstr>
      <vt:lpstr>Times New Roman</vt:lpstr>
      <vt:lpstr>Times Roman</vt:lpstr>
      <vt:lpstr>Orange Experience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Hawkins, Jennifer</dc:creator>
  <cp:lastModifiedBy>Microsoft Office User</cp:lastModifiedBy>
  <cp:revision>94</cp:revision>
  <dcterms:created xsi:type="dcterms:W3CDTF">2026-08-31T14:14:24Z</dcterms:created>
  <dcterms:modified xsi:type="dcterms:W3CDTF">2026-09-09T17:04:49Z</dcterms:modified>
</cp:coreProperties>
</file>