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2" r:id="rId2"/>
    <p:sldId id="257" r:id="rId3"/>
    <p:sldId id="258" r:id="rId4"/>
    <p:sldId id="260" r:id="rId5"/>
    <p:sldId id="259" r:id="rId6"/>
    <p:sldId id="263" r:id="rId7"/>
    <p:sldId id="271" r:id="rId8"/>
    <p:sldId id="270" r:id="rId9"/>
    <p:sldId id="267" r:id="rId10"/>
    <p:sldId id="269" r:id="rId11"/>
    <p:sldId id="268"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1083" autoAdjust="0"/>
  </p:normalViewPr>
  <p:slideViewPr>
    <p:cSldViewPr snapToGrid="0">
      <p:cViewPr varScale="1">
        <p:scale>
          <a:sx n="42" d="100"/>
          <a:sy n="42" d="100"/>
        </p:scale>
        <p:origin x="1604" y="3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CCC9AB7-5704-446D-8434-282D7A066B08}" type="doc">
      <dgm:prSet loTypeId="urn:microsoft.com/office/officeart/2005/8/layout/list1" loCatId="list" qsTypeId="urn:microsoft.com/office/officeart/2005/8/quickstyle/simple1#3" qsCatId="simple" csTypeId="urn:microsoft.com/office/officeart/2005/8/colors/accent5_2" csCatId="accent5" phldr="1"/>
      <dgm:spPr/>
      <dgm:t>
        <a:bodyPr/>
        <a:lstStyle/>
        <a:p>
          <a:endParaRPr lang="en-GB"/>
        </a:p>
      </dgm:t>
    </dgm:pt>
    <dgm:pt modelId="{ED85F599-6394-47BB-B1B4-BE997F8CA964}">
      <dgm:prSet phldrT="[Text]" phldr="0" custT="1"/>
      <dgm:spPr/>
      <dgm:t>
        <a:bodyPr/>
        <a:lstStyle/>
        <a:p>
          <a:pPr rtl="0"/>
          <a:r>
            <a:rPr lang="en-GB" sz="1800" dirty="0">
              <a:latin typeface="+mj-lt"/>
            </a:rPr>
            <a:t>Step 1</a:t>
          </a:r>
        </a:p>
      </dgm:t>
    </dgm:pt>
    <dgm:pt modelId="{479A2A3F-1723-4398-A0AB-52F5E614A55F}" type="parTrans" cxnId="{9E56422C-AD97-447D-8251-0BC9CD884C6A}">
      <dgm:prSet/>
      <dgm:spPr/>
      <dgm:t>
        <a:bodyPr/>
        <a:lstStyle/>
        <a:p>
          <a:endParaRPr lang="en-GB"/>
        </a:p>
      </dgm:t>
    </dgm:pt>
    <dgm:pt modelId="{C48A1B4E-1A29-4EC6-A53E-F72EB264A754}" type="sibTrans" cxnId="{9E56422C-AD97-447D-8251-0BC9CD884C6A}">
      <dgm:prSet/>
      <dgm:spPr/>
      <dgm:t>
        <a:bodyPr/>
        <a:lstStyle/>
        <a:p>
          <a:endParaRPr lang="en-GB"/>
        </a:p>
      </dgm:t>
    </dgm:pt>
    <dgm:pt modelId="{F40979C0-6973-4C21-8134-9E1BF21AAB9F}">
      <dgm:prSet phldrT="[Text]" phldr="0" custT="1"/>
      <dgm:spPr/>
      <dgm:t>
        <a:bodyPr/>
        <a:lstStyle/>
        <a:p>
          <a:pPr rtl="0"/>
          <a:r>
            <a:rPr lang="en-GB" sz="1800">
              <a:latin typeface="+mj-lt"/>
            </a:rPr>
            <a:t>Step 2</a:t>
          </a:r>
        </a:p>
      </dgm:t>
    </dgm:pt>
    <dgm:pt modelId="{B36936FD-8C68-4950-96A5-F5BBD67A8294}" type="parTrans" cxnId="{B9552EED-7462-47B9-937E-D382F72062D6}">
      <dgm:prSet/>
      <dgm:spPr/>
      <dgm:t>
        <a:bodyPr/>
        <a:lstStyle/>
        <a:p>
          <a:endParaRPr lang="en-GB"/>
        </a:p>
      </dgm:t>
    </dgm:pt>
    <dgm:pt modelId="{C07F71EB-540C-445B-930C-26A6E5D11FCF}" type="sibTrans" cxnId="{B9552EED-7462-47B9-937E-D382F72062D6}">
      <dgm:prSet/>
      <dgm:spPr/>
      <dgm:t>
        <a:bodyPr/>
        <a:lstStyle/>
        <a:p>
          <a:endParaRPr lang="en-GB"/>
        </a:p>
      </dgm:t>
    </dgm:pt>
    <dgm:pt modelId="{3E29DB11-4E50-46CF-B327-6983EFFE4CDE}">
      <dgm:prSet phldrT="[Text]" phldr="0" custT="1"/>
      <dgm:spPr/>
      <dgm:t>
        <a:bodyPr/>
        <a:lstStyle/>
        <a:p>
          <a:pPr rtl="0"/>
          <a:r>
            <a:rPr lang="en-GB" sz="1800" dirty="0">
              <a:latin typeface="+mj-lt"/>
            </a:rPr>
            <a:t>Identify relevant and targeted information</a:t>
          </a:r>
        </a:p>
      </dgm:t>
    </dgm:pt>
    <dgm:pt modelId="{9ACBA490-9DB1-49DA-866C-8847935F6D1E}" type="parTrans" cxnId="{0425B9DD-C58C-4C36-A15E-382E714BB245}">
      <dgm:prSet/>
      <dgm:spPr/>
      <dgm:t>
        <a:bodyPr/>
        <a:lstStyle/>
        <a:p>
          <a:endParaRPr lang="en-GB"/>
        </a:p>
      </dgm:t>
    </dgm:pt>
    <dgm:pt modelId="{A8F6B928-0E84-41D4-AFDF-1FED66D21403}" type="sibTrans" cxnId="{0425B9DD-C58C-4C36-A15E-382E714BB245}">
      <dgm:prSet/>
      <dgm:spPr/>
      <dgm:t>
        <a:bodyPr/>
        <a:lstStyle/>
        <a:p>
          <a:endParaRPr lang="en-GB"/>
        </a:p>
      </dgm:t>
    </dgm:pt>
    <dgm:pt modelId="{1CB4DF2D-B6D4-4A2D-BD49-EBFA943056CA}">
      <dgm:prSet phldrT="[Text]" phldr="0" custT="1"/>
      <dgm:spPr/>
      <dgm:t>
        <a:bodyPr/>
        <a:lstStyle/>
        <a:p>
          <a:pPr rtl="0"/>
          <a:r>
            <a:rPr lang="en-GB" sz="1800">
              <a:latin typeface="+mj-lt"/>
            </a:rPr>
            <a:t>Step 3</a:t>
          </a:r>
        </a:p>
      </dgm:t>
    </dgm:pt>
    <dgm:pt modelId="{83306CA5-EECE-4395-A2C4-5F36813D35ED}" type="parTrans" cxnId="{79C725B4-B375-4AEE-A1FC-535421180DE3}">
      <dgm:prSet/>
      <dgm:spPr/>
      <dgm:t>
        <a:bodyPr/>
        <a:lstStyle/>
        <a:p>
          <a:endParaRPr lang="en-GB"/>
        </a:p>
      </dgm:t>
    </dgm:pt>
    <dgm:pt modelId="{60C50CA6-C506-4365-8F6A-1128C9950B93}" type="sibTrans" cxnId="{79C725B4-B375-4AEE-A1FC-535421180DE3}">
      <dgm:prSet/>
      <dgm:spPr/>
      <dgm:t>
        <a:bodyPr/>
        <a:lstStyle/>
        <a:p>
          <a:endParaRPr lang="en-GB"/>
        </a:p>
      </dgm:t>
    </dgm:pt>
    <dgm:pt modelId="{591AB9BB-088C-4AA1-A365-F1BE5E8D31B7}">
      <dgm:prSet phldrT="[Text]" phldr="0" custT="1"/>
      <dgm:spPr/>
      <dgm:t>
        <a:bodyPr/>
        <a:lstStyle/>
        <a:p>
          <a:pPr rtl="0"/>
          <a:r>
            <a:rPr lang="en-GB" sz="1800" dirty="0">
              <a:latin typeface="+mj-lt"/>
            </a:rPr>
            <a:t>Explore ways of coping and responding</a:t>
          </a:r>
        </a:p>
      </dgm:t>
    </dgm:pt>
    <dgm:pt modelId="{E2E14641-C4DC-4036-8004-FBBC3512EF5C}" type="parTrans" cxnId="{39AE21DA-81AE-4B98-B127-212A9B1AC7C8}">
      <dgm:prSet/>
      <dgm:spPr/>
      <dgm:t>
        <a:bodyPr/>
        <a:lstStyle/>
        <a:p>
          <a:endParaRPr lang="en-GB"/>
        </a:p>
      </dgm:t>
    </dgm:pt>
    <dgm:pt modelId="{F4BE2302-5DEF-4BB3-9514-943D5C4DACA4}" type="sibTrans" cxnId="{39AE21DA-81AE-4B98-B127-212A9B1AC7C8}">
      <dgm:prSet/>
      <dgm:spPr/>
      <dgm:t>
        <a:bodyPr/>
        <a:lstStyle/>
        <a:p>
          <a:endParaRPr lang="en-GB"/>
        </a:p>
      </dgm:t>
    </dgm:pt>
    <dgm:pt modelId="{6F1A3245-892C-4F36-A240-6D003F404253}">
      <dgm:prSet phldrT="[Text]" phldr="0" custT="1"/>
      <dgm:spPr/>
      <dgm:t>
        <a:bodyPr/>
        <a:lstStyle/>
        <a:p>
          <a:pPr rtl="0"/>
          <a:r>
            <a:rPr lang="en-GB" sz="1800">
              <a:latin typeface="+mj-lt"/>
            </a:rPr>
            <a:t>Step 4</a:t>
          </a:r>
        </a:p>
      </dgm:t>
    </dgm:pt>
    <dgm:pt modelId="{532DF5D4-FC00-4ECF-B658-48062CB51360}" type="parTrans" cxnId="{19F55B38-B8A7-45EC-9C66-F7E7CD96FEAF}">
      <dgm:prSet/>
      <dgm:spPr/>
      <dgm:t>
        <a:bodyPr/>
        <a:lstStyle/>
        <a:p>
          <a:endParaRPr lang="en-GB"/>
        </a:p>
      </dgm:t>
    </dgm:pt>
    <dgm:pt modelId="{753EB3BD-9B0E-4B7F-88DC-693E70497F1E}" type="sibTrans" cxnId="{19F55B38-B8A7-45EC-9C66-F7E7CD96FEAF}">
      <dgm:prSet/>
      <dgm:spPr/>
      <dgm:t>
        <a:bodyPr/>
        <a:lstStyle/>
        <a:p>
          <a:endParaRPr lang="en-GB"/>
        </a:p>
      </dgm:t>
    </dgm:pt>
    <dgm:pt modelId="{2EA2CACC-5F7F-4DF5-B91F-A57E981ADA08}">
      <dgm:prSet phldr="0" custT="1"/>
      <dgm:spPr/>
      <dgm:t>
        <a:bodyPr/>
        <a:lstStyle/>
        <a:p>
          <a:pPr rtl="0"/>
          <a:r>
            <a:rPr lang="en-GB" sz="1800" dirty="0">
              <a:latin typeface="+mj-lt"/>
            </a:rPr>
            <a:t>Explore and enhance support and communication</a:t>
          </a:r>
        </a:p>
      </dgm:t>
    </dgm:pt>
    <dgm:pt modelId="{E754641F-2C55-4C96-AF54-3968684DC23E}" type="parTrans" cxnId="{753E7226-5C5B-4932-961C-FA849F422DEF}">
      <dgm:prSet/>
      <dgm:spPr/>
      <dgm:t>
        <a:bodyPr/>
        <a:lstStyle/>
        <a:p>
          <a:endParaRPr lang="en-GB"/>
        </a:p>
      </dgm:t>
    </dgm:pt>
    <dgm:pt modelId="{C88A3C61-8370-47B8-A637-C10F81131575}" type="sibTrans" cxnId="{753E7226-5C5B-4932-961C-FA849F422DEF}">
      <dgm:prSet/>
      <dgm:spPr/>
      <dgm:t>
        <a:bodyPr/>
        <a:lstStyle/>
        <a:p>
          <a:endParaRPr lang="en-GB"/>
        </a:p>
      </dgm:t>
    </dgm:pt>
    <dgm:pt modelId="{C8CCE7DE-6180-4FAD-B633-1F6D9CE0EE0D}">
      <dgm:prSet phldr="0" custT="1"/>
      <dgm:spPr/>
      <dgm:t>
        <a:bodyPr/>
        <a:lstStyle/>
        <a:p>
          <a:pPr rtl="0"/>
          <a:r>
            <a:rPr lang="en-GB" sz="1800" dirty="0">
              <a:latin typeface="+mj-lt"/>
            </a:rPr>
            <a:t>Review previous steps and explore further needs </a:t>
          </a:r>
        </a:p>
      </dgm:t>
    </dgm:pt>
    <dgm:pt modelId="{1F9A1AD2-ED87-4165-AF1E-5B5E09EBF202}" type="parTrans" cxnId="{F496EBD6-2D48-490C-A064-F1705EC9EDC6}">
      <dgm:prSet/>
      <dgm:spPr/>
      <dgm:t>
        <a:bodyPr/>
        <a:lstStyle/>
        <a:p>
          <a:endParaRPr lang="en-GB"/>
        </a:p>
      </dgm:t>
    </dgm:pt>
    <dgm:pt modelId="{D8ADEDB3-A0A8-417E-96C8-E287FB8F4A70}" type="sibTrans" cxnId="{F496EBD6-2D48-490C-A064-F1705EC9EDC6}">
      <dgm:prSet/>
      <dgm:spPr/>
      <dgm:t>
        <a:bodyPr/>
        <a:lstStyle/>
        <a:p>
          <a:endParaRPr lang="en-GB"/>
        </a:p>
      </dgm:t>
    </dgm:pt>
    <dgm:pt modelId="{09E3A5BA-B4BE-42AE-8395-B8386378419C}">
      <dgm:prSet phldr="0" custT="1"/>
      <dgm:spPr/>
      <dgm:t>
        <a:bodyPr/>
        <a:lstStyle/>
        <a:p>
          <a:pPr rtl="0"/>
          <a:r>
            <a:rPr lang="en-GB" sz="1800" dirty="0">
              <a:latin typeface="+mj-lt"/>
            </a:rPr>
            <a:t>Family member story – listen, reassure and explore concerns</a:t>
          </a:r>
        </a:p>
      </dgm:t>
    </dgm:pt>
    <dgm:pt modelId="{D0CB18B5-E763-4022-94B8-D71DB455E8F2}" type="parTrans" cxnId="{71B072CD-AD7B-43BD-A871-42599C709173}">
      <dgm:prSet/>
      <dgm:spPr/>
      <dgm:t>
        <a:bodyPr/>
        <a:lstStyle/>
        <a:p>
          <a:endParaRPr lang="en-GB"/>
        </a:p>
      </dgm:t>
    </dgm:pt>
    <dgm:pt modelId="{FA9B5B6A-2CA6-4762-9688-F871EE8B2477}" type="sibTrans" cxnId="{71B072CD-AD7B-43BD-A871-42599C709173}">
      <dgm:prSet/>
      <dgm:spPr/>
      <dgm:t>
        <a:bodyPr/>
        <a:lstStyle/>
        <a:p>
          <a:endParaRPr lang="en-GB"/>
        </a:p>
      </dgm:t>
    </dgm:pt>
    <dgm:pt modelId="{C3C1CFEF-CA00-4321-B324-2931EA41F991}">
      <dgm:prSet phldr="0" custT="1"/>
      <dgm:spPr/>
      <dgm:t>
        <a:bodyPr/>
        <a:lstStyle/>
        <a:p>
          <a:r>
            <a:rPr lang="en-GB" sz="1800">
              <a:latin typeface="+mj-lt"/>
            </a:rPr>
            <a:t>Step 5 </a:t>
          </a:r>
        </a:p>
      </dgm:t>
    </dgm:pt>
    <dgm:pt modelId="{68C2504B-D751-4395-B3A8-38D6981DF4E4}" type="parTrans" cxnId="{4D31DECC-9F1D-448B-95F0-2F25487E8BB3}">
      <dgm:prSet/>
      <dgm:spPr/>
      <dgm:t>
        <a:bodyPr/>
        <a:lstStyle/>
        <a:p>
          <a:endParaRPr lang="en-GB"/>
        </a:p>
      </dgm:t>
    </dgm:pt>
    <dgm:pt modelId="{C529AB4B-9D44-4375-9AC7-12793FCD5203}" type="sibTrans" cxnId="{4D31DECC-9F1D-448B-95F0-2F25487E8BB3}">
      <dgm:prSet/>
      <dgm:spPr/>
      <dgm:t>
        <a:bodyPr/>
        <a:lstStyle/>
        <a:p>
          <a:endParaRPr lang="en-GB"/>
        </a:p>
      </dgm:t>
    </dgm:pt>
    <dgm:pt modelId="{DCE63944-E1AE-4231-B9B1-8DF5739EDC44}" type="pres">
      <dgm:prSet presAssocID="{8CCC9AB7-5704-446D-8434-282D7A066B08}" presName="linear" presStyleCnt="0">
        <dgm:presLayoutVars>
          <dgm:dir/>
          <dgm:animLvl val="lvl"/>
          <dgm:resizeHandles val="exact"/>
        </dgm:presLayoutVars>
      </dgm:prSet>
      <dgm:spPr/>
    </dgm:pt>
    <dgm:pt modelId="{0E729B4A-396B-42FB-84DB-7F1A2634C99F}" type="pres">
      <dgm:prSet presAssocID="{ED85F599-6394-47BB-B1B4-BE997F8CA964}" presName="parentLin" presStyleCnt="0"/>
      <dgm:spPr/>
    </dgm:pt>
    <dgm:pt modelId="{CC45912C-1574-4441-AF55-EA0F9B39136D}" type="pres">
      <dgm:prSet presAssocID="{ED85F599-6394-47BB-B1B4-BE997F8CA964}" presName="parentLeftMargin" presStyleLbl="node1" presStyleIdx="0" presStyleCnt="5"/>
      <dgm:spPr/>
    </dgm:pt>
    <dgm:pt modelId="{FFCBB445-16B0-4859-A784-E6B929BA6FCB}" type="pres">
      <dgm:prSet presAssocID="{ED85F599-6394-47BB-B1B4-BE997F8CA964}" presName="parentText" presStyleLbl="node1" presStyleIdx="0" presStyleCnt="5">
        <dgm:presLayoutVars>
          <dgm:chMax val="0"/>
          <dgm:bulletEnabled val="1"/>
        </dgm:presLayoutVars>
      </dgm:prSet>
      <dgm:spPr/>
    </dgm:pt>
    <dgm:pt modelId="{F8786648-73B5-43CA-B118-64C7EC1100EB}" type="pres">
      <dgm:prSet presAssocID="{ED85F599-6394-47BB-B1B4-BE997F8CA964}" presName="negativeSpace" presStyleCnt="0"/>
      <dgm:spPr/>
    </dgm:pt>
    <dgm:pt modelId="{37E72AAE-EA36-4EB8-99B1-6AF2DD227791}" type="pres">
      <dgm:prSet presAssocID="{ED85F599-6394-47BB-B1B4-BE997F8CA964}" presName="childText" presStyleLbl="conFgAcc1" presStyleIdx="0" presStyleCnt="5">
        <dgm:presLayoutVars>
          <dgm:bulletEnabled val="1"/>
        </dgm:presLayoutVars>
      </dgm:prSet>
      <dgm:spPr/>
    </dgm:pt>
    <dgm:pt modelId="{D80CBF5A-5145-497D-B42D-44BD4117967D}" type="pres">
      <dgm:prSet presAssocID="{C48A1B4E-1A29-4EC6-A53E-F72EB264A754}" presName="spaceBetweenRectangles" presStyleCnt="0"/>
      <dgm:spPr/>
    </dgm:pt>
    <dgm:pt modelId="{AE3DB164-813C-4A7E-B689-12E3FEFA24C3}" type="pres">
      <dgm:prSet presAssocID="{F40979C0-6973-4C21-8134-9E1BF21AAB9F}" presName="parentLin" presStyleCnt="0"/>
      <dgm:spPr/>
    </dgm:pt>
    <dgm:pt modelId="{ED09508E-9C4E-44B5-BC4B-0CE5A6823029}" type="pres">
      <dgm:prSet presAssocID="{F40979C0-6973-4C21-8134-9E1BF21AAB9F}" presName="parentLeftMargin" presStyleLbl="node1" presStyleIdx="0" presStyleCnt="5"/>
      <dgm:spPr/>
    </dgm:pt>
    <dgm:pt modelId="{73227A94-A269-46D2-BF0A-40F5B850346D}" type="pres">
      <dgm:prSet presAssocID="{F40979C0-6973-4C21-8134-9E1BF21AAB9F}" presName="parentText" presStyleLbl="node1" presStyleIdx="1" presStyleCnt="5">
        <dgm:presLayoutVars>
          <dgm:chMax val="0"/>
          <dgm:bulletEnabled val="1"/>
        </dgm:presLayoutVars>
      </dgm:prSet>
      <dgm:spPr/>
    </dgm:pt>
    <dgm:pt modelId="{8313047A-19A4-4299-845E-9E491EB92E8A}" type="pres">
      <dgm:prSet presAssocID="{F40979C0-6973-4C21-8134-9E1BF21AAB9F}" presName="negativeSpace" presStyleCnt="0"/>
      <dgm:spPr/>
    </dgm:pt>
    <dgm:pt modelId="{96BC4A02-91CA-4776-8951-D80A4D2582E3}" type="pres">
      <dgm:prSet presAssocID="{F40979C0-6973-4C21-8134-9E1BF21AAB9F}" presName="childText" presStyleLbl="conFgAcc1" presStyleIdx="1" presStyleCnt="5">
        <dgm:presLayoutVars>
          <dgm:bulletEnabled val="1"/>
        </dgm:presLayoutVars>
      </dgm:prSet>
      <dgm:spPr/>
    </dgm:pt>
    <dgm:pt modelId="{C58BDA7B-6C96-4A9B-8346-4F6E964B8B12}" type="pres">
      <dgm:prSet presAssocID="{C07F71EB-540C-445B-930C-26A6E5D11FCF}" presName="spaceBetweenRectangles" presStyleCnt="0"/>
      <dgm:spPr/>
    </dgm:pt>
    <dgm:pt modelId="{628766F0-D43A-4EE2-848F-4F7768BB3381}" type="pres">
      <dgm:prSet presAssocID="{1CB4DF2D-B6D4-4A2D-BD49-EBFA943056CA}" presName="parentLin" presStyleCnt="0"/>
      <dgm:spPr/>
    </dgm:pt>
    <dgm:pt modelId="{9DEB7F8C-0BEC-4378-B3F3-3697C0008F84}" type="pres">
      <dgm:prSet presAssocID="{1CB4DF2D-B6D4-4A2D-BD49-EBFA943056CA}" presName="parentLeftMargin" presStyleLbl="node1" presStyleIdx="1" presStyleCnt="5"/>
      <dgm:spPr/>
    </dgm:pt>
    <dgm:pt modelId="{FDEBD510-825C-4E6E-B152-71FDEF610CB0}" type="pres">
      <dgm:prSet presAssocID="{1CB4DF2D-B6D4-4A2D-BD49-EBFA943056CA}" presName="parentText" presStyleLbl="node1" presStyleIdx="2" presStyleCnt="5">
        <dgm:presLayoutVars>
          <dgm:chMax val="0"/>
          <dgm:bulletEnabled val="1"/>
        </dgm:presLayoutVars>
      </dgm:prSet>
      <dgm:spPr/>
    </dgm:pt>
    <dgm:pt modelId="{EC712B5D-51F7-44EF-927E-09836072B1E5}" type="pres">
      <dgm:prSet presAssocID="{1CB4DF2D-B6D4-4A2D-BD49-EBFA943056CA}" presName="negativeSpace" presStyleCnt="0"/>
      <dgm:spPr/>
    </dgm:pt>
    <dgm:pt modelId="{17CD7D5A-6358-409B-8472-1C31C9AF8E62}" type="pres">
      <dgm:prSet presAssocID="{1CB4DF2D-B6D4-4A2D-BD49-EBFA943056CA}" presName="childText" presStyleLbl="conFgAcc1" presStyleIdx="2" presStyleCnt="5">
        <dgm:presLayoutVars>
          <dgm:bulletEnabled val="1"/>
        </dgm:presLayoutVars>
      </dgm:prSet>
      <dgm:spPr/>
    </dgm:pt>
    <dgm:pt modelId="{AF9D43B4-D631-459D-961B-2FF29BF8DC61}" type="pres">
      <dgm:prSet presAssocID="{60C50CA6-C506-4365-8F6A-1128C9950B93}" presName="spaceBetweenRectangles" presStyleCnt="0"/>
      <dgm:spPr/>
    </dgm:pt>
    <dgm:pt modelId="{73400CB4-851A-4B36-85F7-B7D884F9F3DA}" type="pres">
      <dgm:prSet presAssocID="{6F1A3245-892C-4F36-A240-6D003F404253}" presName="parentLin" presStyleCnt="0"/>
      <dgm:spPr/>
    </dgm:pt>
    <dgm:pt modelId="{3A468A0B-C92B-4FA5-85BE-6F1F427FE565}" type="pres">
      <dgm:prSet presAssocID="{6F1A3245-892C-4F36-A240-6D003F404253}" presName="parentLeftMargin" presStyleLbl="node1" presStyleIdx="2" presStyleCnt="5"/>
      <dgm:spPr/>
    </dgm:pt>
    <dgm:pt modelId="{0B43FADB-9235-48B0-8F8E-7574AC3FE5E5}" type="pres">
      <dgm:prSet presAssocID="{6F1A3245-892C-4F36-A240-6D003F404253}" presName="parentText" presStyleLbl="node1" presStyleIdx="3" presStyleCnt="5">
        <dgm:presLayoutVars>
          <dgm:chMax val="0"/>
          <dgm:bulletEnabled val="1"/>
        </dgm:presLayoutVars>
      </dgm:prSet>
      <dgm:spPr/>
    </dgm:pt>
    <dgm:pt modelId="{E80D3CB1-FC09-4058-836D-6C62724F3738}" type="pres">
      <dgm:prSet presAssocID="{6F1A3245-892C-4F36-A240-6D003F404253}" presName="negativeSpace" presStyleCnt="0"/>
      <dgm:spPr/>
    </dgm:pt>
    <dgm:pt modelId="{97B35AF6-3DA5-4C50-9CD5-D1A8C3394710}" type="pres">
      <dgm:prSet presAssocID="{6F1A3245-892C-4F36-A240-6D003F404253}" presName="childText" presStyleLbl="conFgAcc1" presStyleIdx="3" presStyleCnt="5">
        <dgm:presLayoutVars>
          <dgm:bulletEnabled val="1"/>
        </dgm:presLayoutVars>
      </dgm:prSet>
      <dgm:spPr/>
    </dgm:pt>
    <dgm:pt modelId="{F024AD28-A574-4294-9CAA-BB1960A0142C}" type="pres">
      <dgm:prSet presAssocID="{753EB3BD-9B0E-4B7F-88DC-693E70497F1E}" presName="spaceBetweenRectangles" presStyleCnt="0"/>
      <dgm:spPr/>
    </dgm:pt>
    <dgm:pt modelId="{E7FC4558-E85B-4966-A41E-F388E8589CD3}" type="pres">
      <dgm:prSet presAssocID="{C3C1CFEF-CA00-4321-B324-2931EA41F991}" presName="parentLin" presStyleCnt="0"/>
      <dgm:spPr/>
    </dgm:pt>
    <dgm:pt modelId="{7D0B2678-1622-484B-A8C2-6B3E02594B6A}" type="pres">
      <dgm:prSet presAssocID="{C3C1CFEF-CA00-4321-B324-2931EA41F991}" presName="parentLeftMargin" presStyleLbl="node1" presStyleIdx="3" presStyleCnt="5"/>
      <dgm:spPr/>
    </dgm:pt>
    <dgm:pt modelId="{9446D254-501A-4C66-A981-5C89FB66D750}" type="pres">
      <dgm:prSet presAssocID="{C3C1CFEF-CA00-4321-B324-2931EA41F991}" presName="parentText" presStyleLbl="node1" presStyleIdx="4" presStyleCnt="5">
        <dgm:presLayoutVars>
          <dgm:chMax val="0"/>
          <dgm:bulletEnabled val="1"/>
        </dgm:presLayoutVars>
      </dgm:prSet>
      <dgm:spPr/>
    </dgm:pt>
    <dgm:pt modelId="{7F0F6353-C886-4E88-8606-4F9F271231C8}" type="pres">
      <dgm:prSet presAssocID="{C3C1CFEF-CA00-4321-B324-2931EA41F991}" presName="negativeSpace" presStyleCnt="0"/>
      <dgm:spPr/>
    </dgm:pt>
    <dgm:pt modelId="{68155E75-1392-42BC-B239-B558D2AAE052}" type="pres">
      <dgm:prSet presAssocID="{C3C1CFEF-CA00-4321-B324-2931EA41F991}" presName="childText" presStyleLbl="conFgAcc1" presStyleIdx="4" presStyleCnt="5">
        <dgm:presLayoutVars>
          <dgm:bulletEnabled val="1"/>
        </dgm:presLayoutVars>
      </dgm:prSet>
      <dgm:spPr/>
    </dgm:pt>
  </dgm:ptLst>
  <dgm:cxnLst>
    <dgm:cxn modelId="{38F0560F-291B-4EB9-8930-B0312EAD7E0D}" type="presOf" srcId="{ED85F599-6394-47BB-B1B4-BE997F8CA964}" destId="{FFCBB445-16B0-4859-A784-E6B929BA6FCB}" srcOrd="1" destOrd="0" presId="urn:microsoft.com/office/officeart/2005/8/layout/list1"/>
    <dgm:cxn modelId="{57233922-A2FF-4BFE-A6C8-270A6B0EB274}" type="presOf" srcId="{2EA2CACC-5F7F-4DF5-B91F-A57E981ADA08}" destId="{97B35AF6-3DA5-4C50-9CD5-D1A8C3394710}" srcOrd="0" destOrd="0" presId="urn:microsoft.com/office/officeart/2005/8/layout/list1"/>
    <dgm:cxn modelId="{753E7226-5C5B-4932-961C-FA849F422DEF}" srcId="{6F1A3245-892C-4F36-A240-6D003F404253}" destId="{2EA2CACC-5F7F-4DF5-B91F-A57E981ADA08}" srcOrd="0" destOrd="0" parTransId="{E754641F-2C55-4C96-AF54-3968684DC23E}" sibTransId="{C88A3C61-8370-47B8-A637-C10F81131575}"/>
    <dgm:cxn modelId="{1001532A-10F5-4568-9502-109FF39CA287}" type="presOf" srcId="{09E3A5BA-B4BE-42AE-8395-B8386378419C}" destId="{37E72AAE-EA36-4EB8-99B1-6AF2DD227791}" srcOrd="0" destOrd="0" presId="urn:microsoft.com/office/officeart/2005/8/layout/list1"/>
    <dgm:cxn modelId="{9E56422C-AD97-447D-8251-0BC9CD884C6A}" srcId="{8CCC9AB7-5704-446D-8434-282D7A066B08}" destId="{ED85F599-6394-47BB-B1B4-BE997F8CA964}" srcOrd="0" destOrd="0" parTransId="{479A2A3F-1723-4398-A0AB-52F5E614A55F}" sibTransId="{C48A1B4E-1A29-4EC6-A53E-F72EB264A754}"/>
    <dgm:cxn modelId="{318D4F31-B641-44F5-9288-53527DD69FFE}" type="presOf" srcId="{F40979C0-6973-4C21-8134-9E1BF21AAB9F}" destId="{73227A94-A269-46D2-BF0A-40F5B850346D}" srcOrd="1" destOrd="0" presId="urn:microsoft.com/office/officeart/2005/8/layout/list1"/>
    <dgm:cxn modelId="{00D67432-0BA9-40A8-B535-883980E4F2D4}" type="presOf" srcId="{C8CCE7DE-6180-4FAD-B633-1F6D9CE0EE0D}" destId="{68155E75-1392-42BC-B239-B558D2AAE052}" srcOrd="0" destOrd="0" presId="urn:microsoft.com/office/officeart/2005/8/layout/list1"/>
    <dgm:cxn modelId="{73983C38-C0B7-4AE8-A93F-14E8226B89BE}" type="presOf" srcId="{591AB9BB-088C-4AA1-A365-F1BE5E8D31B7}" destId="{17CD7D5A-6358-409B-8472-1C31C9AF8E62}" srcOrd="0" destOrd="0" presId="urn:microsoft.com/office/officeart/2005/8/layout/list1"/>
    <dgm:cxn modelId="{19F55B38-B8A7-45EC-9C66-F7E7CD96FEAF}" srcId="{8CCC9AB7-5704-446D-8434-282D7A066B08}" destId="{6F1A3245-892C-4F36-A240-6D003F404253}" srcOrd="3" destOrd="0" parTransId="{532DF5D4-FC00-4ECF-B658-48062CB51360}" sibTransId="{753EB3BD-9B0E-4B7F-88DC-693E70497F1E}"/>
    <dgm:cxn modelId="{B3F26345-FB4B-4A33-8767-E51E96FD588C}" type="presOf" srcId="{F40979C0-6973-4C21-8134-9E1BF21AAB9F}" destId="{ED09508E-9C4E-44B5-BC4B-0CE5A6823029}" srcOrd="0" destOrd="0" presId="urn:microsoft.com/office/officeart/2005/8/layout/list1"/>
    <dgm:cxn modelId="{C1554B72-31C1-443A-9263-7D578A0EADB1}" type="presOf" srcId="{1CB4DF2D-B6D4-4A2D-BD49-EBFA943056CA}" destId="{9DEB7F8C-0BEC-4378-B3F3-3697C0008F84}" srcOrd="0" destOrd="0" presId="urn:microsoft.com/office/officeart/2005/8/layout/list1"/>
    <dgm:cxn modelId="{7927A19E-EFF8-4963-A692-859C59C1F3C2}" type="presOf" srcId="{1CB4DF2D-B6D4-4A2D-BD49-EBFA943056CA}" destId="{FDEBD510-825C-4E6E-B152-71FDEF610CB0}" srcOrd="1" destOrd="0" presId="urn:microsoft.com/office/officeart/2005/8/layout/list1"/>
    <dgm:cxn modelId="{F27972A1-023C-4E9F-A5C3-E72804CDA0FD}" type="presOf" srcId="{6F1A3245-892C-4F36-A240-6D003F404253}" destId="{0B43FADB-9235-48B0-8F8E-7574AC3FE5E5}" srcOrd="1" destOrd="0" presId="urn:microsoft.com/office/officeart/2005/8/layout/list1"/>
    <dgm:cxn modelId="{2878AEA6-52C1-4BBA-9AFC-A82CE5B1D6B8}" type="presOf" srcId="{C3C1CFEF-CA00-4321-B324-2931EA41F991}" destId="{9446D254-501A-4C66-A981-5C89FB66D750}" srcOrd="1" destOrd="0" presId="urn:microsoft.com/office/officeart/2005/8/layout/list1"/>
    <dgm:cxn modelId="{79C725B4-B375-4AEE-A1FC-535421180DE3}" srcId="{8CCC9AB7-5704-446D-8434-282D7A066B08}" destId="{1CB4DF2D-B6D4-4A2D-BD49-EBFA943056CA}" srcOrd="2" destOrd="0" parTransId="{83306CA5-EECE-4395-A2C4-5F36813D35ED}" sibTransId="{60C50CA6-C506-4365-8F6A-1128C9950B93}"/>
    <dgm:cxn modelId="{4D31DECC-9F1D-448B-95F0-2F25487E8BB3}" srcId="{8CCC9AB7-5704-446D-8434-282D7A066B08}" destId="{C3C1CFEF-CA00-4321-B324-2931EA41F991}" srcOrd="4" destOrd="0" parTransId="{68C2504B-D751-4395-B3A8-38D6981DF4E4}" sibTransId="{C529AB4B-9D44-4375-9AC7-12793FCD5203}"/>
    <dgm:cxn modelId="{71B072CD-AD7B-43BD-A871-42599C709173}" srcId="{ED85F599-6394-47BB-B1B4-BE997F8CA964}" destId="{09E3A5BA-B4BE-42AE-8395-B8386378419C}" srcOrd="0" destOrd="0" parTransId="{D0CB18B5-E763-4022-94B8-D71DB455E8F2}" sibTransId="{FA9B5B6A-2CA6-4762-9688-F871EE8B2477}"/>
    <dgm:cxn modelId="{7F7C92D3-AEEC-4F75-9450-1F51E4F32294}" type="presOf" srcId="{6F1A3245-892C-4F36-A240-6D003F404253}" destId="{3A468A0B-C92B-4FA5-85BE-6F1F427FE565}" srcOrd="0" destOrd="0" presId="urn:microsoft.com/office/officeart/2005/8/layout/list1"/>
    <dgm:cxn modelId="{BFAECCD4-FAAA-468F-B9B8-CCDF43AC125E}" type="presOf" srcId="{C3C1CFEF-CA00-4321-B324-2931EA41F991}" destId="{7D0B2678-1622-484B-A8C2-6B3E02594B6A}" srcOrd="0" destOrd="0" presId="urn:microsoft.com/office/officeart/2005/8/layout/list1"/>
    <dgm:cxn modelId="{F496EBD6-2D48-490C-A064-F1705EC9EDC6}" srcId="{C3C1CFEF-CA00-4321-B324-2931EA41F991}" destId="{C8CCE7DE-6180-4FAD-B633-1F6D9CE0EE0D}" srcOrd="0" destOrd="0" parTransId="{1F9A1AD2-ED87-4165-AF1E-5B5E09EBF202}" sibTransId="{D8ADEDB3-A0A8-417E-96C8-E287FB8F4A70}"/>
    <dgm:cxn modelId="{39AE21DA-81AE-4B98-B127-212A9B1AC7C8}" srcId="{1CB4DF2D-B6D4-4A2D-BD49-EBFA943056CA}" destId="{591AB9BB-088C-4AA1-A365-F1BE5E8D31B7}" srcOrd="0" destOrd="0" parTransId="{E2E14641-C4DC-4036-8004-FBBC3512EF5C}" sibTransId="{F4BE2302-5DEF-4BB3-9514-943D5C4DACA4}"/>
    <dgm:cxn modelId="{5200ADDD-BDE2-4F31-9F47-0B312E17B8BD}" type="presOf" srcId="{3E29DB11-4E50-46CF-B327-6983EFFE4CDE}" destId="{96BC4A02-91CA-4776-8951-D80A4D2582E3}" srcOrd="0" destOrd="0" presId="urn:microsoft.com/office/officeart/2005/8/layout/list1"/>
    <dgm:cxn modelId="{0425B9DD-C58C-4C36-A15E-382E714BB245}" srcId="{F40979C0-6973-4C21-8134-9E1BF21AAB9F}" destId="{3E29DB11-4E50-46CF-B327-6983EFFE4CDE}" srcOrd="0" destOrd="0" parTransId="{9ACBA490-9DB1-49DA-866C-8847935F6D1E}" sibTransId="{A8F6B928-0E84-41D4-AFDF-1FED66D21403}"/>
    <dgm:cxn modelId="{521ED4E8-0DE8-4B68-86BD-343B7913E1C6}" type="presOf" srcId="{8CCC9AB7-5704-446D-8434-282D7A066B08}" destId="{DCE63944-E1AE-4231-B9B1-8DF5739EDC44}" srcOrd="0" destOrd="0" presId="urn:microsoft.com/office/officeart/2005/8/layout/list1"/>
    <dgm:cxn modelId="{B9552EED-7462-47B9-937E-D382F72062D6}" srcId="{8CCC9AB7-5704-446D-8434-282D7A066B08}" destId="{F40979C0-6973-4C21-8134-9E1BF21AAB9F}" srcOrd="1" destOrd="0" parTransId="{B36936FD-8C68-4950-96A5-F5BBD67A8294}" sibTransId="{C07F71EB-540C-445B-930C-26A6E5D11FCF}"/>
    <dgm:cxn modelId="{FCB021EE-055C-4D6E-AF33-07008B215A1A}" type="presOf" srcId="{ED85F599-6394-47BB-B1B4-BE997F8CA964}" destId="{CC45912C-1574-4441-AF55-EA0F9B39136D}" srcOrd="0" destOrd="0" presId="urn:microsoft.com/office/officeart/2005/8/layout/list1"/>
    <dgm:cxn modelId="{BE7CA63D-D8C9-4441-8BF2-509CB20EEC78}" type="presParOf" srcId="{DCE63944-E1AE-4231-B9B1-8DF5739EDC44}" destId="{0E729B4A-396B-42FB-84DB-7F1A2634C99F}" srcOrd="0" destOrd="0" presId="urn:microsoft.com/office/officeart/2005/8/layout/list1"/>
    <dgm:cxn modelId="{64430865-0C85-4F44-B08A-891378D8EAFF}" type="presParOf" srcId="{0E729B4A-396B-42FB-84DB-7F1A2634C99F}" destId="{CC45912C-1574-4441-AF55-EA0F9B39136D}" srcOrd="0" destOrd="0" presId="urn:microsoft.com/office/officeart/2005/8/layout/list1"/>
    <dgm:cxn modelId="{BC466036-DA33-49D6-879E-7A9391E1030F}" type="presParOf" srcId="{0E729B4A-396B-42FB-84DB-7F1A2634C99F}" destId="{FFCBB445-16B0-4859-A784-E6B929BA6FCB}" srcOrd="1" destOrd="0" presId="urn:microsoft.com/office/officeart/2005/8/layout/list1"/>
    <dgm:cxn modelId="{B7D65FBC-10E0-4E70-9BE2-DEA67F346E37}" type="presParOf" srcId="{DCE63944-E1AE-4231-B9B1-8DF5739EDC44}" destId="{F8786648-73B5-43CA-B118-64C7EC1100EB}" srcOrd="1" destOrd="0" presId="urn:microsoft.com/office/officeart/2005/8/layout/list1"/>
    <dgm:cxn modelId="{1EAB7AF6-A3FD-40B6-A71F-A38A4570AADC}" type="presParOf" srcId="{DCE63944-E1AE-4231-B9B1-8DF5739EDC44}" destId="{37E72AAE-EA36-4EB8-99B1-6AF2DD227791}" srcOrd="2" destOrd="0" presId="urn:microsoft.com/office/officeart/2005/8/layout/list1"/>
    <dgm:cxn modelId="{8322E7C2-2107-49AB-A952-6F67F8C9B9FC}" type="presParOf" srcId="{DCE63944-E1AE-4231-B9B1-8DF5739EDC44}" destId="{D80CBF5A-5145-497D-B42D-44BD4117967D}" srcOrd="3" destOrd="0" presId="urn:microsoft.com/office/officeart/2005/8/layout/list1"/>
    <dgm:cxn modelId="{79589CE0-837A-4BF8-80B3-FE53B914CACA}" type="presParOf" srcId="{DCE63944-E1AE-4231-B9B1-8DF5739EDC44}" destId="{AE3DB164-813C-4A7E-B689-12E3FEFA24C3}" srcOrd="4" destOrd="0" presId="urn:microsoft.com/office/officeart/2005/8/layout/list1"/>
    <dgm:cxn modelId="{384CC1E9-135F-48F6-A1A3-D6CC532693E0}" type="presParOf" srcId="{AE3DB164-813C-4A7E-B689-12E3FEFA24C3}" destId="{ED09508E-9C4E-44B5-BC4B-0CE5A6823029}" srcOrd="0" destOrd="0" presId="urn:microsoft.com/office/officeart/2005/8/layout/list1"/>
    <dgm:cxn modelId="{41BDEA07-9E5A-45BB-81CB-AB55C69F9BD5}" type="presParOf" srcId="{AE3DB164-813C-4A7E-B689-12E3FEFA24C3}" destId="{73227A94-A269-46D2-BF0A-40F5B850346D}" srcOrd="1" destOrd="0" presId="urn:microsoft.com/office/officeart/2005/8/layout/list1"/>
    <dgm:cxn modelId="{536A94AC-E739-4B35-95A0-05BA8B27A180}" type="presParOf" srcId="{DCE63944-E1AE-4231-B9B1-8DF5739EDC44}" destId="{8313047A-19A4-4299-845E-9E491EB92E8A}" srcOrd="5" destOrd="0" presId="urn:microsoft.com/office/officeart/2005/8/layout/list1"/>
    <dgm:cxn modelId="{8BDBDA4A-EA74-46AD-B8A1-DF394CD25B3E}" type="presParOf" srcId="{DCE63944-E1AE-4231-B9B1-8DF5739EDC44}" destId="{96BC4A02-91CA-4776-8951-D80A4D2582E3}" srcOrd="6" destOrd="0" presId="urn:microsoft.com/office/officeart/2005/8/layout/list1"/>
    <dgm:cxn modelId="{A9ABF217-3D85-4CC2-A61C-6EE815CBBF48}" type="presParOf" srcId="{DCE63944-E1AE-4231-B9B1-8DF5739EDC44}" destId="{C58BDA7B-6C96-4A9B-8346-4F6E964B8B12}" srcOrd="7" destOrd="0" presId="urn:microsoft.com/office/officeart/2005/8/layout/list1"/>
    <dgm:cxn modelId="{94BF5D47-7688-48FC-AA15-EFCC81DEB18D}" type="presParOf" srcId="{DCE63944-E1AE-4231-B9B1-8DF5739EDC44}" destId="{628766F0-D43A-4EE2-848F-4F7768BB3381}" srcOrd="8" destOrd="0" presId="urn:microsoft.com/office/officeart/2005/8/layout/list1"/>
    <dgm:cxn modelId="{3FE8E178-E424-4174-A1BE-F1856F8F5950}" type="presParOf" srcId="{628766F0-D43A-4EE2-848F-4F7768BB3381}" destId="{9DEB7F8C-0BEC-4378-B3F3-3697C0008F84}" srcOrd="0" destOrd="0" presId="urn:microsoft.com/office/officeart/2005/8/layout/list1"/>
    <dgm:cxn modelId="{21A10C93-0198-447B-ABE9-EE0D898DA5FF}" type="presParOf" srcId="{628766F0-D43A-4EE2-848F-4F7768BB3381}" destId="{FDEBD510-825C-4E6E-B152-71FDEF610CB0}" srcOrd="1" destOrd="0" presId="urn:microsoft.com/office/officeart/2005/8/layout/list1"/>
    <dgm:cxn modelId="{8792D9F9-536B-4CBB-A2C9-8B720C180B1D}" type="presParOf" srcId="{DCE63944-E1AE-4231-B9B1-8DF5739EDC44}" destId="{EC712B5D-51F7-44EF-927E-09836072B1E5}" srcOrd="9" destOrd="0" presId="urn:microsoft.com/office/officeart/2005/8/layout/list1"/>
    <dgm:cxn modelId="{E25F77C1-2AB4-44D3-A332-84EA7CAD0A42}" type="presParOf" srcId="{DCE63944-E1AE-4231-B9B1-8DF5739EDC44}" destId="{17CD7D5A-6358-409B-8472-1C31C9AF8E62}" srcOrd="10" destOrd="0" presId="urn:microsoft.com/office/officeart/2005/8/layout/list1"/>
    <dgm:cxn modelId="{C07D7F0C-BAAB-453E-B994-9C5CA0A32244}" type="presParOf" srcId="{DCE63944-E1AE-4231-B9B1-8DF5739EDC44}" destId="{AF9D43B4-D631-459D-961B-2FF29BF8DC61}" srcOrd="11" destOrd="0" presId="urn:microsoft.com/office/officeart/2005/8/layout/list1"/>
    <dgm:cxn modelId="{375D4615-DB50-41E1-AA9F-01FD8AE05181}" type="presParOf" srcId="{DCE63944-E1AE-4231-B9B1-8DF5739EDC44}" destId="{73400CB4-851A-4B36-85F7-B7D884F9F3DA}" srcOrd="12" destOrd="0" presId="urn:microsoft.com/office/officeart/2005/8/layout/list1"/>
    <dgm:cxn modelId="{783BD65C-65E9-445E-A905-F737E3B39C1A}" type="presParOf" srcId="{73400CB4-851A-4B36-85F7-B7D884F9F3DA}" destId="{3A468A0B-C92B-4FA5-85BE-6F1F427FE565}" srcOrd="0" destOrd="0" presId="urn:microsoft.com/office/officeart/2005/8/layout/list1"/>
    <dgm:cxn modelId="{D1A0E64D-AF54-4E44-ADAB-DDD1E54F1DFB}" type="presParOf" srcId="{73400CB4-851A-4B36-85F7-B7D884F9F3DA}" destId="{0B43FADB-9235-48B0-8F8E-7574AC3FE5E5}" srcOrd="1" destOrd="0" presId="urn:microsoft.com/office/officeart/2005/8/layout/list1"/>
    <dgm:cxn modelId="{D8E25E55-55AE-4F11-954F-5B3613B9071F}" type="presParOf" srcId="{DCE63944-E1AE-4231-B9B1-8DF5739EDC44}" destId="{E80D3CB1-FC09-4058-836D-6C62724F3738}" srcOrd="13" destOrd="0" presId="urn:microsoft.com/office/officeart/2005/8/layout/list1"/>
    <dgm:cxn modelId="{299C2634-051E-4381-8203-D44232AD0532}" type="presParOf" srcId="{DCE63944-E1AE-4231-B9B1-8DF5739EDC44}" destId="{97B35AF6-3DA5-4C50-9CD5-D1A8C3394710}" srcOrd="14" destOrd="0" presId="urn:microsoft.com/office/officeart/2005/8/layout/list1"/>
    <dgm:cxn modelId="{01915B10-878B-4F6B-81A9-2471175A6DD4}" type="presParOf" srcId="{DCE63944-E1AE-4231-B9B1-8DF5739EDC44}" destId="{F024AD28-A574-4294-9CAA-BB1960A0142C}" srcOrd="15" destOrd="0" presId="urn:microsoft.com/office/officeart/2005/8/layout/list1"/>
    <dgm:cxn modelId="{63694D69-5C8F-45B9-901B-1D6240897483}" type="presParOf" srcId="{DCE63944-E1AE-4231-B9B1-8DF5739EDC44}" destId="{E7FC4558-E85B-4966-A41E-F388E8589CD3}" srcOrd="16" destOrd="0" presId="urn:microsoft.com/office/officeart/2005/8/layout/list1"/>
    <dgm:cxn modelId="{32F502D9-C1EF-4EFE-A479-D0FEB1295703}" type="presParOf" srcId="{E7FC4558-E85B-4966-A41E-F388E8589CD3}" destId="{7D0B2678-1622-484B-A8C2-6B3E02594B6A}" srcOrd="0" destOrd="0" presId="urn:microsoft.com/office/officeart/2005/8/layout/list1"/>
    <dgm:cxn modelId="{4C6FD9E3-25BC-457B-B4EE-0DFB02D6AB51}" type="presParOf" srcId="{E7FC4558-E85B-4966-A41E-F388E8589CD3}" destId="{9446D254-501A-4C66-A981-5C89FB66D750}" srcOrd="1" destOrd="0" presId="urn:microsoft.com/office/officeart/2005/8/layout/list1"/>
    <dgm:cxn modelId="{8A5F0D15-AE8A-4DAC-81F9-CEE84CDCE722}" type="presParOf" srcId="{DCE63944-E1AE-4231-B9B1-8DF5739EDC44}" destId="{7F0F6353-C886-4E88-8606-4F9F271231C8}" srcOrd="17" destOrd="0" presId="urn:microsoft.com/office/officeart/2005/8/layout/list1"/>
    <dgm:cxn modelId="{BE2F637A-D800-4F94-96E1-1AA41DED1D74}" type="presParOf" srcId="{DCE63944-E1AE-4231-B9B1-8DF5739EDC44}" destId="{68155E75-1392-42BC-B239-B558D2AAE052}" srcOrd="18"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E72AAE-EA36-4EB8-99B1-6AF2DD227791}">
      <dsp:nvSpPr>
        <dsp:cNvPr id="0" name=""/>
        <dsp:cNvSpPr/>
      </dsp:nvSpPr>
      <dsp:spPr>
        <a:xfrm>
          <a:off x="0" y="153646"/>
          <a:ext cx="4572000" cy="8064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4838" tIns="166624" rIns="354838" bIns="128016" numCol="1" spcCol="1270" anchor="t" anchorCtr="0">
          <a:noAutofit/>
        </a:bodyPr>
        <a:lstStyle/>
        <a:p>
          <a:pPr marL="171450" lvl="1" indent="-171450" algn="l" defTabSz="800100" rtl="0">
            <a:lnSpc>
              <a:spcPct val="90000"/>
            </a:lnSpc>
            <a:spcBef>
              <a:spcPct val="0"/>
            </a:spcBef>
            <a:spcAft>
              <a:spcPct val="15000"/>
            </a:spcAft>
            <a:buChar char="•"/>
          </a:pPr>
          <a:r>
            <a:rPr lang="en-GB" sz="1800" kern="1200" dirty="0">
              <a:latin typeface="+mj-lt"/>
            </a:rPr>
            <a:t>Family member story – listen, reassure and explore concerns</a:t>
          </a:r>
        </a:p>
      </dsp:txBody>
      <dsp:txXfrm>
        <a:off x="0" y="153646"/>
        <a:ext cx="4572000" cy="806400"/>
      </dsp:txXfrm>
    </dsp:sp>
    <dsp:sp modelId="{FFCBB445-16B0-4859-A784-E6B929BA6FCB}">
      <dsp:nvSpPr>
        <dsp:cNvPr id="0" name=""/>
        <dsp:cNvSpPr/>
      </dsp:nvSpPr>
      <dsp:spPr>
        <a:xfrm>
          <a:off x="228600" y="35566"/>
          <a:ext cx="3200400" cy="2361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800100" rtl="0">
            <a:lnSpc>
              <a:spcPct val="90000"/>
            </a:lnSpc>
            <a:spcBef>
              <a:spcPct val="0"/>
            </a:spcBef>
            <a:spcAft>
              <a:spcPct val="35000"/>
            </a:spcAft>
            <a:buNone/>
          </a:pPr>
          <a:r>
            <a:rPr lang="en-GB" sz="1800" kern="1200" dirty="0">
              <a:latin typeface="+mj-lt"/>
            </a:rPr>
            <a:t>Step 1</a:t>
          </a:r>
        </a:p>
      </dsp:txBody>
      <dsp:txXfrm>
        <a:off x="240128" y="47094"/>
        <a:ext cx="3177344" cy="213104"/>
      </dsp:txXfrm>
    </dsp:sp>
    <dsp:sp modelId="{96BC4A02-91CA-4776-8951-D80A4D2582E3}">
      <dsp:nvSpPr>
        <dsp:cNvPr id="0" name=""/>
        <dsp:cNvSpPr/>
      </dsp:nvSpPr>
      <dsp:spPr>
        <a:xfrm>
          <a:off x="0" y="1121326"/>
          <a:ext cx="4572000" cy="8064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4838" tIns="166624" rIns="354838" bIns="128016" numCol="1" spcCol="1270" anchor="t" anchorCtr="0">
          <a:noAutofit/>
        </a:bodyPr>
        <a:lstStyle/>
        <a:p>
          <a:pPr marL="171450" lvl="1" indent="-171450" algn="l" defTabSz="800100" rtl="0">
            <a:lnSpc>
              <a:spcPct val="90000"/>
            </a:lnSpc>
            <a:spcBef>
              <a:spcPct val="0"/>
            </a:spcBef>
            <a:spcAft>
              <a:spcPct val="15000"/>
            </a:spcAft>
            <a:buChar char="•"/>
          </a:pPr>
          <a:r>
            <a:rPr lang="en-GB" sz="1800" kern="1200" dirty="0">
              <a:latin typeface="+mj-lt"/>
            </a:rPr>
            <a:t>Identify relevant and targeted information</a:t>
          </a:r>
        </a:p>
      </dsp:txBody>
      <dsp:txXfrm>
        <a:off x="0" y="1121326"/>
        <a:ext cx="4572000" cy="806400"/>
      </dsp:txXfrm>
    </dsp:sp>
    <dsp:sp modelId="{73227A94-A269-46D2-BF0A-40F5B850346D}">
      <dsp:nvSpPr>
        <dsp:cNvPr id="0" name=""/>
        <dsp:cNvSpPr/>
      </dsp:nvSpPr>
      <dsp:spPr>
        <a:xfrm>
          <a:off x="228600" y="1003246"/>
          <a:ext cx="3200400" cy="2361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800100" rtl="0">
            <a:lnSpc>
              <a:spcPct val="90000"/>
            </a:lnSpc>
            <a:spcBef>
              <a:spcPct val="0"/>
            </a:spcBef>
            <a:spcAft>
              <a:spcPct val="35000"/>
            </a:spcAft>
            <a:buNone/>
          </a:pPr>
          <a:r>
            <a:rPr lang="en-GB" sz="1800" kern="1200">
              <a:latin typeface="+mj-lt"/>
            </a:rPr>
            <a:t>Step 2</a:t>
          </a:r>
        </a:p>
      </dsp:txBody>
      <dsp:txXfrm>
        <a:off x="240128" y="1014774"/>
        <a:ext cx="3177344" cy="213104"/>
      </dsp:txXfrm>
    </dsp:sp>
    <dsp:sp modelId="{17CD7D5A-6358-409B-8472-1C31C9AF8E62}">
      <dsp:nvSpPr>
        <dsp:cNvPr id="0" name=""/>
        <dsp:cNvSpPr/>
      </dsp:nvSpPr>
      <dsp:spPr>
        <a:xfrm>
          <a:off x="0" y="2089006"/>
          <a:ext cx="4572000" cy="5544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4838" tIns="166624" rIns="354838" bIns="128016" numCol="1" spcCol="1270" anchor="t" anchorCtr="0">
          <a:noAutofit/>
        </a:bodyPr>
        <a:lstStyle/>
        <a:p>
          <a:pPr marL="171450" lvl="1" indent="-171450" algn="l" defTabSz="800100" rtl="0">
            <a:lnSpc>
              <a:spcPct val="90000"/>
            </a:lnSpc>
            <a:spcBef>
              <a:spcPct val="0"/>
            </a:spcBef>
            <a:spcAft>
              <a:spcPct val="15000"/>
            </a:spcAft>
            <a:buChar char="•"/>
          </a:pPr>
          <a:r>
            <a:rPr lang="en-GB" sz="1800" kern="1200" dirty="0">
              <a:latin typeface="+mj-lt"/>
            </a:rPr>
            <a:t>Explore ways of coping and responding</a:t>
          </a:r>
        </a:p>
      </dsp:txBody>
      <dsp:txXfrm>
        <a:off x="0" y="2089006"/>
        <a:ext cx="4572000" cy="554400"/>
      </dsp:txXfrm>
    </dsp:sp>
    <dsp:sp modelId="{FDEBD510-825C-4E6E-B152-71FDEF610CB0}">
      <dsp:nvSpPr>
        <dsp:cNvPr id="0" name=""/>
        <dsp:cNvSpPr/>
      </dsp:nvSpPr>
      <dsp:spPr>
        <a:xfrm>
          <a:off x="228600" y="1970926"/>
          <a:ext cx="3200400" cy="2361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800100" rtl="0">
            <a:lnSpc>
              <a:spcPct val="90000"/>
            </a:lnSpc>
            <a:spcBef>
              <a:spcPct val="0"/>
            </a:spcBef>
            <a:spcAft>
              <a:spcPct val="35000"/>
            </a:spcAft>
            <a:buNone/>
          </a:pPr>
          <a:r>
            <a:rPr lang="en-GB" sz="1800" kern="1200">
              <a:latin typeface="+mj-lt"/>
            </a:rPr>
            <a:t>Step 3</a:t>
          </a:r>
        </a:p>
      </dsp:txBody>
      <dsp:txXfrm>
        <a:off x="240128" y="1982454"/>
        <a:ext cx="3177344" cy="213104"/>
      </dsp:txXfrm>
    </dsp:sp>
    <dsp:sp modelId="{97B35AF6-3DA5-4C50-9CD5-D1A8C3394710}">
      <dsp:nvSpPr>
        <dsp:cNvPr id="0" name=""/>
        <dsp:cNvSpPr/>
      </dsp:nvSpPr>
      <dsp:spPr>
        <a:xfrm>
          <a:off x="0" y="2804686"/>
          <a:ext cx="4572000" cy="8064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4838" tIns="166624" rIns="354838" bIns="128016" numCol="1" spcCol="1270" anchor="t" anchorCtr="0">
          <a:noAutofit/>
        </a:bodyPr>
        <a:lstStyle/>
        <a:p>
          <a:pPr marL="171450" lvl="1" indent="-171450" algn="l" defTabSz="800100" rtl="0">
            <a:lnSpc>
              <a:spcPct val="90000"/>
            </a:lnSpc>
            <a:spcBef>
              <a:spcPct val="0"/>
            </a:spcBef>
            <a:spcAft>
              <a:spcPct val="15000"/>
            </a:spcAft>
            <a:buChar char="•"/>
          </a:pPr>
          <a:r>
            <a:rPr lang="en-GB" sz="1800" kern="1200" dirty="0">
              <a:latin typeface="+mj-lt"/>
            </a:rPr>
            <a:t>Explore and enhance support and communication</a:t>
          </a:r>
        </a:p>
      </dsp:txBody>
      <dsp:txXfrm>
        <a:off x="0" y="2804686"/>
        <a:ext cx="4572000" cy="806400"/>
      </dsp:txXfrm>
    </dsp:sp>
    <dsp:sp modelId="{0B43FADB-9235-48B0-8F8E-7574AC3FE5E5}">
      <dsp:nvSpPr>
        <dsp:cNvPr id="0" name=""/>
        <dsp:cNvSpPr/>
      </dsp:nvSpPr>
      <dsp:spPr>
        <a:xfrm>
          <a:off x="228600" y="2686606"/>
          <a:ext cx="3200400" cy="2361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800100" rtl="0">
            <a:lnSpc>
              <a:spcPct val="90000"/>
            </a:lnSpc>
            <a:spcBef>
              <a:spcPct val="0"/>
            </a:spcBef>
            <a:spcAft>
              <a:spcPct val="35000"/>
            </a:spcAft>
            <a:buNone/>
          </a:pPr>
          <a:r>
            <a:rPr lang="en-GB" sz="1800" kern="1200">
              <a:latin typeface="+mj-lt"/>
            </a:rPr>
            <a:t>Step 4</a:t>
          </a:r>
        </a:p>
      </dsp:txBody>
      <dsp:txXfrm>
        <a:off x="240128" y="2698134"/>
        <a:ext cx="3177344" cy="213104"/>
      </dsp:txXfrm>
    </dsp:sp>
    <dsp:sp modelId="{68155E75-1392-42BC-B239-B558D2AAE052}">
      <dsp:nvSpPr>
        <dsp:cNvPr id="0" name=""/>
        <dsp:cNvSpPr/>
      </dsp:nvSpPr>
      <dsp:spPr>
        <a:xfrm>
          <a:off x="0" y="3772367"/>
          <a:ext cx="4572000" cy="8064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4838" tIns="166624" rIns="354838" bIns="128016" numCol="1" spcCol="1270" anchor="t" anchorCtr="0">
          <a:noAutofit/>
        </a:bodyPr>
        <a:lstStyle/>
        <a:p>
          <a:pPr marL="171450" lvl="1" indent="-171450" algn="l" defTabSz="800100" rtl="0">
            <a:lnSpc>
              <a:spcPct val="90000"/>
            </a:lnSpc>
            <a:spcBef>
              <a:spcPct val="0"/>
            </a:spcBef>
            <a:spcAft>
              <a:spcPct val="15000"/>
            </a:spcAft>
            <a:buChar char="•"/>
          </a:pPr>
          <a:r>
            <a:rPr lang="en-GB" sz="1800" kern="1200" dirty="0">
              <a:latin typeface="+mj-lt"/>
            </a:rPr>
            <a:t>Review previous steps and explore further needs </a:t>
          </a:r>
        </a:p>
      </dsp:txBody>
      <dsp:txXfrm>
        <a:off x="0" y="3772367"/>
        <a:ext cx="4572000" cy="806400"/>
      </dsp:txXfrm>
    </dsp:sp>
    <dsp:sp modelId="{9446D254-501A-4C66-A981-5C89FB66D750}">
      <dsp:nvSpPr>
        <dsp:cNvPr id="0" name=""/>
        <dsp:cNvSpPr/>
      </dsp:nvSpPr>
      <dsp:spPr>
        <a:xfrm>
          <a:off x="228600" y="3654287"/>
          <a:ext cx="3200400" cy="2361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800100">
            <a:lnSpc>
              <a:spcPct val="90000"/>
            </a:lnSpc>
            <a:spcBef>
              <a:spcPct val="0"/>
            </a:spcBef>
            <a:spcAft>
              <a:spcPct val="35000"/>
            </a:spcAft>
            <a:buNone/>
          </a:pPr>
          <a:r>
            <a:rPr lang="en-GB" sz="1800" kern="1200">
              <a:latin typeface="+mj-lt"/>
            </a:rPr>
            <a:t>Step 5 </a:t>
          </a:r>
        </a:p>
      </dsp:txBody>
      <dsp:txXfrm>
        <a:off x="240128" y="3665815"/>
        <a:ext cx="3177344" cy="21310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671CA-8A67-44A1-BB64-6A09436B7817}"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B2928-5C45-42FF-93A0-BF9FD9A263FF}" type="slidenum">
              <a:rPr lang="en-GB" smtClean="0"/>
              <a:t>‹#›</a:t>
            </a:fld>
            <a:endParaRPr lang="en-GB"/>
          </a:p>
        </p:txBody>
      </p:sp>
    </p:spTree>
    <p:extLst>
      <p:ext uri="{BB962C8B-B14F-4D97-AF65-F5344CB8AC3E}">
        <p14:creationId xmlns:p14="http://schemas.microsoft.com/office/powerpoint/2010/main" val="939558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ov.uk/government/publications/co-occurring-mental-health-and-substance-use-delivery-framework/co-occurring-mental-health-and-substance-use-delivery-framework"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cochranelibrary.com/cdsr/doi/10.1002/14651858.CD000088.pub3/full" TargetMode="External"/><Relationship Id="rId5" Type="http://schemas.openxmlformats.org/officeDocument/2006/relationships/hyperlink" Target="https://www.sciencedirect.com/science/article/pii/S0272735816303452" TargetMode="External"/><Relationship Id="rId4" Type="http://schemas.openxmlformats.org/officeDocument/2006/relationships/hyperlink" Target="https://assets.publishing.service.gov.uk/media/5a75b781ed915d6faf2b5276/Co-occurring_mental_health_and_alcohol_drug_use_conditions.pdf"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mc.ncbi.nlm.nih.gov/articles/PMC4979915/"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cambridge.org/core/journals/epidemiology-and-psychiatric-sciences/article/mental-health-and-caregiving-experiences-of-family-carers-supporting-people-with-psychosis/FF705DECFAC216D777B834E5D2A0180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12BBE1-A59D-4702-94E4-3CB4A5C9E61B}" type="slidenum">
              <a:rPr lang="en-GB" smtClean="0"/>
              <a:t>1</a:t>
            </a:fld>
            <a:endParaRPr lang="en-GB"/>
          </a:p>
        </p:txBody>
      </p:sp>
    </p:spTree>
    <p:extLst>
      <p:ext uri="{BB962C8B-B14F-4D97-AF65-F5344CB8AC3E}">
        <p14:creationId xmlns:p14="http://schemas.microsoft.com/office/powerpoint/2010/main" val="3677448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Co-occurring mental health and substance use delivery framework - GOV.UK</a:t>
            </a:r>
            <a:endParaRPr lang="en-GB" dirty="0"/>
          </a:p>
          <a:p>
            <a:endParaRPr lang="en-GB" dirty="0"/>
          </a:p>
          <a:p>
            <a:r>
              <a:rPr lang="en-GB" dirty="0">
                <a:hlinkClick r:id="rId4"/>
              </a:rPr>
              <a:t>Better care for people with co-occurring mental health, and alcohol and drug use conditions</a:t>
            </a:r>
            <a:endParaRPr lang="en-GB" dirty="0"/>
          </a:p>
          <a:p>
            <a:endParaRPr lang="en-GB" dirty="0"/>
          </a:p>
          <a:p>
            <a:r>
              <a:rPr lang="en-GB" dirty="0">
                <a:hlinkClick r:id="rId5"/>
              </a:rPr>
              <a:t>Effectiveness of psychoeducational interventions for family carers of people with psychosis: A systematic review and meta-analysis – ScienceDirect</a:t>
            </a:r>
            <a:endParaRPr lang="en-GB" dirty="0"/>
          </a:p>
          <a:p>
            <a:endParaRPr lang="en-GB" dirty="0"/>
          </a:p>
          <a:p>
            <a:r>
              <a:rPr lang="en-GB" dirty="0">
                <a:hlinkClick r:id="rId6"/>
              </a:rPr>
              <a:t>Family intervention for schizophrenia - Pharoah, F - 2010 | Cochrane Library</a:t>
            </a:r>
            <a:endParaRPr lang="en-GB" dirty="0"/>
          </a:p>
        </p:txBody>
      </p:sp>
      <p:sp>
        <p:nvSpPr>
          <p:cNvPr id="4" name="Slide Number Placeholder 3"/>
          <p:cNvSpPr>
            <a:spLocks noGrp="1"/>
          </p:cNvSpPr>
          <p:nvPr>
            <p:ph type="sldNum" sz="quarter" idx="5"/>
          </p:nvPr>
        </p:nvSpPr>
        <p:spPr/>
        <p:txBody>
          <a:bodyPr/>
          <a:lstStyle/>
          <a:p>
            <a:fld id="{D06B2928-5C45-42FF-93A0-BF9FD9A263FF}" type="slidenum">
              <a:rPr lang="en-GB" smtClean="0"/>
              <a:t>2</a:t>
            </a:fld>
            <a:endParaRPr lang="en-GB"/>
          </a:p>
        </p:txBody>
      </p:sp>
    </p:spTree>
    <p:extLst>
      <p:ext uri="{BB962C8B-B14F-4D97-AF65-F5344CB8AC3E}">
        <p14:creationId xmlns:p14="http://schemas.microsoft.com/office/powerpoint/2010/main" val="1671104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Understanding the needs of carers of people with psychosis in primary care </a:t>
            </a:r>
            <a:r>
              <a:rPr lang="en-GB" dirty="0">
                <a:hlinkClick r:id="rId4"/>
              </a:rPr>
              <a:t>–</a:t>
            </a:r>
            <a:r>
              <a:rPr lang="en-GB" dirty="0">
                <a:hlinkClick r:id="rId3"/>
              </a:rPr>
              <a:t> PMC</a:t>
            </a:r>
            <a:endParaRPr lang="en-GB" dirty="0"/>
          </a:p>
          <a:p>
            <a:endParaRPr lang="en-GB" dirty="0">
              <a:hlinkClick r:id="rId4"/>
            </a:endParaRPr>
          </a:p>
          <a:p>
            <a:r>
              <a:rPr lang="en-GB" dirty="0">
                <a:hlinkClick r:id="rId4"/>
              </a:rPr>
              <a:t>Mental health and caregiving experiences of family carers supporting people with psychosis | Epidemiology and Psychiatric Sciences | Cambridge Core</a:t>
            </a:r>
            <a:endParaRPr lang="en-GB" dirty="0"/>
          </a:p>
        </p:txBody>
      </p:sp>
      <p:sp>
        <p:nvSpPr>
          <p:cNvPr id="4" name="Slide Number Placeholder 3"/>
          <p:cNvSpPr>
            <a:spLocks noGrp="1"/>
          </p:cNvSpPr>
          <p:nvPr>
            <p:ph type="sldNum" sz="quarter" idx="5"/>
          </p:nvPr>
        </p:nvSpPr>
        <p:spPr/>
        <p:txBody>
          <a:bodyPr/>
          <a:lstStyle/>
          <a:p>
            <a:fld id="{D06B2928-5C45-42FF-93A0-BF9FD9A263FF}" type="slidenum">
              <a:rPr lang="en-GB" smtClean="0"/>
              <a:t>3</a:t>
            </a:fld>
            <a:endParaRPr lang="en-GB"/>
          </a:p>
        </p:txBody>
      </p:sp>
    </p:spTree>
    <p:extLst>
      <p:ext uri="{BB962C8B-B14F-4D97-AF65-F5344CB8AC3E}">
        <p14:creationId xmlns:p14="http://schemas.microsoft.com/office/powerpoint/2010/main" val="3663476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stress of a relative's substance misuse produces strain in the form of physical or psychological distress, which is moderated by the AFM's access to information, their coping response, and the quality of social support available to them. The 5SM operationalises these steps into a flexible intervention deliverable in one-to-one, group, or self-help formats, requiring no clinical background and is usable regardless of whether their relative is engaged in treatment.</a:t>
            </a:r>
          </a:p>
          <a:p>
            <a:endParaRPr lang="en-GB" dirty="0"/>
          </a:p>
        </p:txBody>
      </p:sp>
      <p:sp>
        <p:nvSpPr>
          <p:cNvPr id="4" name="Slide Number Placeholder 3"/>
          <p:cNvSpPr>
            <a:spLocks noGrp="1"/>
          </p:cNvSpPr>
          <p:nvPr>
            <p:ph type="sldNum" sz="quarter" idx="5"/>
          </p:nvPr>
        </p:nvSpPr>
        <p:spPr/>
        <p:txBody>
          <a:bodyPr/>
          <a:lstStyle/>
          <a:p>
            <a:fld id="{D06B2928-5C45-42FF-93A0-BF9FD9A263FF}" type="slidenum">
              <a:rPr lang="en-GB" smtClean="0"/>
              <a:t>4</a:t>
            </a:fld>
            <a:endParaRPr lang="en-GB"/>
          </a:p>
        </p:txBody>
      </p:sp>
    </p:spTree>
    <p:extLst>
      <p:ext uri="{BB962C8B-B14F-4D97-AF65-F5344CB8AC3E}">
        <p14:creationId xmlns:p14="http://schemas.microsoft.com/office/powerpoint/2010/main" val="3687664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8D8FD-A20E-E4C4-DA0A-80F07C2931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6BB982-7AF9-A5BE-5F15-74ED005BB2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75384-5A2F-2CCA-DAC1-0BF9ABD04228}"/>
              </a:ext>
            </a:extLst>
          </p:cNvPr>
          <p:cNvSpPr>
            <a:spLocks noGrp="1"/>
          </p:cNvSpPr>
          <p:nvPr>
            <p:ph type="body" idx="1"/>
          </p:nvPr>
        </p:nvSpPr>
        <p:spPr/>
        <p:txBody>
          <a:bodyPr/>
          <a:lstStyle/>
          <a:p>
            <a:r>
              <a:rPr lang="en-GB" dirty="0"/>
              <a:t>The training consisted of multiple components, including pre-reading, online webinar and an in-person skills practice session.</a:t>
            </a:r>
          </a:p>
        </p:txBody>
      </p:sp>
      <p:sp>
        <p:nvSpPr>
          <p:cNvPr id="4" name="Slide Number Placeholder 3">
            <a:extLst>
              <a:ext uri="{FF2B5EF4-FFF2-40B4-BE49-F238E27FC236}">
                <a16:creationId xmlns:a16="http://schemas.microsoft.com/office/drawing/2014/main" id="{E5C2D3E0-4E74-C75A-8E65-A5BF85B572DC}"/>
              </a:ext>
            </a:extLst>
          </p:cNvPr>
          <p:cNvSpPr>
            <a:spLocks noGrp="1"/>
          </p:cNvSpPr>
          <p:nvPr>
            <p:ph type="sldNum" sz="quarter" idx="5"/>
          </p:nvPr>
        </p:nvSpPr>
        <p:spPr/>
        <p:txBody>
          <a:bodyPr/>
          <a:lstStyle/>
          <a:p>
            <a:fld id="{D06B2928-5C45-42FF-93A0-BF9FD9A263FF}" type="slidenum">
              <a:rPr lang="en-GB" smtClean="0"/>
              <a:t>5</a:t>
            </a:fld>
            <a:endParaRPr lang="en-GB"/>
          </a:p>
        </p:txBody>
      </p:sp>
    </p:spTree>
    <p:extLst>
      <p:ext uri="{BB962C8B-B14F-4D97-AF65-F5344CB8AC3E}">
        <p14:creationId xmlns:p14="http://schemas.microsoft.com/office/powerpoint/2010/main" val="2246552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themes collectively illustrate how implementation and sustainability of 5SM are shaped by practitioner experiences, AFM population fit, and cultural applicability. Engagement of affected family members (AFMs) emerged as a key implementation challenge, while long-term sustainability depended on organisational capacity and embedding of the model within routine practice.</a:t>
            </a:r>
          </a:p>
        </p:txBody>
      </p:sp>
      <p:sp>
        <p:nvSpPr>
          <p:cNvPr id="4" name="Slide Number Placeholder 3"/>
          <p:cNvSpPr>
            <a:spLocks noGrp="1"/>
          </p:cNvSpPr>
          <p:nvPr>
            <p:ph type="sldNum" sz="quarter" idx="5"/>
          </p:nvPr>
        </p:nvSpPr>
        <p:spPr/>
        <p:txBody>
          <a:bodyPr/>
          <a:lstStyle/>
          <a:p>
            <a:fld id="{D06B2928-5C45-42FF-93A0-BF9FD9A263FF}" type="slidenum">
              <a:rPr lang="en-GB" smtClean="0"/>
              <a:t>6</a:t>
            </a:fld>
            <a:endParaRPr lang="en-GB"/>
          </a:p>
        </p:txBody>
      </p:sp>
    </p:spTree>
    <p:extLst>
      <p:ext uri="{BB962C8B-B14F-4D97-AF65-F5344CB8AC3E}">
        <p14:creationId xmlns:p14="http://schemas.microsoft.com/office/powerpoint/2010/main" val="3757043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6A7CD-DD54-121E-BC85-4FB0CA21FC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D0B69-132D-8AE2-608E-15DD78B291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21A39-FDED-789F-1BE8-B9D8087EDFC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14102A-DC68-57E5-036C-9AD3AFE98EBD}"/>
              </a:ext>
            </a:extLst>
          </p:cNvPr>
          <p:cNvSpPr>
            <a:spLocks noGrp="1"/>
          </p:cNvSpPr>
          <p:nvPr>
            <p:ph type="sldNum" sz="quarter" idx="5"/>
          </p:nvPr>
        </p:nvSpPr>
        <p:spPr/>
        <p:txBody>
          <a:bodyPr/>
          <a:lstStyle/>
          <a:p>
            <a:fld id="{D06B2928-5C45-42FF-93A0-BF9FD9A263FF}" type="slidenum">
              <a:rPr lang="en-GB" smtClean="0"/>
              <a:t>7</a:t>
            </a:fld>
            <a:endParaRPr lang="en-GB"/>
          </a:p>
        </p:txBody>
      </p:sp>
    </p:spTree>
    <p:extLst>
      <p:ext uri="{BB962C8B-B14F-4D97-AF65-F5344CB8AC3E}">
        <p14:creationId xmlns:p14="http://schemas.microsoft.com/office/powerpoint/2010/main" val="1334793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BE7EA-C939-60A4-0221-2ACB41890B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E6EE8-672C-66EA-9F60-F6F74BB0B8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AABBB-7663-3BCE-248F-BE180CE73A4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74AFBD3-ED2A-AFD9-669D-B5879710B306}"/>
              </a:ext>
            </a:extLst>
          </p:cNvPr>
          <p:cNvSpPr>
            <a:spLocks noGrp="1"/>
          </p:cNvSpPr>
          <p:nvPr>
            <p:ph type="sldNum" sz="quarter" idx="5"/>
          </p:nvPr>
        </p:nvSpPr>
        <p:spPr/>
        <p:txBody>
          <a:bodyPr/>
          <a:lstStyle/>
          <a:p>
            <a:fld id="{D06B2928-5C45-42FF-93A0-BF9FD9A263FF}" type="slidenum">
              <a:rPr lang="en-GB" smtClean="0"/>
              <a:t>8</a:t>
            </a:fld>
            <a:endParaRPr lang="en-GB"/>
          </a:p>
        </p:txBody>
      </p:sp>
    </p:spTree>
    <p:extLst>
      <p:ext uri="{BB962C8B-B14F-4D97-AF65-F5344CB8AC3E}">
        <p14:creationId xmlns:p14="http://schemas.microsoft.com/office/powerpoint/2010/main" val="1586850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F8899-D731-0EEC-A294-3095D50FDE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3D10E-5D1E-EF97-4A73-013FF4E35D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D8225-42AE-0E02-D58D-C2DB8C842E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7485102-8ADA-828E-BBD5-BD39F878E6DD}"/>
              </a:ext>
            </a:extLst>
          </p:cNvPr>
          <p:cNvSpPr>
            <a:spLocks noGrp="1"/>
          </p:cNvSpPr>
          <p:nvPr>
            <p:ph type="sldNum" sz="quarter" idx="5"/>
          </p:nvPr>
        </p:nvSpPr>
        <p:spPr/>
        <p:txBody>
          <a:bodyPr/>
          <a:lstStyle/>
          <a:p>
            <a:fld id="{D06B2928-5C45-42FF-93A0-BF9FD9A263FF}" type="slidenum">
              <a:rPr lang="en-GB" smtClean="0"/>
              <a:t>9</a:t>
            </a:fld>
            <a:endParaRPr lang="en-GB"/>
          </a:p>
        </p:txBody>
      </p:sp>
    </p:spTree>
    <p:extLst>
      <p:ext uri="{BB962C8B-B14F-4D97-AF65-F5344CB8AC3E}">
        <p14:creationId xmlns:p14="http://schemas.microsoft.com/office/powerpoint/2010/main" val="3123132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1A70B-43C5-22B5-673D-625B4A080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E9A04-E626-18C1-BCA3-DD2124313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1D5EFB-FB01-015F-ED7F-4EA67BDF96B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55A7173-E332-F52B-F572-E2230146860F}"/>
              </a:ext>
            </a:extLst>
          </p:cNvPr>
          <p:cNvSpPr>
            <a:spLocks noGrp="1"/>
          </p:cNvSpPr>
          <p:nvPr>
            <p:ph type="sldNum" sz="quarter" idx="5"/>
          </p:nvPr>
        </p:nvSpPr>
        <p:spPr/>
        <p:txBody>
          <a:bodyPr/>
          <a:lstStyle/>
          <a:p>
            <a:fld id="{D06B2928-5C45-42FF-93A0-BF9FD9A263FF}" type="slidenum">
              <a:rPr lang="en-GB" smtClean="0"/>
              <a:t>10</a:t>
            </a:fld>
            <a:endParaRPr lang="en-GB"/>
          </a:p>
        </p:txBody>
      </p:sp>
    </p:spTree>
    <p:extLst>
      <p:ext uri="{BB962C8B-B14F-4D97-AF65-F5344CB8AC3E}">
        <p14:creationId xmlns:p14="http://schemas.microsoft.com/office/powerpoint/2010/main" val="482614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54C6C-E99A-E73E-D29C-58D996C2A5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277C50-1CF7-5CAB-7E37-55055B57E8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D6DD22-7B78-1EFB-6716-236548C788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1010303-2505-34DD-9716-89B23A01DA37}"/>
              </a:ext>
            </a:extLst>
          </p:cNvPr>
          <p:cNvSpPr>
            <a:spLocks noGrp="1"/>
          </p:cNvSpPr>
          <p:nvPr>
            <p:ph type="sldNum" sz="quarter" idx="5"/>
          </p:nvPr>
        </p:nvSpPr>
        <p:spPr/>
        <p:txBody>
          <a:bodyPr/>
          <a:lstStyle/>
          <a:p>
            <a:fld id="{D06B2928-5C45-42FF-93A0-BF9FD9A263FF}" type="slidenum">
              <a:rPr lang="en-GB" smtClean="0"/>
              <a:t>11</a:t>
            </a:fld>
            <a:endParaRPr lang="en-GB"/>
          </a:p>
        </p:txBody>
      </p:sp>
    </p:spTree>
    <p:extLst>
      <p:ext uri="{BB962C8B-B14F-4D97-AF65-F5344CB8AC3E}">
        <p14:creationId xmlns:p14="http://schemas.microsoft.com/office/powerpoint/2010/main" val="90389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180-7AE2-A7F7-3384-A13842B870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CDE6A0-DC08-643E-7499-0A2F297015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082E7-4A7C-076E-6ECE-5356A3AC81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findings show that 5SM has reached mental health clinicians through training, but it is not sufficient on its own to build the organisational structures necessary to sustain the practice.</a:t>
            </a:r>
          </a:p>
          <a:p>
            <a:endParaRPr lang="en-GB" dirty="0"/>
          </a:p>
        </p:txBody>
      </p:sp>
      <p:sp>
        <p:nvSpPr>
          <p:cNvPr id="4" name="Slide Number Placeholder 3">
            <a:extLst>
              <a:ext uri="{FF2B5EF4-FFF2-40B4-BE49-F238E27FC236}">
                <a16:creationId xmlns:a16="http://schemas.microsoft.com/office/drawing/2014/main" id="{5947A28B-AF5C-16C0-2FF9-22651D4C79C1}"/>
              </a:ext>
            </a:extLst>
          </p:cNvPr>
          <p:cNvSpPr>
            <a:spLocks noGrp="1"/>
          </p:cNvSpPr>
          <p:nvPr>
            <p:ph type="sldNum" sz="quarter" idx="5"/>
          </p:nvPr>
        </p:nvSpPr>
        <p:spPr/>
        <p:txBody>
          <a:bodyPr/>
          <a:lstStyle/>
          <a:p>
            <a:fld id="{D06B2928-5C45-42FF-93A0-BF9FD9A263FF}" type="slidenum">
              <a:rPr lang="en-GB" smtClean="0"/>
              <a:t>12</a:t>
            </a:fld>
            <a:endParaRPr lang="en-GB"/>
          </a:p>
        </p:txBody>
      </p:sp>
    </p:spTree>
    <p:extLst>
      <p:ext uri="{BB962C8B-B14F-4D97-AF65-F5344CB8AC3E}">
        <p14:creationId xmlns:p14="http://schemas.microsoft.com/office/powerpoint/2010/main" val="717573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6967D-1C13-B0C3-371A-8292BD1ED6B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37EF91C-4EF4-AC43-B4C6-EC8AACA4C8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CE31DB9-0AB4-3828-6F8C-F5F393FA149D}"/>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5" name="Footer Placeholder 4">
            <a:extLst>
              <a:ext uri="{FF2B5EF4-FFF2-40B4-BE49-F238E27FC236}">
                <a16:creationId xmlns:a16="http://schemas.microsoft.com/office/drawing/2014/main" id="{C23F1DC0-62E4-F5DD-58E8-68FF439A05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FC799F-EE38-BAC8-9B17-33E150E0DB6D}"/>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648496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78BC9-3CAC-6F3E-A593-0A8C98F03DB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AC39A89-9862-BC83-E49B-EE35C03180E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C171060-6760-A1C1-EC88-3A95354BAC8F}"/>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5" name="Footer Placeholder 4">
            <a:extLst>
              <a:ext uri="{FF2B5EF4-FFF2-40B4-BE49-F238E27FC236}">
                <a16:creationId xmlns:a16="http://schemas.microsoft.com/office/drawing/2014/main" id="{B1A89D65-8770-1730-AE6F-F5EBF889D7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44B9D8-7E95-FC74-F333-A2958E4C1381}"/>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1870208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BAB16-6D6F-21E6-E21A-2E94EB838D4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64D329B-8D9D-E118-5765-3334A25067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54B9947-F028-5F76-AC81-6C90CC78F12E}"/>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5" name="Footer Placeholder 4">
            <a:extLst>
              <a:ext uri="{FF2B5EF4-FFF2-40B4-BE49-F238E27FC236}">
                <a16:creationId xmlns:a16="http://schemas.microsoft.com/office/drawing/2014/main" id="{0774B115-E830-059B-5C4D-65A6E586DB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CFF106-1A91-639E-90F3-4D87DE22645E}"/>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4131982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CCA9-179B-BC98-861E-285987DF67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9DB1381-C7D9-87DD-E6A0-4159FBF50D4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9D05F61-782D-9FD8-A5F8-6CB25CB846D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6FA498B-3B8C-216B-3335-8E0240D356FE}"/>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6" name="Footer Placeholder 5">
            <a:extLst>
              <a:ext uri="{FF2B5EF4-FFF2-40B4-BE49-F238E27FC236}">
                <a16:creationId xmlns:a16="http://schemas.microsoft.com/office/drawing/2014/main" id="{4C27479F-F4B4-7F45-F21E-1CE70B7891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69E640-2920-C22F-6FC7-0F239DAC8DF2}"/>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3019479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8061-736A-892A-E047-769CCAD4778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36384DB-1244-F6C3-CECE-6F84C287F0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E7CD10-6BDF-4C09-7D96-100D9A9106F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D281245-E380-1944-37B5-A9641EC7FC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520FFA6-4B30-BE47-54AB-776B5C6B3F6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1727FEC-DEFE-8493-30A5-42709046A808}"/>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8" name="Footer Placeholder 7">
            <a:extLst>
              <a:ext uri="{FF2B5EF4-FFF2-40B4-BE49-F238E27FC236}">
                <a16:creationId xmlns:a16="http://schemas.microsoft.com/office/drawing/2014/main" id="{0DB1AFBA-EBCC-DA7A-6A0C-78BCBC833B6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5C040FB-B8B4-3D3D-46B1-2DF46C284252}"/>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8055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6F96D-7C24-1286-6AAB-90A0FAEFEF8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5A284156-2930-D4AF-1C38-07780D16FED0}"/>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4" name="Footer Placeholder 3">
            <a:extLst>
              <a:ext uri="{FF2B5EF4-FFF2-40B4-BE49-F238E27FC236}">
                <a16:creationId xmlns:a16="http://schemas.microsoft.com/office/drawing/2014/main" id="{AABE3555-8C8B-F425-5CD0-313CFB5AF60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B98253D-C6D0-93F6-EDA2-978826C93C1F}"/>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674403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C7291E-A893-BAB2-451C-9667CB918BC3}"/>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3" name="Footer Placeholder 2">
            <a:extLst>
              <a:ext uri="{FF2B5EF4-FFF2-40B4-BE49-F238E27FC236}">
                <a16:creationId xmlns:a16="http://schemas.microsoft.com/office/drawing/2014/main" id="{46FD8EE6-0D4F-5F5E-E2EA-908D06EBB32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818690D-7370-F883-41BC-EC5D0716E57D}"/>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356408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316DC-1E8C-9DBA-8ED8-3C22D0C5244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98E1588-C6CF-9D8D-7A48-5EB1660898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67FB9F1-A99F-820E-C21F-97C2A83E0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7376B3-BA8C-33C3-4B99-E4AA53265F0C}"/>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6" name="Footer Placeholder 5">
            <a:extLst>
              <a:ext uri="{FF2B5EF4-FFF2-40B4-BE49-F238E27FC236}">
                <a16:creationId xmlns:a16="http://schemas.microsoft.com/office/drawing/2014/main" id="{9D1EF545-C404-06BF-A000-6BE36EF638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5D924F-683D-FA15-273A-0800AB18A1F5}"/>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904569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AC71B-503D-4A48-E039-84C8AF2F105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DD0514C-D411-167D-284E-D0B262F0C9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A618188-2679-2699-8CFC-F4E935114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91FC889-1093-CF63-051F-36EFB04792DD}"/>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6" name="Footer Placeholder 5">
            <a:extLst>
              <a:ext uri="{FF2B5EF4-FFF2-40B4-BE49-F238E27FC236}">
                <a16:creationId xmlns:a16="http://schemas.microsoft.com/office/drawing/2014/main" id="{C584F40D-2A5A-0D81-5F83-DFB96D0DA5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025E41-54F5-D2DE-956D-E1C47F0F27D5}"/>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1334830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8451-568D-4411-2C3F-28B187A27E5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22224197-B291-5482-A1BE-66B76C75C5A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21EDA3F-8260-1850-16A3-28824005D66C}"/>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5" name="Footer Placeholder 4">
            <a:extLst>
              <a:ext uri="{FF2B5EF4-FFF2-40B4-BE49-F238E27FC236}">
                <a16:creationId xmlns:a16="http://schemas.microsoft.com/office/drawing/2014/main" id="{8F3D5328-2A1F-204C-7571-036C617902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6B218C-C0B2-C4F2-1184-CB30E5CE8D18}"/>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2527951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3562CF-A049-F470-6FC5-95F22C46ECB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923DEF3-B1A9-B947-55CD-5F5C962C737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9F04C46-2B0E-AF7C-A2A2-CE9784C73265}"/>
              </a:ext>
            </a:extLst>
          </p:cNvPr>
          <p:cNvSpPr>
            <a:spLocks noGrp="1"/>
          </p:cNvSpPr>
          <p:nvPr>
            <p:ph type="dt" sz="half" idx="10"/>
          </p:nvPr>
        </p:nvSpPr>
        <p:spPr/>
        <p:txBody>
          <a:bodyPr/>
          <a:lstStyle/>
          <a:p>
            <a:fld id="{91B6617B-29C4-4078-8ACD-5FF7A3FB2BE5}" type="datetimeFigureOut">
              <a:rPr lang="en-GB" smtClean="0"/>
              <a:t>14/09/2026</a:t>
            </a:fld>
            <a:endParaRPr lang="en-GB"/>
          </a:p>
        </p:txBody>
      </p:sp>
      <p:sp>
        <p:nvSpPr>
          <p:cNvPr id="5" name="Footer Placeholder 4">
            <a:extLst>
              <a:ext uri="{FF2B5EF4-FFF2-40B4-BE49-F238E27FC236}">
                <a16:creationId xmlns:a16="http://schemas.microsoft.com/office/drawing/2014/main" id="{A80A7992-8C06-1BBE-16DA-1FA239F49F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621F4E-5008-5C6D-A2FD-A2A5B6AA1A33}"/>
              </a:ext>
            </a:extLst>
          </p:cNvPr>
          <p:cNvSpPr>
            <a:spLocks noGrp="1"/>
          </p:cNvSpPr>
          <p:nvPr>
            <p:ph type="sldNum" sz="quarter" idx="12"/>
          </p:nvPr>
        </p:nvSpPr>
        <p:spPr/>
        <p:txBody>
          <a:bodyPr/>
          <a:lstStyle/>
          <a:p>
            <a:fld id="{6B8ED733-30E7-4AC5-BCDE-1C038378507A}" type="slidenum">
              <a:rPr lang="en-GB" smtClean="0"/>
              <a:t>‹#›</a:t>
            </a:fld>
            <a:endParaRPr lang="en-GB"/>
          </a:p>
        </p:txBody>
      </p:sp>
    </p:spTree>
    <p:extLst>
      <p:ext uri="{BB962C8B-B14F-4D97-AF65-F5344CB8AC3E}">
        <p14:creationId xmlns:p14="http://schemas.microsoft.com/office/powerpoint/2010/main" val="1581260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68887A-D158-D602-ADC0-80710055DE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F0AE92D-66A6-9E27-F65A-71E3D3F52C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1CA93B2-22BC-536C-3042-091FA93D7C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B6617B-29C4-4078-8ACD-5FF7A3FB2BE5}" type="datetimeFigureOut">
              <a:rPr lang="en-GB" smtClean="0"/>
              <a:t>14/09/2026</a:t>
            </a:fld>
            <a:endParaRPr lang="en-GB"/>
          </a:p>
        </p:txBody>
      </p:sp>
      <p:sp>
        <p:nvSpPr>
          <p:cNvPr id="5" name="Footer Placeholder 4">
            <a:extLst>
              <a:ext uri="{FF2B5EF4-FFF2-40B4-BE49-F238E27FC236}">
                <a16:creationId xmlns:a16="http://schemas.microsoft.com/office/drawing/2014/main" id="{CCC69D8C-B400-C097-F407-CC029ED96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BD71AA4-22CA-1E79-4863-BBB451F8D2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8ED733-30E7-4AC5-BCDE-1C038378507A}" type="slidenum">
              <a:rPr lang="en-GB" smtClean="0"/>
              <a:t>‹#›</a:t>
            </a:fld>
            <a:endParaRPr lang="en-GB"/>
          </a:p>
        </p:txBody>
      </p:sp>
    </p:spTree>
    <p:extLst>
      <p:ext uri="{BB962C8B-B14F-4D97-AF65-F5344CB8AC3E}">
        <p14:creationId xmlns:p14="http://schemas.microsoft.com/office/powerpoint/2010/main" val="1599825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2.xml"/><Relationship Id="rId7" Type="http://schemas.openxmlformats.org/officeDocument/2006/relationships/diagramLayout" Target="../diagrams/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Data" Target="../diagrams/data1.xml"/><Relationship Id="rId11" Type="http://schemas.openxmlformats.org/officeDocument/2006/relationships/image" Target="../media/image1.png"/><Relationship Id="rId5" Type="http://schemas.openxmlformats.org/officeDocument/2006/relationships/image" Target="../media/image2.emf"/><Relationship Id="rId10" Type="http://schemas.microsoft.com/office/2007/relationships/diagramDrawing" Target="../diagrams/drawing1.xml"/><Relationship Id="rId4" Type="http://schemas.openxmlformats.org/officeDocument/2006/relationships/notesSlide" Target="../notesSlides/notesSlide4.xml"/><Relationship Id="rId9"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36DF594C-B775-A200-1E82-64A30458C752}"/>
              </a:ext>
            </a:extLst>
          </p:cNvPr>
          <p:cNvSpPr txBox="1">
            <a:spLocks noChangeArrowheads="1"/>
          </p:cNvSpPr>
          <p:nvPr/>
        </p:nvSpPr>
        <p:spPr>
          <a:xfrm>
            <a:off x="0" y="-253999"/>
            <a:ext cx="12191999" cy="2763736"/>
          </a:xfrm>
          <a:prstGeom prst="rect">
            <a:avLst/>
          </a:prstGeom>
          <a:solidFill>
            <a:srgbClr val="4E2F8C"/>
          </a:solidFill>
          <a:effectLst>
            <a:outerShdw blurRad="38100" dist="25399" dir="5400000" algn="ctr" rotWithShape="0">
              <a:schemeClr val="bg2">
                <a:alpha val="34998"/>
              </a:scheme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endParaRPr lang="en-US" altLang="en-US" sz="2400">
              <a:solidFill>
                <a:schemeClr val="bg1"/>
              </a:solidFill>
              <a:latin typeface="Calibri" panose="020F0502020204030204" pitchFamily="34" charset="0"/>
              <a:ea typeface="ヒラギノ角ゴ ProN W6"/>
              <a:cs typeface="Calibri" panose="020F0502020204030204" pitchFamily="34" charset="0"/>
              <a:sym typeface="Arial Bold" panose="020B0704020202020204" pitchFamily="34" charset="0"/>
            </a:endParaRPr>
          </a:p>
        </p:txBody>
      </p:sp>
      <p:sp>
        <p:nvSpPr>
          <p:cNvPr id="2" name="Title 1">
            <a:extLst>
              <a:ext uri="{FF2B5EF4-FFF2-40B4-BE49-F238E27FC236}">
                <a16:creationId xmlns:a16="http://schemas.microsoft.com/office/drawing/2014/main" id="{923EA5E2-5920-E4A1-DB99-F5A143198DBA}"/>
              </a:ext>
            </a:extLst>
          </p:cNvPr>
          <p:cNvSpPr>
            <a:spLocks noGrp="1"/>
          </p:cNvSpPr>
          <p:nvPr>
            <p:ph type="ctrTitle"/>
          </p:nvPr>
        </p:nvSpPr>
        <p:spPr>
          <a:xfrm>
            <a:off x="1523999" y="197602"/>
            <a:ext cx="9144000" cy="1703045"/>
          </a:xfrm>
        </p:spPr>
        <p:txBody>
          <a:bodyPr>
            <a:noAutofit/>
          </a:bodyPr>
          <a:lstStyle/>
          <a:p>
            <a:r>
              <a:rPr lang="en-GB" sz="4000" b="1" dirty="0">
                <a:solidFill>
                  <a:schemeClr val="bg1"/>
                </a:solidFill>
                <a:latin typeface="+mn-lt"/>
              </a:rPr>
              <a:t>5-Step </a:t>
            </a:r>
            <a:br>
              <a:rPr lang="en-GB" sz="4000" b="1" dirty="0">
                <a:solidFill>
                  <a:schemeClr val="bg1"/>
                </a:solidFill>
                <a:latin typeface="+mn-lt"/>
              </a:rPr>
            </a:br>
            <a:r>
              <a:rPr lang="en-GB" sz="4000" b="1" dirty="0">
                <a:solidFill>
                  <a:schemeClr val="bg1"/>
                </a:solidFill>
                <a:latin typeface="+mn-lt"/>
              </a:rPr>
              <a:t>Method within Secondary Care Mental Health Services</a:t>
            </a:r>
          </a:p>
        </p:txBody>
      </p:sp>
      <p:sp>
        <p:nvSpPr>
          <p:cNvPr id="3" name="Subtitle 2">
            <a:extLst>
              <a:ext uri="{FF2B5EF4-FFF2-40B4-BE49-F238E27FC236}">
                <a16:creationId xmlns:a16="http://schemas.microsoft.com/office/drawing/2014/main" id="{E6700561-733E-9221-B7E6-67DD6B2AE1D9}"/>
              </a:ext>
            </a:extLst>
          </p:cNvPr>
          <p:cNvSpPr>
            <a:spLocks noGrp="1"/>
          </p:cNvSpPr>
          <p:nvPr>
            <p:ph type="subTitle" idx="1"/>
          </p:nvPr>
        </p:nvSpPr>
        <p:spPr>
          <a:xfrm>
            <a:off x="914400" y="2747858"/>
            <a:ext cx="10363200" cy="3912539"/>
          </a:xfrm>
        </p:spPr>
        <p:txBody>
          <a:bodyPr>
            <a:noAutofit/>
          </a:bodyPr>
          <a:lstStyle/>
          <a:p>
            <a:endParaRPr lang="en-GB" sz="2800" dirty="0"/>
          </a:p>
          <a:p>
            <a:r>
              <a:rPr lang="en-GB" sz="2800" dirty="0"/>
              <a:t>Dr Isaac Akande</a:t>
            </a:r>
          </a:p>
          <a:p>
            <a:r>
              <a:rPr lang="en-GB" sz="2800" dirty="0"/>
              <a:t>Consultant Clinical Psychologist</a:t>
            </a:r>
          </a:p>
          <a:p>
            <a:r>
              <a:rPr lang="en-GB" sz="2800" dirty="0"/>
              <a:t>Co-Occurring Mental Health and Addictions Rehabilitation Team</a:t>
            </a:r>
          </a:p>
          <a:p>
            <a:r>
              <a:rPr lang="en-GB" sz="2800" dirty="0"/>
              <a:t>(COMHART)</a:t>
            </a:r>
          </a:p>
          <a:p>
            <a:endParaRPr lang="en-GB" sz="2800" dirty="0"/>
          </a:p>
          <a:p>
            <a:r>
              <a:rPr lang="en-GB" sz="2800" dirty="0"/>
              <a:t>With special thanks to Niah Gill, Ria Viswanathan, Erya Wu, Jan Larkin and all 5SM facilitators within </a:t>
            </a:r>
            <a:r>
              <a:rPr lang="en-GB" sz="2800" dirty="0" err="1"/>
              <a:t>SLaM</a:t>
            </a:r>
            <a:endParaRPr lang="en-GB" sz="2800" dirty="0"/>
          </a:p>
          <a:p>
            <a:endParaRPr lang="en-GB" sz="2800" dirty="0"/>
          </a:p>
        </p:txBody>
      </p:sp>
      <p:pic>
        <p:nvPicPr>
          <p:cNvPr id="8" name="Audio 7">
            <a:hlinkClick r:id="" action="ppaction://media"/>
            <a:extLst>
              <a:ext uri="{FF2B5EF4-FFF2-40B4-BE49-F238E27FC236}">
                <a16:creationId xmlns:a16="http://schemas.microsoft.com/office/drawing/2014/main" id="{373DF7FF-3471-78CD-DA6B-54F047143A5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9477841"/>
      </p:ext>
    </p:extLst>
  </p:cSld>
  <p:clrMapOvr>
    <a:masterClrMapping/>
  </p:clrMapOvr>
  <mc:AlternateContent xmlns:mc="http://schemas.openxmlformats.org/markup-compatibility/2006">
    <mc:Choice xmlns:p14="http://schemas.microsoft.com/office/powerpoint/2010/main" Requires="p14">
      <p:transition spd="slow" p14:dur="2000" advTm="58115"/>
    </mc:Choice>
    <mc:Fallback>
      <p:transition spd="slow" advTm="58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48C95F-F865-0FEF-6D9C-892BB1FAB0FE}"/>
              </a:ext>
            </a:extLst>
          </p:cNvPr>
          <p:cNvSpPr>
            <a:spLocks noGrp="1"/>
          </p:cNvSpPr>
          <p:nvPr>
            <p:ph idx="1"/>
          </p:nvPr>
        </p:nvSpPr>
        <p:spPr>
          <a:xfrm>
            <a:off x="838200" y="1436914"/>
            <a:ext cx="10515600" cy="4740049"/>
          </a:xfrm>
        </p:spPr>
        <p:txBody>
          <a:bodyPr>
            <a:normAutofit fontScale="92500"/>
          </a:bodyPr>
          <a:lstStyle/>
          <a:p>
            <a:r>
              <a:rPr lang="en-GB" dirty="0"/>
              <a:t>Over a third of people with a severe and enduring mental health problem have a problematic relationship with alcohol and/or substances (NHS England, 2025).</a:t>
            </a:r>
          </a:p>
          <a:p>
            <a:r>
              <a:rPr lang="en-GB" dirty="0"/>
              <a:t>In the UK, the policy direction has been such that the needs of this cohort has been primarily met within mental health services (Public Health England, 2017). This input however is often focused on the needs of patients, with less attention paid to their social network.  </a:t>
            </a:r>
          </a:p>
          <a:p>
            <a:r>
              <a:rPr lang="en-GB" dirty="0"/>
              <a:t>This is despite the evidence to suggest, in addition to wellbeing benefits for the family member themselves (Sin et al., 2016), when family intervention is received, the patient relative has better outcomes, including less hospital admissions and relapses (Pharoah et al., 2010).</a:t>
            </a:r>
          </a:p>
        </p:txBody>
      </p:sp>
      <p:sp>
        <p:nvSpPr>
          <p:cNvPr id="5" name="Rectangle 2">
            <a:extLst>
              <a:ext uri="{FF2B5EF4-FFF2-40B4-BE49-F238E27FC236}">
                <a16:creationId xmlns:a16="http://schemas.microsoft.com/office/drawing/2014/main" id="{97CC895D-6E1A-EA3F-FDC9-FF5C664EA74D}"/>
              </a:ext>
            </a:extLst>
          </p:cNvPr>
          <p:cNvSpPr txBox="1">
            <a:spLocks noChangeArrowheads="1"/>
          </p:cNvSpPr>
          <p:nvPr/>
        </p:nvSpPr>
        <p:spPr>
          <a:xfrm>
            <a:off x="0" y="0"/>
            <a:ext cx="12192000" cy="1130300"/>
          </a:xfrm>
          <a:prstGeom prst="rect">
            <a:avLst/>
          </a:prstGeom>
          <a:solidFill>
            <a:srgbClr val="4E2F8C"/>
          </a:solidFill>
          <a:effectLst>
            <a:outerShdw blurRad="38100" dist="25399" dir="5400000" algn="ctr" rotWithShape="0">
              <a:schemeClr val="bg2">
                <a:alpha val="34998"/>
              </a:scheme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p>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Background</a:t>
            </a:r>
            <a:endParaRPr lang="en-US" altLang="en-US" sz="4000" b="1" dirty="0">
              <a:solidFill>
                <a:schemeClr val="bg1"/>
              </a:solidFill>
              <a:latin typeface="Calibri" panose="020F0502020204030204" pitchFamily="34" charset="0"/>
              <a:ea typeface="ヒラギノ角ゴ ProN W6"/>
              <a:cs typeface="Calibri" panose="020F0502020204030204" pitchFamily="34" charset="0"/>
              <a:sym typeface="Arial Bold" panose="020B0704020202020204" pitchFamily="34" charset="0"/>
            </a:endParaRPr>
          </a:p>
        </p:txBody>
      </p:sp>
      <p:pic>
        <p:nvPicPr>
          <p:cNvPr id="6" name="Audio 5">
            <a:hlinkClick r:id="" action="ppaction://media"/>
            <a:extLst>
              <a:ext uri="{FF2B5EF4-FFF2-40B4-BE49-F238E27FC236}">
                <a16:creationId xmlns:a16="http://schemas.microsoft.com/office/drawing/2014/main" id="{111E4FC1-B664-1B58-5252-86496660F2D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49505454"/>
      </p:ext>
    </p:extLst>
  </p:cSld>
  <p:clrMapOvr>
    <a:masterClrMapping/>
  </p:clrMapOvr>
  <mc:AlternateContent xmlns:mc="http://schemas.openxmlformats.org/markup-compatibility/2006">
    <mc:Choice xmlns:p14="http://schemas.microsoft.com/office/powerpoint/2010/main" Requires="p14">
      <p:transition spd="slow" p14:dur="2000" advTm="86262"/>
    </mc:Choice>
    <mc:Fallback>
      <p:transition spd="slow" advTm="86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99FCC-6274-FA6E-6C69-F63660F2F2B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ACDD2930-93D9-7D8C-4B0C-DD836B9E08DF}"/>
              </a:ext>
            </a:extLst>
          </p:cNvPr>
          <p:cNvSpPr>
            <a:spLocks noGrp="1"/>
          </p:cNvSpPr>
          <p:nvPr>
            <p:ph idx="1"/>
          </p:nvPr>
        </p:nvSpPr>
        <p:spPr/>
        <p:txBody>
          <a:bodyPr>
            <a:normAutofit/>
          </a:bodyPr>
          <a:lstStyle/>
          <a:p>
            <a:r>
              <a:rPr lang="en-GB" dirty="0"/>
              <a:t>Affected family members (AFMs) – family and close friends of those with substance use difficulties – experience higher levels of psychological distress and a poorer quality of life (Di Sarno et al., 2021). </a:t>
            </a:r>
          </a:p>
          <a:p>
            <a:r>
              <a:rPr lang="en-GB" dirty="0"/>
              <a:t>A similar pattern exists for carers of people with a psychosis-spectrum diagnosis (Onwumere et al., 2016; Sin et al., 2021).</a:t>
            </a:r>
          </a:p>
          <a:p>
            <a:r>
              <a:rPr lang="en-GB" dirty="0"/>
              <a:t>A response to this gap in support is the 5-Step Method (5SM), developed through the Addiction and the Family International Network (</a:t>
            </a:r>
            <a:r>
              <a:rPr lang="en-GB" dirty="0" err="1"/>
              <a:t>AFINet</a:t>
            </a:r>
            <a:r>
              <a:rPr lang="en-GB" dirty="0"/>
              <a:t>) and grounded in Orford and colleagues' Stress-Strain-Information-Coping-Support (SSICS) model. </a:t>
            </a:r>
          </a:p>
        </p:txBody>
      </p:sp>
      <p:pic>
        <p:nvPicPr>
          <p:cNvPr id="5" name="Audio 4">
            <a:hlinkClick r:id="" action="ppaction://media"/>
            <a:extLst>
              <a:ext uri="{FF2B5EF4-FFF2-40B4-BE49-F238E27FC236}">
                <a16:creationId xmlns:a16="http://schemas.microsoft.com/office/drawing/2014/main" id="{024E437B-34E0-51E8-BC6C-F819DCB5157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40408268"/>
      </p:ext>
    </p:extLst>
  </p:cSld>
  <p:clrMapOvr>
    <a:masterClrMapping/>
  </p:clrMapOvr>
  <mc:AlternateContent xmlns:mc="http://schemas.openxmlformats.org/markup-compatibility/2006">
    <mc:Choice xmlns:p14="http://schemas.microsoft.com/office/powerpoint/2010/main" Requires="p14">
      <p:transition spd="slow" p14:dur="2000" advTm="63412"/>
    </mc:Choice>
    <mc:Fallback>
      <p:transition spd="slow" advTm="634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35D1D98-9213-52A5-9FD6-4A86C1F78D15}"/>
              </a:ext>
            </a:extLst>
          </p:cNvPr>
          <p:cNvPicPr>
            <a:picLocks noGrp="1" noChangeAspect="1"/>
          </p:cNvPicPr>
          <p:nvPr>
            <p:ph idx="1"/>
          </p:nvPr>
        </p:nvPicPr>
        <p:blipFill>
          <a:blip r:embed="rId5"/>
          <a:stretch>
            <a:fillRect/>
          </a:stretch>
        </p:blipFill>
        <p:spPr>
          <a:xfrm>
            <a:off x="714755" y="390620"/>
            <a:ext cx="4975418" cy="5571067"/>
          </a:xfrm>
          <a:prstGeom prst="rect">
            <a:avLst/>
          </a:prstGeom>
        </p:spPr>
      </p:pic>
      <p:graphicFrame>
        <p:nvGraphicFramePr>
          <p:cNvPr id="10" name="Diagram 9">
            <a:extLst>
              <a:ext uri="{FF2B5EF4-FFF2-40B4-BE49-F238E27FC236}">
                <a16:creationId xmlns:a16="http://schemas.microsoft.com/office/drawing/2014/main" id="{1F9AAC76-7257-2C41-0FAF-45078E9B4AE3}"/>
              </a:ext>
            </a:extLst>
          </p:cNvPr>
          <p:cNvGraphicFramePr/>
          <p:nvPr>
            <p:extLst>
              <p:ext uri="{D42A27DB-BD31-4B8C-83A1-F6EECF244321}">
                <p14:modId xmlns:p14="http://schemas.microsoft.com/office/powerpoint/2010/main" val="2341297038"/>
              </p:ext>
            </p:extLst>
          </p:nvPr>
        </p:nvGraphicFramePr>
        <p:xfrm>
          <a:off x="6501829" y="868986"/>
          <a:ext cx="4572000" cy="461433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TextBox 10">
            <a:extLst>
              <a:ext uri="{FF2B5EF4-FFF2-40B4-BE49-F238E27FC236}">
                <a16:creationId xmlns:a16="http://schemas.microsoft.com/office/drawing/2014/main" id="{267EB0CA-5628-A4A1-0925-C9A99C4C9166}"/>
              </a:ext>
            </a:extLst>
          </p:cNvPr>
          <p:cNvSpPr txBox="1"/>
          <p:nvPr/>
        </p:nvSpPr>
        <p:spPr>
          <a:xfrm>
            <a:off x="476301" y="6282714"/>
            <a:ext cx="5452326" cy="369332"/>
          </a:xfrm>
          <a:prstGeom prst="rect">
            <a:avLst/>
          </a:prstGeom>
          <a:noFill/>
        </p:spPr>
        <p:txBody>
          <a:bodyPr wrap="square" rtlCol="0">
            <a:spAutoFit/>
          </a:bodyPr>
          <a:lstStyle/>
          <a:p>
            <a:r>
              <a:rPr lang="en-GB" dirty="0"/>
              <a:t>(Orford et al., 2013, cited in van Namen et al., 2022)</a:t>
            </a:r>
          </a:p>
        </p:txBody>
      </p:sp>
      <p:pic>
        <p:nvPicPr>
          <p:cNvPr id="3" name="Audio 2">
            <a:hlinkClick r:id="" action="ppaction://media"/>
            <a:extLst>
              <a:ext uri="{FF2B5EF4-FFF2-40B4-BE49-F238E27FC236}">
                <a16:creationId xmlns:a16="http://schemas.microsoft.com/office/drawing/2014/main" id="{6A7F1C07-90CB-8CCB-DB78-A977216DC890}"/>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16543743"/>
      </p:ext>
    </p:extLst>
  </p:cSld>
  <p:clrMapOvr>
    <a:masterClrMapping/>
  </p:clrMapOvr>
  <mc:AlternateContent xmlns:mc="http://schemas.openxmlformats.org/markup-compatibility/2006">
    <mc:Choice xmlns:p14="http://schemas.microsoft.com/office/powerpoint/2010/main" Requires="p14">
      <p:transition spd="slow" p14:dur="2000" advTm="165437"/>
    </mc:Choice>
    <mc:Fallback>
      <p:transition spd="slow" advTm="1654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6DA4D-95D0-874D-3606-63F195ED15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C7E64A-6D34-72B9-9F7A-C5F633F8C5C6}"/>
              </a:ext>
            </a:extLst>
          </p:cNvPr>
          <p:cNvSpPr>
            <a:spLocks noGrp="1"/>
          </p:cNvSpPr>
          <p:nvPr>
            <p:ph idx="1"/>
          </p:nvPr>
        </p:nvSpPr>
        <p:spPr>
          <a:xfrm>
            <a:off x="838200" y="1364342"/>
            <a:ext cx="10515600" cy="5254171"/>
          </a:xfrm>
        </p:spPr>
        <p:txBody>
          <a:bodyPr>
            <a:normAutofit fontScale="92500"/>
          </a:bodyPr>
          <a:lstStyle/>
          <a:p>
            <a:r>
              <a:rPr lang="en-GB" dirty="0"/>
              <a:t>As part of a pilot project in 2025, 11 practitioners within one adult mental health directorate of the South London and Maudsley NHS Foundation Trust (</a:t>
            </a:r>
            <a:r>
              <a:rPr lang="en-GB" dirty="0" err="1"/>
              <a:t>SLaM</a:t>
            </a:r>
            <a:r>
              <a:rPr lang="en-GB" dirty="0"/>
              <a:t>) completed training in 5SM. Within a six-month period, 6 of these practitioners had delivered 5SM to 1 or more AFMs.</a:t>
            </a:r>
          </a:p>
          <a:p>
            <a:r>
              <a:rPr lang="en-GB" dirty="0"/>
              <a:t>Since this training cohort, other clinicians in other directorates have been trained and some have since delivered the 5SM in practice.</a:t>
            </a:r>
          </a:p>
          <a:p>
            <a:r>
              <a:rPr lang="en-GB" dirty="0"/>
              <a:t>There is an ongoing project looking at outcomes using the Family Member Questionnaire (FMQ), however this presentation will focus on a project concerning 5SM practitioner experiences, including those who have and haven’t yet delivered the intervention in practice. </a:t>
            </a:r>
          </a:p>
          <a:p>
            <a:r>
              <a:rPr lang="en-GB" dirty="0"/>
              <a:t>Semi-structured interviews were conducted with 12 trained clinicians, half of which had not yet delivered the intervention. This was analysed using reflexive thematic analysis, with 5 emergent themes.</a:t>
            </a:r>
          </a:p>
          <a:p>
            <a:endParaRPr lang="en-GB" dirty="0"/>
          </a:p>
        </p:txBody>
      </p:sp>
      <p:sp>
        <p:nvSpPr>
          <p:cNvPr id="7" name="Rectangle 2">
            <a:extLst>
              <a:ext uri="{FF2B5EF4-FFF2-40B4-BE49-F238E27FC236}">
                <a16:creationId xmlns:a16="http://schemas.microsoft.com/office/drawing/2014/main" id="{8CE2EEEA-2672-CD5D-5F3C-62AD3A7624D3}"/>
              </a:ext>
            </a:extLst>
          </p:cNvPr>
          <p:cNvSpPr txBox="1">
            <a:spLocks noChangeArrowheads="1"/>
          </p:cNvSpPr>
          <p:nvPr/>
        </p:nvSpPr>
        <p:spPr>
          <a:xfrm>
            <a:off x="0" y="0"/>
            <a:ext cx="12192000" cy="1130300"/>
          </a:xfrm>
          <a:prstGeom prst="rect">
            <a:avLst/>
          </a:prstGeom>
          <a:solidFill>
            <a:srgbClr val="4E2F8C"/>
          </a:solidFill>
          <a:effectLst>
            <a:outerShdw blurRad="38100" dist="25399" dir="5400000" algn="ctr" rotWithShape="0">
              <a:schemeClr val="bg2">
                <a:alpha val="34998"/>
              </a:scheme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p>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Local project</a:t>
            </a:r>
            <a:endParaRPr lang="en-US" altLang="en-US" sz="4000" b="1" dirty="0">
              <a:solidFill>
                <a:schemeClr val="bg1"/>
              </a:solidFill>
              <a:latin typeface="Calibri" panose="020F0502020204030204" pitchFamily="34" charset="0"/>
              <a:ea typeface="ヒラギノ角ゴ ProN W6"/>
              <a:cs typeface="Calibri" panose="020F0502020204030204" pitchFamily="34" charset="0"/>
              <a:sym typeface="Arial Bold" panose="020B0704020202020204" pitchFamily="34" charset="0"/>
            </a:endParaRPr>
          </a:p>
        </p:txBody>
      </p:sp>
      <p:pic>
        <p:nvPicPr>
          <p:cNvPr id="4" name="Audio 3">
            <a:hlinkClick r:id="" action="ppaction://media"/>
            <a:extLst>
              <a:ext uri="{FF2B5EF4-FFF2-40B4-BE49-F238E27FC236}">
                <a16:creationId xmlns:a16="http://schemas.microsoft.com/office/drawing/2014/main" id="{CD5B5985-0C3A-F9FF-F2A0-89290E9DA17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96874396"/>
      </p:ext>
    </p:extLst>
  </p:cSld>
  <p:clrMapOvr>
    <a:masterClrMapping/>
  </p:clrMapOvr>
  <mc:AlternateContent xmlns:mc="http://schemas.openxmlformats.org/markup-compatibility/2006">
    <mc:Choice xmlns:p14="http://schemas.microsoft.com/office/powerpoint/2010/main" Requires="p14">
      <p:transition spd="slow" p14:dur="2000" advTm="94569"/>
    </mc:Choice>
    <mc:Fallback>
      <p:transition spd="slow" advTm="94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7349" y="137161"/>
            <a:ext cx="3555589" cy="430887"/>
          </a:xfrm>
          <a:prstGeom prst="rect">
            <a:avLst/>
          </a:prstGeom>
          <a:noFill/>
        </p:spPr>
        <p:txBody>
          <a:bodyPr wrap="none">
            <a:spAutoFit/>
          </a:bodyPr>
          <a:lstStyle/>
          <a:p>
            <a:pPr>
              <a:defRPr sz="2200" b="1"/>
            </a:pPr>
            <a:r>
              <a:rPr sz="2200" dirty="0"/>
              <a:t>Conceptual Thematic Map</a:t>
            </a:r>
          </a:p>
        </p:txBody>
      </p:sp>
      <p:sp>
        <p:nvSpPr>
          <p:cNvPr id="3" name="Rounded Rectangle 2"/>
          <p:cNvSpPr/>
          <p:nvPr/>
        </p:nvSpPr>
        <p:spPr>
          <a:xfrm>
            <a:off x="4390708" y="2560320"/>
            <a:ext cx="3383280" cy="914400"/>
          </a:xfrm>
          <a:prstGeom prst="roundRect">
            <a:avLst/>
          </a:prstGeom>
          <a:solidFill>
            <a:srgbClr val="4472C4"/>
          </a:solidFill>
        </p:spPr>
        <p:style>
          <a:lnRef idx="1">
            <a:schemeClr val="accent1"/>
          </a:lnRef>
          <a:fillRef idx="3">
            <a:schemeClr val="accent1"/>
          </a:fillRef>
          <a:effectRef idx="2">
            <a:schemeClr val="accent1"/>
          </a:effectRef>
          <a:fontRef idx="minor">
            <a:schemeClr val="lt1"/>
          </a:fontRef>
        </p:style>
        <p:txBody>
          <a:bodyPr rtlCol="0" anchor="ctr"/>
          <a:lstStyle/>
          <a:p>
            <a:pPr algn="ctr">
              <a:defRPr sz="1800"/>
            </a:pPr>
            <a:r>
              <a:rPr dirty="0"/>
              <a:t>IMPLEMENTING &amp;</a:t>
            </a:r>
          </a:p>
          <a:p>
            <a:pPr algn="ctr">
              <a:defRPr sz="1800"/>
            </a:pPr>
            <a:r>
              <a:rPr dirty="0"/>
              <a:t>SUSTAINING 5SM</a:t>
            </a:r>
            <a:r>
              <a:rPr lang="en-GB" dirty="0"/>
              <a:t> PRACTICE</a:t>
            </a:r>
            <a:endParaRPr dirty="0"/>
          </a:p>
        </p:txBody>
      </p:sp>
      <p:sp>
        <p:nvSpPr>
          <p:cNvPr id="4" name="Rounded Rectangle 3"/>
          <p:cNvSpPr/>
          <p:nvPr/>
        </p:nvSpPr>
        <p:spPr>
          <a:xfrm>
            <a:off x="4390708" y="640080"/>
            <a:ext cx="2377440" cy="1005840"/>
          </a:xfrm>
          <a:prstGeom prst="round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defRPr sz="1400"/>
            </a:pPr>
            <a:r>
              <a:rPr sz="1600" dirty="0">
                <a:solidFill>
                  <a:schemeClr val="bg1"/>
                </a:solidFill>
              </a:rPr>
              <a:t>The 5SM in different hands</a:t>
            </a:r>
          </a:p>
        </p:txBody>
      </p:sp>
      <p:sp>
        <p:nvSpPr>
          <p:cNvPr id="5" name="Rounded Rectangle 4"/>
          <p:cNvSpPr/>
          <p:nvPr/>
        </p:nvSpPr>
        <p:spPr>
          <a:xfrm>
            <a:off x="367349" y="2264229"/>
            <a:ext cx="2377439" cy="1210491"/>
          </a:xfrm>
          <a:prstGeom prst="round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defRPr sz="1400"/>
            </a:pPr>
            <a:r>
              <a:rPr sz="1600" dirty="0">
                <a:solidFill>
                  <a:schemeClr val="bg1"/>
                </a:solidFill>
              </a:rPr>
              <a:t>Built for one population,</a:t>
            </a:r>
          </a:p>
          <a:p>
            <a:pPr>
              <a:defRPr sz="1400"/>
            </a:pPr>
            <a:r>
              <a:rPr sz="1600" dirty="0">
                <a:solidFill>
                  <a:schemeClr val="bg1"/>
                </a:solidFill>
              </a:rPr>
              <a:t>not another</a:t>
            </a:r>
          </a:p>
        </p:txBody>
      </p:sp>
      <p:sp>
        <p:nvSpPr>
          <p:cNvPr id="6" name="Rounded Rectangle 5"/>
          <p:cNvSpPr/>
          <p:nvPr/>
        </p:nvSpPr>
        <p:spPr>
          <a:xfrm>
            <a:off x="9145587" y="2264230"/>
            <a:ext cx="2364241" cy="1210490"/>
          </a:xfrm>
          <a:prstGeom prst="round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defRPr sz="1400"/>
            </a:pPr>
            <a:r>
              <a:rPr lang="en-GB" sz="1600" dirty="0">
                <a:solidFill>
                  <a:schemeClr val="bg1"/>
                </a:solidFill>
              </a:rPr>
              <a:t>Seen through</a:t>
            </a:r>
          </a:p>
          <a:p>
            <a:pPr>
              <a:defRPr sz="1400"/>
            </a:pPr>
            <a:r>
              <a:rPr lang="en-GB" sz="1600" dirty="0">
                <a:solidFill>
                  <a:schemeClr val="bg1"/>
                </a:solidFill>
              </a:rPr>
              <a:t>a Western lens</a:t>
            </a:r>
          </a:p>
        </p:txBody>
      </p:sp>
      <p:sp>
        <p:nvSpPr>
          <p:cNvPr id="7" name="Rounded Rectangle 6"/>
          <p:cNvSpPr/>
          <p:nvPr/>
        </p:nvSpPr>
        <p:spPr>
          <a:xfrm>
            <a:off x="4573588" y="4114800"/>
            <a:ext cx="2194560" cy="914400"/>
          </a:xfrm>
          <a:prstGeom prst="round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defRPr sz="1400"/>
            </a:pPr>
            <a:r>
              <a:rPr sz="1600" dirty="0">
                <a:solidFill>
                  <a:schemeClr val="bg1"/>
                </a:solidFill>
              </a:rPr>
              <a:t>Conjuring AFMs</a:t>
            </a:r>
          </a:p>
          <a:p>
            <a:pPr>
              <a:defRPr sz="1400"/>
            </a:pPr>
            <a:r>
              <a:rPr sz="1600" dirty="0">
                <a:solidFill>
                  <a:schemeClr val="bg1"/>
                </a:solidFill>
              </a:rPr>
              <a:t>into the room</a:t>
            </a:r>
          </a:p>
        </p:txBody>
      </p:sp>
      <p:sp>
        <p:nvSpPr>
          <p:cNvPr id="8" name="Rounded Rectangle 7"/>
          <p:cNvSpPr/>
          <p:nvPr/>
        </p:nvSpPr>
        <p:spPr>
          <a:xfrm>
            <a:off x="4573588" y="5669280"/>
            <a:ext cx="2194560" cy="914400"/>
          </a:xfrm>
          <a:prstGeom prst="round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defRPr sz="1400"/>
            </a:pPr>
            <a:r>
              <a:rPr sz="1600" dirty="0">
                <a:solidFill>
                  <a:schemeClr val="bg1"/>
                </a:solidFill>
              </a:rPr>
              <a:t>Building conditions</a:t>
            </a:r>
          </a:p>
          <a:p>
            <a:pPr>
              <a:defRPr sz="1400"/>
            </a:pPr>
            <a:r>
              <a:rPr sz="1600" dirty="0">
                <a:solidFill>
                  <a:schemeClr val="bg1"/>
                </a:solidFill>
              </a:rPr>
              <a:t>for the model to last</a:t>
            </a:r>
          </a:p>
        </p:txBody>
      </p:sp>
      <p:cxnSp>
        <p:nvCxnSpPr>
          <p:cNvPr id="9" name="Connector 8"/>
          <p:cNvCxnSpPr/>
          <p:nvPr/>
        </p:nvCxnSpPr>
        <p:spPr>
          <a:xfrm>
            <a:off x="5670868" y="1645920"/>
            <a:ext cx="365760" cy="914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2744788" y="2926080"/>
            <a:ext cx="1645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7773988" y="2926080"/>
            <a:ext cx="13716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a:off x="5670868" y="3474720"/>
            <a:ext cx="365760" cy="6400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5681165" y="5029200"/>
            <a:ext cx="0" cy="640080"/>
          </a:xfrm>
          <a:prstGeom prst="line">
            <a:avLst/>
          </a:prstGeom>
        </p:spPr>
        <p:style>
          <a:lnRef idx="2">
            <a:schemeClr val="accent1"/>
          </a:lnRef>
          <a:fillRef idx="0">
            <a:schemeClr val="accent1"/>
          </a:fillRef>
          <a:effectRef idx="1">
            <a:schemeClr val="accent1"/>
          </a:effectRef>
          <a:fontRef idx="minor">
            <a:schemeClr val="tx1"/>
          </a:fontRef>
        </p:style>
      </p:cxnSp>
      <p:pic>
        <p:nvPicPr>
          <p:cNvPr id="15" name="Audio 14">
            <a:hlinkClick r:id="" action="ppaction://media"/>
            <a:extLst>
              <a:ext uri="{FF2B5EF4-FFF2-40B4-BE49-F238E27FC236}">
                <a16:creationId xmlns:a16="http://schemas.microsoft.com/office/drawing/2014/main" id="{B8DD9789-1771-CC54-BF8D-947666C01C1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414"/>
    </mc:Choice>
    <mc:Fallback>
      <p:transition spd="slow" advTm="24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8DD5B-814E-2980-C1A0-43E7747ED06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3993F0-6EE8-6134-B272-BD172591AB11}"/>
              </a:ext>
            </a:extLst>
          </p:cNvPr>
          <p:cNvSpPr>
            <a:spLocks noGrp="1"/>
          </p:cNvSpPr>
          <p:nvPr>
            <p:ph idx="1"/>
          </p:nvPr>
        </p:nvSpPr>
        <p:spPr/>
        <p:txBody>
          <a:bodyPr>
            <a:normAutofit/>
          </a:bodyPr>
          <a:lstStyle/>
          <a:p>
            <a:r>
              <a:rPr lang="en-GB" dirty="0"/>
              <a:t>The training was experienced positively, but its effects proved short-lived within months in cases where there was a gap before delivering the 5SM. This was minimised by access to regular supervision and coaching input. </a:t>
            </a:r>
          </a:p>
          <a:p>
            <a:r>
              <a:rPr lang="en-GB" dirty="0"/>
              <a:t>Clinicians also engaged with the same 5-step structure differently, some valuing it as a helpful scaffolding, whereas others experienced its brevity as constraining deeper therapeutic work. </a:t>
            </a:r>
          </a:p>
          <a:p>
            <a:r>
              <a:rPr lang="en-GB" dirty="0"/>
              <a:t>They also described how the model broadened their thinking, for example, to the experiences of AFMs and ways the framework (e.g., coping responses) could apply outside of substance use. </a:t>
            </a:r>
          </a:p>
        </p:txBody>
      </p:sp>
      <p:sp>
        <p:nvSpPr>
          <p:cNvPr id="5" name="Rectangle 2">
            <a:extLst>
              <a:ext uri="{FF2B5EF4-FFF2-40B4-BE49-F238E27FC236}">
                <a16:creationId xmlns:a16="http://schemas.microsoft.com/office/drawing/2014/main" id="{D5055D44-6727-AD12-9263-C4C0D84F2B1E}"/>
              </a:ext>
            </a:extLst>
          </p:cNvPr>
          <p:cNvSpPr txBox="1">
            <a:spLocks noChangeArrowheads="1"/>
          </p:cNvSpPr>
          <p:nvPr/>
        </p:nvSpPr>
        <p:spPr>
          <a:xfrm>
            <a:off x="0" y="0"/>
            <a:ext cx="12192000" cy="1130300"/>
          </a:xfrm>
          <a:prstGeom prst="rect">
            <a:avLst/>
          </a:prstGeom>
          <a:solidFill>
            <a:srgbClr val="4E2F8C"/>
          </a:solidFill>
          <a:effectLst>
            <a:outerShdw blurRad="38100" dist="25399" dir="5400000" algn="ctr" rotWithShape="0">
              <a:schemeClr val="bg2">
                <a:alpha val="34998"/>
              </a:scheme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p>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r>
              <a:rPr lang="en-GB" sz="4000" b="1" dirty="0">
                <a:solidFill>
                  <a:schemeClr val="bg1"/>
                </a:solidFill>
              </a:rPr>
              <a:t>Theme 1: The 5SM in Different Hands</a:t>
            </a:r>
            <a:endParaRPr lang="en-US" altLang="en-US" sz="4000" b="1" dirty="0">
              <a:solidFill>
                <a:schemeClr val="bg1"/>
              </a:solidFill>
              <a:latin typeface="Calibri" panose="020F0502020204030204" pitchFamily="34" charset="0"/>
              <a:ea typeface="ヒラギノ角ゴ ProN W6"/>
              <a:cs typeface="Calibri" panose="020F0502020204030204" pitchFamily="34" charset="0"/>
              <a:sym typeface="Arial Bold" panose="020B0704020202020204" pitchFamily="34" charset="0"/>
            </a:endParaRPr>
          </a:p>
        </p:txBody>
      </p:sp>
      <p:pic>
        <p:nvPicPr>
          <p:cNvPr id="4" name="Audio 3">
            <a:hlinkClick r:id="" action="ppaction://media"/>
            <a:extLst>
              <a:ext uri="{FF2B5EF4-FFF2-40B4-BE49-F238E27FC236}">
                <a16:creationId xmlns:a16="http://schemas.microsoft.com/office/drawing/2014/main" id="{DD8072F0-2678-28D4-D944-B4F8B03DFA4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96603949"/>
      </p:ext>
    </p:extLst>
  </p:cSld>
  <p:clrMapOvr>
    <a:masterClrMapping/>
  </p:clrMapOvr>
  <mc:AlternateContent xmlns:mc="http://schemas.openxmlformats.org/markup-compatibility/2006">
    <mc:Choice xmlns:p14="http://schemas.microsoft.com/office/powerpoint/2010/main" Requires="p14">
      <p:transition spd="slow" p14:dur="2000" advTm="103576"/>
    </mc:Choice>
    <mc:Fallback>
      <p:transition spd="slow" advTm="1035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0374F-D0FB-3808-6A5F-DBAE288226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3FBB62-283A-E070-2C72-C0411BD44843}"/>
              </a:ext>
            </a:extLst>
          </p:cNvPr>
          <p:cNvSpPr>
            <a:spLocks noGrp="1"/>
          </p:cNvSpPr>
          <p:nvPr>
            <p:ph idx="1"/>
          </p:nvPr>
        </p:nvSpPr>
        <p:spPr>
          <a:xfrm>
            <a:off x="838200" y="1898197"/>
            <a:ext cx="10515600" cy="4351338"/>
          </a:xfrm>
        </p:spPr>
        <p:txBody>
          <a:bodyPr>
            <a:normAutofit/>
          </a:bodyPr>
          <a:lstStyle/>
          <a:p>
            <a:r>
              <a:rPr lang="en-GB" dirty="0"/>
              <a:t>Clinicians reported that the model, designed for substance use alone, repeatedly met a caseload it was not built for. </a:t>
            </a:r>
          </a:p>
          <a:p>
            <a:pPr lvl="1"/>
            <a:r>
              <a:rPr lang="en-GB" dirty="0"/>
              <a:t>They were required to attend to substance use and varied psychiatric symptoms together, rather than treating the former in isolation. </a:t>
            </a:r>
          </a:p>
          <a:p>
            <a:pPr lvl="1"/>
            <a:r>
              <a:rPr lang="en-GB" dirty="0"/>
              <a:t>This was particularly felt at Step 2 (Information).</a:t>
            </a:r>
          </a:p>
          <a:p>
            <a:pPr lvl="1"/>
            <a:r>
              <a:rPr lang="en-GB" dirty="0"/>
              <a:t>Clinicians described being left to draw on supervision and preparation well beyond what the 5SM provides. </a:t>
            </a:r>
          </a:p>
          <a:p>
            <a:r>
              <a:rPr lang="en-GB" dirty="0"/>
              <a:t>Attendance patterns, particularly for 5SM groups, also posed the same issues around how best to adapt the model within the different service contexts. </a:t>
            </a:r>
          </a:p>
          <a:p>
            <a:endParaRPr lang="en-GB" dirty="0"/>
          </a:p>
        </p:txBody>
      </p:sp>
      <p:sp>
        <p:nvSpPr>
          <p:cNvPr id="5" name="Rectangle 2">
            <a:extLst>
              <a:ext uri="{FF2B5EF4-FFF2-40B4-BE49-F238E27FC236}">
                <a16:creationId xmlns:a16="http://schemas.microsoft.com/office/drawing/2014/main" id="{1899DB06-2442-5A14-9D2B-18CF3FF7F9CC}"/>
              </a:ext>
            </a:extLst>
          </p:cNvPr>
          <p:cNvSpPr txBox="1">
            <a:spLocks noChangeArrowheads="1"/>
          </p:cNvSpPr>
          <p:nvPr/>
        </p:nvSpPr>
        <p:spPr>
          <a:xfrm>
            <a:off x="0" y="0"/>
            <a:ext cx="12192000" cy="1130300"/>
          </a:xfrm>
          <a:prstGeom prst="rect">
            <a:avLst/>
          </a:prstGeom>
          <a:solidFill>
            <a:srgbClr val="4E2F8C"/>
          </a:solidFill>
          <a:effectLst>
            <a:outerShdw blurRad="38100" dist="25399" dir="5400000" algn="ctr" rotWithShape="0">
              <a:schemeClr val="bg2">
                <a:alpha val="34998"/>
              </a:scheme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p>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r>
              <a:rPr lang="en-GB" sz="4000" b="1" dirty="0">
                <a:solidFill>
                  <a:schemeClr val="bg1"/>
                </a:solidFill>
              </a:rPr>
              <a:t>Theme 2: Built for One Population, Not Another</a:t>
            </a:r>
            <a:endParaRPr lang="en-US" altLang="en-US" sz="4000" b="1" dirty="0">
              <a:solidFill>
                <a:schemeClr val="bg1"/>
              </a:solidFill>
              <a:latin typeface="Calibri" panose="020F0502020204030204" pitchFamily="34" charset="0"/>
              <a:ea typeface="ヒラギノ角ゴ ProN W6"/>
              <a:cs typeface="Calibri" panose="020F0502020204030204" pitchFamily="34" charset="0"/>
              <a:sym typeface="Arial Bold" panose="020B0704020202020204" pitchFamily="34" charset="0"/>
            </a:endParaRPr>
          </a:p>
        </p:txBody>
      </p:sp>
      <p:pic>
        <p:nvPicPr>
          <p:cNvPr id="4" name="Audio 3">
            <a:hlinkClick r:id="" action="ppaction://media"/>
            <a:extLst>
              <a:ext uri="{FF2B5EF4-FFF2-40B4-BE49-F238E27FC236}">
                <a16:creationId xmlns:a16="http://schemas.microsoft.com/office/drawing/2014/main" id="{95E2CCD5-0304-587C-209A-FF69DFBB484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96356398"/>
      </p:ext>
    </p:extLst>
  </p:cSld>
  <p:clrMapOvr>
    <a:masterClrMapping/>
  </p:clrMapOvr>
  <mc:AlternateContent xmlns:mc="http://schemas.openxmlformats.org/markup-compatibility/2006">
    <mc:Choice xmlns:p14="http://schemas.microsoft.com/office/powerpoint/2010/main" Requires="p14">
      <p:transition spd="slow" p14:dur="2000" advTm="99545"/>
    </mc:Choice>
    <mc:Fallback>
      <p:transition spd="slow" advTm="99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AC6D7-BA28-F30F-F690-71C17738AC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3895EC-B016-53F3-2A13-7AB036057F07}"/>
              </a:ext>
            </a:extLst>
          </p:cNvPr>
          <p:cNvSpPr>
            <a:spLocks noGrp="1"/>
          </p:cNvSpPr>
          <p:nvPr>
            <p:ph idx="1"/>
          </p:nvPr>
        </p:nvSpPr>
        <p:spPr/>
        <p:txBody>
          <a:bodyPr>
            <a:normAutofit/>
          </a:bodyPr>
          <a:lstStyle/>
          <a:p>
            <a:r>
              <a:rPr lang="en-GB" dirty="0"/>
              <a:t>Clinicians' experience of interpreter-mediated delivery diverged, some finding it facilitated good rapport, others feeling AFMs engaged less fully than an English-speaking client would, even with the support of a skilled interpreter. </a:t>
            </a:r>
          </a:p>
          <a:p>
            <a:r>
              <a:rPr lang="en-GB" dirty="0"/>
              <a:t>Clinicians drew attention to the model's cultural positioning despite its cross-cultural research grounding and named gaps in their own cultural understanding that further training had not closed.  </a:t>
            </a:r>
          </a:p>
          <a:p>
            <a:pPr lvl="1"/>
            <a:r>
              <a:rPr lang="en-GB" dirty="0"/>
              <a:t>AFM feedback that the coping responses appeared to be drawn from a Western framework was also cited. </a:t>
            </a:r>
          </a:p>
          <a:p>
            <a:endParaRPr lang="en-GB" dirty="0"/>
          </a:p>
        </p:txBody>
      </p:sp>
      <p:sp>
        <p:nvSpPr>
          <p:cNvPr id="5" name="Rectangle 2">
            <a:extLst>
              <a:ext uri="{FF2B5EF4-FFF2-40B4-BE49-F238E27FC236}">
                <a16:creationId xmlns:a16="http://schemas.microsoft.com/office/drawing/2014/main" id="{EB9DC4F7-2BC4-3863-3E97-394665984C90}"/>
              </a:ext>
            </a:extLst>
          </p:cNvPr>
          <p:cNvSpPr txBox="1">
            <a:spLocks noChangeArrowheads="1"/>
          </p:cNvSpPr>
          <p:nvPr/>
        </p:nvSpPr>
        <p:spPr>
          <a:xfrm>
            <a:off x="0" y="0"/>
            <a:ext cx="12192000" cy="1130300"/>
          </a:xfrm>
          <a:prstGeom prst="rect">
            <a:avLst/>
          </a:prstGeom>
          <a:solidFill>
            <a:srgbClr val="4E2F8C"/>
          </a:solidFill>
          <a:effectLst>
            <a:outerShdw blurRad="38100" dist="25399" dir="5400000" algn="ctr" rotWithShape="0">
              <a:schemeClr val="bg2">
                <a:alpha val="34998"/>
              </a:scheme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p>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r>
              <a:rPr lang="en-GB" sz="4000" b="1" dirty="0">
                <a:solidFill>
                  <a:schemeClr val="bg1"/>
                </a:solidFill>
              </a:rPr>
              <a:t>Theme 3: Seen Through a Western Lens</a:t>
            </a:r>
            <a:endParaRPr lang="en-US" altLang="en-US" sz="4000" b="1" dirty="0">
              <a:solidFill>
                <a:schemeClr val="bg1"/>
              </a:solidFill>
              <a:latin typeface="Calibri" panose="020F0502020204030204" pitchFamily="34" charset="0"/>
              <a:ea typeface="ヒラギノ角ゴ ProN W6"/>
              <a:cs typeface="Calibri" panose="020F0502020204030204" pitchFamily="34" charset="0"/>
              <a:sym typeface="Arial Bold" panose="020B0704020202020204" pitchFamily="34" charset="0"/>
            </a:endParaRPr>
          </a:p>
        </p:txBody>
      </p:sp>
      <p:pic>
        <p:nvPicPr>
          <p:cNvPr id="4" name="Audio 3">
            <a:hlinkClick r:id="" action="ppaction://media"/>
            <a:extLst>
              <a:ext uri="{FF2B5EF4-FFF2-40B4-BE49-F238E27FC236}">
                <a16:creationId xmlns:a16="http://schemas.microsoft.com/office/drawing/2014/main" id="{D10E389B-08DB-F830-BD83-3F3091860B8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20285760"/>
      </p:ext>
    </p:extLst>
  </p:cSld>
  <p:clrMapOvr>
    <a:masterClrMapping/>
  </p:clrMapOvr>
  <mc:AlternateContent xmlns:mc="http://schemas.openxmlformats.org/markup-compatibility/2006">
    <mc:Choice xmlns:p14="http://schemas.microsoft.com/office/powerpoint/2010/main" Requires="p14">
      <p:transition spd="slow" p14:dur="2000" advTm="86613"/>
    </mc:Choice>
    <mc:Fallback>
      <p:transition spd="slow" advTm="86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7DF4C-5918-7450-D7B9-8BD3DD129F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2A7AC9-0C97-E1F5-4C6B-023A50CE99BA}"/>
              </a:ext>
            </a:extLst>
          </p:cNvPr>
          <p:cNvSpPr>
            <a:spLocks noGrp="1"/>
          </p:cNvSpPr>
          <p:nvPr>
            <p:ph idx="1"/>
          </p:nvPr>
        </p:nvSpPr>
        <p:spPr/>
        <p:txBody>
          <a:bodyPr>
            <a:normAutofit lnSpcReduction="10000"/>
          </a:bodyPr>
          <a:lstStyle/>
          <a:p>
            <a:r>
              <a:rPr lang="en-GB" dirty="0"/>
              <a:t>AFMs frequently declined support, yet substantial need surfaced beneath this refusal e.g., </a:t>
            </a:r>
          </a:p>
          <a:p>
            <a:pPr lvl="1"/>
            <a:r>
              <a:rPr lang="en-GB" dirty="0"/>
              <a:t>calls to tell them about 5SM </a:t>
            </a:r>
            <a:r>
              <a:rPr lang="en-GB" i="1" dirty="0"/>
              <a:t>“</a:t>
            </a:r>
            <a:r>
              <a:rPr lang="en-GB" i="1" dirty="0" err="1"/>
              <a:t>bec</a:t>
            </a:r>
            <a:r>
              <a:rPr lang="en-GB" i="1" dirty="0"/>
              <a:t>[a]me almost like its own sort of therapy session, because these individuals have not had anyone to speak to them for a really long time”.</a:t>
            </a:r>
            <a:endParaRPr lang="en-GB" dirty="0"/>
          </a:p>
          <a:p>
            <a:r>
              <a:rPr lang="en-GB" dirty="0"/>
              <a:t>Organisational factors compounded this unmet need, such as the absence of a dedicated carer section in patient records and 9am-5pm operational hours. </a:t>
            </a:r>
          </a:p>
          <a:p>
            <a:r>
              <a:rPr lang="en-GB" dirty="0"/>
              <a:t>This was compensated by practitioners, often at personal cost, in an organisational context where the needs of patients were often prioritised over AFMs. </a:t>
            </a:r>
          </a:p>
          <a:p>
            <a:endParaRPr lang="en-GB" dirty="0"/>
          </a:p>
          <a:p>
            <a:endParaRPr lang="en-GB" dirty="0"/>
          </a:p>
        </p:txBody>
      </p:sp>
      <p:sp>
        <p:nvSpPr>
          <p:cNvPr id="5" name="Rectangle 2">
            <a:extLst>
              <a:ext uri="{FF2B5EF4-FFF2-40B4-BE49-F238E27FC236}">
                <a16:creationId xmlns:a16="http://schemas.microsoft.com/office/drawing/2014/main" id="{9123E901-BFC9-3BEE-FBE3-F2D28D602E70}"/>
              </a:ext>
            </a:extLst>
          </p:cNvPr>
          <p:cNvSpPr txBox="1">
            <a:spLocks noChangeArrowheads="1"/>
          </p:cNvSpPr>
          <p:nvPr/>
        </p:nvSpPr>
        <p:spPr>
          <a:xfrm>
            <a:off x="0" y="0"/>
            <a:ext cx="12192000" cy="1130300"/>
          </a:xfrm>
          <a:prstGeom prst="rect">
            <a:avLst/>
          </a:prstGeom>
          <a:solidFill>
            <a:srgbClr val="4E2F8C"/>
          </a:solidFill>
          <a:effectLst>
            <a:outerShdw blurRad="38100" dist="25399" dir="5400000" algn="ctr" rotWithShape="0">
              <a:schemeClr val="bg2">
                <a:alpha val="34998"/>
              </a:scheme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US" sz="4000" b="1" dirty="0">
                <a:solidFill>
                  <a:schemeClr val="bg1"/>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p>
          <a:p>
            <a:pPr>
              <a:defRPr/>
            </a:pPr>
            <a:r>
              <a:rPr lang="en-US" altLang="en-US" sz="4000" b="1" dirty="0">
                <a:solidFill>
                  <a:schemeClr val="bg1"/>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r>
              <a:rPr lang="en-GB" sz="4000" b="1" dirty="0">
                <a:solidFill>
                  <a:schemeClr val="bg1"/>
                </a:solidFill>
              </a:rPr>
              <a:t>Theme 4: Conjuring AFMs into the Room</a:t>
            </a:r>
            <a:endParaRPr lang="en-US" altLang="en-US" sz="4000" b="1" dirty="0">
              <a:solidFill>
                <a:schemeClr val="bg1"/>
              </a:solidFill>
              <a:latin typeface="Calibri" panose="020F0502020204030204" pitchFamily="34" charset="0"/>
              <a:ea typeface="ヒラギノ角ゴ ProN W6"/>
              <a:cs typeface="Calibri" panose="020F0502020204030204" pitchFamily="34" charset="0"/>
              <a:sym typeface="Arial Bold" panose="020B0704020202020204" pitchFamily="34" charset="0"/>
            </a:endParaRPr>
          </a:p>
        </p:txBody>
      </p:sp>
      <p:pic>
        <p:nvPicPr>
          <p:cNvPr id="4" name="Audio 3">
            <a:hlinkClick r:id="" action="ppaction://media"/>
            <a:extLst>
              <a:ext uri="{FF2B5EF4-FFF2-40B4-BE49-F238E27FC236}">
                <a16:creationId xmlns:a16="http://schemas.microsoft.com/office/drawing/2014/main" id="{BB985450-BEC6-D228-DE3B-DE8524CF6D0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13659299"/>
      </p:ext>
    </p:extLst>
  </p:cSld>
  <p:clrMapOvr>
    <a:masterClrMapping/>
  </p:clrMapOvr>
  <mc:AlternateContent xmlns:mc="http://schemas.openxmlformats.org/markup-compatibility/2006">
    <mc:Choice xmlns:p14="http://schemas.microsoft.com/office/powerpoint/2010/main" Requires="p14">
      <p:transition spd="slow" p14:dur="2000" advTm="93894"/>
    </mc:Choice>
    <mc:Fallback>
      <p:transition spd="slow" advTm="938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588F1-0ACD-4C26-F801-5A0ADF9609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C38594-9685-6EEC-09BC-BFB70624001F}"/>
              </a:ext>
            </a:extLst>
          </p:cNvPr>
          <p:cNvSpPr>
            <a:spLocks noGrp="1"/>
          </p:cNvSpPr>
          <p:nvPr>
            <p:ph idx="1"/>
          </p:nvPr>
        </p:nvSpPr>
        <p:spPr>
          <a:xfrm>
            <a:off x="838200" y="1578882"/>
            <a:ext cx="10515600" cy="4351338"/>
          </a:xfrm>
        </p:spPr>
        <p:txBody>
          <a:bodyPr>
            <a:normAutofit/>
          </a:bodyPr>
          <a:lstStyle/>
          <a:p>
            <a:r>
              <a:rPr lang="en-GB" dirty="0"/>
              <a:t>Caseload and time pressure were prominent across the sample, with half not delivering the 5SM, reflective of workforce factors, such as staff changes and dependency on a small cohort of clinicians, more than scepticism about the model itself.</a:t>
            </a:r>
          </a:p>
          <a:p>
            <a:r>
              <a:rPr lang="en-GB" dirty="0"/>
              <a:t>Clinicians absorbed more of this fragility personally than expected, particularly through independent awareness-raising, outreach and at times, working outside of core operational business hours.  </a:t>
            </a:r>
          </a:p>
          <a:p>
            <a:r>
              <a:rPr lang="en-GB" dirty="0"/>
              <a:t>The absence of a training pipeline within the organisation was highlighted as a barrier to growing the practice. </a:t>
            </a:r>
          </a:p>
          <a:p>
            <a:endParaRPr lang="en-GB" dirty="0"/>
          </a:p>
        </p:txBody>
      </p:sp>
      <p:sp>
        <p:nvSpPr>
          <p:cNvPr id="5" name="Rectangle 2">
            <a:extLst>
              <a:ext uri="{FF2B5EF4-FFF2-40B4-BE49-F238E27FC236}">
                <a16:creationId xmlns:a16="http://schemas.microsoft.com/office/drawing/2014/main" id="{D915050E-80CA-A86F-B22D-A437ABC9A2B9}"/>
              </a:ext>
            </a:extLst>
          </p:cNvPr>
          <p:cNvSpPr txBox="1">
            <a:spLocks noChangeArrowheads="1"/>
          </p:cNvSpPr>
          <p:nvPr/>
        </p:nvSpPr>
        <p:spPr>
          <a:xfrm>
            <a:off x="0" y="0"/>
            <a:ext cx="12192000" cy="1130300"/>
          </a:xfrm>
          <a:prstGeom prst="rect">
            <a:avLst/>
          </a:prstGeom>
          <a:solidFill>
            <a:srgbClr val="4E2F8C"/>
          </a:solidFill>
          <a:effectLst>
            <a:outerShdw blurRad="38100" dist="25399" dir="5400000" algn="ctr" rotWithShape="0">
              <a:schemeClr val="bg2">
                <a:alpha val="34998"/>
              </a:scheme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p>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r>
              <a:rPr lang="en-GB" sz="4000" b="1" dirty="0">
                <a:solidFill>
                  <a:schemeClr val="bg1"/>
                </a:solidFill>
              </a:rPr>
              <a:t>Theme 5: Building Conditions for the Model to Last</a:t>
            </a:r>
            <a:endParaRPr lang="en-US" altLang="en-US" sz="4000" b="1" dirty="0">
              <a:solidFill>
                <a:schemeClr val="bg1"/>
              </a:solidFill>
              <a:latin typeface="Calibri" panose="020F0502020204030204" pitchFamily="34" charset="0"/>
              <a:ea typeface="ヒラギノ角ゴ ProN W6"/>
              <a:cs typeface="Calibri" panose="020F0502020204030204" pitchFamily="34" charset="0"/>
              <a:sym typeface="Arial Bold" panose="020B0704020202020204" pitchFamily="34" charset="0"/>
            </a:endParaRPr>
          </a:p>
        </p:txBody>
      </p:sp>
      <p:pic>
        <p:nvPicPr>
          <p:cNvPr id="4" name="Audio 3">
            <a:hlinkClick r:id="" action="ppaction://media"/>
            <a:extLst>
              <a:ext uri="{FF2B5EF4-FFF2-40B4-BE49-F238E27FC236}">
                <a16:creationId xmlns:a16="http://schemas.microsoft.com/office/drawing/2014/main" id="{5BFB3A47-D8DD-16E3-A3F6-4B8337A958E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72694842"/>
      </p:ext>
    </p:extLst>
  </p:cSld>
  <p:clrMapOvr>
    <a:masterClrMapping/>
  </p:clrMapOvr>
  <mc:AlternateContent xmlns:mc="http://schemas.openxmlformats.org/markup-compatibility/2006">
    <mc:Choice xmlns:p14="http://schemas.microsoft.com/office/powerpoint/2010/main" Requires="p14">
      <p:transition spd="slow" p14:dur="2000" advTm="70732"/>
    </mc:Choice>
    <mc:Fallback>
      <p:transition spd="slow" advTm="70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23B59-7FEB-8E2A-00D6-E6968A662D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8910D4-B3CD-DCA7-3E4D-DE9502FACCD9}"/>
              </a:ext>
            </a:extLst>
          </p:cNvPr>
          <p:cNvSpPr>
            <a:spLocks noGrp="1"/>
          </p:cNvSpPr>
          <p:nvPr>
            <p:ph idx="1"/>
          </p:nvPr>
        </p:nvSpPr>
        <p:spPr>
          <a:xfrm>
            <a:off x="838200" y="1582057"/>
            <a:ext cx="10515600" cy="4594906"/>
          </a:xfrm>
        </p:spPr>
        <p:txBody>
          <a:bodyPr>
            <a:normAutofit/>
          </a:bodyPr>
          <a:lstStyle/>
          <a:p>
            <a:r>
              <a:rPr lang="en-GB" dirty="0"/>
              <a:t>Raising awareness of 5SM use at the most senior levels. </a:t>
            </a:r>
          </a:p>
          <a:p>
            <a:r>
              <a:rPr lang="en-GB" dirty="0"/>
              <a:t>Training more 5SM facilitators, but with the caution that coaching, protected time and other organisational levers are needed. </a:t>
            </a:r>
          </a:p>
          <a:p>
            <a:pPr lvl="1"/>
            <a:r>
              <a:rPr lang="en-GB" dirty="0"/>
              <a:t>As part of this, attention is being paid to developing more trained facilitators into accredited practitioners. </a:t>
            </a:r>
          </a:p>
          <a:p>
            <a:r>
              <a:rPr lang="en-GB" dirty="0"/>
              <a:t>Building on FMQ data collection. </a:t>
            </a:r>
          </a:p>
          <a:p>
            <a:r>
              <a:rPr lang="en-GB" dirty="0"/>
              <a:t>Learning new ways of adapting the 5SM to mental health service contexts. </a:t>
            </a:r>
          </a:p>
          <a:p>
            <a:pPr lvl="1"/>
            <a:r>
              <a:rPr lang="en-GB" dirty="0"/>
              <a:t>e.g., building on unpublished local work that included both practitioner and carer perspectives (Viswanathan et al., 2025), interviewing AFMs about their experiences of 5SM interventions.</a:t>
            </a:r>
          </a:p>
        </p:txBody>
      </p:sp>
      <p:sp>
        <p:nvSpPr>
          <p:cNvPr id="5" name="Rectangle 2">
            <a:extLst>
              <a:ext uri="{FF2B5EF4-FFF2-40B4-BE49-F238E27FC236}">
                <a16:creationId xmlns:a16="http://schemas.microsoft.com/office/drawing/2014/main" id="{46BC3B37-B80C-5A66-EA7E-C157A8BECEAD}"/>
              </a:ext>
            </a:extLst>
          </p:cNvPr>
          <p:cNvSpPr txBox="1">
            <a:spLocks noChangeArrowheads="1"/>
          </p:cNvSpPr>
          <p:nvPr/>
        </p:nvSpPr>
        <p:spPr>
          <a:xfrm>
            <a:off x="0" y="0"/>
            <a:ext cx="12192000" cy="1130300"/>
          </a:xfrm>
          <a:prstGeom prst="rect">
            <a:avLst/>
          </a:prstGeom>
          <a:solidFill>
            <a:srgbClr val="4E2F8C"/>
          </a:solidFill>
          <a:effectLst>
            <a:outerShdw blurRad="38100" dist="25399" dir="5400000" algn="ctr" rotWithShape="0">
              <a:schemeClr val="bg2">
                <a:alpha val="34998"/>
              </a:scheme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p>
          <a:p>
            <a:pPr>
              <a:defRPr/>
            </a:pPr>
            <a:r>
              <a:rPr lang="en-US" altLang="en-US" sz="4000" b="1" dirty="0">
                <a:solidFill>
                  <a:srgbClr val="FFFFFF"/>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      </a:t>
            </a:r>
            <a:r>
              <a:rPr lang="en-GB" altLang="en-US" sz="4000" b="1" dirty="0">
                <a:solidFill>
                  <a:schemeClr val="bg1"/>
                </a:solidFill>
                <a:latin typeface="Calibri" panose="020F0502020204030204" pitchFamily="34" charset="0"/>
                <a:ea typeface="ヒラギノ角ゴ ProN W6" charset="0"/>
                <a:cs typeface="Calibri" panose="020F0502020204030204" pitchFamily="34" charset="0"/>
                <a:sym typeface="Arial Bold" panose="020B0704020202020204" pitchFamily="34" charset="0"/>
              </a:rPr>
              <a:t>Next steps</a:t>
            </a:r>
            <a:endParaRPr lang="en-US" altLang="en-US" sz="4000" b="1" dirty="0">
              <a:solidFill>
                <a:schemeClr val="bg1"/>
              </a:solidFill>
              <a:latin typeface="Calibri" panose="020F0502020204030204" pitchFamily="34" charset="0"/>
              <a:ea typeface="ヒラギノ角ゴ ProN W6"/>
              <a:cs typeface="Calibri" panose="020F0502020204030204" pitchFamily="34" charset="0"/>
              <a:sym typeface="Arial Bold" panose="020B0704020202020204" pitchFamily="34" charset="0"/>
            </a:endParaRPr>
          </a:p>
        </p:txBody>
      </p:sp>
      <p:pic>
        <p:nvPicPr>
          <p:cNvPr id="4" name="Audio 3">
            <a:hlinkClick r:id="" action="ppaction://media"/>
            <a:extLst>
              <a:ext uri="{FF2B5EF4-FFF2-40B4-BE49-F238E27FC236}">
                <a16:creationId xmlns:a16="http://schemas.microsoft.com/office/drawing/2014/main" id="{BCE04128-96D6-57AD-7712-9022C1CE5ED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90782599"/>
      </p:ext>
    </p:extLst>
  </p:cSld>
  <p:clrMapOvr>
    <a:masterClrMapping/>
  </p:clrMapOvr>
  <mc:AlternateContent xmlns:mc="http://schemas.openxmlformats.org/markup-compatibility/2006">
    <mc:Choice xmlns:p14="http://schemas.microsoft.com/office/powerpoint/2010/main" Requires="p14">
      <p:transition spd="slow" p14:dur="2000" advTm="97930"/>
    </mc:Choice>
    <mc:Fallback>
      <p:transition spd="slow" advTm="97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1924</TotalTime>
  <Words>1457</Words>
  <Application>Microsoft Office PowerPoint</Application>
  <PresentationFormat>Widescreen</PresentationFormat>
  <Paragraphs>107</Paragraphs>
  <Slides>12</Slides>
  <Notes>12</Notes>
  <HiddenSlides>0</HiddenSlides>
  <MMClips>12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5-Step  Method within Secondary Care Mental Health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Akande, Isaac</dc:creator>
  <cp:lastModifiedBy>Akande, Isaac</cp:lastModifiedBy>
  <cp:revision>12</cp:revision>
  <dcterms:created xsi:type="dcterms:W3CDTF">2026-09-12T10:31:19Z</dcterms:created>
  <dcterms:modified xsi:type="dcterms:W3CDTF">2026-09-14T15:43:35Z</dcterms:modified>
</cp:coreProperties>
</file>