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434" r:id="rId2"/>
    <p:sldId id="587" r:id="rId3"/>
    <p:sldId id="257" r:id="rId4"/>
    <p:sldId id="344" r:id="rId5"/>
    <p:sldId id="475" r:id="rId6"/>
    <p:sldId id="476" r:id="rId7"/>
    <p:sldId id="345" r:id="rId8"/>
    <p:sldId id="447" r:id="rId9"/>
    <p:sldId id="473" r:id="rId10"/>
    <p:sldId id="259" r:id="rId11"/>
    <p:sldId id="258" r:id="rId12"/>
    <p:sldId id="585" r:id="rId13"/>
    <p:sldId id="589" r:id="rId14"/>
    <p:sldId id="43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72" y="168"/>
      </p:cViewPr>
      <p:guideLst/>
    </p:cSldViewPr>
  </p:slideViewPr>
  <p:notesTextViewPr>
    <p:cViewPr>
      <p:scale>
        <a:sx n="1" d="1"/>
        <a:sy n="1" d="1"/>
      </p:scale>
      <p:origin x="0" y="0"/>
    </p:cViewPr>
  </p:notesTextViewPr>
  <p:notesViewPr>
    <p:cSldViewPr snapToGrid="0">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97CF45-3F7E-499E-8FBF-113DECB49B37}" type="doc">
      <dgm:prSet loTypeId="urn:microsoft.com/office/officeart/2005/8/layout/radial6" loCatId="relationship" qsTypeId="urn:microsoft.com/office/officeart/2005/8/quickstyle/simple1" qsCatId="simple" csTypeId="urn:microsoft.com/office/officeart/2005/8/colors/colorful5" csCatId="colorful" phldr="1"/>
      <dgm:spPr/>
      <dgm:t>
        <a:bodyPr/>
        <a:lstStyle/>
        <a:p>
          <a:endParaRPr lang="en-GB"/>
        </a:p>
      </dgm:t>
    </dgm:pt>
    <dgm:pt modelId="{2A97CC72-5036-428A-8578-7A9D0C519E38}">
      <dgm:prSet phldrT="[Text]" custT="1"/>
      <dgm:spPr/>
      <dgm:t>
        <a:bodyPr/>
        <a:lstStyle/>
        <a:p>
          <a:r>
            <a:rPr lang="en-GB" sz="2000" b="1" dirty="0"/>
            <a:t>The needs of these children are too great, they and their parents, need and deserve better </a:t>
          </a:r>
        </a:p>
      </dgm:t>
    </dgm:pt>
    <dgm:pt modelId="{3172B501-FA18-4E00-BC79-A3F14D5F9DFD}" type="parTrans" cxnId="{6C67A4B6-9545-4792-BF38-C7F0B93D7D9A}">
      <dgm:prSet/>
      <dgm:spPr/>
      <dgm:t>
        <a:bodyPr/>
        <a:lstStyle/>
        <a:p>
          <a:endParaRPr lang="en-GB"/>
        </a:p>
      </dgm:t>
    </dgm:pt>
    <dgm:pt modelId="{A354848F-3065-4DE1-AFFE-F170A007CF0D}" type="sibTrans" cxnId="{6C67A4B6-9545-4792-BF38-C7F0B93D7D9A}">
      <dgm:prSet/>
      <dgm:spPr/>
      <dgm:t>
        <a:bodyPr/>
        <a:lstStyle/>
        <a:p>
          <a:endParaRPr lang="en-GB"/>
        </a:p>
      </dgm:t>
    </dgm:pt>
    <dgm:pt modelId="{D774974E-00DC-4F1E-AA6C-A0E2EF942A6D}">
      <dgm:prSet phldrT="[Text]"/>
      <dgm:spPr/>
      <dgm:t>
        <a:bodyPr/>
        <a:lstStyle/>
        <a:p>
          <a:r>
            <a:rPr lang="en-GB" b="1" dirty="0"/>
            <a:t>Lived Experience</a:t>
          </a:r>
        </a:p>
      </dgm:t>
    </dgm:pt>
    <dgm:pt modelId="{BF70D179-879C-4295-B306-0EC2F1152A24}" type="parTrans" cxnId="{7E6ED4F3-D450-4A63-876D-99B089CF90A7}">
      <dgm:prSet/>
      <dgm:spPr/>
      <dgm:t>
        <a:bodyPr/>
        <a:lstStyle/>
        <a:p>
          <a:endParaRPr lang="en-GB"/>
        </a:p>
      </dgm:t>
    </dgm:pt>
    <dgm:pt modelId="{FE5DE2F6-60F5-4C16-B51D-2F4B7DE3D630}" type="sibTrans" cxnId="{7E6ED4F3-D450-4A63-876D-99B089CF90A7}">
      <dgm:prSet/>
      <dgm:spPr/>
      <dgm:t>
        <a:bodyPr/>
        <a:lstStyle/>
        <a:p>
          <a:endParaRPr lang="en-GB"/>
        </a:p>
      </dgm:t>
    </dgm:pt>
    <dgm:pt modelId="{8CA39C5C-0B59-45FA-8FCF-CCAA75E8F0E8}">
      <dgm:prSet phldrT="[Text]"/>
      <dgm:spPr/>
      <dgm:t>
        <a:bodyPr/>
        <a:lstStyle/>
        <a:p>
          <a:r>
            <a:rPr lang="en-GB" b="1" dirty="0"/>
            <a:t>Social Work Practice</a:t>
          </a:r>
        </a:p>
      </dgm:t>
    </dgm:pt>
    <dgm:pt modelId="{C4BCF08B-3481-4C9E-8CE1-E0FBA7709CE1}" type="parTrans" cxnId="{3C77C9B8-B4CB-4DA4-8739-6E01CE0A69E4}">
      <dgm:prSet/>
      <dgm:spPr/>
      <dgm:t>
        <a:bodyPr/>
        <a:lstStyle/>
        <a:p>
          <a:endParaRPr lang="en-GB"/>
        </a:p>
      </dgm:t>
    </dgm:pt>
    <dgm:pt modelId="{164C5E73-1E11-46B6-AA3C-1532CD5840E1}" type="sibTrans" cxnId="{3C77C9B8-B4CB-4DA4-8739-6E01CE0A69E4}">
      <dgm:prSet/>
      <dgm:spPr/>
      <dgm:t>
        <a:bodyPr/>
        <a:lstStyle/>
        <a:p>
          <a:endParaRPr lang="en-GB"/>
        </a:p>
      </dgm:t>
    </dgm:pt>
    <dgm:pt modelId="{2E82DCE9-9BC4-4498-9F8D-6981FE561210}">
      <dgm:prSet phldrT="[Text]"/>
      <dgm:spPr/>
      <dgm:t>
        <a:bodyPr/>
        <a:lstStyle/>
        <a:p>
          <a:r>
            <a:rPr lang="en-GB" b="1" dirty="0"/>
            <a:t>PhD</a:t>
          </a:r>
        </a:p>
      </dgm:t>
    </dgm:pt>
    <dgm:pt modelId="{65C3D004-5A38-452A-BBDF-C2A8C86D7480}" type="parTrans" cxnId="{0CB3ED5E-FC94-4CF3-B355-412C603F3693}">
      <dgm:prSet/>
      <dgm:spPr/>
      <dgm:t>
        <a:bodyPr/>
        <a:lstStyle/>
        <a:p>
          <a:endParaRPr lang="en-GB"/>
        </a:p>
      </dgm:t>
    </dgm:pt>
    <dgm:pt modelId="{564B3F84-1B04-4B3C-A97B-73E187B13580}" type="sibTrans" cxnId="{0CB3ED5E-FC94-4CF3-B355-412C603F3693}">
      <dgm:prSet/>
      <dgm:spPr/>
      <dgm:t>
        <a:bodyPr/>
        <a:lstStyle/>
        <a:p>
          <a:endParaRPr lang="en-GB"/>
        </a:p>
      </dgm:t>
    </dgm:pt>
    <dgm:pt modelId="{C368C7BF-6EA3-4F97-9062-42FFF4C9A417}">
      <dgm:prSet phldrT="[Text]"/>
      <dgm:spPr/>
      <dgm:t>
        <a:bodyPr/>
        <a:lstStyle/>
        <a:p>
          <a:r>
            <a:rPr lang="en-GB" b="1" dirty="0"/>
            <a:t>Practice Guide</a:t>
          </a:r>
        </a:p>
      </dgm:t>
    </dgm:pt>
    <dgm:pt modelId="{88CBCAF9-5F59-4473-82B5-832C55A23D9B}" type="parTrans" cxnId="{549F3FC6-C067-49FA-97D2-0EEE87F846FA}">
      <dgm:prSet/>
      <dgm:spPr/>
      <dgm:t>
        <a:bodyPr/>
        <a:lstStyle/>
        <a:p>
          <a:endParaRPr lang="en-GB"/>
        </a:p>
      </dgm:t>
    </dgm:pt>
    <dgm:pt modelId="{52EB7786-D926-4FA6-B9A5-CB850254885F}" type="sibTrans" cxnId="{549F3FC6-C067-49FA-97D2-0EEE87F846FA}">
      <dgm:prSet/>
      <dgm:spPr/>
      <dgm:t>
        <a:bodyPr/>
        <a:lstStyle/>
        <a:p>
          <a:endParaRPr lang="en-GB"/>
        </a:p>
      </dgm:t>
    </dgm:pt>
    <dgm:pt modelId="{2BA82D0C-9C01-43E9-B5EC-AE143BBA93F1}">
      <dgm:prSet/>
      <dgm:spPr/>
    </dgm:pt>
    <dgm:pt modelId="{A89364DA-59DD-419E-ABD2-01B1AEB3A99B}" type="parTrans" cxnId="{A9D86093-B19B-44AE-9060-1DF27EF4683D}">
      <dgm:prSet/>
      <dgm:spPr/>
      <dgm:t>
        <a:bodyPr/>
        <a:lstStyle/>
        <a:p>
          <a:endParaRPr lang="en-GB"/>
        </a:p>
      </dgm:t>
    </dgm:pt>
    <dgm:pt modelId="{1EE2D3A5-CC0B-434C-B19C-FEDA37134B94}" type="sibTrans" cxnId="{A9D86093-B19B-44AE-9060-1DF27EF4683D}">
      <dgm:prSet/>
      <dgm:spPr/>
      <dgm:t>
        <a:bodyPr/>
        <a:lstStyle/>
        <a:p>
          <a:endParaRPr lang="en-GB"/>
        </a:p>
      </dgm:t>
    </dgm:pt>
    <dgm:pt modelId="{9FF84341-21E4-4A75-90C8-04A59756B1AB}">
      <dgm:prSet/>
      <dgm:spPr/>
    </dgm:pt>
    <dgm:pt modelId="{28C6530A-DDD9-4E2A-9E40-CA5BA7CF6FAE}" type="parTrans" cxnId="{EE81A592-A2B1-4231-B4A0-59E99498A2E9}">
      <dgm:prSet/>
      <dgm:spPr/>
      <dgm:t>
        <a:bodyPr/>
        <a:lstStyle/>
        <a:p>
          <a:endParaRPr lang="en-GB"/>
        </a:p>
      </dgm:t>
    </dgm:pt>
    <dgm:pt modelId="{0517E277-1CA7-4EC4-BB6E-84B32CFCF6E9}" type="sibTrans" cxnId="{EE81A592-A2B1-4231-B4A0-59E99498A2E9}">
      <dgm:prSet/>
      <dgm:spPr/>
      <dgm:t>
        <a:bodyPr/>
        <a:lstStyle/>
        <a:p>
          <a:endParaRPr lang="en-GB"/>
        </a:p>
      </dgm:t>
    </dgm:pt>
    <dgm:pt modelId="{90F61B3A-4A28-4A9E-90D5-4E3766B4E448}" type="pres">
      <dgm:prSet presAssocID="{AD97CF45-3F7E-499E-8FBF-113DECB49B37}" presName="Name0" presStyleCnt="0">
        <dgm:presLayoutVars>
          <dgm:chMax val="1"/>
          <dgm:dir/>
          <dgm:animLvl val="ctr"/>
          <dgm:resizeHandles val="exact"/>
        </dgm:presLayoutVars>
      </dgm:prSet>
      <dgm:spPr/>
    </dgm:pt>
    <dgm:pt modelId="{F054C255-99D2-4B06-9659-54F1065E4D83}" type="pres">
      <dgm:prSet presAssocID="{2A97CC72-5036-428A-8578-7A9D0C519E38}" presName="centerShape" presStyleLbl="node0" presStyleIdx="0" presStyleCnt="1"/>
      <dgm:spPr/>
    </dgm:pt>
    <dgm:pt modelId="{65B77713-085E-48C1-A2EB-4ED8180EBAAE}" type="pres">
      <dgm:prSet presAssocID="{D774974E-00DC-4F1E-AA6C-A0E2EF942A6D}" presName="node" presStyleLbl="node1" presStyleIdx="0" presStyleCnt="4">
        <dgm:presLayoutVars>
          <dgm:bulletEnabled val="1"/>
        </dgm:presLayoutVars>
      </dgm:prSet>
      <dgm:spPr/>
    </dgm:pt>
    <dgm:pt modelId="{2CC8A029-C0EA-46ED-BD8D-D3DB6612C3D8}" type="pres">
      <dgm:prSet presAssocID="{D774974E-00DC-4F1E-AA6C-A0E2EF942A6D}" presName="dummy" presStyleCnt="0"/>
      <dgm:spPr/>
    </dgm:pt>
    <dgm:pt modelId="{246F948A-7F18-4228-8BD8-2D1708E0426A}" type="pres">
      <dgm:prSet presAssocID="{FE5DE2F6-60F5-4C16-B51D-2F4B7DE3D630}" presName="sibTrans" presStyleLbl="sibTrans2D1" presStyleIdx="0" presStyleCnt="4"/>
      <dgm:spPr/>
    </dgm:pt>
    <dgm:pt modelId="{6D0B22A3-1938-4F1A-91F4-21502A5453AC}" type="pres">
      <dgm:prSet presAssocID="{8CA39C5C-0B59-45FA-8FCF-CCAA75E8F0E8}" presName="node" presStyleLbl="node1" presStyleIdx="1" presStyleCnt="4">
        <dgm:presLayoutVars>
          <dgm:bulletEnabled val="1"/>
        </dgm:presLayoutVars>
      </dgm:prSet>
      <dgm:spPr/>
    </dgm:pt>
    <dgm:pt modelId="{7DAB7B9E-EF9A-43F0-B8DA-5D3B2A6AE5D0}" type="pres">
      <dgm:prSet presAssocID="{8CA39C5C-0B59-45FA-8FCF-CCAA75E8F0E8}" presName="dummy" presStyleCnt="0"/>
      <dgm:spPr/>
    </dgm:pt>
    <dgm:pt modelId="{C9FA8923-E72F-4739-A903-C24189454620}" type="pres">
      <dgm:prSet presAssocID="{164C5E73-1E11-46B6-AA3C-1532CD5840E1}" presName="sibTrans" presStyleLbl="sibTrans2D1" presStyleIdx="1" presStyleCnt="4"/>
      <dgm:spPr/>
    </dgm:pt>
    <dgm:pt modelId="{E707AC68-90BF-4476-B085-2A7B12642635}" type="pres">
      <dgm:prSet presAssocID="{2E82DCE9-9BC4-4498-9F8D-6981FE561210}" presName="node" presStyleLbl="node1" presStyleIdx="2" presStyleCnt="4">
        <dgm:presLayoutVars>
          <dgm:bulletEnabled val="1"/>
        </dgm:presLayoutVars>
      </dgm:prSet>
      <dgm:spPr/>
    </dgm:pt>
    <dgm:pt modelId="{F5ECB6D1-A651-4E14-8B3E-2BE03B7E9B03}" type="pres">
      <dgm:prSet presAssocID="{2E82DCE9-9BC4-4498-9F8D-6981FE561210}" presName="dummy" presStyleCnt="0"/>
      <dgm:spPr/>
    </dgm:pt>
    <dgm:pt modelId="{12D24AF4-D43A-48C7-91A1-80F4799DC96B}" type="pres">
      <dgm:prSet presAssocID="{564B3F84-1B04-4B3C-A97B-73E187B13580}" presName="sibTrans" presStyleLbl="sibTrans2D1" presStyleIdx="2" presStyleCnt="4"/>
      <dgm:spPr/>
    </dgm:pt>
    <dgm:pt modelId="{18CD73DC-E68E-4118-82B3-0AE2509F016C}" type="pres">
      <dgm:prSet presAssocID="{C368C7BF-6EA3-4F97-9062-42FFF4C9A417}" presName="node" presStyleLbl="node1" presStyleIdx="3" presStyleCnt="4">
        <dgm:presLayoutVars>
          <dgm:bulletEnabled val="1"/>
        </dgm:presLayoutVars>
      </dgm:prSet>
      <dgm:spPr/>
    </dgm:pt>
    <dgm:pt modelId="{7D553D11-8BAB-4E3D-98C6-A8915BBA5AC8}" type="pres">
      <dgm:prSet presAssocID="{C368C7BF-6EA3-4F97-9062-42FFF4C9A417}" presName="dummy" presStyleCnt="0"/>
      <dgm:spPr/>
    </dgm:pt>
    <dgm:pt modelId="{AD7B712C-C827-4EA6-A9EF-809647A9A5D6}" type="pres">
      <dgm:prSet presAssocID="{52EB7786-D926-4FA6-B9A5-CB850254885F}" presName="sibTrans" presStyleLbl="sibTrans2D1" presStyleIdx="3" presStyleCnt="4"/>
      <dgm:spPr/>
    </dgm:pt>
  </dgm:ptLst>
  <dgm:cxnLst>
    <dgm:cxn modelId="{A5C0A624-E736-4A1E-96C5-4C4685FB946F}" type="presOf" srcId="{564B3F84-1B04-4B3C-A97B-73E187B13580}" destId="{12D24AF4-D43A-48C7-91A1-80F4799DC96B}" srcOrd="0" destOrd="0" presId="urn:microsoft.com/office/officeart/2005/8/layout/radial6"/>
    <dgm:cxn modelId="{9D8B0827-710D-4DF2-9864-E87CA4194F1B}" type="presOf" srcId="{2E82DCE9-9BC4-4498-9F8D-6981FE561210}" destId="{E707AC68-90BF-4476-B085-2A7B12642635}" srcOrd="0" destOrd="0" presId="urn:microsoft.com/office/officeart/2005/8/layout/radial6"/>
    <dgm:cxn modelId="{66522929-2463-4857-8FD7-CFE3CA4455CB}" type="presOf" srcId="{AD97CF45-3F7E-499E-8FBF-113DECB49B37}" destId="{90F61B3A-4A28-4A9E-90D5-4E3766B4E448}" srcOrd="0" destOrd="0" presId="urn:microsoft.com/office/officeart/2005/8/layout/radial6"/>
    <dgm:cxn modelId="{20E2DE35-7D19-40AA-8CD4-6F8823A653D2}" type="presOf" srcId="{8CA39C5C-0B59-45FA-8FCF-CCAA75E8F0E8}" destId="{6D0B22A3-1938-4F1A-91F4-21502A5453AC}" srcOrd="0" destOrd="0" presId="urn:microsoft.com/office/officeart/2005/8/layout/radial6"/>
    <dgm:cxn modelId="{0CB3ED5E-FC94-4CF3-B355-412C603F3693}" srcId="{2A97CC72-5036-428A-8578-7A9D0C519E38}" destId="{2E82DCE9-9BC4-4498-9F8D-6981FE561210}" srcOrd="2" destOrd="0" parTransId="{65C3D004-5A38-452A-BBDF-C2A8C86D7480}" sibTransId="{564B3F84-1B04-4B3C-A97B-73E187B13580}"/>
    <dgm:cxn modelId="{E5B4686A-C383-40D9-992F-8F077F244DFD}" type="presOf" srcId="{FE5DE2F6-60F5-4C16-B51D-2F4B7DE3D630}" destId="{246F948A-7F18-4228-8BD8-2D1708E0426A}" srcOrd="0" destOrd="0" presId="urn:microsoft.com/office/officeart/2005/8/layout/radial6"/>
    <dgm:cxn modelId="{2D53D783-0123-4EAD-9C4B-0AC2F1E32993}" type="presOf" srcId="{2A97CC72-5036-428A-8578-7A9D0C519E38}" destId="{F054C255-99D2-4B06-9659-54F1065E4D83}" srcOrd="0" destOrd="0" presId="urn:microsoft.com/office/officeart/2005/8/layout/radial6"/>
    <dgm:cxn modelId="{32058A8A-C140-4464-96CB-D3E646B37942}" type="presOf" srcId="{C368C7BF-6EA3-4F97-9062-42FFF4C9A417}" destId="{18CD73DC-E68E-4118-82B3-0AE2509F016C}" srcOrd="0" destOrd="0" presId="urn:microsoft.com/office/officeart/2005/8/layout/radial6"/>
    <dgm:cxn modelId="{EE81A592-A2B1-4231-B4A0-59E99498A2E9}" srcId="{AD97CF45-3F7E-499E-8FBF-113DECB49B37}" destId="{9FF84341-21E4-4A75-90C8-04A59756B1AB}" srcOrd="1" destOrd="0" parTransId="{28C6530A-DDD9-4E2A-9E40-CA5BA7CF6FAE}" sibTransId="{0517E277-1CA7-4EC4-BB6E-84B32CFCF6E9}"/>
    <dgm:cxn modelId="{A9D86093-B19B-44AE-9060-1DF27EF4683D}" srcId="{AD97CF45-3F7E-499E-8FBF-113DECB49B37}" destId="{2BA82D0C-9C01-43E9-B5EC-AE143BBA93F1}" srcOrd="2" destOrd="0" parTransId="{A89364DA-59DD-419E-ABD2-01B1AEB3A99B}" sibTransId="{1EE2D3A5-CC0B-434C-B19C-FEDA37134B94}"/>
    <dgm:cxn modelId="{185D9BA5-80DC-4B02-A738-6D02A3A4E841}" type="presOf" srcId="{D774974E-00DC-4F1E-AA6C-A0E2EF942A6D}" destId="{65B77713-085E-48C1-A2EB-4ED8180EBAAE}" srcOrd="0" destOrd="0" presId="urn:microsoft.com/office/officeart/2005/8/layout/radial6"/>
    <dgm:cxn modelId="{D3890EAD-9182-4338-9A15-036090DA0559}" type="presOf" srcId="{52EB7786-D926-4FA6-B9A5-CB850254885F}" destId="{AD7B712C-C827-4EA6-A9EF-809647A9A5D6}" srcOrd="0" destOrd="0" presId="urn:microsoft.com/office/officeart/2005/8/layout/radial6"/>
    <dgm:cxn modelId="{6C67A4B6-9545-4792-BF38-C7F0B93D7D9A}" srcId="{AD97CF45-3F7E-499E-8FBF-113DECB49B37}" destId="{2A97CC72-5036-428A-8578-7A9D0C519E38}" srcOrd="0" destOrd="0" parTransId="{3172B501-FA18-4E00-BC79-A3F14D5F9DFD}" sibTransId="{A354848F-3065-4DE1-AFFE-F170A007CF0D}"/>
    <dgm:cxn modelId="{3C77C9B8-B4CB-4DA4-8739-6E01CE0A69E4}" srcId="{2A97CC72-5036-428A-8578-7A9D0C519E38}" destId="{8CA39C5C-0B59-45FA-8FCF-CCAA75E8F0E8}" srcOrd="1" destOrd="0" parTransId="{C4BCF08B-3481-4C9E-8CE1-E0FBA7709CE1}" sibTransId="{164C5E73-1E11-46B6-AA3C-1532CD5840E1}"/>
    <dgm:cxn modelId="{549F3FC6-C067-49FA-97D2-0EEE87F846FA}" srcId="{2A97CC72-5036-428A-8578-7A9D0C519E38}" destId="{C368C7BF-6EA3-4F97-9062-42FFF4C9A417}" srcOrd="3" destOrd="0" parTransId="{88CBCAF9-5F59-4473-82B5-832C55A23D9B}" sibTransId="{52EB7786-D926-4FA6-B9A5-CB850254885F}"/>
    <dgm:cxn modelId="{1B9711DB-41B6-475F-A60D-D510FB8B6726}" type="presOf" srcId="{164C5E73-1E11-46B6-AA3C-1532CD5840E1}" destId="{C9FA8923-E72F-4739-A903-C24189454620}" srcOrd="0" destOrd="0" presId="urn:microsoft.com/office/officeart/2005/8/layout/radial6"/>
    <dgm:cxn modelId="{7E6ED4F3-D450-4A63-876D-99B089CF90A7}" srcId="{2A97CC72-5036-428A-8578-7A9D0C519E38}" destId="{D774974E-00DC-4F1E-AA6C-A0E2EF942A6D}" srcOrd="0" destOrd="0" parTransId="{BF70D179-879C-4295-B306-0EC2F1152A24}" sibTransId="{FE5DE2F6-60F5-4C16-B51D-2F4B7DE3D630}"/>
    <dgm:cxn modelId="{238F2921-E613-41C0-80F5-3111890E2747}" type="presParOf" srcId="{90F61B3A-4A28-4A9E-90D5-4E3766B4E448}" destId="{F054C255-99D2-4B06-9659-54F1065E4D83}" srcOrd="0" destOrd="0" presId="urn:microsoft.com/office/officeart/2005/8/layout/radial6"/>
    <dgm:cxn modelId="{DD2F4334-742E-49AA-8636-D22C8B02C8AC}" type="presParOf" srcId="{90F61B3A-4A28-4A9E-90D5-4E3766B4E448}" destId="{65B77713-085E-48C1-A2EB-4ED8180EBAAE}" srcOrd="1" destOrd="0" presId="urn:microsoft.com/office/officeart/2005/8/layout/radial6"/>
    <dgm:cxn modelId="{103545EA-1D80-4384-9283-F5252E4E434C}" type="presParOf" srcId="{90F61B3A-4A28-4A9E-90D5-4E3766B4E448}" destId="{2CC8A029-C0EA-46ED-BD8D-D3DB6612C3D8}" srcOrd="2" destOrd="0" presId="urn:microsoft.com/office/officeart/2005/8/layout/radial6"/>
    <dgm:cxn modelId="{F95F2AFF-138A-4B0D-963B-1FB4FB36A903}" type="presParOf" srcId="{90F61B3A-4A28-4A9E-90D5-4E3766B4E448}" destId="{246F948A-7F18-4228-8BD8-2D1708E0426A}" srcOrd="3" destOrd="0" presId="urn:microsoft.com/office/officeart/2005/8/layout/radial6"/>
    <dgm:cxn modelId="{78E163CE-EC94-42BA-B5F1-075470623B69}" type="presParOf" srcId="{90F61B3A-4A28-4A9E-90D5-4E3766B4E448}" destId="{6D0B22A3-1938-4F1A-91F4-21502A5453AC}" srcOrd="4" destOrd="0" presId="urn:microsoft.com/office/officeart/2005/8/layout/radial6"/>
    <dgm:cxn modelId="{2C0CB02D-47B2-4CB3-A2B9-1F0ECECB1452}" type="presParOf" srcId="{90F61B3A-4A28-4A9E-90D5-4E3766B4E448}" destId="{7DAB7B9E-EF9A-43F0-B8DA-5D3B2A6AE5D0}" srcOrd="5" destOrd="0" presId="urn:microsoft.com/office/officeart/2005/8/layout/radial6"/>
    <dgm:cxn modelId="{69123CF1-0792-4B9D-81C9-D239427082C4}" type="presParOf" srcId="{90F61B3A-4A28-4A9E-90D5-4E3766B4E448}" destId="{C9FA8923-E72F-4739-A903-C24189454620}" srcOrd="6" destOrd="0" presId="urn:microsoft.com/office/officeart/2005/8/layout/radial6"/>
    <dgm:cxn modelId="{10C842A7-063F-4B0B-B9EB-67E1B68300FF}" type="presParOf" srcId="{90F61B3A-4A28-4A9E-90D5-4E3766B4E448}" destId="{E707AC68-90BF-4476-B085-2A7B12642635}" srcOrd="7" destOrd="0" presId="urn:microsoft.com/office/officeart/2005/8/layout/radial6"/>
    <dgm:cxn modelId="{86C27265-9C26-4005-9408-64A530F274CC}" type="presParOf" srcId="{90F61B3A-4A28-4A9E-90D5-4E3766B4E448}" destId="{F5ECB6D1-A651-4E14-8B3E-2BE03B7E9B03}" srcOrd="8" destOrd="0" presId="urn:microsoft.com/office/officeart/2005/8/layout/radial6"/>
    <dgm:cxn modelId="{087FAD88-F9C6-4D74-B12D-2139D3C13FA0}" type="presParOf" srcId="{90F61B3A-4A28-4A9E-90D5-4E3766B4E448}" destId="{12D24AF4-D43A-48C7-91A1-80F4799DC96B}" srcOrd="9" destOrd="0" presId="urn:microsoft.com/office/officeart/2005/8/layout/radial6"/>
    <dgm:cxn modelId="{A04A3192-530A-4215-A589-A9DDFA9A4D41}" type="presParOf" srcId="{90F61B3A-4A28-4A9E-90D5-4E3766B4E448}" destId="{18CD73DC-E68E-4118-82B3-0AE2509F016C}" srcOrd="10" destOrd="0" presId="urn:microsoft.com/office/officeart/2005/8/layout/radial6"/>
    <dgm:cxn modelId="{12F55FB6-B697-43FE-BC13-E445F5F17D82}" type="presParOf" srcId="{90F61B3A-4A28-4A9E-90D5-4E3766B4E448}" destId="{7D553D11-8BAB-4E3D-98C6-A8915BBA5AC8}" srcOrd="11" destOrd="0" presId="urn:microsoft.com/office/officeart/2005/8/layout/radial6"/>
    <dgm:cxn modelId="{EC3361D0-2AFD-4A07-8E5B-F378CA139058}" type="presParOf" srcId="{90F61B3A-4A28-4A9E-90D5-4E3766B4E448}" destId="{AD7B712C-C827-4EA6-A9EF-809647A9A5D6}" srcOrd="12"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DEDF5E-3F5A-4269-A50B-7188F5E675DA}"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1CDE8FEF-7D61-48E7-AD04-84C5259CBD3A}">
      <dgm:prSet/>
      <dgm:spPr/>
      <dgm:t>
        <a:bodyPr/>
        <a:lstStyle/>
        <a:p>
          <a:r>
            <a:rPr lang="en-US"/>
            <a:t>Research Questions</a:t>
          </a:r>
        </a:p>
      </dgm:t>
    </dgm:pt>
    <dgm:pt modelId="{67534558-9B03-4C2A-8CFE-EEB0DE9F800D}" type="parTrans" cxnId="{13C17A36-E912-4949-AFDD-556A66F34E68}">
      <dgm:prSet/>
      <dgm:spPr/>
      <dgm:t>
        <a:bodyPr/>
        <a:lstStyle/>
        <a:p>
          <a:endParaRPr lang="en-US" sz="2400"/>
        </a:p>
      </dgm:t>
    </dgm:pt>
    <dgm:pt modelId="{B52282A4-E671-4008-95CD-B744823F21CF}" type="sibTrans" cxnId="{13C17A36-E912-4949-AFDD-556A66F34E68}">
      <dgm:prSet/>
      <dgm:spPr/>
      <dgm:t>
        <a:bodyPr/>
        <a:lstStyle/>
        <a:p>
          <a:endParaRPr lang="en-US"/>
        </a:p>
      </dgm:t>
    </dgm:pt>
    <dgm:pt modelId="{429703DA-AFFD-4407-A39E-C4966EC15A76}">
      <dgm:prSet/>
      <dgm:spPr/>
      <dgm:t>
        <a:bodyPr/>
        <a:lstStyle/>
        <a:p>
          <a:r>
            <a:rPr lang="en-US" dirty="0"/>
            <a:t>How do school aged children (aged 5-16) experience living with a parent who misuses substances?</a:t>
          </a:r>
        </a:p>
      </dgm:t>
    </dgm:pt>
    <dgm:pt modelId="{4F8981B0-9ED8-441E-84E7-89AE399C75DF}" type="parTrans" cxnId="{7292F220-B4D0-4ED4-BDDE-345CE5878624}">
      <dgm:prSet/>
      <dgm:spPr/>
      <dgm:t>
        <a:bodyPr/>
        <a:lstStyle/>
        <a:p>
          <a:endParaRPr lang="en-US" sz="2400"/>
        </a:p>
      </dgm:t>
    </dgm:pt>
    <dgm:pt modelId="{267FA2F3-8D8B-4ED1-8CA6-0F2D923CF944}" type="sibTrans" cxnId="{7292F220-B4D0-4ED4-BDDE-345CE5878624}">
      <dgm:prSet/>
      <dgm:spPr/>
      <dgm:t>
        <a:bodyPr/>
        <a:lstStyle/>
        <a:p>
          <a:endParaRPr lang="en-US"/>
        </a:p>
      </dgm:t>
    </dgm:pt>
    <dgm:pt modelId="{31E25FE5-2BC8-4837-8EA5-AE1FCA170186}">
      <dgm:prSet/>
      <dgm:spPr/>
      <dgm:t>
        <a:bodyPr/>
        <a:lstStyle/>
        <a:p>
          <a:r>
            <a:rPr lang="en-US" dirty="0"/>
            <a:t>What do children need in order to promote and strengthen their emotional resilience and enable them, when appropriate, to live safely with parents who misuse substances?</a:t>
          </a:r>
        </a:p>
      </dgm:t>
    </dgm:pt>
    <dgm:pt modelId="{4F651991-2093-4065-86DD-7F95B94557E7}" type="parTrans" cxnId="{BBF0AF21-72D6-4549-91EB-8C3B18E960E4}">
      <dgm:prSet/>
      <dgm:spPr/>
      <dgm:t>
        <a:bodyPr/>
        <a:lstStyle/>
        <a:p>
          <a:endParaRPr lang="en-US" sz="2400"/>
        </a:p>
      </dgm:t>
    </dgm:pt>
    <dgm:pt modelId="{AD0B8A30-5FAD-4453-9AEA-4F3974803B0D}" type="sibTrans" cxnId="{BBF0AF21-72D6-4549-91EB-8C3B18E960E4}">
      <dgm:prSet/>
      <dgm:spPr/>
      <dgm:t>
        <a:bodyPr/>
        <a:lstStyle/>
        <a:p>
          <a:endParaRPr lang="en-US"/>
        </a:p>
      </dgm:t>
    </dgm:pt>
    <dgm:pt modelId="{2D36C502-78F1-4553-8053-EA4306DEB170}">
      <dgm:prSet/>
      <dgm:spPr/>
      <dgm:t>
        <a:bodyPr/>
        <a:lstStyle/>
        <a:p>
          <a:r>
            <a:rPr lang="en-US"/>
            <a:t>From the perspective of professionals what changes are considered to be necessary in relation to legislation, policy, training and practice to respond to the needs of these children?</a:t>
          </a:r>
        </a:p>
      </dgm:t>
    </dgm:pt>
    <dgm:pt modelId="{2B39685D-6C84-4C7B-A409-2C84F07BF084}" type="parTrans" cxnId="{C1844B33-471C-43E2-96B2-BD3319BC6490}">
      <dgm:prSet/>
      <dgm:spPr/>
      <dgm:t>
        <a:bodyPr/>
        <a:lstStyle/>
        <a:p>
          <a:endParaRPr lang="en-US" sz="2400"/>
        </a:p>
      </dgm:t>
    </dgm:pt>
    <dgm:pt modelId="{8FAAE02A-0753-433E-B746-B47516720C9B}" type="sibTrans" cxnId="{C1844B33-471C-43E2-96B2-BD3319BC6490}">
      <dgm:prSet/>
      <dgm:spPr/>
      <dgm:t>
        <a:bodyPr/>
        <a:lstStyle/>
        <a:p>
          <a:endParaRPr lang="en-US"/>
        </a:p>
      </dgm:t>
    </dgm:pt>
    <dgm:pt modelId="{77596DB9-6A6D-408F-BAE0-8FFFAE59C4C8}" type="pres">
      <dgm:prSet presAssocID="{8FDEDF5E-3F5A-4269-A50B-7188F5E675DA}" presName="vert0" presStyleCnt="0">
        <dgm:presLayoutVars>
          <dgm:dir/>
          <dgm:animOne val="branch"/>
          <dgm:animLvl val="lvl"/>
        </dgm:presLayoutVars>
      </dgm:prSet>
      <dgm:spPr/>
    </dgm:pt>
    <dgm:pt modelId="{85A81235-3614-4C85-BF50-D74DE5E27EC6}" type="pres">
      <dgm:prSet presAssocID="{1CDE8FEF-7D61-48E7-AD04-84C5259CBD3A}" presName="thickLine" presStyleLbl="alignNode1" presStyleIdx="0" presStyleCnt="1"/>
      <dgm:spPr/>
    </dgm:pt>
    <dgm:pt modelId="{05AD7D32-6576-45A6-A2E4-79EFE3E317BA}" type="pres">
      <dgm:prSet presAssocID="{1CDE8FEF-7D61-48E7-AD04-84C5259CBD3A}" presName="horz1" presStyleCnt="0"/>
      <dgm:spPr/>
    </dgm:pt>
    <dgm:pt modelId="{9576A26A-5E57-4475-B10B-115A160D0DF4}" type="pres">
      <dgm:prSet presAssocID="{1CDE8FEF-7D61-48E7-AD04-84C5259CBD3A}" presName="tx1" presStyleLbl="revTx" presStyleIdx="0" presStyleCnt="4"/>
      <dgm:spPr/>
    </dgm:pt>
    <dgm:pt modelId="{D47E0D56-CEB2-4F37-BD5B-BE1D6E4958A3}" type="pres">
      <dgm:prSet presAssocID="{1CDE8FEF-7D61-48E7-AD04-84C5259CBD3A}" presName="vert1" presStyleCnt="0"/>
      <dgm:spPr/>
    </dgm:pt>
    <dgm:pt modelId="{3BEE4323-74EB-4FE6-8474-0A9024E9FBC5}" type="pres">
      <dgm:prSet presAssocID="{429703DA-AFFD-4407-A39E-C4966EC15A76}" presName="vertSpace2a" presStyleCnt="0"/>
      <dgm:spPr/>
    </dgm:pt>
    <dgm:pt modelId="{A8790BB3-DF32-4DE2-8BF7-23CEFB790C3E}" type="pres">
      <dgm:prSet presAssocID="{429703DA-AFFD-4407-A39E-C4966EC15A76}" presName="horz2" presStyleCnt="0"/>
      <dgm:spPr/>
    </dgm:pt>
    <dgm:pt modelId="{501D5610-1B0D-460A-B9D4-2826B48073D4}" type="pres">
      <dgm:prSet presAssocID="{429703DA-AFFD-4407-A39E-C4966EC15A76}" presName="horzSpace2" presStyleCnt="0"/>
      <dgm:spPr/>
    </dgm:pt>
    <dgm:pt modelId="{D8831F19-721D-4141-8E1D-22F74E69F56D}" type="pres">
      <dgm:prSet presAssocID="{429703DA-AFFD-4407-A39E-C4966EC15A76}" presName="tx2" presStyleLbl="revTx" presStyleIdx="1" presStyleCnt="4"/>
      <dgm:spPr/>
    </dgm:pt>
    <dgm:pt modelId="{C40F5F5B-A68B-4D28-8343-ED0615EAE825}" type="pres">
      <dgm:prSet presAssocID="{429703DA-AFFD-4407-A39E-C4966EC15A76}" presName="vert2" presStyleCnt="0"/>
      <dgm:spPr/>
    </dgm:pt>
    <dgm:pt modelId="{BA6BB4F2-DF35-438D-8BCE-A60C4D01D68F}" type="pres">
      <dgm:prSet presAssocID="{429703DA-AFFD-4407-A39E-C4966EC15A76}" presName="thinLine2b" presStyleLbl="callout" presStyleIdx="0" presStyleCnt="3"/>
      <dgm:spPr/>
    </dgm:pt>
    <dgm:pt modelId="{813F30BF-8182-43A5-ACF8-AC74A0246AC9}" type="pres">
      <dgm:prSet presAssocID="{429703DA-AFFD-4407-A39E-C4966EC15A76}" presName="vertSpace2b" presStyleCnt="0"/>
      <dgm:spPr/>
    </dgm:pt>
    <dgm:pt modelId="{A19B3EB4-1C16-4270-B7A9-34E8CA6C6922}" type="pres">
      <dgm:prSet presAssocID="{31E25FE5-2BC8-4837-8EA5-AE1FCA170186}" presName="horz2" presStyleCnt="0"/>
      <dgm:spPr/>
    </dgm:pt>
    <dgm:pt modelId="{96CAA633-EE1A-48C4-B9C0-FBDDB599CD58}" type="pres">
      <dgm:prSet presAssocID="{31E25FE5-2BC8-4837-8EA5-AE1FCA170186}" presName="horzSpace2" presStyleCnt="0"/>
      <dgm:spPr/>
    </dgm:pt>
    <dgm:pt modelId="{2E11CAF9-8189-4EE3-BA9C-490122C3625C}" type="pres">
      <dgm:prSet presAssocID="{31E25FE5-2BC8-4837-8EA5-AE1FCA170186}" presName="tx2" presStyleLbl="revTx" presStyleIdx="2" presStyleCnt="4"/>
      <dgm:spPr/>
    </dgm:pt>
    <dgm:pt modelId="{0115CB3B-1E83-47E7-A472-DB9CABE94C70}" type="pres">
      <dgm:prSet presAssocID="{31E25FE5-2BC8-4837-8EA5-AE1FCA170186}" presName="vert2" presStyleCnt="0"/>
      <dgm:spPr/>
    </dgm:pt>
    <dgm:pt modelId="{70B0057D-3D6F-4234-BB7A-F25C9A02FC5E}" type="pres">
      <dgm:prSet presAssocID="{31E25FE5-2BC8-4837-8EA5-AE1FCA170186}" presName="thinLine2b" presStyleLbl="callout" presStyleIdx="1" presStyleCnt="3"/>
      <dgm:spPr/>
    </dgm:pt>
    <dgm:pt modelId="{57A1F8CB-A797-47FC-BE29-F026E9F3D68B}" type="pres">
      <dgm:prSet presAssocID="{31E25FE5-2BC8-4837-8EA5-AE1FCA170186}" presName="vertSpace2b" presStyleCnt="0"/>
      <dgm:spPr/>
    </dgm:pt>
    <dgm:pt modelId="{11BA0E39-BE71-4ABC-8CA2-D76C447212EF}" type="pres">
      <dgm:prSet presAssocID="{2D36C502-78F1-4553-8053-EA4306DEB170}" presName="horz2" presStyleCnt="0"/>
      <dgm:spPr/>
    </dgm:pt>
    <dgm:pt modelId="{0C134A93-DE3A-4077-B619-D00DFF006EDE}" type="pres">
      <dgm:prSet presAssocID="{2D36C502-78F1-4553-8053-EA4306DEB170}" presName="horzSpace2" presStyleCnt="0"/>
      <dgm:spPr/>
    </dgm:pt>
    <dgm:pt modelId="{37622CFA-CE69-41A4-81BE-70CAB31401CA}" type="pres">
      <dgm:prSet presAssocID="{2D36C502-78F1-4553-8053-EA4306DEB170}" presName="tx2" presStyleLbl="revTx" presStyleIdx="3" presStyleCnt="4"/>
      <dgm:spPr/>
    </dgm:pt>
    <dgm:pt modelId="{E6B67FC3-86D0-4136-84FD-655C8D036D75}" type="pres">
      <dgm:prSet presAssocID="{2D36C502-78F1-4553-8053-EA4306DEB170}" presName="vert2" presStyleCnt="0"/>
      <dgm:spPr/>
    </dgm:pt>
    <dgm:pt modelId="{ABD31382-4716-474D-88AD-981C64E8663C}" type="pres">
      <dgm:prSet presAssocID="{2D36C502-78F1-4553-8053-EA4306DEB170}" presName="thinLine2b" presStyleLbl="callout" presStyleIdx="2" presStyleCnt="3"/>
      <dgm:spPr/>
    </dgm:pt>
    <dgm:pt modelId="{54FB7FF2-D2DE-4BBD-A513-50EEE627DC97}" type="pres">
      <dgm:prSet presAssocID="{2D36C502-78F1-4553-8053-EA4306DEB170}" presName="vertSpace2b" presStyleCnt="0"/>
      <dgm:spPr/>
    </dgm:pt>
  </dgm:ptLst>
  <dgm:cxnLst>
    <dgm:cxn modelId="{7292F220-B4D0-4ED4-BDDE-345CE5878624}" srcId="{1CDE8FEF-7D61-48E7-AD04-84C5259CBD3A}" destId="{429703DA-AFFD-4407-A39E-C4966EC15A76}" srcOrd="0" destOrd="0" parTransId="{4F8981B0-9ED8-441E-84E7-89AE399C75DF}" sibTransId="{267FA2F3-8D8B-4ED1-8CA6-0F2D923CF944}"/>
    <dgm:cxn modelId="{BBF0AF21-72D6-4549-91EB-8C3B18E960E4}" srcId="{1CDE8FEF-7D61-48E7-AD04-84C5259CBD3A}" destId="{31E25FE5-2BC8-4837-8EA5-AE1FCA170186}" srcOrd="1" destOrd="0" parTransId="{4F651991-2093-4065-86DD-7F95B94557E7}" sibTransId="{AD0B8A30-5FAD-4453-9AEA-4F3974803B0D}"/>
    <dgm:cxn modelId="{C1844B33-471C-43E2-96B2-BD3319BC6490}" srcId="{1CDE8FEF-7D61-48E7-AD04-84C5259CBD3A}" destId="{2D36C502-78F1-4553-8053-EA4306DEB170}" srcOrd="2" destOrd="0" parTransId="{2B39685D-6C84-4C7B-A409-2C84F07BF084}" sibTransId="{8FAAE02A-0753-433E-B746-B47516720C9B}"/>
    <dgm:cxn modelId="{13C17A36-E912-4949-AFDD-556A66F34E68}" srcId="{8FDEDF5E-3F5A-4269-A50B-7188F5E675DA}" destId="{1CDE8FEF-7D61-48E7-AD04-84C5259CBD3A}" srcOrd="0" destOrd="0" parTransId="{67534558-9B03-4C2A-8CFE-EEB0DE9F800D}" sibTransId="{B52282A4-E671-4008-95CD-B744823F21CF}"/>
    <dgm:cxn modelId="{DB02C16E-DEB5-412F-80D1-3CD7D1CB7BC8}" type="presOf" srcId="{2D36C502-78F1-4553-8053-EA4306DEB170}" destId="{37622CFA-CE69-41A4-81BE-70CAB31401CA}" srcOrd="0" destOrd="0" presId="urn:microsoft.com/office/officeart/2008/layout/LinedList"/>
    <dgm:cxn modelId="{EF2F4E74-ED7A-478D-891B-F454699527DA}" type="presOf" srcId="{8FDEDF5E-3F5A-4269-A50B-7188F5E675DA}" destId="{77596DB9-6A6D-408F-BAE0-8FFFAE59C4C8}" srcOrd="0" destOrd="0" presId="urn:microsoft.com/office/officeart/2008/layout/LinedList"/>
    <dgm:cxn modelId="{727900A3-AFBB-4EF7-A961-4F6078BE6725}" type="presOf" srcId="{1CDE8FEF-7D61-48E7-AD04-84C5259CBD3A}" destId="{9576A26A-5E57-4475-B10B-115A160D0DF4}" srcOrd="0" destOrd="0" presId="urn:microsoft.com/office/officeart/2008/layout/LinedList"/>
    <dgm:cxn modelId="{BC9A84BB-1DB1-4EF8-99F0-E5EE991B9E0B}" type="presOf" srcId="{31E25FE5-2BC8-4837-8EA5-AE1FCA170186}" destId="{2E11CAF9-8189-4EE3-BA9C-490122C3625C}" srcOrd="0" destOrd="0" presId="urn:microsoft.com/office/officeart/2008/layout/LinedList"/>
    <dgm:cxn modelId="{11276FCB-9F15-4F83-A51C-FEBA8A7AF7DE}" type="presOf" srcId="{429703DA-AFFD-4407-A39E-C4966EC15A76}" destId="{D8831F19-721D-4141-8E1D-22F74E69F56D}" srcOrd="0" destOrd="0" presId="urn:microsoft.com/office/officeart/2008/layout/LinedList"/>
    <dgm:cxn modelId="{2C20110E-53BE-414E-87D2-8371A1305FB9}" type="presParOf" srcId="{77596DB9-6A6D-408F-BAE0-8FFFAE59C4C8}" destId="{85A81235-3614-4C85-BF50-D74DE5E27EC6}" srcOrd="0" destOrd="0" presId="urn:microsoft.com/office/officeart/2008/layout/LinedList"/>
    <dgm:cxn modelId="{4BDD4332-76B0-4B07-BF7A-CDA9026E6A89}" type="presParOf" srcId="{77596DB9-6A6D-408F-BAE0-8FFFAE59C4C8}" destId="{05AD7D32-6576-45A6-A2E4-79EFE3E317BA}" srcOrd="1" destOrd="0" presId="urn:microsoft.com/office/officeart/2008/layout/LinedList"/>
    <dgm:cxn modelId="{434C4977-B7EF-4E2D-A996-0D696D874E03}" type="presParOf" srcId="{05AD7D32-6576-45A6-A2E4-79EFE3E317BA}" destId="{9576A26A-5E57-4475-B10B-115A160D0DF4}" srcOrd="0" destOrd="0" presId="urn:microsoft.com/office/officeart/2008/layout/LinedList"/>
    <dgm:cxn modelId="{C0A232C5-CFCA-4CC5-A479-D3C9B95A9A08}" type="presParOf" srcId="{05AD7D32-6576-45A6-A2E4-79EFE3E317BA}" destId="{D47E0D56-CEB2-4F37-BD5B-BE1D6E4958A3}" srcOrd="1" destOrd="0" presId="urn:microsoft.com/office/officeart/2008/layout/LinedList"/>
    <dgm:cxn modelId="{F96FD08F-89C9-41A2-9C9C-5066E5ACFEC0}" type="presParOf" srcId="{D47E0D56-CEB2-4F37-BD5B-BE1D6E4958A3}" destId="{3BEE4323-74EB-4FE6-8474-0A9024E9FBC5}" srcOrd="0" destOrd="0" presId="urn:microsoft.com/office/officeart/2008/layout/LinedList"/>
    <dgm:cxn modelId="{D7E02DF6-9389-461F-8336-408806C55194}" type="presParOf" srcId="{D47E0D56-CEB2-4F37-BD5B-BE1D6E4958A3}" destId="{A8790BB3-DF32-4DE2-8BF7-23CEFB790C3E}" srcOrd="1" destOrd="0" presId="urn:microsoft.com/office/officeart/2008/layout/LinedList"/>
    <dgm:cxn modelId="{F8B57C02-03F9-499B-983D-5330F809DAE6}" type="presParOf" srcId="{A8790BB3-DF32-4DE2-8BF7-23CEFB790C3E}" destId="{501D5610-1B0D-460A-B9D4-2826B48073D4}" srcOrd="0" destOrd="0" presId="urn:microsoft.com/office/officeart/2008/layout/LinedList"/>
    <dgm:cxn modelId="{361C721F-8504-4BC3-BB16-2EFA82D85F9E}" type="presParOf" srcId="{A8790BB3-DF32-4DE2-8BF7-23CEFB790C3E}" destId="{D8831F19-721D-4141-8E1D-22F74E69F56D}" srcOrd="1" destOrd="0" presId="urn:microsoft.com/office/officeart/2008/layout/LinedList"/>
    <dgm:cxn modelId="{1600D633-1E6A-48D5-A964-9B9E8E308E46}" type="presParOf" srcId="{A8790BB3-DF32-4DE2-8BF7-23CEFB790C3E}" destId="{C40F5F5B-A68B-4D28-8343-ED0615EAE825}" srcOrd="2" destOrd="0" presId="urn:microsoft.com/office/officeart/2008/layout/LinedList"/>
    <dgm:cxn modelId="{2DF11024-E01A-404B-8B3C-38BA573C3971}" type="presParOf" srcId="{D47E0D56-CEB2-4F37-BD5B-BE1D6E4958A3}" destId="{BA6BB4F2-DF35-438D-8BCE-A60C4D01D68F}" srcOrd="2" destOrd="0" presId="urn:microsoft.com/office/officeart/2008/layout/LinedList"/>
    <dgm:cxn modelId="{66638146-435A-4949-B56D-C9EFB7D6F6A0}" type="presParOf" srcId="{D47E0D56-CEB2-4F37-BD5B-BE1D6E4958A3}" destId="{813F30BF-8182-43A5-ACF8-AC74A0246AC9}" srcOrd="3" destOrd="0" presId="urn:microsoft.com/office/officeart/2008/layout/LinedList"/>
    <dgm:cxn modelId="{29F835AE-15B5-45DB-8D7B-67D88FBD2D84}" type="presParOf" srcId="{D47E0D56-CEB2-4F37-BD5B-BE1D6E4958A3}" destId="{A19B3EB4-1C16-4270-B7A9-34E8CA6C6922}" srcOrd="4" destOrd="0" presId="urn:microsoft.com/office/officeart/2008/layout/LinedList"/>
    <dgm:cxn modelId="{E5D9B4FE-8ADB-47B2-A48A-A5638EEB0B3A}" type="presParOf" srcId="{A19B3EB4-1C16-4270-B7A9-34E8CA6C6922}" destId="{96CAA633-EE1A-48C4-B9C0-FBDDB599CD58}" srcOrd="0" destOrd="0" presId="urn:microsoft.com/office/officeart/2008/layout/LinedList"/>
    <dgm:cxn modelId="{487E6FA7-B951-4A76-AF8C-FDFDB8EAEBA6}" type="presParOf" srcId="{A19B3EB4-1C16-4270-B7A9-34E8CA6C6922}" destId="{2E11CAF9-8189-4EE3-BA9C-490122C3625C}" srcOrd="1" destOrd="0" presId="urn:microsoft.com/office/officeart/2008/layout/LinedList"/>
    <dgm:cxn modelId="{ECCE75D8-B043-475F-B255-73A7FEB75986}" type="presParOf" srcId="{A19B3EB4-1C16-4270-B7A9-34E8CA6C6922}" destId="{0115CB3B-1E83-47E7-A472-DB9CABE94C70}" srcOrd="2" destOrd="0" presId="urn:microsoft.com/office/officeart/2008/layout/LinedList"/>
    <dgm:cxn modelId="{DDC57EC6-9AE7-4A8C-B558-115CCF80A44B}" type="presParOf" srcId="{D47E0D56-CEB2-4F37-BD5B-BE1D6E4958A3}" destId="{70B0057D-3D6F-4234-BB7A-F25C9A02FC5E}" srcOrd="5" destOrd="0" presId="urn:microsoft.com/office/officeart/2008/layout/LinedList"/>
    <dgm:cxn modelId="{A627C4C3-F224-4CF2-A955-40704551F7BE}" type="presParOf" srcId="{D47E0D56-CEB2-4F37-BD5B-BE1D6E4958A3}" destId="{57A1F8CB-A797-47FC-BE29-F026E9F3D68B}" srcOrd="6" destOrd="0" presId="urn:microsoft.com/office/officeart/2008/layout/LinedList"/>
    <dgm:cxn modelId="{CC03D726-9DC9-4BF0-A62F-2575344C8ACC}" type="presParOf" srcId="{D47E0D56-CEB2-4F37-BD5B-BE1D6E4958A3}" destId="{11BA0E39-BE71-4ABC-8CA2-D76C447212EF}" srcOrd="7" destOrd="0" presId="urn:microsoft.com/office/officeart/2008/layout/LinedList"/>
    <dgm:cxn modelId="{61D9213D-4302-4A95-8100-26AA884259AD}" type="presParOf" srcId="{11BA0E39-BE71-4ABC-8CA2-D76C447212EF}" destId="{0C134A93-DE3A-4077-B619-D00DFF006EDE}" srcOrd="0" destOrd="0" presId="urn:microsoft.com/office/officeart/2008/layout/LinedList"/>
    <dgm:cxn modelId="{1E2D6538-76CD-4F6F-89DC-8ABF133FE289}" type="presParOf" srcId="{11BA0E39-BE71-4ABC-8CA2-D76C447212EF}" destId="{37622CFA-CE69-41A4-81BE-70CAB31401CA}" srcOrd="1" destOrd="0" presId="urn:microsoft.com/office/officeart/2008/layout/LinedList"/>
    <dgm:cxn modelId="{55892DB7-8F05-4DF6-9872-13D50C7C97DA}" type="presParOf" srcId="{11BA0E39-BE71-4ABC-8CA2-D76C447212EF}" destId="{E6B67FC3-86D0-4136-84FD-655C8D036D75}" srcOrd="2" destOrd="0" presId="urn:microsoft.com/office/officeart/2008/layout/LinedList"/>
    <dgm:cxn modelId="{818CE0C1-A25B-42D6-9E72-E225A98AD97B}" type="presParOf" srcId="{D47E0D56-CEB2-4F37-BD5B-BE1D6E4958A3}" destId="{ABD31382-4716-474D-88AD-981C64E8663C}" srcOrd="8" destOrd="0" presId="urn:microsoft.com/office/officeart/2008/layout/LinedList"/>
    <dgm:cxn modelId="{4AC5FB40-B19B-413E-893A-F1CF96715C7C}" type="presParOf" srcId="{D47E0D56-CEB2-4F37-BD5B-BE1D6E4958A3}" destId="{54FB7FF2-D2DE-4BBD-A513-50EEE627DC97}" srcOrd="9" destOrd="0" presId="urn:microsoft.com/office/officeart/2008/layout/Lin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B8547C-585C-4A1C-BD00-386BF370E1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3F9E31E-D902-4BBD-9B7D-B43DEE9BFA6B}">
      <dgm:prSet custT="1"/>
      <dgm:spPr/>
      <dgm:t>
        <a:bodyPr/>
        <a:lstStyle/>
        <a:p>
          <a:r>
            <a:rPr lang="en-US" sz="2000" dirty="0"/>
            <a:t>Parental substance use training is now firmly embedded within Stockport’s safeguarding training offer.</a:t>
          </a:r>
        </a:p>
      </dgm:t>
    </dgm:pt>
    <dgm:pt modelId="{BFA8E9AF-0ABF-4449-9CF9-53CF21C26522}" type="parTrans" cxnId="{CE80F4E3-BC56-498E-8935-0782FCD85A93}">
      <dgm:prSet/>
      <dgm:spPr/>
      <dgm:t>
        <a:bodyPr/>
        <a:lstStyle/>
        <a:p>
          <a:endParaRPr lang="en-US" sz="2000"/>
        </a:p>
      </dgm:t>
    </dgm:pt>
    <dgm:pt modelId="{B09C2521-A196-4E97-9CCA-6AC5A7C55A9B}" type="sibTrans" cxnId="{CE80F4E3-BC56-498E-8935-0782FCD85A93}">
      <dgm:prSet/>
      <dgm:spPr/>
      <dgm:t>
        <a:bodyPr/>
        <a:lstStyle/>
        <a:p>
          <a:endParaRPr lang="en-US" sz="2000"/>
        </a:p>
      </dgm:t>
    </dgm:pt>
    <dgm:pt modelId="{3D3A5326-60A4-43D1-9CBF-0317A995FABF}">
      <dgm:prSet custT="1"/>
      <dgm:spPr/>
      <dgm:t>
        <a:bodyPr/>
        <a:lstStyle/>
        <a:p>
          <a:r>
            <a:rPr lang="en-US" sz="2000"/>
            <a:t>Changes to localised data, ensuring this group of children are no longer hidden behind generalised categories of harm </a:t>
          </a:r>
        </a:p>
      </dgm:t>
    </dgm:pt>
    <dgm:pt modelId="{D9CA711C-9C3D-4F13-AD8B-A0459D4A7DA2}" type="parTrans" cxnId="{CE6F561F-F67F-49B2-84A2-9E0BE3DA8116}">
      <dgm:prSet/>
      <dgm:spPr/>
      <dgm:t>
        <a:bodyPr/>
        <a:lstStyle/>
        <a:p>
          <a:endParaRPr lang="en-US" sz="2000"/>
        </a:p>
      </dgm:t>
    </dgm:pt>
    <dgm:pt modelId="{40FF0CD0-D959-4C84-9F87-CA7848C9C0A2}" type="sibTrans" cxnId="{CE6F561F-F67F-49B2-84A2-9E0BE3DA8116}">
      <dgm:prSet/>
      <dgm:spPr/>
      <dgm:t>
        <a:bodyPr/>
        <a:lstStyle/>
        <a:p>
          <a:endParaRPr lang="en-US" sz="2000"/>
        </a:p>
      </dgm:t>
    </dgm:pt>
    <dgm:pt modelId="{D9F13D05-FBAE-4C32-9C76-F2F2F999DDC1}">
      <dgm:prSet custT="1"/>
      <dgm:spPr/>
      <dgm:t>
        <a:bodyPr/>
        <a:lstStyle/>
        <a:p>
          <a:r>
            <a:rPr lang="en-US" sz="2000" dirty="0"/>
            <a:t>Parental substance use safeguarding training delivered across the Northwest (England)</a:t>
          </a:r>
        </a:p>
      </dgm:t>
    </dgm:pt>
    <dgm:pt modelId="{8B4B7DD8-4F5E-49A6-AB4C-14844F4046C0}" type="parTrans" cxnId="{277423B8-C593-40AF-87B3-172177D816FB}">
      <dgm:prSet/>
      <dgm:spPr/>
      <dgm:t>
        <a:bodyPr/>
        <a:lstStyle/>
        <a:p>
          <a:endParaRPr lang="en-US" sz="2000"/>
        </a:p>
      </dgm:t>
    </dgm:pt>
    <dgm:pt modelId="{3B4491C5-BFC5-4B51-8F48-E4B5D152C521}" type="sibTrans" cxnId="{277423B8-C593-40AF-87B3-172177D816FB}">
      <dgm:prSet/>
      <dgm:spPr/>
      <dgm:t>
        <a:bodyPr/>
        <a:lstStyle/>
        <a:p>
          <a:endParaRPr lang="en-US" sz="2000"/>
        </a:p>
      </dgm:t>
    </dgm:pt>
    <dgm:pt modelId="{0C22E75A-6761-4118-99B1-AE892E4AF185}">
      <dgm:prSet custT="1"/>
      <dgm:spPr/>
      <dgm:t>
        <a:bodyPr/>
        <a:lstStyle/>
        <a:p>
          <a:r>
            <a:rPr lang="en-US" sz="2000" dirty="0"/>
            <a:t>Webinar for MMU- Substance Use and Associated </a:t>
          </a:r>
          <a:r>
            <a:rPr lang="en-US" sz="2000" dirty="0" err="1"/>
            <a:t>Behaviours</a:t>
          </a:r>
          <a:r>
            <a:rPr lang="en-US" sz="2000" dirty="0"/>
            <a:t> research Centre- reaching over 300 researchers and practitioners</a:t>
          </a:r>
        </a:p>
      </dgm:t>
    </dgm:pt>
    <dgm:pt modelId="{49329200-CAFC-42C5-A32C-5309E48F3271}" type="parTrans" cxnId="{A2A949F4-6C38-41BD-81F8-1B3D7918A10A}">
      <dgm:prSet/>
      <dgm:spPr/>
      <dgm:t>
        <a:bodyPr/>
        <a:lstStyle/>
        <a:p>
          <a:endParaRPr lang="en-US" sz="2000"/>
        </a:p>
      </dgm:t>
    </dgm:pt>
    <dgm:pt modelId="{313B5D76-B0B3-458E-839B-04B3ED71D8F3}" type="sibTrans" cxnId="{A2A949F4-6C38-41BD-81F8-1B3D7918A10A}">
      <dgm:prSet/>
      <dgm:spPr/>
      <dgm:t>
        <a:bodyPr/>
        <a:lstStyle/>
        <a:p>
          <a:endParaRPr lang="en-US" sz="2000"/>
        </a:p>
      </dgm:t>
    </dgm:pt>
    <dgm:pt modelId="{E86AB2A2-7713-44CD-8C32-D2761F35C418}">
      <dgm:prSet custT="1"/>
      <dgm:spPr/>
      <dgm:t>
        <a:bodyPr/>
        <a:lstStyle/>
        <a:p>
          <a:r>
            <a:rPr lang="en-US" sz="2000" dirty="0"/>
            <a:t>Making Research Count webinars, have reached over 600 social workers nationally</a:t>
          </a:r>
        </a:p>
      </dgm:t>
    </dgm:pt>
    <dgm:pt modelId="{F70BDE5B-9E3B-48F7-893A-42671CC9084B}" type="parTrans" cxnId="{9086427D-F5AC-417F-B658-5C81FB80E727}">
      <dgm:prSet/>
      <dgm:spPr/>
      <dgm:t>
        <a:bodyPr/>
        <a:lstStyle/>
        <a:p>
          <a:endParaRPr lang="en-US" sz="2000"/>
        </a:p>
      </dgm:t>
    </dgm:pt>
    <dgm:pt modelId="{314FFBB2-2322-4606-8E58-134FC1497121}" type="sibTrans" cxnId="{9086427D-F5AC-417F-B658-5C81FB80E727}">
      <dgm:prSet/>
      <dgm:spPr/>
      <dgm:t>
        <a:bodyPr/>
        <a:lstStyle/>
        <a:p>
          <a:endParaRPr lang="en-US" sz="2000"/>
        </a:p>
      </dgm:t>
    </dgm:pt>
    <dgm:pt modelId="{A456D8B3-68CD-4933-897B-3A2EA2B83068}">
      <dgm:prSet custT="1"/>
      <dgm:spPr/>
      <dgm:t>
        <a:bodyPr/>
        <a:lstStyle/>
        <a:p>
          <a:r>
            <a:rPr lang="en-US" sz="2000" dirty="0"/>
            <a:t>MMU social work department - inclusion of this thesis and BASW guide to inform design and delivery of parental substance use module </a:t>
          </a:r>
        </a:p>
      </dgm:t>
    </dgm:pt>
    <dgm:pt modelId="{2317DBD1-64A1-4E25-9C26-D945D9D6F5F9}" type="parTrans" cxnId="{44608ECB-7424-46BB-BA1E-508830756C29}">
      <dgm:prSet/>
      <dgm:spPr/>
      <dgm:t>
        <a:bodyPr/>
        <a:lstStyle/>
        <a:p>
          <a:endParaRPr lang="en-US" sz="2000"/>
        </a:p>
      </dgm:t>
    </dgm:pt>
    <dgm:pt modelId="{89EA2700-575C-441A-B56C-91B362152A72}" type="sibTrans" cxnId="{44608ECB-7424-46BB-BA1E-508830756C29}">
      <dgm:prSet/>
      <dgm:spPr/>
      <dgm:t>
        <a:bodyPr/>
        <a:lstStyle/>
        <a:p>
          <a:endParaRPr lang="en-US" sz="2000"/>
        </a:p>
      </dgm:t>
    </dgm:pt>
    <dgm:pt modelId="{F1A80F9C-0C18-4CAA-98CA-C093301C3976}">
      <dgm:prSet custT="1"/>
      <dgm:spPr/>
      <dgm:t>
        <a:bodyPr/>
        <a:lstStyle/>
        <a:p>
          <a:endParaRPr lang="en-US" sz="2000" dirty="0"/>
        </a:p>
      </dgm:t>
    </dgm:pt>
    <dgm:pt modelId="{D371097E-D40B-450F-A17D-E8C7CFCA7944}" type="parTrans" cxnId="{0DC04748-053D-49AE-830A-ED6E7CC1AAB3}">
      <dgm:prSet/>
      <dgm:spPr/>
      <dgm:t>
        <a:bodyPr/>
        <a:lstStyle/>
        <a:p>
          <a:endParaRPr lang="en-US" sz="2000"/>
        </a:p>
      </dgm:t>
    </dgm:pt>
    <dgm:pt modelId="{68B2E5ED-0745-4B30-92EF-7727C946AB74}" type="sibTrans" cxnId="{0DC04748-053D-49AE-830A-ED6E7CC1AAB3}">
      <dgm:prSet/>
      <dgm:spPr/>
      <dgm:t>
        <a:bodyPr/>
        <a:lstStyle/>
        <a:p>
          <a:endParaRPr lang="en-US" sz="2000"/>
        </a:p>
      </dgm:t>
    </dgm:pt>
    <dgm:pt modelId="{14E607AD-2B74-488D-AED0-4BDF5DA5DF71}" type="pres">
      <dgm:prSet presAssocID="{27B8547C-585C-4A1C-BD00-386BF370E13D}" presName="vert0" presStyleCnt="0">
        <dgm:presLayoutVars>
          <dgm:dir/>
          <dgm:animOne val="branch"/>
          <dgm:animLvl val="lvl"/>
        </dgm:presLayoutVars>
      </dgm:prSet>
      <dgm:spPr/>
    </dgm:pt>
    <dgm:pt modelId="{0B7904D1-BF5D-4357-8286-1743F488DD87}" type="pres">
      <dgm:prSet presAssocID="{03F9E31E-D902-4BBD-9B7D-B43DEE9BFA6B}" presName="thickLine" presStyleLbl="alignNode1" presStyleIdx="0" presStyleCnt="7"/>
      <dgm:spPr/>
    </dgm:pt>
    <dgm:pt modelId="{AACA6A16-6DD3-4749-8C86-B29DC5E47E88}" type="pres">
      <dgm:prSet presAssocID="{03F9E31E-D902-4BBD-9B7D-B43DEE9BFA6B}" presName="horz1" presStyleCnt="0"/>
      <dgm:spPr/>
    </dgm:pt>
    <dgm:pt modelId="{59E119EC-E834-452E-BB36-DC90B51AECE0}" type="pres">
      <dgm:prSet presAssocID="{03F9E31E-D902-4BBD-9B7D-B43DEE9BFA6B}" presName="tx1" presStyleLbl="revTx" presStyleIdx="0" presStyleCnt="7"/>
      <dgm:spPr/>
    </dgm:pt>
    <dgm:pt modelId="{D2C1AB92-A5D6-471A-B989-6DE7A7A8BB80}" type="pres">
      <dgm:prSet presAssocID="{03F9E31E-D902-4BBD-9B7D-B43DEE9BFA6B}" presName="vert1" presStyleCnt="0"/>
      <dgm:spPr/>
    </dgm:pt>
    <dgm:pt modelId="{FB9A92F9-141B-4154-B24F-038F98FCA057}" type="pres">
      <dgm:prSet presAssocID="{3D3A5326-60A4-43D1-9CBF-0317A995FABF}" presName="thickLine" presStyleLbl="alignNode1" presStyleIdx="1" presStyleCnt="7"/>
      <dgm:spPr/>
    </dgm:pt>
    <dgm:pt modelId="{C4B4551D-51BC-48C4-821D-33B984B828E4}" type="pres">
      <dgm:prSet presAssocID="{3D3A5326-60A4-43D1-9CBF-0317A995FABF}" presName="horz1" presStyleCnt="0"/>
      <dgm:spPr/>
    </dgm:pt>
    <dgm:pt modelId="{80B862BE-E6FC-4404-8668-7A450FB2CC15}" type="pres">
      <dgm:prSet presAssocID="{3D3A5326-60A4-43D1-9CBF-0317A995FABF}" presName="tx1" presStyleLbl="revTx" presStyleIdx="1" presStyleCnt="7"/>
      <dgm:spPr/>
    </dgm:pt>
    <dgm:pt modelId="{0AF3EF23-DAA4-4D61-93F1-657052544920}" type="pres">
      <dgm:prSet presAssocID="{3D3A5326-60A4-43D1-9CBF-0317A995FABF}" presName="vert1" presStyleCnt="0"/>
      <dgm:spPr/>
    </dgm:pt>
    <dgm:pt modelId="{3C3155C9-D34C-43CC-96F6-D2DBED5BC22D}" type="pres">
      <dgm:prSet presAssocID="{D9F13D05-FBAE-4C32-9C76-F2F2F999DDC1}" presName="thickLine" presStyleLbl="alignNode1" presStyleIdx="2" presStyleCnt="7"/>
      <dgm:spPr/>
    </dgm:pt>
    <dgm:pt modelId="{AD29B72E-746F-4194-A5F5-E655C20831DE}" type="pres">
      <dgm:prSet presAssocID="{D9F13D05-FBAE-4C32-9C76-F2F2F999DDC1}" presName="horz1" presStyleCnt="0"/>
      <dgm:spPr/>
    </dgm:pt>
    <dgm:pt modelId="{D0BD621B-3944-4163-88AC-84E24F018864}" type="pres">
      <dgm:prSet presAssocID="{D9F13D05-FBAE-4C32-9C76-F2F2F999DDC1}" presName="tx1" presStyleLbl="revTx" presStyleIdx="2" presStyleCnt="7"/>
      <dgm:spPr/>
    </dgm:pt>
    <dgm:pt modelId="{D3855851-C304-432F-B0EA-341A7B8DB8D7}" type="pres">
      <dgm:prSet presAssocID="{D9F13D05-FBAE-4C32-9C76-F2F2F999DDC1}" presName="vert1" presStyleCnt="0"/>
      <dgm:spPr/>
    </dgm:pt>
    <dgm:pt modelId="{E8434D87-F451-494F-A69B-54C1B976530E}" type="pres">
      <dgm:prSet presAssocID="{0C22E75A-6761-4118-99B1-AE892E4AF185}" presName="thickLine" presStyleLbl="alignNode1" presStyleIdx="3" presStyleCnt="7"/>
      <dgm:spPr/>
    </dgm:pt>
    <dgm:pt modelId="{81F39D78-6E14-45B2-AC8C-C47656A11F42}" type="pres">
      <dgm:prSet presAssocID="{0C22E75A-6761-4118-99B1-AE892E4AF185}" presName="horz1" presStyleCnt="0"/>
      <dgm:spPr/>
    </dgm:pt>
    <dgm:pt modelId="{8B33AAF4-2C12-4222-A755-9E73D63BC9BE}" type="pres">
      <dgm:prSet presAssocID="{0C22E75A-6761-4118-99B1-AE892E4AF185}" presName="tx1" presStyleLbl="revTx" presStyleIdx="3" presStyleCnt="7"/>
      <dgm:spPr/>
    </dgm:pt>
    <dgm:pt modelId="{871B96B2-9184-46B1-A32A-EDFAB8AB12AB}" type="pres">
      <dgm:prSet presAssocID="{0C22E75A-6761-4118-99B1-AE892E4AF185}" presName="vert1" presStyleCnt="0"/>
      <dgm:spPr/>
    </dgm:pt>
    <dgm:pt modelId="{AB0CE4AD-23AC-49EC-9C1E-3670F7EE2B87}" type="pres">
      <dgm:prSet presAssocID="{E86AB2A2-7713-44CD-8C32-D2761F35C418}" presName="thickLine" presStyleLbl="alignNode1" presStyleIdx="4" presStyleCnt="7"/>
      <dgm:spPr/>
    </dgm:pt>
    <dgm:pt modelId="{FC733A32-DA75-4E31-BA25-F77A23717D60}" type="pres">
      <dgm:prSet presAssocID="{E86AB2A2-7713-44CD-8C32-D2761F35C418}" presName="horz1" presStyleCnt="0"/>
      <dgm:spPr/>
    </dgm:pt>
    <dgm:pt modelId="{376A6F61-1609-4A2E-B0C1-4D41A2DA4855}" type="pres">
      <dgm:prSet presAssocID="{E86AB2A2-7713-44CD-8C32-D2761F35C418}" presName="tx1" presStyleLbl="revTx" presStyleIdx="4" presStyleCnt="7"/>
      <dgm:spPr/>
    </dgm:pt>
    <dgm:pt modelId="{F4EF5128-142C-4F85-AD0F-C0DD1F533741}" type="pres">
      <dgm:prSet presAssocID="{E86AB2A2-7713-44CD-8C32-D2761F35C418}" presName="vert1" presStyleCnt="0"/>
      <dgm:spPr/>
    </dgm:pt>
    <dgm:pt modelId="{F683057C-A1ED-4C62-BEF6-CF7EE588736A}" type="pres">
      <dgm:prSet presAssocID="{A456D8B3-68CD-4933-897B-3A2EA2B83068}" presName="thickLine" presStyleLbl="alignNode1" presStyleIdx="5" presStyleCnt="7"/>
      <dgm:spPr/>
    </dgm:pt>
    <dgm:pt modelId="{2CD454AC-4BC4-4C4F-A60C-E9EB63E95480}" type="pres">
      <dgm:prSet presAssocID="{A456D8B3-68CD-4933-897B-3A2EA2B83068}" presName="horz1" presStyleCnt="0"/>
      <dgm:spPr/>
    </dgm:pt>
    <dgm:pt modelId="{4C074059-D907-4AE9-A878-7242ECDA5B18}" type="pres">
      <dgm:prSet presAssocID="{A456D8B3-68CD-4933-897B-3A2EA2B83068}" presName="tx1" presStyleLbl="revTx" presStyleIdx="5" presStyleCnt="7" custScaleY="98466"/>
      <dgm:spPr/>
    </dgm:pt>
    <dgm:pt modelId="{554FC32D-C9FF-4BD1-BC84-A301C7ABBDC7}" type="pres">
      <dgm:prSet presAssocID="{A456D8B3-68CD-4933-897B-3A2EA2B83068}" presName="vert1" presStyleCnt="0"/>
      <dgm:spPr/>
    </dgm:pt>
    <dgm:pt modelId="{07853BEC-C3AB-4A54-B751-BAFC51293606}" type="pres">
      <dgm:prSet presAssocID="{F1A80F9C-0C18-4CAA-98CA-C093301C3976}" presName="thickLine" presStyleLbl="alignNode1" presStyleIdx="6" presStyleCnt="7"/>
      <dgm:spPr/>
    </dgm:pt>
    <dgm:pt modelId="{FBEB2661-5F3E-42F9-ABC6-A6EB0F59F227}" type="pres">
      <dgm:prSet presAssocID="{F1A80F9C-0C18-4CAA-98CA-C093301C3976}" presName="horz1" presStyleCnt="0"/>
      <dgm:spPr/>
    </dgm:pt>
    <dgm:pt modelId="{C38EE4EC-B082-45D3-A615-351DCC2223D0}" type="pres">
      <dgm:prSet presAssocID="{F1A80F9C-0C18-4CAA-98CA-C093301C3976}" presName="tx1" presStyleLbl="revTx" presStyleIdx="6" presStyleCnt="7" custLinFactNeighborX="137" custLinFactNeighborY="36425"/>
      <dgm:spPr/>
    </dgm:pt>
    <dgm:pt modelId="{C2ECFB79-5893-49C0-822D-42A953A7F784}" type="pres">
      <dgm:prSet presAssocID="{F1A80F9C-0C18-4CAA-98CA-C093301C3976}" presName="vert1" presStyleCnt="0"/>
      <dgm:spPr/>
    </dgm:pt>
  </dgm:ptLst>
  <dgm:cxnLst>
    <dgm:cxn modelId="{90B4231E-3FAD-4F38-B75F-4DE2B5D5B8D5}" type="presOf" srcId="{F1A80F9C-0C18-4CAA-98CA-C093301C3976}" destId="{C38EE4EC-B082-45D3-A615-351DCC2223D0}" srcOrd="0" destOrd="0" presId="urn:microsoft.com/office/officeart/2008/layout/LinedList"/>
    <dgm:cxn modelId="{CE6F561F-F67F-49B2-84A2-9E0BE3DA8116}" srcId="{27B8547C-585C-4A1C-BD00-386BF370E13D}" destId="{3D3A5326-60A4-43D1-9CBF-0317A995FABF}" srcOrd="1" destOrd="0" parTransId="{D9CA711C-9C3D-4F13-AD8B-A0459D4A7DA2}" sibTransId="{40FF0CD0-D959-4C84-9F87-CA7848C9C0A2}"/>
    <dgm:cxn modelId="{AFDB7D5B-6274-440F-AE24-6EE823E77EAE}" type="presOf" srcId="{0C22E75A-6761-4118-99B1-AE892E4AF185}" destId="{8B33AAF4-2C12-4222-A755-9E73D63BC9BE}" srcOrd="0" destOrd="0" presId="urn:microsoft.com/office/officeart/2008/layout/LinedList"/>
    <dgm:cxn modelId="{0DC04748-053D-49AE-830A-ED6E7CC1AAB3}" srcId="{27B8547C-585C-4A1C-BD00-386BF370E13D}" destId="{F1A80F9C-0C18-4CAA-98CA-C093301C3976}" srcOrd="6" destOrd="0" parTransId="{D371097E-D40B-450F-A17D-E8C7CFCA7944}" sibTransId="{68B2E5ED-0745-4B30-92EF-7727C946AB74}"/>
    <dgm:cxn modelId="{CC572373-DCF9-417C-A026-9F77969624DA}" type="presOf" srcId="{A456D8B3-68CD-4933-897B-3A2EA2B83068}" destId="{4C074059-D907-4AE9-A878-7242ECDA5B18}" srcOrd="0" destOrd="0" presId="urn:microsoft.com/office/officeart/2008/layout/LinedList"/>
    <dgm:cxn modelId="{9086427D-F5AC-417F-B658-5C81FB80E727}" srcId="{27B8547C-585C-4A1C-BD00-386BF370E13D}" destId="{E86AB2A2-7713-44CD-8C32-D2761F35C418}" srcOrd="4" destOrd="0" parTransId="{F70BDE5B-9E3B-48F7-893A-42671CC9084B}" sibTransId="{314FFBB2-2322-4606-8E58-134FC1497121}"/>
    <dgm:cxn modelId="{4579B381-62B2-4AED-9C20-460C678E41A5}" type="presOf" srcId="{3D3A5326-60A4-43D1-9CBF-0317A995FABF}" destId="{80B862BE-E6FC-4404-8668-7A450FB2CC15}" srcOrd="0" destOrd="0" presId="urn:microsoft.com/office/officeart/2008/layout/LinedList"/>
    <dgm:cxn modelId="{3C1A589D-16A1-425B-A4BD-DB1161655F4B}" type="presOf" srcId="{D9F13D05-FBAE-4C32-9C76-F2F2F999DDC1}" destId="{D0BD621B-3944-4163-88AC-84E24F018864}" srcOrd="0" destOrd="0" presId="urn:microsoft.com/office/officeart/2008/layout/LinedList"/>
    <dgm:cxn modelId="{800DC7A5-6983-4AF6-8EA8-D48032BC8168}" type="presOf" srcId="{27B8547C-585C-4A1C-BD00-386BF370E13D}" destId="{14E607AD-2B74-488D-AED0-4BDF5DA5DF71}" srcOrd="0" destOrd="0" presId="urn:microsoft.com/office/officeart/2008/layout/LinedList"/>
    <dgm:cxn modelId="{277423B8-C593-40AF-87B3-172177D816FB}" srcId="{27B8547C-585C-4A1C-BD00-386BF370E13D}" destId="{D9F13D05-FBAE-4C32-9C76-F2F2F999DDC1}" srcOrd="2" destOrd="0" parTransId="{8B4B7DD8-4F5E-49A6-AB4C-14844F4046C0}" sibTransId="{3B4491C5-BFC5-4B51-8F48-E4B5D152C521}"/>
    <dgm:cxn modelId="{EF80B4C9-6706-41D8-A164-E48B39ED228F}" type="presOf" srcId="{E86AB2A2-7713-44CD-8C32-D2761F35C418}" destId="{376A6F61-1609-4A2E-B0C1-4D41A2DA4855}" srcOrd="0" destOrd="0" presId="urn:microsoft.com/office/officeart/2008/layout/LinedList"/>
    <dgm:cxn modelId="{44608ECB-7424-46BB-BA1E-508830756C29}" srcId="{27B8547C-585C-4A1C-BD00-386BF370E13D}" destId="{A456D8B3-68CD-4933-897B-3A2EA2B83068}" srcOrd="5" destOrd="0" parTransId="{2317DBD1-64A1-4E25-9C26-D945D9D6F5F9}" sibTransId="{89EA2700-575C-441A-B56C-91B362152A72}"/>
    <dgm:cxn modelId="{01D6FFD8-1E79-4CC4-94EE-7C38D98DC10C}" type="presOf" srcId="{03F9E31E-D902-4BBD-9B7D-B43DEE9BFA6B}" destId="{59E119EC-E834-452E-BB36-DC90B51AECE0}" srcOrd="0" destOrd="0" presId="urn:microsoft.com/office/officeart/2008/layout/LinedList"/>
    <dgm:cxn modelId="{CE80F4E3-BC56-498E-8935-0782FCD85A93}" srcId="{27B8547C-585C-4A1C-BD00-386BF370E13D}" destId="{03F9E31E-D902-4BBD-9B7D-B43DEE9BFA6B}" srcOrd="0" destOrd="0" parTransId="{BFA8E9AF-0ABF-4449-9CF9-53CF21C26522}" sibTransId="{B09C2521-A196-4E97-9CCA-6AC5A7C55A9B}"/>
    <dgm:cxn modelId="{A2A949F4-6C38-41BD-81F8-1B3D7918A10A}" srcId="{27B8547C-585C-4A1C-BD00-386BF370E13D}" destId="{0C22E75A-6761-4118-99B1-AE892E4AF185}" srcOrd="3" destOrd="0" parTransId="{49329200-CAFC-42C5-A32C-5309E48F3271}" sibTransId="{313B5D76-B0B3-458E-839B-04B3ED71D8F3}"/>
    <dgm:cxn modelId="{E41FEB80-4CCB-48A8-9DBA-AAC5E3806D0C}" type="presParOf" srcId="{14E607AD-2B74-488D-AED0-4BDF5DA5DF71}" destId="{0B7904D1-BF5D-4357-8286-1743F488DD87}" srcOrd="0" destOrd="0" presId="urn:microsoft.com/office/officeart/2008/layout/LinedList"/>
    <dgm:cxn modelId="{9688B948-49A0-4EB8-AE8C-3D12308AB535}" type="presParOf" srcId="{14E607AD-2B74-488D-AED0-4BDF5DA5DF71}" destId="{AACA6A16-6DD3-4749-8C86-B29DC5E47E88}" srcOrd="1" destOrd="0" presId="urn:microsoft.com/office/officeart/2008/layout/LinedList"/>
    <dgm:cxn modelId="{3A963D11-4329-4399-AE90-547BD85735A5}" type="presParOf" srcId="{AACA6A16-6DD3-4749-8C86-B29DC5E47E88}" destId="{59E119EC-E834-452E-BB36-DC90B51AECE0}" srcOrd="0" destOrd="0" presId="urn:microsoft.com/office/officeart/2008/layout/LinedList"/>
    <dgm:cxn modelId="{59E74B4D-9A60-4F52-9489-2196BA036DE6}" type="presParOf" srcId="{AACA6A16-6DD3-4749-8C86-B29DC5E47E88}" destId="{D2C1AB92-A5D6-471A-B989-6DE7A7A8BB80}" srcOrd="1" destOrd="0" presId="urn:microsoft.com/office/officeart/2008/layout/LinedList"/>
    <dgm:cxn modelId="{45197B09-30C0-40E1-95F1-20B69AD4C7E6}" type="presParOf" srcId="{14E607AD-2B74-488D-AED0-4BDF5DA5DF71}" destId="{FB9A92F9-141B-4154-B24F-038F98FCA057}" srcOrd="2" destOrd="0" presId="urn:microsoft.com/office/officeart/2008/layout/LinedList"/>
    <dgm:cxn modelId="{762B6D3B-88BD-492C-BB24-4948B9397A4F}" type="presParOf" srcId="{14E607AD-2B74-488D-AED0-4BDF5DA5DF71}" destId="{C4B4551D-51BC-48C4-821D-33B984B828E4}" srcOrd="3" destOrd="0" presId="urn:microsoft.com/office/officeart/2008/layout/LinedList"/>
    <dgm:cxn modelId="{B21E37F3-B826-4E89-9785-E772F26C9D4B}" type="presParOf" srcId="{C4B4551D-51BC-48C4-821D-33B984B828E4}" destId="{80B862BE-E6FC-4404-8668-7A450FB2CC15}" srcOrd="0" destOrd="0" presId="urn:microsoft.com/office/officeart/2008/layout/LinedList"/>
    <dgm:cxn modelId="{B467395D-4D69-486B-BFF3-ECCCD7AE634E}" type="presParOf" srcId="{C4B4551D-51BC-48C4-821D-33B984B828E4}" destId="{0AF3EF23-DAA4-4D61-93F1-657052544920}" srcOrd="1" destOrd="0" presId="urn:microsoft.com/office/officeart/2008/layout/LinedList"/>
    <dgm:cxn modelId="{883D5298-4274-4FCC-8B23-49E8BF120FF0}" type="presParOf" srcId="{14E607AD-2B74-488D-AED0-4BDF5DA5DF71}" destId="{3C3155C9-D34C-43CC-96F6-D2DBED5BC22D}" srcOrd="4" destOrd="0" presId="urn:microsoft.com/office/officeart/2008/layout/LinedList"/>
    <dgm:cxn modelId="{C9699CA7-321F-4A9A-80A6-8825297D0919}" type="presParOf" srcId="{14E607AD-2B74-488D-AED0-4BDF5DA5DF71}" destId="{AD29B72E-746F-4194-A5F5-E655C20831DE}" srcOrd="5" destOrd="0" presId="urn:microsoft.com/office/officeart/2008/layout/LinedList"/>
    <dgm:cxn modelId="{1716DE24-6E63-43EE-9759-63DC621BE52A}" type="presParOf" srcId="{AD29B72E-746F-4194-A5F5-E655C20831DE}" destId="{D0BD621B-3944-4163-88AC-84E24F018864}" srcOrd="0" destOrd="0" presId="urn:microsoft.com/office/officeart/2008/layout/LinedList"/>
    <dgm:cxn modelId="{354EB2F5-EE96-49B9-BDDA-AC0044A0A29F}" type="presParOf" srcId="{AD29B72E-746F-4194-A5F5-E655C20831DE}" destId="{D3855851-C304-432F-B0EA-341A7B8DB8D7}" srcOrd="1" destOrd="0" presId="urn:microsoft.com/office/officeart/2008/layout/LinedList"/>
    <dgm:cxn modelId="{16486A26-F9EB-4B49-BD26-0376DE3EE2DD}" type="presParOf" srcId="{14E607AD-2B74-488D-AED0-4BDF5DA5DF71}" destId="{E8434D87-F451-494F-A69B-54C1B976530E}" srcOrd="6" destOrd="0" presId="urn:microsoft.com/office/officeart/2008/layout/LinedList"/>
    <dgm:cxn modelId="{39B8AA56-09A2-438B-A1E2-BEA736D890EB}" type="presParOf" srcId="{14E607AD-2B74-488D-AED0-4BDF5DA5DF71}" destId="{81F39D78-6E14-45B2-AC8C-C47656A11F42}" srcOrd="7" destOrd="0" presId="urn:microsoft.com/office/officeart/2008/layout/LinedList"/>
    <dgm:cxn modelId="{BF1DDAD0-C898-47E8-80EB-12CEDBB4D5DB}" type="presParOf" srcId="{81F39D78-6E14-45B2-AC8C-C47656A11F42}" destId="{8B33AAF4-2C12-4222-A755-9E73D63BC9BE}" srcOrd="0" destOrd="0" presId="urn:microsoft.com/office/officeart/2008/layout/LinedList"/>
    <dgm:cxn modelId="{3F341653-F9B4-421A-91E5-7A10ABE8691F}" type="presParOf" srcId="{81F39D78-6E14-45B2-AC8C-C47656A11F42}" destId="{871B96B2-9184-46B1-A32A-EDFAB8AB12AB}" srcOrd="1" destOrd="0" presId="urn:microsoft.com/office/officeart/2008/layout/LinedList"/>
    <dgm:cxn modelId="{81636D2A-8C6A-47D9-A005-ACC24DE05ACF}" type="presParOf" srcId="{14E607AD-2B74-488D-AED0-4BDF5DA5DF71}" destId="{AB0CE4AD-23AC-49EC-9C1E-3670F7EE2B87}" srcOrd="8" destOrd="0" presId="urn:microsoft.com/office/officeart/2008/layout/LinedList"/>
    <dgm:cxn modelId="{5446CE2A-A815-4D07-BD7B-5CB8E43CF43F}" type="presParOf" srcId="{14E607AD-2B74-488D-AED0-4BDF5DA5DF71}" destId="{FC733A32-DA75-4E31-BA25-F77A23717D60}" srcOrd="9" destOrd="0" presId="urn:microsoft.com/office/officeart/2008/layout/LinedList"/>
    <dgm:cxn modelId="{54FD3FE6-A0F6-410B-A35A-EAA07E1F6EFA}" type="presParOf" srcId="{FC733A32-DA75-4E31-BA25-F77A23717D60}" destId="{376A6F61-1609-4A2E-B0C1-4D41A2DA4855}" srcOrd="0" destOrd="0" presId="urn:microsoft.com/office/officeart/2008/layout/LinedList"/>
    <dgm:cxn modelId="{70285A28-53F3-4149-8751-3C37289C3860}" type="presParOf" srcId="{FC733A32-DA75-4E31-BA25-F77A23717D60}" destId="{F4EF5128-142C-4F85-AD0F-C0DD1F533741}" srcOrd="1" destOrd="0" presId="urn:microsoft.com/office/officeart/2008/layout/LinedList"/>
    <dgm:cxn modelId="{02ED14D9-CEA4-4D15-9CB6-60DC4F55CCBB}" type="presParOf" srcId="{14E607AD-2B74-488D-AED0-4BDF5DA5DF71}" destId="{F683057C-A1ED-4C62-BEF6-CF7EE588736A}" srcOrd="10" destOrd="0" presId="urn:microsoft.com/office/officeart/2008/layout/LinedList"/>
    <dgm:cxn modelId="{A030D3B8-AABD-4CA4-963B-4512A8D3B47E}" type="presParOf" srcId="{14E607AD-2B74-488D-AED0-4BDF5DA5DF71}" destId="{2CD454AC-4BC4-4C4F-A60C-E9EB63E95480}" srcOrd="11" destOrd="0" presId="urn:microsoft.com/office/officeart/2008/layout/LinedList"/>
    <dgm:cxn modelId="{2A09ED66-4944-41DD-A2C2-0AE050640F2A}" type="presParOf" srcId="{2CD454AC-4BC4-4C4F-A60C-E9EB63E95480}" destId="{4C074059-D907-4AE9-A878-7242ECDA5B18}" srcOrd="0" destOrd="0" presId="urn:microsoft.com/office/officeart/2008/layout/LinedList"/>
    <dgm:cxn modelId="{F01DB821-A332-4DC0-A949-7A6366ABE772}" type="presParOf" srcId="{2CD454AC-4BC4-4C4F-A60C-E9EB63E95480}" destId="{554FC32D-C9FF-4BD1-BC84-A301C7ABBDC7}" srcOrd="1" destOrd="0" presId="urn:microsoft.com/office/officeart/2008/layout/LinedList"/>
    <dgm:cxn modelId="{A7DA708B-96B6-4364-8C53-3AF078471817}" type="presParOf" srcId="{14E607AD-2B74-488D-AED0-4BDF5DA5DF71}" destId="{07853BEC-C3AB-4A54-B751-BAFC51293606}" srcOrd="12" destOrd="0" presId="urn:microsoft.com/office/officeart/2008/layout/LinedList"/>
    <dgm:cxn modelId="{9D64D140-EE61-4D1F-B82C-79A8DF711782}" type="presParOf" srcId="{14E607AD-2B74-488D-AED0-4BDF5DA5DF71}" destId="{FBEB2661-5F3E-42F9-ABC6-A6EB0F59F227}" srcOrd="13" destOrd="0" presId="urn:microsoft.com/office/officeart/2008/layout/LinedList"/>
    <dgm:cxn modelId="{1BC6AE94-B0BF-4EB0-998A-6DDBCE9E46D0}" type="presParOf" srcId="{FBEB2661-5F3E-42F9-ABC6-A6EB0F59F227}" destId="{C38EE4EC-B082-45D3-A615-351DCC2223D0}" srcOrd="0" destOrd="0" presId="urn:microsoft.com/office/officeart/2008/layout/LinedList"/>
    <dgm:cxn modelId="{2963B90B-DE47-4CDA-8034-8372C422D243}" type="presParOf" srcId="{FBEB2661-5F3E-42F9-ABC6-A6EB0F59F227}" destId="{C2ECFB79-5893-49C0-822D-42A953A7F78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B712C-C827-4EA6-A9EF-809647A9A5D6}">
      <dsp:nvSpPr>
        <dsp:cNvPr id="0" name=""/>
        <dsp:cNvSpPr/>
      </dsp:nvSpPr>
      <dsp:spPr>
        <a:xfrm>
          <a:off x="1017948" y="779828"/>
          <a:ext cx="5203103" cy="5203103"/>
        </a:xfrm>
        <a:prstGeom prst="blockArc">
          <a:avLst>
            <a:gd name="adj1" fmla="val 10800000"/>
            <a:gd name="adj2" fmla="val 16200000"/>
            <a:gd name="adj3" fmla="val 4643"/>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D24AF4-D43A-48C7-91A1-80F4799DC96B}">
      <dsp:nvSpPr>
        <dsp:cNvPr id="0" name=""/>
        <dsp:cNvSpPr/>
      </dsp:nvSpPr>
      <dsp:spPr>
        <a:xfrm>
          <a:off x="1017948" y="779828"/>
          <a:ext cx="5203103" cy="5203103"/>
        </a:xfrm>
        <a:prstGeom prst="blockArc">
          <a:avLst>
            <a:gd name="adj1" fmla="val 5400000"/>
            <a:gd name="adj2" fmla="val 10800000"/>
            <a:gd name="adj3" fmla="val 4643"/>
          </a:avLst>
        </a:prstGeom>
        <a:solidFill>
          <a:schemeClr val="accent5">
            <a:hueOff val="-4505695"/>
            <a:satOff val="-11613"/>
            <a:lumOff val="-78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9FA8923-E72F-4739-A903-C24189454620}">
      <dsp:nvSpPr>
        <dsp:cNvPr id="0" name=""/>
        <dsp:cNvSpPr/>
      </dsp:nvSpPr>
      <dsp:spPr>
        <a:xfrm>
          <a:off x="1017948" y="779828"/>
          <a:ext cx="5203103" cy="5203103"/>
        </a:xfrm>
        <a:prstGeom prst="blockArc">
          <a:avLst>
            <a:gd name="adj1" fmla="val 0"/>
            <a:gd name="adj2" fmla="val 5400000"/>
            <a:gd name="adj3" fmla="val 4643"/>
          </a:avLst>
        </a:prstGeom>
        <a:solidFill>
          <a:schemeClr val="accent5">
            <a:hueOff val="-2252848"/>
            <a:satOff val="-5806"/>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6F948A-7F18-4228-8BD8-2D1708E0426A}">
      <dsp:nvSpPr>
        <dsp:cNvPr id="0" name=""/>
        <dsp:cNvSpPr/>
      </dsp:nvSpPr>
      <dsp:spPr>
        <a:xfrm>
          <a:off x="1017948" y="779828"/>
          <a:ext cx="5203103" cy="5203103"/>
        </a:xfrm>
        <a:prstGeom prst="blockArc">
          <a:avLst>
            <a:gd name="adj1" fmla="val 16200000"/>
            <a:gd name="adj2" fmla="val 0"/>
            <a:gd name="adj3" fmla="val 4643"/>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054C255-99D2-4B06-9659-54F1065E4D83}">
      <dsp:nvSpPr>
        <dsp:cNvPr id="0" name=""/>
        <dsp:cNvSpPr/>
      </dsp:nvSpPr>
      <dsp:spPr>
        <a:xfrm>
          <a:off x="2421247" y="2183128"/>
          <a:ext cx="2396504" cy="239650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t>The needs of these children are too great, they and their parents, need and deserve better </a:t>
          </a:r>
        </a:p>
      </dsp:txBody>
      <dsp:txXfrm>
        <a:off x="2772207" y="2534088"/>
        <a:ext cx="1694584" cy="1694584"/>
      </dsp:txXfrm>
    </dsp:sp>
    <dsp:sp modelId="{65B77713-085E-48C1-A2EB-4ED8180EBAAE}">
      <dsp:nvSpPr>
        <dsp:cNvPr id="0" name=""/>
        <dsp:cNvSpPr/>
      </dsp:nvSpPr>
      <dsp:spPr>
        <a:xfrm>
          <a:off x="2780723" y="1444"/>
          <a:ext cx="1677553" cy="167755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t>Lived Experience</a:t>
          </a:r>
        </a:p>
      </dsp:txBody>
      <dsp:txXfrm>
        <a:off x="3026395" y="247116"/>
        <a:ext cx="1186209" cy="1186209"/>
      </dsp:txXfrm>
    </dsp:sp>
    <dsp:sp modelId="{6D0B22A3-1938-4F1A-91F4-21502A5453AC}">
      <dsp:nvSpPr>
        <dsp:cNvPr id="0" name=""/>
        <dsp:cNvSpPr/>
      </dsp:nvSpPr>
      <dsp:spPr>
        <a:xfrm>
          <a:off x="5321883" y="2542603"/>
          <a:ext cx="1677553" cy="1677553"/>
        </a:xfrm>
        <a:prstGeom prst="ellipse">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t>Social Work Practice</a:t>
          </a:r>
        </a:p>
      </dsp:txBody>
      <dsp:txXfrm>
        <a:off x="5567555" y="2788275"/>
        <a:ext cx="1186209" cy="1186209"/>
      </dsp:txXfrm>
    </dsp:sp>
    <dsp:sp modelId="{E707AC68-90BF-4476-B085-2A7B12642635}">
      <dsp:nvSpPr>
        <dsp:cNvPr id="0" name=""/>
        <dsp:cNvSpPr/>
      </dsp:nvSpPr>
      <dsp:spPr>
        <a:xfrm>
          <a:off x="2780723" y="5083763"/>
          <a:ext cx="1677553" cy="1677553"/>
        </a:xfrm>
        <a:prstGeom prst="ellipse">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t>PhD</a:t>
          </a:r>
        </a:p>
      </dsp:txBody>
      <dsp:txXfrm>
        <a:off x="3026395" y="5329435"/>
        <a:ext cx="1186209" cy="1186209"/>
      </dsp:txXfrm>
    </dsp:sp>
    <dsp:sp modelId="{18CD73DC-E68E-4118-82B3-0AE2509F016C}">
      <dsp:nvSpPr>
        <dsp:cNvPr id="0" name=""/>
        <dsp:cNvSpPr/>
      </dsp:nvSpPr>
      <dsp:spPr>
        <a:xfrm>
          <a:off x="239563" y="2542603"/>
          <a:ext cx="1677553" cy="1677553"/>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GB" sz="1900" b="1" kern="1200" dirty="0"/>
            <a:t>Practice Guide</a:t>
          </a:r>
        </a:p>
      </dsp:txBody>
      <dsp:txXfrm>
        <a:off x="485235" y="2788275"/>
        <a:ext cx="1186209" cy="11862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A81235-3614-4C85-BF50-D74DE5E27EC6}">
      <dsp:nvSpPr>
        <dsp:cNvPr id="0" name=""/>
        <dsp:cNvSpPr/>
      </dsp:nvSpPr>
      <dsp:spPr>
        <a:xfrm>
          <a:off x="0" y="0"/>
          <a:ext cx="110775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76A26A-5E57-4475-B10B-115A160D0DF4}">
      <dsp:nvSpPr>
        <dsp:cNvPr id="0" name=""/>
        <dsp:cNvSpPr/>
      </dsp:nvSpPr>
      <dsp:spPr>
        <a:xfrm>
          <a:off x="0" y="0"/>
          <a:ext cx="2215515" cy="43525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0970" tIns="140970" rIns="140970" bIns="140970" numCol="1" spcCol="1270" anchor="t" anchorCtr="0">
          <a:noAutofit/>
        </a:bodyPr>
        <a:lstStyle/>
        <a:p>
          <a:pPr marL="0" lvl="0" indent="0" algn="l" defTabSz="1644650">
            <a:lnSpc>
              <a:spcPct val="90000"/>
            </a:lnSpc>
            <a:spcBef>
              <a:spcPct val="0"/>
            </a:spcBef>
            <a:spcAft>
              <a:spcPct val="35000"/>
            </a:spcAft>
            <a:buNone/>
          </a:pPr>
          <a:r>
            <a:rPr lang="en-US" sz="3700" kern="1200"/>
            <a:t>Research Questions</a:t>
          </a:r>
        </a:p>
      </dsp:txBody>
      <dsp:txXfrm>
        <a:off x="0" y="0"/>
        <a:ext cx="2215515" cy="4352544"/>
      </dsp:txXfrm>
    </dsp:sp>
    <dsp:sp modelId="{D8831F19-721D-4141-8E1D-22F74E69F56D}">
      <dsp:nvSpPr>
        <dsp:cNvPr id="0" name=""/>
        <dsp:cNvSpPr/>
      </dsp:nvSpPr>
      <dsp:spPr>
        <a:xfrm>
          <a:off x="2381678" y="68008"/>
          <a:ext cx="8695896"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How do school aged children (aged 5-16) experience living with a parent who misuses substances?</a:t>
          </a:r>
        </a:p>
      </dsp:txBody>
      <dsp:txXfrm>
        <a:off x="2381678" y="68008"/>
        <a:ext cx="8695896" cy="1360170"/>
      </dsp:txXfrm>
    </dsp:sp>
    <dsp:sp modelId="{BA6BB4F2-DF35-438D-8BCE-A60C4D01D68F}">
      <dsp:nvSpPr>
        <dsp:cNvPr id="0" name=""/>
        <dsp:cNvSpPr/>
      </dsp:nvSpPr>
      <dsp:spPr>
        <a:xfrm>
          <a:off x="2215515" y="1428178"/>
          <a:ext cx="88620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11CAF9-8189-4EE3-BA9C-490122C3625C}">
      <dsp:nvSpPr>
        <dsp:cNvPr id="0" name=""/>
        <dsp:cNvSpPr/>
      </dsp:nvSpPr>
      <dsp:spPr>
        <a:xfrm>
          <a:off x="2381678" y="1496187"/>
          <a:ext cx="8695896"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What do children need in order to promote and strengthen their emotional resilience and enable them, when appropriate, to live safely with parents who misuse substances?</a:t>
          </a:r>
        </a:p>
      </dsp:txBody>
      <dsp:txXfrm>
        <a:off x="2381678" y="1496187"/>
        <a:ext cx="8695896" cy="1360170"/>
      </dsp:txXfrm>
    </dsp:sp>
    <dsp:sp modelId="{70B0057D-3D6F-4234-BB7A-F25C9A02FC5E}">
      <dsp:nvSpPr>
        <dsp:cNvPr id="0" name=""/>
        <dsp:cNvSpPr/>
      </dsp:nvSpPr>
      <dsp:spPr>
        <a:xfrm>
          <a:off x="2215515" y="2856356"/>
          <a:ext cx="88620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7622CFA-CE69-41A4-81BE-70CAB31401CA}">
      <dsp:nvSpPr>
        <dsp:cNvPr id="0" name=""/>
        <dsp:cNvSpPr/>
      </dsp:nvSpPr>
      <dsp:spPr>
        <a:xfrm>
          <a:off x="2381678" y="2924365"/>
          <a:ext cx="8695896" cy="1360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From the perspective of professionals what changes are considered to be necessary in relation to legislation, policy, training and practice to respond to the needs of these children?</a:t>
          </a:r>
        </a:p>
      </dsp:txBody>
      <dsp:txXfrm>
        <a:off x="2381678" y="2924365"/>
        <a:ext cx="8695896" cy="1360170"/>
      </dsp:txXfrm>
    </dsp:sp>
    <dsp:sp modelId="{ABD31382-4716-474D-88AD-981C64E8663C}">
      <dsp:nvSpPr>
        <dsp:cNvPr id="0" name=""/>
        <dsp:cNvSpPr/>
      </dsp:nvSpPr>
      <dsp:spPr>
        <a:xfrm>
          <a:off x="2215515" y="4284535"/>
          <a:ext cx="8862060"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7904D1-BF5D-4357-8286-1743F488DD87}">
      <dsp:nvSpPr>
        <dsp:cNvPr id="0" name=""/>
        <dsp:cNvSpPr/>
      </dsp:nvSpPr>
      <dsp:spPr>
        <a:xfrm>
          <a:off x="0" y="2325"/>
          <a:ext cx="69775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E119EC-E834-452E-BB36-DC90B51AECE0}">
      <dsp:nvSpPr>
        <dsp:cNvPr id="0" name=""/>
        <dsp:cNvSpPr/>
      </dsp:nvSpPr>
      <dsp:spPr>
        <a:xfrm>
          <a:off x="0" y="2325"/>
          <a:ext cx="6977523" cy="91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Parental substance use training is now firmly embedded within Stockport’s safeguarding training offer.</a:t>
          </a:r>
        </a:p>
      </dsp:txBody>
      <dsp:txXfrm>
        <a:off x="0" y="2325"/>
        <a:ext cx="6977523" cy="911650"/>
      </dsp:txXfrm>
    </dsp:sp>
    <dsp:sp modelId="{FB9A92F9-141B-4154-B24F-038F98FCA057}">
      <dsp:nvSpPr>
        <dsp:cNvPr id="0" name=""/>
        <dsp:cNvSpPr/>
      </dsp:nvSpPr>
      <dsp:spPr>
        <a:xfrm>
          <a:off x="0" y="913975"/>
          <a:ext cx="69775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B862BE-E6FC-4404-8668-7A450FB2CC15}">
      <dsp:nvSpPr>
        <dsp:cNvPr id="0" name=""/>
        <dsp:cNvSpPr/>
      </dsp:nvSpPr>
      <dsp:spPr>
        <a:xfrm>
          <a:off x="0" y="913975"/>
          <a:ext cx="6977523" cy="91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a:t>Changes to localised data, ensuring this group of children are no longer hidden behind generalised categories of harm </a:t>
          </a:r>
        </a:p>
      </dsp:txBody>
      <dsp:txXfrm>
        <a:off x="0" y="913975"/>
        <a:ext cx="6977523" cy="911650"/>
      </dsp:txXfrm>
    </dsp:sp>
    <dsp:sp modelId="{3C3155C9-D34C-43CC-96F6-D2DBED5BC22D}">
      <dsp:nvSpPr>
        <dsp:cNvPr id="0" name=""/>
        <dsp:cNvSpPr/>
      </dsp:nvSpPr>
      <dsp:spPr>
        <a:xfrm>
          <a:off x="0" y="1825626"/>
          <a:ext cx="69775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BD621B-3944-4163-88AC-84E24F018864}">
      <dsp:nvSpPr>
        <dsp:cNvPr id="0" name=""/>
        <dsp:cNvSpPr/>
      </dsp:nvSpPr>
      <dsp:spPr>
        <a:xfrm>
          <a:off x="0" y="1825626"/>
          <a:ext cx="6977523" cy="91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Parental substance use safeguarding training delivered across the Northwest (England)</a:t>
          </a:r>
        </a:p>
      </dsp:txBody>
      <dsp:txXfrm>
        <a:off x="0" y="1825626"/>
        <a:ext cx="6977523" cy="911650"/>
      </dsp:txXfrm>
    </dsp:sp>
    <dsp:sp modelId="{E8434D87-F451-494F-A69B-54C1B976530E}">
      <dsp:nvSpPr>
        <dsp:cNvPr id="0" name=""/>
        <dsp:cNvSpPr/>
      </dsp:nvSpPr>
      <dsp:spPr>
        <a:xfrm>
          <a:off x="0" y="2737276"/>
          <a:ext cx="69775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33AAF4-2C12-4222-A755-9E73D63BC9BE}">
      <dsp:nvSpPr>
        <dsp:cNvPr id="0" name=""/>
        <dsp:cNvSpPr/>
      </dsp:nvSpPr>
      <dsp:spPr>
        <a:xfrm>
          <a:off x="0" y="2737276"/>
          <a:ext cx="6977523" cy="91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Webinar for MMU- Substance Use and Associated </a:t>
          </a:r>
          <a:r>
            <a:rPr lang="en-US" sz="2000" kern="1200" dirty="0" err="1"/>
            <a:t>Behaviours</a:t>
          </a:r>
          <a:r>
            <a:rPr lang="en-US" sz="2000" kern="1200" dirty="0"/>
            <a:t> research Centre- reaching over 300 researchers and practitioners</a:t>
          </a:r>
        </a:p>
      </dsp:txBody>
      <dsp:txXfrm>
        <a:off x="0" y="2737276"/>
        <a:ext cx="6977523" cy="911650"/>
      </dsp:txXfrm>
    </dsp:sp>
    <dsp:sp modelId="{AB0CE4AD-23AC-49EC-9C1E-3670F7EE2B87}">
      <dsp:nvSpPr>
        <dsp:cNvPr id="0" name=""/>
        <dsp:cNvSpPr/>
      </dsp:nvSpPr>
      <dsp:spPr>
        <a:xfrm>
          <a:off x="0" y="3648927"/>
          <a:ext cx="69775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A6F61-1609-4A2E-B0C1-4D41A2DA4855}">
      <dsp:nvSpPr>
        <dsp:cNvPr id="0" name=""/>
        <dsp:cNvSpPr/>
      </dsp:nvSpPr>
      <dsp:spPr>
        <a:xfrm>
          <a:off x="0" y="3648927"/>
          <a:ext cx="6977523" cy="91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Making Research Count webinars, have reached over 600 social workers nationally</a:t>
          </a:r>
        </a:p>
      </dsp:txBody>
      <dsp:txXfrm>
        <a:off x="0" y="3648927"/>
        <a:ext cx="6977523" cy="911650"/>
      </dsp:txXfrm>
    </dsp:sp>
    <dsp:sp modelId="{F683057C-A1ED-4C62-BEF6-CF7EE588736A}">
      <dsp:nvSpPr>
        <dsp:cNvPr id="0" name=""/>
        <dsp:cNvSpPr/>
      </dsp:nvSpPr>
      <dsp:spPr>
        <a:xfrm>
          <a:off x="0" y="4560577"/>
          <a:ext cx="69775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C074059-D907-4AE9-A878-7242ECDA5B18}">
      <dsp:nvSpPr>
        <dsp:cNvPr id="0" name=""/>
        <dsp:cNvSpPr/>
      </dsp:nvSpPr>
      <dsp:spPr>
        <a:xfrm>
          <a:off x="0" y="4560577"/>
          <a:ext cx="6977523" cy="897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kern="1200" dirty="0"/>
            <a:t>MMU social work department - inclusion of this thesis and BASW guide to inform design and delivery of parental substance use module </a:t>
          </a:r>
        </a:p>
      </dsp:txBody>
      <dsp:txXfrm>
        <a:off x="0" y="4560577"/>
        <a:ext cx="6977523" cy="897665"/>
      </dsp:txXfrm>
    </dsp:sp>
    <dsp:sp modelId="{07853BEC-C3AB-4A54-B751-BAFC51293606}">
      <dsp:nvSpPr>
        <dsp:cNvPr id="0" name=""/>
        <dsp:cNvSpPr/>
      </dsp:nvSpPr>
      <dsp:spPr>
        <a:xfrm>
          <a:off x="0" y="5458243"/>
          <a:ext cx="697752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8EE4EC-B082-45D3-A615-351DCC2223D0}">
      <dsp:nvSpPr>
        <dsp:cNvPr id="0" name=""/>
        <dsp:cNvSpPr/>
      </dsp:nvSpPr>
      <dsp:spPr>
        <a:xfrm>
          <a:off x="0" y="5460568"/>
          <a:ext cx="6977523" cy="911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endParaRPr lang="en-US" sz="2000" kern="1200" dirty="0"/>
        </a:p>
      </dsp:txBody>
      <dsp:txXfrm>
        <a:off x="0" y="5460568"/>
        <a:ext cx="6977523" cy="911650"/>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121993-CF39-4922-8F11-70F1C66D9518}" type="datetimeFigureOut">
              <a:rPr lang="en-GB" smtClean="0"/>
              <a:t>05/06/2023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8DD312-FFA4-477C-838F-29B0BC246E01}" type="slidenum">
              <a:rPr lang="en-GB" smtClean="0"/>
              <a:t>‹#›</a:t>
            </a:fld>
            <a:endParaRPr lang="en-GB"/>
          </a:p>
        </p:txBody>
      </p:sp>
    </p:spTree>
    <p:extLst>
      <p:ext uri="{BB962C8B-B14F-4D97-AF65-F5344CB8AC3E}">
        <p14:creationId xmlns:p14="http://schemas.microsoft.com/office/powerpoint/2010/main" val="3926741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A2BEE0D-1DBB-4CB8-A402-35180A20BA55}" type="slidenum">
              <a:rPr lang="en-GB" smtClean="0"/>
              <a:t>1</a:t>
            </a:fld>
            <a:endParaRPr lang="en-GB"/>
          </a:p>
        </p:txBody>
      </p:sp>
      <p:sp>
        <p:nvSpPr>
          <p:cNvPr id="6" name="Notes Placeholder 5">
            <a:extLst>
              <a:ext uri="{FF2B5EF4-FFF2-40B4-BE49-F238E27FC236}">
                <a16:creationId xmlns:a16="http://schemas.microsoft.com/office/drawing/2014/main" id="{E2C8223E-D234-4F06-B0B1-A78F3B690C3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10752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A86499-BF6E-4A1F-BE37-1D6F51499823}" type="slidenum">
              <a:rPr lang="en-GB" smtClean="0"/>
              <a:t>10</a:t>
            </a:fld>
            <a:endParaRPr lang="en-GB"/>
          </a:p>
        </p:txBody>
      </p:sp>
    </p:spTree>
    <p:extLst>
      <p:ext uri="{BB962C8B-B14F-4D97-AF65-F5344CB8AC3E}">
        <p14:creationId xmlns:p14="http://schemas.microsoft.com/office/powerpoint/2010/main" val="323597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A86499-BF6E-4A1F-BE37-1D6F51499823}" type="slidenum">
              <a:rPr lang="en-GB" smtClean="0"/>
              <a:t>11</a:t>
            </a:fld>
            <a:endParaRPr lang="en-GB"/>
          </a:p>
        </p:txBody>
      </p:sp>
    </p:spTree>
    <p:extLst>
      <p:ext uri="{BB962C8B-B14F-4D97-AF65-F5344CB8AC3E}">
        <p14:creationId xmlns:p14="http://schemas.microsoft.com/office/powerpoint/2010/main" val="3286121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6A86499-BF6E-4A1F-BE37-1D6F51499823}" type="slidenum">
              <a:rPr lang="en-GB" smtClean="0"/>
              <a:t>12</a:t>
            </a:fld>
            <a:endParaRPr lang="en-GB"/>
          </a:p>
        </p:txBody>
      </p:sp>
    </p:spTree>
    <p:extLst>
      <p:ext uri="{BB962C8B-B14F-4D97-AF65-F5344CB8AC3E}">
        <p14:creationId xmlns:p14="http://schemas.microsoft.com/office/powerpoint/2010/main" val="3351738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8DD312-FFA4-477C-838F-29B0BC246E01}" type="slidenum">
              <a:rPr lang="en-GB" smtClean="0"/>
              <a:t>13</a:t>
            </a:fld>
            <a:endParaRPr lang="en-GB"/>
          </a:p>
        </p:txBody>
      </p:sp>
    </p:spTree>
    <p:extLst>
      <p:ext uri="{BB962C8B-B14F-4D97-AF65-F5344CB8AC3E}">
        <p14:creationId xmlns:p14="http://schemas.microsoft.com/office/powerpoint/2010/main" val="272131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E7AEB8E-5AE0-4DFA-839D-BF6BC509383C}" type="slidenum">
              <a:rPr lang="en-GB" smtClean="0"/>
              <a:t>14</a:t>
            </a:fld>
            <a:endParaRPr lang="en-GB"/>
          </a:p>
        </p:txBody>
      </p:sp>
      <p:sp>
        <p:nvSpPr>
          <p:cNvPr id="6" name="Notes Placeholder 5">
            <a:extLst>
              <a:ext uri="{FF2B5EF4-FFF2-40B4-BE49-F238E27FC236}">
                <a16:creationId xmlns:a16="http://schemas.microsoft.com/office/drawing/2014/main" id="{6C4486FD-6D53-4B35-B405-35E91E739C68}"/>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32603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8DD312-FFA4-477C-838F-29B0BC246E01}" type="slidenum">
              <a:rPr lang="en-GB" smtClean="0"/>
              <a:t>2</a:t>
            </a:fld>
            <a:endParaRPr lang="en-GB"/>
          </a:p>
        </p:txBody>
      </p:sp>
    </p:spTree>
    <p:extLst>
      <p:ext uri="{BB962C8B-B14F-4D97-AF65-F5344CB8AC3E}">
        <p14:creationId xmlns:p14="http://schemas.microsoft.com/office/powerpoint/2010/main" val="1531282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8150" y="1252538"/>
            <a:ext cx="6013450" cy="3382962"/>
          </a:xfrm>
        </p:spPr>
      </p:sp>
      <p:sp>
        <p:nvSpPr>
          <p:cNvPr id="3" name="Notes Placeholder 2"/>
          <p:cNvSpPr>
            <a:spLocks noGrp="1"/>
          </p:cNvSpPr>
          <p:nvPr>
            <p:ph type="body" idx="1"/>
          </p:nvPr>
        </p:nvSpPr>
        <p:spPr>
          <a:xfrm>
            <a:off x="310356" y="4846468"/>
            <a:ext cx="6269037" cy="4461619"/>
          </a:xfrm>
        </p:spPr>
        <p:txBody>
          <a:bodyPr/>
          <a:lstStyle/>
          <a:p>
            <a:pPr algn="just"/>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E7AEB8E-5AE0-4DFA-839D-BF6BC509383C}" type="slidenum">
              <a:rPr lang="en-GB" smtClean="0"/>
              <a:t>3</a:t>
            </a:fld>
            <a:endParaRPr lang="en-GB"/>
          </a:p>
        </p:txBody>
      </p:sp>
    </p:spTree>
    <p:extLst>
      <p:ext uri="{BB962C8B-B14F-4D97-AF65-F5344CB8AC3E}">
        <p14:creationId xmlns:p14="http://schemas.microsoft.com/office/powerpoint/2010/main" val="1095711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94479" y="5045844"/>
            <a:ext cx="5522210" cy="4271961"/>
          </a:xfrm>
        </p:spPr>
        <p:txBody>
          <a:bodyPr/>
          <a:lstStyle/>
          <a:p>
            <a:pPr marL="171450" indent="-171450">
              <a:buFont typeface="Arial" panose="020B0604020202020204" pitchFamily="34" charset="0"/>
              <a:buChar char="•"/>
            </a:pPr>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BE7AEB8E-5AE0-4DFA-839D-BF6BC509383C}" type="slidenum">
              <a:rPr lang="en-GB" smtClean="0"/>
              <a:t>4</a:t>
            </a:fld>
            <a:endParaRPr lang="en-GB"/>
          </a:p>
        </p:txBody>
      </p:sp>
    </p:spTree>
    <p:extLst>
      <p:ext uri="{BB962C8B-B14F-4D97-AF65-F5344CB8AC3E}">
        <p14:creationId xmlns:p14="http://schemas.microsoft.com/office/powerpoint/2010/main" val="3337707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7AEB8E-5AE0-4DFA-839D-BF6BC509383C}" type="slidenum">
              <a:rPr lang="en-GB" smtClean="0"/>
              <a:t>5</a:t>
            </a:fld>
            <a:endParaRPr lang="en-GB"/>
          </a:p>
        </p:txBody>
      </p:sp>
    </p:spTree>
    <p:extLst>
      <p:ext uri="{BB962C8B-B14F-4D97-AF65-F5344CB8AC3E}">
        <p14:creationId xmlns:p14="http://schemas.microsoft.com/office/powerpoint/2010/main" val="2592901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38DD312-FFA4-477C-838F-29B0BC246E01}" type="slidenum">
              <a:rPr lang="en-GB" smtClean="0"/>
              <a:t>6</a:t>
            </a:fld>
            <a:endParaRPr lang="en-GB"/>
          </a:p>
        </p:txBody>
      </p:sp>
    </p:spTree>
    <p:extLst>
      <p:ext uri="{BB962C8B-B14F-4D97-AF65-F5344CB8AC3E}">
        <p14:creationId xmlns:p14="http://schemas.microsoft.com/office/powerpoint/2010/main" val="904836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1715" y="5010944"/>
            <a:ext cx="5846320" cy="4364220"/>
          </a:xfrm>
        </p:spPr>
        <p:txBody>
          <a:bodyPr/>
          <a:lstStyle/>
          <a:p>
            <a:pPr marL="171450" indent="-171450">
              <a:buFont typeface="Arial" panose="020B0604020202020204" pitchFamily="34" charset="0"/>
              <a:buChar char="•"/>
            </a:pPr>
            <a:endParaRPr lang="en-GB" sz="1400" dirty="0">
              <a:ea typeface="Times New Roman" panose="02020603050405020304" pitchFamily="18" charset="0"/>
            </a:endParaRPr>
          </a:p>
          <a:p>
            <a:pPr marL="171450" indent="-171450">
              <a:buFont typeface="Arial" panose="020B0604020202020204" pitchFamily="34" charset="0"/>
              <a:buChar char="•"/>
            </a:pPr>
            <a:endParaRPr lang="en-GB" sz="1400" dirty="0">
              <a:effectLst/>
              <a:ea typeface="Times New Roman" panose="02020603050405020304" pitchFamily="18" charset="0"/>
            </a:endParaRPr>
          </a:p>
          <a:p>
            <a:r>
              <a:rPr lang="en-GB" sz="1400" dirty="0"/>
              <a:t> </a:t>
            </a:r>
          </a:p>
          <a:p>
            <a:endParaRPr lang="en-GB" sz="1400" dirty="0"/>
          </a:p>
          <a:p>
            <a:endParaRPr lang="en-GB" dirty="0"/>
          </a:p>
        </p:txBody>
      </p:sp>
      <p:sp>
        <p:nvSpPr>
          <p:cNvPr id="4" name="Slide Number Placeholder 3"/>
          <p:cNvSpPr>
            <a:spLocks noGrp="1"/>
          </p:cNvSpPr>
          <p:nvPr>
            <p:ph type="sldNum" sz="quarter" idx="5"/>
          </p:nvPr>
        </p:nvSpPr>
        <p:spPr/>
        <p:txBody>
          <a:bodyPr/>
          <a:lstStyle/>
          <a:p>
            <a:fld id="{BE7AEB8E-5AE0-4DFA-839D-BF6BC509383C}" type="slidenum">
              <a:rPr lang="en-GB" smtClean="0"/>
              <a:t>7</a:t>
            </a:fld>
            <a:endParaRPr lang="en-GB"/>
          </a:p>
        </p:txBody>
      </p:sp>
    </p:spTree>
    <p:extLst>
      <p:ext uri="{BB962C8B-B14F-4D97-AF65-F5344CB8AC3E}">
        <p14:creationId xmlns:p14="http://schemas.microsoft.com/office/powerpoint/2010/main" val="26282594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43278" y="5088848"/>
            <a:ext cx="5203193" cy="3684041"/>
          </a:xfrm>
        </p:spPr>
        <p:txBody>
          <a:bodyPr/>
          <a:lstStyle/>
          <a:p>
            <a:pPr marL="181188" indent="-181188">
              <a:buFontTx/>
              <a:buChar char="-"/>
            </a:pPr>
            <a:endParaRPr lang="en-GB" dirty="0"/>
          </a:p>
          <a:p>
            <a:pPr marL="181188" indent="-181188">
              <a:buFontTx/>
              <a:buChar char="-"/>
            </a:pPr>
            <a:endParaRPr lang="en-GB" dirty="0"/>
          </a:p>
        </p:txBody>
      </p:sp>
    </p:spTree>
    <p:extLst>
      <p:ext uri="{BB962C8B-B14F-4D97-AF65-F5344CB8AC3E}">
        <p14:creationId xmlns:p14="http://schemas.microsoft.com/office/powerpoint/2010/main" val="1062116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E7AEB8E-5AE0-4DFA-839D-BF6BC509383C}" type="slidenum">
              <a:rPr lang="en-GB" smtClean="0"/>
              <a:t>9</a:t>
            </a:fld>
            <a:endParaRPr lang="en-GB"/>
          </a:p>
        </p:txBody>
      </p:sp>
    </p:spTree>
    <p:extLst>
      <p:ext uri="{BB962C8B-B14F-4D97-AF65-F5344CB8AC3E}">
        <p14:creationId xmlns:p14="http://schemas.microsoft.com/office/powerpoint/2010/main" val="313748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8BEF8-0BAF-5731-3A25-126B9044F3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44403E4-E586-1E85-2246-D0B545768F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3633E02-C3D4-AB63-8C0A-5FB04F538460}"/>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5" name="Footer Placeholder 4">
            <a:extLst>
              <a:ext uri="{FF2B5EF4-FFF2-40B4-BE49-F238E27FC236}">
                <a16:creationId xmlns:a16="http://schemas.microsoft.com/office/drawing/2014/main" id="{FCB638FB-2A3E-3248-341F-600DEFF57F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F2CCC8-E92C-105E-9CC1-D2B02FB42BC8}"/>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3369729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D276E-543D-D4F4-18DB-8C89249EEE3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B54F834-5F54-8D95-0BCD-7ABAB34CF7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33AB7D-5271-3493-CB3B-74BEB35DB2C5}"/>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5" name="Footer Placeholder 4">
            <a:extLst>
              <a:ext uri="{FF2B5EF4-FFF2-40B4-BE49-F238E27FC236}">
                <a16:creationId xmlns:a16="http://schemas.microsoft.com/office/drawing/2014/main" id="{D637668B-10D6-377E-D21F-B409A52D92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DB3EA4F-45D6-0436-5DEE-3CF6E23CCFD0}"/>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2164521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868E6B-F631-D0AA-1226-A8D3F664B4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613967F-3DF9-7994-746F-ED2205DEEC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2A220F-1819-25E2-EC76-3C44CD442EDD}"/>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5" name="Footer Placeholder 4">
            <a:extLst>
              <a:ext uri="{FF2B5EF4-FFF2-40B4-BE49-F238E27FC236}">
                <a16:creationId xmlns:a16="http://schemas.microsoft.com/office/drawing/2014/main" id="{B37DCB32-DF71-E8BE-5EF0-EC84F773F95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45D3A7-36CB-7E02-9040-ED6C32084235}"/>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2596450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E372B-6137-32A8-01DE-8BB6BE0D2E5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9403E7-CDD6-5FD0-1B58-61D284D656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765564B-A3B2-4FB9-7BD1-9DB2F47BEFC5}"/>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5" name="Footer Placeholder 4">
            <a:extLst>
              <a:ext uri="{FF2B5EF4-FFF2-40B4-BE49-F238E27FC236}">
                <a16:creationId xmlns:a16="http://schemas.microsoft.com/office/drawing/2014/main" id="{45F27FD0-37E4-D43A-B217-D479401F4C4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10BD85-4376-14FF-92A6-A83CB57D37A3}"/>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374759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41A8D-6B13-52C9-6916-7452BB2FB6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1F05669-2B75-D5F2-CB2E-783A7076AE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7B0AFF-DD2E-797A-57F9-8C90F942A314}"/>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5" name="Footer Placeholder 4">
            <a:extLst>
              <a:ext uri="{FF2B5EF4-FFF2-40B4-BE49-F238E27FC236}">
                <a16:creationId xmlns:a16="http://schemas.microsoft.com/office/drawing/2014/main" id="{F3266D14-EC3A-6DD6-114F-10E961A89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5B28C1B-9DB3-662A-F1BB-17530BD9AD22}"/>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3949564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358C-F623-1636-795B-31966F99CF7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11D3FE-3CB3-42E1-FDBE-BEE4978E0F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029A799-F332-02D1-AD03-5D6EA8AE57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9BD5F24-6DC3-1D4C-A441-F967E0CE3BFE}"/>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6" name="Footer Placeholder 5">
            <a:extLst>
              <a:ext uri="{FF2B5EF4-FFF2-40B4-BE49-F238E27FC236}">
                <a16:creationId xmlns:a16="http://schemas.microsoft.com/office/drawing/2014/main" id="{4019DE3E-5543-D0DD-3AD4-8D2B8245008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28862C6-BC95-F2BA-2561-F0FA0E9BEE0E}"/>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113986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7F57E-2461-5833-73A8-E7B9789DC50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17F105A-70C3-3BD4-D3EC-858F70D76E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769BA-A3FD-440C-278C-6E3002B3F3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1382F70-E2C6-4BA4-5509-2E72C2196E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36708-33B5-DB98-04B0-CEABEEEBD4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D3B70CF-34C2-7C03-7A35-FA42E1B87A5C}"/>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8" name="Footer Placeholder 7">
            <a:extLst>
              <a:ext uri="{FF2B5EF4-FFF2-40B4-BE49-F238E27FC236}">
                <a16:creationId xmlns:a16="http://schemas.microsoft.com/office/drawing/2014/main" id="{6A92FD15-2EAA-0A7D-1ACC-8D9B6DC2A8F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B8C4B0A-62D0-98D9-F3DC-D86BA933FDE8}"/>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3938860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34754-521C-7D7A-C2FD-6244B426AD0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0CD517-E20B-08B8-71A0-56C0D5BC2601}"/>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4" name="Footer Placeholder 3">
            <a:extLst>
              <a:ext uri="{FF2B5EF4-FFF2-40B4-BE49-F238E27FC236}">
                <a16:creationId xmlns:a16="http://schemas.microsoft.com/office/drawing/2014/main" id="{4FC5081C-BE73-128A-3FBD-73F818DBEF7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3E74B1D-8B46-BD09-E955-EF0B6B63CC51}"/>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10500588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8C4947-81CD-3D21-A608-405D92645C1A}"/>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3" name="Footer Placeholder 2">
            <a:extLst>
              <a:ext uri="{FF2B5EF4-FFF2-40B4-BE49-F238E27FC236}">
                <a16:creationId xmlns:a16="http://schemas.microsoft.com/office/drawing/2014/main" id="{12597F33-D187-3321-8BAC-C4EA91AD7404}"/>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E7648FB-8267-4518-103A-B4E3480DB883}"/>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2570726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EAB52-F0DB-4470-00F5-D032B9C0FE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90A0DF7-1005-B93B-4DFB-989D011053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3363588-9FA7-205E-B3AC-BD5BAD8133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7A6EC43-229B-2CC1-7264-05E8D74B75F1}"/>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6" name="Footer Placeholder 5">
            <a:extLst>
              <a:ext uri="{FF2B5EF4-FFF2-40B4-BE49-F238E27FC236}">
                <a16:creationId xmlns:a16="http://schemas.microsoft.com/office/drawing/2014/main" id="{4B9344B7-CFC4-1307-DDF7-50FBCB922BC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8168F66-C3AF-DDC9-992E-2DAF6CCEA741}"/>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1980649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9F87-5520-490B-4CC0-C0BACB7805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A621981-A959-4484-5201-027791901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A952005-6E0C-4C36-FA71-1D0A821A23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29F008-7C48-77E5-C936-4B72505D6ED7}"/>
              </a:ext>
            </a:extLst>
          </p:cNvPr>
          <p:cNvSpPr>
            <a:spLocks noGrp="1"/>
          </p:cNvSpPr>
          <p:nvPr>
            <p:ph type="dt" sz="half" idx="10"/>
          </p:nvPr>
        </p:nvSpPr>
        <p:spPr/>
        <p:txBody>
          <a:bodyPr/>
          <a:lstStyle/>
          <a:p>
            <a:fld id="{224223D9-DE5D-4F0A-B05D-670CEB86270C}" type="datetimeFigureOut">
              <a:rPr lang="en-GB" smtClean="0"/>
              <a:t>05/06/2023</a:t>
            </a:fld>
            <a:endParaRPr lang="en-GB"/>
          </a:p>
        </p:txBody>
      </p:sp>
      <p:sp>
        <p:nvSpPr>
          <p:cNvPr id="6" name="Footer Placeholder 5">
            <a:extLst>
              <a:ext uri="{FF2B5EF4-FFF2-40B4-BE49-F238E27FC236}">
                <a16:creationId xmlns:a16="http://schemas.microsoft.com/office/drawing/2014/main" id="{29717C0E-F632-C106-6434-E6AB6A5BC0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8C1AC1-1514-0203-9A68-D3279ADFCAEB}"/>
              </a:ext>
            </a:extLst>
          </p:cNvPr>
          <p:cNvSpPr>
            <a:spLocks noGrp="1"/>
          </p:cNvSpPr>
          <p:nvPr>
            <p:ph type="sldNum" sz="quarter" idx="12"/>
          </p:nvPr>
        </p:nvSpPr>
        <p:spPr/>
        <p:txBody>
          <a:bodyPr/>
          <a:lstStyle/>
          <a:p>
            <a:fld id="{1687E9BC-956E-44B4-AB99-4169C260B84E}" type="slidenum">
              <a:rPr lang="en-GB" smtClean="0"/>
              <a:t>‹#›</a:t>
            </a:fld>
            <a:endParaRPr lang="en-GB"/>
          </a:p>
        </p:txBody>
      </p:sp>
    </p:spTree>
    <p:extLst>
      <p:ext uri="{BB962C8B-B14F-4D97-AF65-F5344CB8AC3E}">
        <p14:creationId xmlns:p14="http://schemas.microsoft.com/office/powerpoint/2010/main" val="4136436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73226D-7750-49CB-367C-8CF6B7F413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E18842B-FDAB-8822-D7BA-06E330C3D2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5D357D-8824-6F9E-03A7-63871AA54D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223D9-DE5D-4F0A-B05D-670CEB86270C}" type="datetimeFigureOut">
              <a:rPr lang="en-GB" smtClean="0"/>
              <a:t>05/06/2023</a:t>
            </a:fld>
            <a:endParaRPr lang="en-GB"/>
          </a:p>
        </p:txBody>
      </p:sp>
      <p:sp>
        <p:nvSpPr>
          <p:cNvPr id="5" name="Footer Placeholder 4">
            <a:extLst>
              <a:ext uri="{FF2B5EF4-FFF2-40B4-BE49-F238E27FC236}">
                <a16:creationId xmlns:a16="http://schemas.microsoft.com/office/drawing/2014/main" id="{0400218F-6A47-02F6-4034-11C50621DA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3C4B4D-927F-68A4-B8DE-ABA81CC42F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87E9BC-956E-44B4-AB99-4169C260B84E}" type="slidenum">
              <a:rPr lang="en-GB" smtClean="0"/>
              <a:t>‹#›</a:t>
            </a:fld>
            <a:endParaRPr lang="en-GB"/>
          </a:p>
        </p:txBody>
      </p:sp>
    </p:spTree>
    <p:extLst>
      <p:ext uri="{BB962C8B-B14F-4D97-AF65-F5344CB8AC3E}">
        <p14:creationId xmlns:p14="http://schemas.microsoft.com/office/powerpoint/2010/main" val="24083572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image" Target="../media/image18.jpg"/><Relationship Id="rId7"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mailto:Hannah.Todman@stockport.gov.uk" TargetMode="External"/><Relationship Id="rId4" Type="http://schemas.openxmlformats.org/officeDocument/2006/relationships/hyperlink" Target="https://www.basw.co.uk/resources/parental-substance-use-supporting-school-aged-children" TargetMode="Externa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DAEFBD1-0C89-4215-B2ED-7597BB54B832}"/>
              </a:ext>
            </a:extLst>
          </p:cNvPr>
          <p:cNvSpPr txBox="1"/>
          <p:nvPr/>
        </p:nvSpPr>
        <p:spPr>
          <a:xfrm>
            <a:off x="179375" y="223520"/>
            <a:ext cx="5916625" cy="2804159"/>
          </a:xfrm>
          <a:prstGeom prst="rect">
            <a:avLst/>
          </a:prstGeom>
        </p:spPr>
        <p:txBody>
          <a:bodyPr vert="horz" lIns="91440" tIns="45720" rIns="91440" bIns="45720" rtlCol="0" anchor="ctr">
            <a:normAutofit/>
          </a:bodyPr>
          <a:lstStyle/>
          <a:p>
            <a:pPr>
              <a:lnSpc>
                <a:spcPct val="90000"/>
              </a:lnSpc>
              <a:spcBef>
                <a:spcPct val="0"/>
              </a:spcBef>
              <a:spcAft>
                <a:spcPts val="600"/>
              </a:spcAft>
            </a:pPr>
            <a:endParaRPr lang="en-US" sz="3600" b="1" dirty="0">
              <a:solidFill>
                <a:srgbClr val="000000"/>
              </a:solidFill>
              <a:latin typeface="+mj-lt"/>
              <a:ea typeface="+mj-ea"/>
              <a:cs typeface="+mj-cs"/>
            </a:endParaRPr>
          </a:p>
        </p:txBody>
      </p:sp>
      <p:sp>
        <p:nvSpPr>
          <p:cNvPr id="5" name="TextBox 4">
            <a:extLst>
              <a:ext uri="{FF2B5EF4-FFF2-40B4-BE49-F238E27FC236}">
                <a16:creationId xmlns:a16="http://schemas.microsoft.com/office/drawing/2014/main" id="{3FBC5DEA-55BD-44F9-A4BE-56D6182091B1}"/>
              </a:ext>
            </a:extLst>
          </p:cNvPr>
          <p:cNvSpPr txBox="1"/>
          <p:nvPr/>
        </p:nvSpPr>
        <p:spPr>
          <a:xfrm>
            <a:off x="382129" y="3566194"/>
            <a:ext cx="4657232" cy="871687"/>
          </a:xfrm>
          <a:prstGeom prst="rect">
            <a:avLst/>
          </a:prstGeom>
        </p:spPr>
        <p:txBody>
          <a:bodyPr vert="horz" lIns="91440" tIns="45720" rIns="91440" bIns="45720" rtlCol="0" anchor="ctr">
            <a:noAutofit/>
          </a:bodyPr>
          <a:lstStyle/>
          <a:p>
            <a:pPr>
              <a:lnSpc>
                <a:spcPct val="90000"/>
              </a:lnSpc>
              <a:spcAft>
                <a:spcPts val="600"/>
              </a:spcAft>
            </a:pPr>
            <a:r>
              <a:rPr lang="en-US" sz="3200" dirty="0">
                <a:solidFill>
                  <a:srgbClr val="000000"/>
                </a:solidFill>
              </a:rPr>
              <a:t>Dr Hannah Todman</a:t>
            </a:r>
          </a:p>
        </p:txBody>
      </p:sp>
      <p:pic>
        <p:nvPicPr>
          <p:cNvPr id="4" name="Picture 3">
            <a:extLst>
              <a:ext uri="{FF2B5EF4-FFF2-40B4-BE49-F238E27FC236}">
                <a16:creationId xmlns:a16="http://schemas.microsoft.com/office/drawing/2014/main" id="{CA003487-7EA4-4356-B695-2ED46BE2B453}"/>
              </a:ext>
            </a:extLst>
          </p:cNvPr>
          <p:cNvPicPr>
            <a:picLocks noChangeAspect="1"/>
          </p:cNvPicPr>
          <p:nvPr/>
        </p:nvPicPr>
        <p:blipFill rotWithShape="1">
          <a:blip r:embed="rId3"/>
          <a:srcRect l="60577" t="23111" r="6296" b="11407"/>
          <a:stretch/>
        </p:blipFill>
        <p:spPr>
          <a:xfrm>
            <a:off x="7152640" y="491122"/>
            <a:ext cx="4859985" cy="6004126"/>
          </a:xfrm>
          <a:prstGeom prst="rect">
            <a:avLst/>
          </a:prstGeom>
        </p:spPr>
      </p:pic>
      <p:pic>
        <p:nvPicPr>
          <p:cNvPr id="9" name="Picture 2" descr="Image result for MMU">
            <a:extLst>
              <a:ext uri="{FF2B5EF4-FFF2-40B4-BE49-F238E27FC236}">
                <a16:creationId xmlns:a16="http://schemas.microsoft.com/office/drawing/2014/main" id="{07699F2B-435E-4E9E-9911-E5F34B6EE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75" y="5440133"/>
            <a:ext cx="2439532" cy="93414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025729DB-5B0F-4982-A109-E22B5ABE7DE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25759" y="5378767"/>
            <a:ext cx="1675765" cy="1160145"/>
          </a:xfrm>
          <a:prstGeom prst="rect">
            <a:avLst/>
          </a:prstGeom>
          <a:noFill/>
          <a:ln>
            <a:noFill/>
          </a:ln>
        </p:spPr>
      </p:pic>
      <p:pic>
        <p:nvPicPr>
          <p:cNvPr id="1028" name="Picture 4" descr="Image result for basw logo">
            <a:extLst>
              <a:ext uri="{FF2B5EF4-FFF2-40B4-BE49-F238E27FC236}">
                <a16:creationId xmlns:a16="http://schemas.microsoft.com/office/drawing/2014/main" id="{515F85F3-54EB-4672-8BC4-5B014E855C6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2900" y="5092938"/>
            <a:ext cx="2186461" cy="16285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1324ED8-C1CB-CED5-6AB0-472BEDA6E2BB}"/>
              </a:ext>
            </a:extLst>
          </p:cNvPr>
          <p:cNvSpPr txBox="1"/>
          <p:nvPr/>
        </p:nvSpPr>
        <p:spPr>
          <a:xfrm>
            <a:off x="330624" y="1000810"/>
            <a:ext cx="6096000" cy="1754326"/>
          </a:xfrm>
          <a:prstGeom prst="rect">
            <a:avLst/>
          </a:prstGeom>
          <a:noFill/>
        </p:spPr>
        <p:txBody>
          <a:bodyPr wrap="square">
            <a:spAutoFit/>
          </a:bodyPr>
          <a:lstStyle/>
          <a:p>
            <a:r>
              <a:rPr lang="en-GB" sz="3600" dirty="0"/>
              <a:t>Understanding the needs of school aged children living with parental substance use.</a:t>
            </a:r>
          </a:p>
        </p:txBody>
      </p:sp>
    </p:spTree>
    <p:extLst>
      <p:ext uri="{BB962C8B-B14F-4D97-AF65-F5344CB8AC3E}">
        <p14:creationId xmlns:p14="http://schemas.microsoft.com/office/powerpoint/2010/main" val="1638242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49CBFE3-9086-4021-8DC3-397FFE364C4E}"/>
              </a:ext>
            </a:extLst>
          </p:cNvPr>
          <p:cNvSpPr/>
          <p:nvPr/>
        </p:nvSpPr>
        <p:spPr>
          <a:xfrm>
            <a:off x="5316" y="276444"/>
            <a:ext cx="6305107" cy="620941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D105394-AEC0-4C64-9130-FD48CDFE18AF}"/>
              </a:ext>
            </a:extLst>
          </p:cNvPr>
          <p:cNvSpPr/>
          <p:nvPr/>
        </p:nvSpPr>
        <p:spPr>
          <a:xfrm>
            <a:off x="391635" y="749101"/>
            <a:ext cx="5486400" cy="520995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C9AB257-A604-40F7-BE4D-BC51C43DF7E5}"/>
              </a:ext>
            </a:extLst>
          </p:cNvPr>
          <p:cNvSpPr/>
          <p:nvPr/>
        </p:nvSpPr>
        <p:spPr>
          <a:xfrm>
            <a:off x="925032" y="1210730"/>
            <a:ext cx="4465674" cy="428669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10396CA-1339-457A-AFC9-92A759E766C9}"/>
              </a:ext>
            </a:extLst>
          </p:cNvPr>
          <p:cNvSpPr/>
          <p:nvPr/>
        </p:nvSpPr>
        <p:spPr>
          <a:xfrm>
            <a:off x="1432737" y="1628995"/>
            <a:ext cx="3402419" cy="33917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E9D8618-6D5B-4E99-B590-4D1544D4ADD8}"/>
              </a:ext>
            </a:extLst>
          </p:cNvPr>
          <p:cNvSpPr/>
          <p:nvPr/>
        </p:nvSpPr>
        <p:spPr>
          <a:xfrm>
            <a:off x="2014869" y="2173756"/>
            <a:ext cx="2286000" cy="228599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3E87318-5D37-4837-B92C-7A7F89D4D6CF}"/>
              </a:ext>
            </a:extLst>
          </p:cNvPr>
          <p:cNvPicPr/>
          <p:nvPr/>
        </p:nvPicPr>
        <p:blipFill rotWithShape="1">
          <a:blip r:embed="rId3" cstate="print">
            <a:extLst>
              <a:ext uri="{28A0092B-C50C-407E-A947-70E740481C1C}">
                <a14:useLocalDpi xmlns:a14="http://schemas.microsoft.com/office/drawing/2010/main" val="0"/>
              </a:ext>
            </a:extLst>
          </a:blip>
          <a:srcRect l="22052" t="11352" r="42011" b="42552"/>
          <a:stretch/>
        </p:blipFill>
        <p:spPr bwMode="auto">
          <a:xfrm>
            <a:off x="2258533" y="2431700"/>
            <a:ext cx="1929810" cy="1844751"/>
          </a:xfrm>
          <a:prstGeom prst="ellipse">
            <a:avLst/>
          </a:prstGeom>
          <a:ln>
            <a:noFill/>
          </a:ln>
          <a:effectLst>
            <a:softEdge rad="112500"/>
          </a:effectLst>
          <a:extLst>
            <a:ext uri="{53640926-AAD7-44D8-BBD7-CCE9431645EC}">
              <a14:shadowObscured xmlns:a14="http://schemas.microsoft.com/office/drawing/2010/main"/>
            </a:ext>
          </a:extLst>
        </p:spPr>
      </p:pic>
      <p:cxnSp>
        <p:nvCxnSpPr>
          <p:cNvPr id="11" name="Straight Arrow Connector 10">
            <a:extLst>
              <a:ext uri="{FF2B5EF4-FFF2-40B4-BE49-F238E27FC236}">
                <a16:creationId xmlns:a16="http://schemas.microsoft.com/office/drawing/2014/main" id="{8860450A-8546-4BA9-82BC-B12C2DB23B23}"/>
              </a:ext>
            </a:extLst>
          </p:cNvPr>
          <p:cNvCxnSpPr>
            <a:cxnSpLocks/>
          </p:cNvCxnSpPr>
          <p:nvPr/>
        </p:nvCxnSpPr>
        <p:spPr>
          <a:xfrm flipH="1" flipV="1">
            <a:off x="4011134" y="586842"/>
            <a:ext cx="1379572" cy="2276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948A64F-1E01-4ABA-985A-02114F7885DD}"/>
              </a:ext>
            </a:extLst>
          </p:cNvPr>
          <p:cNvSpPr txBox="1"/>
          <p:nvPr/>
        </p:nvSpPr>
        <p:spPr>
          <a:xfrm>
            <a:off x="5638799" y="16460"/>
            <a:ext cx="3195084" cy="1600438"/>
          </a:xfrm>
          <a:prstGeom prst="rect">
            <a:avLst/>
          </a:prstGeom>
          <a:noFill/>
        </p:spPr>
        <p:txBody>
          <a:bodyPr wrap="square" rtlCol="0">
            <a:spAutoFit/>
          </a:bodyPr>
          <a:lstStyle/>
          <a:p>
            <a:r>
              <a:rPr lang="en-GB" sz="1600" b="1" dirty="0">
                <a:solidFill>
                  <a:srgbClr val="FF0000"/>
                </a:solidFill>
              </a:rPr>
              <a:t>Chronosystem (life events)</a:t>
            </a:r>
          </a:p>
          <a:p>
            <a:pPr marL="285750" indent="-285750">
              <a:buFont typeface="Arial" panose="020B0604020202020204" pitchFamily="34" charset="0"/>
              <a:buChar char="•"/>
            </a:pPr>
            <a:r>
              <a:rPr lang="en-GB" sz="1600" dirty="0"/>
              <a:t>Parental substance use</a:t>
            </a:r>
          </a:p>
          <a:p>
            <a:pPr marL="285750" indent="-285750">
              <a:buFont typeface="Arial" panose="020B0604020202020204" pitchFamily="34" charset="0"/>
              <a:buChar char="•"/>
            </a:pPr>
            <a:r>
              <a:rPr lang="en-GB" sz="1600" dirty="0"/>
              <a:t>Domestic abuse</a:t>
            </a:r>
          </a:p>
          <a:p>
            <a:pPr marL="285750" indent="-285750">
              <a:buFont typeface="Arial" panose="020B0604020202020204" pitchFamily="34" charset="0"/>
              <a:buChar char="•"/>
            </a:pPr>
            <a:r>
              <a:rPr lang="en-GB" sz="1600" dirty="0"/>
              <a:t>Parental mental ill health</a:t>
            </a:r>
          </a:p>
          <a:p>
            <a:pPr marL="285750" indent="-285750">
              <a:buFont typeface="Arial" panose="020B0604020202020204" pitchFamily="34" charset="0"/>
              <a:buChar char="•"/>
            </a:pPr>
            <a:r>
              <a:rPr lang="en-GB" sz="1600" dirty="0"/>
              <a:t>Parental separation</a:t>
            </a:r>
          </a:p>
          <a:p>
            <a:endParaRPr lang="en-GB" dirty="0"/>
          </a:p>
        </p:txBody>
      </p:sp>
      <p:cxnSp>
        <p:nvCxnSpPr>
          <p:cNvPr id="17" name="Straight Arrow Connector 16">
            <a:extLst>
              <a:ext uri="{FF2B5EF4-FFF2-40B4-BE49-F238E27FC236}">
                <a16:creationId xmlns:a16="http://schemas.microsoft.com/office/drawing/2014/main" id="{7DEF4C16-C11B-457D-AA0B-35CE6B4C5E63}"/>
              </a:ext>
            </a:extLst>
          </p:cNvPr>
          <p:cNvCxnSpPr>
            <a:cxnSpLocks/>
          </p:cNvCxnSpPr>
          <p:nvPr/>
        </p:nvCxnSpPr>
        <p:spPr>
          <a:xfrm flipH="1">
            <a:off x="5217043" y="1832267"/>
            <a:ext cx="3168506" cy="1"/>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0EE56DC-350E-4DE5-B576-625A7A1D5993}"/>
              </a:ext>
            </a:extLst>
          </p:cNvPr>
          <p:cNvSpPr txBox="1"/>
          <p:nvPr/>
        </p:nvSpPr>
        <p:spPr>
          <a:xfrm>
            <a:off x="8559213" y="1119275"/>
            <a:ext cx="3590257" cy="830997"/>
          </a:xfrm>
          <a:prstGeom prst="rect">
            <a:avLst/>
          </a:prstGeom>
          <a:noFill/>
        </p:spPr>
        <p:txBody>
          <a:bodyPr wrap="square" rtlCol="0">
            <a:spAutoFit/>
          </a:bodyPr>
          <a:lstStyle/>
          <a:p>
            <a:r>
              <a:rPr lang="en-GB" sz="1600" b="1" dirty="0">
                <a:solidFill>
                  <a:srgbClr val="FF0000"/>
                </a:solidFill>
              </a:rPr>
              <a:t>Macrosystem (political system, social values)</a:t>
            </a:r>
          </a:p>
          <a:p>
            <a:pPr marL="285750" indent="-285750">
              <a:buFont typeface="Arial" panose="020B0604020202020204" pitchFamily="34" charset="0"/>
              <a:buChar char="•"/>
            </a:pPr>
            <a:r>
              <a:rPr lang="en-GB" sz="1600" dirty="0"/>
              <a:t>Austerity </a:t>
            </a:r>
          </a:p>
        </p:txBody>
      </p:sp>
      <p:cxnSp>
        <p:nvCxnSpPr>
          <p:cNvPr id="20" name="Straight Arrow Connector 19">
            <a:extLst>
              <a:ext uri="{FF2B5EF4-FFF2-40B4-BE49-F238E27FC236}">
                <a16:creationId xmlns:a16="http://schemas.microsoft.com/office/drawing/2014/main" id="{AEED0F52-4013-4777-87CF-FDE63AB56198}"/>
              </a:ext>
            </a:extLst>
          </p:cNvPr>
          <p:cNvCxnSpPr>
            <a:cxnSpLocks/>
          </p:cNvCxnSpPr>
          <p:nvPr/>
        </p:nvCxnSpPr>
        <p:spPr>
          <a:xfrm flipH="1">
            <a:off x="4959204" y="2588931"/>
            <a:ext cx="1569187"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071DF07-57AC-4637-A7A5-36FBE74CEC87}"/>
              </a:ext>
            </a:extLst>
          </p:cNvPr>
          <p:cNvSpPr txBox="1"/>
          <p:nvPr/>
        </p:nvSpPr>
        <p:spPr>
          <a:xfrm>
            <a:off x="6618544" y="2115994"/>
            <a:ext cx="2251005" cy="1569660"/>
          </a:xfrm>
          <a:prstGeom prst="rect">
            <a:avLst/>
          </a:prstGeom>
          <a:noFill/>
        </p:spPr>
        <p:txBody>
          <a:bodyPr wrap="square" rtlCol="0">
            <a:spAutoFit/>
          </a:bodyPr>
          <a:lstStyle/>
          <a:p>
            <a:r>
              <a:rPr lang="en-GB" sz="1600" b="1" dirty="0" err="1">
                <a:solidFill>
                  <a:srgbClr val="FF0000"/>
                </a:solidFill>
              </a:rPr>
              <a:t>Exosystem</a:t>
            </a:r>
            <a:r>
              <a:rPr lang="en-GB" sz="1600" b="1" dirty="0">
                <a:solidFill>
                  <a:srgbClr val="FF0000"/>
                </a:solidFill>
              </a:rPr>
              <a:t> (community environment)</a:t>
            </a:r>
          </a:p>
          <a:p>
            <a:pPr marL="285750" indent="-285750">
              <a:buFont typeface="Arial" panose="020B0604020202020204" pitchFamily="34" charset="0"/>
              <a:buChar char="•"/>
            </a:pPr>
            <a:r>
              <a:rPr lang="en-GB" sz="1600" dirty="0"/>
              <a:t>Homelessness</a:t>
            </a:r>
          </a:p>
          <a:p>
            <a:pPr marL="285750" indent="-285750">
              <a:buFont typeface="Arial" panose="020B0604020202020204" pitchFamily="34" charset="0"/>
              <a:buChar char="•"/>
            </a:pPr>
            <a:r>
              <a:rPr lang="en-GB" sz="1600" dirty="0"/>
              <a:t>Threats of violence</a:t>
            </a:r>
          </a:p>
          <a:p>
            <a:pPr marL="285750" indent="-285750">
              <a:buFont typeface="Arial" panose="020B0604020202020204" pitchFamily="34" charset="0"/>
              <a:buChar char="•"/>
            </a:pPr>
            <a:r>
              <a:rPr lang="en-GB" sz="1600" dirty="0"/>
              <a:t>Victim of anti social behaviour </a:t>
            </a:r>
          </a:p>
        </p:txBody>
      </p:sp>
      <p:cxnSp>
        <p:nvCxnSpPr>
          <p:cNvPr id="25" name="Straight Arrow Connector 24">
            <a:extLst>
              <a:ext uri="{FF2B5EF4-FFF2-40B4-BE49-F238E27FC236}">
                <a16:creationId xmlns:a16="http://schemas.microsoft.com/office/drawing/2014/main" id="{29E4847C-E484-4F18-B58D-31E99D4AC076}"/>
              </a:ext>
            </a:extLst>
          </p:cNvPr>
          <p:cNvCxnSpPr>
            <a:cxnSpLocks/>
          </p:cNvCxnSpPr>
          <p:nvPr/>
        </p:nvCxnSpPr>
        <p:spPr>
          <a:xfrm flipH="1">
            <a:off x="4737688" y="4200828"/>
            <a:ext cx="42042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B1D33CA-19F3-4417-950D-B212E6931D2E}"/>
              </a:ext>
            </a:extLst>
          </p:cNvPr>
          <p:cNvSpPr txBox="1"/>
          <p:nvPr/>
        </p:nvSpPr>
        <p:spPr>
          <a:xfrm>
            <a:off x="8941981" y="3204899"/>
            <a:ext cx="3250020" cy="1569660"/>
          </a:xfrm>
          <a:prstGeom prst="rect">
            <a:avLst/>
          </a:prstGeom>
          <a:noFill/>
        </p:spPr>
        <p:txBody>
          <a:bodyPr wrap="square" rtlCol="0">
            <a:spAutoFit/>
          </a:bodyPr>
          <a:lstStyle/>
          <a:p>
            <a:r>
              <a:rPr lang="en-GB" sz="1600" b="1" dirty="0">
                <a:solidFill>
                  <a:srgbClr val="FF0000"/>
                </a:solidFill>
              </a:rPr>
              <a:t>Mesosystem (immediate environment and microsystem connections)</a:t>
            </a:r>
          </a:p>
          <a:p>
            <a:pPr marL="285750" indent="-285750">
              <a:buFont typeface="Arial" panose="020B0604020202020204" pitchFamily="34" charset="0"/>
              <a:buChar char="•"/>
            </a:pPr>
            <a:r>
              <a:rPr lang="en-GB" sz="1600" dirty="0"/>
              <a:t>Victim of bullying</a:t>
            </a:r>
          </a:p>
          <a:p>
            <a:pPr marL="285750" indent="-285750">
              <a:buFont typeface="Arial" panose="020B0604020202020204" pitchFamily="34" charset="0"/>
              <a:buChar char="•"/>
            </a:pPr>
            <a:r>
              <a:rPr lang="en-GB" sz="1600" dirty="0"/>
              <a:t>Social isolation </a:t>
            </a:r>
          </a:p>
          <a:p>
            <a:pPr marL="285750" indent="-285750">
              <a:buFont typeface="Arial" panose="020B0604020202020204" pitchFamily="34" charset="0"/>
              <a:buChar char="•"/>
            </a:pPr>
            <a:r>
              <a:rPr lang="en-GB" sz="1600" dirty="0"/>
              <a:t>Lack of community resources </a:t>
            </a:r>
          </a:p>
        </p:txBody>
      </p:sp>
      <p:cxnSp>
        <p:nvCxnSpPr>
          <p:cNvPr id="33" name="Straight Arrow Connector 32">
            <a:extLst>
              <a:ext uri="{FF2B5EF4-FFF2-40B4-BE49-F238E27FC236}">
                <a16:creationId xmlns:a16="http://schemas.microsoft.com/office/drawing/2014/main" id="{B3F2B565-FDE1-47BB-84AC-FDB57594CDA0}"/>
              </a:ext>
            </a:extLst>
          </p:cNvPr>
          <p:cNvCxnSpPr>
            <a:cxnSpLocks/>
          </p:cNvCxnSpPr>
          <p:nvPr/>
        </p:nvCxnSpPr>
        <p:spPr>
          <a:xfrm flipH="1" flipV="1">
            <a:off x="3300526" y="4283489"/>
            <a:ext cx="2567098" cy="18150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90ED21F-88C7-4A65-A9EA-D3D170898EC3}"/>
              </a:ext>
            </a:extLst>
          </p:cNvPr>
          <p:cNvSpPr txBox="1"/>
          <p:nvPr/>
        </p:nvSpPr>
        <p:spPr>
          <a:xfrm>
            <a:off x="5881579" y="5018636"/>
            <a:ext cx="6230679" cy="1815882"/>
          </a:xfrm>
          <a:prstGeom prst="rect">
            <a:avLst/>
          </a:prstGeom>
          <a:noFill/>
        </p:spPr>
        <p:txBody>
          <a:bodyPr wrap="square" rtlCol="0">
            <a:spAutoFit/>
          </a:bodyPr>
          <a:lstStyle/>
          <a:p>
            <a:r>
              <a:rPr lang="en-GB" sz="1600" b="1" dirty="0">
                <a:solidFill>
                  <a:srgbClr val="FF0000"/>
                </a:solidFill>
              </a:rPr>
              <a:t>Microsystem (home environment)</a:t>
            </a:r>
          </a:p>
          <a:p>
            <a:pPr marL="285750" indent="-285750">
              <a:buFont typeface="Arial" panose="020B0604020202020204" pitchFamily="34" charset="0"/>
              <a:buChar char="•"/>
            </a:pPr>
            <a:r>
              <a:rPr lang="en-GB" sz="1600" dirty="0"/>
              <a:t>Absent parent</a:t>
            </a:r>
          </a:p>
          <a:p>
            <a:pPr marL="285750" indent="-285750">
              <a:buFont typeface="Arial" panose="020B0604020202020204" pitchFamily="34" charset="0"/>
              <a:buChar char="•"/>
            </a:pPr>
            <a:r>
              <a:rPr lang="en-GB" sz="1600" dirty="0"/>
              <a:t>Family conflict</a:t>
            </a:r>
          </a:p>
          <a:p>
            <a:pPr marL="285750" indent="-285750">
              <a:buFont typeface="Arial" panose="020B0604020202020204" pitchFamily="34" charset="0"/>
              <a:buChar char="•"/>
            </a:pPr>
            <a:r>
              <a:rPr lang="en-GB" sz="1600" dirty="0"/>
              <a:t>Physical and emotional neglect</a:t>
            </a:r>
          </a:p>
          <a:p>
            <a:pPr marL="285750" indent="-285750">
              <a:buFont typeface="Arial" panose="020B0604020202020204" pitchFamily="34" charset="0"/>
              <a:buChar char="•"/>
            </a:pPr>
            <a:r>
              <a:rPr lang="en-GB" sz="1600" dirty="0"/>
              <a:t>Emotional abuse</a:t>
            </a:r>
          </a:p>
          <a:p>
            <a:pPr marL="285750" indent="-285750">
              <a:buFont typeface="Arial" panose="020B0604020202020204" pitchFamily="34" charset="0"/>
              <a:buChar char="•"/>
            </a:pPr>
            <a:r>
              <a:rPr lang="en-GB" sz="1600" dirty="0"/>
              <a:t>Not in education </a:t>
            </a:r>
          </a:p>
          <a:p>
            <a:pPr marL="285750" indent="-285750">
              <a:buFont typeface="Arial" panose="020B0604020202020204" pitchFamily="34" charset="0"/>
              <a:buChar char="•"/>
            </a:pPr>
            <a:endParaRPr lang="en-GB" sz="1600" dirty="0"/>
          </a:p>
        </p:txBody>
      </p:sp>
    </p:spTree>
    <p:extLst>
      <p:ext uri="{BB962C8B-B14F-4D97-AF65-F5344CB8AC3E}">
        <p14:creationId xmlns:p14="http://schemas.microsoft.com/office/powerpoint/2010/main" val="1523398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249CBFE3-9086-4021-8DC3-397FFE364C4E}"/>
              </a:ext>
            </a:extLst>
          </p:cNvPr>
          <p:cNvSpPr/>
          <p:nvPr/>
        </p:nvSpPr>
        <p:spPr>
          <a:xfrm>
            <a:off x="5316" y="276444"/>
            <a:ext cx="6305107" cy="6209414"/>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1D105394-AEC0-4C64-9130-FD48CDFE18AF}"/>
              </a:ext>
            </a:extLst>
          </p:cNvPr>
          <p:cNvSpPr/>
          <p:nvPr/>
        </p:nvSpPr>
        <p:spPr>
          <a:xfrm>
            <a:off x="391635" y="749101"/>
            <a:ext cx="5486400" cy="5209953"/>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a:extLst>
              <a:ext uri="{FF2B5EF4-FFF2-40B4-BE49-F238E27FC236}">
                <a16:creationId xmlns:a16="http://schemas.microsoft.com/office/drawing/2014/main" id="{9C9AB257-A604-40F7-BE4D-BC51C43DF7E5}"/>
              </a:ext>
            </a:extLst>
          </p:cNvPr>
          <p:cNvSpPr/>
          <p:nvPr/>
        </p:nvSpPr>
        <p:spPr>
          <a:xfrm>
            <a:off x="925032" y="1210730"/>
            <a:ext cx="4465674" cy="428669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a:extLst>
              <a:ext uri="{FF2B5EF4-FFF2-40B4-BE49-F238E27FC236}">
                <a16:creationId xmlns:a16="http://schemas.microsoft.com/office/drawing/2014/main" id="{C10396CA-1339-457A-AFC9-92A759E766C9}"/>
              </a:ext>
            </a:extLst>
          </p:cNvPr>
          <p:cNvSpPr/>
          <p:nvPr/>
        </p:nvSpPr>
        <p:spPr>
          <a:xfrm>
            <a:off x="1432737" y="1628995"/>
            <a:ext cx="3402419" cy="339178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5E9D8618-6D5B-4E99-B590-4D1544D4ADD8}"/>
              </a:ext>
            </a:extLst>
          </p:cNvPr>
          <p:cNvSpPr/>
          <p:nvPr/>
        </p:nvSpPr>
        <p:spPr>
          <a:xfrm>
            <a:off x="2014869" y="2173756"/>
            <a:ext cx="2286000" cy="2285999"/>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a:extLst>
              <a:ext uri="{FF2B5EF4-FFF2-40B4-BE49-F238E27FC236}">
                <a16:creationId xmlns:a16="http://schemas.microsoft.com/office/drawing/2014/main" id="{F3E87318-5D37-4837-B92C-7A7F89D4D6CF}"/>
              </a:ext>
            </a:extLst>
          </p:cNvPr>
          <p:cNvPicPr/>
          <p:nvPr/>
        </p:nvPicPr>
        <p:blipFill rotWithShape="1">
          <a:blip r:embed="rId3" cstate="print">
            <a:extLst>
              <a:ext uri="{28A0092B-C50C-407E-A947-70E740481C1C}">
                <a14:useLocalDpi xmlns:a14="http://schemas.microsoft.com/office/drawing/2010/main" val="0"/>
              </a:ext>
            </a:extLst>
          </a:blip>
          <a:srcRect l="22052" t="11352" r="42011" b="42552"/>
          <a:stretch/>
        </p:blipFill>
        <p:spPr bwMode="auto">
          <a:xfrm>
            <a:off x="2258533" y="2431700"/>
            <a:ext cx="1929810" cy="1844751"/>
          </a:xfrm>
          <a:prstGeom prst="ellipse">
            <a:avLst/>
          </a:prstGeom>
          <a:ln>
            <a:noFill/>
          </a:ln>
          <a:effectLst>
            <a:softEdge rad="112500"/>
          </a:effectLst>
          <a:extLst>
            <a:ext uri="{53640926-AAD7-44D8-BBD7-CCE9431645EC}">
              <a14:shadowObscured xmlns:a14="http://schemas.microsoft.com/office/drawing/2010/main"/>
            </a:ext>
          </a:extLst>
        </p:spPr>
      </p:pic>
      <p:cxnSp>
        <p:nvCxnSpPr>
          <p:cNvPr id="11" name="Straight Arrow Connector 10">
            <a:extLst>
              <a:ext uri="{FF2B5EF4-FFF2-40B4-BE49-F238E27FC236}">
                <a16:creationId xmlns:a16="http://schemas.microsoft.com/office/drawing/2014/main" id="{8860450A-8546-4BA9-82BC-B12C2DB23B23}"/>
              </a:ext>
            </a:extLst>
          </p:cNvPr>
          <p:cNvCxnSpPr>
            <a:cxnSpLocks/>
          </p:cNvCxnSpPr>
          <p:nvPr/>
        </p:nvCxnSpPr>
        <p:spPr>
          <a:xfrm flipH="1" flipV="1">
            <a:off x="4011134" y="586842"/>
            <a:ext cx="1379572" cy="22765"/>
          </a:xfrm>
          <a:prstGeom prst="straightConnector1">
            <a:avLst/>
          </a:prstGeom>
          <a:ln w="28575">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948A64F-1E01-4ABA-985A-02114F7885DD}"/>
              </a:ext>
            </a:extLst>
          </p:cNvPr>
          <p:cNvSpPr txBox="1"/>
          <p:nvPr/>
        </p:nvSpPr>
        <p:spPr>
          <a:xfrm>
            <a:off x="5638799" y="16460"/>
            <a:ext cx="3195084" cy="2339102"/>
          </a:xfrm>
          <a:prstGeom prst="rect">
            <a:avLst/>
          </a:prstGeom>
          <a:noFill/>
        </p:spPr>
        <p:txBody>
          <a:bodyPr wrap="square" rtlCol="0">
            <a:spAutoFit/>
          </a:bodyPr>
          <a:lstStyle/>
          <a:p>
            <a:r>
              <a:rPr lang="en-GB" sz="1600" b="1" dirty="0">
                <a:solidFill>
                  <a:srgbClr val="00B050"/>
                </a:solidFill>
              </a:rPr>
              <a:t>Chronosystem (life events)</a:t>
            </a:r>
          </a:p>
          <a:p>
            <a:pPr marL="285750" indent="-285750">
              <a:buFont typeface="Arial" panose="020B0604020202020204" pitchFamily="34" charset="0"/>
              <a:buChar char="•"/>
            </a:pPr>
            <a:r>
              <a:rPr lang="en-GB" sz="1600" dirty="0"/>
              <a:t>Positive experience, celebrating family events</a:t>
            </a:r>
          </a:p>
          <a:p>
            <a:pPr marL="285750" indent="-285750">
              <a:buFont typeface="Arial" panose="020B0604020202020204" pitchFamily="34" charset="0"/>
              <a:buChar char="•"/>
            </a:pPr>
            <a:r>
              <a:rPr lang="en-GB" sz="1600" dirty="0"/>
              <a:t>Academic achievements</a:t>
            </a:r>
          </a:p>
          <a:p>
            <a:pPr marL="285750" indent="-285750">
              <a:buFont typeface="Arial" panose="020B0604020202020204" pitchFamily="34" charset="0"/>
              <a:buChar char="•"/>
            </a:pPr>
            <a:r>
              <a:rPr lang="en-GB" sz="1600" dirty="0"/>
              <a:t>Sporting achievements</a:t>
            </a:r>
          </a:p>
          <a:p>
            <a:pPr marL="285750" indent="-285750">
              <a:buFont typeface="Arial" panose="020B0604020202020204" pitchFamily="34" charset="0"/>
              <a:buChar char="•"/>
            </a:pPr>
            <a:r>
              <a:rPr lang="en-GB" sz="1600" dirty="0"/>
              <a:t>Positive experience of change  (new school, puberty, house move)</a:t>
            </a:r>
          </a:p>
          <a:p>
            <a:endParaRPr lang="en-GB" dirty="0"/>
          </a:p>
        </p:txBody>
      </p:sp>
      <p:cxnSp>
        <p:nvCxnSpPr>
          <p:cNvPr id="17" name="Straight Arrow Connector 16">
            <a:extLst>
              <a:ext uri="{FF2B5EF4-FFF2-40B4-BE49-F238E27FC236}">
                <a16:creationId xmlns:a16="http://schemas.microsoft.com/office/drawing/2014/main" id="{7DEF4C16-C11B-457D-AA0B-35CE6B4C5E63}"/>
              </a:ext>
            </a:extLst>
          </p:cNvPr>
          <p:cNvCxnSpPr>
            <a:cxnSpLocks/>
          </p:cNvCxnSpPr>
          <p:nvPr/>
        </p:nvCxnSpPr>
        <p:spPr>
          <a:xfrm flipH="1">
            <a:off x="5390707" y="2119884"/>
            <a:ext cx="3168506" cy="1"/>
          </a:xfrm>
          <a:prstGeom prst="straightConnector1">
            <a:avLst/>
          </a:prstGeom>
          <a:ln w="2857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0EE56DC-350E-4DE5-B576-625A7A1D5993}"/>
              </a:ext>
            </a:extLst>
          </p:cNvPr>
          <p:cNvSpPr txBox="1"/>
          <p:nvPr/>
        </p:nvSpPr>
        <p:spPr>
          <a:xfrm>
            <a:off x="8559213" y="1216071"/>
            <a:ext cx="3590257" cy="1569660"/>
          </a:xfrm>
          <a:prstGeom prst="rect">
            <a:avLst/>
          </a:prstGeom>
          <a:noFill/>
        </p:spPr>
        <p:txBody>
          <a:bodyPr wrap="square" rtlCol="0">
            <a:spAutoFit/>
          </a:bodyPr>
          <a:lstStyle/>
          <a:p>
            <a:r>
              <a:rPr lang="en-GB" sz="1600" b="1" dirty="0">
                <a:solidFill>
                  <a:srgbClr val="FF0000"/>
                </a:solidFill>
              </a:rPr>
              <a:t>Macrosystem (political system, social values)</a:t>
            </a:r>
          </a:p>
          <a:p>
            <a:pPr marL="285750" indent="-285750">
              <a:buFont typeface="Arial" panose="020B0604020202020204" pitchFamily="34" charset="0"/>
              <a:buChar char="•"/>
            </a:pPr>
            <a:r>
              <a:rPr lang="en-GB" sz="1600" b="1" dirty="0">
                <a:solidFill>
                  <a:srgbClr val="FF0000"/>
                </a:solidFill>
              </a:rPr>
              <a:t>Government investment in public services</a:t>
            </a:r>
          </a:p>
          <a:p>
            <a:pPr marL="285750" indent="-285750">
              <a:buFont typeface="Arial" panose="020B0604020202020204" pitchFamily="34" charset="0"/>
              <a:buChar char="•"/>
            </a:pPr>
            <a:r>
              <a:rPr lang="en-GB" sz="1600" b="1" dirty="0">
                <a:solidFill>
                  <a:srgbClr val="FF0000"/>
                </a:solidFill>
              </a:rPr>
              <a:t>Reduced inequality especially for low-income families </a:t>
            </a:r>
          </a:p>
        </p:txBody>
      </p:sp>
      <p:cxnSp>
        <p:nvCxnSpPr>
          <p:cNvPr id="20" name="Straight Arrow Connector 19">
            <a:extLst>
              <a:ext uri="{FF2B5EF4-FFF2-40B4-BE49-F238E27FC236}">
                <a16:creationId xmlns:a16="http://schemas.microsoft.com/office/drawing/2014/main" id="{AEED0F52-4013-4777-87CF-FDE63AB56198}"/>
              </a:ext>
            </a:extLst>
          </p:cNvPr>
          <p:cNvCxnSpPr>
            <a:cxnSpLocks/>
          </p:cNvCxnSpPr>
          <p:nvPr/>
        </p:nvCxnSpPr>
        <p:spPr>
          <a:xfrm flipH="1">
            <a:off x="4959204" y="2588931"/>
            <a:ext cx="1569187" cy="0"/>
          </a:xfrm>
          <a:prstGeom prst="straightConnector1">
            <a:avLst/>
          </a:prstGeom>
          <a:ln w="28575">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071DF07-57AC-4637-A7A5-36FBE74CEC87}"/>
              </a:ext>
            </a:extLst>
          </p:cNvPr>
          <p:cNvSpPr txBox="1"/>
          <p:nvPr/>
        </p:nvSpPr>
        <p:spPr>
          <a:xfrm>
            <a:off x="6595065" y="2339959"/>
            <a:ext cx="2251005" cy="2308324"/>
          </a:xfrm>
          <a:prstGeom prst="rect">
            <a:avLst/>
          </a:prstGeom>
          <a:noFill/>
        </p:spPr>
        <p:txBody>
          <a:bodyPr wrap="square" rtlCol="0">
            <a:spAutoFit/>
          </a:bodyPr>
          <a:lstStyle/>
          <a:p>
            <a:r>
              <a:rPr lang="en-GB" sz="1600" b="1" dirty="0" err="1">
                <a:solidFill>
                  <a:srgbClr val="00B050"/>
                </a:solidFill>
              </a:rPr>
              <a:t>Exosystem</a:t>
            </a:r>
            <a:r>
              <a:rPr lang="en-GB" sz="1600" b="1" dirty="0">
                <a:solidFill>
                  <a:srgbClr val="00B050"/>
                </a:solidFill>
              </a:rPr>
              <a:t> (community environment)</a:t>
            </a:r>
          </a:p>
          <a:p>
            <a:pPr marL="285750" indent="-285750">
              <a:buFont typeface="Arial" panose="020B0604020202020204" pitchFamily="34" charset="0"/>
              <a:buChar char="•"/>
            </a:pPr>
            <a:r>
              <a:rPr lang="en-GB" sz="1600" dirty="0"/>
              <a:t>Stable housing</a:t>
            </a:r>
          </a:p>
          <a:p>
            <a:pPr marL="285750" indent="-285750">
              <a:buFont typeface="Arial" panose="020B0604020202020204" pitchFamily="34" charset="0"/>
              <a:buChar char="•"/>
            </a:pPr>
            <a:r>
              <a:rPr lang="en-GB" sz="1600" dirty="0"/>
              <a:t>Safe neighbourhood</a:t>
            </a:r>
          </a:p>
          <a:p>
            <a:pPr marL="285750" indent="-285750">
              <a:buFont typeface="Arial" panose="020B0604020202020204" pitchFamily="34" charset="0"/>
              <a:buChar char="•"/>
            </a:pPr>
            <a:r>
              <a:rPr lang="en-GB" sz="1600" dirty="0"/>
              <a:t>Low crime</a:t>
            </a:r>
          </a:p>
          <a:p>
            <a:pPr marL="285750" indent="-285750">
              <a:buFont typeface="Arial" panose="020B0604020202020204" pitchFamily="34" charset="0"/>
              <a:buChar char="•"/>
            </a:pPr>
            <a:r>
              <a:rPr lang="en-GB" sz="1600" dirty="0"/>
              <a:t>Local government responding to the needs of the community </a:t>
            </a:r>
          </a:p>
        </p:txBody>
      </p:sp>
      <p:cxnSp>
        <p:nvCxnSpPr>
          <p:cNvPr id="25" name="Straight Arrow Connector 24">
            <a:extLst>
              <a:ext uri="{FF2B5EF4-FFF2-40B4-BE49-F238E27FC236}">
                <a16:creationId xmlns:a16="http://schemas.microsoft.com/office/drawing/2014/main" id="{29E4847C-E484-4F18-B58D-31E99D4AC076}"/>
              </a:ext>
            </a:extLst>
          </p:cNvPr>
          <p:cNvCxnSpPr>
            <a:cxnSpLocks/>
          </p:cNvCxnSpPr>
          <p:nvPr/>
        </p:nvCxnSpPr>
        <p:spPr>
          <a:xfrm flipH="1">
            <a:off x="4708451" y="4590041"/>
            <a:ext cx="4204293"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CB1D33CA-19F3-4417-950D-B212E6931D2E}"/>
              </a:ext>
            </a:extLst>
          </p:cNvPr>
          <p:cNvSpPr txBox="1"/>
          <p:nvPr/>
        </p:nvSpPr>
        <p:spPr>
          <a:xfrm>
            <a:off x="8941981" y="3204899"/>
            <a:ext cx="3250020" cy="2062103"/>
          </a:xfrm>
          <a:prstGeom prst="rect">
            <a:avLst/>
          </a:prstGeom>
          <a:noFill/>
        </p:spPr>
        <p:txBody>
          <a:bodyPr wrap="square" rtlCol="0">
            <a:spAutoFit/>
          </a:bodyPr>
          <a:lstStyle/>
          <a:p>
            <a:r>
              <a:rPr lang="en-GB" sz="1600" b="1" dirty="0">
                <a:solidFill>
                  <a:srgbClr val="00B050"/>
                </a:solidFill>
              </a:rPr>
              <a:t>Mesosystem (immediate environment and microsystem connections)</a:t>
            </a:r>
          </a:p>
          <a:p>
            <a:pPr marL="285750" indent="-285750">
              <a:buFont typeface="Arial" panose="020B0604020202020204" pitchFamily="34" charset="0"/>
              <a:buChar char="•"/>
            </a:pPr>
            <a:r>
              <a:rPr lang="en-GB" sz="1600" dirty="0"/>
              <a:t>Full tome education</a:t>
            </a:r>
          </a:p>
          <a:p>
            <a:pPr marL="285750" indent="-285750">
              <a:buFont typeface="Arial" panose="020B0604020202020204" pitchFamily="34" charset="0"/>
              <a:buChar char="•"/>
            </a:pPr>
            <a:r>
              <a:rPr lang="en-GB" sz="1600" dirty="0"/>
              <a:t>positive activities</a:t>
            </a:r>
          </a:p>
          <a:p>
            <a:pPr marL="285750" indent="-285750">
              <a:buFont typeface="Arial" panose="020B0604020202020204" pitchFamily="34" charset="0"/>
              <a:buChar char="•"/>
            </a:pPr>
            <a:r>
              <a:rPr lang="en-GB" sz="1600" dirty="0"/>
              <a:t>Positive friendships</a:t>
            </a:r>
          </a:p>
          <a:p>
            <a:pPr marL="285750" indent="-285750">
              <a:buFont typeface="Arial" panose="020B0604020202020204" pitchFamily="34" charset="0"/>
              <a:buChar char="•"/>
            </a:pPr>
            <a:r>
              <a:rPr lang="en-GB" sz="1600" dirty="0"/>
              <a:t>Extended family support</a:t>
            </a:r>
          </a:p>
          <a:p>
            <a:pPr marL="285750" indent="-285750">
              <a:buFont typeface="Arial" panose="020B0604020202020204" pitchFamily="34" charset="0"/>
              <a:buChar char="•"/>
            </a:pPr>
            <a:r>
              <a:rPr lang="en-GB" sz="1600" dirty="0"/>
              <a:t>Trusted adults</a:t>
            </a:r>
          </a:p>
        </p:txBody>
      </p:sp>
      <p:cxnSp>
        <p:nvCxnSpPr>
          <p:cNvPr id="33" name="Straight Arrow Connector 32">
            <a:extLst>
              <a:ext uri="{FF2B5EF4-FFF2-40B4-BE49-F238E27FC236}">
                <a16:creationId xmlns:a16="http://schemas.microsoft.com/office/drawing/2014/main" id="{B3F2B565-FDE1-47BB-84AC-FDB57594CDA0}"/>
              </a:ext>
            </a:extLst>
          </p:cNvPr>
          <p:cNvCxnSpPr>
            <a:cxnSpLocks/>
          </p:cNvCxnSpPr>
          <p:nvPr/>
        </p:nvCxnSpPr>
        <p:spPr>
          <a:xfrm flipH="1" flipV="1">
            <a:off x="3300526" y="4283489"/>
            <a:ext cx="2567098" cy="181505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B90ED21F-88C7-4A65-A9EA-D3D170898EC3}"/>
              </a:ext>
            </a:extLst>
          </p:cNvPr>
          <p:cNvSpPr txBox="1"/>
          <p:nvPr/>
        </p:nvSpPr>
        <p:spPr>
          <a:xfrm>
            <a:off x="5907271" y="4772437"/>
            <a:ext cx="6230679" cy="2062103"/>
          </a:xfrm>
          <a:prstGeom prst="rect">
            <a:avLst/>
          </a:prstGeom>
          <a:noFill/>
        </p:spPr>
        <p:txBody>
          <a:bodyPr wrap="square" rtlCol="0">
            <a:spAutoFit/>
          </a:bodyPr>
          <a:lstStyle/>
          <a:p>
            <a:r>
              <a:rPr lang="en-GB" sz="1600" b="1" dirty="0">
                <a:solidFill>
                  <a:srgbClr val="00B050"/>
                </a:solidFill>
              </a:rPr>
              <a:t>Microsystem (home environment)</a:t>
            </a:r>
          </a:p>
          <a:p>
            <a:pPr marL="285750" indent="-285750">
              <a:buFont typeface="Arial" panose="020B0604020202020204" pitchFamily="34" charset="0"/>
              <a:buChar char="•"/>
            </a:pPr>
            <a:r>
              <a:rPr lang="en-GB" sz="1600" dirty="0"/>
              <a:t>Non substance using parent </a:t>
            </a:r>
          </a:p>
          <a:p>
            <a:pPr marL="285750" indent="-285750">
              <a:buFont typeface="Arial" panose="020B0604020202020204" pitchFamily="34" charset="0"/>
              <a:buChar char="•"/>
            </a:pPr>
            <a:r>
              <a:rPr lang="en-GB" sz="1600" dirty="0"/>
              <a:t>Parental warmth</a:t>
            </a:r>
          </a:p>
          <a:p>
            <a:pPr marL="285750" indent="-285750">
              <a:buFont typeface="Arial" panose="020B0604020202020204" pitchFamily="34" charset="0"/>
              <a:buChar char="•"/>
            </a:pPr>
            <a:r>
              <a:rPr lang="en-GB" sz="1600" dirty="0"/>
              <a:t>Older siblings  </a:t>
            </a:r>
          </a:p>
          <a:p>
            <a:pPr marL="285750" indent="-285750">
              <a:buFont typeface="Arial" panose="020B0604020202020204" pitchFamily="34" charset="0"/>
              <a:buChar char="•"/>
            </a:pPr>
            <a:r>
              <a:rPr lang="en-GB" sz="1600" dirty="0"/>
              <a:t>Close bond with grandparents</a:t>
            </a:r>
          </a:p>
          <a:p>
            <a:pPr marL="285750" indent="-285750">
              <a:buFont typeface="Arial" panose="020B0604020202020204" pitchFamily="34" charset="0"/>
              <a:buChar char="•"/>
            </a:pPr>
            <a:r>
              <a:rPr lang="en-GB" sz="1600" dirty="0"/>
              <a:t>Safe place for respite</a:t>
            </a:r>
          </a:p>
          <a:p>
            <a:pPr marL="285750" indent="-285750">
              <a:buFont typeface="Arial" panose="020B0604020202020204" pitchFamily="34" charset="0"/>
              <a:buChar char="•"/>
            </a:pPr>
            <a:r>
              <a:rPr lang="en-GB" sz="1600" dirty="0"/>
              <a:t>Practical and emotional familial support</a:t>
            </a:r>
          </a:p>
          <a:p>
            <a:pPr marL="285750" indent="-285750">
              <a:buFont typeface="Arial" panose="020B0604020202020204" pitchFamily="34" charset="0"/>
              <a:buChar char="•"/>
            </a:pPr>
            <a:r>
              <a:rPr lang="en-GB" sz="1600" dirty="0"/>
              <a:t>Positive ambition for the future and a commitment to school </a:t>
            </a:r>
          </a:p>
        </p:txBody>
      </p:sp>
    </p:spTree>
    <p:extLst>
      <p:ext uri="{BB962C8B-B14F-4D97-AF65-F5344CB8AC3E}">
        <p14:creationId xmlns:p14="http://schemas.microsoft.com/office/powerpoint/2010/main" val="2321783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B16FA8-7EA0-4B43-8489-2E33963F49AC}"/>
              </a:ext>
            </a:extLst>
          </p:cNvPr>
          <p:cNvPicPr>
            <a:picLocks noChangeAspect="1"/>
          </p:cNvPicPr>
          <p:nvPr/>
        </p:nvPicPr>
        <p:blipFill rotWithShape="1">
          <a:blip r:embed="rId3"/>
          <a:srcRect l="35391" t="22917" r="15312" b="9722"/>
          <a:stretch/>
        </p:blipFill>
        <p:spPr>
          <a:xfrm>
            <a:off x="114300" y="90487"/>
            <a:ext cx="8687016" cy="6677025"/>
          </a:xfrm>
          <a:prstGeom prst="rect">
            <a:avLst/>
          </a:prstGeom>
        </p:spPr>
      </p:pic>
      <p:sp>
        <p:nvSpPr>
          <p:cNvPr id="5" name="TextBox 4">
            <a:extLst>
              <a:ext uri="{FF2B5EF4-FFF2-40B4-BE49-F238E27FC236}">
                <a16:creationId xmlns:a16="http://schemas.microsoft.com/office/drawing/2014/main" id="{134E2049-CB00-45EF-BC3C-7610C81F1842}"/>
              </a:ext>
            </a:extLst>
          </p:cNvPr>
          <p:cNvSpPr txBox="1"/>
          <p:nvPr/>
        </p:nvSpPr>
        <p:spPr>
          <a:xfrm>
            <a:off x="9228454" y="674399"/>
            <a:ext cx="2524125" cy="5509200"/>
          </a:xfrm>
          <a:prstGeom prst="rect">
            <a:avLst/>
          </a:prstGeom>
          <a:noFill/>
        </p:spPr>
        <p:txBody>
          <a:bodyPr wrap="square">
            <a:spAutoFit/>
          </a:bodyPr>
          <a:lstStyle/>
          <a:p>
            <a:pPr algn="ctr"/>
            <a:r>
              <a:rPr lang="en-GB" sz="3200" b="1" dirty="0"/>
              <a:t>Model of practice illustrates the very minimum children living with PSU need by way of professional support</a:t>
            </a:r>
          </a:p>
        </p:txBody>
      </p:sp>
    </p:spTree>
    <p:extLst>
      <p:ext uri="{BB962C8B-B14F-4D97-AF65-F5344CB8AC3E}">
        <p14:creationId xmlns:p14="http://schemas.microsoft.com/office/powerpoint/2010/main" val="7827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C1A0E33-E7C3-4603-B289-D0BF2791B0C5}"/>
              </a:ext>
            </a:extLst>
          </p:cNvPr>
          <p:cNvSpPr txBox="1"/>
          <p:nvPr/>
        </p:nvSpPr>
        <p:spPr>
          <a:xfrm>
            <a:off x="147176" y="153339"/>
            <a:ext cx="3024649" cy="590931"/>
          </a:xfrm>
          <a:prstGeom prst="rect">
            <a:avLst/>
          </a:prstGeom>
          <a:noFill/>
        </p:spPr>
        <p:txBody>
          <a:bodyPr wrap="square">
            <a:spAutoFit/>
          </a:bodyPr>
          <a:lstStyle/>
          <a:p>
            <a:pPr>
              <a:lnSpc>
                <a:spcPct val="90000"/>
              </a:lnSpc>
              <a:spcAft>
                <a:spcPts val="600"/>
              </a:spcAft>
            </a:pPr>
            <a:r>
              <a:rPr lang="en-US" sz="3600" dirty="0"/>
              <a:t>Impact to date</a:t>
            </a:r>
          </a:p>
        </p:txBody>
      </p:sp>
      <p:graphicFrame>
        <p:nvGraphicFramePr>
          <p:cNvPr id="14" name="TextBox 1">
            <a:extLst>
              <a:ext uri="{FF2B5EF4-FFF2-40B4-BE49-F238E27FC236}">
                <a16:creationId xmlns:a16="http://schemas.microsoft.com/office/drawing/2014/main" id="{9CE4C819-F4E9-DDA5-FA7C-7C18461D96CC}"/>
              </a:ext>
            </a:extLst>
          </p:cNvPr>
          <p:cNvGraphicFramePr/>
          <p:nvPr>
            <p:extLst>
              <p:ext uri="{D42A27DB-BD31-4B8C-83A1-F6EECF244321}">
                <p14:modId xmlns:p14="http://schemas.microsoft.com/office/powerpoint/2010/main" val="2057792783"/>
              </p:ext>
            </p:extLst>
          </p:nvPr>
        </p:nvGraphicFramePr>
        <p:xfrm>
          <a:off x="147176" y="1114430"/>
          <a:ext cx="6977523" cy="6372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C8261A2C-E25A-4E10-924C-C69C77977899}"/>
              </a:ext>
            </a:extLst>
          </p:cNvPr>
          <p:cNvSpPr txBox="1"/>
          <p:nvPr/>
        </p:nvSpPr>
        <p:spPr>
          <a:xfrm>
            <a:off x="7493591" y="1301678"/>
            <a:ext cx="4314270" cy="1200329"/>
          </a:xfrm>
          <a:prstGeom prst="rect">
            <a:avLst/>
          </a:prstGeom>
          <a:noFill/>
        </p:spPr>
        <p:txBody>
          <a:bodyPr wrap="square" rtlCol="0">
            <a:spAutoFit/>
          </a:bodyPr>
          <a:lstStyle/>
          <a:p>
            <a:pPr algn="ctr"/>
            <a:r>
              <a:rPr lang="en-GB" sz="2400" dirty="0"/>
              <a:t>The journey continues, to keep raising the profile of the needs of this group of children </a:t>
            </a:r>
          </a:p>
        </p:txBody>
      </p:sp>
      <p:pic>
        <p:nvPicPr>
          <p:cNvPr id="1026" name="Picture 2" descr="Boy crossing stepping stones with new year number 2022 to 2023 and 2024 Boy crossing stepping stones with new year number 2022 to 2023 and 2024 next steps stock pictures, royalty-free photos &amp; images">
            <a:extLst>
              <a:ext uri="{FF2B5EF4-FFF2-40B4-BE49-F238E27FC236}">
                <a16:creationId xmlns:a16="http://schemas.microsoft.com/office/drawing/2014/main" id="{A134CDEB-561C-5185-CD09-39191A217B18}"/>
              </a:ext>
            </a:extLst>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colorTemperature colorTemp="3773"/>
                    </a14:imgEffect>
                    <a14:imgEffect>
                      <a14:saturation sat="96000"/>
                    </a14:imgEffect>
                  </a14:imgLayer>
                </a14:imgProps>
              </a:ext>
              <a:ext uri="{28A0092B-C50C-407E-A947-70E740481C1C}">
                <a14:useLocalDpi xmlns:a14="http://schemas.microsoft.com/office/drawing/2010/main" val="0"/>
              </a:ext>
            </a:extLst>
          </a:blip>
          <a:srcRect l="7026" r="19281"/>
          <a:stretch/>
        </p:blipFill>
        <p:spPr bwMode="auto">
          <a:xfrm>
            <a:off x="7256628" y="3152775"/>
            <a:ext cx="4788196" cy="3323072"/>
          </a:xfrm>
          <a:prstGeom prst="rect">
            <a:avLst/>
          </a:prstGeom>
          <a:noFill/>
          <a:effectLst>
            <a:glow>
              <a:schemeClr val="accent1">
                <a:alpha val="55000"/>
              </a:schemeClr>
            </a:glow>
            <a:softEdge rad="2667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44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173FF6A-349E-4045-8136-8EFF99553F22}"/>
              </a:ext>
            </a:extLst>
          </p:cNvPr>
          <p:cNvSpPr txBox="1"/>
          <p:nvPr/>
        </p:nvSpPr>
        <p:spPr>
          <a:xfrm>
            <a:off x="164527" y="1124695"/>
            <a:ext cx="5931473" cy="4114415"/>
          </a:xfrm>
          <a:prstGeom prst="rect">
            <a:avLst/>
          </a:prstGeom>
        </p:spPr>
        <p:txBody>
          <a:bodyPr vert="horz" lIns="91440" tIns="45720" rIns="91440" bIns="45720" rtlCol="0">
            <a:normAutofit lnSpcReduction="10000"/>
          </a:bodyPr>
          <a:lstStyle/>
          <a:p>
            <a:pPr marL="285750" indent="-228600">
              <a:lnSpc>
                <a:spcPct val="90000"/>
              </a:lnSpc>
              <a:spcAft>
                <a:spcPts val="600"/>
              </a:spcAft>
              <a:buFont typeface="Arial" panose="020B0604020202020204" pitchFamily="34" charset="0"/>
              <a:buChar char="•"/>
            </a:pPr>
            <a:r>
              <a:rPr lang="en-US" sz="2200" dirty="0"/>
              <a:t>We all have a responsibility to respond to the needs children where parental substance use is a safeguarding concern.</a:t>
            </a:r>
          </a:p>
          <a:p>
            <a:pPr marL="57150">
              <a:lnSpc>
                <a:spcPct val="90000"/>
              </a:lnSpc>
              <a:spcAft>
                <a:spcPts val="600"/>
              </a:spcAft>
            </a:pPr>
            <a:endParaRPr lang="en-US" sz="2200" dirty="0"/>
          </a:p>
          <a:p>
            <a:pPr marL="285750" indent="-228600">
              <a:lnSpc>
                <a:spcPct val="90000"/>
              </a:lnSpc>
              <a:spcAft>
                <a:spcPts val="600"/>
              </a:spcAft>
              <a:buFont typeface="Arial" panose="020B0604020202020204" pitchFamily="34" charset="0"/>
              <a:buChar char="•"/>
            </a:pPr>
            <a:r>
              <a:rPr lang="en-US" sz="2200" dirty="0"/>
              <a:t>Children have the right to be heard and to access specialist support, support that is not time limited or dependent on their parents’ involvement.</a:t>
            </a:r>
          </a:p>
          <a:p>
            <a:pPr marL="285750" indent="-228600">
              <a:lnSpc>
                <a:spcPct val="90000"/>
              </a:lnSpc>
              <a:spcAft>
                <a:spcPts val="600"/>
              </a:spcAft>
              <a:buFont typeface="Arial" panose="020B0604020202020204" pitchFamily="34" charset="0"/>
              <a:buChar char="•"/>
            </a:pPr>
            <a:endParaRPr lang="en-US" sz="2200" dirty="0"/>
          </a:p>
          <a:p>
            <a:pPr marL="285750" indent="-228600">
              <a:lnSpc>
                <a:spcPct val="90000"/>
              </a:lnSpc>
              <a:spcAft>
                <a:spcPts val="600"/>
              </a:spcAft>
              <a:buFont typeface="Arial" panose="020B0604020202020204" pitchFamily="34" charset="0"/>
              <a:buChar char="•"/>
            </a:pPr>
            <a:endParaRPr lang="en-US" sz="2200" dirty="0"/>
          </a:p>
          <a:p>
            <a:pPr marL="57150" algn="ctr">
              <a:lnSpc>
                <a:spcPct val="90000"/>
              </a:lnSpc>
              <a:spcAft>
                <a:spcPts val="600"/>
              </a:spcAft>
            </a:pPr>
            <a:r>
              <a:rPr lang="en-US" sz="2200" dirty="0"/>
              <a:t>Thank you for joining me today</a:t>
            </a:r>
          </a:p>
          <a:p>
            <a:pPr marL="57150" algn="ctr">
              <a:lnSpc>
                <a:spcPct val="90000"/>
              </a:lnSpc>
              <a:spcAft>
                <a:spcPts val="600"/>
              </a:spcAft>
            </a:pPr>
            <a:r>
              <a:rPr lang="en-US" sz="2200" dirty="0"/>
              <a:t>I welcome your questions, comments and reflections. </a:t>
            </a:r>
          </a:p>
          <a:p>
            <a:pPr marL="285750" indent="-228600">
              <a:lnSpc>
                <a:spcPct val="90000"/>
              </a:lnSpc>
              <a:spcAft>
                <a:spcPts val="600"/>
              </a:spcAft>
              <a:buFont typeface="Arial" panose="020B0604020202020204" pitchFamily="34" charset="0"/>
              <a:buChar char="•"/>
            </a:pPr>
            <a:endParaRPr lang="en-US" sz="1400" dirty="0"/>
          </a:p>
        </p:txBody>
      </p:sp>
      <p:pic>
        <p:nvPicPr>
          <p:cNvPr id="3" name="Picture 2">
            <a:extLst>
              <a:ext uri="{FF2B5EF4-FFF2-40B4-BE49-F238E27FC236}">
                <a16:creationId xmlns:a16="http://schemas.microsoft.com/office/drawing/2014/main" id="{9EA5D597-2C01-47CC-8A2F-264EDD244BD9}"/>
              </a:ext>
            </a:extLst>
          </p:cNvPr>
          <p:cNvPicPr>
            <a:picLocks noChangeAspect="1"/>
          </p:cNvPicPr>
          <p:nvPr/>
        </p:nvPicPr>
        <p:blipFill rotWithShape="1">
          <a:blip r:embed="rId3">
            <a:extLst>
              <a:ext uri="{28A0092B-C50C-407E-A947-70E740481C1C}">
                <a14:useLocalDpi xmlns:a14="http://schemas.microsoft.com/office/drawing/2010/main" val="0"/>
              </a:ext>
            </a:extLst>
          </a:blip>
          <a:srcRect l="4482" r="7889" b="-1"/>
          <a:stretch/>
        </p:blipFill>
        <p:spPr>
          <a:xfrm>
            <a:off x="6785951" y="1438276"/>
            <a:ext cx="5406050" cy="5419724"/>
          </a:xfrm>
          <a:custGeom>
            <a:avLst/>
            <a:gdLst/>
            <a:ahLst/>
            <a:cxnLst/>
            <a:rect l="l" t="t" r="r" b="b"/>
            <a:pathLst>
              <a:path w="5570706" h="5562584">
                <a:moveTo>
                  <a:pt x="3374687" y="0"/>
                </a:moveTo>
                <a:cubicBezTo>
                  <a:pt x="4190094" y="0"/>
                  <a:pt x="4937956" y="289196"/>
                  <a:pt x="5521301" y="770615"/>
                </a:cubicBezTo>
                <a:lnTo>
                  <a:pt x="5570706" y="815517"/>
                </a:lnTo>
                <a:lnTo>
                  <a:pt x="5570706" y="5562584"/>
                </a:lnTo>
                <a:lnTo>
                  <a:pt x="808135" y="5562584"/>
                </a:lnTo>
                <a:lnTo>
                  <a:pt x="770615" y="5521302"/>
                </a:lnTo>
                <a:cubicBezTo>
                  <a:pt x="289196" y="4937957"/>
                  <a:pt x="0" y="4190095"/>
                  <a:pt x="0" y="3374687"/>
                </a:cubicBezTo>
                <a:cubicBezTo>
                  <a:pt x="0" y="1510899"/>
                  <a:pt x="1510899" y="0"/>
                  <a:pt x="3374687" y="0"/>
                </a:cubicBezTo>
                <a:close/>
              </a:path>
            </a:pathLst>
          </a:custGeom>
        </p:spPr>
      </p:pic>
      <p:sp>
        <p:nvSpPr>
          <p:cNvPr id="9" name="TextBox 8">
            <a:extLst>
              <a:ext uri="{FF2B5EF4-FFF2-40B4-BE49-F238E27FC236}">
                <a16:creationId xmlns:a16="http://schemas.microsoft.com/office/drawing/2014/main" id="{495EE999-6280-4E16-8EC4-932EB2E86480}"/>
              </a:ext>
            </a:extLst>
          </p:cNvPr>
          <p:cNvSpPr txBox="1"/>
          <p:nvPr/>
        </p:nvSpPr>
        <p:spPr>
          <a:xfrm>
            <a:off x="995975" y="5360308"/>
            <a:ext cx="4410075" cy="646331"/>
          </a:xfrm>
          <a:prstGeom prst="rect">
            <a:avLst/>
          </a:prstGeom>
          <a:noFill/>
        </p:spPr>
        <p:txBody>
          <a:bodyPr wrap="square">
            <a:spAutoFit/>
          </a:bodyPr>
          <a:lstStyle/>
          <a:p>
            <a:pPr algn="ctr"/>
            <a:r>
              <a:rPr lang="en-GB" dirty="0">
                <a:hlinkClick r:id="rId4"/>
              </a:rPr>
              <a:t>Parental Substance Use: Supporting School-Aged Children | www.basw.co.uk</a:t>
            </a:r>
            <a:endParaRPr lang="en-GB" dirty="0"/>
          </a:p>
        </p:txBody>
      </p:sp>
      <p:sp>
        <p:nvSpPr>
          <p:cNvPr id="11" name="TextBox 10">
            <a:extLst>
              <a:ext uri="{FF2B5EF4-FFF2-40B4-BE49-F238E27FC236}">
                <a16:creationId xmlns:a16="http://schemas.microsoft.com/office/drawing/2014/main" id="{49D255C5-CF1C-45D9-AE6C-11F33D171840}"/>
              </a:ext>
            </a:extLst>
          </p:cNvPr>
          <p:cNvSpPr txBox="1"/>
          <p:nvPr/>
        </p:nvSpPr>
        <p:spPr>
          <a:xfrm>
            <a:off x="1357618" y="6292037"/>
            <a:ext cx="4521781" cy="400110"/>
          </a:xfrm>
          <a:prstGeom prst="rect">
            <a:avLst/>
          </a:prstGeom>
          <a:noFill/>
        </p:spPr>
        <p:txBody>
          <a:bodyPr wrap="square" rtlCol="0">
            <a:spAutoFit/>
          </a:bodyPr>
          <a:lstStyle/>
          <a:p>
            <a:r>
              <a:rPr lang="en-GB" sz="2000" dirty="0">
                <a:hlinkClick r:id="rId5"/>
              </a:rPr>
              <a:t>Hannah.Todman@stockport.gov.uk</a:t>
            </a:r>
            <a:endParaRPr lang="en-GB" sz="2000" dirty="0"/>
          </a:p>
        </p:txBody>
      </p:sp>
      <p:pic>
        <p:nvPicPr>
          <p:cNvPr id="13" name="Picture 2" descr="Image result for MMU">
            <a:extLst>
              <a:ext uri="{FF2B5EF4-FFF2-40B4-BE49-F238E27FC236}">
                <a16:creationId xmlns:a16="http://schemas.microsoft.com/office/drawing/2014/main" id="{A0AE9E41-34C9-4F5A-B6E5-FF6CA75D0BD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88636" y="357166"/>
            <a:ext cx="2103001" cy="80528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basw logo">
            <a:extLst>
              <a:ext uri="{FF2B5EF4-FFF2-40B4-BE49-F238E27FC236}">
                <a16:creationId xmlns:a16="http://schemas.microsoft.com/office/drawing/2014/main" id="{7DF86BFC-419C-42A7-88CF-198E28C6EDD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6187" b="15861"/>
          <a:stretch/>
        </p:blipFill>
        <p:spPr bwMode="auto">
          <a:xfrm>
            <a:off x="8268511" y="211316"/>
            <a:ext cx="1990514" cy="10074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0D0E43F-7AFA-475A-A8D4-E4090640303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612772" y="198239"/>
            <a:ext cx="1392745" cy="964208"/>
          </a:xfrm>
          <a:prstGeom prst="rect">
            <a:avLst/>
          </a:prstGeom>
          <a:noFill/>
          <a:ln>
            <a:noFill/>
          </a:ln>
        </p:spPr>
      </p:pic>
    </p:spTree>
    <p:extLst>
      <p:ext uri="{BB962C8B-B14F-4D97-AF65-F5344CB8AC3E}">
        <p14:creationId xmlns:p14="http://schemas.microsoft.com/office/powerpoint/2010/main" val="4120569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81788FA-5990-4F04-8552-CE7F3381AAEE}"/>
              </a:ext>
            </a:extLst>
          </p:cNvPr>
          <p:cNvPicPr>
            <a:picLocks noChangeAspect="1"/>
          </p:cNvPicPr>
          <p:nvPr/>
        </p:nvPicPr>
        <p:blipFill rotWithShape="1">
          <a:blip r:embed="rId3"/>
          <a:srcRect l="32167" t="16740" r="38083" b="9037"/>
          <a:stretch/>
        </p:blipFill>
        <p:spPr>
          <a:xfrm>
            <a:off x="85725" y="95239"/>
            <a:ext cx="4751108" cy="6667521"/>
          </a:xfrm>
          <a:prstGeom prst="rect">
            <a:avLst/>
          </a:prstGeom>
        </p:spPr>
      </p:pic>
      <p:graphicFrame>
        <p:nvGraphicFramePr>
          <p:cNvPr id="4" name="Diagram 3">
            <a:extLst>
              <a:ext uri="{FF2B5EF4-FFF2-40B4-BE49-F238E27FC236}">
                <a16:creationId xmlns:a16="http://schemas.microsoft.com/office/drawing/2014/main" id="{35F295F8-99F3-41DE-918F-CBB9EDEA19D3}"/>
              </a:ext>
            </a:extLst>
          </p:cNvPr>
          <p:cNvGraphicFramePr/>
          <p:nvPr/>
        </p:nvGraphicFramePr>
        <p:xfrm>
          <a:off x="4867275" y="47618"/>
          <a:ext cx="7239000" cy="67627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9009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C768158-CF43-472C-87CE-34AED38E2B05}"/>
              </a:ext>
            </a:extLst>
          </p:cNvPr>
          <p:cNvSpPr txBox="1"/>
          <p:nvPr/>
        </p:nvSpPr>
        <p:spPr>
          <a:xfrm>
            <a:off x="685799" y="509563"/>
            <a:ext cx="10947462" cy="113349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2800" kern="1200" dirty="0">
                <a:solidFill>
                  <a:schemeClr val="tx1"/>
                </a:solidFill>
                <a:ea typeface="+mj-ea"/>
                <a:cs typeface="+mj-cs"/>
              </a:rPr>
              <a:t>Thesis title</a:t>
            </a:r>
          </a:p>
          <a:p>
            <a:pPr algn="ctr">
              <a:lnSpc>
                <a:spcPct val="90000"/>
              </a:lnSpc>
              <a:spcBef>
                <a:spcPct val="0"/>
              </a:spcBef>
              <a:spcAft>
                <a:spcPts val="600"/>
              </a:spcAft>
            </a:pPr>
            <a:r>
              <a:rPr lang="en-US" sz="2800" kern="1200" dirty="0">
                <a:solidFill>
                  <a:schemeClr val="tx1"/>
                </a:solidFill>
                <a:ea typeface="+mj-ea"/>
                <a:cs typeface="+mj-cs"/>
              </a:rPr>
              <a:t>Understanding the needs of children living with parental substance misuse: </a:t>
            </a:r>
          </a:p>
          <a:p>
            <a:pPr algn="ctr">
              <a:lnSpc>
                <a:spcPct val="90000"/>
              </a:lnSpc>
              <a:spcBef>
                <a:spcPct val="0"/>
              </a:spcBef>
              <a:spcAft>
                <a:spcPts val="600"/>
              </a:spcAft>
            </a:pPr>
            <a:r>
              <a:rPr lang="en-US" sz="2800" kern="1200" dirty="0">
                <a:solidFill>
                  <a:schemeClr val="tx1"/>
                </a:solidFill>
                <a:ea typeface="+mj-ea"/>
                <a:cs typeface="+mj-cs"/>
              </a:rPr>
              <a:t>Perspectives of children and professionals</a:t>
            </a:r>
          </a:p>
        </p:txBody>
      </p:sp>
      <p:graphicFrame>
        <p:nvGraphicFramePr>
          <p:cNvPr id="17" name="TextBox 4">
            <a:extLst>
              <a:ext uri="{FF2B5EF4-FFF2-40B4-BE49-F238E27FC236}">
                <a16:creationId xmlns:a16="http://schemas.microsoft.com/office/drawing/2014/main" id="{0707E1FC-AB70-DFDF-A106-F3E73F19F8A5}"/>
              </a:ext>
            </a:extLst>
          </p:cNvPr>
          <p:cNvGraphicFramePr/>
          <p:nvPr>
            <p:extLst>
              <p:ext uri="{D42A27DB-BD31-4B8C-83A1-F6EECF244321}">
                <p14:modId xmlns:p14="http://schemas.microsoft.com/office/powerpoint/2010/main" val="2917893345"/>
              </p:ext>
            </p:extLst>
          </p:nvPr>
        </p:nvGraphicFramePr>
        <p:xfrm>
          <a:off x="620743" y="2321909"/>
          <a:ext cx="11077575"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312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907725C-927F-4D72-8AE8-64F718C3DCFA}"/>
              </a:ext>
            </a:extLst>
          </p:cNvPr>
          <p:cNvSpPr txBox="1"/>
          <p:nvPr/>
        </p:nvSpPr>
        <p:spPr>
          <a:xfrm>
            <a:off x="4287369" y="109781"/>
            <a:ext cx="3309185" cy="646331"/>
          </a:xfrm>
          <a:prstGeom prst="rect">
            <a:avLst/>
          </a:prstGeom>
          <a:noFill/>
        </p:spPr>
        <p:txBody>
          <a:bodyPr wrap="square" rtlCol="0">
            <a:spAutoFit/>
          </a:bodyPr>
          <a:lstStyle/>
          <a:p>
            <a:pPr algn="ctr"/>
            <a:r>
              <a:rPr lang="en-GB" sz="3600" b="1" dirty="0"/>
              <a:t>Research design</a:t>
            </a:r>
          </a:p>
        </p:txBody>
      </p:sp>
      <p:pic>
        <p:nvPicPr>
          <p:cNvPr id="3" name="Picture 6">
            <a:extLst>
              <a:ext uri="{FF2B5EF4-FFF2-40B4-BE49-F238E27FC236}">
                <a16:creationId xmlns:a16="http://schemas.microsoft.com/office/drawing/2014/main" id="{7DFABA6D-520B-4DB5-AA21-0F732B24B6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163" y="1669866"/>
            <a:ext cx="5138106" cy="40667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2557B28-1B24-47D4-8B48-B065419C5031}"/>
              </a:ext>
            </a:extLst>
          </p:cNvPr>
          <p:cNvSpPr txBox="1"/>
          <p:nvPr/>
        </p:nvSpPr>
        <p:spPr>
          <a:xfrm>
            <a:off x="6951239" y="1016557"/>
            <a:ext cx="4870027" cy="400110"/>
          </a:xfrm>
          <a:prstGeom prst="rect">
            <a:avLst/>
          </a:prstGeom>
          <a:noFill/>
        </p:spPr>
        <p:txBody>
          <a:bodyPr wrap="square" rtlCol="0">
            <a:spAutoFit/>
          </a:bodyPr>
          <a:lstStyle/>
          <a:p>
            <a:r>
              <a:rPr lang="en-GB" sz="2000" dirty="0"/>
              <a:t>3x focus groups- 22 frontline professionals</a:t>
            </a:r>
          </a:p>
        </p:txBody>
      </p:sp>
      <p:sp>
        <p:nvSpPr>
          <p:cNvPr id="5" name="TextBox 4">
            <a:extLst>
              <a:ext uri="{FF2B5EF4-FFF2-40B4-BE49-F238E27FC236}">
                <a16:creationId xmlns:a16="http://schemas.microsoft.com/office/drawing/2014/main" id="{C839FF4D-0142-4B14-8883-2F426C147FB7}"/>
              </a:ext>
            </a:extLst>
          </p:cNvPr>
          <p:cNvSpPr txBox="1"/>
          <p:nvPr/>
        </p:nvSpPr>
        <p:spPr>
          <a:xfrm>
            <a:off x="6873415" y="5797521"/>
            <a:ext cx="4386270" cy="1015663"/>
          </a:xfrm>
          <a:prstGeom prst="rect">
            <a:avLst/>
          </a:prstGeom>
          <a:noFill/>
        </p:spPr>
        <p:txBody>
          <a:bodyPr wrap="square" rtlCol="0">
            <a:spAutoFit/>
          </a:bodyPr>
          <a:lstStyle/>
          <a:p>
            <a:pPr marL="285750" indent="-285750">
              <a:buFont typeface="Arial" panose="020B0604020202020204" pitchFamily="34" charset="0"/>
              <a:buChar char="•"/>
            </a:pPr>
            <a:r>
              <a:rPr lang="en-GB" sz="2000" dirty="0"/>
              <a:t>Early intervention services</a:t>
            </a:r>
          </a:p>
          <a:p>
            <a:pPr marL="285750" indent="-285750">
              <a:buFont typeface="Arial" panose="020B0604020202020204" pitchFamily="34" charset="0"/>
              <a:buChar char="•"/>
            </a:pPr>
            <a:r>
              <a:rPr lang="en-GB" sz="2000" dirty="0"/>
              <a:t>Education</a:t>
            </a:r>
          </a:p>
          <a:p>
            <a:pPr marL="285750" indent="-285750">
              <a:buFont typeface="Arial" panose="020B0604020202020204" pitchFamily="34" charset="0"/>
              <a:buChar char="•"/>
            </a:pPr>
            <a:r>
              <a:rPr lang="en-GB" sz="2000" dirty="0"/>
              <a:t>Statutory children's social care</a:t>
            </a:r>
          </a:p>
        </p:txBody>
      </p:sp>
      <p:pic>
        <p:nvPicPr>
          <p:cNvPr id="6" name="Picture 2">
            <a:extLst>
              <a:ext uri="{FF2B5EF4-FFF2-40B4-BE49-F238E27FC236}">
                <a16:creationId xmlns:a16="http://schemas.microsoft.com/office/drawing/2014/main" id="{B884A354-F5A0-41B2-906D-8551FF4950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334" t="850" b="14800"/>
          <a:stretch/>
        </p:blipFill>
        <p:spPr bwMode="auto">
          <a:xfrm>
            <a:off x="370732" y="1669866"/>
            <a:ext cx="4947855" cy="40122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D0EE0F5-D7B7-4C4F-8363-F67F9E6A7D37}"/>
              </a:ext>
            </a:extLst>
          </p:cNvPr>
          <p:cNvSpPr txBox="1"/>
          <p:nvPr/>
        </p:nvSpPr>
        <p:spPr>
          <a:xfrm>
            <a:off x="370732" y="913752"/>
            <a:ext cx="4725247" cy="707886"/>
          </a:xfrm>
          <a:prstGeom prst="rect">
            <a:avLst/>
          </a:prstGeom>
          <a:noFill/>
        </p:spPr>
        <p:txBody>
          <a:bodyPr wrap="square" rtlCol="0">
            <a:spAutoFit/>
          </a:bodyPr>
          <a:lstStyle/>
          <a:p>
            <a:r>
              <a:rPr lang="en-GB" sz="2000" dirty="0"/>
              <a:t>Creative interviews with children</a:t>
            </a:r>
          </a:p>
          <a:p>
            <a:r>
              <a:rPr lang="en-GB" sz="2000" dirty="0"/>
              <a:t>living with PSM</a:t>
            </a:r>
          </a:p>
        </p:txBody>
      </p:sp>
      <p:sp>
        <p:nvSpPr>
          <p:cNvPr id="8" name="TextBox 7">
            <a:extLst>
              <a:ext uri="{FF2B5EF4-FFF2-40B4-BE49-F238E27FC236}">
                <a16:creationId xmlns:a16="http://schemas.microsoft.com/office/drawing/2014/main" id="{1E5BF4A0-2274-4493-8795-52622ED088C1}"/>
              </a:ext>
            </a:extLst>
          </p:cNvPr>
          <p:cNvSpPr txBox="1"/>
          <p:nvPr/>
        </p:nvSpPr>
        <p:spPr>
          <a:xfrm>
            <a:off x="274019" y="6105298"/>
            <a:ext cx="4281300" cy="400110"/>
          </a:xfrm>
          <a:prstGeom prst="rect">
            <a:avLst/>
          </a:prstGeom>
          <a:noFill/>
        </p:spPr>
        <p:txBody>
          <a:bodyPr wrap="square" rtlCol="0">
            <a:spAutoFit/>
          </a:bodyPr>
          <a:lstStyle/>
          <a:p>
            <a:r>
              <a:rPr lang="en-GB" sz="2000" dirty="0"/>
              <a:t>7 children, aged 7-16 years old</a:t>
            </a:r>
          </a:p>
        </p:txBody>
      </p:sp>
      <p:sp>
        <p:nvSpPr>
          <p:cNvPr id="11" name="Cross 10">
            <a:extLst>
              <a:ext uri="{FF2B5EF4-FFF2-40B4-BE49-F238E27FC236}">
                <a16:creationId xmlns:a16="http://schemas.microsoft.com/office/drawing/2014/main" id="{CBF6CE22-C3BC-40E8-904F-668DBEF95126}"/>
              </a:ext>
            </a:extLst>
          </p:cNvPr>
          <p:cNvSpPr/>
          <p:nvPr/>
        </p:nvSpPr>
        <p:spPr>
          <a:xfrm>
            <a:off x="5638800" y="2971800"/>
            <a:ext cx="914400" cy="914400"/>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55353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Oval 8">
            <a:extLst>
              <a:ext uri="{FF2B5EF4-FFF2-40B4-BE49-F238E27FC236}">
                <a16:creationId xmlns:a16="http://schemas.microsoft.com/office/drawing/2014/main" id="{D6DC51CE-3C6E-40C7-9937-4DB5871B1C66}"/>
              </a:ext>
            </a:extLst>
          </p:cNvPr>
          <p:cNvSpPr/>
          <p:nvPr/>
        </p:nvSpPr>
        <p:spPr>
          <a:xfrm>
            <a:off x="4264158" y="82622"/>
            <a:ext cx="7842117" cy="4146478"/>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ctr">
              <a:spcBef>
                <a:spcPts val="600"/>
              </a:spcBef>
              <a:spcAft>
                <a:spcPts val="600"/>
              </a:spcAft>
              <a:tabLst>
                <a:tab pos="450088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endParaRPr lang="en-GB" sz="2400" dirty="0">
              <a:solidFill>
                <a:schemeClr val="tx1"/>
              </a:solidFill>
              <a:effectLst/>
              <a:ea typeface="Calibri" panose="020F0502020204030204" pitchFamily="34" charset="0"/>
              <a:cs typeface="Times New Roman" panose="02020603050405020304" pitchFamily="18" charset="0"/>
            </a:endParaRPr>
          </a:p>
          <a:p>
            <a:pPr marL="457200" algn="ctr">
              <a:spcBef>
                <a:spcPts val="600"/>
              </a:spcBef>
              <a:spcAft>
                <a:spcPts val="600"/>
              </a:spcAft>
              <a:tabLst>
                <a:tab pos="450088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sz="2400" dirty="0">
                <a:solidFill>
                  <a:schemeClr val="tx1"/>
                </a:solidFill>
                <a:effectLst/>
                <a:ea typeface="Calibri" panose="020F0502020204030204" pitchFamily="34" charset="0"/>
                <a:cs typeface="Times New Roman" panose="02020603050405020304" pitchFamily="18" charset="0"/>
              </a:rPr>
              <a:t>I’ve started a </a:t>
            </a:r>
            <a:r>
              <a:rPr lang="en-GB" sz="2400" b="1" dirty="0">
                <a:solidFill>
                  <a:schemeClr val="tx1"/>
                </a:solidFill>
                <a:effectLst/>
                <a:ea typeface="Calibri" panose="020F0502020204030204" pitchFamily="34" charset="0"/>
                <a:cs typeface="Times New Roman" panose="02020603050405020304" pitchFamily="18" charset="0"/>
              </a:rPr>
              <a:t>food bank, a clothes bank, </a:t>
            </a:r>
            <a:r>
              <a:rPr lang="en-GB" sz="2400" dirty="0">
                <a:solidFill>
                  <a:schemeClr val="tx1"/>
                </a:solidFill>
                <a:effectLst/>
                <a:ea typeface="Calibri" panose="020F0502020204030204" pitchFamily="34" charset="0"/>
                <a:cs typeface="Times New Roman" panose="02020603050405020304" pitchFamily="18" charset="0"/>
              </a:rPr>
              <a:t>a shoe bank, We’ve got children coming in smelling of urine, and holes in clothes, holes in shoes […] they’ve not eaten […] they </a:t>
            </a:r>
            <a:r>
              <a:rPr lang="en-GB" sz="2400" b="1" dirty="0">
                <a:solidFill>
                  <a:schemeClr val="tx1"/>
                </a:solidFill>
                <a:effectLst/>
                <a:ea typeface="Calibri" panose="020F0502020204030204" pitchFamily="34" charset="0"/>
                <a:cs typeface="Times New Roman" panose="02020603050405020304" pitchFamily="18" charset="0"/>
              </a:rPr>
              <a:t>haven’t had breakfast</a:t>
            </a:r>
            <a:r>
              <a:rPr lang="en-GB" sz="2400" dirty="0">
                <a:solidFill>
                  <a:schemeClr val="tx1"/>
                </a:solidFill>
                <a:effectLst/>
                <a:ea typeface="Calibri" panose="020F0502020204030204" pitchFamily="34" charset="0"/>
                <a:cs typeface="Times New Roman" panose="02020603050405020304" pitchFamily="18" charset="0"/>
              </a:rPr>
              <a:t>, they are deathly thin these children, it breaks your heart and it’s awful.</a:t>
            </a:r>
          </a:p>
          <a:p>
            <a:pPr marL="457200" algn="ctr">
              <a:spcBef>
                <a:spcPts val="600"/>
              </a:spcBef>
              <a:spcAft>
                <a:spcPts val="600"/>
              </a:spcAft>
              <a:tabLst>
                <a:tab pos="450088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Lst>
            </a:pPr>
            <a:r>
              <a:rPr lang="en-GB" dirty="0">
                <a:solidFill>
                  <a:schemeClr val="tx1"/>
                </a:solidFill>
                <a:effectLst/>
                <a:ea typeface="Calibri" panose="020F0502020204030204" pitchFamily="34" charset="0"/>
                <a:cs typeface="Times New Roman" panose="02020603050405020304" pitchFamily="18" charset="0"/>
              </a:rPr>
              <a:t>(Focus Group participant).</a:t>
            </a:r>
          </a:p>
        </p:txBody>
      </p:sp>
      <p:sp>
        <p:nvSpPr>
          <p:cNvPr id="11" name="Speech Bubble: Oval 10">
            <a:extLst>
              <a:ext uri="{FF2B5EF4-FFF2-40B4-BE49-F238E27FC236}">
                <a16:creationId xmlns:a16="http://schemas.microsoft.com/office/drawing/2014/main" id="{F47CD23D-33B3-43F0-B2C1-B1569F823DA5}"/>
              </a:ext>
            </a:extLst>
          </p:cNvPr>
          <p:cNvSpPr/>
          <p:nvPr/>
        </p:nvSpPr>
        <p:spPr>
          <a:xfrm>
            <a:off x="85725" y="1747154"/>
            <a:ext cx="6096000" cy="4467224"/>
          </a:xfrm>
          <a:prstGeom prst="wedgeEllipseCallou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effectLst/>
                <a:ea typeface="Calibri" panose="020F0502020204030204" pitchFamily="34" charset="0"/>
              </a:rPr>
              <a:t>Working with families with drug issues has been the </a:t>
            </a:r>
            <a:r>
              <a:rPr lang="en-GB" sz="2400" b="1" dirty="0">
                <a:solidFill>
                  <a:schemeClr val="tx1"/>
                </a:solidFill>
                <a:effectLst/>
                <a:ea typeface="Calibri" panose="020F0502020204030204" pitchFamily="34" charset="0"/>
              </a:rPr>
              <a:t>neglect</a:t>
            </a:r>
            <a:r>
              <a:rPr lang="en-GB" sz="2400" dirty="0">
                <a:solidFill>
                  <a:schemeClr val="tx1"/>
                </a:solidFill>
                <a:effectLst/>
                <a:ea typeface="Calibri" panose="020F0502020204030204" pitchFamily="34" charset="0"/>
              </a:rPr>
              <a:t> side, because they are shooting up </a:t>
            </a:r>
            <a:r>
              <a:rPr lang="en-GB" sz="2400" b="1" dirty="0">
                <a:solidFill>
                  <a:schemeClr val="tx1"/>
                </a:solidFill>
                <a:effectLst/>
                <a:ea typeface="Calibri" panose="020F0502020204030204" pitchFamily="34" charset="0"/>
              </a:rPr>
              <a:t>heroin</a:t>
            </a:r>
            <a:r>
              <a:rPr lang="en-GB" sz="2400" dirty="0">
                <a:solidFill>
                  <a:schemeClr val="tx1"/>
                </a:solidFill>
                <a:effectLst/>
                <a:ea typeface="Calibri" panose="020F0502020204030204" pitchFamily="34" charset="0"/>
              </a:rPr>
              <a:t>, they’re just </a:t>
            </a:r>
            <a:r>
              <a:rPr lang="en-GB" sz="2400" b="1" dirty="0">
                <a:solidFill>
                  <a:schemeClr val="tx1"/>
                </a:solidFill>
                <a:effectLst/>
                <a:ea typeface="Calibri" panose="020F0502020204030204" pitchFamily="34" charset="0"/>
              </a:rPr>
              <a:t>leaving the needles</a:t>
            </a:r>
            <a:r>
              <a:rPr lang="en-GB" sz="2400" dirty="0">
                <a:solidFill>
                  <a:schemeClr val="tx1"/>
                </a:solidFill>
                <a:effectLst/>
                <a:ea typeface="Calibri" panose="020F0502020204030204" pitchFamily="34" charset="0"/>
              </a:rPr>
              <a:t> around and you know that was happening for the </a:t>
            </a:r>
            <a:r>
              <a:rPr lang="en-GB" sz="2400" b="1" dirty="0">
                <a:solidFill>
                  <a:schemeClr val="tx1"/>
                </a:solidFill>
                <a:effectLst/>
                <a:ea typeface="Calibri" panose="020F0502020204030204" pitchFamily="34" charset="0"/>
              </a:rPr>
              <a:t>young person</a:t>
            </a:r>
            <a:r>
              <a:rPr lang="en-GB" sz="2400" dirty="0">
                <a:solidFill>
                  <a:schemeClr val="tx1"/>
                </a:solidFill>
                <a:effectLst/>
                <a:ea typeface="Calibri" panose="020F0502020204030204" pitchFamily="34" charset="0"/>
              </a:rPr>
              <a:t> I was working with.</a:t>
            </a:r>
          </a:p>
          <a:p>
            <a:pPr algn="ctr"/>
            <a:r>
              <a:rPr lang="en-GB" dirty="0">
                <a:solidFill>
                  <a:schemeClr val="tx1"/>
                </a:solidFill>
                <a:effectLst/>
                <a:ea typeface="Calibri" panose="020F0502020204030204" pitchFamily="34" charset="0"/>
              </a:rPr>
              <a:t>(Focus Group participant)</a:t>
            </a:r>
            <a:endParaRPr lang="en-GB" dirty="0">
              <a:solidFill>
                <a:schemeClr val="tx1"/>
              </a:solidFill>
            </a:endParaRPr>
          </a:p>
        </p:txBody>
      </p:sp>
      <p:sp>
        <p:nvSpPr>
          <p:cNvPr id="19" name="TextBox 18">
            <a:extLst>
              <a:ext uri="{FF2B5EF4-FFF2-40B4-BE49-F238E27FC236}">
                <a16:creationId xmlns:a16="http://schemas.microsoft.com/office/drawing/2014/main" id="{47D63659-90DC-4D6A-AEFB-2765A16963B9}"/>
              </a:ext>
            </a:extLst>
          </p:cNvPr>
          <p:cNvSpPr txBox="1"/>
          <p:nvPr/>
        </p:nvSpPr>
        <p:spPr>
          <a:xfrm>
            <a:off x="6181725" y="5137160"/>
            <a:ext cx="5417074" cy="1077218"/>
          </a:xfrm>
          <a:prstGeom prst="rect">
            <a:avLst/>
          </a:prstGeom>
          <a:noFill/>
        </p:spPr>
        <p:txBody>
          <a:bodyPr wrap="square" rtlCol="0">
            <a:spAutoFit/>
          </a:bodyPr>
          <a:lstStyle/>
          <a:p>
            <a:pPr algn="ctr"/>
            <a:r>
              <a:rPr lang="en-GB" sz="3200" b="1" dirty="0"/>
              <a:t>Understanding the experience of frontline professionals</a:t>
            </a:r>
          </a:p>
        </p:txBody>
      </p:sp>
    </p:spTree>
    <p:extLst>
      <p:ext uri="{BB962C8B-B14F-4D97-AF65-F5344CB8AC3E}">
        <p14:creationId xmlns:p14="http://schemas.microsoft.com/office/powerpoint/2010/main" val="206085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6">
            <a:extLst>
              <a:ext uri="{FF2B5EF4-FFF2-40B4-BE49-F238E27FC236}">
                <a16:creationId xmlns:a16="http://schemas.microsoft.com/office/drawing/2014/main" id="{54375308-0CEF-52FC-6F18-3AF1436B27A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750"/>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Bubble, Talk, Speech Bubble">
            <a:extLst>
              <a:ext uri="{FF2B5EF4-FFF2-40B4-BE49-F238E27FC236}">
                <a16:creationId xmlns:a16="http://schemas.microsoft.com/office/drawing/2014/main" id="{828E13BB-E71A-4CF0-3A77-2CAF96A25B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60" y="485775"/>
            <a:ext cx="5916440" cy="59759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837F06A-3FA5-5D90-01B4-6D2318DC32F5}"/>
              </a:ext>
            </a:extLst>
          </p:cNvPr>
          <p:cNvSpPr txBox="1"/>
          <p:nvPr/>
        </p:nvSpPr>
        <p:spPr>
          <a:xfrm>
            <a:off x="387266" y="865912"/>
            <a:ext cx="4668665" cy="4216539"/>
          </a:xfrm>
          <a:prstGeom prst="rect">
            <a:avLst/>
          </a:prstGeom>
          <a:noFill/>
        </p:spPr>
        <p:txBody>
          <a:bodyPr wrap="square">
            <a:spAutoFit/>
          </a:bodyPr>
          <a:lstStyle/>
          <a:p>
            <a:pPr marL="457200" algn="ct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400" dirty="0">
                <a:effectLst/>
                <a:ea typeface="Calibri" panose="020F0502020204030204" pitchFamily="34" charset="0"/>
                <a:cs typeface="Times New Roman" panose="02020603050405020304" pitchFamily="18" charset="0"/>
              </a:rPr>
              <a:t>I think it should be mandatory for all social workers […] just the basic level of what does crack actually do</a:t>
            </a:r>
            <a:r>
              <a:rPr lang="en-GB" sz="2400" dirty="0">
                <a:ea typeface="Calibri" panose="020F0502020204030204" pitchFamily="34" charset="0"/>
                <a:cs typeface="Times New Roman" panose="02020603050405020304" pitchFamily="18" charset="0"/>
              </a:rPr>
              <a:t> </a:t>
            </a:r>
            <a:r>
              <a:rPr lang="en-GB" sz="2400" dirty="0">
                <a:effectLst/>
                <a:ea typeface="Calibri" panose="020F0502020204030204" pitchFamily="34" charset="0"/>
                <a:cs typeface="Times New Roman" panose="02020603050405020304" pitchFamily="18" charset="0"/>
              </a:rPr>
              <a:t>[…] it was about me then being </a:t>
            </a:r>
            <a:r>
              <a:rPr lang="en-GB" sz="2400" b="1" dirty="0">
                <a:effectLst/>
                <a:ea typeface="Calibri" panose="020F0502020204030204" pitchFamily="34" charset="0"/>
                <a:cs typeface="Times New Roman" panose="02020603050405020304" pitchFamily="18" charset="0"/>
              </a:rPr>
              <a:t>able to see through the child’s eyes</a:t>
            </a:r>
            <a:r>
              <a:rPr lang="en-GB" sz="2400" dirty="0">
                <a:effectLst/>
                <a:ea typeface="Calibri" panose="020F0502020204030204" pitchFamily="34" charset="0"/>
                <a:cs typeface="Times New Roman" panose="02020603050405020304" pitchFamily="18" charset="0"/>
              </a:rPr>
              <a:t> what they’re seeing and what they’re exposed to […] actually now I could have a conversation with a parent about their use.</a:t>
            </a:r>
          </a:p>
          <a:p>
            <a:pPr marL="457200" algn="ctr">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effectLst/>
                <a:ea typeface="Calibri" panose="020F0502020204030204" pitchFamily="34" charset="0"/>
                <a:cs typeface="Times New Roman" panose="02020603050405020304" pitchFamily="18" charset="0"/>
              </a:rPr>
              <a:t> (Focus Group participant)</a:t>
            </a:r>
          </a:p>
        </p:txBody>
      </p:sp>
    </p:spTree>
    <p:extLst>
      <p:ext uri="{BB962C8B-B14F-4D97-AF65-F5344CB8AC3E}">
        <p14:creationId xmlns:p14="http://schemas.microsoft.com/office/powerpoint/2010/main" val="9057037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0C5747-EFAE-4FE6-A9CF-7EA70534E5B3}"/>
              </a:ext>
            </a:extLst>
          </p:cNvPr>
          <p:cNvSpPr txBox="1"/>
          <p:nvPr/>
        </p:nvSpPr>
        <p:spPr>
          <a:xfrm>
            <a:off x="119743" y="141594"/>
            <a:ext cx="11811000" cy="584775"/>
          </a:xfrm>
          <a:prstGeom prst="rect">
            <a:avLst/>
          </a:prstGeom>
          <a:noFill/>
        </p:spPr>
        <p:txBody>
          <a:bodyPr wrap="square" rtlCol="0">
            <a:spAutoFit/>
          </a:bodyPr>
          <a:lstStyle/>
          <a:p>
            <a:pPr algn="ctr"/>
            <a:r>
              <a:rPr lang="en-GB" sz="3200" b="1"/>
              <a:t>If alcohol or drugs could turn into an animal what would it look like?</a:t>
            </a:r>
            <a:endParaRPr lang="en-GB" sz="3200" b="1" dirty="0"/>
          </a:p>
        </p:txBody>
      </p:sp>
      <p:pic>
        <p:nvPicPr>
          <p:cNvPr id="10" name="Picture 9">
            <a:extLst>
              <a:ext uri="{FF2B5EF4-FFF2-40B4-BE49-F238E27FC236}">
                <a16:creationId xmlns:a16="http://schemas.microsoft.com/office/drawing/2014/main" id="{1087768B-1570-4AF1-961F-436BE817CAAA}"/>
              </a:ext>
            </a:extLst>
          </p:cNvPr>
          <p:cNvPicPr/>
          <p:nvPr/>
        </p:nvPicPr>
        <p:blipFill rotWithShape="1">
          <a:blip r:embed="rId3">
            <a:extLst>
              <a:ext uri="{28A0092B-C50C-407E-A947-70E740481C1C}">
                <a14:useLocalDpi xmlns:a14="http://schemas.microsoft.com/office/drawing/2010/main" val="0"/>
              </a:ext>
            </a:extLst>
          </a:blip>
          <a:srcRect l="1" t="14141" r="32194"/>
          <a:stretch/>
        </p:blipFill>
        <p:spPr bwMode="auto">
          <a:xfrm>
            <a:off x="5384800" y="1676400"/>
            <a:ext cx="6545944" cy="5040005"/>
          </a:xfrm>
          <a:prstGeom prst="rect">
            <a:avLst/>
          </a:prstGeom>
          <a:noFill/>
          <a:ln>
            <a:noFill/>
          </a:ln>
          <a:effectLst>
            <a:softEdge rad="114300"/>
          </a:effectLst>
        </p:spPr>
      </p:pic>
      <p:sp>
        <p:nvSpPr>
          <p:cNvPr id="14" name="TextBox 13">
            <a:extLst>
              <a:ext uri="{FF2B5EF4-FFF2-40B4-BE49-F238E27FC236}">
                <a16:creationId xmlns:a16="http://schemas.microsoft.com/office/drawing/2014/main" id="{E27CE20D-D076-479E-A1C5-450FBDAF15B9}"/>
              </a:ext>
            </a:extLst>
          </p:cNvPr>
          <p:cNvSpPr txBox="1"/>
          <p:nvPr/>
        </p:nvSpPr>
        <p:spPr>
          <a:xfrm>
            <a:off x="5181600" y="965268"/>
            <a:ext cx="6861283" cy="523220"/>
          </a:xfrm>
          <a:prstGeom prst="rect">
            <a:avLst/>
          </a:prstGeom>
          <a:noFill/>
        </p:spPr>
        <p:txBody>
          <a:bodyPr wrap="square">
            <a:spAutoFit/>
          </a:bodyPr>
          <a:lstStyle/>
          <a:p>
            <a:r>
              <a:rPr lang="en-GB" sz="2800" b="1" dirty="0">
                <a:effectLst/>
                <a:ea typeface="Calibri" panose="020F0502020204030204" pitchFamily="34" charset="0"/>
                <a:cs typeface="Times New Roman" panose="02020603050405020304" pitchFamily="18" charset="0"/>
              </a:rPr>
              <a:t>‘I’m seeing it and I’m only little.’ </a:t>
            </a:r>
            <a:r>
              <a:rPr lang="en-GB" sz="2400" b="1" dirty="0">
                <a:effectLst/>
                <a:ea typeface="Calibri" panose="020F0502020204030204" pitchFamily="34" charset="0"/>
                <a:cs typeface="Times New Roman" panose="02020603050405020304" pitchFamily="18" charset="0"/>
              </a:rPr>
              <a:t>(Roux, aged 8)</a:t>
            </a:r>
            <a:endParaRPr lang="en-GB" sz="2400" b="1" dirty="0"/>
          </a:p>
        </p:txBody>
      </p:sp>
      <p:sp>
        <p:nvSpPr>
          <p:cNvPr id="2" name="Rectangle 1">
            <a:extLst>
              <a:ext uri="{FF2B5EF4-FFF2-40B4-BE49-F238E27FC236}">
                <a16:creationId xmlns:a16="http://schemas.microsoft.com/office/drawing/2014/main" id="{B832F159-47B9-4F86-B902-6DC812FB4CFB}"/>
              </a:ext>
            </a:extLst>
          </p:cNvPr>
          <p:cNvSpPr/>
          <p:nvPr/>
        </p:nvSpPr>
        <p:spPr>
          <a:xfrm>
            <a:off x="-127491" y="965268"/>
            <a:ext cx="5400152" cy="2215991"/>
          </a:xfrm>
          <a:prstGeom prst="rect">
            <a:avLst/>
          </a:prstGeom>
        </p:spPr>
        <p:txBody>
          <a:bodyPr wrap="square">
            <a:spAutoFit/>
          </a:bodyPr>
          <a:lstStyle/>
          <a:p>
            <a:pPr marL="457200" algn="ctr">
              <a:spcBef>
                <a:spcPts val="600"/>
              </a:spcBef>
              <a:spcAft>
                <a:spcPts val="600"/>
              </a:spcAft>
            </a:pPr>
            <a:r>
              <a:rPr lang="en-GB" sz="2400" b="1" dirty="0">
                <a:solidFill>
                  <a:srgbClr val="00B050"/>
                </a:solidFill>
                <a:ea typeface="Times New Roman" panose="02020603050405020304" pitchFamily="18" charset="0"/>
                <a:cs typeface="Times New Roman" panose="02020603050405020304" pitchFamily="18" charset="0"/>
              </a:rPr>
              <a:t>‘The imaginary world of young [children] often makes it easy for them to engage in storytelling and to make unconscious connections between their stories and their lives.’ </a:t>
            </a:r>
            <a:r>
              <a:rPr lang="en-GB" b="1" dirty="0">
                <a:solidFill>
                  <a:srgbClr val="00B050"/>
                </a:solidFill>
                <a:ea typeface="Times New Roman" panose="02020603050405020304" pitchFamily="18" charset="0"/>
                <a:cs typeface="Times New Roman" panose="02020603050405020304" pitchFamily="18" charset="0"/>
              </a:rPr>
              <a:t>(Russo et al., 2006:231)</a:t>
            </a:r>
            <a:endParaRPr lang="en-GB" b="1" dirty="0">
              <a:solidFill>
                <a:srgbClr val="00B050"/>
              </a:solidFill>
              <a:ea typeface="Calibri" panose="020F0502020204030204" pitchFamily="34" charset="0"/>
              <a:cs typeface="Times New Roman" panose="02020603050405020304" pitchFamily="18" charset="0"/>
            </a:endParaRPr>
          </a:p>
        </p:txBody>
      </p:sp>
      <p:pic>
        <p:nvPicPr>
          <p:cNvPr id="15" name="Picture 4" descr="Bubble, Talk, Speech Bubble">
            <a:extLst>
              <a:ext uri="{FF2B5EF4-FFF2-40B4-BE49-F238E27FC236}">
                <a16:creationId xmlns:a16="http://schemas.microsoft.com/office/drawing/2014/main" id="{A8319910-2149-45D0-A797-7872BC1CD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450" y="3613160"/>
            <a:ext cx="4852270" cy="32448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6AD8C76-04A6-4440-A089-88C61DD1D24C}"/>
              </a:ext>
            </a:extLst>
          </p:cNvPr>
          <p:cNvSpPr txBox="1"/>
          <p:nvPr/>
        </p:nvSpPr>
        <p:spPr>
          <a:xfrm>
            <a:off x="400594" y="3982492"/>
            <a:ext cx="3892732" cy="1938992"/>
          </a:xfrm>
          <a:prstGeom prst="rect">
            <a:avLst/>
          </a:prstGeom>
          <a:noFill/>
        </p:spPr>
        <p:txBody>
          <a:bodyPr wrap="square" rtlCol="0">
            <a:spAutoFit/>
          </a:bodyPr>
          <a:lstStyle/>
          <a:p>
            <a:pPr marL="457200">
              <a:spcBef>
                <a:spcPts val="600"/>
              </a:spcBef>
              <a:spcAft>
                <a:spcPts val="6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sz="2400" b="1" dirty="0">
                <a:ea typeface="Calibri" panose="020F0502020204030204" pitchFamily="34" charset="0"/>
                <a:cs typeface="Times New Roman" panose="02020603050405020304" pitchFamily="18" charset="0"/>
              </a:rPr>
              <a:t>‘…a person came into my house with a baseball bat and he had beer in his hand and it was really scary.’ (Roux, aged 8)</a:t>
            </a:r>
          </a:p>
        </p:txBody>
      </p:sp>
    </p:spTree>
    <p:extLst>
      <p:ext uri="{BB962C8B-B14F-4D97-AF65-F5344CB8AC3E}">
        <p14:creationId xmlns:p14="http://schemas.microsoft.com/office/powerpoint/2010/main" val="34265744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4312612-B7B7-466A-BFB1-00B2E14231E4}"/>
              </a:ext>
            </a:extLst>
          </p:cNvPr>
          <p:cNvPicPr>
            <a:picLocks noChangeAspect="1"/>
          </p:cNvPicPr>
          <p:nvPr/>
        </p:nvPicPr>
        <p:blipFill rotWithShape="1">
          <a:blip r:embed="rId3">
            <a:extLst>
              <a:ext uri="{28A0092B-C50C-407E-A947-70E740481C1C}">
                <a14:useLocalDpi xmlns:a14="http://schemas.microsoft.com/office/drawing/2010/main" val="0"/>
              </a:ext>
            </a:extLst>
          </a:blip>
          <a:srcRect l="11889" t="1101" r="1668" b="15676"/>
          <a:stretch/>
        </p:blipFill>
        <p:spPr>
          <a:xfrm>
            <a:off x="7974651" y="945001"/>
            <a:ext cx="3900811" cy="4658510"/>
          </a:xfrm>
          <a:prstGeom prst="rect">
            <a:avLst/>
          </a:prstGeom>
        </p:spPr>
      </p:pic>
      <p:sp>
        <p:nvSpPr>
          <p:cNvPr id="10" name="TextBox 9">
            <a:extLst>
              <a:ext uri="{FF2B5EF4-FFF2-40B4-BE49-F238E27FC236}">
                <a16:creationId xmlns:a16="http://schemas.microsoft.com/office/drawing/2014/main" id="{996B5F30-1F8A-40CE-BEAC-40F8F4E04D3E}"/>
              </a:ext>
            </a:extLst>
          </p:cNvPr>
          <p:cNvSpPr txBox="1"/>
          <p:nvPr/>
        </p:nvSpPr>
        <p:spPr>
          <a:xfrm>
            <a:off x="4675990" y="945001"/>
            <a:ext cx="2990426" cy="4658510"/>
          </a:xfrm>
          <a:prstGeom prst="rect">
            <a:avLst/>
          </a:prstGeom>
          <a:solidFill>
            <a:schemeClr val="accent3">
              <a:lumMod val="20000"/>
              <a:lumOff val="80000"/>
            </a:schemeClr>
          </a:solidFill>
        </p:spPr>
        <p:txBody>
          <a:bodyPr wrap="square" rtlCol="0">
            <a:spAutoFit/>
          </a:bodyPr>
          <a:lstStyle/>
          <a:p>
            <a:pPr algn="ctr"/>
            <a:r>
              <a:rPr lang="en-GB" sz="2400" b="1" dirty="0"/>
              <a:t>What shakes your branches?</a:t>
            </a:r>
          </a:p>
          <a:p>
            <a:pPr algn="ctr"/>
            <a:endParaRPr lang="en-GB" sz="2400" b="1" dirty="0"/>
          </a:p>
          <a:p>
            <a:pPr algn="ctr"/>
            <a:endParaRPr lang="en-GB" sz="2400" b="1" dirty="0"/>
          </a:p>
          <a:p>
            <a:pPr algn="ctr"/>
            <a:r>
              <a:rPr lang="en-GB" sz="2400" b="1" dirty="0"/>
              <a:t>What makes you feel strong and able to cope?</a:t>
            </a:r>
          </a:p>
          <a:p>
            <a:pPr algn="ctr"/>
            <a:endParaRPr lang="en-GB" sz="2400" b="1" dirty="0"/>
          </a:p>
          <a:p>
            <a:pPr algn="ctr"/>
            <a:endParaRPr lang="en-GB" sz="2400" b="1" dirty="0"/>
          </a:p>
          <a:p>
            <a:pPr algn="ctr"/>
            <a:r>
              <a:rPr lang="en-GB" sz="2400" b="1" dirty="0"/>
              <a:t>Who helps to support you and keep you safe?</a:t>
            </a:r>
          </a:p>
        </p:txBody>
      </p:sp>
      <p:sp>
        <p:nvSpPr>
          <p:cNvPr id="17" name="TextBox 16">
            <a:extLst>
              <a:ext uri="{FF2B5EF4-FFF2-40B4-BE49-F238E27FC236}">
                <a16:creationId xmlns:a16="http://schemas.microsoft.com/office/drawing/2014/main" id="{4C549BEB-BC42-4E4D-91BB-9699C07FDA00}"/>
              </a:ext>
            </a:extLst>
          </p:cNvPr>
          <p:cNvSpPr txBox="1"/>
          <p:nvPr/>
        </p:nvSpPr>
        <p:spPr>
          <a:xfrm>
            <a:off x="10463975" y="5469316"/>
            <a:ext cx="1680837" cy="1292662"/>
          </a:xfrm>
          <a:prstGeom prst="rect">
            <a:avLst/>
          </a:prstGeom>
          <a:noFill/>
        </p:spPr>
        <p:txBody>
          <a:bodyPr wrap="square" rtlCol="0">
            <a:spAutoFit/>
          </a:bodyPr>
          <a:lstStyle/>
          <a:p>
            <a:pPr algn="ctr"/>
            <a:endParaRPr lang="en-GB" i="1" dirty="0"/>
          </a:p>
          <a:p>
            <a:pPr algn="ctr"/>
            <a:r>
              <a:rPr lang="en-GB" sz="2000" i="1" dirty="0"/>
              <a:t>‘a relief that I can talk to someone’</a:t>
            </a:r>
          </a:p>
        </p:txBody>
      </p:sp>
      <p:sp>
        <p:nvSpPr>
          <p:cNvPr id="12" name="TextBox 11">
            <a:extLst>
              <a:ext uri="{FF2B5EF4-FFF2-40B4-BE49-F238E27FC236}">
                <a16:creationId xmlns:a16="http://schemas.microsoft.com/office/drawing/2014/main" id="{00310FEC-8078-4774-8229-C5309C7EC755}"/>
              </a:ext>
            </a:extLst>
          </p:cNvPr>
          <p:cNvSpPr txBox="1"/>
          <p:nvPr/>
        </p:nvSpPr>
        <p:spPr>
          <a:xfrm>
            <a:off x="1215338" y="5998276"/>
            <a:ext cx="1673840" cy="707886"/>
          </a:xfrm>
          <a:prstGeom prst="rect">
            <a:avLst/>
          </a:prstGeom>
          <a:noFill/>
        </p:spPr>
        <p:txBody>
          <a:bodyPr wrap="square">
            <a:spAutoFit/>
          </a:bodyPr>
          <a:lstStyle/>
          <a:p>
            <a:pPr algn="ctr"/>
            <a:r>
              <a:rPr lang="en-GB" sz="2000" i="1" dirty="0"/>
              <a:t>‘not being safe’</a:t>
            </a:r>
          </a:p>
        </p:txBody>
      </p:sp>
      <p:sp>
        <p:nvSpPr>
          <p:cNvPr id="18" name="TextBox 17">
            <a:extLst>
              <a:ext uri="{FF2B5EF4-FFF2-40B4-BE49-F238E27FC236}">
                <a16:creationId xmlns:a16="http://schemas.microsoft.com/office/drawing/2014/main" id="{E0E70F68-A492-4DBF-A3AB-54B3983A22B6}"/>
              </a:ext>
            </a:extLst>
          </p:cNvPr>
          <p:cNvSpPr txBox="1"/>
          <p:nvPr/>
        </p:nvSpPr>
        <p:spPr>
          <a:xfrm>
            <a:off x="7974651" y="6224457"/>
            <a:ext cx="1316804" cy="400110"/>
          </a:xfrm>
          <a:prstGeom prst="rect">
            <a:avLst/>
          </a:prstGeom>
          <a:noFill/>
        </p:spPr>
        <p:txBody>
          <a:bodyPr wrap="square">
            <a:spAutoFit/>
          </a:bodyPr>
          <a:lstStyle/>
          <a:p>
            <a:pPr algn="ctr"/>
            <a:r>
              <a:rPr lang="en-GB" sz="2000" i="1" dirty="0"/>
              <a:t>‘Sad’</a:t>
            </a:r>
          </a:p>
        </p:txBody>
      </p:sp>
      <p:sp>
        <p:nvSpPr>
          <p:cNvPr id="19" name="TextBox 18">
            <a:extLst>
              <a:ext uri="{FF2B5EF4-FFF2-40B4-BE49-F238E27FC236}">
                <a16:creationId xmlns:a16="http://schemas.microsoft.com/office/drawing/2014/main" id="{522B5644-B0D3-44EE-B8B5-B14BBC3FA6E9}"/>
              </a:ext>
            </a:extLst>
          </p:cNvPr>
          <p:cNvSpPr txBox="1"/>
          <p:nvPr/>
        </p:nvSpPr>
        <p:spPr>
          <a:xfrm>
            <a:off x="9419491" y="6234484"/>
            <a:ext cx="926858" cy="400110"/>
          </a:xfrm>
          <a:prstGeom prst="rect">
            <a:avLst/>
          </a:prstGeom>
          <a:noFill/>
        </p:spPr>
        <p:txBody>
          <a:bodyPr wrap="square">
            <a:spAutoFit/>
          </a:bodyPr>
          <a:lstStyle/>
          <a:p>
            <a:pPr algn="ctr"/>
            <a:r>
              <a:rPr lang="en-GB" sz="2000" i="1" dirty="0"/>
              <a:t>‘Angry’</a:t>
            </a:r>
          </a:p>
        </p:txBody>
      </p:sp>
      <p:sp>
        <p:nvSpPr>
          <p:cNvPr id="20" name="TextBox 19">
            <a:extLst>
              <a:ext uri="{FF2B5EF4-FFF2-40B4-BE49-F238E27FC236}">
                <a16:creationId xmlns:a16="http://schemas.microsoft.com/office/drawing/2014/main" id="{8AC66AB5-F2A9-4650-8C98-256ACAE6CAF5}"/>
              </a:ext>
            </a:extLst>
          </p:cNvPr>
          <p:cNvSpPr txBox="1"/>
          <p:nvPr/>
        </p:nvSpPr>
        <p:spPr>
          <a:xfrm>
            <a:off x="6962969" y="6234484"/>
            <a:ext cx="1061356" cy="400110"/>
          </a:xfrm>
          <a:prstGeom prst="rect">
            <a:avLst/>
          </a:prstGeom>
          <a:noFill/>
        </p:spPr>
        <p:txBody>
          <a:bodyPr wrap="square">
            <a:spAutoFit/>
          </a:bodyPr>
          <a:lstStyle/>
          <a:p>
            <a:pPr algn="ctr"/>
            <a:r>
              <a:rPr lang="en-GB" i="1" dirty="0"/>
              <a:t>‘</a:t>
            </a:r>
            <a:r>
              <a:rPr lang="en-GB" sz="2000" i="1" dirty="0"/>
              <a:t>Scared</a:t>
            </a:r>
            <a:r>
              <a:rPr lang="en-GB" i="1" dirty="0"/>
              <a:t>’</a:t>
            </a:r>
          </a:p>
        </p:txBody>
      </p:sp>
      <p:sp>
        <p:nvSpPr>
          <p:cNvPr id="21" name="TextBox 20">
            <a:extLst>
              <a:ext uri="{FF2B5EF4-FFF2-40B4-BE49-F238E27FC236}">
                <a16:creationId xmlns:a16="http://schemas.microsoft.com/office/drawing/2014/main" id="{A4F95930-798A-4B23-A953-64102E5A445C}"/>
              </a:ext>
            </a:extLst>
          </p:cNvPr>
          <p:cNvSpPr txBox="1"/>
          <p:nvPr/>
        </p:nvSpPr>
        <p:spPr>
          <a:xfrm>
            <a:off x="5463620" y="6234484"/>
            <a:ext cx="1447438" cy="400110"/>
          </a:xfrm>
          <a:prstGeom prst="rect">
            <a:avLst/>
          </a:prstGeom>
          <a:noFill/>
        </p:spPr>
        <p:txBody>
          <a:bodyPr wrap="square" rtlCol="0">
            <a:spAutoFit/>
          </a:bodyPr>
          <a:lstStyle/>
          <a:p>
            <a:r>
              <a:rPr lang="en-GB" dirty="0"/>
              <a:t>‘</a:t>
            </a:r>
            <a:r>
              <a:rPr lang="en-GB" sz="2000" dirty="0"/>
              <a:t>Miserable</a:t>
            </a:r>
            <a:r>
              <a:rPr lang="en-GB" dirty="0"/>
              <a:t>’ </a:t>
            </a:r>
          </a:p>
        </p:txBody>
      </p:sp>
      <p:sp>
        <p:nvSpPr>
          <p:cNvPr id="23" name="TextBox 22">
            <a:extLst>
              <a:ext uri="{FF2B5EF4-FFF2-40B4-BE49-F238E27FC236}">
                <a16:creationId xmlns:a16="http://schemas.microsoft.com/office/drawing/2014/main" id="{31879C84-3751-4A93-B9A6-DCF17E7D7144}"/>
              </a:ext>
            </a:extLst>
          </p:cNvPr>
          <p:cNvSpPr txBox="1"/>
          <p:nvPr/>
        </p:nvSpPr>
        <p:spPr>
          <a:xfrm>
            <a:off x="4227823" y="6224457"/>
            <a:ext cx="1183886" cy="400110"/>
          </a:xfrm>
          <a:prstGeom prst="rect">
            <a:avLst/>
          </a:prstGeom>
          <a:noFill/>
        </p:spPr>
        <p:txBody>
          <a:bodyPr wrap="square">
            <a:spAutoFit/>
          </a:bodyPr>
          <a:lstStyle/>
          <a:p>
            <a:pPr algn="ctr"/>
            <a:r>
              <a:rPr lang="en-GB" sz="2000" i="1" dirty="0"/>
              <a:t>‘isolated’</a:t>
            </a:r>
          </a:p>
        </p:txBody>
      </p:sp>
      <p:sp>
        <p:nvSpPr>
          <p:cNvPr id="25" name="TextBox 24">
            <a:extLst>
              <a:ext uri="{FF2B5EF4-FFF2-40B4-BE49-F238E27FC236}">
                <a16:creationId xmlns:a16="http://schemas.microsoft.com/office/drawing/2014/main" id="{FE540D5B-7C17-40CC-809C-72E5CB04CBDD}"/>
              </a:ext>
            </a:extLst>
          </p:cNvPr>
          <p:cNvSpPr txBox="1"/>
          <p:nvPr/>
        </p:nvSpPr>
        <p:spPr>
          <a:xfrm>
            <a:off x="-33783" y="5825910"/>
            <a:ext cx="1336234" cy="1015663"/>
          </a:xfrm>
          <a:prstGeom prst="rect">
            <a:avLst/>
          </a:prstGeom>
          <a:noFill/>
        </p:spPr>
        <p:txBody>
          <a:bodyPr wrap="square">
            <a:spAutoFit/>
          </a:bodyPr>
          <a:lstStyle/>
          <a:p>
            <a:pPr algn="ctr"/>
            <a:r>
              <a:rPr lang="en-GB" sz="2000" i="1" dirty="0"/>
              <a:t>‘ I have to be a bit adult’</a:t>
            </a:r>
          </a:p>
        </p:txBody>
      </p:sp>
      <p:sp>
        <p:nvSpPr>
          <p:cNvPr id="27" name="TextBox 26">
            <a:extLst>
              <a:ext uri="{FF2B5EF4-FFF2-40B4-BE49-F238E27FC236}">
                <a16:creationId xmlns:a16="http://schemas.microsoft.com/office/drawing/2014/main" id="{CA5E8085-5F4D-4773-8DA2-A341E9C6B515}"/>
              </a:ext>
            </a:extLst>
          </p:cNvPr>
          <p:cNvSpPr txBox="1"/>
          <p:nvPr/>
        </p:nvSpPr>
        <p:spPr>
          <a:xfrm>
            <a:off x="2839678" y="6023455"/>
            <a:ext cx="1336234" cy="707886"/>
          </a:xfrm>
          <a:prstGeom prst="rect">
            <a:avLst/>
          </a:prstGeom>
          <a:noFill/>
        </p:spPr>
        <p:txBody>
          <a:bodyPr wrap="square">
            <a:spAutoFit/>
          </a:bodyPr>
          <a:lstStyle/>
          <a:p>
            <a:pPr algn="ctr"/>
            <a:r>
              <a:rPr lang="en-GB" sz="2000" i="1" dirty="0"/>
              <a:t>‘keeping it a secret’</a:t>
            </a:r>
          </a:p>
        </p:txBody>
      </p:sp>
      <p:sp>
        <p:nvSpPr>
          <p:cNvPr id="28" name="TextBox 27">
            <a:extLst>
              <a:ext uri="{FF2B5EF4-FFF2-40B4-BE49-F238E27FC236}">
                <a16:creationId xmlns:a16="http://schemas.microsoft.com/office/drawing/2014/main" id="{2768BF69-DD24-469E-BB2F-5CD666F79F1A}"/>
              </a:ext>
            </a:extLst>
          </p:cNvPr>
          <p:cNvSpPr txBox="1"/>
          <p:nvPr/>
        </p:nvSpPr>
        <p:spPr>
          <a:xfrm>
            <a:off x="203816" y="95461"/>
            <a:ext cx="11784368" cy="584775"/>
          </a:xfrm>
          <a:prstGeom prst="rect">
            <a:avLst/>
          </a:prstGeom>
          <a:noFill/>
        </p:spPr>
        <p:txBody>
          <a:bodyPr wrap="square" rtlCol="0">
            <a:spAutoFit/>
          </a:bodyPr>
          <a:lstStyle/>
          <a:p>
            <a:pPr algn="ctr"/>
            <a:r>
              <a:rPr lang="en-GB" sz="3200" b="1" dirty="0"/>
              <a:t>Understanding children's experience of parental substance misuse </a:t>
            </a:r>
          </a:p>
        </p:txBody>
      </p:sp>
      <p:pic>
        <p:nvPicPr>
          <p:cNvPr id="33" name="Picture 32">
            <a:extLst>
              <a:ext uri="{FF2B5EF4-FFF2-40B4-BE49-F238E27FC236}">
                <a16:creationId xmlns:a16="http://schemas.microsoft.com/office/drawing/2014/main" id="{8BACB0CC-180D-469C-928C-E394412056CB}"/>
              </a:ext>
            </a:extLst>
          </p:cNvPr>
          <p:cNvPicPr/>
          <p:nvPr/>
        </p:nvPicPr>
        <p:blipFill rotWithShape="1">
          <a:blip r:embed="rId4">
            <a:extLst>
              <a:ext uri="{28A0092B-C50C-407E-A947-70E740481C1C}">
                <a14:useLocalDpi xmlns:a14="http://schemas.microsoft.com/office/drawing/2010/main" val="0"/>
              </a:ext>
            </a:extLst>
          </a:blip>
          <a:srcRect l="7876" t="3195" r="5616"/>
          <a:stretch/>
        </p:blipFill>
        <p:spPr bwMode="auto">
          <a:xfrm>
            <a:off x="413389" y="945001"/>
            <a:ext cx="3954366" cy="465851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13824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irl, Mobile Phone, Whatsapp, Sms">
            <a:extLst>
              <a:ext uri="{FF2B5EF4-FFF2-40B4-BE49-F238E27FC236}">
                <a16:creationId xmlns:a16="http://schemas.microsoft.com/office/drawing/2014/main" id="{15E335BC-64D1-4D58-8B7F-B43D44BD424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1869" b="3"/>
          <a:stretch/>
        </p:blipFill>
        <p:spPr bwMode="auto">
          <a:xfrm>
            <a:off x="8610600" y="0"/>
            <a:ext cx="3581399" cy="3059619"/>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a:noFill/>
          <a:extLst>
            <a:ext uri="{909E8E84-426E-40DD-AFC4-6F175D3DCCD1}">
              <a14:hiddenFill xmlns:a14="http://schemas.microsoft.com/office/drawing/2010/main">
                <a:solidFill>
                  <a:srgbClr val="FFFFFF"/>
                </a:solidFill>
              </a14:hiddenFill>
            </a:ext>
          </a:extLst>
        </p:spPr>
      </p:pic>
      <p:pic>
        <p:nvPicPr>
          <p:cNvPr id="2" name="Picture 2" descr="Lonely Man Leaning on a Fence Lonely man and desolate urban environment lonely teenager stock pictures, royalty-free photos &amp; images">
            <a:extLst>
              <a:ext uri="{FF2B5EF4-FFF2-40B4-BE49-F238E27FC236}">
                <a16:creationId xmlns:a16="http://schemas.microsoft.com/office/drawing/2014/main" id="{B37A00EA-FEEB-4BD2-9279-C99E7AAE859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0732" r="-1" b="23571"/>
          <a:stretch/>
        </p:blipFill>
        <p:spPr bwMode="auto">
          <a:xfrm>
            <a:off x="0" y="3429001"/>
            <a:ext cx="9223419" cy="3428992"/>
          </a:xfrm>
          <a:custGeom>
            <a:avLst/>
            <a:gdLst/>
            <a:ahLst/>
            <a:cxnLst/>
            <a:rect l="l" t="t" r="r" b="b"/>
            <a:pathLst>
              <a:path w="6836850" h="2541737">
                <a:moveTo>
                  <a:pt x="0" y="0"/>
                </a:moveTo>
                <a:lnTo>
                  <a:pt x="4460098" y="0"/>
                </a:lnTo>
                <a:lnTo>
                  <a:pt x="4483996" y="31836"/>
                </a:lnTo>
                <a:cubicBezTo>
                  <a:pt x="4644419" y="28495"/>
                  <a:pt x="4627708" y="282495"/>
                  <a:pt x="4788129" y="245732"/>
                </a:cubicBezTo>
                <a:cubicBezTo>
                  <a:pt x="4754709" y="362707"/>
                  <a:pt x="4641076" y="302548"/>
                  <a:pt x="4600971" y="389443"/>
                </a:cubicBezTo>
                <a:cubicBezTo>
                  <a:pt x="4684524" y="462970"/>
                  <a:pt x="4844945" y="409497"/>
                  <a:pt x="4871683" y="563233"/>
                </a:cubicBezTo>
                <a:cubicBezTo>
                  <a:pt x="4838262" y="723655"/>
                  <a:pt x="4945210" y="703602"/>
                  <a:pt x="5032105" y="713629"/>
                </a:cubicBezTo>
                <a:cubicBezTo>
                  <a:pt x="5239317" y="733683"/>
                  <a:pt x="5439843" y="747050"/>
                  <a:pt x="5643713" y="780472"/>
                </a:cubicBezTo>
                <a:cubicBezTo>
                  <a:pt x="5693844" y="790498"/>
                  <a:pt x="5810819" y="767103"/>
                  <a:pt x="5800794" y="870709"/>
                </a:cubicBezTo>
                <a:cubicBezTo>
                  <a:pt x="5790767" y="954261"/>
                  <a:pt x="5700529" y="924184"/>
                  <a:pt x="5643713" y="927525"/>
                </a:cubicBezTo>
                <a:cubicBezTo>
                  <a:pt x="5329553" y="967632"/>
                  <a:pt x="5012052" y="904131"/>
                  <a:pt x="4701235" y="907472"/>
                </a:cubicBezTo>
                <a:cubicBezTo>
                  <a:pt x="4664472" y="907472"/>
                  <a:pt x="4657787" y="1017762"/>
                  <a:pt x="4577576" y="980999"/>
                </a:cubicBezTo>
                <a:cubicBezTo>
                  <a:pt x="4788129" y="1081263"/>
                  <a:pt x="5767372" y="1108001"/>
                  <a:pt x="6094900" y="1161474"/>
                </a:cubicBezTo>
                <a:cubicBezTo>
                  <a:pt x="5754004" y="1542477"/>
                  <a:pt x="5429817" y="1311870"/>
                  <a:pt x="5159105" y="1525765"/>
                </a:cubicBezTo>
                <a:cubicBezTo>
                  <a:pt x="5159105" y="1525765"/>
                  <a:pt x="5212580" y="1525765"/>
                  <a:pt x="5443187" y="1595950"/>
                </a:cubicBezTo>
                <a:cubicBezTo>
                  <a:pt x="5627002" y="1652765"/>
                  <a:pt x="5536765" y="1732976"/>
                  <a:pt x="6001321" y="1886715"/>
                </a:cubicBezTo>
                <a:cubicBezTo>
                  <a:pt x="5824188" y="1936846"/>
                  <a:pt x="5593581" y="1839925"/>
                  <a:pt x="5506685" y="2100610"/>
                </a:cubicBezTo>
                <a:cubicBezTo>
                  <a:pt x="5643713" y="2147401"/>
                  <a:pt x="5807477" y="2103953"/>
                  <a:pt x="5904398" y="2227611"/>
                </a:cubicBezTo>
                <a:cubicBezTo>
                  <a:pt x="5934478" y="2264375"/>
                  <a:pt x="5964557" y="2287770"/>
                  <a:pt x="6001321" y="2307821"/>
                </a:cubicBezTo>
                <a:cubicBezTo>
                  <a:pt x="5984612" y="2314507"/>
                  <a:pt x="5964557" y="2321190"/>
                  <a:pt x="5951188" y="2327874"/>
                </a:cubicBezTo>
                <a:cubicBezTo>
                  <a:pt x="5977925" y="2351271"/>
                  <a:pt x="6663060" y="2478270"/>
                  <a:pt x="6836850" y="2481613"/>
                </a:cubicBezTo>
                <a:cubicBezTo>
                  <a:pt x="6761652" y="2506679"/>
                  <a:pt x="6636845" y="2527828"/>
                  <a:pt x="6553814" y="2540165"/>
                </a:cubicBezTo>
                <a:lnTo>
                  <a:pt x="6542822" y="2541737"/>
                </a:lnTo>
                <a:lnTo>
                  <a:pt x="0" y="2541737"/>
                </a:ln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491E43B1-D6FF-4C07-B622-A98E06E5CCEF}"/>
              </a:ext>
            </a:extLst>
          </p:cNvPr>
          <p:cNvSpPr txBox="1"/>
          <p:nvPr/>
        </p:nvSpPr>
        <p:spPr>
          <a:xfrm>
            <a:off x="180414" y="3921493"/>
            <a:ext cx="3092967" cy="2554545"/>
          </a:xfrm>
          <a:prstGeom prst="rect">
            <a:avLst/>
          </a:prstGeom>
          <a:solidFill>
            <a:schemeClr val="tx2">
              <a:lumMod val="20000"/>
              <a:lumOff val="80000"/>
            </a:schemeClr>
          </a:solidFill>
          <a:effectLst>
            <a:softEdge rad="114300"/>
          </a:effectLst>
        </p:spPr>
        <p:txBody>
          <a:bodyPr wrap="square" rtlCol="0">
            <a:spAutoFit/>
          </a:bodyPr>
          <a:lstStyle/>
          <a:p>
            <a:pPr algn="ctr"/>
            <a:r>
              <a:rPr lang="en-GB" sz="3200" dirty="0"/>
              <a:t>Risk factors do not reduce as children grow older they simply change</a:t>
            </a:r>
          </a:p>
        </p:txBody>
      </p:sp>
      <p:pic>
        <p:nvPicPr>
          <p:cNvPr id="3076" name="Picture 4" descr="Desperate, Sad, Depressed, Cry, Hopeless">
            <a:extLst>
              <a:ext uri="{FF2B5EF4-FFF2-40B4-BE49-F238E27FC236}">
                <a16:creationId xmlns:a16="http://schemas.microsoft.com/office/drawing/2014/main" id="{60E689CE-3577-4AAC-88D9-8C1B4BCD58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981450" cy="3269791"/>
          </a:xfrm>
          <a:prstGeom prst="rect">
            <a:avLst/>
          </a:prstGeom>
          <a:noFill/>
          <a:effectLst>
            <a:softEdge rad="1778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AF26980-53BD-CA0B-511C-4D3581F48970}"/>
              </a:ext>
            </a:extLst>
          </p:cNvPr>
          <p:cNvSpPr txBox="1"/>
          <p:nvPr/>
        </p:nvSpPr>
        <p:spPr>
          <a:xfrm>
            <a:off x="3667124" y="158254"/>
            <a:ext cx="4943475" cy="2841034"/>
          </a:xfrm>
          <a:prstGeom prst="rect">
            <a:avLst/>
          </a:prstGeom>
          <a:noFill/>
        </p:spPr>
        <p:txBody>
          <a:bodyPr wrap="square">
            <a:spAutoFit/>
          </a:bodyPr>
          <a:lstStyle/>
          <a:p>
            <a:pPr marL="457200">
              <a:lnSpc>
                <a:spcPct val="107000"/>
              </a:lnSpc>
              <a:spcAft>
                <a:spcPts val="800"/>
              </a:spcAft>
            </a:pPr>
            <a:r>
              <a:rPr lang="en-GB" sz="2400" i="1" dirty="0">
                <a:effectLst/>
                <a:latin typeface="Calibri" panose="020F0502020204030204" pitchFamily="34" charset="0"/>
                <a:ea typeface="Calibri" panose="020F0502020204030204" pitchFamily="34" charset="0"/>
                <a:cs typeface="Times New Roman" panose="02020603050405020304" pitchFamily="18" charset="0"/>
              </a:rPr>
              <a:t>A teenager may not be needing to be fed on a four-hourly basis like a baby might, but the need for love, attention and seeking that elsewhere from people who want to exploit them is certainly a risk </a:t>
            </a:r>
            <a:r>
              <a:rPr lang="en-GB" dirty="0">
                <a:effectLst/>
                <a:latin typeface="Calibri" panose="020F0502020204030204" pitchFamily="34" charset="0"/>
                <a:ea typeface="Calibri" panose="020F0502020204030204" pitchFamily="34" charset="0"/>
                <a:cs typeface="Times New Roman" panose="02020603050405020304" pitchFamily="18" charset="0"/>
              </a:rPr>
              <a:t>(Focus Group participant)</a:t>
            </a:r>
          </a:p>
        </p:txBody>
      </p:sp>
      <p:sp>
        <p:nvSpPr>
          <p:cNvPr id="9" name="TextBox 8">
            <a:extLst>
              <a:ext uri="{FF2B5EF4-FFF2-40B4-BE49-F238E27FC236}">
                <a16:creationId xmlns:a16="http://schemas.microsoft.com/office/drawing/2014/main" id="{B2D98CC9-E450-0A4E-7670-8E35A07D496F}"/>
              </a:ext>
            </a:extLst>
          </p:cNvPr>
          <p:cNvSpPr txBox="1"/>
          <p:nvPr/>
        </p:nvSpPr>
        <p:spPr>
          <a:xfrm>
            <a:off x="8296274" y="3393615"/>
            <a:ext cx="3820087" cy="3108543"/>
          </a:xfrm>
          <a:prstGeom prst="rect">
            <a:avLst/>
          </a:prstGeom>
          <a:noFill/>
        </p:spPr>
        <p:txBody>
          <a:bodyPr wrap="square">
            <a:spAutoFit/>
          </a:bodyPr>
          <a:lstStyle/>
          <a:p>
            <a:pPr algn="ctr"/>
            <a:r>
              <a:rPr lang="en-GB" sz="2800" dirty="0"/>
              <a:t>This research has illustrated that children living with PSU are at increased risk of exploitation when their emotional needs are unmet at home. </a:t>
            </a:r>
          </a:p>
        </p:txBody>
      </p:sp>
    </p:spTree>
    <p:extLst>
      <p:ext uri="{BB962C8B-B14F-4D97-AF65-F5344CB8AC3E}">
        <p14:creationId xmlns:p14="http://schemas.microsoft.com/office/powerpoint/2010/main" val="20983331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1031</Words>
  <Application>Microsoft Office PowerPoint</Application>
  <PresentationFormat>Widescreen</PresentationFormat>
  <Paragraphs>140</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Todman</dc:creator>
  <cp:lastModifiedBy>Namen, D.M. van (Dorine)</cp:lastModifiedBy>
  <cp:revision>3</cp:revision>
  <dcterms:created xsi:type="dcterms:W3CDTF">2023-06-05T08:46:36Z</dcterms:created>
  <dcterms:modified xsi:type="dcterms:W3CDTF">2023-06-05T14:12:50Z</dcterms:modified>
</cp:coreProperties>
</file>