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32F8F-C6DC-474F-9F41-539FBF9CB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36083D-07D8-443C-B30A-81DB0EA42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nl-NL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A6AC17-6D7C-4481-87A3-22A8F3FD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848BA8-FEB2-4838-963D-78FDDB48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8E4A01-7B4C-4804-8345-07AB7419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C4208-7A4E-4D8B-A9C9-66B5EC70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1F2D69-A1DC-408C-A3C1-F01AD43F1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3F0859-AD60-41AC-B434-9F389244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E3CE5C-30BB-4464-A519-77665D60A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46093C-DE96-4723-A65E-49D5E5C87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60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D7F890-1A83-417C-8F7A-5B000B8D3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A39C6F-3824-4B0F-9AC2-8490D72B9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06BE50-F46B-4FE7-87FD-AAF770A4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59CABC-B1F1-45A9-A337-1A9C7997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43A6D6-5217-4A31-AE09-68317BED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61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F5EEE-D2F5-4B35-BF2F-97100CA3E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75B1B-3BB7-48A9-BBA5-89F40DCE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F3996B-7EE5-4029-A303-5B21F711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38D7F8-BBAC-4143-B6CF-633005B3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7E08E2-4ACA-4BC5-9C3A-617F99B1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7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7D0AE-0438-400F-B74F-E0C6FAD2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53843E-E940-4783-8461-F7981C9A6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CC9F8F-D7E1-4C17-92E6-FD5375D4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1F1025-5F46-4A1E-834E-34F94B04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378168-BFCC-45AF-8F01-E669CA9E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51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2E304C-8E5C-4EDD-BE35-3D00B8C3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1D1EF-2684-4886-A910-153C44B58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6F0452-E90B-4B5D-BD2F-8C5D484C9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17AF3A-F3B2-4060-9C9B-33A6EB6D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B78697-176C-4B69-A9E5-BE667D58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C659F7-ECDD-427E-B5CF-B971BFAF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53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D369F-1D69-426C-B8F0-0A06E1E11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F10A9C-2AE5-44C1-9755-792505F2A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5DEDE8-09B2-4131-B88B-E2D34F001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B914F7-B73A-48F7-ABEE-91180A1F4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E571570-0392-4053-A69A-7E0D77AB3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4A21D87-6388-4DF2-8AF6-4CA720A1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EE06D7-78AC-4AFE-B507-E48FECAE2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91119C1-9260-4F01-A7FB-4111E9B81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62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CCECA8-CBF2-474C-A1B1-296FCFCA9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54FB3B5-827B-421D-B615-137510F8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76B35F-4D2E-42E8-A9D0-5DC13250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A3DD47-1F8C-48D0-963A-247FE699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54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C55649-A7FB-4D21-9444-B53B24E89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9E0802-520A-4034-A807-FF71D98C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F25D18-877B-4081-92FA-C92E189E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46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D1A51-988A-4747-9C34-400FA5DCD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18C2D8-F681-47C9-84CD-C2824F3B7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EAF8F5-6CB2-41D3-A418-4A61B149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8D7F5B-B1A5-48B5-B806-5F439CF4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1C48DE-C33C-4ED9-B1EF-1DCE9D02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3860F8-03FB-4786-8D5D-384CE1D9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91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1D363-09D2-45B1-988B-53C250B3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C01075F-D8F2-47D3-A798-25058BA9E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A2B6268-2729-4C6F-B713-187A47A50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07BBC2-0EAB-4A8A-A8FD-DE35EE37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D12E1D-CE86-422E-B757-5201181C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789C3E-9B26-463C-A963-6AFAE7EB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40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87F1455-FF78-45A0-9E57-3F055AB1D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nl-NL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CA6E12-FD4B-4C24-B03B-4D7218288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NL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3C02FC-1029-4DD8-9419-BB24B65FB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DAF9-F05D-4C9F-8B32-C80C20C49BF4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DF2912-6AD4-4762-8AAF-582FA0EA5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D9D964-CC29-429F-800D-9401E3143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BBBC3-18ED-4B8F-B72E-6FD5589FC8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60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B7DA3-FC2B-4741-9FB5-4C5DEDE0C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Community Reinforcement and Family Training CRAFT</a:t>
            </a:r>
            <a:endParaRPr lang="nl-NL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07D307-17F7-4D24-A7A2-B2AB710962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Gallus Bischof</a:t>
            </a:r>
          </a:p>
          <a:p>
            <a:r>
              <a:rPr lang="de-DE" dirty="0"/>
              <a:t>University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Luebeck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534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397B7-D407-4DE0-B27A-9B8A15F2C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Approach</a:t>
            </a:r>
            <a:endParaRPr lang="nl-NL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41922B-525D-4308-A4C8-BC1280C8A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In-person, individual Sessions </a:t>
            </a:r>
            <a:r>
              <a:rPr lang="de-DE" dirty="0" err="1"/>
              <a:t>for</a:t>
            </a:r>
            <a:r>
              <a:rPr lang="de-DE" dirty="0"/>
              <a:t> adult AFMs </a:t>
            </a:r>
            <a:r>
              <a:rPr lang="de-DE" dirty="0" err="1"/>
              <a:t>without</a:t>
            </a:r>
            <a:r>
              <a:rPr lang="de-DE" dirty="0"/>
              <a:t> Individual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addiction-related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(IAP) </a:t>
            </a:r>
            <a:r>
              <a:rPr lang="de-DE" dirty="0" err="1"/>
              <a:t>refusing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seek</a:t>
            </a:r>
            <a:r>
              <a:rPr lang="de-DE" dirty="0"/>
              <a:t> </a:t>
            </a:r>
            <a:r>
              <a:rPr lang="de-DE" dirty="0" err="1"/>
              <a:t>help</a:t>
            </a:r>
            <a:endParaRPr lang="de-DE" dirty="0"/>
          </a:p>
          <a:p>
            <a:r>
              <a:rPr lang="de-DE" dirty="0" err="1"/>
              <a:t>Inclusion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multiple Family </a:t>
            </a:r>
            <a:r>
              <a:rPr lang="de-DE" dirty="0" err="1"/>
              <a:t>members</a:t>
            </a:r>
            <a:r>
              <a:rPr lang="de-DE" dirty="0"/>
              <a:t> possible</a:t>
            </a:r>
          </a:p>
          <a:p>
            <a:r>
              <a:rPr lang="de-DE" dirty="0" err="1"/>
              <a:t>Requires</a:t>
            </a:r>
            <a:r>
              <a:rPr lang="de-DE" dirty="0"/>
              <a:t> high </a:t>
            </a:r>
            <a:r>
              <a:rPr lang="de-DE" dirty="0" err="1"/>
              <a:t>readiness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AFMs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own </a:t>
            </a:r>
            <a:r>
              <a:rPr lang="de-DE" dirty="0" err="1"/>
              <a:t>behavior</a:t>
            </a:r>
            <a:r>
              <a:rPr lang="de-DE" dirty="0"/>
              <a:t> </a:t>
            </a:r>
          </a:p>
          <a:p>
            <a:r>
              <a:rPr lang="de-DE" dirty="0" err="1"/>
              <a:t>Mostly</a:t>
            </a:r>
            <a:r>
              <a:rPr lang="de-DE" dirty="0"/>
              <a:t> 6-12 </a:t>
            </a:r>
            <a:r>
              <a:rPr lang="de-DE" dirty="0" err="1"/>
              <a:t>sessions</a:t>
            </a:r>
            <a:r>
              <a:rPr lang="de-DE" dirty="0"/>
              <a:t> </a:t>
            </a:r>
            <a:r>
              <a:rPr lang="de-DE" dirty="0" err="1"/>
              <a:t>consisting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: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Building up CSO Motivation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Domestic Violence Precautions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Functional Analysis 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Communication Training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Use of (positive) Reinforcement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Natural consequences for using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Improvement of well-being of the CSO</a:t>
            </a: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r>
              <a:rPr lang="en-US" altLang="de-DE" sz="1800" dirty="0">
                <a:latin typeface="Arial" panose="020B0604020202020204" pitchFamily="34" charset="0"/>
              </a:rPr>
              <a:t>Inviting the IP to enter treatment</a:t>
            </a:r>
            <a:endParaRPr lang="de-DE" altLang="de-DE" sz="1800" dirty="0">
              <a:latin typeface="Arial" panose="020B0604020202020204" pitchFamily="34" charset="0"/>
            </a:endParaRPr>
          </a:p>
          <a:p>
            <a:pPr lvl="1">
              <a:lnSpc>
                <a:spcPct val="125000"/>
              </a:lnSpc>
              <a:spcBef>
                <a:spcPct val="5000"/>
              </a:spcBef>
              <a:buClr>
                <a:schemeClr val="hlink"/>
              </a:buClr>
              <a:buFontTx/>
              <a:buChar char="o"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037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A561F-7E72-4EB9-8DF0-E58DD1B6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Main </a:t>
            </a:r>
            <a:r>
              <a:rPr lang="de-DE" dirty="0" err="1"/>
              <a:t>goals</a:t>
            </a:r>
            <a:endParaRPr lang="nl-NL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D93613-673A-4D63-88FD-6E182EEE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Improve quality of life &amp; functioning of AFM</a:t>
            </a:r>
          </a:p>
          <a:p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Reduce IAP´s harmful drinking</a:t>
            </a:r>
          </a:p>
          <a:p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Engage IAP into treatment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751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27FD2-F20E-4FB5-900E-E64E288B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Theoretical background </a:t>
            </a:r>
            <a:endParaRPr lang="nl-N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4D751E-43AC-4081-A4A1-A858433A3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9133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de-DE" sz="2800" b="1" dirty="0">
                <a:latin typeface="Arial" panose="020B0604020202020204" pitchFamily="34" charset="0"/>
              </a:rPr>
              <a:t>Motivational Interviewing</a:t>
            </a:r>
          </a:p>
          <a:p>
            <a:r>
              <a:rPr lang="en-US" altLang="de-DE" b="1" dirty="0">
                <a:latin typeface="Arial" panose="020B0604020202020204" pitchFamily="34" charset="0"/>
              </a:rPr>
              <a:t>B</a:t>
            </a:r>
            <a:r>
              <a:rPr lang="en-US" altLang="de-DE" sz="2800" b="1" dirty="0">
                <a:latin typeface="Arial" panose="020B0604020202020204" pitchFamily="34" charset="0"/>
              </a:rPr>
              <a:t>ehavior therapy/operant conditioning (</a:t>
            </a:r>
            <a:r>
              <a:rPr lang="en-US" b="1" dirty="0">
                <a:latin typeface="Arial" panose="020B0604020202020204" pitchFamily="34" charset="0"/>
              </a:rPr>
              <a:t>Skills-based)</a:t>
            </a:r>
            <a:endParaRPr lang="en-US" altLang="de-DE" sz="2800" b="1" dirty="0">
              <a:latin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</a:rPr>
              <a:t>Menu driven with components selected on the basis of individual needs of the AFM</a:t>
            </a:r>
          </a:p>
          <a:p>
            <a:r>
              <a:rPr lang="en-US" b="1" dirty="0">
                <a:latin typeface="Arial" panose="020B0604020202020204" pitchFamily="34" charset="0"/>
              </a:rPr>
              <a:t>Problem definition: AFMs who want to remain in a relationship with their IAP suffer and mostly lack adequate coping skills to influence their IAP´s behavior</a:t>
            </a:r>
          </a:p>
          <a:p>
            <a:r>
              <a:rPr lang="en-US" b="1" dirty="0">
                <a:latin typeface="Arial" panose="020B0604020202020204" pitchFamily="34" charset="0"/>
              </a:rPr>
              <a:t>Principles of interventions:</a:t>
            </a:r>
          </a:p>
          <a:p>
            <a:pPr lvl="1"/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Elimination of (positive) reinforcement for addictive behavior</a:t>
            </a:r>
          </a:p>
          <a:p>
            <a:pPr lvl="1"/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Enhancement of (positive) reinforcement for non-addictive/healthy behavior</a:t>
            </a:r>
          </a:p>
          <a:p>
            <a:pPr lvl="1"/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Improving Communication skills</a:t>
            </a:r>
          </a:p>
          <a:p>
            <a:pPr lvl="1"/>
            <a:endParaRPr lang="en-US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77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54392-5B7F-48E0-A6EE-529D705A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Evidence</a:t>
            </a:r>
            <a:endParaRPr lang="nl-NL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A404B7-F092-48CE-B226-A99AEEE39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18 studies on CRAFT (11 RCTs) identified in systematic reviews</a:t>
            </a:r>
          </a:p>
          <a:p>
            <a:r>
              <a:rPr lang="nl-NL" dirty="0"/>
              <a:t>Majority of studies found significantly elevated treatment entry rates in AFMs with SUDs but not with gambling problems</a:t>
            </a:r>
          </a:p>
          <a:p>
            <a:r>
              <a:rPr lang="nl-NL" dirty="0"/>
              <a:t>Studies with AFMs showing elevated rates of depression improved similarly to active control conditions</a:t>
            </a:r>
          </a:p>
        </p:txBody>
      </p:sp>
    </p:spTree>
    <p:extLst>
      <p:ext uri="{BB962C8B-B14F-4D97-AF65-F5344CB8AC3E}">
        <p14:creationId xmlns:p14="http://schemas.microsoft.com/office/powerpoint/2010/main" val="123576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535CD-2052-42D5-ADA5-1D517F72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Implementation</a:t>
            </a:r>
            <a:endParaRPr lang="nl-NL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86F31F-BD10-49E5-8870-3B40A24A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de-DE" dirty="0"/>
              <a:t>Training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Clinicians</a:t>
            </a:r>
            <a:r>
              <a:rPr lang="de-DE" dirty="0"/>
              <a:t> </a:t>
            </a:r>
            <a:r>
              <a:rPr lang="de-DE" dirty="0" err="1"/>
              <a:t>mostly</a:t>
            </a:r>
            <a:r>
              <a:rPr lang="de-DE" dirty="0"/>
              <a:t> 2 – 2,5 </a:t>
            </a:r>
            <a:r>
              <a:rPr lang="de-DE" dirty="0" err="1"/>
              <a:t>days</a:t>
            </a:r>
            <a:endParaRPr lang="de-DE" dirty="0"/>
          </a:p>
          <a:p>
            <a:r>
              <a:rPr lang="de-DE" dirty="0" err="1"/>
              <a:t>Certification</a:t>
            </a:r>
            <a:r>
              <a:rPr lang="de-DE" dirty="0"/>
              <a:t> </a:t>
            </a:r>
            <a:r>
              <a:rPr lang="de-DE" dirty="0" err="1"/>
              <a:t>invented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Meyers &amp; Roozen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and </a:t>
            </a:r>
            <a:r>
              <a:rPr lang="de-DE" dirty="0" err="1"/>
              <a:t>monitoring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clinical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/>
              <a:t>)</a:t>
            </a:r>
            <a:endParaRPr lang="de-DE" dirty="0"/>
          </a:p>
          <a:p>
            <a:r>
              <a:rPr lang="de-DE" dirty="0"/>
              <a:t>Basic </a:t>
            </a:r>
            <a:r>
              <a:rPr lang="de-DE" dirty="0" err="1"/>
              <a:t>knowledge</a:t>
            </a:r>
            <a:r>
              <a:rPr lang="de-DE" dirty="0"/>
              <a:t> in CBT </a:t>
            </a:r>
            <a:r>
              <a:rPr lang="de-DE" dirty="0" err="1"/>
              <a:t>helpful</a:t>
            </a:r>
            <a:endParaRPr lang="de-DE" dirty="0"/>
          </a:p>
          <a:p>
            <a:r>
              <a:rPr lang="de-DE" dirty="0" err="1"/>
              <a:t>Context</a:t>
            </a:r>
            <a:r>
              <a:rPr lang="de-DE" dirty="0"/>
              <a:t>/</a:t>
            </a:r>
            <a:r>
              <a:rPr lang="de-DE" dirty="0" err="1"/>
              <a:t>institutional</a:t>
            </a:r>
            <a:r>
              <a:rPr lang="de-DE" dirty="0"/>
              <a:t> </a:t>
            </a:r>
            <a:r>
              <a:rPr lang="de-DE" dirty="0" err="1"/>
              <a:t>organization</a:t>
            </a:r>
            <a:r>
              <a:rPr lang="de-DE" dirty="0"/>
              <a:t>: large </a:t>
            </a:r>
            <a:r>
              <a:rPr lang="de-DE" dirty="0" err="1"/>
              <a:t>varieties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treatment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</a:p>
          <a:p>
            <a:r>
              <a:rPr lang="de-DE" dirty="0"/>
              <a:t>Cultural </a:t>
            </a:r>
            <a:r>
              <a:rPr lang="de-DE" dirty="0" err="1"/>
              <a:t>Adaptations</a:t>
            </a:r>
            <a:r>
              <a:rPr lang="de-DE" dirty="0"/>
              <a:t>: </a:t>
            </a:r>
            <a:r>
              <a:rPr lang="de-DE" dirty="0" err="1"/>
              <a:t>mainly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HICs, </a:t>
            </a:r>
            <a:r>
              <a:rPr lang="de-DE" dirty="0" err="1"/>
              <a:t>adaptations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treatment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(e.g. </a:t>
            </a:r>
            <a:r>
              <a:rPr lang="de-DE" dirty="0" err="1"/>
              <a:t>treatment</a:t>
            </a:r>
            <a:r>
              <a:rPr lang="de-DE" dirty="0"/>
              <a:t> </a:t>
            </a:r>
            <a:r>
              <a:rPr lang="de-DE" dirty="0" err="1"/>
              <a:t>entry</a:t>
            </a:r>
            <a:r>
              <a:rPr lang="de-DE" dirty="0"/>
              <a:t> </a:t>
            </a:r>
            <a:r>
              <a:rPr lang="de-DE" dirty="0" err="1"/>
              <a:t>rates</a:t>
            </a:r>
            <a:r>
              <a:rPr lang="de-DE" dirty="0"/>
              <a:t> US &gt; Europe),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efficacy</a:t>
            </a:r>
            <a:r>
              <a:rPr lang="de-DE" dirty="0"/>
              <a:t> </a:t>
            </a:r>
            <a:r>
              <a:rPr lang="de-DE" dirty="0" err="1"/>
              <a:t>amoung</a:t>
            </a:r>
            <a:r>
              <a:rPr lang="de-DE" dirty="0"/>
              <a:t> </a:t>
            </a:r>
            <a:r>
              <a:rPr lang="de-DE" dirty="0" err="1"/>
              <a:t>ethnic</a:t>
            </a:r>
            <a:r>
              <a:rPr lang="de-DE" dirty="0"/>
              <a:t> </a:t>
            </a:r>
            <a:r>
              <a:rPr lang="de-DE" dirty="0" err="1"/>
              <a:t>subgroups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  <a:p>
            <a:endParaRPr lang="de-DE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784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Widescreen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Community Reinforcement and Family Training CRAFT</vt:lpstr>
      <vt:lpstr>Approach</vt:lpstr>
      <vt:lpstr>Main goals</vt:lpstr>
      <vt:lpstr>Theoretical background </vt:lpstr>
      <vt:lpstr>Evidence</vt:lpstr>
      <vt:lpstr>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Reinforcement and Family Training CRAFT</dc:title>
  <dc:creator>Gallus Bischof</dc:creator>
  <cp:lastModifiedBy>Namen, D.M. van (Dorine)</cp:lastModifiedBy>
  <cp:revision>6</cp:revision>
  <dcterms:created xsi:type="dcterms:W3CDTF">2023-06-12T13:35:27Z</dcterms:created>
  <dcterms:modified xsi:type="dcterms:W3CDTF">2023-06-14T20:55:58Z</dcterms:modified>
</cp:coreProperties>
</file>