
<file path=[Content_Types].xml><?xml version="1.0" encoding="utf-8"?>
<Types xmlns="http://schemas.openxmlformats.org/package/2006/content-types">
  <Default Extension="jpeg" ContentType="image/jpeg"/>
  <Default Extension="jpg&amp;f=1&amp;nofb=1&amp;ipt=7e80d7061ea3a046ab1953048bb040325169b035f2e1be35e21a657a00d2aecf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FFC7FD-31E9-4C2E-97CB-40F5A3EFB563}" v="2" dt="2026-09-08T20:07:18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08" autoAdjust="0"/>
    <p:restoredTop sz="69027" autoAdjust="0"/>
  </p:normalViewPr>
  <p:slideViewPr>
    <p:cSldViewPr snapToGrid="0">
      <p:cViewPr varScale="1">
        <p:scale>
          <a:sx n="70" d="100"/>
          <a:sy n="70" d="100"/>
        </p:scale>
        <p:origin x="9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ubin, Fiona" userId="e68e5d7a-3e5d-440a-bd05-6636bcbc6036" providerId="ADAL" clId="{129023B1-AAF3-4DCE-809F-3F631220C4FC}"/>
    <pc:docChg chg="undo custSel addSld modSld">
      <pc:chgData name="Grubin, Fiona" userId="e68e5d7a-3e5d-440a-bd05-6636bcbc6036" providerId="ADAL" clId="{129023B1-AAF3-4DCE-809F-3F631220C4FC}" dt="2026-09-08T20:30:13.294" v="9649" actId="20577"/>
      <pc:docMkLst>
        <pc:docMk/>
      </pc:docMkLst>
      <pc:sldChg chg="modSp mod modNotesTx">
        <pc:chgData name="Grubin, Fiona" userId="e68e5d7a-3e5d-440a-bd05-6636bcbc6036" providerId="ADAL" clId="{129023B1-AAF3-4DCE-809F-3F631220C4FC}" dt="2026-09-08T20:29:42.823" v="9636" actId="20577"/>
        <pc:sldMkLst>
          <pc:docMk/>
          <pc:sldMk cId="109857222" sldId="256"/>
        </pc:sldMkLst>
        <pc:spChg chg="mod">
          <ac:chgData name="Grubin, Fiona" userId="e68e5d7a-3e5d-440a-bd05-6636bcbc6036" providerId="ADAL" clId="{129023B1-AAF3-4DCE-809F-3F631220C4FC}" dt="2026-09-08T19:47:30.017" v="8910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 mod modNotesTx">
        <pc:chgData name="Grubin, Fiona" userId="e68e5d7a-3e5d-440a-bd05-6636bcbc6036" providerId="ADAL" clId="{129023B1-AAF3-4DCE-809F-3F631220C4FC}" dt="2026-09-08T20:29:45.135" v="9637" actId="20577"/>
        <pc:sldMkLst>
          <pc:docMk/>
          <pc:sldMk cId="3416867845" sldId="257"/>
        </pc:sldMkLst>
        <pc:spChg chg="mod">
          <ac:chgData name="Grubin, Fiona" userId="e68e5d7a-3e5d-440a-bd05-6636bcbc6036" providerId="ADAL" clId="{129023B1-AAF3-4DCE-809F-3F631220C4FC}" dt="2026-08-28T15:43:41.812" v="429" actId="20577"/>
          <ac:spMkLst>
            <pc:docMk/>
            <pc:sldMk cId="3416867845" sldId="257"/>
            <ac:spMk id="3" creationId="{BDF5D521-B1A9-2502-AD82-4C31937759B2}"/>
          </ac:spMkLst>
        </pc:spChg>
      </pc:sldChg>
      <pc:sldChg chg="delSp modSp mod modNotesTx">
        <pc:chgData name="Grubin, Fiona" userId="e68e5d7a-3e5d-440a-bd05-6636bcbc6036" providerId="ADAL" clId="{129023B1-AAF3-4DCE-809F-3F631220C4FC}" dt="2026-09-08T20:29:47.279" v="9638" actId="20577"/>
        <pc:sldMkLst>
          <pc:docMk/>
          <pc:sldMk cId="3485946921" sldId="258"/>
        </pc:sldMkLst>
        <pc:spChg chg="mod">
          <ac:chgData name="Grubin, Fiona" userId="e68e5d7a-3e5d-440a-bd05-6636bcbc6036" providerId="ADAL" clId="{129023B1-AAF3-4DCE-809F-3F631220C4FC}" dt="2026-09-08T19:49:44.242" v="9005" actId="20577"/>
          <ac:spMkLst>
            <pc:docMk/>
            <pc:sldMk cId="3485946921" sldId="258"/>
            <ac:spMk id="3" creationId="{1CBD586C-9C55-CDB3-1329-84732F0A5C32}"/>
          </ac:spMkLst>
        </pc:spChg>
        <pc:picChg chg="del">
          <ac:chgData name="Grubin, Fiona" userId="e68e5d7a-3e5d-440a-bd05-6636bcbc6036" providerId="ADAL" clId="{129023B1-AAF3-4DCE-809F-3F631220C4FC}" dt="2026-09-08T19:48:10.781" v="8911" actId="478"/>
          <ac:picMkLst>
            <pc:docMk/>
            <pc:sldMk cId="3485946921" sldId="258"/>
            <ac:picMk id="6" creationId="{CF12DCD6-25E3-0FF5-84CC-80FCE7F5C136}"/>
          </ac:picMkLst>
        </pc:picChg>
        <pc:picChg chg="mod">
          <ac:chgData name="Grubin, Fiona" userId="e68e5d7a-3e5d-440a-bd05-6636bcbc6036" providerId="ADAL" clId="{129023B1-AAF3-4DCE-809F-3F631220C4FC}" dt="2026-09-08T19:48:21.691" v="8915" actId="1076"/>
          <ac:picMkLst>
            <pc:docMk/>
            <pc:sldMk cId="3485946921" sldId="258"/>
            <ac:picMk id="9" creationId="{6A36CA00-7A1B-8BC8-8EB0-CB6BC692F72F}"/>
          </ac:picMkLst>
        </pc:picChg>
        <pc:picChg chg="del">
          <ac:chgData name="Grubin, Fiona" userId="e68e5d7a-3e5d-440a-bd05-6636bcbc6036" providerId="ADAL" clId="{129023B1-AAF3-4DCE-809F-3F631220C4FC}" dt="2026-09-08T19:48:13.494" v="8912" actId="478"/>
          <ac:picMkLst>
            <pc:docMk/>
            <pc:sldMk cId="3485946921" sldId="258"/>
            <ac:picMk id="10" creationId="{AC0144B0-5862-984E-AC71-7748796D1CB9}"/>
          </ac:picMkLst>
        </pc:picChg>
      </pc:sldChg>
      <pc:sldChg chg="modSp mod modNotesTx">
        <pc:chgData name="Grubin, Fiona" userId="e68e5d7a-3e5d-440a-bd05-6636bcbc6036" providerId="ADAL" clId="{129023B1-AAF3-4DCE-809F-3F631220C4FC}" dt="2026-09-08T20:29:49.277" v="9639" actId="20577"/>
        <pc:sldMkLst>
          <pc:docMk/>
          <pc:sldMk cId="2332839907" sldId="259"/>
        </pc:sldMkLst>
        <pc:spChg chg="mod">
          <ac:chgData name="Grubin, Fiona" userId="e68e5d7a-3e5d-440a-bd05-6636bcbc6036" providerId="ADAL" clId="{129023B1-AAF3-4DCE-809F-3F631220C4FC}" dt="2026-09-08T20:13:43.450" v="9594" actId="20577"/>
          <ac:spMkLst>
            <pc:docMk/>
            <pc:sldMk cId="2332839907" sldId="259"/>
            <ac:spMk id="3" creationId="{FC44C8DA-75A2-8FB0-81F2-C3F45F6B3B15}"/>
          </ac:spMkLst>
        </pc:spChg>
      </pc:sldChg>
      <pc:sldChg chg="modSp mod modNotesTx">
        <pc:chgData name="Grubin, Fiona" userId="e68e5d7a-3e5d-440a-bd05-6636bcbc6036" providerId="ADAL" clId="{129023B1-AAF3-4DCE-809F-3F631220C4FC}" dt="2026-09-08T20:29:51.446" v="9640" actId="20577"/>
        <pc:sldMkLst>
          <pc:docMk/>
          <pc:sldMk cId="2619075717" sldId="260"/>
        </pc:sldMkLst>
        <pc:spChg chg="mod">
          <ac:chgData name="Grubin, Fiona" userId="e68e5d7a-3e5d-440a-bd05-6636bcbc6036" providerId="ADAL" clId="{129023B1-AAF3-4DCE-809F-3F631220C4FC}" dt="2026-08-28T15:55:38.861" v="1220" actId="27636"/>
          <ac:spMkLst>
            <pc:docMk/>
            <pc:sldMk cId="2619075717" sldId="260"/>
            <ac:spMk id="3" creationId="{D7F27DD0-F499-D2ED-5020-2A0AD9052D60}"/>
          </ac:spMkLst>
        </pc:spChg>
      </pc:sldChg>
      <pc:sldChg chg="modSp mod modNotesTx">
        <pc:chgData name="Grubin, Fiona" userId="e68e5d7a-3e5d-440a-bd05-6636bcbc6036" providerId="ADAL" clId="{129023B1-AAF3-4DCE-809F-3F631220C4FC}" dt="2026-09-08T20:29:54.958" v="9641" actId="20577"/>
        <pc:sldMkLst>
          <pc:docMk/>
          <pc:sldMk cId="4168930016" sldId="261"/>
        </pc:sldMkLst>
        <pc:graphicFrameChg chg="modGraphic">
          <ac:chgData name="Grubin, Fiona" userId="e68e5d7a-3e5d-440a-bd05-6636bcbc6036" providerId="ADAL" clId="{129023B1-AAF3-4DCE-809F-3F631220C4FC}" dt="2026-08-28T16:51:59.212" v="8325" actId="20577"/>
          <ac:graphicFrameMkLst>
            <pc:docMk/>
            <pc:sldMk cId="4168930016" sldId="261"/>
            <ac:graphicFrameMk id="5" creationId="{7292639B-2DED-B030-E2D8-93A3FE74349F}"/>
          </ac:graphicFrameMkLst>
        </pc:graphicFrameChg>
      </pc:sldChg>
      <pc:sldChg chg="modSp mod modNotesTx">
        <pc:chgData name="Grubin, Fiona" userId="e68e5d7a-3e5d-440a-bd05-6636bcbc6036" providerId="ADAL" clId="{129023B1-AAF3-4DCE-809F-3F631220C4FC}" dt="2026-09-08T20:29:57.197" v="9642" actId="20577"/>
        <pc:sldMkLst>
          <pc:docMk/>
          <pc:sldMk cId="3080202217" sldId="262"/>
        </pc:sldMkLst>
        <pc:spChg chg="mod">
          <ac:chgData name="Grubin, Fiona" userId="e68e5d7a-3e5d-440a-bd05-6636bcbc6036" providerId="ADAL" clId="{129023B1-AAF3-4DCE-809F-3F631220C4FC}" dt="2026-08-28T16:15:29.335" v="3464" actId="20577"/>
          <ac:spMkLst>
            <pc:docMk/>
            <pc:sldMk cId="3080202217" sldId="262"/>
            <ac:spMk id="3" creationId="{BB1E1C3D-7A6A-72F9-B19B-468A6D0C11AD}"/>
          </ac:spMkLst>
        </pc:spChg>
      </pc:sldChg>
      <pc:sldChg chg="modNotesTx">
        <pc:chgData name="Grubin, Fiona" userId="e68e5d7a-3e5d-440a-bd05-6636bcbc6036" providerId="ADAL" clId="{129023B1-AAF3-4DCE-809F-3F631220C4FC}" dt="2026-09-08T20:30:01.917" v="9644" actId="20577"/>
        <pc:sldMkLst>
          <pc:docMk/>
          <pc:sldMk cId="2861658327" sldId="263"/>
        </pc:sldMkLst>
      </pc:sldChg>
      <pc:sldChg chg="modNotesTx">
        <pc:chgData name="Grubin, Fiona" userId="e68e5d7a-3e5d-440a-bd05-6636bcbc6036" providerId="ADAL" clId="{129023B1-AAF3-4DCE-809F-3F631220C4FC}" dt="2026-09-08T20:30:04.581" v="9645" actId="20577"/>
        <pc:sldMkLst>
          <pc:docMk/>
          <pc:sldMk cId="1671859881" sldId="264"/>
        </pc:sldMkLst>
      </pc:sldChg>
      <pc:sldChg chg="modNotesTx">
        <pc:chgData name="Grubin, Fiona" userId="e68e5d7a-3e5d-440a-bd05-6636bcbc6036" providerId="ADAL" clId="{129023B1-AAF3-4DCE-809F-3F631220C4FC}" dt="2026-09-08T20:30:06.516" v="9646" actId="20577"/>
        <pc:sldMkLst>
          <pc:docMk/>
          <pc:sldMk cId="2858289649" sldId="265"/>
        </pc:sldMkLst>
      </pc:sldChg>
      <pc:sldChg chg="modSp mod modNotesTx">
        <pc:chgData name="Grubin, Fiona" userId="e68e5d7a-3e5d-440a-bd05-6636bcbc6036" providerId="ADAL" clId="{129023B1-AAF3-4DCE-809F-3F631220C4FC}" dt="2026-09-08T20:30:08.796" v="9647" actId="20577"/>
        <pc:sldMkLst>
          <pc:docMk/>
          <pc:sldMk cId="1487868206" sldId="266"/>
        </pc:sldMkLst>
        <pc:graphicFrameChg chg="modGraphic">
          <ac:chgData name="Grubin, Fiona" userId="e68e5d7a-3e5d-440a-bd05-6636bcbc6036" providerId="ADAL" clId="{129023B1-AAF3-4DCE-809F-3F631220C4FC}" dt="2026-08-28T16:55:37.558" v="8802" actId="20577"/>
          <ac:graphicFrameMkLst>
            <pc:docMk/>
            <pc:sldMk cId="1487868206" sldId="266"/>
            <ac:graphicFrameMk id="5" creationId="{93AE3908-1852-FA15-2E93-C0FB54909432}"/>
          </ac:graphicFrameMkLst>
        </pc:graphicFrameChg>
      </pc:sldChg>
      <pc:sldChg chg="modSp mod modNotesTx">
        <pc:chgData name="Grubin, Fiona" userId="e68e5d7a-3e5d-440a-bd05-6636bcbc6036" providerId="ADAL" clId="{129023B1-AAF3-4DCE-809F-3F631220C4FC}" dt="2026-09-08T20:30:10.590" v="9648" actId="20577"/>
        <pc:sldMkLst>
          <pc:docMk/>
          <pc:sldMk cId="526261933" sldId="267"/>
        </pc:sldMkLst>
        <pc:spChg chg="mod">
          <ac:chgData name="Grubin, Fiona" userId="e68e5d7a-3e5d-440a-bd05-6636bcbc6036" providerId="ADAL" clId="{129023B1-AAF3-4DCE-809F-3F631220C4FC}" dt="2026-08-28T16:31:04.239" v="7942" actId="20577"/>
          <ac:spMkLst>
            <pc:docMk/>
            <pc:sldMk cId="526261933" sldId="267"/>
            <ac:spMk id="3" creationId="{3B494713-66E1-32ED-CA16-ED26E62EA72C}"/>
          </ac:spMkLst>
        </pc:spChg>
      </pc:sldChg>
      <pc:sldChg chg="modNotesTx">
        <pc:chgData name="Grubin, Fiona" userId="e68e5d7a-3e5d-440a-bd05-6636bcbc6036" providerId="ADAL" clId="{129023B1-AAF3-4DCE-809F-3F631220C4FC}" dt="2026-09-08T20:30:00.062" v="9643" actId="20577"/>
        <pc:sldMkLst>
          <pc:docMk/>
          <pc:sldMk cId="884413875" sldId="268"/>
        </pc:sldMkLst>
      </pc:sldChg>
      <pc:sldChg chg="addSp delSp modSp new mod setBg modNotesTx">
        <pc:chgData name="Grubin, Fiona" userId="e68e5d7a-3e5d-440a-bd05-6636bcbc6036" providerId="ADAL" clId="{129023B1-AAF3-4DCE-809F-3F631220C4FC}" dt="2026-09-08T20:30:13.294" v="9649" actId="20577"/>
        <pc:sldMkLst>
          <pc:docMk/>
          <pc:sldMk cId="2705508503" sldId="269"/>
        </pc:sldMkLst>
        <pc:spChg chg="mod">
          <ac:chgData name="Grubin, Fiona" userId="e68e5d7a-3e5d-440a-bd05-6636bcbc6036" providerId="ADAL" clId="{129023B1-AAF3-4DCE-809F-3F631220C4FC}" dt="2026-08-28T16:32:45.273" v="7998" actId="26606"/>
          <ac:spMkLst>
            <pc:docMk/>
            <pc:sldMk cId="2705508503" sldId="269"/>
            <ac:spMk id="2" creationId="{91315897-0ECA-BCFA-C78D-8F1FED16A8E6}"/>
          </ac:spMkLst>
        </pc:spChg>
        <pc:spChg chg="mod">
          <ac:chgData name="Grubin, Fiona" userId="e68e5d7a-3e5d-440a-bd05-6636bcbc6036" providerId="ADAL" clId="{129023B1-AAF3-4DCE-809F-3F631220C4FC}" dt="2026-08-28T16:32:45.273" v="7998" actId="26606"/>
          <ac:spMkLst>
            <pc:docMk/>
            <pc:sldMk cId="2705508503" sldId="269"/>
            <ac:spMk id="3" creationId="{55E2DBCD-6465-3F94-2D49-7A832230E156}"/>
          </ac:spMkLst>
        </pc:spChg>
        <pc:spChg chg="add">
          <ac:chgData name="Grubin, Fiona" userId="e68e5d7a-3e5d-440a-bd05-6636bcbc6036" providerId="ADAL" clId="{129023B1-AAF3-4DCE-809F-3F631220C4FC}" dt="2026-08-28T16:32:45.273" v="7998" actId="26606"/>
          <ac:spMkLst>
            <pc:docMk/>
            <pc:sldMk cId="2705508503" sldId="269"/>
            <ac:spMk id="10" creationId="{ECC07320-C2CA-4E29-8481-9D9E143C7788}"/>
          </ac:spMkLst>
        </pc:spChg>
        <pc:spChg chg="add">
          <ac:chgData name="Grubin, Fiona" userId="e68e5d7a-3e5d-440a-bd05-6636bcbc6036" providerId="ADAL" clId="{129023B1-AAF3-4DCE-809F-3F631220C4FC}" dt="2026-08-28T16:32:45.273" v="7998" actId="26606"/>
          <ac:spMkLst>
            <pc:docMk/>
            <pc:sldMk cId="2705508503" sldId="269"/>
            <ac:spMk id="12" creationId="{178FB36B-5BFE-42CA-BC60-1115E0D95EEC}"/>
          </ac:spMkLst>
        </pc:spChg>
        <pc:picChg chg="add mod ord">
          <ac:chgData name="Grubin, Fiona" userId="e68e5d7a-3e5d-440a-bd05-6636bcbc6036" providerId="ADAL" clId="{129023B1-AAF3-4DCE-809F-3F631220C4FC}" dt="2026-08-28T16:32:45.273" v="7998" actId="26606"/>
          <ac:picMkLst>
            <pc:docMk/>
            <pc:sldMk cId="2705508503" sldId="269"/>
            <ac:picMk id="5" creationId="{4C32FA7F-290C-43DE-7AD1-FB37BFFCB0D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AEFADD-0A23-4B8C-A9CB-5C534D0D866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84744F-15B7-47A5-8B50-01AF08D9C888}">
      <dgm:prSet/>
      <dgm:spPr/>
      <dgm:t>
        <a:bodyPr/>
        <a:lstStyle/>
        <a:p>
          <a:r>
            <a:rPr lang="en-US"/>
            <a:t>Three themes describing AFMs’ affective experience</a:t>
          </a:r>
        </a:p>
      </dgm:t>
    </dgm:pt>
    <dgm:pt modelId="{DD88702F-788C-496F-8448-A5A45175C2D8}" type="parTrans" cxnId="{E3863114-9F22-4C6F-8091-D7F04FAA4772}">
      <dgm:prSet/>
      <dgm:spPr/>
      <dgm:t>
        <a:bodyPr/>
        <a:lstStyle/>
        <a:p>
          <a:endParaRPr lang="en-US"/>
        </a:p>
      </dgm:t>
    </dgm:pt>
    <dgm:pt modelId="{7E800D49-2437-405B-9467-98539929A838}" type="sibTrans" cxnId="{E3863114-9F22-4C6F-8091-D7F04FAA4772}">
      <dgm:prSet/>
      <dgm:spPr/>
      <dgm:t>
        <a:bodyPr/>
        <a:lstStyle/>
        <a:p>
          <a:endParaRPr lang="en-US"/>
        </a:p>
      </dgm:t>
    </dgm:pt>
    <dgm:pt modelId="{21ACF2A5-F05D-484D-9C69-CAE041AFB5C5}">
      <dgm:prSet/>
      <dgm:spPr/>
      <dgm:t>
        <a:bodyPr/>
        <a:lstStyle/>
        <a:p>
          <a:r>
            <a:rPr lang="en-US"/>
            <a:t>Substance use tears families apart</a:t>
          </a:r>
        </a:p>
      </dgm:t>
    </dgm:pt>
    <dgm:pt modelId="{0CFD3944-9D24-420C-84A7-7702BDB2998A}" type="parTrans" cxnId="{96A8510F-4B2E-4B26-B3EA-A68BDF429E87}">
      <dgm:prSet/>
      <dgm:spPr/>
      <dgm:t>
        <a:bodyPr/>
        <a:lstStyle/>
        <a:p>
          <a:endParaRPr lang="en-US"/>
        </a:p>
      </dgm:t>
    </dgm:pt>
    <dgm:pt modelId="{A750A863-0A7B-43D0-AAB7-420B565B488F}" type="sibTrans" cxnId="{96A8510F-4B2E-4B26-B3EA-A68BDF429E87}">
      <dgm:prSet/>
      <dgm:spPr/>
      <dgm:t>
        <a:bodyPr/>
        <a:lstStyle/>
        <a:p>
          <a:endParaRPr lang="en-US"/>
        </a:p>
      </dgm:t>
    </dgm:pt>
    <dgm:pt modelId="{6EB4C2D9-1EA9-41D4-90D0-BE7B2326D8A2}">
      <dgm:prSet/>
      <dgm:spPr/>
      <dgm:t>
        <a:bodyPr/>
        <a:lstStyle/>
        <a:p>
          <a:r>
            <a:rPr lang="en-US"/>
            <a:t>Pervasive, compounding experiences of pain and loss</a:t>
          </a:r>
        </a:p>
      </dgm:t>
    </dgm:pt>
    <dgm:pt modelId="{FF5A463F-1C37-4D99-817B-16DCECB39FEF}" type="parTrans" cxnId="{7715995B-97AC-44A1-824F-E56B957140B5}">
      <dgm:prSet/>
      <dgm:spPr/>
      <dgm:t>
        <a:bodyPr/>
        <a:lstStyle/>
        <a:p>
          <a:endParaRPr lang="en-US"/>
        </a:p>
      </dgm:t>
    </dgm:pt>
    <dgm:pt modelId="{35E85B67-28AC-4533-B2B9-908ED3441EB1}" type="sibTrans" cxnId="{7715995B-97AC-44A1-824F-E56B957140B5}">
      <dgm:prSet/>
      <dgm:spPr/>
      <dgm:t>
        <a:bodyPr/>
        <a:lstStyle/>
        <a:p>
          <a:endParaRPr lang="en-US"/>
        </a:p>
      </dgm:t>
    </dgm:pt>
    <dgm:pt modelId="{4863AAA6-60D4-4855-8BFB-40374AD6B7DB}">
      <dgm:prSet/>
      <dgm:spPr/>
      <dgm:t>
        <a:bodyPr/>
        <a:lstStyle/>
        <a:p>
          <a:r>
            <a:rPr lang="en-US"/>
            <a:t>“It’s like living with his dark cloud over me”</a:t>
          </a:r>
        </a:p>
      </dgm:t>
    </dgm:pt>
    <dgm:pt modelId="{9FDC517C-1B6A-4978-A7DD-44E8FA1C1020}" type="parTrans" cxnId="{203414E4-F443-44FD-8D85-D16D523B3D9E}">
      <dgm:prSet/>
      <dgm:spPr/>
      <dgm:t>
        <a:bodyPr/>
        <a:lstStyle/>
        <a:p>
          <a:endParaRPr lang="en-US"/>
        </a:p>
      </dgm:t>
    </dgm:pt>
    <dgm:pt modelId="{A0983241-7AE7-4F33-B695-D7CA45B0F4B5}" type="sibTrans" cxnId="{203414E4-F443-44FD-8D85-D16D523B3D9E}">
      <dgm:prSet/>
      <dgm:spPr/>
      <dgm:t>
        <a:bodyPr/>
        <a:lstStyle/>
        <a:p>
          <a:endParaRPr lang="en-US"/>
        </a:p>
      </dgm:t>
    </dgm:pt>
    <dgm:pt modelId="{403B2151-06A5-49AD-A329-50E9352E534C}">
      <dgm:prSet/>
      <dgm:spPr/>
      <dgm:t>
        <a:bodyPr/>
        <a:lstStyle/>
        <a:p>
          <a:r>
            <a:rPr lang="en-US"/>
            <a:t>One theme describing the need for AFM support</a:t>
          </a:r>
        </a:p>
      </dgm:t>
    </dgm:pt>
    <dgm:pt modelId="{0A6CD42E-3BCA-4339-853B-C6D5E31939C8}" type="parTrans" cxnId="{FD39814B-FE8A-4D35-A15C-5092313C1944}">
      <dgm:prSet/>
      <dgm:spPr/>
      <dgm:t>
        <a:bodyPr/>
        <a:lstStyle/>
        <a:p>
          <a:endParaRPr lang="en-US"/>
        </a:p>
      </dgm:t>
    </dgm:pt>
    <dgm:pt modelId="{3B5B710A-D966-44D4-82E2-7266A1BF5644}" type="sibTrans" cxnId="{FD39814B-FE8A-4D35-A15C-5092313C1944}">
      <dgm:prSet/>
      <dgm:spPr/>
      <dgm:t>
        <a:bodyPr/>
        <a:lstStyle/>
        <a:p>
          <a:endParaRPr lang="en-US"/>
        </a:p>
      </dgm:t>
    </dgm:pt>
    <dgm:pt modelId="{C936E469-3568-4A82-ABD2-225E828EF698}">
      <dgm:prSet/>
      <dgm:spPr/>
      <dgm:t>
        <a:bodyPr/>
        <a:lstStyle/>
        <a:p>
          <a:r>
            <a:rPr lang="en-US"/>
            <a:t>“What about us?”</a:t>
          </a:r>
        </a:p>
      </dgm:t>
    </dgm:pt>
    <dgm:pt modelId="{AEAC6464-F993-4561-9A5D-BE36CF034425}" type="parTrans" cxnId="{6488FA81-1C62-4CEA-B9AE-6C432E4D2C73}">
      <dgm:prSet/>
      <dgm:spPr/>
      <dgm:t>
        <a:bodyPr/>
        <a:lstStyle/>
        <a:p>
          <a:endParaRPr lang="en-US"/>
        </a:p>
      </dgm:t>
    </dgm:pt>
    <dgm:pt modelId="{C7D08C0F-4FE3-4045-80BE-675C58DA0C70}" type="sibTrans" cxnId="{6488FA81-1C62-4CEA-B9AE-6C432E4D2C73}">
      <dgm:prSet/>
      <dgm:spPr/>
      <dgm:t>
        <a:bodyPr/>
        <a:lstStyle/>
        <a:p>
          <a:endParaRPr lang="en-US"/>
        </a:p>
      </dgm:t>
    </dgm:pt>
    <dgm:pt modelId="{1FA08B94-0CE9-4F2D-B092-12FB99CB340B}">
      <dgm:prSet/>
      <dgm:spPr/>
      <dgm:t>
        <a:bodyPr/>
        <a:lstStyle/>
        <a:p>
          <a:r>
            <a:rPr lang="en-US" dirty="0"/>
            <a:t>CAB emphasized:</a:t>
          </a:r>
        </a:p>
      </dgm:t>
    </dgm:pt>
    <dgm:pt modelId="{FA167350-528B-4421-BB4C-24A054B92CCF}" type="parTrans" cxnId="{0A632EB6-6A36-4C62-AB75-9B5537908911}">
      <dgm:prSet/>
      <dgm:spPr/>
      <dgm:t>
        <a:bodyPr/>
        <a:lstStyle/>
        <a:p>
          <a:endParaRPr lang="en-US"/>
        </a:p>
      </dgm:t>
    </dgm:pt>
    <dgm:pt modelId="{EF48E686-8528-4D67-90AA-ECD5BCF97E4C}" type="sibTrans" cxnId="{0A632EB6-6A36-4C62-AB75-9B5537908911}">
      <dgm:prSet/>
      <dgm:spPr/>
      <dgm:t>
        <a:bodyPr/>
        <a:lstStyle/>
        <a:p>
          <a:endParaRPr lang="en-US"/>
        </a:p>
      </dgm:t>
    </dgm:pt>
    <dgm:pt modelId="{93653CC9-799A-4C5A-A8B3-424C4959826A}">
      <dgm:prSet/>
      <dgm:spPr/>
      <dgm:t>
        <a:bodyPr/>
        <a:lstStyle/>
        <a:p>
          <a:r>
            <a:rPr lang="en-US"/>
            <a:t>Importance of understanding link between trauma + substance use</a:t>
          </a:r>
        </a:p>
      </dgm:t>
    </dgm:pt>
    <dgm:pt modelId="{FEE472F8-F301-4DB1-92EB-984F9A358A28}" type="parTrans" cxnId="{3EB3498C-4AB6-441C-B1B1-762A95D87C8D}">
      <dgm:prSet/>
      <dgm:spPr/>
      <dgm:t>
        <a:bodyPr/>
        <a:lstStyle/>
        <a:p>
          <a:endParaRPr lang="en-US"/>
        </a:p>
      </dgm:t>
    </dgm:pt>
    <dgm:pt modelId="{F9640416-1E1C-4790-8E5B-7DE48BCD3621}" type="sibTrans" cxnId="{3EB3498C-4AB6-441C-B1B1-762A95D87C8D}">
      <dgm:prSet/>
      <dgm:spPr/>
      <dgm:t>
        <a:bodyPr/>
        <a:lstStyle/>
        <a:p>
          <a:endParaRPr lang="en-US"/>
        </a:p>
      </dgm:t>
    </dgm:pt>
    <dgm:pt modelId="{09BAA12D-F82E-4022-A918-3E710CBD18EE}">
      <dgm:prSet/>
      <dgm:spPr/>
      <dgm:t>
        <a:bodyPr/>
        <a:lstStyle/>
        <a:p>
          <a:r>
            <a:rPr lang="en-US"/>
            <a:t>Centrality and importance of family </a:t>
          </a:r>
        </a:p>
      </dgm:t>
    </dgm:pt>
    <dgm:pt modelId="{89BF4C66-03E5-4F13-A889-2FFB381F4377}" type="parTrans" cxnId="{5392D275-3388-4181-A6D7-9E87DD7370E5}">
      <dgm:prSet/>
      <dgm:spPr/>
      <dgm:t>
        <a:bodyPr/>
        <a:lstStyle/>
        <a:p>
          <a:endParaRPr lang="en-US"/>
        </a:p>
      </dgm:t>
    </dgm:pt>
    <dgm:pt modelId="{0B85F4AE-08BB-47B0-A700-8158F977E431}" type="sibTrans" cxnId="{5392D275-3388-4181-A6D7-9E87DD7370E5}">
      <dgm:prSet/>
      <dgm:spPr/>
      <dgm:t>
        <a:bodyPr/>
        <a:lstStyle/>
        <a:p>
          <a:endParaRPr lang="en-US"/>
        </a:p>
      </dgm:t>
    </dgm:pt>
    <dgm:pt modelId="{BA1D8A90-E7C5-4D49-9E47-CE5283BA27C5}">
      <dgm:prSet/>
      <dgm:spPr/>
      <dgm:t>
        <a:bodyPr/>
        <a:lstStyle/>
        <a:p>
          <a:r>
            <a:rPr lang="en-US"/>
            <a:t>Context of colonization &amp; historical trauma, especially boarding school </a:t>
          </a:r>
        </a:p>
      </dgm:t>
    </dgm:pt>
    <dgm:pt modelId="{6A699FE4-1B63-4F7B-9E18-7A3229E98F71}" type="parTrans" cxnId="{F0077B8B-6617-4DA5-9F89-8E1CCB558A2F}">
      <dgm:prSet/>
      <dgm:spPr/>
      <dgm:t>
        <a:bodyPr/>
        <a:lstStyle/>
        <a:p>
          <a:endParaRPr lang="en-US"/>
        </a:p>
      </dgm:t>
    </dgm:pt>
    <dgm:pt modelId="{0FEFD90E-2A1B-4E45-ADBA-FB12D75B2D59}" type="sibTrans" cxnId="{F0077B8B-6617-4DA5-9F89-8E1CCB558A2F}">
      <dgm:prSet/>
      <dgm:spPr/>
      <dgm:t>
        <a:bodyPr/>
        <a:lstStyle/>
        <a:p>
          <a:endParaRPr lang="en-US"/>
        </a:p>
      </dgm:t>
    </dgm:pt>
    <dgm:pt modelId="{4C9A155F-0E26-444A-8DC5-D047FAE5F465}" type="pres">
      <dgm:prSet presAssocID="{9CAEFADD-0A23-4B8C-A9CB-5C534D0D8660}" presName="linear" presStyleCnt="0">
        <dgm:presLayoutVars>
          <dgm:dir/>
          <dgm:animLvl val="lvl"/>
          <dgm:resizeHandles val="exact"/>
        </dgm:presLayoutVars>
      </dgm:prSet>
      <dgm:spPr/>
    </dgm:pt>
    <dgm:pt modelId="{E124638C-F03A-2D4E-833C-F14693E414BC}" type="pres">
      <dgm:prSet presAssocID="{D084744F-15B7-47A5-8B50-01AF08D9C888}" presName="parentLin" presStyleCnt="0"/>
      <dgm:spPr/>
    </dgm:pt>
    <dgm:pt modelId="{48641C53-AF19-4144-9F4B-AEA5B4F4811E}" type="pres">
      <dgm:prSet presAssocID="{D084744F-15B7-47A5-8B50-01AF08D9C888}" presName="parentLeftMargin" presStyleLbl="node1" presStyleIdx="0" presStyleCnt="3"/>
      <dgm:spPr/>
    </dgm:pt>
    <dgm:pt modelId="{8D17E072-CF93-6F4E-8518-A8FDCB664763}" type="pres">
      <dgm:prSet presAssocID="{D084744F-15B7-47A5-8B50-01AF08D9C88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EF4D4E6-81B3-A847-89BB-99FC5008CE06}" type="pres">
      <dgm:prSet presAssocID="{D084744F-15B7-47A5-8B50-01AF08D9C888}" presName="negativeSpace" presStyleCnt="0"/>
      <dgm:spPr/>
    </dgm:pt>
    <dgm:pt modelId="{B267A356-DA9E-9448-AD42-7D2B92B0F305}" type="pres">
      <dgm:prSet presAssocID="{D084744F-15B7-47A5-8B50-01AF08D9C888}" presName="childText" presStyleLbl="conFgAcc1" presStyleIdx="0" presStyleCnt="3">
        <dgm:presLayoutVars>
          <dgm:bulletEnabled val="1"/>
        </dgm:presLayoutVars>
      </dgm:prSet>
      <dgm:spPr/>
    </dgm:pt>
    <dgm:pt modelId="{ABCBA693-43BC-5B48-ABC0-3A21DA02A711}" type="pres">
      <dgm:prSet presAssocID="{7E800D49-2437-405B-9467-98539929A838}" presName="spaceBetweenRectangles" presStyleCnt="0"/>
      <dgm:spPr/>
    </dgm:pt>
    <dgm:pt modelId="{B8F401E9-8ECF-8E4F-A0C9-5BB74B6FF6AA}" type="pres">
      <dgm:prSet presAssocID="{403B2151-06A5-49AD-A329-50E9352E534C}" presName="parentLin" presStyleCnt="0"/>
      <dgm:spPr/>
    </dgm:pt>
    <dgm:pt modelId="{4616C086-1683-3443-8317-B94F42A889F5}" type="pres">
      <dgm:prSet presAssocID="{403B2151-06A5-49AD-A329-50E9352E534C}" presName="parentLeftMargin" presStyleLbl="node1" presStyleIdx="0" presStyleCnt="3"/>
      <dgm:spPr/>
    </dgm:pt>
    <dgm:pt modelId="{7D492113-8BA2-A241-998E-2D6EB2EB8EAF}" type="pres">
      <dgm:prSet presAssocID="{403B2151-06A5-49AD-A329-50E9352E534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3FFC7A0-3351-D64F-9017-6F2D63B3AB92}" type="pres">
      <dgm:prSet presAssocID="{403B2151-06A5-49AD-A329-50E9352E534C}" presName="negativeSpace" presStyleCnt="0"/>
      <dgm:spPr/>
    </dgm:pt>
    <dgm:pt modelId="{B36FB1A4-646B-8644-9038-43E84293596A}" type="pres">
      <dgm:prSet presAssocID="{403B2151-06A5-49AD-A329-50E9352E534C}" presName="childText" presStyleLbl="conFgAcc1" presStyleIdx="1" presStyleCnt="3">
        <dgm:presLayoutVars>
          <dgm:bulletEnabled val="1"/>
        </dgm:presLayoutVars>
      </dgm:prSet>
      <dgm:spPr/>
    </dgm:pt>
    <dgm:pt modelId="{877547AD-6ED5-3543-A16B-3ECA55D9C90D}" type="pres">
      <dgm:prSet presAssocID="{3B5B710A-D966-44D4-82E2-7266A1BF5644}" presName="spaceBetweenRectangles" presStyleCnt="0"/>
      <dgm:spPr/>
    </dgm:pt>
    <dgm:pt modelId="{7AC20A38-0040-DE48-9D00-935B4B275081}" type="pres">
      <dgm:prSet presAssocID="{1FA08B94-0CE9-4F2D-B092-12FB99CB340B}" presName="parentLin" presStyleCnt="0"/>
      <dgm:spPr/>
    </dgm:pt>
    <dgm:pt modelId="{C6F2EBE7-04B7-2D40-B4E1-2EA76119A91C}" type="pres">
      <dgm:prSet presAssocID="{1FA08B94-0CE9-4F2D-B092-12FB99CB340B}" presName="parentLeftMargin" presStyleLbl="node1" presStyleIdx="1" presStyleCnt="3"/>
      <dgm:spPr/>
    </dgm:pt>
    <dgm:pt modelId="{0217E93F-CBF1-BB44-B4CE-8A2CF6EEA772}" type="pres">
      <dgm:prSet presAssocID="{1FA08B94-0CE9-4F2D-B092-12FB99CB340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61FA58F-E8C7-7145-B65B-30ECDC3B61C4}" type="pres">
      <dgm:prSet presAssocID="{1FA08B94-0CE9-4F2D-B092-12FB99CB340B}" presName="negativeSpace" presStyleCnt="0"/>
      <dgm:spPr/>
    </dgm:pt>
    <dgm:pt modelId="{67A7E45F-A75F-B647-9487-739FCF14F037}" type="pres">
      <dgm:prSet presAssocID="{1FA08B94-0CE9-4F2D-B092-12FB99CB340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8262D08-3E7C-CB41-B430-4DF7B16E3769}" type="presOf" srcId="{4863AAA6-60D4-4855-8BFB-40374AD6B7DB}" destId="{B267A356-DA9E-9448-AD42-7D2B92B0F305}" srcOrd="0" destOrd="2" presId="urn:microsoft.com/office/officeart/2005/8/layout/list1"/>
    <dgm:cxn modelId="{78520B0F-2AB9-0C4B-9F69-9201D55AE691}" type="presOf" srcId="{6EB4C2D9-1EA9-41D4-90D0-BE7B2326D8A2}" destId="{B267A356-DA9E-9448-AD42-7D2B92B0F305}" srcOrd="0" destOrd="1" presId="urn:microsoft.com/office/officeart/2005/8/layout/list1"/>
    <dgm:cxn modelId="{96A8510F-4B2E-4B26-B3EA-A68BDF429E87}" srcId="{D084744F-15B7-47A5-8B50-01AF08D9C888}" destId="{21ACF2A5-F05D-484D-9C69-CAE041AFB5C5}" srcOrd="0" destOrd="0" parTransId="{0CFD3944-9D24-420C-84A7-7702BDB2998A}" sibTransId="{A750A863-0A7B-43D0-AAB7-420B565B488F}"/>
    <dgm:cxn modelId="{E3863114-9F22-4C6F-8091-D7F04FAA4772}" srcId="{9CAEFADD-0A23-4B8C-A9CB-5C534D0D8660}" destId="{D084744F-15B7-47A5-8B50-01AF08D9C888}" srcOrd="0" destOrd="0" parTransId="{DD88702F-788C-496F-8448-A5A45175C2D8}" sibTransId="{7E800D49-2437-405B-9467-98539929A838}"/>
    <dgm:cxn modelId="{EE00151F-8DC3-F048-9F61-C1D86596A057}" type="presOf" srcId="{403B2151-06A5-49AD-A329-50E9352E534C}" destId="{7D492113-8BA2-A241-998E-2D6EB2EB8EAF}" srcOrd="1" destOrd="0" presId="urn:microsoft.com/office/officeart/2005/8/layout/list1"/>
    <dgm:cxn modelId="{5010402B-3EDB-4444-A45B-3EFDB42B86E8}" type="presOf" srcId="{93653CC9-799A-4C5A-A8B3-424C4959826A}" destId="{67A7E45F-A75F-B647-9487-739FCF14F037}" srcOrd="0" destOrd="0" presId="urn:microsoft.com/office/officeart/2005/8/layout/list1"/>
    <dgm:cxn modelId="{367A942E-37D6-AA43-8188-6D86CECFE1CF}" type="presOf" srcId="{403B2151-06A5-49AD-A329-50E9352E534C}" destId="{4616C086-1683-3443-8317-B94F42A889F5}" srcOrd="0" destOrd="0" presId="urn:microsoft.com/office/officeart/2005/8/layout/list1"/>
    <dgm:cxn modelId="{8F5A813F-F42C-3C4A-A4BD-C7DF64A0E2EE}" type="presOf" srcId="{D084744F-15B7-47A5-8B50-01AF08D9C888}" destId="{48641C53-AF19-4144-9F4B-AEA5B4F4811E}" srcOrd="0" destOrd="0" presId="urn:microsoft.com/office/officeart/2005/8/layout/list1"/>
    <dgm:cxn modelId="{7715995B-97AC-44A1-824F-E56B957140B5}" srcId="{D084744F-15B7-47A5-8B50-01AF08D9C888}" destId="{6EB4C2D9-1EA9-41D4-90D0-BE7B2326D8A2}" srcOrd="1" destOrd="0" parTransId="{FF5A463F-1C37-4D99-817B-16DCECB39FEF}" sibTransId="{35E85B67-28AC-4533-B2B9-908ED3441EB1}"/>
    <dgm:cxn modelId="{FD39814B-FE8A-4D35-A15C-5092313C1944}" srcId="{9CAEFADD-0A23-4B8C-A9CB-5C534D0D8660}" destId="{403B2151-06A5-49AD-A329-50E9352E534C}" srcOrd="1" destOrd="0" parTransId="{0A6CD42E-3BCA-4339-853B-C6D5E31939C8}" sibTransId="{3B5B710A-D966-44D4-82E2-7266A1BF5644}"/>
    <dgm:cxn modelId="{5392D275-3388-4181-A6D7-9E87DD7370E5}" srcId="{1FA08B94-0CE9-4F2D-B092-12FB99CB340B}" destId="{09BAA12D-F82E-4022-A918-3E710CBD18EE}" srcOrd="1" destOrd="0" parTransId="{89BF4C66-03E5-4F13-A889-2FFB381F4377}" sibTransId="{0B85F4AE-08BB-47B0-A700-8158F977E431}"/>
    <dgm:cxn modelId="{11277679-141E-3C49-A06C-1C466B220F8A}" type="presOf" srcId="{D084744F-15B7-47A5-8B50-01AF08D9C888}" destId="{8D17E072-CF93-6F4E-8518-A8FDCB664763}" srcOrd="1" destOrd="0" presId="urn:microsoft.com/office/officeart/2005/8/layout/list1"/>
    <dgm:cxn modelId="{6488FA81-1C62-4CEA-B9AE-6C432E4D2C73}" srcId="{403B2151-06A5-49AD-A329-50E9352E534C}" destId="{C936E469-3568-4A82-ABD2-225E828EF698}" srcOrd="0" destOrd="0" parTransId="{AEAC6464-F993-4561-9A5D-BE36CF034425}" sibTransId="{C7D08C0F-4FE3-4045-80BE-675C58DA0C70}"/>
    <dgm:cxn modelId="{F0077B8B-6617-4DA5-9F89-8E1CCB558A2F}" srcId="{1FA08B94-0CE9-4F2D-B092-12FB99CB340B}" destId="{BA1D8A90-E7C5-4D49-9E47-CE5283BA27C5}" srcOrd="2" destOrd="0" parTransId="{6A699FE4-1B63-4F7B-9E18-7A3229E98F71}" sibTransId="{0FEFD90E-2A1B-4E45-ADBA-FB12D75B2D59}"/>
    <dgm:cxn modelId="{3EB3498C-4AB6-441C-B1B1-762A95D87C8D}" srcId="{1FA08B94-0CE9-4F2D-B092-12FB99CB340B}" destId="{93653CC9-799A-4C5A-A8B3-424C4959826A}" srcOrd="0" destOrd="0" parTransId="{FEE472F8-F301-4DB1-92EB-984F9A358A28}" sibTransId="{F9640416-1E1C-4790-8E5B-7DE48BCD3621}"/>
    <dgm:cxn modelId="{2374A28D-A9F4-2A48-B2E1-4B1A0E84A95D}" type="presOf" srcId="{C936E469-3568-4A82-ABD2-225E828EF698}" destId="{B36FB1A4-646B-8644-9038-43E84293596A}" srcOrd="0" destOrd="0" presId="urn:microsoft.com/office/officeart/2005/8/layout/list1"/>
    <dgm:cxn modelId="{E891659B-AB6E-8E4F-8BF3-7C960BEAA2B9}" type="presOf" srcId="{9CAEFADD-0A23-4B8C-A9CB-5C534D0D8660}" destId="{4C9A155F-0E26-444A-8DC5-D047FAE5F465}" srcOrd="0" destOrd="0" presId="urn:microsoft.com/office/officeart/2005/8/layout/list1"/>
    <dgm:cxn modelId="{0A632EB6-6A36-4C62-AB75-9B5537908911}" srcId="{9CAEFADD-0A23-4B8C-A9CB-5C534D0D8660}" destId="{1FA08B94-0CE9-4F2D-B092-12FB99CB340B}" srcOrd="2" destOrd="0" parTransId="{FA167350-528B-4421-BB4C-24A054B92CCF}" sibTransId="{EF48E686-8528-4D67-90AA-ECD5BCF97E4C}"/>
    <dgm:cxn modelId="{F2EBFCB6-5DC1-1B4C-95D7-43FECA7D7DB3}" type="presOf" srcId="{1FA08B94-0CE9-4F2D-B092-12FB99CB340B}" destId="{C6F2EBE7-04B7-2D40-B4E1-2EA76119A91C}" srcOrd="0" destOrd="0" presId="urn:microsoft.com/office/officeart/2005/8/layout/list1"/>
    <dgm:cxn modelId="{E0B2ADBB-6712-A241-8825-98C2B9267705}" type="presOf" srcId="{21ACF2A5-F05D-484D-9C69-CAE041AFB5C5}" destId="{B267A356-DA9E-9448-AD42-7D2B92B0F305}" srcOrd="0" destOrd="0" presId="urn:microsoft.com/office/officeart/2005/8/layout/list1"/>
    <dgm:cxn modelId="{D197EEBB-BA0A-B545-9F18-04C7DD395701}" type="presOf" srcId="{BA1D8A90-E7C5-4D49-9E47-CE5283BA27C5}" destId="{67A7E45F-A75F-B647-9487-739FCF14F037}" srcOrd="0" destOrd="2" presId="urn:microsoft.com/office/officeart/2005/8/layout/list1"/>
    <dgm:cxn modelId="{ABBF9ACC-15D0-3343-BB25-99183EE4EDC3}" type="presOf" srcId="{1FA08B94-0CE9-4F2D-B092-12FB99CB340B}" destId="{0217E93F-CBF1-BB44-B4CE-8A2CF6EEA772}" srcOrd="1" destOrd="0" presId="urn:microsoft.com/office/officeart/2005/8/layout/list1"/>
    <dgm:cxn modelId="{203414E4-F443-44FD-8D85-D16D523B3D9E}" srcId="{D084744F-15B7-47A5-8B50-01AF08D9C888}" destId="{4863AAA6-60D4-4855-8BFB-40374AD6B7DB}" srcOrd="2" destOrd="0" parTransId="{9FDC517C-1B6A-4978-A7DD-44E8FA1C1020}" sibTransId="{A0983241-7AE7-4F33-B695-D7CA45B0F4B5}"/>
    <dgm:cxn modelId="{BD6A0EF4-1AEF-BE44-BFEC-CE3FCAC45759}" type="presOf" srcId="{09BAA12D-F82E-4022-A918-3E710CBD18EE}" destId="{67A7E45F-A75F-B647-9487-739FCF14F037}" srcOrd="0" destOrd="1" presId="urn:microsoft.com/office/officeart/2005/8/layout/list1"/>
    <dgm:cxn modelId="{16E97ED6-B110-6847-A546-761C7E01D6B5}" type="presParOf" srcId="{4C9A155F-0E26-444A-8DC5-D047FAE5F465}" destId="{E124638C-F03A-2D4E-833C-F14693E414BC}" srcOrd="0" destOrd="0" presId="urn:microsoft.com/office/officeart/2005/8/layout/list1"/>
    <dgm:cxn modelId="{D2FC75F3-9B26-C743-AC08-832ED1704FC1}" type="presParOf" srcId="{E124638C-F03A-2D4E-833C-F14693E414BC}" destId="{48641C53-AF19-4144-9F4B-AEA5B4F4811E}" srcOrd="0" destOrd="0" presId="urn:microsoft.com/office/officeart/2005/8/layout/list1"/>
    <dgm:cxn modelId="{8255F8FB-23E6-D248-B0E0-7DD82D3334A1}" type="presParOf" srcId="{E124638C-F03A-2D4E-833C-F14693E414BC}" destId="{8D17E072-CF93-6F4E-8518-A8FDCB664763}" srcOrd="1" destOrd="0" presId="urn:microsoft.com/office/officeart/2005/8/layout/list1"/>
    <dgm:cxn modelId="{0B05CA7C-9E19-6F41-BEDF-F7EEBD0D93E6}" type="presParOf" srcId="{4C9A155F-0E26-444A-8DC5-D047FAE5F465}" destId="{AEF4D4E6-81B3-A847-89BB-99FC5008CE06}" srcOrd="1" destOrd="0" presId="urn:microsoft.com/office/officeart/2005/8/layout/list1"/>
    <dgm:cxn modelId="{E3A3D47C-8437-AC44-88C4-1428BC0E0A25}" type="presParOf" srcId="{4C9A155F-0E26-444A-8DC5-D047FAE5F465}" destId="{B267A356-DA9E-9448-AD42-7D2B92B0F305}" srcOrd="2" destOrd="0" presId="urn:microsoft.com/office/officeart/2005/8/layout/list1"/>
    <dgm:cxn modelId="{8A776001-AA85-6247-9D51-C6F235433C91}" type="presParOf" srcId="{4C9A155F-0E26-444A-8DC5-D047FAE5F465}" destId="{ABCBA693-43BC-5B48-ABC0-3A21DA02A711}" srcOrd="3" destOrd="0" presId="urn:microsoft.com/office/officeart/2005/8/layout/list1"/>
    <dgm:cxn modelId="{7D8603D2-8273-D842-B3D5-BF36A88D1981}" type="presParOf" srcId="{4C9A155F-0E26-444A-8DC5-D047FAE5F465}" destId="{B8F401E9-8ECF-8E4F-A0C9-5BB74B6FF6AA}" srcOrd="4" destOrd="0" presId="urn:microsoft.com/office/officeart/2005/8/layout/list1"/>
    <dgm:cxn modelId="{00E356ED-0DC4-FC45-A5DB-7B7748DFFAFD}" type="presParOf" srcId="{B8F401E9-8ECF-8E4F-A0C9-5BB74B6FF6AA}" destId="{4616C086-1683-3443-8317-B94F42A889F5}" srcOrd="0" destOrd="0" presId="urn:microsoft.com/office/officeart/2005/8/layout/list1"/>
    <dgm:cxn modelId="{A9B13C4B-B6D8-124F-86BA-A510E5E12F66}" type="presParOf" srcId="{B8F401E9-8ECF-8E4F-A0C9-5BB74B6FF6AA}" destId="{7D492113-8BA2-A241-998E-2D6EB2EB8EAF}" srcOrd="1" destOrd="0" presId="urn:microsoft.com/office/officeart/2005/8/layout/list1"/>
    <dgm:cxn modelId="{42F505D9-F6A4-B849-A761-13A577DA39AE}" type="presParOf" srcId="{4C9A155F-0E26-444A-8DC5-D047FAE5F465}" destId="{53FFC7A0-3351-D64F-9017-6F2D63B3AB92}" srcOrd="5" destOrd="0" presId="urn:microsoft.com/office/officeart/2005/8/layout/list1"/>
    <dgm:cxn modelId="{247B3514-6F04-DE4A-98FC-09A31F30C993}" type="presParOf" srcId="{4C9A155F-0E26-444A-8DC5-D047FAE5F465}" destId="{B36FB1A4-646B-8644-9038-43E84293596A}" srcOrd="6" destOrd="0" presId="urn:microsoft.com/office/officeart/2005/8/layout/list1"/>
    <dgm:cxn modelId="{A165AA2B-D805-2444-BD08-289324B97D76}" type="presParOf" srcId="{4C9A155F-0E26-444A-8DC5-D047FAE5F465}" destId="{877547AD-6ED5-3543-A16B-3ECA55D9C90D}" srcOrd="7" destOrd="0" presId="urn:microsoft.com/office/officeart/2005/8/layout/list1"/>
    <dgm:cxn modelId="{DC72B9D2-2D6E-6546-9CBE-5188E0E67294}" type="presParOf" srcId="{4C9A155F-0E26-444A-8DC5-D047FAE5F465}" destId="{7AC20A38-0040-DE48-9D00-935B4B275081}" srcOrd="8" destOrd="0" presId="urn:microsoft.com/office/officeart/2005/8/layout/list1"/>
    <dgm:cxn modelId="{31850900-C22E-694A-903A-0DFB81BAA43B}" type="presParOf" srcId="{7AC20A38-0040-DE48-9D00-935B4B275081}" destId="{C6F2EBE7-04B7-2D40-B4E1-2EA76119A91C}" srcOrd="0" destOrd="0" presId="urn:microsoft.com/office/officeart/2005/8/layout/list1"/>
    <dgm:cxn modelId="{90661225-AD29-D749-9D39-9CD25E71608A}" type="presParOf" srcId="{7AC20A38-0040-DE48-9D00-935B4B275081}" destId="{0217E93F-CBF1-BB44-B4CE-8A2CF6EEA772}" srcOrd="1" destOrd="0" presId="urn:microsoft.com/office/officeart/2005/8/layout/list1"/>
    <dgm:cxn modelId="{D6E18EB9-F92F-9A40-950A-387383C661CE}" type="presParOf" srcId="{4C9A155F-0E26-444A-8DC5-D047FAE5F465}" destId="{061FA58F-E8C7-7145-B65B-30ECDC3B61C4}" srcOrd="9" destOrd="0" presId="urn:microsoft.com/office/officeart/2005/8/layout/list1"/>
    <dgm:cxn modelId="{20B80720-0481-0D4B-909D-D45E610D61DA}" type="presParOf" srcId="{4C9A155F-0E26-444A-8DC5-D047FAE5F465}" destId="{67A7E45F-A75F-B647-9487-739FCF14F0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59B51C-8408-449E-9A00-57EB06824F5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8D0C1A-0BFE-4B71-9AB2-9C91806A533C}">
      <dgm:prSet/>
      <dgm:spPr/>
      <dgm:t>
        <a:bodyPr/>
        <a:lstStyle/>
        <a:p>
          <a:r>
            <a:rPr lang="en-US" dirty="0"/>
            <a:t>Results connect to previous work with Indigenous AFMs in Australia (Orford et al., 2001) </a:t>
          </a:r>
        </a:p>
      </dgm:t>
    </dgm:pt>
    <dgm:pt modelId="{17CAF29D-68D4-4484-8367-7B17E1035BA0}" type="parTrans" cxnId="{7D263B79-1A36-41C3-957B-9F9E1248CF6A}">
      <dgm:prSet/>
      <dgm:spPr/>
      <dgm:t>
        <a:bodyPr/>
        <a:lstStyle/>
        <a:p>
          <a:endParaRPr lang="en-US"/>
        </a:p>
      </dgm:t>
    </dgm:pt>
    <dgm:pt modelId="{D40592C4-3E84-4C1C-9CA4-8253B311D7CF}" type="sibTrans" cxnId="{7D263B79-1A36-41C3-957B-9F9E1248CF6A}">
      <dgm:prSet/>
      <dgm:spPr/>
      <dgm:t>
        <a:bodyPr/>
        <a:lstStyle/>
        <a:p>
          <a:endParaRPr lang="en-US"/>
        </a:p>
      </dgm:t>
    </dgm:pt>
    <dgm:pt modelId="{21F9FC36-5252-432E-9A3B-66DEF3DEC43A}">
      <dgm:prSet/>
      <dgm:spPr/>
      <dgm:t>
        <a:bodyPr/>
        <a:lstStyle/>
        <a:p>
          <a:r>
            <a:rPr lang="en-US"/>
            <a:t>Worry as a core element of AFM experience</a:t>
          </a:r>
        </a:p>
      </dgm:t>
    </dgm:pt>
    <dgm:pt modelId="{B5EEBBC4-FC1E-49FE-9CBB-5FBD695AD4A1}" type="parTrans" cxnId="{122755CA-B077-41FB-9EE3-C20B2262CCB9}">
      <dgm:prSet/>
      <dgm:spPr/>
      <dgm:t>
        <a:bodyPr/>
        <a:lstStyle/>
        <a:p>
          <a:endParaRPr lang="en-US"/>
        </a:p>
      </dgm:t>
    </dgm:pt>
    <dgm:pt modelId="{E87C1870-B528-41E2-85EB-7C46A11FEF52}" type="sibTrans" cxnId="{122755CA-B077-41FB-9EE3-C20B2262CCB9}">
      <dgm:prSet/>
      <dgm:spPr/>
      <dgm:t>
        <a:bodyPr/>
        <a:lstStyle/>
        <a:p>
          <a:endParaRPr lang="en-US"/>
        </a:p>
      </dgm:t>
    </dgm:pt>
    <dgm:pt modelId="{D34190B1-A68D-4187-A384-AE12D47BB90F}">
      <dgm:prSet/>
      <dgm:spPr/>
      <dgm:t>
        <a:bodyPr/>
        <a:lstStyle/>
        <a:p>
          <a:r>
            <a:rPr lang="en-US"/>
            <a:t>Family discord &amp; violence</a:t>
          </a:r>
        </a:p>
      </dgm:t>
    </dgm:pt>
    <dgm:pt modelId="{8037BC9E-9C03-4A6E-9971-82D6DE1272BA}" type="parTrans" cxnId="{34B8806D-F85B-4660-93E0-DA9FC42123CF}">
      <dgm:prSet/>
      <dgm:spPr/>
      <dgm:t>
        <a:bodyPr/>
        <a:lstStyle/>
        <a:p>
          <a:endParaRPr lang="en-US"/>
        </a:p>
      </dgm:t>
    </dgm:pt>
    <dgm:pt modelId="{0D5BD74C-A23A-465B-BF1A-4CB5F1948277}" type="sibTrans" cxnId="{34B8806D-F85B-4660-93E0-DA9FC42123CF}">
      <dgm:prSet/>
      <dgm:spPr/>
      <dgm:t>
        <a:bodyPr/>
        <a:lstStyle/>
        <a:p>
          <a:endParaRPr lang="en-US"/>
        </a:p>
      </dgm:t>
    </dgm:pt>
    <dgm:pt modelId="{BAB7D09C-1C75-430B-AAD6-48D243D9F0D7}">
      <dgm:prSet/>
      <dgm:spPr/>
      <dgm:t>
        <a:bodyPr/>
        <a:lstStyle/>
        <a:p>
          <a:r>
            <a:rPr lang="en-US" dirty="0"/>
            <a:t>Large number of AFMs</a:t>
          </a:r>
        </a:p>
      </dgm:t>
    </dgm:pt>
    <dgm:pt modelId="{DF1BCE28-F7B7-4329-B0DC-0DC23DE59F63}" type="parTrans" cxnId="{10BAE471-92C6-44EF-B00D-D8C0B0C0BA8C}">
      <dgm:prSet/>
      <dgm:spPr/>
      <dgm:t>
        <a:bodyPr/>
        <a:lstStyle/>
        <a:p>
          <a:endParaRPr lang="en-US"/>
        </a:p>
      </dgm:t>
    </dgm:pt>
    <dgm:pt modelId="{5CDC2EAC-74C2-466F-9E87-C20EBC8B2F75}" type="sibTrans" cxnId="{10BAE471-92C6-44EF-B00D-D8C0B0C0BA8C}">
      <dgm:prSet/>
      <dgm:spPr/>
      <dgm:t>
        <a:bodyPr/>
        <a:lstStyle/>
        <a:p>
          <a:endParaRPr lang="en-US"/>
        </a:p>
      </dgm:t>
    </dgm:pt>
    <dgm:pt modelId="{CB69AF95-B493-4446-954E-F0D7F780EFD0}">
      <dgm:prSet/>
      <dgm:spPr/>
      <dgm:t>
        <a:bodyPr/>
        <a:lstStyle/>
        <a:p>
          <a:r>
            <a:rPr lang="en-US"/>
            <a:t>Results connect to previous work with non-Indigenous AFMs</a:t>
          </a:r>
        </a:p>
      </dgm:t>
    </dgm:pt>
    <dgm:pt modelId="{C8BD125A-8359-4F25-957B-D661EB88F75C}" type="parTrans" cxnId="{055D4CFD-4747-4E70-AF15-69B939CB19F9}">
      <dgm:prSet/>
      <dgm:spPr/>
      <dgm:t>
        <a:bodyPr/>
        <a:lstStyle/>
        <a:p>
          <a:endParaRPr lang="en-US"/>
        </a:p>
      </dgm:t>
    </dgm:pt>
    <dgm:pt modelId="{EE5A62B9-7901-47AD-B5F1-890017158032}" type="sibTrans" cxnId="{055D4CFD-4747-4E70-AF15-69B939CB19F9}">
      <dgm:prSet/>
      <dgm:spPr/>
      <dgm:t>
        <a:bodyPr/>
        <a:lstStyle/>
        <a:p>
          <a:endParaRPr lang="en-US"/>
        </a:p>
      </dgm:t>
    </dgm:pt>
    <dgm:pt modelId="{1247734E-ACA0-4C48-B899-387F5FAAD01A}">
      <dgm:prSet/>
      <dgm:spPr/>
      <dgm:t>
        <a:bodyPr/>
        <a:lstStyle/>
        <a:p>
          <a:r>
            <a:rPr lang="en-US"/>
            <a:t>Family discord</a:t>
          </a:r>
        </a:p>
      </dgm:t>
    </dgm:pt>
    <dgm:pt modelId="{F187E809-CC9C-4E8E-8F22-0444ABBB4762}" type="parTrans" cxnId="{7A9C2706-088E-46DA-80C4-7750685A542E}">
      <dgm:prSet/>
      <dgm:spPr/>
      <dgm:t>
        <a:bodyPr/>
        <a:lstStyle/>
        <a:p>
          <a:endParaRPr lang="en-US"/>
        </a:p>
      </dgm:t>
    </dgm:pt>
    <dgm:pt modelId="{28F62BFB-7E2D-464E-822F-7260B39E5585}" type="sibTrans" cxnId="{7A9C2706-088E-46DA-80C4-7750685A542E}">
      <dgm:prSet/>
      <dgm:spPr/>
      <dgm:t>
        <a:bodyPr/>
        <a:lstStyle/>
        <a:p>
          <a:endParaRPr lang="en-US"/>
        </a:p>
      </dgm:t>
    </dgm:pt>
    <dgm:pt modelId="{9E7B74FD-DFFB-48EC-91E7-E8E00DCFF78D}">
      <dgm:prSet/>
      <dgm:spPr/>
      <dgm:t>
        <a:bodyPr/>
        <a:lstStyle/>
        <a:p>
          <a:r>
            <a:rPr lang="en-US"/>
            <a:t>Disruptions to daily life/caregiving responsibilities</a:t>
          </a:r>
        </a:p>
      </dgm:t>
    </dgm:pt>
    <dgm:pt modelId="{54B16DC0-47BA-4E4C-B197-DCF5DCA0CFB4}" type="parTrans" cxnId="{16BD0F7C-BC0D-4901-8B7C-32CF78901BB8}">
      <dgm:prSet/>
      <dgm:spPr/>
      <dgm:t>
        <a:bodyPr/>
        <a:lstStyle/>
        <a:p>
          <a:endParaRPr lang="en-US"/>
        </a:p>
      </dgm:t>
    </dgm:pt>
    <dgm:pt modelId="{354B8B67-BED2-4A00-9D98-8A66AAEE98A1}" type="sibTrans" cxnId="{16BD0F7C-BC0D-4901-8B7C-32CF78901BB8}">
      <dgm:prSet/>
      <dgm:spPr/>
      <dgm:t>
        <a:bodyPr/>
        <a:lstStyle/>
        <a:p>
          <a:endParaRPr lang="en-US"/>
        </a:p>
      </dgm:t>
    </dgm:pt>
    <dgm:pt modelId="{C83B1F25-81CD-4BC8-BF35-C914A43F7BAE}">
      <dgm:prSet/>
      <dgm:spPr/>
      <dgm:t>
        <a:bodyPr/>
        <a:lstStyle/>
        <a:p>
          <a:r>
            <a:rPr lang="en-US"/>
            <a:t>Worry, concern, grief, hopelessness</a:t>
          </a:r>
        </a:p>
      </dgm:t>
    </dgm:pt>
    <dgm:pt modelId="{43427383-63BA-4202-9C1E-91F643C168FF}" type="parTrans" cxnId="{E2E6585B-A0A3-4857-B4D6-31EDDFA53EBB}">
      <dgm:prSet/>
      <dgm:spPr/>
      <dgm:t>
        <a:bodyPr/>
        <a:lstStyle/>
        <a:p>
          <a:endParaRPr lang="en-US"/>
        </a:p>
      </dgm:t>
    </dgm:pt>
    <dgm:pt modelId="{206476EB-5B1D-4978-8292-6913BB1ED20F}" type="sibTrans" cxnId="{E2E6585B-A0A3-4857-B4D6-31EDDFA53EBB}">
      <dgm:prSet/>
      <dgm:spPr/>
      <dgm:t>
        <a:bodyPr/>
        <a:lstStyle/>
        <a:p>
          <a:endParaRPr lang="en-US"/>
        </a:p>
      </dgm:t>
    </dgm:pt>
    <dgm:pt modelId="{A973A68E-F31D-44BD-B321-0C4F097CE78A}">
      <dgm:prSet/>
      <dgm:spPr/>
      <dgm:t>
        <a:bodyPr/>
        <a:lstStyle/>
        <a:p>
          <a:r>
            <a:rPr lang="en-US"/>
            <a:t>Results highlight how AI AFM’s experiences are connected to a larger web of intergenerational trauma</a:t>
          </a:r>
        </a:p>
      </dgm:t>
    </dgm:pt>
    <dgm:pt modelId="{1842F333-DEE5-4C4B-B159-F2D4CB5FE8F3}" type="parTrans" cxnId="{A6FA9520-1495-4F53-BAAF-61B92DD074B4}">
      <dgm:prSet/>
      <dgm:spPr/>
      <dgm:t>
        <a:bodyPr/>
        <a:lstStyle/>
        <a:p>
          <a:endParaRPr lang="en-US"/>
        </a:p>
      </dgm:t>
    </dgm:pt>
    <dgm:pt modelId="{99F43EAC-7A27-4D0C-ABB7-224F591C8197}" type="sibTrans" cxnId="{A6FA9520-1495-4F53-BAAF-61B92DD074B4}">
      <dgm:prSet/>
      <dgm:spPr/>
      <dgm:t>
        <a:bodyPr/>
        <a:lstStyle/>
        <a:p>
          <a:endParaRPr lang="en-US"/>
        </a:p>
      </dgm:t>
    </dgm:pt>
    <dgm:pt modelId="{358B8129-4A60-4119-A22F-A491413E5B3A}">
      <dgm:prSet/>
      <dgm:spPr/>
      <dgm:t>
        <a:bodyPr/>
        <a:lstStyle/>
        <a:p>
          <a:r>
            <a:rPr lang="en-US"/>
            <a:t>Where substance use comes from and how it tears through generations of families </a:t>
          </a:r>
        </a:p>
      </dgm:t>
    </dgm:pt>
    <dgm:pt modelId="{E4A3A1E7-5C9C-434D-A34F-7DA3E0283ACA}" type="parTrans" cxnId="{16D6273D-DE1F-4D01-9377-ACF54B97F5F9}">
      <dgm:prSet/>
      <dgm:spPr/>
      <dgm:t>
        <a:bodyPr/>
        <a:lstStyle/>
        <a:p>
          <a:endParaRPr lang="en-US"/>
        </a:p>
      </dgm:t>
    </dgm:pt>
    <dgm:pt modelId="{DFB3D448-82B4-4DAC-B53A-3D7C65E9899E}" type="sibTrans" cxnId="{16D6273D-DE1F-4D01-9377-ACF54B97F5F9}">
      <dgm:prSet/>
      <dgm:spPr/>
      <dgm:t>
        <a:bodyPr/>
        <a:lstStyle/>
        <a:p>
          <a:endParaRPr lang="en-US"/>
        </a:p>
      </dgm:t>
    </dgm:pt>
    <dgm:pt modelId="{DB31FA39-472F-456E-AF9E-38DEC4C1823E}">
      <dgm:prSet/>
      <dgm:spPr/>
      <dgm:t>
        <a:bodyPr/>
        <a:lstStyle/>
        <a:p>
          <a:r>
            <a:rPr lang="en-US"/>
            <a:t>Results emphasize importance and power of family </a:t>
          </a:r>
        </a:p>
      </dgm:t>
    </dgm:pt>
    <dgm:pt modelId="{95AF0F51-8A3D-4D9D-8F27-FB41B26242FB}" type="parTrans" cxnId="{6829941C-A833-4E7B-84DD-57FF6862F98F}">
      <dgm:prSet/>
      <dgm:spPr/>
      <dgm:t>
        <a:bodyPr/>
        <a:lstStyle/>
        <a:p>
          <a:endParaRPr lang="en-US"/>
        </a:p>
      </dgm:t>
    </dgm:pt>
    <dgm:pt modelId="{43286E09-ACA9-4329-9094-9248DBCB86A2}" type="sibTrans" cxnId="{6829941C-A833-4E7B-84DD-57FF6862F98F}">
      <dgm:prSet/>
      <dgm:spPr/>
      <dgm:t>
        <a:bodyPr/>
        <a:lstStyle/>
        <a:p>
          <a:endParaRPr lang="en-US"/>
        </a:p>
      </dgm:t>
    </dgm:pt>
    <dgm:pt modelId="{5117128C-DD33-451C-B491-8FAECE13093E}">
      <dgm:prSet/>
      <dgm:spPr/>
      <dgm:t>
        <a:bodyPr/>
        <a:lstStyle/>
        <a:p>
          <a:r>
            <a:rPr lang="en-US"/>
            <a:t>AFMs need support, too</a:t>
          </a:r>
        </a:p>
      </dgm:t>
    </dgm:pt>
    <dgm:pt modelId="{FA74AA3A-C68E-4168-BD45-7608AF3147E0}" type="parTrans" cxnId="{5B5F2C35-8AF9-43EF-AC16-96B98766032E}">
      <dgm:prSet/>
      <dgm:spPr/>
      <dgm:t>
        <a:bodyPr/>
        <a:lstStyle/>
        <a:p>
          <a:endParaRPr lang="en-US"/>
        </a:p>
      </dgm:t>
    </dgm:pt>
    <dgm:pt modelId="{20FDDD97-9F3F-402F-B20C-FD8CA47DCCE1}" type="sibTrans" cxnId="{5B5F2C35-8AF9-43EF-AC16-96B98766032E}">
      <dgm:prSet/>
      <dgm:spPr/>
      <dgm:t>
        <a:bodyPr/>
        <a:lstStyle/>
        <a:p>
          <a:endParaRPr lang="en-US"/>
        </a:p>
      </dgm:t>
    </dgm:pt>
    <dgm:pt modelId="{D1C948D8-1AC6-4AFF-96B7-5C1A8E891856}">
      <dgm:prSet/>
      <dgm:spPr/>
      <dgm:t>
        <a:bodyPr/>
        <a:lstStyle/>
        <a:p>
          <a:r>
            <a:rPr lang="en-US"/>
            <a:t>AFMs can play a role in their relative’s recovery + whole family healing</a:t>
          </a:r>
        </a:p>
      </dgm:t>
    </dgm:pt>
    <dgm:pt modelId="{AFE31DB2-FD15-4DB3-B864-2A6EDE9ED48E}" type="parTrans" cxnId="{7BDAAFAA-7A53-402E-8BB6-638087D67E04}">
      <dgm:prSet/>
      <dgm:spPr/>
      <dgm:t>
        <a:bodyPr/>
        <a:lstStyle/>
        <a:p>
          <a:endParaRPr lang="en-US"/>
        </a:p>
      </dgm:t>
    </dgm:pt>
    <dgm:pt modelId="{4AC21BD9-8E65-4A39-AAEA-C4E12895A335}" type="sibTrans" cxnId="{7BDAAFAA-7A53-402E-8BB6-638087D67E04}">
      <dgm:prSet/>
      <dgm:spPr/>
      <dgm:t>
        <a:bodyPr/>
        <a:lstStyle/>
        <a:p>
          <a:endParaRPr lang="en-US"/>
        </a:p>
      </dgm:t>
    </dgm:pt>
    <dgm:pt modelId="{559A2A56-9CDB-DB4A-8D68-9867E8C1772B}" type="pres">
      <dgm:prSet presAssocID="{4359B51C-8408-449E-9A00-57EB06824F59}" presName="linear" presStyleCnt="0">
        <dgm:presLayoutVars>
          <dgm:animLvl val="lvl"/>
          <dgm:resizeHandles val="exact"/>
        </dgm:presLayoutVars>
      </dgm:prSet>
      <dgm:spPr/>
    </dgm:pt>
    <dgm:pt modelId="{5E15E8F6-0344-AC4A-9B6F-4CD91CC87367}" type="pres">
      <dgm:prSet presAssocID="{E88D0C1A-0BFE-4B71-9AB2-9C91806A533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C85E04C-73C6-8148-A8A1-6F43A1907F26}" type="pres">
      <dgm:prSet presAssocID="{E88D0C1A-0BFE-4B71-9AB2-9C91806A533C}" presName="childText" presStyleLbl="revTx" presStyleIdx="0" presStyleCnt="4">
        <dgm:presLayoutVars>
          <dgm:bulletEnabled val="1"/>
        </dgm:presLayoutVars>
      </dgm:prSet>
      <dgm:spPr/>
    </dgm:pt>
    <dgm:pt modelId="{E95057D2-EFEE-6240-A191-D4F5E6A8D016}" type="pres">
      <dgm:prSet presAssocID="{CB69AF95-B493-4446-954E-F0D7F780EFD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8FEB67-B51F-294F-8257-5AAC08B564B9}" type="pres">
      <dgm:prSet presAssocID="{CB69AF95-B493-4446-954E-F0D7F780EFD0}" presName="childText" presStyleLbl="revTx" presStyleIdx="1" presStyleCnt="4">
        <dgm:presLayoutVars>
          <dgm:bulletEnabled val="1"/>
        </dgm:presLayoutVars>
      </dgm:prSet>
      <dgm:spPr/>
    </dgm:pt>
    <dgm:pt modelId="{E90FF178-FFD2-9C44-8FAA-F9A354C908C6}" type="pres">
      <dgm:prSet presAssocID="{A973A68E-F31D-44BD-B321-0C4F097CE78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BDBC5D4-5159-7E48-9EE6-AC1334898B8D}" type="pres">
      <dgm:prSet presAssocID="{A973A68E-F31D-44BD-B321-0C4F097CE78A}" presName="childText" presStyleLbl="revTx" presStyleIdx="2" presStyleCnt="4">
        <dgm:presLayoutVars>
          <dgm:bulletEnabled val="1"/>
        </dgm:presLayoutVars>
      </dgm:prSet>
      <dgm:spPr/>
    </dgm:pt>
    <dgm:pt modelId="{95E21D93-54E8-A444-9CFA-CDEA434D5D21}" type="pres">
      <dgm:prSet presAssocID="{DB31FA39-472F-456E-AF9E-38DEC4C1823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6931EB2-1BCF-1E4D-87E1-B6F50D12E9E3}" type="pres">
      <dgm:prSet presAssocID="{DB31FA39-472F-456E-AF9E-38DEC4C1823E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7A9C2706-088E-46DA-80C4-7750685A542E}" srcId="{CB69AF95-B493-4446-954E-F0D7F780EFD0}" destId="{1247734E-ACA0-4C48-B899-387F5FAAD01A}" srcOrd="0" destOrd="0" parTransId="{F187E809-CC9C-4E8E-8F22-0444ABBB4762}" sibTransId="{28F62BFB-7E2D-464E-822F-7260B39E5585}"/>
    <dgm:cxn modelId="{B9921308-60FE-5E4B-BD5D-BDB02973FF00}" type="presOf" srcId="{4359B51C-8408-449E-9A00-57EB06824F59}" destId="{559A2A56-9CDB-DB4A-8D68-9867E8C1772B}" srcOrd="0" destOrd="0" presId="urn:microsoft.com/office/officeart/2005/8/layout/vList2"/>
    <dgm:cxn modelId="{DA6BB413-F6EE-3649-A1DF-B1579A04F649}" type="presOf" srcId="{BAB7D09C-1C75-430B-AAD6-48D243D9F0D7}" destId="{2C85E04C-73C6-8148-A8A1-6F43A1907F26}" srcOrd="0" destOrd="2" presId="urn:microsoft.com/office/officeart/2005/8/layout/vList2"/>
    <dgm:cxn modelId="{27BBC616-2B48-DD4B-BA72-F5CE401EE31E}" type="presOf" srcId="{A973A68E-F31D-44BD-B321-0C4F097CE78A}" destId="{E90FF178-FFD2-9C44-8FAA-F9A354C908C6}" srcOrd="0" destOrd="0" presId="urn:microsoft.com/office/officeart/2005/8/layout/vList2"/>
    <dgm:cxn modelId="{6829941C-A833-4E7B-84DD-57FF6862F98F}" srcId="{4359B51C-8408-449E-9A00-57EB06824F59}" destId="{DB31FA39-472F-456E-AF9E-38DEC4C1823E}" srcOrd="3" destOrd="0" parTransId="{95AF0F51-8A3D-4D9D-8F27-FB41B26242FB}" sibTransId="{43286E09-ACA9-4329-9094-9248DBCB86A2}"/>
    <dgm:cxn modelId="{A6FA9520-1495-4F53-BAAF-61B92DD074B4}" srcId="{4359B51C-8408-449E-9A00-57EB06824F59}" destId="{A973A68E-F31D-44BD-B321-0C4F097CE78A}" srcOrd="2" destOrd="0" parTransId="{1842F333-DEE5-4C4B-B159-F2D4CB5FE8F3}" sibTransId="{99F43EAC-7A27-4D0C-ABB7-224F591C8197}"/>
    <dgm:cxn modelId="{5B5F2C35-8AF9-43EF-AC16-96B98766032E}" srcId="{DB31FA39-472F-456E-AF9E-38DEC4C1823E}" destId="{5117128C-DD33-451C-B491-8FAECE13093E}" srcOrd="0" destOrd="0" parTransId="{FA74AA3A-C68E-4168-BD45-7608AF3147E0}" sibTransId="{20FDDD97-9F3F-402F-B20C-FD8CA47DCCE1}"/>
    <dgm:cxn modelId="{D08DC237-EB4D-A94B-B437-064831C97D2E}" type="presOf" srcId="{CB69AF95-B493-4446-954E-F0D7F780EFD0}" destId="{E95057D2-EFEE-6240-A191-D4F5E6A8D016}" srcOrd="0" destOrd="0" presId="urn:microsoft.com/office/officeart/2005/8/layout/vList2"/>
    <dgm:cxn modelId="{16D6273D-DE1F-4D01-9377-ACF54B97F5F9}" srcId="{A973A68E-F31D-44BD-B321-0C4F097CE78A}" destId="{358B8129-4A60-4119-A22F-A491413E5B3A}" srcOrd="0" destOrd="0" parTransId="{E4A3A1E7-5C9C-434D-A34F-7DA3E0283ACA}" sibTransId="{DFB3D448-82B4-4DAC-B53A-3D7C65E9899E}"/>
    <dgm:cxn modelId="{E2E6585B-A0A3-4857-B4D6-31EDDFA53EBB}" srcId="{CB69AF95-B493-4446-954E-F0D7F780EFD0}" destId="{C83B1F25-81CD-4BC8-BF35-C914A43F7BAE}" srcOrd="2" destOrd="0" parTransId="{43427383-63BA-4202-9C1E-91F643C168FF}" sibTransId="{206476EB-5B1D-4978-8292-6913BB1ED20F}"/>
    <dgm:cxn modelId="{2C27F267-5DEC-134B-B589-5D4B9272492B}" type="presOf" srcId="{D34190B1-A68D-4187-A384-AE12D47BB90F}" destId="{2C85E04C-73C6-8148-A8A1-6F43A1907F26}" srcOrd="0" destOrd="1" presId="urn:microsoft.com/office/officeart/2005/8/layout/vList2"/>
    <dgm:cxn modelId="{34B8806D-F85B-4660-93E0-DA9FC42123CF}" srcId="{E88D0C1A-0BFE-4B71-9AB2-9C91806A533C}" destId="{D34190B1-A68D-4187-A384-AE12D47BB90F}" srcOrd="1" destOrd="0" parTransId="{8037BC9E-9C03-4A6E-9971-82D6DE1272BA}" sibTransId="{0D5BD74C-A23A-465B-BF1A-4CB5F1948277}"/>
    <dgm:cxn modelId="{10BAE471-92C6-44EF-B00D-D8C0B0C0BA8C}" srcId="{E88D0C1A-0BFE-4B71-9AB2-9C91806A533C}" destId="{BAB7D09C-1C75-430B-AAD6-48D243D9F0D7}" srcOrd="2" destOrd="0" parTransId="{DF1BCE28-F7B7-4329-B0DC-0DC23DE59F63}" sibTransId="{5CDC2EAC-74C2-466F-9E87-C20EBC8B2F75}"/>
    <dgm:cxn modelId="{3ED30478-26E1-DD48-AED4-BB2C76A990DF}" type="presOf" srcId="{21F9FC36-5252-432E-9A3B-66DEF3DEC43A}" destId="{2C85E04C-73C6-8148-A8A1-6F43A1907F26}" srcOrd="0" destOrd="0" presId="urn:microsoft.com/office/officeart/2005/8/layout/vList2"/>
    <dgm:cxn modelId="{7D263B79-1A36-41C3-957B-9F9E1248CF6A}" srcId="{4359B51C-8408-449E-9A00-57EB06824F59}" destId="{E88D0C1A-0BFE-4B71-9AB2-9C91806A533C}" srcOrd="0" destOrd="0" parTransId="{17CAF29D-68D4-4484-8367-7B17E1035BA0}" sibTransId="{D40592C4-3E84-4C1C-9CA4-8253B311D7CF}"/>
    <dgm:cxn modelId="{448CE07A-D076-1A40-B4DB-B47CAEFE23E0}" type="presOf" srcId="{DB31FA39-472F-456E-AF9E-38DEC4C1823E}" destId="{95E21D93-54E8-A444-9CFA-CDEA434D5D21}" srcOrd="0" destOrd="0" presId="urn:microsoft.com/office/officeart/2005/8/layout/vList2"/>
    <dgm:cxn modelId="{16BD0F7C-BC0D-4901-8B7C-32CF78901BB8}" srcId="{CB69AF95-B493-4446-954E-F0D7F780EFD0}" destId="{9E7B74FD-DFFB-48EC-91E7-E8E00DCFF78D}" srcOrd="1" destOrd="0" parTransId="{54B16DC0-47BA-4E4C-B197-DCF5DCA0CFB4}" sibTransId="{354B8B67-BED2-4A00-9D98-8A66AAEE98A1}"/>
    <dgm:cxn modelId="{0D77DB8B-FE33-2C45-9F1C-C21F837C28A1}" type="presOf" srcId="{D1C948D8-1AC6-4AFF-96B7-5C1A8E891856}" destId="{F6931EB2-1BCF-1E4D-87E1-B6F50D12E9E3}" srcOrd="0" destOrd="1" presId="urn:microsoft.com/office/officeart/2005/8/layout/vList2"/>
    <dgm:cxn modelId="{4E8F21A3-525A-6647-8628-575D17DD3DDA}" type="presOf" srcId="{E88D0C1A-0BFE-4B71-9AB2-9C91806A533C}" destId="{5E15E8F6-0344-AC4A-9B6F-4CD91CC87367}" srcOrd="0" destOrd="0" presId="urn:microsoft.com/office/officeart/2005/8/layout/vList2"/>
    <dgm:cxn modelId="{7BDAAFAA-7A53-402E-8BB6-638087D67E04}" srcId="{DB31FA39-472F-456E-AF9E-38DEC4C1823E}" destId="{D1C948D8-1AC6-4AFF-96B7-5C1A8E891856}" srcOrd="1" destOrd="0" parTransId="{AFE31DB2-FD15-4DB3-B864-2A6EDE9ED48E}" sibTransId="{4AC21BD9-8E65-4A39-AAEA-C4E12895A335}"/>
    <dgm:cxn modelId="{F44ABDB6-D12E-8643-8397-D1F9E2394528}" type="presOf" srcId="{C83B1F25-81CD-4BC8-BF35-C914A43F7BAE}" destId="{058FEB67-B51F-294F-8257-5AAC08B564B9}" srcOrd="0" destOrd="2" presId="urn:microsoft.com/office/officeart/2005/8/layout/vList2"/>
    <dgm:cxn modelId="{C555F1BA-C8DA-EC43-9233-A9D671632955}" type="presOf" srcId="{5117128C-DD33-451C-B491-8FAECE13093E}" destId="{F6931EB2-1BCF-1E4D-87E1-B6F50D12E9E3}" srcOrd="0" destOrd="0" presId="urn:microsoft.com/office/officeart/2005/8/layout/vList2"/>
    <dgm:cxn modelId="{122755CA-B077-41FB-9EE3-C20B2262CCB9}" srcId="{E88D0C1A-0BFE-4B71-9AB2-9C91806A533C}" destId="{21F9FC36-5252-432E-9A3B-66DEF3DEC43A}" srcOrd="0" destOrd="0" parTransId="{B5EEBBC4-FC1E-49FE-9CBB-5FBD695AD4A1}" sibTransId="{E87C1870-B528-41E2-85EB-7C46A11FEF52}"/>
    <dgm:cxn modelId="{6158CDDD-FFA4-9B47-A873-7DB11C2FB167}" type="presOf" srcId="{1247734E-ACA0-4C48-B899-387F5FAAD01A}" destId="{058FEB67-B51F-294F-8257-5AAC08B564B9}" srcOrd="0" destOrd="0" presId="urn:microsoft.com/office/officeart/2005/8/layout/vList2"/>
    <dgm:cxn modelId="{E4952BE2-FBB4-A14F-97C6-BE286DF7D7F4}" type="presOf" srcId="{9E7B74FD-DFFB-48EC-91E7-E8E00DCFF78D}" destId="{058FEB67-B51F-294F-8257-5AAC08B564B9}" srcOrd="0" destOrd="1" presId="urn:microsoft.com/office/officeart/2005/8/layout/vList2"/>
    <dgm:cxn modelId="{B4F198F0-3B1E-BE46-96CC-821FF171D626}" type="presOf" srcId="{358B8129-4A60-4119-A22F-A491413E5B3A}" destId="{DBDBC5D4-5159-7E48-9EE6-AC1334898B8D}" srcOrd="0" destOrd="0" presId="urn:microsoft.com/office/officeart/2005/8/layout/vList2"/>
    <dgm:cxn modelId="{055D4CFD-4747-4E70-AF15-69B939CB19F9}" srcId="{4359B51C-8408-449E-9A00-57EB06824F59}" destId="{CB69AF95-B493-4446-954E-F0D7F780EFD0}" srcOrd="1" destOrd="0" parTransId="{C8BD125A-8359-4F25-957B-D661EB88F75C}" sibTransId="{EE5A62B9-7901-47AD-B5F1-890017158032}"/>
    <dgm:cxn modelId="{D74B8E44-56CB-9946-9352-0BAB994A8172}" type="presParOf" srcId="{559A2A56-9CDB-DB4A-8D68-9867E8C1772B}" destId="{5E15E8F6-0344-AC4A-9B6F-4CD91CC87367}" srcOrd="0" destOrd="0" presId="urn:microsoft.com/office/officeart/2005/8/layout/vList2"/>
    <dgm:cxn modelId="{431DB128-1CCC-2044-BD19-7E1BB103312E}" type="presParOf" srcId="{559A2A56-9CDB-DB4A-8D68-9867E8C1772B}" destId="{2C85E04C-73C6-8148-A8A1-6F43A1907F26}" srcOrd="1" destOrd="0" presId="urn:microsoft.com/office/officeart/2005/8/layout/vList2"/>
    <dgm:cxn modelId="{5ED154BF-1632-4945-B572-F60A6C0F1D27}" type="presParOf" srcId="{559A2A56-9CDB-DB4A-8D68-9867E8C1772B}" destId="{E95057D2-EFEE-6240-A191-D4F5E6A8D016}" srcOrd="2" destOrd="0" presId="urn:microsoft.com/office/officeart/2005/8/layout/vList2"/>
    <dgm:cxn modelId="{E1702963-8626-8845-B47D-6A52AC250FCB}" type="presParOf" srcId="{559A2A56-9CDB-DB4A-8D68-9867E8C1772B}" destId="{058FEB67-B51F-294F-8257-5AAC08B564B9}" srcOrd="3" destOrd="0" presId="urn:microsoft.com/office/officeart/2005/8/layout/vList2"/>
    <dgm:cxn modelId="{42547621-89CC-FF47-86B4-81E5A9D9C61E}" type="presParOf" srcId="{559A2A56-9CDB-DB4A-8D68-9867E8C1772B}" destId="{E90FF178-FFD2-9C44-8FAA-F9A354C908C6}" srcOrd="4" destOrd="0" presId="urn:microsoft.com/office/officeart/2005/8/layout/vList2"/>
    <dgm:cxn modelId="{CDEEAA0B-7165-7C4E-B591-F28D4386FE57}" type="presParOf" srcId="{559A2A56-9CDB-DB4A-8D68-9867E8C1772B}" destId="{DBDBC5D4-5159-7E48-9EE6-AC1334898B8D}" srcOrd="5" destOrd="0" presId="urn:microsoft.com/office/officeart/2005/8/layout/vList2"/>
    <dgm:cxn modelId="{30E71CB2-6F64-0E46-BDA0-7BE5A55804A0}" type="presParOf" srcId="{559A2A56-9CDB-DB4A-8D68-9867E8C1772B}" destId="{95E21D93-54E8-A444-9CFA-CDEA434D5D21}" srcOrd="6" destOrd="0" presId="urn:microsoft.com/office/officeart/2005/8/layout/vList2"/>
    <dgm:cxn modelId="{8675CE96-CE22-134F-9C34-121AEF31D4B2}" type="presParOf" srcId="{559A2A56-9CDB-DB4A-8D68-9867E8C1772B}" destId="{F6931EB2-1BCF-1E4D-87E1-B6F50D12E9E3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7A356-DA9E-9448-AD42-7D2B92B0F305}">
      <dsp:nvSpPr>
        <dsp:cNvPr id="0" name=""/>
        <dsp:cNvSpPr/>
      </dsp:nvSpPr>
      <dsp:spPr>
        <a:xfrm>
          <a:off x="0" y="311746"/>
          <a:ext cx="10515600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Substance use tears families apart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Pervasive, compounding experiences of pain and loss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“It’s like living with his dark cloud over me”</a:t>
          </a:r>
        </a:p>
      </dsp:txBody>
      <dsp:txXfrm>
        <a:off x="0" y="311746"/>
        <a:ext cx="10515600" cy="1285200"/>
      </dsp:txXfrm>
    </dsp:sp>
    <dsp:sp modelId="{8D17E072-CF93-6F4E-8518-A8FDCB664763}">
      <dsp:nvSpPr>
        <dsp:cNvPr id="0" name=""/>
        <dsp:cNvSpPr/>
      </dsp:nvSpPr>
      <dsp:spPr>
        <a:xfrm>
          <a:off x="525780" y="60826"/>
          <a:ext cx="736092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Three themes describing AFMs’ affective experience</a:t>
          </a:r>
        </a:p>
      </dsp:txBody>
      <dsp:txXfrm>
        <a:off x="550278" y="85324"/>
        <a:ext cx="7311924" cy="452844"/>
      </dsp:txXfrm>
    </dsp:sp>
    <dsp:sp modelId="{B36FB1A4-646B-8644-9038-43E84293596A}">
      <dsp:nvSpPr>
        <dsp:cNvPr id="0" name=""/>
        <dsp:cNvSpPr/>
      </dsp:nvSpPr>
      <dsp:spPr>
        <a:xfrm>
          <a:off x="0" y="1939666"/>
          <a:ext cx="10515600" cy="7229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“What about us?”</a:t>
          </a:r>
        </a:p>
      </dsp:txBody>
      <dsp:txXfrm>
        <a:off x="0" y="1939666"/>
        <a:ext cx="10515600" cy="722925"/>
      </dsp:txXfrm>
    </dsp:sp>
    <dsp:sp modelId="{7D492113-8BA2-A241-998E-2D6EB2EB8EAF}">
      <dsp:nvSpPr>
        <dsp:cNvPr id="0" name=""/>
        <dsp:cNvSpPr/>
      </dsp:nvSpPr>
      <dsp:spPr>
        <a:xfrm>
          <a:off x="525780" y="1688746"/>
          <a:ext cx="736092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One theme describing the need for AFM support</a:t>
          </a:r>
        </a:p>
      </dsp:txBody>
      <dsp:txXfrm>
        <a:off x="550278" y="1713244"/>
        <a:ext cx="7311924" cy="452844"/>
      </dsp:txXfrm>
    </dsp:sp>
    <dsp:sp modelId="{67A7E45F-A75F-B647-9487-739FCF14F037}">
      <dsp:nvSpPr>
        <dsp:cNvPr id="0" name=""/>
        <dsp:cNvSpPr/>
      </dsp:nvSpPr>
      <dsp:spPr>
        <a:xfrm>
          <a:off x="0" y="3005311"/>
          <a:ext cx="10515600" cy="128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Importance of understanding link between trauma + substance use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Centrality and importance of family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Context of colonization &amp; historical trauma, especially boarding school </a:t>
          </a:r>
        </a:p>
      </dsp:txBody>
      <dsp:txXfrm>
        <a:off x="0" y="3005311"/>
        <a:ext cx="10515600" cy="1285200"/>
      </dsp:txXfrm>
    </dsp:sp>
    <dsp:sp modelId="{0217E93F-CBF1-BB44-B4CE-8A2CF6EEA772}">
      <dsp:nvSpPr>
        <dsp:cNvPr id="0" name=""/>
        <dsp:cNvSpPr/>
      </dsp:nvSpPr>
      <dsp:spPr>
        <a:xfrm>
          <a:off x="525780" y="2754391"/>
          <a:ext cx="736092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CAB emphasized:</a:t>
          </a:r>
        </a:p>
      </dsp:txBody>
      <dsp:txXfrm>
        <a:off x="550278" y="2778889"/>
        <a:ext cx="7311924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5E8F6-0344-AC4A-9B6F-4CD91CC87367}">
      <dsp:nvSpPr>
        <dsp:cNvPr id="0" name=""/>
        <dsp:cNvSpPr/>
      </dsp:nvSpPr>
      <dsp:spPr>
        <a:xfrm>
          <a:off x="0" y="173349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Results connect to previous work with Indigenous AFMs in Australia (Orford et al., 2001) </a:t>
          </a:r>
        </a:p>
      </dsp:txBody>
      <dsp:txXfrm>
        <a:off x="21589" y="194938"/>
        <a:ext cx="10472422" cy="399082"/>
      </dsp:txXfrm>
    </dsp:sp>
    <dsp:sp modelId="{2C85E04C-73C6-8148-A8A1-6F43A1907F26}">
      <dsp:nvSpPr>
        <dsp:cNvPr id="0" name=""/>
        <dsp:cNvSpPr/>
      </dsp:nvSpPr>
      <dsp:spPr>
        <a:xfrm>
          <a:off x="0" y="615609"/>
          <a:ext cx="10515600" cy="72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Worry as a core element of AFM experience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Family discord &amp; violence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/>
            <a:t>Large number of AFMs</a:t>
          </a:r>
        </a:p>
      </dsp:txBody>
      <dsp:txXfrm>
        <a:off x="0" y="615609"/>
        <a:ext cx="10515600" cy="726570"/>
      </dsp:txXfrm>
    </dsp:sp>
    <dsp:sp modelId="{E95057D2-EFEE-6240-A191-D4F5E6A8D016}">
      <dsp:nvSpPr>
        <dsp:cNvPr id="0" name=""/>
        <dsp:cNvSpPr/>
      </dsp:nvSpPr>
      <dsp:spPr>
        <a:xfrm>
          <a:off x="0" y="1342179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Results connect to previous work with non-Indigenous AFMs</a:t>
          </a:r>
        </a:p>
      </dsp:txBody>
      <dsp:txXfrm>
        <a:off x="21589" y="1363768"/>
        <a:ext cx="10472422" cy="399082"/>
      </dsp:txXfrm>
    </dsp:sp>
    <dsp:sp modelId="{058FEB67-B51F-294F-8257-5AAC08B564B9}">
      <dsp:nvSpPr>
        <dsp:cNvPr id="0" name=""/>
        <dsp:cNvSpPr/>
      </dsp:nvSpPr>
      <dsp:spPr>
        <a:xfrm>
          <a:off x="0" y="1784439"/>
          <a:ext cx="10515600" cy="72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Family discord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Disruptions to daily life/caregiving responsibilities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Worry, concern, grief, hopelessness</a:t>
          </a:r>
        </a:p>
      </dsp:txBody>
      <dsp:txXfrm>
        <a:off x="0" y="1784439"/>
        <a:ext cx="10515600" cy="726570"/>
      </dsp:txXfrm>
    </dsp:sp>
    <dsp:sp modelId="{E90FF178-FFD2-9C44-8FAA-F9A354C908C6}">
      <dsp:nvSpPr>
        <dsp:cNvPr id="0" name=""/>
        <dsp:cNvSpPr/>
      </dsp:nvSpPr>
      <dsp:spPr>
        <a:xfrm>
          <a:off x="0" y="2511009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Results highlight how AI AFM’s experiences are connected to a larger web of intergenerational trauma</a:t>
          </a:r>
        </a:p>
      </dsp:txBody>
      <dsp:txXfrm>
        <a:off x="21589" y="2532598"/>
        <a:ext cx="10472422" cy="399082"/>
      </dsp:txXfrm>
    </dsp:sp>
    <dsp:sp modelId="{DBDBC5D4-5159-7E48-9EE6-AC1334898B8D}">
      <dsp:nvSpPr>
        <dsp:cNvPr id="0" name=""/>
        <dsp:cNvSpPr/>
      </dsp:nvSpPr>
      <dsp:spPr>
        <a:xfrm>
          <a:off x="0" y="2953269"/>
          <a:ext cx="10515600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Where substance use comes from and how it tears through generations of families </a:t>
          </a:r>
        </a:p>
      </dsp:txBody>
      <dsp:txXfrm>
        <a:off x="0" y="2953269"/>
        <a:ext cx="10515600" cy="298080"/>
      </dsp:txXfrm>
    </dsp:sp>
    <dsp:sp modelId="{95E21D93-54E8-A444-9CFA-CDEA434D5D21}">
      <dsp:nvSpPr>
        <dsp:cNvPr id="0" name=""/>
        <dsp:cNvSpPr/>
      </dsp:nvSpPr>
      <dsp:spPr>
        <a:xfrm>
          <a:off x="0" y="3251349"/>
          <a:ext cx="10515600" cy="442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Results emphasize importance and power of family </a:t>
          </a:r>
        </a:p>
      </dsp:txBody>
      <dsp:txXfrm>
        <a:off x="21589" y="3272938"/>
        <a:ext cx="10472422" cy="399082"/>
      </dsp:txXfrm>
    </dsp:sp>
    <dsp:sp modelId="{F6931EB2-1BCF-1E4D-87E1-B6F50D12E9E3}">
      <dsp:nvSpPr>
        <dsp:cNvPr id="0" name=""/>
        <dsp:cNvSpPr/>
      </dsp:nvSpPr>
      <dsp:spPr>
        <a:xfrm>
          <a:off x="0" y="3693609"/>
          <a:ext cx="10515600" cy="484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AFMs need support, too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AFMs can play a role in their relative’s recovery + whole family healing</a:t>
          </a:r>
        </a:p>
      </dsp:txBody>
      <dsp:txXfrm>
        <a:off x="0" y="3693609"/>
        <a:ext cx="10515600" cy="484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11389-DD47-4541-8CD4-B5647BB94BB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126AA-CE4F-7E4A-812E-1BC419799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9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15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60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34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61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25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14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78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355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58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78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29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47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68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5126AA-CE4F-7E4A-812E-1BC41979937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5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&amp;f=1&amp;nofb=1&amp;ipt=7e80d7061ea3a046ab1953048bb040325169b035f2e1be35e21a657a00d2aec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fiona.grubin@montana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339" y="4813651"/>
            <a:ext cx="10592174" cy="1000655"/>
          </a:xfrm>
        </p:spPr>
        <p:txBody>
          <a:bodyPr anchor="t">
            <a:norm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</a:rPr>
              <a:t>Experiences and perspectives of American</a:t>
            </a:r>
            <a:br>
              <a:rPr lang="en-US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Indian affected family members impacted by a relative’s substance use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E043BD-5FC5-EACB-04B3-3AECCAD80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23" b="26830"/>
          <a:stretch>
            <a:fillRect/>
          </a:stretch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6938" y="5814306"/>
            <a:ext cx="11125913" cy="673580"/>
          </a:xfrm>
        </p:spPr>
        <p:txBody>
          <a:bodyPr anchor="b">
            <a:normAutofit fontScale="55000" lnSpcReduction="20000"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Fiona Grubin</a:t>
            </a:r>
            <a:r>
              <a:rPr lang="en-US" sz="2000" dirty="0">
                <a:solidFill>
                  <a:schemeClr val="tx2"/>
                </a:solidFill>
              </a:rPr>
              <a:t>, MSPH, PhD Candidate, Indigenous &amp; Rural Health Program, Montana State University</a:t>
            </a:r>
          </a:p>
          <a:p>
            <a:pPr algn="l"/>
            <a:r>
              <a:rPr lang="en-US" sz="1700" dirty="0">
                <a:solidFill>
                  <a:schemeClr val="tx2"/>
                </a:solidFill>
              </a:rPr>
              <a:t>Co-authors: Paula FireMoon</a:t>
            </a:r>
            <a:r>
              <a:rPr lang="en-US" sz="1700" baseline="30000" dirty="0">
                <a:solidFill>
                  <a:schemeClr val="tx2"/>
                </a:solidFill>
              </a:rPr>
              <a:t>1</a:t>
            </a:r>
            <a:r>
              <a:rPr lang="en-US" sz="1700" dirty="0">
                <a:solidFill>
                  <a:schemeClr val="tx2"/>
                </a:solidFill>
              </a:rPr>
              <a:t>, Courage Crawford</a:t>
            </a:r>
            <a:r>
              <a:rPr lang="en-US" sz="1700" baseline="30000" dirty="0">
                <a:solidFill>
                  <a:schemeClr val="tx2"/>
                </a:solidFill>
              </a:rPr>
              <a:t>2</a:t>
            </a:r>
            <a:r>
              <a:rPr lang="en-US" sz="1700" dirty="0">
                <a:solidFill>
                  <a:schemeClr val="tx2"/>
                </a:solidFill>
              </a:rPr>
              <a:t>, Olivia Johnson</a:t>
            </a:r>
            <a:r>
              <a:rPr lang="en-US" sz="1700" baseline="30000" dirty="0">
                <a:solidFill>
                  <a:schemeClr val="tx2"/>
                </a:solidFill>
              </a:rPr>
              <a:t>1</a:t>
            </a:r>
            <a:r>
              <a:rPr lang="en-US" sz="1700" dirty="0">
                <a:solidFill>
                  <a:schemeClr val="tx2"/>
                </a:solidFill>
              </a:rPr>
              <a:t>, Jessica Alden</a:t>
            </a:r>
            <a:r>
              <a:rPr lang="en-US" sz="1700" baseline="30000" dirty="0">
                <a:solidFill>
                  <a:schemeClr val="tx2"/>
                </a:solidFill>
              </a:rPr>
              <a:t>1</a:t>
            </a:r>
            <a:r>
              <a:rPr lang="en-US" sz="1700" dirty="0">
                <a:solidFill>
                  <a:schemeClr val="tx2"/>
                </a:solidFill>
              </a:rPr>
              <a:t>, Ashley Solheim-Azure</a:t>
            </a:r>
            <a:r>
              <a:rPr lang="en-US" sz="1700" baseline="30000" dirty="0">
                <a:solidFill>
                  <a:schemeClr val="tx2"/>
                </a:solidFill>
              </a:rPr>
              <a:t>1</a:t>
            </a:r>
            <a:r>
              <a:rPr lang="en-US" sz="1700" dirty="0">
                <a:solidFill>
                  <a:schemeClr val="tx2"/>
                </a:solidFill>
              </a:rPr>
              <a:t>, &amp; Monica C. Skewes</a:t>
            </a:r>
            <a:r>
              <a:rPr lang="en-US" sz="1700" baseline="30000" dirty="0">
                <a:solidFill>
                  <a:schemeClr val="tx2"/>
                </a:solidFill>
              </a:rPr>
              <a:t>3</a:t>
            </a:r>
          </a:p>
          <a:p>
            <a:pPr algn="l"/>
            <a:r>
              <a:rPr lang="en-US" sz="1700" baseline="30000" dirty="0">
                <a:solidFill>
                  <a:schemeClr val="tx2"/>
                </a:solidFill>
              </a:rPr>
              <a:t>1</a:t>
            </a:r>
            <a:r>
              <a:rPr lang="en-US" sz="1700" dirty="0">
                <a:solidFill>
                  <a:schemeClr val="tx2"/>
                </a:solidFill>
              </a:rPr>
              <a:t> Fort Peck Community College	</a:t>
            </a:r>
            <a:r>
              <a:rPr lang="en-US" sz="1700" baseline="30000" dirty="0">
                <a:solidFill>
                  <a:schemeClr val="tx2"/>
                </a:solidFill>
              </a:rPr>
              <a:t>2</a:t>
            </a:r>
            <a:r>
              <a:rPr lang="en-US" sz="1700" dirty="0">
                <a:solidFill>
                  <a:schemeClr val="tx2"/>
                </a:solidFill>
              </a:rPr>
              <a:t> Spotted Bull Recovery Resource Center	</a:t>
            </a:r>
            <a:r>
              <a:rPr lang="en-US" sz="1700" baseline="30000" dirty="0">
                <a:solidFill>
                  <a:schemeClr val="tx2"/>
                </a:solidFill>
              </a:rPr>
              <a:t>3</a:t>
            </a:r>
            <a:r>
              <a:rPr lang="en-US" sz="1700" dirty="0">
                <a:solidFill>
                  <a:schemeClr val="tx2"/>
                </a:solidFill>
              </a:rPr>
              <a:t> Department of Psychology, Montana State University 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19783-C751-3A21-2AF8-81F0AF5F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29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0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2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6A0F26-B525-5D44-7769-7E60D1862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en-US" sz="2800"/>
              <a:t>The researchers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5D521-B1A9-2502-AD82-4C3193775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Collaborative, community-based participatory research (CBPR) team</a:t>
            </a:r>
          </a:p>
          <a:p>
            <a:r>
              <a:rPr lang="en-US" sz="1700" dirty="0"/>
              <a:t>Established 2014</a:t>
            </a:r>
          </a:p>
          <a:p>
            <a:r>
              <a:rPr lang="en-US" sz="1700" dirty="0"/>
              <a:t>PI: Dr. Monica Skewes</a:t>
            </a:r>
          </a:p>
          <a:p>
            <a:r>
              <a:rPr lang="en-US" sz="1700" dirty="0"/>
              <a:t>Focus on substance use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416867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A0A57-179B-3D23-B68B-50DABB6E9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US" sz="2800"/>
              <a:t>The community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D586C-9C55-CDB3-1329-84732F0A5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en-US" sz="1700" dirty="0"/>
              <a:t>Rural, frontier community in the Northern Plains &amp; prairie </a:t>
            </a:r>
          </a:p>
          <a:p>
            <a:r>
              <a:rPr lang="en-US" sz="1700" dirty="0"/>
              <a:t>American Indian reservation</a:t>
            </a:r>
          </a:p>
          <a:p>
            <a:endParaRPr lang="en-US" sz="1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67483-F484-9E29-ADDC-0796C2466D8D}"/>
              </a:ext>
            </a:extLst>
          </p:cNvPr>
          <p:cNvSpPr txBox="1"/>
          <p:nvPr/>
        </p:nvSpPr>
        <p:spPr>
          <a:xfrm>
            <a:off x="3048000" y="324715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9" name="Picture 8" descr="United States America Map Montana Territory Stock Vector (Royalty Free) 191953157 | Shutterstock">
            <a:extLst>
              <a:ext uri="{FF2B5EF4-FFF2-40B4-BE49-F238E27FC236}">
                <a16:creationId xmlns:a16="http://schemas.microsoft.com/office/drawing/2014/main" id="{6A36CA00-7A1B-8BC8-8EB0-CB6BC692F7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32" b="27886"/>
          <a:stretch>
            <a:fillRect/>
          </a:stretch>
        </p:blipFill>
        <p:spPr>
          <a:xfrm>
            <a:off x="5289150" y="1753497"/>
            <a:ext cx="6069372" cy="365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946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CF0497-7572-D67B-1E0E-0589133D3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4C8DA-75A2-8FB0-81F2-C3F45F6B3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1700" dirty="0"/>
              <a:t>In-depth interviews collected 2015-2016</a:t>
            </a:r>
          </a:p>
          <a:p>
            <a:r>
              <a:rPr lang="en-US" sz="1700" dirty="0"/>
              <a:t>Generated as a first step in CBPR partnership</a:t>
            </a:r>
          </a:p>
          <a:p>
            <a:pPr lvl="1"/>
            <a:r>
              <a:rPr lang="en-US" sz="1700" dirty="0"/>
              <a:t>Goal: Explore and understand community experiences and perspectives related to substance use, build relationships</a:t>
            </a:r>
          </a:p>
          <a:p>
            <a:r>
              <a:rPr lang="en-US" sz="1700" dirty="0"/>
              <a:t>25 participants</a:t>
            </a:r>
          </a:p>
          <a:p>
            <a:pPr lvl="1"/>
            <a:r>
              <a:rPr lang="en-US" sz="1700" dirty="0"/>
              <a:t>Tribal members</a:t>
            </a:r>
          </a:p>
          <a:p>
            <a:pPr lvl="1"/>
            <a:r>
              <a:rPr lang="en-US" sz="1700" dirty="0"/>
              <a:t>13 men, 12 women</a:t>
            </a:r>
          </a:p>
          <a:p>
            <a:pPr lvl="1"/>
            <a:r>
              <a:rPr lang="en-US" sz="1700" dirty="0"/>
              <a:t>Mean age = 51.68 years; range 28-79</a:t>
            </a:r>
          </a:p>
          <a:p>
            <a:pPr lvl="1"/>
            <a:r>
              <a:rPr lang="en-US" sz="1700" dirty="0"/>
              <a:t>Selected purposively for ability to speak about substance use</a:t>
            </a:r>
          </a:p>
          <a:p>
            <a:r>
              <a:rPr lang="en-US" sz="1700" dirty="0"/>
              <a:t>Original study &amp; this secondary analysis approved by Tribes’ Institutional Review Board</a:t>
            </a:r>
          </a:p>
          <a:p>
            <a:pPr lvl="1"/>
            <a:endParaRPr lang="en-US" sz="17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839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05281C-B969-AB10-CE66-A67649B63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 dirty="0"/>
              <a:t>The analysis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27DD0-F499-D2ED-5020-2A0AD9052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 lnSpcReduction="10000"/>
          </a:bodyPr>
          <a:lstStyle/>
          <a:p>
            <a:r>
              <a:rPr lang="en-US" sz="1600" dirty="0"/>
              <a:t>Research question: What are the experiences and perspectives of American Indian affected family members who are impacted by the substance use of a loved one?</a:t>
            </a:r>
            <a:r>
              <a:rPr lang="en-US" sz="1600" b="1" dirty="0"/>
              <a:t> </a:t>
            </a:r>
          </a:p>
          <a:p>
            <a:r>
              <a:rPr lang="en-US" sz="1600" dirty="0"/>
              <a:t>Reflexive thematic analysis</a:t>
            </a:r>
          </a:p>
          <a:p>
            <a:pPr lvl="1"/>
            <a:r>
              <a:rPr lang="en-US" sz="1600" dirty="0"/>
              <a:t>Constructivist research paradigm</a:t>
            </a:r>
          </a:p>
          <a:p>
            <a:pPr lvl="1"/>
            <a:r>
              <a:rPr lang="en-US" sz="1600" dirty="0"/>
              <a:t>Experiential orientation</a:t>
            </a:r>
          </a:p>
          <a:p>
            <a:pPr lvl="1"/>
            <a:r>
              <a:rPr lang="en-US" sz="1600" dirty="0"/>
              <a:t>Primarily inductive coding, mix of semantic &amp; latent codes</a:t>
            </a:r>
          </a:p>
          <a:p>
            <a:pPr lvl="1"/>
            <a:r>
              <a:rPr lang="en-US" sz="1600" dirty="0"/>
              <a:t>Informed by 6+ years of engaging in CBPR with American Indian Nations across U.S., understanding role of colonization and historical trauma</a:t>
            </a:r>
          </a:p>
          <a:p>
            <a:pPr lvl="1"/>
            <a:r>
              <a:rPr lang="en-US" sz="1600" dirty="0"/>
              <a:t>Community advisory board (CAB) meeting</a:t>
            </a:r>
          </a:p>
          <a:p>
            <a:pPr lvl="1"/>
            <a:endParaRPr lang="en-US" sz="1600" dirty="0"/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8DC09-D8D4-D982-648E-84D00F36AA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551656"/>
            <a:ext cx="5150277" cy="357944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6A2DCF-A112-1DCF-DA8A-03BC3E593C41}"/>
              </a:ext>
            </a:extLst>
          </p:cNvPr>
          <p:cNvSpPr txBox="1"/>
          <p:nvPr/>
        </p:nvSpPr>
        <p:spPr>
          <a:xfrm>
            <a:off x="5911532" y="6131098"/>
            <a:ext cx="5150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Walters &amp; Simoni (2002)</a:t>
            </a:r>
          </a:p>
        </p:txBody>
      </p:sp>
    </p:spTree>
    <p:extLst>
      <p:ext uri="{BB962C8B-B14F-4D97-AF65-F5344CB8AC3E}">
        <p14:creationId xmlns:p14="http://schemas.microsoft.com/office/powerpoint/2010/main" val="2619075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69A31-7BFB-49D7-5F5A-E399F4231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results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292639B-2DED-B030-E2D8-93A3FE7434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16705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8930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DEBE3-7AEB-BCBF-CB80-1844431F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Theme: Substance use tears families apart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E1C3D-7A6A-72F9-B19B-468A6D0C1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10956" cy="2464407"/>
          </a:xfrm>
        </p:spPr>
        <p:txBody>
          <a:bodyPr>
            <a:normAutofit/>
          </a:bodyPr>
          <a:lstStyle/>
          <a:p>
            <a:r>
              <a:rPr lang="en-US" sz="1800" dirty="0"/>
              <a:t>Shifts household structure, roles, responsibilities</a:t>
            </a:r>
          </a:p>
          <a:p>
            <a:r>
              <a:rPr lang="en-US" sz="1800" dirty="0"/>
              <a:t>Children removed from homes are torn from family </a:t>
            </a:r>
          </a:p>
          <a:p>
            <a:r>
              <a:rPr lang="en-US" sz="1800" dirty="0"/>
              <a:t>Changes family relationships, creates discord and hurt</a:t>
            </a:r>
          </a:p>
          <a:p>
            <a:r>
              <a:rPr lang="en-US" sz="1800" dirty="0"/>
              <a:t>Moves across generations 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230879AF-C6CB-D525-E749-2F3325DEECC8}"/>
              </a:ext>
            </a:extLst>
          </p:cNvPr>
          <p:cNvSpPr/>
          <p:nvPr/>
        </p:nvSpPr>
        <p:spPr>
          <a:xfrm>
            <a:off x="7728857" y="1588253"/>
            <a:ext cx="3766458" cy="1959429"/>
          </a:xfrm>
          <a:prstGeom prst="wedgeRoundRectCallout">
            <a:avLst>
              <a:gd name="adj1" fmla="val -64186"/>
              <a:gd name="adj2" fmla="val 1861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accent5"/>
                </a:solidFill>
              </a:rPr>
              <a:t>“</a:t>
            </a:r>
            <a:r>
              <a:rPr lang="en-US" b="1" i="1" dirty="0">
                <a:solidFill>
                  <a:schemeClr val="accent5"/>
                </a:solidFill>
              </a:rPr>
              <a:t>Most of my cousins and their children</a:t>
            </a:r>
            <a:r>
              <a:rPr lang="en-US" i="1" dirty="0">
                <a:solidFill>
                  <a:schemeClr val="accent5"/>
                </a:solidFill>
              </a:rPr>
              <a:t>, </a:t>
            </a:r>
            <a:r>
              <a:rPr lang="en-US" b="1" i="1" dirty="0">
                <a:solidFill>
                  <a:schemeClr val="accent5"/>
                </a:solidFill>
              </a:rPr>
              <a:t>it’s affecting their lives </a:t>
            </a:r>
            <a:r>
              <a:rPr lang="en-US" i="1" dirty="0">
                <a:solidFill>
                  <a:schemeClr val="accent5"/>
                </a:solidFill>
              </a:rPr>
              <a:t>because the alcohol, they drink so much. … </a:t>
            </a:r>
            <a:r>
              <a:rPr lang="en-US" b="1" i="1" dirty="0">
                <a:solidFill>
                  <a:schemeClr val="accent5"/>
                </a:solidFill>
              </a:rPr>
              <a:t>I think it just builds up down into the next generation</a:t>
            </a:r>
            <a:r>
              <a:rPr lang="en-US" i="1" dirty="0">
                <a:solidFill>
                  <a:schemeClr val="accent5"/>
                </a:solidFill>
              </a:rPr>
              <a:t>.”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(P17)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734DBA16-2BE2-5E54-52B3-0BEC343BC44F}"/>
              </a:ext>
            </a:extLst>
          </p:cNvPr>
          <p:cNvSpPr/>
          <p:nvPr/>
        </p:nvSpPr>
        <p:spPr>
          <a:xfrm>
            <a:off x="7870371" y="4081891"/>
            <a:ext cx="3766458" cy="1959429"/>
          </a:xfrm>
          <a:prstGeom prst="wedgeRoundRectCallout">
            <a:avLst>
              <a:gd name="adj1" fmla="val -64764"/>
              <a:gd name="adj2" fmla="val -7805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</a:t>
            </a:r>
            <a:r>
              <a:rPr lang="en-US" b="1" i="1" dirty="0">
                <a:solidFill>
                  <a:schemeClr val="accent5"/>
                </a:solidFill>
              </a:rPr>
              <a:t>Alcohol causes family break ups</a:t>
            </a:r>
            <a:r>
              <a:rPr lang="en-US" i="1" dirty="0">
                <a:solidFill>
                  <a:schemeClr val="accent5"/>
                </a:solidFill>
              </a:rPr>
              <a:t>, divorcing, causes people stabbing each other, shooting each other, beating each other up.”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(P18) 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9027B3D7-1B0B-F2FB-C9D3-289390F0793D}"/>
              </a:ext>
            </a:extLst>
          </p:cNvPr>
          <p:cNvSpPr/>
          <p:nvPr/>
        </p:nvSpPr>
        <p:spPr>
          <a:xfrm>
            <a:off x="3673928" y="4205562"/>
            <a:ext cx="3766458" cy="2287313"/>
          </a:xfrm>
          <a:prstGeom prst="wedgeRoundRectCallout">
            <a:avLst>
              <a:gd name="adj1" fmla="val -18232"/>
              <a:gd name="adj2" fmla="val -6552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</a:t>
            </a:r>
            <a:r>
              <a:rPr lang="en-US" b="1" i="1" dirty="0">
                <a:solidFill>
                  <a:schemeClr val="accent5"/>
                </a:solidFill>
              </a:rPr>
              <a:t>My aunt </a:t>
            </a:r>
            <a:r>
              <a:rPr lang="en-US" i="1" dirty="0">
                <a:solidFill>
                  <a:schemeClr val="accent5"/>
                </a:solidFill>
              </a:rPr>
              <a:t>… she </a:t>
            </a:r>
            <a:r>
              <a:rPr lang="en-US" b="1" i="1" dirty="0">
                <a:solidFill>
                  <a:schemeClr val="accent5"/>
                </a:solidFill>
              </a:rPr>
              <a:t>raised 5 of her grandchildren</a:t>
            </a:r>
            <a:r>
              <a:rPr lang="en-US" i="1" dirty="0">
                <a:solidFill>
                  <a:schemeClr val="accent5"/>
                </a:solidFill>
              </a:rPr>
              <a:t>, her daughter’s kids. </a:t>
            </a:r>
            <a:r>
              <a:rPr lang="en-US" b="1" i="1" dirty="0">
                <a:solidFill>
                  <a:schemeClr val="accent5"/>
                </a:solidFill>
              </a:rPr>
              <a:t>Her daughter went into drugs</a:t>
            </a:r>
            <a:r>
              <a:rPr lang="en-US" i="1" dirty="0">
                <a:solidFill>
                  <a:schemeClr val="accent5"/>
                </a:solidFill>
              </a:rPr>
              <a:t>, so she left these 5 young boys with my aunt. My aunt raised them and all graduated from high school.”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(P14) 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F5E2ACCC-3FA4-9F35-5E70-C40CC7CF8620}"/>
              </a:ext>
            </a:extLst>
          </p:cNvPr>
          <p:cNvSpPr/>
          <p:nvPr/>
        </p:nvSpPr>
        <p:spPr>
          <a:xfrm>
            <a:off x="166740" y="4081891"/>
            <a:ext cx="3077203" cy="2287313"/>
          </a:xfrm>
          <a:prstGeom prst="wedgeRoundRectCallout">
            <a:avLst>
              <a:gd name="adj1" fmla="val 40366"/>
              <a:gd name="adj2" fmla="val -6647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</a:t>
            </a:r>
            <a:r>
              <a:rPr lang="en-US" b="1" i="1" dirty="0">
                <a:solidFill>
                  <a:schemeClr val="accent5"/>
                </a:solidFill>
              </a:rPr>
              <a:t>It impacts and affects the whole family</a:t>
            </a:r>
            <a:r>
              <a:rPr lang="en-US" i="1" dirty="0">
                <a:solidFill>
                  <a:schemeClr val="accent5"/>
                </a:solidFill>
              </a:rPr>
              <a:t>. If there’s one, everyone’s hurt. Because we’re all the same blood. We’re all inter-related. </a:t>
            </a:r>
            <a:r>
              <a:rPr lang="en-US" b="1" i="1" dirty="0">
                <a:solidFill>
                  <a:schemeClr val="accent5"/>
                </a:solidFill>
              </a:rPr>
              <a:t>We’re all related</a:t>
            </a:r>
            <a:r>
              <a:rPr lang="en-US" i="1" dirty="0">
                <a:solidFill>
                  <a:schemeClr val="accent5"/>
                </a:solidFill>
              </a:rPr>
              <a:t>.”</a:t>
            </a:r>
            <a:r>
              <a:rPr lang="en-US" dirty="0">
                <a:solidFill>
                  <a:schemeClr val="accent5"/>
                </a:solidFill>
              </a:rPr>
              <a:t> (P8)  </a:t>
            </a:r>
          </a:p>
        </p:txBody>
      </p:sp>
    </p:spTree>
    <p:extLst>
      <p:ext uri="{BB962C8B-B14F-4D97-AF65-F5344CB8AC3E}">
        <p14:creationId xmlns:p14="http://schemas.microsoft.com/office/powerpoint/2010/main" val="3080202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F65C7-B3C9-5BFF-B174-8865CCDED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082C-39BD-A5D9-4A6A-A90DCDC24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Theme: Substance use tears families apart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E1FD3-A92F-AA17-8119-F057463B4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8908"/>
          </a:xfrm>
        </p:spPr>
        <p:txBody>
          <a:bodyPr>
            <a:normAutofit/>
          </a:bodyPr>
          <a:lstStyle/>
          <a:p>
            <a:r>
              <a:rPr lang="en-US" sz="1800" dirty="0"/>
              <a:t>Healing from substance use helps restore family bonds 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B8F147CB-E985-D8E8-D0A2-BEE950FF324F}"/>
              </a:ext>
            </a:extLst>
          </p:cNvPr>
          <p:cNvSpPr/>
          <p:nvPr/>
        </p:nvSpPr>
        <p:spPr>
          <a:xfrm>
            <a:off x="1832255" y="2709634"/>
            <a:ext cx="9173203" cy="2276023"/>
          </a:xfrm>
          <a:prstGeom prst="wedgeRoundRectCallout">
            <a:avLst>
              <a:gd name="adj1" fmla="val -23681"/>
              <a:gd name="adj2" fmla="val -6998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accent5"/>
                </a:solidFill>
              </a:rPr>
              <a:t>“The definition of wealth in our capitalist society is when your assets outweigh your liabilities. Then coming back to the reservation, </a:t>
            </a:r>
            <a:r>
              <a:rPr lang="en-US" b="1" i="1" dirty="0">
                <a:solidFill>
                  <a:schemeClr val="accent5"/>
                </a:solidFill>
              </a:rPr>
              <a:t>my assets are my family</a:t>
            </a:r>
            <a:r>
              <a:rPr lang="en-US" i="1" dirty="0">
                <a:solidFill>
                  <a:schemeClr val="accent5"/>
                </a:solidFill>
              </a:rPr>
              <a:t>. And I have many number of family members, and that’s my value set, is </a:t>
            </a:r>
            <a:r>
              <a:rPr lang="en-US" b="1" i="1" dirty="0">
                <a:solidFill>
                  <a:schemeClr val="accent5"/>
                </a:solidFill>
              </a:rPr>
              <a:t>my relationship to my family, </a:t>
            </a:r>
            <a:r>
              <a:rPr lang="en-US" i="1" dirty="0">
                <a:solidFill>
                  <a:schemeClr val="accent5"/>
                </a:solidFill>
              </a:rPr>
              <a:t>how I can participate in my family to give what I can to help improve their lives. </a:t>
            </a:r>
            <a:r>
              <a:rPr lang="en-US" b="1" i="1" dirty="0">
                <a:solidFill>
                  <a:schemeClr val="accent5"/>
                </a:solidFill>
              </a:rPr>
              <a:t>That’s what makes me whole. That’s what makes me well</a:t>
            </a:r>
            <a:r>
              <a:rPr lang="en-US" i="1" dirty="0">
                <a:solidFill>
                  <a:schemeClr val="accent5"/>
                </a:solidFill>
              </a:rPr>
              <a:t>. That’s what makes me healthy. … </a:t>
            </a:r>
            <a:r>
              <a:rPr lang="en-US" b="1" i="1" dirty="0">
                <a:solidFill>
                  <a:schemeClr val="accent5"/>
                </a:solidFill>
              </a:rPr>
              <a:t>I undermine that by utilizing substances</a:t>
            </a:r>
            <a:r>
              <a:rPr lang="en-US" i="1" dirty="0">
                <a:solidFill>
                  <a:schemeClr val="accent5"/>
                </a:solidFill>
              </a:rPr>
              <a:t>.” </a:t>
            </a:r>
            <a:r>
              <a:rPr lang="en-US" dirty="0">
                <a:solidFill>
                  <a:schemeClr val="tx1"/>
                </a:solidFill>
              </a:rPr>
              <a:t>(P13) </a:t>
            </a:r>
          </a:p>
        </p:txBody>
      </p:sp>
    </p:spTree>
    <p:extLst>
      <p:ext uri="{BB962C8B-B14F-4D97-AF65-F5344CB8AC3E}">
        <p14:creationId xmlns:p14="http://schemas.microsoft.com/office/powerpoint/2010/main" val="884413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1C5CE-7B5B-6053-2B34-297ECD892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Theme: Pervasive, compounding experiences of pain and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06F1E-321D-D1CC-F14A-633BEB1E7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82143" cy="4351338"/>
          </a:xfrm>
        </p:spPr>
        <p:txBody>
          <a:bodyPr>
            <a:normAutofit/>
          </a:bodyPr>
          <a:lstStyle/>
          <a:p>
            <a:r>
              <a:rPr lang="en-US" sz="1800" dirty="0"/>
              <a:t>Impacts of a family member’s substance use are added to a collective web of historical and intergenerational trauma</a:t>
            </a:r>
          </a:p>
          <a:p>
            <a:r>
              <a:rPr lang="en-US" sz="1800" dirty="0"/>
              <a:t>Actual loss</a:t>
            </a:r>
          </a:p>
          <a:p>
            <a:r>
              <a:rPr lang="en-US" sz="1800" dirty="0"/>
              <a:t>Ambiguous loss</a:t>
            </a:r>
          </a:p>
          <a:p>
            <a:endParaRPr lang="en-US" sz="1800" dirty="0"/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19E90B11-6F61-7943-A900-9CAD37EBF896}"/>
              </a:ext>
            </a:extLst>
          </p:cNvPr>
          <p:cNvSpPr/>
          <p:nvPr/>
        </p:nvSpPr>
        <p:spPr>
          <a:xfrm>
            <a:off x="5502464" y="1300174"/>
            <a:ext cx="5570034" cy="1817618"/>
          </a:xfrm>
          <a:prstGeom prst="wedgeRoundRectCallout">
            <a:avLst>
              <a:gd name="adj1" fmla="val -62265"/>
              <a:gd name="adj2" fmla="val 2237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</a:t>
            </a:r>
            <a:r>
              <a:rPr lang="en-US" b="1" i="1" dirty="0">
                <a:solidFill>
                  <a:schemeClr val="accent5"/>
                </a:solidFill>
              </a:rPr>
              <a:t>Understanding how many funerals and deaths that we have here</a:t>
            </a:r>
            <a:r>
              <a:rPr lang="en-US" i="1" dirty="0">
                <a:solidFill>
                  <a:schemeClr val="accent5"/>
                </a:solidFill>
              </a:rPr>
              <a:t>. Whether it’s sickness through diabetes, whether it’s through drugs or alcohol, whether it’s through … you know, whatever. </a:t>
            </a:r>
            <a:r>
              <a:rPr lang="en-US" b="1" i="1" dirty="0">
                <a:solidFill>
                  <a:schemeClr val="accent5"/>
                </a:solidFill>
              </a:rPr>
              <a:t>That’s the mentality that we live with</a:t>
            </a:r>
            <a:r>
              <a:rPr lang="en-US" i="1" dirty="0">
                <a:solidFill>
                  <a:schemeClr val="accent5"/>
                </a:solidFill>
              </a:rPr>
              <a:t>.” </a:t>
            </a:r>
            <a:r>
              <a:rPr lang="en-US" dirty="0">
                <a:solidFill>
                  <a:schemeClr val="tx1"/>
                </a:solidFill>
              </a:rPr>
              <a:t>(P8)</a:t>
            </a: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D1571BFB-07DE-874C-EE4D-021C16B6947B}"/>
              </a:ext>
            </a:extLst>
          </p:cNvPr>
          <p:cNvSpPr/>
          <p:nvPr/>
        </p:nvSpPr>
        <p:spPr>
          <a:xfrm>
            <a:off x="838200" y="4229474"/>
            <a:ext cx="3646715" cy="1111876"/>
          </a:xfrm>
          <a:prstGeom prst="wedgeRoundRectCallout">
            <a:avLst>
              <a:gd name="adj1" fmla="val -21131"/>
              <a:gd name="adj2" fmla="val -8044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</a:t>
            </a:r>
            <a:r>
              <a:rPr lang="en-US" b="1" i="1" dirty="0">
                <a:solidFill>
                  <a:schemeClr val="accent5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Three of my siblings passed away from excessive use of alcohol</a:t>
            </a:r>
            <a:r>
              <a:rPr lang="en-US" i="1" dirty="0">
                <a:solidFill>
                  <a:schemeClr val="accent5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.”</a:t>
            </a:r>
            <a:r>
              <a:rPr lang="en-US" dirty="0">
                <a:solidFill>
                  <a:schemeClr val="accent5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(P3)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EC98AD54-9875-7A27-46D6-50A00FAA3180}"/>
              </a:ext>
            </a:extLst>
          </p:cNvPr>
          <p:cNvSpPr/>
          <p:nvPr/>
        </p:nvSpPr>
        <p:spPr>
          <a:xfrm>
            <a:off x="5867400" y="3666953"/>
            <a:ext cx="4082143" cy="2371083"/>
          </a:xfrm>
          <a:prstGeom prst="wedgeRoundRectCallout">
            <a:avLst>
              <a:gd name="adj1" fmla="val -70966"/>
              <a:gd name="adj2" fmla="val -5181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“Sometimes I used to tell my brother, ‘You’re not my brother when you’re drunk, you know? When you’re sober, you’re my brother.’ I’d say that to him, </a:t>
            </a:r>
            <a:r>
              <a:rPr lang="en-US" b="1" i="1" dirty="0">
                <a:solidFill>
                  <a:schemeClr val="accent5"/>
                </a:solidFill>
              </a:rPr>
              <a:t>‘I got my brother back,’ whenever he’d sober up</a:t>
            </a:r>
            <a:r>
              <a:rPr lang="en-US" i="1" dirty="0">
                <a:solidFill>
                  <a:schemeClr val="accent5"/>
                </a:solidFill>
              </a:rPr>
              <a:t>.”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(P7) </a:t>
            </a:r>
          </a:p>
        </p:txBody>
      </p:sp>
    </p:spTree>
    <p:extLst>
      <p:ext uri="{BB962C8B-B14F-4D97-AF65-F5344CB8AC3E}">
        <p14:creationId xmlns:p14="http://schemas.microsoft.com/office/powerpoint/2010/main" val="286165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B371F-A668-CB65-4649-14319BDBE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Theme: “It’s like living with his dark cloud over me”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2E409-73AE-D5AB-F5F3-0BAD1AA3D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36571" cy="4351338"/>
          </a:xfrm>
        </p:spPr>
        <p:txBody>
          <a:bodyPr>
            <a:normAutofit/>
          </a:bodyPr>
          <a:lstStyle/>
          <a:p>
            <a:r>
              <a:rPr lang="en-US" sz="1800" dirty="0"/>
              <a:t>Constant worry and concern affects every aspect of AFMs’ lives</a:t>
            </a:r>
          </a:p>
          <a:p>
            <a:r>
              <a:rPr lang="en-US" sz="1800" dirty="0"/>
              <a:t>Concern for relative</a:t>
            </a:r>
          </a:p>
          <a:p>
            <a:r>
              <a:rPr lang="en-US" sz="1800" dirty="0"/>
              <a:t>Fear of theft </a:t>
            </a:r>
          </a:p>
          <a:p>
            <a:r>
              <a:rPr lang="en-US" sz="1800" dirty="0"/>
              <a:t>Feelings of frustration, hopelessness 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ADFF4E14-C0BA-84F2-15D2-6B7E9C78EAB1}"/>
              </a:ext>
            </a:extLst>
          </p:cNvPr>
          <p:cNvSpPr/>
          <p:nvPr/>
        </p:nvSpPr>
        <p:spPr>
          <a:xfrm>
            <a:off x="691240" y="3820806"/>
            <a:ext cx="4136571" cy="2857126"/>
          </a:xfrm>
          <a:prstGeom prst="wedgeRoundRectCallout">
            <a:avLst>
              <a:gd name="adj1" fmla="val -18991"/>
              <a:gd name="adj2" fmla="val -5827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</a:t>
            </a:r>
            <a:r>
              <a:rPr lang="en-US" b="1" i="1" dirty="0">
                <a:solidFill>
                  <a:schemeClr val="accent5"/>
                </a:solidFill>
              </a:rPr>
              <a:t>My mother is a victim of everybody stealing from her</a:t>
            </a:r>
            <a:r>
              <a:rPr lang="en-US" i="1" dirty="0">
                <a:solidFill>
                  <a:schemeClr val="accent5"/>
                </a:solidFill>
              </a:rPr>
              <a:t>. … And I think they come around like when I’m not there, like maybe at work, but </a:t>
            </a:r>
            <a:r>
              <a:rPr lang="en-US" b="1" i="1" dirty="0">
                <a:solidFill>
                  <a:schemeClr val="accent5"/>
                </a:solidFill>
              </a:rPr>
              <a:t>we have to keep the bedroom doors locked</a:t>
            </a:r>
            <a:r>
              <a:rPr lang="en-US" i="1" dirty="0">
                <a:solidFill>
                  <a:schemeClr val="accent5"/>
                </a:solidFill>
              </a:rPr>
              <a:t>. But still, you can see indications on the door where they’ve broken in the doors. So </a:t>
            </a:r>
            <a:r>
              <a:rPr lang="en-US" b="1" i="1" dirty="0">
                <a:solidFill>
                  <a:schemeClr val="accent5"/>
                </a:solidFill>
              </a:rPr>
              <a:t>I keep my valuables at work</a:t>
            </a:r>
            <a:r>
              <a:rPr lang="en-US" i="1" dirty="0">
                <a:solidFill>
                  <a:schemeClr val="accent5"/>
                </a:solidFill>
              </a:rPr>
              <a:t>.” </a:t>
            </a:r>
            <a:r>
              <a:rPr lang="en-US" dirty="0">
                <a:solidFill>
                  <a:schemeClr val="tx1"/>
                </a:solidFill>
              </a:rPr>
              <a:t>(P1)</a:t>
            </a: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C6880582-B95D-C3D4-DE07-3090543B01E8}"/>
              </a:ext>
            </a:extLst>
          </p:cNvPr>
          <p:cNvSpPr/>
          <p:nvPr/>
        </p:nvSpPr>
        <p:spPr>
          <a:xfrm>
            <a:off x="5121731" y="1353528"/>
            <a:ext cx="6792684" cy="1200329"/>
          </a:xfrm>
          <a:prstGeom prst="wedgeRoundRectCallout">
            <a:avLst>
              <a:gd name="adj1" fmla="val -55929"/>
              <a:gd name="adj2" fmla="val 3438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“Then </a:t>
            </a:r>
            <a:r>
              <a:rPr lang="en-US" b="1" i="1" dirty="0">
                <a:solidFill>
                  <a:schemeClr val="accent5"/>
                </a:solidFill>
              </a:rPr>
              <a:t>when I hear like the ambulance</a:t>
            </a:r>
            <a:r>
              <a:rPr lang="en-US" i="1" dirty="0">
                <a:solidFill>
                  <a:schemeClr val="accent5"/>
                </a:solidFill>
              </a:rPr>
              <a:t>, it’s like, ‘Oh man. I wonder where he’s at.’ </a:t>
            </a:r>
            <a:r>
              <a:rPr lang="en-US" b="1" i="1" dirty="0">
                <a:solidFill>
                  <a:schemeClr val="accent5"/>
                </a:solidFill>
              </a:rPr>
              <a:t>‘Oh good. I didn’t get a call.’ </a:t>
            </a:r>
            <a:r>
              <a:rPr lang="en-US" i="1" dirty="0">
                <a:solidFill>
                  <a:schemeClr val="accent5"/>
                </a:solidFill>
              </a:rPr>
              <a:t>Yeah. So </a:t>
            </a:r>
            <a:r>
              <a:rPr lang="en-US" b="1" i="1" dirty="0">
                <a:solidFill>
                  <a:schemeClr val="accent5"/>
                </a:solidFill>
              </a:rPr>
              <a:t>it’s like living with</a:t>
            </a:r>
            <a:r>
              <a:rPr lang="en-US" i="1" dirty="0">
                <a:solidFill>
                  <a:schemeClr val="accent5"/>
                </a:solidFill>
              </a:rPr>
              <a:t> that like a dark cloud, </a:t>
            </a:r>
            <a:r>
              <a:rPr lang="en-US" b="1" i="1" dirty="0">
                <a:solidFill>
                  <a:schemeClr val="accent5"/>
                </a:solidFill>
              </a:rPr>
              <a:t>his dark cloud over me waiting</a:t>
            </a:r>
            <a:r>
              <a:rPr lang="en-US" i="1" dirty="0">
                <a:solidFill>
                  <a:schemeClr val="accent5"/>
                </a:solidFill>
              </a:rPr>
              <a:t>, you know. It’s like wow, I just hope he’s OK.” </a:t>
            </a:r>
            <a:r>
              <a:rPr lang="en-US" dirty="0">
                <a:solidFill>
                  <a:schemeClr val="tx1"/>
                </a:solidFill>
              </a:rPr>
              <a:t>(P8)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EE8041FE-AB3B-545E-9ED2-25B39F48DFAE}"/>
              </a:ext>
            </a:extLst>
          </p:cNvPr>
          <p:cNvSpPr/>
          <p:nvPr/>
        </p:nvSpPr>
        <p:spPr>
          <a:xfrm>
            <a:off x="5731328" y="3295555"/>
            <a:ext cx="6079672" cy="2548047"/>
          </a:xfrm>
          <a:prstGeom prst="wedgeRoundRectCallout">
            <a:avLst>
              <a:gd name="adj1" fmla="val -60224"/>
              <a:gd name="adj2" fmla="val -4772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</a:t>
            </a:r>
            <a:r>
              <a:rPr lang="en-US" b="1" i="1" dirty="0">
                <a:solidFill>
                  <a:schemeClr val="accent5"/>
                </a:solidFill>
              </a:rPr>
              <a:t>If a person in your family is a drug addict or alcoholic, it seems like everything then becomes centered around them</a:t>
            </a:r>
            <a:r>
              <a:rPr lang="en-US" i="1" dirty="0">
                <a:solidFill>
                  <a:schemeClr val="accent5"/>
                </a:solidFill>
              </a:rPr>
              <a:t>. You’re </a:t>
            </a:r>
            <a:r>
              <a:rPr lang="en-US" b="1" i="1" dirty="0">
                <a:solidFill>
                  <a:schemeClr val="accent5"/>
                </a:solidFill>
              </a:rPr>
              <a:t>walking on eggshells</a:t>
            </a:r>
            <a:r>
              <a:rPr lang="en-US" i="1" dirty="0">
                <a:solidFill>
                  <a:schemeClr val="accent5"/>
                </a:solidFill>
              </a:rPr>
              <a:t>, you’re trying to deal with that. It takes a lot of your time, so I just think it really stricken the family because </a:t>
            </a:r>
            <a:r>
              <a:rPr lang="en-US" b="1" i="1" dirty="0">
                <a:solidFill>
                  <a:schemeClr val="accent5"/>
                </a:solidFill>
              </a:rPr>
              <a:t>you’re kind of helpless </a:t>
            </a:r>
            <a:r>
              <a:rPr lang="en-US" i="1" dirty="0">
                <a:solidFill>
                  <a:schemeClr val="accent5"/>
                </a:solidFill>
              </a:rPr>
              <a:t>in a way too. You can’t really help them unless they help themselves. … And </a:t>
            </a:r>
            <a:r>
              <a:rPr lang="en-US" b="1" i="1" dirty="0">
                <a:solidFill>
                  <a:schemeClr val="accent5"/>
                </a:solidFill>
              </a:rPr>
              <a:t>their problem also becomes your problem</a:t>
            </a:r>
            <a:r>
              <a:rPr lang="en-US" i="1" dirty="0">
                <a:solidFill>
                  <a:schemeClr val="accent5"/>
                </a:solidFill>
              </a:rPr>
              <a:t>.”</a:t>
            </a:r>
            <a:r>
              <a:rPr lang="en-US" dirty="0">
                <a:solidFill>
                  <a:schemeClr val="accent5"/>
                </a:solidFill>
              </a:rPr>
              <a:t> (P4)</a:t>
            </a:r>
          </a:p>
        </p:txBody>
      </p:sp>
    </p:spTree>
    <p:extLst>
      <p:ext uri="{BB962C8B-B14F-4D97-AF65-F5344CB8AC3E}">
        <p14:creationId xmlns:p14="http://schemas.microsoft.com/office/powerpoint/2010/main" val="1671859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88DBE-CD8F-EE26-CF8A-3CC66344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Theme: “What about us?”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A2EA3-7D76-F953-1F65-E52AD6A28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125686" cy="4351338"/>
          </a:xfrm>
        </p:spPr>
        <p:txBody>
          <a:bodyPr>
            <a:normAutofit/>
          </a:bodyPr>
          <a:lstStyle/>
          <a:p>
            <a:r>
              <a:rPr lang="en-US" sz="1800" dirty="0"/>
              <a:t>AFMs need support, too</a:t>
            </a:r>
          </a:p>
          <a:p>
            <a:r>
              <a:rPr lang="en-US" sz="1800" dirty="0"/>
              <a:t>AFM support must be culturally relevant</a:t>
            </a:r>
          </a:p>
          <a:p>
            <a:r>
              <a:rPr lang="en-US" sz="1800" dirty="0"/>
              <a:t>Family is very important, and AFMs who are supported could play a greater role in their relative’s recovery and whole family healing</a:t>
            </a: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5014DE33-1D21-3F8E-8BEE-4A8B4D2C5FFC}"/>
              </a:ext>
            </a:extLst>
          </p:cNvPr>
          <p:cNvSpPr/>
          <p:nvPr/>
        </p:nvSpPr>
        <p:spPr>
          <a:xfrm>
            <a:off x="5121731" y="1353528"/>
            <a:ext cx="6792684" cy="1835986"/>
          </a:xfrm>
          <a:prstGeom prst="wedgeRoundRectCallout">
            <a:avLst>
              <a:gd name="adj1" fmla="val -55929"/>
              <a:gd name="adj2" fmla="val 3438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“I was sitting in this Meth Summit [community event] a couple weeks ago and there was a mother in that situation that you were asking about, </a:t>
            </a:r>
            <a:r>
              <a:rPr lang="en-US" b="1" i="1" dirty="0">
                <a:solidFill>
                  <a:schemeClr val="accent5"/>
                </a:solidFill>
              </a:rPr>
              <a:t>we were so focused on the addicts, desperate almost, trying to get help for them</a:t>
            </a:r>
            <a:r>
              <a:rPr lang="en-US" i="1" dirty="0">
                <a:solidFill>
                  <a:schemeClr val="accent5"/>
                </a:solidFill>
              </a:rPr>
              <a:t>, but the mother spoke out and she said, ‘</a:t>
            </a:r>
            <a:r>
              <a:rPr lang="en-US" b="1" i="1" dirty="0">
                <a:solidFill>
                  <a:schemeClr val="accent5"/>
                </a:solidFill>
              </a:rPr>
              <a:t>What about us? We're tired, how are you going to help us?’</a:t>
            </a:r>
            <a:r>
              <a:rPr lang="en-US" i="1" dirty="0">
                <a:solidFill>
                  <a:schemeClr val="accent5"/>
                </a:solidFill>
              </a:rPr>
              <a:t>” </a:t>
            </a:r>
            <a:r>
              <a:rPr lang="en-US" dirty="0">
                <a:solidFill>
                  <a:schemeClr val="tx1"/>
                </a:solidFill>
              </a:rPr>
              <a:t>(P8)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EA141FEE-1107-D370-8A62-16596D4ECF47}"/>
              </a:ext>
            </a:extLst>
          </p:cNvPr>
          <p:cNvSpPr/>
          <p:nvPr/>
        </p:nvSpPr>
        <p:spPr>
          <a:xfrm>
            <a:off x="6346371" y="4177917"/>
            <a:ext cx="5715000" cy="2314958"/>
          </a:xfrm>
          <a:prstGeom prst="wedgeRoundRectCallout">
            <a:avLst>
              <a:gd name="adj1" fmla="val -66977"/>
              <a:gd name="adj2" fmla="val -5589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“I think </a:t>
            </a:r>
            <a:r>
              <a:rPr lang="en-US" b="1" i="1" dirty="0">
                <a:solidFill>
                  <a:schemeClr val="accent5"/>
                </a:solidFill>
              </a:rPr>
              <a:t>if people heard other people's stories they wouldn't feel so alone.</a:t>
            </a:r>
            <a:r>
              <a:rPr lang="en-US" i="1" dirty="0">
                <a:solidFill>
                  <a:schemeClr val="accent5"/>
                </a:solidFill>
              </a:rPr>
              <a:t> Like they're the only ones dealing with that problem. Like </a:t>
            </a:r>
            <a:r>
              <a:rPr lang="en-US" b="1" i="1" dirty="0">
                <a:solidFill>
                  <a:schemeClr val="accent5"/>
                </a:solidFill>
              </a:rPr>
              <a:t>that could help out a lot if they had that here</a:t>
            </a:r>
            <a:r>
              <a:rPr lang="en-US" i="1" dirty="0">
                <a:solidFill>
                  <a:schemeClr val="accent5"/>
                </a:solidFill>
              </a:rPr>
              <a:t>. </a:t>
            </a:r>
            <a:r>
              <a:rPr lang="en-US" b="1" i="1" dirty="0">
                <a:solidFill>
                  <a:schemeClr val="accent5"/>
                </a:solidFill>
              </a:rPr>
              <a:t>Families going to help support the person who is dealing with the problem so then they know what steps to take</a:t>
            </a:r>
            <a:r>
              <a:rPr lang="en-US" i="1" dirty="0">
                <a:solidFill>
                  <a:schemeClr val="accent5"/>
                </a:solidFill>
              </a:rPr>
              <a:t> I guess... towards building a good strong home.” </a:t>
            </a:r>
            <a:r>
              <a:rPr lang="en-US" dirty="0">
                <a:solidFill>
                  <a:schemeClr val="tx1"/>
                </a:solidFill>
              </a:rPr>
              <a:t>(P23)</a:t>
            </a:r>
          </a:p>
        </p:txBody>
      </p:sp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A16071D9-92AB-470E-A128-478E636F818E}"/>
              </a:ext>
            </a:extLst>
          </p:cNvPr>
          <p:cNvSpPr/>
          <p:nvPr/>
        </p:nvSpPr>
        <p:spPr>
          <a:xfrm>
            <a:off x="234044" y="4184551"/>
            <a:ext cx="4991100" cy="2314958"/>
          </a:xfrm>
          <a:prstGeom prst="wedgeRoundRectCallout">
            <a:avLst>
              <a:gd name="adj1" fmla="val -14025"/>
              <a:gd name="adj2" fmla="val -6154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>
                <a:solidFill>
                  <a:schemeClr val="accent5"/>
                </a:solidFill>
              </a:rPr>
              <a:t>“</a:t>
            </a:r>
            <a:r>
              <a:rPr lang="en-US" b="1" i="1" dirty="0">
                <a:solidFill>
                  <a:schemeClr val="accent5"/>
                </a:solidFill>
              </a:rPr>
              <a:t>In our culture, the families are really close</a:t>
            </a:r>
            <a:r>
              <a:rPr lang="en-US" i="1" dirty="0">
                <a:solidFill>
                  <a:schemeClr val="accent5"/>
                </a:solidFill>
              </a:rPr>
              <a:t>. We have an extended family that’s very close. Your first cousins are like your brother and sister, and when you come back from treatment, or you’re trying to get better, </a:t>
            </a:r>
            <a:r>
              <a:rPr lang="en-US" b="1" i="1" dirty="0">
                <a:solidFill>
                  <a:schemeClr val="accent5"/>
                </a:solidFill>
              </a:rPr>
              <a:t>it’s those family members that can also bring you down</a:t>
            </a:r>
            <a:r>
              <a:rPr lang="en-US" i="1" dirty="0">
                <a:solidFill>
                  <a:schemeClr val="accent5"/>
                </a:solidFill>
              </a:rPr>
              <a:t>. … So </a:t>
            </a:r>
            <a:r>
              <a:rPr lang="en-US" b="1" i="1" dirty="0">
                <a:solidFill>
                  <a:schemeClr val="accent5"/>
                </a:solidFill>
              </a:rPr>
              <a:t>in Indian culture, we’re so close with our families</a:t>
            </a:r>
            <a:r>
              <a:rPr lang="en-US" i="1" dirty="0">
                <a:solidFill>
                  <a:schemeClr val="accent5"/>
                </a:solidFill>
              </a:rPr>
              <a:t>.” </a:t>
            </a:r>
            <a:r>
              <a:rPr lang="en-US" dirty="0">
                <a:solidFill>
                  <a:schemeClr val="tx1"/>
                </a:solidFill>
              </a:rPr>
              <a:t>(P3)</a:t>
            </a:r>
          </a:p>
        </p:txBody>
      </p:sp>
    </p:spTree>
    <p:extLst>
      <p:ext uri="{BB962C8B-B14F-4D97-AF65-F5344CB8AC3E}">
        <p14:creationId xmlns:p14="http://schemas.microsoft.com/office/powerpoint/2010/main" val="2858289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99066-3B02-6513-985E-9CB8FF840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AE3908-1852-FA15-2E93-C0FB549094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5474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7868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F099CD-D3A1-ABEC-B439-9EA24167B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87C43C-ED26-1380-A866-07D3C0D1C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94713-66E1-32ED-CA16-ED26E62EA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1700" dirty="0"/>
              <a:t>More research is needed: </a:t>
            </a:r>
          </a:p>
          <a:p>
            <a:pPr lvl="1"/>
            <a:r>
              <a:rPr lang="en-US" sz="1700" dirty="0"/>
              <a:t>To understand how AI AFMs are impacted in other domains of health (e.g., physical, spiritual)</a:t>
            </a:r>
          </a:p>
          <a:p>
            <a:pPr lvl="1"/>
            <a:r>
              <a:rPr lang="en-US" sz="1700" dirty="0"/>
              <a:t>To understand how to provide culturally relevant support for AI AFMs</a:t>
            </a:r>
          </a:p>
        </p:txBody>
      </p:sp>
    </p:spTree>
    <p:extLst>
      <p:ext uri="{BB962C8B-B14F-4D97-AF65-F5344CB8AC3E}">
        <p14:creationId xmlns:p14="http://schemas.microsoft.com/office/powerpoint/2010/main" val="526261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32FA7F-290C-43DE-7AD1-FB37BFFCB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39" b="19769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315897-0ECA-BCFA-C78D-8F1FED16A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2DBCD-6465-3F94-2D49-7A832230E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229" y="4629234"/>
            <a:ext cx="397338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Contact: </a:t>
            </a:r>
            <a:r>
              <a:rPr lang="en-US" sz="2400">
                <a:hlinkClick r:id="rId4"/>
              </a:rPr>
              <a:t>fiona.grubin@montana.edu</a:t>
            </a:r>
            <a:r>
              <a:rPr lang="en-US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550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</TotalTime>
  <Words>1469</Words>
  <Application>Microsoft Office PowerPoint</Application>
  <PresentationFormat>Widescreen</PresentationFormat>
  <Paragraphs>110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Experiences and perspectives of American Indian affected family members impacted by a relative’s substance use</vt:lpstr>
      <vt:lpstr>The researchers</vt:lpstr>
      <vt:lpstr>The community</vt:lpstr>
      <vt:lpstr>The data</vt:lpstr>
      <vt:lpstr>The analysis</vt:lpstr>
      <vt:lpstr>The results</vt:lpstr>
      <vt:lpstr>Theme: Substance use tears families apart</vt:lpstr>
      <vt:lpstr>Theme: Substance use tears families apart</vt:lpstr>
      <vt:lpstr>Theme: Pervasive, compounding experiences of pain and loss</vt:lpstr>
      <vt:lpstr>Theme: “It’s like living with his dark cloud over me”</vt:lpstr>
      <vt:lpstr>Theme: “What about us?”</vt:lpstr>
      <vt:lpstr>Discussion</vt:lpstr>
      <vt:lpstr>Future directions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Grubin, Fiona</cp:lastModifiedBy>
  <cp:revision>1</cp:revision>
  <dcterms:created xsi:type="dcterms:W3CDTF">2026-06-28T19:54:38Z</dcterms:created>
  <dcterms:modified xsi:type="dcterms:W3CDTF">2026-09-08T20:30:16Z</dcterms:modified>
</cp:coreProperties>
</file>