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17"/>
  </p:notesMasterIdLst>
  <p:handoutMasterIdLst>
    <p:handoutMasterId r:id="rId18"/>
  </p:handoutMasterIdLst>
  <p:sldIdLst>
    <p:sldId id="259" r:id="rId2"/>
    <p:sldId id="348" r:id="rId3"/>
    <p:sldId id="347" r:id="rId4"/>
    <p:sldId id="271" r:id="rId5"/>
    <p:sldId id="349" r:id="rId6"/>
    <p:sldId id="321" r:id="rId7"/>
    <p:sldId id="322" r:id="rId8"/>
    <p:sldId id="332" r:id="rId9"/>
    <p:sldId id="352" r:id="rId10"/>
    <p:sldId id="346" r:id="rId11"/>
    <p:sldId id="337" r:id="rId12"/>
    <p:sldId id="338" r:id="rId13"/>
    <p:sldId id="345" r:id="rId14"/>
    <p:sldId id="336" r:id="rId15"/>
    <p:sldId id="260" r:id="rId1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DBE"/>
    <a:srgbClr val="4E008E"/>
    <a:srgbClr val="EFEFEF"/>
    <a:srgbClr val="C3B9D7"/>
    <a:srgbClr val="FFDCA5"/>
    <a:srgbClr val="F07387"/>
    <a:srgbClr val="F5A5C8"/>
    <a:srgbClr val="82C8F0"/>
    <a:srgbClr val="2700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0F27CF-37B8-4E92-90FF-C67CFFB6579F}" v="47" dt="2023-06-13T14:30:31.2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2996" autoAdjust="0"/>
  </p:normalViewPr>
  <p:slideViewPr>
    <p:cSldViewPr snapToGrid="0" snapToObjects="1" showGuides="1">
      <p:cViewPr varScale="1">
        <p:scale>
          <a:sx n="77" d="100"/>
          <a:sy n="77" d="100"/>
        </p:scale>
        <p:origin x="408" y="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showGuides="1">
      <p:cViewPr varScale="1">
        <p:scale>
          <a:sx n="156" d="100"/>
          <a:sy n="156" d="100"/>
        </p:scale>
        <p:origin x="541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aklinikkasaatiofi-my.sharepoint.com/personal/emmi_kauppila_a-klinikka_fi/Documents/2023%20konferenssit/AFINet%20conference%202023/esityksen%20kuvio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Taul1!$F$6</c:f>
              <c:strCache>
                <c:ptCount val="1"/>
                <c:pt idx="0">
                  <c:v>share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76C-4FA1-86B4-1006A8106E5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76C-4FA1-86B4-1006A8106E5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76C-4FA1-86B4-1006A8106E5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76C-4FA1-86B4-1006A8106E55}"/>
              </c:ext>
            </c:extLst>
          </c:dPt>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en-US">
                        <a:solidFill>
                          <a:schemeClr val="bg1"/>
                        </a:solidFill>
                      </a:rPr>
                      <a:t>lotteries </a:t>
                    </a:r>
                    <a:fld id="{222D5ADF-9652-4D43-A772-44A6925E8798}" type="VALUE">
                      <a:rPr lang="en-US">
                        <a:solidFill>
                          <a:schemeClr val="bg1"/>
                        </a:solidFill>
                      </a:rPr>
                      <a:pPr>
                        <a:defRPr>
                          <a:solidFill>
                            <a:schemeClr val="bg1"/>
                          </a:solidFill>
                        </a:defRPr>
                      </a:pPr>
                      <a:t>[VALUE]</a:t>
                    </a:fld>
                    <a:endParaRPr lang="en-US">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endParaRPr lang="nl-NL"/>
                </a:p>
              </c:txPr>
              <c:dLblPos val="inEnd"/>
              <c:showLegendKey val="0"/>
              <c:showVal val="1"/>
              <c:showCatName val="0"/>
              <c:showSerName val="0"/>
              <c:showPercent val="0"/>
              <c:showBubbleSize val="0"/>
              <c:extLst>
                <c:ext xmlns:c15="http://schemas.microsoft.com/office/drawing/2012/chart" uri="{CE6537A1-D6FC-4f65-9D91-7224C49458BB}">
                  <c15:layout>
                    <c:manualLayout>
                      <c:w val="0.22386111111111112"/>
                      <c:h val="9.2523330417031202E-2"/>
                    </c:manualLayout>
                  </c15:layout>
                  <c15:dlblFieldTable/>
                  <c15:showDataLabelsRange val="0"/>
                </c:ext>
                <c:ext xmlns:c16="http://schemas.microsoft.com/office/drawing/2014/chart" uri="{C3380CC4-5D6E-409C-BE32-E72D297353CC}">
                  <c16:uniqueId val="{00000001-776C-4FA1-86B4-1006A8106E55}"/>
                </c:ext>
              </c:extLst>
            </c:dLbl>
            <c:dLbl>
              <c:idx val="1"/>
              <c:layout>
                <c:manualLayout>
                  <c:x val="0.12683414573178353"/>
                  <c:y val="-0.15457324163593483"/>
                </c:manualLayout>
              </c:layout>
              <c:tx>
                <c:rich>
                  <a:bodyPr/>
                  <a:lstStyle/>
                  <a:p>
                    <a:r>
                      <a:rPr lang="en-US"/>
                      <a:t>EGMs </a:t>
                    </a:r>
                    <a:fld id="{08A51843-A3DD-43AE-81D8-0C6D8B876FB1}" type="VALUE">
                      <a:rPr lang="en-US"/>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76C-4FA1-86B4-1006A8106E55}"/>
                </c:ext>
              </c:extLst>
            </c:dLbl>
            <c:dLbl>
              <c:idx val="2"/>
              <c:tx>
                <c:rich>
                  <a:bodyPr/>
                  <a:lstStyle/>
                  <a:p>
                    <a:r>
                      <a:rPr lang="en-US"/>
                      <a:t>casino </a:t>
                    </a:r>
                  </a:p>
                  <a:p>
                    <a:fld id="{33F681ED-8162-4B19-B49E-1445F3157D0E}" type="VALUE">
                      <a:rPr lang="en-US"/>
                      <a:pPr/>
                      <a:t>[VALUE]</a:t>
                    </a:fld>
                    <a:endParaRPr lang="nl-NL"/>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76C-4FA1-86B4-1006A8106E55}"/>
                </c:ext>
              </c:extLst>
            </c:dLbl>
            <c:dLbl>
              <c:idx val="3"/>
              <c:tx>
                <c:rich>
                  <a:bodyPr/>
                  <a:lstStyle/>
                  <a:p>
                    <a:endParaRPr lang="en-US"/>
                  </a:p>
                  <a:p>
                    <a:r>
                      <a:rPr lang="en-US"/>
                      <a:t>betting</a:t>
                    </a:r>
                  </a:p>
                  <a:p>
                    <a:r>
                      <a:rPr lang="en-US"/>
                      <a:t>horse racing</a:t>
                    </a:r>
                  </a:p>
                  <a:p>
                    <a:r>
                      <a:rPr lang="en-US"/>
                      <a:t> </a:t>
                    </a:r>
                    <a:fld id="{07E54495-0255-4F24-8602-9BD6E02482EC}" type="VALUE">
                      <a:rPr lang="en-US"/>
                      <a:pPr/>
                      <a:t>[VALUE]</a:t>
                    </a:fld>
                    <a:endParaRPr lang="en-US"/>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76C-4FA1-86B4-1006A8106E5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nl-NL"/>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Taul1!$E$7:$E$10</c:f>
              <c:strCache>
                <c:ptCount val="4"/>
                <c:pt idx="0">
                  <c:v>lotteries</c:v>
                </c:pt>
                <c:pt idx="1">
                  <c:v>EGMS</c:v>
                </c:pt>
                <c:pt idx="2">
                  <c:v>Casino</c:v>
                </c:pt>
                <c:pt idx="3">
                  <c:v>Betting, Horse racing</c:v>
                </c:pt>
              </c:strCache>
            </c:strRef>
          </c:cat>
          <c:val>
            <c:numRef>
              <c:f>Taul1!$F$7:$F$10</c:f>
              <c:numCache>
                <c:formatCode>0%</c:formatCode>
                <c:ptCount val="4"/>
                <c:pt idx="0">
                  <c:v>0.56000000000000005</c:v>
                </c:pt>
                <c:pt idx="1">
                  <c:v>0.15</c:v>
                </c:pt>
                <c:pt idx="2">
                  <c:v>0.17</c:v>
                </c:pt>
                <c:pt idx="3">
                  <c:v>0.12</c:v>
                </c:pt>
              </c:numCache>
            </c:numRef>
          </c:val>
          <c:extLst>
            <c:ext xmlns:c16="http://schemas.microsoft.com/office/drawing/2014/chart" uri="{C3380CC4-5D6E-409C-BE32-E72D297353CC}">
              <c16:uniqueId val="{00000008-776C-4FA1-86B4-1006A8106E55}"/>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2398E1-C99F-B940-AA2A-81EFFACD43E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11D06C-D5DE-814D-931E-02A0CE659BAA}" type="datetimeFigureOut">
              <a:rPr lang="fi-FI" smtClean="0"/>
              <a:t>14.6.2023</a:t>
            </a:fld>
            <a:endParaRPr lang="fi-FI"/>
          </a:p>
        </p:txBody>
      </p:sp>
      <p:sp>
        <p:nvSpPr>
          <p:cNvPr id="4" name="Footer Placeholder 3">
            <a:extLst>
              <a:ext uri="{FF2B5EF4-FFF2-40B4-BE49-F238E27FC236}">
                <a16:creationId xmlns:a16="http://schemas.microsoft.com/office/drawing/2014/main" id="{A6F1C63F-BE00-6D49-B7F3-B253A7D51A9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E6271539-0194-5C43-B2F5-2C601016B94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E09C7D-6C28-B047-9D84-D52122B215C7}" type="slidenum">
              <a:rPr lang="fi-FI" smtClean="0"/>
              <a:t>‹#›</a:t>
            </a:fld>
            <a:endParaRPr lang="fi-FI"/>
          </a:p>
        </p:txBody>
      </p:sp>
    </p:spTree>
    <p:extLst>
      <p:ext uri="{BB962C8B-B14F-4D97-AF65-F5344CB8AC3E}">
        <p14:creationId xmlns:p14="http://schemas.microsoft.com/office/powerpoint/2010/main" val="3771555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E9BFB5-475C-5B44-BA4D-42DE8089864D}" type="datetimeFigureOut">
              <a:rPr lang="fi-FI" smtClean="0"/>
              <a:t>14.6.2023</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A97949-CA96-A34A-920F-344DC55B3479}" type="slidenum">
              <a:rPr lang="fi-FI" smtClean="0"/>
              <a:t>‹#›</a:t>
            </a:fld>
            <a:endParaRPr lang="fi-FI"/>
          </a:p>
        </p:txBody>
      </p:sp>
    </p:spTree>
    <p:extLst>
      <p:ext uri="{BB962C8B-B14F-4D97-AF65-F5344CB8AC3E}">
        <p14:creationId xmlns:p14="http://schemas.microsoft.com/office/powerpoint/2010/main" val="3078629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F1A97949-CA96-A34A-920F-344DC55B3479}" type="slidenum">
              <a:rPr lang="fi-FI" smtClean="0"/>
              <a:t>1</a:t>
            </a:fld>
            <a:endParaRPr lang="fi-FI"/>
          </a:p>
        </p:txBody>
      </p:sp>
    </p:spTree>
    <p:extLst>
      <p:ext uri="{BB962C8B-B14F-4D97-AF65-F5344CB8AC3E}">
        <p14:creationId xmlns:p14="http://schemas.microsoft.com/office/powerpoint/2010/main" val="1624931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F1A97949-CA96-A34A-920F-344DC55B3479}" type="slidenum">
              <a:rPr lang="fi-FI" smtClean="0"/>
              <a:t>3</a:t>
            </a:fld>
            <a:endParaRPr lang="fi-FI"/>
          </a:p>
        </p:txBody>
      </p:sp>
    </p:spTree>
    <p:extLst>
      <p:ext uri="{BB962C8B-B14F-4D97-AF65-F5344CB8AC3E}">
        <p14:creationId xmlns:p14="http://schemas.microsoft.com/office/powerpoint/2010/main" val="3514292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F1A97949-CA96-A34A-920F-344DC55B3479}" type="slidenum">
              <a:rPr lang="fi-FI" smtClean="0"/>
              <a:t>5</a:t>
            </a:fld>
            <a:endParaRPr lang="fi-FI"/>
          </a:p>
        </p:txBody>
      </p:sp>
    </p:spTree>
    <p:extLst>
      <p:ext uri="{BB962C8B-B14F-4D97-AF65-F5344CB8AC3E}">
        <p14:creationId xmlns:p14="http://schemas.microsoft.com/office/powerpoint/2010/main" val="1425797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The work is at an early stage, so I will focus only on the gamblign harm point of view</a:t>
            </a:r>
          </a:p>
        </p:txBody>
      </p:sp>
      <p:sp>
        <p:nvSpPr>
          <p:cNvPr id="4" name="Dian numeron paikkamerkki 3"/>
          <p:cNvSpPr>
            <a:spLocks noGrp="1"/>
          </p:cNvSpPr>
          <p:nvPr>
            <p:ph type="sldNum" sz="quarter" idx="5"/>
          </p:nvPr>
        </p:nvSpPr>
        <p:spPr/>
        <p:txBody>
          <a:bodyPr/>
          <a:lstStyle/>
          <a:p>
            <a:fld id="{F1A97949-CA96-A34A-920F-344DC55B3479}" type="slidenum">
              <a:rPr lang="fi-FI" smtClean="0"/>
              <a:t>6</a:t>
            </a:fld>
            <a:endParaRPr lang="fi-FI"/>
          </a:p>
        </p:txBody>
      </p:sp>
    </p:spTree>
    <p:extLst>
      <p:ext uri="{BB962C8B-B14F-4D97-AF65-F5344CB8AC3E}">
        <p14:creationId xmlns:p14="http://schemas.microsoft.com/office/powerpoint/2010/main" val="367546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 </a:t>
            </a:r>
          </a:p>
        </p:txBody>
      </p:sp>
      <p:sp>
        <p:nvSpPr>
          <p:cNvPr id="4" name="Dian numeron paikkamerkki 3"/>
          <p:cNvSpPr>
            <a:spLocks noGrp="1"/>
          </p:cNvSpPr>
          <p:nvPr>
            <p:ph type="sldNum" sz="quarter" idx="5"/>
          </p:nvPr>
        </p:nvSpPr>
        <p:spPr/>
        <p:txBody>
          <a:bodyPr/>
          <a:lstStyle/>
          <a:p>
            <a:fld id="{F1A97949-CA96-A34A-920F-344DC55B3479}" type="slidenum">
              <a:rPr lang="fi-FI" smtClean="0"/>
              <a:t>7</a:t>
            </a:fld>
            <a:endParaRPr lang="fi-FI"/>
          </a:p>
        </p:txBody>
      </p:sp>
    </p:spTree>
    <p:extLst>
      <p:ext uri="{BB962C8B-B14F-4D97-AF65-F5344CB8AC3E}">
        <p14:creationId xmlns:p14="http://schemas.microsoft.com/office/powerpoint/2010/main" val="666784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a:t>Codebook development based on literature review and initial inductive coding of qualitative material </a:t>
            </a:r>
          </a:p>
          <a:p>
            <a:pPr marL="0" marR="0" lvl="0" indent="0" algn="l" defTabSz="914400" rtl="0" eaLnBrk="1" fontAlgn="auto" latinLnBrk="0" hangingPunct="1">
              <a:lnSpc>
                <a:spcPct val="100000"/>
              </a:lnSpc>
              <a:spcBef>
                <a:spcPts val="0"/>
              </a:spcBef>
              <a:spcAft>
                <a:spcPts val="0"/>
              </a:spcAft>
              <a:buClrTx/>
              <a:buSzTx/>
              <a:buFontTx/>
              <a:buNone/>
              <a:tabLst/>
              <a:defRPr/>
            </a:pPr>
            <a:r>
              <a:rPr lang="fi-FI"/>
              <a:t>Refinement and revisions: </a:t>
            </a:r>
            <a:r>
              <a:rPr lang="en-US"/>
              <a:t>code names, definitions, examples on how each code is applied to the data</a:t>
            </a:r>
            <a:endParaRPr lang="fi-FI"/>
          </a:p>
          <a:p>
            <a:endParaRPr lang="fi-FI"/>
          </a:p>
        </p:txBody>
      </p:sp>
      <p:sp>
        <p:nvSpPr>
          <p:cNvPr id="4" name="Dian numeron paikkamerkki 3"/>
          <p:cNvSpPr>
            <a:spLocks noGrp="1"/>
          </p:cNvSpPr>
          <p:nvPr>
            <p:ph type="sldNum" sz="quarter" idx="5"/>
          </p:nvPr>
        </p:nvSpPr>
        <p:spPr/>
        <p:txBody>
          <a:bodyPr/>
          <a:lstStyle/>
          <a:p>
            <a:fld id="{F1A97949-CA96-A34A-920F-344DC55B3479}" type="slidenum">
              <a:rPr lang="fi-FI" smtClean="0"/>
              <a:t>8</a:t>
            </a:fld>
            <a:endParaRPr lang="fi-FI"/>
          </a:p>
        </p:txBody>
      </p:sp>
    </p:spTree>
    <p:extLst>
      <p:ext uri="{BB962C8B-B14F-4D97-AF65-F5344CB8AC3E}">
        <p14:creationId xmlns:p14="http://schemas.microsoft.com/office/powerpoint/2010/main" val="509361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F1A97949-CA96-A34A-920F-344DC55B3479}" type="slidenum">
              <a:rPr lang="fi-FI" smtClean="0"/>
              <a:t>11</a:t>
            </a:fld>
            <a:endParaRPr lang="fi-FI"/>
          </a:p>
        </p:txBody>
      </p:sp>
    </p:spTree>
    <p:extLst>
      <p:ext uri="{BB962C8B-B14F-4D97-AF65-F5344CB8AC3E}">
        <p14:creationId xmlns:p14="http://schemas.microsoft.com/office/powerpoint/2010/main" val="4106265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a:p>
        </p:txBody>
      </p:sp>
      <p:sp>
        <p:nvSpPr>
          <p:cNvPr id="4" name="Dian numeron paikkamerkki 3"/>
          <p:cNvSpPr>
            <a:spLocks noGrp="1"/>
          </p:cNvSpPr>
          <p:nvPr>
            <p:ph type="sldNum" sz="quarter" idx="5"/>
          </p:nvPr>
        </p:nvSpPr>
        <p:spPr/>
        <p:txBody>
          <a:bodyPr/>
          <a:lstStyle/>
          <a:p>
            <a:fld id="{F1A97949-CA96-A34A-920F-344DC55B3479}" type="slidenum">
              <a:rPr lang="fi-FI" smtClean="0"/>
              <a:t>12</a:t>
            </a:fld>
            <a:endParaRPr lang="fi-FI"/>
          </a:p>
        </p:txBody>
      </p:sp>
    </p:spTree>
    <p:extLst>
      <p:ext uri="{BB962C8B-B14F-4D97-AF65-F5344CB8AC3E}">
        <p14:creationId xmlns:p14="http://schemas.microsoft.com/office/powerpoint/2010/main" val="2822749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Seuraavia steppejä: analyysin fokuksen rajaaminen</a:t>
            </a:r>
          </a:p>
        </p:txBody>
      </p:sp>
      <p:sp>
        <p:nvSpPr>
          <p:cNvPr id="4" name="Dian numeron paikkamerkki 3"/>
          <p:cNvSpPr>
            <a:spLocks noGrp="1"/>
          </p:cNvSpPr>
          <p:nvPr>
            <p:ph type="sldNum" sz="quarter" idx="5"/>
          </p:nvPr>
        </p:nvSpPr>
        <p:spPr/>
        <p:txBody>
          <a:bodyPr/>
          <a:lstStyle/>
          <a:p>
            <a:fld id="{F1A97949-CA96-A34A-920F-344DC55B3479}" type="slidenum">
              <a:rPr lang="fi-FI" smtClean="0"/>
              <a:t>15</a:t>
            </a:fld>
            <a:endParaRPr lang="fi-FI"/>
          </a:p>
        </p:txBody>
      </p:sp>
    </p:spTree>
    <p:extLst>
      <p:ext uri="{BB962C8B-B14F-4D97-AF65-F5344CB8AC3E}">
        <p14:creationId xmlns:p14="http://schemas.microsoft.com/office/powerpoint/2010/main" val="4298572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 purple">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40D9D56B-380E-41B8-9315-ED5CBC9E42C4}"/>
              </a:ext>
              <a:ext uri="{C183D7F6-B498-43B3-948B-1728B52AA6E4}">
                <adec:decorative xmlns:adec="http://schemas.microsoft.com/office/drawing/2017/decorative" val="1"/>
              </a:ext>
            </a:extLst>
          </p:cNvPr>
          <p:cNvSpPr/>
          <p:nvPr userDrawn="1"/>
        </p:nvSpPr>
        <p:spPr>
          <a:xfrm>
            <a:off x="2" y="0"/>
            <a:ext cx="12191998" cy="6858000"/>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schemeClr val="tx1">
                  <a:lumMod val="60000"/>
                  <a:lumOff val="40000"/>
                </a:schemeClr>
              </a:solidFill>
            </a:endParaRPr>
          </a:p>
        </p:txBody>
      </p:sp>
      <p:sp>
        <p:nvSpPr>
          <p:cNvPr id="2" name="Title 1"/>
          <p:cNvSpPr>
            <a:spLocks noGrp="1"/>
          </p:cNvSpPr>
          <p:nvPr>
            <p:ph type="ctrTitle"/>
          </p:nvPr>
        </p:nvSpPr>
        <p:spPr>
          <a:xfrm>
            <a:off x="1107638" y="2553066"/>
            <a:ext cx="6212793" cy="3381828"/>
          </a:xfrm>
          <a:prstGeom prst="rect">
            <a:avLst/>
          </a:prstGeom>
        </p:spPr>
        <p:txBody>
          <a:bodyPr anchor="t" anchorCtr="0">
            <a:noAutofit/>
          </a:bodyPr>
          <a:lstStyle>
            <a:lvl1pPr algn="l">
              <a:defRPr sz="5400">
                <a:solidFill>
                  <a:schemeClr val="bg1"/>
                </a:solidFill>
              </a:defRPr>
            </a:lvl1pPr>
          </a:lstStyle>
          <a:p>
            <a:r>
              <a:rPr lang="en-US"/>
              <a:t>Click to edit Master title style</a:t>
            </a:r>
            <a:endParaRPr lang="en-US" dirty="0"/>
          </a:p>
        </p:txBody>
      </p:sp>
      <p:pic>
        <p:nvPicPr>
          <p:cNvPr id="4" name="Kuva 3" descr="Tampereen yliopisto.">
            <a:extLst>
              <a:ext uri="{FF2B5EF4-FFF2-40B4-BE49-F238E27FC236}">
                <a16:creationId xmlns:a16="http://schemas.microsoft.com/office/drawing/2014/main" id="{DEE665D2-4205-465B-841B-60B864DD06A6}"/>
              </a:ext>
            </a:extLst>
          </p:cNvPr>
          <p:cNvPicPr>
            <a:picLocks noChangeAspect="1"/>
          </p:cNvPicPr>
          <p:nvPr userDrawn="1"/>
        </p:nvPicPr>
        <p:blipFill>
          <a:blip r:embed="rId2"/>
          <a:stretch>
            <a:fillRect/>
          </a:stretch>
        </p:blipFill>
        <p:spPr>
          <a:xfrm>
            <a:off x="900000" y="1080000"/>
            <a:ext cx="3829787" cy="900000"/>
          </a:xfrm>
          <a:prstGeom prst="rect">
            <a:avLst/>
          </a:prstGeom>
        </p:spPr>
      </p:pic>
    </p:spTree>
    <p:extLst>
      <p:ext uri="{BB962C8B-B14F-4D97-AF65-F5344CB8AC3E}">
        <p14:creationId xmlns:p14="http://schemas.microsoft.com/office/powerpoint/2010/main" val="2128437407"/>
      </p:ext>
    </p:extLst>
  </p:cSld>
  <p:clrMapOvr>
    <a:masterClrMapping/>
  </p:clrMapOvr>
  <p:extLst>
    <p:ext uri="{DCECCB84-F9BA-43D5-87BE-67443E8EF086}">
      <p15:sldGuideLst xmlns:p15="http://schemas.microsoft.com/office/powerpoint/2012/main">
        <p15:guide id="1" orient="horz" pos="73">
          <p15:clr>
            <a:srgbClr val="FBAE40"/>
          </p15:clr>
        </p15:guide>
        <p15:guide id="2" pos="75">
          <p15:clr>
            <a:srgbClr val="FBAE40"/>
          </p15:clr>
        </p15:guide>
        <p15:guide id="3" pos="7605">
          <p15:clr>
            <a:srgbClr val="FBAE40"/>
          </p15:clr>
        </p15:guide>
        <p15:guide id="4" orient="horz" pos="4247">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 white">
    <p:spTree>
      <p:nvGrpSpPr>
        <p:cNvPr id="1" name=""/>
        <p:cNvGrpSpPr/>
        <p:nvPr/>
      </p:nvGrpSpPr>
      <p:grpSpPr>
        <a:xfrm>
          <a:off x="0" y="0"/>
          <a:ext cx="0" cy="0"/>
          <a:chOff x="0" y="0"/>
          <a:chExt cx="0" cy="0"/>
        </a:xfrm>
      </p:grpSpPr>
      <p:sp>
        <p:nvSpPr>
          <p:cNvPr id="2" name="Title 1"/>
          <p:cNvSpPr>
            <a:spLocks noGrp="1"/>
          </p:cNvSpPr>
          <p:nvPr>
            <p:ph type="title"/>
          </p:nvPr>
        </p:nvSpPr>
        <p:spPr>
          <a:xfrm>
            <a:off x="410400" y="914401"/>
            <a:ext cx="10651813" cy="642938"/>
          </a:xfrm>
          <a:prstGeom prst="rect">
            <a:avLst/>
          </a:prstGeom>
        </p:spPr>
        <p:txBody>
          <a:bodyPr anchor="t" anchorCtr="0"/>
          <a:lstStyle/>
          <a:p>
            <a:r>
              <a:rPr lang="en-US"/>
              <a:t>Click to edit Master title style</a:t>
            </a:r>
            <a:endParaRPr lang="en-US" dirty="0"/>
          </a:p>
        </p:txBody>
      </p:sp>
      <p:sp>
        <p:nvSpPr>
          <p:cNvPr id="7" name="Date Placeholder 3">
            <a:extLst>
              <a:ext uri="{FF2B5EF4-FFF2-40B4-BE49-F238E27FC236}">
                <a16:creationId xmlns:a16="http://schemas.microsoft.com/office/drawing/2014/main" id="{17B513FB-A89D-4CD9-816A-A2426574FCB0}"/>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0" name="Slide Number Placeholder 5">
            <a:extLst>
              <a:ext uri="{FF2B5EF4-FFF2-40B4-BE49-F238E27FC236}">
                <a16:creationId xmlns:a16="http://schemas.microsoft.com/office/drawing/2014/main" id="{D7FC877C-D72B-4FA2-A4D8-10EC144C44B6}"/>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6" name="Footer Placeholder 10">
            <a:extLst>
              <a:ext uri="{FF2B5EF4-FFF2-40B4-BE49-F238E27FC236}">
                <a16:creationId xmlns:a16="http://schemas.microsoft.com/office/drawing/2014/main" id="{BA96801F-E137-4B25-94D7-4851FADECBA6}"/>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1431326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 purple">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DF54673-9ACE-45BB-89AE-4DF9D12000EF}"/>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0400" y="914401"/>
            <a:ext cx="10643351" cy="642938"/>
          </a:xfrm>
          <a:prstGeom prst="rect">
            <a:avLst/>
          </a:prstGeom>
        </p:spPr>
        <p:txBody>
          <a:bodyPr anchor="t" anchorCtr="0"/>
          <a:lstStyle>
            <a:lvl1pPr>
              <a:defRPr>
                <a:solidFill>
                  <a:schemeClr val="bg1"/>
                </a:solidFill>
              </a:defRPr>
            </a:lvl1pPr>
          </a:lstStyle>
          <a:p>
            <a:r>
              <a:rPr lang="en-US"/>
              <a:t>Click to edit Master title style</a:t>
            </a:r>
            <a:endParaRPr lang="en-US" dirty="0"/>
          </a:p>
        </p:txBody>
      </p:sp>
      <p:sp>
        <p:nvSpPr>
          <p:cNvPr id="10" name="Footer Placeholder 4">
            <a:extLst>
              <a:ext uri="{FF2B5EF4-FFF2-40B4-BE49-F238E27FC236}">
                <a16:creationId xmlns:a16="http://schemas.microsoft.com/office/drawing/2014/main" id="{10BA03E9-7771-435A-ACF2-791A64625196}"/>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1" name="Date Placeholder 3">
            <a:extLst>
              <a:ext uri="{FF2B5EF4-FFF2-40B4-BE49-F238E27FC236}">
                <a16:creationId xmlns:a16="http://schemas.microsoft.com/office/drawing/2014/main" id="{DA061E97-8041-4B8C-84EB-4224E0AC85E6}"/>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2" name="Slide Number Placeholder 5">
            <a:extLst>
              <a:ext uri="{FF2B5EF4-FFF2-40B4-BE49-F238E27FC236}">
                <a16:creationId xmlns:a16="http://schemas.microsoft.com/office/drawing/2014/main" id="{3E88A044-4865-4080-A1DB-4D812EAA9AE7}"/>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948484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white">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91F2527F-684A-4121-9363-8807B0AFD189}"/>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0" name="Slide Number Placeholder 5">
            <a:extLst>
              <a:ext uri="{FF2B5EF4-FFF2-40B4-BE49-F238E27FC236}">
                <a16:creationId xmlns:a16="http://schemas.microsoft.com/office/drawing/2014/main" id="{2306364A-3632-4E1B-8113-A8981F3C5267}"/>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5" name="Footer Placeholder 10">
            <a:extLst>
              <a:ext uri="{FF2B5EF4-FFF2-40B4-BE49-F238E27FC236}">
                <a16:creationId xmlns:a16="http://schemas.microsoft.com/office/drawing/2014/main" id="{DFF5CBD4-0D40-46CB-83FF-1C58DD787062}"/>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3632917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 purple">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6A4069F-7B77-435A-A9D6-CD64E24346C4}"/>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13" name="Footer Placeholder 4">
            <a:extLst>
              <a:ext uri="{FF2B5EF4-FFF2-40B4-BE49-F238E27FC236}">
                <a16:creationId xmlns:a16="http://schemas.microsoft.com/office/drawing/2014/main" id="{5737735C-1BFC-5948-A4B6-6B9D9DF1DAD9}"/>
              </a:ext>
            </a:extLst>
          </p:cNvPr>
          <p:cNvSpPr txBox="1">
            <a:spLocks/>
          </p:cNvSpPr>
          <p:nvPr userDrawn="1"/>
        </p:nvSpPr>
        <p:spPr>
          <a:xfrm>
            <a:off x="430580" y="6506631"/>
            <a:ext cx="6779559" cy="251947"/>
          </a:xfrm>
          <a:prstGeom prst="rect">
            <a:avLst/>
          </a:prstGeom>
        </p:spPr>
        <p:txBody>
          <a:bodyPr vert="horz" lIns="91440" tIns="45720" rIns="91440" bIns="45720" rtlCol="0" anchor="b" anchorCtr="0"/>
          <a:lstStyle>
            <a:defPPr>
              <a:defRPr lang="fi-FI"/>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i-FI" dirty="0"/>
          </a:p>
        </p:txBody>
      </p:sp>
      <p:sp>
        <p:nvSpPr>
          <p:cNvPr id="15" name="Footer Placeholder 4">
            <a:extLst>
              <a:ext uri="{FF2B5EF4-FFF2-40B4-BE49-F238E27FC236}">
                <a16:creationId xmlns:a16="http://schemas.microsoft.com/office/drawing/2014/main" id="{686E1A08-E0B6-4CF0-9B54-F868C9DFE6B8}"/>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6" name="Date Placeholder 3">
            <a:extLst>
              <a:ext uri="{FF2B5EF4-FFF2-40B4-BE49-F238E27FC236}">
                <a16:creationId xmlns:a16="http://schemas.microsoft.com/office/drawing/2014/main" id="{8C7C9B07-1287-4DA9-8EE6-AAC6DE816656}"/>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7" name="Slide Number Placeholder 5">
            <a:extLst>
              <a:ext uri="{FF2B5EF4-FFF2-40B4-BE49-F238E27FC236}">
                <a16:creationId xmlns:a16="http://schemas.microsoft.com/office/drawing/2014/main" id="{8697E018-CB7F-48B9-B44F-8C4B55AF6C5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3530646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 gra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9199A30-D9CF-F04F-AD6E-EFD6A331FF13}"/>
              </a:ext>
              <a:ext uri="{C183D7F6-B498-43B3-948B-1728B52AA6E4}">
                <adec:decorative xmlns:adec="http://schemas.microsoft.com/office/drawing/2017/decorative" val="1"/>
              </a:ext>
            </a:extLst>
          </p:cNvPr>
          <p:cNvSpPr/>
          <p:nvPr userDrawn="1"/>
        </p:nvSpPr>
        <p:spPr>
          <a:xfrm>
            <a:off x="277978" y="636422"/>
            <a:ext cx="11914022" cy="6221578"/>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8" name="Date Placeholder 3">
            <a:extLst>
              <a:ext uri="{FF2B5EF4-FFF2-40B4-BE49-F238E27FC236}">
                <a16:creationId xmlns:a16="http://schemas.microsoft.com/office/drawing/2014/main" id="{DA31E617-3DD2-45F9-87A9-28710F458B86}"/>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0" name="Slide Number Placeholder 5">
            <a:extLst>
              <a:ext uri="{FF2B5EF4-FFF2-40B4-BE49-F238E27FC236}">
                <a16:creationId xmlns:a16="http://schemas.microsoft.com/office/drawing/2014/main" id="{823AE687-7288-4989-808B-BBFE1801B646}"/>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6" name="Footer Placeholder 10">
            <a:extLst>
              <a:ext uri="{FF2B5EF4-FFF2-40B4-BE49-F238E27FC236}">
                <a16:creationId xmlns:a16="http://schemas.microsoft.com/office/drawing/2014/main" id="{C9304CA3-67E1-4FC8-9377-97D39A86970A}"/>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1362863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 white">
    <p:spTree>
      <p:nvGrpSpPr>
        <p:cNvPr id="1" name=""/>
        <p:cNvGrpSpPr/>
        <p:nvPr/>
      </p:nvGrpSpPr>
      <p:grpSpPr>
        <a:xfrm>
          <a:off x="0" y="0"/>
          <a:ext cx="0" cy="0"/>
          <a:chOff x="0" y="0"/>
          <a:chExt cx="0" cy="0"/>
        </a:xfrm>
      </p:grpSpPr>
      <p:sp>
        <p:nvSpPr>
          <p:cNvPr id="2" name="Title 1"/>
          <p:cNvSpPr>
            <a:spLocks noGrp="1"/>
          </p:cNvSpPr>
          <p:nvPr>
            <p:ph type="title"/>
          </p:nvPr>
        </p:nvSpPr>
        <p:spPr>
          <a:xfrm>
            <a:off x="410400" y="908050"/>
            <a:ext cx="3932237" cy="1149350"/>
          </a:xfrm>
          <a:prstGeom prst="rect">
            <a:avLst/>
          </a:prstGeom>
        </p:spPr>
        <p:txBody>
          <a:bodyPr anchor="b">
            <a:noAutofit/>
          </a:bodyPr>
          <a:lstStyle>
            <a:lvl1pPr>
              <a:defRPr sz="4000"/>
            </a:lvl1pPr>
          </a:lstStyle>
          <a:p>
            <a:r>
              <a:rPr lang="en-US"/>
              <a:t>Click to edit Master title style</a:t>
            </a:r>
            <a:endParaRPr lang="en-US" dirty="0"/>
          </a:p>
        </p:txBody>
      </p:sp>
      <p:sp>
        <p:nvSpPr>
          <p:cNvPr id="3" name="Content Placeholder 2"/>
          <p:cNvSpPr>
            <a:spLocks noGrp="1"/>
          </p:cNvSpPr>
          <p:nvPr>
            <p:ph idx="1"/>
          </p:nvPr>
        </p:nvSpPr>
        <p:spPr>
          <a:xfrm>
            <a:off x="4542964" y="908050"/>
            <a:ext cx="7092900" cy="4960938"/>
          </a:xfrm>
        </p:spPr>
        <p:txBody>
          <a:bodyPr>
            <a:no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10400" y="2172614"/>
            <a:ext cx="3932237" cy="3696374"/>
          </a:xfrm>
        </p:spPr>
        <p:txBody>
          <a:bodyPr>
            <a:no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Date Placeholder 3">
            <a:extLst>
              <a:ext uri="{FF2B5EF4-FFF2-40B4-BE49-F238E27FC236}">
                <a16:creationId xmlns:a16="http://schemas.microsoft.com/office/drawing/2014/main" id="{A9A114AA-0FC1-4BDA-A87A-450D91C74DBE}"/>
              </a:ext>
            </a:extLst>
          </p:cNvPr>
          <p:cNvSpPr>
            <a:spLocks noGrp="1"/>
          </p:cNvSpPr>
          <p:nvPr>
            <p:ph type="dt" sz="half" idx="10"/>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3" name="Slide Number Placeholder 5">
            <a:extLst>
              <a:ext uri="{FF2B5EF4-FFF2-40B4-BE49-F238E27FC236}">
                <a16:creationId xmlns:a16="http://schemas.microsoft.com/office/drawing/2014/main" id="{F8A440A0-2DFA-4694-8E9A-F37821D642C2}"/>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8" name="Footer Placeholder 10">
            <a:extLst>
              <a:ext uri="{FF2B5EF4-FFF2-40B4-BE49-F238E27FC236}">
                <a16:creationId xmlns:a16="http://schemas.microsoft.com/office/drawing/2014/main" id="{B3199E04-FCC9-48F1-9FFB-2F71AFADEA9A}"/>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1720778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 purple">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FB501874-212D-43E0-A21F-C912819BDEE9}"/>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hasCustomPrompt="1"/>
          </p:nvPr>
        </p:nvSpPr>
        <p:spPr>
          <a:xfrm>
            <a:off x="410400" y="908050"/>
            <a:ext cx="3932237" cy="1149350"/>
          </a:xfrm>
          <a:prstGeom prst="rect">
            <a:avLst/>
          </a:prstGeom>
        </p:spPr>
        <p:txBody>
          <a:bodyPr anchor="b">
            <a:noAutofit/>
          </a:bodyPr>
          <a:lstStyle>
            <a:lvl1pPr>
              <a:defRPr sz="4000">
                <a:solidFill>
                  <a:schemeClr val="bg1"/>
                </a:solidFill>
              </a:defRPr>
            </a:lvl1pPr>
          </a:lstStyle>
          <a:p>
            <a:r>
              <a:rPr lang="fi-FI" dirty="0"/>
              <a:t>Muokkaa </a:t>
            </a:r>
            <a:r>
              <a:rPr lang="fi-FI" dirty="0" err="1"/>
              <a:t>ots</a:t>
            </a:r>
            <a:r>
              <a:rPr lang="fi-FI" dirty="0"/>
              <a:t>. </a:t>
            </a:r>
            <a:r>
              <a:rPr lang="fi-FI" dirty="0" err="1"/>
              <a:t>peruasdasdasdasdstyyl</a:t>
            </a:r>
            <a:r>
              <a:rPr lang="fi-FI" dirty="0"/>
              <a:t>. </a:t>
            </a:r>
            <a:r>
              <a:rPr lang="fi-FI" dirty="0" err="1"/>
              <a:t>napsautt</a:t>
            </a:r>
            <a:r>
              <a:rPr lang="fi-FI" dirty="0"/>
              <a:t>.</a:t>
            </a:r>
            <a:endParaRPr lang="en-US" dirty="0"/>
          </a:p>
        </p:txBody>
      </p:sp>
      <p:sp>
        <p:nvSpPr>
          <p:cNvPr id="3" name="Content Placeholder 2"/>
          <p:cNvSpPr>
            <a:spLocks noGrp="1"/>
          </p:cNvSpPr>
          <p:nvPr>
            <p:ph idx="1"/>
          </p:nvPr>
        </p:nvSpPr>
        <p:spPr>
          <a:xfrm>
            <a:off x="4551431" y="908050"/>
            <a:ext cx="7084433" cy="4960938"/>
          </a:xfrm>
        </p:spPr>
        <p:txBody>
          <a:bodyPr>
            <a:noAutofit/>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10400" y="2172614"/>
            <a:ext cx="3932237" cy="3696374"/>
          </a:xfrm>
        </p:spPr>
        <p:txBody>
          <a:bodyPr>
            <a:no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Footer Placeholder 4">
            <a:extLst>
              <a:ext uri="{FF2B5EF4-FFF2-40B4-BE49-F238E27FC236}">
                <a16:creationId xmlns:a16="http://schemas.microsoft.com/office/drawing/2014/main" id="{4B0FB749-BBFE-438A-B34D-304382F9D7F3}"/>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3" name="Date Placeholder 3">
            <a:extLst>
              <a:ext uri="{FF2B5EF4-FFF2-40B4-BE49-F238E27FC236}">
                <a16:creationId xmlns:a16="http://schemas.microsoft.com/office/drawing/2014/main" id="{7D16047A-E530-4F76-BE04-5DB0A3040E2D}"/>
              </a:ext>
            </a:extLst>
          </p:cNvPr>
          <p:cNvSpPr>
            <a:spLocks noGrp="1"/>
          </p:cNvSpPr>
          <p:nvPr>
            <p:ph type="dt" sz="half" idx="1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4" name="Slide Number Placeholder 5">
            <a:extLst>
              <a:ext uri="{FF2B5EF4-FFF2-40B4-BE49-F238E27FC236}">
                <a16:creationId xmlns:a16="http://schemas.microsoft.com/office/drawing/2014/main" id="{07B2D6AA-88A2-4EE8-91D4-604C9EE5432D}"/>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9143261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 white">
    <p:spTree>
      <p:nvGrpSpPr>
        <p:cNvPr id="1" name=""/>
        <p:cNvGrpSpPr/>
        <p:nvPr/>
      </p:nvGrpSpPr>
      <p:grpSpPr>
        <a:xfrm>
          <a:off x="0" y="0"/>
          <a:ext cx="0" cy="0"/>
          <a:chOff x="0" y="0"/>
          <a:chExt cx="0" cy="0"/>
        </a:xfrm>
      </p:grpSpPr>
      <p:sp>
        <p:nvSpPr>
          <p:cNvPr id="2" name="Title 1"/>
          <p:cNvSpPr>
            <a:spLocks noGrp="1"/>
          </p:cNvSpPr>
          <p:nvPr>
            <p:ph type="title"/>
          </p:nvPr>
        </p:nvSpPr>
        <p:spPr>
          <a:xfrm>
            <a:off x="410400" y="899770"/>
            <a:ext cx="10515600" cy="66010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410400" y="1707297"/>
            <a:ext cx="105156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3">
            <a:extLst>
              <a:ext uri="{FF2B5EF4-FFF2-40B4-BE49-F238E27FC236}">
                <a16:creationId xmlns:a16="http://schemas.microsoft.com/office/drawing/2014/main" id="{9A817179-6464-4F21-9B03-3D32D962BE2F}"/>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2" name="Slide Number Placeholder 5">
            <a:extLst>
              <a:ext uri="{FF2B5EF4-FFF2-40B4-BE49-F238E27FC236}">
                <a16:creationId xmlns:a16="http://schemas.microsoft.com/office/drawing/2014/main" id="{C353961E-5198-4EC6-84CF-7D796EA3DAFA}"/>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7" name="Footer Placeholder 10">
            <a:extLst>
              <a:ext uri="{FF2B5EF4-FFF2-40B4-BE49-F238E27FC236}">
                <a16:creationId xmlns:a16="http://schemas.microsoft.com/office/drawing/2014/main" id="{0F202A3E-9DD7-4C20-B920-B130C51F616A}"/>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327832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0A482-DF25-4AC1-93FF-A21A43ED80E6}"/>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0400" y="899770"/>
            <a:ext cx="10515600" cy="660103"/>
          </a:xfrm>
          <a:prstGeom prst="rect">
            <a:avLst/>
          </a:prstGeom>
        </p:spPr>
        <p:txBody>
          <a:bodyPr/>
          <a:lstStyle>
            <a:lvl1pPr>
              <a:defRPr>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10400" y="1707297"/>
            <a:ext cx="10515600" cy="4351338"/>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a:extLst>
              <a:ext uri="{FF2B5EF4-FFF2-40B4-BE49-F238E27FC236}">
                <a16:creationId xmlns:a16="http://schemas.microsoft.com/office/drawing/2014/main" id="{008E8C6C-B535-4624-AE36-E7AA2DD350A1}"/>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2" name="Date Placeholder 3">
            <a:extLst>
              <a:ext uri="{FF2B5EF4-FFF2-40B4-BE49-F238E27FC236}">
                <a16:creationId xmlns:a16="http://schemas.microsoft.com/office/drawing/2014/main" id="{7D573219-6138-48B9-B6B4-28078E664940}"/>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3" name="Slide Number Placeholder 5">
            <a:extLst>
              <a:ext uri="{FF2B5EF4-FFF2-40B4-BE49-F238E27FC236}">
                <a16:creationId xmlns:a16="http://schemas.microsoft.com/office/drawing/2014/main" id="{E093FE60-FDE5-4FFB-BA0D-01896B739F4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9974949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 whi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908049"/>
            <a:ext cx="2628900" cy="526891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908049"/>
            <a:ext cx="7734300" cy="526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3">
            <a:extLst>
              <a:ext uri="{FF2B5EF4-FFF2-40B4-BE49-F238E27FC236}">
                <a16:creationId xmlns:a16="http://schemas.microsoft.com/office/drawing/2014/main" id="{FA231356-4E89-42FF-B9D2-5276EA40A6FE}"/>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2" name="Slide Number Placeholder 5">
            <a:extLst>
              <a:ext uri="{FF2B5EF4-FFF2-40B4-BE49-F238E27FC236}">
                <a16:creationId xmlns:a16="http://schemas.microsoft.com/office/drawing/2014/main" id="{E294DD31-33A4-4715-9A6D-15C4AF304F6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7" name="Footer Placeholder 10">
            <a:extLst>
              <a:ext uri="{FF2B5EF4-FFF2-40B4-BE49-F238E27FC236}">
                <a16:creationId xmlns:a16="http://schemas.microsoft.com/office/drawing/2014/main" id="{FEC80EF1-75D1-469D-8A92-4BE196BAFDBD}"/>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241610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 purple">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40D9D56B-380E-41B8-9315-ED5CBC9E42C4}"/>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ctrTitle"/>
          </p:nvPr>
        </p:nvSpPr>
        <p:spPr>
          <a:xfrm>
            <a:off x="550863" y="2758440"/>
            <a:ext cx="11090275" cy="1440000"/>
          </a:xfrm>
          <a:prstGeom prst="rect">
            <a:avLst/>
          </a:prstGeom>
        </p:spPr>
        <p:txBody>
          <a:bodyPr anchor="b">
            <a:noAutofit/>
          </a:bodyPr>
          <a:lstStyle>
            <a:lvl1pPr algn="ctr">
              <a:defRPr sz="54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557589" y="4435972"/>
            <a:ext cx="11083550" cy="1440000"/>
          </a:xfrm>
        </p:spPr>
        <p:txBody>
          <a:bodyPr>
            <a:noAutofit/>
          </a:bodyPr>
          <a:lstStyle>
            <a:lvl1pPr marL="0" indent="0" algn="ct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8" name="Date Placeholder 3">
            <a:extLst>
              <a:ext uri="{FF2B5EF4-FFF2-40B4-BE49-F238E27FC236}">
                <a16:creationId xmlns:a16="http://schemas.microsoft.com/office/drawing/2014/main" id="{7EEF2D1E-9D26-4178-9CD9-82D802C125E9}"/>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0" name="Slide Number Placeholder 5">
            <a:extLst>
              <a:ext uri="{FF2B5EF4-FFF2-40B4-BE49-F238E27FC236}">
                <a16:creationId xmlns:a16="http://schemas.microsoft.com/office/drawing/2014/main" id="{8AC67BEA-6EFD-4E49-843A-63C8CA4D1930}"/>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3129843853"/>
      </p:ext>
    </p:extLst>
  </p:cSld>
  <p:clrMapOvr>
    <a:masterClrMapping/>
  </p:clrMapOvr>
  <p:extLst>
    <p:ext uri="{DCECCB84-F9BA-43D5-87BE-67443E8EF086}">
      <p15:sldGuideLst xmlns:p15="http://schemas.microsoft.com/office/powerpoint/2012/main">
        <p15:guide id="1" orient="horz" pos="73">
          <p15:clr>
            <a:srgbClr val="FBAE40"/>
          </p15:clr>
        </p15:guide>
        <p15:guide id="2" pos="75">
          <p15:clr>
            <a:srgbClr val="FBAE40"/>
          </p15:clr>
        </p15:guide>
        <p15:guide id="3" pos="7605">
          <p15:clr>
            <a:srgbClr val="FBAE40"/>
          </p15:clr>
        </p15:guide>
        <p15:guide id="4" orient="horz" pos="4247">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6C69A4-9805-44B9-86C2-D0BEF1B39F44}"/>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Vertical Title 1"/>
          <p:cNvSpPr>
            <a:spLocks noGrp="1"/>
          </p:cNvSpPr>
          <p:nvPr>
            <p:ph type="title" orient="vert"/>
          </p:nvPr>
        </p:nvSpPr>
        <p:spPr>
          <a:xfrm>
            <a:off x="8724900" y="908049"/>
            <a:ext cx="2628900" cy="5268914"/>
          </a:xfrm>
          <a:prstGeom prst="rect">
            <a:avLst/>
          </a:prstGeom>
        </p:spPr>
        <p:txBody>
          <a:bodyPr vert="eaVert"/>
          <a:lstStyle>
            <a:lvl1pPr>
              <a:defRPr>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908049"/>
            <a:ext cx="7734300" cy="5268913"/>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a:extLst>
              <a:ext uri="{FF2B5EF4-FFF2-40B4-BE49-F238E27FC236}">
                <a16:creationId xmlns:a16="http://schemas.microsoft.com/office/drawing/2014/main" id="{DD6E3F5C-87B6-4EC2-BBE3-B9D1C41B91F3}"/>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2" name="Date Placeholder 3">
            <a:extLst>
              <a:ext uri="{FF2B5EF4-FFF2-40B4-BE49-F238E27FC236}">
                <a16:creationId xmlns:a16="http://schemas.microsoft.com/office/drawing/2014/main" id="{35EC882A-A2D2-46CB-99A6-60BC54D854C7}"/>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3" name="Slide Number Placeholder 5">
            <a:extLst>
              <a:ext uri="{FF2B5EF4-FFF2-40B4-BE49-F238E27FC236}">
                <a16:creationId xmlns:a16="http://schemas.microsoft.com/office/drawing/2014/main" id="{45571256-36CB-4721-8D5D-45CF8D5DFD8D}"/>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1610766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 white">
    <p:spTree>
      <p:nvGrpSpPr>
        <p:cNvPr id="1" name=""/>
        <p:cNvGrpSpPr/>
        <p:nvPr/>
      </p:nvGrpSpPr>
      <p:grpSpPr>
        <a:xfrm>
          <a:off x="0" y="0"/>
          <a:ext cx="0" cy="0"/>
          <a:chOff x="0" y="0"/>
          <a:chExt cx="0" cy="0"/>
        </a:xfrm>
      </p:grpSpPr>
      <p:sp>
        <p:nvSpPr>
          <p:cNvPr id="2" name="Title 1"/>
          <p:cNvSpPr>
            <a:spLocks noGrp="1"/>
          </p:cNvSpPr>
          <p:nvPr>
            <p:ph type="title"/>
          </p:nvPr>
        </p:nvSpPr>
        <p:spPr>
          <a:xfrm>
            <a:off x="410400" y="908050"/>
            <a:ext cx="3932237" cy="1149350"/>
          </a:xfrm>
          <a:prstGeom prst="rect">
            <a:avLst/>
          </a:prstGeom>
        </p:spPr>
        <p:txBody>
          <a:bodyPr anchor="b">
            <a:noAutofit/>
          </a:bodyPr>
          <a:lstStyle>
            <a:lvl1pPr>
              <a:defRPr sz="40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622800" y="914275"/>
            <a:ext cx="7018337" cy="4954712"/>
          </a:xfrm>
        </p:spPr>
        <p:txBody>
          <a:bodyPr anchor="t">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10400" y="2223820"/>
            <a:ext cx="3932237" cy="3645167"/>
          </a:xfrm>
        </p:spPr>
        <p:txBody>
          <a:bodyPr>
            <a:no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Date Placeholder 3">
            <a:extLst>
              <a:ext uri="{FF2B5EF4-FFF2-40B4-BE49-F238E27FC236}">
                <a16:creationId xmlns:a16="http://schemas.microsoft.com/office/drawing/2014/main" id="{403500BF-A2C1-4F36-A443-35E1074B6686}"/>
              </a:ext>
            </a:extLst>
          </p:cNvPr>
          <p:cNvSpPr>
            <a:spLocks noGrp="1"/>
          </p:cNvSpPr>
          <p:nvPr>
            <p:ph type="dt" sz="half" idx="10"/>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3" name="Slide Number Placeholder 5">
            <a:extLst>
              <a:ext uri="{FF2B5EF4-FFF2-40B4-BE49-F238E27FC236}">
                <a16:creationId xmlns:a16="http://schemas.microsoft.com/office/drawing/2014/main" id="{803234A5-5678-4107-B6E4-4D194E2ECF6A}"/>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8" name="Footer Placeholder 10">
            <a:extLst>
              <a:ext uri="{FF2B5EF4-FFF2-40B4-BE49-F238E27FC236}">
                <a16:creationId xmlns:a16="http://schemas.microsoft.com/office/drawing/2014/main" id="{AEB90590-21DA-48A3-904A-917FC50EB7AE}"/>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3619989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 purple">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DF7A597D-CD79-4B30-894C-1B2608609C2C}"/>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0400" y="908050"/>
            <a:ext cx="3932237" cy="1149350"/>
          </a:xfrm>
          <a:prstGeom prst="rect">
            <a:avLst/>
          </a:prstGeom>
        </p:spPr>
        <p:txBody>
          <a:bodyPr anchor="b">
            <a:noAutofit/>
          </a:bodyPr>
          <a:lstStyle>
            <a:lvl1pPr>
              <a:defRPr sz="400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614333" y="914275"/>
            <a:ext cx="7021530" cy="4954712"/>
          </a:xfrm>
        </p:spPr>
        <p:txBody>
          <a:bodyPr anchor="t">
            <a:noAutofit/>
          </a:bodyPr>
          <a:lstStyle>
            <a:lvl1pPr marL="0" indent="0" algn="ctr">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10400" y="2223820"/>
            <a:ext cx="3932237" cy="3645167"/>
          </a:xfrm>
        </p:spPr>
        <p:txBody>
          <a:bodyPr>
            <a:noAutofit/>
          </a:bodyPr>
          <a:lstStyle>
            <a:lvl1pPr marL="0" inden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Footer Placeholder 4">
            <a:extLst>
              <a:ext uri="{FF2B5EF4-FFF2-40B4-BE49-F238E27FC236}">
                <a16:creationId xmlns:a16="http://schemas.microsoft.com/office/drawing/2014/main" id="{9E06352D-B086-43FE-8FC5-AC6B4EA8F614}"/>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3" name="Date Placeholder 3">
            <a:extLst>
              <a:ext uri="{FF2B5EF4-FFF2-40B4-BE49-F238E27FC236}">
                <a16:creationId xmlns:a16="http://schemas.microsoft.com/office/drawing/2014/main" id="{9FC39A97-01AE-4D0D-B345-8CBA52274616}"/>
              </a:ext>
            </a:extLst>
          </p:cNvPr>
          <p:cNvSpPr>
            <a:spLocks noGrp="1"/>
          </p:cNvSpPr>
          <p:nvPr>
            <p:ph type="dt" sz="half" idx="1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4" name="Slide Number Placeholder 5">
            <a:extLst>
              <a:ext uri="{FF2B5EF4-FFF2-40B4-BE49-F238E27FC236}">
                <a16:creationId xmlns:a16="http://schemas.microsoft.com/office/drawing/2014/main" id="{1C76E15C-8063-441E-A2E0-1EBFFF54D9CB}"/>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16301591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g caption - 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679" y="1143245"/>
            <a:ext cx="4853934" cy="3149671"/>
          </a:xfrm>
          <a:prstGeom prst="rect">
            <a:avLst/>
          </a:prstGeom>
        </p:spPr>
        <p:txBody>
          <a:bodyPr/>
          <a:lstStyle>
            <a:lvl1pPr>
              <a:defRPr sz="4400">
                <a:solidFill>
                  <a:srgbClr val="4E008E"/>
                </a:solidFill>
              </a:defRPr>
            </a:lvl1pPr>
          </a:lstStyle>
          <a:p>
            <a:r>
              <a:rPr lang="en-US" dirty="0"/>
              <a:t>This is a place for a longer text that goes on for three or more lines</a:t>
            </a:r>
          </a:p>
        </p:txBody>
      </p:sp>
      <p:sp>
        <p:nvSpPr>
          <p:cNvPr id="11" name="Content Placeholder 2">
            <a:extLst>
              <a:ext uri="{FF2B5EF4-FFF2-40B4-BE49-F238E27FC236}">
                <a16:creationId xmlns:a16="http://schemas.microsoft.com/office/drawing/2014/main" id="{CB8C4556-08AF-304E-8426-06F9F8EFFA15}"/>
              </a:ext>
            </a:extLst>
          </p:cNvPr>
          <p:cNvSpPr>
            <a:spLocks noGrp="1"/>
          </p:cNvSpPr>
          <p:nvPr>
            <p:ph idx="1"/>
          </p:nvPr>
        </p:nvSpPr>
        <p:spPr>
          <a:xfrm>
            <a:off x="6028267" y="1312457"/>
            <a:ext cx="5040000" cy="489068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3">
            <a:extLst>
              <a:ext uri="{FF2B5EF4-FFF2-40B4-BE49-F238E27FC236}">
                <a16:creationId xmlns:a16="http://schemas.microsoft.com/office/drawing/2014/main" id="{D17F52D9-8B1E-4F7F-AA8C-39AD4EB471D1}"/>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3" name="Slide Number Placeholder 5">
            <a:extLst>
              <a:ext uri="{FF2B5EF4-FFF2-40B4-BE49-F238E27FC236}">
                <a16:creationId xmlns:a16="http://schemas.microsoft.com/office/drawing/2014/main" id="{EB5273A0-B2DF-4C71-84F5-8A0CABCD51C5}"/>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7" name="Footer Placeholder 10">
            <a:extLst>
              <a:ext uri="{FF2B5EF4-FFF2-40B4-BE49-F238E27FC236}">
                <a16:creationId xmlns:a16="http://schemas.microsoft.com/office/drawing/2014/main" id="{D3A36DE0-5C27-4F2F-B628-D82AEFA8D893}"/>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24897179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ig caption - purple">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D4B79723-8A28-41DA-8158-47C40BEA1162}"/>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hasCustomPrompt="1"/>
          </p:nvPr>
        </p:nvSpPr>
        <p:spPr>
          <a:xfrm>
            <a:off x="599144" y="1129720"/>
            <a:ext cx="4853934" cy="3149671"/>
          </a:xfrm>
          <a:prstGeom prst="rect">
            <a:avLst/>
          </a:prstGeom>
        </p:spPr>
        <p:txBody>
          <a:bodyPr/>
          <a:lstStyle>
            <a:lvl1pPr>
              <a:defRPr sz="4400">
                <a:solidFill>
                  <a:schemeClr val="bg1"/>
                </a:solidFill>
              </a:defRPr>
            </a:lvl1pPr>
          </a:lstStyle>
          <a:p>
            <a:r>
              <a:rPr lang="en-US" dirty="0"/>
              <a:t>This is a place for a longer text that goes on for three or more lines</a:t>
            </a:r>
          </a:p>
        </p:txBody>
      </p:sp>
      <p:sp>
        <p:nvSpPr>
          <p:cNvPr id="11" name="Content Placeholder 2">
            <a:extLst>
              <a:ext uri="{FF2B5EF4-FFF2-40B4-BE49-F238E27FC236}">
                <a16:creationId xmlns:a16="http://schemas.microsoft.com/office/drawing/2014/main" id="{CB8C4556-08AF-304E-8426-06F9F8EFFA15}"/>
              </a:ext>
            </a:extLst>
          </p:cNvPr>
          <p:cNvSpPr>
            <a:spLocks noGrp="1"/>
          </p:cNvSpPr>
          <p:nvPr>
            <p:ph idx="1"/>
          </p:nvPr>
        </p:nvSpPr>
        <p:spPr>
          <a:xfrm>
            <a:off x="6019804" y="1320928"/>
            <a:ext cx="5040000" cy="489068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20B3E6F3-32BA-42D1-BB7C-49EDFDFBC238}"/>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9" name="Date Placeholder 3">
            <a:extLst>
              <a:ext uri="{FF2B5EF4-FFF2-40B4-BE49-F238E27FC236}">
                <a16:creationId xmlns:a16="http://schemas.microsoft.com/office/drawing/2014/main" id="{162A019B-6E71-4FF6-8233-F4C956257586}"/>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0" name="Slide Number Placeholder 5">
            <a:extLst>
              <a:ext uri="{FF2B5EF4-FFF2-40B4-BE49-F238E27FC236}">
                <a16:creationId xmlns:a16="http://schemas.microsoft.com/office/drawing/2014/main" id="{2D7264E8-D67F-450D-B5B3-7C3FE5CFB210}"/>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31034752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ig caption and picture - whit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933A1E0F-9E5E-9745-BEF2-2CE041671C63}"/>
              </a:ext>
            </a:extLst>
          </p:cNvPr>
          <p:cNvSpPr>
            <a:spLocks noGrp="1"/>
          </p:cNvSpPr>
          <p:nvPr>
            <p:ph type="pic" sz="quarter" idx="14"/>
          </p:nvPr>
        </p:nvSpPr>
        <p:spPr>
          <a:xfrm>
            <a:off x="5537201" y="908050"/>
            <a:ext cx="6103938" cy="5281762"/>
          </a:xfrm>
        </p:spPr>
        <p:txBody>
          <a:bodyPr/>
          <a:lstStyle>
            <a:lvl1pPr marL="0" indent="0" algn="ctr">
              <a:buNone/>
              <a:defRPr>
                <a:solidFill>
                  <a:schemeClr val="tx1"/>
                </a:solidFill>
              </a:defRPr>
            </a:lvl1pPr>
          </a:lstStyle>
          <a:p>
            <a:r>
              <a:rPr lang="en-US"/>
              <a:t>Click icon to add picture</a:t>
            </a:r>
            <a:endParaRPr lang="en-US" dirty="0"/>
          </a:p>
        </p:txBody>
      </p:sp>
      <p:sp>
        <p:nvSpPr>
          <p:cNvPr id="2" name="Title 1"/>
          <p:cNvSpPr>
            <a:spLocks noGrp="1"/>
          </p:cNvSpPr>
          <p:nvPr>
            <p:ph type="title" hasCustomPrompt="1"/>
          </p:nvPr>
        </p:nvSpPr>
        <p:spPr>
          <a:xfrm>
            <a:off x="420708" y="792399"/>
            <a:ext cx="4957631" cy="1909269"/>
          </a:xfrm>
          <a:prstGeom prst="rect">
            <a:avLst/>
          </a:prstGeom>
        </p:spPr>
        <p:txBody>
          <a:bodyPr/>
          <a:lstStyle>
            <a:lvl1pPr>
              <a:defRPr sz="4400">
                <a:solidFill>
                  <a:schemeClr val="tx1"/>
                </a:solidFill>
              </a:defRPr>
            </a:lvl1pPr>
          </a:lstStyle>
          <a:p>
            <a:r>
              <a:rPr lang="en-US" dirty="0"/>
              <a:t>This is a place for a longer text with big font</a:t>
            </a:r>
          </a:p>
        </p:txBody>
      </p:sp>
      <p:sp>
        <p:nvSpPr>
          <p:cNvPr id="8" name="Content Placeholder 2">
            <a:extLst>
              <a:ext uri="{FF2B5EF4-FFF2-40B4-BE49-F238E27FC236}">
                <a16:creationId xmlns:a16="http://schemas.microsoft.com/office/drawing/2014/main" id="{733E05CB-C7A1-A342-B41E-5EE8CD4216AE}"/>
              </a:ext>
            </a:extLst>
          </p:cNvPr>
          <p:cNvSpPr>
            <a:spLocks noGrp="1"/>
          </p:cNvSpPr>
          <p:nvPr>
            <p:ph idx="13"/>
          </p:nvPr>
        </p:nvSpPr>
        <p:spPr>
          <a:xfrm>
            <a:off x="528363" y="2960016"/>
            <a:ext cx="4849977" cy="322979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Date Placeholder 3">
            <a:extLst>
              <a:ext uri="{FF2B5EF4-FFF2-40B4-BE49-F238E27FC236}">
                <a16:creationId xmlns:a16="http://schemas.microsoft.com/office/drawing/2014/main" id="{184F16D1-C984-4655-8258-D6EF6AF7DF68}"/>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5" name="Slide Number Placeholder 5">
            <a:extLst>
              <a:ext uri="{FF2B5EF4-FFF2-40B4-BE49-F238E27FC236}">
                <a16:creationId xmlns:a16="http://schemas.microsoft.com/office/drawing/2014/main" id="{70ACAF84-7C25-4838-BB2E-3953315E660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10" name="Footer Placeholder 10">
            <a:extLst>
              <a:ext uri="{FF2B5EF4-FFF2-40B4-BE49-F238E27FC236}">
                <a16:creationId xmlns:a16="http://schemas.microsoft.com/office/drawing/2014/main" id="{7F734B17-F190-4E9B-912E-CA33643B1B5B}"/>
              </a:ext>
            </a:extLst>
          </p:cNvPr>
          <p:cNvSpPr>
            <a:spLocks noGrp="1"/>
          </p:cNvSpPr>
          <p:nvPr>
            <p:ph type="ftr" sz="quarter" idx="15"/>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37063292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ig caption and picture - purple">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782EC1E3-2963-4D1C-A09D-168216C669EB}"/>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8" name="Content Placeholder 2">
            <a:extLst>
              <a:ext uri="{FF2B5EF4-FFF2-40B4-BE49-F238E27FC236}">
                <a16:creationId xmlns:a16="http://schemas.microsoft.com/office/drawing/2014/main" id="{733E05CB-C7A1-A342-B41E-5EE8CD4216AE}"/>
              </a:ext>
            </a:extLst>
          </p:cNvPr>
          <p:cNvSpPr>
            <a:spLocks noGrp="1"/>
          </p:cNvSpPr>
          <p:nvPr>
            <p:ph idx="13"/>
          </p:nvPr>
        </p:nvSpPr>
        <p:spPr>
          <a:xfrm>
            <a:off x="526893" y="2960016"/>
            <a:ext cx="4857292" cy="322248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Picture Placeholder 8">
            <a:extLst>
              <a:ext uri="{FF2B5EF4-FFF2-40B4-BE49-F238E27FC236}">
                <a16:creationId xmlns:a16="http://schemas.microsoft.com/office/drawing/2014/main" id="{933A1E0F-9E5E-9745-BEF2-2CE041671C63}"/>
              </a:ext>
            </a:extLst>
          </p:cNvPr>
          <p:cNvSpPr>
            <a:spLocks noGrp="1"/>
          </p:cNvSpPr>
          <p:nvPr>
            <p:ph type="pic" sz="quarter" idx="14"/>
          </p:nvPr>
        </p:nvSpPr>
        <p:spPr>
          <a:xfrm>
            <a:off x="5528733" y="908050"/>
            <a:ext cx="6112405" cy="5273294"/>
          </a:xfrm>
        </p:spPr>
        <p:txBody>
          <a:bodyPr/>
          <a:lstStyle>
            <a:lvl1pPr marL="0" indent="0" algn="ctr">
              <a:buNone/>
              <a:defRPr>
                <a:solidFill>
                  <a:schemeClr val="bg1"/>
                </a:solidFill>
              </a:defRPr>
            </a:lvl1pPr>
          </a:lstStyle>
          <a:p>
            <a:r>
              <a:rPr lang="en-US"/>
              <a:t>Click icon to add picture</a:t>
            </a:r>
            <a:endParaRPr lang="en-US" dirty="0"/>
          </a:p>
        </p:txBody>
      </p:sp>
      <p:sp>
        <p:nvSpPr>
          <p:cNvPr id="2" name="Title 1"/>
          <p:cNvSpPr>
            <a:spLocks noGrp="1"/>
          </p:cNvSpPr>
          <p:nvPr>
            <p:ph type="title" hasCustomPrompt="1"/>
          </p:nvPr>
        </p:nvSpPr>
        <p:spPr>
          <a:xfrm>
            <a:off x="428665" y="775657"/>
            <a:ext cx="4955519" cy="1909269"/>
          </a:xfrm>
          <a:prstGeom prst="rect">
            <a:avLst/>
          </a:prstGeom>
        </p:spPr>
        <p:txBody>
          <a:bodyPr/>
          <a:lstStyle>
            <a:lvl1pPr>
              <a:defRPr sz="4400">
                <a:solidFill>
                  <a:schemeClr val="bg1"/>
                </a:solidFill>
              </a:defRPr>
            </a:lvl1pPr>
          </a:lstStyle>
          <a:p>
            <a:r>
              <a:rPr lang="en-US" dirty="0"/>
              <a:t>This is a place for a longer text with big font</a:t>
            </a:r>
          </a:p>
        </p:txBody>
      </p:sp>
      <p:sp>
        <p:nvSpPr>
          <p:cNvPr id="10" name="Footer Placeholder 4">
            <a:extLst>
              <a:ext uri="{FF2B5EF4-FFF2-40B4-BE49-F238E27FC236}">
                <a16:creationId xmlns:a16="http://schemas.microsoft.com/office/drawing/2014/main" id="{835FED0F-203A-4399-B1A6-E36F6BDBF2CE}"/>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1" name="Date Placeholder 3">
            <a:extLst>
              <a:ext uri="{FF2B5EF4-FFF2-40B4-BE49-F238E27FC236}">
                <a16:creationId xmlns:a16="http://schemas.microsoft.com/office/drawing/2014/main" id="{C7E17269-133F-4041-8E1C-C34F81D99EAB}"/>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5" name="Slide Number Placeholder 5">
            <a:extLst>
              <a:ext uri="{FF2B5EF4-FFF2-40B4-BE49-F238E27FC236}">
                <a16:creationId xmlns:a16="http://schemas.microsoft.com/office/drawing/2014/main" id="{509F9ABA-0045-4D3B-9E43-6CE8DD7F644D}"/>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2025868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s and text_1 - white">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83AB547-0C6F-394C-8BEF-5A6F3FBAF0D7}"/>
              </a:ext>
            </a:extLst>
          </p:cNvPr>
          <p:cNvSpPr>
            <a:spLocks noGrp="1"/>
          </p:cNvSpPr>
          <p:nvPr>
            <p:ph type="title"/>
          </p:nvPr>
        </p:nvSpPr>
        <p:spPr>
          <a:xfrm>
            <a:off x="414243" y="908050"/>
            <a:ext cx="10506697" cy="649288"/>
          </a:xfrm>
          <a:prstGeom prst="rect">
            <a:avLst/>
          </a:prstGeom>
        </p:spPr>
        <p:txBody>
          <a:bodyPr anchor="t" anchorCtr="0"/>
          <a:lstStyle/>
          <a:p>
            <a:r>
              <a:rPr lang="en-US"/>
              <a:t>Click to edit Master title style</a:t>
            </a:r>
            <a:endParaRPr lang="en-US" dirty="0"/>
          </a:p>
        </p:txBody>
      </p:sp>
      <p:sp>
        <p:nvSpPr>
          <p:cNvPr id="7" name="Picture Placeholder 6">
            <a:extLst>
              <a:ext uri="{FF2B5EF4-FFF2-40B4-BE49-F238E27FC236}">
                <a16:creationId xmlns:a16="http://schemas.microsoft.com/office/drawing/2014/main" id="{C779FD3A-6E17-1D47-8E91-0B127B4332FC}"/>
              </a:ext>
            </a:extLst>
          </p:cNvPr>
          <p:cNvSpPr>
            <a:spLocks noGrp="1"/>
          </p:cNvSpPr>
          <p:nvPr>
            <p:ph type="pic" sz="quarter" idx="14"/>
          </p:nvPr>
        </p:nvSpPr>
        <p:spPr>
          <a:xfrm>
            <a:off x="529077" y="1931988"/>
            <a:ext cx="2502487" cy="1523637"/>
          </a:xfrm>
        </p:spPr>
        <p:txBody>
          <a:bodyPr/>
          <a:lstStyle>
            <a:lvl1pPr>
              <a:defRPr>
                <a:solidFill>
                  <a:schemeClr val="tx1"/>
                </a:solidFill>
              </a:defRPr>
            </a:lvl1pPr>
          </a:lstStyle>
          <a:p>
            <a:r>
              <a:rPr lang="en-US"/>
              <a:t>Click icon to add picture</a:t>
            </a:r>
            <a:endParaRPr lang="fi-FI" dirty="0"/>
          </a:p>
        </p:txBody>
      </p:sp>
      <p:sp>
        <p:nvSpPr>
          <p:cNvPr id="16" name="Text Placeholder 15">
            <a:extLst>
              <a:ext uri="{FF2B5EF4-FFF2-40B4-BE49-F238E27FC236}">
                <a16:creationId xmlns:a16="http://schemas.microsoft.com/office/drawing/2014/main" id="{F8C0298E-F14A-6845-92C8-38BD03C68323}"/>
              </a:ext>
            </a:extLst>
          </p:cNvPr>
          <p:cNvSpPr>
            <a:spLocks noGrp="1"/>
          </p:cNvSpPr>
          <p:nvPr>
            <p:ph type="body" sz="quarter" idx="15"/>
          </p:nvPr>
        </p:nvSpPr>
        <p:spPr>
          <a:xfrm>
            <a:off x="529077" y="3455625"/>
            <a:ext cx="2502487" cy="2633662"/>
          </a:xfrm>
          <a:solidFill>
            <a:srgbClr val="EFEFEF"/>
          </a:solidFill>
        </p:spPr>
        <p:txBody>
          <a:bodyPr lIns="144000" tIns="216000" rIns="144000" bIns="216000">
            <a:noAutofit/>
          </a:bodyPr>
          <a:lstStyle>
            <a:lvl1pPr marL="0" indent="0">
              <a:lnSpc>
                <a:spcPct val="100000"/>
              </a:lnSpc>
              <a:buNone/>
              <a:defRPr sz="1600">
                <a:solidFill>
                  <a:schemeClr val="tx1"/>
                </a:solidFill>
              </a:defRPr>
            </a:lvl1pPr>
            <a:lvl2pPr marL="314325" indent="0">
              <a:lnSpc>
                <a:spcPct val="100000"/>
              </a:lnSpc>
              <a:buNone/>
              <a:defRPr sz="1600">
                <a:solidFill>
                  <a:schemeClr val="tx1"/>
                </a:solidFill>
              </a:defRPr>
            </a:lvl2pPr>
            <a:lvl3pPr marL="671513" indent="0">
              <a:lnSpc>
                <a:spcPct val="100000"/>
              </a:lnSpc>
              <a:buNone/>
              <a:defRPr sz="1600">
                <a:solidFill>
                  <a:schemeClr val="tx1"/>
                </a:solidFill>
              </a:defRPr>
            </a:lvl3pPr>
            <a:lvl4pPr marL="1027112" indent="0">
              <a:lnSpc>
                <a:spcPct val="100000"/>
              </a:lnSpc>
              <a:buNone/>
              <a:defRPr sz="1600">
                <a:solidFill>
                  <a:schemeClr val="tx1"/>
                </a:solidFill>
              </a:defRPr>
            </a:lvl4pPr>
            <a:lvl5pPr marL="1336675" indent="0">
              <a:lnSpc>
                <a:spcPct val="100000"/>
              </a:lnSpc>
              <a:buNone/>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17" name="Picture Placeholder 6">
            <a:extLst>
              <a:ext uri="{FF2B5EF4-FFF2-40B4-BE49-F238E27FC236}">
                <a16:creationId xmlns:a16="http://schemas.microsoft.com/office/drawing/2014/main" id="{558BD131-E1E6-6B4A-8A43-7499BB4F444B}"/>
              </a:ext>
            </a:extLst>
          </p:cNvPr>
          <p:cNvSpPr>
            <a:spLocks noGrp="1"/>
          </p:cNvSpPr>
          <p:nvPr>
            <p:ph type="pic" sz="quarter" idx="16"/>
          </p:nvPr>
        </p:nvSpPr>
        <p:spPr>
          <a:xfrm>
            <a:off x="3203849" y="1931988"/>
            <a:ext cx="2502487" cy="1523637"/>
          </a:xfrm>
        </p:spPr>
        <p:txBody>
          <a:bodyPr/>
          <a:lstStyle/>
          <a:p>
            <a:r>
              <a:rPr lang="en-US"/>
              <a:t>Click icon to add picture</a:t>
            </a:r>
            <a:endParaRPr lang="fi-FI" dirty="0"/>
          </a:p>
        </p:txBody>
      </p:sp>
      <p:sp>
        <p:nvSpPr>
          <p:cNvPr id="18" name="Text Placeholder 15">
            <a:extLst>
              <a:ext uri="{FF2B5EF4-FFF2-40B4-BE49-F238E27FC236}">
                <a16:creationId xmlns:a16="http://schemas.microsoft.com/office/drawing/2014/main" id="{97DB071B-9088-9940-8EEF-A7349739FAA7}"/>
              </a:ext>
            </a:extLst>
          </p:cNvPr>
          <p:cNvSpPr>
            <a:spLocks noGrp="1"/>
          </p:cNvSpPr>
          <p:nvPr>
            <p:ph type="body" sz="quarter" idx="17"/>
          </p:nvPr>
        </p:nvSpPr>
        <p:spPr>
          <a:xfrm>
            <a:off x="3203849" y="3455625"/>
            <a:ext cx="2502487" cy="2633662"/>
          </a:xfrm>
          <a:solidFill>
            <a:srgbClr val="EFEFEF"/>
          </a:solidFill>
        </p:spPr>
        <p:txBody>
          <a:bodyPr lIns="144000" tIns="216000" rIns="144000" bIns="216000">
            <a:no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19" name="Picture Placeholder 6">
            <a:extLst>
              <a:ext uri="{FF2B5EF4-FFF2-40B4-BE49-F238E27FC236}">
                <a16:creationId xmlns:a16="http://schemas.microsoft.com/office/drawing/2014/main" id="{D91EB564-08EC-084A-85ED-67955978534A}"/>
              </a:ext>
            </a:extLst>
          </p:cNvPr>
          <p:cNvSpPr>
            <a:spLocks noGrp="1"/>
          </p:cNvSpPr>
          <p:nvPr>
            <p:ph type="pic" sz="quarter" idx="18"/>
          </p:nvPr>
        </p:nvSpPr>
        <p:spPr>
          <a:xfrm>
            <a:off x="5866181" y="1931988"/>
            <a:ext cx="2502487" cy="1523637"/>
          </a:xfrm>
        </p:spPr>
        <p:txBody>
          <a:bodyPr/>
          <a:lstStyle/>
          <a:p>
            <a:r>
              <a:rPr lang="en-US"/>
              <a:t>Click icon to add picture</a:t>
            </a:r>
            <a:endParaRPr lang="fi-FI" dirty="0"/>
          </a:p>
        </p:txBody>
      </p:sp>
      <p:sp>
        <p:nvSpPr>
          <p:cNvPr id="20" name="Text Placeholder 15">
            <a:extLst>
              <a:ext uri="{FF2B5EF4-FFF2-40B4-BE49-F238E27FC236}">
                <a16:creationId xmlns:a16="http://schemas.microsoft.com/office/drawing/2014/main" id="{D5E66258-07E1-E642-A305-89957CDCCFED}"/>
              </a:ext>
            </a:extLst>
          </p:cNvPr>
          <p:cNvSpPr>
            <a:spLocks noGrp="1"/>
          </p:cNvSpPr>
          <p:nvPr>
            <p:ph type="body" sz="quarter" idx="19"/>
          </p:nvPr>
        </p:nvSpPr>
        <p:spPr>
          <a:xfrm>
            <a:off x="5866181" y="3455625"/>
            <a:ext cx="2502487" cy="2633662"/>
          </a:xfrm>
          <a:solidFill>
            <a:srgbClr val="EFEFEF"/>
          </a:solidFill>
        </p:spPr>
        <p:txBody>
          <a:bodyPr lIns="144000" tIns="216000" rIns="144000" bIns="216000">
            <a:no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21" name="Picture Placeholder 6">
            <a:extLst>
              <a:ext uri="{FF2B5EF4-FFF2-40B4-BE49-F238E27FC236}">
                <a16:creationId xmlns:a16="http://schemas.microsoft.com/office/drawing/2014/main" id="{DDAC2486-1BBC-E148-8A6A-A96E0924C82A}"/>
              </a:ext>
            </a:extLst>
          </p:cNvPr>
          <p:cNvSpPr>
            <a:spLocks noGrp="1"/>
          </p:cNvSpPr>
          <p:nvPr>
            <p:ph type="pic" sz="quarter" idx="20"/>
          </p:nvPr>
        </p:nvSpPr>
        <p:spPr>
          <a:xfrm>
            <a:off x="8528513" y="1933860"/>
            <a:ext cx="2502487" cy="1523637"/>
          </a:xfrm>
        </p:spPr>
        <p:txBody>
          <a:bodyPr/>
          <a:lstStyle/>
          <a:p>
            <a:r>
              <a:rPr lang="en-US"/>
              <a:t>Click icon to add picture</a:t>
            </a:r>
            <a:endParaRPr lang="fi-FI" dirty="0"/>
          </a:p>
        </p:txBody>
      </p:sp>
      <p:sp>
        <p:nvSpPr>
          <p:cNvPr id="22" name="Text Placeholder 15">
            <a:extLst>
              <a:ext uri="{FF2B5EF4-FFF2-40B4-BE49-F238E27FC236}">
                <a16:creationId xmlns:a16="http://schemas.microsoft.com/office/drawing/2014/main" id="{1A3268F3-BC79-314A-9049-89ABFE488563}"/>
              </a:ext>
            </a:extLst>
          </p:cNvPr>
          <p:cNvSpPr>
            <a:spLocks noGrp="1"/>
          </p:cNvSpPr>
          <p:nvPr>
            <p:ph type="body" sz="quarter" idx="21"/>
          </p:nvPr>
        </p:nvSpPr>
        <p:spPr>
          <a:xfrm>
            <a:off x="8528513" y="3457497"/>
            <a:ext cx="2502487" cy="2633662"/>
          </a:xfrm>
          <a:solidFill>
            <a:srgbClr val="EFEFEF"/>
          </a:solidFill>
        </p:spPr>
        <p:txBody>
          <a:bodyPr lIns="144000" tIns="216000" rIns="144000" bIns="216000">
            <a:no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24" name="Date Placeholder 3">
            <a:extLst>
              <a:ext uri="{FF2B5EF4-FFF2-40B4-BE49-F238E27FC236}">
                <a16:creationId xmlns:a16="http://schemas.microsoft.com/office/drawing/2014/main" id="{36BEA95B-149A-4378-99A8-4A3778EC0E29}"/>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26" name="Slide Number Placeholder 5">
            <a:extLst>
              <a:ext uri="{FF2B5EF4-FFF2-40B4-BE49-F238E27FC236}">
                <a16:creationId xmlns:a16="http://schemas.microsoft.com/office/drawing/2014/main" id="{CEF878AF-8D06-4EF3-883F-34F2EFF16D5A}"/>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14" name="Footer Placeholder 10">
            <a:extLst>
              <a:ext uri="{FF2B5EF4-FFF2-40B4-BE49-F238E27FC236}">
                <a16:creationId xmlns:a16="http://schemas.microsoft.com/office/drawing/2014/main" id="{5FB341E1-B4C6-4A8F-95EC-40D3CF9664A3}"/>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30603573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ctures and text_2 - white">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83AB547-0C6F-394C-8BEF-5A6F3FBAF0D7}"/>
              </a:ext>
            </a:extLst>
          </p:cNvPr>
          <p:cNvSpPr>
            <a:spLocks noGrp="1"/>
          </p:cNvSpPr>
          <p:nvPr>
            <p:ph type="title"/>
          </p:nvPr>
        </p:nvSpPr>
        <p:spPr>
          <a:xfrm>
            <a:off x="414243" y="908050"/>
            <a:ext cx="10506697" cy="649288"/>
          </a:xfrm>
          <a:prstGeom prst="rect">
            <a:avLst/>
          </a:prstGeom>
        </p:spPr>
        <p:txBody>
          <a:bodyPr anchor="t" anchorCtr="0"/>
          <a:lstStyle/>
          <a:p>
            <a:r>
              <a:rPr lang="en-US"/>
              <a:t>Click to edit Master title style</a:t>
            </a:r>
            <a:endParaRPr lang="en-US" dirty="0"/>
          </a:p>
        </p:txBody>
      </p:sp>
      <p:sp>
        <p:nvSpPr>
          <p:cNvPr id="7" name="Picture Placeholder 6">
            <a:extLst>
              <a:ext uri="{FF2B5EF4-FFF2-40B4-BE49-F238E27FC236}">
                <a16:creationId xmlns:a16="http://schemas.microsoft.com/office/drawing/2014/main" id="{C779FD3A-6E17-1D47-8E91-0B127B4332FC}"/>
              </a:ext>
            </a:extLst>
          </p:cNvPr>
          <p:cNvSpPr>
            <a:spLocks noGrp="1"/>
          </p:cNvSpPr>
          <p:nvPr>
            <p:ph type="pic" sz="quarter" idx="14"/>
          </p:nvPr>
        </p:nvSpPr>
        <p:spPr>
          <a:xfrm>
            <a:off x="529078" y="1931988"/>
            <a:ext cx="3231889" cy="1593882"/>
          </a:xfrm>
        </p:spPr>
        <p:txBody>
          <a:bodyPr>
            <a:noAutofit/>
          </a:bodyPr>
          <a:lstStyle/>
          <a:p>
            <a:r>
              <a:rPr lang="en-US"/>
              <a:t>Click icon to add picture</a:t>
            </a:r>
            <a:endParaRPr lang="fi-FI" dirty="0"/>
          </a:p>
        </p:txBody>
      </p:sp>
      <p:sp>
        <p:nvSpPr>
          <p:cNvPr id="16" name="Text Placeholder 15">
            <a:extLst>
              <a:ext uri="{FF2B5EF4-FFF2-40B4-BE49-F238E27FC236}">
                <a16:creationId xmlns:a16="http://schemas.microsoft.com/office/drawing/2014/main" id="{F8C0298E-F14A-6845-92C8-38BD03C68323}"/>
              </a:ext>
            </a:extLst>
          </p:cNvPr>
          <p:cNvSpPr>
            <a:spLocks noGrp="1"/>
          </p:cNvSpPr>
          <p:nvPr>
            <p:ph type="body" sz="quarter" idx="15"/>
          </p:nvPr>
        </p:nvSpPr>
        <p:spPr>
          <a:xfrm>
            <a:off x="529078" y="3455625"/>
            <a:ext cx="3231889" cy="2755084"/>
          </a:xfrm>
          <a:solidFill>
            <a:srgbClr val="EFEFEF"/>
          </a:solidFill>
        </p:spPr>
        <p:txBody>
          <a:bodyPr lIns="144000" tIns="216000" rIns="144000" bIns="216000">
            <a:no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28" name="Picture Placeholder 6">
            <a:extLst>
              <a:ext uri="{FF2B5EF4-FFF2-40B4-BE49-F238E27FC236}">
                <a16:creationId xmlns:a16="http://schemas.microsoft.com/office/drawing/2014/main" id="{5111911C-6CB3-AD44-A987-239427CE4085}"/>
              </a:ext>
            </a:extLst>
          </p:cNvPr>
          <p:cNvSpPr>
            <a:spLocks noGrp="1"/>
          </p:cNvSpPr>
          <p:nvPr>
            <p:ph type="pic" sz="quarter" idx="16"/>
          </p:nvPr>
        </p:nvSpPr>
        <p:spPr>
          <a:xfrm>
            <a:off x="3969788" y="1931988"/>
            <a:ext cx="3231889" cy="1593882"/>
          </a:xfrm>
        </p:spPr>
        <p:txBody>
          <a:bodyPr>
            <a:noAutofit/>
          </a:bodyPr>
          <a:lstStyle/>
          <a:p>
            <a:r>
              <a:rPr lang="en-US"/>
              <a:t>Click icon to add picture</a:t>
            </a:r>
            <a:endParaRPr lang="fi-FI" dirty="0"/>
          </a:p>
        </p:txBody>
      </p:sp>
      <p:sp>
        <p:nvSpPr>
          <p:cNvPr id="29" name="Text Placeholder 15">
            <a:extLst>
              <a:ext uri="{FF2B5EF4-FFF2-40B4-BE49-F238E27FC236}">
                <a16:creationId xmlns:a16="http://schemas.microsoft.com/office/drawing/2014/main" id="{4B81E064-8551-694A-8FD5-C523BEB10D17}"/>
              </a:ext>
            </a:extLst>
          </p:cNvPr>
          <p:cNvSpPr>
            <a:spLocks noGrp="1"/>
          </p:cNvSpPr>
          <p:nvPr>
            <p:ph type="body" sz="quarter" idx="17"/>
          </p:nvPr>
        </p:nvSpPr>
        <p:spPr>
          <a:xfrm>
            <a:off x="3969788" y="3455625"/>
            <a:ext cx="3231889" cy="2755084"/>
          </a:xfrm>
          <a:solidFill>
            <a:srgbClr val="EFEFEF"/>
          </a:solidFill>
        </p:spPr>
        <p:txBody>
          <a:bodyPr lIns="144000" tIns="216000" rIns="144000" bIns="216000">
            <a:no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30" name="Picture Placeholder 6">
            <a:extLst>
              <a:ext uri="{FF2B5EF4-FFF2-40B4-BE49-F238E27FC236}">
                <a16:creationId xmlns:a16="http://schemas.microsoft.com/office/drawing/2014/main" id="{E37D0D04-EE41-5F42-BA3B-67ED3166C673}"/>
              </a:ext>
            </a:extLst>
          </p:cNvPr>
          <p:cNvSpPr>
            <a:spLocks noGrp="1"/>
          </p:cNvSpPr>
          <p:nvPr>
            <p:ph type="pic" sz="quarter" idx="18"/>
          </p:nvPr>
        </p:nvSpPr>
        <p:spPr>
          <a:xfrm>
            <a:off x="7410498" y="1931988"/>
            <a:ext cx="3231889" cy="1593882"/>
          </a:xfrm>
        </p:spPr>
        <p:txBody>
          <a:bodyPr>
            <a:noAutofit/>
          </a:bodyPr>
          <a:lstStyle/>
          <a:p>
            <a:r>
              <a:rPr lang="en-US"/>
              <a:t>Click icon to add picture</a:t>
            </a:r>
            <a:endParaRPr lang="fi-FI" dirty="0"/>
          </a:p>
        </p:txBody>
      </p:sp>
      <p:sp>
        <p:nvSpPr>
          <p:cNvPr id="31" name="Text Placeholder 15">
            <a:extLst>
              <a:ext uri="{FF2B5EF4-FFF2-40B4-BE49-F238E27FC236}">
                <a16:creationId xmlns:a16="http://schemas.microsoft.com/office/drawing/2014/main" id="{C7609D31-2B9E-9841-9A07-1A4FC7045736}"/>
              </a:ext>
            </a:extLst>
          </p:cNvPr>
          <p:cNvSpPr>
            <a:spLocks noGrp="1"/>
          </p:cNvSpPr>
          <p:nvPr>
            <p:ph type="body" sz="quarter" idx="19"/>
          </p:nvPr>
        </p:nvSpPr>
        <p:spPr>
          <a:xfrm>
            <a:off x="7410498" y="3455625"/>
            <a:ext cx="3231889" cy="2755084"/>
          </a:xfrm>
          <a:solidFill>
            <a:srgbClr val="EFEFEF"/>
          </a:solidFill>
        </p:spPr>
        <p:txBody>
          <a:bodyPr lIns="144000" tIns="216000" rIns="144000" bIns="216000">
            <a:noAutofit/>
          </a:bodyPr>
          <a:lstStyle>
            <a:lvl1pPr marL="0" indent="0">
              <a:lnSpc>
                <a:spcPct val="100000"/>
              </a:lnSpc>
              <a:buNone/>
              <a:defRPr sz="1600"/>
            </a:lvl1pPr>
            <a:lvl2pPr marL="314325" indent="0">
              <a:lnSpc>
                <a:spcPct val="100000"/>
              </a:lnSpc>
              <a:buNone/>
              <a:defRPr sz="1600"/>
            </a:lvl2pPr>
            <a:lvl3pPr marL="671513" indent="0">
              <a:lnSpc>
                <a:spcPct val="100000"/>
              </a:lnSpc>
              <a:buNone/>
              <a:defRPr sz="1600"/>
            </a:lvl3pPr>
            <a:lvl4pPr marL="1027112" indent="0">
              <a:lnSpc>
                <a:spcPct val="100000"/>
              </a:lnSpc>
              <a:buNone/>
              <a:defRPr sz="1600"/>
            </a:lvl4pPr>
            <a:lvl5pPr marL="1336675" indent="0">
              <a:lnSpc>
                <a:spcPct val="100000"/>
              </a:lnSpc>
              <a:buNone/>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14" name="Date Placeholder 3">
            <a:extLst>
              <a:ext uri="{FF2B5EF4-FFF2-40B4-BE49-F238E27FC236}">
                <a16:creationId xmlns:a16="http://schemas.microsoft.com/office/drawing/2014/main" id="{A32E84F1-B479-4DA5-B79A-E1AAD0184436}"/>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5" name="Slide Number Placeholder 5">
            <a:extLst>
              <a:ext uri="{FF2B5EF4-FFF2-40B4-BE49-F238E27FC236}">
                <a16:creationId xmlns:a16="http://schemas.microsoft.com/office/drawing/2014/main" id="{8DBF1F0F-97EF-4D74-A4D0-217EA478DC08}"/>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12" name="Footer Placeholder 10">
            <a:extLst>
              <a:ext uri="{FF2B5EF4-FFF2-40B4-BE49-F238E27FC236}">
                <a16:creationId xmlns:a16="http://schemas.microsoft.com/office/drawing/2014/main" id="{74C35F04-76D4-4B98-A67F-2CB880FD6A98}"/>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22240063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8895A594-3BD2-D54E-93FD-6F7FCA50C312}"/>
              </a:ext>
            </a:extLst>
          </p:cNvPr>
          <p:cNvSpPr>
            <a:spLocks noGrp="1"/>
          </p:cNvSpPr>
          <p:nvPr>
            <p:ph type="title" hasCustomPrompt="1"/>
          </p:nvPr>
        </p:nvSpPr>
        <p:spPr>
          <a:xfrm>
            <a:off x="668339" y="2835805"/>
            <a:ext cx="10660250" cy="1820862"/>
          </a:xfrm>
          <a:prstGeom prst="rect">
            <a:avLst/>
          </a:prstGeom>
        </p:spPr>
        <p:txBody>
          <a:bodyPr anchor="b" anchorCtr="0">
            <a:noAutofit/>
          </a:bodyPr>
          <a:lstStyle>
            <a:lvl1pPr algn="r">
              <a:defRPr sz="5400">
                <a:solidFill>
                  <a:srgbClr val="4E008E"/>
                </a:solidFill>
              </a:defRPr>
            </a:lvl1pPr>
          </a:lstStyle>
          <a:p>
            <a:r>
              <a:rPr lang="en-US" dirty="0"/>
              <a:t>“Insert </a:t>
            </a:r>
            <a:br>
              <a:rPr lang="en-US" dirty="0"/>
            </a:br>
            <a:r>
              <a:rPr lang="en-US" dirty="0"/>
              <a:t>text here.”</a:t>
            </a:r>
          </a:p>
        </p:txBody>
      </p:sp>
      <p:sp>
        <p:nvSpPr>
          <p:cNvPr id="13" name="Tekstin paikkamerkki 2"/>
          <p:cNvSpPr>
            <a:spLocks noGrp="1"/>
          </p:cNvSpPr>
          <p:nvPr>
            <p:ph type="body" sz="quarter" idx="11" hasCustomPrompt="1"/>
          </p:nvPr>
        </p:nvSpPr>
        <p:spPr>
          <a:xfrm>
            <a:off x="668338" y="4784723"/>
            <a:ext cx="10660062" cy="1440000"/>
          </a:xfrm>
        </p:spPr>
        <p:txBody>
          <a:bodyPr>
            <a:noAutofit/>
          </a:bodyPr>
          <a:lstStyle>
            <a:lvl1pPr marL="0" indent="0" algn="r">
              <a:buFontTx/>
              <a:buNone/>
              <a:defRPr sz="3200">
                <a:solidFill>
                  <a:srgbClr val="4E008E"/>
                </a:solidFill>
              </a:defRPr>
            </a:lvl1pPr>
            <a:lvl2pPr marL="314325" indent="0" algn="r">
              <a:buFontTx/>
              <a:buNone/>
              <a:defRPr/>
            </a:lvl2pPr>
            <a:lvl3pPr marL="671513" indent="0" algn="r">
              <a:buFontTx/>
              <a:buNone/>
              <a:defRPr/>
            </a:lvl3pPr>
            <a:lvl4pPr marL="1027112" indent="0" algn="r">
              <a:buFontTx/>
              <a:buNone/>
              <a:defRPr/>
            </a:lvl4pPr>
            <a:lvl5pPr marL="1336675" indent="0" algn="r">
              <a:buFontTx/>
              <a:buNone/>
              <a:defRPr/>
            </a:lvl5pPr>
          </a:lstStyle>
          <a:p>
            <a:pPr lvl="0"/>
            <a:r>
              <a:rPr lang="fi-FI" dirty="0"/>
              <a:t>– </a:t>
            </a:r>
            <a:r>
              <a:rPr lang="fi-FI" dirty="0" err="1"/>
              <a:t>Firstname</a:t>
            </a:r>
            <a:r>
              <a:rPr lang="fi-FI" dirty="0"/>
              <a:t> </a:t>
            </a:r>
            <a:r>
              <a:rPr lang="fi-FI" dirty="0" err="1"/>
              <a:t>Lastname</a:t>
            </a:r>
            <a:endParaRPr lang="fi-FI" dirty="0"/>
          </a:p>
        </p:txBody>
      </p:sp>
      <p:sp>
        <p:nvSpPr>
          <p:cNvPr id="11" name="Date Placeholder 3">
            <a:extLst>
              <a:ext uri="{FF2B5EF4-FFF2-40B4-BE49-F238E27FC236}">
                <a16:creationId xmlns:a16="http://schemas.microsoft.com/office/drawing/2014/main" id="{2D54C215-BF9C-463D-8116-5E5F873B8321}"/>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4" name="Slide Number Placeholder 5">
            <a:extLst>
              <a:ext uri="{FF2B5EF4-FFF2-40B4-BE49-F238E27FC236}">
                <a16:creationId xmlns:a16="http://schemas.microsoft.com/office/drawing/2014/main" id="{822651F8-67AD-4CA7-B5C5-141B94156E99}"/>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8" name="Footer Placeholder 10">
            <a:extLst>
              <a:ext uri="{FF2B5EF4-FFF2-40B4-BE49-F238E27FC236}">
                <a16:creationId xmlns:a16="http://schemas.microsoft.com/office/drawing/2014/main" id="{D38B48EA-3C26-4DE6-8A6F-BD13DFD31C46}"/>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350049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 white">
    <p:spTree>
      <p:nvGrpSpPr>
        <p:cNvPr id="1" name=""/>
        <p:cNvGrpSpPr/>
        <p:nvPr/>
      </p:nvGrpSpPr>
      <p:grpSpPr>
        <a:xfrm>
          <a:off x="0" y="0"/>
          <a:ext cx="0" cy="0"/>
          <a:chOff x="0" y="0"/>
          <a:chExt cx="0" cy="0"/>
        </a:xfrm>
      </p:grpSpPr>
      <p:sp>
        <p:nvSpPr>
          <p:cNvPr id="2" name="Title 1"/>
          <p:cNvSpPr>
            <a:spLocks noGrp="1"/>
          </p:cNvSpPr>
          <p:nvPr>
            <p:ph type="ctrTitle"/>
          </p:nvPr>
        </p:nvSpPr>
        <p:spPr>
          <a:xfrm>
            <a:off x="550863" y="2757600"/>
            <a:ext cx="11090275" cy="1440000"/>
          </a:xfrm>
          <a:prstGeom prst="rect">
            <a:avLst/>
          </a:prstGeom>
        </p:spPr>
        <p:txBody>
          <a:bodyPr anchor="b">
            <a:noAutofit/>
          </a:bodyPr>
          <a:lstStyle>
            <a:lvl1pPr algn="ctr">
              <a:defRPr sz="5400">
                <a:solidFill>
                  <a:srgbClr val="4E008E"/>
                </a:solidFill>
              </a:defRPr>
            </a:lvl1pPr>
          </a:lstStyle>
          <a:p>
            <a:r>
              <a:rPr lang="en-US"/>
              <a:t>Click to edit Master title style</a:t>
            </a:r>
            <a:endParaRPr lang="en-US" dirty="0"/>
          </a:p>
        </p:txBody>
      </p:sp>
      <p:sp>
        <p:nvSpPr>
          <p:cNvPr id="3" name="Subtitle 2"/>
          <p:cNvSpPr>
            <a:spLocks noGrp="1"/>
          </p:cNvSpPr>
          <p:nvPr>
            <p:ph type="subTitle" idx="1"/>
          </p:nvPr>
        </p:nvSpPr>
        <p:spPr>
          <a:xfrm>
            <a:off x="557589" y="4435200"/>
            <a:ext cx="11083550" cy="1440000"/>
          </a:xfrm>
        </p:spPr>
        <p:txBody>
          <a:bodyPr>
            <a:noAutofit/>
          </a:bodyPr>
          <a:lstStyle>
            <a:lvl1pPr marL="0" indent="0" algn="ctr">
              <a:buNone/>
              <a:defRPr sz="3200">
                <a:solidFill>
                  <a:srgbClr val="4E008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Footer Placeholder 10">
            <a:extLst>
              <a:ext uri="{FF2B5EF4-FFF2-40B4-BE49-F238E27FC236}">
                <a16:creationId xmlns:a16="http://schemas.microsoft.com/office/drawing/2014/main" id="{B2D621D0-61E7-E946-BBC9-24D91EEA5E2F}"/>
              </a:ext>
            </a:extLst>
          </p:cNvPr>
          <p:cNvSpPr>
            <a:spLocks noGrp="1"/>
          </p:cNvSpPr>
          <p:nvPr>
            <p:ph type="ftr" sz="quarter" idx="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
        <p:nvSpPr>
          <p:cNvPr id="8" name="Date Placeholder 3">
            <a:extLst>
              <a:ext uri="{FF2B5EF4-FFF2-40B4-BE49-F238E27FC236}">
                <a16:creationId xmlns:a16="http://schemas.microsoft.com/office/drawing/2014/main" id="{38BB0235-0F5A-40FA-B663-F054FD106CF2}"/>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9" name="Slide Number Placeholder 5">
            <a:extLst>
              <a:ext uri="{FF2B5EF4-FFF2-40B4-BE49-F238E27FC236}">
                <a16:creationId xmlns:a16="http://schemas.microsoft.com/office/drawing/2014/main" id="{BE0BDB65-6D51-44F4-970C-428F139C630D}"/>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Tree>
    <p:extLst>
      <p:ext uri="{BB962C8B-B14F-4D97-AF65-F5344CB8AC3E}">
        <p14:creationId xmlns:p14="http://schemas.microsoft.com/office/powerpoint/2010/main" val="3181463487"/>
      </p:ext>
    </p:extLst>
  </p:cSld>
  <p:clrMapOvr>
    <a:masterClrMapping/>
  </p:clrMapOvr>
  <p:extLst>
    <p:ext uri="{DCECCB84-F9BA-43D5-87BE-67443E8EF086}">
      <p15:sldGuideLst xmlns:p15="http://schemas.microsoft.com/office/powerpoint/2012/main">
        <p15:guide id="1" orient="horz" pos="73">
          <p15:clr>
            <a:srgbClr val="FBAE40"/>
          </p15:clr>
        </p15:guide>
        <p15:guide id="2" pos="75">
          <p15:clr>
            <a:srgbClr val="FBAE40"/>
          </p15:clr>
        </p15:guide>
        <p15:guide id="3" pos="7605">
          <p15:clr>
            <a:srgbClr val="FBAE40"/>
          </p15:clr>
        </p15:guide>
        <p15:guide id="4" orient="horz" pos="4247">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 purple">
    <p:spTree>
      <p:nvGrpSpPr>
        <p:cNvPr id="1" name=""/>
        <p:cNvGrpSpPr/>
        <p:nvPr/>
      </p:nvGrpSpPr>
      <p:grpSpPr>
        <a:xfrm>
          <a:off x="0" y="0"/>
          <a:ext cx="0" cy="0"/>
          <a:chOff x="0" y="0"/>
          <a:chExt cx="0" cy="0"/>
        </a:xfrm>
      </p:grpSpPr>
      <p:sp>
        <p:nvSpPr>
          <p:cNvPr id="9" name="Rectangle 7">
            <a:extLst>
              <a:ext uri="{FF2B5EF4-FFF2-40B4-BE49-F238E27FC236}">
                <a16:creationId xmlns:a16="http://schemas.microsoft.com/office/drawing/2014/main" id="{CFF25AA6-74E4-4FDC-97D1-348B884E4510}"/>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11" name="Title 1"/>
          <p:cNvSpPr>
            <a:spLocks noGrp="1"/>
          </p:cNvSpPr>
          <p:nvPr>
            <p:ph type="title" hasCustomPrompt="1"/>
          </p:nvPr>
        </p:nvSpPr>
        <p:spPr>
          <a:xfrm>
            <a:off x="802266" y="2683405"/>
            <a:ext cx="10660250" cy="1820862"/>
          </a:xfrm>
          <a:prstGeom prst="rect">
            <a:avLst/>
          </a:prstGeom>
        </p:spPr>
        <p:txBody>
          <a:bodyPr>
            <a:noAutofit/>
          </a:bodyPr>
          <a:lstStyle>
            <a:lvl1pPr algn="r">
              <a:defRPr sz="5400">
                <a:solidFill>
                  <a:schemeClr val="bg1"/>
                </a:solidFill>
              </a:defRPr>
            </a:lvl1pPr>
          </a:lstStyle>
          <a:p>
            <a:r>
              <a:rPr lang="en-US" dirty="0"/>
              <a:t>“Insert </a:t>
            </a:r>
            <a:br>
              <a:rPr lang="en-US" dirty="0"/>
            </a:br>
            <a:r>
              <a:rPr lang="en-US" dirty="0"/>
              <a:t>text here.”</a:t>
            </a:r>
          </a:p>
        </p:txBody>
      </p:sp>
      <p:sp>
        <p:nvSpPr>
          <p:cNvPr id="12" name="Tekstin paikkamerkki 13"/>
          <p:cNvSpPr>
            <a:spLocks noGrp="1"/>
          </p:cNvSpPr>
          <p:nvPr>
            <p:ph type="body" sz="quarter" idx="12" hasCustomPrompt="1"/>
          </p:nvPr>
        </p:nvSpPr>
        <p:spPr>
          <a:xfrm>
            <a:off x="802266" y="4606387"/>
            <a:ext cx="10644349" cy="1440000"/>
          </a:xfrm>
        </p:spPr>
        <p:txBody>
          <a:bodyPr>
            <a:noAutofit/>
          </a:bodyPr>
          <a:lstStyle>
            <a:lvl1pPr marL="0" indent="0" algn="r">
              <a:buFontTx/>
              <a:buNone/>
              <a:defRPr sz="3200">
                <a:solidFill>
                  <a:schemeClr val="bg1"/>
                </a:solidFill>
              </a:defRPr>
            </a:lvl1pPr>
            <a:lvl2pPr marL="314325" indent="0">
              <a:buFontTx/>
              <a:buNone/>
              <a:defRPr>
                <a:solidFill>
                  <a:schemeClr val="bg1"/>
                </a:solidFill>
              </a:defRPr>
            </a:lvl2pPr>
            <a:lvl3pPr marL="671513" indent="0">
              <a:buFontTx/>
              <a:buNone/>
              <a:defRPr>
                <a:solidFill>
                  <a:schemeClr val="bg1"/>
                </a:solidFill>
              </a:defRPr>
            </a:lvl3pPr>
            <a:lvl4pPr marL="1027112" indent="0">
              <a:buFontTx/>
              <a:buNone/>
              <a:defRPr>
                <a:solidFill>
                  <a:schemeClr val="bg1"/>
                </a:solidFill>
              </a:defRPr>
            </a:lvl4pPr>
            <a:lvl5pPr marL="1336675" indent="0">
              <a:buFontTx/>
              <a:buNone/>
              <a:defRPr>
                <a:solidFill>
                  <a:schemeClr val="bg1"/>
                </a:solidFill>
              </a:defRPr>
            </a:lvl5pPr>
          </a:lstStyle>
          <a:p>
            <a:pPr algn="r"/>
            <a:r>
              <a:rPr lang="fi-FI" dirty="0">
                <a:solidFill>
                  <a:schemeClr val="bg1"/>
                </a:solidFill>
              </a:rPr>
              <a:t>– </a:t>
            </a:r>
            <a:r>
              <a:rPr lang="fi-FI" dirty="0" err="1">
                <a:solidFill>
                  <a:schemeClr val="bg1"/>
                </a:solidFill>
              </a:rPr>
              <a:t>Firstname</a:t>
            </a:r>
            <a:r>
              <a:rPr lang="fi-FI" dirty="0">
                <a:solidFill>
                  <a:schemeClr val="bg1"/>
                </a:solidFill>
              </a:rPr>
              <a:t> </a:t>
            </a:r>
            <a:r>
              <a:rPr lang="fi-FI" dirty="0" err="1">
                <a:solidFill>
                  <a:schemeClr val="bg1"/>
                </a:solidFill>
              </a:rPr>
              <a:t>Lastname</a:t>
            </a:r>
            <a:endParaRPr lang="fi-FI" dirty="0">
              <a:solidFill>
                <a:schemeClr val="bg1"/>
              </a:solidFill>
            </a:endParaRPr>
          </a:p>
        </p:txBody>
      </p:sp>
      <p:sp>
        <p:nvSpPr>
          <p:cNvPr id="13" name="Footer Placeholder 4">
            <a:extLst>
              <a:ext uri="{FF2B5EF4-FFF2-40B4-BE49-F238E27FC236}">
                <a16:creationId xmlns:a16="http://schemas.microsoft.com/office/drawing/2014/main" id="{D4DAC962-BCA0-4E26-A90A-EC7C6038D1A4}"/>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4" name="Date Placeholder 3">
            <a:extLst>
              <a:ext uri="{FF2B5EF4-FFF2-40B4-BE49-F238E27FC236}">
                <a16:creationId xmlns:a16="http://schemas.microsoft.com/office/drawing/2014/main" id="{7B84C95F-B250-4250-A075-AEF10367FC22}"/>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5" name="Slide Number Placeholder 5">
            <a:extLst>
              <a:ext uri="{FF2B5EF4-FFF2-40B4-BE49-F238E27FC236}">
                <a16:creationId xmlns:a16="http://schemas.microsoft.com/office/drawing/2014/main" id="{026F114B-97C9-4F70-8E58-1AFA5B8E3A2F}"/>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27042312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resenter - whit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DB2510EA-1654-E84D-A789-CFF2920E002A}"/>
              </a:ext>
              <a:ext uri="{C183D7F6-B498-43B3-948B-1728B52AA6E4}">
                <adec:decorative xmlns:adec="http://schemas.microsoft.com/office/drawing/2017/decorative" val="1"/>
              </a:ext>
            </a:extLst>
          </p:cNvPr>
          <p:cNvSpPr/>
          <p:nvPr userDrawn="1"/>
        </p:nvSpPr>
        <p:spPr>
          <a:xfrm>
            <a:off x="277978" y="636422"/>
            <a:ext cx="11914022" cy="6221578"/>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7" name="Rectangle 6">
            <a:extLst>
              <a:ext uri="{FF2B5EF4-FFF2-40B4-BE49-F238E27FC236}">
                <a16:creationId xmlns:a16="http://schemas.microsoft.com/office/drawing/2014/main" id="{53B9B4DE-33B9-0041-8077-678234364330}"/>
              </a:ext>
              <a:ext uri="{C183D7F6-B498-43B3-948B-1728B52AA6E4}">
                <adec:decorative xmlns:adec="http://schemas.microsoft.com/office/drawing/2017/decorative" val="1"/>
              </a:ext>
            </a:extLst>
          </p:cNvPr>
          <p:cNvSpPr/>
          <p:nvPr userDrawn="1"/>
        </p:nvSpPr>
        <p:spPr>
          <a:xfrm>
            <a:off x="1093510" y="1569142"/>
            <a:ext cx="9690754" cy="4060706"/>
          </a:xfrm>
          <a:prstGeom prst="rect">
            <a:avLst/>
          </a:prstGeom>
          <a:solidFill>
            <a:schemeClr val="bg1"/>
          </a:solidFill>
          <a:ln>
            <a:noFill/>
          </a:ln>
          <a:effectLst>
            <a:outerShdw blurRad="190500" dist="38100" dir="2700000" sx="74000" sy="74000" algn="tl"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fi-FI">
              <a:solidFill>
                <a:schemeClr val="tx1">
                  <a:lumMod val="60000"/>
                  <a:lumOff val="40000"/>
                </a:schemeClr>
              </a:solidFill>
            </a:endParaRPr>
          </a:p>
        </p:txBody>
      </p:sp>
      <p:sp>
        <p:nvSpPr>
          <p:cNvPr id="9" name="Picture Placeholder 8">
            <a:extLst>
              <a:ext uri="{FF2B5EF4-FFF2-40B4-BE49-F238E27FC236}">
                <a16:creationId xmlns:a16="http://schemas.microsoft.com/office/drawing/2014/main" id="{933A1E0F-9E5E-9745-BEF2-2CE041671C63}"/>
              </a:ext>
              <a:ext uri="{C183D7F6-B498-43B3-948B-1728B52AA6E4}">
                <adec:decorative xmlns:adec="http://schemas.microsoft.com/office/drawing/2017/decorative" val="0"/>
              </a:ext>
            </a:extLst>
          </p:cNvPr>
          <p:cNvSpPr>
            <a:spLocks noGrp="1"/>
          </p:cNvSpPr>
          <p:nvPr>
            <p:ph type="pic" sz="quarter" idx="14"/>
          </p:nvPr>
        </p:nvSpPr>
        <p:spPr>
          <a:xfrm>
            <a:off x="8663233" y="1883432"/>
            <a:ext cx="2401642" cy="3424232"/>
          </a:xfrm>
          <a:solidFill>
            <a:srgbClr val="7DCDBE"/>
          </a:solidFill>
        </p:spPr>
        <p:txBody>
          <a:bodyPr/>
          <a:lstStyle>
            <a:lvl1pPr marL="0" indent="0" algn="ctr">
              <a:buNone/>
              <a:defRPr>
                <a:solidFill>
                  <a:schemeClr val="tx1"/>
                </a:solidFill>
              </a:defRPr>
            </a:lvl1pPr>
          </a:lstStyle>
          <a:p>
            <a:r>
              <a:rPr lang="en-US"/>
              <a:t>Click icon to add picture</a:t>
            </a:r>
            <a:endParaRPr lang="en-US" dirty="0"/>
          </a:p>
        </p:txBody>
      </p:sp>
      <p:sp>
        <p:nvSpPr>
          <p:cNvPr id="10" name="Text Placeholder 2">
            <a:extLst>
              <a:ext uri="{FF2B5EF4-FFF2-40B4-BE49-F238E27FC236}">
                <a16:creationId xmlns:a16="http://schemas.microsoft.com/office/drawing/2014/main" id="{BDD4BC1B-C1D1-4F41-B9B7-335D450148A5}"/>
              </a:ext>
            </a:extLst>
          </p:cNvPr>
          <p:cNvSpPr>
            <a:spLocks noGrp="1"/>
          </p:cNvSpPr>
          <p:nvPr>
            <p:ph type="body" idx="1" hasCustomPrompt="1"/>
          </p:nvPr>
        </p:nvSpPr>
        <p:spPr>
          <a:xfrm>
            <a:off x="1502126" y="1569143"/>
            <a:ext cx="6827907" cy="816758"/>
          </a:xfrm>
        </p:spPr>
        <p:txBody>
          <a:bodyPr anchor="b" anchorCtr="0">
            <a:noAutofit/>
          </a:bodyPr>
          <a:lstStyle>
            <a:lvl1pPr marL="0" indent="0">
              <a:buNone/>
              <a:defRPr sz="3200" b="1">
                <a:solidFill>
                  <a:srgbClr val="4E008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a:t>Firstname</a:t>
            </a:r>
            <a:r>
              <a:rPr lang="en-US" dirty="0"/>
              <a:t> </a:t>
            </a:r>
            <a:r>
              <a:rPr lang="en-US" dirty="0" err="1"/>
              <a:t>Lastname</a:t>
            </a:r>
            <a:endParaRPr lang="en-US" dirty="0"/>
          </a:p>
        </p:txBody>
      </p:sp>
      <p:sp>
        <p:nvSpPr>
          <p:cNvPr id="11" name="Content Placeholder 3">
            <a:extLst>
              <a:ext uri="{FF2B5EF4-FFF2-40B4-BE49-F238E27FC236}">
                <a16:creationId xmlns:a16="http://schemas.microsoft.com/office/drawing/2014/main" id="{A2938A8D-D773-5142-92B9-89D818060D6F}"/>
              </a:ext>
            </a:extLst>
          </p:cNvPr>
          <p:cNvSpPr>
            <a:spLocks noGrp="1"/>
          </p:cNvSpPr>
          <p:nvPr>
            <p:ph sz="half" idx="2" hasCustomPrompt="1"/>
          </p:nvPr>
        </p:nvSpPr>
        <p:spPr>
          <a:xfrm>
            <a:off x="1502130" y="2385899"/>
            <a:ext cx="6827904" cy="365134"/>
          </a:xfrm>
        </p:spPr>
        <p:txBody>
          <a:bodyPr>
            <a:noAutofit/>
          </a:bodyPr>
          <a:lstStyle>
            <a:lvl1pPr marL="0" indent="0" algn="l">
              <a:buNone/>
              <a:defRPr sz="2400">
                <a:solidFill>
                  <a:srgbClr val="7DCDBE"/>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Title</a:t>
            </a:r>
          </a:p>
        </p:txBody>
      </p:sp>
      <p:cxnSp>
        <p:nvCxnSpPr>
          <p:cNvPr id="17" name="Straight Connector 16">
            <a:extLst>
              <a:ext uri="{FF2B5EF4-FFF2-40B4-BE49-F238E27FC236}">
                <a16:creationId xmlns:a16="http://schemas.microsoft.com/office/drawing/2014/main" id="{CA126850-0A2D-214C-8173-B9D9A2BCD6CD}"/>
              </a:ext>
            </a:extLst>
          </p:cNvPr>
          <p:cNvCxnSpPr/>
          <p:nvPr userDrawn="1"/>
        </p:nvCxnSpPr>
        <p:spPr>
          <a:xfrm>
            <a:off x="4868747" y="2984293"/>
            <a:ext cx="0" cy="2319489"/>
          </a:xfrm>
          <a:prstGeom prst="line">
            <a:avLst/>
          </a:prstGeom>
          <a:ln w="3175">
            <a:solidFill>
              <a:srgbClr val="4E008E"/>
            </a:solidFill>
          </a:ln>
        </p:spPr>
        <p:style>
          <a:lnRef idx="1">
            <a:schemeClr val="accent1"/>
          </a:lnRef>
          <a:fillRef idx="0">
            <a:schemeClr val="accent1"/>
          </a:fillRef>
          <a:effectRef idx="0">
            <a:schemeClr val="accent1"/>
          </a:effectRef>
          <a:fontRef idx="minor">
            <a:schemeClr val="tx1"/>
          </a:fontRef>
        </p:style>
      </p:cxnSp>
      <p:sp>
        <p:nvSpPr>
          <p:cNvPr id="19" name="Text Placeholder 18">
            <a:extLst>
              <a:ext uri="{FF2B5EF4-FFF2-40B4-BE49-F238E27FC236}">
                <a16:creationId xmlns:a16="http://schemas.microsoft.com/office/drawing/2014/main" id="{B09D0D4C-BB57-D348-99EE-61BD94E3A565}"/>
              </a:ext>
            </a:extLst>
          </p:cNvPr>
          <p:cNvSpPr>
            <a:spLocks noGrp="1"/>
          </p:cNvSpPr>
          <p:nvPr>
            <p:ph type="body" sz="quarter" idx="17"/>
          </p:nvPr>
        </p:nvSpPr>
        <p:spPr>
          <a:xfrm>
            <a:off x="1502127" y="2915308"/>
            <a:ext cx="3183740" cy="2392356"/>
          </a:xfrm>
        </p:spPr>
        <p:txBody>
          <a:bodyPr>
            <a:noAutofit/>
          </a:bodyPr>
          <a:lstStyle>
            <a:lvl1pPr marL="0" indent="0">
              <a:lnSpc>
                <a:spcPct val="100000"/>
              </a:lnSpc>
              <a:buNone/>
              <a:defRPr sz="2000"/>
            </a:lvl1pPr>
            <a:lvl2pPr marL="314325" indent="0">
              <a:lnSpc>
                <a:spcPct val="100000"/>
              </a:lnSpc>
              <a:buNone/>
              <a:defRPr sz="2000"/>
            </a:lvl2pPr>
            <a:lvl3pPr marL="671513" indent="0">
              <a:lnSpc>
                <a:spcPct val="100000"/>
              </a:lnSpc>
              <a:buNone/>
              <a:defRPr sz="2000"/>
            </a:lvl3pPr>
            <a:lvl4pPr marL="1027112" indent="0">
              <a:lnSpc>
                <a:spcPct val="100000"/>
              </a:lnSpc>
              <a:buNone/>
              <a:defRPr sz="2000"/>
            </a:lvl4pPr>
            <a:lvl5pPr marL="1336675" indent="0">
              <a:lnSpc>
                <a:spcPct val="100000"/>
              </a:lnSpc>
              <a:buNone/>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20" name="Text Placeholder 18">
            <a:extLst>
              <a:ext uri="{FF2B5EF4-FFF2-40B4-BE49-F238E27FC236}">
                <a16:creationId xmlns:a16="http://schemas.microsoft.com/office/drawing/2014/main" id="{282D1424-0632-DE42-8831-FEFEDCC90799}"/>
              </a:ext>
            </a:extLst>
          </p:cNvPr>
          <p:cNvSpPr>
            <a:spLocks noGrp="1"/>
          </p:cNvSpPr>
          <p:nvPr>
            <p:ph type="body" sz="quarter" idx="18"/>
          </p:nvPr>
        </p:nvSpPr>
        <p:spPr>
          <a:xfrm>
            <a:off x="5146294" y="2914199"/>
            <a:ext cx="3183740" cy="2393505"/>
          </a:xfrm>
        </p:spPr>
        <p:txBody>
          <a:bodyPr>
            <a:noAutofit/>
          </a:bodyPr>
          <a:lstStyle>
            <a:lvl1pPr marL="0" indent="0">
              <a:lnSpc>
                <a:spcPct val="100000"/>
              </a:lnSpc>
              <a:buNone/>
              <a:defRPr sz="2000"/>
            </a:lvl1pPr>
            <a:lvl2pPr marL="314325" indent="0">
              <a:lnSpc>
                <a:spcPct val="100000"/>
              </a:lnSpc>
              <a:buNone/>
              <a:defRPr sz="2000"/>
            </a:lvl2pPr>
            <a:lvl3pPr marL="671513" indent="0">
              <a:lnSpc>
                <a:spcPct val="100000"/>
              </a:lnSpc>
              <a:buNone/>
              <a:defRPr sz="2000"/>
            </a:lvl3pPr>
            <a:lvl4pPr marL="1027112" indent="0">
              <a:lnSpc>
                <a:spcPct val="100000"/>
              </a:lnSpc>
              <a:buNone/>
              <a:defRPr sz="2000"/>
            </a:lvl4pPr>
            <a:lvl5pPr marL="1336675" indent="0">
              <a:lnSpc>
                <a:spcPct val="100000"/>
              </a:lnSpc>
              <a:buFont typeface="Arial" panose="020B0604020202020204" pitchFamily="34" charset="0"/>
              <a:buNone/>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15" name="Date Placeholder 3">
            <a:extLst>
              <a:ext uri="{FF2B5EF4-FFF2-40B4-BE49-F238E27FC236}">
                <a16:creationId xmlns:a16="http://schemas.microsoft.com/office/drawing/2014/main" id="{266ED82B-11B6-41FE-87C7-2B5722E38F87}"/>
              </a:ext>
            </a:extLst>
          </p:cNvPr>
          <p:cNvSpPr>
            <a:spLocks noGrp="1"/>
          </p:cNvSpPr>
          <p:nvPr>
            <p:ph type="dt" sz="half" idx="19"/>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8" name="Slide Number Placeholder 5">
            <a:extLst>
              <a:ext uri="{FF2B5EF4-FFF2-40B4-BE49-F238E27FC236}">
                <a16:creationId xmlns:a16="http://schemas.microsoft.com/office/drawing/2014/main" id="{E69F5273-5630-41AF-BBE6-A465425B113E}"/>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13" name="Footer Placeholder 10">
            <a:extLst>
              <a:ext uri="{FF2B5EF4-FFF2-40B4-BE49-F238E27FC236}">
                <a16:creationId xmlns:a16="http://schemas.microsoft.com/office/drawing/2014/main" id="{9A05E985-5042-48F0-9519-B76D1E940482}"/>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776896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ig picture - whit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A96305A-4729-C241-80A5-A3957FB9DF29}"/>
              </a:ext>
              <a:ext uri="{C183D7F6-B498-43B3-948B-1728B52AA6E4}">
                <adec:decorative xmlns:adec="http://schemas.microsoft.com/office/drawing/2017/decorative" val="1"/>
              </a:ext>
            </a:extLst>
          </p:cNvPr>
          <p:cNvSpPr>
            <a:spLocks noGrp="1"/>
          </p:cNvSpPr>
          <p:nvPr>
            <p:ph type="pic" sz="quarter" idx="13"/>
          </p:nvPr>
        </p:nvSpPr>
        <p:spPr>
          <a:xfrm>
            <a:off x="299923" y="628650"/>
            <a:ext cx="11892077" cy="6229350"/>
          </a:xfrm>
        </p:spPr>
        <p:txBody>
          <a:bodyPr/>
          <a:lstStyle>
            <a:lvl1pPr marL="0" indent="0" algn="ctr">
              <a:buNone/>
              <a:defRPr/>
            </a:lvl1pPr>
          </a:lstStyle>
          <a:p>
            <a:r>
              <a:rPr lang="en-US"/>
              <a:t>Click icon to add picture</a:t>
            </a:r>
            <a:endParaRPr lang="en-US" dirty="0"/>
          </a:p>
        </p:txBody>
      </p:sp>
      <p:sp>
        <p:nvSpPr>
          <p:cNvPr id="7" name="Date Placeholder 3">
            <a:extLst>
              <a:ext uri="{FF2B5EF4-FFF2-40B4-BE49-F238E27FC236}">
                <a16:creationId xmlns:a16="http://schemas.microsoft.com/office/drawing/2014/main" id="{72AACA4F-50A2-4213-AE5B-26622BDBF93E}"/>
              </a:ext>
            </a:extLst>
          </p:cNvPr>
          <p:cNvSpPr>
            <a:spLocks noGrp="1"/>
          </p:cNvSpPr>
          <p:nvPr>
            <p:ph type="dt" sz="half" idx="19"/>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9" name="Slide Number Placeholder 5">
            <a:extLst>
              <a:ext uri="{FF2B5EF4-FFF2-40B4-BE49-F238E27FC236}">
                <a16:creationId xmlns:a16="http://schemas.microsoft.com/office/drawing/2014/main" id="{79179ABD-0CDD-4487-ADD9-0679BFCE26AE}"/>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10" name="Footer Placeholder 10">
            <a:extLst>
              <a:ext uri="{FF2B5EF4-FFF2-40B4-BE49-F238E27FC236}">
                <a16:creationId xmlns:a16="http://schemas.microsoft.com/office/drawing/2014/main" id="{0BCA9A8C-35F5-4107-B91B-A52435FB7E95}"/>
              </a:ext>
            </a:extLst>
          </p:cNvPr>
          <p:cNvSpPr>
            <a:spLocks noGrp="1"/>
          </p:cNvSpPr>
          <p:nvPr>
            <p:ph type="ftr" sz="quarter" idx="20"/>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Tree>
    <p:extLst>
      <p:ext uri="{BB962C8B-B14F-4D97-AF65-F5344CB8AC3E}">
        <p14:creationId xmlns:p14="http://schemas.microsoft.com/office/powerpoint/2010/main" val="3733392987"/>
      </p:ext>
    </p:extLst>
  </p:cSld>
  <p:clrMapOvr>
    <a:masterClrMapping/>
  </p:clrMapOvr>
  <p:extLst>
    <p:ext uri="{DCECCB84-F9BA-43D5-87BE-67443E8EF086}">
      <p15:sldGuideLst xmlns:p15="http://schemas.microsoft.com/office/powerpoint/2012/main">
        <p15:guide id="1" orient="horz" pos="73">
          <p15:clr>
            <a:srgbClr val="FBAE40"/>
          </p15:clr>
        </p15:guide>
        <p15:guide id="2" pos="75">
          <p15:clr>
            <a:srgbClr val="FBAE40"/>
          </p15:clr>
        </p15:guide>
        <p15:guide id="3" pos="7605">
          <p15:clr>
            <a:srgbClr val="FBAE40"/>
          </p15:clr>
        </p15:guide>
        <p15:guide id="4" orient="horz" pos="4247">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ing FI - purple">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40D9D56B-380E-41B8-9315-ED5CBC9E42C4}"/>
              </a:ext>
              <a:ext uri="{C183D7F6-B498-43B3-948B-1728B52AA6E4}">
                <adec:decorative xmlns:adec="http://schemas.microsoft.com/office/drawing/2017/decorative" val="1"/>
              </a:ext>
            </a:extLst>
          </p:cNvPr>
          <p:cNvSpPr/>
          <p:nvPr userDrawn="1"/>
        </p:nvSpPr>
        <p:spPr>
          <a:xfrm>
            <a:off x="2" y="0"/>
            <a:ext cx="12191998" cy="6858000"/>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schemeClr val="tx1">
                  <a:lumMod val="60000"/>
                  <a:lumOff val="40000"/>
                </a:schemeClr>
              </a:solidFill>
            </a:endParaRPr>
          </a:p>
        </p:txBody>
      </p:sp>
      <p:pic>
        <p:nvPicPr>
          <p:cNvPr id="7" name="Kuva 6">
            <a:extLst>
              <a:ext uri="{FF2B5EF4-FFF2-40B4-BE49-F238E27FC236}">
                <a16:creationId xmlns:a16="http://schemas.microsoft.com/office/drawing/2014/main" id="{074A7632-0B5B-4DF2-9411-9E0ADFA0617B}"/>
              </a:ext>
            </a:extLst>
          </p:cNvPr>
          <p:cNvPicPr>
            <a:picLocks noChangeAspect="1"/>
          </p:cNvPicPr>
          <p:nvPr userDrawn="1"/>
        </p:nvPicPr>
        <p:blipFill>
          <a:blip r:embed="rId2"/>
          <a:stretch>
            <a:fillRect/>
          </a:stretch>
        </p:blipFill>
        <p:spPr>
          <a:xfrm>
            <a:off x="3016714" y="1879326"/>
            <a:ext cx="2225901" cy="3114035"/>
          </a:xfrm>
          <a:prstGeom prst="rect">
            <a:avLst/>
          </a:prstGeom>
        </p:spPr>
      </p:pic>
      <p:sp>
        <p:nvSpPr>
          <p:cNvPr id="8" name="Tekstiruutu 7">
            <a:extLst>
              <a:ext uri="{FF2B5EF4-FFF2-40B4-BE49-F238E27FC236}">
                <a16:creationId xmlns:a16="http://schemas.microsoft.com/office/drawing/2014/main" id="{A93BB476-CD94-4029-8F95-5AE34712627B}"/>
              </a:ext>
            </a:extLst>
          </p:cNvPr>
          <p:cNvSpPr txBox="1"/>
          <p:nvPr userDrawn="1"/>
        </p:nvSpPr>
        <p:spPr>
          <a:xfrm>
            <a:off x="5794795" y="3202211"/>
            <a:ext cx="3758780" cy="1477328"/>
          </a:xfrm>
          <a:prstGeom prst="rect">
            <a:avLst/>
          </a:prstGeom>
          <a:noFill/>
        </p:spPr>
        <p:txBody>
          <a:bodyPr wrap="square" rtlCol="0" anchor="b" anchorCtr="0">
            <a:spAutoFit/>
          </a:bodyPr>
          <a:lstStyle/>
          <a:p>
            <a:pPr>
              <a:lnSpc>
                <a:spcPts val="5400"/>
              </a:lnSpc>
            </a:pPr>
            <a:r>
              <a:rPr lang="fi-FI" sz="5600" b="1" dirty="0">
                <a:solidFill>
                  <a:schemeClr val="bg1"/>
                </a:solidFill>
              </a:rPr>
              <a:t>Ihminen</a:t>
            </a:r>
          </a:p>
          <a:p>
            <a:pPr>
              <a:lnSpc>
                <a:spcPts val="5400"/>
              </a:lnSpc>
            </a:pPr>
            <a:r>
              <a:rPr lang="fi-FI" sz="5600" b="1" dirty="0">
                <a:solidFill>
                  <a:schemeClr val="bg1"/>
                </a:solidFill>
              </a:rPr>
              <a:t>ratkaisee.</a:t>
            </a:r>
            <a:endParaRPr lang="en-GB" sz="5600" b="1" dirty="0">
              <a:solidFill>
                <a:schemeClr val="bg1"/>
              </a:solidFill>
            </a:endParaRPr>
          </a:p>
        </p:txBody>
      </p:sp>
    </p:spTree>
    <p:extLst>
      <p:ext uri="{BB962C8B-B14F-4D97-AF65-F5344CB8AC3E}">
        <p14:creationId xmlns:p14="http://schemas.microsoft.com/office/powerpoint/2010/main" val="3273493721"/>
      </p:ext>
    </p:extLst>
  </p:cSld>
  <p:clrMapOvr>
    <a:masterClrMapping/>
  </p:clrMapOvr>
  <p:extLst>
    <p:ext uri="{DCECCB84-F9BA-43D5-87BE-67443E8EF086}">
      <p15:sldGuideLst xmlns:p15="http://schemas.microsoft.com/office/powerpoint/2012/main">
        <p15:guide id="1" orient="horz" pos="73">
          <p15:clr>
            <a:srgbClr val="FBAE40"/>
          </p15:clr>
        </p15:guide>
        <p15:guide id="2" pos="75">
          <p15:clr>
            <a:srgbClr val="FBAE40"/>
          </p15:clr>
        </p15:guide>
        <p15:guide id="3" pos="7605">
          <p15:clr>
            <a:srgbClr val="FBAE40"/>
          </p15:clr>
        </p15:guide>
        <p15:guide id="4" orient="horz" pos="4247">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white">
    <p:spTree>
      <p:nvGrpSpPr>
        <p:cNvPr id="1" name=""/>
        <p:cNvGrpSpPr/>
        <p:nvPr/>
      </p:nvGrpSpPr>
      <p:grpSpPr>
        <a:xfrm>
          <a:off x="0" y="0"/>
          <a:ext cx="0" cy="0"/>
          <a:chOff x="0" y="0"/>
          <a:chExt cx="0" cy="0"/>
        </a:xfrm>
      </p:grpSpPr>
      <p:sp>
        <p:nvSpPr>
          <p:cNvPr id="2" name="Title 1"/>
          <p:cNvSpPr>
            <a:spLocks noGrp="1"/>
          </p:cNvSpPr>
          <p:nvPr>
            <p:ph type="title"/>
          </p:nvPr>
        </p:nvSpPr>
        <p:spPr>
          <a:xfrm>
            <a:off x="410400" y="911723"/>
            <a:ext cx="10515600" cy="64561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10400" y="1707297"/>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10">
            <a:extLst>
              <a:ext uri="{FF2B5EF4-FFF2-40B4-BE49-F238E27FC236}">
                <a16:creationId xmlns:a16="http://schemas.microsoft.com/office/drawing/2014/main" id="{3405FCAB-7A18-034B-9743-CFD67A11D41C}"/>
              </a:ext>
            </a:extLst>
          </p:cNvPr>
          <p:cNvSpPr>
            <a:spLocks noGrp="1"/>
          </p:cNvSpPr>
          <p:nvPr>
            <p:ph type="ftr" sz="quarter" idx="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
        <p:nvSpPr>
          <p:cNvPr id="9" name="Date Placeholder 3">
            <a:extLst>
              <a:ext uri="{FF2B5EF4-FFF2-40B4-BE49-F238E27FC236}">
                <a16:creationId xmlns:a16="http://schemas.microsoft.com/office/drawing/2014/main" id="{9EC2DD84-1BF6-4E3C-BCC3-08913B1A4537}"/>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0" name="Slide Number Placeholder 5">
            <a:extLst>
              <a:ext uri="{FF2B5EF4-FFF2-40B4-BE49-F238E27FC236}">
                <a16:creationId xmlns:a16="http://schemas.microsoft.com/office/drawing/2014/main" id="{36B2755C-0223-4E55-9084-FF6941279518}"/>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Tree>
    <p:extLst>
      <p:ext uri="{BB962C8B-B14F-4D97-AF65-F5344CB8AC3E}">
        <p14:creationId xmlns:p14="http://schemas.microsoft.com/office/powerpoint/2010/main" val="1383577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urple">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2E511953-F32B-4B5F-9EC2-2431EB03FD9F}"/>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0400" y="911723"/>
            <a:ext cx="10515600" cy="645616"/>
          </a:xfrm>
          <a:prstGeom prst="rect">
            <a:avLst/>
          </a:prstGeo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10400" y="1707297"/>
            <a:ext cx="10515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4E01EC75-0511-4C59-AFDC-B169D9524780}"/>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0" name="Date Placeholder 3">
            <a:extLst>
              <a:ext uri="{FF2B5EF4-FFF2-40B4-BE49-F238E27FC236}">
                <a16:creationId xmlns:a16="http://schemas.microsoft.com/office/drawing/2014/main" id="{A4711C01-20AD-4C7D-A906-DDBC6C93E9A7}"/>
              </a:ext>
            </a:extLst>
          </p:cNvPr>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1" name="Slide Number Placeholder 5">
            <a:extLst>
              <a:ext uri="{FF2B5EF4-FFF2-40B4-BE49-F238E27FC236}">
                <a16:creationId xmlns:a16="http://schemas.microsoft.com/office/drawing/2014/main" id="{3D49CC18-975B-4218-9BEB-3D804548A460}"/>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259092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 white">
    <p:spTree>
      <p:nvGrpSpPr>
        <p:cNvPr id="1" name=""/>
        <p:cNvGrpSpPr/>
        <p:nvPr/>
      </p:nvGrpSpPr>
      <p:grpSpPr>
        <a:xfrm>
          <a:off x="0" y="0"/>
          <a:ext cx="0" cy="0"/>
          <a:chOff x="0" y="0"/>
          <a:chExt cx="0" cy="0"/>
        </a:xfrm>
      </p:grpSpPr>
      <p:sp>
        <p:nvSpPr>
          <p:cNvPr id="2" name="Title 1"/>
          <p:cNvSpPr>
            <a:spLocks noGrp="1"/>
          </p:cNvSpPr>
          <p:nvPr>
            <p:ph type="title"/>
          </p:nvPr>
        </p:nvSpPr>
        <p:spPr>
          <a:xfrm>
            <a:off x="410400" y="908051"/>
            <a:ext cx="10655486" cy="649288"/>
          </a:xfrm>
          <a:prstGeom prst="rect">
            <a:avLst/>
          </a:prstGeom>
        </p:spPr>
        <p:txBody>
          <a:bodyPr anchor="t" anchorCtr="0"/>
          <a:lstStyle/>
          <a:p>
            <a:r>
              <a:rPr lang="en-US"/>
              <a:t>Click to edit Master title style</a:t>
            </a:r>
            <a:endParaRPr lang="en-US" dirty="0"/>
          </a:p>
        </p:txBody>
      </p:sp>
      <p:sp>
        <p:nvSpPr>
          <p:cNvPr id="3" name="Content Placeholder 2"/>
          <p:cNvSpPr>
            <a:spLocks noGrp="1"/>
          </p:cNvSpPr>
          <p:nvPr>
            <p:ph sz="half" idx="1"/>
          </p:nvPr>
        </p:nvSpPr>
        <p:spPr>
          <a:xfrm>
            <a:off x="4104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48399" y="1825625"/>
            <a:ext cx="538746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10">
            <a:extLst>
              <a:ext uri="{FF2B5EF4-FFF2-40B4-BE49-F238E27FC236}">
                <a16:creationId xmlns:a16="http://schemas.microsoft.com/office/drawing/2014/main" id="{E5ECB8C9-6F71-8745-9B9D-ED3B992FA1B0}"/>
              </a:ext>
            </a:extLst>
          </p:cNvPr>
          <p:cNvSpPr>
            <a:spLocks noGrp="1"/>
          </p:cNvSpPr>
          <p:nvPr>
            <p:ph type="ftr" sz="quarter" idx="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
        <p:nvSpPr>
          <p:cNvPr id="9" name="Date Placeholder 3">
            <a:extLst>
              <a:ext uri="{FF2B5EF4-FFF2-40B4-BE49-F238E27FC236}">
                <a16:creationId xmlns:a16="http://schemas.microsoft.com/office/drawing/2014/main" id="{7BCE51E9-C67C-4EF8-826E-F1A4EE041BC0}"/>
              </a:ext>
            </a:extLst>
          </p:cNvPr>
          <p:cNvSpPr>
            <a:spLocks noGrp="1"/>
          </p:cNvSpPr>
          <p:nvPr>
            <p:ph type="dt" sz="half" idx="10"/>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2" name="Slide Number Placeholder 5">
            <a:extLst>
              <a:ext uri="{FF2B5EF4-FFF2-40B4-BE49-F238E27FC236}">
                <a16:creationId xmlns:a16="http://schemas.microsoft.com/office/drawing/2014/main" id="{105DAC9A-9264-4E96-A741-2D8DA1F06451}"/>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Tree>
    <p:extLst>
      <p:ext uri="{BB962C8B-B14F-4D97-AF65-F5344CB8AC3E}">
        <p14:creationId xmlns:p14="http://schemas.microsoft.com/office/powerpoint/2010/main" val="174499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C351703-006A-624D-9F66-D3B3015E7B64}"/>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0400" y="908051"/>
            <a:ext cx="10643348" cy="649288"/>
          </a:xfrm>
          <a:prstGeom prst="rect">
            <a:avLst/>
          </a:prstGeom>
        </p:spPr>
        <p:txBody>
          <a:bodyPr anchor="b" anchorCtr="0"/>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10400" y="1706400"/>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48400" y="1706400"/>
            <a:ext cx="5392738"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E8398AE9-4026-46A2-BBA1-AAB0971832B5}"/>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5" name="Date Placeholder 3">
            <a:extLst>
              <a:ext uri="{FF2B5EF4-FFF2-40B4-BE49-F238E27FC236}">
                <a16:creationId xmlns:a16="http://schemas.microsoft.com/office/drawing/2014/main" id="{9AE78F3E-1AD5-409A-90E2-A126A9F8418C}"/>
              </a:ext>
            </a:extLst>
          </p:cNvPr>
          <p:cNvSpPr>
            <a:spLocks noGrp="1"/>
          </p:cNvSpPr>
          <p:nvPr>
            <p:ph type="dt" sz="half" idx="1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6" name="Slide Number Placeholder 5">
            <a:extLst>
              <a:ext uri="{FF2B5EF4-FFF2-40B4-BE49-F238E27FC236}">
                <a16:creationId xmlns:a16="http://schemas.microsoft.com/office/drawing/2014/main" id="{DEFCCDBD-D833-4FF5-A833-32B63E903242}"/>
              </a:ext>
            </a:extLst>
          </p:cNvPr>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3175425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 white">
    <p:spTree>
      <p:nvGrpSpPr>
        <p:cNvPr id="1" name=""/>
        <p:cNvGrpSpPr/>
        <p:nvPr/>
      </p:nvGrpSpPr>
      <p:grpSpPr>
        <a:xfrm>
          <a:off x="0" y="0"/>
          <a:ext cx="0" cy="0"/>
          <a:chOff x="0" y="0"/>
          <a:chExt cx="0" cy="0"/>
        </a:xfrm>
      </p:grpSpPr>
      <p:sp>
        <p:nvSpPr>
          <p:cNvPr id="2" name="Title 1"/>
          <p:cNvSpPr>
            <a:spLocks noGrp="1"/>
          </p:cNvSpPr>
          <p:nvPr>
            <p:ph type="title"/>
          </p:nvPr>
        </p:nvSpPr>
        <p:spPr>
          <a:xfrm>
            <a:off x="410400" y="916517"/>
            <a:ext cx="10650635" cy="649288"/>
          </a:xfrm>
          <a:prstGeom prst="rect">
            <a:avLst/>
          </a:prstGeom>
        </p:spPr>
        <p:txBody>
          <a:bodyPr anchor="t" anchorCtr="0"/>
          <a:lstStyle/>
          <a:p>
            <a:r>
              <a:rPr lang="en-US"/>
              <a:t>Click to edit Master title style</a:t>
            </a:r>
            <a:endParaRPr lang="en-US" dirty="0"/>
          </a:p>
        </p:txBody>
      </p:sp>
      <p:sp>
        <p:nvSpPr>
          <p:cNvPr id="3" name="Text Placeholder 2"/>
          <p:cNvSpPr>
            <a:spLocks noGrp="1"/>
          </p:cNvSpPr>
          <p:nvPr>
            <p:ph type="body" idx="1"/>
          </p:nvPr>
        </p:nvSpPr>
        <p:spPr>
          <a:xfrm>
            <a:off x="410400" y="1700214"/>
            <a:ext cx="5157787" cy="8048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10400" y="2647950"/>
            <a:ext cx="5157787" cy="3541713"/>
          </a:xfrm>
        </p:spPr>
        <p:txBody>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81687" y="1700214"/>
            <a:ext cx="5183188" cy="8048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81687" y="2647950"/>
            <a:ext cx="5183188" cy="3541714"/>
          </a:xfrm>
        </p:spPr>
        <p:txBody>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Footer Placeholder 10">
            <a:extLst>
              <a:ext uri="{FF2B5EF4-FFF2-40B4-BE49-F238E27FC236}">
                <a16:creationId xmlns:a16="http://schemas.microsoft.com/office/drawing/2014/main" id="{20D11757-AD21-8C44-BA47-2C7CCF6BD25F}"/>
              </a:ext>
            </a:extLst>
          </p:cNvPr>
          <p:cNvSpPr>
            <a:spLocks noGrp="1"/>
          </p:cNvSpPr>
          <p:nvPr>
            <p:ph type="ftr" sz="quarter" idx="1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
        <p:nvSpPr>
          <p:cNvPr id="11" name="Date Placeholder 3">
            <a:extLst>
              <a:ext uri="{FF2B5EF4-FFF2-40B4-BE49-F238E27FC236}">
                <a16:creationId xmlns:a16="http://schemas.microsoft.com/office/drawing/2014/main" id="{8267BC55-B784-4D84-8769-21885DB5752F}"/>
              </a:ext>
            </a:extLst>
          </p:cNvPr>
          <p:cNvSpPr>
            <a:spLocks noGrp="1"/>
          </p:cNvSpPr>
          <p:nvPr>
            <p:ph type="dt" sz="half" idx="14"/>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14" name="Slide Number Placeholder 5">
            <a:extLst>
              <a:ext uri="{FF2B5EF4-FFF2-40B4-BE49-F238E27FC236}">
                <a16:creationId xmlns:a16="http://schemas.microsoft.com/office/drawing/2014/main" id="{01527A28-514A-4E4D-B9BB-80131B1DE746}"/>
              </a:ext>
            </a:extLst>
          </p:cNvPr>
          <p:cNvSpPr>
            <a:spLocks noGrp="1"/>
          </p:cNvSpPr>
          <p:nvPr>
            <p:ph type="sldNum" sz="quarter" idx="15"/>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Tree>
    <p:extLst>
      <p:ext uri="{BB962C8B-B14F-4D97-AF65-F5344CB8AC3E}">
        <p14:creationId xmlns:p14="http://schemas.microsoft.com/office/powerpoint/2010/main" val="3488492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 purple">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EB8D2C57-C1F3-4D95-825E-2E55BFB96759}"/>
              </a:ext>
              <a:ext uri="{C183D7F6-B498-43B3-948B-1728B52AA6E4}">
                <adec:decorative xmlns:adec="http://schemas.microsoft.com/office/drawing/2017/decorative" val="1"/>
              </a:ext>
            </a:extLst>
          </p:cNvPr>
          <p:cNvSpPr/>
          <p:nvPr userDrawn="1"/>
        </p:nvSpPr>
        <p:spPr>
          <a:xfrm>
            <a:off x="277978" y="640094"/>
            <a:ext cx="11914022" cy="6221578"/>
          </a:xfrm>
          <a:prstGeom prst="rect">
            <a:avLst/>
          </a:prstGeom>
          <a:solidFill>
            <a:srgbClr val="4E00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tx1">
                  <a:lumMod val="60000"/>
                  <a:lumOff val="40000"/>
                </a:schemeClr>
              </a:solidFill>
            </a:endParaRPr>
          </a:p>
        </p:txBody>
      </p:sp>
      <p:sp>
        <p:nvSpPr>
          <p:cNvPr id="2" name="Title 1"/>
          <p:cNvSpPr>
            <a:spLocks noGrp="1"/>
          </p:cNvSpPr>
          <p:nvPr>
            <p:ph type="title"/>
          </p:nvPr>
        </p:nvSpPr>
        <p:spPr>
          <a:xfrm>
            <a:off x="410400" y="916517"/>
            <a:ext cx="10642163" cy="649288"/>
          </a:xfrm>
          <a:prstGeom prst="rect">
            <a:avLst/>
          </a:prstGeom>
        </p:spPr>
        <p:txBody>
          <a:bodyPr anchor="t" anchorCtr="0">
            <a:noAutofit/>
          </a:bodyPr>
          <a:lstStyle>
            <a:lvl1pPr>
              <a:defRPr>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10400" y="1700214"/>
            <a:ext cx="5157787" cy="804862"/>
          </a:xfrm>
        </p:spPr>
        <p:txBody>
          <a:bodyPr anchor="b">
            <a:noAutofit/>
          </a:bodyP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10400" y="2647950"/>
            <a:ext cx="5157787" cy="3541713"/>
          </a:xfrm>
        </p:spPr>
        <p:txBody>
          <a:bodyPr>
            <a:noAutofit/>
          </a:bodyPr>
          <a:lstStyle>
            <a:lvl1pPr>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73216" y="1700214"/>
            <a:ext cx="5183188" cy="804862"/>
          </a:xfrm>
        </p:spPr>
        <p:txBody>
          <a:bodyPr anchor="b">
            <a:noAutofit/>
          </a:bodyP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73216" y="2647950"/>
            <a:ext cx="5183188" cy="3541714"/>
          </a:xfrm>
        </p:spPr>
        <p:txBody>
          <a:bodyPr>
            <a:noAutofit/>
          </a:bodyPr>
          <a:lstStyle>
            <a:lvl1pPr>
              <a:defRPr sz="2000">
                <a:solidFill>
                  <a:schemeClr val="bg1"/>
                </a:solidFill>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ECA17208-6DE2-4F5B-B757-D5C3A17631EF}"/>
              </a:ext>
            </a:extLst>
          </p:cNvPr>
          <p:cNvSpPr>
            <a:spLocks noGrp="1"/>
          </p:cNvSpPr>
          <p:nvPr>
            <p:ph type="ftr" sz="quarter" idx="11"/>
          </p:nvPr>
        </p:nvSpPr>
        <p:spPr>
          <a:xfrm>
            <a:off x="410400" y="6489700"/>
            <a:ext cx="6779559" cy="251947"/>
          </a:xfrm>
          <a:prstGeom prst="rect">
            <a:avLst/>
          </a:prstGeom>
        </p:spPr>
        <p:txBody>
          <a:bodyPr/>
          <a:lstStyle>
            <a:lvl1pPr>
              <a:defRPr>
                <a:solidFill>
                  <a:schemeClr val="bg1"/>
                </a:solidFill>
              </a:defRPr>
            </a:lvl1pPr>
          </a:lstStyle>
          <a:p>
            <a:endParaRPr lang="fi-FI" dirty="0"/>
          </a:p>
        </p:txBody>
      </p:sp>
      <p:sp>
        <p:nvSpPr>
          <p:cNvPr id="15" name="Date Placeholder 3">
            <a:extLst>
              <a:ext uri="{FF2B5EF4-FFF2-40B4-BE49-F238E27FC236}">
                <a16:creationId xmlns:a16="http://schemas.microsoft.com/office/drawing/2014/main" id="{283CFA40-FCD9-4A03-A580-D0EEA6494001}"/>
              </a:ext>
            </a:extLst>
          </p:cNvPr>
          <p:cNvSpPr>
            <a:spLocks noGrp="1"/>
          </p:cNvSpPr>
          <p:nvPr>
            <p:ph type="dt" sz="half" idx="12"/>
          </p:nvPr>
        </p:nvSpPr>
        <p:spPr>
          <a:xfrm>
            <a:off x="10855589" y="6489700"/>
            <a:ext cx="766827" cy="254172"/>
          </a:xfrm>
          <a:prstGeom prst="rect">
            <a:avLst/>
          </a:prstGeom>
        </p:spPr>
        <p:txBody>
          <a:bodyPr vert="horz" lIns="0" tIns="45720" rIns="0" bIns="45720" rtlCol="0" anchor="b" anchorCtr="0"/>
          <a:lstStyle>
            <a:lvl1pPr algn="r">
              <a:defRPr sz="1000">
                <a:solidFill>
                  <a:schemeClr val="bg1"/>
                </a:solidFill>
              </a:defRPr>
            </a:lvl1pPr>
          </a:lstStyle>
          <a:p>
            <a:r>
              <a:rPr lang="fi-FI"/>
              <a:t>16.6.2023</a:t>
            </a:r>
            <a:endParaRPr lang="fi-FI" dirty="0"/>
          </a:p>
        </p:txBody>
      </p:sp>
      <p:sp>
        <p:nvSpPr>
          <p:cNvPr id="16" name="Slide Number Placeholder 5">
            <a:extLst>
              <a:ext uri="{FF2B5EF4-FFF2-40B4-BE49-F238E27FC236}">
                <a16:creationId xmlns:a16="http://schemas.microsoft.com/office/drawing/2014/main" id="{8AACA649-1609-4824-AF1D-CF39DED724D4}"/>
              </a:ext>
            </a:extLst>
          </p:cNvPr>
          <p:cNvSpPr>
            <a:spLocks noGrp="1"/>
          </p:cNvSpPr>
          <p:nvPr>
            <p:ph type="sldNum" sz="quarter" idx="13"/>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solidFill>
                  <a:schemeClr val="bg1"/>
                </a:solidFill>
              </a:rPr>
              <a:pPr/>
              <a:t>‹#›</a:t>
            </a:fld>
            <a:endParaRPr lang="fi-FI" dirty="0">
              <a:solidFill>
                <a:schemeClr val="bg1"/>
              </a:solidFill>
            </a:endParaRPr>
          </a:p>
        </p:txBody>
      </p:sp>
    </p:spTree>
    <p:extLst>
      <p:ext uri="{BB962C8B-B14F-4D97-AF65-F5344CB8AC3E}">
        <p14:creationId xmlns:p14="http://schemas.microsoft.com/office/powerpoint/2010/main" val="423748986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0400" y="1707297"/>
            <a:ext cx="10515600" cy="4351338"/>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10855589" y="6489700"/>
            <a:ext cx="766827" cy="254172"/>
          </a:xfrm>
          <a:prstGeom prst="rect">
            <a:avLst/>
          </a:prstGeom>
        </p:spPr>
        <p:txBody>
          <a:bodyPr vert="horz" lIns="0" tIns="45720" rIns="0" bIns="45720" rtlCol="0" anchor="b" anchorCtr="0"/>
          <a:lstStyle>
            <a:lvl1pPr algn="r">
              <a:defRPr sz="1000">
                <a:solidFill>
                  <a:schemeClr val="bg1">
                    <a:lumMod val="65000"/>
                  </a:schemeClr>
                </a:solidFill>
              </a:defRPr>
            </a:lvl1pPr>
          </a:lstStyle>
          <a:p>
            <a:r>
              <a:rPr lang="fi-FI"/>
              <a:t>16.6.2023</a:t>
            </a:r>
            <a:endParaRPr lang="fi-FI" dirty="0"/>
          </a:p>
        </p:txBody>
      </p:sp>
      <p:sp>
        <p:nvSpPr>
          <p:cNvPr id="6" name="Slide Number Placeholder 5"/>
          <p:cNvSpPr>
            <a:spLocks noGrp="1"/>
          </p:cNvSpPr>
          <p:nvPr>
            <p:ph type="sldNum" sz="quarter" idx="4"/>
          </p:nvPr>
        </p:nvSpPr>
        <p:spPr>
          <a:xfrm>
            <a:off x="11697005" y="6489700"/>
            <a:ext cx="375932" cy="254015"/>
          </a:xfrm>
          <a:prstGeom prst="rect">
            <a:avLst/>
          </a:prstGeom>
        </p:spPr>
        <p:txBody>
          <a:bodyPr vert="horz" lIns="0" tIns="45720" rIns="91440" bIns="45720" rtlCol="0" anchor="b" anchorCtr="0"/>
          <a:lstStyle>
            <a:lvl1pPr algn="l">
              <a:defRPr sz="1000">
                <a:solidFill>
                  <a:schemeClr val="bg1">
                    <a:lumMod val="65000"/>
                  </a:schemeClr>
                </a:solidFill>
              </a:defRPr>
            </a:lvl1pPr>
          </a:lstStyle>
          <a:p>
            <a:r>
              <a:rPr lang="fi-FI" dirty="0"/>
              <a:t>|  </a:t>
            </a:r>
            <a:fld id="{CDC8994D-33BE-6F4B-918B-78B2D731EB1C}" type="slidenum">
              <a:rPr lang="fi-FI" smtClean="0"/>
              <a:pPr/>
              <a:t>‹#›</a:t>
            </a:fld>
            <a:endParaRPr lang="fi-FI" dirty="0"/>
          </a:p>
        </p:txBody>
      </p:sp>
      <p:sp>
        <p:nvSpPr>
          <p:cNvPr id="11" name="Footer Placeholder 10">
            <a:extLst>
              <a:ext uri="{FF2B5EF4-FFF2-40B4-BE49-F238E27FC236}">
                <a16:creationId xmlns:a16="http://schemas.microsoft.com/office/drawing/2014/main" id="{85E40AAE-D302-7647-9D31-6971CE88E753}"/>
              </a:ext>
            </a:extLst>
          </p:cNvPr>
          <p:cNvSpPr>
            <a:spLocks noGrp="1"/>
          </p:cNvSpPr>
          <p:nvPr>
            <p:ph type="ftr" sz="quarter" idx="3"/>
          </p:nvPr>
        </p:nvSpPr>
        <p:spPr>
          <a:xfrm>
            <a:off x="410400" y="6489700"/>
            <a:ext cx="6778800" cy="254015"/>
          </a:xfrm>
          <a:prstGeom prst="rect">
            <a:avLst/>
          </a:prstGeom>
        </p:spPr>
        <p:txBody>
          <a:bodyPr vert="horz" lIns="91440" tIns="45720" rIns="91440" bIns="45720" rtlCol="0" anchor="b" anchorCtr="0"/>
          <a:lstStyle>
            <a:lvl1pPr algn="l">
              <a:defRPr sz="1000">
                <a:solidFill>
                  <a:schemeClr val="bg1">
                    <a:lumMod val="65000"/>
                  </a:schemeClr>
                </a:solidFill>
              </a:defRPr>
            </a:lvl1pPr>
          </a:lstStyle>
          <a:p>
            <a:endParaRPr lang="fi-FI" dirty="0"/>
          </a:p>
        </p:txBody>
      </p:sp>
      <p:sp>
        <p:nvSpPr>
          <p:cNvPr id="12" name="Title Placeholder 11">
            <a:extLst>
              <a:ext uri="{FF2B5EF4-FFF2-40B4-BE49-F238E27FC236}">
                <a16:creationId xmlns:a16="http://schemas.microsoft.com/office/drawing/2014/main" id="{03743BE5-29C0-A94B-962C-58F60464054B}"/>
              </a:ext>
            </a:extLst>
          </p:cNvPr>
          <p:cNvSpPr>
            <a:spLocks noGrp="1"/>
          </p:cNvSpPr>
          <p:nvPr>
            <p:ph type="title"/>
          </p:nvPr>
        </p:nvSpPr>
        <p:spPr>
          <a:xfrm>
            <a:off x="410400" y="911553"/>
            <a:ext cx="10521733" cy="645785"/>
          </a:xfrm>
          <a:prstGeom prst="rect">
            <a:avLst/>
          </a:prstGeom>
        </p:spPr>
        <p:txBody>
          <a:bodyPr vert="horz" lIns="91440" tIns="45720" rIns="91440" bIns="45720" rtlCol="0" anchor="t" anchorCtr="0">
            <a:noAutofit/>
          </a:bodyPr>
          <a:lstStyle/>
          <a:p>
            <a:r>
              <a:rPr lang="fi-FI" dirty="0"/>
              <a:t>Muokkaa </a:t>
            </a:r>
            <a:r>
              <a:rPr lang="fi-FI" dirty="0" err="1"/>
              <a:t>perustyyl</a:t>
            </a:r>
            <a:r>
              <a:rPr lang="fi-FI" dirty="0"/>
              <a:t>. </a:t>
            </a:r>
            <a:r>
              <a:rPr lang="fi-FI" dirty="0" err="1"/>
              <a:t>napsautt</a:t>
            </a:r>
            <a:r>
              <a:rPr lang="fi-FI" dirty="0"/>
              <a:t>.</a:t>
            </a:r>
          </a:p>
        </p:txBody>
      </p:sp>
      <p:pic>
        <p:nvPicPr>
          <p:cNvPr id="5" name="Kuva 4" descr="Tampereen yliopisto.">
            <a:extLst>
              <a:ext uri="{FF2B5EF4-FFF2-40B4-BE49-F238E27FC236}">
                <a16:creationId xmlns:a16="http://schemas.microsoft.com/office/drawing/2014/main" id="{A4D23405-B25B-42A0-92B5-CF531513F180}"/>
              </a:ext>
            </a:extLst>
          </p:cNvPr>
          <p:cNvPicPr>
            <a:picLocks noChangeAspect="1"/>
          </p:cNvPicPr>
          <p:nvPr userDrawn="1"/>
        </p:nvPicPr>
        <p:blipFill>
          <a:blip r:embed="rId35"/>
          <a:stretch>
            <a:fillRect/>
          </a:stretch>
        </p:blipFill>
        <p:spPr>
          <a:xfrm>
            <a:off x="126000" y="115200"/>
            <a:ext cx="1792340" cy="421200"/>
          </a:xfrm>
          <a:prstGeom prst="rect">
            <a:avLst/>
          </a:prstGeom>
        </p:spPr>
      </p:pic>
    </p:spTree>
    <p:extLst>
      <p:ext uri="{BB962C8B-B14F-4D97-AF65-F5344CB8AC3E}">
        <p14:creationId xmlns:p14="http://schemas.microsoft.com/office/powerpoint/2010/main" val="661027825"/>
      </p:ext>
    </p:extLst>
  </p:cSld>
  <p:clrMap bg1="lt1" tx1="dk1" bg2="lt2" tx2="dk2" accent1="accent1" accent2="accent2" accent3="accent3" accent4="accent4" accent5="accent5" accent6="accent6" hlink="hlink" folHlink="folHlink"/>
  <p:sldLayoutIdLst>
    <p:sldLayoutId id="2147483806" r:id="rId1"/>
    <p:sldLayoutId id="2147483769" r:id="rId2"/>
    <p:sldLayoutId id="2147483781" r:id="rId3"/>
    <p:sldLayoutId id="2147483770" r:id="rId4"/>
    <p:sldLayoutId id="2147483803" r:id="rId5"/>
    <p:sldLayoutId id="2147483772" r:id="rId6"/>
    <p:sldLayoutId id="2147483785" r:id="rId7"/>
    <p:sldLayoutId id="2147483773" r:id="rId8"/>
    <p:sldLayoutId id="2147483786" r:id="rId9"/>
    <p:sldLayoutId id="2147483774" r:id="rId10"/>
    <p:sldLayoutId id="2147483787" r:id="rId11"/>
    <p:sldLayoutId id="2147483775" r:id="rId12"/>
    <p:sldLayoutId id="2147483788" r:id="rId13"/>
    <p:sldLayoutId id="2147483798" r:id="rId14"/>
    <p:sldLayoutId id="2147483776" r:id="rId15"/>
    <p:sldLayoutId id="2147483789" r:id="rId16"/>
    <p:sldLayoutId id="2147483778" r:id="rId17"/>
    <p:sldLayoutId id="2147483795" r:id="rId18"/>
    <p:sldLayoutId id="2147483779" r:id="rId19"/>
    <p:sldLayoutId id="2147483796" r:id="rId20"/>
    <p:sldLayoutId id="2147483777" r:id="rId21"/>
    <p:sldLayoutId id="2147483790" r:id="rId22"/>
    <p:sldLayoutId id="2147483791" r:id="rId23"/>
    <p:sldLayoutId id="2147483780" r:id="rId24"/>
    <p:sldLayoutId id="2147483792" r:id="rId25"/>
    <p:sldLayoutId id="2147483782" r:id="rId26"/>
    <p:sldLayoutId id="2147483800" r:id="rId27"/>
    <p:sldLayoutId id="2147483804" r:id="rId28"/>
    <p:sldLayoutId id="2147483802" r:id="rId29"/>
    <p:sldLayoutId id="2147483805" r:id="rId30"/>
    <p:sldLayoutId id="2147483801" r:id="rId31"/>
    <p:sldLayoutId id="2147483783" r:id="rId32"/>
    <p:sldLayoutId id="2147483807" r:id="rId33"/>
  </p:sldLayoutIdLst>
  <p:hf hdr="0"/>
  <p:txStyles>
    <p:titleStyle>
      <a:lvl1pPr algn="l" defTabSz="914400" rtl="0" eaLnBrk="1" latinLnBrk="0" hangingPunct="1">
        <a:lnSpc>
          <a:spcPct val="90000"/>
        </a:lnSpc>
        <a:spcBef>
          <a:spcPct val="0"/>
        </a:spcBef>
        <a:buNone/>
        <a:defRPr sz="4000" b="1" i="0" kern="1200">
          <a:solidFill>
            <a:srgbClr val="4E008E"/>
          </a:solidFill>
          <a:latin typeface="Arial" panose="020B0604020202020204" pitchFamily="34" charset="0"/>
          <a:ea typeface="+mj-ea"/>
          <a:cs typeface="Arial" panose="020B0604020202020204" pitchFamily="34" charset="0"/>
        </a:defRPr>
      </a:lvl1pPr>
    </p:titleStyle>
    <p:bodyStyle>
      <a:lvl1pPr marL="180975" indent="-180975" algn="l" defTabSz="914400" rtl="0" eaLnBrk="1" latinLnBrk="0" hangingPunct="1">
        <a:lnSpc>
          <a:spcPct val="90000"/>
        </a:lnSpc>
        <a:spcBef>
          <a:spcPts val="1000"/>
        </a:spcBef>
        <a:buFont typeface="Arial" panose="020B0604020202020204" pitchFamily="34" charset="0"/>
        <a:buChar char="•"/>
        <a:tabLst/>
        <a:defRPr sz="3200" kern="1200">
          <a:solidFill>
            <a:schemeClr val="tx1"/>
          </a:solidFill>
          <a:latin typeface="+mn-lt"/>
          <a:ea typeface="+mn-ea"/>
          <a:cs typeface="+mn-cs"/>
        </a:defRPr>
      </a:lvl1pPr>
      <a:lvl2pPr marL="488950" indent="-174625" algn="l" defTabSz="914400" rtl="0" eaLnBrk="1" latinLnBrk="0" hangingPunct="1">
        <a:lnSpc>
          <a:spcPct val="90000"/>
        </a:lnSpc>
        <a:spcBef>
          <a:spcPts val="500"/>
        </a:spcBef>
        <a:buFont typeface="Arial" panose="020B0604020202020204" pitchFamily="34" charset="0"/>
        <a:buChar char="•"/>
        <a:tabLst/>
        <a:defRPr sz="2800" kern="1200">
          <a:solidFill>
            <a:schemeClr val="tx1"/>
          </a:solidFill>
          <a:latin typeface="+mn-lt"/>
          <a:ea typeface="+mn-ea"/>
          <a:cs typeface="+mn-cs"/>
        </a:defRPr>
      </a:lvl2pPr>
      <a:lvl3pPr marL="804863" indent="-133350" algn="l" defTabSz="914400" rtl="0" eaLnBrk="1" latinLnBrk="0" hangingPunct="1">
        <a:lnSpc>
          <a:spcPct val="90000"/>
        </a:lnSpc>
        <a:spcBef>
          <a:spcPts val="500"/>
        </a:spcBef>
        <a:buFont typeface="Arial" panose="020B0604020202020204" pitchFamily="34" charset="0"/>
        <a:buChar char="•"/>
        <a:tabLst/>
        <a:defRPr sz="2400" kern="1200">
          <a:solidFill>
            <a:schemeClr val="tx1"/>
          </a:solidFill>
          <a:latin typeface="+mn-lt"/>
          <a:ea typeface="+mn-ea"/>
          <a:cs typeface="+mn-cs"/>
        </a:defRPr>
      </a:lvl3pPr>
      <a:lvl4pPr marL="1155700" indent="-128588" algn="l" defTabSz="914400" rtl="0" eaLnBrk="1" latinLnBrk="0" hangingPunct="1">
        <a:lnSpc>
          <a:spcPct val="90000"/>
        </a:lnSpc>
        <a:spcBef>
          <a:spcPts val="500"/>
        </a:spcBef>
        <a:buFont typeface="Arial" panose="020B0604020202020204" pitchFamily="34" charset="0"/>
        <a:buChar char="•"/>
        <a:tabLst/>
        <a:defRPr sz="2000" kern="1200">
          <a:solidFill>
            <a:schemeClr val="tx1"/>
          </a:solidFill>
          <a:latin typeface="+mn-lt"/>
          <a:ea typeface="+mn-ea"/>
          <a:cs typeface="+mn-cs"/>
        </a:defRPr>
      </a:lvl4pPr>
      <a:lvl5pPr marL="1470025" indent="-133350" algn="l" defTabSz="914400" rtl="0" eaLnBrk="1" latinLnBrk="0" hangingPunct="1">
        <a:lnSpc>
          <a:spcPct val="90000"/>
        </a:lnSpc>
        <a:spcBef>
          <a:spcPts val="500"/>
        </a:spcBef>
        <a:buFont typeface="Arial" panose="020B0604020202020204" pitchFamily="34" charset="0"/>
        <a:buChar char="•"/>
        <a:tabLs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
          <p15:clr>
            <a:srgbClr val="F26B43"/>
          </p15:clr>
        </p15:guide>
        <p15:guide id="2" pos="7605">
          <p15:clr>
            <a:srgbClr val="F26B43"/>
          </p15:clr>
        </p15:guide>
        <p15:guide id="3" pos="75">
          <p15:clr>
            <a:srgbClr val="F26B43"/>
          </p15:clr>
        </p15:guide>
        <p15:guide id="4" orient="horz" pos="4247">
          <p15:clr>
            <a:srgbClr val="F26B43"/>
          </p15:clr>
        </p15:guide>
        <p15:guide id="5" pos="325">
          <p15:clr>
            <a:srgbClr val="F26B43"/>
          </p15:clr>
        </p15:guide>
        <p15:guide id="6" orient="horz" pos="4088">
          <p15:clr>
            <a:srgbClr val="F26B43"/>
          </p15:clr>
        </p15:guide>
        <p15:guide id="7" pos="6970">
          <p15:clr>
            <a:srgbClr val="F26B43"/>
          </p15:clr>
        </p15:guide>
        <p15:guide id="8" orient="horz" pos="346">
          <p15:clr>
            <a:srgbClr val="F26B43"/>
          </p15:clr>
        </p15:guide>
        <p15:guide id="9" orient="horz" pos="981">
          <p15:clr>
            <a:srgbClr val="F26B43"/>
          </p15:clr>
        </p15:guide>
        <p15:guide id="10" orient="horz" pos="572">
          <p15:clr>
            <a:srgbClr val="F26B43"/>
          </p15:clr>
        </p15:guide>
        <p15:guide id="11" orient="horz" pos="1071">
          <p15:clr>
            <a:srgbClr val="F26B43"/>
          </p15:clr>
        </p15:guide>
        <p15:guide id="12" pos="733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pixabay.com/es/p%C3%A1jaro-de-twitter-bot%C3%B3n-de-twitter-1366218/"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0.xml"/><Relationship Id="rId6" Type="http://schemas.openxmlformats.org/officeDocument/2006/relationships/hyperlink" Target="https://pixabay.com/id/mail-pesan-email-mengirim-pesan-1454731/" TargetMode="External"/><Relationship Id="rId5" Type="http://schemas.openxmlformats.org/officeDocument/2006/relationships/image" Target="../media/image10.png"/><Relationship Id="rId4" Type="http://schemas.openxmlformats.org/officeDocument/2006/relationships/hyperlink" Target="https://pixabay.com/es/p%C3%A1jaro-de-twitter-bot%C3%B3n-de-twitter-136621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B720A4-232B-464C-BA18-160DDF74B26A}"/>
              </a:ext>
            </a:extLst>
          </p:cNvPr>
          <p:cNvSpPr>
            <a:spLocks noGrp="1"/>
          </p:cNvSpPr>
          <p:nvPr>
            <p:ph type="ctrTitle"/>
          </p:nvPr>
        </p:nvSpPr>
        <p:spPr>
          <a:xfrm>
            <a:off x="557589" y="2133407"/>
            <a:ext cx="11090275" cy="1440000"/>
          </a:xfrm>
        </p:spPr>
        <p:txBody>
          <a:bodyPr/>
          <a:lstStyle/>
          <a:p>
            <a:r>
              <a:rPr lang="en-US" sz="4400" b="0">
                <a:solidFill>
                  <a:schemeClr val="bg2"/>
                </a:solidFill>
              </a:rPr>
              <a:t>E</a:t>
            </a:r>
            <a:r>
              <a:rPr lang="en-US" sz="4400" b="0" i="0" u="none" strike="noStrike" baseline="0">
                <a:solidFill>
                  <a:schemeClr val="bg2"/>
                </a:solidFill>
                <a:latin typeface="Arial" panose="020B0604020202020204" pitchFamily="34" charset="0"/>
              </a:rPr>
              <a:t>xperiences of gambling harm and help-seeking by affected others of people with gambling problems</a:t>
            </a:r>
            <a:endParaRPr lang="en-GB" sz="4400">
              <a:solidFill>
                <a:schemeClr val="bg2"/>
              </a:solidFill>
            </a:endParaRPr>
          </a:p>
        </p:txBody>
      </p:sp>
      <p:sp>
        <p:nvSpPr>
          <p:cNvPr id="3" name="Alaotsikko 2">
            <a:extLst>
              <a:ext uri="{FF2B5EF4-FFF2-40B4-BE49-F238E27FC236}">
                <a16:creationId xmlns:a16="http://schemas.microsoft.com/office/drawing/2014/main" id="{2D52B9C3-6A04-4233-8104-8FE75BA29DD2}"/>
              </a:ext>
            </a:extLst>
          </p:cNvPr>
          <p:cNvSpPr>
            <a:spLocks noGrp="1"/>
          </p:cNvSpPr>
          <p:nvPr>
            <p:ph type="subTitle" idx="1"/>
          </p:nvPr>
        </p:nvSpPr>
        <p:spPr>
          <a:xfrm>
            <a:off x="557589" y="3784922"/>
            <a:ext cx="11064827" cy="2091050"/>
          </a:xfrm>
        </p:spPr>
        <p:txBody>
          <a:bodyPr/>
          <a:lstStyle/>
          <a:p>
            <a:r>
              <a:rPr lang="fi-FI" b="1">
                <a:latin typeface="Calibri" panose="020F0502020204030204" pitchFamily="34" charset="0"/>
                <a:ea typeface="Calibri" panose="020F0502020204030204" pitchFamily="34" charset="0"/>
                <a:cs typeface="Times New Roman" panose="02020603050405020304" pitchFamily="18" charset="0"/>
              </a:rPr>
              <a:t>AFINet Conference 16.6.2023</a:t>
            </a:r>
            <a:endParaRPr lang="fi-FI" sz="1800">
              <a:latin typeface="Calibri" panose="020F0502020204030204" pitchFamily="34" charset="0"/>
              <a:cs typeface="Times New Roman" panose="02020603050405020304" pitchFamily="18" charset="0"/>
            </a:endParaRPr>
          </a:p>
          <a:p>
            <a:endParaRPr lang="fi-FI" sz="2400">
              <a:latin typeface="Calibri" panose="020F0502020204030204" pitchFamily="34" charset="0"/>
              <a:cs typeface="Times New Roman" panose="02020603050405020304" pitchFamily="18" charset="0"/>
            </a:endParaRPr>
          </a:p>
          <a:p>
            <a:r>
              <a:rPr lang="fi-FI" sz="1800">
                <a:latin typeface="Calibri" panose="020F0502020204030204" pitchFamily="34" charset="0"/>
                <a:cs typeface="Times New Roman" panose="02020603050405020304" pitchFamily="18" charset="0"/>
              </a:rPr>
              <a:t>Emmi Kauppila, PhD researcher, Tampere University</a:t>
            </a:r>
          </a:p>
          <a:p>
            <a:r>
              <a:rPr lang="fi-FI" sz="1800">
                <a:latin typeface="Calibri" panose="020F0502020204030204" pitchFamily="34" charset="0"/>
                <a:cs typeface="Times New Roman" panose="02020603050405020304" pitchFamily="18" charset="0"/>
              </a:rPr>
              <a:t>Researcher, A-Clinic Foundation</a:t>
            </a:r>
          </a:p>
          <a:p>
            <a:endParaRPr lang="fi-FI" sz="1800">
              <a:latin typeface="Calibri" panose="020F0502020204030204" pitchFamily="34" charset="0"/>
              <a:cs typeface="Times New Roman" panose="02020603050405020304" pitchFamily="18" charset="0"/>
            </a:endParaRPr>
          </a:p>
          <a:p>
            <a:r>
              <a:rPr lang="fi-FI" sz="1800">
                <a:latin typeface="Calibri" panose="020F0502020204030204" pitchFamily="34" charset="0"/>
                <a:cs typeface="Times New Roman" panose="02020603050405020304" pitchFamily="18" charset="0"/>
              </a:rPr>
              <a:t>emmi.kauppila@a-klinikkasaatio.fi</a:t>
            </a:r>
          </a:p>
          <a:p>
            <a:r>
              <a:rPr lang="fi-FI" sz="1800">
                <a:latin typeface="Calibri" panose="020F0502020204030204" pitchFamily="34" charset="0"/>
                <a:cs typeface="Times New Roman" panose="02020603050405020304" pitchFamily="18" charset="0"/>
              </a:rPr>
              <a:t>@EmmiKauppila</a:t>
            </a:r>
          </a:p>
          <a:p>
            <a:endParaRPr lang="en-GB" sz="1800"/>
          </a:p>
        </p:txBody>
      </p:sp>
      <p:sp>
        <p:nvSpPr>
          <p:cNvPr id="5" name="Päivämäärän paikkamerkki 4">
            <a:extLst>
              <a:ext uri="{FF2B5EF4-FFF2-40B4-BE49-F238E27FC236}">
                <a16:creationId xmlns:a16="http://schemas.microsoft.com/office/drawing/2014/main" id="{41DA8B48-EF28-4FBC-8039-5F268F94D9A7}"/>
              </a:ext>
            </a:extLst>
          </p:cNvPr>
          <p:cNvSpPr>
            <a:spLocks noGrp="1"/>
          </p:cNvSpPr>
          <p:nvPr>
            <p:ph type="dt" sz="half" idx="2"/>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8D5154A8-9FC6-4964-A2E3-8A04FC1D51C5}"/>
              </a:ext>
            </a:extLst>
          </p:cNvPr>
          <p:cNvSpPr>
            <a:spLocks noGrp="1"/>
          </p:cNvSpPr>
          <p:nvPr>
            <p:ph type="sldNum" sz="quarter" idx="4"/>
          </p:nvPr>
        </p:nvSpPr>
        <p:spPr/>
        <p:txBody>
          <a:bodyPr/>
          <a:lstStyle/>
          <a:p>
            <a:r>
              <a:rPr lang="fi-FI"/>
              <a:t>|  </a:t>
            </a:r>
            <a:fld id="{CDC8994D-33BE-6F4B-918B-78B2D731EB1C}" type="slidenum">
              <a:rPr lang="fi-FI" smtClean="0">
                <a:solidFill>
                  <a:schemeClr val="bg1"/>
                </a:solidFill>
              </a:rPr>
              <a:pPr/>
              <a:t>1</a:t>
            </a:fld>
            <a:endParaRPr lang="fi-FI" dirty="0">
              <a:solidFill>
                <a:schemeClr val="bg1"/>
              </a:solidFill>
            </a:endParaRPr>
          </a:p>
        </p:txBody>
      </p:sp>
      <p:pic>
        <p:nvPicPr>
          <p:cNvPr id="7" name="Kuva 6" descr="Kuva, joka sisältää kohteen clipart, muotoilu&#10;&#10;Kuvaus luotu automaattisesti">
            <a:extLst>
              <a:ext uri="{FF2B5EF4-FFF2-40B4-BE49-F238E27FC236}">
                <a16:creationId xmlns:a16="http://schemas.microsoft.com/office/drawing/2014/main" id="{126A9C0A-CAAA-FEB4-4146-4DA2BB9AC113}"/>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991429" y="6362375"/>
            <a:ext cx="254173" cy="254173"/>
          </a:xfrm>
          <a:prstGeom prst="rect">
            <a:avLst/>
          </a:prstGeom>
        </p:spPr>
      </p:pic>
    </p:spTree>
    <p:extLst>
      <p:ext uri="{BB962C8B-B14F-4D97-AF65-F5344CB8AC3E}">
        <p14:creationId xmlns:p14="http://schemas.microsoft.com/office/powerpoint/2010/main" val="65697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5D1054-571A-037B-54EB-6186DAAB4369}"/>
              </a:ext>
            </a:extLst>
          </p:cNvPr>
          <p:cNvSpPr>
            <a:spLocks noGrp="1"/>
          </p:cNvSpPr>
          <p:nvPr>
            <p:ph type="title"/>
          </p:nvPr>
        </p:nvSpPr>
        <p:spPr/>
        <p:txBody>
          <a:bodyPr/>
          <a:lstStyle/>
          <a:p>
            <a:r>
              <a:rPr lang="fi-FI" sz="3200"/>
              <a:t>Gambling harm</a:t>
            </a:r>
          </a:p>
        </p:txBody>
      </p:sp>
      <p:sp>
        <p:nvSpPr>
          <p:cNvPr id="4" name="Tekstin paikkamerkki 3">
            <a:extLst>
              <a:ext uri="{FF2B5EF4-FFF2-40B4-BE49-F238E27FC236}">
                <a16:creationId xmlns:a16="http://schemas.microsoft.com/office/drawing/2014/main" id="{E9FE0382-288E-063C-ED25-13480913322E}"/>
              </a:ext>
            </a:extLst>
          </p:cNvPr>
          <p:cNvSpPr>
            <a:spLocks noGrp="1" noRot="1" noMove="1" noResize="1" noEditPoints="1" noAdjustHandles="1" noChangeArrowheads="1" noChangeShapeType="1"/>
          </p:cNvSpPr>
          <p:nvPr>
            <p:ph type="body" sz="half" idx="2"/>
          </p:nvPr>
        </p:nvSpPr>
        <p:spPr/>
        <p:txBody>
          <a:bodyPr/>
          <a:lstStyle/>
          <a:p>
            <a:endParaRPr lang="fi-FI" sz="1800"/>
          </a:p>
          <a:p>
            <a:pPr marL="0" indent="0">
              <a:buNone/>
            </a:pPr>
            <a:r>
              <a:rPr lang="fi-FI" sz="1800"/>
              <a:t>Experiences of gambling harm reported by 47 % respondents who were close to someone who gambles</a:t>
            </a:r>
          </a:p>
          <a:p>
            <a:endParaRPr lang="fi-FI" sz="1800"/>
          </a:p>
          <a:p>
            <a:r>
              <a:rPr lang="fi-FI" sz="1800"/>
              <a:t>Most common forms of harm were</a:t>
            </a:r>
          </a:p>
          <a:p>
            <a:pPr marL="342900" indent="-342900">
              <a:buFontTx/>
              <a:buChar char="-"/>
            </a:pPr>
            <a:r>
              <a:rPr lang="fi-FI" sz="1800"/>
              <a:t>Relationship harm</a:t>
            </a:r>
          </a:p>
          <a:p>
            <a:pPr marL="342900" indent="-342900">
              <a:buFontTx/>
              <a:buChar char="-"/>
            </a:pPr>
            <a:r>
              <a:rPr lang="fi-FI" sz="1800"/>
              <a:t>Emotional harm</a:t>
            </a:r>
          </a:p>
          <a:p>
            <a:pPr marL="342900" indent="-342900">
              <a:buFontTx/>
              <a:buChar char="-"/>
            </a:pPr>
            <a:r>
              <a:rPr lang="fi-FI" sz="1800"/>
              <a:t>Financial harm</a:t>
            </a:r>
          </a:p>
        </p:txBody>
      </p:sp>
      <p:sp>
        <p:nvSpPr>
          <p:cNvPr id="5" name="Päivämäärän paikkamerkki 4">
            <a:extLst>
              <a:ext uri="{FF2B5EF4-FFF2-40B4-BE49-F238E27FC236}">
                <a16:creationId xmlns:a16="http://schemas.microsoft.com/office/drawing/2014/main" id="{80A9DD4C-0CB1-5733-FCDA-41D44D53C6F7}"/>
              </a:ext>
            </a:extLst>
          </p:cNvPr>
          <p:cNvSpPr>
            <a:spLocks noGrp="1"/>
          </p:cNvSpPr>
          <p:nvPr>
            <p:ph type="dt" sz="half" idx="10"/>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83C31CB6-721A-8214-320A-1B0F81E0350E}"/>
              </a:ext>
            </a:extLst>
          </p:cNvPr>
          <p:cNvSpPr>
            <a:spLocks noGrp="1"/>
          </p:cNvSpPr>
          <p:nvPr>
            <p:ph type="sldNum" sz="quarter" idx="4"/>
          </p:nvPr>
        </p:nvSpPr>
        <p:spPr/>
        <p:txBody>
          <a:bodyPr/>
          <a:lstStyle/>
          <a:p>
            <a:r>
              <a:rPr lang="fi-FI"/>
              <a:t>|  </a:t>
            </a:r>
            <a:fld id="{CDC8994D-33BE-6F4B-918B-78B2D731EB1C}" type="slidenum">
              <a:rPr lang="fi-FI" smtClean="0"/>
              <a:pPr/>
              <a:t>10</a:t>
            </a:fld>
            <a:endParaRPr lang="fi-FI" dirty="0"/>
          </a:p>
        </p:txBody>
      </p:sp>
      <p:sp>
        <p:nvSpPr>
          <p:cNvPr id="7" name="Alatunnisteen paikkamerkki 6">
            <a:extLst>
              <a:ext uri="{FF2B5EF4-FFF2-40B4-BE49-F238E27FC236}">
                <a16:creationId xmlns:a16="http://schemas.microsoft.com/office/drawing/2014/main" id="{BF61A7CC-B7AF-ECA2-2AF3-C5FCA742B273}"/>
              </a:ext>
            </a:extLst>
          </p:cNvPr>
          <p:cNvSpPr>
            <a:spLocks noGrp="1"/>
          </p:cNvSpPr>
          <p:nvPr>
            <p:ph type="ftr" sz="quarter" idx="13"/>
          </p:nvPr>
        </p:nvSpPr>
        <p:spPr/>
        <p:txBody>
          <a:bodyPr/>
          <a:lstStyle/>
          <a:p>
            <a:endParaRPr lang="fi-FI" dirty="0"/>
          </a:p>
        </p:txBody>
      </p:sp>
      <p:pic>
        <p:nvPicPr>
          <p:cNvPr id="8" name="Sisällön paikkamerkki 7">
            <a:extLst>
              <a:ext uri="{FF2B5EF4-FFF2-40B4-BE49-F238E27FC236}">
                <a16:creationId xmlns:a16="http://schemas.microsoft.com/office/drawing/2014/main" id="{3B3931FC-4402-723E-F23C-14104712F13C}"/>
              </a:ext>
            </a:extLst>
          </p:cNvPr>
          <p:cNvPicPr>
            <a:picLocks noGrp="1" noChangeAspect="1"/>
          </p:cNvPicPr>
          <p:nvPr>
            <p:ph idx="1"/>
          </p:nvPr>
        </p:nvPicPr>
        <p:blipFill>
          <a:blip r:embed="rId2"/>
          <a:stretch>
            <a:fillRect/>
          </a:stretch>
        </p:blipFill>
        <p:spPr>
          <a:xfrm>
            <a:off x="4248234" y="114285"/>
            <a:ext cx="7308079" cy="6228642"/>
          </a:xfrm>
          <a:prstGeom prst="rect">
            <a:avLst/>
          </a:prstGeom>
        </p:spPr>
      </p:pic>
    </p:spTree>
    <p:extLst>
      <p:ext uri="{BB962C8B-B14F-4D97-AF65-F5344CB8AC3E}">
        <p14:creationId xmlns:p14="http://schemas.microsoft.com/office/powerpoint/2010/main" val="913833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C5E9439-7B5F-9CCE-CAB9-87FA99F5BAAF}"/>
              </a:ext>
            </a:extLst>
          </p:cNvPr>
          <p:cNvSpPr>
            <a:spLocks noGrp="1"/>
          </p:cNvSpPr>
          <p:nvPr>
            <p:ph type="title"/>
          </p:nvPr>
        </p:nvSpPr>
        <p:spPr>
          <a:xfrm>
            <a:off x="410400" y="482600"/>
            <a:ext cx="3932237" cy="1149350"/>
          </a:xfrm>
        </p:spPr>
        <p:txBody>
          <a:bodyPr/>
          <a:lstStyle/>
          <a:p>
            <a:r>
              <a:rPr lang="fi-FI" sz="2800"/>
              <a:t>Relationship harm: family problems</a:t>
            </a:r>
          </a:p>
        </p:txBody>
      </p:sp>
      <p:sp>
        <p:nvSpPr>
          <p:cNvPr id="3" name="Sisällön paikkamerkki 2">
            <a:extLst>
              <a:ext uri="{FF2B5EF4-FFF2-40B4-BE49-F238E27FC236}">
                <a16:creationId xmlns:a16="http://schemas.microsoft.com/office/drawing/2014/main" id="{F0ACC3FA-F955-64D3-5C13-C07DF288ABA8}"/>
              </a:ext>
            </a:extLst>
          </p:cNvPr>
          <p:cNvSpPr>
            <a:spLocks noGrp="1"/>
          </p:cNvSpPr>
          <p:nvPr>
            <p:ph idx="1"/>
          </p:nvPr>
        </p:nvSpPr>
        <p:spPr>
          <a:xfrm>
            <a:off x="5029200" y="908050"/>
            <a:ext cx="6606664" cy="4960938"/>
          </a:xfrm>
        </p:spPr>
        <p:txBody>
          <a:bodyPr/>
          <a:lstStyle/>
          <a:p>
            <a:pPr marL="0" indent="0" algn="ctr">
              <a:buNone/>
            </a:pPr>
            <a:r>
              <a:rPr lang="en-US" i="1">
                <a:effectLst/>
                <a:latin typeface="Calibri" panose="020F0502020204030204" pitchFamily="34" charset="0"/>
                <a:ea typeface="Calibri" panose="020F0502020204030204" pitchFamily="34" charset="0"/>
                <a:cs typeface="Times New Roman" panose="02020603050405020304" pitchFamily="18" charset="0"/>
              </a:rPr>
              <a:t>And just like that, family finances became my responsibility. Both of our salaries go straight to my account and I handle all the expenses. If he needs anything, I’ll give him some cash and ask for receipts in return - it's like a business transaction. He keeps saying it's easy for me because I get to control everything, but that's not even close. To be honest, I'm exhausted beyond words.</a:t>
            </a:r>
            <a:endParaRPr lang="fi-FI">
              <a:effectLst/>
              <a:latin typeface="Calibri" panose="020F0502020204030204" pitchFamily="34" charset="0"/>
              <a:ea typeface="Calibri" panose="020F0502020204030204" pitchFamily="34" charset="0"/>
              <a:cs typeface="Times New Roman" panose="02020603050405020304" pitchFamily="18" charset="0"/>
            </a:endParaRPr>
          </a:p>
          <a:p>
            <a:endParaRPr lang="fi-FI"/>
          </a:p>
        </p:txBody>
      </p:sp>
      <p:sp>
        <p:nvSpPr>
          <p:cNvPr id="4" name="Tekstin paikkamerkki 3">
            <a:extLst>
              <a:ext uri="{FF2B5EF4-FFF2-40B4-BE49-F238E27FC236}">
                <a16:creationId xmlns:a16="http://schemas.microsoft.com/office/drawing/2014/main" id="{B390671E-63A7-B594-00B0-89CDBEDFBA7D}"/>
              </a:ext>
            </a:extLst>
          </p:cNvPr>
          <p:cNvSpPr>
            <a:spLocks noGrp="1"/>
          </p:cNvSpPr>
          <p:nvPr>
            <p:ph type="body" sz="half" idx="2"/>
          </p:nvPr>
        </p:nvSpPr>
        <p:spPr>
          <a:xfrm>
            <a:off x="410400" y="1414462"/>
            <a:ext cx="4131120" cy="4960938"/>
          </a:xfrm>
        </p:spPr>
        <p:txBody>
          <a:bodyPr/>
          <a:lstStyle/>
          <a:p>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p>
            <a:r>
              <a:rPr lang="en-US" sz="1600">
                <a:effectLst/>
                <a:latin typeface="Calibri" panose="020F0502020204030204" pitchFamily="34" charset="0"/>
                <a:ea typeface="Calibri" panose="020F0502020204030204" pitchFamily="34" charset="0"/>
                <a:cs typeface="Times New Roman" panose="02020603050405020304" pitchFamily="18" charset="0"/>
              </a:rPr>
              <a:t>The gambling problem often catches the non-gambling partner off guard, leading to sudden responsibilities for managing household finances alone.</a:t>
            </a:r>
          </a:p>
          <a:p>
            <a:endParaRPr lang="en-US" sz="1600">
              <a:latin typeface="Calibri" panose="020F0502020204030204" pitchFamily="34" charset="0"/>
              <a:ea typeface="Calibri" panose="020F0502020204030204" pitchFamily="34" charset="0"/>
              <a:cs typeface="Times New Roman" panose="02020603050405020304" pitchFamily="18" charset="0"/>
            </a:endParaRPr>
          </a:p>
          <a:p>
            <a:r>
              <a:rPr lang="en-US" sz="1600">
                <a:effectLst/>
                <a:latin typeface="Calibri" panose="020F0502020204030204" pitchFamily="34" charset="0"/>
                <a:ea typeface="Calibri" panose="020F0502020204030204" pitchFamily="34" charset="0"/>
                <a:cs typeface="Times New Roman" panose="02020603050405020304" pitchFamily="18" charset="0"/>
              </a:rPr>
              <a:t>The non-gambling partner is suddenly</a:t>
            </a:r>
          </a:p>
          <a:p>
            <a:pPr marL="285750" indent="-285750">
              <a:buFont typeface="Arial" panose="020B0604020202020204" pitchFamily="34" charset="0"/>
              <a:buChar char="•"/>
            </a:pPr>
            <a:r>
              <a:rPr lang="en-US" sz="1600">
                <a:latin typeface="Calibri" panose="020F0502020204030204" pitchFamily="34" charset="0"/>
                <a:ea typeface="Calibri" panose="020F0502020204030204" pitchFamily="34" charset="0"/>
                <a:cs typeface="Times New Roman" panose="02020603050405020304" pitchFamily="18" charset="0"/>
              </a:rPr>
              <a:t>Taking care of household responsibilities and finances - alone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a:effectLst/>
                <a:latin typeface="Calibri" panose="020F0502020204030204" pitchFamily="34" charset="0"/>
                <a:ea typeface="Calibri" panose="020F0502020204030204" pitchFamily="34" charset="0"/>
                <a:cs typeface="Times New Roman" panose="02020603050405020304" pitchFamily="18" charset="0"/>
              </a:rPr>
              <a:t>In a maze of financial troubles</a:t>
            </a:r>
          </a:p>
          <a:p>
            <a:pPr marL="742950" lvl="1" indent="-285750">
              <a:buFont typeface="Arial" panose="020B0604020202020204" pitchFamily="34" charset="0"/>
              <a:buChar char="•"/>
            </a:pPr>
            <a:r>
              <a:rPr lang="en-US">
                <a:effectLst/>
                <a:latin typeface="Calibri" panose="020F0502020204030204" pitchFamily="34" charset="0"/>
                <a:ea typeface="Calibri" panose="020F0502020204030204" pitchFamily="34" charset="0"/>
                <a:cs typeface="Times New Roman" panose="02020603050405020304" pitchFamily="18" charset="0"/>
              </a:rPr>
              <a:t>accumulated debts, instant loans in partners’ name, depleted savings, under threat of eviction</a:t>
            </a:r>
          </a:p>
          <a:p>
            <a:pPr lvl="1"/>
            <a:endParaRPr lang="en-US" sz="10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600">
                <a:latin typeface="Calibri" panose="020F0502020204030204" pitchFamily="34" charset="0"/>
                <a:ea typeface="Calibri" panose="020F0502020204030204" pitchFamily="34" charset="0"/>
                <a:cs typeface="Times New Roman" panose="02020603050405020304" pitchFamily="18" charset="0"/>
              </a:rPr>
              <a:t>Feeling </a:t>
            </a:r>
            <a:r>
              <a:rPr lang="en-US" sz="1600">
                <a:effectLst/>
                <a:latin typeface="Calibri" panose="020F0502020204030204" pitchFamily="34" charset="0"/>
                <a:ea typeface="Calibri" panose="020F0502020204030204" pitchFamily="34" charset="0"/>
                <a:cs typeface="Times New Roman" panose="02020603050405020304" pitchFamily="18" charset="0"/>
              </a:rPr>
              <a:t> alone and unsupported with an unfair share of responsibility – often not able to share the problem with family or friends</a:t>
            </a:r>
          </a:p>
          <a:p>
            <a:pPr marL="285750" indent="-285750">
              <a:buFont typeface="Arial" panose="020B0604020202020204" pitchFamily="34" charset="0"/>
              <a:buChar char="•"/>
            </a:pPr>
            <a:r>
              <a:rPr lang="en-US" sz="1600">
                <a:latin typeface="Calibri" panose="020F0502020204030204" pitchFamily="34" charset="0"/>
                <a:ea typeface="Calibri" panose="020F0502020204030204" pitchFamily="34" charset="0"/>
                <a:cs typeface="Times New Roman" panose="02020603050405020304" pitchFamily="18" charset="0"/>
              </a:rPr>
              <a:t>Suffering from burnout and exhaustion</a:t>
            </a:r>
          </a:p>
          <a:p>
            <a:endParaRPr lang="fi-FI" sz="1600">
              <a:latin typeface="Calibri" panose="020F0502020204030204" pitchFamily="34" charset="0"/>
              <a:cs typeface="Times New Roman" panose="02020603050405020304" pitchFamily="18" charset="0"/>
            </a:endParaRPr>
          </a:p>
        </p:txBody>
      </p:sp>
      <p:sp>
        <p:nvSpPr>
          <p:cNvPr id="5" name="Päivämäärän paikkamerkki 4">
            <a:extLst>
              <a:ext uri="{FF2B5EF4-FFF2-40B4-BE49-F238E27FC236}">
                <a16:creationId xmlns:a16="http://schemas.microsoft.com/office/drawing/2014/main" id="{888EC56C-7AE3-2BC5-1C25-2B50F85B2E24}"/>
              </a:ext>
            </a:extLst>
          </p:cNvPr>
          <p:cNvSpPr>
            <a:spLocks noGrp="1"/>
          </p:cNvSpPr>
          <p:nvPr>
            <p:ph type="dt" sz="half" idx="10"/>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21BB97FE-80FB-59D8-8BCF-8FE2CD67BD7E}"/>
              </a:ext>
            </a:extLst>
          </p:cNvPr>
          <p:cNvSpPr>
            <a:spLocks noGrp="1"/>
          </p:cNvSpPr>
          <p:nvPr>
            <p:ph type="sldNum" sz="quarter" idx="4"/>
          </p:nvPr>
        </p:nvSpPr>
        <p:spPr/>
        <p:txBody>
          <a:bodyPr/>
          <a:lstStyle/>
          <a:p>
            <a:r>
              <a:rPr lang="fi-FI"/>
              <a:t>|  </a:t>
            </a:r>
            <a:fld id="{CDC8994D-33BE-6F4B-918B-78B2D731EB1C}" type="slidenum">
              <a:rPr lang="fi-FI" smtClean="0"/>
              <a:pPr/>
              <a:t>11</a:t>
            </a:fld>
            <a:endParaRPr lang="fi-FI" dirty="0"/>
          </a:p>
        </p:txBody>
      </p:sp>
    </p:spTree>
    <p:extLst>
      <p:ext uri="{BB962C8B-B14F-4D97-AF65-F5344CB8AC3E}">
        <p14:creationId xmlns:p14="http://schemas.microsoft.com/office/powerpoint/2010/main" val="95043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96AC32-587C-5A84-C40E-B84ABC0E23CC}"/>
              </a:ext>
            </a:extLst>
          </p:cNvPr>
          <p:cNvSpPr>
            <a:spLocks noGrp="1"/>
          </p:cNvSpPr>
          <p:nvPr>
            <p:ph type="title"/>
          </p:nvPr>
        </p:nvSpPr>
        <p:spPr/>
        <p:txBody>
          <a:bodyPr/>
          <a:lstStyle/>
          <a:p>
            <a:r>
              <a:rPr lang="fi-FI" sz="3600"/>
              <a:t>Emotional harm</a:t>
            </a:r>
          </a:p>
        </p:txBody>
      </p:sp>
      <p:sp>
        <p:nvSpPr>
          <p:cNvPr id="8" name="Sisällön paikkamerkki 7">
            <a:extLst>
              <a:ext uri="{FF2B5EF4-FFF2-40B4-BE49-F238E27FC236}">
                <a16:creationId xmlns:a16="http://schemas.microsoft.com/office/drawing/2014/main" id="{3F333330-DC88-C98B-669C-A9FCE05557D2}"/>
              </a:ext>
            </a:extLst>
          </p:cNvPr>
          <p:cNvSpPr>
            <a:spLocks noGrp="1"/>
          </p:cNvSpPr>
          <p:nvPr>
            <p:ph sz="half" idx="2"/>
          </p:nvPr>
        </p:nvSpPr>
        <p:spPr>
          <a:xfrm>
            <a:off x="410400" y="1992574"/>
            <a:ext cx="5157787" cy="4197090"/>
          </a:xfrm>
        </p:spPr>
        <p:txBody>
          <a:bodyPr/>
          <a:lstStyle/>
          <a:p>
            <a:pPr marL="0" indent="0">
              <a:buNone/>
            </a:pPr>
            <a:r>
              <a:rPr lang="fi-FI" sz="2800" b="1">
                <a:solidFill>
                  <a:srgbClr val="000000"/>
                </a:solidFill>
                <a:latin typeface="Calibri" panose="020F0502020204030204" pitchFamily="34" charset="0"/>
                <a:ea typeface="Calibri" panose="020F0502020204030204" pitchFamily="34" charset="0"/>
                <a:cs typeface="Times New Roman" panose="02020603050405020304" pitchFamily="18" charset="0"/>
              </a:rPr>
              <a:t>Life-course expectations</a:t>
            </a:r>
            <a:endParaRPr lang="fi-FI" sz="2800" b="1">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a:effectLst/>
                <a:latin typeface="Calibri" panose="020F0502020204030204" pitchFamily="34" charset="0"/>
                <a:ea typeface="Calibri" panose="020F0502020204030204" pitchFamily="34" charset="0"/>
                <a:cs typeface="Times New Roman" panose="02020603050405020304" pitchFamily="18" charset="0"/>
              </a:rPr>
              <a:t>Traditional values and life goals:</a:t>
            </a:r>
          </a:p>
          <a:p>
            <a:pPr lvl="1">
              <a:buFontTx/>
              <a:buChar char="-"/>
            </a:pPr>
            <a:r>
              <a:rPr lang="en-US" sz="1800">
                <a:latin typeface="Calibri" panose="020F0502020204030204" pitchFamily="34" charset="0"/>
                <a:ea typeface="Calibri" panose="020F0502020204030204" pitchFamily="34" charset="0"/>
                <a:cs typeface="Times New Roman" panose="02020603050405020304" pitchFamily="18" charset="0"/>
              </a:rPr>
              <a:t>Getting engaged and married</a:t>
            </a:r>
          </a:p>
          <a:p>
            <a:pPr lvl="1">
              <a:buFontTx/>
              <a:buChar char="-"/>
            </a:pPr>
            <a:r>
              <a:rPr lang="en-US" sz="1800">
                <a:effectLst/>
                <a:latin typeface="Calibri" panose="020F0502020204030204" pitchFamily="34" charset="0"/>
                <a:ea typeface="Calibri" panose="020F0502020204030204" pitchFamily="34" charset="0"/>
                <a:cs typeface="Times New Roman" panose="02020603050405020304" pitchFamily="18" charset="0"/>
              </a:rPr>
              <a:t>Buying a house</a:t>
            </a:r>
          </a:p>
          <a:p>
            <a:pPr lvl="1">
              <a:buFontTx/>
              <a:buChar char="-"/>
            </a:pPr>
            <a:r>
              <a:rPr lang="en-US" sz="1800">
                <a:latin typeface="Calibri" panose="020F0502020204030204" pitchFamily="34" charset="0"/>
                <a:ea typeface="Calibri" panose="020F0502020204030204" pitchFamily="34" charset="0"/>
                <a:cs typeface="Times New Roman" panose="02020603050405020304" pitchFamily="18" charset="0"/>
              </a:rPr>
              <a:t>Having children</a:t>
            </a:r>
          </a:p>
          <a:p>
            <a:pPr marL="0" indent="0">
              <a:buNone/>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a:latin typeface="Calibri" panose="020F0502020204030204" pitchFamily="34" charset="0"/>
                <a:ea typeface="Calibri" panose="020F0502020204030204" pitchFamily="34" charset="0"/>
                <a:cs typeface="Times New Roman" panose="02020603050405020304" pitchFamily="18" charset="0"/>
              </a:rPr>
              <a:t>As gambling-related issues caused problems to financial stability, emotional well-being and relationships, the pursuit of these milestones was disrupted</a:t>
            </a:r>
          </a:p>
          <a:p>
            <a:r>
              <a:rPr lang="en-US" sz="1800">
                <a:latin typeface="Calibri" panose="020F0502020204030204" pitchFamily="34" charset="0"/>
                <a:ea typeface="Calibri" panose="020F0502020204030204" pitchFamily="34" charset="0"/>
                <a:cs typeface="Times New Roman" panose="02020603050405020304" pitchFamily="18" charset="0"/>
              </a:rPr>
              <a:t>isolation, loneliness, feeling like a failure, disconnection from social circle</a:t>
            </a:r>
          </a:p>
          <a:p>
            <a:pPr marL="0" indent="0">
              <a:buNone/>
            </a:pPr>
            <a:endParaRPr lang="en-US" sz="1600">
              <a:latin typeface="Calibri" panose="020F0502020204030204" pitchFamily="34" charset="0"/>
              <a:ea typeface="Calibri" panose="020F0502020204030204" pitchFamily="34" charset="0"/>
              <a:cs typeface="Times New Roman" panose="02020603050405020304" pitchFamily="18" charset="0"/>
            </a:endParaRPr>
          </a:p>
          <a:p>
            <a:pPr marL="314325" lvl="1" indent="0">
              <a:buNone/>
            </a:pPr>
            <a:endParaRPr lang="en-US" sz="1600">
              <a:latin typeface="Calibri" panose="020F0502020204030204" pitchFamily="34" charset="0"/>
              <a:cs typeface="Times New Roman" panose="02020603050405020304" pitchFamily="18" charset="0"/>
            </a:endParaRPr>
          </a:p>
          <a:p>
            <a:pPr marL="314325" lvl="1" indent="0">
              <a:buNone/>
            </a:pPr>
            <a:endParaRPr lang="en-US" sz="1600">
              <a:latin typeface="Calibri" panose="020F0502020204030204" pitchFamily="34" charset="0"/>
              <a:cs typeface="Times New Roman" panose="02020603050405020304" pitchFamily="18" charset="0"/>
            </a:endParaRPr>
          </a:p>
          <a:p>
            <a:pPr lvl="1">
              <a:buFontTx/>
              <a:buChar char="-"/>
            </a:pPr>
            <a:endParaRPr lang="en-US" sz="1600">
              <a:latin typeface="Calibri" panose="020F0502020204030204" pitchFamily="34" charset="0"/>
              <a:cs typeface="Times New Roman" panose="02020603050405020304" pitchFamily="18" charset="0"/>
            </a:endParaRPr>
          </a:p>
          <a:p>
            <a:pPr lvl="1">
              <a:buFontTx/>
              <a:buChar char="-"/>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Sisällön paikkamerkki 9">
            <a:extLst>
              <a:ext uri="{FF2B5EF4-FFF2-40B4-BE49-F238E27FC236}">
                <a16:creationId xmlns:a16="http://schemas.microsoft.com/office/drawing/2014/main" id="{D3B0A1D7-C38E-7C8B-CD9D-0C37C2C4A38C}"/>
              </a:ext>
            </a:extLst>
          </p:cNvPr>
          <p:cNvSpPr>
            <a:spLocks noGrp="1"/>
          </p:cNvSpPr>
          <p:nvPr>
            <p:ph sz="quarter" idx="4"/>
          </p:nvPr>
        </p:nvSpPr>
        <p:spPr>
          <a:xfrm>
            <a:off x="5881687" y="609601"/>
            <a:ext cx="5183188" cy="5580064"/>
          </a:xfrm>
        </p:spPr>
        <p:txBody>
          <a:bodyPr/>
          <a:lstStyle/>
          <a:p>
            <a:pPr marL="0" indent="0" algn="ctr">
              <a:buNone/>
            </a:pPr>
            <a:r>
              <a:rPr lang="en-US" sz="2800" i="1"/>
              <a:t>My partner's struggle with gambling addiction has affected our plans to start a family which has caused me great sadness for many years. Although things are looking up, we still have major financial struggles that prevent us from pursuing parenthood at the moment. It's tough seeing my friends happily raising little ones while I struggle with unfulfilled dreams of parenthood.</a:t>
            </a:r>
            <a:endParaRPr lang="fi-FI" sz="2800" i="1"/>
          </a:p>
        </p:txBody>
      </p:sp>
      <p:sp>
        <p:nvSpPr>
          <p:cNvPr id="7" name="Alatunnisteen paikkamerkki 6">
            <a:extLst>
              <a:ext uri="{FF2B5EF4-FFF2-40B4-BE49-F238E27FC236}">
                <a16:creationId xmlns:a16="http://schemas.microsoft.com/office/drawing/2014/main" id="{77F6EDE8-43CC-0A19-3E45-652BE0A1AFD9}"/>
              </a:ext>
            </a:extLst>
          </p:cNvPr>
          <p:cNvSpPr>
            <a:spLocks noGrp="1"/>
          </p:cNvSpPr>
          <p:nvPr>
            <p:ph type="ftr" sz="quarter" idx="13"/>
          </p:nvPr>
        </p:nvSpPr>
        <p:spPr/>
        <p:txBody>
          <a:bodyPr/>
          <a:lstStyle/>
          <a:p>
            <a:endParaRPr lang="fi-FI" dirty="0"/>
          </a:p>
        </p:txBody>
      </p:sp>
      <p:sp>
        <p:nvSpPr>
          <p:cNvPr id="5" name="Päivämäärän paikkamerkki 4">
            <a:extLst>
              <a:ext uri="{FF2B5EF4-FFF2-40B4-BE49-F238E27FC236}">
                <a16:creationId xmlns:a16="http://schemas.microsoft.com/office/drawing/2014/main" id="{1E9B1E33-1CAB-F101-A6E9-0AD6AC92DB73}"/>
              </a:ext>
            </a:extLst>
          </p:cNvPr>
          <p:cNvSpPr>
            <a:spLocks noGrp="1"/>
          </p:cNvSpPr>
          <p:nvPr>
            <p:ph type="dt" sz="half" idx="14"/>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62A0FBFA-3E3C-9DBB-2E43-6B772CB62A04}"/>
              </a:ext>
            </a:extLst>
          </p:cNvPr>
          <p:cNvSpPr>
            <a:spLocks noGrp="1"/>
          </p:cNvSpPr>
          <p:nvPr>
            <p:ph type="sldNum" sz="quarter" idx="15"/>
          </p:nvPr>
        </p:nvSpPr>
        <p:spPr/>
        <p:txBody>
          <a:bodyPr/>
          <a:lstStyle/>
          <a:p>
            <a:r>
              <a:rPr lang="fi-FI"/>
              <a:t>|  </a:t>
            </a:r>
            <a:fld id="{CDC8994D-33BE-6F4B-918B-78B2D731EB1C}" type="slidenum">
              <a:rPr lang="fi-FI" smtClean="0"/>
              <a:pPr/>
              <a:t>12</a:t>
            </a:fld>
            <a:endParaRPr lang="fi-FI" dirty="0"/>
          </a:p>
        </p:txBody>
      </p:sp>
    </p:spTree>
    <p:extLst>
      <p:ext uri="{BB962C8B-B14F-4D97-AF65-F5344CB8AC3E}">
        <p14:creationId xmlns:p14="http://schemas.microsoft.com/office/powerpoint/2010/main" val="410865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295FED-0CCC-2ADD-4E30-36F4A2008A33}"/>
              </a:ext>
            </a:extLst>
          </p:cNvPr>
          <p:cNvSpPr>
            <a:spLocks noGrp="1"/>
          </p:cNvSpPr>
          <p:nvPr>
            <p:ph type="title"/>
          </p:nvPr>
        </p:nvSpPr>
        <p:spPr/>
        <p:txBody>
          <a:bodyPr/>
          <a:lstStyle/>
          <a:p>
            <a:r>
              <a:rPr lang="fi-FI"/>
              <a:t>Financial harm</a:t>
            </a:r>
          </a:p>
        </p:txBody>
      </p:sp>
      <p:sp>
        <p:nvSpPr>
          <p:cNvPr id="3" name="Sisällön paikkamerkki 2">
            <a:extLst>
              <a:ext uri="{FF2B5EF4-FFF2-40B4-BE49-F238E27FC236}">
                <a16:creationId xmlns:a16="http://schemas.microsoft.com/office/drawing/2014/main" id="{B0AB7155-EE81-20D1-8211-02ACF6104118}"/>
              </a:ext>
            </a:extLst>
          </p:cNvPr>
          <p:cNvSpPr>
            <a:spLocks noGrp="1"/>
          </p:cNvSpPr>
          <p:nvPr>
            <p:ph sz="half" idx="1"/>
          </p:nvPr>
        </p:nvSpPr>
        <p:spPr/>
        <p:txBody>
          <a:bodyPr/>
          <a:lstStyle/>
          <a:p>
            <a:pPr marL="0" indent="0">
              <a:buNone/>
            </a:pPr>
            <a:r>
              <a:rPr lang="en-US" sz="3200" i="1">
                <a:effectLst/>
                <a:latin typeface="Calibri" panose="020F0502020204030204" pitchFamily="34" charset="0"/>
                <a:ea typeface="Calibri" panose="020F0502020204030204" pitchFamily="34" charset="0"/>
                <a:cs typeface="Times New Roman" panose="02020603050405020304" pitchFamily="18" charset="0"/>
              </a:rPr>
              <a:t>We just can't make ends meet. I'm juggling work and studying while picking up as many extra hours as possible, but how long can I keep this up? It's demotivating when no matter how much we do, we always end up broke.</a:t>
            </a:r>
            <a:endParaRPr lang="fi-FI"/>
          </a:p>
          <a:p>
            <a:endParaRPr lang="fi-FI"/>
          </a:p>
        </p:txBody>
      </p:sp>
      <p:sp>
        <p:nvSpPr>
          <p:cNvPr id="4" name="Sisällön paikkamerkki 3">
            <a:extLst>
              <a:ext uri="{FF2B5EF4-FFF2-40B4-BE49-F238E27FC236}">
                <a16:creationId xmlns:a16="http://schemas.microsoft.com/office/drawing/2014/main" id="{BBF21E79-3B96-E31E-8F52-A69FF8146D56}"/>
              </a:ext>
            </a:extLst>
          </p:cNvPr>
          <p:cNvSpPr>
            <a:spLocks noGrp="1"/>
          </p:cNvSpPr>
          <p:nvPr>
            <p:ph sz="half" idx="2"/>
          </p:nvPr>
        </p:nvSpPr>
        <p:spPr>
          <a:xfrm>
            <a:off x="6248399" y="636608"/>
            <a:ext cx="5387465" cy="5540355"/>
          </a:xfrm>
        </p:spPr>
        <p:txBody>
          <a:bodyPr/>
          <a:lstStyle/>
          <a:p>
            <a:pPr marL="0" indent="0">
              <a:buNone/>
            </a:pPr>
            <a:r>
              <a:rPr lang="fi-FI" sz="2400" b="1"/>
              <a:t>Attempts to mitigate the situation</a:t>
            </a:r>
          </a:p>
          <a:p>
            <a:pPr marL="0" indent="0">
              <a:buNone/>
            </a:pPr>
            <a:r>
              <a:rPr lang="fi-FI" sz="2000"/>
              <a:t> - Partners often tried to improve the situation by picking up extra work</a:t>
            </a:r>
          </a:p>
          <a:p>
            <a:pPr marL="0" indent="0">
              <a:buNone/>
            </a:pPr>
            <a:r>
              <a:rPr lang="fi-FI" sz="2000"/>
              <a:t>- Financial struggles rooted in gambling were often so severe that extra work didn’t really help</a:t>
            </a:r>
          </a:p>
          <a:p>
            <a:pPr marL="0" indent="0">
              <a:buNone/>
            </a:pPr>
            <a:r>
              <a:rPr lang="fi-FI" sz="2000"/>
              <a:t>- Motivation starts to erode</a:t>
            </a:r>
          </a:p>
          <a:p>
            <a:pPr marL="0" indent="0">
              <a:buNone/>
            </a:pPr>
            <a:endParaRPr lang="fi-FI" sz="2400"/>
          </a:p>
          <a:p>
            <a:pPr marL="0" indent="0">
              <a:buNone/>
            </a:pPr>
            <a:r>
              <a:rPr lang="fi-FI" sz="2400" b="1"/>
              <a:t>Effects on partners’ professional lives</a:t>
            </a:r>
          </a:p>
          <a:p>
            <a:pPr>
              <a:buFontTx/>
              <a:buChar char="-"/>
            </a:pPr>
            <a:r>
              <a:rPr lang="fi-FI" sz="2000"/>
              <a:t>Health harm</a:t>
            </a:r>
          </a:p>
          <a:p>
            <a:pPr lvl="1">
              <a:buFontTx/>
              <a:buChar char="-"/>
            </a:pPr>
            <a:r>
              <a:rPr lang="fi-FI" sz="1800"/>
              <a:t>loss of sleep, problems with eating, stress, depression, anxiety, exhaustion</a:t>
            </a:r>
          </a:p>
          <a:p>
            <a:pPr marL="0" indent="0">
              <a:buNone/>
            </a:pPr>
            <a:r>
              <a:rPr lang="fi-FI" sz="2000"/>
              <a:t>- Reduced performance, absenteeism</a:t>
            </a:r>
          </a:p>
          <a:p>
            <a:pPr>
              <a:buFontTx/>
              <a:buChar char="-"/>
            </a:pPr>
            <a:r>
              <a:rPr lang="fi-FI" sz="2000"/>
              <a:t>Ability to work compromised</a:t>
            </a:r>
          </a:p>
          <a:p>
            <a:pPr marL="0" indent="0">
              <a:buNone/>
            </a:pPr>
            <a:endParaRPr lang="fi-FI" sz="2400"/>
          </a:p>
          <a:p>
            <a:endParaRPr lang="fi-FI" sz="3600"/>
          </a:p>
        </p:txBody>
      </p:sp>
      <p:sp>
        <p:nvSpPr>
          <p:cNvPr id="5" name="Alatunnisteen paikkamerkki 4">
            <a:extLst>
              <a:ext uri="{FF2B5EF4-FFF2-40B4-BE49-F238E27FC236}">
                <a16:creationId xmlns:a16="http://schemas.microsoft.com/office/drawing/2014/main" id="{B99CFE39-CD08-BA40-B6D7-99DA42723366}"/>
              </a:ext>
            </a:extLst>
          </p:cNvPr>
          <p:cNvSpPr>
            <a:spLocks noGrp="1"/>
          </p:cNvSpPr>
          <p:nvPr>
            <p:ph type="ftr" sz="quarter" idx="3"/>
          </p:nvPr>
        </p:nvSpPr>
        <p:spPr/>
        <p:txBody>
          <a:bodyPr/>
          <a:lstStyle/>
          <a:p>
            <a:endParaRPr lang="fi-FI" dirty="0"/>
          </a:p>
        </p:txBody>
      </p:sp>
      <p:sp>
        <p:nvSpPr>
          <p:cNvPr id="6" name="Päivämäärän paikkamerkki 5">
            <a:extLst>
              <a:ext uri="{FF2B5EF4-FFF2-40B4-BE49-F238E27FC236}">
                <a16:creationId xmlns:a16="http://schemas.microsoft.com/office/drawing/2014/main" id="{A300C208-B3DA-D45A-0013-A7AA7F1714C1}"/>
              </a:ext>
            </a:extLst>
          </p:cNvPr>
          <p:cNvSpPr>
            <a:spLocks noGrp="1"/>
          </p:cNvSpPr>
          <p:nvPr>
            <p:ph type="dt" sz="half" idx="10"/>
          </p:nvPr>
        </p:nvSpPr>
        <p:spPr/>
        <p:txBody>
          <a:bodyPr/>
          <a:lstStyle/>
          <a:p>
            <a:r>
              <a:rPr lang="fi-FI"/>
              <a:t>16.6.2023</a:t>
            </a:r>
            <a:endParaRPr lang="fi-FI" dirty="0"/>
          </a:p>
        </p:txBody>
      </p:sp>
      <p:sp>
        <p:nvSpPr>
          <p:cNvPr id="7" name="Dian numeron paikkamerkki 6">
            <a:extLst>
              <a:ext uri="{FF2B5EF4-FFF2-40B4-BE49-F238E27FC236}">
                <a16:creationId xmlns:a16="http://schemas.microsoft.com/office/drawing/2014/main" id="{3BF7BEB6-5EE3-A595-70DE-81EDD777E530}"/>
              </a:ext>
            </a:extLst>
          </p:cNvPr>
          <p:cNvSpPr>
            <a:spLocks noGrp="1"/>
          </p:cNvSpPr>
          <p:nvPr>
            <p:ph type="sldNum" sz="quarter" idx="4"/>
          </p:nvPr>
        </p:nvSpPr>
        <p:spPr/>
        <p:txBody>
          <a:bodyPr/>
          <a:lstStyle/>
          <a:p>
            <a:r>
              <a:rPr lang="fi-FI"/>
              <a:t>|  </a:t>
            </a:r>
            <a:fld id="{CDC8994D-33BE-6F4B-918B-78B2D731EB1C}" type="slidenum">
              <a:rPr lang="fi-FI" smtClean="0"/>
              <a:pPr/>
              <a:t>13</a:t>
            </a:fld>
            <a:endParaRPr lang="fi-FI" dirty="0"/>
          </a:p>
        </p:txBody>
      </p:sp>
    </p:spTree>
    <p:extLst>
      <p:ext uri="{BB962C8B-B14F-4D97-AF65-F5344CB8AC3E}">
        <p14:creationId xmlns:p14="http://schemas.microsoft.com/office/powerpoint/2010/main" val="392016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64859436-75C2-64C7-D4DC-18A648D0F492}"/>
              </a:ext>
            </a:extLst>
          </p:cNvPr>
          <p:cNvSpPr>
            <a:spLocks noGrp="1"/>
          </p:cNvSpPr>
          <p:nvPr>
            <p:ph type="title"/>
          </p:nvPr>
        </p:nvSpPr>
        <p:spPr/>
        <p:txBody>
          <a:bodyPr/>
          <a:lstStyle/>
          <a:p>
            <a:r>
              <a:rPr lang="fi-FI"/>
              <a:t>Initial results and discussion</a:t>
            </a:r>
            <a:br>
              <a:rPr lang="fi-FI"/>
            </a:br>
            <a:endParaRPr lang="fi-FI"/>
          </a:p>
        </p:txBody>
      </p:sp>
      <p:sp>
        <p:nvSpPr>
          <p:cNvPr id="9" name="Sisällön paikkamerkki 8">
            <a:extLst>
              <a:ext uri="{FF2B5EF4-FFF2-40B4-BE49-F238E27FC236}">
                <a16:creationId xmlns:a16="http://schemas.microsoft.com/office/drawing/2014/main" id="{C70C5301-6346-F191-229E-224066F495FC}"/>
              </a:ext>
            </a:extLst>
          </p:cNvPr>
          <p:cNvSpPr>
            <a:spLocks noGrp="1"/>
          </p:cNvSpPr>
          <p:nvPr>
            <p:ph idx="1"/>
          </p:nvPr>
        </p:nvSpPr>
        <p:spPr/>
        <p:txBody>
          <a:bodyPr/>
          <a:lstStyle/>
          <a:p>
            <a:pPr marL="0" indent="0">
              <a:buNone/>
            </a:pPr>
            <a:r>
              <a:rPr lang="en-US" sz="2400">
                <a:latin typeface="Calibri" panose="020F0502020204030204" pitchFamily="34" charset="0"/>
                <a:ea typeface="Calibri" panose="020F0502020204030204" pitchFamily="34" charset="0"/>
                <a:cs typeface="Times New Roman" panose="02020603050405020304" pitchFamily="18" charset="0"/>
              </a:rPr>
              <a:t>The challenges faced by affected others and the ripple effects on their lives</a:t>
            </a:r>
          </a:p>
          <a:p>
            <a:pPr marL="0" indent="0">
              <a:buNone/>
            </a:pPr>
            <a:r>
              <a:rPr lang="en-US" sz="2400">
                <a:latin typeface="Calibri" panose="020F0502020204030204" pitchFamily="34" charset="0"/>
                <a:ea typeface="Calibri" panose="020F0502020204030204" pitchFamily="34" charset="0"/>
                <a:cs typeface="Times New Roman" panose="02020603050405020304" pitchFamily="18" charset="0"/>
              </a:rPr>
              <a:t>- I</a:t>
            </a:r>
            <a:r>
              <a:rPr lang="en-US" sz="1600"/>
              <a:t>ndividual, interpersonal and institutional level</a:t>
            </a:r>
            <a:endParaRPr lang="fi-FI" sz="1600"/>
          </a:p>
          <a:p>
            <a:pPr marL="0" indent="0">
              <a:buNone/>
            </a:pPr>
            <a:r>
              <a:rPr lang="fi-FI" sz="1600"/>
              <a:t>- Different forms of harm often interconnected and boost each other</a:t>
            </a:r>
          </a:p>
          <a:p>
            <a:pPr marL="0" indent="0">
              <a:buNone/>
            </a:pPr>
            <a:endParaRPr lang="fi-FI" sz="1000"/>
          </a:p>
          <a:p>
            <a:pPr marL="0" indent="0">
              <a:buNone/>
            </a:pPr>
            <a:endParaRPr lang="fi-FI" sz="1000"/>
          </a:p>
          <a:p>
            <a:pPr marL="0" indent="0">
              <a:buNone/>
            </a:pPr>
            <a:endParaRPr lang="fi-FI" sz="1000"/>
          </a:p>
          <a:p>
            <a:pPr marL="0" indent="0">
              <a:buNone/>
            </a:pPr>
            <a:r>
              <a:rPr lang="fi-FI" sz="2400"/>
              <a:t>Our service system deals with one problem at a time</a:t>
            </a:r>
          </a:p>
          <a:p>
            <a:r>
              <a:rPr lang="en-US" sz="1600"/>
              <a:t>integration of various support services, including financial counseling, mental health support, and addiction treatment, to provide comprehensive assistance to individuals and families affected by gambling harm</a:t>
            </a:r>
          </a:p>
          <a:p>
            <a:r>
              <a:rPr lang="en-US" sz="1600"/>
              <a:t>collaboration between government agencies, healthcare providers, and NGOs</a:t>
            </a:r>
            <a:endParaRPr lang="fi-FI" sz="1400"/>
          </a:p>
          <a:p>
            <a:pPr>
              <a:buFontTx/>
              <a:buChar char="-"/>
            </a:pPr>
            <a:endParaRPr lang="fi-FI" sz="1800"/>
          </a:p>
          <a:p>
            <a:pPr>
              <a:buFontTx/>
              <a:buChar char="-"/>
            </a:pPr>
            <a:endParaRPr lang="fi-FI" sz="2400"/>
          </a:p>
          <a:p>
            <a:endParaRPr lang="fi-FI" sz="2400"/>
          </a:p>
          <a:p>
            <a:endParaRPr lang="fi-FI" sz="2400"/>
          </a:p>
        </p:txBody>
      </p:sp>
      <p:sp>
        <p:nvSpPr>
          <p:cNvPr id="5" name="Alatunnisteen paikkamerkki 4">
            <a:extLst>
              <a:ext uri="{FF2B5EF4-FFF2-40B4-BE49-F238E27FC236}">
                <a16:creationId xmlns:a16="http://schemas.microsoft.com/office/drawing/2014/main" id="{9989DDD7-BF39-9A86-A7D4-8A311C180C4A}"/>
              </a:ext>
            </a:extLst>
          </p:cNvPr>
          <p:cNvSpPr>
            <a:spLocks noGrp="1"/>
          </p:cNvSpPr>
          <p:nvPr>
            <p:ph type="ftr" sz="quarter" idx="3"/>
          </p:nvPr>
        </p:nvSpPr>
        <p:spPr/>
        <p:txBody>
          <a:bodyPr/>
          <a:lstStyle/>
          <a:p>
            <a:endParaRPr lang="fi-FI" dirty="0"/>
          </a:p>
        </p:txBody>
      </p:sp>
      <p:sp>
        <p:nvSpPr>
          <p:cNvPr id="6" name="Päivämäärän paikkamerkki 5">
            <a:extLst>
              <a:ext uri="{FF2B5EF4-FFF2-40B4-BE49-F238E27FC236}">
                <a16:creationId xmlns:a16="http://schemas.microsoft.com/office/drawing/2014/main" id="{CEA7754E-5F6B-51DB-8327-BFAF6F681225}"/>
              </a:ext>
            </a:extLst>
          </p:cNvPr>
          <p:cNvSpPr>
            <a:spLocks noGrp="1"/>
          </p:cNvSpPr>
          <p:nvPr>
            <p:ph type="dt" sz="half" idx="2"/>
          </p:nvPr>
        </p:nvSpPr>
        <p:spPr/>
        <p:txBody>
          <a:bodyPr/>
          <a:lstStyle/>
          <a:p>
            <a:r>
              <a:rPr lang="fi-FI"/>
              <a:t>16.6.2023</a:t>
            </a:r>
            <a:endParaRPr lang="fi-FI" dirty="0"/>
          </a:p>
        </p:txBody>
      </p:sp>
      <p:sp>
        <p:nvSpPr>
          <p:cNvPr id="7" name="Dian numeron paikkamerkki 6">
            <a:extLst>
              <a:ext uri="{FF2B5EF4-FFF2-40B4-BE49-F238E27FC236}">
                <a16:creationId xmlns:a16="http://schemas.microsoft.com/office/drawing/2014/main" id="{AE46D56C-44A2-E5F0-2B14-D034FF703689}"/>
              </a:ext>
            </a:extLst>
          </p:cNvPr>
          <p:cNvSpPr>
            <a:spLocks noGrp="1"/>
          </p:cNvSpPr>
          <p:nvPr>
            <p:ph type="sldNum" sz="quarter" idx="4"/>
          </p:nvPr>
        </p:nvSpPr>
        <p:spPr/>
        <p:txBody>
          <a:bodyPr/>
          <a:lstStyle/>
          <a:p>
            <a:r>
              <a:rPr lang="fi-FI"/>
              <a:t>|  </a:t>
            </a:r>
            <a:fld id="{CDC8994D-33BE-6F4B-918B-78B2D731EB1C}" type="slidenum">
              <a:rPr lang="fi-FI" smtClean="0"/>
              <a:pPr/>
              <a:t>14</a:t>
            </a:fld>
            <a:endParaRPr lang="fi-FI" dirty="0"/>
          </a:p>
        </p:txBody>
      </p:sp>
    </p:spTree>
    <p:extLst>
      <p:ext uri="{BB962C8B-B14F-4D97-AF65-F5344CB8AC3E}">
        <p14:creationId xmlns:p14="http://schemas.microsoft.com/office/powerpoint/2010/main" val="1075281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E9943C34-8502-5DB0-BEA1-B2AB4D6126C3}"/>
              </a:ext>
            </a:extLst>
          </p:cNvPr>
          <p:cNvSpPr>
            <a:spLocks noGrp="1"/>
          </p:cNvSpPr>
          <p:nvPr>
            <p:ph type="title"/>
          </p:nvPr>
        </p:nvSpPr>
        <p:spPr>
          <a:xfrm>
            <a:off x="802266" y="2670464"/>
            <a:ext cx="10660250" cy="1820862"/>
          </a:xfrm>
        </p:spPr>
        <p:txBody>
          <a:bodyPr/>
          <a:lstStyle/>
          <a:p>
            <a:pPr algn="ctr"/>
            <a:r>
              <a:rPr lang="fi-FI"/>
              <a:t>Thank you!</a:t>
            </a:r>
          </a:p>
        </p:txBody>
      </p:sp>
      <p:sp>
        <p:nvSpPr>
          <p:cNvPr id="5" name="Päivämäärän paikkamerkki 4">
            <a:extLst>
              <a:ext uri="{FF2B5EF4-FFF2-40B4-BE49-F238E27FC236}">
                <a16:creationId xmlns:a16="http://schemas.microsoft.com/office/drawing/2014/main" id="{34562E5E-231F-858E-1AA0-89DB32B819B1}"/>
              </a:ext>
            </a:extLst>
          </p:cNvPr>
          <p:cNvSpPr>
            <a:spLocks noGrp="1"/>
          </p:cNvSpPr>
          <p:nvPr>
            <p:ph type="dt" sz="half" idx="2"/>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C6D22460-2B00-BE04-4A2F-8CA0FDFC12D0}"/>
              </a:ext>
            </a:extLst>
          </p:cNvPr>
          <p:cNvSpPr>
            <a:spLocks noGrp="1"/>
          </p:cNvSpPr>
          <p:nvPr>
            <p:ph type="sldNum" sz="quarter" idx="4"/>
          </p:nvPr>
        </p:nvSpPr>
        <p:spPr/>
        <p:txBody>
          <a:bodyPr/>
          <a:lstStyle/>
          <a:p>
            <a:r>
              <a:rPr lang="fi-FI"/>
              <a:t>|  </a:t>
            </a:r>
            <a:fld id="{CDC8994D-33BE-6F4B-918B-78B2D731EB1C}" type="slidenum">
              <a:rPr lang="fi-FI" smtClean="0">
                <a:solidFill>
                  <a:schemeClr val="bg1"/>
                </a:solidFill>
              </a:rPr>
              <a:pPr/>
              <a:t>15</a:t>
            </a:fld>
            <a:endParaRPr lang="fi-FI" dirty="0">
              <a:solidFill>
                <a:schemeClr val="bg1"/>
              </a:solidFill>
            </a:endParaRPr>
          </a:p>
        </p:txBody>
      </p:sp>
      <p:sp>
        <p:nvSpPr>
          <p:cNvPr id="2" name="Tekstiruutu 1">
            <a:extLst>
              <a:ext uri="{FF2B5EF4-FFF2-40B4-BE49-F238E27FC236}">
                <a16:creationId xmlns:a16="http://schemas.microsoft.com/office/drawing/2014/main" id="{74CAF4E5-75FB-DCF6-A0C7-79332926FD6A}"/>
              </a:ext>
            </a:extLst>
          </p:cNvPr>
          <p:cNvSpPr txBox="1"/>
          <p:nvPr/>
        </p:nvSpPr>
        <p:spPr>
          <a:xfrm>
            <a:off x="4356690" y="5278056"/>
            <a:ext cx="5762670" cy="1754326"/>
          </a:xfrm>
          <a:prstGeom prst="rect">
            <a:avLst/>
          </a:prstGeom>
          <a:noFill/>
        </p:spPr>
        <p:txBody>
          <a:bodyPr wrap="square" rtlCol="0">
            <a:spAutoFit/>
          </a:bodyPr>
          <a:lstStyle/>
          <a:p>
            <a:r>
              <a:rPr lang="en-GB" sz="2400">
                <a:solidFill>
                  <a:schemeClr val="bg1"/>
                </a:solidFill>
              </a:rPr>
              <a:t>@EmmiKauppila</a:t>
            </a:r>
          </a:p>
          <a:p>
            <a:endParaRPr lang="en-GB" sz="2400">
              <a:solidFill>
                <a:schemeClr val="bg1"/>
              </a:solidFill>
            </a:endParaRPr>
          </a:p>
          <a:p>
            <a:r>
              <a:rPr lang="en-GB" sz="2400">
                <a:solidFill>
                  <a:schemeClr val="bg1"/>
                </a:solidFill>
              </a:rPr>
              <a:t>emmi.kauppila@a-klinikkasaatio.fi</a:t>
            </a:r>
          </a:p>
          <a:p>
            <a:endParaRPr lang="fi-FI" sz="3600">
              <a:solidFill>
                <a:schemeClr val="bg1"/>
              </a:solidFill>
            </a:endParaRPr>
          </a:p>
        </p:txBody>
      </p:sp>
      <p:pic>
        <p:nvPicPr>
          <p:cNvPr id="3" name="Kuva 2" descr="Kuva, joka sisältää kohteen clipart, muotoilu&#10;&#10;Kuvaus luotu automaattisesti">
            <a:extLst>
              <a:ext uri="{FF2B5EF4-FFF2-40B4-BE49-F238E27FC236}">
                <a16:creationId xmlns:a16="http://schemas.microsoft.com/office/drawing/2014/main" id="{3F082600-EE3D-B811-E252-18E7F2E656D0}"/>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3848346" y="5236341"/>
            <a:ext cx="508344" cy="508344"/>
          </a:xfrm>
          <a:prstGeom prst="rect">
            <a:avLst/>
          </a:prstGeom>
        </p:spPr>
      </p:pic>
      <p:pic>
        <p:nvPicPr>
          <p:cNvPr id="11" name="Kuva 10" descr="Kuva, joka sisältää kohteen Grafiikka, ympyrä, logo, symboli&#10;&#10;Kuvaus luotu automaattisesti">
            <a:extLst>
              <a:ext uri="{FF2B5EF4-FFF2-40B4-BE49-F238E27FC236}">
                <a16:creationId xmlns:a16="http://schemas.microsoft.com/office/drawing/2014/main" id="{2C54DD3E-8C71-77D1-0CC5-3F4428FDD742}"/>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3694232" y="5976177"/>
            <a:ext cx="662457" cy="662457"/>
          </a:xfrm>
          <a:prstGeom prst="rect">
            <a:avLst/>
          </a:prstGeom>
        </p:spPr>
      </p:pic>
      <p:sp>
        <p:nvSpPr>
          <p:cNvPr id="4" name="Alatunnisteen paikkamerkki 3">
            <a:extLst>
              <a:ext uri="{FF2B5EF4-FFF2-40B4-BE49-F238E27FC236}">
                <a16:creationId xmlns:a16="http://schemas.microsoft.com/office/drawing/2014/main" id="{50ADA1E1-3EC6-8891-BF20-9186514E8120}"/>
              </a:ext>
            </a:extLst>
          </p:cNvPr>
          <p:cNvSpPr>
            <a:spLocks noGrp="1"/>
          </p:cNvSpPr>
          <p:nvPr>
            <p:ph type="ftr" sz="quarter" idx="11"/>
          </p:nvPr>
        </p:nvSpPr>
        <p:spPr/>
        <p:txBody>
          <a:bodyPr/>
          <a:lstStyle/>
          <a:p>
            <a:endParaRPr lang="fi-FI" dirty="0"/>
          </a:p>
        </p:txBody>
      </p:sp>
    </p:spTree>
    <p:extLst>
      <p:ext uri="{BB962C8B-B14F-4D97-AF65-F5344CB8AC3E}">
        <p14:creationId xmlns:p14="http://schemas.microsoft.com/office/powerpoint/2010/main" val="810322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E31639-25B9-3323-F612-8F2B08EF5C28}"/>
              </a:ext>
            </a:extLst>
          </p:cNvPr>
          <p:cNvSpPr>
            <a:spLocks noGrp="1"/>
          </p:cNvSpPr>
          <p:nvPr>
            <p:ph type="title"/>
          </p:nvPr>
        </p:nvSpPr>
        <p:spPr/>
        <p:txBody>
          <a:bodyPr/>
          <a:lstStyle/>
          <a:p>
            <a:r>
              <a:rPr lang="fi-FI"/>
              <a:t>Outline</a:t>
            </a:r>
          </a:p>
        </p:txBody>
      </p:sp>
      <p:sp>
        <p:nvSpPr>
          <p:cNvPr id="3" name="Sisällön paikkamerkki 2">
            <a:extLst>
              <a:ext uri="{FF2B5EF4-FFF2-40B4-BE49-F238E27FC236}">
                <a16:creationId xmlns:a16="http://schemas.microsoft.com/office/drawing/2014/main" id="{1CE1C720-5FD3-1ED6-6A9D-FD2F9BFE8D65}"/>
              </a:ext>
            </a:extLst>
          </p:cNvPr>
          <p:cNvSpPr>
            <a:spLocks noGrp="1"/>
          </p:cNvSpPr>
          <p:nvPr>
            <p:ph idx="1"/>
          </p:nvPr>
        </p:nvSpPr>
        <p:spPr/>
        <p:txBody>
          <a:bodyPr/>
          <a:lstStyle/>
          <a:p>
            <a:pPr marL="0" indent="0">
              <a:buNone/>
            </a:pPr>
            <a:endParaRPr lang="fi-FI" sz="2400"/>
          </a:p>
          <a:p>
            <a:pPr marL="0" indent="0">
              <a:buNone/>
            </a:pPr>
            <a:endParaRPr lang="fi-FI" sz="2400"/>
          </a:p>
          <a:p>
            <a:pPr marL="0" indent="0">
              <a:buNone/>
            </a:pPr>
            <a:r>
              <a:rPr lang="fi-FI" sz="2400"/>
              <a:t>Background</a:t>
            </a:r>
          </a:p>
          <a:p>
            <a:pPr marL="0" indent="0">
              <a:buNone/>
            </a:pPr>
            <a:r>
              <a:rPr lang="fi-FI" sz="2400"/>
              <a:t>Introduction: Gambling in Finland</a:t>
            </a:r>
          </a:p>
          <a:p>
            <a:pPr marL="0" indent="0">
              <a:buNone/>
            </a:pPr>
            <a:r>
              <a:rPr lang="fi-FI" sz="2400"/>
              <a:t>The present study</a:t>
            </a:r>
          </a:p>
          <a:p>
            <a:pPr marL="0" indent="0">
              <a:buNone/>
            </a:pPr>
            <a:r>
              <a:rPr lang="fi-FI" sz="2400"/>
              <a:t>Materials and methods</a:t>
            </a:r>
            <a:endParaRPr lang="en-US" sz="2400"/>
          </a:p>
          <a:p>
            <a:pPr marL="0" indent="0">
              <a:buNone/>
            </a:pPr>
            <a:r>
              <a:rPr lang="fi-FI" sz="2400"/>
              <a:t>Preliminary empirical results</a:t>
            </a:r>
          </a:p>
          <a:p>
            <a:pPr marL="0" indent="0">
              <a:buNone/>
            </a:pPr>
            <a:r>
              <a:rPr lang="fi-FI" sz="2400"/>
              <a:t>Discussion and next steps</a:t>
            </a:r>
            <a:endParaRPr lang="en-US" sz="2400"/>
          </a:p>
          <a:p>
            <a:pPr marL="0" indent="0">
              <a:buNone/>
            </a:pPr>
            <a:endParaRPr lang="fi-FI"/>
          </a:p>
          <a:p>
            <a:pPr marL="0" indent="0">
              <a:buNone/>
            </a:pPr>
            <a:endParaRPr lang="en-US"/>
          </a:p>
          <a:p>
            <a:pPr marL="0" indent="0">
              <a:buNone/>
            </a:pPr>
            <a:endParaRPr lang="en-US"/>
          </a:p>
          <a:p>
            <a:pPr marL="0" indent="0">
              <a:buNone/>
            </a:pPr>
            <a:endParaRPr lang="en-US"/>
          </a:p>
          <a:p>
            <a:endParaRPr lang="fi-FI"/>
          </a:p>
        </p:txBody>
      </p:sp>
      <p:sp>
        <p:nvSpPr>
          <p:cNvPr id="4" name="Alatunnisteen paikkamerkki 3">
            <a:extLst>
              <a:ext uri="{FF2B5EF4-FFF2-40B4-BE49-F238E27FC236}">
                <a16:creationId xmlns:a16="http://schemas.microsoft.com/office/drawing/2014/main" id="{38300888-5B31-FAA7-2DFB-E33B8249DC34}"/>
              </a:ext>
            </a:extLst>
          </p:cNvPr>
          <p:cNvSpPr>
            <a:spLocks noGrp="1"/>
          </p:cNvSpPr>
          <p:nvPr>
            <p:ph type="ftr" sz="quarter" idx="3"/>
          </p:nvPr>
        </p:nvSpPr>
        <p:spPr/>
        <p:txBody>
          <a:bodyPr/>
          <a:lstStyle/>
          <a:p>
            <a:endParaRPr lang="fi-FI" dirty="0"/>
          </a:p>
        </p:txBody>
      </p:sp>
      <p:sp>
        <p:nvSpPr>
          <p:cNvPr id="5" name="Päivämäärän paikkamerkki 4">
            <a:extLst>
              <a:ext uri="{FF2B5EF4-FFF2-40B4-BE49-F238E27FC236}">
                <a16:creationId xmlns:a16="http://schemas.microsoft.com/office/drawing/2014/main" id="{51D040EB-64B2-CE47-FABA-69F4595D05EB}"/>
              </a:ext>
            </a:extLst>
          </p:cNvPr>
          <p:cNvSpPr>
            <a:spLocks noGrp="1"/>
          </p:cNvSpPr>
          <p:nvPr>
            <p:ph type="dt" sz="half" idx="2"/>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C602DC34-BA77-64E5-FBCC-43FCDFF506A9}"/>
              </a:ext>
            </a:extLst>
          </p:cNvPr>
          <p:cNvSpPr>
            <a:spLocks noGrp="1"/>
          </p:cNvSpPr>
          <p:nvPr>
            <p:ph type="sldNum" sz="quarter" idx="4"/>
          </p:nvPr>
        </p:nvSpPr>
        <p:spPr/>
        <p:txBody>
          <a:bodyPr/>
          <a:lstStyle/>
          <a:p>
            <a:r>
              <a:rPr lang="fi-FI"/>
              <a:t>|  </a:t>
            </a:r>
            <a:fld id="{CDC8994D-33BE-6F4B-918B-78B2D731EB1C}" type="slidenum">
              <a:rPr lang="fi-FI" smtClean="0"/>
              <a:pPr/>
              <a:t>2</a:t>
            </a:fld>
            <a:endParaRPr lang="fi-FI" dirty="0"/>
          </a:p>
        </p:txBody>
      </p:sp>
    </p:spTree>
    <p:extLst>
      <p:ext uri="{BB962C8B-B14F-4D97-AF65-F5344CB8AC3E}">
        <p14:creationId xmlns:p14="http://schemas.microsoft.com/office/powerpoint/2010/main" val="1954515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isällön paikkamerkki 7">
            <a:extLst>
              <a:ext uri="{FF2B5EF4-FFF2-40B4-BE49-F238E27FC236}">
                <a16:creationId xmlns:a16="http://schemas.microsoft.com/office/drawing/2014/main" id="{03F36D35-54F2-F11E-25B1-9BE628129922}"/>
              </a:ext>
            </a:extLst>
          </p:cNvPr>
          <p:cNvSpPr>
            <a:spLocks noGrp="1"/>
          </p:cNvSpPr>
          <p:nvPr>
            <p:ph idx="1"/>
          </p:nvPr>
        </p:nvSpPr>
        <p:spPr/>
        <p:txBody>
          <a:bodyPr/>
          <a:lstStyle/>
          <a:p>
            <a:pPr marL="0" indent="0">
              <a:lnSpc>
                <a:spcPct val="107000"/>
              </a:lnSpc>
              <a:spcAft>
                <a:spcPts val="800"/>
              </a:spcAft>
              <a:buNone/>
            </a:pPr>
            <a:endParaRPr lang="en-US" sz="160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1600">
                <a:effectLst/>
                <a:latin typeface="Calibri" panose="020F0502020204030204" pitchFamily="34" charset="0"/>
                <a:ea typeface="Calibri" panose="020F0502020204030204" pitchFamily="34" charset="0"/>
                <a:cs typeface="Times New Roman" panose="02020603050405020304" pitchFamily="18" charset="0"/>
              </a:rPr>
              <a:t>A non-profit specialized in addictions and harm reduction (founded in 1955)</a:t>
            </a:r>
          </a:p>
          <a:p>
            <a:pPr>
              <a:lnSpc>
                <a:spcPct val="107000"/>
              </a:lnSpc>
              <a:spcAft>
                <a:spcPts val="800"/>
              </a:spcAft>
              <a:buFontTx/>
              <a:buChar char="-"/>
            </a:pPr>
            <a:r>
              <a:rPr lang="en-US" sz="1600">
                <a:latin typeface="Calibri" panose="020F0502020204030204" pitchFamily="34" charset="0"/>
                <a:ea typeface="Calibri" panose="020F0502020204030204" pitchFamily="34" charset="0"/>
                <a:cs typeface="Times New Roman" panose="02020603050405020304" pitchFamily="18" charset="0"/>
              </a:rPr>
              <a:t>Our main goal is to prevent and reduce social and health related issues around substance use and support the inclusion of vulnerable individuals through low-threshold services and scientific research</a:t>
            </a:r>
            <a:endParaRPr lang="fi-FI" sz="160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i-FI" sz="160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sz="1600">
                <a:effectLst/>
                <a:latin typeface="Calibri" panose="020F0502020204030204" pitchFamily="34" charset="0"/>
                <a:ea typeface="Calibri" panose="020F0502020204030204" pitchFamily="34" charset="0"/>
                <a:cs typeface="Times New Roman" panose="02020603050405020304" pitchFamily="18" charset="0"/>
              </a:rPr>
              <a:t>In practice</a:t>
            </a:r>
          </a:p>
          <a:p>
            <a:pPr marL="0" lvl="0" indent="0">
              <a:lnSpc>
                <a:spcPct val="107000"/>
              </a:lnSpc>
              <a:buNone/>
            </a:pPr>
            <a:r>
              <a:rPr lang="en-US" sz="1600" b="1">
                <a:effectLst/>
                <a:latin typeface="Calibri" panose="020F0502020204030204" pitchFamily="34" charset="0"/>
                <a:ea typeface="Calibri" panose="020F0502020204030204" pitchFamily="34" charset="0"/>
                <a:cs typeface="Times New Roman" panose="02020603050405020304" pitchFamily="18" charset="0"/>
              </a:rPr>
              <a:t>- services  for PWUD</a:t>
            </a:r>
            <a:r>
              <a:rPr lang="en-US" sz="1600">
                <a:effectLst/>
                <a:latin typeface="Calibri" panose="020F0502020204030204" pitchFamily="34" charset="0"/>
                <a:ea typeface="Calibri" panose="020F0502020204030204" pitchFamily="34" charset="0"/>
                <a:cs typeface="Times New Roman" panose="02020603050405020304" pitchFamily="18" charset="0"/>
              </a:rPr>
              <a:t>: low-threshold services, street clinic, outreach youth-work, online councelling, volunteering, HCV &amp; HVI testing, housing support and social services for the homeless</a:t>
            </a:r>
            <a:endParaRPr lang="fi-FI" sz="160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en-US" sz="1600" b="1">
                <a:latin typeface="Calibri" panose="020F0502020204030204" pitchFamily="34" charset="0"/>
                <a:ea typeface="Calibri" panose="020F0502020204030204" pitchFamily="34" charset="0"/>
                <a:cs typeface="Times New Roman" panose="02020603050405020304" pitchFamily="18" charset="0"/>
              </a:rPr>
              <a:t>- workplaces: </a:t>
            </a:r>
            <a:r>
              <a:rPr lang="en-US" sz="1600">
                <a:effectLst/>
                <a:latin typeface="Calibri" panose="020F0502020204030204" pitchFamily="34" charset="0"/>
                <a:ea typeface="Calibri" panose="020F0502020204030204" pitchFamily="34" charset="0"/>
                <a:cs typeface="Times New Roman" panose="02020603050405020304" pitchFamily="18" charset="0"/>
              </a:rPr>
              <a:t>addiction-related training for workplaces, vocational rehabilitation</a:t>
            </a:r>
            <a:endParaRPr lang="fi-FI" sz="160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en-US" sz="1600" b="1">
                <a:effectLst/>
                <a:latin typeface="Calibri" panose="020F0502020204030204" pitchFamily="34" charset="0"/>
                <a:ea typeface="Calibri" panose="020F0502020204030204" pitchFamily="34" charset="0"/>
                <a:cs typeface="Times New Roman" panose="02020603050405020304" pitchFamily="18" charset="0"/>
              </a:rPr>
              <a:t>- research</a:t>
            </a:r>
            <a:r>
              <a:rPr lang="en-US" sz="1600">
                <a:effectLst/>
                <a:latin typeface="Calibri" panose="020F0502020204030204" pitchFamily="34" charset="0"/>
                <a:ea typeface="Calibri" panose="020F0502020204030204" pitchFamily="34" charset="0"/>
                <a:cs typeface="Times New Roman" panose="02020603050405020304" pitchFamily="18" charset="0"/>
              </a:rPr>
              <a:t>: communicable disease services for PWUD, substance identification, anti-doping, prevention of suicidal and drug-induced deaths of young people, behavioral addictions</a:t>
            </a:r>
            <a:endParaRPr lang="fi-FI" sz="16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i-FI" sz="1600"/>
          </a:p>
        </p:txBody>
      </p:sp>
      <p:sp>
        <p:nvSpPr>
          <p:cNvPr id="4" name="Alatunnisteen paikkamerkki 3">
            <a:extLst>
              <a:ext uri="{FF2B5EF4-FFF2-40B4-BE49-F238E27FC236}">
                <a16:creationId xmlns:a16="http://schemas.microsoft.com/office/drawing/2014/main" id="{C96B5A9E-E396-D460-8951-FA6A1B09E1EF}"/>
              </a:ext>
            </a:extLst>
          </p:cNvPr>
          <p:cNvSpPr>
            <a:spLocks noGrp="1"/>
          </p:cNvSpPr>
          <p:nvPr>
            <p:ph type="ftr" sz="quarter" idx="3"/>
          </p:nvPr>
        </p:nvSpPr>
        <p:spPr/>
        <p:txBody>
          <a:bodyPr/>
          <a:lstStyle/>
          <a:p>
            <a:endParaRPr lang="fi-FI" dirty="0"/>
          </a:p>
        </p:txBody>
      </p:sp>
      <p:sp>
        <p:nvSpPr>
          <p:cNvPr id="5" name="Päivämäärän paikkamerkki 4">
            <a:extLst>
              <a:ext uri="{FF2B5EF4-FFF2-40B4-BE49-F238E27FC236}">
                <a16:creationId xmlns:a16="http://schemas.microsoft.com/office/drawing/2014/main" id="{E33B9D0D-F8D2-7637-BAA0-CE7F5360A1FE}"/>
              </a:ext>
            </a:extLst>
          </p:cNvPr>
          <p:cNvSpPr>
            <a:spLocks noGrp="1"/>
          </p:cNvSpPr>
          <p:nvPr>
            <p:ph type="dt" sz="half" idx="2"/>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E7DB3FA6-75A3-9A44-B3CD-5761F52B532C}"/>
              </a:ext>
            </a:extLst>
          </p:cNvPr>
          <p:cNvSpPr>
            <a:spLocks noGrp="1"/>
          </p:cNvSpPr>
          <p:nvPr>
            <p:ph type="sldNum" sz="quarter" idx="4"/>
          </p:nvPr>
        </p:nvSpPr>
        <p:spPr/>
        <p:txBody>
          <a:bodyPr/>
          <a:lstStyle/>
          <a:p>
            <a:r>
              <a:rPr lang="fi-FI"/>
              <a:t>|  </a:t>
            </a:r>
            <a:fld id="{CDC8994D-33BE-6F4B-918B-78B2D731EB1C}" type="slidenum">
              <a:rPr lang="fi-FI" smtClean="0">
                <a:solidFill>
                  <a:schemeClr val="bg1"/>
                </a:solidFill>
              </a:rPr>
              <a:pPr/>
              <a:t>3</a:t>
            </a:fld>
            <a:endParaRPr lang="fi-FI" dirty="0">
              <a:solidFill>
                <a:schemeClr val="bg1"/>
              </a:solidFill>
            </a:endParaRPr>
          </a:p>
        </p:txBody>
      </p:sp>
      <p:pic>
        <p:nvPicPr>
          <p:cNvPr id="12" name="Kuva 11" descr="Kuva, joka sisältää kohteen valkoinen, muotoilu&#10;&#10;Kuvaus luotu automaattisesti">
            <a:extLst>
              <a:ext uri="{FF2B5EF4-FFF2-40B4-BE49-F238E27FC236}">
                <a16:creationId xmlns:a16="http://schemas.microsoft.com/office/drawing/2014/main" id="{161C2FC0-7E00-CDD1-9CBF-3D270DB6FDEB}"/>
              </a:ext>
            </a:extLst>
          </p:cNvPr>
          <p:cNvPicPr>
            <a:picLocks noChangeAspect="1"/>
          </p:cNvPicPr>
          <p:nvPr/>
        </p:nvPicPr>
        <p:blipFill>
          <a:blip r:embed="rId3"/>
          <a:stretch>
            <a:fillRect/>
          </a:stretch>
        </p:blipFill>
        <p:spPr>
          <a:xfrm>
            <a:off x="8486222" y="730302"/>
            <a:ext cx="2890835" cy="1953990"/>
          </a:xfrm>
          <a:prstGeom prst="rect">
            <a:avLst/>
          </a:prstGeom>
        </p:spPr>
      </p:pic>
      <p:pic>
        <p:nvPicPr>
          <p:cNvPr id="14" name="Kuva 13">
            <a:extLst>
              <a:ext uri="{FF2B5EF4-FFF2-40B4-BE49-F238E27FC236}">
                <a16:creationId xmlns:a16="http://schemas.microsoft.com/office/drawing/2014/main" id="{EE39CD54-0ADA-6F4F-1CD0-3AD5404B855F}"/>
              </a:ext>
            </a:extLst>
          </p:cNvPr>
          <p:cNvPicPr>
            <a:picLocks noChangeAspect="1"/>
          </p:cNvPicPr>
          <p:nvPr/>
        </p:nvPicPr>
        <p:blipFill>
          <a:blip r:embed="rId4"/>
          <a:stretch>
            <a:fillRect/>
          </a:stretch>
        </p:blipFill>
        <p:spPr>
          <a:xfrm>
            <a:off x="0" y="552627"/>
            <a:ext cx="8486222" cy="1447210"/>
          </a:xfrm>
          <a:prstGeom prst="rect">
            <a:avLst/>
          </a:prstGeom>
        </p:spPr>
      </p:pic>
    </p:spTree>
    <p:extLst>
      <p:ext uri="{BB962C8B-B14F-4D97-AF65-F5344CB8AC3E}">
        <p14:creationId xmlns:p14="http://schemas.microsoft.com/office/powerpoint/2010/main" val="278978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6F12EB-E76B-C6EF-AA57-1246678C36FD}"/>
              </a:ext>
            </a:extLst>
          </p:cNvPr>
          <p:cNvSpPr>
            <a:spLocks noGrp="1"/>
          </p:cNvSpPr>
          <p:nvPr>
            <p:ph type="title"/>
          </p:nvPr>
        </p:nvSpPr>
        <p:spPr/>
        <p:txBody>
          <a:bodyPr/>
          <a:lstStyle/>
          <a:p>
            <a:r>
              <a:rPr lang="fi-FI"/>
              <a:t>Background: PhD Project</a:t>
            </a:r>
          </a:p>
        </p:txBody>
      </p:sp>
      <p:sp>
        <p:nvSpPr>
          <p:cNvPr id="3" name="Sisällön paikkamerkki 2">
            <a:extLst>
              <a:ext uri="{FF2B5EF4-FFF2-40B4-BE49-F238E27FC236}">
                <a16:creationId xmlns:a16="http://schemas.microsoft.com/office/drawing/2014/main" id="{2226E5B6-1F8D-4F39-A6F0-3C0D135023AE}"/>
              </a:ext>
            </a:extLst>
          </p:cNvPr>
          <p:cNvSpPr>
            <a:spLocks noGrp="1"/>
          </p:cNvSpPr>
          <p:nvPr>
            <p:ph idx="1"/>
          </p:nvPr>
        </p:nvSpPr>
        <p:spPr/>
        <p:txBody>
          <a:bodyPr/>
          <a:lstStyle/>
          <a:p>
            <a:pPr marL="0" indent="0">
              <a:buNone/>
            </a:pPr>
            <a:r>
              <a:rPr lang="fi-FI" sz="1800" b="1"/>
              <a:t>Schedule: </a:t>
            </a:r>
            <a:r>
              <a:rPr lang="fi-FI" sz="1800"/>
              <a:t>2/2023 -&gt;</a:t>
            </a:r>
          </a:p>
          <a:p>
            <a:pPr marL="0" indent="0">
              <a:buNone/>
            </a:pPr>
            <a:r>
              <a:rPr lang="fi-FI" sz="1800" b="1"/>
              <a:t>Funding: </a:t>
            </a:r>
            <a:r>
              <a:rPr lang="fi-FI" sz="1800"/>
              <a:t>Finnish Foundation for Alcohol Studies (80%)</a:t>
            </a:r>
          </a:p>
          <a:p>
            <a:pPr marL="0" indent="0">
              <a:buNone/>
            </a:pPr>
            <a:r>
              <a:rPr lang="fi-FI" sz="1800" b="1"/>
              <a:t>Part-time work: </a:t>
            </a:r>
            <a:r>
              <a:rPr lang="fi-FI" sz="1800"/>
              <a:t>A-Clinic Foundation (20%)</a:t>
            </a:r>
            <a:endParaRPr lang="fi-FI" sz="1800" b="1"/>
          </a:p>
          <a:p>
            <a:pPr marL="0" indent="0">
              <a:buNone/>
            </a:pPr>
            <a:endParaRPr lang="fi-FI" sz="1800"/>
          </a:p>
          <a:p>
            <a:pPr marL="0" indent="0" algn="just">
              <a:buNone/>
            </a:pPr>
            <a:r>
              <a:rPr lang="fi-FI" sz="1800"/>
              <a:t>Article 1: Gambling harm in families. Qualitative content analysis on peer support message board discussions</a:t>
            </a:r>
          </a:p>
          <a:p>
            <a:pPr marL="0" indent="0" algn="just">
              <a:buNone/>
            </a:pPr>
            <a:endParaRPr lang="fi-FI" sz="1800"/>
          </a:p>
          <a:p>
            <a:pPr marL="0" indent="0" algn="just">
              <a:buNone/>
            </a:pPr>
            <a:r>
              <a:rPr lang="fi-FI" sz="1800"/>
              <a:t>Article 2: E</a:t>
            </a:r>
            <a:r>
              <a:rPr lang="en-US" sz="1800"/>
              <a:t>xperiences of support services by concerned significant others of people with gambling problems. Barriers and facilitators to help-seeking. A mixed methods approach</a:t>
            </a:r>
          </a:p>
          <a:p>
            <a:pPr marL="0" indent="0" algn="just">
              <a:buNone/>
            </a:pPr>
            <a:endParaRPr lang="fi-FI" sz="1800"/>
          </a:p>
          <a:p>
            <a:pPr marL="0" indent="0" algn="just">
              <a:buNone/>
            </a:pPr>
            <a:r>
              <a:rPr lang="fi-FI" sz="1800"/>
              <a:t>Article 3: </a:t>
            </a:r>
            <a:r>
              <a:rPr lang="en-US" sz="1800"/>
              <a:t>Social and health care professionals’ perceptions on gambling harm prevention and support services</a:t>
            </a:r>
          </a:p>
        </p:txBody>
      </p:sp>
      <p:sp>
        <p:nvSpPr>
          <p:cNvPr id="5" name="Päivämäärän paikkamerkki 4">
            <a:extLst>
              <a:ext uri="{FF2B5EF4-FFF2-40B4-BE49-F238E27FC236}">
                <a16:creationId xmlns:a16="http://schemas.microsoft.com/office/drawing/2014/main" id="{61B11F79-9352-455A-3321-B0B6F831E468}"/>
              </a:ext>
            </a:extLst>
          </p:cNvPr>
          <p:cNvSpPr>
            <a:spLocks noGrp="1"/>
          </p:cNvSpPr>
          <p:nvPr>
            <p:ph type="dt" sz="half" idx="2"/>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D6A5E99E-7BFC-0766-7A11-5E2184C085E5}"/>
              </a:ext>
            </a:extLst>
          </p:cNvPr>
          <p:cNvSpPr>
            <a:spLocks noGrp="1"/>
          </p:cNvSpPr>
          <p:nvPr>
            <p:ph type="sldNum" sz="quarter" idx="4"/>
          </p:nvPr>
        </p:nvSpPr>
        <p:spPr/>
        <p:txBody>
          <a:bodyPr/>
          <a:lstStyle/>
          <a:p>
            <a:r>
              <a:rPr lang="fi-FI"/>
              <a:t>|  </a:t>
            </a:r>
            <a:fld id="{CDC8994D-33BE-6F4B-918B-78B2D731EB1C}" type="slidenum">
              <a:rPr lang="fi-FI" smtClean="0"/>
              <a:pPr/>
              <a:t>4</a:t>
            </a:fld>
            <a:endParaRPr lang="fi-FI" dirty="0"/>
          </a:p>
        </p:txBody>
      </p:sp>
      <p:sp>
        <p:nvSpPr>
          <p:cNvPr id="4" name="Alatunnisteen paikkamerkki 3">
            <a:extLst>
              <a:ext uri="{FF2B5EF4-FFF2-40B4-BE49-F238E27FC236}">
                <a16:creationId xmlns:a16="http://schemas.microsoft.com/office/drawing/2014/main" id="{7E6C1F70-6268-637F-2B5E-6D65BBE7F837}"/>
              </a:ext>
            </a:extLst>
          </p:cNvPr>
          <p:cNvSpPr>
            <a:spLocks noGrp="1"/>
          </p:cNvSpPr>
          <p:nvPr>
            <p:ph type="ftr" sz="quarter" idx="3"/>
          </p:nvPr>
        </p:nvSpPr>
        <p:spPr/>
        <p:txBody>
          <a:bodyPr/>
          <a:lstStyle/>
          <a:p>
            <a:endParaRPr lang="fi-FI" dirty="0"/>
          </a:p>
        </p:txBody>
      </p:sp>
    </p:spTree>
    <p:extLst>
      <p:ext uri="{BB962C8B-B14F-4D97-AF65-F5344CB8AC3E}">
        <p14:creationId xmlns:p14="http://schemas.microsoft.com/office/powerpoint/2010/main" val="379441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1085F3-F7B7-2176-A92E-3379993C311D}"/>
              </a:ext>
            </a:extLst>
          </p:cNvPr>
          <p:cNvSpPr>
            <a:spLocks noGrp="1"/>
          </p:cNvSpPr>
          <p:nvPr>
            <p:ph type="title"/>
          </p:nvPr>
        </p:nvSpPr>
        <p:spPr/>
        <p:txBody>
          <a:bodyPr/>
          <a:lstStyle/>
          <a:p>
            <a:r>
              <a:rPr lang="fi-FI"/>
              <a:t>Gambling in Finland</a:t>
            </a:r>
          </a:p>
        </p:txBody>
      </p:sp>
      <p:sp>
        <p:nvSpPr>
          <p:cNvPr id="3" name="Sisällön paikkamerkki 2">
            <a:extLst>
              <a:ext uri="{FF2B5EF4-FFF2-40B4-BE49-F238E27FC236}">
                <a16:creationId xmlns:a16="http://schemas.microsoft.com/office/drawing/2014/main" id="{FC6706F4-7956-7EE2-2324-E4EB32F6552A}"/>
              </a:ext>
            </a:extLst>
          </p:cNvPr>
          <p:cNvSpPr>
            <a:spLocks noGrp="1"/>
          </p:cNvSpPr>
          <p:nvPr>
            <p:ph idx="1"/>
          </p:nvPr>
        </p:nvSpPr>
        <p:spPr>
          <a:xfrm>
            <a:off x="410400" y="1707297"/>
            <a:ext cx="8012240" cy="4351338"/>
          </a:xfrm>
        </p:spPr>
        <p:txBody>
          <a:bodyPr/>
          <a:lstStyle/>
          <a:p>
            <a:pPr marL="0" indent="0">
              <a:buNone/>
            </a:pPr>
            <a:r>
              <a:rPr lang="en-US" sz="1400"/>
              <a:t>Yearly participation between 70-80%</a:t>
            </a:r>
          </a:p>
          <a:p>
            <a:pPr>
              <a:buFontTx/>
              <a:buChar char="-"/>
            </a:pPr>
            <a:r>
              <a:rPr lang="en-US" sz="1400"/>
              <a:t>3 % of the population experiences gambling problems directly</a:t>
            </a:r>
          </a:p>
          <a:p>
            <a:pPr>
              <a:buFontTx/>
              <a:buChar char="-"/>
            </a:pPr>
            <a:r>
              <a:rPr lang="en-US" sz="1400"/>
              <a:t>21 % reported that at least one of their signifcant others had engaged in problem gambling (Salonen et al., 2020)</a:t>
            </a:r>
          </a:p>
          <a:p>
            <a:pPr>
              <a:buFontTx/>
              <a:buChar char="-"/>
            </a:pPr>
            <a:r>
              <a:rPr lang="en-US" sz="1400"/>
              <a:t>it has been estimated that problem gambling affects approximately six persons per gambler</a:t>
            </a:r>
          </a:p>
          <a:p>
            <a:pPr marL="0" indent="0">
              <a:buNone/>
            </a:pPr>
            <a:endParaRPr lang="en-US" sz="1400"/>
          </a:p>
          <a:p>
            <a:pPr marL="0" indent="0">
              <a:buNone/>
            </a:pPr>
            <a:r>
              <a:rPr lang="en-US" sz="1400" b="1"/>
              <a:t>Current challenges</a:t>
            </a:r>
          </a:p>
          <a:p>
            <a:pPr>
              <a:buFontTx/>
              <a:buChar char="-"/>
            </a:pPr>
            <a:r>
              <a:rPr lang="en-US" sz="1400"/>
              <a:t>Unregulated (problem) gambling online </a:t>
            </a:r>
          </a:p>
          <a:p>
            <a:pPr>
              <a:buFontTx/>
              <a:buChar char="-"/>
            </a:pPr>
            <a:r>
              <a:rPr lang="en-US" sz="1400"/>
              <a:t>How important is the market model in terms of preventing harm?</a:t>
            </a:r>
          </a:p>
          <a:p>
            <a:pPr marL="0" indent="0">
              <a:buNone/>
            </a:pPr>
            <a:endParaRPr lang="en-US" sz="1400"/>
          </a:p>
          <a:p>
            <a:pPr marL="0" indent="0">
              <a:buNone/>
            </a:pPr>
            <a:r>
              <a:rPr lang="en-US" sz="1400" b="1"/>
              <a:t>Treatment</a:t>
            </a:r>
          </a:p>
          <a:p>
            <a:pPr>
              <a:buFontTx/>
              <a:buChar char="-"/>
            </a:pPr>
            <a:r>
              <a:rPr lang="en-US" sz="1400"/>
              <a:t>National helpline/chat with online programs</a:t>
            </a:r>
          </a:p>
          <a:p>
            <a:pPr>
              <a:buFontTx/>
              <a:buChar char="-"/>
            </a:pPr>
            <a:r>
              <a:rPr lang="en-US" sz="1400"/>
              <a:t>Regional health care and social services</a:t>
            </a:r>
          </a:p>
          <a:p>
            <a:pPr>
              <a:buFontTx/>
              <a:buChar char="-"/>
            </a:pPr>
            <a:r>
              <a:rPr lang="fi-FI" sz="1400"/>
              <a:t>NGO’s offer complementary services</a:t>
            </a:r>
          </a:p>
          <a:p>
            <a:pPr>
              <a:buFontTx/>
              <a:buChar char="-"/>
            </a:pPr>
            <a:r>
              <a:rPr lang="en-US" sz="1400"/>
              <a:t>Strong tradition of peer support</a:t>
            </a:r>
          </a:p>
          <a:p>
            <a:pPr marL="0" indent="0" algn="l">
              <a:buNone/>
            </a:pPr>
            <a:endParaRPr lang="fi-FI" sz="1400"/>
          </a:p>
        </p:txBody>
      </p:sp>
      <p:sp>
        <p:nvSpPr>
          <p:cNvPr id="5" name="Päivämäärän paikkamerkki 4">
            <a:extLst>
              <a:ext uri="{FF2B5EF4-FFF2-40B4-BE49-F238E27FC236}">
                <a16:creationId xmlns:a16="http://schemas.microsoft.com/office/drawing/2014/main" id="{A10D7751-6968-5BCE-FA4C-47B4914EBF50}"/>
              </a:ext>
            </a:extLst>
          </p:cNvPr>
          <p:cNvSpPr>
            <a:spLocks noGrp="1"/>
          </p:cNvSpPr>
          <p:nvPr>
            <p:ph type="dt" sz="half" idx="2"/>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494AD1F5-E96D-C126-F216-670C6F8B3ED9}"/>
              </a:ext>
            </a:extLst>
          </p:cNvPr>
          <p:cNvSpPr>
            <a:spLocks noGrp="1"/>
          </p:cNvSpPr>
          <p:nvPr>
            <p:ph type="sldNum" sz="quarter" idx="4"/>
          </p:nvPr>
        </p:nvSpPr>
        <p:spPr/>
        <p:txBody>
          <a:bodyPr/>
          <a:lstStyle/>
          <a:p>
            <a:r>
              <a:rPr lang="fi-FI"/>
              <a:t>|  </a:t>
            </a:r>
            <a:fld id="{CDC8994D-33BE-6F4B-918B-78B2D731EB1C}" type="slidenum">
              <a:rPr lang="fi-FI" smtClean="0"/>
              <a:pPr/>
              <a:t>5</a:t>
            </a:fld>
            <a:endParaRPr lang="fi-FI" dirty="0"/>
          </a:p>
        </p:txBody>
      </p:sp>
      <p:graphicFrame>
        <p:nvGraphicFramePr>
          <p:cNvPr id="7" name="Kaavio 6">
            <a:extLst>
              <a:ext uri="{FF2B5EF4-FFF2-40B4-BE49-F238E27FC236}">
                <a16:creationId xmlns:a16="http://schemas.microsoft.com/office/drawing/2014/main" id="{5FAA54F5-5399-5164-0496-338FB7DEFE3D}"/>
              </a:ext>
            </a:extLst>
          </p:cNvPr>
          <p:cNvGraphicFramePr>
            <a:graphicFrameLocks/>
          </p:cNvGraphicFramePr>
          <p:nvPr>
            <p:extLst>
              <p:ext uri="{D42A27DB-BD31-4B8C-83A1-F6EECF244321}">
                <p14:modId xmlns:p14="http://schemas.microsoft.com/office/powerpoint/2010/main" val="401074116"/>
              </p:ext>
            </p:extLst>
          </p:nvPr>
        </p:nvGraphicFramePr>
        <p:xfrm>
          <a:off x="7886064" y="2673924"/>
          <a:ext cx="4305935" cy="3231713"/>
        </p:xfrm>
        <a:graphic>
          <a:graphicData uri="http://schemas.openxmlformats.org/drawingml/2006/chart">
            <c:chart xmlns:c="http://schemas.openxmlformats.org/drawingml/2006/chart" xmlns:r="http://schemas.openxmlformats.org/officeDocument/2006/relationships" r:id="rId3"/>
          </a:graphicData>
        </a:graphic>
      </p:graphicFrame>
      <p:sp>
        <p:nvSpPr>
          <p:cNvPr id="9" name="Tekstiruutu 8">
            <a:extLst>
              <a:ext uri="{FF2B5EF4-FFF2-40B4-BE49-F238E27FC236}">
                <a16:creationId xmlns:a16="http://schemas.microsoft.com/office/drawing/2014/main" id="{BBBAF9EA-8047-B5AE-216F-805E2AEA13CB}"/>
              </a:ext>
            </a:extLst>
          </p:cNvPr>
          <p:cNvSpPr txBox="1"/>
          <p:nvPr/>
        </p:nvSpPr>
        <p:spPr>
          <a:xfrm>
            <a:off x="8923337" y="5812502"/>
            <a:ext cx="3393440" cy="461665"/>
          </a:xfrm>
          <a:prstGeom prst="rect">
            <a:avLst/>
          </a:prstGeom>
          <a:noFill/>
        </p:spPr>
        <p:txBody>
          <a:bodyPr wrap="square">
            <a:spAutoFit/>
          </a:bodyPr>
          <a:lstStyle/>
          <a:p>
            <a:r>
              <a:rPr lang="fi-FI" sz="1200"/>
              <a:t>Gross gambling revenue per gambling</a:t>
            </a:r>
          </a:p>
          <a:p>
            <a:r>
              <a:rPr lang="fi-FI" sz="1200"/>
              <a:t>category in mainland Finland 2022</a:t>
            </a:r>
          </a:p>
        </p:txBody>
      </p:sp>
      <p:sp>
        <p:nvSpPr>
          <p:cNvPr id="11" name="Tekstiruutu 10">
            <a:extLst>
              <a:ext uri="{FF2B5EF4-FFF2-40B4-BE49-F238E27FC236}">
                <a16:creationId xmlns:a16="http://schemas.microsoft.com/office/drawing/2014/main" id="{5E62A523-7DF8-1601-2108-8F452232845B}"/>
              </a:ext>
            </a:extLst>
          </p:cNvPr>
          <p:cNvSpPr txBox="1"/>
          <p:nvPr/>
        </p:nvSpPr>
        <p:spPr>
          <a:xfrm>
            <a:off x="410400" y="6408958"/>
            <a:ext cx="10515600" cy="369332"/>
          </a:xfrm>
          <a:prstGeom prst="rect">
            <a:avLst/>
          </a:prstGeom>
          <a:noFill/>
        </p:spPr>
        <p:txBody>
          <a:bodyPr wrap="square">
            <a:spAutoFit/>
          </a:bodyPr>
          <a:lstStyle/>
          <a:p>
            <a:r>
              <a:rPr lang="fi-FI" sz="900">
                <a:solidFill>
                  <a:schemeClr val="tx1"/>
                </a:solidFill>
              </a:rPr>
              <a:t>Salonen, A., Lind, K., Hagfors, H., Castr</a:t>
            </a:r>
            <a:r>
              <a:rPr lang="fi-FI" sz="900"/>
              <a:t>é</a:t>
            </a:r>
            <a:r>
              <a:rPr lang="fi-FI" sz="900">
                <a:solidFill>
                  <a:schemeClr val="tx1"/>
                </a:solidFill>
              </a:rPr>
              <a:t>n, S., &amp; Kontto, J. (2020). Rahapelaaminen, peliongelmat ja rahapelaamiseen liittyva¨t asenteet ja mielipiteet vuosina 2007–2019. Suomalaisten rahapelaaminen 2019 [Gambling, problem gambling and attitudes and opinions towards gambling in 2007–2019. Finnish Gambling 2019]. Raportti 8/ 2020. Terveyden ja hyvinvoinnin laitos</a:t>
            </a:r>
            <a:endParaRPr lang="fi-FI" sz="900" dirty="0">
              <a:solidFill>
                <a:schemeClr val="tx1"/>
              </a:solidFill>
            </a:endParaRPr>
          </a:p>
        </p:txBody>
      </p:sp>
    </p:spTree>
    <p:extLst>
      <p:ext uri="{BB962C8B-B14F-4D97-AF65-F5344CB8AC3E}">
        <p14:creationId xmlns:p14="http://schemas.microsoft.com/office/powerpoint/2010/main" val="283338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8FC00F6-57D2-6481-9903-6514D57BF1B5}"/>
              </a:ext>
            </a:extLst>
          </p:cNvPr>
          <p:cNvSpPr>
            <a:spLocks noGrp="1"/>
          </p:cNvSpPr>
          <p:nvPr>
            <p:ph type="title"/>
          </p:nvPr>
        </p:nvSpPr>
        <p:spPr/>
        <p:txBody>
          <a:bodyPr/>
          <a:lstStyle/>
          <a:p>
            <a:r>
              <a:rPr lang="en-US" sz="3600" b="1"/>
              <a:t>The present study</a:t>
            </a:r>
            <a:endParaRPr lang="fi-FI" sz="3600"/>
          </a:p>
        </p:txBody>
      </p:sp>
      <p:sp>
        <p:nvSpPr>
          <p:cNvPr id="3" name="Sisällön paikkamerkki 2">
            <a:extLst>
              <a:ext uri="{FF2B5EF4-FFF2-40B4-BE49-F238E27FC236}">
                <a16:creationId xmlns:a16="http://schemas.microsoft.com/office/drawing/2014/main" id="{AE8B2F67-EC7E-CFED-9741-16A68F9B047C}"/>
              </a:ext>
            </a:extLst>
          </p:cNvPr>
          <p:cNvSpPr>
            <a:spLocks noGrp="1"/>
          </p:cNvSpPr>
          <p:nvPr>
            <p:ph sz="half" idx="1"/>
          </p:nvPr>
        </p:nvSpPr>
        <p:spPr/>
        <p:txBody>
          <a:bodyPr/>
          <a:lstStyle/>
          <a:p>
            <a:pPr marL="0" indent="0">
              <a:buNone/>
            </a:pPr>
            <a:r>
              <a:rPr lang="fi-FI" sz="2000" b="1"/>
              <a:t>Background:</a:t>
            </a:r>
          </a:p>
          <a:p>
            <a:pPr marL="0" indent="0">
              <a:buNone/>
            </a:pPr>
            <a:r>
              <a:rPr lang="fi-FI" sz="1800">
                <a:latin typeface="Calibri" panose="020F0502020204030204" pitchFamily="34" charset="0"/>
                <a:cs typeface="Times New Roman" panose="02020603050405020304" pitchFamily="18" charset="0"/>
              </a:rPr>
              <a:t>Previous studies have indicated </a:t>
            </a:r>
            <a:r>
              <a:rPr lang="en-US" sz="1800">
                <a:latin typeface="Calibri" panose="020F0502020204030204" pitchFamily="34" charset="0"/>
                <a:cs typeface="Times New Roman" panose="02020603050405020304" pitchFamily="18" charset="0"/>
              </a:rPr>
              <a:t>low </a:t>
            </a:r>
            <a:r>
              <a:rPr lang="en-US" sz="1800">
                <a:effectLst/>
                <a:latin typeface="Calibri" panose="020F0502020204030204" pitchFamily="34" charset="0"/>
                <a:ea typeface="Calibri" panose="020F0502020204030204" pitchFamily="34" charset="0"/>
                <a:cs typeface="Times New Roman" panose="02020603050405020304" pitchFamily="18" charset="0"/>
              </a:rPr>
              <a:t>rates of help-seeking among people with gambling problems as well as their affected others</a:t>
            </a:r>
          </a:p>
          <a:p>
            <a:r>
              <a:rPr lang="en-US" sz="1800">
                <a:effectLst/>
                <a:latin typeface="Calibri" panose="020F0502020204030204" pitchFamily="34" charset="0"/>
                <a:ea typeface="Calibri" panose="020F0502020204030204" pitchFamily="34" charset="0"/>
                <a:cs typeface="Times New Roman" panose="02020603050405020304" pitchFamily="18" charset="0"/>
              </a:rPr>
              <a:t>highlighting the need to improve the accessibility of support services</a:t>
            </a:r>
          </a:p>
          <a:p>
            <a:r>
              <a:rPr lang="en-US" sz="1800">
                <a:latin typeface="Calibri" panose="020F0502020204030204" pitchFamily="34" charset="0"/>
                <a:ea typeface="Calibri" panose="020F0502020204030204" pitchFamily="34" charset="0"/>
                <a:cs typeface="Times New Roman" panose="02020603050405020304" pitchFamily="18" charset="0"/>
              </a:rPr>
              <a:t>n</a:t>
            </a:r>
            <a:r>
              <a:rPr lang="en-US" sz="1800">
                <a:effectLst/>
                <a:latin typeface="Calibri" panose="020F0502020204030204" pitchFamily="34" charset="0"/>
                <a:ea typeface="Calibri" panose="020F0502020204030204" pitchFamily="34" charset="0"/>
                <a:cs typeface="Times New Roman" panose="02020603050405020304" pitchFamily="18" charset="0"/>
              </a:rPr>
              <a:t>eed for more nuanced understanding of who are the affected others that require support and what type of support they need</a:t>
            </a:r>
          </a:p>
          <a:p>
            <a:pPr marL="0" indent="0">
              <a:buNone/>
            </a:pPr>
            <a:endParaRPr lang="fi-FI" sz="1800" b="1"/>
          </a:p>
          <a:p>
            <a:pPr marL="0" indent="0">
              <a:buNone/>
            </a:pPr>
            <a:r>
              <a:rPr lang="fi-FI" sz="1800" b="1"/>
              <a:t>Objective:</a:t>
            </a:r>
            <a:r>
              <a:rPr lang="fi-FI" sz="1800"/>
              <a:t>This is what the current study aims to illuminate through a mixed-methods approach</a:t>
            </a:r>
          </a:p>
          <a:p>
            <a:pPr marL="0" indent="0">
              <a:buNone/>
            </a:pPr>
            <a:endParaRPr lang="fi-FI" sz="1600"/>
          </a:p>
          <a:p>
            <a:pPr marL="0" indent="0">
              <a:buNone/>
            </a:pPr>
            <a:endParaRPr lang="fi-FI" sz="1600" b="1"/>
          </a:p>
        </p:txBody>
      </p:sp>
      <p:sp>
        <p:nvSpPr>
          <p:cNvPr id="7" name="Sisällön paikkamerkki 6">
            <a:extLst>
              <a:ext uri="{FF2B5EF4-FFF2-40B4-BE49-F238E27FC236}">
                <a16:creationId xmlns:a16="http://schemas.microsoft.com/office/drawing/2014/main" id="{B6EADB88-0D76-32F0-3662-FD279C839033}"/>
              </a:ext>
            </a:extLst>
          </p:cNvPr>
          <p:cNvSpPr>
            <a:spLocks noGrp="1"/>
          </p:cNvSpPr>
          <p:nvPr>
            <p:ph sz="half" idx="2"/>
          </p:nvPr>
        </p:nvSpPr>
        <p:spPr/>
        <p:txBody>
          <a:bodyPr/>
          <a:lstStyle/>
          <a:p>
            <a:pPr marL="0" indent="0">
              <a:buNone/>
            </a:pPr>
            <a:r>
              <a:rPr lang="fi-FI" sz="2000" b="1"/>
              <a:t>Materials:</a:t>
            </a:r>
          </a:p>
          <a:p>
            <a:r>
              <a:rPr lang="fi-FI" sz="1800">
                <a:latin typeface="Calibri" panose="020F0502020204030204" pitchFamily="34" charset="0"/>
                <a:cs typeface="Times New Roman" panose="02020603050405020304" pitchFamily="18" charset="0"/>
              </a:rPr>
              <a:t>ga</a:t>
            </a:r>
            <a:r>
              <a:rPr lang="en-US" sz="1800">
                <a:effectLst/>
                <a:latin typeface="Calibri" panose="020F0502020204030204" pitchFamily="34" charset="0"/>
                <a:ea typeface="Calibri" panose="020F0502020204030204" pitchFamily="34" charset="0"/>
                <a:cs typeface="Times New Roman" panose="02020603050405020304" pitchFamily="18" charset="0"/>
              </a:rPr>
              <a:t>mbling survey </a:t>
            </a:r>
          </a:p>
          <a:p>
            <a:r>
              <a:rPr lang="en-US" sz="1800">
                <a:effectLst/>
                <a:latin typeface="Calibri" panose="020F0502020204030204" pitchFamily="34" charset="0"/>
                <a:ea typeface="Calibri" panose="020F0502020204030204" pitchFamily="34" charset="0"/>
                <a:cs typeface="Times New Roman" panose="02020603050405020304" pitchFamily="18" charset="0"/>
              </a:rPr>
              <a:t>peer support discussions</a:t>
            </a:r>
          </a:p>
          <a:p>
            <a:pPr marL="0" indent="0">
              <a:buNone/>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i-FI" sz="2000" b="1"/>
          </a:p>
          <a:p>
            <a:pPr marL="0" indent="0">
              <a:buNone/>
            </a:pPr>
            <a:r>
              <a:rPr lang="fi-FI" sz="2000" b="1"/>
              <a:t>Analysis focuses on three points of view:</a:t>
            </a:r>
          </a:p>
          <a:p>
            <a:pPr marL="650875" lvl="1" indent="-342900">
              <a:lnSpc>
                <a:spcPct val="107000"/>
              </a:lnSpc>
              <a:spcAft>
                <a:spcPts val="800"/>
              </a:spcAft>
              <a:buFont typeface="+mj-lt"/>
              <a:buAutoNum type="arabicPeriod"/>
            </a:pPr>
            <a:r>
              <a:rPr lang="en-US" sz="1800">
                <a:effectLst/>
                <a:latin typeface="Calibri" panose="020F0502020204030204" pitchFamily="34" charset="0"/>
                <a:ea typeface="Calibri" panose="020F0502020204030204" pitchFamily="34" charset="0"/>
                <a:cs typeface="Times New Roman" panose="02020603050405020304" pitchFamily="18" charset="0"/>
              </a:rPr>
              <a:t>Gambling harm experienced by affected others</a:t>
            </a:r>
          </a:p>
          <a:p>
            <a:pPr marL="650875" lvl="1" indent="-342900">
              <a:lnSpc>
                <a:spcPct val="107000"/>
              </a:lnSpc>
              <a:spcAft>
                <a:spcPts val="800"/>
              </a:spcAft>
              <a:buFont typeface="+mj-lt"/>
              <a:buAutoNum type="arabicPeriod"/>
            </a:pPr>
            <a:r>
              <a:rPr lang="en-US" sz="1800">
                <a:latin typeface="Calibri" panose="020F0502020204030204" pitchFamily="34" charset="0"/>
                <a:ea typeface="Calibri" panose="020F0502020204030204" pitchFamily="34" charset="0"/>
                <a:cs typeface="Times New Roman" panose="02020603050405020304" pitchFamily="18" charset="0"/>
              </a:rPr>
              <a:t>A</a:t>
            </a:r>
            <a:r>
              <a:rPr lang="en-US" sz="1800">
                <a:effectLst/>
                <a:latin typeface="Calibri" panose="020F0502020204030204" pitchFamily="34" charset="0"/>
                <a:ea typeface="Calibri" panose="020F0502020204030204" pitchFamily="34" charset="0"/>
                <a:cs typeface="Times New Roman" panose="02020603050405020304" pitchFamily="18" charset="0"/>
              </a:rPr>
              <a:t>wareness and use of different forms help </a:t>
            </a:r>
          </a:p>
          <a:p>
            <a:pPr marL="650875" lvl="1" indent="-342900">
              <a:lnSpc>
                <a:spcPct val="107000"/>
              </a:lnSpc>
              <a:spcAft>
                <a:spcPts val="800"/>
              </a:spcAft>
              <a:buFont typeface="+mj-lt"/>
              <a:buAutoNum type="arabicPeriod"/>
            </a:pPr>
            <a:r>
              <a:rPr lang="en-US" sz="1800">
                <a:effectLst/>
                <a:latin typeface="Calibri" panose="020F0502020204030204" pitchFamily="34" charset="0"/>
                <a:ea typeface="Calibri" panose="020F0502020204030204" pitchFamily="34" charset="0"/>
                <a:cs typeface="Times New Roman" panose="02020603050405020304" pitchFamily="18" charset="0"/>
              </a:rPr>
              <a:t>Perceptions of current service system</a:t>
            </a:r>
            <a:endParaRPr lang="fi-FI" sz="18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b="1">
              <a:effectLst/>
              <a:latin typeface="Calibri" panose="020F0502020204030204" pitchFamily="34" charset="0"/>
              <a:ea typeface="Calibri" panose="020F0502020204030204" pitchFamily="34" charset="0"/>
              <a:cs typeface="Times New Roman" panose="02020603050405020304" pitchFamily="18" charset="0"/>
            </a:endParaRPr>
          </a:p>
          <a:p>
            <a:endParaRPr lang="fi-FI" sz="2400"/>
          </a:p>
        </p:txBody>
      </p:sp>
      <p:sp>
        <p:nvSpPr>
          <p:cNvPr id="5" name="Päivämäärän paikkamerkki 4">
            <a:extLst>
              <a:ext uri="{FF2B5EF4-FFF2-40B4-BE49-F238E27FC236}">
                <a16:creationId xmlns:a16="http://schemas.microsoft.com/office/drawing/2014/main" id="{87461EDE-F390-6FB7-4F31-D0AAA03FCCE4}"/>
              </a:ext>
            </a:extLst>
          </p:cNvPr>
          <p:cNvSpPr>
            <a:spLocks noGrp="1"/>
          </p:cNvSpPr>
          <p:nvPr>
            <p:ph type="dt" sz="half" idx="10"/>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1F73ADE8-0938-1F33-9742-4E0D2B6BAF6F}"/>
              </a:ext>
            </a:extLst>
          </p:cNvPr>
          <p:cNvSpPr>
            <a:spLocks noGrp="1"/>
          </p:cNvSpPr>
          <p:nvPr>
            <p:ph type="sldNum" sz="quarter" idx="4"/>
          </p:nvPr>
        </p:nvSpPr>
        <p:spPr/>
        <p:txBody>
          <a:bodyPr/>
          <a:lstStyle/>
          <a:p>
            <a:r>
              <a:rPr lang="fi-FI"/>
              <a:t>|  </a:t>
            </a:r>
            <a:fld id="{CDC8994D-33BE-6F4B-918B-78B2D731EB1C}" type="slidenum">
              <a:rPr lang="fi-FI" smtClean="0"/>
              <a:pPr/>
              <a:t>6</a:t>
            </a:fld>
            <a:endParaRPr lang="fi-FI" dirty="0"/>
          </a:p>
        </p:txBody>
      </p:sp>
    </p:spTree>
    <p:extLst>
      <p:ext uri="{BB962C8B-B14F-4D97-AF65-F5344CB8AC3E}">
        <p14:creationId xmlns:p14="http://schemas.microsoft.com/office/powerpoint/2010/main" val="263922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tsikko 9">
            <a:extLst>
              <a:ext uri="{FF2B5EF4-FFF2-40B4-BE49-F238E27FC236}">
                <a16:creationId xmlns:a16="http://schemas.microsoft.com/office/drawing/2014/main" id="{FE4A0E55-FBD1-F6DA-9F77-2FC880E8C5D8}"/>
              </a:ext>
            </a:extLst>
          </p:cNvPr>
          <p:cNvSpPr>
            <a:spLocks noGrp="1"/>
          </p:cNvSpPr>
          <p:nvPr>
            <p:ph type="title"/>
          </p:nvPr>
        </p:nvSpPr>
        <p:spPr>
          <a:xfrm>
            <a:off x="410400" y="916517"/>
            <a:ext cx="10642163" cy="649288"/>
          </a:xfrm>
        </p:spPr>
        <p:txBody>
          <a:bodyPr anchor="t">
            <a:normAutofit/>
          </a:bodyPr>
          <a:lstStyle/>
          <a:p>
            <a:r>
              <a:rPr lang="fi-FI"/>
              <a:t>Data collection and measures</a:t>
            </a:r>
          </a:p>
        </p:txBody>
      </p:sp>
      <p:sp>
        <p:nvSpPr>
          <p:cNvPr id="11" name="Tekstin paikkamerkki 10">
            <a:extLst>
              <a:ext uri="{FF2B5EF4-FFF2-40B4-BE49-F238E27FC236}">
                <a16:creationId xmlns:a16="http://schemas.microsoft.com/office/drawing/2014/main" id="{FA5E2C9D-C81A-06FF-AECA-8AEAE15A0A9D}"/>
              </a:ext>
            </a:extLst>
          </p:cNvPr>
          <p:cNvSpPr>
            <a:spLocks noGrp="1"/>
          </p:cNvSpPr>
          <p:nvPr>
            <p:ph type="body" idx="1"/>
          </p:nvPr>
        </p:nvSpPr>
        <p:spPr>
          <a:xfrm>
            <a:off x="410400" y="1700214"/>
            <a:ext cx="5157787" cy="804862"/>
          </a:xfrm>
        </p:spPr>
        <p:txBody>
          <a:bodyPr anchor="b">
            <a:normAutofit/>
          </a:bodyPr>
          <a:lstStyle/>
          <a:p>
            <a:r>
              <a:rPr lang="fi-FI"/>
              <a:t>Gambling survey</a:t>
            </a:r>
          </a:p>
        </p:txBody>
      </p:sp>
      <p:sp>
        <p:nvSpPr>
          <p:cNvPr id="12" name="Sisällön paikkamerkki 11">
            <a:extLst>
              <a:ext uri="{FF2B5EF4-FFF2-40B4-BE49-F238E27FC236}">
                <a16:creationId xmlns:a16="http://schemas.microsoft.com/office/drawing/2014/main" id="{462868FA-B802-1881-11D4-E5FE3296AD3D}"/>
              </a:ext>
            </a:extLst>
          </p:cNvPr>
          <p:cNvSpPr>
            <a:spLocks noGrp="1"/>
          </p:cNvSpPr>
          <p:nvPr>
            <p:ph sz="half" idx="2"/>
          </p:nvPr>
        </p:nvSpPr>
        <p:spPr>
          <a:xfrm>
            <a:off x="410400" y="2647950"/>
            <a:ext cx="5157787" cy="3541713"/>
          </a:xfrm>
        </p:spPr>
        <p:txBody>
          <a:bodyPr>
            <a:normAutofit fontScale="92500" lnSpcReduction="20000"/>
          </a:bodyPr>
          <a:lstStyle/>
          <a:p>
            <a:pPr marL="0" indent="0">
              <a:buNone/>
            </a:pPr>
            <a:r>
              <a:rPr lang="en-US" sz="1400"/>
              <a:t>Part of a larger project entity at A-Clinic Foundation</a:t>
            </a:r>
          </a:p>
          <a:p>
            <a:pPr>
              <a:buFontTx/>
              <a:buChar char="-"/>
            </a:pPr>
            <a:r>
              <a:rPr lang="en-US" sz="1400"/>
              <a:t>2 408 respondents, 474 concerned significant others</a:t>
            </a:r>
          </a:p>
          <a:p>
            <a:pPr>
              <a:buFontTx/>
              <a:buChar char="-"/>
            </a:pPr>
            <a:r>
              <a:rPr lang="en-US" sz="1400"/>
              <a:t>Conducted in two regions with high gambling participation</a:t>
            </a:r>
          </a:p>
          <a:p>
            <a:pPr marL="0" indent="0">
              <a:buNone/>
            </a:pPr>
            <a:endParaRPr lang="en-US" sz="1400"/>
          </a:p>
          <a:p>
            <a:pPr marL="0" indent="0">
              <a:buNone/>
            </a:pPr>
            <a:r>
              <a:rPr lang="en-US" sz="1400" b="1"/>
              <a:t>Measures</a:t>
            </a:r>
          </a:p>
          <a:p>
            <a:r>
              <a:rPr lang="en-US" sz="1400"/>
              <a:t>Significant others’ gambling habits</a:t>
            </a:r>
          </a:p>
          <a:p>
            <a:r>
              <a:rPr lang="en-US" sz="1400"/>
              <a:t>Experiences of gambling harm</a:t>
            </a:r>
          </a:p>
          <a:p>
            <a:r>
              <a:rPr lang="en-US" sz="1400"/>
              <a:t>Help-seeking</a:t>
            </a:r>
          </a:p>
          <a:p>
            <a:r>
              <a:rPr lang="en-US" sz="1400"/>
              <a:t>Screening of gambling related problems</a:t>
            </a:r>
          </a:p>
          <a:p>
            <a:r>
              <a:rPr lang="en-US" sz="1400"/>
              <a:t>Views of available support services</a:t>
            </a:r>
          </a:p>
          <a:p>
            <a:endParaRPr lang="fi-FI" sz="1400"/>
          </a:p>
          <a:p>
            <a:pPr marL="0" indent="0">
              <a:buNone/>
            </a:pPr>
            <a:r>
              <a:rPr lang="fi-FI" sz="1400"/>
              <a:t>Based on survey results and previous studies, we developed a codebook for the qualitative material</a:t>
            </a:r>
          </a:p>
          <a:p>
            <a:endParaRPr lang="fi-FI" sz="1400"/>
          </a:p>
        </p:txBody>
      </p:sp>
      <p:sp>
        <p:nvSpPr>
          <p:cNvPr id="25" name="Footer Placeholder 6">
            <a:extLst>
              <a:ext uri="{FF2B5EF4-FFF2-40B4-BE49-F238E27FC236}">
                <a16:creationId xmlns:a16="http://schemas.microsoft.com/office/drawing/2014/main" id="{A3FEF977-7A6E-3BFD-D973-A73378806EC6}"/>
              </a:ext>
            </a:extLst>
          </p:cNvPr>
          <p:cNvSpPr>
            <a:spLocks noGrp="1"/>
          </p:cNvSpPr>
          <p:nvPr>
            <p:ph type="ftr" sz="quarter" idx="11"/>
          </p:nvPr>
        </p:nvSpPr>
        <p:spPr>
          <a:xfrm>
            <a:off x="410400" y="6489700"/>
            <a:ext cx="6779559" cy="251947"/>
          </a:xfrm>
        </p:spPr>
        <p:txBody>
          <a:bodyPr/>
          <a:lstStyle/>
          <a:p>
            <a:endParaRPr lang="fi-FI"/>
          </a:p>
        </p:txBody>
      </p:sp>
      <p:sp>
        <p:nvSpPr>
          <p:cNvPr id="5" name="Päivämäärän paikkamerkki 4">
            <a:extLst>
              <a:ext uri="{FF2B5EF4-FFF2-40B4-BE49-F238E27FC236}">
                <a16:creationId xmlns:a16="http://schemas.microsoft.com/office/drawing/2014/main" id="{D27DCE00-00AD-E858-957F-C2CD9210D7F7}"/>
              </a:ext>
            </a:extLst>
          </p:cNvPr>
          <p:cNvSpPr>
            <a:spLocks noGrp="1"/>
          </p:cNvSpPr>
          <p:nvPr>
            <p:ph type="dt" sz="half" idx="12"/>
          </p:nvPr>
        </p:nvSpPr>
        <p:spPr>
          <a:xfrm>
            <a:off x="10855589" y="6489700"/>
            <a:ext cx="766827" cy="254172"/>
          </a:xfrm>
        </p:spPr>
        <p:txBody>
          <a:bodyPr anchor="b">
            <a:normAutofit/>
          </a:bodyPr>
          <a:lstStyle/>
          <a:p>
            <a:pPr>
              <a:spcAft>
                <a:spcPts val="600"/>
              </a:spcAft>
            </a:pPr>
            <a:r>
              <a:rPr lang="fi-FI"/>
              <a:t>16.6.2023</a:t>
            </a:r>
          </a:p>
        </p:txBody>
      </p:sp>
      <p:sp>
        <p:nvSpPr>
          <p:cNvPr id="6" name="Dian numeron paikkamerkki 5">
            <a:extLst>
              <a:ext uri="{FF2B5EF4-FFF2-40B4-BE49-F238E27FC236}">
                <a16:creationId xmlns:a16="http://schemas.microsoft.com/office/drawing/2014/main" id="{6CFC77FA-3505-D285-C772-EA74CA7AE383}"/>
              </a:ext>
            </a:extLst>
          </p:cNvPr>
          <p:cNvSpPr>
            <a:spLocks noGrp="1"/>
          </p:cNvSpPr>
          <p:nvPr>
            <p:ph type="sldNum" sz="quarter" idx="13"/>
          </p:nvPr>
        </p:nvSpPr>
        <p:spPr>
          <a:xfrm>
            <a:off x="11697005" y="6489700"/>
            <a:ext cx="375932" cy="254015"/>
          </a:xfrm>
        </p:spPr>
        <p:txBody>
          <a:bodyPr anchor="b">
            <a:normAutofit/>
          </a:bodyPr>
          <a:lstStyle/>
          <a:p>
            <a:pPr>
              <a:spcAft>
                <a:spcPts val="600"/>
              </a:spcAft>
            </a:pPr>
            <a:r>
              <a:rPr lang="fi-FI"/>
              <a:t>|  </a:t>
            </a:r>
            <a:fld id="{CDC8994D-33BE-6F4B-918B-78B2D731EB1C}" type="slidenum">
              <a:rPr lang="fi-FI" smtClean="0"/>
              <a:pPr>
                <a:spcAft>
                  <a:spcPts val="600"/>
                </a:spcAft>
              </a:pPr>
              <a:t>7</a:t>
            </a:fld>
            <a:endParaRPr lang="fi-FI"/>
          </a:p>
        </p:txBody>
      </p:sp>
      <p:pic>
        <p:nvPicPr>
          <p:cNvPr id="7" name="Kuva 6">
            <a:extLst>
              <a:ext uri="{FF2B5EF4-FFF2-40B4-BE49-F238E27FC236}">
                <a16:creationId xmlns:a16="http://schemas.microsoft.com/office/drawing/2014/main" id="{EA58B925-4CBE-61C6-DB6E-8861B2B03B5E}"/>
              </a:ext>
            </a:extLst>
          </p:cNvPr>
          <p:cNvPicPr>
            <a:picLocks noChangeAspect="1"/>
          </p:cNvPicPr>
          <p:nvPr/>
        </p:nvPicPr>
        <p:blipFill>
          <a:blip r:embed="rId3"/>
          <a:stretch>
            <a:fillRect/>
          </a:stretch>
        </p:blipFill>
        <p:spPr>
          <a:xfrm>
            <a:off x="7349231" y="1915796"/>
            <a:ext cx="3098424" cy="3907372"/>
          </a:xfrm>
          <a:prstGeom prst="rect">
            <a:avLst/>
          </a:prstGeom>
        </p:spPr>
      </p:pic>
    </p:spTree>
    <p:extLst>
      <p:ext uri="{BB962C8B-B14F-4D97-AF65-F5344CB8AC3E}">
        <p14:creationId xmlns:p14="http://schemas.microsoft.com/office/powerpoint/2010/main" val="3527766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CF880618-5908-D587-1FE0-F7BE63382F6B}"/>
              </a:ext>
            </a:extLst>
          </p:cNvPr>
          <p:cNvSpPr>
            <a:spLocks noGrp="1"/>
          </p:cNvSpPr>
          <p:nvPr>
            <p:ph type="title"/>
          </p:nvPr>
        </p:nvSpPr>
        <p:spPr/>
        <p:txBody>
          <a:bodyPr/>
          <a:lstStyle/>
          <a:p>
            <a:r>
              <a:rPr lang="fi-FI"/>
              <a:t>Qualitative data: peer support discussions</a:t>
            </a:r>
          </a:p>
        </p:txBody>
      </p:sp>
      <p:sp>
        <p:nvSpPr>
          <p:cNvPr id="8" name="Sisällön paikkamerkki 7">
            <a:extLst>
              <a:ext uri="{FF2B5EF4-FFF2-40B4-BE49-F238E27FC236}">
                <a16:creationId xmlns:a16="http://schemas.microsoft.com/office/drawing/2014/main" id="{C3348F04-5177-D21E-637C-85BD09F9A8B0}"/>
              </a:ext>
            </a:extLst>
          </p:cNvPr>
          <p:cNvSpPr>
            <a:spLocks noGrp="1"/>
          </p:cNvSpPr>
          <p:nvPr>
            <p:ph sz="half" idx="1"/>
          </p:nvPr>
        </p:nvSpPr>
        <p:spPr>
          <a:xfrm>
            <a:off x="410400" y="1825625"/>
            <a:ext cx="12100914" cy="4351338"/>
          </a:xfrm>
        </p:spPr>
        <p:txBody>
          <a:bodyPr/>
          <a:lstStyle/>
          <a:p>
            <a:pPr marL="0" indent="0">
              <a:buNone/>
            </a:pPr>
            <a:r>
              <a:rPr lang="en-US" sz="2000">
                <a:latin typeface="Calibri" panose="020F0502020204030204" pitchFamily="34" charset="0"/>
                <a:ea typeface="Calibri" panose="020F0502020204030204" pitchFamily="34" charset="0"/>
                <a:cs typeface="Times New Roman" panose="02020603050405020304" pitchFamily="18" charset="0"/>
              </a:rPr>
              <a:t>An online peer support di</a:t>
            </a:r>
            <a:r>
              <a:rPr lang="en-US" sz="2000">
                <a:effectLst/>
                <a:latin typeface="Calibri" panose="020F0502020204030204" pitchFamily="34" charset="0"/>
                <a:ea typeface="Calibri" panose="020F0502020204030204" pitchFamily="34" charset="0"/>
                <a:cs typeface="Times New Roman" panose="02020603050405020304" pitchFamily="18" charset="0"/>
              </a:rPr>
              <a:t>scussion board for individuals who are worried about their loved one’s gambling </a:t>
            </a:r>
          </a:p>
          <a:p>
            <a:pPr>
              <a:buFontTx/>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Discussions on gambling harm, help-seeking and encounters with support services</a:t>
            </a:r>
          </a:p>
          <a:p>
            <a:pPr>
              <a:buFontTx/>
              <a:buChar char="-"/>
            </a:pPr>
            <a:r>
              <a:rPr lang="en-US" sz="2000">
                <a:latin typeface="Calibri" panose="020F0502020204030204" pitchFamily="34" charset="0"/>
                <a:ea typeface="Calibri" panose="020F0502020204030204" pitchFamily="34" charset="0"/>
                <a:cs typeface="Times New Roman" panose="02020603050405020304" pitchFamily="18" charset="0"/>
              </a:rPr>
              <a:t>Partners, parents, adult children, siblings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a:buFontTx/>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54 discussions threads, 660 messages</a:t>
            </a:r>
          </a:p>
          <a:p>
            <a:pPr>
              <a:buFontTx/>
              <a:buChar char="-"/>
            </a:pPr>
            <a:endParaRPr lang="en-US" sz="200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600">
              <a:latin typeface="Calibri" panose="020F0502020204030204" pitchFamily="34" charset="0"/>
              <a:ea typeface="Calibri" panose="020F0502020204030204" pitchFamily="34" charset="0"/>
              <a:cs typeface="Times New Roman" panose="02020603050405020304" pitchFamily="18" charset="0"/>
            </a:endParaRPr>
          </a:p>
          <a:p>
            <a:pPr>
              <a:buFontTx/>
              <a:buChar char="-"/>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i-FI" sz="2800"/>
          </a:p>
        </p:txBody>
      </p:sp>
      <p:sp>
        <p:nvSpPr>
          <p:cNvPr id="2" name="Sisällön paikkamerkki 1">
            <a:extLst>
              <a:ext uri="{FF2B5EF4-FFF2-40B4-BE49-F238E27FC236}">
                <a16:creationId xmlns:a16="http://schemas.microsoft.com/office/drawing/2014/main" id="{8D5DA983-E46D-530D-E96A-CEDF537473E4}"/>
              </a:ext>
            </a:extLst>
          </p:cNvPr>
          <p:cNvSpPr>
            <a:spLocks noGrp="1"/>
          </p:cNvSpPr>
          <p:nvPr>
            <p:ph sz="half" idx="2"/>
          </p:nvPr>
        </p:nvSpPr>
        <p:spPr/>
        <p:txBody>
          <a:bodyPr/>
          <a:lstStyle/>
          <a:p>
            <a:pPr marL="0" indent="0">
              <a:buNone/>
            </a:pPr>
            <a:endParaRPr lang="en-US" sz="2000">
              <a:latin typeface="Calibri" panose="020F0502020204030204" pitchFamily="34" charset="0"/>
              <a:cs typeface="Times New Roman" panose="02020603050405020304" pitchFamily="18" charset="0"/>
            </a:endParaRPr>
          </a:p>
          <a:p>
            <a:pPr marL="0" indent="0">
              <a:buNone/>
            </a:pPr>
            <a:endParaRPr lang="fi-FI" sz="2800"/>
          </a:p>
        </p:txBody>
      </p:sp>
      <p:sp>
        <p:nvSpPr>
          <p:cNvPr id="4" name="Alatunnisteen paikkamerkki 3">
            <a:extLst>
              <a:ext uri="{FF2B5EF4-FFF2-40B4-BE49-F238E27FC236}">
                <a16:creationId xmlns:a16="http://schemas.microsoft.com/office/drawing/2014/main" id="{DE16B2F9-0C00-EBEC-FEE3-F04262276A6E}"/>
              </a:ext>
            </a:extLst>
          </p:cNvPr>
          <p:cNvSpPr>
            <a:spLocks noGrp="1"/>
          </p:cNvSpPr>
          <p:nvPr>
            <p:ph type="ftr" sz="quarter" idx="3"/>
          </p:nvPr>
        </p:nvSpPr>
        <p:spPr/>
        <p:txBody>
          <a:bodyPr/>
          <a:lstStyle/>
          <a:p>
            <a:endParaRPr lang="fi-FI" dirty="0"/>
          </a:p>
        </p:txBody>
      </p:sp>
      <p:sp>
        <p:nvSpPr>
          <p:cNvPr id="5" name="Päivämäärän paikkamerkki 4">
            <a:extLst>
              <a:ext uri="{FF2B5EF4-FFF2-40B4-BE49-F238E27FC236}">
                <a16:creationId xmlns:a16="http://schemas.microsoft.com/office/drawing/2014/main" id="{F9285089-D77D-4D99-9BF9-2B6DA0C1C740}"/>
              </a:ext>
            </a:extLst>
          </p:cNvPr>
          <p:cNvSpPr>
            <a:spLocks noGrp="1"/>
          </p:cNvSpPr>
          <p:nvPr>
            <p:ph type="dt" sz="half" idx="10"/>
          </p:nvPr>
        </p:nvSpPr>
        <p:spPr/>
        <p:txBody>
          <a:bodyPr/>
          <a:lstStyle/>
          <a:p>
            <a:r>
              <a:rPr lang="fi-FI"/>
              <a:t>16.6.2023</a:t>
            </a:r>
            <a:endParaRPr lang="fi-FI" dirty="0"/>
          </a:p>
        </p:txBody>
      </p:sp>
      <p:sp>
        <p:nvSpPr>
          <p:cNvPr id="6" name="Dian numeron paikkamerkki 5">
            <a:extLst>
              <a:ext uri="{FF2B5EF4-FFF2-40B4-BE49-F238E27FC236}">
                <a16:creationId xmlns:a16="http://schemas.microsoft.com/office/drawing/2014/main" id="{3C0227C7-FBAC-D331-0DDC-BF943436C624}"/>
              </a:ext>
            </a:extLst>
          </p:cNvPr>
          <p:cNvSpPr>
            <a:spLocks noGrp="1"/>
          </p:cNvSpPr>
          <p:nvPr>
            <p:ph type="sldNum" sz="quarter" idx="4"/>
          </p:nvPr>
        </p:nvSpPr>
        <p:spPr/>
        <p:txBody>
          <a:bodyPr/>
          <a:lstStyle/>
          <a:p>
            <a:r>
              <a:rPr lang="fi-FI"/>
              <a:t>|  </a:t>
            </a:r>
            <a:fld id="{CDC8994D-33BE-6F4B-918B-78B2D731EB1C}" type="slidenum">
              <a:rPr lang="fi-FI" smtClean="0">
                <a:solidFill>
                  <a:schemeClr val="bg1"/>
                </a:solidFill>
              </a:rPr>
              <a:pPr/>
              <a:t>8</a:t>
            </a:fld>
            <a:endParaRPr lang="fi-FI" dirty="0">
              <a:solidFill>
                <a:schemeClr val="bg1"/>
              </a:solidFill>
            </a:endParaRPr>
          </a:p>
        </p:txBody>
      </p:sp>
      <p:pic>
        <p:nvPicPr>
          <p:cNvPr id="9" name="Kuva 8">
            <a:extLst>
              <a:ext uri="{FF2B5EF4-FFF2-40B4-BE49-F238E27FC236}">
                <a16:creationId xmlns:a16="http://schemas.microsoft.com/office/drawing/2014/main" id="{FD1F54D5-AFA0-096E-6478-40B6D88C5EDB}"/>
              </a:ext>
            </a:extLst>
          </p:cNvPr>
          <p:cNvPicPr>
            <a:picLocks noChangeAspect="1"/>
          </p:cNvPicPr>
          <p:nvPr/>
        </p:nvPicPr>
        <p:blipFill>
          <a:blip r:embed="rId3"/>
          <a:stretch>
            <a:fillRect/>
          </a:stretch>
        </p:blipFill>
        <p:spPr>
          <a:xfrm>
            <a:off x="1059544" y="3614685"/>
            <a:ext cx="9549086" cy="2830564"/>
          </a:xfrm>
          <a:prstGeom prst="rect">
            <a:avLst/>
          </a:prstGeom>
        </p:spPr>
      </p:pic>
    </p:spTree>
    <p:extLst>
      <p:ext uri="{BB962C8B-B14F-4D97-AF65-F5344CB8AC3E}">
        <p14:creationId xmlns:p14="http://schemas.microsoft.com/office/powerpoint/2010/main" val="4033647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92BD456F-9D41-3F63-8429-9446DBE947BE}"/>
              </a:ext>
            </a:extLst>
          </p:cNvPr>
          <p:cNvSpPr>
            <a:spLocks noGrp="1"/>
          </p:cNvSpPr>
          <p:nvPr>
            <p:ph type="ctrTitle"/>
          </p:nvPr>
        </p:nvSpPr>
        <p:spPr>
          <a:xfrm>
            <a:off x="550863" y="2758440"/>
            <a:ext cx="11090275" cy="1440000"/>
          </a:xfrm>
        </p:spPr>
        <p:txBody>
          <a:bodyPr/>
          <a:lstStyle/>
          <a:p>
            <a:r>
              <a:rPr lang="en-US"/>
              <a:t>Preliminary results</a:t>
            </a:r>
          </a:p>
        </p:txBody>
      </p:sp>
      <p:sp>
        <p:nvSpPr>
          <p:cNvPr id="19" name="Subtitle 2">
            <a:extLst>
              <a:ext uri="{FF2B5EF4-FFF2-40B4-BE49-F238E27FC236}">
                <a16:creationId xmlns:a16="http://schemas.microsoft.com/office/drawing/2014/main" id="{49CD0B35-BEBF-FFC7-7C9A-82B5B53DDDC9}"/>
              </a:ext>
            </a:extLst>
          </p:cNvPr>
          <p:cNvSpPr>
            <a:spLocks noGrp="1"/>
          </p:cNvSpPr>
          <p:nvPr>
            <p:ph type="subTitle" idx="1"/>
          </p:nvPr>
        </p:nvSpPr>
        <p:spPr>
          <a:xfrm>
            <a:off x="557589" y="4435972"/>
            <a:ext cx="11083550" cy="1440000"/>
          </a:xfrm>
        </p:spPr>
        <p:txBody>
          <a:bodyPr/>
          <a:lstStyle/>
          <a:p>
            <a:r>
              <a:rPr lang="en-US"/>
              <a:t>Gambling harm experienced by affected others</a:t>
            </a:r>
          </a:p>
        </p:txBody>
      </p:sp>
      <p:sp>
        <p:nvSpPr>
          <p:cNvPr id="21" name="Footer Placeholder 3">
            <a:extLst>
              <a:ext uri="{FF2B5EF4-FFF2-40B4-BE49-F238E27FC236}">
                <a16:creationId xmlns:a16="http://schemas.microsoft.com/office/drawing/2014/main" id="{B2B68140-5DF2-C3E0-723F-437E68CEF241}"/>
              </a:ext>
            </a:extLst>
          </p:cNvPr>
          <p:cNvSpPr>
            <a:spLocks noGrp="1"/>
          </p:cNvSpPr>
          <p:nvPr>
            <p:ph type="ftr" sz="quarter" idx="11"/>
          </p:nvPr>
        </p:nvSpPr>
        <p:spPr>
          <a:xfrm>
            <a:off x="410400" y="6489700"/>
            <a:ext cx="6779559" cy="251947"/>
          </a:xfrm>
        </p:spPr>
        <p:txBody>
          <a:bodyPr/>
          <a:lstStyle/>
          <a:p>
            <a:endParaRPr lang="fi-FI"/>
          </a:p>
        </p:txBody>
      </p:sp>
      <p:sp>
        <p:nvSpPr>
          <p:cNvPr id="8" name="Päivämäärän paikkamerkki 7">
            <a:extLst>
              <a:ext uri="{FF2B5EF4-FFF2-40B4-BE49-F238E27FC236}">
                <a16:creationId xmlns:a16="http://schemas.microsoft.com/office/drawing/2014/main" id="{3792B7B1-ABB0-63B7-2603-61BA372DE795}"/>
              </a:ext>
            </a:extLst>
          </p:cNvPr>
          <p:cNvSpPr>
            <a:spLocks noGrp="1"/>
          </p:cNvSpPr>
          <p:nvPr>
            <p:ph type="dt" sz="half" idx="2"/>
          </p:nvPr>
        </p:nvSpPr>
        <p:spPr>
          <a:xfrm>
            <a:off x="10855589" y="6489700"/>
            <a:ext cx="766827" cy="254172"/>
          </a:xfrm>
        </p:spPr>
        <p:txBody>
          <a:bodyPr anchor="b">
            <a:normAutofit/>
          </a:bodyPr>
          <a:lstStyle/>
          <a:p>
            <a:pPr>
              <a:spcAft>
                <a:spcPts val="600"/>
              </a:spcAft>
            </a:pPr>
            <a:r>
              <a:rPr lang="fi-FI"/>
              <a:t>16.6.2023</a:t>
            </a:r>
          </a:p>
        </p:txBody>
      </p:sp>
      <p:sp>
        <p:nvSpPr>
          <p:cNvPr id="9" name="Dian numeron paikkamerkki 8">
            <a:extLst>
              <a:ext uri="{FF2B5EF4-FFF2-40B4-BE49-F238E27FC236}">
                <a16:creationId xmlns:a16="http://schemas.microsoft.com/office/drawing/2014/main" id="{C8B11CD9-A79C-1447-4965-7B6C40DC210F}"/>
              </a:ext>
            </a:extLst>
          </p:cNvPr>
          <p:cNvSpPr>
            <a:spLocks noGrp="1"/>
          </p:cNvSpPr>
          <p:nvPr>
            <p:ph type="sldNum" sz="quarter" idx="4"/>
          </p:nvPr>
        </p:nvSpPr>
        <p:spPr>
          <a:xfrm>
            <a:off x="11697005" y="6489700"/>
            <a:ext cx="375932" cy="254015"/>
          </a:xfrm>
        </p:spPr>
        <p:txBody>
          <a:bodyPr anchor="b">
            <a:normAutofit/>
          </a:bodyPr>
          <a:lstStyle/>
          <a:p>
            <a:pPr>
              <a:spcAft>
                <a:spcPts val="600"/>
              </a:spcAft>
            </a:pPr>
            <a:r>
              <a:rPr lang="fi-FI"/>
              <a:t>|  </a:t>
            </a:r>
            <a:fld id="{CDC8994D-33BE-6F4B-918B-78B2D731EB1C}" type="slidenum">
              <a:rPr lang="fi-FI" smtClean="0"/>
              <a:pPr>
                <a:spcAft>
                  <a:spcPts val="600"/>
                </a:spcAft>
              </a:pPr>
              <a:t>9</a:t>
            </a:fld>
            <a:endParaRPr lang="fi-FI"/>
          </a:p>
        </p:txBody>
      </p:sp>
    </p:spTree>
    <p:extLst>
      <p:ext uri="{BB962C8B-B14F-4D97-AF65-F5344CB8AC3E}">
        <p14:creationId xmlns:p14="http://schemas.microsoft.com/office/powerpoint/2010/main" val="2797364006"/>
      </p:ext>
    </p:extLst>
  </p:cSld>
  <p:clrMapOvr>
    <a:masterClrMapping/>
  </p:clrMapOvr>
</p:sld>
</file>

<file path=ppt/theme/theme1.xml><?xml version="1.0" encoding="utf-8"?>
<a:theme xmlns:a="http://schemas.openxmlformats.org/drawingml/2006/main" name="TUNI Theme">
  <a:themeElements>
    <a:clrScheme name="TUNI-teema-pp">
      <a:dk1>
        <a:srgbClr val="000000"/>
      </a:dk1>
      <a:lt1>
        <a:srgbClr val="FFFFFF"/>
      </a:lt1>
      <a:dk2>
        <a:srgbClr val="4E008E"/>
      </a:dk2>
      <a:lt2>
        <a:srgbClr val="FFFFFF"/>
      </a:lt2>
      <a:accent1>
        <a:srgbClr val="4E008E"/>
      </a:accent1>
      <a:accent2>
        <a:srgbClr val="38B399"/>
      </a:accent2>
      <a:accent3>
        <a:srgbClr val="FFE349"/>
      </a:accent3>
      <a:accent4>
        <a:srgbClr val="CF286F"/>
      </a:accent4>
      <a:accent5>
        <a:srgbClr val="000000"/>
      </a:accent5>
      <a:accent6>
        <a:srgbClr val="79C0EB"/>
      </a:accent6>
      <a:hlink>
        <a:srgbClr val="0041BE"/>
      </a:hlink>
      <a:folHlink>
        <a:srgbClr val="CF286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U pohja FI.pptx" id="{6F7C720C-2479-4F35-A51A-B27EE359F9A0}" vid="{705BB531-0280-42C6-92D9-56CD9F23F8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TAU pohja FI</Template>
  <TotalTime>15152</TotalTime>
  <Words>1318</Words>
  <Application>Microsoft Office PowerPoint</Application>
  <PresentationFormat>Widescreen</PresentationFormat>
  <Paragraphs>212</Paragraphs>
  <Slides>15</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TUNI Theme</vt:lpstr>
      <vt:lpstr>Experiences of gambling harm and help-seeking by affected others of people with gambling problems</vt:lpstr>
      <vt:lpstr>Outline</vt:lpstr>
      <vt:lpstr>PowerPoint Presentation</vt:lpstr>
      <vt:lpstr>Background: PhD Project</vt:lpstr>
      <vt:lpstr>Gambling in Finland</vt:lpstr>
      <vt:lpstr>The present study</vt:lpstr>
      <vt:lpstr>Data collection and measures</vt:lpstr>
      <vt:lpstr>Qualitative data: peer support discussions</vt:lpstr>
      <vt:lpstr>Preliminary results</vt:lpstr>
      <vt:lpstr>Gambling harm</vt:lpstr>
      <vt:lpstr>Relationship harm: family problems</vt:lpstr>
      <vt:lpstr>Emotional harm</vt:lpstr>
      <vt:lpstr>Financial harm</vt:lpstr>
      <vt:lpstr>Initial results and discussion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Emmi Kauppila</dc:creator>
  <cp:lastModifiedBy>Namen, D.M. van (Dorine)</cp:lastModifiedBy>
  <cp:revision>20</cp:revision>
  <dcterms:created xsi:type="dcterms:W3CDTF">2020-12-01T13:46:37Z</dcterms:created>
  <dcterms:modified xsi:type="dcterms:W3CDTF">2023-06-14T20:20:10Z</dcterms:modified>
</cp:coreProperties>
</file>