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63" r:id="rId6"/>
    <p:sldMasterId id="2147483675" r:id="rId7"/>
  </p:sldMasterIdLst>
  <p:notesMasterIdLst>
    <p:notesMasterId r:id="rId28"/>
  </p:notesMasterIdLst>
  <p:sldIdLst>
    <p:sldId id="256" r:id="rId8"/>
    <p:sldId id="264" r:id="rId9"/>
    <p:sldId id="391" r:id="rId10"/>
    <p:sldId id="392" r:id="rId11"/>
    <p:sldId id="397" r:id="rId12"/>
    <p:sldId id="399" r:id="rId13"/>
    <p:sldId id="393" r:id="rId14"/>
    <p:sldId id="396" r:id="rId15"/>
    <p:sldId id="398" r:id="rId16"/>
    <p:sldId id="341" r:id="rId17"/>
    <p:sldId id="327" r:id="rId18"/>
    <p:sldId id="377" r:id="rId19"/>
    <p:sldId id="379" r:id="rId20"/>
    <p:sldId id="381" r:id="rId21"/>
    <p:sldId id="384" r:id="rId22"/>
    <p:sldId id="385" r:id="rId23"/>
    <p:sldId id="387" r:id="rId24"/>
    <p:sldId id="389" r:id="rId25"/>
    <p:sldId id="388" r:id="rId26"/>
    <p:sldId id="378" r:id="rId27"/>
  </p:sldIdLst>
  <p:sldSz cx="12192000" cy="6858000"/>
  <p:notesSz cx="9926638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aaPerus03102018\ArjenToimintakyky\Paradisevertail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aaPerus03102018\ArjenToimintakyky\Paradisevertail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Taul1!$G$30</c:f>
              <c:strCache>
                <c:ptCount val="1"/>
                <c:pt idx="0">
                  <c:v>Mean: 24 questions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cmpd="sng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cmpd="sng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E-482A-B134-1B0469E2F0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cmpd="sng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4E-482A-B134-1B0469E2F0A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cmpd="sng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4E-482A-B134-1B0469E2F0A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cmpd="sng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4E-482A-B134-1B0469E2F0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Taul1!$F$31:$F$35</c:f>
              <c:strCache>
                <c:ptCount val="5"/>
                <c:pt idx="0">
                  <c:v>Control group (n=271)</c:v>
                </c:pt>
                <c:pt idx="1">
                  <c:v>Family member seeking help from NGOs - no own problems (n= 148)</c:v>
                </c:pt>
                <c:pt idx="2">
                  <c:v>Family members seeking help from Free from drugs 2018 (n=63)</c:v>
                </c:pt>
                <c:pt idx="3">
                  <c:v>Seeking help from NGOs fo own SUD or mental health problems (n=709)</c:v>
                </c:pt>
                <c:pt idx="4">
                  <c:v>Inpatients with SUD (n=1162)</c:v>
                </c:pt>
              </c:strCache>
            </c:strRef>
          </c:cat>
          <c:val>
            <c:numRef>
              <c:f>Taul1!$G$31:$G$35</c:f>
              <c:numCache>
                <c:formatCode>0.0</c:formatCode>
                <c:ptCount val="5"/>
                <c:pt idx="0" formatCode="General">
                  <c:v>0.8</c:v>
                </c:pt>
                <c:pt idx="1">
                  <c:v>0.91120000000000001</c:v>
                </c:pt>
                <c:pt idx="2">
                  <c:v>1.3673</c:v>
                </c:pt>
                <c:pt idx="3">
                  <c:v>1.4410000000000001</c:v>
                </c:pt>
                <c:pt idx="4">
                  <c:v>1.6741999999999999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4E-482A-B134-1B0469E2F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566720"/>
        <c:axId val="460567048"/>
      </c:barChart>
      <c:catAx>
        <c:axId val="46056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0567048"/>
        <c:crosses val="autoZero"/>
        <c:auto val="1"/>
        <c:lblAlgn val="ctr"/>
        <c:lblOffset val="100"/>
        <c:noMultiLvlLbl val="0"/>
      </c:catAx>
      <c:valAx>
        <c:axId val="46056704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056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Taul1!$G$30</c:f>
              <c:strCache>
                <c:ptCount val="1"/>
                <c:pt idx="0">
                  <c:v>Mean: 24 questions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cmpd="sng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cmpd="sng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E-482A-B134-1B0469E2F0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cmpd="sng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4E-482A-B134-1B0469E2F0A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cmpd="sng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4E-482A-B134-1B0469E2F0A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 cmpd="sng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4E-482A-B134-1B0469E2F0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Taul1!$F$31:$F$35</c:f>
              <c:strCache>
                <c:ptCount val="5"/>
                <c:pt idx="0">
                  <c:v>Control group (n=271)</c:v>
                </c:pt>
                <c:pt idx="1">
                  <c:v>Family member seeking help from NGOs - no own problems (n= 148)</c:v>
                </c:pt>
                <c:pt idx="2">
                  <c:v>Family members seeking help from Free from drugs 2018 (n=63)</c:v>
                </c:pt>
                <c:pt idx="3">
                  <c:v>Seeking help from NGOs fo own SUD or mental health problems (n=709)</c:v>
                </c:pt>
                <c:pt idx="4">
                  <c:v>Inpatients with SUD (n=1162)</c:v>
                </c:pt>
              </c:strCache>
            </c:strRef>
          </c:cat>
          <c:val>
            <c:numRef>
              <c:f>Taul1!$G$31:$G$35</c:f>
              <c:numCache>
                <c:formatCode>0.0</c:formatCode>
                <c:ptCount val="5"/>
                <c:pt idx="0" formatCode="General">
                  <c:v>0.8</c:v>
                </c:pt>
                <c:pt idx="1">
                  <c:v>0.91120000000000001</c:v>
                </c:pt>
                <c:pt idx="2">
                  <c:v>1.3673</c:v>
                </c:pt>
                <c:pt idx="3">
                  <c:v>1.4410000000000001</c:v>
                </c:pt>
                <c:pt idx="4">
                  <c:v>1.6741999999999999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4E-482A-B134-1B0469E2F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566720"/>
        <c:axId val="460567048"/>
      </c:barChart>
      <c:catAx>
        <c:axId val="46056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0567048"/>
        <c:crosses val="autoZero"/>
        <c:auto val="1"/>
        <c:lblAlgn val="ctr"/>
        <c:lblOffset val="100"/>
        <c:noMultiLvlLbl val="0"/>
      </c:catAx>
      <c:valAx>
        <c:axId val="46056704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056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err="1">
                <a:solidFill>
                  <a:schemeClr val="tx1"/>
                </a:solidFill>
              </a:rPr>
              <a:t>Psychosocial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difficulties</a:t>
            </a:r>
            <a:endParaRPr lang="fi-FI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i-FI" dirty="0">
                <a:solidFill>
                  <a:schemeClr val="tx1"/>
                </a:solidFill>
              </a:rPr>
              <a:t>0 = no </a:t>
            </a:r>
            <a:r>
              <a:rPr lang="fi-FI" dirty="0" err="1">
                <a:solidFill>
                  <a:schemeClr val="tx1"/>
                </a:solidFill>
              </a:rPr>
              <a:t>difficulties</a:t>
            </a:r>
            <a:r>
              <a:rPr lang="fi-FI" dirty="0">
                <a:solidFill>
                  <a:schemeClr val="tx1"/>
                </a:solidFill>
              </a:rPr>
              <a:t>; 4 = </a:t>
            </a:r>
            <a:r>
              <a:rPr lang="fi-FI" dirty="0" err="1">
                <a:solidFill>
                  <a:schemeClr val="tx1"/>
                </a:solidFill>
              </a:rPr>
              <a:t>extreme</a:t>
            </a:r>
            <a:r>
              <a:rPr lang="fi-FI" dirty="0">
                <a:solidFill>
                  <a:schemeClr val="tx1"/>
                </a:solidFill>
              </a:rPr>
              <a:t>/</a:t>
            </a:r>
            <a:r>
              <a:rPr lang="fi-FI" dirty="0" err="1">
                <a:solidFill>
                  <a:schemeClr val="tx1"/>
                </a:solidFill>
              </a:rPr>
              <a:t>cannot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do</a:t>
            </a:r>
            <a:endParaRPr lang="fi-FI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Taul1!$F$31</c:f>
              <c:strCache>
                <c:ptCount val="1"/>
                <c:pt idx="0">
                  <c:v>Control groups (n=271)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Taul1!$G$30:$M$30</c:f>
              <c:strCache>
                <c:ptCount val="6"/>
                <c:pt idx="0">
                  <c:v>Daily activities</c:v>
                </c:pt>
                <c:pt idx="1">
                  <c:v>Social</c:v>
                </c:pt>
                <c:pt idx="2">
                  <c:v>Cognitive</c:v>
                </c:pt>
                <c:pt idx="3">
                  <c:v>Self-regulation</c:v>
                </c:pt>
                <c:pt idx="4">
                  <c:v>Pain and sleep</c:v>
                </c:pt>
                <c:pt idx="5">
                  <c:v>Emotional</c:v>
                </c:pt>
              </c:strCache>
              <c:extLst/>
            </c:strRef>
          </c:cat>
          <c:val>
            <c:numRef>
              <c:f>Taul1!$G$31:$M$31</c:f>
              <c:numCache>
                <c:formatCode>General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  <c:pt idx="4">
                  <c:v>1.3</c:v>
                </c:pt>
                <c:pt idx="5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2AA-41D5-921F-EC13D5FB774D}"/>
            </c:ext>
          </c:extLst>
        </c:ser>
        <c:ser>
          <c:idx val="1"/>
          <c:order val="1"/>
          <c:tx>
            <c:strRef>
              <c:f>Taul1!$F$32</c:f>
              <c:strCache>
                <c:ptCount val="1"/>
                <c:pt idx="0">
                  <c:v>Family member seeking help from NGOs - no own problems (n= 148)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Taul1!$G$30:$M$30</c:f>
              <c:strCache>
                <c:ptCount val="6"/>
                <c:pt idx="0">
                  <c:v>Daily activities</c:v>
                </c:pt>
                <c:pt idx="1">
                  <c:v>Social</c:v>
                </c:pt>
                <c:pt idx="2">
                  <c:v>Cognitive</c:v>
                </c:pt>
                <c:pt idx="3">
                  <c:v>Self-regulation</c:v>
                </c:pt>
                <c:pt idx="4">
                  <c:v>Pain and sleep</c:v>
                </c:pt>
                <c:pt idx="5">
                  <c:v>Emotional</c:v>
                </c:pt>
              </c:strCache>
              <c:extLst/>
            </c:strRef>
          </c:cat>
          <c:val>
            <c:numRef>
              <c:f>Taul1!$G$32:$M$32</c:f>
              <c:numCache>
                <c:formatCode>0.0</c:formatCode>
                <c:ptCount val="6"/>
                <c:pt idx="0">
                  <c:v>0.52680000000000005</c:v>
                </c:pt>
                <c:pt idx="1">
                  <c:v>0.62960000000000005</c:v>
                </c:pt>
                <c:pt idx="2">
                  <c:v>0.78300000000000003</c:v>
                </c:pt>
                <c:pt idx="3">
                  <c:v>0.96799999999999997</c:v>
                </c:pt>
                <c:pt idx="4">
                  <c:v>1.4564999999999999</c:v>
                </c:pt>
                <c:pt idx="5">
                  <c:v>1.4837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2AA-41D5-921F-EC13D5FB774D}"/>
            </c:ext>
          </c:extLst>
        </c:ser>
        <c:ser>
          <c:idx val="2"/>
          <c:order val="2"/>
          <c:tx>
            <c:strRef>
              <c:f>Taul1!$F$33</c:f>
              <c:strCache>
                <c:ptCount val="1"/>
                <c:pt idx="0">
                  <c:v>Family members seeking help from Free from drugs 2018 (n=63)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Taul1!$G$30:$M$30</c:f>
              <c:strCache>
                <c:ptCount val="6"/>
                <c:pt idx="0">
                  <c:v>Daily activities</c:v>
                </c:pt>
                <c:pt idx="1">
                  <c:v>Social</c:v>
                </c:pt>
                <c:pt idx="2">
                  <c:v>Cognitive</c:v>
                </c:pt>
                <c:pt idx="3">
                  <c:v>Self-regulation</c:v>
                </c:pt>
                <c:pt idx="4">
                  <c:v>Pain and sleep</c:v>
                </c:pt>
                <c:pt idx="5">
                  <c:v>Emotional</c:v>
                </c:pt>
              </c:strCache>
              <c:extLst/>
            </c:strRef>
          </c:cat>
          <c:val>
            <c:numRef>
              <c:f>Taul1!$G$33:$M$33</c:f>
              <c:numCache>
                <c:formatCode>0.0</c:formatCode>
                <c:ptCount val="6"/>
                <c:pt idx="0">
                  <c:v>0.84440000000000004</c:v>
                </c:pt>
                <c:pt idx="1">
                  <c:v>1.1800999999999999</c:v>
                </c:pt>
                <c:pt idx="2">
                  <c:v>1.246</c:v>
                </c:pt>
                <c:pt idx="3">
                  <c:v>1.4325000000000001</c:v>
                </c:pt>
                <c:pt idx="4">
                  <c:v>1.9523999999999999</c:v>
                </c:pt>
                <c:pt idx="5">
                  <c:v>2.0026000000000002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2AA-41D5-921F-EC13D5FB774D}"/>
            </c:ext>
          </c:extLst>
        </c:ser>
        <c:ser>
          <c:idx val="3"/>
          <c:order val="3"/>
          <c:tx>
            <c:strRef>
              <c:f>Taul1!$F$34</c:f>
              <c:strCache>
                <c:ptCount val="1"/>
                <c:pt idx="0">
                  <c:v>Seeking help from NGOs fo own SUD or mental health problems (n=709)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Taul1!$G$30:$M$30</c:f>
              <c:strCache>
                <c:ptCount val="6"/>
                <c:pt idx="0">
                  <c:v>Daily activities</c:v>
                </c:pt>
                <c:pt idx="1">
                  <c:v>Social</c:v>
                </c:pt>
                <c:pt idx="2">
                  <c:v>Cognitive</c:v>
                </c:pt>
                <c:pt idx="3">
                  <c:v>Self-regulation</c:v>
                </c:pt>
                <c:pt idx="4">
                  <c:v>Pain and sleep</c:v>
                </c:pt>
                <c:pt idx="5">
                  <c:v>Emotional</c:v>
                </c:pt>
              </c:strCache>
              <c:extLst/>
            </c:strRef>
          </c:cat>
          <c:val>
            <c:numRef>
              <c:f>Taul1!$G$34:$M$34</c:f>
              <c:numCache>
                <c:formatCode>0.0</c:formatCode>
                <c:ptCount val="6"/>
                <c:pt idx="0">
                  <c:v>1.0738000000000001</c:v>
                </c:pt>
                <c:pt idx="1">
                  <c:v>1.2892999999999999</c:v>
                </c:pt>
                <c:pt idx="2">
                  <c:v>1.3814</c:v>
                </c:pt>
                <c:pt idx="3">
                  <c:v>1.4787999999999999</c:v>
                </c:pt>
                <c:pt idx="4">
                  <c:v>1.9393</c:v>
                </c:pt>
                <c:pt idx="5">
                  <c:v>1.8248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2AA-41D5-921F-EC13D5FB774D}"/>
            </c:ext>
          </c:extLst>
        </c:ser>
        <c:ser>
          <c:idx val="4"/>
          <c:order val="4"/>
          <c:tx>
            <c:strRef>
              <c:f>Taul1!$F$35</c:f>
              <c:strCache>
                <c:ptCount val="1"/>
                <c:pt idx="0">
                  <c:v>Inpatients with SUD (n=1162)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Taul1!$G$30:$M$30</c:f>
              <c:strCache>
                <c:ptCount val="6"/>
                <c:pt idx="0">
                  <c:v>Daily activities</c:v>
                </c:pt>
                <c:pt idx="1">
                  <c:v>Social</c:v>
                </c:pt>
                <c:pt idx="2">
                  <c:v>Cognitive</c:v>
                </c:pt>
                <c:pt idx="3">
                  <c:v>Self-regulation</c:v>
                </c:pt>
                <c:pt idx="4">
                  <c:v>Pain and sleep</c:v>
                </c:pt>
                <c:pt idx="5">
                  <c:v>Emotional</c:v>
                </c:pt>
              </c:strCache>
              <c:extLst/>
            </c:strRef>
          </c:cat>
          <c:val>
            <c:numRef>
              <c:f>Taul1!$G$35:$M$35</c:f>
              <c:numCache>
                <c:formatCode>0.0</c:formatCode>
                <c:ptCount val="6"/>
                <c:pt idx="0">
                  <c:v>1.1632</c:v>
                </c:pt>
                <c:pt idx="1">
                  <c:v>1.5284</c:v>
                </c:pt>
                <c:pt idx="2">
                  <c:v>1.6189</c:v>
                </c:pt>
                <c:pt idx="3">
                  <c:v>1.7664</c:v>
                </c:pt>
                <c:pt idx="4">
                  <c:v>2.0459999999999998</c:v>
                </c:pt>
                <c:pt idx="5">
                  <c:v>2.25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2AA-41D5-921F-EC13D5FB7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379408"/>
        <c:axId val="553379736"/>
      </c:barChart>
      <c:catAx>
        <c:axId val="55337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3379736"/>
        <c:crosses val="autoZero"/>
        <c:auto val="1"/>
        <c:lblAlgn val="ctr"/>
        <c:lblOffset val="100"/>
        <c:noMultiLvlLbl val="0"/>
      </c:catAx>
      <c:valAx>
        <c:axId val="553379736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337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Yhdenvertaisuus!$K$6</c:f>
              <c:strCache>
                <c:ptCount val="1"/>
                <c:pt idx="0">
                  <c:v>Own problems (n=709)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Yhdenvertaisuus!$L$5:$N$5</c:f>
              <c:strCache>
                <c:ptCount val="3"/>
                <c:pt idx="0">
                  <c:v>Females</c:v>
                </c:pt>
                <c:pt idx="1">
                  <c:v>Over 45 years</c:v>
                </c:pt>
                <c:pt idx="2">
                  <c:v>Not feeling equal to other people </c:v>
                </c:pt>
              </c:strCache>
            </c:strRef>
          </c:cat>
          <c:val>
            <c:numRef>
              <c:f>Yhdenvertaisuus!$L$6:$N$6</c:f>
              <c:numCache>
                <c:formatCode>0.00%</c:formatCode>
                <c:ptCount val="3"/>
                <c:pt idx="0">
                  <c:v>0.38500000000000001</c:v>
                </c:pt>
                <c:pt idx="1">
                  <c:v>0.56599999999999995</c:v>
                </c:pt>
                <c:pt idx="2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E-4F5A-8D65-3450987A71D2}"/>
            </c:ext>
          </c:extLst>
        </c:ser>
        <c:ser>
          <c:idx val="1"/>
          <c:order val="1"/>
          <c:tx>
            <c:strRef>
              <c:f>Yhdenvertaisuus!$K$7</c:f>
              <c:strCache>
                <c:ptCount val="1"/>
                <c:pt idx="0">
                  <c:v>Family member (n=148)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Yhdenvertaisuus!$L$5:$N$5</c:f>
              <c:strCache>
                <c:ptCount val="3"/>
                <c:pt idx="0">
                  <c:v>Females</c:v>
                </c:pt>
                <c:pt idx="1">
                  <c:v>Over 45 years</c:v>
                </c:pt>
                <c:pt idx="2">
                  <c:v>Not feeling equal to other people </c:v>
                </c:pt>
              </c:strCache>
            </c:strRef>
          </c:cat>
          <c:val>
            <c:numRef>
              <c:f>Yhdenvertaisuus!$L$7:$N$7</c:f>
              <c:numCache>
                <c:formatCode>0.00%</c:formatCode>
                <c:ptCount val="3"/>
                <c:pt idx="0">
                  <c:v>0.88900000000000001</c:v>
                </c:pt>
                <c:pt idx="1">
                  <c:v>0.72199999999999998</c:v>
                </c:pt>
                <c:pt idx="2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E-4F5A-8D65-3450987A71D2}"/>
            </c:ext>
          </c:extLst>
        </c:ser>
        <c:ser>
          <c:idx val="2"/>
          <c:order val="2"/>
          <c:tx>
            <c:strRef>
              <c:f>Yhdenvertaisuus!$K$8</c:f>
              <c:strCache>
                <c:ptCount val="1"/>
                <c:pt idx="0">
                  <c:v>Other reason (n=228)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Yhdenvertaisuus!$L$5:$N$5</c:f>
              <c:strCache>
                <c:ptCount val="3"/>
                <c:pt idx="0">
                  <c:v>Females</c:v>
                </c:pt>
                <c:pt idx="1">
                  <c:v>Over 45 years</c:v>
                </c:pt>
                <c:pt idx="2">
                  <c:v>Not feeling equal to other people </c:v>
                </c:pt>
              </c:strCache>
            </c:strRef>
          </c:cat>
          <c:val>
            <c:numRef>
              <c:f>Yhdenvertaisuus!$L$8:$N$8</c:f>
              <c:numCache>
                <c:formatCode>0.00%</c:formatCode>
                <c:ptCount val="3"/>
                <c:pt idx="0">
                  <c:v>0.63900000000000001</c:v>
                </c:pt>
                <c:pt idx="1">
                  <c:v>0.68300000000000005</c:v>
                </c:pt>
                <c:pt idx="2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7E-4F5A-8D65-3450987A7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327608"/>
        <c:axId val="396909536"/>
      </c:barChart>
      <c:catAx>
        <c:axId val="31732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6909536"/>
        <c:crosses val="autoZero"/>
        <c:auto val="1"/>
        <c:lblAlgn val="ctr"/>
        <c:lblOffset val="100"/>
        <c:noMultiLvlLbl val="0"/>
      </c:catAx>
      <c:valAx>
        <c:axId val="39690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7327608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Elämäntilanne!$G$3</c:f>
              <c:strCache>
                <c:ptCount val="1"/>
                <c:pt idx="0">
                  <c:v>Own problems (n=709)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Elämäntilanne!$H$2:$T$2</c:f>
              <c:strCache>
                <c:ptCount val="13"/>
                <c:pt idx="0">
                  <c:v>Housing</c:v>
                </c:pt>
                <c:pt idx="1">
                  <c:v>Family relations</c:v>
                </c:pt>
                <c:pt idx="2">
                  <c:v>Other relations</c:v>
                </c:pt>
                <c:pt idx="3">
                  <c:v>Daily life</c:v>
                </c:pt>
                <c:pt idx="4">
                  <c:v>Hobbies</c:v>
                </c:pt>
                <c:pt idx="5">
                  <c:v>Involvement</c:v>
                </c:pt>
                <c:pt idx="6">
                  <c:v>Work/studies</c:v>
                </c:pt>
                <c:pt idx="7">
                  <c:v>Leisure time</c:v>
                </c:pt>
                <c:pt idx="8">
                  <c:v>Substance use</c:v>
                </c:pt>
                <c:pt idx="9">
                  <c:v>Physical health </c:v>
                </c:pt>
                <c:pt idx="10">
                  <c:v>Mental health</c:v>
                </c:pt>
                <c:pt idx="11">
                  <c:v>Economics</c:v>
                </c:pt>
                <c:pt idx="12">
                  <c:v>Quality of life</c:v>
                </c:pt>
              </c:strCache>
            </c:strRef>
          </c:cat>
          <c:val>
            <c:numRef>
              <c:f>Elämäntilanne!$H$3:$T$3</c:f>
              <c:numCache>
                <c:formatCode>General</c:formatCode>
                <c:ptCount val="13"/>
                <c:pt idx="0">
                  <c:v>8.2447999999999997</c:v>
                </c:pt>
                <c:pt idx="1">
                  <c:v>7.7378</c:v>
                </c:pt>
                <c:pt idx="2">
                  <c:v>7.4545000000000003</c:v>
                </c:pt>
                <c:pt idx="3">
                  <c:v>7.5617999999999999</c:v>
                </c:pt>
                <c:pt idx="4">
                  <c:v>6.9082999999999997</c:v>
                </c:pt>
                <c:pt idx="5">
                  <c:v>6.9760999999999997</c:v>
                </c:pt>
                <c:pt idx="6">
                  <c:v>6.2519999999999998</c:v>
                </c:pt>
                <c:pt idx="7">
                  <c:v>7.2422000000000004</c:v>
                </c:pt>
                <c:pt idx="8">
                  <c:v>8.0227000000000004</c:v>
                </c:pt>
                <c:pt idx="9">
                  <c:v>7.3413000000000004</c:v>
                </c:pt>
                <c:pt idx="10">
                  <c:v>7.423</c:v>
                </c:pt>
                <c:pt idx="11">
                  <c:v>6.8743999999999996</c:v>
                </c:pt>
                <c:pt idx="12">
                  <c:v>7.4714999999999998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83-4D3C-B67C-21114F83A1DD}"/>
            </c:ext>
          </c:extLst>
        </c:ser>
        <c:ser>
          <c:idx val="1"/>
          <c:order val="1"/>
          <c:tx>
            <c:strRef>
              <c:f>Elämäntilanne!$G$4</c:f>
              <c:strCache>
                <c:ptCount val="1"/>
                <c:pt idx="0">
                  <c:v>Family member (n=148)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Elämäntilanne!$H$2:$T$2</c:f>
              <c:strCache>
                <c:ptCount val="13"/>
                <c:pt idx="0">
                  <c:v>Housing</c:v>
                </c:pt>
                <c:pt idx="1">
                  <c:v>Family relations</c:v>
                </c:pt>
                <c:pt idx="2">
                  <c:v>Other relations</c:v>
                </c:pt>
                <c:pt idx="3">
                  <c:v>Daily life</c:v>
                </c:pt>
                <c:pt idx="4">
                  <c:v>Hobbies</c:v>
                </c:pt>
                <c:pt idx="5">
                  <c:v>Involvement</c:v>
                </c:pt>
                <c:pt idx="6">
                  <c:v>Work/studies</c:v>
                </c:pt>
                <c:pt idx="7">
                  <c:v>Leisure time</c:v>
                </c:pt>
                <c:pt idx="8">
                  <c:v>Substance use</c:v>
                </c:pt>
                <c:pt idx="9">
                  <c:v>Physical health </c:v>
                </c:pt>
                <c:pt idx="10">
                  <c:v>Mental health</c:v>
                </c:pt>
                <c:pt idx="11">
                  <c:v>Economics</c:v>
                </c:pt>
                <c:pt idx="12">
                  <c:v>Quality of life</c:v>
                </c:pt>
              </c:strCache>
            </c:strRef>
          </c:cat>
          <c:val>
            <c:numRef>
              <c:f>Elämäntilanne!$H$4:$T$4</c:f>
              <c:numCache>
                <c:formatCode>General</c:formatCode>
                <c:ptCount val="13"/>
                <c:pt idx="0">
                  <c:v>9.0620999999999992</c:v>
                </c:pt>
                <c:pt idx="1">
                  <c:v>8.0280000000000005</c:v>
                </c:pt>
                <c:pt idx="2">
                  <c:v>8.0922000000000001</c:v>
                </c:pt>
                <c:pt idx="3">
                  <c:v>8.2621000000000002</c:v>
                </c:pt>
                <c:pt idx="4">
                  <c:v>7.6923000000000004</c:v>
                </c:pt>
                <c:pt idx="5">
                  <c:v>7.6642000000000001</c:v>
                </c:pt>
                <c:pt idx="6">
                  <c:v>7.9286000000000003</c:v>
                </c:pt>
                <c:pt idx="7">
                  <c:v>7.8380000000000001</c:v>
                </c:pt>
                <c:pt idx="8">
                  <c:v>9.2518999999999991</c:v>
                </c:pt>
                <c:pt idx="9">
                  <c:v>8.0556000000000001</c:v>
                </c:pt>
                <c:pt idx="10">
                  <c:v>8.0779999999999994</c:v>
                </c:pt>
                <c:pt idx="11">
                  <c:v>8.0914999999999999</c:v>
                </c:pt>
                <c:pt idx="12">
                  <c:v>8.0920000000000005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83-4D3C-B67C-21114F83A1DD}"/>
            </c:ext>
          </c:extLst>
        </c:ser>
        <c:ser>
          <c:idx val="2"/>
          <c:order val="2"/>
          <c:tx>
            <c:strRef>
              <c:f>Elämäntilanne!$G$5</c:f>
              <c:strCache>
                <c:ptCount val="1"/>
                <c:pt idx="0">
                  <c:v>Other reason (n=228)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Elämäntilanne!$H$2:$T$2</c:f>
              <c:strCache>
                <c:ptCount val="13"/>
                <c:pt idx="0">
                  <c:v>Housing</c:v>
                </c:pt>
                <c:pt idx="1">
                  <c:v>Family relations</c:v>
                </c:pt>
                <c:pt idx="2">
                  <c:v>Other relations</c:v>
                </c:pt>
                <c:pt idx="3">
                  <c:v>Daily life</c:v>
                </c:pt>
                <c:pt idx="4">
                  <c:v>Hobbies</c:v>
                </c:pt>
                <c:pt idx="5">
                  <c:v>Involvement</c:v>
                </c:pt>
                <c:pt idx="6">
                  <c:v>Work/studies</c:v>
                </c:pt>
                <c:pt idx="7">
                  <c:v>Leisure time</c:v>
                </c:pt>
                <c:pt idx="8">
                  <c:v>Substance use</c:v>
                </c:pt>
                <c:pt idx="9">
                  <c:v>Physical health </c:v>
                </c:pt>
                <c:pt idx="10">
                  <c:v>Mental health</c:v>
                </c:pt>
                <c:pt idx="11">
                  <c:v>Economics</c:v>
                </c:pt>
                <c:pt idx="12">
                  <c:v>Quality of life</c:v>
                </c:pt>
              </c:strCache>
            </c:strRef>
          </c:cat>
          <c:val>
            <c:numRef>
              <c:f>Elämäntilanne!$H$5:$T$5</c:f>
              <c:numCache>
                <c:formatCode>General</c:formatCode>
                <c:ptCount val="13"/>
                <c:pt idx="0">
                  <c:v>8.9159000000000006</c:v>
                </c:pt>
                <c:pt idx="1">
                  <c:v>8.5920000000000005</c:v>
                </c:pt>
                <c:pt idx="2">
                  <c:v>8.3206000000000007</c:v>
                </c:pt>
                <c:pt idx="3">
                  <c:v>8.4713999999999992</c:v>
                </c:pt>
                <c:pt idx="4">
                  <c:v>7.9170999999999996</c:v>
                </c:pt>
                <c:pt idx="5">
                  <c:v>7.8806000000000003</c:v>
                </c:pt>
                <c:pt idx="6">
                  <c:v>7.6033999999999997</c:v>
                </c:pt>
                <c:pt idx="7">
                  <c:v>8.0721000000000007</c:v>
                </c:pt>
                <c:pt idx="8">
                  <c:v>8.8666999999999998</c:v>
                </c:pt>
                <c:pt idx="9">
                  <c:v>7.8815</c:v>
                </c:pt>
                <c:pt idx="10">
                  <c:v>8.7073</c:v>
                </c:pt>
                <c:pt idx="11">
                  <c:v>7.7332000000000001</c:v>
                </c:pt>
                <c:pt idx="12">
                  <c:v>8.3495000000000008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83-4D3C-B67C-21114F83A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523488"/>
        <c:axId val="477523880"/>
      </c:lineChart>
      <c:catAx>
        <c:axId val="4775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7523880"/>
        <c:crosses val="autoZero"/>
        <c:auto val="1"/>
        <c:lblAlgn val="ctr"/>
        <c:lblOffset val="100"/>
        <c:noMultiLvlLbl val="0"/>
      </c:catAx>
      <c:valAx>
        <c:axId val="477523880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752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Taul9!$I$5</c:f>
              <c:strCache>
                <c:ptCount val="1"/>
                <c:pt idx="0">
                  <c:v>Own problems (n=709)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Taul9!$J$4:$V$4</c:f>
              <c:strCache>
                <c:ptCount val="13"/>
                <c:pt idx="0">
                  <c:v>Housing</c:v>
                </c:pt>
                <c:pt idx="1">
                  <c:v>Family relations</c:v>
                </c:pt>
                <c:pt idx="2">
                  <c:v>Other relations</c:v>
                </c:pt>
                <c:pt idx="3">
                  <c:v>Daily life</c:v>
                </c:pt>
                <c:pt idx="4">
                  <c:v>Hobbies</c:v>
                </c:pt>
                <c:pt idx="5">
                  <c:v>Involvement</c:v>
                </c:pt>
                <c:pt idx="6">
                  <c:v>Work/studies</c:v>
                </c:pt>
                <c:pt idx="7">
                  <c:v>Leisure time</c:v>
                </c:pt>
                <c:pt idx="8">
                  <c:v>Substance use</c:v>
                </c:pt>
                <c:pt idx="9">
                  <c:v>Physical health </c:v>
                </c:pt>
                <c:pt idx="10">
                  <c:v>Mental health</c:v>
                </c:pt>
                <c:pt idx="11">
                  <c:v>Economics</c:v>
                </c:pt>
                <c:pt idx="12">
                  <c:v>Quality of life</c:v>
                </c:pt>
              </c:strCache>
            </c:strRef>
          </c:cat>
          <c:val>
            <c:numRef>
              <c:f>Taul9!$J$5:$V$5</c:f>
              <c:numCache>
                <c:formatCode>General</c:formatCode>
                <c:ptCount val="13"/>
                <c:pt idx="0">
                  <c:v>0.73009999999999931</c:v>
                </c:pt>
                <c:pt idx="1">
                  <c:v>0.72440000000000015</c:v>
                </c:pt>
                <c:pt idx="2">
                  <c:v>0.6241999999999992</c:v>
                </c:pt>
                <c:pt idx="3">
                  <c:v>0.90939999999999976</c:v>
                </c:pt>
                <c:pt idx="4">
                  <c:v>0.6073000000000004</c:v>
                </c:pt>
                <c:pt idx="5">
                  <c:v>0.71359999999999957</c:v>
                </c:pt>
                <c:pt idx="6">
                  <c:v>0.48310000000000031</c:v>
                </c:pt>
                <c:pt idx="7">
                  <c:v>0.67669999999999941</c:v>
                </c:pt>
                <c:pt idx="8">
                  <c:v>1.0152000000000001</c:v>
                </c:pt>
                <c:pt idx="9">
                  <c:v>0.46079999999999988</c:v>
                </c:pt>
                <c:pt idx="10">
                  <c:v>0.88179999999999925</c:v>
                </c:pt>
                <c:pt idx="11">
                  <c:v>0.49829999999999952</c:v>
                </c:pt>
                <c:pt idx="12">
                  <c:v>0.87530000000000019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18-40DA-BFD1-3BD9E53E64A2}"/>
            </c:ext>
          </c:extLst>
        </c:ser>
        <c:ser>
          <c:idx val="1"/>
          <c:order val="1"/>
          <c:tx>
            <c:strRef>
              <c:f>Taul9!$I$6</c:f>
              <c:strCache>
                <c:ptCount val="1"/>
                <c:pt idx="0">
                  <c:v>Family member (n=148)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Taul9!$J$4:$V$4</c:f>
              <c:strCache>
                <c:ptCount val="13"/>
                <c:pt idx="0">
                  <c:v>Housing</c:v>
                </c:pt>
                <c:pt idx="1">
                  <c:v>Family relations</c:v>
                </c:pt>
                <c:pt idx="2">
                  <c:v>Other relations</c:v>
                </c:pt>
                <c:pt idx="3">
                  <c:v>Daily life</c:v>
                </c:pt>
                <c:pt idx="4">
                  <c:v>Hobbies</c:v>
                </c:pt>
                <c:pt idx="5">
                  <c:v>Involvement</c:v>
                </c:pt>
                <c:pt idx="6">
                  <c:v>Work/studies</c:v>
                </c:pt>
                <c:pt idx="7">
                  <c:v>Leisure time</c:v>
                </c:pt>
                <c:pt idx="8">
                  <c:v>Substance use</c:v>
                </c:pt>
                <c:pt idx="9">
                  <c:v>Physical health </c:v>
                </c:pt>
                <c:pt idx="10">
                  <c:v>Mental health</c:v>
                </c:pt>
                <c:pt idx="11">
                  <c:v>Economics</c:v>
                </c:pt>
                <c:pt idx="12">
                  <c:v>Quality of life</c:v>
                </c:pt>
              </c:strCache>
            </c:strRef>
          </c:cat>
          <c:val>
            <c:numRef>
              <c:f>Taul9!$J$6:$V$6</c:f>
              <c:numCache>
                <c:formatCode>General</c:formatCode>
                <c:ptCount val="13"/>
                <c:pt idx="0">
                  <c:v>0.25959999999999894</c:v>
                </c:pt>
                <c:pt idx="1">
                  <c:v>0.61329999999999885</c:v>
                </c:pt>
                <c:pt idx="2">
                  <c:v>0.39370000000000083</c:v>
                </c:pt>
                <c:pt idx="3">
                  <c:v>0.81679999999999886</c:v>
                </c:pt>
                <c:pt idx="4">
                  <c:v>0.49619999999999997</c:v>
                </c:pt>
                <c:pt idx="5">
                  <c:v>0.58530000000000015</c:v>
                </c:pt>
                <c:pt idx="6">
                  <c:v>0.5</c:v>
                </c:pt>
                <c:pt idx="7">
                  <c:v>0.51970000000000027</c:v>
                </c:pt>
                <c:pt idx="8">
                  <c:v>0.24790000000000134</c:v>
                </c:pt>
                <c:pt idx="9">
                  <c:v>0.13840000000000074</c:v>
                </c:pt>
                <c:pt idx="10">
                  <c:v>0.73809999999999931</c:v>
                </c:pt>
                <c:pt idx="11">
                  <c:v>0.12500000000000089</c:v>
                </c:pt>
                <c:pt idx="12">
                  <c:v>0.71660000000000057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18-40DA-BFD1-3BD9E53E64A2}"/>
            </c:ext>
          </c:extLst>
        </c:ser>
        <c:ser>
          <c:idx val="2"/>
          <c:order val="2"/>
          <c:tx>
            <c:strRef>
              <c:f>Taul9!$I$7</c:f>
              <c:strCache>
                <c:ptCount val="1"/>
                <c:pt idx="0">
                  <c:v>Other reason (n=228)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Taul9!$J$4:$V$4</c:f>
              <c:strCache>
                <c:ptCount val="13"/>
                <c:pt idx="0">
                  <c:v>Housing</c:v>
                </c:pt>
                <c:pt idx="1">
                  <c:v>Family relations</c:v>
                </c:pt>
                <c:pt idx="2">
                  <c:v>Other relations</c:v>
                </c:pt>
                <c:pt idx="3">
                  <c:v>Daily life</c:v>
                </c:pt>
                <c:pt idx="4">
                  <c:v>Hobbies</c:v>
                </c:pt>
                <c:pt idx="5">
                  <c:v>Involvement</c:v>
                </c:pt>
                <c:pt idx="6">
                  <c:v>Work/studies</c:v>
                </c:pt>
                <c:pt idx="7">
                  <c:v>Leisure time</c:v>
                </c:pt>
                <c:pt idx="8">
                  <c:v>Substance use</c:v>
                </c:pt>
                <c:pt idx="9">
                  <c:v>Physical health </c:v>
                </c:pt>
                <c:pt idx="10">
                  <c:v>Mental health</c:v>
                </c:pt>
                <c:pt idx="11">
                  <c:v>Economics</c:v>
                </c:pt>
                <c:pt idx="12">
                  <c:v>Quality of life</c:v>
                </c:pt>
              </c:strCache>
            </c:strRef>
          </c:cat>
          <c:val>
            <c:numRef>
              <c:f>Taul9!$J$7:$V$7</c:f>
              <c:numCache>
                <c:formatCode>General</c:formatCode>
                <c:ptCount val="13"/>
                <c:pt idx="0">
                  <c:v>0.29159999999999897</c:v>
                </c:pt>
                <c:pt idx="1">
                  <c:v>8.8899999999998869E-2</c:v>
                </c:pt>
                <c:pt idx="2">
                  <c:v>0.30480000000000018</c:v>
                </c:pt>
                <c:pt idx="3">
                  <c:v>0.30529999999999902</c:v>
                </c:pt>
                <c:pt idx="4">
                  <c:v>0.19459999999999944</c:v>
                </c:pt>
                <c:pt idx="5">
                  <c:v>0.13179999999999925</c:v>
                </c:pt>
                <c:pt idx="6">
                  <c:v>0.34379999999999988</c:v>
                </c:pt>
                <c:pt idx="7">
                  <c:v>0.20859999999999967</c:v>
                </c:pt>
                <c:pt idx="8">
                  <c:v>0.25980000000000025</c:v>
                </c:pt>
                <c:pt idx="9">
                  <c:v>1.5899999999999359E-2</c:v>
                </c:pt>
                <c:pt idx="10">
                  <c:v>0.42939999999999934</c:v>
                </c:pt>
                <c:pt idx="11">
                  <c:v>0.18109999999999982</c:v>
                </c:pt>
                <c:pt idx="12">
                  <c:v>0.21739999999999959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18-40DA-BFD1-3BD9E53E6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524664"/>
        <c:axId val="478824752"/>
      </c:lineChart>
      <c:catAx>
        <c:axId val="47752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824752"/>
        <c:crosses val="autoZero"/>
        <c:auto val="1"/>
        <c:lblAlgn val="ctr"/>
        <c:lblOffset val="100"/>
        <c:noMultiLvlLbl val="0"/>
      </c:catAx>
      <c:valAx>
        <c:axId val="478824752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752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0.85384</cdr:x>
      <cdr:y>0.27519</cdr:y>
    </cdr:from>
    <cdr:to>
      <cdr:x>0.93386</cdr:x>
      <cdr:y>0.45511</cdr:y>
    </cdr:to>
    <cdr:sp macro="" textlink="">
      <cdr:nvSpPr>
        <cdr:cNvPr id="2" name="Ellipsi 1">
          <a:extLst xmlns:a="http://schemas.openxmlformats.org/drawingml/2006/main">
            <a:ext uri="{FF2B5EF4-FFF2-40B4-BE49-F238E27FC236}">
              <a16:creationId xmlns:a16="http://schemas.microsoft.com/office/drawing/2014/main" id="{6D76A0D4-60CF-4267-83FD-143AE0BF1906}"/>
            </a:ext>
          </a:extLst>
        </cdr:cNvPr>
        <cdr:cNvSpPr/>
      </cdr:nvSpPr>
      <cdr:spPr>
        <a:xfrm xmlns:a="http://schemas.openxmlformats.org/drawingml/2006/main">
          <a:off x="10131340" y="1703397"/>
          <a:ext cx="949569" cy="111369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i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0.13783</cdr:x>
      <cdr:y>0.1873</cdr:y>
    </cdr:from>
    <cdr:to>
      <cdr:x>0.17571</cdr:x>
      <cdr:y>0.28175</cdr:y>
    </cdr:to>
    <cdr:sp macro="" textlink="">
      <cdr:nvSpPr>
        <cdr:cNvPr id="3" name="Ellipsi 2"/>
        <cdr:cNvSpPr/>
      </cdr:nvSpPr>
      <cdr:spPr>
        <a:xfrm xmlns:a="http://schemas.openxmlformats.org/drawingml/2006/main">
          <a:off x="1583525" y="906658"/>
          <a:ext cx="435210" cy="4571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0.78945</cdr:x>
      <cdr:y>0.13646</cdr:y>
    </cdr:from>
    <cdr:to>
      <cdr:x>0.83229</cdr:x>
      <cdr:y>0.39406</cdr:y>
    </cdr:to>
    <cdr:sp macro="" textlink="">
      <cdr:nvSpPr>
        <cdr:cNvPr id="2" name="Ellipsi 1"/>
        <cdr:cNvSpPr/>
      </cdr:nvSpPr>
      <cdr:spPr>
        <a:xfrm xmlns:a="http://schemas.openxmlformats.org/drawingml/2006/main">
          <a:off x="6978073" y="660543"/>
          <a:ext cx="378690" cy="124691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0.16092</cdr:x>
      <cdr:y>0.17653</cdr:y>
    </cdr:from>
    <cdr:to>
      <cdr:x>0.21944</cdr:x>
      <cdr:y>0.50854</cdr:y>
    </cdr:to>
    <cdr:sp macro="" textlink="">
      <cdr:nvSpPr>
        <cdr:cNvPr id="3" name="Ellipsi 2"/>
        <cdr:cNvSpPr/>
      </cdr:nvSpPr>
      <cdr:spPr>
        <a:xfrm xmlns:a="http://schemas.openxmlformats.org/drawingml/2006/main">
          <a:off x="1422400" y="854506"/>
          <a:ext cx="517236" cy="160712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0.92542</cdr:x>
      <cdr:y>0.13646</cdr:y>
    </cdr:from>
    <cdr:to>
      <cdr:x>0.9646</cdr:x>
      <cdr:y>0.26526</cdr:y>
    </cdr:to>
    <cdr:sp macro="" textlink="">
      <cdr:nvSpPr>
        <cdr:cNvPr id="4" name="Ellipsi 3"/>
        <cdr:cNvSpPr/>
      </cdr:nvSpPr>
      <cdr:spPr>
        <a:xfrm xmlns:a="http://schemas.openxmlformats.org/drawingml/2006/main">
          <a:off x="8179954" y="660544"/>
          <a:ext cx="346364" cy="6234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83DC6-63DA-433F-9830-5AD01050E7C2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CE68-1C41-431A-96E3-951C631D1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14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662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ABB6E-69D8-4BF8-AFBF-02FD18DE11AD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8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" y="0"/>
            <a:ext cx="12191174" cy="6858000"/>
          </a:xfrm>
          <a:prstGeom prst="rect">
            <a:avLst/>
          </a:prstGeom>
        </p:spPr>
      </p:pic>
      <p:sp>
        <p:nvSpPr>
          <p:cNvPr id="20" name="AutoShape 7"/>
          <p:cNvSpPr>
            <a:spLocks noChangeAspect="1" noChangeArrowheads="1" noTextEdit="1"/>
          </p:cNvSpPr>
          <p:nvPr userDrawn="1"/>
        </p:nvSpPr>
        <p:spPr bwMode="auto">
          <a:xfrm>
            <a:off x="359918" y="3094074"/>
            <a:ext cx="8946803" cy="298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692614" y="2694827"/>
            <a:ext cx="6947338" cy="2194581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tulee tähän, velibusa </a:t>
            </a:r>
            <a:r>
              <a:rPr lang="fi-FI" err="1"/>
              <a:t>que</a:t>
            </a:r>
            <a:r>
              <a:rPr lang="fi-FI"/>
              <a:t> </a:t>
            </a:r>
            <a:r>
              <a:rPr lang="fi-FI" err="1"/>
              <a:t>commodis</a:t>
            </a:r>
            <a:r>
              <a:rPr lang="fi-FI"/>
              <a:t> </a:t>
            </a:r>
            <a:r>
              <a:rPr lang="fi-FI" err="1"/>
              <a:t>sed</a:t>
            </a:r>
            <a:r>
              <a:rPr lang="fi-FI"/>
              <a:t> et </a:t>
            </a:r>
            <a:r>
              <a:rPr lang="fi-FI" err="1"/>
              <a:t>qui</a:t>
            </a:r>
            <a:r>
              <a:rPr lang="fi-FI"/>
              <a:t> </a:t>
            </a:r>
            <a:r>
              <a:rPr lang="fi-FI" err="1"/>
              <a:t>nus</a:t>
            </a:r>
            <a:r>
              <a:rPr lang="fi-FI"/>
              <a:t> ma </a:t>
            </a:r>
            <a:r>
              <a:rPr lang="fi-FI" err="1"/>
              <a:t>cus</a:t>
            </a:r>
            <a:r>
              <a:rPr lang="fi-FI"/>
              <a:t> et </a:t>
            </a:r>
            <a:r>
              <a:rPr lang="fi-FI" err="1"/>
              <a:t>occaepe</a:t>
            </a:r>
            <a:r>
              <a:rPr lang="fi-FI"/>
              <a:t> Rem </a:t>
            </a:r>
            <a:r>
              <a:rPr lang="fi-FI" err="1"/>
              <a:t>que</a:t>
            </a:r>
            <a:r>
              <a:rPr lang="fi-FI"/>
              <a:t> </a:t>
            </a:r>
            <a:r>
              <a:rPr lang="fi-FI" err="1"/>
              <a:t>offici</a:t>
            </a:r>
            <a:r>
              <a:rPr lang="fi-FI"/>
              <a:t> </a:t>
            </a:r>
            <a:r>
              <a:rPr lang="fi-FI" err="1"/>
              <a:t>nimil</a:t>
            </a:r>
            <a:r>
              <a:rPr lang="fi-FI"/>
              <a:t> ma </a:t>
            </a:r>
            <a:r>
              <a:rPr lang="fi-FI" err="1"/>
              <a:t>que</a:t>
            </a:r>
            <a:r>
              <a:rPr lang="fi-FI"/>
              <a:t> </a:t>
            </a:r>
            <a:r>
              <a:rPr lang="fi-FI" err="1"/>
              <a:t>pedigen</a:t>
            </a:r>
            <a:r>
              <a:rPr lang="fi-FI"/>
              <a:t> </a:t>
            </a:r>
            <a:r>
              <a:rPr lang="fi-FI" err="1"/>
              <a:t>iscimint</a:t>
            </a:r>
            <a:r>
              <a:rPr lang="fi-FI"/>
              <a:t> </a:t>
            </a:r>
            <a:r>
              <a:rPr lang="fi-FI" err="1"/>
              <a:t>veliquam</a:t>
            </a:r>
            <a:r>
              <a:rPr lang="fi-FI"/>
              <a:t> </a:t>
            </a:r>
            <a:r>
              <a:rPr lang="fi-FI" err="1"/>
              <a:t>enimporis</a:t>
            </a:r>
            <a:r>
              <a:rPr lang="fi-FI"/>
              <a:t> Rem </a:t>
            </a:r>
            <a:r>
              <a:rPr lang="fi-FI" err="1"/>
              <a:t>que</a:t>
            </a:r>
            <a:r>
              <a:rPr lang="fi-FI"/>
              <a:t> </a:t>
            </a:r>
            <a:r>
              <a:rPr lang="fi-FI" err="1"/>
              <a:t>offici</a:t>
            </a:r>
            <a:r>
              <a:rPr lang="fi-FI"/>
              <a:t> </a:t>
            </a:r>
            <a:r>
              <a:rPr lang="fi-FI" err="1"/>
              <a:t>nimil</a:t>
            </a:r>
            <a:r>
              <a:rPr lang="fi-FI"/>
              <a:t> ma </a:t>
            </a:r>
            <a:r>
              <a:rPr lang="fi-FI" err="1"/>
              <a:t>que</a:t>
            </a:r>
            <a:r>
              <a:rPr lang="fi-FI"/>
              <a:t> </a:t>
            </a:r>
            <a:r>
              <a:rPr lang="fi-FI" err="1"/>
              <a:t>pedigen</a:t>
            </a:r>
            <a:r>
              <a:rPr lang="fi-FI"/>
              <a:t> </a:t>
            </a:r>
            <a:r>
              <a:rPr lang="fi-FI" err="1"/>
              <a:t>iscimint</a:t>
            </a:r>
            <a:r>
              <a:rPr lang="fi-FI"/>
              <a:t> </a:t>
            </a:r>
            <a:r>
              <a:rPr lang="fi-FI" err="1"/>
              <a:t>veliquam</a:t>
            </a:r>
            <a:r>
              <a:rPr lang="fi-FI"/>
              <a:t> </a:t>
            </a:r>
            <a:r>
              <a:rPr lang="fi-FI" err="1"/>
              <a:t>enimporis</a:t>
            </a:r>
            <a:r>
              <a:rPr lang="fi-FI"/>
              <a:t> Rem </a:t>
            </a:r>
            <a:r>
              <a:rPr lang="fi-FI" err="1"/>
              <a:t>que</a:t>
            </a:r>
            <a:r>
              <a:rPr lang="fi-FI"/>
              <a:t> </a:t>
            </a:r>
            <a:r>
              <a:rPr lang="fi-FI" err="1"/>
              <a:t>offici</a:t>
            </a:r>
            <a:r>
              <a:rPr lang="fi-FI"/>
              <a:t> </a:t>
            </a:r>
            <a:r>
              <a:rPr lang="fi-FI" err="1"/>
              <a:t>nimil</a:t>
            </a:r>
            <a:r>
              <a:rPr lang="fi-FI"/>
              <a:t> ma </a:t>
            </a:r>
            <a:r>
              <a:rPr lang="fi-FI" err="1"/>
              <a:t>que</a:t>
            </a:r>
            <a:endParaRPr lang="en-US"/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8" y="6012906"/>
            <a:ext cx="2278179" cy="627259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01" y="6106218"/>
            <a:ext cx="508972" cy="508972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279" y="6120025"/>
            <a:ext cx="1743882" cy="462298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1692614" y="5052168"/>
            <a:ext cx="3322333" cy="5748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Etunimi Sukunimi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Etunimi Sukunimi</a:t>
            </a:r>
          </a:p>
        </p:txBody>
      </p:sp>
      <p:sp>
        <p:nvSpPr>
          <p:cNvPr id="2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5259334" y="5052168"/>
            <a:ext cx="3322333" cy="5748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Etunimi Sukunimi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Etunimi Sukunimi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21052" r="6105" b="27338"/>
          <a:stretch/>
        </p:blipFill>
        <p:spPr>
          <a:xfrm>
            <a:off x="6946853" y="6115000"/>
            <a:ext cx="880814" cy="5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8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2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7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7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732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7303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17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4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82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71478"/>
            <a:ext cx="10985834" cy="132556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697039"/>
            <a:ext cx="10985834" cy="4351338"/>
          </a:xfrm>
        </p:spPr>
        <p:txBody>
          <a:bodyPr>
            <a:noAutofit/>
          </a:bodyPr>
          <a:lstStyle>
            <a:lvl1pPr>
              <a:defRPr sz="1900">
                <a:solidFill>
                  <a:schemeClr val="tx2"/>
                </a:solidFill>
              </a:defRPr>
            </a:lvl1pPr>
            <a:lvl2pPr>
              <a:defRPr sz="1900">
                <a:solidFill>
                  <a:schemeClr val="tx2"/>
                </a:solidFill>
              </a:defRPr>
            </a:lvl2pPr>
            <a:lvl3pPr>
              <a:defRPr sz="1900">
                <a:solidFill>
                  <a:schemeClr val="tx2"/>
                </a:solidFill>
              </a:defRPr>
            </a:lvl3pPr>
            <a:lvl4pPr>
              <a:defRPr sz="1900">
                <a:solidFill>
                  <a:schemeClr val="tx2"/>
                </a:solidFill>
              </a:defRPr>
            </a:lvl4pPr>
            <a:lvl5pPr>
              <a:defRPr sz="19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" y="6428412"/>
            <a:ext cx="2068221" cy="32126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57" y="6668185"/>
            <a:ext cx="9665368" cy="20985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568021" y="6432485"/>
            <a:ext cx="83530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DC956E1-0744-4010-998C-8228BA9DD2DA}" type="datetime1">
              <a:rPr lang="fi-FI" smtClean="0"/>
              <a:t>2.11.2018</a:t>
            </a:fld>
            <a:endParaRPr lang="fi-FI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7580" y="6432485"/>
            <a:ext cx="4719671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298" y="6432485"/>
            <a:ext cx="331013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30DFE3F-6EE8-4120-86B3-1768599463C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0487555" y="6432485"/>
            <a:ext cx="0" cy="182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1526310" y="6432485"/>
            <a:ext cx="0" cy="182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1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7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4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97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90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564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3F0B-FF31-4E5A-B66B-EB74FBEF7217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4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0F724-F70D-49D7-96F2-EA17ADA5F043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23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703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E60A0-AE71-4288-98AB-5FC313B84D29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37CB6-B76E-4F57-990C-B18624E20D69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98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46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46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E3AC9-BCAD-4690-A53E-2E95B14A9542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2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4722B-B74E-44D6-864F-F07B72C9C8B4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67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25D9C-4372-4E17-9EE1-4BF19FFE9B4A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18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6A49E-6C99-4C23-817E-99AF79E6000E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29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B85A8-3EFC-4B15-94DA-4C672E82E2C4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3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58E14-A270-48DD-9366-6F4D3FD0F490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18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777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777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46F4E-F3BB-49A2-8E22-E36AC1879975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9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732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7303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0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Sukunimi, Sukunimi, Sukunimi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1E7-23D2-CA4E-A658-D8BED0F1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1096979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7039"/>
            <a:ext cx="109697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3"/>
            <a:ext cx="2861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026E-B467-424E-9C2D-21DE55F50E83}" type="datetime1">
              <a:rPr lang="fi-FI" smtClean="0"/>
              <a:t>2.11.2018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82" y="6356353"/>
            <a:ext cx="4292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757" y="6356353"/>
            <a:ext cx="2861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FE3F-6EE8-4120-86B3-176859946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98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471"/>
            <a:ext cx="12192000" cy="6797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1818" y="6258210"/>
            <a:ext cx="49260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i-FI"/>
              <a:t>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756" y="6258210"/>
            <a:ext cx="39100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4425" y="6258210"/>
            <a:ext cx="47567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EA821E7-23D2-CA4E-A658-D8BED0F18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bg2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471"/>
            <a:ext cx="12192000" cy="6797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1818" y="6258210"/>
            <a:ext cx="49260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756" y="6258210"/>
            <a:ext cx="39100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Sukunimi, Sukunimi, Sukunimi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4425" y="6258210"/>
            <a:ext cx="47567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EA821E7-23D2-CA4E-A658-D8BED0F18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bg2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Arial" charset="0"/>
              </a:defRPr>
            </a:lvl1pPr>
          </a:lstStyle>
          <a:p>
            <a:pPr defTabSz="685800"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Arial" charset="0"/>
              </a:defRPr>
            </a:lvl1pPr>
          </a:lstStyle>
          <a:p>
            <a:pPr defTabSz="685800"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/>
            <a:fld id="{9F8091B2-7FB8-4AF9-AFD2-53002331B32E}" type="slidenum">
              <a:rPr lang="fi-FI" altLang="fi-FI" smtClean="0">
                <a:solidFill>
                  <a:srgbClr val="000000"/>
                </a:solidFill>
              </a:rPr>
              <a:pPr defTabSz="685800"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-klinikka.fi/reseach" TargetMode="External"/><Relationship Id="rId2" Type="http://schemas.openxmlformats.org/officeDocument/2006/relationships/hyperlink" Target="http://www.a-klinikka.fi/in-english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en/laki/kaannokset/2007/en20070417_20131292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29.jp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us.fi/bitstream/handle/10024/24364/harmfule.pdf?sequence=1&amp;isAllowed=y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paihdesairaala.fi/e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keskuststo.a-klinikka.fi/tietopuu/follow_u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09638288.2018.1493543" TargetMode="External"/><Relationship Id="rId2" Type="http://schemas.openxmlformats.org/officeDocument/2006/relationships/hyperlink" Target="http://www.a-klinikka.fi/paradise24f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s://www.drugandalcoholdependence.com/article/S0376-8716(18)30155-8/full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rtihuumeista.fi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F608AD5-A968-46EC-AAC7-F56E4DBEF76C}"/>
              </a:ext>
            </a:extLst>
          </p:cNvPr>
          <p:cNvSpPr/>
          <p:nvPr/>
        </p:nvSpPr>
        <p:spPr>
          <a:xfrm rot="-60000">
            <a:off x="7841716" y="5953060"/>
            <a:ext cx="818561" cy="77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4">
            <a:extLst>
              <a:ext uri="{FF2B5EF4-FFF2-40B4-BE49-F238E27FC236}">
                <a16:creationId xmlns:a16="http://schemas.microsoft.com/office/drawing/2014/main" id="{A82EE027-D267-43DA-8947-D671AE515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09" y="6077595"/>
            <a:ext cx="1070138" cy="573047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35870190-9B56-499A-A22B-6C534C73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Psychosocial wellbeing of family members reached by NGOs in the field of addictions 	</a:t>
            </a:r>
            <a:br>
              <a:rPr lang="en-US" b="0" dirty="0"/>
            </a:b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B6A554A-A903-4259-9DB0-916A7CD7A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960" y="6074356"/>
            <a:ext cx="1914310" cy="5303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1600349-61EC-4040-B9A4-7D7F534D8DFF}"/>
              </a:ext>
            </a:extLst>
          </p:cNvPr>
          <p:cNvSpPr txBox="1"/>
          <p:nvPr/>
        </p:nvSpPr>
        <p:spPr>
          <a:xfrm>
            <a:off x="1692614" y="3756284"/>
            <a:ext cx="8248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Addiction &amp; the Family International Network (AFINet): </a:t>
            </a:r>
          </a:p>
          <a:p>
            <a:r>
              <a:rPr lang="fi-FI" dirty="0">
                <a:solidFill>
                  <a:schemeClr val="bg1"/>
                </a:solidFill>
              </a:rPr>
              <a:t>1st International Conference, </a:t>
            </a:r>
          </a:p>
          <a:p>
            <a:r>
              <a:rPr lang="en-US" dirty="0">
                <a:solidFill>
                  <a:schemeClr val="bg1"/>
                </a:solidFill>
              </a:rPr>
              <a:t>Friday 9th November 2018, </a:t>
            </a:r>
            <a:r>
              <a:rPr lang="fi-FI" dirty="0">
                <a:solidFill>
                  <a:schemeClr val="bg1"/>
                </a:solidFill>
              </a:rPr>
              <a:t>Newcastle </a:t>
            </a:r>
            <a:r>
              <a:rPr lang="fi-FI" dirty="0" err="1">
                <a:solidFill>
                  <a:schemeClr val="bg1"/>
                </a:solidFill>
              </a:rPr>
              <a:t>upon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Tyne</a:t>
            </a:r>
            <a:r>
              <a:rPr lang="fi-FI" dirty="0">
                <a:solidFill>
                  <a:schemeClr val="bg1"/>
                </a:solidFill>
              </a:rPr>
              <a:t>, UK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Dr</a:t>
            </a:r>
            <a:r>
              <a:rPr lang="fi-FI" dirty="0">
                <a:solidFill>
                  <a:schemeClr val="bg1"/>
                </a:solidFill>
              </a:rPr>
              <a:t>. Tuuli Pitkänen, Senior </a:t>
            </a:r>
            <a:r>
              <a:rPr lang="fi-FI" dirty="0" err="1">
                <a:solidFill>
                  <a:schemeClr val="bg1"/>
                </a:solidFill>
              </a:rPr>
              <a:t>researcher</a:t>
            </a:r>
            <a:r>
              <a:rPr lang="fi-FI" dirty="0">
                <a:solidFill>
                  <a:schemeClr val="bg1"/>
                </a:solidFill>
              </a:rPr>
              <a:t> </a:t>
            </a:r>
          </a:p>
          <a:p>
            <a:r>
              <a:rPr lang="fi-FI" dirty="0">
                <a:solidFill>
                  <a:schemeClr val="bg1"/>
                </a:solidFill>
              </a:rPr>
              <a:t>A-</a:t>
            </a:r>
            <a:r>
              <a:rPr lang="fi-FI" dirty="0" err="1">
                <a:solidFill>
                  <a:schemeClr val="bg1"/>
                </a:solidFill>
              </a:rPr>
              <a:t>Clinic</a:t>
            </a:r>
            <a:r>
              <a:rPr lang="fi-FI" dirty="0">
                <a:solidFill>
                  <a:schemeClr val="bg1"/>
                </a:solidFill>
              </a:rPr>
              <a:t> Foundation, Helsinki, Finland</a:t>
            </a:r>
          </a:p>
        </p:txBody>
      </p:sp>
    </p:spTree>
    <p:extLst>
      <p:ext uri="{BB962C8B-B14F-4D97-AF65-F5344CB8AC3E}">
        <p14:creationId xmlns:p14="http://schemas.microsoft.com/office/powerpoint/2010/main" val="333838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4535" y="2904669"/>
            <a:ext cx="7646895" cy="2019300"/>
          </a:xfrm>
        </p:spPr>
        <p:txBody>
          <a:bodyPr/>
          <a:lstStyle/>
          <a:p>
            <a:pPr eaLnBrk="1" hangingPunct="1"/>
            <a:r>
              <a:rPr lang="en-US" altLang="fi-FI" sz="3600" b="1" dirty="0"/>
              <a:t>Thank you!</a:t>
            </a:r>
            <a:br>
              <a:rPr lang="en-US" altLang="fi-FI" sz="3600" b="1" dirty="0"/>
            </a:br>
            <a:br>
              <a:rPr lang="en-US" altLang="fi-FI" sz="3600" b="1" dirty="0"/>
            </a:br>
            <a:r>
              <a:rPr lang="fi-FI" altLang="fi-FI" sz="2000" b="1" dirty="0"/>
              <a:t>The </a:t>
            </a:r>
            <a:r>
              <a:rPr lang="fi-FI" altLang="fi-FI" sz="2000" b="1" dirty="0" err="1"/>
              <a:t>following</a:t>
            </a:r>
            <a:r>
              <a:rPr lang="fi-FI" altLang="fi-FI" sz="2000" b="1" dirty="0"/>
              <a:t> </a:t>
            </a:r>
            <a:r>
              <a:rPr lang="fi-FI" altLang="fi-FI" sz="2000" b="1" dirty="0" err="1"/>
              <a:t>slides</a:t>
            </a:r>
            <a:r>
              <a:rPr lang="fi-FI" altLang="fi-FI" sz="2000" b="1" dirty="0"/>
              <a:t> </a:t>
            </a:r>
            <a:r>
              <a:rPr lang="fi-FI" altLang="fi-FI" sz="2000" b="1" dirty="0" err="1"/>
              <a:t>include</a:t>
            </a:r>
            <a:r>
              <a:rPr lang="fi-FI" altLang="fi-FI" sz="2000" b="1" dirty="0"/>
              <a:t> </a:t>
            </a:r>
            <a:r>
              <a:rPr lang="fi-FI" altLang="fi-FI" sz="2000" b="1" dirty="0" err="1"/>
              <a:t>additional</a:t>
            </a:r>
            <a:r>
              <a:rPr lang="fi-FI" altLang="fi-FI" sz="2000" b="1" dirty="0"/>
              <a:t> </a:t>
            </a:r>
            <a:r>
              <a:rPr lang="fi-FI" altLang="fi-FI" sz="2000" b="1" dirty="0" err="1"/>
              <a:t>background</a:t>
            </a:r>
            <a:r>
              <a:rPr lang="fi-FI" altLang="fi-FI" sz="2000" b="1" dirty="0"/>
              <a:t> </a:t>
            </a:r>
            <a:r>
              <a:rPr lang="fi-FI" altLang="fi-FI" sz="2000" b="1" dirty="0" err="1"/>
              <a:t>material</a:t>
            </a:r>
            <a:endParaRPr lang="fi-FI" alt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3" y="265199"/>
            <a:ext cx="1914310" cy="530398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9494291" y="42491"/>
            <a:ext cx="2597304" cy="975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0000"/>
                </a:solidFill>
                <a:latin typeface="Arial"/>
              </a:rPr>
              <a:t>Photo </a:t>
            </a:r>
            <a:r>
              <a:rPr lang="fi-FI" sz="1400" dirty="0" err="1">
                <a:solidFill>
                  <a:srgbClr val="000000"/>
                </a:solidFill>
                <a:latin typeface="Arial"/>
              </a:rPr>
              <a:t>by</a:t>
            </a:r>
            <a:r>
              <a:rPr lang="fi-FI" sz="1400" dirty="0">
                <a:solidFill>
                  <a:srgbClr val="000000"/>
                </a:solidFill>
                <a:latin typeface="Arial"/>
              </a:rPr>
              <a:t> Tuuli: Järvenpää </a:t>
            </a:r>
            <a:r>
              <a:rPr lang="fi-FI" sz="1400" dirty="0" err="1">
                <a:solidFill>
                  <a:srgbClr val="000000"/>
                </a:solidFill>
                <a:latin typeface="Arial"/>
              </a:rPr>
              <a:t>Addiction</a:t>
            </a:r>
            <a:r>
              <a:rPr lang="fi-FI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Arial"/>
              </a:rPr>
              <a:t>Hospital</a:t>
            </a:r>
            <a:endParaRPr lang="fi-FI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4684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/>
        </p:nvSpPr>
        <p:spPr>
          <a:xfrm>
            <a:off x="1524000" y="671514"/>
            <a:ext cx="9144000" cy="10556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Arial"/>
            </a:endParaRPr>
          </a:p>
        </p:txBody>
      </p:sp>
      <p:sp>
        <p:nvSpPr>
          <p:cNvPr id="40963" name="Otsikko 1"/>
          <p:cNvSpPr>
            <a:spLocks noGrp="1"/>
          </p:cNvSpPr>
          <p:nvPr>
            <p:ph type="title"/>
          </p:nvPr>
        </p:nvSpPr>
        <p:spPr>
          <a:xfrm>
            <a:off x="1962150" y="761206"/>
            <a:ext cx="8459788" cy="8763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i-FI" altLang="fi-FI" sz="3200" dirty="0" err="1"/>
              <a:t>Non-Governamental</a:t>
            </a:r>
            <a:r>
              <a:rPr lang="fi-FI" altLang="fi-FI" sz="3200" dirty="0"/>
              <a:t> </a:t>
            </a:r>
            <a:r>
              <a:rPr lang="fi-FI" altLang="fi-FI" sz="3200" dirty="0" err="1"/>
              <a:t>Organizations</a:t>
            </a:r>
            <a:r>
              <a:rPr lang="fi-FI" altLang="fi-FI" sz="3200" dirty="0"/>
              <a:t> (NGO) in Finland</a:t>
            </a:r>
            <a:endParaRPr lang="fi-FI" altLang="fi-FI" sz="3200" dirty="0">
              <a:solidFill>
                <a:schemeClr val="bg1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isällön paikkamerkki 2"/>
          <p:cNvSpPr>
            <a:spLocks noGrp="1"/>
          </p:cNvSpPr>
          <p:nvPr>
            <p:ph idx="1"/>
          </p:nvPr>
        </p:nvSpPr>
        <p:spPr>
          <a:xfrm>
            <a:off x="1962150" y="1894382"/>
            <a:ext cx="8538702" cy="4319364"/>
          </a:xfrm>
        </p:spPr>
        <p:txBody>
          <a:bodyPr>
            <a:noAutofit/>
          </a:bodyPr>
          <a:lstStyle/>
          <a:p>
            <a:r>
              <a:rPr lang="en-US" altLang="fi-FI" sz="2000" dirty="0"/>
              <a:t>Long history of voluntary work around substance use issues</a:t>
            </a:r>
          </a:p>
          <a:p>
            <a:r>
              <a:rPr lang="en-US" altLang="fi-FI" sz="2000" dirty="0"/>
              <a:t>More than 100 organizations that work on SUD </a:t>
            </a:r>
            <a:r>
              <a:rPr lang="en-US" altLang="fi-FI" sz="2000" b="1" dirty="0"/>
              <a:t>prevention</a:t>
            </a:r>
          </a:p>
          <a:p>
            <a:r>
              <a:rPr lang="en-US" altLang="fi-FI" sz="2000" dirty="0"/>
              <a:t>A big number of non-profit NGOs that provide</a:t>
            </a:r>
            <a:r>
              <a:rPr lang="en-US" altLang="fi-FI" sz="2000" b="1" dirty="0"/>
              <a:t> service </a:t>
            </a:r>
            <a:r>
              <a:rPr lang="en-US" altLang="fi-FI" sz="2000" dirty="0"/>
              <a:t>for problems caused by SUD for the users and their family</a:t>
            </a:r>
          </a:p>
          <a:p>
            <a:r>
              <a:rPr lang="en-US" altLang="fi-FI" sz="2000" dirty="0"/>
              <a:t>A big number of organizations and peer groups arrange </a:t>
            </a:r>
            <a:r>
              <a:rPr lang="en-US" altLang="fi-FI" sz="2000" b="1" dirty="0"/>
              <a:t>activities</a:t>
            </a:r>
          </a:p>
          <a:p>
            <a:r>
              <a:rPr lang="en-US" altLang="fi-FI" sz="2000" b="1" dirty="0"/>
              <a:t>Funding</a:t>
            </a:r>
            <a:r>
              <a:rPr lang="en-US" altLang="fi-FI" sz="2000" dirty="0"/>
              <a:t> from different sources, the most important source is through Ministry of Social Affairs and Health based on the revenues of Finnish gaming company (</a:t>
            </a:r>
            <a:r>
              <a:rPr lang="en-US" altLang="fi-FI" sz="2000" dirty="0" err="1"/>
              <a:t>Veikkaus</a:t>
            </a:r>
            <a:r>
              <a:rPr lang="en-US" altLang="fi-FI" sz="2000" dirty="0"/>
              <a:t>).</a:t>
            </a:r>
          </a:p>
          <a:p>
            <a:pPr marL="0" indent="0">
              <a:buNone/>
            </a:pPr>
            <a:r>
              <a:rPr lang="en-US" altLang="fi-FI" sz="2000" dirty="0"/>
              <a:t>     - Funding is given on the bases of applications. </a:t>
            </a:r>
          </a:p>
          <a:p>
            <a:pPr marL="0" indent="0">
              <a:buNone/>
            </a:pPr>
            <a:r>
              <a:rPr lang="en-US" altLang="fi-FI" sz="2000" dirty="0"/>
              <a:t>     - Follow-up of the use of the funding and the results of the work.</a:t>
            </a:r>
          </a:p>
          <a:p>
            <a:endParaRPr lang="en-US" altLang="fi-FI" sz="2000" dirty="0"/>
          </a:p>
        </p:txBody>
      </p:sp>
      <p:pic>
        <p:nvPicPr>
          <p:cNvPr id="40965" name="Kuva 10" descr="AKS_vaaka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27001"/>
            <a:ext cx="15954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äiväyksen paikkamerkki 7"/>
          <p:cNvSpPr>
            <a:spLocks noGrp="1"/>
          </p:cNvSpPr>
          <p:nvPr>
            <p:ph type="dt" sz="quarter" idx="10"/>
          </p:nvPr>
        </p:nvSpPr>
        <p:spPr>
          <a:xfrm>
            <a:off x="9365674" y="6258210"/>
            <a:ext cx="651163" cy="365125"/>
          </a:xfr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</a:p>
        </p:txBody>
      </p:sp>
      <p:sp>
        <p:nvSpPr>
          <p:cNvPr id="40967" name="Dian numeron paikkamerkki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B959B118-D64D-4E39-A573-372EECF440AF}" type="slidenum">
              <a:rPr lang="fi-FI" altLang="fi-FI" sz="1200">
                <a:solidFill>
                  <a:srgbClr val="898989"/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fi-FI" altLang="fi-FI" sz="1200" dirty="0">
              <a:solidFill>
                <a:srgbClr val="898989"/>
              </a:solidFill>
            </a:endParaRPr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Pitkänen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03" y="96270"/>
            <a:ext cx="1914310" cy="53039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41" y="6186486"/>
            <a:ext cx="617578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7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/>
        </p:nvSpPr>
        <p:spPr>
          <a:xfrm>
            <a:off x="1524000" y="671514"/>
            <a:ext cx="9144000" cy="10556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Arial"/>
            </a:endParaRPr>
          </a:p>
        </p:txBody>
      </p:sp>
      <p:sp>
        <p:nvSpPr>
          <p:cNvPr id="40963" name="Otsikko 1"/>
          <p:cNvSpPr>
            <a:spLocks noGrp="1"/>
          </p:cNvSpPr>
          <p:nvPr>
            <p:ph type="title"/>
          </p:nvPr>
        </p:nvSpPr>
        <p:spPr>
          <a:xfrm>
            <a:off x="1962150" y="671513"/>
            <a:ext cx="8459788" cy="876300"/>
          </a:xfrm>
        </p:spPr>
        <p:txBody>
          <a:bodyPr/>
          <a:lstStyle/>
          <a:p>
            <a:pPr algn="l" eaLnBrk="1" hangingPunct="1"/>
            <a:r>
              <a:rPr lang="fi-FI" altLang="fi-FI" sz="3200"/>
              <a:t>A-Clinic Foundation</a:t>
            </a:r>
            <a:endParaRPr lang="fi-FI" altLang="fi-FI" sz="3200">
              <a:solidFill>
                <a:schemeClr val="bg1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isällön paikkamerkki 2"/>
          <p:cNvSpPr>
            <a:spLocks noGrp="1"/>
          </p:cNvSpPr>
          <p:nvPr>
            <p:ph idx="1"/>
          </p:nvPr>
        </p:nvSpPr>
        <p:spPr>
          <a:xfrm>
            <a:off x="1524000" y="1827186"/>
            <a:ext cx="9914275" cy="456097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fi-FI" dirty="0">
                <a:solidFill>
                  <a:srgbClr val="C00000"/>
                </a:solidFill>
              </a:rPr>
              <a:t>the largest Finnish NGO</a:t>
            </a:r>
            <a:r>
              <a:rPr lang="en-US" altLang="fi-FI" dirty="0"/>
              <a:t> in the addiction field.</a:t>
            </a:r>
          </a:p>
          <a:p>
            <a:r>
              <a:rPr lang="en-US" altLang="fi-FI" dirty="0"/>
              <a:t>versatile professional </a:t>
            </a:r>
            <a:r>
              <a:rPr lang="en-US" altLang="fi-FI" dirty="0">
                <a:solidFill>
                  <a:srgbClr val="C00000"/>
                </a:solidFill>
              </a:rPr>
              <a:t>services</a:t>
            </a:r>
            <a:r>
              <a:rPr lang="en-US" altLang="fi-FI" dirty="0"/>
              <a:t> for adults, adolescents and families. Services are used annually by 30 000 clients. </a:t>
            </a:r>
          </a:p>
          <a:p>
            <a:r>
              <a:rPr lang="en-US" altLang="fi-FI" dirty="0"/>
              <a:t>e-services reach over 300 000 monthly users.</a:t>
            </a:r>
          </a:p>
          <a:p>
            <a:pPr eaLnBrk="1" hangingPunct="1"/>
            <a:r>
              <a:rPr lang="en-US" altLang="fi-FI" dirty="0"/>
              <a:t>involved in </a:t>
            </a:r>
            <a:r>
              <a:rPr lang="en-US" altLang="fi-FI" dirty="0">
                <a:solidFill>
                  <a:srgbClr val="C00000"/>
                </a:solidFill>
              </a:rPr>
              <a:t>national and international activities </a:t>
            </a:r>
            <a:r>
              <a:rPr lang="en-US" altLang="fi-FI" dirty="0"/>
              <a:t>in the fields of prevention, information, development, training and research.</a:t>
            </a:r>
          </a:p>
          <a:p>
            <a:pPr eaLnBrk="1" hangingPunct="1"/>
            <a:r>
              <a:rPr lang="en-US" altLang="fi-FI" dirty="0">
                <a:solidFill>
                  <a:srgbClr val="C00000"/>
                </a:solidFill>
              </a:rPr>
              <a:t>the research group</a:t>
            </a:r>
            <a:r>
              <a:rPr lang="en-US" altLang="fi-FI" dirty="0"/>
              <a:t>: Dr. Jouni Tourunen,  Dr. Tuuli Pitkänen and doctoral student Teemu Kaskela</a:t>
            </a:r>
            <a:endParaRPr lang="en-US" alt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fi-FI" dirty="0">
                <a:solidFill>
                  <a:srgbClr val="FF0000"/>
                </a:solidFill>
              </a:rPr>
              <a:t>	</a:t>
            </a:r>
            <a:r>
              <a:rPr lang="en-US" altLang="fi-FI" dirty="0">
                <a:solidFill>
                  <a:srgbClr val="0070C0"/>
                </a:solidFill>
                <a:hlinkClick r:id="rId2"/>
              </a:rPr>
              <a:t>www.a-klinikka.fi/in-english</a:t>
            </a:r>
            <a:r>
              <a:rPr lang="en-US" altLang="fi-FI" dirty="0">
                <a:solidFill>
                  <a:srgbClr val="0070C0"/>
                </a:solidFill>
              </a:rPr>
              <a:t>		</a:t>
            </a:r>
            <a:r>
              <a:rPr lang="en-US" altLang="fi-FI" dirty="0">
                <a:solidFill>
                  <a:srgbClr val="0070C0"/>
                </a:solidFill>
                <a:hlinkClick r:id="rId3"/>
              </a:rPr>
              <a:t>www.a-klinikka.fi/reseach</a:t>
            </a:r>
            <a:endParaRPr lang="en-US" altLang="fi-F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fi-FI" dirty="0">
                <a:solidFill>
                  <a:srgbClr val="0070C0"/>
                </a:solidFill>
              </a:rPr>
              <a:t>   </a:t>
            </a:r>
          </a:p>
        </p:txBody>
      </p:sp>
      <p:pic>
        <p:nvPicPr>
          <p:cNvPr id="40965" name="Kuva 10" descr="AKS_vaak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27001"/>
            <a:ext cx="15954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äiväyksen paikkamerkki 7"/>
          <p:cNvSpPr>
            <a:spLocks noGrp="1"/>
          </p:cNvSpPr>
          <p:nvPr>
            <p:ph type="dt" sz="quarter" idx="10"/>
          </p:nvPr>
        </p:nvSpPr>
        <p:spPr>
          <a:xfrm>
            <a:off x="9365674" y="6258210"/>
            <a:ext cx="651163" cy="365125"/>
          </a:xfrm>
        </p:spPr>
        <p:txBody>
          <a:bodyPr/>
          <a:lstStyle/>
          <a:p>
            <a:pPr defTabSz="457200"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</a:p>
        </p:txBody>
      </p:sp>
      <p:sp>
        <p:nvSpPr>
          <p:cNvPr id="40967" name="Dian numeron paikkamerkki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fld id="{B959B118-D64D-4E39-A573-372EECF440AF}" type="slidenum">
              <a:rPr lang="fi-FI" altLang="fi-FI" sz="1200">
                <a:solidFill>
                  <a:srgbClr val="898989"/>
                </a:solidFill>
              </a:rPr>
              <a:pPr defTabSz="457200">
                <a:spcBef>
                  <a:spcPct val="0"/>
                </a:spcBef>
                <a:buNone/>
              </a:pPr>
              <a:t>12</a:t>
            </a:fld>
            <a:endParaRPr lang="fi-FI" altLang="fi-FI" sz="1200" dirty="0">
              <a:solidFill>
                <a:srgbClr val="898989"/>
              </a:solidFill>
            </a:endParaRPr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Pitkänen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72939"/>
            <a:ext cx="1914310" cy="53039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49" y="6207182"/>
            <a:ext cx="617578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/>
        </p:nvSpPr>
        <p:spPr>
          <a:xfrm>
            <a:off x="1524000" y="671514"/>
            <a:ext cx="9144000" cy="10556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Arial"/>
            </a:endParaRPr>
          </a:p>
        </p:txBody>
      </p:sp>
      <p:sp>
        <p:nvSpPr>
          <p:cNvPr id="36867" name="Otsikko 1"/>
          <p:cNvSpPr>
            <a:spLocks noGrp="1"/>
          </p:cNvSpPr>
          <p:nvPr>
            <p:ph type="title"/>
          </p:nvPr>
        </p:nvSpPr>
        <p:spPr>
          <a:xfrm>
            <a:off x="1962150" y="671513"/>
            <a:ext cx="8459788" cy="876300"/>
          </a:xfrm>
        </p:spPr>
        <p:txBody>
          <a:bodyPr/>
          <a:lstStyle/>
          <a:p>
            <a:pPr algn="l" eaLnBrk="1" hangingPunct="1"/>
            <a:r>
              <a:rPr lang="fi-FI" altLang="fi-FI" sz="3200">
                <a:solidFill>
                  <a:schemeClr val="bg1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MIPA 2015 - 2018</a:t>
            </a:r>
          </a:p>
        </p:txBody>
      </p:sp>
      <p:sp>
        <p:nvSpPr>
          <p:cNvPr id="8196" name="Sisällön paikkamerkki 2"/>
          <p:cNvSpPr>
            <a:spLocks noGrp="1"/>
          </p:cNvSpPr>
          <p:nvPr>
            <p:ph idx="1"/>
          </p:nvPr>
        </p:nvSpPr>
        <p:spPr>
          <a:xfrm>
            <a:off x="1570183" y="1814797"/>
            <a:ext cx="9144000" cy="454155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i-FI" b="1" dirty="0">
                <a:ea typeface="Trebuchet MS" pitchFamily="34" charset="0"/>
                <a:cs typeface="Arial" pitchFamily="34" charset="0"/>
              </a:rPr>
              <a:t>A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research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programme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of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ten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Finnish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NGOs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in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the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field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of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substance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use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and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mental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health</a:t>
            </a:r>
            <a:endParaRPr lang="fi-FI" b="1" dirty="0">
              <a:ea typeface="Trebuchet MS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Three main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themes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Organizational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structures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and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leadership</a:t>
            </a:r>
            <a:endParaRPr lang="fi-FI" dirty="0">
              <a:solidFill>
                <a:schemeClr val="tx2"/>
              </a:solidFill>
              <a:ea typeface="Trebuchet MS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fi-FI" b="1" dirty="0" err="1">
                <a:ea typeface="Trebuchet MS" pitchFamily="34" charset="0"/>
                <a:cs typeface="Arial" pitchFamily="34" charset="0"/>
              </a:rPr>
              <a:t>The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people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that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are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reached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by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these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organizations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: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wellbeing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and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service</a:t>
            </a:r>
            <a:r>
              <a:rPr lang="fi-FI" b="1" dirty="0">
                <a:ea typeface="Trebuchet MS" pitchFamily="34" charset="0"/>
                <a:cs typeface="Arial" pitchFamily="34" charset="0"/>
              </a:rPr>
              <a:t> </a:t>
            </a:r>
            <a:r>
              <a:rPr lang="fi-FI" b="1" dirty="0" err="1">
                <a:ea typeface="Trebuchet MS" pitchFamily="34" charset="0"/>
                <a:cs typeface="Arial" pitchFamily="34" charset="0"/>
              </a:rPr>
              <a:t>needs</a:t>
            </a:r>
            <a:endParaRPr lang="fi-FI" b="1" dirty="0">
              <a:ea typeface="Trebuchet MS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Peer help</a:t>
            </a:r>
          </a:p>
          <a:p>
            <a:pPr marL="457200" indent="-457200">
              <a:buFont typeface="Arial" panose="020B0604020202020204" pitchFamily="34" charset="0"/>
              <a:buAutoNum type="arabicParenR"/>
              <a:defRPr/>
            </a:pPr>
            <a:endParaRPr lang="fi-FI" dirty="0">
              <a:solidFill>
                <a:schemeClr val="tx2"/>
              </a:solidFill>
              <a:ea typeface="Trebuchet MS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NGOs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have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good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knowledge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and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direct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contact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to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the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field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. The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research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questions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raise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from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the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need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 to </a:t>
            </a:r>
            <a:r>
              <a:rPr lang="fi-FI" dirty="0" err="1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know</a:t>
            </a:r>
            <a:r>
              <a:rPr lang="fi-FI" dirty="0">
                <a:solidFill>
                  <a:schemeClr val="tx2"/>
                </a:solidFill>
                <a:ea typeface="Trebuchet MS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Päiväyksen paikkamerkki 7"/>
          <p:cNvSpPr>
            <a:spLocks noGrp="1"/>
          </p:cNvSpPr>
          <p:nvPr>
            <p:ph type="dt" sz="quarter" idx="10"/>
          </p:nvPr>
        </p:nvSpPr>
        <p:spPr>
          <a:xfrm>
            <a:off x="9365674" y="6258210"/>
            <a:ext cx="651163" cy="365125"/>
          </a:xfrm>
        </p:spPr>
        <p:txBody>
          <a:bodyPr/>
          <a:lstStyle/>
          <a:p>
            <a:pPr defTabSz="457200"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</a:p>
        </p:txBody>
      </p:sp>
      <p:sp>
        <p:nvSpPr>
          <p:cNvPr id="36870" name="Dian numeron paikkamerkki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fld id="{96460273-531A-41D9-815E-772B52C09B8F}" type="slidenum">
              <a:rPr lang="fi-FI" altLang="fi-FI" sz="1200">
                <a:solidFill>
                  <a:srgbClr val="898989"/>
                </a:solidFill>
              </a:rPr>
              <a:pPr defTabSz="457200">
                <a:spcBef>
                  <a:spcPct val="0"/>
                </a:spcBef>
                <a:buNone/>
              </a:pPr>
              <a:t>13</a:t>
            </a:fld>
            <a:endParaRPr lang="fi-FI" altLang="fi-FI" sz="1200">
              <a:solidFill>
                <a:srgbClr val="898989"/>
              </a:solidFill>
            </a:endParaRPr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Pitkänen</a:t>
            </a:r>
          </a:p>
        </p:txBody>
      </p:sp>
      <p:pic>
        <p:nvPicPr>
          <p:cNvPr id="3687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80963"/>
            <a:ext cx="1816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509" y="2265094"/>
            <a:ext cx="2141594" cy="97656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58" y="6206055"/>
            <a:ext cx="617578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/>
        </p:nvSpPr>
        <p:spPr>
          <a:xfrm>
            <a:off x="1524000" y="671514"/>
            <a:ext cx="9144000" cy="10556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Arial"/>
            </a:endParaRPr>
          </a:p>
        </p:txBody>
      </p:sp>
      <p:sp>
        <p:nvSpPr>
          <p:cNvPr id="36867" name="Otsikko 1"/>
          <p:cNvSpPr>
            <a:spLocks noGrp="1"/>
          </p:cNvSpPr>
          <p:nvPr>
            <p:ph type="title"/>
          </p:nvPr>
        </p:nvSpPr>
        <p:spPr>
          <a:xfrm>
            <a:off x="1962150" y="792578"/>
            <a:ext cx="8459788" cy="8763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i-FI" altLang="fi-FI" sz="3200" dirty="0">
                <a:solidFill>
                  <a:schemeClr val="bg1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Three </a:t>
            </a:r>
            <a:r>
              <a:rPr lang="fi-FI" altLang="fi-FI" sz="3200" dirty="0" err="1">
                <a:solidFill>
                  <a:schemeClr val="bg1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groups</a:t>
            </a:r>
            <a:r>
              <a:rPr lang="fi-FI" altLang="fi-FI" sz="3200" dirty="0">
                <a:solidFill>
                  <a:schemeClr val="bg1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Päiväyksen paikkamerkki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</a:p>
        </p:txBody>
      </p:sp>
      <p:sp>
        <p:nvSpPr>
          <p:cNvPr id="36870" name="Dian numeron paikkamerkki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fld id="{96460273-531A-41D9-815E-772B52C09B8F}" type="slidenum">
              <a:rPr lang="fi-FI" altLang="fi-FI" sz="1200">
                <a:solidFill>
                  <a:srgbClr val="898989"/>
                </a:solidFill>
              </a:rPr>
              <a:pPr defTabSz="457200">
                <a:spcBef>
                  <a:spcPct val="0"/>
                </a:spcBef>
                <a:buNone/>
              </a:pPr>
              <a:t>14</a:t>
            </a:fld>
            <a:endParaRPr lang="fi-FI" altLang="fi-FI" sz="1200">
              <a:solidFill>
                <a:srgbClr val="898989"/>
              </a:solidFill>
            </a:endParaRPr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Pitkänen</a:t>
            </a:r>
          </a:p>
        </p:txBody>
      </p:sp>
      <p:pic>
        <p:nvPicPr>
          <p:cNvPr id="3687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80963"/>
            <a:ext cx="1816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58" y="6186486"/>
            <a:ext cx="6175783" cy="46943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510" y="739958"/>
            <a:ext cx="2139881" cy="981541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1620044" y="213219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/>
              </a:rPr>
              <a:t>What are the differences between people that come to the NGOs due to </a:t>
            </a:r>
          </a:p>
          <a:p>
            <a:pPr marL="457200" indent="-457200" defTabSz="457200">
              <a:buAutoNum type="alphaLcParenR"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own problems with substance use and/or mental health </a:t>
            </a:r>
          </a:p>
          <a:p>
            <a:pPr marL="457200" indent="-457200" defTabSz="457200">
              <a:buAutoNum type="alphaLcParenR"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the problems of a family member, and </a:t>
            </a:r>
          </a:p>
          <a:p>
            <a:pPr marL="457200" indent="-457200" defTabSz="457200">
              <a:buAutoNum type="alphaLcParenR"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those who took part because of other reasons (like to help, meet people, voluntary work etc.)</a:t>
            </a:r>
          </a:p>
        </p:txBody>
      </p:sp>
    </p:spTree>
    <p:extLst>
      <p:ext uri="{BB962C8B-B14F-4D97-AF65-F5344CB8AC3E}">
        <p14:creationId xmlns:p14="http://schemas.microsoft.com/office/powerpoint/2010/main" val="273513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140288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Three </a:t>
            </a:r>
            <a:r>
              <a:rPr lang="fi-FI" dirty="0" err="1"/>
              <a:t>groups</a:t>
            </a:r>
            <a:r>
              <a:rPr lang="fi-FI" dirty="0"/>
              <a:t> of </a:t>
            </a:r>
            <a:r>
              <a:rPr lang="fi-FI" dirty="0" err="1"/>
              <a:t>people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NGOs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Pitkänen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EA821E7-23D2-CA4E-A658-D8BED0F18E95}" type="slidenum">
              <a:rPr lang="fi-FI">
                <a:solidFill>
                  <a:prstClr val="black">
                    <a:tint val="75000"/>
                  </a:prstClr>
                </a:solidFill>
              </a:rPr>
              <a:pPr defTabSz="457200"/>
              <a:t>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239" y="1109430"/>
            <a:ext cx="2139881" cy="98154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0A8665F-DFBC-49AC-AE67-A33198A66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03" y="6206055"/>
            <a:ext cx="617578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2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Differences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:</a:t>
            </a:r>
            <a:br>
              <a:rPr lang="fi-FI" dirty="0"/>
            </a:b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problems</a:t>
            </a:r>
            <a:r>
              <a:rPr lang="fi-FI" dirty="0"/>
              <a:t>, </a:t>
            </a:r>
            <a:r>
              <a:rPr lang="fi-FI" dirty="0" err="1"/>
              <a:t>family</a:t>
            </a:r>
            <a:r>
              <a:rPr lang="fi-FI" dirty="0"/>
              <a:t>, </a:t>
            </a:r>
            <a:r>
              <a:rPr lang="fi-FI" dirty="0" err="1"/>
              <a:t>other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2179" y="1634837"/>
            <a:ext cx="10319657" cy="4491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b="1" dirty="0"/>
              <a:t>1) </a:t>
            </a:r>
            <a:r>
              <a:rPr lang="fi-FI" b="1" dirty="0" err="1"/>
              <a:t>Evaluating</a:t>
            </a:r>
            <a:r>
              <a:rPr lang="fi-FI" b="1" dirty="0"/>
              <a:t> 13 </a:t>
            </a:r>
            <a:r>
              <a:rPr lang="fi-FI" b="1" dirty="0" err="1"/>
              <a:t>areas</a:t>
            </a:r>
            <a:r>
              <a:rPr lang="fi-FI" b="1" dirty="0"/>
              <a:t> of life. </a:t>
            </a:r>
            <a:r>
              <a:rPr lang="fi-FI" sz="2000" dirty="0"/>
              <a:t>Life-</a:t>
            </a:r>
            <a:r>
              <a:rPr lang="fi-FI" sz="2000" dirty="0" err="1"/>
              <a:t>situation</a:t>
            </a:r>
            <a:r>
              <a:rPr lang="fi-FI" sz="2000" dirty="0"/>
              <a:t>. 13 </a:t>
            </a:r>
            <a:r>
              <a:rPr lang="fi-FI" sz="2000" dirty="0" err="1"/>
              <a:t>questions</a:t>
            </a:r>
            <a:r>
              <a:rPr lang="fi-FI" sz="2000" dirty="0"/>
              <a:t> to </a:t>
            </a:r>
            <a:r>
              <a:rPr lang="fi-FI" sz="2000" dirty="0" err="1"/>
              <a:t>evaluate</a:t>
            </a:r>
            <a:r>
              <a:rPr lang="fi-FI" sz="2000" dirty="0"/>
              <a:t> </a:t>
            </a:r>
            <a:r>
              <a:rPr lang="fi-FI" sz="2000" dirty="0" err="1"/>
              <a:t>different</a:t>
            </a:r>
            <a:r>
              <a:rPr lang="fi-FI" sz="2000" dirty="0"/>
              <a:t> </a:t>
            </a:r>
            <a:r>
              <a:rPr lang="fi-FI" sz="2000" dirty="0" err="1"/>
              <a:t>areas</a:t>
            </a:r>
            <a:r>
              <a:rPr lang="fi-FI" sz="2000" dirty="0"/>
              <a:t> of life. </a:t>
            </a:r>
            <a:r>
              <a:rPr lang="fi-FI" sz="2000" dirty="0" err="1"/>
              <a:t>Scale</a:t>
            </a:r>
            <a:r>
              <a:rPr lang="fi-FI" sz="2000" dirty="0"/>
              <a:t> 4=</a:t>
            </a:r>
            <a:r>
              <a:rPr lang="fi-FI" sz="2000" dirty="0" err="1"/>
              <a:t>very</a:t>
            </a:r>
            <a:r>
              <a:rPr lang="fi-FI" sz="2000" dirty="0"/>
              <a:t> </a:t>
            </a:r>
            <a:r>
              <a:rPr lang="fi-FI" sz="2000" dirty="0" err="1"/>
              <a:t>bad</a:t>
            </a:r>
            <a:r>
              <a:rPr lang="fi-FI" sz="2000" dirty="0"/>
              <a:t> </a:t>
            </a:r>
            <a:r>
              <a:rPr lang="fi-FI" sz="2000" dirty="0" err="1"/>
              <a:t>situation</a:t>
            </a:r>
            <a:r>
              <a:rPr lang="fi-FI" sz="2000" dirty="0"/>
              <a:t>; 10= </a:t>
            </a:r>
            <a:r>
              <a:rPr lang="fi-FI" sz="2000" dirty="0" err="1"/>
              <a:t>excellent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b="1" dirty="0"/>
              <a:t>2) </a:t>
            </a:r>
            <a:r>
              <a:rPr lang="fi-FI" b="1" dirty="0" err="1"/>
              <a:t>Subjective</a:t>
            </a:r>
            <a:r>
              <a:rPr lang="fi-FI" b="1" dirty="0"/>
              <a:t> </a:t>
            </a:r>
            <a:r>
              <a:rPr lang="fi-FI" b="1" dirty="0" err="1"/>
              <a:t>experience</a:t>
            </a:r>
            <a:r>
              <a:rPr lang="fi-FI" b="1" dirty="0"/>
              <a:t> of </a:t>
            </a:r>
            <a:r>
              <a:rPr lang="fi-FI" b="1" dirty="0" err="1"/>
              <a:t>change</a:t>
            </a:r>
            <a:r>
              <a:rPr lang="fi-FI" b="1" dirty="0"/>
              <a:t>. </a:t>
            </a:r>
            <a:r>
              <a:rPr lang="fi-FI" sz="2000" dirty="0"/>
              <a:t>Life-</a:t>
            </a:r>
            <a:r>
              <a:rPr lang="fi-FI" sz="2000" dirty="0" err="1"/>
              <a:t>situation</a:t>
            </a:r>
            <a:r>
              <a:rPr lang="fi-FI" sz="2000" dirty="0"/>
              <a:t>, </a:t>
            </a:r>
            <a:r>
              <a:rPr lang="fi-FI" sz="2000" dirty="0" err="1"/>
              <a:t>same</a:t>
            </a:r>
            <a:r>
              <a:rPr lang="fi-FI" sz="2000" dirty="0"/>
              <a:t> 13 </a:t>
            </a:r>
            <a:r>
              <a:rPr lang="fi-FI" sz="2000" dirty="0" err="1"/>
              <a:t>questions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C00000"/>
                </a:solidFill>
              </a:rPr>
              <a:t>now</a:t>
            </a:r>
            <a:r>
              <a:rPr lang="fi-FI" sz="2000" dirty="0">
                <a:solidFill>
                  <a:srgbClr val="C00000"/>
                </a:solidFill>
              </a:rPr>
              <a:t> - </a:t>
            </a:r>
            <a:r>
              <a:rPr lang="fi-FI" sz="2000" dirty="0" err="1">
                <a:solidFill>
                  <a:srgbClr val="C00000"/>
                </a:solidFill>
              </a:rPr>
              <a:t>when</a:t>
            </a:r>
            <a:r>
              <a:rPr lang="fi-FI" sz="2000" dirty="0">
                <a:solidFill>
                  <a:srgbClr val="C00000"/>
                </a:solidFill>
              </a:rPr>
              <a:t> </a:t>
            </a:r>
            <a:r>
              <a:rPr lang="fi-FI" sz="2000" dirty="0" err="1">
                <a:solidFill>
                  <a:srgbClr val="C00000"/>
                </a:solidFill>
              </a:rPr>
              <a:t>starting</a:t>
            </a:r>
            <a:r>
              <a:rPr lang="fi-FI" sz="2000" dirty="0">
                <a:solidFill>
                  <a:srgbClr val="C00000"/>
                </a:solidFill>
              </a:rPr>
              <a:t> at </a:t>
            </a:r>
            <a:r>
              <a:rPr lang="fi-FI" sz="2000" dirty="0" err="1">
                <a:solidFill>
                  <a:srgbClr val="C00000"/>
                </a:solidFill>
              </a:rPr>
              <a:t>the</a:t>
            </a:r>
            <a:r>
              <a:rPr lang="fi-FI" sz="2000" dirty="0">
                <a:solidFill>
                  <a:srgbClr val="C00000"/>
                </a:solidFill>
              </a:rPr>
              <a:t> </a:t>
            </a:r>
            <a:r>
              <a:rPr lang="fi-FI" sz="2000" dirty="0" err="1">
                <a:solidFill>
                  <a:srgbClr val="C00000"/>
                </a:solidFill>
              </a:rPr>
              <a:t>treatment</a:t>
            </a:r>
            <a:r>
              <a:rPr lang="fi-FI" sz="2000" dirty="0"/>
              <a:t>. </a:t>
            </a:r>
            <a:r>
              <a:rPr lang="fi-FI" sz="2000" dirty="0" err="1"/>
              <a:t>Retrospective</a:t>
            </a:r>
            <a:r>
              <a:rPr lang="fi-FI" sz="2000" dirty="0"/>
              <a:t>. </a:t>
            </a:r>
            <a:br>
              <a:rPr lang="fi-FI" sz="2000" dirty="0"/>
            </a:br>
            <a:r>
              <a:rPr lang="fi-FI" sz="2000" dirty="0" err="1"/>
              <a:t>Calculated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variables</a:t>
            </a:r>
            <a:r>
              <a:rPr lang="fi-FI" sz="2000" dirty="0"/>
              <a:t>, </a:t>
            </a:r>
            <a:r>
              <a:rPr lang="fi-FI" sz="2000" dirty="0" err="1"/>
              <a:t>possible</a:t>
            </a:r>
            <a:r>
              <a:rPr lang="fi-FI" sz="2000" dirty="0"/>
              <a:t> </a:t>
            </a:r>
            <a:r>
              <a:rPr lang="fi-FI" sz="2000" dirty="0" err="1"/>
              <a:t>variation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-6 to 6.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Pitkänen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EA821E7-23D2-CA4E-A658-D8BED0F18E95}" type="slidenum">
              <a:rPr lang="fi-FI">
                <a:solidFill>
                  <a:prstClr val="black">
                    <a:tint val="75000"/>
                  </a:prstClr>
                </a:solidFill>
              </a:rPr>
              <a:pPr defTabSz="457200"/>
              <a:t>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0" y="6206055"/>
            <a:ext cx="617578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Life-</a:t>
            </a:r>
            <a:r>
              <a:rPr lang="fi-FI" dirty="0" err="1"/>
              <a:t>situation</a:t>
            </a:r>
            <a:r>
              <a:rPr lang="fi-FI" dirty="0"/>
              <a:t>;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fi-FI" dirty="0" err="1"/>
              <a:t>means</a:t>
            </a:r>
            <a:r>
              <a:rPr lang="fi-FI" dirty="0"/>
              <a:t>; </a:t>
            </a:r>
            <a:br>
              <a:rPr lang="fi-FI" dirty="0"/>
            </a:br>
            <a:r>
              <a:rPr lang="fi-FI" dirty="0" err="1"/>
              <a:t>scale</a:t>
            </a:r>
            <a:r>
              <a:rPr lang="fi-FI" dirty="0"/>
              <a:t>: 4=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bad</a:t>
            </a:r>
            <a:r>
              <a:rPr lang="fi-FI" dirty="0"/>
              <a:t> </a:t>
            </a:r>
            <a:r>
              <a:rPr lang="fi-FI" dirty="0" err="1"/>
              <a:t>situation</a:t>
            </a:r>
            <a:r>
              <a:rPr lang="fi-FI" dirty="0"/>
              <a:t>; 10=</a:t>
            </a:r>
            <a:r>
              <a:rPr lang="fi-FI" dirty="0" err="1"/>
              <a:t>excellent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Pitkänen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EA821E7-23D2-CA4E-A658-D8BED0F18E95}" type="slidenum">
              <a:rPr lang="fi-FI">
                <a:solidFill>
                  <a:prstClr val="black">
                    <a:tint val="75000"/>
                  </a:prstClr>
                </a:solidFill>
              </a:rPr>
              <a:pPr defTabSz="457200"/>
              <a:t>17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852811"/>
              </p:ext>
            </p:extLst>
          </p:nvPr>
        </p:nvGraphicFramePr>
        <p:xfrm>
          <a:off x="290456" y="1417639"/>
          <a:ext cx="11489168" cy="484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llipsi 8"/>
          <p:cNvSpPr/>
          <p:nvPr/>
        </p:nvSpPr>
        <p:spPr>
          <a:xfrm>
            <a:off x="9375731" y="2044605"/>
            <a:ext cx="346364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fi-FI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5" y="6206055"/>
            <a:ext cx="617578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6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1" y="11402"/>
            <a:ext cx="9005454" cy="1406236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Experienced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coming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NGO</a:t>
            </a:r>
            <a:br>
              <a:rPr lang="fi-FI" dirty="0"/>
            </a:br>
            <a:r>
              <a:rPr lang="fi-FI" sz="2000" dirty="0" err="1"/>
              <a:t>Current</a:t>
            </a:r>
            <a:r>
              <a:rPr lang="fi-FI" sz="2000" dirty="0"/>
              <a:t> </a:t>
            </a:r>
            <a:r>
              <a:rPr lang="fi-FI" sz="2000" dirty="0" err="1"/>
              <a:t>situtation</a:t>
            </a:r>
            <a:r>
              <a:rPr lang="fi-FI" sz="2000" dirty="0"/>
              <a:t> – </a:t>
            </a:r>
            <a:r>
              <a:rPr lang="fi-FI" sz="2000" dirty="0" err="1"/>
              <a:t>starting</a:t>
            </a:r>
            <a:r>
              <a:rPr lang="fi-FI" sz="2000" dirty="0"/>
              <a:t> </a:t>
            </a:r>
            <a:r>
              <a:rPr lang="fi-FI" sz="2000" dirty="0" err="1"/>
              <a:t>situation</a:t>
            </a:r>
            <a:r>
              <a:rPr lang="fi-FI" sz="2000" dirty="0"/>
              <a:t> </a:t>
            </a:r>
            <a:r>
              <a:rPr lang="fi-FI" sz="2000" dirty="0" err="1"/>
              <a:t>using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scale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4 </a:t>
            </a:r>
            <a:r>
              <a:rPr lang="fi-FI" sz="2000" dirty="0" err="1"/>
              <a:t>bad</a:t>
            </a:r>
            <a:r>
              <a:rPr lang="fi-FI" sz="2000" dirty="0"/>
              <a:t> to 10 </a:t>
            </a:r>
            <a:r>
              <a:rPr lang="fi-FI" sz="2000" dirty="0" err="1"/>
              <a:t>excellent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Pitkänen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EA821E7-23D2-CA4E-A658-D8BED0F18E95}" type="slidenum">
              <a:rPr lang="fi-FI">
                <a:solidFill>
                  <a:prstClr val="black">
                    <a:tint val="75000"/>
                  </a:prstClr>
                </a:solidFill>
              </a:rPr>
              <a:pPr defTabSz="457200"/>
              <a:t>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1690255" y="1417639"/>
          <a:ext cx="8839200" cy="484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llipsi 11"/>
          <p:cNvSpPr/>
          <p:nvPr/>
        </p:nvSpPr>
        <p:spPr>
          <a:xfrm>
            <a:off x="4398818" y="1967346"/>
            <a:ext cx="346364" cy="5680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fi-FI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97" y="6206055"/>
            <a:ext cx="617578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42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58417"/>
          </a:xfrm>
        </p:spPr>
        <p:txBody>
          <a:bodyPr>
            <a:normAutofit/>
          </a:bodyPr>
          <a:lstStyle/>
          <a:p>
            <a:r>
              <a:rPr lang="fi-FI" sz="3200" dirty="0" err="1">
                <a:solidFill>
                  <a:schemeClr val="tx1"/>
                </a:solidFill>
                <a:ea typeface="+mn-ea"/>
              </a:rPr>
              <a:t>Conclusions</a:t>
            </a:r>
            <a:endParaRPr lang="fi-FI" sz="32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1521" y="1696752"/>
            <a:ext cx="10858576" cy="48866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 err="1">
                <a:solidFill>
                  <a:srgbClr val="C00000"/>
                </a:solidFill>
              </a:rPr>
              <a:t>NGOs</a:t>
            </a:r>
            <a:r>
              <a:rPr lang="fi-FI" dirty="0">
                <a:solidFill>
                  <a:srgbClr val="C00000"/>
                </a:solidFill>
              </a:rPr>
              <a:t> in </a:t>
            </a:r>
            <a:r>
              <a:rPr lang="fi-FI" dirty="0" err="1">
                <a:solidFill>
                  <a:srgbClr val="C00000"/>
                </a:solidFill>
              </a:rPr>
              <a:t>the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field</a:t>
            </a:r>
            <a:r>
              <a:rPr lang="fi-FI" dirty="0">
                <a:solidFill>
                  <a:srgbClr val="C00000"/>
                </a:solidFill>
              </a:rPr>
              <a:t> of </a:t>
            </a:r>
            <a:r>
              <a:rPr lang="fi-FI" dirty="0" err="1">
                <a:solidFill>
                  <a:srgbClr val="C00000"/>
                </a:solidFill>
              </a:rPr>
              <a:t>addictions</a:t>
            </a:r>
            <a:r>
              <a:rPr lang="fi-FI" dirty="0">
                <a:solidFill>
                  <a:srgbClr val="C00000"/>
                </a:solidFill>
              </a:rPr>
              <a:t> and </a:t>
            </a:r>
            <a:r>
              <a:rPr lang="fi-FI" dirty="0" err="1">
                <a:solidFill>
                  <a:srgbClr val="C00000"/>
                </a:solidFill>
              </a:rPr>
              <a:t>mental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health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/>
              <a:t>reach</a:t>
            </a:r>
            <a:r>
              <a:rPr lang="fi-FI" dirty="0"/>
              <a:t> and </a:t>
            </a:r>
            <a:r>
              <a:rPr lang="fi-FI" dirty="0" err="1"/>
              <a:t>serve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problems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problems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family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Three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kinds</a:t>
            </a:r>
            <a:r>
              <a:rPr lang="fi-FI" dirty="0"/>
              <a:t> of </a:t>
            </a:r>
            <a:r>
              <a:rPr lang="fi-FI" dirty="0" err="1"/>
              <a:t>groups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reason</a:t>
            </a:r>
            <a:r>
              <a:rPr lang="fi-FI" dirty="0"/>
              <a:t> for </a:t>
            </a:r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: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problems</a:t>
            </a:r>
            <a:r>
              <a:rPr lang="fi-FI" dirty="0"/>
              <a:t>,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memeber</a:t>
            </a:r>
            <a:r>
              <a:rPr lang="fi-FI" dirty="0"/>
              <a:t>,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reason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Family </a:t>
            </a:r>
            <a:r>
              <a:rPr lang="fi-FI" dirty="0" err="1"/>
              <a:t>members</a:t>
            </a:r>
            <a:r>
              <a:rPr lang="fi-FI" dirty="0"/>
              <a:t> </a:t>
            </a:r>
            <a:r>
              <a:rPr lang="fi-FI" dirty="0" err="1"/>
              <a:t>suffered</a:t>
            </a:r>
            <a:r>
              <a:rPr lang="fi-FI" dirty="0"/>
              <a:t> </a:t>
            </a:r>
            <a:r>
              <a:rPr lang="fi-FI" dirty="0" err="1"/>
              <a:t>mostly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emotional</a:t>
            </a:r>
            <a:r>
              <a:rPr lang="fi-FI" dirty="0"/>
              <a:t> </a:t>
            </a:r>
            <a:r>
              <a:rPr lang="fi-FI" dirty="0" err="1"/>
              <a:t>stress</a:t>
            </a:r>
            <a:r>
              <a:rPr lang="fi-FI" dirty="0"/>
              <a:t>, pain and </a:t>
            </a:r>
            <a:r>
              <a:rPr lang="fi-FI" dirty="0" err="1"/>
              <a:t>difficulties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sleep</a:t>
            </a:r>
            <a:r>
              <a:rPr lang="fi-FI" dirty="0"/>
              <a:t> </a:t>
            </a:r>
          </a:p>
          <a:p>
            <a:pPr>
              <a:buFontTx/>
              <a:buChar char="-"/>
            </a:pPr>
            <a:r>
              <a:rPr lang="fi-FI" dirty="0"/>
              <a:t>People </a:t>
            </a:r>
            <a:r>
              <a:rPr lang="fi-FI" dirty="0" err="1"/>
              <a:t>experience</a:t>
            </a:r>
            <a:r>
              <a:rPr lang="fi-FI" dirty="0"/>
              <a:t> </a:t>
            </a:r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in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areas</a:t>
            </a:r>
            <a:r>
              <a:rPr lang="fi-FI" dirty="0"/>
              <a:t> of </a:t>
            </a:r>
            <a:r>
              <a:rPr lang="fi-FI" dirty="0" err="1"/>
              <a:t>their</a:t>
            </a:r>
            <a:r>
              <a:rPr lang="fi-FI" dirty="0"/>
              <a:t> life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and </a:t>
            </a:r>
            <a:r>
              <a:rPr lang="fi-FI" dirty="0" err="1"/>
              <a:t>services</a:t>
            </a:r>
            <a:r>
              <a:rPr lang="fi-FI" dirty="0"/>
              <a:t> </a:t>
            </a:r>
            <a:r>
              <a:rPr lang="fi-FI" dirty="0" err="1"/>
              <a:t>provided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NGOs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Family </a:t>
            </a:r>
            <a:r>
              <a:rPr lang="fi-FI" dirty="0" err="1"/>
              <a:t>members</a:t>
            </a:r>
            <a:r>
              <a:rPr lang="fi-FI" dirty="0"/>
              <a:t> </a:t>
            </a:r>
            <a:r>
              <a:rPr lang="fi-FI" dirty="0" err="1"/>
              <a:t>reported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received</a:t>
            </a:r>
            <a:r>
              <a:rPr lang="fi-FI" dirty="0"/>
              <a:t> help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NGOs</a:t>
            </a:r>
            <a:r>
              <a:rPr lang="fi-FI" dirty="0"/>
              <a:t> to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daily</a:t>
            </a:r>
            <a:r>
              <a:rPr lang="fi-FI" dirty="0"/>
              <a:t> life,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relations</a:t>
            </a:r>
            <a:r>
              <a:rPr lang="fi-FI" dirty="0"/>
              <a:t>, </a:t>
            </a:r>
            <a:r>
              <a:rPr lang="fi-FI" dirty="0" err="1"/>
              <a:t>emotional</a:t>
            </a:r>
            <a:r>
              <a:rPr lang="fi-FI" dirty="0"/>
              <a:t> </a:t>
            </a:r>
            <a:r>
              <a:rPr lang="fi-FI" dirty="0" err="1"/>
              <a:t>wellbeing</a:t>
            </a:r>
            <a:r>
              <a:rPr lang="fi-FI" dirty="0"/>
              <a:t> and </a:t>
            </a:r>
            <a:r>
              <a:rPr lang="fi-FI" dirty="0" err="1"/>
              <a:t>quality</a:t>
            </a:r>
            <a:r>
              <a:rPr lang="fi-FI" dirty="0"/>
              <a:t> of life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Pitkänen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EA821E7-23D2-CA4E-A658-D8BED0F18E95}" type="slidenum">
              <a:rPr lang="fi-FI">
                <a:solidFill>
                  <a:prstClr val="black">
                    <a:tint val="75000"/>
                  </a:prstClr>
                </a:solidFill>
              </a:rPr>
              <a:pPr defTabSz="457200"/>
              <a:t>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938" y="251515"/>
            <a:ext cx="2139881" cy="98154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6153902"/>
            <a:ext cx="617578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1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4C8E00-8F93-444D-9396-B5C35612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71479"/>
            <a:ext cx="11222598" cy="1186734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The </a:t>
            </a:r>
            <a:r>
              <a:rPr lang="fi-FI" dirty="0" err="1">
                <a:solidFill>
                  <a:schemeClr val="tx1"/>
                </a:solidFill>
              </a:rPr>
              <a:t>Finnish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legislation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takes</a:t>
            </a:r>
            <a:r>
              <a:rPr lang="fi-FI" dirty="0">
                <a:solidFill>
                  <a:schemeClr val="tx1"/>
                </a:solidFill>
              </a:rPr>
              <a:t> into </a:t>
            </a:r>
            <a:r>
              <a:rPr lang="fi-FI" dirty="0" err="1">
                <a:solidFill>
                  <a:schemeClr val="tx1"/>
                </a:solidFill>
              </a:rPr>
              <a:t>account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family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members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close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others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36403B-2293-43A4-B5A3-89E552AD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697039"/>
            <a:ext cx="1157929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Act on Welfare for Substance Abusers </a:t>
            </a:r>
            <a:r>
              <a:rPr lang="en-US" sz="2000" dirty="0">
                <a:solidFill>
                  <a:schemeClr val="tx1"/>
                </a:solidFill>
              </a:rPr>
              <a:t>No. 41/</a:t>
            </a:r>
            <a:r>
              <a:rPr lang="en-US" sz="2000" b="1" dirty="0">
                <a:solidFill>
                  <a:schemeClr val="tx1"/>
                </a:solidFill>
              </a:rPr>
              <a:t>1986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fi-FI" sz="2000" dirty="0">
                <a:solidFill>
                  <a:schemeClr val="tx1"/>
                </a:solidFill>
              </a:rPr>
              <a:t>7 § Service </a:t>
            </a:r>
            <a:r>
              <a:rPr lang="fi-FI" sz="2000" dirty="0" err="1">
                <a:solidFill>
                  <a:schemeClr val="tx1"/>
                </a:solidFill>
              </a:rPr>
              <a:t>needs</a:t>
            </a: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800" dirty="0">
                <a:solidFill>
                  <a:schemeClr val="tx1"/>
                </a:solidFill>
              </a:rPr>
              <a:t>Services </a:t>
            </a:r>
            <a:r>
              <a:rPr lang="fi-FI" sz="1800" dirty="0" err="1">
                <a:solidFill>
                  <a:schemeClr val="tx1"/>
                </a:solidFill>
              </a:rPr>
              <a:t>have</a:t>
            </a:r>
            <a:r>
              <a:rPr lang="fi-FI" sz="1800" dirty="0">
                <a:solidFill>
                  <a:schemeClr val="tx1"/>
                </a:solidFill>
              </a:rPr>
              <a:t> to </a:t>
            </a:r>
            <a:r>
              <a:rPr lang="fi-FI" sz="1800" dirty="0" err="1">
                <a:solidFill>
                  <a:schemeClr val="tx1"/>
                </a:solidFill>
              </a:rPr>
              <a:t>be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provided</a:t>
            </a:r>
            <a:r>
              <a:rPr lang="fi-FI" sz="1800" dirty="0">
                <a:solidFill>
                  <a:schemeClr val="tx1"/>
                </a:solidFill>
              </a:rPr>
              <a:t> for </a:t>
            </a:r>
            <a:r>
              <a:rPr lang="fi-FI" sz="1800" dirty="0" err="1">
                <a:solidFill>
                  <a:schemeClr val="tx1"/>
                </a:solidFill>
              </a:rPr>
              <a:t>people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with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substance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use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problems</a:t>
            </a:r>
            <a:r>
              <a:rPr lang="fi-FI" sz="1800" dirty="0">
                <a:solidFill>
                  <a:schemeClr val="tx1"/>
                </a:solidFill>
              </a:rPr>
              <a:t>, and to </a:t>
            </a:r>
            <a:r>
              <a:rPr lang="fi-FI" sz="1800" dirty="0" err="1">
                <a:solidFill>
                  <a:schemeClr val="tx1"/>
                </a:solidFill>
              </a:rPr>
              <a:t>his</a:t>
            </a:r>
            <a:r>
              <a:rPr lang="fi-FI" sz="1800" dirty="0">
                <a:solidFill>
                  <a:schemeClr val="tx1"/>
                </a:solidFill>
              </a:rPr>
              <a:t>/</a:t>
            </a:r>
            <a:r>
              <a:rPr lang="fi-FI" sz="1800" dirty="0" err="1">
                <a:solidFill>
                  <a:schemeClr val="tx1"/>
                </a:solidFill>
              </a:rPr>
              <a:t>her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b="1" dirty="0" err="1">
                <a:solidFill>
                  <a:schemeClr val="tx1"/>
                </a:solidFill>
              </a:rPr>
              <a:t>family</a:t>
            </a:r>
            <a:r>
              <a:rPr lang="fi-FI" sz="1800" b="1" dirty="0">
                <a:solidFill>
                  <a:schemeClr val="tx1"/>
                </a:solidFill>
              </a:rPr>
              <a:t> </a:t>
            </a:r>
            <a:r>
              <a:rPr lang="fi-FI" sz="1800" b="1" dirty="0" err="1">
                <a:solidFill>
                  <a:schemeClr val="tx1"/>
                </a:solidFill>
              </a:rPr>
              <a:t>members</a:t>
            </a:r>
            <a:r>
              <a:rPr lang="fi-FI" sz="1800" b="1" dirty="0">
                <a:solidFill>
                  <a:schemeClr val="tx1"/>
                </a:solidFill>
              </a:rPr>
              <a:t> and </a:t>
            </a:r>
            <a:r>
              <a:rPr lang="fi-FI" sz="1800" b="1" dirty="0" err="1">
                <a:solidFill>
                  <a:schemeClr val="tx1"/>
                </a:solidFill>
              </a:rPr>
              <a:t>close</a:t>
            </a:r>
            <a:r>
              <a:rPr lang="fi-FI" sz="1800" b="1" dirty="0">
                <a:solidFill>
                  <a:schemeClr val="tx1"/>
                </a:solidFill>
              </a:rPr>
              <a:t> </a:t>
            </a:r>
            <a:r>
              <a:rPr lang="fi-FI" sz="1800" b="1" dirty="0" err="1">
                <a:solidFill>
                  <a:schemeClr val="tx1"/>
                </a:solidFill>
              </a:rPr>
              <a:t>others</a:t>
            </a:r>
            <a:r>
              <a:rPr lang="fi-FI" sz="1800" dirty="0">
                <a:solidFill>
                  <a:schemeClr val="tx1"/>
                </a:solidFill>
              </a:rPr>
              <a:t>. Help, </a:t>
            </a:r>
            <a:r>
              <a:rPr lang="fi-FI" sz="1800" dirty="0" err="1">
                <a:solidFill>
                  <a:schemeClr val="tx1"/>
                </a:solidFill>
              </a:rPr>
              <a:t>support</a:t>
            </a:r>
            <a:r>
              <a:rPr lang="fi-FI" sz="1800" dirty="0">
                <a:solidFill>
                  <a:schemeClr val="tx1"/>
                </a:solidFill>
              </a:rPr>
              <a:t> and </a:t>
            </a:r>
            <a:r>
              <a:rPr lang="fi-FI" sz="1800" dirty="0" err="1">
                <a:solidFill>
                  <a:schemeClr val="tx1"/>
                </a:solidFill>
              </a:rPr>
              <a:t>services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need</a:t>
            </a:r>
            <a:r>
              <a:rPr lang="fi-FI" sz="1800" dirty="0">
                <a:solidFill>
                  <a:schemeClr val="tx1"/>
                </a:solidFill>
              </a:rPr>
              <a:t> to </a:t>
            </a:r>
            <a:r>
              <a:rPr lang="fi-FI" sz="1800" dirty="0" err="1">
                <a:solidFill>
                  <a:schemeClr val="tx1"/>
                </a:solidFill>
              </a:rPr>
              <a:t>be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provided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according</a:t>
            </a:r>
            <a:r>
              <a:rPr lang="fi-FI" sz="1800" dirty="0">
                <a:solidFill>
                  <a:schemeClr val="tx1"/>
                </a:solidFill>
              </a:rPr>
              <a:t> to </a:t>
            </a:r>
            <a:r>
              <a:rPr lang="fi-FI" sz="1800" dirty="0" err="1">
                <a:solidFill>
                  <a:schemeClr val="tx1"/>
                </a:solidFill>
              </a:rPr>
              <a:t>the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needs</a:t>
            </a:r>
            <a:r>
              <a:rPr lang="fi-FI" sz="1800" dirty="0">
                <a:solidFill>
                  <a:schemeClr val="tx1"/>
                </a:solidFill>
              </a:rPr>
              <a:t> of </a:t>
            </a:r>
            <a:r>
              <a:rPr lang="fi-FI" sz="1800" dirty="0" err="1">
                <a:solidFill>
                  <a:schemeClr val="tx1"/>
                </a:solidFill>
              </a:rPr>
              <a:t>the</a:t>
            </a:r>
            <a:r>
              <a:rPr lang="fi-FI" sz="1800" dirty="0">
                <a:solidFill>
                  <a:schemeClr val="tx1"/>
                </a:solidFill>
              </a:rPr>
              <a:t> person and </a:t>
            </a:r>
            <a:r>
              <a:rPr lang="fi-FI" sz="1800" dirty="0" err="1">
                <a:solidFill>
                  <a:schemeClr val="tx1"/>
                </a:solidFill>
              </a:rPr>
              <a:t>the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close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others</a:t>
            </a:r>
            <a:r>
              <a:rPr lang="fi-FI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Child Welfare Act </a:t>
            </a:r>
            <a:r>
              <a:rPr lang="en-US" sz="2000" dirty="0">
                <a:solidFill>
                  <a:schemeClr val="tx1"/>
                </a:solidFill>
              </a:rPr>
              <a:t>No. 417/2007 Section 10 – Taking children into consideration in services for adults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The need for care and support for a child </a:t>
            </a:r>
            <a:r>
              <a:rPr lang="en-US" sz="1800" dirty="0">
                <a:solidFill>
                  <a:schemeClr val="tx1"/>
                </a:solidFill>
              </a:rPr>
              <a:t>must be investigated and adequate care and support safeguarded </a:t>
            </a:r>
            <a:r>
              <a:rPr lang="en-US" sz="1800" b="1" dirty="0">
                <a:solidFill>
                  <a:schemeClr val="tx1"/>
                </a:solidFill>
              </a:rPr>
              <a:t>when the child’s parent</a:t>
            </a:r>
            <a:r>
              <a:rPr lang="en-US" sz="1800" dirty="0">
                <a:solidFill>
                  <a:schemeClr val="tx1"/>
                </a:solidFill>
              </a:rPr>
              <a:t>, custodian or other person responsible for the care and upbringing of the child 1) </a:t>
            </a:r>
            <a:r>
              <a:rPr lang="en-US" sz="1800" b="1" dirty="0">
                <a:solidFill>
                  <a:schemeClr val="tx1"/>
                </a:solidFill>
              </a:rPr>
              <a:t>is being provided with substance abuse and mental health services </a:t>
            </a:r>
            <a:r>
              <a:rPr lang="en-US" sz="1800" dirty="0">
                <a:solidFill>
                  <a:schemeClr val="tx1"/>
                </a:solidFill>
              </a:rPr>
              <a:t>or other social and health care services during which the person’s capacity to give their fullest attention to the child’s care and upbringing is deemed to have deteriorated; 2) is in pre-trial detention; or 3) is serving a prison service. (88/2010). </a:t>
            </a:r>
            <a:r>
              <a:rPr lang="en-US" sz="1000" dirty="0">
                <a:solidFill>
                  <a:schemeClr val="tx1"/>
                </a:solidFill>
                <a:hlinkClick r:id="rId2"/>
              </a:rPr>
              <a:t>https://www.finlex.fi/en/laki/kaannokset/2007/en20070417_20131292.pdf</a:t>
            </a: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800" b="1" dirty="0" err="1">
                <a:solidFill>
                  <a:schemeClr val="tx1"/>
                </a:solidFill>
              </a:rPr>
              <a:t>See</a:t>
            </a:r>
            <a:r>
              <a:rPr lang="fi-FI" sz="1800" b="1" dirty="0">
                <a:solidFill>
                  <a:schemeClr val="tx1"/>
                </a:solidFill>
              </a:rPr>
              <a:t> </a:t>
            </a:r>
            <a:r>
              <a:rPr lang="fi-FI" sz="1800" b="1" dirty="0" err="1">
                <a:solidFill>
                  <a:schemeClr val="tx1"/>
                </a:solidFill>
              </a:rPr>
              <a:t>also</a:t>
            </a:r>
            <a:r>
              <a:rPr lang="fi-FI" sz="1800" b="1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the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paper</a:t>
            </a:r>
            <a:r>
              <a:rPr lang="fi-FI" sz="1800" dirty="0">
                <a:solidFill>
                  <a:schemeClr val="tx1"/>
                </a:solidFill>
              </a:rPr>
              <a:t> in Session 5 </a:t>
            </a:r>
            <a:r>
              <a:rPr lang="fi-FI" sz="1800" dirty="0" err="1">
                <a:solidFill>
                  <a:schemeClr val="tx1"/>
                </a:solidFill>
              </a:rPr>
              <a:t>by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b="1" dirty="0">
                <a:solidFill>
                  <a:schemeClr val="tx1"/>
                </a:solidFill>
              </a:rPr>
              <a:t>Minna Ilva </a:t>
            </a:r>
            <a:r>
              <a:rPr lang="fi-FI" sz="1800" dirty="0">
                <a:solidFill>
                  <a:schemeClr val="tx1"/>
                </a:solidFill>
              </a:rPr>
              <a:t>(Finland) </a:t>
            </a:r>
            <a:r>
              <a:rPr lang="en-US" sz="1800" dirty="0">
                <a:solidFill>
                  <a:schemeClr val="tx1"/>
                </a:solidFill>
              </a:rPr>
              <a:t>How much does your drinking affect close others? Session 5: </a:t>
            </a:r>
            <a:r>
              <a:rPr lang="fi-FI" sz="1800" dirty="0" err="1">
                <a:solidFill>
                  <a:schemeClr val="tx1"/>
                </a:solidFill>
              </a:rPr>
              <a:t>Saturday</a:t>
            </a:r>
            <a:r>
              <a:rPr lang="fi-FI" sz="1800" dirty="0">
                <a:solidFill>
                  <a:schemeClr val="tx1"/>
                </a:solidFill>
              </a:rPr>
              <a:t> at 15.30-17.00 </a:t>
            </a:r>
            <a:endParaRPr lang="en-US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E2501C-2F2C-4FE3-B893-750A004E69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7765E6-3C6D-4210-B13D-48CA3AC4CB64}" type="datetime1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CD4E2A-24DF-445F-813A-641300DD5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Pitkänen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2B1705-F718-4462-A90B-E2EB2032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DFE3F-6EE8-4120-86B3-1768599463C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270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616036" y="249150"/>
            <a:ext cx="6619009" cy="1143000"/>
          </a:xfrm>
        </p:spPr>
        <p:txBody>
          <a:bodyPr>
            <a:normAutofit/>
          </a:bodyPr>
          <a:lstStyle/>
          <a:p>
            <a:r>
              <a:rPr lang="fi-FI" dirty="0"/>
              <a:t>                   </a:t>
            </a: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359" y="5598967"/>
            <a:ext cx="5432007" cy="9632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</a:rPr>
              <a:t>Pitkänen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EA821E7-23D2-CA4E-A658-D8BED0F18E9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jarjesto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66" y="1228149"/>
            <a:ext cx="8208264" cy="448360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995" y="4862512"/>
            <a:ext cx="2015949" cy="49963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23" y="346872"/>
            <a:ext cx="1123777" cy="51244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03" y="6207744"/>
            <a:ext cx="6175783" cy="46943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813" y="1631953"/>
            <a:ext cx="1914310" cy="530398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4405746" y="24915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4000" b="1" dirty="0" err="1">
                <a:solidFill>
                  <a:prstClr val="black"/>
                </a:solidFill>
                <a:latin typeface="Arial"/>
              </a:rPr>
              <a:t>Thank</a:t>
            </a:r>
            <a:r>
              <a:rPr lang="fi-FI" sz="40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4000" b="1" dirty="0" err="1">
                <a:solidFill>
                  <a:prstClr val="black"/>
                </a:solidFill>
                <a:latin typeface="Arial"/>
              </a:rPr>
              <a:t>you</a:t>
            </a:r>
            <a:r>
              <a:rPr lang="fi-FI" sz="4000" b="1" dirty="0">
                <a:solidFill>
                  <a:prstClr val="black"/>
                </a:solidFill>
                <a:latin typeface="Arial"/>
              </a:rPr>
              <a:t>!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378D6BF-9AD2-4069-AD2F-C73F5B335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80" y="2977661"/>
            <a:ext cx="1761520" cy="1266093"/>
          </a:xfrm>
          <a:prstGeom prst="rect">
            <a:avLst/>
          </a:prstGeom>
        </p:spPr>
      </p:pic>
      <p:pic>
        <p:nvPicPr>
          <p:cNvPr id="1028" name="Picture 4" descr="Kuvahaun tulos haulle STEA logo">
            <a:extLst>
              <a:ext uri="{FF2B5EF4-FFF2-40B4-BE49-F238E27FC236}">
                <a16:creationId xmlns:a16="http://schemas.microsoft.com/office/drawing/2014/main" id="{41423814-DE57-497F-934E-08BD7760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13" y="4403503"/>
            <a:ext cx="1140290" cy="11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38A39EA-465D-4994-AB71-C34750D548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54" y="342935"/>
            <a:ext cx="1815153" cy="4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7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3F1C4-7B47-471F-81D0-EBCF0109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602354"/>
            <a:ext cx="9355155" cy="1325563"/>
          </a:xfrm>
        </p:spPr>
        <p:txBody>
          <a:bodyPr>
            <a:normAutofit/>
          </a:bodyPr>
          <a:lstStyle/>
          <a:p>
            <a:r>
              <a:rPr lang="fi-FI" sz="3600" dirty="0" err="1">
                <a:solidFill>
                  <a:schemeClr val="tx1"/>
                </a:solidFill>
              </a:rPr>
              <a:t>We</a:t>
            </a:r>
            <a:r>
              <a:rPr lang="fi-FI" sz="3600" dirty="0">
                <a:solidFill>
                  <a:schemeClr val="tx1"/>
                </a:solidFill>
              </a:rPr>
              <a:t> </a:t>
            </a:r>
            <a:r>
              <a:rPr lang="fi-FI" sz="3600" dirty="0" err="1">
                <a:solidFill>
                  <a:schemeClr val="tx1"/>
                </a:solidFill>
              </a:rPr>
              <a:t>had</a:t>
            </a:r>
            <a:r>
              <a:rPr lang="fi-FI" sz="3600" dirty="0">
                <a:solidFill>
                  <a:schemeClr val="tx1"/>
                </a:solidFill>
              </a:rPr>
              <a:t> </a:t>
            </a:r>
            <a:r>
              <a:rPr lang="fi-FI" sz="3600" dirty="0" err="1">
                <a:solidFill>
                  <a:schemeClr val="tx1"/>
                </a:solidFill>
              </a:rPr>
              <a:t>services</a:t>
            </a:r>
            <a:r>
              <a:rPr lang="fi-FI" sz="3600" dirty="0">
                <a:solidFill>
                  <a:schemeClr val="tx1"/>
                </a:solidFill>
              </a:rPr>
              <a:t> for </a:t>
            </a:r>
            <a:r>
              <a:rPr lang="fi-FI" sz="3600" dirty="0" err="1">
                <a:solidFill>
                  <a:schemeClr val="tx1"/>
                </a:solidFill>
              </a:rPr>
              <a:t>family</a:t>
            </a:r>
            <a:r>
              <a:rPr lang="fi-FI" sz="3600" dirty="0">
                <a:solidFill>
                  <a:schemeClr val="tx1"/>
                </a:solidFill>
              </a:rPr>
              <a:t> </a:t>
            </a:r>
            <a:r>
              <a:rPr lang="fi-FI" sz="3600" dirty="0" err="1">
                <a:solidFill>
                  <a:schemeClr val="tx1"/>
                </a:solidFill>
              </a:rPr>
              <a:t>members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683EB-B304-41F4-B566-F04F08F5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527586"/>
            <a:ext cx="11259921" cy="4520791"/>
          </a:xfrm>
        </p:spPr>
        <p:txBody>
          <a:bodyPr/>
          <a:lstStyle/>
          <a:p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aimed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build</a:t>
            </a:r>
            <a:r>
              <a:rPr lang="fi-FI" dirty="0">
                <a:solidFill>
                  <a:schemeClr val="tx1"/>
                </a:solidFill>
              </a:rPr>
              <a:t> a </a:t>
            </a:r>
            <a:r>
              <a:rPr lang="fi-FI" dirty="0" err="1">
                <a:solidFill>
                  <a:schemeClr val="tx1"/>
                </a:solidFill>
              </a:rPr>
              <a:t>welfare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state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Services </a:t>
            </a:r>
            <a:r>
              <a:rPr lang="fi-FI" dirty="0" err="1">
                <a:solidFill>
                  <a:schemeClr val="tx1"/>
                </a:solidFill>
              </a:rPr>
              <a:t>were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provided</a:t>
            </a:r>
            <a:r>
              <a:rPr lang="fi-FI" dirty="0">
                <a:solidFill>
                  <a:schemeClr val="tx1"/>
                </a:solidFill>
              </a:rPr>
              <a:t> for </a:t>
            </a:r>
            <a:r>
              <a:rPr lang="fi-FI" dirty="0" err="1">
                <a:solidFill>
                  <a:schemeClr val="tx1"/>
                </a:solidFill>
              </a:rPr>
              <a:t>parents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spouses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children</a:t>
            </a:r>
            <a:r>
              <a:rPr lang="fi-FI" dirty="0">
                <a:solidFill>
                  <a:schemeClr val="tx1"/>
                </a:solidFill>
              </a:rPr>
              <a:t>. </a:t>
            </a:r>
          </a:p>
          <a:p>
            <a:r>
              <a:rPr lang="fi-FI" dirty="0" err="1">
                <a:solidFill>
                  <a:schemeClr val="tx1"/>
                </a:solidFill>
              </a:rPr>
              <a:t>Outpatient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councelling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  <a:p>
            <a:r>
              <a:rPr lang="fi-FI" dirty="0" err="1">
                <a:solidFill>
                  <a:schemeClr val="tx1"/>
                </a:solidFill>
              </a:rPr>
              <a:t>Inpatient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services</a:t>
            </a:r>
            <a:r>
              <a:rPr lang="fi-FI" dirty="0">
                <a:solidFill>
                  <a:schemeClr val="tx1"/>
                </a:solidFill>
              </a:rPr>
              <a:t> for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whole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family</a:t>
            </a:r>
            <a:r>
              <a:rPr lang="fi-FI" dirty="0">
                <a:solidFill>
                  <a:schemeClr val="tx1"/>
                </a:solidFill>
              </a:rPr>
              <a:t>: for </a:t>
            </a:r>
            <a:r>
              <a:rPr lang="fi-FI" dirty="0" err="1">
                <a:solidFill>
                  <a:schemeClr val="tx1"/>
                </a:solidFill>
              </a:rPr>
              <a:t>example</a:t>
            </a:r>
            <a:r>
              <a:rPr lang="fi-FI" dirty="0">
                <a:solidFill>
                  <a:schemeClr val="tx1"/>
                </a:solidFill>
              </a:rPr>
              <a:t>, Järvenpää </a:t>
            </a:r>
            <a:r>
              <a:rPr lang="fi-FI" dirty="0" err="1">
                <a:solidFill>
                  <a:schemeClr val="tx1"/>
                </a:solidFill>
              </a:rPr>
              <a:t>Addiction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Hospital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sz="1000" dirty="0">
                <a:hlinkClick r:id="rId2"/>
              </a:rPr>
              <a:t>https://www.paihdesairaala.fi/eng</a:t>
            </a:r>
            <a:endParaRPr lang="fi-FI" sz="1000" dirty="0"/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 The </a:t>
            </a:r>
            <a:r>
              <a:rPr lang="fi-FI" dirty="0" err="1">
                <a:solidFill>
                  <a:schemeClr val="tx1"/>
                </a:solidFill>
              </a:rPr>
              <a:t>hospital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had</a:t>
            </a:r>
            <a:r>
              <a:rPr lang="fi-FI" dirty="0">
                <a:solidFill>
                  <a:schemeClr val="tx1"/>
                </a:solidFill>
              </a:rPr>
              <a:t> a </a:t>
            </a:r>
            <a:r>
              <a:rPr lang="fi-FI" dirty="0" err="1">
                <a:solidFill>
                  <a:schemeClr val="tx1"/>
                </a:solidFill>
              </a:rPr>
              <a:t>school</a:t>
            </a:r>
            <a:r>
              <a:rPr lang="fi-FI" dirty="0">
                <a:solidFill>
                  <a:schemeClr val="tx1"/>
                </a:solidFill>
              </a:rPr>
              <a:t> and a </a:t>
            </a:r>
            <a:r>
              <a:rPr lang="fi-FI" dirty="0" err="1">
                <a:solidFill>
                  <a:schemeClr val="tx1"/>
                </a:solidFill>
              </a:rPr>
              <a:t>kindergarden</a:t>
            </a:r>
            <a:r>
              <a:rPr lang="fi-FI" dirty="0">
                <a:solidFill>
                  <a:schemeClr val="tx1"/>
                </a:solidFill>
              </a:rPr>
              <a:t>; </a:t>
            </a:r>
            <a:r>
              <a:rPr lang="fi-FI" dirty="0" err="1">
                <a:solidFill>
                  <a:schemeClr val="tx1"/>
                </a:solidFill>
              </a:rPr>
              <a:t>councelling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programs</a:t>
            </a:r>
            <a:r>
              <a:rPr lang="fi-FI" dirty="0">
                <a:solidFill>
                  <a:schemeClr val="tx1"/>
                </a:solidFill>
              </a:rPr>
              <a:t> for </a:t>
            </a:r>
            <a:r>
              <a:rPr lang="fi-FI" dirty="0" err="1">
                <a:solidFill>
                  <a:schemeClr val="tx1"/>
                </a:solidFill>
              </a:rPr>
              <a:t>spouses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sz="1000" dirty="0" err="1">
                <a:solidFill>
                  <a:schemeClr val="tx1"/>
                </a:solidFill>
                <a:hlinkClick r:id="rId3"/>
              </a:rPr>
              <a:t>History</a:t>
            </a:r>
            <a:r>
              <a:rPr lang="fi-FI" sz="1000" dirty="0">
                <a:solidFill>
                  <a:schemeClr val="tx1"/>
                </a:solidFill>
                <a:hlinkClick r:id="rId3"/>
              </a:rPr>
              <a:t> </a:t>
            </a:r>
            <a:r>
              <a:rPr lang="fi-FI" sz="1000" dirty="0" err="1">
                <a:solidFill>
                  <a:schemeClr val="tx1"/>
                </a:solidFill>
                <a:hlinkClick r:id="rId3"/>
              </a:rPr>
              <a:t>shortly</a:t>
            </a:r>
            <a:r>
              <a:rPr lang="fi-FI" sz="1000" dirty="0">
                <a:solidFill>
                  <a:schemeClr val="tx1"/>
                </a:solidFill>
                <a:hlinkClick r:id="rId3"/>
              </a:rPr>
              <a:t>  </a:t>
            </a:r>
            <a:endParaRPr lang="fi-FI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	</a:t>
            </a:r>
            <a:r>
              <a:rPr lang="fi-FI" dirty="0" err="1">
                <a:solidFill>
                  <a:schemeClr val="tx1"/>
                </a:solidFill>
              </a:rPr>
              <a:t>Our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research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sample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includes</a:t>
            </a:r>
            <a:r>
              <a:rPr lang="fi-FI" dirty="0">
                <a:solidFill>
                  <a:schemeClr val="tx1"/>
                </a:solidFill>
              </a:rPr>
              <a:t> 5197 </a:t>
            </a:r>
            <a:r>
              <a:rPr lang="fi-FI" dirty="0" err="1">
                <a:solidFill>
                  <a:schemeClr val="tx1"/>
                </a:solidFill>
              </a:rPr>
              <a:t>patients</a:t>
            </a:r>
            <a:r>
              <a:rPr lang="fi-FI" dirty="0">
                <a:solidFill>
                  <a:schemeClr val="tx1"/>
                </a:solidFill>
              </a:rPr>
              <a:t>, 56 </a:t>
            </a:r>
            <a:r>
              <a:rPr lang="fi-FI" dirty="0" err="1">
                <a:solidFill>
                  <a:schemeClr val="tx1"/>
                </a:solidFill>
              </a:rPr>
              <a:t>spouses</a:t>
            </a:r>
            <a:r>
              <a:rPr lang="fi-FI" dirty="0">
                <a:solidFill>
                  <a:schemeClr val="tx1"/>
                </a:solidFill>
              </a:rPr>
              <a:t> and 988 </a:t>
            </a:r>
            <a:r>
              <a:rPr lang="fi-FI" dirty="0" err="1">
                <a:solidFill>
                  <a:schemeClr val="tx1"/>
                </a:solidFill>
              </a:rPr>
              <a:t>children</a:t>
            </a:r>
            <a:r>
              <a:rPr lang="fi-FI" dirty="0">
                <a:solidFill>
                  <a:schemeClr val="tx1"/>
                </a:solidFill>
              </a:rPr>
              <a:t>. </a:t>
            </a:r>
            <a:r>
              <a:rPr lang="fi-FI" dirty="0" err="1">
                <a:solidFill>
                  <a:schemeClr val="tx1"/>
                </a:solidFill>
              </a:rPr>
              <a:t>Hence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	</a:t>
            </a:r>
            <a:r>
              <a:rPr lang="fi-FI" dirty="0" err="1">
                <a:solidFill>
                  <a:schemeClr val="tx1"/>
                </a:solidFill>
              </a:rPr>
              <a:t>electronic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treatment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records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were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not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available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before</a:t>
            </a:r>
            <a:r>
              <a:rPr lang="fi-FI" dirty="0">
                <a:solidFill>
                  <a:schemeClr val="tx1"/>
                </a:solidFill>
              </a:rPr>
              <a:t> 1997. </a:t>
            </a:r>
            <a:r>
              <a:rPr lang="fi-FI" sz="1000" dirty="0">
                <a:hlinkClick r:id="rId4"/>
              </a:rPr>
              <a:t>https://keskuststo.a-klinikka.fi/tietopuu/follow_up</a:t>
            </a:r>
            <a:endParaRPr lang="fi-FI" sz="1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A843A6-5DA6-4641-B3C4-E8BB350C87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C956E1-0744-4010-998C-8228BA9DD2DA}" type="datetime1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FAF590-6295-4420-9F39-D9175EA35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Pitkänen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D1FB56-4C13-4D98-BB77-2B9F185FB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DFE3F-6EE8-4120-86B3-1768599463CE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1F3F4BF-D0EA-46BC-8100-41689EFA2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066" y="4130429"/>
            <a:ext cx="6227444" cy="225396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F095419-5D63-478D-9438-3E6D817BD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435" y="602354"/>
            <a:ext cx="1743075" cy="21893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A765B77-A3C4-4908-9F63-8B9265ADB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909" y="4031334"/>
            <a:ext cx="3678234" cy="24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85279D-D68F-4C82-9511-A24AA26F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 err="1">
                <a:solidFill>
                  <a:schemeClr val="tx1"/>
                </a:solidFill>
              </a:rPr>
              <a:t>Current</a:t>
            </a:r>
            <a:r>
              <a:rPr lang="fi-FI" b="0" dirty="0">
                <a:solidFill>
                  <a:schemeClr val="tx1"/>
                </a:solidFill>
              </a:rPr>
              <a:t> </a:t>
            </a:r>
            <a:r>
              <a:rPr lang="fi-FI" b="0" dirty="0" err="1">
                <a:solidFill>
                  <a:schemeClr val="tx1"/>
                </a:solidFill>
              </a:rPr>
              <a:t>situation</a:t>
            </a:r>
            <a:r>
              <a:rPr lang="fi-FI" b="0" dirty="0">
                <a:solidFill>
                  <a:schemeClr val="tx1"/>
                </a:solidFill>
              </a:rPr>
              <a:t>??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10D2E6-6DF3-4A3D-8CDD-7D3820E7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0918"/>
            <a:ext cx="10985834" cy="5047916"/>
          </a:xfrm>
        </p:spPr>
        <p:txBody>
          <a:bodyPr/>
          <a:lstStyle/>
          <a:p>
            <a:r>
              <a:rPr lang="fi-FI" dirty="0" err="1">
                <a:solidFill>
                  <a:schemeClr val="tx1"/>
                </a:solidFill>
              </a:rPr>
              <a:t>Breaking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down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welfare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state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 err="1">
                <a:solidFill>
                  <a:schemeClr val="tx1"/>
                </a:solidFill>
              </a:rPr>
              <a:t>Raise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individualism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 err="1">
                <a:solidFill>
                  <a:schemeClr val="tx1"/>
                </a:solidFill>
              </a:rPr>
              <a:t>Worry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about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expences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  <a:p>
            <a:r>
              <a:rPr lang="fi-FI" dirty="0">
                <a:solidFill>
                  <a:schemeClr val="tx1"/>
                </a:solidFill>
              </a:rPr>
              <a:t>Public </a:t>
            </a:r>
            <a:r>
              <a:rPr lang="fi-FI" dirty="0" err="1">
                <a:solidFill>
                  <a:schemeClr val="tx1"/>
                </a:solidFill>
              </a:rPr>
              <a:t>services</a:t>
            </a:r>
            <a:r>
              <a:rPr lang="fi-FI" dirty="0">
                <a:solidFill>
                  <a:schemeClr val="tx1"/>
                </a:solidFill>
              </a:rPr>
              <a:t> for </a:t>
            </a:r>
            <a:r>
              <a:rPr lang="fi-FI" dirty="0" err="1">
                <a:solidFill>
                  <a:schemeClr val="tx1"/>
                </a:solidFill>
              </a:rPr>
              <a:t>family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members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difficult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get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 Health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care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The role of adult family members - to support the person with SUDs</a:t>
            </a:r>
            <a:endParaRPr lang="fi-FI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Medicalization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stigmatization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family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members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?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treated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medication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when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mental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health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problems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emerge</a:t>
            </a:r>
            <a:endParaRPr lang="fi-FI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Family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members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not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getting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treatment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for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themselves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time</a:t>
            </a:r>
            <a:endParaRPr lang="fi-FI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NGOs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are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left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alone</a:t>
            </a:r>
            <a:endParaRPr lang="fi-FI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NGOs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provide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versatile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services</a:t>
            </a:r>
            <a:endParaRPr lang="fi-FI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NGOs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do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a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good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job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however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this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not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enough</a:t>
            </a:r>
            <a:endParaRPr lang="fi-FI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4F8E99-3DCA-4CBE-BA8E-D2E88E68A3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C956E1-0744-4010-998C-8228BA9DD2DA}" type="datetime1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3D9D44-392B-4C53-88E0-7E54240F0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Pitkänen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E71185-A10B-4B36-8A96-6D5BC08D3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DFE3F-6EE8-4120-86B3-1768599463CE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1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DA910-F193-4C0D-872E-5C6BC08E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71479"/>
            <a:ext cx="8433995" cy="897924"/>
          </a:xfrm>
        </p:spPr>
        <p:txBody>
          <a:bodyPr>
            <a:normAutofit fontScale="90000"/>
          </a:bodyPr>
          <a:lstStyle/>
          <a:p>
            <a:r>
              <a:rPr lang="fi-FI" sz="3600" dirty="0" err="1"/>
              <a:t>Measuring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burden</a:t>
            </a:r>
            <a:r>
              <a:rPr lang="fi-FI" sz="3600" dirty="0"/>
              <a:t> of </a:t>
            </a:r>
            <a:r>
              <a:rPr lang="fi-FI" sz="3600" dirty="0" err="1"/>
              <a:t>psychosocial</a:t>
            </a:r>
            <a:r>
              <a:rPr lang="fi-FI" sz="3600" dirty="0"/>
              <a:t> </a:t>
            </a:r>
            <a:r>
              <a:rPr lang="fi-FI" sz="3600" dirty="0" err="1"/>
              <a:t>difficulties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F7E682-062A-44CE-8B63-6B6196BB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91" y="1640882"/>
            <a:ext cx="10985834" cy="5259901"/>
          </a:xfrm>
        </p:spPr>
        <p:txBody>
          <a:bodyPr/>
          <a:lstStyle/>
          <a:p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research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based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questionnaire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24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questions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–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practical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to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use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clinical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practise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and in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research</a:t>
            </a:r>
            <a:endParaRPr lang="fi-FI" altLang="fi-FI" sz="1800" dirty="0">
              <a:solidFill>
                <a:schemeClr val="tx1"/>
              </a:solidFill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fi-FI" sz="1800" dirty="0" err="1">
                <a:solidFill>
                  <a:schemeClr val="tx1"/>
                </a:solidFill>
              </a:rPr>
              <a:t>Evaluates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the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range</a:t>
            </a:r>
            <a:r>
              <a:rPr lang="fi-FI" sz="1800" dirty="0">
                <a:solidFill>
                  <a:schemeClr val="tx1"/>
                </a:solidFill>
              </a:rPr>
              <a:t> and </a:t>
            </a:r>
            <a:r>
              <a:rPr lang="fi-FI" sz="1800" dirty="0" err="1">
                <a:solidFill>
                  <a:schemeClr val="tx1"/>
                </a:solidFill>
              </a:rPr>
              <a:t>severity</a:t>
            </a:r>
            <a:r>
              <a:rPr lang="fi-FI" sz="1800" dirty="0">
                <a:solidFill>
                  <a:schemeClr val="tx1"/>
                </a:solidFill>
              </a:rPr>
              <a:t> of </a:t>
            </a:r>
            <a:r>
              <a:rPr lang="fi-FI" sz="1800" dirty="0" err="1">
                <a:solidFill>
                  <a:schemeClr val="tx1"/>
                </a:solidFill>
              </a:rPr>
              <a:t>psychosocial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difficulties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affecting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daily</a:t>
            </a:r>
            <a:r>
              <a:rPr lang="fi-FI" sz="1800" dirty="0">
                <a:solidFill>
                  <a:schemeClr val="tx1"/>
                </a:solidFill>
              </a:rPr>
              <a:t> life </a:t>
            </a:r>
          </a:p>
          <a:p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Created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international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collaboration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(8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countries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by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experts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of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nine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neurological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or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psychiatric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disorders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A general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measure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that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can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be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used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different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contexts</a:t>
            </a:r>
            <a:endParaRPr lang="fi-FI" altLang="fi-FI" sz="1800" dirty="0">
              <a:solidFill>
                <a:schemeClr val="tx1"/>
              </a:solidFill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Linked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to International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Classification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of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Functioning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Disability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and Health (ICF) </a:t>
            </a:r>
            <a:r>
              <a:rPr lang="fi-FI" altLang="fi-FI" sz="1800" dirty="0" err="1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by</a:t>
            </a:r>
            <a:r>
              <a:rPr lang="fi-FI" altLang="fi-FI" sz="1800" dirty="0">
                <a:solidFill>
                  <a:schemeClr val="tx1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World Health Organization (WHO)</a:t>
            </a:r>
            <a:endParaRPr lang="fi-FI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800" b="1" dirty="0" err="1">
                <a:solidFill>
                  <a:schemeClr val="tx1"/>
                </a:solidFill>
              </a:rPr>
              <a:t>Information</a:t>
            </a:r>
            <a:r>
              <a:rPr lang="fi-FI" sz="1800" b="1" dirty="0">
                <a:solidFill>
                  <a:schemeClr val="tx1"/>
                </a:solidFill>
              </a:rPr>
              <a:t> and </a:t>
            </a:r>
            <a:r>
              <a:rPr lang="fi-FI" sz="1800" b="1" dirty="0" err="1">
                <a:solidFill>
                  <a:schemeClr val="tx1"/>
                </a:solidFill>
              </a:rPr>
              <a:t>the</a:t>
            </a:r>
            <a:r>
              <a:rPr lang="fi-FI" sz="1800" b="1" dirty="0">
                <a:solidFill>
                  <a:schemeClr val="tx1"/>
                </a:solidFill>
              </a:rPr>
              <a:t> </a:t>
            </a:r>
            <a:r>
              <a:rPr lang="fi-FI" sz="1800" b="1" dirty="0" err="1">
                <a:solidFill>
                  <a:schemeClr val="tx1"/>
                </a:solidFill>
              </a:rPr>
              <a:t>questionnaire</a:t>
            </a:r>
            <a:r>
              <a:rPr lang="fi-FI" sz="1800" b="1" dirty="0">
                <a:solidFill>
                  <a:schemeClr val="tx1"/>
                </a:solidFill>
              </a:rPr>
              <a:t> in English: </a:t>
            </a:r>
            <a:r>
              <a:rPr lang="fi-FI" sz="1800" dirty="0">
                <a:hlinkClick r:id="rId2"/>
              </a:rPr>
              <a:t>www.a-klinikka.fi/paradise24fin</a:t>
            </a:r>
            <a:endParaRPr lang="fi-FI" sz="1800" dirty="0"/>
          </a:p>
          <a:p>
            <a:pPr marL="0" indent="0">
              <a:buNone/>
            </a:pPr>
            <a:r>
              <a:rPr lang="fi-FI" sz="1800" b="1" dirty="0" err="1">
                <a:solidFill>
                  <a:schemeClr val="tx1"/>
                </a:solidFill>
              </a:rPr>
              <a:t>Recent</a:t>
            </a:r>
            <a:r>
              <a:rPr lang="fi-FI" sz="1800" b="1" dirty="0">
                <a:solidFill>
                  <a:schemeClr val="tx1"/>
                </a:solidFill>
              </a:rPr>
              <a:t> </a:t>
            </a:r>
            <a:r>
              <a:rPr lang="fi-FI" sz="1800" b="1" dirty="0" err="1">
                <a:solidFill>
                  <a:schemeClr val="tx1"/>
                </a:solidFill>
              </a:rPr>
              <a:t>publications</a:t>
            </a:r>
            <a:endParaRPr lang="fi-FI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100" dirty="0">
                <a:solidFill>
                  <a:srgbClr val="000000"/>
                </a:solidFill>
                <a:latin typeface="Roboto Slab"/>
              </a:rPr>
              <a:t>Pitkänen, T., Levola, J., de la Fuente, J. &amp; Cabello, M. (2018). 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Identifying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psychosocial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difficulties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of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inpatients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with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substance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use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disorders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: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evaluation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of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the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usefulness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of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the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PARADISE24 for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clinical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3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3"/>
              </a:rPr>
              <a:t>practise</a:t>
            </a:r>
            <a:r>
              <a:rPr lang="fi-FI" sz="1100" dirty="0">
                <a:solidFill>
                  <a:srgbClr val="000000"/>
                </a:solidFill>
                <a:latin typeface="Roboto Slab"/>
              </a:rPr>
              <a:t>. </a:t>
            </a:r>
            <a:r>
              <a:rPr lang="fi-FI" sz="1100" i="1" dirty="0" err="1">
                <a:solidFill>
                  <a:srgbClr val="000000"/>
                </a:solidFill>
                <a:latin typeface="Roboto Slab"/>
              </a:rPr>
              <a:t>Disability</a:t>
            </a:r>
            <a:r>
              <a:rPr lang="fi-FI" sz="1100" i="1" dirty="0">
                <a:solidFill>
                  <a:srgbClr val="000000"/>
                </a:solidFill>
                <a:latin typeface="Roboto Slab"/>
              </a:rPr>
              <a:t> and </a:t>
            </a:r>
            <a:r>
              <a:rPr lang="fi-FI" sz="1100" i="1" dirty="0" err="1">
                <a:solidFill>
                  <a:srgbClr val="000000"/>
                </a:solidFill>
                <a:latin typeface="Roboto Slab"/>
              </a:rPr>
              <a:t>Rehabilitation</a:t>
            </a:r>
            <a:r>
              <a:rPr lang="fi-FI" sz="1100" dirty="0">
                <a:solidFill>
                  <a:srgbClr val="000000"/>
                </a:solidFill>
                <a:latin typeface="Roboto Slab"/>
              </a:rPr>
              <a:t>. </a:t>
            </a:r>
            <a:r>
              <a:rPr lang="fi-FI" sz="1100" dirty="0" err="1">
                <a:solidFill>
                  <a:srgbClr val="000000"/>
                </a:solidFill>
                <a:latin typeface="Roboto Slab"/>
              </a:rPr>
              <a:t>Published</a:t>
            </a:r>
            <a:r>
              <a:rPr lang="fi-FI" sz="1100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fi-FI" sz="1100" dirty="0" err="1">
                <a:solidFill>
                  <a:srgbClr val="000000"/>
                </a:solidFill>
                <a:latin typeface="Roboto Slab"/>
              </a:rPr>
              <a:t>online</a:t>
            </a:r>
            <a:r>
              <a:rPr lang="fi-FI" sz="1100" dirty="0">
                <a:solidFill>
                  <a:srgbClr val="000000"/>
                </a:solidFill>
                <a:latin typeface="Roboto Slab"/>
              </a:rPr>
              <a:t> 5.9.2018.</a:t>
            </a:r>
          </a:p>
          <a:p>
            <a:pPr marL="0" indent="0">
              <a:buNone/>
            </a:pPr>
            <a:r>
              <a:rPr lang="fi-FI" sz="1100" dirty="0">
                <a:solidFill>
                  <a:srgbClr val="000000"/>
                </a:solidFill>
                <a:latin typeface="Roboto Slab"/>
              </a:rPr>
              <a:t>de la Fuente, J., Cabello, M., Levola, J., </a:t>
            </a:r>
            <a:r>
              <a:rPr lang="fi-FI" sz="1100" dirty="0" err="1">
                <a:solidFill>
                  <a:srgbClr val="000000"/>
                </a:solidFill>
                <a:latin typeface="Roboto Slab"/>
              </a:rPr>
              <a:t>Caballero</a:t>
            </a:r>
            <a:r>
              <a:rPr lang="fi-FI" sz="1100" dirty="0">
                <a:solidFill>
                  <a:srgbClr val="000000"/>
                </a:solidFill>
                <a:latin typeface="Roboto Slab"/>
              </a:rPr>
              <a:t> FF., </a:t>
            </a:r>
            <a:r>
              <a:rPr lang="fi-FI" sz="1100" dirty="0" err="1">
                <a:solidFill>
                  <a:srgbClr val="000000"/>
                </a:solidFill>
                <a:latin typeface="Roboto Slab"/>
              </a:rPr>
              <a:t>Ayuso-Mateos</a:t>
            </a:r>
            <a:r>
              <a:rPr lang="fi-FI" sz="1100" dirty="0">
                <a:solidFill>
                  <a:srgbClr val="000000"/>
                </a:solidFill>
                <a:latin typeface="Roboto Slab"/>
              </a:rPr>
              <a:t>, JL. &amp; Pitkänen, T (2018). 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Validity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of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the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PARADISE24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questionnaire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in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people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with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substance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use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disorders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: A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measure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to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assess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psychosocial</a:t>
            </a:r>
            <a:r>
              <a:rPr lang="fi-FI" sz="1100" dirty="0">
                <a:solidFill>
                  <a:srgbClr val="136FA8"/>
                </a:solidFill>
                <a:latin typeface="Roboto Slab"/>
                <a:hlinkClick r:id="rId4"/>
              </a:rPr>
              <a:t> </a:t>
            </a:r>
            <a:r>
              <a:rPr lang="fi-FI" sz="1100" dirty="0" err="1">
                <a:solidFill>
                  <a:srgbClr val="136FA8"/>
                </a:solidFill>
                <a:latin typeface="Roboto Slab"/>
                <a:hlinkClick r:id="rId4"/>
              </a:rPr>
              <a:t>difficulties</a:t>
            </a:r>
            <a:r>
              <a:rPr lang="fi-FI" sz="1100" dirty="0">
                <a:solidFill>
                  <a:srgbClr val="000000"/>
                </a:solidFill>
                <a:latin typeface="Roboto Slab"/>
              </a:rPr>
              <a:t>. </a:t>
            </a:r>
            <a:r>
              <a:rPr lang="fi-FI" sz="1100" i="1" dirty="0" err="1">
                <a:solidFill>
                  <a:srgbClr val="000000"/>
                </a:solidFill>
                <a:latin typeface="Roboto Slab"/>
              </a:rPr>
              <a:t>Drug</a:t>
            </a:r>
            <a:r>
              <a:rPr lang="fi-FI" sz="1100" i="1" dirty="0">
                <a:solidFill>
                  <a:srgbClr val="000000"/>
                </a:solidFill>
                <a:latin typeface="Roboto Slab"/>
              </a:rPr>
              <a:t> and </a:t>
            </a:r>
            <a:r>
              <a:rPr lang="fi-FI" sz="1100" i="1" dirty="0" err="1">
                <a:solidFill>
                  <a:srgbClr val="000000"/>
                </a:solidFill>
                <a:latin typeface="Roboto Slab"/>
              </a:rPr>
              <a:t>Alcohol</a:t>
            </a:r>
            <a:r>
              <a:rPr lang="fi-FI" sz="1100" i="1" dirty="0">
                <a:solidFill>
                  <a:srgbClr val="000000"/>
                </a:solidFill>
                <a:latin typeface="Roboto Slab"/>
              </a:rPr>
              <a:t> </a:t>
            </a:r>
            <a:r>
              <a:rPr lang="fi-FI" sz="1100" i="1" dirty="0" err="1">
                <a:solidFill>
                  <a:srgbClr val="000000"/>
                </a:solidFill>
                <a:latin typeface="Roboto Slab"/>
              </a:rPr>
              <a:t>Dependence</a:t>
            </a:r>
            <a:r>
              <a:rPr lang="fi-FI" sz="1100" dirty="0">
                <a:solidFill>
                  <a:srgbClr val="000000"/>
                </a:solidFill>
                <a:latin typeface="Roboto Slab"/>
              </a:rPr>
              <a:t> 187:66-71. 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4367BD-B875-4CE5-88D6-F60DA3A82C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C956E1-0744-4010-998C-8228BA9DD2DA}" type="datetime1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869342-D8E6-4756-A2CF-9D3AC3A39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Pitkänen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73C656-5054-479C-9CB8-311E5CCA5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DFE3F-6EE8-4120-86B3-1768599463CE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AF70D5F-2859-435D-81AB-649D45C22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58" y="0"/>
            <a:ext cx="3951642" cy="20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7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DED30D-09FF-4FDA-B0E8-F18B47EAED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C956E1-0744-4010-998C-8228BA9DD2DA}" type="datetime1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1300EA-39D5-4A9A-B838-D4DD75E47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Pitkänen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DFA21F-7532-4EFB-B51B-DBA1C0E84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DFE3F-6EE8-4120-86B3-1768599463CE}" type="slidenum">
              <a:rPr lang="fi-FI" smtClean="0"/>
              <a:pPr/>
              <a:t>6</a:t>
            </a:fld>
            <a:endParaRPr lang="fi-FI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BD8CCADD-A8BB-42E3-90CF-27B042EF5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63476"/>
              </p:ext>
            </p:extLst>
          </p:nvPr>
        </p:nvGraphicFramePr>
        <p:xfrm>
          <a:off x="247564" y="1876398"/>
          <a:ext cx="11743643" cy="406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9D495888-B41B-447E-89E4-3F9E758476C3}"/>
              </a:ext>
            </a:extLst>
          </p:cNvPr>
          <p:cNvSpPr/>
          <p:nvPr/>
        </p:nvSpPr>
        <p:spPr>
          <a:xfrm>
            <a:off x="423968" y="555705"/>
            <a:ext cx="1139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dirty="0" err="1"/>
              <a:t>Psychosocial</a:t>
            </a:r>
            <a:r>
              <a:rPr lang="fi-FI" dirty="0"/>
              <a:t> </a:t>
            </a:r>
            <a:r>
              <a:rPr lang="fi-FI" dirty="0" err="1"/>
              <a:t>difficulties</a:t>
            </a:r>
            <a:r>
              <a:rPr lang="fi-FI" dirty="0"/>
              <a:t> (PARADISE24fin) </a:t>
            </a:r>
            <a:r>
              <a:rPr lang="fi-FI" dirty="0" err="1"/>
              <a:t>mean</a:t>
            </a:r>
            <a:r>
              <a:rPr lang="fi-FI" dirty="0"/>
              <a:t>: 24 </a:t>
            </a:r>
            <a:r>
              <a:rPr lang="fi-FI" dirty="0" err="1"/>
              <a:t>questions</a:t>
            </a:r>
            <a:endParaRPr lang="fi-FI" dirty="0"/>
          </a:p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2000" dirty="0"/>
              <a:t>0 = no </a:t>
            </a:r>
            <a:r>
              <a:rPr lang="fi-FI" sz="2000" dirty="0" err="1"/>
              <a:t>difficulties</a:t>
            </a:r>
            <a:r>
              <a:rPr lang="fi-FI" sz="2000" dirty="0"/>
              <a:t>; 4 = </a:t>
            </a:r>
            <a:r>
              <a:rPr lang="fi-FI" sz="2000" dirty="0" err="1"/>
              <a:t>extreme</a:t>
            </a:r>
            <a:r>
              <a:rPr lang="fi-FI" sz="2000" dirty="0"/>
              <a:t> </a:t>
            </a:r>
            <a:r>
              <a:rPr lang="fi-FI" sz="2000" dirty="0" err="1"/>
              <a:t>difficulties</a:t>
            </a:r>
            <a:r>
              <a:rPr lang="fi-FI" sz="2000" dirty="0"/>
              <a:t>/</a:t>
            </a:r>
            <a:r>
              <a:rPr lang="fi-FI" sz="2000" dirty="0" err="1"/>
              <a:t>cannot</a:t>
            </a:r>
            <a:r>
              <a:rPr lang="fi-FI" sz="2000" dirty="0"/>
              <a:t> </a:t>
            </a:r>
            <a:r>
              <a:rPr lang="fi-FI" sz="2000" dirty="0" err="1"/>
              <a:t>do</a:t>
            </a:r>
            <a:endParaRPr lang="fi-FI" sz="2000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BB3A7DA1-6DCB-478E-BFE9-DB3B2F9CE555}"/>
              </a:ext>
            </a:extLst>
          </p:cNvPr>
          <p:cNvSpPr/>
          <p:nvPr/>
        </p:nvSpPr>
        <p:spPr>
          <a:xfrm>
            <a:off x="7444153" y="1876398"/>
            <a:ext cx="4547053" cy="406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E07598E-0941-4C33-84A6-0E67B2228D26}"/>
              </a:ext>
            </a:extLst>
          </p:cNvPr>
          <p:cNvSpPr txBox="1"/>
          <p:nvPr/>
        </p:nvSpPr>
        <p:spPr>
          <a:xfrm>
            <a:off x="8381248" y="3919980"/>
            <a:ext cx="2485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Mirka </a:t>
            </a:r>
            <a:r>
              <a:rPr lang="fi-FI" dirty="0" err="1"/>
              <a:t>Vainikka</a:t>
            </a:r>
            <a:r>
              <a:rPr lang="fi-FI" dirty="0"/>
              <a:t> and Mira Reponen</a:t>
            </a:r>
          </a:p>
          <a:p>
            <a:r>
              <a:rPr lang="fi-FI" dirty="0">
                <a:hlinkClick r:id="rId3"/>
              </a:rPr>
              <a:t>https://irtihuumeista.fi/</a:t>
            </a:r>
            <a:endParaRPr lang="fi-FI" dirty="0"/>
          </a:p>
        </p:txBody>
      </p:sp>
      <p:pic>
        <p:nvPicPr>
          <p:cNvPr id="11" name="image" descr="http://www.hahmo.fi/downloads/irtihuumeista/materiaalipankki/tuotantotiedostot/ih_rgb_vert_eng_S.png">
            <a:extLst>
              <a:ext uri="{FF2B5EF4-FFF2-40B4-BE49-F238E27FC236}">
                <a16:creationId xmlns:a16="http://schemas.microsoft.com/office/drawing/2014/main" id="{E9B7A36D-398F-46AA-8EB4-844209A7707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02" y="2403118"/>
            <a:ext cx="2409470" cy="1585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92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DED30D-09FF-4FDA-B0E8-F18B47EAED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C956E1-0744-4010-998C-8228BA9DD2DA}" type="datetime1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1300EA-39D5-4A9A-B838-D4DD75E47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Pitkänen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DFA21F-7532-4EFB-B51B-DBA1C0E84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DFE3F-6EE8-4120-86B3-1768599463CE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BD8CCADD-A8BB-42E3-90CF-27B042EF5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860366"/>
              </p:ext>
            </p:extLst>
          </p:nvPr>
        </p:nvGraphicFramePr>
        <p:xfrm>
          <a:off x="247564" y="1876398"/>
          <a:ext cx="11743643" cy="406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9D495888-B41B-447E-89E4-3F9E758476C3}"/>
              </a:ext>
            </a:extLst>
          </p:cNvPr>
          <p:cNvSpPr/>
          <p:nvPr/>
        </p:nvSpPr>
        <p:spPr>
          <a:xfrm>
            <a:off x="423968" y="555705"/>
            <a:ext cx="1139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dirty="0" err="1"/>
              <a:t>Psychosocial</a:t>
            </a:r>
            <a:r>
              <a:rPr lang="fi-FI" dirty="0"/>
              <a:t> </a:t>
            </a:r>
            <a:r>
              <a:rPr lang="fi-FI" dirty="0" err="1"/>
              <a:t>difficulties</a:t>
            </a:r>
            <a:r>
              <a:rPr lang="fi-FI" dirty="0"/>
              <a:t> (PARADISE24fin) </a:t>
            </a:r>
            <a:r>
              <a:rPr lang="fi-FI" dirty="0" err="1"/>
              <a:t>mean</a:t>
            </a:r>
            <a:r>
              <a:rPr lang="fi-FI" dirty="0"/>
              <a:t>: 24 </a:t>
            </a:r>
            <a:r>
              <a:rPr lang="fi-FI" dirty="0" err="1"/>
              <a:t>questions</a:t>
            </a:r>
            <a:endParaRPr lang="fi-FI" dirty="0"/>
          </a:p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2000" dirty="0"/>
              <a:t>0 = no </a:t>
            </a:r>
            <a:r>
              <a:rPr lang="fi-FI" sz="2000" dirty="0" err="1"/>
              <a:t>difficulties</a:t>
            </a:r>
            <a:r>
              <a:rPr lang="fi-FI" sz="2000" dirty="0"/>
              <a:t>; 4 = </a:t>
            </a:r>
            <a:r>
              <a:rPr lang="fi-FI" sz="2000" dirty="0" err="1"/>
              <a:t>extreme</a:t>
            </a:r>
            <a:r>
              <a:rPr lang="fi-FI" sz="2000" dirty="0"/>
              <a:t> </a:t>
            </a:r>
            <a:r>
              <a:rPr lang="fi-FI" sz="2000" dirty="0" err="1"/>
              <a:t>difficulties</a:t>
            </a:r>
            <a:r>
              <a:rPr lang="fi-FI" sz="2000" dirty="0"/>
              <a:t>/</a:t>
            </a:r>
            <a:r>
              <a:rPr lang="fi-FI" sz="2000" dirty="0" err="1"/>
              <a:t>cannot</a:t>
            </a:r>
            <a:r>
              <a:rPr lang="fi-FI" sz="2000" dirty="0"/>
              <a:t> </a:t>
            </a:r>
            <a:r>
              <a:rPr lang="fi-FI" sz="2000" dirty="0" err="1"/>
              <a:t>do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82905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3D60B4-6F27-4CA1-8D66-B7EED7FC00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C956E1-0744-4010-998C-8228BA9DD2DA}" type="datetime1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F82F06-3D69-44D0-B323-C9FEE7EB0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Pitkänen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7CF73B-2CF8-4E33-B095-4E00D488F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DFE3F-6EE8-4120-86B3-1768599463CE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E34302AC-06A9-4863-AA2F-0E83A8DBF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69799"/>
              </p:ext>
            </p:extLst>
          </p:nvPr>
        </p:nvGraphicFramePr>
        <p:xfrm>
          <a:off x="225911" y="242634"/>
          <a:ext cx="11865684" cy="618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lipsi 1">
            <a:extLst>
              <a:ext uri="{FF2B5EF4-FFF2-40B4-BE49-F238E27FC236}">
                <a16:creationId xmlns:a16="http://schemas.microsoft.com/office/drawing/2014/main" id="{6D76A0D4-60CF-4267-83FD-143AE0BF1906}"/>
              </a:ext>
            </a:extLst>
          </p:cNvPr>
          <p:cNvSpPr/>
          <p:nvPr/>
        </p:nvSpPr>
        <p:spPr>
          <a:xfrm>
            <a:off x="8499231" y="1969478"/>
            <a:ext cx="949569" cy="11136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37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54CC75-73D1-4764-B7DA-21E484D8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tx1"/>
                </a:solidFill>
              </a:rPr>
              <a:t>Conclusions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FCF51D-7FFB-4585-B2E1-42BFD45F0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1068"/>
            <a:ext cx="10985834" cy="3022899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Family </a:t>
            </a:r>
            <a:r>
              <a:rPr lang="fi-FI" dirty="0" err="1">
                <a:solidFill>
                  <a:schemeClr val="tx1"/>
                </a:solidFill>
              </a:rPr>
              <a:t>members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experience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psychosocial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difficulties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especially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emotional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difficulties</a:t>
            </a:r>
            <a:r>
              <a:rPr lang="fi-FI" dirty="0">
                <a:solidFill>
                  <a:schemeClr val="tx1"/>
                </a:solidFill>
              </a:rPr>
              <a:t>, pain and </a:t>
            </a:r>
            <a:r>
              <a:rPr lang="fi-FI" dirty="0" err="1">
                <a:solidFill>
                  <a:schemeClr val="tx1"/>
                </a:solidFill>
              </a:rPr>
              <a:t>problems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with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sleep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know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that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family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members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need</a:t>
            </a:r>
            <a:r>
              <a:rPr lang="fi-FI" dirty="0">
                <a:solidFill>
                  <a:schemeClr val="tx1"/>
                </a:solidFill>
              </a:rPr>
              <a:t> help and </a:t>
            </a:r>
            <a:r>
              <a:rPr lang="fi-FI" dirty="0" err="1">
                <a:solidFill>
                  <a:schemeClr val="tx1"/>
                </a:solidFill>
              </a:rPr>
              <a:t>support</a:t>
            </a:r>
            <a:r>
              <a:rPr lang="fi-FI" dirty="0">
                <a:solidFill>
                  <a:schemeClr val="tx1"/>
                </a:solidFill>
              </a:rPr>
              <a:t> for </a:t>
            </a:r>
            <a:r>
              <a:rPr lang="fi-FI" dirty="0" err="1">
                <a:solidFill>
                  <a:schemeClr val="tx1"/>
                </a:solidFill>
              </a:rPr>
              <a:t>their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own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wellbeing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need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work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increase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awareness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this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need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among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politicians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service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producers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family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members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themselves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hope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that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will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find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funding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translate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5-step </a:t>
            </a:r>
            <a:r>
              <a:rPr lang="fi-FI" dirty="0" err="1">
                <a:solidFill>
                  <a:schemeClr val="tx1"/>
                </a:solidFill>
              </a:rPr>
              <a:t>method</a:t>
            </a:r>
            <a:r>
              <a:rPr lang="fi-FI" dirty="0">
                <a:solidFill>
                  <a:schemeClr val="tx1"/>
                </a:solidFill>
              </a:rPr>
              <a:t> in </a:t>
            </a:r>
            <a:r>
              <a:rPr lang="fi-FI" dirty="0" err="1">
                <a:solidFill>
                  <a:schemeClr val="tx1"/>
                </a:solidFill>
              </a:rPr>
              <a:t>Finnish</a:t>
            </a:r>
            <a:r>
              <a:rPr lang="fi-FI" dirty="0">
                <a:solidFill>
                  <a:schemeClr val="tx1"/>
                </a:solidFill>
              </a:rPr>
              <a:t> and to </a:t>
            </a:r>
            <a:r>
              <a:rPr lang="fi-FI" dirty="0" err="1">
                <a:solidFill>
                  <a:schemeClr val="tx1"/>
                </a:solidFill>
              </a:rPr>
              <a:t>arrange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first</a:t>
            </a:r>
            <a:r>
              <a:rPr lang="fi-FI" dirty="0">
                <a:solidFill>
                  <a:schemeClr val="tx1"/>
                </a:solidFill>
              </a:rPr>
              <a:t> 5-step </a:t>
            </a:r>
            <a:r>
              <a:rPr lang="fi-FI" dirty="0" err="1">
                <a:solidFill>
                  <a:schemeClr val="tx1"/>
                </a:solidFill>
              </a:rPr>
              <a:t>training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err="1">
                <a:solidFill>
                  <a:schemeClr val="tx1"/>
                </a:solidFill>
              </a:rPr>
              <a:t>Meanwhile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do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what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can</a:t>
            </a:r>
            <a:r>
              <a:rPr lang="fi-FI" dirty="0">
                <a:solidFill>
                  <a:schemeClr val="tx1"/>
                </a:solidFill>
              </a:rPr>
              <a:t>. </a:t>
            </a:r>
            <a:r>
              <a:rPr lang="fi-FI" dirty="0" err="1">
                <a:solidFill>
                  <a:schemeClr val="tx1"/>
                </a:solidFill>
              </a:rPr>
              <a:t>Several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NGOs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doing</a:t>
            </a:r>
            <a:r>
              <a:rPr lang="fi-FI" dirty="0">
                <a:solidFill>
                  <a:schemeClr val="tx1"/>
                </a:solidFill>
              </a:rPr>
              <a:t> a </a:t>
            </a:r>
            <a:r>
              <a:rPr lang="fi-FI" dirty="0" err="1">
                <a:solidFill>
                  <a:schemeClr val="tx1"/>
                </a:solidFill>
              </a:rPr>
              <a:t>very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good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job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78689F-2C04-4F36-BD27-EC39D1FCC6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C956E1-0744-4010-998C-8228BA9DD2DA}" type="datetime1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40D87A-9038-43C1-8992-FC031E92F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Pitkänen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Pitkänen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844A76-4A17-4E44-8302-9F6B5F514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DFE3F-6EE8-4120-86B3-1768599463CE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E0E5871-0C14-4EA6-9CB5-4495A2705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11" y="4415720"/>
            <a:ext cx="1775012" cy="177501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7F7E58B-4320-425F-BB93-1A5F4C662321}"/>
              </a:ext>
            </a:extLst>
          </p:cNvPr>
          <p:cNvSpPr txBox="1"/>
          <p:nvPr/>
        </p:nvSpPr>
        <p:spPr>
          <a:xfrm>
            <a:off x="628650" y="4953557"/>
            <a:ext cx="915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My </a:t>
            </a:r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aims</a:t>
            </a:r>
            <a:r>
              <a:rPr lang="fi-FI" dirty="0"/>
              <a:t> to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awareness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difficulties</a:t>
            </a:r>
            <a:r>
              <a:rPr lang="fi-FI" dirty="0"/>
              <a:t> and </a:t>
            </a:r>
            <a:r>
              <a:rPr lang="fi-FI" dirty="0" err="1"/>
              <a:t>problems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experience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daily</a:t>
            </a:r>
            <a:r>
              <a:rPr lang="fi-FI" dirty="0"/>
              <a:t> life, and to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overcome</a:t>
            </a:r>
            <a:r>
              <a:rPr lang="fi-FI" dirty="0"/>
              <a:t> and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suffering</a:t>
            </a:r>
            <a:r>
              <a:rPr lang="fi-FI" dirty="0"/>
              <a:t>.</a:t>
            </a:r>
          </a:p>
          <a:p>
            <a:r>
              <a:rPr lang="fi-FI" dirty="0" err="1"/>
              <a:t>We</a:t>
            </a:r>
            <a:r>
              <a:rPr lang="fi-FI" dirty="0"/>
              <a:t> help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kinds</a:t>
            </a:r>
            <a:r>
              <a:rPr lang="fi-FI" dirty="0"/>
              <a:t> of </a:t>
            </a:r>
            <a:r>
              <a:rPr lang="fi-FI" dirty="0" err="1"/>
              <a:t>NGOs</a:t>
            </a:r>
            <a:r>
              <a:rPr lang="fi-FI" dirty="0"/>
              <a:t> to </a:t>
            </a:r>
            <a:r>
              <a:rPr lang="fi-FI" dirty="0" err="1"/>
              <a:t>collect</a:t>
            </a:r>
            <a:r>
              <a:rPr lang="fi-FI" dirty="0"/>
              <a:t> data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functioning</a:t>
            </a:r>
            <a:r>
              <a:rPr lang="fi-FI" dirty="0"/>
              <a:t>, </a:t>
            </a:r>
            <a:r>
              <a:rPr lang="fi-FI" dirty="0" err="1"/>
              <a:t>wellbeing</a:t>
            </a:r>
            <a:r>
              <a:rPr lang="fi-FI" dirty="0"/>
              <a:t> and feedback, and to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collected</a:t>
            </a:r>
            <a:r>
              <a:rPr lang="fi-FI" dirty="0"/>
              <a:t> data for </a:t>
            </a:r>
            <a:r>
              <a:rPr lang="fi-FI" dirty="0" err="1"/>
              <a:t>developing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06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rjen-toimintakyky-col">
      <a:dk1>
        <a:sysClr val="windowText" lastClr="000000"/>
      </a:dk1>
      <a:lt1>
        <a:sysClr val="window" lastClr="FFFFFF"/>
      </a:lt1>
      <a:dk2>
        <a:srgbClr val="646464"/>
      </a:dk2>
      <a:lt2>
        <a:srgbClr val="E7E6E6"/>
      </a:lt2>
      <a:accent1>
        <a:srgbClr val="501269"/>
      </a:accent1>
      <a:accent2>
        <a:srgbClr val="E3257D"/>
      </a:accent2>
      <a:accent3>
        <a:srgbClr val="24A9AA"/>
      </a:accent3>
      <a:accent4>
        <a:srgbClr val="FBC43D"/>
      </a:accent4>
      <a:accent5>
        <a:srgbClr val="646464"/>
      </a:accent5>
      <a:accent6>
        <a:srgbClr val="323232"/>
      </a:accent6>
      <a:hlink>
        <a:srgbClr val="48A1FA"/>
      </a:hlink>
      <a:folHlink>
        <a:srgbClr val="0231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PA_template">
  <a:themeElements>
    <a:clrScheme name="MIPA 1">
      <a:dk1>
        <a:sysClr val="windowText" lastClr="000000"/>
      </a:dk1>
      <a:lt1>
        <a:sysClr val="window" lastClr="FFFFFF"/>
      </a:lt1>
      <a:dk2>
        <a:srgbClr val="147BBE"/>
      </a:dk2>
      <a:lt2>
        <a:srgbClr val="BEC0CB"/>
      </a:lt2>
      <a:accent1>
        <a:srgbClr val="147BBE"/>
      </a:accent1>
      <a:accent2>
        <a:srgbClr val="1EA733"/>
      </a:accent2>
      <a:accent3>
        <a:srgbClr val="FD991C"/>
      </a:accent3>
      <a:accent4>
        <a:srgbClr val="FB4E1D"/>
      </a:accent4>
      <a:accent5>
        <a:srgbClr val="FA0007"/>
      </a:accent5>
      <a:accent6>
        <a:srgbClr val="7F0E7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IPA_template">
  <a:themeElements>
    <a:clrScheme name="MIPA 1">
      <a:dk1>
        <a:sysClr val="windowText" lastClr="000000"/>
      </a:dk1>
      <a:lt1>
        <a:sysClr val="window" lastClr="FFFFFF"/>
      </a:lt1>
      <a:dk2>
        <a:srgbClr val="147BBE"/>
      </a:dk2>
      <a:lt2>
        <a:srgbClr val="BEC0CB"/>
      </a:lt2>
      <a:accent1>
        <a:srgbClr val="147BBE"/>
      </a:accent1>
      <a:accent2>
        <a:srgbClr val="1EA733"/>
      </a:accent2>
      <a:accent3>
        <a:srgbClr val="FD991C"/>
      </a:accent3>
      <a:accent4>
        <a:srgbClr val="FB4E1D"/>
      </a:accent4>
      <a:accent5>
        <a:srgbClr val="FA0007"/>
      </a:accent5>
      <a:accent6>
        <a:srgbClr val="7F0E7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F9C935B3018545AE927E45CB5BF20F" ma:contentTypeVersion="5" ma:contentTypeDescription="Create a new document." ma:contentTypeScope="" ma:versionID="3f97ac114715353223c8d895511a9dc8">
  <xsd:schema xmlns:xsd="http://www.w3.org/2001/XMLSchema" xmlns:xs="http://www.w3.org/2001/XMLSchema" xmlns:p="http://schemas.microsoft.com/office/2006/metadata/properties" xmlns:ns2="c17a9f97-6600-4e65-95e4-4e57c7f75277" targetNamespace="http://schemas.microsoft.com/office/2006/metadata/properties" ma:root="true" ma:fieldsID="110d4eafd96be8d0b700a30f2e8e72ef" ns2:_="">
    <xsd:import namespace="c17a9f97-6600-4e65-95e4-4e57c7f75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9f97-6600-4e65-95e4-4e57c7f75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BD0DD3-681E-42CB-A894-3CA53D02F0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0C9F0D-F603-47E6-8B7E-C1CA3FF33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a9f97-6600-4e65-95e4-4e57c7f75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9459EA-9748-4134-9FFD-B8CAEA16219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c17a9f97-6600-4e65-95e4-4e57c7f75277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1285</Words>
  <Application>Microsoft Office PowerPoint</Application>
  <PresentationFormat>Laajakuva</PresentationFormat>
  <Paragraphs>512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20</vt:i4>
      </vt:variant>
    </vt:vector>
  </HeadingPairs>
  <TitlesOfParts>
    <vt:vector size="29" baseType="lpstr">
      <vt:lpstr>Arial</vt:lpstr>
      <vt:lpstr>Calibri</vt:lpstr>
      <vt:lpstr>Roboto Slab</vt:lpstr>
      <vt:lpstr>Trebuchet MS</vt:lpstr>
      <vt:lpstr>Wingdings</vt:lpstr>
      <vt:lpstr>Office-teema</vt:lpstr>
      <vt:lpstr>MIPA_template</vt:lpstr>
      <vt:lpstr>1_MIPA_template</vt:lpstr>
      <vt:lpstr>1_Oletusrakenne</vt:lpstr>
      <vt:lpstr>Psychosocial wellbeing of family members reached by NGOs in the field of addictions   </vt:lpstr>
      <vt:lpstr>The Finnish legislation takes into account the family members and close others </vt:lpstr>
      <vt:lpstr>We had services for family members</vt:lpstr>
      <vt:lpstr>Current situation??</vt:lpstr>
      <vt:lpstr>Measuring the burden of psychosocial difficulties</vt:lpstr>
      <vt:lpstr>PowerPoint-esitys</vt:lpstr>
      <vt:lpstr>PowerPoint-esitys</vt:lpstr>
      <vt:lpstr>PowerPoint-esitys</vt:lpstr>
      <vt:lpstr>Conclusions</vt:lpstr>
      <vt:lpstr>Thank you!  The following slides include additional background material</vt:lpstr>
      <vt:lpstr>Non-Governamental Organizations (NGO) in Finland</vt:lpstr>
      <vt:lpstr>A-Clinic Foundation</vt:lpstr>
      <vt:lpstr>MIPA 2015 - 2018</vt:lpstr>
      <vt:lpstr>Three groups  </vt:lpstr>
      <vt:lpstr>Three groups of people at the NGOs</vt:lpstr>
      <vt:lpstr>Differences between the three groups: own problems, family, other</vt:lpstr>
      <vt:lpstr>Life-situation; group means;  scale: 4=very bad situation; 10=excellent</vt:lpstr>
      <vt:lpstr>Experienced change after coming to the NGO Current situtation – starting situation using the scale from 4 bad to 10 excellent</vt:lpstr>
      <vt:lpstr>Conclusions</vt:lpstr>
      <vt:lpstr>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ARJEN TOIMINTAKYKY Muutosten seuraaminen järjestötoimintaan osallistumisen aikana</dc:title>
  <dc:creator>Tuuli Pitkänen</dc:creator>
  <cp:lastModifiedBy>Tuuli Pitkänen</cp:lastModifiedBy>
  <cp:revision>80</cp:revision>
  <cp:lastPrinted>2018-10-26T16:00:51Z</cp:lastPrinted>
  <dcterms:modified xsi:type="dcterms:W3CDTF">2018-11-02T08:04:12Z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0x010100A9F9C935B3018545AE927E45CB5BF20F</vt:lpwstr>
  </property>
</Properties>
</file>