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67" r:id="rId2"/>
    <p:sldMasterId id="2147483652" r:id="rId3"/>
    <p:sldMasterId id="2147483680" r:id="rId4"/>
  </p:sldMasterIdLst>
  <p:notesMasterIdLst>
    <p:notesMasterId r:id="rId41"/>
  </p:notesMasterIdLst>
  <p:sldIdLst>
    <p:sldId id="256" r:id="rId5"/>
    <p:sldId id="352" r:id="rId6"/>
    <p:sldId id="373" r:id="rId7"/>
    <p:sldId id="374" r:id="rId8"/>
    <p:sldId id="375" r:id="rId9"/>
    <p:sldId id="376" r:id="rId10"/>
    <p:sldId id="356" r:id="rId11"/>
    <p:sldId id="360" r:id="rId12"/>
    <p:sldId id="351" r:id="rId13"/>
    <p:sldId id="386" r:id="rId14"/>
    <p:sldId id="393" r:id="rId15"/>
    <p:sldId id="273" r:id="rId16"/>
    <p:sldId id="347" r:id="rId17"/>
    <p:sldId id="272" r:id="rId18"/>
    <p:sldId id="306" r:id="rId19"/>
    <p:sldId id="315" r:id="rId20"/>
    <p:sldId id="349" r:id="rId21"/>
    <p:sldId id="343" r:id="rId22"/>
    <p:sldId id="344" r:id="rId23"/>
    <p:sldId id="321" r:id="rId24"/>
    <p:sldId id="314" r:id="rId25"/>
    <p:sldId id="318" r:id="rId26"/>
    <p:sldId id="319" r:id="rId27"/>
    <p:sldId id="320" r:id="rId28"/>
    <p:sldId id="327" r:id="rId29"/>
    <p:sldId id="325" r:id="rId30"/>
    <p:sldId id="326" r:id="rId31"/>
    <p:sldId id="363" r:id="rId32"/>
    <p:sldId id="387" r:id="rId33"/>
    <p:sldId id="388" r:id="rId34"/>
    <p:sldId id="389" r:id="rId35"/>
    <p:sldId id="390" r:id="rId36"/>
    <p:sldId id="392" r:id="rId37"/>
    <p:sldId id="391" r:id="rId38"/>
    <p:sldId id="257" r:id="rId39"/>
    <p:sldId id="294" r:id="rId4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005C"/>
    <a:srgbClr val="E2CA9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34"/>
    <p:restoredTop sz="80669" autoAdjust="0"/>
  </p:normalViewPr>
  <p:slideViewPr>
    <p:cSldViewPr snapToGrid="0" snapToObjects="1" showGuides="1">
      <p:cViewPr varScale="1">
        <p:scale>
          <a:sx n="115" d="100"/>
          <a:sy n="115" d="100"/>
        </p:scale>
        <p:origin x="1356" y="96"/>
      </p:cViewPr>
      <p:guideLst>
        <p:guide orient="horz" pos="1620"/>
        <p:guide pos="28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rielle Jacques" userId="ed533b2c-9142-4622-93ed-5fe9d65e699e" providerId="ADAL" clId="{8722FA7D-D06D-4A5A-8BC2-2732D56A5C52}"/>
    <pc:docChg chg="undo redo custSel addSld delSld modSld sldOrd">
      <pc:chgData name="Debrielle Jacques" userId="ed533b2c-9142-4622-93ed-5fe9d65e699e" providerId="ADAL" clId="{8722FA7D-D06D-4A5A-8BC2-2732D56A5C52}" dt="2026-09-15T17:38:16.705" v="14050" actId="20577"/>
      <pc:docMkLst>
        <pc:docMk/>
      </pc:docMkLst>
      <pc:sldChg chg="del">
        <pc:chgData name="Debrielle Jacques" userId="ed533b2c-9142-4622-93ed-5fe9d65e699e" providerId="ADAL" clId="{8722FA7D-D06D-4A5A-8BC2-2732D56A5C52}" dt="2026-09-14T17:04:57.113" v="1" actId="2696"/>
        <pc:sldMkLst>
          <pc:docMk/>
          <pc:sldMk cId="2038487471" sldId="256"/>
        </pc:sldMkLst>
      </pc:sldChg>
      <pc:sldChg chg="addSp modSp new mod">
        <pc:chgData name="Debrielle Jacques" userId="ed533b2c-9142-4622-93ed-5fe9d65e699e" providerId="ADAL" clId="{8722FA7D-D06D-4A5A-8BC2-2732D56A5C52}" dt="2026-09-14T20:53:17.053" v="286" actId="1076"/>
        <pc:sldMkLst>
          <pc:docMk/>
          <pc:sldMk cId="3838963689" sldId="256"/>
        </pc:sldMkLst>
        <pc:spChg chg="mod">
          <ac:chgData name="Debrielle Jacques" userId="ed533b2c-9142-4622-93ed-5fe9d65e699e" providerId="ADAL" clId="{8722FA7D-D06D-4A5A-8BC2-2732D56A5C52}" dt="2026-09-14T20:52:13.310" v="170" actId="255"/>
          <ac:spMkLst>
            <pc:docMk/>
            <pc:sldMk cId="3838963689" sldId="256"/>
            <ac:spMk id="2" creationId="{59D2C117-E3B2-4B6A-AAF6-9486E292017F}"/>
          </ac:spMkLst>
        </pc:spChg>
        <pc:spChg chg="add mod">
          <ac:chgData name="Debrielle Jacques" userId="ed533b2c-9142-4622-93ed-5fe9d65e699e" providerId="ADAL" clId="{8722FA7D-D06D-4A5A-8BC2-2732D56A5C52}" dt="2026-09-14T20:53:17.053" v="286" actId="1076"/>
          <ac:spMkLst>
            <pc:docMk/>
            <pc:sldMk cId="3838963689" sldId="256"/>
            <ac:spMk id="3" creationId="{C59F6960-DF68-4873-A74B-A575D5B736AE}"/>
          </ac:spMkLst>
        </pc:spChg>
      </pc:sldChg>
      <pc:sldChg chg="del">
        <pc:chgData name="Debrielle Jacques" userId="ed533b2c-9142-4622-93ed-5fe9d65e699e" providerId="ADAL" clId="{8722FA7D-D06D-4A5A-8BC2-2732D56A5C52}" dt="2026-09-14T17:04:52.485" v="0" actId="2696"/>
        <pc:sldMkLst>
          <pc:docMk/>
          <pc:sldMk cId="398981719" sldId="257"/>
        </pc:sldMkLst>
      </pc:sldChg>
      <pc:sldChg chg="new del">
        <pc:chgData name="Debrielle Jacques" userId="ed533b2c-9142-4622-93ed-5fe9d65e699e" providerId="ADAL" clId="{8722FA7D-D06D-4A5A-8BC2-2732D56A5C52}" dt="2026-09-14T20:59:34.511" v="290" actId="2696"/>
        <pc:sldMkLst>
          <pc:docMk/>
          <pc:sldMk cId="2822279102" sldId="257"/>
        </pc:sldMkLst>
      </pc:sldChg>
      <pc:sldChg chg="addSp delSp modSp add del mod modNotesTx">
        <pc:chgData name="Debrielle Jacques" userId="ed533b2c-9142-4622-93ed-5fe9d65e699e" providerId="ADAL" clId="{8722FA7D-D06D-4A5A-8BC2-2732D56A5C52}" dt="2026-09-15T00:38:01.729" v="13363" actId="20577"/>
        <pc:sldMkLst>
          <pc:docMk/>
          <pc:sldMk cId="3032804867" sldId="257"/>
        </pc:sldMkLst>
        <pc:spChg chg="mod">
          <ac:chgData name="Debrielle Jacques" userId="ed533b2c-9142-4622-93ed-5fe9d65e699e" providerId="ADAL" clId="{8722FA7D-D06D-4A5A-8BC2-2732D56A5C52}" dt="2026-09-14T22:27:23.391" v="8597" actId="20577"/>
          <ac:spMkLst>
            <pc:docMk/>
            <pc:sldMk cId="3032804867" sldId="257"/>
            <ac:spMk id="11" creationId="{A434C795-9907-420E-9E63-7E72B2479686}"/>
          </ac:spMkLst>
        </pc:spChg>
        <pc:spChg chg="mod">
          <ac:chgData name="Debrielle Jacques" userId="ed533b2c-9142-4622-93ed-5fe9d65e699e" providerId="ADAL" clId="{8722FA7D-D06D-4A5A-8BC2-2732D56A5C52}" dt="2026-09-14T22:28:01.208" v="8658" actId="20577"/>
          <ac:spMkLst>
            <pc:docMk/>
            <pc:sldMk cId="3032804867" sldId="257"/>
            <ac:spMk id="12" creationId="{1CEEB68D-2A40-46C9-83E0-6834A8356ED3}"/>
          </ac:spMkLst>
        </pc:spChg>
        <pc:picChg chg="mod">
          <ac:chgData name="Debrielle Jacques" userId="ed533b2c-9142-4622-93ed-5fe9d65e699e" providerId="ADAL" clId="{8722FA7D-D06D-4A5A-8BC2-2732D56A5C52}" dt="2026-09-14T22:27:08.536" v="8568" actId="1076"/>
          <ac:picMkLst>
            <pc:docMk/>
            <pc:sldMk cId="3032804867" sldId="257"/>
            <ac:picMk id="6" creationId="{AF513294-3A9F-49B0-AA63-5DB2CC0B40BE}"/>
          </ac:picMkLst>
        </pc:picChg>
        <pc:picChg chg="mod">
          <ac:chgData name="Debrielle Jacques" userId="ed533b2c-9142-4622-93ed-5fe9d65e699e" providerId="ADAL" clId="{8722FA7D-D06D-4A5A-8BC2-2732D56A5C52}" dt="2026-09-14T22:27:02.857" v="8566" actId="1076"/>
          <ac:picMkLst>
            <pc:docMk/>
            <pc:sldMk cId="3032804867" sldId="257"/>
            <ac:picMk id="8" creationId="{0FAB3F84-1C84-4755-B408-D3D5A5D95E65}"/>
          </ac:picMkLst>
        </pc:picChg>
        <pc:picChg chg="del">
          <ac:chgData name="Debrielle Jacques" userId="ed533b2c-9142-4622-93ed-5fe9d65e699e" providerId="ADAL" clId="{8722FA7D-D06D-4A5A-8BC2-2732D56A5C52}" dt="2026-09-14T22:26:57.299" v="8565" actId="478"/>
          <ac:picMkLst>
            <pc:docMk/>
            <pc:sldMk cId="3032804867" sldId="257"/>
            <ac:picMk id="14" creationId="{494F9F4C-7848-4B62-A726-84A600BE8EC9}"/>
          </ac:picMkLst>
        </pc:picChg>
        <pc:picChg chg="add mod">
          <ac:chgData name="Debrielle Jacques" userId="ed533b2c-9142-4622-93ed-5fe9d65e699e" providerId="ADAL" clId="{8722FA7D-D06D-4A5A-8BC2-2732D56A5C52}" dt="2026-09-14T22:27:06.252" v="8567" actId="1076"/>
          <ac:picMkLst>
            <pc:docMk/>
            <pc:sldMk cId="3032804867" sldId="257"/>
            <ac:picMk id="1026" creationId="{D7BF9524-685B-45E8-8DBE-CC1DEC51E8F3}"/>
          </ac:picMkLst>
        </pc:picChg>
      </pc:sldChg>
      <pc:sldChg chg="del">
        <pc:chgData name="Debrielle Jacques" userId="ed533b2c-9142-4622-93ed-5fe9d65e699e" providerId="ADAL" clId="{8722FA7D-D06D-4A5A-8BC2-2732D56A5C52}" dt="2026-09-14T17:04:52.485" v="0" actId="2696"/>
        <pc:sldMkLst>
          <pc:docMk/>
          <pc:sldMk cId="922755715" sldId="258"/>
        </pc:sldMkLst>
      </pc:sldChg>
      <pc:sldChg chg="del">
        <pc:chgData name="Debrielle Jacques" userId="ed533b2c-9142-4622-93ed-5fe9d65e699e" providerId="ADAL" clId="{8722FA7D-D06D-4A5A-8BC2-2732D56A5C52}" dt="2026-09-14T17:04:52.485" v="0" actId="2696"/>
        <pc:sldMkLst>
          <pc:docMk/>
          <pc:sldMk cId="1605385520" sldId="259"/>
        </pc:sldMkLst>
      </pc:sldChg>
      <pc:sldChg chg="add modNotesTx">
        <pc:chgData name="Debrielle Jacques" userId="ed533b2c-9142-4622-93ed-5fe9d65e699e" providerId="ADAL" clId="{8722FA7D-D06D-4A5A-8BC2-2732D56A5C52}" dt="2026-09-14T22:44:01.233" v="11191" actId="20577"/>
        <pc:sldMkLst>
          <pc:docMk/>
          <pc:sldMk cId="3869590206" sldId="272"/>
        </pc:sldMkLst>
      </pc:sldChg>
      <pc:sldChg chg="add modNotesTx">
        <pc:chgData name="Debrielle Jacques" userId="ed533b2c-9142-4622-93ed-5fe9d65e699e" providerId="ADAL" clId="{8722FA7D-D06D-4A5A-8BC2-2732D56A5C52}" dt="2026-09-14T22:42:42.463" v="10808" actId="20577"/>
        <pc:sldMkLst>
          <pc:docMk/>
          <pc:sldMk cId="1130665574" sldId="273"/>
        </pc:sldMkLst>
      </pc:sldChg>
      <pc:sldChg chg="add del modNotesTx">
        <pc:chgData name="Debrielle Jacques" userId="ed533b2c-9142-4622-93ed-5fe9d65e699e" providerId="ADAL" clId="{8722FA7D-D06D-4A5A-8BC2-2732D56A5C52}" dt="2026-09-15T17:38:16.705" v="14050" actId="20577"/>
        <pc:sldMkLst>
          <pc:docMk/>
          <pc:sldMk cId="1451819612" sldId="294"/>
        </pc:sldMkLst>
      </pc:sldChg>
      <pc:sldChg chg="add">
        <pc:chgData name="Debrielle Jacques" userId="ed533b2c-9142-4622-93ed-5fe9d65e699e" providerId="ADAL" clId="{8722FA7D-D06D-4A5A-8BC2-2732D56A5C52}" dt="2026-09-14T20:58:48.957" v="288"/>
        <pc:sldMkLst>
          <pc:docMk/>
          <pc:sldMk cId="1575913070" sldId="306"/>
        </pc:sldMkLst>
      </pc:sldChg>
      <pc:sldChg chg="modSp add del mod">
        <pc:chgData name="Debrielle Jacques" userId="ed533b2c-9142-4622-93ed-5fe9d65e699e" providerId="ADAL" clId="{8722FA7D-D06D-4A5A-8BC2-2732D56A5C52}" dt="2026-09-15T00:54:15.292" v="13632" actId="2696"/>
        <pc:sldMkLst>
          <pc:docMk/>
          <pc:sldMk cId="1429015015" sldId="307"/>
        </pc:sldMkLst>
        <pc:spChg chg="mod">
          <ac:chgData name="Debrielle Jacques" userId="ed533b2c-9142-4622-93ed-5fe9d65e699e" providerId="ADAL" clId="{8722FA7D-D06D-4A5A-8BC2-2732D56A5C52}" dt="2026-09-14T22:45:13.530" v="11235" actId="20577"/>
          <ac:spMkLst>
            <pc:docMk/>
            <pc:sldMk cId="1429015015" sldId="307"/>
            <ac:spMk id="10" creationId="{572A93B9-C8BF-423C-A2BB-57CCA6309B5B}"/>
          </ac:spMkLst>
        </pc:spChg>
      </pc:sldChg>
      <pc:sldChg chg="modSp add mod modNotesTx">
        <pc:chgData name="Debrielle Jacques" userId="ed533b2c-9142-4622-93ed-5fe9d65e699e" providerId="ADAL" clId="{8722FA7D-D06D-4A5A-8BC2-2732D56A5C52}" dt="2026-09-15T00:54:03.508" v="13631" actId="20577"/>
        <pc:sldMkLst>
          <pc:docMk/>
          <pc:sldMk cId="4115741894" sldId="314"/>
        </pc:sldMkLst>
        <pc:spChg chg="mod">
          <ac:chgData name="Debrielle Jacques" userId="ed533b2c-9142-4622-93ed-5fe9d65e699e" providerId="ADAL" clId="{8722FA7D-D06D-4A5A-8BC2-2732D56A5C52}" dt="2026-09-14T23:14:54.442" v="11916" actId="20577"/>
          <ac:spMkLst>
            <pc:docMk/>
            <pc:sldMk cId="4115741894" sldId="314"/>
            <ac:spMk id="2" creationId="{B8B15DAF-74A5-4FF4-AF34-C45D0C1EBD27}"/>
          </ac:spMkLst>
        </pc:spChg>
      </pc:sldChg>
      <pc:sldChg chg="add modNotesTx">
        <pc:chgData name="Debrielle Jacques" userId="ed533b2c-9142-4622-93ed-5fe9d65e699e" providerId="ADAL" clId="{8722FA7D-D06D-4A5A-8BC2-2732D56A5C52}" dt="2026-09-15T00:23:00.630" v="13189" actId="20577"/>
        <pc:sldMkLst>
          <pc:docMk/>
          <pc:sldMk cId="2033710125" sldId="315"/>
        </pc:sldMkLst>
      </pc:sldChg>
      <pc:sldChg chg="modSp add mod modNotesTx">
        <pc:chgData name="Debrielle Jacques" userId="ed533b2c-9142-4622-93ed-5fe9d65e699e" providerId="ADAL" clId="{8722FA7D-D06D-4A5A-8BC2-2732D56A5C52}" dt="2026-09-15T00:53:32.774" v="13510" actId="20577"/>
        <pc:sldMkLst>
          <pc:docMk/>
          <pc:sldMk cId="2535488685" sldId="318"/>
        </pc:sldMkLst>
        <pc:spChg chg="mod">
          <ac:chgData name="Debrielle Jacques" userId="ed533b2c-9142-4622-93ed-5fe9d65e699e" providerId="ADAL" clId="{8722FA7D-D06D-4A5A-8BC2-2732D56A5C52}" dt="2026-09-14T23:14:58.544" v="11917" actId="20577"/>
          <ac:spMkLst>
            <pc:docMk/>
            <pc:sldMk cId="2535488685" sldId="318"/>
            <ac:spMk id="2" creationId="{B8B15DAF-74A5-4FF4-AF34-C45D0C1EBD27}"/>
          </ac:spMkLst>
        </pc:spChg>
      </pc:sldChg>
      <pc:sldChg chg="modSp add mod modNotesTx">
        <pc:chgData name="Debrielle Jacques" userId="ed533b2c-9142-4622-93ed-5fe9d65e699e" providerId="ADAL" clId="{8722FA7D-D06D-4A5A-8BC2-2732D56A5C52}" dt="2026-09-15T00:52:57.581" v="13430" actId="20577"/>
        <pc:sldMkLst>
          <pc:docMk/>
          <pc:sldMk cId="2109510414" sldId="319"/>
        </pc:sldMkLst>
        <pc:spChg chg="mod">
          <ac:chgData name="Debrielle Jacques" userId="ed533b2c-9142-4622-93ed-5fe9d65e699e" providerId="ADAL" clId="{8722FA7D-D06D-4A5A-8BC2-2732D56A5C52}" dt="2026-09-14T23:15:02.708" v="11918" actId="20577"/>
          <ac:spMkLst>
            <pc:docMk/>
            <pc:sldMk cId="2109510414" sldId="319"/>
            <ac:spMk id="2" creationId="{B8B15DAF-74A5-4FF4-AF34-C45D0C1EBD27}"/>
          </ac:spMkLst>
        </pc:spChg>
      </pc:sldChg>
      <pc:sldChg chg="modSp add mod modNotesTx">
        <pc:chgData name="Debrielle Jacques" userId="ed533b2c-9142-4622-93ed-5fe9d65e699e" providerId="ADAL" clId="{8722FA7D-D06D-4A5A-8BC2-2732D56A5C52}" dt="2026-09-15T00:52:46.342" v="13428" actId="20577"/>
        <pc:sldMkLst>
          <pc:docMk/>
          <pc:sldMk cId="3724936963" sldId="320"/>
        </pc:sldMkLst>
        <pc:spChg chg="mod">
          <ac:chgData name="Debrielle Jacques" userId="ed533b2c-9142-4622-93ed-5fe9d65e699e" providerId="ADAL" clId="{8722FA7D-D06D-4A5A-8BC2-2732D56A5C52}" dt="2026-09-14T23:15:08.017" v="11919" actId="20577"/>
          <ac:spMkLst>
            <pc:docMk/>
            <pc:sldMk cId="3724936963" sldId="320"/>
            <ac:spMk id="2" creationId="{B8B15DAF-74A5-4FF4-AF34-C45D0C1EBD27}"/>
          </ac:spMkLst>
        </pc:spChg>
      </pc:sldChg>
      <pc:sldChg chg="modSp add mod modNotesTx">
        <pc:chgData name="Debrielle Jacques" userId="ed533b2c-9142-4622-93ed-5fe9d65e699e" providerId="ADAL" clId="{8722FA7D-D06D-4A5A-8BC2-2732D56A5C52}" dt="2026-09-14T23:31:39.109" v="12238" actId="20577"/>
        <pc:sldMkLst>
          <pc:docMk/>
          <pc:sldMk cId="2061573294" sldId="321"/>
        </pc:sldMkLst>
        <pc:spChg chg="mod">
          <ac:chgData name="Debrielle Jacques" userId="ed533b2c-9142-4622-93ed-5fe9d65e699e" providerId="ADAL" clId="{8722FA7D-D06D-4A5A-8BC2-2732D56A5C52}" dt="2026-09-14T23:14:47.422" v="11915" actId="20577"/>
          <ac:spMkLst>
            <pc:docMk/>
            <pc:sldMk cId="2061573294" sldId="321"/>
            <ac:spMk id="2" creationId="{B8B15DAF-74A5-4FF4-AF34-C45D0C1EBD27}"/>
          </ac:spMkLst>
        </pc:spChg>
      </pc:sldChg>
      <pc:sldChg chg="modSp add del mod modShow modNotesTx">
        <pc:chgData name="Debrielle Jacques" userId="ed533b2c-9142-4622-93ed-5fe9d65e699e" providerId="ADAL" clId="{8722FA7D-D06D-4A5A-8BC2-2732D56A5C52}" dt="2026-09-15T00:08:15.201" v="12906" actId="2696"/>
        <pc:sldMkLst>
          <pc:docMk/>
          <pc:sldMk cId="2203556824" sldId="323"/>
        </pc:sldMkLst>
        <pc:spChg chg="mod">
          <ac:chgData name="Debrielle Jacques" userId="ed533b2c-9142-4622-93ed-5fe9d65e699e" providerId="ADAL" clId="{8722FA7D-D06D-4A5A-8BC2-2732D56A5C52}" dt="2026-09-14T23:15:18.288" v="11921" actId="20577"/>
          <ac:spMkLst>
            <pc:docMk/>
            <pc:sldMk cId="2203556824" sldId="323"/>
            <ac:spMk id="2" creationId="{B8B15DAF-74A5-4FF4-AF34-C45D0C1EBD27}"/>
          </ac:spMkLst>
        </pc:spChg>
      </pc:sldChg>
      <pc:sldChg chg="modSp add del mod">
        <pc:chgData name="Debrielle Jacques" userId="ed533b2c-9142-4622-93ed-5fe9d65e699e" providerId="ADAL" clId="{8722FA7D-D06D-4A5A-8BC2-2732D56A5C52}" dt="2026-09-14T23:36:23.578" v="12597" actId="2696"/>
        <pc:sldMkLst>
          <pc:docMk/>
          <pc:sldMk cId="210972091" sldId="324"/>
        </pc:sldMkLst>
        <pc:spChg chg="mod">
          <ac:chgData name="Debrielle Jacques" userId="ed533b2c-9142-4622-93ed-5fe9d65e699e" providerId="ADAL" clId="{8722FA7D-D06D-4A5A-8BC2-2732D56A5C52}" dt="2026-09-14T23:15:23.323" v="11922" actId="20577"/>
          <ac:spMkLst>
            <pc:docMk/>
            <pc:sldMk cId="210972091" sldId="324"/>
            <ac:spMk id="2" creationId="{B8B15DAF-74A5-4FF4-AF34-C45D0C1EBD27}"/>
          </ac:spMkLst>
        </pc:spChg>
      </pc:sldChg>
      <pc:sldChg chg="modSp add mod">
        <pc:chgData name="Debrielle Jacques" userId="ed533b2c-9142-4622-93ed-5fe9d65e699e" providerId="ADAL" clId="{8722FA7D-D06D-4A5A-8BC2-2732D56A5C52}" dt="2026-09-14T23:15:33.407" v="11924" actId="20577"/>
        <pc:sldMkLst>
          <pc:docMk/>
          <pc:sldMk cId="2582372453" sldId="325"/>
        </pc:sldMkLst>
        <pc:spChg chg="mod">
          <ac:chgData name="Debrielle Jacques" userId="ed533b2c-9142-4622-93ed-5fe9d65e699e" providerId="ADAL" clId="{8722FA7D-D06D-4A5A-8BC2-2732D56A5C52}" dt="2026-09-14T23:15:33.407" v="11924" actId="20577"/>
          <ac:spMkLst>
            <pc:docMk/>
            <pc:sldMk cId="2582372453" sldId="325"/>
            <ac:spMk id="2" creationId="{B8B15DAF-74A5-4FF4-AF34-C45D0C1EBD27}"/>
          </ac:spMkLst>
        </pc:spChg>
      </pc:sldChg>
      <pc:sldChg chg="modSp add mod">
        <pc:chgData name="Debrielle Jacques" userId="ed533b2c-9142-4622-93ed-5fe9d65e699e" providerId="ADAL" clId="{8722FA7D-D06D-4A5A-8BC2-2732D56A5C52}" dt="2026-09-14T23:15:37.482" v="11925" actId="20577"/>
        <pc:sldMkLst>
          <pc:docMk/>
          <pc:sldMk cId="3662242268" sldId="326"/>
        </pc:sldMkLst>
        <pc:spChg chg="mod">
          <ac:chgData name="Debrielle Jacques" userId="ed533b2c-9142-4622-93ed-5fe9d65e699e" providerId="ADAL" clId="{8722FA7D-D06D-4A5A-8BC2-2732D56A5C52}" dt="2026-09-14T23:15:37.482" v="11925" actId="20577"/>
          <ac:spMkLst>
            <pc:docMk/>
            <pc:sldMk cId="3662242268" sldId="326"/>
            <ac:spMk id="2" creationId="{B8B15DAF-74A5-4FF4-AF34-C45D0C1EBD27}"/>
          </ac:spMkLst>
        </pc:spChg>
      </pc:sldChg>
      <pc:sldChg chg="modSp add mod modNotesTx">
        <pc:chgData name="Debrielle Jacques" userId="ed533b2c-9142-4622-93ed-5fe9d65e699e" providerId="ADAL" clId="{8722FA7D-D06D-4A5A-8BC2-2732D56A5C52}" dt="2026-09-14T23:47:05.289" v="12619" actId="20577"/>
        <pc:sldMkLst>
          <pc:docMk/>
          <pc:sldMk cId="684022704" sldId="327"/>
        </pc:sldMkLst>
        <pc:spChg chg="mod">
          <ac:chgData name="Debrielle Jacques" userId="ed533b2c-9142-4622-93ed-5fe9d65e699e" providerId="ADAL" clId="{8722FA7D-D06D-4A5A-8BC2-2732D56A5C52}" dt="2026-09-14T23:15:29.269" v="11923" actId="20577"/>
          <ac:spMkLst>
            <pc:docMk/>
            <pc:sldMk cId="684022704" sldId="327"/>
            <ac:spMk id="2" creationId="{B8B15DAF-74A5-4FF4-AF34-C45D0C1EBD27}"/>
          </ac:spMkLst>
        </pc:spChg>
      </pc:sldChg>
      <pc:sldChg chg="modSp add del mod modShow modNotesTx">
        <pc:chgData name="Debrielle Jacques" userId="ed533b2c-9142-4622-93ed-5fe9d65e699e" providerId="ADAL" clId="{8722FA7D-D06D-4A5A-8BC2-2732D56A5C52}" dt="2026-09-15T00:08:15.201" v="12906" actId="2696"/>
        <pc:sldMkLst>
          <pc:docMk/>
          <pc:sldMk cId="1541707307" sldId="328"/>
        </pc:sldMkLst>
        <pc:spChg chg="mod">
          <ac:chgData name="Debrielle Jacques" userId="ed533b2c-9142-4622-93ed-5fe9d65e699e" providerId="ADAL" clId="{8722FA7D-D06D-4A5A-8BC2-2732D56A5C52}" dt="2026-09-14T23:15:13.218" v="11920" actId="20577"/>
          <ac:spMkLst>
            <pc:docMk/>
            <pc:sldMk cId="1541707307" sldId="328"/>
            <ac:spMk id="2" creationId="{B8B15DAF-74A5-4FF4-AF34-C45D0C1EBD27}"/>
          </ac:spMkLst>
        </pc:spChg>
      </pc:sldChg>
      <pc:sldChg chg="modSp add del mod">
        <pc:chgData name="Debrielle Jacques" userId="ed533b2c-9142-4622-93ed-5fe9d65e699e" providerId="ADAL" clId="{8722FA7D-D06D-4A5A-8BC2-2732D56A5C52}" dt="2026-09-14T23:04:59.807" v="11911" actId="2696"/>
        <pc:sldMkLst>
          <pc:docMk/>
          <pc:sldMk cId="3577121610" sldId="337"/>
        </pc:sldMkLst>
        <pc:spChg chg="mod">
          <ac:chgData name="Debrielle Jacques" userId="ed533b2c-9142-4622-93ed-5fe9d65e699e" providerId="ADAL" clId="{8722FA7D-D06D-4A5A-8BC2-2732D56A5C52}" dt="2026-09-14T22:45:19.735" v="11243" actId="20577"/>
          <ac:spMkLst>
            <pc:docMk/>
            <pc:sldMk cId="3577121610" sldId="337"/>
            <ac:spMk id="2" creationId="{B8B15DAF-74A5-4FF4-AF34-C45D0C1EBD27}"/>
          </ac:spMkLst>
        </pc:spChg>
      </pc:sldChg>
      <pc:sldChg chg="add del mod modShow">
        <pc:chgData name="Debrielle Jacques" userId="ed533b2c-9142-4622-93ed-5fe9d65e699e" providerId="ADAL" clId="{8722FA7D-D06D-4A5A-8BC2-2732D56A5C52}" dt="2026-09-15T00:08:15.201" v="12906" actId="2696"/>
        <pc:sldMkLst>
          <pc:docMk/>
          <pc:sldMk cId="740047658" sldId="340"/>
        </pc:sldMkLst>
      </pc:sldChg>
      <pc:sldChg chg="modSp add mod modNotesTx">
        <pc:chgData name="Debrielle Jacques" userId="ed533b2c-9142-4622-93ed-5fe9d65e699e" providerId="ADAL" clId="{8722FA7D-D06D-4A5A-8BC2-2732D56A5C52}" dt="2026-09-14T23:35:02.111" v="12589" actId="5793"/>
        <pc:sldMkLst>
          <pc:docMk/>
          <pc:sldMk cId="3871085780" sldId="343"/>
        </pc:sldMkLst>
        <pc:spChg chg="mod">
          <ac:chgData name="Debrielle Jacques" userId="ed533b2c-9142-4622-93ed-5fe9d65e699e" providerId="ADAL" clId="{8722FA7D-D06D-4A5A-8BC2-2732D56A5C52}" dt="2026-09-14T22:45:01.174" v="11218" actId="20577"/>
          <ac:spMkLst>
            <pc:docMk/>
            <pc:sldMk cId="3871085780" sldId="343"/>
            <ac:spMk id="2" creationId="{B8B15DAF-74A5-4FF4-AF34-C45D0C1EBD27}"/>
          </ac:spMkLst>
        </pc:spChg>
      </pc:sldChg>
      <pc:sldChg chg="modSp add mod">
        <pc:chgData name="Debrielle Jacques" userId="ed533b2c-9142-4622-93ed-5fe9d65e699e" providerId="ADAL" clId="{8722FA7D-D06D-4A5A-8BC2-2732D56A5C52}" dt="2026-09-14T22:45:05.736" v="11227" actId="20577"/>
        <pc:sldMkLst>
          <pc:docMk/>
          <pc:sldMk cId="3885159304" sldId="344"/>
        </pc:sldMkLst>
        <pc:spChg chg="mod">
          <ac:chgData name="Debrielle Jacques" userId="ed533b2c-9142-4622-93ed-5fe9d65e699e" providerId="ADAL" clId="{8722FA7D-D06D-4A5A-8BC2-2732D56A5C52}" dt="2026-09-14T22:45:05.736" v="11227" actId="20577"/>
          <ac:spMkLst>
            <pc:docMk/>
            <pc:sldMk cId="3885159304" sldId="344"/>
            <ac:spMk id="2" creationId="{B8B15DAF-74A5-4FF4-AF34-C45D0C1EBD27}"/>
          </ac:spMkLst>
        </pc:spChg>
      </pc:sldChg>
      <pc:sldChg chg="add modNotesTx">
        <pc:chgData name="Debrielle Jacques" userId="ed533b2c-9142-4622-93ed-5fe9d65e699e" providerId="ADAL" clId="{8722FA7D-D06D-4A5A-8BC2-2732D56A5C52}" dt="2026-09-14T23:14:14.597" v="11914" actId="20577"/>
        <pc:sldMkLst>
          <pc:docMk/>
          <pc:sldMk cId="2632220685" sldId="347"/>
        </pc:sldMkLst>
      </pc:sldChg>
      <pc:sldChg chg="modSp add del mod modShow modNotesTx">
        <pc:chgData name="Debrielle Jacques" userId="ed533b2c-9142-4622-93ed-5fe9d65e699e" providerId="ADAL" clId="{8722FA7D-D06D-4A5A-8BC2-2732D56A5C52}" dt="2026-09-15T00:08:15.201" v="12906" actId="2696"/>
        <pc:sldMkLst>
          <pc:docMk/>
          <pc:sldMk cId="1981588411" sldId="348"/>
        </pc:sldMkLst>
        <pc:spChg chg="mod">
          <ac:chgData name="Debrielle Jacques" userId="ed533b2c-9142-4622-93ed-5fe9d65e699e" providerId="ADAL" clId="{8722FA7D-D06D-4A5A-8BC2-2732D56A5C52}" dt="2026-09-14T22:44:47.950" v="11200" actId="20577"/>
          <ac:spMkLst>
            <pc:docMk/>
            <pc:sldMk cId="1981588411" sldId="348"/>
            <ac:spMk id="3" creationId="{6F43175E-8F11-494B-8630-082C85670EE5}"/>
          </ac:spMkLst>
        </pc:spChg>
      </pc:sldChg>
      <pc:sldChg chg="modSp add mod modNotesTx">
        <pc:chgData name="Debrielle Jacques" userId="ed533b2c-9142-4622-93ed-5fe9d65e699e" providerId="ADAL" clId="{8722FA7D-D06D-4A5A-8BC2-2732D56A5C52}" dt="2026-09-14T23:34:38.189" v="12571" actId="20577"/>
        <pc:sldMkLst>
          <pc:docMk/>
          <pc:sldMk cId="4066084585" sldId="349"/>
        </pc:sldMkLst>
        <pc:spChg chg="mod">
          <ac:chgData name="Debrielle Jacques" userId="ed533b2c-9142-4622-93ed-5fe9d65e699e" providerId="ADAL" clId="{8722FA7D-D06D-4A5A-8BC2-2732D56A5C52}" dt="2026-09-14T22:44:52.052" v="11209" actId="20577"/>
          <ac:spMkLst>
            <pc:docMk/>
            <pc:sldMk cId="4066084585" sldId="349"/>
            <ac:spMk id="3" creationId="{6F43175E-8F11-494B-8630-082C85670EE5}"/>
          </ac:spMkLst>
        </pc:spChg>
      </pc:sldChg>
      <pc:sldChg chg="modSp add mod modNotesTx">
        <pc:chgData name="Debrielle Jacques" userId="ed533b2c-9142-4622-93ed-5fe9d65e699e" providerId="ADAL" clId="{8722FA7D-D06D-4A5A-8BC2-2732D56A5C52}" dt="2026-09-15T00:54:28.341" v="13641" actId="20577"/>
        <pc:sldMkLst>
          <pc:docMk/>
          <pc:sldMk cId="2122555307" sldId="351"/>
        </pc:sldMkLst>
        <pc:spChg chg="mod">
          <ac:chgData name="Debrielle Jacques" userId="ed533b2c-9142-4622-93ed-5fe9d65e699e" providerId="ADAL" clId="{8722FA7D-D06D-4A5A-8BC2-2732D56A5C52}" dt="2026-09-14T22:35:34.388" v="9050" actId="20577"/>
          <ac:spMkLst>
            <pc:docMk/>
            <pc:sldMk cId="2122555307" sldId="351"/>
            <ac:spMk id="2" creationId="{B8B15DAF-74A5-4FF4-AF34-C45D0C1EBD27}"/>
          </ac:spMkLst>
        </pc:spChg>
        <pc:spChg chg="mod">
          <ac:chgData name="Debrielle Jacques" userId="ed533b2c-9142-4622-93ed-5fe9d65e699e" providerId="ADAL" clId="{8722FA7D-D06D-4A5A-8BC2-2732D56A5C52}" dt="2026-09-14T22:35:49.067" v="9061" actId="20577"/>
          <ac:spMkLst>
            <pc:docMk/>
            <pc:sldMk cId="2122555307" sldId="351"/>
            <ac:spMk id="3" creationId="{6F43175E-8F11-494B-8630-082C85670EE5}"/>
          </ac:spMkLst>
        </pc:spChg>
      </pc:sldChg>
      <pc:sldChg chg="add modNotesTx">
        <pc:chgData name="Debrielle Jacques" userId="ed533b2c-9142-4622-93ed-5fe9d65e699e" providerId="ADAL" clId="{8722FA7D-D06D-4A5A-8BC2-2732D56A5C52}" dt="2026-09-15T00:21:07.406" v="13103" actId="20577"/>
        <pc:sldMkLst>
          <pc:docMk/>
          <pc:sldMk cId="1899937213" sldId="352"/>
        </pc:sldMkLst>
      </pc:sldChg>
      <pc:sldChg chg="add del mod modShow modNotesTx">
        <pc:chgData name="Debrielle Jacques" userId="ed533b2c-9142-4622-93ed-5fe9d65e699e" providerId="ADAL" clId="{8722FA7D-D06D-4A5A-8BC2-2732D56A5C52}" dt="2026-09-15T00:08:22.394" v="12907" actId="2696"/>
        <pc:sldMkLst>
          <pc:docMk/>
          <pc:sldMk cId="4185046418" sldId="353"/>
        </pc:sldMkLst>
      </pc:sldChg>
      <pc:sldChg chg="add modNotesTx">
        <pc:chgData name="Debrielle Jacques" userId="ed533b2c-9142-4622-93ed-5fe9d65e699e" providerId="ADAL" clId="{8722FA7D-D06D-4A5A-8BC2-2732D56A5C52}" dt="2026-09-15T00:58:17.201" v="13774" actId="20577"/>
        <pc:sldMkLst>
          <pc:docMk/>
          <pc:sldMk cId="2850927845" sldId="356"/>
        </pc:sldMkLst>
      </pc:sldChg>
      <pc:sldChg chg="add modNotesTx">
        <pc:chgData name="Debrielle Jacques" userId="ed533b2c-9142-4622-93ed-5fe9d65e699e" providerId="ADAL" clId="{8722FA7D-D06D-4A5A-8BC2-2732D56A5C52}" dt="2026-09-15T00:58:30.048" v="13824" actId="20577"/>
        <pc:sldMkLst>
          <pc:docMk/>
          <pc:sldMk cId="3582688031" sldId="360"/>
        </pc:sldMkLst>
      </pc:sldChg>
      <pc:sldChg chg="add mod modShow modNotesTx">
        <pc:chgData name="Debrielle Jacques" userId="ed533b2c-9142-4622-93ed-5fe9d65e699e" providerId="ADAL" clId="{8722FA7D-D06D-4A5A-8BC2-2732D56A5C52}" dt="2026-09-15T00:52:26.195" v="13427" actId="20577"/>
        <pc:sldMkLst>
          <pc:docMk/>
          <pc:sldMk cId="1733695990" sldId="363"/>
        </pc:sldMkLst>
      </pc:sldChg>
      <pc:sldChg chg="add modNotesTx">
        <pc:chgData name="Debrielle Jacques" userId="ed533b2c-9142-4622-93ed-5fe9d65e699e" providerId="ADAL" clId="{8722FA7D-D06D-4A5A-8BC2-2732D56A5C52}" dt="2026-09-15T00:55:21.108" v="13654" actId="20577"/>
        <pc:sldMkLst>
          <pc:docMk/>
          <pc:sldMk cId="1412821368" sldId="373"/>
        </pc:sldMkLst>
      </pc:sldChg>
      <pc:sldChg chg="add modNotesTx">
        <pc:chgData name="Debrielle Jacques" userId="ed533b2c-9142-4622-93ed-5fe9d65e699e" providerId="ADAL" clId="{8722FA7D-D06D-4A5A-8BC2-2732D56A5C52}" dt="2026-09-15T00:55:32.377" v="13670" actId="20577"/>
        <pc:sldMkLst>
          <pc:docMk/>
          <pc:sldMk cId="229183774" sldId="374"/>
        </pc:sldMkLst>
      </pc:sldChg>
      <pc:sldChg chg="add modNotesTx">
        <pc:chgData name="Debrielle Jacques" userId="ed533b2c-9142-4622-93ed-5fe9d65e699e" providerId="ADAL" clId="{8722FA7D-D06D-4A5A-8BC2-2732D56A5C52}" dt="2026-09-15T00:57:54.089" v="13750" actId="20577"/>
        <pc:sldMkLst>
          <pc:docMk/>
          <pc:sldMk cId="1123194262" sldId="375"/>
        </pc:sldMkLst>
      </pc:sldChg>
      <pc:sldChg chg="add modNotesTx">
        <pc:chgData name="Debrielle Jacques" userId="ed533b2c-9142-4622-93ed-5fe9d65e699e" providerId="ADAL" clId="{8722FA7D-D06D-4A5A-8BC2-2732D56A5C52}" dt="2026-09-15T00:58:02.421" v="13765" actId="20577"/>
        <pc:sldMkLst>
          <pc:docMk/>
          <pc:sldMk cId="1908478817" sldId="376"/>
        </pc:sldMkLst>
      </pc:sldChg>
      <pc:sldChg chg="add del mod modShow modNotesTx">
        <pc:chgData name="Debrielle Jacques" userId="ed533b2c-9142-4622-93ed-5fe9d65e699e" providerId="ADAL" clId="{8722FA7D-D06D-4A5A-8BC2-2732D56A5C52}" dt="2026-09-15T00:08:22.394" v="12907" actId="2696"/>
        <pc:sldMkLst>
          <pc:docMk/>
          <pc:sldMk cId="1854288322" sldId="383"/>
        </pc:sldMkLst>
      </pc:sldChg>
      <pc:sldChg chg="add del mod modShow">
        <pc:chgData name="Debrielle Jacques" userId="ed533b2c-9142-4622-93ed-5fe9d65e699e" providerId="ADAL" clId="{8722FA7D-D06D-4A5A-8BC2-2732D56A5C52}" dt="2026-09-15T00:08:22.394" v="12907" actId="2696"/>
        <pc:sldMkLst>
          <pc:docMk/>
          <pc:sldMk cId="3520370630" sldId="384"/>
        </pc:sldMkLst>
      </pc:sldChg>
      <pc:sldChg chg="modSp add mod modNotesTx">
        <pc:chgData name="Debrielle Jacques" userId="ed533b2c-9142-4622-93ed-5fe9d65e699e" providerId="ADAL" clId="{8722FA7D-D06D-4A5A-8BC2-2732D56A5C52}" dt="2026-09-14T23:13:59.050" v="11913" actId="20577"/>
        <pc:sldMkLst>
          <pc:docMk/>
          <pc:sldMk cId="4200228481" sldId="386"/>
        </pc:sldMkLst>
        <pc:spChg chg="mod">
          <ac:chgData name="Debrielle Jacques" userId="ed533b2c-9142-4622-93ed-5fe9d65e699e" providerId="ADAL" clId="{8722FA7D-D06D-4A5A-8BC2-2732D56A5C52}" dt="2026-09-14T22:36:37.639" v="9094" actId="20577"/>
          <ac:spMkLst>
            <pc:docMk/>
            <pc:sldMk cId="4200228481" sldId="386"/>
            <ac:spMk id="2" creationId="{B8B15DAF-74A5-4FF4-AF34-C45D0C1EBD27}"/>
          </ac:spMkLst>
        </pc:spChg>
        <pc:spChg chg="mod">
          <ac:chgData name="Debrielle Jacques" userId="ed533b2c-9142-4622-93ed-5fe9d65e699e" providerId="ADAL" clId="{8722FA7D-D06D-4A5A-8BC2-2732D56A5C52}" dt="2026-09-14T22:36:00.582" v="9083" actId="20577"/>
          <ac:spMkLst>
            <pc:docMk/>
            <pc:sldMk cId="4200228481" sldId="386"/>
            <ac:spMk id="3" creationId="{6F43175E-8F11-494B-8630-082C85670EE5}"/>
          </ac:spMkLst>
        </pc:spChg>
      </pc:sldChg>
      <pc:sldChg chg="modSp new mod modNotesTx">
        <pc:chgData name="Debrielle Jacques" userId="ed533b2c-9142-4622-93ed-5fe9d65e699e" providerId="ADAL" clId="{8722FA7D-D06D-4A5A-8BC2-2732D56A5C52}" dt="2026-09-15T00:36:31.950" v="13254" actId="20577"/>
        <pc:sldMkLst>
          <pc:docMk/>
          <pc:sldMk cId="365724168" sldId="387"/>
        </pc:sldMkLst>
        <pc:spChg chg="mod">
          <ac:chgData name="Debrielle Jacques" userId="ed533b2c-9142-4622-93ed-5fe9d65e699e" providerId="ADAL" clId="{8722FA7D-D06D-4A5A-8BC2-2732D56A5C52}" dt="2026-09-14T21:09:54.501" v="2137" actId="122"/>
          <ac:spMkLst>
            <pc:docMk/>
            <pc:sldMk cId="365724168" sldId="387"/>
            <ac:spMk id="2" creationId="{C65C6F4A-92D4-4DC5-8581-6D98EEBC648D}"/>
          </ac:spMkLst>
        </pc:spChg>
        <pc:spChg chg="mod">
          <ac:chgData name="Debrielle Jacques" userId="ed533b2c-9142-4622-93ed-5fe9d65e699e" providerId="ADAL" clId="{8722FA7D-D06D-4A5A-8BC2-2732D56A5C52}" dt="2026-09-14T21:06:46.126" v="1663" actId="20577"/>
          <ac:spMkLst>
            <pc:docMk/>
            <pc:sldMk cId="365724168" sldId="387"/>
            <ac:spMk id="3" creationId="{DC74096C-7CFF-49F8-9F26-E875981979C1}"/>
          </ac:spMkLst>
        </pc:spChg>
      </pc:sldChg>
      <pc:sldChg chg="modSp new mod modNotesTx">
        <pc:chgData name="Debrielle Jacques" userId="ed533b2c-9142-4622-93ed-5fe9d65e699e" providerId="ADAL" clId="{8722FA7D-D06D-4A5A-8BC2-2732D56A5C52}" dt="2026-09-15T01:12:51.527" v="13928" actId="20577"/>
        <pc:sldMkLst>
          <pc:docMk/>
          <pc:sldMk cId="3138414389" sldId="388"/>
        </pc:sldMkLst>
        <pc:spChg chg="mod">
          <ac:chgData name="Debrielle Jacques" userId="ed533b2c-9142-4622-93ed-5fe9d65e699e" providerId="ADAL" clId="{8722FA7D-D06D-4A5A-8BC2-2732D56A5C52}" dt="2026-09-14T21:07:48.612" v="1677" actId="20577"/>
          <ac:spMkLst>
            <pc:docMk/>
            <pc:sldMk cId="3138414389" sldId="388"/>
            <ac:spMk id="2" creationId="{613E4D0B-E640-4865-9431-91314E4F3984}"/>
          </ac:spMkLst>
        </pc:spChg>
        <pc:spChg chg="mod">
          <ac:chgData name="Debrielle Jacques" userId="ed533b2c-9142-4622-93ed-5fe9d65e699e" providerId="ADAL" clId="{8722FA7D-D06D-4A5A-8BC2-2732D56A5C52}" dt="2026-09-14T21:07:54.576" v="1679" actId="5793"/>
          <ac:spMkLst>
            <pc:docMk/>
            <pc:sldMk cId="3138414389" sldId="388"/>
            <ac:spMk id="3" creationId="{82630C65-829F-4925-8464-6B8865F51F6A}"/>
          </ac:spMkLst>
        </pc:spChg>
      </pc:sldChg>
      <pc:sldChg chg="addSp modSp new mod modAnim modNotesTx">
        <pc:chgData name="Debrielle Jacques" userId="ed533b2c-9142-4622-93ed-5fe9d65e699e" providerId="ADAL" clId="{8722FA7D-D06D-4A5A-8BC2-2732D56A5C52}" dt="2026-09-15T00:22:02.424" v="13109" actId="20577"/>
        <pc:sldMkLst>
          <pc:docMk/>
          <pc:sldMk cId="3287792466" sldId="389"/>
        </pc:sldMkLst>
        <pc:spChg chg="mod">
          <ac:chgData name="Debrielle Jacques" userId="ed533b2c-9142-4622-93ed-5fe9d65e699e" providerId="ADAL" clId="{8722FA7D-D06D-4A5A-8BC2-2732D56A5C52}" dt="2026-09-14T21:09:47.695" v="2136" actId="20577"/>
          <ac:spMkLst>
            <pc:docMk/>
            <pc:sldMk cId="3287792466" sldId="389"/>
            <ac:spMk id="2" creationId="{AFAF3A87-CB52-4EFD-8FF6-53733F4C01C8}"/>
          </ac:spMkLst>
        </pc:spChg>
        <pc:spChg chg="mod">
          <ac:chgData name="Debrielle Jacques" userId="ed533b2c-9142-4622-93ed-5fe9d65e699e" providerId="ADAL" clId="{8722FA7D-D06D-4A5A-8BC2-2732D56A5C52}" dt="2026-09-14T21:31:23.380" v="2955" actId="255"/>
          <ac:spMkLst>
            <pc:docMk/>
            <pc:sldMk cId="3287792466" sldId="389"/>
            <ac:spMk id="3" creationId="{4708FA6A-2755-4DD0-8E3A-0DC14ED83694}"/>
          </ac:spMkLst>
        </pc:spChg>
        <pc:spChg chg="add mod">
          <ac:chgData name="Debrielle Jacques" userId="ed533b2c-9142-4622-93ed-5fe9d65e699e" providerId="ADAL" clId="{8722FA7D-D06D-4A5A-8BC2-2732D56A5C52}" dt="2026-09-14T21:28:43.162" v="2559" actId="1076"/>
          <ac:spMkLst>
            <pc:docMk/>
            <pc:sldMk cId="3287792466" sldId="389"/>
            <ac:spMk id="4" creationId="{5AA9D6B3-5A6E-404C-9337-B050BE09E1F4}"/>
          </ac:spMkLst>
        </pc:spChg>
      </pc:sldChg>
      <pc:sldChg chg="modSp new mod modNotesTx">
        <pc:chgData name="Debrielle Jacques" userId="ed533b2c-9142-4622-93ed-5fe9d65e699e" providerId="ADAL" clId="{8722FA7D-D06D-4A5A-8BC2-2732D56A5C52}" dt="2026-09-15T00:06:59.328" v="12697" actId="20577"/>
        <pc:sldMkLst>
          <pc:docMk/>
          <pc:sldMk cId="2922882989" sldId="390"/>
        </pc:sldMkLst>
        <pc:spChg chg="mod">
          <ac:chgData name="Debrielle Jacques" userId="ed533b2c-9142-4622-93ed-5fe9d65e699e" providerId="ADAL" clId="{8722FA7D-D06D-4A5A-8BC2-2732D56A5C52}" dt="2026-09-14T21:48:50.610" v="6466" actId="20577"/>
          <ac:spMkLst>
            <pc:docMk/>
            <pc:sldMk cId="2922882989" sldId="390"/>
            <ac:spMk id="2" creationId="{07D9F1CD-88B0-4677-8ACB-26B8CFC8A820}"/>
          </ac:spMkLst>
        </pc:spChg>
        <pc:spChg chg="mod">
          <ac:chgData name="Debrielle Jacques" userId="ed533b2c-9142-4622-93ed-5fe9d65e699e" providerId="ADAL" clId="{8722FA7D-D06D-4A5A-8BC2-2732D56A5C52}" dt="2026-09-14T21:53:43.594" v="6991" actId="5793"/>
          <ac:spMkLst>
            <pc:docMk/>
            <pc:sldMk cId="2922882989" sldId="390"/>
            <ac:spMk id="3" creationId="{9537FD23-1C37-48EE-9BDD-5E269FF66FD0}"/>
          </ac:spMkLst>
        </pc:spChg>
      </pc:sldChg>
      <pc:sldChg chg="modSp new mod modAnim modNotesTx">
        <pc:chgData name="Debrielle Jacques" userId="ed533b2c-9142-4622-93ed-5fe9d65e699e" providerId="ADAL" clId="{8722FA7D-D06D-4A5A-8BC2-2732D56A5C52}" dt="2026-09-15T01:12:11.295" v="13860" actId="20577"/>
        <pc:sldMkLst>
          <pc:docMk/>
          <pc:sldMk cId="1605638263" sldId="391"/>
        </pc:sldMkLst>
        <pc:spChg chg="mod">
          <ac:chgData name="Debrielle Jacques" userId="ed533b2c-9142-4622-93ed-5fe9d65e699e" providerId="ADAL" clId="{8722FA7D-D06D-4A5A-8BC2-2732D56A5C52}" dt="2026-09-14T21:54:44.590" v="7194" actId="20577"/>
          <ac:spMkLst>
            <pc:docMk/>
            <pc:sldMk cId="1605638263" sldId="391"/>
            <ac:spMk id="2" creationId="{E68A6A95-0215-425D-9475-7A7DDA895A9A}"/>
          </ac:spMkLst>
        </pc:spChg>
        <pc:spChg chg="mod">
          <ac:chgData name="Debrielle Jacques" userId="ed533b2c-9142-4622-93ed-5fe9d65e699e" providerId="ADAL" clId="{8722FA7D-D06D-4A5A-8BC2-2732D56A5C52}" dt="2026-09-15T00:37:43.841" v="13361" actId="5793"/>
          <ac:spMkLst>
            <pc:docMk/>
            <pc:sldMk cId="1605638263" sldId="391"/>
            <ac:spMk id="3" creationId="{D9F0F4FB-9B86-417B-8F94-78365F6BCA3F}"/>
          </ac:spMkLst>
        </pc:spChg>
      </pc:sldChg>
      <pc:sldChg chg="modSp add mod ord modNotesTx">
        <pc:chgData name="Debrielle Jacques" userId="ed533b2c-9142-4622-93ed-5fe9d65e699e" providerId="ADAL" clId="{8722FA7D-D06D-4A5A-8BC2-2732D56A5C52}" dt="2026-09-15T00:55:45.213" v="13671" actId="20577"/>
        <pc:sldMkLst>
          <pc:docMk/>
          <pc:sldMk cId="3731746961" sldId="392"/>
        </pc:sldMkLst>
        <pc:spChg chg="mod">
          <ac:chgData name="Debrielle Jacques" userId="ed533b2c-9142-4622-93ed-5fe9d65e699e" providerId="ADAL" clId="{8722FA7D-D06D-4A5A-8BC2-2732D56A5C52}" dt="2026-09-14T22:53:39.760" v="11898" actId="20577"/>
          <ac:spMkLst>
            <pc:docMk/>
            <pc:sldMk cId="3731746961" sldId="392"/>
            <ac:spMk id="4" creationId="{A4EC1B87-0206-4690-BEA4-D467FC527B69}"/>
          </ac:spMkLst>
        </pc:spChg>
      </pc:sldChg>
      <pc:sldChg chg="modSp add modAnim modNotesTx">
        <pc:chgData name="Debrielle Jacques" userId="ed533b2c-9142-4622-93ed-5fe9d65e699e" providerId="ADAL" clId="{8722FA7D-D06D-4A5A-8BC2-2732D56A5C52}" dt="2026-09-15T00:23:17.101" v="13190" actId="20577"/>
        <pc:sldMkLst>
          <pc:docMk/>
          <pc:sldMk cId="2591127190" sldId="393"/>
        </pc:sldMkLst>
        <pc:spChg chg="mod">
          <ac:chgData name="Debrielle Jacques" userId="ed533b2c-9142-4622-93ed-5fe9d65e699e" providerId="ADAL" clId="{8722FA7D-D06D-4A5A-8BC2-2732D56A5C52}" dt="2026-09-14T22:36:41.952" v="9102" actId="20577"/>
          <ac:spMkLst>
            <pc:docMk/>
            <pc:sldMk cId="2591127190" sldId="393"/>
            <ac:spMk id="2" creationId="{B8B15DAF-74A5-4FF4-AF34-C45D0C1EBD27}"/>
          </ac:spMkLst>
        </pc:spChg>
        <pc:spChg chg="mod">
          <ac:chgData name="Debrielle Jacques" userId="ed533b2c-9142-4622-93ed-5fe9d65e699e" providerId="ADAL" clId="{8722FA7D-D06D-4A5A-8BC2-2732D56A5C52}" dt="2026-09-14T22:38:32.352" v="9620" actId="20577"/>
          <ac:spMkLst>
            <pc:docMk/>
            <pc:sldMk cId="2591127190" sldId="393"/>
            <ac:spMk id="3" creationId="{6F43175E-8F11-494B-8630-082C85670EE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7F3051-C4DB-462C-BEF7-14472260DDE9}"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0567C9-E880-442C-A231-D3AD7458AB93}" type="slidenum">
              <a:rPr lang="en-US" smtClean="0"/>
              <a:t>‹#›</a:t>
            </a:fld>
            <a:endParaRPr lang="en-US"/>
          </a:p>
        </p:txBody>
      </p:sp>
    </p:spTree>
    <p:extLst>
      <p:ext uri="{BB962C8B-B14F-4D97-AF65-F5344CB8AC3E}">
        <p14:creationId xmlns:p14="http://schemas.microsoft.com/office/powerpoint/2010/main" val="3601584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Parents are often the primary individuals who help children learn and master new skills.</a:t>
            </a:r>
          </a:p>
          <a:p>
            <a:endParaRPr lang="en-US" sz="1200" i="1" dirty="0"/>
          </a:p>
          <a:p>
            <a:r>
              <a:rPr lang="en-US" sz="1200" i="1" dirty="0"/>
              <a:t>But how do parents do this?</a:t>
            </a:r>
          </a:p>
          <a:p>
            <a:endParaRPr lang="en-US" sz="1200" i="1" dirty="0"/>
          </a:p>
          <a:p>
            <a:r>
              <a:rPr lang="en-US" sz="1200" i="1" dirty="0"/>
              <a:t>(CLICK) Scaffolding </a:t>
            </a:r>
            <a:r>
              <a:rPr lang="en-US" sz="1200" i="0" dirty="0"/>
              <a:t>is the process through which caregivers provide structured, developmentally appropriate, and responsive support to help children solve problems, master tasks and develop autonomy </a:t>
            </a:r>
          </a:p>
          <a:p>
            <a:endParaRPr lang="en-US" dirty="0"/>
          </a:p>
          <a:p>
            <a:r>
              <a:rPr lang="en-US" dirty="0"/>
              <a:t>(CLICK) Through scaffolding, caregivers </a:t>
            </a:r>
            <a:r>
              <a:rPr lang="en-US" i="1" dirty="0"/>
              <a:t>co-construct</a:t>
            </a:r>
            <a:r>
              <a:rPr lang="en-US" dirty="0"/>
              <a:t> learning experiences, regulate the emotional and cognitive demands of the task, and promote growing independence.</a:t>
            </a:r>
          </a:p>
        </p:txBody>
      </p:sp>
      <p:sp>
        <p:nvSpPr>
          <p:cNvPr id="4" name="Slide Number Placeholder 3"/>
          <p:cNvSpPr>
            <a:spLocks noGrp="1"/>
          </p:cNvSpPr>
          <p:nvPr>
            <p:ph type="sldNum" sz="quarter" idx="5"/>
          </p:nvPr>
        </p:nvSpPr>
        <p:spPr/>
        <p:txBody>
          <a:bodyPr/>
          <a:lstStyle/>
          <a:p>
            <a:fld id="{48982EB7-98C8-447D-8E85-3FB945BBD530}" type="slidenum">
              <a:rPr lang="en-US" smtClean="0"/>
              <a:t>2</a:t>
            </a:fld>
            <a:endParaRPr lang="en-US"/>
          </a:p>
        </p:txBody>
      </p:sp>
    </p:spTree>
    <p:extLst>
      <p:ext uri="{BB962C8B-B14F-4D97-AF65-F5344CB8AC3E}">
        <p14:creationId xmlns:p14="http://schemas.microsoft.com/office/powerpoint/2010/main" val="2119720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Scaffolding is challenging, demanding, and taxing for parents</a:t>
            </a:r>
          </a:p>
          <a:p>
            <a:endParaRPr lang="en-US" dirty="0"/>
          </a:p>
          <a:p>
            <a:r>
              <a:rPr lang="en-US" dirty="0"/>
              <a:t>Providing is an inherently dynamic, regulatory process</a:t>
            </a:r>
          </a:p>
          <a:p>
            <a:endParaRPr lang="en-US" dirty="0"/>
          </a:p>
          <a:p>
            <a:r>
              <a:rPr lang="en-US" dirty="0"/>
              <a:t>CLICK</a:t>
            </a:r>
          </a:p>
          <a:p>
            <a:endParaRPr lang="en-US" dirty="0"/>
          </a:p>
          <a:p>
            <a:pPr marL="171450" indent="-171450">
              <a:buFontTx/>
              <a:buChar char="-"/>
            </a:pPr>
            <a:r>
              <a:rPr lang="en-US" dirty="0"/>
              <a:t>Parents must monitor children’s performance, skill level, and needs in real time, and monitor how they change over time</a:t>
            </a:r>
          </a:p>
          <a:p>
            <a:endParaRPr lang="en-US" dirty="0"/>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3</a:t>
            </a:fld>
            <a:endParaRPr lang="en-US"/>
          </a:p>
        </p:txBody>
      </p:sp>
    </p:spTree>
    <p:extLst>
      <p:ext uri="{BB962C8B-B14F-4D97-AF65-F5344CB8AC3E}">
        <p14:creationId xmlns:p14="http://schemas.microsoft.com/office/powerpoint/2010/main" val="4105712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Simultaneously, parents must also regulate their own AND THEIR CHILDREN’S emotional and cognitive reactions (e.g., feeling frustrated or impatient) – and navigate fluctuations in these things throughout a particular task or situation</a:t>
            </a:r>
          </a:p>
        </p:txBody>
      </p:sp>
      <p:sp>
        <p:nvSpPr>
          <p:cNvPr id="4" name="Slide Number Placeholder 3"/>
          <p:cNvSpPr>
            <a:spLocks noGrp="1"/>
          </p:cNvSpPr>
          <p:nvPr>
            <p:ph type="sldNum" sz="quarter" idx="5"/>
          </p:nvPr>
        </p:nvSpPr>
        <p:spPr/>
        <p:txBody>
          <a:bodyPr/>
          <a:lstStyle/>
          <a:p>
            <a:fld id="{48982EB7-98C8-447D-8E85-3FB945BBD530}" type="slidenum">
              <a:rPr lang="en-US" smtClean="0"/>
              <a:t>4</a:t>
            </a:fld>
            <a:endParaRPr lang="en-US"/>
          </a:p>
        </p:txBody>
      </p:sp>
    </p:spTree>
    <p:extLst>
      <p:ext uri="{BB962C8B-B14F-4D97-AF65-F5344CB8AC3E}">
        <p14:creationId xmlns:p14="http://schemas.microsoft.com/office/powerpoint/2010/main" val="1789950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And they must also adjust support dynamically – calibrating and recalibrating how (and how much) support and guidance they’re offering children, so they help foster success but also independence (e.g., not taking over the task)</a:t>
            </a:r>
          </a:p>
          <a:p>
            <a:endParaRPr lang="en-US" dirty="0"/>
          </a:p>
          <a:p>
            <a:r>
              <a:rPr lang="en-US" dirty="0"/>
              <a:t>Across these processes, parents also rely on:</a:t>
            </a:r>
          </a:p>
          <a:p>
            <a:pPr marL="171450" indent="-171450">
              <a:buFontTx/>
              <a:buChar char="-"/>
            </a:pPr>
            <a:r>
              <a:rPr lang="en-US" dirty="0"/>
              <a:t>executive functioning, such as </a:t>
            </a:r>
          </a:p>
          <a:p>
            <a:pPr marL="171450" lvl="0" indent="-171450">
              <a:buFontTx/>
              <a:buChar char="-"/>
            </a:pPr>
            <a:r>
              <a:rPr lang="en-US" dirty="0"/>
              <a:t>Emotion regulation</a:t>
            </a:r>
          </a:p>
          <a:p>
            <a:pPr marL="171450" lvl="0" indent="-171450">
              <a:buFontTx/>
              <a:buChar char="-"/>
            </a:pPr>
            <a:r>
              <a:rPr lang="en-US" dirty="0"/>
              <a:t>And perspective taking</a:t>
            </a:r>
          </a:p>
          <a:p>
            <a:pPr marL="171450" lvl="0" indent="-171450">
              <a:buFontTx/>
              <a:buChar char="-"/>
            </a:pPr>
            <a:endParaRPr lang="en-US" dirty="0"/>
          </a:p>
          <a:p>
            <a:pPr marL="0" lvl="0" indent="0">
              <a:buFontTx/>
              <a:buNone/>
            </a:pPr>
            <a:r>
              <a:rPr lang="en-US" dirty="0"/>
              <a:t>Needing all those things to be active and  interacting fluidly to provide scaffolding is…</a:t>
            </a:r>
          </a:p>
        </p:txBody>
      </p:sp>
      <p:sp>
        <p:nvSpPr>
          <p:cNvPr id="4" name="Slide Number Placeholder 3"/>
          <p:cNvSpPr>
            <a:spLocks noGrp="1"/>
          </p:cNvSpPr>
          <p:nvPr>
            <p:ph type="sldNum" sz="quarter" idx="5"/>
          </p:nvPr>
        </p:nvSpPr>
        <p:spPr/>
        <p:txBody>
          <a:bodyPr/>
          <a:lstStyle/>
          <a:p>
            <a:fld id="{48982EB7-98C8-447D-8E85-3FB945BBD530}" type="slidenum">
              <a:rPr lang="en-US" smtClean="0"/>
              <a:t>5</a:t>
            </a:fld>
            <a:endParaRPr lang="en-US"/>
          </a:p>
        </p:txBody>
      </p:sp>
    </p:spTree>
    <p:extLst>
      <p:ext uri="{BB962C8B-B14F-4D97-AF65-F5344CB8AC3E}">
        <p14:creationId xmlns:p14="http://schemas.microsoft.com/office/powerpoint/2010/main" val="1353006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Analagous</a:t>
            </a:r>
            <a:r>
              <a:rPr lang="en-US" dirty="0"/>
              <a:t> to an orchestra, where every segment plays a formative and influential role, and harmony among the parts is integral to putting forth a coordinated system that achieves a particular goal: in this case, supporting children’s development</a:t>
            </a:r>
          </a:p>
          <a:p>
            <a:endParaRPr lang="en-US" dirty="0"/>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6</a:t>
            </a:fld>
            <a:endParaRPr lang="en-US"/>
          </a:p>
        </p:txBody>
      </p:sp>
    </p:spTree>
    <p:extLst>
      <p:ext uri="{BB962C8B-B14F-4D97-AF65-F5344CB8AC3E}">
        <p14:creationId xmlns:p14="http://schemas.microsoft.com/office/powerpoint/2010/main" val="936148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limited work on scaffolding and guided learning among parents with histories of substance use and psychopathology, and work that HAS been done has found arguably mixed or inconsistent results.</a:t>
            </a:r>
          </a:p>
          <a:p>
            <a:endParaRPr lang="en-US" dirty="0"/>
          </a:p>
          <a:p>
            <a:r>
              <a:rPr lang="en-US" dirty="0"/>
              <a:t>However, other research has suggested that psychopathology generally can disrupt what I call the core “ingredients” that comprise effective scaffolding, like reliable and healthy cognitive, emotional, and behavioral functioning</a:t>
            </a:r>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7</a:t>
            </a:fld>
            <a:endParaRPr lang="en-US"/>
          </a:p>
        </p:txBody>
      </p:sp>
    </p:spTree>
    <p:extLst>
      <p:ext uri="{BB962C8B-B14F-4D97-AF65-F5344CB8AC3E}">
        <p14:creationId xmlns:p14="http://schemas.microsoft.com/office/powerpoint/2010/main" val="1262374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means that scaffolding – nearly all elements of scaffolding, and the entire scaffolding process – may be uniquely and particularly challenging for parents navigating substance use and psychopathology</a:t>
            </a:r>
          </a:p>
          <a:p>
            <a:endParaRPr lang="en-US" dirty="0"/>
          </a:p>
          <a:p>
            <a:r>
              <a:rPr lang="en-US" dirty="0"/>
              <a:t>However, research into these investigations remains limited</a:t>
            </a:r>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8</a:t>
            </a:fld>
            <a:endParaRPr lang="en-US"/>
          </a:p>
        </p:txBody>
      </p:sp>
    </p:spTree>
    <p:extLst>
      <p:ext uri="{BB962C8B-B14F-4D97-AF65-F5344CB8AC3E}">
        <p14:creationId xmlns:p14="http://schemas.microsoft.com/office/powerpoint/2010/main" val="4255088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address these gaps, I led two studies to unpack connections between maternal alcohol dependence, mental health, and parenting during problem-solving tasks </a:t>
            </a:r>
          </a:p>
          <a:p>
            <a:endParaRPr lang="en-US" dirty="0"/>
          </a:p>
          <a:p>
            <a:r>
              <a:rPr lang="en-US" dirty="0"/>
              <a:t>For study 1</a:t>
            </a:r>
          </a:p>
          <a:p>
            <a:endParaRPr lang="en-US" dirty="0"/>
          </a:p>
          <a:p>
            <a:r>
              <a:rPr lang="en-US" dirty="0"/>
              <a:t>(CLICK) We sought to identify distinct profiles or constellations of caregiving displayed during dyadic, goal-oriented problem-solving tasks</a:t>
            </a:r>
          </a:p>
          <a:p>
            <a:endParaRPr lang="en-US" dirty="0"/>
          </a:p>
          <a:p>
            <a:r>
              <a:rPr lang="en-US" dirty="0"/>
              <a:t>One of our underlying questions was (CLICK) “what does scaffolding and caregiving look like in this sample?”</a:t>
            </a:r>
          </a:p>
          <a:p>
            <a:endParaRPr lang="en-US" dirty="0"/>
          </a:p>
          <a:p>
            <a:r>
              <a:rPr lang="en-US" dirty="0"/>
              <a:t>To address this aim, we conducted a battery of latent profile analyses, a data-driven technique designed to reveal hidden subgroups within a population and classify people based on similar patterns of behaviors</a:t>
            </a:r>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9</a:t>
            </a:fld>
            <a:endParaRPr lang="en-US"/>
          </a:p>
        </p:txBody>
      </p:sp>
    </p:spTree>
    <p:extLst>
      <p:ext uri="{BB962C8B-B14F-4D97-AF65-F5344CB8AC3E}">
        <p14:creationId xmlns:p14="http://schemas.microsoft.com/office/powerpoint/2010/main" val="4244253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(CLICK) we wanted to identify whether and how maternal psychopathology and maternal alcohol dependence predicted profile membership</a:t>
            </a:r>
          </a:p>
          <a:p>
            <a:endParaRPr lang="en-US" dirty="0"/>
          </a:p>
          <a:p>
            <a:r>
              <a:rPr lang="en-US" dirty="0"/>
              <a:t>So essentially, (CLICK) is alcohol dependence differentially associated with certain profiles but not others, and are these the same or different from any that psychopathology might predict?</a:t>
            </a:r>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10</a:t>
            </a:fld>
            <a:endParaRPr lang="en-US"/>
          </a:p>
        </p:txBody>
      </p:sp>
    </p:spTree>
    <p:extLst>
      <p:ext uri="{BB962C8B-B14F-4D97-AF65-F5344CB8AC3E}">
        <p14:creationId xmlns:p14="http://schemas.microsoft.com/office/powerpoint/2010/main" val="1580498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study examines scaffolding through the lens of the parent-child relationship to see whether maternal alcohol dependence is associated with enmeshment, or the breakdown of relationship boundaries and dynamics during parent-child interactions</a:t>
            </a:r>
          </a:p>
          <a:p>
            <a:endParaRPr lang="en-US" dirty="0"/>
          </a:p>
          <a:p>
            <a:r>
              <a:rPr lang="en-US" dirty="0"/>
              <a:t>Specifically investigating questions like “does maternal alcohol dependence predict relationship enmeshment?</a:t>
            </a:r>
          </a:p>
          <a:p>
            <a:r>
              <a:rPr lang="en-US" dirty="0"/>
              <a:t>And does maternal alcohol dependence predict some forms of enmeshment but not others? Can we break enmeshment down to see whether and what types of enmeshment might be more or less likely to emerge from maternal substance use</a:t>
            </a:r>
          </a:p>
        </p:txBody>
      </p:sp>
      <p:sp>
        <p:nvSpPr>
          <p:cNvPr id="4" name="Slide Number Placeholder 3"/>
          <p:cNvSpPr>
            <a:spLocks noGrp="1"/>
          </p:cNvSpPr>
          <p:nvPr>
            <p:ph type="sldNum" sz="quarter" idx="5"/>
          </p:nvPr>
        </p:nvSpPr>
        <p:spPr/>
        <p:txBody>
          <a:bodyPr/>
          <a:lstStyle/>
          <a:p>
            <a:fld id="{48982EB7-98C8-447D-8E85-3FB945BBD530}" type="slidenum">
              <a:rPr lang="en-US" smtClean="0"/>
              <a:t>11</a:t>
            </a:fld>
            <a:endParaRPr lang="en-US"/>
          </a:p>
        </p:txBody>
      </p:sp>
    </p:spTree>
    <p:extLst>
      <p:ext uri="{BB962C8B-B14F-4D97-AF65-F5344CB8AC3E}">
        <p14:creationId xmlns:p14="http://schemas.microsoft.com/office/powerpoint/2010/main" val="1478523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introduce our participants for both studies</a:t>
            </a:r>
          </a:p>
        </p:txBody>
      </p:sp>
      <p:sp>
        <p:nvSpPr>
          <p:cNvPr id="4" name="Slide Number Placeholder 3"/>
          <p:cNvSpPr>
            <a:spLocks noGrp="1"/>
          </p:cNvSpPr>
          <p:nvPr>
            <p:ph type="sldNum" sz="quarter" idx="5"/>
          </p:nvPr>
        </p:nvSpPr>
        <p:spPr/>
        <p:txBody>
          <a:bodyPr/>
          <a:lstStyle/>
          <a:p>
            <a:fld id="{48982EB7-98C8-447D-8E85-3FB945BBD530}" type="slidenum">
              <a:rPr lang="en-US" smtClean="0"/>
              <a:t>12</a:t>
            </a:fld>
            <a:endParaRPr lang="en-US"/>
          </a:p>
        </p:txBody>
      </p:sp>
    </p:spTree>
    <p:extLst>
      <p:ext uri="{BB962C8B-B14F-4D97-AF65-F5344CB8AC3E}">
        <p14:creationId xmlns:p14="http://schemas.microsoft.com/office/powerpoint/2010/main" val="2777091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pPr marL="171450" indent="-171450">
              <a:buFontTx/>
              <a:buChar char="-"/>
            </a:pPr>
            <a:r>
              <a:rPr lang="en-US" sz="1200" kern="1200" dirty="0">
                <a:solidFill>
                  <a:schemeClr val="tx1"/>
                </a:solidFill>
                <a:effectLst/>
                <a:latin typeface="Arial" panose="020B0604020202020204" pitchFamily="34" charset="0"/>
                <a:ea typeface="MS Pゴシック" pitchFamily="-92" charset="-128"/>
                <a:cs typeface="+mn-cs"/>
              </a:rPr>
              <a:t>A multistep recruitment process was implemented to help us obtain a sample of families with a pronounced risk of  experiencing adversity and psychopathology. I am happy to talk more about that recruitment process if people have specific questions</a:t>
            </a:r>
          </a:p>
          <a:p>
            <a:pPr marL="171450" indent="-171450">
              <a:buFontTx/>
              <a:buChar char="-"/>
            </a:pPr>
            <a:r>
              <a:rPr lang="en-US" sz="1200" kern="1200" dirty="0">
                <a:solidFill>
                  <a:schemeClr val="tx1"/>
                </a:solidFill>
                <a:effectLst/>
                <a:latin typeface="Arial" panose="020B0604020202020204" pitchFamily="34" charset="0"/>
                <a:ea typeface="MS Pゴシック" pitchFamily="-92" charset="-128"/>
                <a:cs typeface="+mn-cs"/>
              </a:rPr>
              <a:t>As you can see here, this is predominantly low-income sample, and most mothers identified as Black</a:t>
            </a:r>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13</a:t>
            </a:fld>
            <a:endParaRPr lang="en-US"/>
          </a:p>
        </p:txBody>
      </p:sp>
    </p:spTree>
    <p:extLst>
      <p:ext uri="{BB962C8B-B14F-4D97-AF65-F5344CB8AC3E}">
        <p14:creationId xmlns:p14="http://schemas.microsoft.com/office/powerpoint/2010/main" val="59995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used several different methods to capture our data</a:t>
            </a:r>
          </a:p>
        </p:txBody>
      </p:sp>
      <p:sp>
        <p:nvSpPr>
          <p:cNvPr id="4" name="Slide Number Placeholder 3"/>
          <p:cNvSpPr>
            <a:spLocks noGrp="1"/>
          </p:cNvSpPr>
          <p:nvPr>
            <p:ph type="sldNum" sz="quarter" idx="5"/>
          </p:nvPr>
        </p:nvSpPr>
        <p:spPr/>
        <p:txBody>
          <a:bodyPr/>
          <a:lstStyle/>
          <a:p>
            <a:fld id="{48982EB7-98C8-447D-8E85-3FB945BBD530}" type="slidenum">
              <a:rPr lang="en-US" smtClean="0"/>
              <a:t>14</a:t>
            </a:fld>
            <a:endParaRPr lang="en-US"/>
          </a:p>
        </p:txBody>
      </p:sp>
    </p:spTree>
    <p:extLst>
      <p:ext uri="{BB962C8B-B14F-4D97-AF65-F5344CB8AC3E}">
        <p14:creationId xmlns:p14="http://schemas.microsoft.com/office/powerpoint/2010/main" val="3027498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Dyads visited the lab, at which time mothers’ completed interviews and questionnaires</a:t>
            </a:r>
          </a:p>
          <a:p>
            <a:pPr algn="l"/>
            <a:r>
              <a:rPr lang="en-US" dirty="0"/>
              <a:t>And dyads participated in </a:t>
            </a:r>
            <a:r>
              <a:rPr lang="en-US" sz="1800" b="0" i="0" u="none" strike="noStrike" baseline="0" dirty="0">
                <a:latin typeface="AdvTTc999d02f"/>
              </a:rPr>
              <a:t>four challenging, goal-oriented problem-solving tasks that were designed to be dif</a:t>
            </a:r>
            <a:r>
              <a:rPr lang="en-US" sz="1800" b="0" i="0" u="none" strike="noStrike" baseline="0" dirty="0">
                <a:latin typeface="AdvTTc999d02f+fb"/>
              </a:rPr>
              <a:t>fi</a:t>
            </a:r>
            <a:r>
              <a:rPr lang="en-US" sz="1800" b="0" i="0" u="none" strike="noStrike" baseline="0" dirty="0">
                <a:latin typeface="AdvTTc999d02f"/>
              </a:rPr>
              <a:t>cult for the children to solve independently</a:t>
            </a:r>
          </a:p>
          <a:p>
            <a:pPr algn="l"/>
            <a:endParaRPr lang="en-US" sz="1800" b="0" i="0" u="none" strike="noStrike" baseline="0" dirty="0">
              <a:latin typeface="AdvTTc999d02f"/>
            </a:endParaRPr>
          </a:p>
          <a:p>
            <a:pPr algn="l"/>
            <a:r>
              <a:rPr lang="en-US" sz="1800" b="0" i="0" u="none" strike="noStrike" baseline="0" dirty="0">
                <a:latin typeface="AdvTTc999d02f"/>
              </a:rPr>
              <a:t>The four tasks included:</a:t>
            </a:r>
          </a:p>
          <a:p>
            <a:pPr marL="285750" indent="-285750" algn="l">
              <a:buFontTx/>
              <a:buChar char="-"/>
            </a:pPr>
            <a:r>
              <a:rPr lang="en-US" sz="1800" b="0" i="0" u="none" strike="noStrike" baseline="0" dirty="0">
                <a:latin typeface="AdvTTc999d02f"/>
              </a:rPr>
              <a:t>a generic puzzle</a:t>
            </a:r>
          </a:p>
          <a:p>
            <a:pPr marL="285750" indent="-285750" algn="l">
              <a:buFontTx/>
              <a:buChar char="-"/>
            </a:pPr>
            <a:r>
              <a:rPr lang="en-US" sz="1800" b="0" i="0" u="none" strike="noStrike" baseline="0" dirty="0">
                <a:latin typeface="AdvTTc999d02f"/>
              </a:rPr>
              <a:t>a shape sorter task in which children place plastic shapes into matching holes</a:t>
            </a:r>
          </a:p>
          <a:p>
            <a:pPr marL="285750" indent="-285750" algn="l">
              <a:buFontTx/>
              <a:buChar char="-"/>
            </a:pPr>
            <a:r>
              <a:rPr lang="en-US" sz="1800" b="0" i="0" u="none" strike="noStrike" baseline="0" dirty="0">
                <a:latin typeface="AdvTTc999d02f"/>
              </a:rPr>
              <a:t>a large seesaw problem that requires the child to gain access to an attractive toy in a transparent box</a:t>
            </a:r>
          </a:p>
          <a:p>
            <a:pPr marL="285750" indent="-285750" algn="l">
              <a:buFontTx/>
              <a:buChar char="-"/>
            </a:pPr>
            <a:r>
              <a:rPr lang="en-US" sz="1800" b="0" i="0" u="none" strike="noStrike" baseline="0" dirty="0">
                <a:latin typeface="AdvTTc999d02f"/>
              </a:rPr>
              <a:t>and a task in which the child must use a piece of wood to retrieve a ball stuck in a plastic tube.</a:t>
            </a:r>
          </a:p>
          <a:p>
            <a:pPr marL="285750" indent="-285750" algn="l">
              <a:buFontTx/>
              <a:buChar char="-"/>
            </a:pPr>
            <a:endParaRPr lang="en-US" sz="1800" b="0" i="0" u="none" strike="noStrike" baseline="0" dirty="0">
              <a:latin typeface="AdvTTc999d02f"/>
            </a:endParaRPr>
          </a:p>
          <a:p>
            <a:pPr marL="0" indent="0" algn="l">
              <a:buFontTx/>
              <a:buNone/>
            </a:pPr>
            <a:r>
              <a:rPr lang="en-US" sz="1800" b="0" i="0" u="none" strike="noStrike" baseline="0" dirty="0">
                <a:latin typeface="AdvTTc999d02f"/>
              </a:rPr>
              <a:t>All of these tasks were recorded and mothers’ behaviors during these tasks were later coded by trained experimenters</a:t>
            </a:r>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15</a:t>
            </a:fld>
            <a:endParaRPr lang="en-US"/>
          </a:p>
        </p:txBody>
      </p:sp>
    </p:spTree>
    <p:extLst>
      <p:ext uri="{BB962C8B-B14F-4D97-AF65-F5344CB8AC3E}">
        <p14:creationId xmlns:p14="http://schemas.microsoft.com/office/powerpoint/2010/main" val="3545963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Mothers disclosed their alcohol dependence and psychopathology symptoms ono the DIS-IV which classifies symptoms based on DSM-4 criteria, and all other variables were captured via behavior observation coding</a:t>
            </a:r>
          </a:p>
          <a:p>
            <a:endParaRPr lang="en-US" dirty="0"/>
          </a:p>
          <a:p>
            <a:r>
              <a:rPr lang="en-US" dirty="0"/>
              <a:t>Subscales for major depressive disorder, generalized anxiety disorder, and post-traumatic stress disorder were standardized and combined for use in subsequent analyses.</a:t>
            </a:r>
          </a:p>
          <a:p>
            <a:endParaRPr lang="en-US" dirty="0"/>
          </a:p>
          <a:p>
            <a:r>
              <a:rPr lang="en-US" dirty="0"/>
              <a:t>We wanted to capture an array of caregiving behaviors, including scaffolding, so we ultimately coded mothers’ harshness, warmth, disengagement, and two elements of scaffolding</a:t>
            </a:r>
          </a:p>
        </p:txBody>
      </p:sp>
      <p:sp>
        <p:nvSpPr>
          <p:cNvPr id="4" name="Slide Number Placeholder 3"/>
          <p:cNvSpPr>
            <a:spLocks noGrp="1"/>
          </p:cNvSpPr>
          <p:nvPr>
            <p:ph type="sldNum" sz="quarter" idx="5"/>
          </p:nvPr>
        </p:nvSpPr>
        <p:spPr/>
        <p:txBody>
          <a:bodyPr/>
          <a:lstStyle/>
          <a:p>
            <a:fld id="{48982EB7-98C8-447D-8E85-3FB945BBD530}" type="slidenum">
              <a:rPr lang="en-US" smtClean="0"/>
              <a:t>16</a:t>
            </a:fld>
            <a:endParaRPr lang="en-US"/>
          </a:p>
        </p:txBody>
      </p:sp>
    </p:spTree>
    <p:extLst>
      <p:ext uri="{BB962C8B-B14F-4D97-AF65-F5344CB8AC3E}">
        <p14:creationId xmlns:p14="http://schemas.microsoft.com/office/powerpoint/2010/main" val="708369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mn-lt"/>
                <a:ea typeface="+mn-ea"/>
                <a:cs typeface="+mn-cs"/>
              </a:rPr>
              <a:t>We assessed maternal harshness and warmth using traditional definitions and coding scales</a:t>
            </a:r>
            <a:endParaRPr lang="en-US" dirty="0"/>
          </a:p>
          <a:p>
            <a:endParaRPr lang="en-US" dirty="0"/>
          </a:p>
          <a:p>
            <a:r>
              <a:rPr lang="en-US" dirty="0"/>
              <a:t>The main coding construct I want to highlight is that we deconstructed scaffolding into two elements: Caregiver Quality of Assistance and Supportive Presence</a:t>
            </a:r>
          </a:p>
          <a:p>
            <a:endParaRPr lang="en-US" dirty="0"/>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17</a:t>
            </a:fld>
            <a:endParaRPr lang="en-US"/>
          </a:p>
        </p:txBody>
      </p:sp>
    </p:spTree>
    <p:extLst>
      <p:ext uri="{BB962C8B-B14F-4D97-AF65-F5344CB8AC3E}">
        <p14:creationId xmlns:p14="http://schemas.microsoft.com/office/powerpoint/2010/main" val="929143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quickly highlight these two codes and what I think makes them distinct elements of scaffolding</a:t>
            </a:r>
          </a:p>
          <a:p>
            <a:endParaRPr lang="en-US" dirty="0"/>
          </a:p>
          <a:p>
            <a:r>
              <a:rPr lang="en-US" dirty="0"/>
              <a:t>(CLICK) Supportive Presence measures the degree to which the caregiver acts as a </a:t>
            </a:r>
            <a:r>
              <a:rPr lang="en-US" b="1" dirty="0"/>
              <a:t>secure base</a:t>
            </a:r>
            <a:r>
              <a:rPr lang="en-US" dirty="0"/>
              <a:t> for the child during the task.</a:t>
            </a:r>
          </a:p>
          <a:p>
            <a:pPr marL="171450" indent="-171450">
              <a:buFontTx/>
              <a:buChar char="-"/>
            </a:pPr>
            <a:r>
              <a:rPr lang="en-US" dirty="0"/>
              <a:t>This means</a:t>
            </a:r>
          </a:p>
          <a:p>
            <a:pPr marL="628650" lvl="1" indent="-171450">
              <a:buFontTx/>
              <a:buChar char="-"/>
            </a:pPr>
            <a:r>
              <a:rPr lang="en-US" dirty="0"/>
              <a:t>Being sensitive to the child’s emotional and behavioral cues (such as addressing frustration, fear, lack of confidence or motivation)</a:t>
            </a:r>
          </a:p>
          <a:p>
            <a:pPr marL="628650" lvl="1" indent="-171450">
              <a:buFontTx/>
              <a:buChar char="-"/>
            </a:pPr>
            <a:r>
              <a:rPr lang="en-US" dirty="0"/>
              <a:t>Being encouraging and emotionally available to the child </a:t>
            </a:r>
          </a:p>
          <a:p>
            <a:pPr marL="628650" lvl="1" indent="-171450">
              <a:buFontTx/>
              <a:buChar char="-"/>
            </a:pPr>
            <a:r>
              <a:rPr lang="en-US" dirty="0"/>
              <a:t>Constructing a psychologically safe environment where they can challenge themselves and try new things.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(CLICK) this code emphasizes emotional and relational foundations of support, which are sometimes overlooked when discussing scaffolding</a:t>
            </a:r>
          </a:p>
        </p:txBody>
      </p:sp>
      <p:sp>
        <p:nvSpPr>
          <p:cNvPr id="4" name="Slide Number Placeholder 3"/>
          <p:cNvSpPr>
            <a:spLocks noGrp="1"/>
          </p:cNvSpPr>
          <p:nvPr>
            <p:ph type="sldNum" sz="quarter" idx="5"/>
          </p:nvPr>
        </p:nvSpPr>
        <p:spPr/>
        <p:txBody>
          <a:bodyPr/>
          <a:lstStyle/>
          <a:p>
            <a:fld id="{48982EB7-98C8-447D-8E85-3FB945BBD530}" type="slidenum">
              <a:rPr lang="en-US" smtClean="0"/>
              <a:t>18</a:t>
            </a:fld>
            <a:endParaRPr lang="en-US"/>
          </a:p>
        </p:txBody>
      </p:sp>
    </p:spTree>
    <p:extLst>
      <p:ext uri="{BB962C8B-B14F-4D97-AF65-F5344CB8AC3E}">
        <p14:creationId xmlns:p14="http://schemas.microsoft.com/office/powerpoint/2010/main" val="10241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other hand, Quality of Assistance captures the degree to which the caregiver provides </a:t>
            </a:r>
            <a:r>
              <a:rPr lang="en-US" b="1" dirty="0"/>
              <a:t>developmentally appropriate</a:t>
            </a:r>
            <a:r>
              <a:rPr lang="en-US" dirty="0"/>
              <a:t> guidance and feedback to the child during the task.</a:t>
            </a:r>
          </a:p>
          <a:p>
            <a:endParaRPr lang="en-US" dirty="0"/>
          </a:p>
          <a:p>
            <a:r>
              <a:rPr lang="en-US" dirty="0"/>
              <a:t>This means that mothers are:</a:t>
            </a:r>
          </a:p>
          <a:p>
            <a:pPr marL="171450" indent="-171450">
              <a:buFontTx/>
              <a:buChar char="-"/>
            </a:pPr>
            <a:r>
              <a:rPr lang="en-US" dirty="0"/>
              <a:t>Offering help or guidance that is matched, aligned, or calibrated to the child’s skill </a:t>
            </a:r>
          </a:p>
          <a:p>
            <a:pPr marL="171450" indent="-171450">
              <a:buFontTx/>
              <a:buChar char="-"/>
            </a:pPr>
            <a:r>
              <a:rPr lang="en-US" dirty="0"/>
              <a:t>Encouraging autonomous problem-solving and structured guidance when needed – and recalibrating this support based on children’s changing understanding or capabilities</a:t>
            </a:r>
          </a:p>
          <a:p>
            <a:pPr marL="0" indent="0">
              <a:buFontTx/>
              <a:buNone/>
            </a:pPr>
            <a:endParaRPr lang="en-US" dirty="0"/>
          </a:p>
          <a:p>
            <a:pPr marL="0" indent="0">
              <a:buFontTx/>
              <a:buNone/>
            </a:pPr>
            <a:r>
              <a:rPr lang="en-US" dirty="0"/>
              <a:t>(CLICK) these things emphasize the cognitive and instructional aspects of support, which you often DO see included in scaffolding assessments</a:t>
            </a:r>
          </a:p>
        </p:txBody>
      </p:sp>
      <p:sp>
        <p:nvSpPr>
          <p:cNvPr id="4" name="Slide Number Placeholder 3"/>
          <p:cNvSpPr>
            <a:spLocks noGrp="1"/>
          </p:cNvSpPr>
          <p:nvPr>
            <p:ph type="sldNum" sz="quarter" idx="5"/>
          </p:nvPr>
        </p:nvSpPr>
        <p:spPr/>
        <p:txBody>
          <a:bodyPr/>
          <a:lstStyle/>
          <a:p>
            <a:fld id="{48982EB7-98C8-447D-8E85-3FB945BBD530}" type="slidenum">
              <a:rPr lang="en-US" smtClean="0"/>
              <a:t>19</a:t>
            </a:fld>
            <a:endParaRPr lang="en-US"/>
          </a:p>
        </p:txBody>
      </p:sp>
    </p:spTree>
    <p:extLst>
      <p:ext uri="{BB962C8B-B14F-4D97-AF65-F5344CB8AC3E}">
        <p14:creationId xmlns:p14="http://schemas.microsoft.com/office/powerpoint/2010/main" val="751475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ultimately found 4 caregiving profiles</a:t>
            </a:r>
          </a:p>
        </p:txBody>
      </p:sp>
      <p:sp>
        <p:nvSpPr>
          <p:cNvPr id="4" name="Slide Number Placeholder 3"/>
          <p:cNvSpPr>
            <a:spLocks noGrp="1"/>
          </p:cNvSpPr>
          <p:nvPr>
            <p:ph type="sldNum" sz="quarter" idx="5"/>
          </p:nvPr>
        </p:nvSpPr>
        <p:spPr/>
        <p:txBody>
          <a:bodyPr/>
          <a:lstStyle/>
          <a:p>
            <a:fld id="{48982EB7-98C8-447D-8E85-3FB945BBD530}" type="slidenum">
              <a:rPr lang="en-US" smtClean="0"/>
              <a:t>20</a:t>
            </a:fld>
            <a:endParaRPr lang="en-US"/>
          </a:p>
        </p:txBody>
      </p:sp>
    </p:spTree>
    <p:extLst>
      <p:ext uri="{BB962C8B-B14F-4D97-AF65-F5344CB8AC3E}">
        <p14:creationId xmlns:p14="http://schemas.microsoft.com/office/powerpoint/2010/main" val="2369539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group was Balanced, exhibiting</a:t>
            </a:r>
          </a:p>
          <a:p>
            <a:pPr marL="171450" indent="-171450">
              <a:buFontTx/>
              <a:buChar char="-"/>
            </a:pPr>
            <a:r>
              <a:rPr lang="en-US" dirty="0"/>
              <a:t>moderate levels of supportive presence and quality of assistance</a:t>
            </a:r>
          </a:p>
          <a:p>
            <a:pPr marL="171450" indent="-171450">
              <a:buFontTx/>
              <a:buChar char="-"/>
            </a:pPr>
            <a:r>
              <a:rPr lang="en-US" dirty="0"/>
              <a:t>They also displayed moderate levels of warmth</a:t>
            </a:r>
          </a:p>
          <a:p>
            <a:pPr marL="171450" indent="-171450">
              <a:buFontTx/>
              <a:buChar char="-"/>
            </a:pPr>
            <a:r>
              <a:rPr lang="en-US" dirty="0"/>
              <a:t>And generally low levels of disengagement and harshness </a:t>
            </a:r>
          </a:p>
          <a:p>
            <a:pPr marL="171450" indent="-171450">
              <a:buFontTx/>
              <a:buChar char="-"/>
            </a:pPr>
            <a:endParaRPr lang="en-US" dirty="0"/>
          </a:p>
          <a:p>
            <a:pPr marL="171450" indent="-171450">
              <a:buFontTx/>
              <a:buChar char="-"/>
            </a:pPr>
            <a:r>
              <a:rPr lang="en-US" dirty="0"/>
              <a:t>So mothers here are kind of mixed in their provision of both supportive, nurturing caregiving behaviors but also can display some infrequent or low intensity harshness and disengagement throughout the problem-solving tasks.</a:t>
            </a:r>
          </a:p>
          <a:p>
            <a:pPr marL="171450" indent="-171450">
              <a:buFontTx/>
              <a:buChar char="-"/>
            </a:pPr>
            <a:endParaRPr lang="en-US" dirty="0"/>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21</a:t>
            </a:fld>
            <a:endParaRPr lang="en-US"/>
          </a:p>
        </p:txBody>
      </p:sp>
    </p:spTree>
    <p:extLst>
      <p:ext uri="{BB962C8B-B14F-4D97-AF65-F5344CB8AC3E}">
        <p14:creationId xmlns:p14="http://schemas.microsoft.com/office/powerpoint/2010/main" val="424671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was Detached and Harsh, displaying the highest in disengagement and highest in harshness while being the lowest in both elements of scaffolding: supportive presence and quality of assistance, and also by far the lowest in warmth</a:t>
            </a:r>
          </a:p>
          <a:p>
            <a:endParaRPr lang="en-US" dirty="0"/>
          </a:p>
          <a:p>
            <a:r>
              <a:rPr lang="en-US" dirty="0"/>
              <a:t>Mothers in this profile may oscillate between little to no engagement and elevated harshness, hostility, annoyance, frustration, and similar behaviors when they  ARE engaged and trying to help their child. </a:t>
            </a:r>
          </a:p>
        </p:txBody>
      </p:sp>
      <p:sp>
        <p:nvSpPr>
          <p:cNvPr id="4" name="Slide Number Placeholder 3"/>
          <p:cNvSpPr>
            <a:spLocks noGrp="1"/>
          </p:cNvSpPr>
          <p:nvPr>
            <p:ph type="sldNum" sz="quarter" idx="5"/>
          </p:nvPr>
        </p:nvSpPr>
        <p:spPr/>
        <p:txBody>
          <a:bodyPr/>
          <a:lstStyle/>
          <a:p>
            <a:fld id="{48982EB7-98C8-447D-8E85-3FB945BBD530}" type="slidenum">
              <a:rPr lang="en-US" smtClean="0"/>
              <a:t>22</a:t>
            </a:fld>
            <a:endParaRPr lang="en-US"/>
          </a:p>
        </p:txBody>
      </p:sp>
    </p:spTree>
    <p:extLst>
      <p:ext uri="{BB962C8B-B14F-4D97-AF65-F5344CB8AC3E}">
        <p14:creationId xmlns:p14="http://schemas.microsoft.com/office/powerpoint/2010/main" val="1567336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profile was named Indulgent Support</a:t>
            </a:r>
          </a:p>
          <a:p>
            <a:endParaRPr lang="en-US" dirty="0"/>
          </a:p>
          <a:p>
            <a:r>
              <a:rPr lang="en-US" dirty="0"/>
              <a:t>Mothers in this profile are generally very warm but may not balance or combine warmth, praise, or encouragement with actual guidance or task support</a:t>
            </a:r>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23</a:t>
            </a:fld>
            <a:endParaRPr lang="en-US"/>
          </a:p>
        </p:txBody>
      </p:sp>
    </p:spTree>
    <p:extLst>
      <p:ext uri="{BB962C8B-B14F-4D97-AF65-F5344CB8AC3E}">
        <p14:creationId xmlns:p14="http://schemas.microsoft.com/office/powerpoint/2010/main" val="2884727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our last profile was termed Scaffolded Support or Scaffolded Warmth</a:t>
            </a:r>
          </a:p>
          <a:p>
            <a:endParaRPr lang="en-US" dirty="0"/>
          </a:p>
          <a:p>
            <a:r>
              <a:rPr lang="en-US" dirty="0"/>
              <a:t>Mothers in this group demonstrated the highest supportive presence, quality of assistance, and warmth, and the lowest levels of disengagement and harshness </a:t>
            </a:r>
          </a:p>
          <a:p>
            <a:endParaRPr lang="en-US" dirty="0"/>
          </a:p>
          <a:p>
            <a:r>
              <a:rPr lang="en-US" dirty="0"/>
              <a:t>Mothers in this group:</a:t>
            </a:r>
          </a:p>
          <a:p>
            <a:pPr marL="171450" indent="-171450">
              <a:buFontTx/>
              <a:buChar char="-"/>
            </a:pPr>
            <a:r>
              <a:rPr lang="en-US" dirty="0"/>
              <a:t>provide the most consistent and effective scaffolding and child-focused support to their child</a:t>
            </a:r>
          </a:p>
          <a:p>
            <a:pPr marL="171450" indent="-171450">
              <a:buFontTx/>
              <a:buChar char="-"/>
            </a:pPr>
            <a:r>
              <a:rPr lang="en-US" dirty="0"/>
              <a:t>Were highly flexible and adaptive to children’s needs, capabilities, and performance throughout the dyadic tasks</a:t>
            </a:r>
          </a:p>
          <a:p>
            <a:endParaRPr lang="en-US" dirty="0"/>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24</a:t>
            </a:fld>
            <a:endParaRPr lang="en-US"/>
          </a:p>
        </p:txBody>
      </p:sp>
    </p:spTree>
    <p:extLst>
      <p:ext uri="{BB962C8B-B14F-4D97-AF65-F5344CB8AC3E}">
        <p14:creationId xmlns:p14="http://schemas.microsoft.com/office/powerpoint/2010/main" val="1028219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Findings also showed that the composite of maternal depression, anxiety, and post-traumatic stress symptoms did NOT predict membership in any of the 4 profiles</a:t>
            </a:r>
          </a:p>
        </p:txBody>
      </p:sp>
      <p:sp>
        <p:nvSpPr>
          <p:cNvPr id="4" name="Slide Number Placeholder 3"/>
          <p:cNvSpPr>
            <a:spLocks noGrp="1"/>
          </p:cNvSpPr>
          <p:nvPr>
            <p:ph type="sldNum" sz="quarter" idx="5"/>
          </p:nvPr>
        </p:nvSpPr>
        <p:spPr/>
        <p:txBody>
          <a:bodyPr/>
          <a:lstStyle/>
          <a:p>
            <a:fld id="{48982EB7-98C8-447D-8E85-3FB945BBD530}" type="slidenum">
              <a:rPr lang="en-US" smtClean="0"/>
              <a:t>25</a:t>
            </a:fld>
            <a:endParaRPr lang="en-US"/>
          </a:p>
        </p:txBody>
      </p:sp>
    </p:spTree>
    <p:extLst>
      <p:ext uri="{BB962C8B-B14F-4D97-AF65-F5344CB8AC3E}">
        <p14:creationId xmlns:p14="http://schemas.microsoft.com/office/powerpoint/2010/main" val="7217138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However, maternal alcohol dependence symptoms DID predict profile membership…BUT…</a:t>
            </a:r>
          </a:p>
        </p:txBody>
      </p:sp>
      <p:sp>
        <p:nvSpPr>
          <p:cNvPr id="4" name="Slide Number Placeholder 3"/>
          <p:cNvSpPr>
            <a:spLocks noGrp="1"/>
          </p:cNvSpPr>
          <p:nvPr>
            <p:ph type="sldNum" sz="quarter" idx="5"/>
          </p:nvPr>
        </p:nvSpPr>
        <p:spPr/>
        <p:txBody>
          <a:bodyPr/>
          <a:lstStyle/>
          <a:p>
            <a:fld id="{48982EB7-98C8-447D-8E85-3FB945BBD530}" type="slidenum">
              <a:rPr lang="en-US" smtClean="0"/>
              <a:t>26</a:t>
            </a:fld>
            <a:endParaRPr lang="en-US"/>
          </a:p>
        </p:txBody>
      </p:sp>
    </p:spTree>
    <p:extLst>
      <p:ext uri="{BB962C8B-B14F-4D97-AF65-F5344CB8AC3E}">
        <p14:creationId xmlns:p14="http://schemas.microsoft.com/office/powerpoint/2010/main" val="39759907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in the Detached and Harsh profile.</a:t>
            </a:r>
          </a:p>
          <a:p>
            <a:endParaRPr lang="en-US" dirty="0"/>
          </a:p>
          <a:p>
            <a:r>
              <a:rPr lang="en-US" dirty="0"/>
              <a:t>So lifetime maternal alcohol dependence symptoms predicted membership in the profile characterized by the highest levels of disengagement and harshness coupled with the lowest levels of supportive presence, quality of assistance, and overall warmth</a:t>
            </a:r>
          </a:p>
        </p:txBody>
      </p:sp>
      <p:sp>
        <p:nvSpPr>
          <p:cNvPr id="4" name="Slide Number Placeholder 3"/>
          <p:cNvSpPr>
            <a:spLocks noGrp="1"/>
          </p:cNvSpPr>
          <p:nvPr>
            <p:ph type="sldNum" sz="quarter" idx="5"/>
          </p:nvPr>
        </p:nvSpPr>
        <p:spPr/>
        <p:txBody>
          <a:bodyPr/>
          <a:lstStyle/>
          <a:p>
            <a:fld id="{48982EB7-98C8-447D-8E85-3FB945BBD530}" type="slidenum">
              <a:rPr lang="en-US" smtClean="0"/>
              <a:t>27</a:t>
            </a:fld>
            <a:endParaRPr lang="en-US"/>
          </a:p>
        </p:txBody>
      </p:sp>
    </p:spTree>
    <p:extLst>
      <p:ext uri="{BB962C8B-B14F-4D97-AF65-F5344CB8AC3E}">
        <p14:creationId xmlns:p14="http://schemas.microsoft.com/office/powerpoint/2010/main" val="3491231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might this be the case?</a:t>
            </a:r>
          </a:p>
          <a:p>
            <a:endParaRPr lang="en-US" i="1" dirty="0"/>
          </a:p>
          <a:p>
            <a:r>
              <a:rPr lang="en-US" i="1" dirty="0"/>
              <a:t>I believe substance-related impairments may undermine many elements and dynamic sub-processes that structure and shape scaffolding…</a:t>
            </a:r>
          </a:p>
          <a:p>
            <a:endParaRPr lang="en-US" dirty="0"/>
          </a:p>
          <a:p>
            <a:r>
              <a:rPr lang="en-US" dirty="0"/>
              <a:t>Alcohol dependence is associated with structural and functional impairments in areas critical for </a:t>
            </a:r>
            <a:r>
              <a:rPr lang="en-US" b="1" dirty="0"/>
              <a:t>empathy</a:t>
            </a:r>
            <a:r>
              <a:rPr lang="en-US" dirty="0"/>
              <a:t>, </a:t>
            </a:r>
            <a:r>
              <a:rPr lang="en-US" b="1" dirty="0"/>
              <a:t>perspective taking</a:t>
            </a:r>
            <a:r>
              <a:rPr lang="en-US" dirty="0"/>
              <a:t>, and </a:t>
            </a:r>
            <a:r>
              <a:rPr lang="en-US" b="1" dirty="0"/>
              <a:t>emotion regulation</a:t>
            </a:r>
            <a:r>
              <a:rPr lang="en-US" dirty="0"/>
              <a:t> </a:t>
            </a:r>
          </a:p>
          <a:p>
            <a:endParaRPr lang="en-US" dirty="0"/>
          </a:p>
          <a:p>
            <a:r>
              <a:rPr lang="en-US" dirty="0"/>
              <a:t>Effective Scaffolding relies heavily on these systems – not just for “scaffolding </a:t>
            </a:r>
            <a:r>
              <a:rPr lang="en-US" dirty="0" err="1"/>
              <a:t>scaffolding</a:t>
            </a:r>
            <a:r>
              <a:rPr lang="en-US" dirty="0"/>
              <a:t>” but also consistently altering and matching caregiving behaviors to children’s evolving needs and abilities.</a:t>
            </a:r>
            <a:br>
              <a:rPr lang="en-US" dirty="0"/>
            </a:br>
            <a:endParaRPr lang="en-US" dirty="0"/>
          </a:p>
          <a:p>
            <a:r>
              <a:rPr lang="en-US" dirty="0"/>
              <a:t>While PTSD, depression, and anxiety also negatively impact these circuits, the </a:t>
            </a:r>
            <a:r>
              <a:rPr lang="en-US" b="1" dirty="0"/>
              <a:t>globality and chronicity</a:t>
            </a:r>
            <a:r>
              <a:rPr lang="en-US" dirty="0"/>
              <a:t> of alcohol-related brain changes may lead to </a:t>
            </a:r>
            <a:r>
              <a:rPr lang="en-US" b="1" dirty="0"/>
              <a:t>more profound disruptions,</a:t>
            </a:r>
            <a:r>
              <a:rPr lang="en-US" dirty="0"/>
              <a:t> specifically in interactive, co-regulatory tasks like scaffolding.</a:t>
            </a:r>
          </a:p>
          <a:p>
            <a:endParaRPr lang="en-US" dirty="0"/>
          </a:p>
          <a:p>
            <a:r>
              <a:rPr lang="en-US" b="1" dirty="0"/>
              <a:t>Alcohol dependence is also consistently associated with impairments in mentalizing (or reflective functioning) and distress tolerance – which, although not empirically connected to scaffolding - </a:t>
            </a:r>
            <a:r>
              <a:rPr lang="en-US" dirty="0"/>
              <a:t>may result in withdrawal/avoidance, intrusiveness, harshness, or behaviors that might center parent’s emotional distress while minimizing children’s emotional needs and experiences.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28</a:t>
            </a:fld>
            <a:endParaRPr lang="en-US"/>
          </a:p>
        </p:txBody>
      </p:sp>
    </p:spTree>
    <p:extLst>
      <p:ext uri="{BB962C8B-B14F-4D97-AF65-F5344CB8AC3E}">
        <p14:creationId xmlns:p14="http://schemas.microsoft.com/office/powerpoint/2010/main" val="1388337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Study 1 shed light on specific ways that mothers may interact with children during problem-solving tasks, and how alcohol dependence may affect those interactions.</a:t>
            </a:r>
          </a:p>
          <a:p>
            <a:endParaRPr lang="en-US" dirty="0"/>
          </a:p>
          <a:p>
            <a:r>
              <a:rPr lang="en-US" dirty="0"/>
              <a:t>However, it also demonstrated that scaffolding happens within the parent-child relationship.</a:t>
            </a:r>
          </a:p>
          <a:p>
            <a:endParaRPr lang="en-US" dirty="0"/>
          </a:p>
          <a:p>
            <a:r>
              <a:rPr lang="en-US" dirty="0"/>
              <a:t>Study 2 further explored relationship dynamics between mothers and children, and ways that might manifest more specifically in these situations</a:t>
            </a:r>
          </a:p>
        </p:txBody>
      </p:sp>
      <p:sp>
        <p:nvSpPr>
          <p:cNvPr id="4" name="Slide Number Placeholder 3"/>
          <p:cNvSpPr>
            <a:spLocks noGrp="1"/>
          </p:cNvSpPr>
          <p:nvPr>
            <p:ph type="sldNum" sz="quarter" idx="5"/>
          </p:nvPr>
        </p:nvSpPr>
        <p:spPr/>
        <p:txBody>
          <a:bodyPr/>
          <a:lstStyle/>
          <a:p>
            <a:fld id="{A70567C9-E880-442C-A231-D3AD7458AB93}" type="slidenum">
              <a:rPr lang="en-US" smtClean="0"/>
              <a:t>29</a:t>
            </a:fld>
            <a:endParaRPr lang="en-US"/>
          </a:p>
        </p:txBody>
      </p:sp>
    </p:spTree>
    <p:extLst>
      <p:ext uri="{BB962C8B-B14F-4D97-AF65-F5344CB8AC3E}">
        <p14:creationId xmlns:p14="http://schemas.microsoft.com/office/powerpoint/2010/main" val="39595757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same sample and problem-solving tasks from study 1, we used the linear regression to examine associations between maternal alcohol dependence and three types of enmeshment</a:t>
            </a:r>
          </a:p>
          <a:p>
            <a:endParaRPr lang="en-US" dirty="0"/>
          </a:p>
        </p:txBody>
      </p:sp>
      <p:sp>
        <p:nvSpPr>
          <p:cNvPr id="4" name="Slide Number Placeholder 3"/>
          <p:cNvSpPr>
            <a:spLocks noGrp="1"/>
          </p:cNvSpPr>
          <p:nvPr>
            <p:ph type="sldNum" sz="quarter" idx="5"/>
          </p:nvPr>
        </p:nvSpPr>
        <p:spPr/>
        <p:txBody>
          <a:bodyPr/>
          <a:lstStyle/>
          <a:p>
            <a:fld id="{A70567C9-E880-442C-A231-D3AD7458AB93}" type="slidenum">
              <a:rPr lang="en-US" smtClean="0"/>
              <a:t>30</a:t>
            </a:fld>
            <a:endParaRPr lang="en-US"/>
          </a:p>
        </p:txBody>
      </p:sp>
    </p:spTree>
    <p:extLst>
      <p:ext uri="{BB962C8B-B14F-4D97-AF65-F5344CB8AC3E}">
        <p14:creationId xmlns:p14="http://schemas.microsoft.com/office/powerpoint/2010/main" val="16335217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Enmeshment is a breakdown in relationship boundaries, making it hard for the people in that relationship to behavior or view themselves as independent, autonomous people.</a:t>
            </a:r>
          </a:p>
          <a:p>
            <a:endParaRPr lang="en-US" dirty="0"/>
          </a:p>
          <a:p>
            <a:r>
              <a:rPr lang="en-US" dirty="0"/>
              <a:t>We specifically examined three distinct types of enmeshment:</a:t>
            </a:r>
          </a:p>
          <a:p>
            <a:endParaRPr lang="en-US" dirty="0"/>
          </a:p>
          <a:p>
            <a:r>
              <a:rPr lang="en-US" dirty="0"/>
              <a:t>(CLICK) the first was indulgent enmeshment: characterized by intrusive, hovering behavior aimed at obsessively meeting children’s needs and interests. Think of a parent working hard to overly placate children, minimize conflict or disagreement, and pacify the child at all costs. </a:t>
            </a:r>
          </a:p>
          <a:p>
            <a:endParaRPr lang="en-US" dirty="0"/>
          </a:p>
          <a:p>
            <a:r>
              <a:rPr lang="en-US" dirty="0"/>
              <a:t>(CLICK) the second is chaotic enmeshment: characterized by very inadequate, ineffective parenting that essentially leads the child to rely on themselves. The boundaries of the parent-child relationship are so blurred and weak that there is no consistent or coherent system or exchange of information or support between the dyad. </a:t>
            </a:r>
          </a:p>
          <a:p>
            <a:endParaRPr lang="en-US" dirty="0"/>
          </a:p>
          <a:p>
            <a:r>
              <a:rPr lang="en-US" dirty="0"/>
              <a:t>(CLICK) lastly, we have controlling enmeshment, characterized by parental domination of the task or interaction such that children’s sense of autonomy and independence are eclipsed. Parents may provide excessive input and may over-identify with the child. The child’s successes, failures, and struggles are viewed as an extension of the parents, which can promote rigid, domineering parenting behaviors that orchestrate children’s thoughts, emotions, behaviors, decisions, etc. </a:t>
            </a:r>
          </a:p>
        </p:txBody>
      </p:sp>
      <p:sp>
        <p:nvSpPr>
          <p:cNvPr id="4" name="Slide Number Placeholder 3"/>
          <p:cNvSpPr>
            <a:spLocks noGrp="1"/>
          </p:cNvSpPr>
          <p:nvPr>
            <p:ph type="sldNum" sz="quarter" idx="5"/>
          </p:nvPr>
        </p:nvSpPr>
        <p:spPr/>
        <p:txBody>
          <a:bodyPr/>
          <a:lstStyle/>
          <a:p>
            <a:fld id="{A70567C9-E880-442C-A231-D3AD7458AB93}" type="slidenum">
              <a:rPr lang="en-US" smtClean="0"/>
              <a:t>31</a:t>
            </a:fld>
            <a:endParaRPr lang="en-US"/>
          </a:p>
        </p:txBody>
      </p:sp>
    </p:spTree>
    <p:extLst>
      <p:ext uri="{BB962C8B-B14F-4D97-AF65-F5344CB8AC3E}">
        <p14:creationId xmlns:p14="http://schemas.microsoft.com/office/powerpoint/2010/main" val="10829281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found that over and above maternal age, family income, race/ethnicity, and the child’s gender, maternal alcohol dependence predicted LESS indulgent enmeshment</a:t>
            </a:r>
          </a:p>
          <a:p>
            <a:endParaRPr lang="en-US" dirty="0"/>
          </a:p>
          <a:p>
            <a:r>
              <a:rPr lang="en-US" dirty="0"/>
              <a:t>Similarly  maternal psychopathology (PTSD, anxiety, and depression) predicted less chaotic enmeshment</a:t>
            </a:r>
          </a:p>
        </p:txBody>
      </p:sp>
      <p:sp>
        <p:nvSpPr>
          <p:cNvPr id="4" name="Slide Number Placeholder 3"/>
          <p:cNvSpPr>
            <a:spLocks noGrp="1"/>
          </p:cNvSpPr>
          <p:nvPr>
            <p:ph type="sldNum" sz="quarter" idx="5"/>
          </p:nvPr>
        </p:nvSpPr>
        <p:spPr/>
        <p:txBody>
          <a:bodyPr/>
          <a:lstStyle/>
          <a:p>
            <a:fld id="{A70567C9-E880-442C-A231-D3AD7458AB93}" type="slidenum">
              <a:rPr lang="en-US" smtClean="0"/>
              <a:t>32</a:t>
            </a:fld>
            <a:endParaRPr lang="en-US"/>
          </a:p>
        </p:txBody>
      </p:sp>
    </p:spTree>
    <p:extLst>
      <p:ext uri="{BB962C8B-B14F-4D97-AF65-F5344CB8AC3E}">
        <p14:creationId xmlns:p14="http://schemas.microsoft.com/office/powerpoint/2010/main" val="18967574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might this be the case?</a:t>
            </a:r>
          </a:p>
          <a:p>
            <a:endParaRPr lang="en-US" dirty="0"/>
          </a:p>
          <a:p>
            <a:r>
              <a:rPr lang="en-US" dirty="0"/>
              <a:t>Alcohol-related difficulties in social cognition, executive functioning, and emotion-related processes could make it harder to maintain the </a:t>
            </a:r>
            <a:r>
              <a:rPr lang="en-US" b="1" dirty="0"/>
              <a:t>sustained, emotionally engaged, child-focused involvement</a:t>
            </a:r>
            <a:r>
              <a:rPr lang="en-US" dirty="0"/>
              <a:t> required for indulgent parenting.</a:t>
            </a:r>
          </a:p>
          <a:p>
            <a:endParaRPr lang="en-US" dirty="0"/>
          </a:p>
          <a:p>
            <a:r>
              <a:rPr lang="en-US" dirty="0"/>
              <a:t>This, combined with Study 1’s finding that maternal alcohol dependence was associated with </a:t>
            </a:r>
            <a:r>
              <a:rPr lang="en-US" b="1" dirty="0"/>
              <a:t>harsh-detached</a:t>
            </a:r>
            <a:r>
              <a:rPr lang="en-US" dirty="0"/>
              <a:t> parenting suggests a possible pattern of </a:t>
            </a:r>
            <a:r>
              <a:rPr lang="en-US" b="1" dirty="0" err="1"/>
              <a:t>underinvolvement</a:t>
            </a:r>
            <a:r>
              <a:rPr lang="en-US" b="1" dirty="0"/>
              <a:t>/disengagement rather than excessive relational involvement</a:t>
            </a:r>
            <a:r>
              <a:rPr lang="en-US" dirty="0"/>
              <a:t>.</a:t>
            </a:r>
          </a:p>
          <a:p>
            <a:endParaRPr lang="en-US" dirty="0"/>
          </a:p>
        </p:txBody>
      </p:sp>
      <p:sp>
        <p:nvSpPr>
          <p:cNvPr id="4" name="Slide Number Placeholder 3"/>
          <p:cNvSpPr>
            <a:spLocks noGrp="1"/>
          </p:cNvSpPr>
          <p:nvPr>
            <p:ph type="sldNum" sz="quarter" idx="5"/>
          </p:nvPr>
        </p:nvSpPr>
        <p:spPr/>
        <p:txBody>
          <a:bodyPr/>
          <a:lstStyle/>
          <a:p>
            <a:fld id="{48982EB7-98C8-447D-8E85-3FB945BBD530}" type="slidenum">
              <a:rPr lang="en-US" smtClean="0"/>
              <a:t>33</a:t>
            </a:fld>
            <a:endParaRPr lang="en-US"/>
          </a:p>
        </p:txBody>
      </p:sp>
    </p:spTree>
    <p:extLst>
      <p:ext uri="{BB962C8B-B14F-4D97-AF65-F5344CB8AC3E}">
        <p14:creationId xmlns:p14="http://schemas.microsoft.com/office/powerpoint/2010/main" val="1388337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Putting findings into context, (CLICK) both studies show that alcohol dependence affects mothers’ scaffolding and their interactions with children in really unique and dynamic ways. It is not precise or accurate to merely say that these parents are struggling with parenting. It’s actually a deeper and more nuanced picture lying beneath the surface.</a:t>
            </a:r>
          </a:p>
        </p:txBody>
      </p:sp>
      <p:sp>
        <p:nvSpPr>
          <p:cNvPr id="4" name="Slide Number Placeholder 3"/>
          <p:cNvSpPr>
            <a:spLocks noGrp="1"/>
          </p:cNvSpPr>
          <p:nvPr>
            <p:ph type="sldNum" sz="quarter" idx="5"/>
          </p:nvPr>
        </p:nvSpPr>
        <p:spPr/>
        <p:txBody>
          <a:bodyPr/>
          <a:lstStyle/>
          <a:p>
            <a:fld id="{A70567C9-E880-442C-A231-D3AD7458AB93}" type="slidenum">
              <a:rPr lang="en-US" smtClean="0"/>
              <a:t>34</a:t>
            </a:fld>
            <a:endParaRPr lang="en-US"/>
          </a:p>
        </p:txBody>
      </p:sp>
    </p:spTree>
    <p:extLst>
      <p:ext uri="{BB962C8B-B14F-4D97-AF65-F5344CB8AC3E}">
        <p14:creationId xmlns:p14="http://schemas.microsoft.com/office/powerpoint/2010/main" val="9541731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And with that, I would like to thank everyone involved in this project and all of the families who participated</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7D96AF-01B1-4033-859E-0991E579D18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97140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with that, I will take your questions!</a:t>
            </a:r>
          </a:p>
          <a:p>
            <a:endParaRPr lang="en-US" dirty="0"/>
          </a:p>
          <a:p>
            <a:r>
              <a:rPr lang="en-US" dirty="0"/>
              <a:t>[IF QUESTION ON RECRUITMENT]: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982EB7-98C8-447D-8E85-3FB945BBD53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15367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emf"/><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644993"/>
            <a:ext cx="6972300" cy="2641756"/>
          </a:xfrm>
          <a:prstGeom prst="rect">
            <a:avLst/>
          </a:prstGeom>
        </p:spPr>
        <p:txBody>
          <a:bodyPr anchor="b"/>
          <a:lstStyle>
            <a:lvl1pPr algn="l">
              <a:defRPr sz="5000" b="1" i="0" baseline="0">
                <a:solidFill>
                  <a:schemeClr val="tx2"/>
                </a:solidFill>
                <a:latin typeface="Encode Sans Normal Black" charset="0"/>
                <a:ea typeface="Encode Sans Normal Black" charset="0"/>
                <a:cs typeface="Encode Sans Normal Black" charset="0"/>
              </a:defRPr>
            </a:lvl1pPr>
          </a:lstStyle>
          <a:p>
            <a:r>
              <a:rPr lang="en-US" dirty="0"/>
              <a:t>TITLE HERE</a:t>
            </a:r>
            <a:br>
              <a:rPr lang="en-US" dirty="0"/>
            </a:br>
            <a:r>
              <a:rPr lang="en-US" dirty="0"/>
              <a:t>ENCODE NORMAL</a:t>
            </a:r>
            <a:br>
              <a:rPr lang="en-US" dirty="0"/>
            </a:br>
            <a:r>
              <a:rPr lang="en-US" dirty="0"/>
              <a:t>BLACK, 50 PT.</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426449"/>
            <a:ext cx="1600200" cy="139700"/>
          </a:xfrm>
          <a:prstGeom prst="rect">
            <a:avLst/>
          </a:prstGeom>
        </p:spPr>
      </p:pic>
      <p:pic>
        <p:nvPicPr>
          <p:cNvPr id="2" name="Picture 1" descr="Be Boundless logo"/>
          <p:cNvPicPr>
            <a:picLocks noChangeAspect="1"/>
          </p:cNvPicPr>
          <p:nvPr userDrawn="1"/>
        </p:nvPicPr>
        <p:blipFill>
          <a:blip r:embed="rId3"/>
          <a:stretch>
            <a:fillRect/>
          </a:stretch>
        </p:blipFill>
        <p:spPr>
          <a:xfrm>
            <a:off x="568081" y="4598607"/>
            <a:ext cx="2416273" cy="213486"/>
          </a:xfrm>
          <a:prstGeom prst="rect">
            <a:avLst/>
          </a:prstGeom>
        </p:spPr>
      </p:pic>
      <p:pic>
        <p:nvPicPr>
          <p:cNvPr id="7" name="Picture 6" descr="W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1755309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644993"/>
            <a:ext cx="7023540" cy="2641756"/>
          </a:xfrm>
          <a:prstGeom prst="rect">
            <a:avLst/>
          </a:prstGeom>
        </p:spPr>
        <p:txBody>
          <a:bodyPr anchor="b"/>
          <a:lstStyle>
            <a:lvl1pPr algn="l">
              <a:defRPr sz="5000" b="1" i="0" baseline="0">
                <a:solidFill>
                  <a:schemeClr val="tx2"/>
                </a:solidFill>
                <a:latin typeface="Encode Sans Normal Black" charset="0"/>
                <a:ea typeface="Encode Sans Normal Black" charset="0"/>
                <a:cs typeface="Encode Sans Normal Black" charset="0"/>
              </a:defRPr>
            </a:lvl1pPr>
          </a:lstStyle>
          <a:p>
            <a:r>
              <a:rPr lang="en-US" dirty="0"/>
              <a:t>TITLE HERE </a:t>
            </a:r>
            <a:br>
              <a:rPr lang="en-US" dirty="0"/>
            </a:br>
            <a:r>
              <a:rPr lang="en-US" dirty="0"/>
              <a:t>ENCODE NORMAL BLACK, 50 PT.</a:t>
            </a:r>
          </a:p>
        </p:txBody>
      </p:sp>
      <p:pic>
        <p:nvPicPr>
          <p:cNvPr id="9" name="Picture 8">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426449"/>
            <a:ext cx="1600200" cy="139700"/>
          </a:xfrm>
          <a:prstGeom prst="rect">
            <a:avLst/>
          </a:prstGeom>
        </p:spPr>
      </p:pic>
      <p:pic>
        <p:nvPicPr>
          <p:cNvPr id="8" name="Picture 7" descr="University of Washingt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1" y="4675530"/>
            <a:ext cx="2540000" cy="172311"/>
          </a:xfrm>
          <a:prstGeom prst="rect">
            <a:avLst/>
          </a:prstGeom>
        </p:spPr>
      </p:pic>
      <p:pic>
        <p:nvPicPr>
          <p:cNvPr id="7" name="Picture 6" descr="W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2373491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7923" y="371510"/>
            <a:ext cx="8197114"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11" name="Picture 10">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10"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sp>
        <p:nvSpPr>
          <p:cNvPr id="9"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037" y="4675530"/>
            <a:ext cx="2540000" cy="172311"/>
          </a:xfrm>
          <a:prstGeom prst="rect">
            <a:avLst/>
          </a:prstGeom>
        </p:spPr>
      </p:pic>
    </p:spTree>
    <p:extLst>
      <p:ext uri="{BB962C8B-B14F-4D97-AF65-F5344CB8AC3E}">
        <p14:creationId xmlns:p14="http://schemas.microsoft.com/office/powerpoint/2010/main" val="2769240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7923" y="369733"/>
            <a:ext cx="8197114"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7"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3236337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Graphi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70622"/>
            <a:ext cx="8184662"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6" name="Chart Placeholder 11"/>
          <p:cNvSpPr>
            <a:spLocks noGrp="1"/>
          </p:cNvSpPr>
          <p:nvPr>
            <p:ph type="chart" sz="quarter" idx="12" hasCustomPrompt="1"/>
          </p:nvPr>
        </p:nvSpPr>
        <p:spPr>
          <a:xfrm>
            <a:off x="447923" y="1724977"/>
            <a:ext cx="8184662" cy="2828169"/>
          </a:xfrm>
          <a:prstGeom prst="rect">
            <a:avLst/>
          </a:prstGeom>
        </p:spPr>
        <p:txBody>
          <a:bodyPr>
            <a:normAutofit/>
          </a:bodyPr>
          <a:lstStyle>
            <a:lvl1pPr marL="0" indent="0">
              <a:buNone/>
              <a:defRPr sz="2400" b="0" i="1" baseline="0">
                <a:solidFill>
                  <a:srgbClr val="FFFFFF"/>
                </a:solidFill>
                <a:latin typeface="Open Sans Light"/>
                <a:cs typeface="Open Sans Light"/>
              </a:defRPr>
            </a:lvl1pPr>
          </a:lstStyle>
          <a:p>
            <a:r>
              <a:rPr lang="en-US" dirty="0"/>
              <a:t>Graphics can go here – </a:t>
            </a:r>
            <a:br>
              <a:rPr lang="en-US" dirty="0"/>
            </a:br>
            <a:r>
              <a:rPr lang="en-US" dirty="0"/>
              <a:t>replace this box with your image or chart</a:t>
            </a:r>
          </a:p>
        </p:txBody>
      </p:sp>
      <p:pic>
        <p:nvPicPr>
          <p:cNvPr id="16" name="Picture 15">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037" y="4675530"/>
            <a:ext cx="2540000" cy="172311"/>
          </a:xfrm>
          <a:prstGeom prst="rect">
            <a:avLst/>
          </a:prstGeom>
        </p:spPr>
      </p:pic>
    </p:spTree>
    <p:extLst>
      <p:ext uri="{BB962C8B-B14F-4D97-AF65-F5344CB8AC3E}">
        <p14:creationId xmlns:p14="http://schemas.microsoft.com/office/powerpoint/2010/main" val="3828560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644993"/>
            <a:ext cx="702354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pic>
        <p:nvPicPr>
          <p:cNvPr id="9" name="Picture 8" descr="Be Boundless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1" y="4599107"/>
            <a:ext cx="2416273" cy="212486"/>
          </a:xfrm>
          <a:prstGeom prst="rect">
            <a:avLst/>
          </a:prstGeom>
        </p:spPr>
      </p:pic>
      <p:pic>
        <p:nvPicPr>
          <p:cNvPr id="10" name="Picture 9" descr="W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3965653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pic>
        <p:nvPicPr>
          <p:cNvPr id="10" name="Picture 9">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pic>
        <p:nvPicPr>
          <p:cNvPr id="14" name="Picture 13" descr="University of Washingt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5" y="4675530"/>
            <a:ext cx="2539991" cy="172311"/>
          </a:xfrm>
          <a:prstGeom prst="rect">
            <a:avLst/>
          </a:prstGeom>
        </p:spPr>
      </p:pic>
      <p:pic>
        <p:nvPicPr>
          <p:cNvPr id="9" name="Picture 8" descr="W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2901491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4" y="369733"/>
            <a:ext cx="8184657"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11"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sp>
        <p:nvSpPr>
          <p:cNvPr id="10"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5" name="Picture 14">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041" y="4675530"/>
            <a:ext cx="2539991" cy="172311"/>
          </a:xfrm>
          <a:prstGeom prst="rect">
            <a:avLst/>
          </a:prstGeom>
        </p:spPr>
      </p:pic>
    </p:spTree>
    <p:extLst>
      <p:ext uri="{BB962C8B-B14F-4D97-AF65-F5344CB8AC3E}">
        <p14:creationId xmlns:p14="http://schemas.microsoft.com/office/powerpoint/2010/main" val="2429301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69733"/>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10"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3890392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81608"/>
            <a:ext cx="8172210"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8"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dirty="0"/>
              <a:t>Graphics can go here – </a:t>
            </a:r>
            <a:br>
              <a:rPr lang="en-US" dirty="0"/>
            </a:br>
            <a:r>
              <a:rPr lang="en-US" dirty="0"/>
              <a:t>replace this box with your image or chart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041" y="4675530"/>
            <a:ext cx="2539991" cy="172311"/>
          </a:xfrm>
          <a:prstGeom prst="rect">
            <a:avLst/>
          </a:prstGeom>
        </p:spPr>
      </p:pic>
    </p:spTree>
    <p:extLst>
      <p:ext uri="{BB962C8B-B14F-4D97-AF65-F5344CB8AC3E}">
        <p14:creationId xmlns:p14="http://schemas.microsoft.com/office/powerpoint/2010/main" val="744044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644993"/>
            <a:ext cx="702354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426449"/>
            <a:ext cx="1600200" cy="139700"/>
          </a:xfrm>
          <a:prstGeom prst="rect">
            <a:avLst/>
          </a:prstGeom>
        </p:spPr>
      </p:pic>
      <p:pic>
        <p:nvPicPr>
          <p:cNvPr id="2" name="Picture 1" descr="Be Boundless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1" y="4599009"/>
            <a:ext cx="2425226" cy="213273"/>
          </a:xfrm>
          <a:prstGeom prst="rect">
            <a:avLst/>
          </a:prstGeom>
        </p:spPr>
      </p:pic>
      <p:pic>
        <p:nvPicPr>
          <p:cNvPr id="13" name="Picture 12" descr="W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1074028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6" y="644993"/>
            <a:ext cx="702354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426449"/>
            <a:ext cx="1600200" cy="139700"/>
          </a:xfrm>
          <a:prstGeom prst="rect">
            <a:avLst/>
          </a:prstGeom>
        </p:spPr>
      </p:pic>
      <p:pic>
        <p:nvPicPr>
          <p:cNvPr id="13" name="Picture 12" descr="University of Washingt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5" y="4675530"/>
            <a:ext cx="2539991" cy="172311"/>
          </a:xfrm>
          <a:prstGeom prst="rect">
            <a:avLst/>
          </a:prstGeom>
        </p:spPr>
      </p:pic>
      <p:pic>
        <p:nvPicPr>
          <p:cNvPr id="6" name="Picture 5" descr="W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3397191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7922" y="369285"/>
            <a:ext cx="8197109"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25"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sp>
        <p:nvSpPr>
          <p:cNvPr id="24"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26" name="Picture 25">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041" y="4675530"/>
            <a:ext cx="2539991" cy="172311"/>
          </a:xfrm>
          <a:prstGeom prst="rect">
            <a:avLst/>
          </a:prstGeom>
        </p:spPr>
      </p:pic>
    </p:spTree>
    <p:extLst>
      <p:ext uri="{BB962C8B-B14F-4D97-AF65-F5344CB8AC3E}">
        <p14:creationId xmlns:p14="http://schemas.microsoft.com/office/powerpoint/2010/main" val="3072872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70622"/>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8"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6" name="Picture 5">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145022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69733"/>
            <a:ext cx="8172210"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9" name="Picture 8">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10"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dirty="0"/>
              <a:t>Graphics can go here – </a:t>
            </a:r>
            <a:br>
              <a:rPr lang="en-US" dirty="0"/>
            </a:br>
            <a:r>
              <a:rPr lang="en-US" dirty="0"/>
              <a:t>replace this box with your image or chart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041" y="4675530"/>
            <a:ext cx="2539991" cy="172311"/>
          </a:xfrm>
          <a:prstGeom prst="rect">
            <a:avLst/>
          </a:prstGeom>
        </p:spPr>
      </p:pic>
    </p:spTree>
    <p:extLst>
      <p:ext uri="{BB962C8B-B14F-4D97-AF65-F5344CB8AC3E}">
        <p14:creationId xmlns:p14="http://schemas.microsoft.com/office/powerpoint/2010/main" val="2489552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644993"/>
            <a:ext cx="6972300" cy="2641756"/>
          </a:xfrm>
          <a:prstGeom prst="rect">
            <a:avLst/>
          </a:prstGeom>
        </p:spPr>
        <p:txBody>
          <a:bodyPr anchor="b"/>
          <a:lstStyle>
            <a:lvl1pPr algn="l">
              <a:defRPr sz="5000" b="1" i="0" baseline="0">
                <a:solidFill>
                  <a:schemeClr val="tx2"/>
                </a:solidFill>
                <a:latin typeface="Encode Sans Normal Black" charset="0"/>
                <a:ea typeface="Encode Sans Normal Black" charset="0"/>
                <a:cs typeface="Encode Sans Normal Black" charset="0"/>
              </a:defRPr>
            </a:lvl1pPr>
          </a:lstStyle>
          <a:p>
            <a:r>
              <a:rPr lang="en-US" dirty="0"/>
              <a:t>TITLE HERE</a:t>
            </a:r>
            <a:br>
              <a:rPr lang="en-US" dirty="0"/>
            </a:br>
            <a:r>
              <a:rPr lang="en-US" dirty="0"/>
              <a:t>ENCODE NORMAL</a:t>
            </a:r>
            <a:br>
              <a:rPr lang="en-US" dirty="0"/>
            </a:br>
            <a:r>
              <a:rPr lang="en-US" dirty="0"/>
              <a:t>BLACK, 50 PT.</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426449"/>
            <a:ext cx="1600200" cy="139700"/>
          </a:xfrm>
          <a:prstGeom prst="rect">
            <a:avLst/>
          </a:prstGeom>
        </p:spPr>
      </p:pic>
      <p:pic>
        <p:nvPicPr>
          <p:cNvPr id="2" name="Picture 1">
            <a:extLs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68081" y="4598607"/>
            <a:ext cx="2416273" cy="213486"/>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2369127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644993"/>
            <a:ext cx="7023540" cy="2641756"/>
          </a:xfrm>
          <a:prstGeom prst="rect">
            <a:avLst/>
          </a:prstGeom>
        </p:spPr>
        <p:txBody>
          <a:bodyPr anchor="b"/>
          <a:lstStyle>
            <a:lvl1pPr algn="l">
              <a:defRPr sz="5000" b="1" i="0" baseline="0">
                <a:solidFill>
                  <a:schemeClr val="tx2"/>
                </a:solidFill>
                <a:latin typeface="Encode Sans Normal Black" charset="0"/>
                <a:ea typeface="Encode Sans Normal Black" charset="0"/>
                <a:cs typeface="Encode Sans Normal Black" charset="0"/>
              </a:defRPr>
            </a:lvl1pPr>
          </a:lstStyle>
          <a:p>
            <a:r>
              <a:rPr lang="en-US" dirty="0"/>
              <a:t>TITLE HERE </a:t>
            </a:r>
            <a:br>
              <a:rPr lang="en-US" dirty="0"/>
            </a:br>
            <a:r>
              <a:rPr lang="en-US" dirty="0"/>
              <a:t>ENCODE NORMAL BLACK, 50 PT.</a:t>
            </a:r>
          </a:p>
        </p:txBody>
      </p:sp>
      <p:pic>
        <p:nvPicPr>
          <p:cNvPr id="9" name="Picture 8">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426449"/>
            <a:ext cx="1600200" cy="139700"/>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1" y="4675530"/>
            <a:ext cx="2540000" cy="172311"/>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20354682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7923" y="371510"/>
            <a:ext cx="8197114"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11" name="Picture 10">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10"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sp>
        <p:nvSpPr>
          <p:cNvPr id="9"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037" y="4675530"/>
            <a:ext cx="2540000" cy="172311"/>
          </a:xfrm>
          <a:prstGeom prst="rect">
            <a:avLst/>
          </a:prstGeom>
        </p:spPr>
      </p:pic>
    </p:spTree>
    <p:extLst>
      <p:ext uri="{BB962C8B-B14F-4D97-AF65-F5344CB8AC3E}">
        <p14:creationId xmlns:p14="http://schemas.microsoft.com/office/powerpoint/2010/main" val="4279150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er +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7923" y="369733"/>
            <a:ext cx="8197114"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7"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Tree>
    <p:extLst>
      <p:ext uri="{BB962C8B-B14F-4D97-AF65-F5344CB8AC3E}">
        <p14:creationId xmlns:p14="http://schemas.microsoft.com/office/powerpoint/2010/main" val="468167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er + Graphi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70622"/>
            <a:ext cx="8184662"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6" name="Chart Placeholder 11"/>
          <p:cNvSpPr>
            <a:spLocks noGrp="1"/>
          </p:cNvSpPr>
          <p:nvPr>
            <p:ph type="chart" sz="quarter" idx="12" hasCustomPrompt="1"/>
          </p:nvPr>
        </p:nvSpPr>
        <p:spPr>
          <a:xfrm>
            <a:off x="447923" y="1724977"/>
            <a:ext cx="8184662" cy="2828169"/>
          </a:xfrm>
          <a:prstGeom prst="rect">
            <a:avLst/>
          </a:prstGeom>
        </p:spPr>
        <p:txBody>
          <a:bodyPr>
            <a:normAutofit/>
          </a:bodyPr>
          <a:lstStyle>
            <a:lvl1pPr marL="0" indent="0">
              <a:buNone/>
              <a:defRPr sz="2400" b="0" i="1" baseline="0">
                <a:solidFill>
                  <a:srgbClr val="FFFFFF"/>
                </a:solidFill>
                <a:latin typeface="Open Sans Light"/>
                <a:cs typeface="Open Sans Light"/>
              </a:defRPr>
            </a:lvl1pPr>
          </a:lstStyle>
          <a:p>
            <a:r>
              <a:rPr lang="en-US" dirty="0"/>
              <a:t>Graphics can go here – </a:t>
            </a:r>
            <a:br>
              <a:rPr lang="en-US" dirty="0"/>
            </a:br>
            <a:r>
              <a:rPr lang="en-US" dirty="0"/>
              <a:t>replace this box with your image or chart</a:t>
            </a:r>
          </a:p>
        </p:txBody>
      </p:sp>
      <p:pic>
        <p:nvPicPr>
          <p:cNvPr id="16" name="Picture 15">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037" y="4675530"/>
            <a:ext cx="2540000" cy="172311"/>
          </a:xfrm>
          <a:prstGeom prst="rect">
            <a:avLst/>
          </a:prstGeom>
        </p:spPr>
      </p:pic>
    </p:spTree>
    <p:extLst>
      <p:ext uri="{BB962C8B-B14F-4D97-AF65-F5344CB8AC3E}">
        <p14:creationId xmlns:p14="http://schemas.microsoft.com/office/powerpoint/2010/main" val="14801496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E9FBF-5546-4C6D-ADCD-8805DF8A32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FC56A9-98F8-4709-BFC6-DF4BBC165B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19402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703096"/>
      </p:ext>
    </p:extLst>
  </p:cSld>
  <p:clrMap bg1="dk1" tx1="lt1" bg2="dk2" tx2="lt2" accent1="accent1" accent2="accent2" accent3="accent3" accent4="accent4" accent5="accent5" accent6="accent6" hlink="hlink" folHlink="folHlink"/>
  <p:sldLayoutIdLst>
    <p:sldLayoutId id="2147483666" r:id="rId1"/>
    <p:sldLayoutId id="2147483658" r:id="rId2"/>
    <p:sldLayoutId id="2147483659" r:id="rId3"/>
    <p:sldLayoutId id="2147483660" r:id="rId4"/>
    <p:sldLayoutId id="2147483661"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2CA9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665410"/>
      </p:ext>
    </p:extLst>
  </p:cSld>
  <p:clrMap bg1="lt1" tx1="dk1" bg2="lt2" tx2="dk2" accent1="accent1" accent2="accent2" accent3="accent3" accent4="accent4" accent5="accent5" accent6="accent6" hlink="hlink" folHlink="folHlink"/>
  <p:sldLayoutIdLst>
    <p:sldLayoutId id="2147483678" r:id="rId1"/>
    <p:sldLayoutId id="2147483673" r:id="rId2"/>
    <p:sldLayoutId id="2147483674" r:id="rId3"/>
    <p:sldLayoutId id="2147483675" r:id="rId4"/>
    <p:sldLayoutId id="2147483677"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9868176"/>
      </p:ext>
    </p:extLst>
  </p:cSld>
  <p:clrMap bg1="lt1" tx1="dk1" bg2="lt2" tx2="dk2" accent1="accent1" accent2="accent2" accent3="accent3" accent4="accent4" accent5="accent5" accent6="accent6" hlink="hlink" folHlink="folHlink"/>
  <p:sldLayoutIdLst>
    <p:sldLayoutId id="2147483679" r:id="rId1"/>
    <p:sldLayoutId id="2147483653" r:id="rId2"/>
    <p:sldLayoutId id="2147483663" r:id="rId3"/>
    <p:sldLayoutId id="2147483664" r:id="rId4"/>
    <p:sldLayoutId id="2147483665"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8905238"/>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17.jp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9.jpg"/><Relationship Id="rId5" Type="http://schemas.openxmlformats.org/officeDocument/2006/relationships/image" Target="../media/image17.jp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notesSlide" Target="../notesSlides/notesSlide34.xml"/><Relationship Id="rId1" Type="http://schemas.openxmlformats.org/officeDocument/2006/relationships/slideLayout" Target="../slideLayouts/slideLayout21.xml"/><Relationship Id="rId6" Type="http://schemas.openxmlformats.org/officeDocument/2006/relationships/image" Target="../media/image23.png"/><Relationship Id="rId5" Type="http://schemas.openxmlformats.org/officeDocument/2006/relationships/image" Target="../media/image22.jp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C117-E3B2-4B6A-AAF6-9486E292017F}"/>
              </a:ext>
            </a:extLst>
          </p:cNvPr>
          <p:cNvSpPr>
            <a:spLocks noGrp="1"/>
          </p:cNvSpPr>
          <p:nvPr>
            <p:ph type="title"/>
          </p:nvPr>
        </p:nvSpPr>
        <p:spPr>
          <a:xfrm>
            <a:off x="1060230" y="652033"/>
            <a:ext cx="7023540" cy="2641756"/>
          </a:xfrm>
        </p:spPr>
        <p:txBody>
          <a:bodyPr/>
          <a:lstStyle/>
          <a:p>
            <a:pPr algn="ctr"/>
            <a:r>
              <a:rPr lang="en-US" sz="3600" dirty="0"/>
              <a:t>What Lies Beneath the Surface?: Deconstructing Associations Between Parental Scaffolding, Parent-Infant Enmeshment, and Maternal Alcohol Dependence</a:t>
            </a:r>
          </a:p>
        </p:txBody>
      </p:sp>
      <p:sp>
        <p:nvSpPr>
          <p:cNvPr id="3" name="TextBox 2">
            <a:extLst>
              <a:ext uri="{FF2B5EF4-FFF2-40B4-BE49-F238E27FC236}">
                <a16:creationId xmlns:a16="http://schemas.microsoft.com/office/drawing/2014/main" id="{C59F6960-DF68-4873-A74B-A575D5B736AE}"/>
              </a:ext>
            </a:extLst>
          </p:cNvPr>
          <p:cNvSpPr txBox="1"/>
          <p:nvPr/>
        </p:nvSpPr>
        <p:spPr>
          <a:xfrm>
            <a:off x="3133061" y="3366976"/>
            <a:ext cx="2877878" cy="1200329"/>
          </a:xfrm>
          <a:prstGeom prst="rect">
            <a:avLst/>
          </a:prstGeom>
          <a:noFill/>
        </p:spPr>
        <p:txBody>
          <a:bodyPr wrap="square" rtlCol="0">
            <a:spAutoFit/>
          </a:bodyPr>
          <a:lstStyle/>
          <a:p>
            <a:r>
              <a:rPr lang="en-US" dirty="0"/>
              <a:t>Dr. Debrielle T. Jacques</a:t>
            </a:r>
          </a:p>
          <a:p>
            <a:r>
              <a:rPr lang="en-US" dirty="0"/>
              <a:t>Assistant Professor</a:t>
            </a:r>
          </a:p>
          <a:p>
            <a:r>
              <a:rPr lang="en-US" dirty="0"/>
              <a:t>Department of Psychology</a:t>
            </a:r>
          </a:p>
          <a:p>
            <a:r>
              <a:rPr lang="en-US" dirty="0"/>
              <a:t>University of Washington</a:t>
            </a:r>
          </a:p>
        </p:txBody>
      </p:sp>
    </p:spTree>
    <p:extLst>
      <p:ext uri="{BB962C8B-B14F-4D97-AF65-F5344CB8AC3E}">
        <p14:creationId xmlns:p14="http://schemas.microsoft.com/office/powerpoint/2010/main" val="3838963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51D6-5580-492F-873B-36A2B6AC26A6}"/>
              </a:ext>
            </a:extLst>
          </p:cNvPr>
          <p:cNvSpPr>
            <a:spLocks noGrp="1"/>
          </p:cNvSpPr>
          <p:nvPr>
            <p:ph type="title"/>
          </p:nvPr>
        </p:nvSpPr>
        <p:spPr/>
        <p:txBody>
          <a:bodyPr/>
          <a:lstStyle/>
          <a:p>
            <a:pPr algn="ctr"/>
            <a:r>
              <a:rPr lang="en-US" sz="2800" dirty="0"/>
              <a:t>Scaffolding</a:t>
            </a:r>
          </a:p>
        </p:txBody>
      </p:sp>
      <p:sp>
        <p:nvSpPr>
          <p:cNvPr id="3" name="Text Placeholder 2">
            <a:extLst>
              <a:ext uri="{FF2B5EF4-FFF2-40B4-BE49-F238E27FC236}">
                <a16:creationId xmlns:a16="http://schemas.microsoft.com/office/drawing/2014/main" id="{AF5378E6-68BA-4B46-BFFE-B6F450B79028}"/>
              </a:ext>
            </a:extLst>
          </p:cNvPr>
          <p:cNvSpPr>
            <a:spLocks noGrp="1"/>
          </p:cNvSpPr>
          <p:nvPr>
            <p:ph type="body" sz="quarter" idx="11"/>
          </p:nvPr>
        </p:nvSpPr>
        <p:spPr/>
        <p:txBody>
          <a:bodyPr/>
          <a:lstStyle/>
          <a:p>
            <a:r>
              <a:rPr lang="en-US" sz="2000" i="1" dirty="0"/>
              <a:t>Process through which caregivers provides structured, developmentally appropriate, and responsive support to help children solve problems, master tasks and develop autonomy</a:t>
            </a:r>
            <a:r>
              <a:rPr lang="en-US" sz="2000" dirty="0"/>
              <a:t> </a:t>
            </a:r>
            <a:r>
              <a:rPr lang="en-US" sz="1400" dirty="0">
                <a:solidFill>
                  <a:schemeClr val="accent2"/>
                </a:solidFill>
              </a:rPr>
              <a:t>(Wood et al., 1976)</a:t>
            </a:r>
          </a:p>
        </p:txBody>
      </p:sp>
      <p:pic>
        <p:nvPicPr>
          <p:cNvPr id="7" name="Picture 6">
            <a:extLst>
              <a:ext uri="{FF2B5EF4-FFF2-40B4-BE49-F238E27FC236}">
                <a16:creationId xmlns:a16="http://schemas.microsoft.com/office/drawing/2014/main" id="{F926E681-0655-4E70-801A-94F15A3B27CC}"/>
              </a:ext>
            </a:extLst>
          </p:cNvPr>
          <p:cNvPicPr>
            <a:picLocks noChangeAspect="1"/>
          </p:cNvPicPr>
          <p:nvPr/>
        </p:nvPicPr>
        <p:blipFill>
          <a:blip r:embed="rId3"/>
          <a:stretch>
            <a:fillRect/>
          </a:stretch>
        </p:blipFill>
        <p:spPr>
          <a:xfrm>
            <a:off x="3048388" y="3197408"/>
            <a:ext cx="2996184" cy="1798320"/>
          </a:xfrm>
          <a:prstGeom prst="rect">
            <a:avLst/>
          </a:prstGeom>
        </p:spPr>
      </p:pic>
    </p:spTree>
    <p:extLst>
      <p:ext uri="{BB962C8B-B14F-4D97-AF65-F5344CB8AC3E}">
        <p14:creationId xmlns:p14="http://schemas.microsoft.com/office/powerpoint/2010/main" val="189993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51D6-5580-492F-873B-36A2B6AC26A6}"/>
              </a:ext>
            </a:extLst>
          </p:cNvPr>
          <p:cNvSpPr>
            <a:spLocks noGrp="1"/>
          </p:cNvSpPr>
          <p:nvPr>
            <p:ph type="title"/>
          </p:nvPr>
        </p:nvSpPr>
        <p:spPr/>
        <p:txBody>
          <a:bodyPr/>
          <a:lstStyle/>
          <a:p>
            <a:pPr algn="ctr"/>
            <a:r>
              <a:rPr lang="en-US" sz="2800" dirty="0"/>
              <a:t>Scaffolding is Challenging!</a:t>
            </a:r>
          </a:p>
        </p:txBody>
      </p:sp>
      <p:pic>
        <p:nvPicPr>
          <p:cNvPr id="8" name="Picture 7">
            <a:extLst>
              <a:ext uri="{FF2B5EF4-FFF2-40B4-BE49-F238E27FC236}">
                <a16:creationId xmlns:a16="http://schemas.microsoft.com/office/drawing/2014/main" id="{B2E7E3E6-943E-488F-A9A7-23A08082FE1E}"/>
              </a:ext>
            </a:extLst>
          </p:cNvPr>
          <p:cNvPicPr>
            <a:picLocks noChangeAspect="1"/>
          </p:cNvPicPr>
          <p:nvPr/>
        </p:nvPicPr>
        <p:blipFill>
          <a:blip r:embed="rId3"/>
          <a:stretch>
            <a:fillRect/>
          </a:stretch>
        </p:blipFill>
        <p:spPr>
          <a:xfrm>
            <a:off x="-24752" y="2535113"/>
            <a:ext cx="3126290" cy="1925161"/>
          </a:xfrm>
          <a:prstGeom prst="rect">
            <a:avLst/>
          </a:prstGeom>
        </p:spPr>
      </p:pic>
      <p:sp>
        <p:nvSpPr>
          <p:cNvPr id="9" name="TextBox 8">
            <a:extLst>
              <a:ext uri="{FF2B5EF4-FFF2-40B4-BE49-F238E27FC236}">
                <a16:creationId xmlns:a16="http://schemas.microsoft.com/office/drawing/2014/main" id="{EC6C4A57-DFE3-44DA-A868-A8498D9C3176}"/>
              </a:ext>
            </a:extLst>
          </p:cNvPr>
          <p:cNvSpPr txBox="1"/>
          <p:nvPr/>
        </p:nvSpPr>
        <p:spPr>
          <a:xfrm>
            <a:off x="856296" y="1974445"/>
            <a:ext cx="1283223" cy="369332"/>
          </a:xfrm>
          <a:prstGeom prst="rect">
            <a:avLst/>
          </a:prstGeom>
          <a:noFill/>
        </p:spPr>
        <p:txBody>
          <a:bodyPr wrap="square" rtlCol="0">
            <a:spAutoFit/>
          </a:bodyPr>
          <a:lstStyle/>
          <a:p>
            <a:r>
              <a:rPr lang="en-US" b="1" i="1" dirty="0"/>
              <a:t>Monitoring</a:t>
            </a:r>
          </a:p>
        </p:txBody>
      </p:sp>
    </p:spTree>
    <p:extLst>
      <p:ext uri="{BB962C8B-B14F-4D97-AF65-F5344CB8AC3E}">
        <p14:creationId xmlns:p14="http://schemas.microsoft.com/office/powerpoint/2010/main" val="141282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51D6-5580-492F-873B-36A2B6AC26A6}"/>
              </a:ext>
            </a:extLst>
          </p:cNvPr>
          <p:cNvSpPr>
            <a:spLocks noGrp="1"/>
          </p:cNvSpPr>
          <p:nvPr>
            <p:ph type="title"/>
          </p:nvPr>
        </p:nvSpPr>
        <p:spPr/>
        <p:txBody>
          <a:bodyPr/>
          <a:lstStyle/>
          <a:p>
            <a:pPr algn="ctr"/>
            <a:r>
              <a:rPr lang="en-US" sz="2800" dirty="0"/>
              <a:t>Scaffolding is Challenging!</a:t>
            </a:r>
          </a:p>
        </p:txBody>
      </p:sp>
      <p:pic>
        <p:nvPicPr>
          <p:cNvPr id="8" name="Picture 7">
            <a:extLst>
              <a:ext uri="{FF2B5EF4-FFF2-40B4-BE49-F238E27FC236}">
                <a16:creationId xmlns:a16="http://schemas.microsoft.com/office/drawing/2014/main" id="{B2E7E3E6-943E-488F-A9A7-23A08082FE1E}"/>
              </a:ext>
            </a:extLst>
          </p:cNvPr>
          <p:cNvPicPr>
            <a:picLocks noChangeAspect="1"/>
          </p:cNvPicPr>
          <p:nvPr/>
        </p:nvPicPr>
        <p:blipFill>
          <a:blip r:embed="rId3"/>
          <a:stretch>
            <a:fillRect/>
          </a:stretch>
        </p:blipFill>
        <p:spPr>
          <a:xfrm>
            <a:off x="-24752" y="2535113"/>
            <a:ext cx="3126290" cy="1925161"/>
          </a:xfrm>
          <a:prstGeom prst="rect">
            <a:avLst/>
          </a:prstGeom>
        </p:spPr>
      </p:pic>
      <p:sp>
        <p:nvSpPr>
          <p:cNvPr id="9" name="TextBox 8">
            <a:extLst>
              <a:ext uri="{FF2B5EF4-FFF2-40B4-BE49-F238E27FC236}">
                <a16:creationId xmlns:a16="http://schemas.microsoft.com/office/drawing/2014/main" id="{EC6C4A57-DFE3-44DA-A868-A8498D9C3176}"/>
              </a:ext>
            </a:extLst>
          </p:cNvPr>
          <p:cNvSpPr txBox="1"/>
          <p:nvPr/>
        </p:nvSpPr>
        <p:spPr>
          <a:xfrm>
            <a:off x="856296" y="1974445"/>
            <a:ext cx="1283223" cy="369332"/>
          </a:xfrm>
          <a:prstGeom prst="rect">
            <a:avLst/>
          </a:prstGeom>
          <a:noFill/>
        </p:spPr>
        <p:txBody>
          <a:bodyPr wrap="square" rtlCol="0">
            <a:spAutoFit/>
          </a:bodyPr>
          <a:lstStyle/>
          <a:p>
            <a:r>
              <a:rPr lang="en-US" b="1" i="1" dirty="0"/>
              <a:t>Monitoring</a:t>
            </a:r>
          </a:p>
        </p:txBody>
      </p:sp>
      <p:pic>
        <p:nvPicPr>
          <p:cNvPr id="11" name="Picture 10">
            <a:extLst>
              <a:ext uri="{FF2B5EF4-FFF2-40B4-BE49-F238E27FC236}">
                <a16:creationId xmlns:a16="http://schemas.microsoft.com/office/drawing/2014/main" id="{F015D1EE-767D-4F0D-9E10-6D916FCCDD8A}"/>
              </a:ext>
            </a:extLst>
          </p:cNvPr>
          <p:cNvPicPr>
            <a:picLocks noChangeAspect="1"/>
          </p:cNvPicPr>
          <p:nvPr/>
        </p:nvPicPr>
        <p:blipFill>
          <a:blip r:embed="rId4"/>
          <a:stretch>
            <a:fillRect/>
          </a:stretch>
        </p:blipFill>
        <p:spPr>
          <a:xfrm>
            <a:off x="3101538" y="2535113"/>
            <a:ext cx="3507451" cy="1961795"/>
          </a:xfrm>
          <a:prstGeom prst="rect">
            <a:avLst/>
          </a:prstGeom>
        </p:spPr>
      </p:pic>
      <p:sp>
        <p:nvSpPr>
          <p:cNvPr id="12" name="TextBox 11">
            <a:extLst>
              <a:ext uri="{FF2B5EF4-FFF2-40B4-BE49-F238E27FC236}">
                <a16:creationId xmlns:a16="http://schemas.microsoft.com/office/drawing/2014/main" id="{AA0061BD-3FD7-4561-BED7-69431FD379F8}"/>
              </a:ext>
            </a:extLst>
          </p:cNvPr>
          <p:cNvSpPr txBox="1"/>
          <p:nvPr/>
        </p:nvSpPr>
        <p:spPr>
          <a:xfrm>
            <a:off x="4213651" y="1974445"/>
            <a:ext cx="1283223" cy="369332"/>
          </a:xfrm>
          <a:prstGeom prst="rect">
            <a:avLst/>
          </a:prstGeom>
          <a:noFill/>
        </p:spPr>
        <p:txBody>
          <a:bodyPr wrap="square" rtlCol="0">
            <a:spAutoFit/>
          </a:bodyPr>
          <a:lstStyle/>
          <a:p>
            <a:r>
              <a:rPr lang="en-US" b="1" i="1" dirty="0"/>
              <a:t>Regulation</a:t>
            </a:r>
          </a:p>
        </p:txBody>
      </p:sp>
    </p:spTree>
    <p:extLst>
      <p:ext uri="{BB962C8B-B14F-4D97-AF65-F5344CB8AC3E}">
        <p14:creationId xmlns:p14="http://schemas.microsoft.com/office/powerpoint/2010/main" val="22918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51D6-5580-492F-873B-36A2B6AC26A6}"/>
              </a:ext>
            </a:extLst>
          </p:cNvPr>
          <p:cNvSpPr>
            <a:spLocks noGrp="1"/>
          </p:cNvSpPr>
          <p:nvPr>
            <p:ph type="title"/>
          </p:nvPr>
        </p:nvSpPr>
        <p:spPr/>
        <p:txBody>
          <a:bodyPr/>
          <a:lstStyle/>
          <a:p>
            <a:pPr algn="ctr"/>
            <a:r>
              <a:rPr lang="en-US" sz="2800" dirty="0"/>
              <a:t>Scaffolding is Challenging!</a:t>
            </a:r>
          </a:p>
        </p:txBody>
      </p:sp>
      <p:pic>
        <p:nvPicPr>
          <p:cNvPr id="8" name="Picture 7">
            <a:extLst>
              <a:ext uri="{FF2B5EF4-FFF2-40B4-BE49-F238E27FC236}">
                <a16:creationId xmlns:a16="http://schemas.microsoft.com/office/drawing/2014/main" id="{B2E7E3E6-943E-488F-A9A7-23A08082FE1E}"/>
              </a:ext>
            </a:extLst>
          </p:cNvPr>
          <p:cNvPicPr>
            <a:picLocks noChangeAspect="1"/>
          </p:cNvPicPr>
          <p:nvPr/>
        </p:nvPicPr>
        <p:blipFill>
          <a:blip r:embed="rId3"/>
          <a:stretch>
            <a:fillRect/>
          </a:stretch>
        </p:blipFill>
        <p:spPr>
          <a:xfrm>
            <a:off x="-24752" y="2535113"/>
            <a:ext cx="3126290" cy="1925161"/>
          </a:xfrm>
          <a:prstGeom prst="rect">
            <a:avLst/>
          </a:prstGeom>
        </p:spPr>
      </p:pic>
      <p:sp>
        <p:nvSpPr>
          <p:cNvPr id="9" name="TextBox 8">
            <a:extLst>
              <a:ext uri="{FF2B5EF4-FFF2-40B4-BE49-F238E27FC236}">
                <a16:creationId xmlns:a16="http://schemas.microsoft.com/office/drawing/2014/main" id="{EC6C4A57-DFE3-44DA-A868-A8498D9C3176}"/>
              </a:ext>
            </a:extLst>
          </p:cNvPr>
          <p:cNvSpPr txBox="1"/>
          <p:nvPr/>
        </p:nvSpPr>
        <p:spPr>
          <a:xfrm>
            <a:off x="856296" y="1974445"/>
            <a:ext cx="1283223" cy="369332"/>
          </a:xfrm>
          <a:prstGeom prst="rect">
            <a:avLst/>
          </a:prstGeom>
          <a:noFill/>
        </p:spPr>
        <p:txBody>
          <a:bodyPr wrap="square" rtlCol="0">
            <a:spAutoFit/>
          </a:bodyPr>
          <a:lstStyle/>
          <a:p>
            <a:r>
              <a:rPr lang="en-US" b="1" i="1" dirty="0"/>
              <a:t>Monitoring</a:t>
            </a:r>
          </a:p>
        </p:txBody>
      </p:sp>
      <p:pic>
        <p:nvPicPr>
          <p:cNvPr id="11" name="Picture 10">
            <a:extLst>
              <a:ext uri="{FF2B5EF4-FFF2-40B4-BE49-F238E27FC236}">
                <a16:creationId xmlns:a16="http://schemas.microsoft.com/office/drawing/2014/main" id="{F015D1EE-767D-4F0D-9E10-6D916FCCDD8A}"/>
              </a:ext>
            </a:extLst>
          </p:cNvPr>
          <p:cNvPicPr>
            <a:picLocks noChangeAspect="1"/>
          </p:cNvPicPr>
          <p:nvPr/>
        </p:nvPicPr>
        <p:blipFill>
          <a:blip r:embed="rId4"/>
          <a:stretch>
            <a:fillRect/>
          </a:stretch>
        </p:blipFill>
        <p:spPr>
          <a:xfrm>
            <a:off x="3101538" y="2535113"/>
            <a:ext cx="3507451" cy="1961795"/>
          </a:xfrm>
          <a:prstGeom prst="rect">
            <a:avLst/>
          </a:prstGeom>
        </p:spPr>
      </p:pic>
      <p:sp>
        <p:nvSpPr>
          <p:cNvPr id="12" name="TextBox 11">
            <a:extLst>
              <a:ext uri="{FF2B5EF4-FFF2-40B4-BE49-F238E27FC236}">
                <a16:creationId xmlns:a16="http://schemas.microsoft.com/office/drawing/2014/main" id="{AA0061BD-3FD7-4561-BED7-69431FD379F8}"/>
              </a:ext>
            </a:extLst>
          </p:cNvPr>
          <p:cNvSpPr txBox="1"/>
          <p:nvPr/>
        </p:nvSpPr>
        <p:spPr>
          <a:xfrm>
            <a:off x="4213651" y="1974445"/>
            <a:ext cx="1283223" cy="369332"/>
          </a:xfrm>
          <a:prstGeom prst="rect">
            <a:avLst/>
          </a:prstGeom>
          <a:noFill/>
        </p:spPr>
        <p:txBody>
          <a:bodyPr wrap="square" rtlCol="0">
            <a:spAutoFit/>
          </a:bodyPr>
          <a:lstStyle/>
          <a:p>
            <a:r>
              <a:rPr lang="en-US" b="1" i="1" dirty="0"/>
              <a:t>Regulation</a:t>
            </a:r>
          </a:p>
        </p:txBody>
      </p:sp>
      <p:pic>
        <p:nvPicPr>
          <p:cNvPr id="14" name="Picture 13">
            <a:extLst>
              <a:ext uri="{FF2B5EF4-FFF2-40B4-BE49-F238E27FC236}">
                <a16:creationId xmlns:a16="http://schemas.microsoft.com/office/drawing/2014/main" id="{A3567DE9-E8F1-4768-B464-846BC6C930F9}"/>
              </a:ext>
            </a:extLst>
          </p:cNvPr>
          <p:cNvPicPr>
            <a:picLocks noChangeAspect="1"/>
          </p:cNvPicPr>
          <p:nvPr/>
        </p:nvPicPr>
        <p:blipFill>
          <a:blip r:embed="rId5"/>
          <a:stretch>
            <a:fillRect/>
          </a:stretch>
        </p:blipFill>
        <p:spPr>
          <a:xfrm>
            <a:off x="5771124" y="2535113"/>
            <a:ext cx="3372876" cy="1998429"/>
          </a:xfrm>
          <a:prstGeom prst="rect">
            <a:avLst/>
          </a:prstGeom>
        </p:spPr>
      </p:pic>
      <p:sp>
        <p:nvSpPr>
          <p:cNvPr id="15" name="TextBox 14">
            <a:extLst>
              <a:ext uri="{FF2B5EF4-FFF2-40B4-BE49-F238E27FC236}">
                <a16:creationId xmlns:a16="http://schemas.microsoft.com/office/drawing/2014/main" id="{3E1841AD-CCDF-40C8-AA9C-F59E3E2E67BD}"/>
              </a:ext>
            </a:extLst>
          </p:cNvPr>
          <p:cNvSpPr txBox="1"/>
          <p:nvPr/>
        </p:nvSpPr>
        <p:spPr>
          <a:xfrm>
            <a:off x="6815950" y="1974445"/>
            <a:ext cx="1644469" cy="369332"/>
          </a:xfrm>
          <a:prstGeom prst="rect">
            <a:avLst/>
          </a:prstGeom>
          <a:noFill/>
        </p:spPr>
        <p:txBody>
          <a:bodyPr wrap="square" rtlCol="0">
            <a:spAutoFit/>
          </a:bodyPr>
          <a:lstStyle/>
          <a:p>
            <a:r>
              <a:rPr lang="en-US" b="1" i="1" dirty="0"/>
              <a:t>Recalibration</a:t>
            </a:r>
          </a:p>
        </p:txBody>
      </p:sp>
    </p:spTree>
    <p:extLst>
      <p:ext uri="{BB962C8B-B14F-4D97-AF65-F5344CB8AC3E}">
        <p14:creationId xmlns:p14="http://schemas.microsoft.com/office/powerpoint/2010/main" val="1123194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13F2E-A5E4-4E04-94F1-253B9B2283E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3796C4B-EF2A-4EFE-9F32-D152283689E1}"/>
              </a:ext>
            </a:extLst>
          </p:cNvPr>
          <p:cNvSpPr>
            <a:spLocks noGrp="1"/>
          </p:cNvSpPr>
          <p:nvPr>
            <p:ph type="body" sz="quarter" idx="11"/>
          </p:nvPr>
        </p:nvSpPr>
        <p:spPr/>
        <p:txBody>
          <a:bodyPr/>
          <a:lstStyle/>
          <a:p>
            <a:endParaRPr lang="en-US" dirty="0"/>
          </a:p>
        </p:txBody>
      </p:sp>
      <p:pic>
        <p:nvPicPr>
          <p:cNvPr id="5" name="Picture 4">
            <a:extLst>
              <a:ext uri="{FF2B5EF4-FFF2-40B4-BE49-F238E27FC236}">
                <a16:creationId xmlns:a16="http://schemas.microsoft.com/office/drawing/2014/main" id="{1FAE609B-724B-4907-9BB8-5FBF1720812D}"/>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908478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E1CCB-8021-497D-8E01-8C6B3249D59F}"/>
              </a:ext>
            </a:extLst>
          </p:cNvPr>
          <p:cNvSpPr>
            <a:spLocks noGrp="1"/>
          </p:cNvSpPr>
          <p:nvPr>
            <p:ph type="title"/>
          </p:nvPr>
        </p:nvSpPr>
        <p:spPr/>
        <p:txBody>
          <a:bodyPr/>
          <a:lstStyle/>
          <a:p>
            <a:pPr algn="ctr"/>
            <a:r>
              <a:rPr lang="en-US" sz="2800" dirty="0"/>
              <a:t>Parental Psychopathology &amp; Scaffolding</a:t>
            </a:r>
          </a:p>
        </p:txBody>
      </p:sp>
      <p:sp>
        <p:nvSpPr>
          <p:cNvPr id="3" name="Text Placeholder 2">
            <a:extLst>
              <a:ext uri="{FF2B5EF4-FFF2-40B4-BE49-F238E27FC236}">
                <a16:creationId xmlns:a16="http://schemas.microsoft.com/office/drawing/2014/main" id="{5558D222-2403-4B04-B317-F74DE9DF3C9C}"/>
              </a:ext>
            </a:extLst>
          </p:cNvPr>
          <p:cNvSpPr>
            <a:spLocks noGrp="1"/>
          </p:cNvSpPr>
          <p:nvPr>
            <p:ph type="body" sz="quarter" idx="11"/>
          </p:nvPr>
        </p:nvSpPr>
        <p:spPr/>
        <p:txBody>
          <a:bodyPr/>
          <a:lstStyle/>
          <a:p>
            <a:r>
              <a:rPr lang="en-US" sz="2000" dirty="0"/>
              <a:t>Key scaffolding “ingredients” can be  disrupted by psychopathology</a:t>
            </a:r>
          </a:p>
          <a:p>
            <a:pPr marL="0" indent="0">
              <a:buNone/>
            </a:pPr>
            <a:endParaRPr lang="en-US" sz="2000" dirty="0"/>
          </a:p>
        </p:txBody>
      </p:sp>
      <p:pic>
        <p:nvPicPr>
          <p:cNvPr id="5" name="Picture 4">
            <a:extLst>
              <a:ext uri="{FF2B5EF4-FFF2-40B4-BE49-F238E27FC236}">
                <a16:creationId xmlns:a16="http://schemas.microsoft.com/office/drawing/2014/main" id="{647C487D-F02B-420B-BB7B-8633512B6268}"/>
              </a:ext>
            </a:extLst>
          </p:cNvPr>
          <p:cNvPicPr>
            <a:picLocks noChangeAspect="1"/>
          </p:cNvPicPr>
          <p:nvPr/>
        </p:nvPicPr>
        <p:blipFill>
          <a:blip r:embed="rId3"/>
          <a:stretch>
            <a:fillRect/>
          </a:stretch>
        </p:blipFill>
        <p:spPr>
          <a:xfrm>
            <a:off x="5486399" y="2506829"/>
            <a:ext cx="3551068" cy="2367379"/>
          </a:xfrm>
          <a:prstGeom prst="rect">
            <a:avLst/>
          </a:prstGeom>
        </p:spPr>
      </p:pic>
    </p:spTree>
    <p:extLst>
      <p:ext uri="{BB962C8B-B14F-4D97-AF65-F5344CB8AC3E}">
        <p14:creationId xmlns:p14="http://schemas.microsoft.com/office/powerpoint/2010/main" val="2850927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E1CCB-8021-497D-8E01-8C6B3249D59F}"/>
              </a:ext>
            </a:extLst>
          </p:cNvPr>
          <p:cNvSpPr>
            <a:spLocks noGrp="1"/>
          </p:cNvSpPr>
          <p:nvPr>
            <p:ph type="title"/>
          </p:nvPr>
        </p:nvSpPr>
        <p:spPr/>
        <p:txBody>
          <a:bodyPr/>
          <a:lstStyle/>
          <a:p>
            <a:pPr algn="ctr"/>
            <a:r>
              <a:rPr lang="en-US" sz="2800" dirty="0"/>
              <a:t>Parental Psychopathology &amp; Scaffolding</a:t>
            </a:r>
          </a:p>
        </p:txBody>
      </p:sp>
      <p:sp>
        <p:nvSpPr>
          <p:cNvPr id="3" name="Text Placeholder 2">
            <a:extLst>
              <a:ext uri="{FF2B5EF4-FFF2-40B4-BE49-F238E27FC236}">
                <a16:creationId xmlns:a16="http://schemas.microsoft.com/office/drawing/2014/main" id="{5558D222-2403-4B04-B317-F74DE9DF3C9C}"/>
              </a:ext>
            </a:extLst>
          </p:cNvPr>
          <p:cNvSpPr>
            <a:spLocks noGrp="1"/>
          </p:cNvSpPr>
          <p:nvPr>
            <p:ph type="body" sz="quarter" idx="11"/>
          </p:nvPr>
        </p:nvSpPr>
        <p:spPr>
          <a:xfrm>
            <a:off x="181593" y="1756821"/>
            <a:ext cx="5091743" cy="2365901"/>
          </a:xfrm>
        </p:spPr>
        <p:txBody>
          <a:bodyPr/>
          <a:lstStyle/>
          <a:p>
            <a:r>
              <a:rPr lang="en-US" sz="2000" dirty="0"/>
              <a:t>Key scaffolding “ingredients” can be  disrupted by psychopathology</a:t>
            </a:r>
          </a:p>
          <a:p>
            <a:pPr marL="0" indent="0">
              <a:buNone/>
            </a:pPr>
            <a:endParaRPr lang="en-US" sz="2000" dirty="0"/>
          </a:p>
          <a:p>
            <a:r>
              <a:rPr lang="en-US" sz="2000" dirty="0"/>
              <a:t>Scaffolding &amp; supportive caregiving = particularly challenging for these parents</a:t>
            </a:r>
          </a:p>
          <a:p>
            <a:pPr marL="0" indent="0">
              <a:buNone/>
            </a:pPr>
            <a:endParaRPr lang="en-US" sz="2000" dirty="0"/>
          </a:p>
          <a:p>
            <a:r>
              <a:rPr lang="en-US" sz="2000" dirty="0"/>
              <a:t>Associations are underexplored</a:t>
            </a:r>
          </a:p>
        </p:txBody>
      </p:sp>
      <p:pic>
        <p:nvPicPr>
          <p:cNvPr id="5" name="Picture 4">
            <a:extLst>
              <a:ext uri="{FF2B5EF4-FFF2-40B4-BE49-F238E27FC236}">
                <a16:creationId xmlns:a16="http://schemas.microsoft.com/office/drawing/2014/main" id="{647C487D-F02B-420B-BB7B-8633512B6268}"/>
              </a:ext>
            </a:extLst>
          </p:cNvPr>
          <p:cNvPicPr>
            <a:picLocks noChangeAspect="1"/>
          </p:cNvPicPr>
          <p:nvPr/>
        </p:nvPicPr>
        <p:blipFill>
          <a:blip r:embed="rId3"/>
          <a:stretch>
            <a:fillRect/>
          </a:stretch>
        </p:blipFill>
        <p:spPr>
          <a:xfrm>
            <a:off x="5539666" y="2096348"/>
            <a:ext cx="3551068" cy="2367379"/>
          </a:xfrm>
          <a:prstGeom prst="rect">
            <a:avLst/>
          </a:prstGeom>
        </p:spPr>
      </p:pic>
    </p:spTree>
    <p:extLst>
      <p:ext uri="{BB962C8B-B14F-4D97-AF65-F5344CB8AC3E}">
        <p14:creationId xmlns:p14="http://schemas.microsoft.com/office/powerpoint/2010/main" val="3582688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Aims</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447922" y="1730667"/>
            <a:ext cx="8605461" cy="2931949"/>
          </a:xfrm>
        </p:spPr>
        <p:txBody>
          <a:bodyPr/>
          <a:lstStyle/>
          <a:p>
            <a:r>
              <a:rPr lang="en-US" sz="1800" dirty="0"/>
              <a:t>Study 1: Identify distinct profiles of caregiving displayed during dyadic problem-solving tasks</a:t>
            </a:r>
          </a:p>
          <a:p>
            <a:pPr lvl="1"/>
            <a:r>
              <a:rPr lang="en-US" sz="1400" i="1" dirty="0">
                <a:solidFill>
                  <a:schemeClr val="accent2"/>
                </a:solidFill>
              </a:rPr>
              <a:t>What does scaffolding and caregiving look like in this sample?</a:t>
            </a:r>
          </a:p>
          <a:p>
            <a:endParaRPr lang="en-US" sz="1800" dirty="0"/>
          </a:p>
        </p:txBody>
      </p:sp>
    </p:spTree>
    <p:extLst>
      <p:ext uri="{BB962C8B-B14F-4D97-AF65-F5344CB8AC3E}">
        <p14:creationId xmlns:p14="http://schemas.microsoft.com/office/powerpoint/2010/main" val="212255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Aims</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447922" y="1730667"/>
            <a:ext cx="8605461" cy="2931949"/>
          </a:xfrm>
        </p:spPr>
        <p:txBody>
          <a:bodyPr/>
          <a:lstStyle/>
          <a:p>
            <a:r>
              <a:rPr lang="en-US" sz="1800" dirty="0"/>
              <a:t>Study 1: Identify distinct profiles of caregiving displayed during dyadic problem-solving tasks</a:t>
            </a:r>
          </a:p>
          <a:p>
            <a:pPr lvl="1"/>
            <a:r>
              <a:rPr lang="en-US" sz="1400" i="1" dirty="0">
                <a:solidFill>
                  <a:schemeClr val="accent2"/>
                </a:solidFill>
              </a:rPr>
              <a:t>What does scaffolding and caregiving look like in this sample?</a:t>
            </a:r>
          </a:p>
          <a:p>
            <a:endParaRPr lang="en-US" sz="1800" dirty="0"/>
          </a:p>
          <a:p>
            <a:r>
              <a:rPr lang="en-US" sz="1800" dirty="0"/>
              <a:t>Study 1: Identify whether and how maternal psychopathology &amp; maternal alcohol dependence predict profile membership</a:t>
            </a:r>
          </a:p>
          <a:p>
            <a:pPr lvl="1"/>
            <a:r>
              <a:rPr lang="en-US" sz="1400" i="1" dirty="0">
                <a:solidFill>
                  <a:schemeClr val="accent2"/>
                </a:solidFill>
              </a:rPr>
              <a:t>Is alcohol dependence differentially associated with certain profiles?</a:t>
            </a:r>
          </a:p>
        </p:txBody>
      </p:sp>
    </p:spTree>
    <p:extLst>
      <p:ext uri="{BB962C8B-B14F-4D97-AF65-F5344CB8AC3E}">
        <p14:creationId xmlns:p14="http://schemas.microsoft.com/office/powerpoint/2010/main" val="420022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Aims</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447922" y="1730667"/>
            <a:ext cx="8605461" cy="2931949"/>
          </a:xfrm>
        </p:spPr>
        <p:txBody>
          <a:bodyPr/>
          <a:lstStyle/>
          <a:p>
            <a:r>
              <a:rPr lang="en-US" sz="1800" dirty="0"/>
              <a:t>Study 2: Identify links between maternal alcohol dependence, psychopathology, and parent-infant enmeshment during dyadic tasks</a:t>
            </a:r>
          </a:p>
          <a:p>
            <a:pPr lvl="1"/>
            <a:r>
              <a:rPr lang="en-US" sz="1400" i="1" dirty="0">
                <a:solidFill>
                  <a:schemeClr val="accent2"/>
                </a:solidFill>
              </a:rPr>
              <a:t>Does alcohol dependence predict parent-infant enmeshment and relationship challenges?</a:t>
            </a:r>
          </a:p>
          <a:p>
            <a:pPr lvl="1"/>
            <a:r>
              <a:rPr lang="en-US" sz="1400" i="1" dirty="0">
                <a:solidFill>
                  <a:schemeClr val="accent2"/>
                </a:solidFill>
              </a:rPr>
              <a:t>Are these effects unique or specific to alcohol dependence?</a:t>
            </a:r>
          </a:p>
          <a:p>
            <a:pPr lvl="1"/>
            <a:r>
              <a:rPr lang="en-US" sz="1400" i="1" dirty="0">
                <a:solidFill>
                  <a:schemeClr val="accent2"/>
                </a:solidFill>
              </a:rPr>
              <a:t>Does alcohol dependence predict some types of enmeshments but not others?</a:t>
            </a:r>
          </a:p>
        </p:txBody>
      </p:sp>
    </p:spTree>
    <p:extLst>
      <p:ext uri="{BB962C8B-B14F-4D97-AF65-F5344CB8AC3E}">
        <p14:creationId xmlns:p14="http://schemas.microsoft.com/office/powerpoint/2010/main" val="2591127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EA81B56-E304-454E-8615-0A3AB63839AC}"/>
              </a:ext>
            </a:extLst>
          </p:cNvPr>
          <p:cNvSpPr>
            <a:spLocks noGrp="1"/>
          </p:cNvSpPr>
          <p:nvPr>
            <p:ph type="title"/>
          </p:nvPr>
        </p:nvSpPr>
        <p:spPr/>
        <p:txBody>
          <a:bodyPr/>
          <a:lstStyle/>
          <a:p>
            <a:pPr algn="ctr"/>
            <a:endParaRPr lang="en-US" dirty="0"/>
          </a:p>
        </p:txBody>
      </p:sp>
      <p:sp>
        <p:nvSpPr>
          <p:cNvPr id="10" name="Text Placeholder 9">
            <a:extLst>
              <a:ext uri="{FF2B5EF4-FFF2-40B4-BE49-F238E27FC236}">
                <a16:creationId xmlns:a16="http://schemas.microsoft.com/office/drawing/2014/main" id="{572A93B9-C8BF-423C-A2BB-57CCA6309B5B}"/>
              </a:ext>
            </a:extLst>
          </p:cNvPr>
          <p:cNvSpPr>
            <a:spLocks noGrp="1"/>
          </p:cNvSpPr>
          <p:nvPr>
            <p:ph type="body" sz="quarter" idx="11"/>
          </p:nvPr>
        </p:nvSpPr>
        <p:spPr>
          <a:xfrm>
            <a:off x="447923" y="2332029"/>
            <a:ext cx="8197114" cy="2365901"/>
          </a:xfrm>
        </p:spPr>
        <p:txBody>
          <a:bodyPr/>
          <a:lstStyle/>
          <a:p>
            <a:pPr marL="0" indent="0" algn="ctr">
              <a:buNone/>
            </a:pPr>
            <a:r>
              <a:rPr lang="en-US" sz="3200" dirty="0"/>
              <a:t>Participants</a:t>
            </a:r>
          </a:p>
        </p:txBody>
      </p:sp>
    </p:spTree>
    <p:extLst>
      <p:ext uri="{BB962C8B-B14F-4D97-AF65-F5344CB8AC3E}">
        <p14:creationId xmlns:p14="http://schemas.microsoft.com/office/powerpoint/2010/main" val="1130665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Participants</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447922" y="1730667"/>
            <a:ext cx="8605461" cy="2931949"/>
          </a:xfrm>
        </p:spPr>
        <p:txBody>
          <a:bodyPr/>
          <a:lstStyle/>
          <a:p>
            <a:r>
              <a:rPr lang="en-US" sz="1800" dirty="0">
                <a:solidFill>
                  <a:schemeClr val="tx1"/>
                </a:solidFill>
              </a:rPr>
              <a:t>189 toddlers </a:t>
            </a:r>
            <a:r>
              <a:rPr lang="en-US" sz="1800" dirty="0"/>
              <a:t>(</a:t>
            </a:r>
            <a:r>
              <a:rPr lang="en-US" sz="1800" i="1" dirty="0"/>
              <a:t>M</a:t>
            </a:r>
            <a:r>
              <a:rPr lang="en-US" sz="1800" i="1" baseline="-25000" dirty="0"/>
              <a:t>age</a:t>
            </a:r>
            <a:r>
              <a:rPr lang="en-US" sz="1800" dirty="0"/>
              <a:t> = 26 months) </a:t>
            </a:r>
            <a:r>
              <a:rPr lang="en-US" sz="1800" dirty="0">
                <a:solidFill>
                  <a:schemeClr val="tx1"/>
                </a:solidFill>
              </a:rPr>
              <a:t>&amp; their mothers </a:t>
            </a:r>
            <a:r>
              <a:rPr lang="en-US" sz="1800" dirty="0"/>
              <a:t>(</a:t>
            </a:r>
            <a:r>
              <a:rPr lang="en-US" sz="1800" i="1" dirty="0"/>
              <a:t>M</a:t>
            </a:r>
            <a:r>
              <a:rPr lang="en-US" sz="1800" i="1" baseline="-25000" dirty="0"/>
              <a:t>age</a:t>
            </a:r>
            <a:r>
              <a:rPr lang="en-US" sz="1800" dirty="0"/>
              <a:t> = 26.32 years) </a:t>
            </a:r>
          </a:p>
          <a:p>
            <a:r>
              <a:rPr lang="en-US" sz="1800" dirty="0">
                <a:solidFill>
                  <a:schemeClr val="tx1"/>
                </a:solidFill>
              </a:rPr>
              <a:t>Median family income = $18,300 per year</a:t>
            </a:r>
          </a:p>
          <a:p>
            <a:r>
              <a:rPr lang="en-US" sz="1800" dirty="0">
                <a:solidFill>
                  <a:schemeClr val="tx1"/>
                </a:solidFill>
              </a:rPr>
              <a:t>30% of mothers had not completed high school</a:t>
            </a:r>
          </a:p>
          <a:p>
            <a:r>
              <a:rPr lang="en-US" sz="1800" dirty="0">
                <a:solidFill>
                  <a:schemeClr val="tx1"/>
                </a:solidFill>
              </a:rPr>
              <a:t>Majority ethnic minority sample:</a:t>
            </a:r>
          </a:p>
          <a:p>
            <a:pPr lvl="1"/>
            <a:r>
              <a:rPr lang="en-US" sz="1600" dirty="0">
                <a:solidFill>
                  <a:schemeClr val="tx1"/>
                </a:solidFill>
              </a:rPr>
              <a:t>56% Black/African American</a:t>
            </a:r>
          </a:p>
          <a:p>
            <a:pPr lvl="1"/>
            <a:r>
              <a:rPr lang="en-US" sz="1600" dirty="0">
                <a:solidFill>
                  <a:schemeClr val="tx1"/>
                </a:solidFill>
              </a:rPr>
              <a:t>23% White</a:t>
            </a:r>
          </a:p>
          <a:p>
            <a:pPr lvl="1"/>
            <a:r>
              <a:rPr lang="en-US" sz="1600" dirty="0">
                <a:solidFill>
                  <a:schemeClr val="tx1"/>
                </a:solidFill>
              </a:rPr>
              <a:t>11% Latinx/Hispanic</a:t>
            </a:r>
          </a:p>
          <a:p>
            <a:pPr lvl="1"/>
            <a:r>
              <a:rPr lang="en-US" sz="1600" dirty="0">
                <a:solidFill>
                  <a:schemeClr val="tx1"/>
                </a:solidFill>
              </a:rPr>
              <a:t>7% Multiracial</a:t>
            </a:r>
          </a:p>
          <a:p>
            <a:pPr lvl="1"/>
            <a:r>
              <a:rPr lang="en-US" sz="1600" dirty="0">
                <a:solidFill>
                  <a:schemeClr val="tx1"/>
                </a:solidFill>
              </a:rPr>
              <a:t>3% “Other”</a:t>
            </a:r>
          </a:p>
          <a:p>
            <a:endParaRPr lang="en-US" sz="1800" dirty="0"/>
          </a:p>
          <a:p>
            <a:endParaRPr lang="en-US" sz="1800" dirty="0"/>
          </a:p>
          <a:p>
            <a:endParaRPr lang="en-US" sz="1800" dirty="0"/>
          </a:p>
        </p:txBody>
      </p:sp>
    </p:spTree>
    <p:extLst>
      <p:ext uri="{BB962C8B-B14F-4D97-AF65-F5344CB8AC3E}">
        <p14:creationId xmlns:p14="http://schemas.microsoft.com/office/powerpoint/2010/main" val="2632220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EA81B56-E304-454E-8615-0A3AB63839AC}"/>
              </a:ext>
            </a:extLst>
          </p:cNvPr>
          <p:cNvSpPr>
            <a:spLocks noGrp="1"/>
          </p:cNvSpPr>
          <p:nvPr>
            <p:ph type="title"/>
          </p:nvPr>
        </p:nvSpPr>
        <p:spPr/>
        <p:txBody>
          <a:bodyPr/>
          <a:lstStyle/>
          <a:p>
            <a:pPr algn="ctr"/>
            <a:endParaRPr lang="en-US" dirty="0"/>
          </a:p>
        </p:txBody>
      </p:sp>
      <p:sp>
        <p:nvSpPr>
          <p:cNvPr id="10" name="Text Placeholder 9">
            <a:extLst>
              <a:ext uri="{FF2B5EF4-FFF2-40B4-BE49-F238E27FC236}">
                <a16:creationId xmlns:a16="http://schemas.microsoft.com/office/drawing/2014/main" id="{572A93B9-C8BF-423C-A2BB-57CCA6309B5B}"/>
              </a:ext>
            </a:extLst>
          </p:cNvPr>
          <p:cNvSpPr>
            <a:spLocks noGrp="1"/>
          </p:cNvSpPr>
          <p:nvPr>
            <p:ph type="body" sz="quarter" idx="11"/>
          </p:nvPr>
        </p:nvSpPr>
        <p:spPr>
          <a:xfrm>
            <a:off x="447923" y="2332029"/>
            <a:ext cx="8197114" cy="2365901"/>
          </a:xfrm>
        </p:spPr>
        <p:txBody>
          <a:bodyPr/>
          <a:lstStyle/>
          <a:p>
            <a:pPr marL="0" indent="0" algn="ctr">
              <a:buNone/>
            </a:pPr>
            <a:r>
              <a:rPr lang="en-US" sz="3200" dirty="0"/>
              <a:t>Methods</a:t>
            </a:r>
          </a:p>
        </p:txBody>
      </p:sp>
    </p:spTree>
    <p:extLst>
      <p:ext uri="{BB962C8B-B14F-4D97-AF65-F5344CB8AC3E}">
        <p14:creationId xmlns:p14="http://schemas.microsoft.com/office/powerpoint/2010/main" val="3869590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Procedures</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447922" y="1730667"/>
            <a:ext cx="8605461" cy="2931949"/>
          </a:xfrm>
        </p:spPr>
        <p:txBody>
          <a:bodyPr/>
          <a:lstStyle/>
          <a:p>
            <a:r>
              <a:rPr lang="en-US" sz="1800" dirty="0"/>
              <a:t>Dyad visited the laboratory</a:t>
            </a:r>
          </a:p>
          <a:p>
            <a:pPr lvl="1"/>
            <a:r>
              <a:rPr lang="en-US" sz="1800" dirty="0"/>
              <a:t>Mothers completed questionnaires </a:t>
            </a:r>
          </a:p>
          <a:p>
            <a:pPr lvl="1"/>
            <a:r>
              <a:rPr lang="en-US" sz="1800" dirty="0"/>
              <a:t>Dyads completed series of 4 goal-oriented problem-solving tasks</a:t>
            </a:r>
          </a:p>
          <a:p>
            <a:pPr lvl="2"/>
            <a:r>
              <a:rPr lang="en-US" sz="1600" dirty="0"/>
              <a:t>Puzzle</a:t>
            </a:r>
          </a:p>
          <a:p>
            <a:pPr lvl="2"/>
            <a:r>
              <a:rPr lang="en-US" sz="1600" dirty="0"/>
              <a:t>Shape sorter</a:t>
            </a:r>
          </a:p>
          <a:p>
            <a:pPr lvl="2"/>
            <a:r>
              <a:rPr lang="en-US" sz="1600" dirty="0"/>
              <a:t>See-saw problem</a:t>
            </a:r>
          </a:p>
          <a:p>
            <a:pPr lvl="2"/>
            <a:r>
              <a:rPr lang="en-US" sz="1600" dirty="0"/>
              <a:t>Ball retrieval </a:t>
            </a:r>
          </a:p>
          <a:p>
            <a:pPr lvl="1"/>
            <a:r>
              <a:rPr lang="en-US" sz="1800" dirty="0"/>
              <a:t>Experimenters observed and rated mothers’ behavior </a:t>
            </a:r>
          </a:p>
          <a:p>
            <a:endParaRPr lang="en-US" sz="1800" dirty="0"/>
          </a:p>
          <a:p>
            <a:endParaRPr lang="en-US" sz="1800" dirty="0"/>
          </a:p>
          <a:p>
            <a:endParaRPr lang="en-US" sz="1800" dirty="0"/>
          </a:p>
        </p:txBody>
      </p:sp>
    </p:spTree>
    <p:extLst>
      <p:ext uri="{BB962C8B-B14F-4D97-AF65-F5344CB8AC3E}">
        <p14:creationId xmlns:p14="http://schemas.microsoft.com/office/powerpoint/2010/main" val="1575913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a:xfrm>
            <a:off x="447922" y="370703"/>
            <a:ext cx="8197114" cy="465584"/>
          </a:xfrm>
        </p:spPr>
        <p:txBody>
          <a:bodyPr/>
          <a:lstStyle/>
          <a:p>
            <a:pPr algn="ctr"/>
            <a:r>
              <a:rPr lang="en-US" sz="2800" dirty="0"/>
              <a:t>Measures</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118408" y="1103872"/>
            <a:ext cx="8605461" cy="3880022"/>
          </a:xfrm>
        </p:spPr>
        <p:txBody>
          <a:bodyPr/>
          <a:lstStyle/>
          <a:p>
            <a:r>
              <a:rPr lang="en-US" sz="1800" dirty="0"/>
              <a:t>Diagnostic Interview Schedule – IV </a:t>
            </a:r>
            <a:r>
              <a:rPr lang="en-US" sz="1200" dirty="0"/>
              <a:t>(DIS-IV; Robbins et al., 1995)</a:t>
            </a:r>
          </a:p>
          <a:p>
            <a:pPr lvl="1"/>
            <a:r>
              <a:rPr lang="en-US" sz="1400" dirty="0"/>
              <a:t>Lifetime maternal alcohol dependence &amp; psychopathology symptoms</a:t>
            </a:r>
          </a:p>
          <a:p>
            <a:pPr marL="457200" lvl="1" indent="0">
              <a:buNone/>
            </a:pPr>
            <a:endParaRPr lang="en-US" sz="1400" dirty="0"/>
          </a:p>
          <a:p>
            <a:pPr marL="0" indent="0">
              <a:buNone/>
            </a:pPr>
            <a:endParaRPr lang="en-US" sz="1800" dirty="0"/>
          </a:p>
          <a:p>
            <a:endParaRPr lang="en-US" sz="1800" dirty="0"/>
          </a:p>
          <a:p>
            <a:endParaRPr lang="en-US" sz="1800" dirty="0"/>
          </a:p>
        </p:txBody>
      </p:sp>
    </p:spTree>
    <p:extLst>
      <p:ext uri="{BB962C8B-B14F-4D97-AF65-F5344CB8AC3E}">
        <p14:creationId xmlns:p14="http://schemas.microsoft.com/office/powerpoint/2010/main" val="2033710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a:xfrm>
            <a:off x="447922" y="370703"/>
            <a:ext cx="8197114" cy="465584"/>
          </a:xfrm>
        </p:spPr>
        <p:txBody>
          <a:bodyPr/>
          <a:lstStyle/>
          <a:p>
            <a:pPr algn="ctr"/>
            <a:r>
              <a:rPr lang="en-US" sz="2800" dirty="0"/>
              <a:t>Measures</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118408" y="1103872"/>
            <a:ext cx="8605461" cy="3880022"/>
          </a:xfrm>
        </p:spPr>
        <p:txBody>
          <a:bodyPr/>
          <a:lstStyle/>
          <a:p>
            <a:r>
              <a:rPr lang="en-US" sz="1800" dirty="0"/>
              <a:t>Diagnostic Interview Schedule – IV </a:t>
            </a:r>
            <a:r>
              <a:rPr lang="en-US" sz="1200" dirty="0"/>
              <a:t>(DIS-IV; Robbins et al., 1995)</a:t>
            </a:r>
          </a:p>
          <a:p>
            <a:pPr lvl="1"/>
            <a:r>
              <a:rPr lang="en-US" sz="1400" dirty="0"/>
              <a:t>Lifetime maternal alcohol dependence &amp; psychopathology symptoms</a:t>
            </a:r>
          </a:p>
          <a:p>
            <a:pPr marL="457200" lvl="1" indent="0">
              <a:buNone/>
            </a:pPr>
            <a:endParaRPr lang="en-US" sz="1400" dirty="0"/>
          </a:p>
          <a:p>
            <a:r>
              <a:rPr lang="en-US" sz="1800" dirty="0"/>
              <a:t>Dyadic Observation Coding: Study 1</a:t>
            </a:r>
          </a:p>
          <a:p>
            <a:pPr lvl="1"/>
            <a:r>
              <a:rPr lang="en-US" sz="1800" dirty="0">
                <a:solidFill>
                  <a:schemeClr val="accent2"/>
                </a:solidFill>
              </a:rPr>
              <a:t>Harshness &amp; Warmth </a:t>
            </a:r>
            <a:r>
              <a:rPr lang="en-US" sz="1200" dirty="0"/>
              <a:t>(IFIRS; Melby &amp; Conger, 2001)</a:t>
            </a:r>
          </a:p>
          <a:p>
            <a:pPr lvl="2"/>
            <a:r>
              <a:rPr lang="en-US" sz="1600" dirty="0"/>
              <a:t>9-point scale </a:t>
            </a:r>
          </a:p>
          <a:p>
            <a:pPr lvl="1"/>
            <a:r>
              <a:rPr lang="en-US" sz="1800" dirty="0">
                <a:solidFill>
                  <a:schemeClr val="accent2"/>
                </a:solidFill>
              </a:rPr>
              <a:t>Disengagement</a:t>
            </a:r>
            <a:r>
              <a:rPr lang="en-US" sz="1800" dirty="0"/>
              <a:t> </a:t>
            </a:r>
            <a:r>
              <a:rPr lang="en-US" sz="1200" dirty="0"/>
              <a:t>(Family System Processes Coding System; Manning &amp; Davies, 2011)</a:t>
            </a:r>
          </a:p>
          <a:p>
            <a:pPr lvl="2"/>
            <a:r>
              <a:rPr lang="en-US" sz="1600" dirty="0"/>
              <a:t>5-point scale</a:t>
            </a:r>
          </a:p>
          <a:p>
            <a:pPr lvl="1"/>
            <a:r>
              <a:rPr lang="en-US" sz="1800" dirty="0">
                <a:solidFill>
                  <a:schemeClr val="accent2"/>
                </a:solidFill>
              </a:rPr>
              <a:t>Caregiver Quality of Assistance &amp; Supportive Presence</a:t>
            </a:r>
            <a:r>
              <a:rPr lang="en-US" sz="1800" dirty="0"/>
              <a:t> </a:t>
            </a:r>
            <a:r>
              <a:rPr lang="en-US" sz="1200" dirty="0"/>
              <a:t>(</a:t>
            </a:r>
            <a:r>
              <a:rPr lang="en-US" sz="1200" dirty="0" err="1"/>
              <a:t>Sroufe</a:t>
            </a:r>
            <a:r>
              <a:rPr lang="en-US" sz="1200" dirty="0"/>
              <a:t> et al., 2005)</a:t>
            </a:r>
          </a:p>
          <a:p>
            <a:pPr lvl="2"/>
            <a:r>
              <a:rPr lang="en-US" sz="1600" dirty="0"/>
              <a:t>5-point scale</a:t>
            </a:r>
          </a:p>
          <a:p>
            <a:pPr marL="0" indent="0">
              <a:buNone/>
            </a:pPr>
            <a:endParaRPr lang="en-US" sz="1800" dirty="0"/>
          </a:p>
          <a:p>
            <a:endParaRPr lang="en-US" sz="1800" dirty="0"/>
          </a:p>
          <a:p>
            <a:endParaRPr lang="en-US" sz="1800" dirty="0"/>
          </a:p>
        </p:txBody>
      </p:sp>
    </p:spTree>
    <p:extLst>
      <p:ext uri="{BB962C8B-B14F-4D97-AF65-F5344CB8AC3E}">
        <p14:creationId xmlns:p14="http://schemas.microsoft.com/office/powerpoint/2010/main" val="4066084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1: Quality of Assistance &amp; Supportive Presence</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0" y="2058078"/>
            <a:ext cx="4692489" cy="2931949"/>
          </a:xfrm>
        </p:spPr>
        <p:txBody>
          <a:bodyPr/>
          <a:lstStyle/>
          <a:p>
            <a:r>
              <a:rPr lang="en-US" sz="1800" dirty="0">
                <a:solidFill>
                  <a:schemeClr val="accent2"/>
                </a:solidFill>
              </a:rPr>
              <a:t>Supportive Presence:</a:t>
            </a:r>
          </a:p>
          <a:p>
            <a:pPr marL="457200" lvl="1" indent="0">
              <a:buNone/>
            </a:pPr>
            <a:endParaRPr lang="en-US" sz="1400" dirty="0"/>
          </a:p>
          <a:p>
            <a:pPr lvl="1"/>
            <a:r>
              <a:rPr lang="en-US" sz="1400" dirty="0"/>
              <a:t>Emotionally available and encouraging</a:t>
            </a:r>
          </a:p>
          <a:p>
            <a:pPr lvl="1"/>
            <a:r>
              <a:rPr lang="en-US" sz="1400" dirty="0"/>
              <a:t>Responsive to child’s needs for comfort, reassurance, or motivation during challenging tasks</a:t>
            </a:r>
          </a:p>
          <a:p>
            <a:pPr lvl="1"/>
            <a:endParaRPr lang="en-US" sz="1400" dirty="0"/>
          </a:p>
          <a:p>
            <a:r>
              <a:rPr lang="en-US" sz="1800" dirty="0">
                <a:solidFill>
                  <a:schemeClr val="accent2"/>
                </a:solidFill>
              </a:rPr>
              <a:t>Emphasizes emotional &amp; relational aspects of support</a:t>
            </a:r>
          </a:p>
          <a:p>
            <a:endParaRPr lang="en-US" sz="1800" dirty="0"/>
          </a:p>
          <a:p>
            <a:endParaRPr lang="en-US" sz="1800" dirty="0"/>
          </a:p>
        </p:txBody>
      </p:sp>
    </p:spTree>
    <p:extLst>
      <p:ext uri="{BB962C8B-B14F-4D97-AF65-F5344CB8AC3E}">
        <p14:creationId xmlns:p14="http://schemas.microsoft.com/office/powerpoint/2010/main" val="387108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anim calcmode="lin" valueType="num">
                                      <p:cBhvr>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1: Scaffolding: Quality of Assistance &amp; Supportive Presence</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0" y="2058078"/>
            <a:ext cx="4692489" cy="2931949"/>
          </a:xfrm>
        </p:spPr>
        <p:txBody>
          <a:bodyPr/>
          <a:lstStyle/>
          <a:p>
            <a:r>
              <a:rPr lang="en-US" sz="1800" dirty="0">
                <a:solidFill>
                  <a:schemeClr val="accent2"/>
                </a:solidFill>
              </a:rPr>
              <a:t>Supportive Presence:</a:t>
            </a:r>
          </a:p>
          <a:p>
            <a:pPr marL="457200" lvl="1" indent="0">
              <a:buNone/>
            </a:pPr>
            <a:endParaRPr lang="en-US" sz="1400" dirty="0"/>
          </a:p>
          <a:p>
            <a:pPr lvl="1">
              <a:buFont typeface="Courier New" panose="02070309020205020404" pitchFamily="49" charset="0"/>
              <a:buChar char="o"/>
            </a:pPr>
            <a:r>
              <a:rPr lang="en-US" sz="1400" dirty="0"/>
              <a:t>Emotionally available and encouraging</a:t>
            </a:r>
          </a:p>
          <a:p>
            <a:pPr lvl="1">
              <a:buFont typeface="Courier New" panose="02070309020205020404" pitchFamily="49" charset="0"/>
              <a:buChar char="o"/>
            </a:pPr>
            <a:r>
              <a:rPr lang="en-US" sz="1400" dirty="0"/>
              <a:t>Responsive to child’s needs for comfort, reassurance, or motivation during challenging tasks</a:t>
            </a:r>
          </a:p>
          <a:p>
            <a:pPr lvl="1"/>
            <a:endParaRPr lang="en-US" sz="1400" dirty="0"/>
          </a:p>
          <a:p>
            <a:pPr marL="457200" lvl="1" indent="0">
              <a:buNone/>
            </a:pPr>
            <a:endParaRPr lang="en-US" sz="1400" dirty="0"/>
          </a:p>
          <a:p>
            <a:r>
              <a:rPr lang="en-US" sz="1800" dirty="0">
                <a:solidFill>
                  <a:schemeClr val="accent2"/>
                </a:solidFill>
              </a:rPr>
              <a:t>Emphasizes emotional &amp; relational aspects of support</a:t>
            </a:r>
          </a:p>
          <a:p>
            <a:endParaRPr lang="en-US" sz="1800" dirty="0"/>
          </a:p>
        </p:txBody>
      </p:sp>
      <p:sp>
        <p:nvSpPr>
          <p:cNvPr id="4" name="Text Placeholder 2">
            <a:extLst>
              <a:ext uri="{FF2B5EF4-FFF2-40B4-BE49-F238E27FC236}">
                <a16:creationId xmlns:a16="http://schemas.microsoft.com/office/drawing/2014/main" id="{0B457701-C7FE-4DD9-8A4F-01D2D58B5334}"/>
              </a:ext>
            </a:extLst>
          </p:cNvPr>
          <p:cNvSpPr txBox="1">
            <a:spLocks/>
          </p:cNvSpPr>
          <p:nvPr/>
        </p:nvSpPr>
        <p:spPr>
          <a:xfrm>
            <a:off x="4572000" y="2058077"/>
            <a:ext cx="4692489" cy="2931949"/>
          </a:xfrm>
          <a:prstGeom prst="rect">
            <a:avLst/>
          </a:prstGeom>
        </p:spPr>
        <p:txBody>
          <a:bodyPr/>
          <a:lstStyle>
            <a:lvl1pPr marL="342900" indent="-342900" algn="l" defTabSz="457200" rtl="0" eaLnBrk="1" latinLnBrk="0" hangingPunct="1">
              <a:spcBef>
                <a:spcPct val="20000"/>
              </a:spcBef>
              <a:buFont typeface="Lucida Grande"/>
              <a:buChar char="&gt;"/>
              <a:defRPr sz="2400" b="1" i="0" kern="1200" baseline="0">
                <a:solidFill>
                  <a:schemeClr val="tx2"/>
                </a:solidFill>
                <a:latin typeface="Open Sans" charset="0"/>
                <a:ea typeface="Open Sans" charset="0"/>
                <a:cs typeface="Open Sans" charset="0"/>
              </a:defRPr>
            </a:lvl1pPr>
            <a:lvl2pPr marL="742950" indent="-285750" algn="l" defTabSz="457200" rtl="0" eaLnBrk="1" latinLnBrk="0" hangingPunct="1">
              <a:spcBef>
                <a:spcPct val="20000"/>
              </a:spcBef>
              <a:buFont typeface="Arial"/>
              <a:buChar char="–"/>
              <a:defRPr sz="2000" b="1" i="0" kern="1200" baseline="0">
                <a:solidFill>
                  <a:schemeClr val="tx2"/>
                </a:solidFill>
                <a:latin typeface="Open Sans" charset="0"/>
                <a:ea typeface="Open Sans" charset="0"/>
                <a:cs typeface="Open Sans" charset="0"/>
              </a:defRPr>
            </a:lvl2pPr>
            <a:lvl3pPr marL="1143000" indent="-228600" algn="l" defTabSz="457200" rtl="0" eaLnBrk="1" latinLnBrk="0" hangingPunct="1">
              <a:spcBef>
                <a:spcPct val="20000"/>
              </a:spcBef>
              <a:buSzPct val="100000"/>
              <a:buFont typeface="Lucida Grande"/>
              <a:buChar char="&gt;"/>
              <a:defRPr sz="1800" b="1" i="0" kern="1200" baseline="0">
                <a:solidFill>
                  <a:schemeClr val="tx2"/>
                </a:solidFill>
                <a:latin typeface="Open Sans" charset="0"/>
                <a:ea typeface="Open Sans" charset="0"/>
                <a:cs typeface="Open Sans" charset="0"/>
              </a:defRPr>
            </a:lvl3pPr>
            <a:lvl4pPr marL="1600200" indent="-228600" algn="l" defTabSz="457200" rtl="0" eaLnBrk="1" latinLnBrk="0" hangingPunct="1">
              <a:spcBef>
                <a:spcPct val="20000"/>
              </a:spcBef>
              <a:buFont typeface="Arial"/>
              <a:buChar char="–"/>
              <a:defRPr sz="1600" b="1" i="0" kern="1200" baseline="0">
                <a:solidFill>
                  <a:schemeClr val="tx2"/>
                </a:solidFill>
                <a:latin typeface="Open Sans" charset="0"/>
                <a:ea typeface="Open Sans" charset="0"/>
                <a:cs typeface="Open Sans" charset="0"/>
              </a:defRPr>
            </a:lvl4pPr>
            <a:lvl5pPr marL="2057400" indent="-228600" algn="l" defTabSz="457200" rtl="0" eaLnBrk="1" latinLnBrk="0" hangingPunct="1">
              <a:spcBef>
                <a:spcPct val="20000"/>
              </a:spcBef>
              <a:buFont typeface="Lucida Grande"/>
              <a:buChar char="&gt;"/>
              <a:defRPr sz="1400" b="1" i="0" kern="1200" baseline="0">
                <a:solidFill>
                  <a:schemeClr val="tx2"/>
                </a:solidFill>
                <a:latin typeface="Open Sans" charset="0"/>
                <a:ea typeface="Open Sans" charset="0"/>
                <a:cs typeface="Open Sans"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solidFill>
                  <a:schemeClr val="accent2"/>
                </a:solidFill>
              </a:rPr>
              <a:t>Quality of Assistance</a:t>
            </a:r>
          </a:p>
          <a:p>
            <a:endParaRPr lang="en-US" sz="1800" dirty="0"/>
          </a:p>
          <a:p>
            <a:pPr>
              <a:buFont typeface="Courier New" panose="02070309020205020404" pitchFamily="49" charset="0"/>
              <a:buChar char="o"/>
            </a:pPr>
            <a:r>
              <a:rPr lang="en-US" sz="1400" dirty="0"/>
              <a:t>Offering structured guidance and flexible support</a:t>
            </a:r>
          </a:p>
          <a:p>
            <a:pPr>
              <a:buFont typeface="Courier New" panose="02070309020205020404" pitchFamily="49" charset="0"/>
              <a:buChar char="o"/>
            </a:pPr>
            <a:r>
              <a:rPr lang="en-US" sz="1400" dirty="0"/>
              <a:t>Promoting independent problem-solving</a:t>
            </a:r>
          </a:p>
          <a:p>
            <a:pPr>
              <a:buFont typeface="Courier New" panose="02070309020205020404" pitchFamily="49" charset="0"/>
              <a:buChar char="o"/>
            </a:pPr>
            <a:r>
              <a:rPr lang="en-US" sz="1400" dirty="0"/>
              <a:t>Giving clear, constructive, and timely assistance</a:t>
            </a:r>
          </a:p>
          <a:p>
            <a:endParaRPr lang="en-US" sz="1800" dirty="0">
              <a:solidFill>
                <a:schemeClr val="accent2"/>
              </a:solidFill>
            </a:endParaRPr>
          </a:p>
          <a:p>
            <a:r>
              <a:rPr lang="en-US" sz="1800" dirty="0">
                <a:solidFill>
                  <a:schemeClr val="accent2"/>
                </a:solidFill>
              </a:rPr>
              <a:t>Emphasizes cognitive &amp; instructional aspects of support</a:t>
            </a:r>
          </a:p>
          <a:p>
            <a:endParaRPr lang="en-US" sz="1800" dirty="0"/>
          </a:p>
          <a:p>
            <a:endParaRPr lang="en-US" sz="1800" dirty="0"/>
          </a:p>
        </p:txBody>
      </p:sp>
    </p:spTree>
    <p:extLst>
      <p:ext uri="{BB962C8B-B14F-4D97-AF65-F5344CB8AC3E}">
        <p14:creationId xmlns:p14="http://schemas.microsoft.com/office/powerpoint/2010/main" val="388515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1 Primary Results</a:t>
            </a:r>
          </a:p>
        </p:txBody>
      </p:sp>
    </p:spTree>
    <p:extLst>
      <p:ext uri="{BB962C8B-B14F-4D97-AF65-F5344CB8AC3E}">
        <p14:creationId xmlns:p14="http://schemas.microsoft.com/office/powerpoint/2010/main" val="2061573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1 Primary Results</a:t>
            </a:r>
          </a:p>
        </p:txBody>
      </p:sp>
      <p:sp>
        <p:nvSpPr>
          <p:cNvPr id="7" name="TextBox 6">
            <a:extLst>
              <a:ext uri="{FF2B5EF4-FFF2-40B4-BE49-F238E27FC236}">
                <a16:creationId xmlns:a16="http://schemas.microsoft.com/office/drawing/2014/main" id="{E61539CD-8998-46E1-B605-003BBD08F0A9}"/>
              </a:ext>
            </a:extLst>
          </p:cNvPr>
          <p:cNvSpPr txBox="1"/>
          <p:nvPr/>
        </p:nvSpPr>
        <p:spPr>
          <a:xfrm>
            <a:off x="60239" y="1711992"/>
            <a:ext cx="2094089" cy="1200329"/>
          </a:xfrm>
          <a:prstGeom prst="rect">
            <a:avLst/>
          </a:prstGeom>
          <a:noFill/>
        </p:spPr>
        <p:txBody>
          <a:bodyPr wrap="square" rtlCol="0">
            <a:spAutoFit/>
          </a:bodyPr>
          <a:lstStyle/>
          <a:p>
            <a:pPr algn="ctr"/>
            <a:r>
              <a:rPr lang="en-US" b="1" i="1" u="sng" dirty="0"/>
              <a:t>Balanced</a:t>
            </a:r>
            <a:r>
              <a:rPr lang="en-US" dirty="0"/>
              <a:t>: Moderate mix of supportive &amp; non-supportive behaviors</a:t>
            </a:r>
          </a:p>
        </p:txBody>
      </p:sp>
      <p:pic>
        <p:nvPicPr>
          <p:cNvPr id="9" name="Picture 8">
            <a:extLst>
              <a:ext uri="{FF2B5EF4-FFF2-40B4-BE49-F238E27FC236}">
                <a16:creationId xmlns:a16="http://schemas.microsoft.com/office/drawing/2014/main" id="{EF10AD57-0E28-486E-B31E-AD944DCCC5CA}"/>
              </a:ext>
            </a:extLst>
          </p:cNvPr>
          <p:cNvPicPr>
            <a:picLocks noChangeAspect="1"/>
          </p:cNvPicPr>
          <p:nvPr/>
        </p:nvPicPr>
        <p:blipFill>
          <a:blip r:embed="rId3"/>
          <a:stretch>
            <a:fillRect/>
          </a:stretch>
        </p:blipFill>
        <p:spPr>
          <a:xfrm>
            <a:off x="105265" y="3073445"/>
            <a:ext cx="2004036" cy="1539768"/>
          </a:xfrm>
          <a:prstGeom prst="rect">
            <a:avLst/>
          </a:prstGeom>
        </p:spPr>
      </p:pic>
    </p:spTree>
    <p:extLst>
      <p:ext uri="{BB962C8B-B14F-4D97-AF65-F5344CB8AC3E}">
        <p14:creationId xmlns:p14="http://schemas.microsoft.com/office/powerpoint/2010/main" val="4115741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1 Primary Results</a:t>
            </a:r>
          </a:p>
        </p:txBody>
      </p:sp>
      <p:sp>
        <p:nvSpPr>
          <p:cNvPr id="7" name="TextBox 6">
            <a:extLst>
              <a:ext uri="{FF2B5EF4-FFF2-40B4-BE49-F238E27FC236}">
                <a16:creationId xmlns:a16="http://schemas.microsoft.com/office/drawing/2014/main" id="{E61539CD-8998-46E1-B605-003BBD08F0A9}"/>
              </a:ext>
            </a:extLst>
          </p:cNvPr>
          <p:cNvSpPr txBox="1"/>
          <p:nvPr/>
        </p:nvSpPr>
        <p:spPr>
          <a:xfrm>
            <a:off x="60239" y="1711992"/>
            <a:ext cx="2094089" cy="1200329"/>
          </a:xfrm>
          <a:prstGeom prst="rect">
            <a:avLst/>
          </a:prstGeom>
          <a:noFill/>
        </p:spPr>
        <p:txBody>
          <a:bodyPr wrap="square" rtlCol="0">
            <a:spAutoFit/>
          </a:bodyPr>
          <a:lstStyle/>
          <a:p>
            <a:pPr algn="ctr"/>
            <a:r>
              <a:rPr lang="en-US" b="1" i="1" u="sng" dirty="0"/>
              <a:t>Balanced</a:t>
            </a:r>
            <a:r>
              <a:rPr lang="en-US" dirty="0"/>
              <a:t>: Moderate mix of supportive &amp; non-supportive behaviors</a:t>
            </a:r>
          </a:p>
        </p:txBody>
      </p:sp>
      <p:pic>
        <p:nvPicPr>
          <p:cNvPr id="9" name="Picture 8">
            <a:extLst>
              <a:ext uri="{FF2B5EF4-FFF2-40B4-BE49-F238E27FC236}">
                <a16:creationId xmlns:a16="http://schemas.microsoft.com/office/drawing/2014/main" id="{EF10AD57-0E28-486E-B31E-AD944DCCC5CA}"/>
              </a:ext>
            </a:extLst>
          </p:cNvPr>
          <p:cNvPicPr>
            <a:picLocks noChangeAspect="1"/>
          </p:cNvPicPr>
          <p:nvPr/>
        </p:nvPicPr>
        <p:blipFill>
          <a:blip r:embed="rId3"/>
          <a:stretch>
            <a:fillRect/>
          </a:stretch>
        </p:blipFill>
        <p:spPr>
          <a:xfrm>
            <a:off x="105265" y="3073445"/>
            <a:ext cx="2004036" cy="1539768"/>
          </a:xfrm>
          <a:prstGeom prst="rect">
            <a:avLst/>
          </a:prstGeom>
        </p:spPr>
      </p:pic>
      <p:sp>
        <p:nvSpPr>
          <p:cNvPr id="12" name="TextBox 11">
            <a:extLst>
              <a:ext uri="{FF2B5EF4-FFF2-40B4-BE49-F238E27FC236}">
                <a16:creationId xmlns:a16="http://schemas.microsoft.com/office/drawing/2014/main" id="{C6C80FD4-5290-4D55-AEAE-68DDE901B990}"/>
              </a:ext>
            </a:extLst>
          </p:cNvPr>
          <p:cNvSpPr txBox="1"/>
          <p:nvPr/>
        </p:nvSpPr>
        <p:spPr>
          <a:xfrm>
            <a:off x="2404340" y="1770267"/>
            <a:ext cx="2459434" cy="1200329"/>
          </a:xfrm>
          <a:prstGeom prst="rect">
            <a:avLst/>
          </a:prstGeom>
          <a:noFill/>
        </p:spPr>
        <p:txBody>
          <a:bodyPr wrap="square" rtlCol="0">
            <a:spAutoFit/>
          </a:bodyPr>
          <a:lstStyle/>
          <a:p>
            <a:pPr algn="ctr"/>
            <a:r>
              <a:rPr lang="en-US" b="1" i="1" u="sng" dirty="0"/>
              <a:t>Detached &amp; Harsh</a:t>
            </a:r>
            <a:r>
              <a:rPr lang="en-US" dirty="0"/>
              <a:t>: High disengagement &amp; harshness, low scaffolding &amp; warmth</a:t>
            </a:r>
          </a:p>
        </p:txBody>
      </p:sp>
      <p:pic>
        <p:nvPicPr>
          <p:cNvPr id="16" name="Picture 15">
            <a:extLst>
              <a:ext uri="{FF2B5EF4-FFF2-40B4-BE49-F238E27FC236}">
                <a16:creationId xmlns:a16="http://schemas.microsoft.com/office/drawing/2014/main" id="{EE32BB33-FE5B-4D4C-AB72-35538C3CB2DE}"/>
              </a:ext>
            </a:extLst>
          </p:cNvPr>
          <p:cNvPicPr>
            <a:picLocks noChangeAspect="1"/>
          </p:cNvPicPr>
          <p:nvPr/>
        </p:nvPicPr>
        <p:blipFill>
          <a:blip r:embed="rId4"/>
          <a:stretch>
            <a:fillRect/>
          </a:stretch>
        </p:blipFill>
        <p:spPr>
          <a:xfrm>
            <a:off x="2543668" y="3069288"/>
            <a:ext cx="2320106" cy="1543925"/>
          </a:xfrm>
          <a:prstGeom prst="rect">
            <a:avLst/>
          </a:prstGeom>
        </p:spPr>
      </p:pic>
    </p:spTree>
    <p:extLst>
      <p:ext uri="{BB962C8B-B14F-4D97-AF65-F5344CB8AC3E}">
        <p14:creationId xmlns:p14="http://schemas.microsoft.com/office/powerpoint/2010/main" val="2535488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1 Primary Results</a:t>
            </a:r>
          </a:p>
        </p:txBody>
      </p:sp>
      <p:sp>
        <p:nvSpPr>
          <p:cNvPr id="4" name="TextBox 3">
            <a:extLst>
              <a:ext uri="{FF2B5EF4-FFF2-40B4-BE49-F238E27FC236}">
                <a16:creationId xmlns:a16="http://schemas.microsoft.com/office/drawing/2014/main" id="{0856AA94-9BCF-425A-BD0A-293367DA514F}"/>
              </a:ext>
            </a:extLst>
          </p:cNvPr>
          <p:cNvSpPr txBox="1"/>
          <p:nvPr/>
        </p:nvSpPr>
        <p:spPr>
          <a:xfrm>
            <a:off x="5120103" y="1683311"/>
            <a:ext cx="1980913" cy="1200329"/>
          </a:xfrm>
          <a:prstGeom prst="rect">
            <a:avLst/>
          </a:prstGeom>
          <a:noFill/>
        </p:spPr>
        <p:txBody>
          <a:bodyPr wrap="square" rtlCol="0">
            <a:spAutoFit/>
          </a:bodyPr>
          <a:lstStyle/>
          <a:p>
            <a:r>
              <a:rPr lang="en-US" b="1" i="1" u="sng" dirty="0"/>
              <a:t>Indulgent Support</a:t>
            </a:r>
            <a:r>
              <a:rPr lang="en-US" dirty="0"/>
              <a:t>: Warm BUT low scaffolding &amp; assistance</a:t>
            </a:r>
          </a:p>
        </p:txBody>
      </p:sp>
      <p:pic>
        <p:nvPicPr>
          <p:cNvPr id="6" name="Picture 5">
            <a:extLst>
              <a:ext uri="{FF2B5EF4-FFF2-40B4-BE49-F238E27FC236}">
                <a16:creationId xmlns:a16="http://schemas.microsoft.com/office/drawing/2014/main" id="{D36736A4-786A-462C-A4C9-DAF401EAC8CA}"/>
              </a:ext>
            </a:extLst>
          </p:cNvPr>
          <p:cNvPicPr>
            <a:picLocks noChangeAspect="1"/>
          </p:cNvPicPr>
          <p:nvPr/>
        </p:nvPicPr>
        <p:blipFill>
          <a:blip r:embed="rId3"/>
          <a:stretch>
            <a:fillRect/>
          </a:stretch>
        </p:blipFill>
        <p:spPr>
          <a:xfrm>
            <a:off x="5171677" y="3105665"/>
            <a:ext cx="1507548" cy="1507548"/>
          </a:xfrm>
          <a:prstGeom prst="rect">
            <a:avLst/>
          </a:prstGeom>
        </p:spPr>
      </p:pic>
      <p:sp>
        <p:nvSpPr>
          <p:cNvPr id="7" name="TextBox 6">
            <a:extLst>
              <a:ext uri="{FF2B5EF4-FFF2-40B4-BE49-F238E27FC236}">
                <a16:creationId xmlns:a16="http://schemas.microsoft.com/office/drawing/2014/main" id="{E61539CD-8998-46E1-B605-003BBD08F0A9}"/>
              </a:ext>
            </a:extLst>
          </p:cNvPr>
          <p:cNvSpPr txBox="1"/>
          <p:nvPr/>
        </p:nvSpPr>
        <p:spPr>
          <a:xfrm>
            <a:off x="60239" y="1711992"/>
            <a:ext cx="2094089" cy="1200329"/>
          </a:xfrm>
          <a:prstGeom prst="rect">
            <a:avLst/>
          </a:prstGeom>
          <a:noFill/>
        </p:spPr>
        <p:txBody>
          <a:bodyPr wrap="square" rtlCol="0">
            <a:spAutoFit/>
          </a:bodyPr>
          <a:lstStyle/>
          <a:p>
            <a:r>
              <a:rPr lang="en-US" b="1" i="1" u="sng" dirty="0"/>
              <a:t>Balanced</a:t>
            </a:r>
            <a:r>
              <a:rPr lang="en-US" dirty="0"/>
              <a:t>: Moderate mix of supportive &amp; non-supportive behaviors</a:t>
            </a:r>
          </a:p>
        </p:txBody>
      </p:sp>
      <p:pic>
        <p:nvPicPr>
          <p:cNvPr id="9" name="Picture 8">
            <a:extLst>
              <a:ext uri="{FF2B5EF4-FFF2-40B4-BE49-F238E27FC236}">
                <a16:creationId xmlns:a16="http://schemas.microsoft.com/office/drawing/2014/main" id="{EF10AD57-0E28-486E-B31E-AD944DCCC5CA}"/>
              </a:ext>
            </a:extLst>
          </p:cNvPr>
          <p:cNvPicPr>
            <a:picLocks noChangeAspect="1"/>
          </p:cNvPicPr>
          <p:nvPr/>
        </p:nvPicPr>
        <p:blipFill>
          <a:blip r:embed="rId4"/>
          <a:stretch>
            <a:fillRect/>
          </a:stretch>
        </p:blipFill>
        <p:spPr>
          <a:xfrm>
            <a:off x="105265" y="3073445"/>
            <a:ext cx="2004036" cy="1539768"/>
          </a:xfrm>
          <a:prstGeom prst="rect">
            <a:avLst/>
          </a:prstGeom>
        </p:spPr>
      </p:pic>
      <p:sp>
        <p:nvSpPr>
          <p:cNvPr id="12" name="TextBox 11">
            <a:extLst>
              <a:ext uri="{FF2B5EF4-FFF2-40B4-BE49-F238E27FC236}">
                <a16:creationId xmlns:a16="http://schemas.microsoft.com/office/drawing/2014/main" id="{C6C80FD4-5290-4D55-AEAE-68DDE901B990}"/>
              </a:ext>
            </a:extLst>
          </p:cNvPr>
          <p:cNvSpPr txBox="1"/>
          <p:nvPr/>
        </p:nvSpPr>
        <p:spPr>
          <a:xfrm>
            <a:off x="2404340" y="1770267"/>
            <a:ext cx="2459434" cy="1200329"/>
          </a:xfrm>
          <a:prstGeom prst="rect">
            <a:avLst/>
          </a:prstGeom>
          <a:noFill/>
        </p:spPr>
        <p:txBody>
          <a:bodyPr wrap="square" rtlCol="0">
            <a:spAutoFit/>
          </a:bodyPr>
          <a:lstStyle/>
          <a:p>
            <a:r>
              <a:rPr lang="en-US" b="1" i="1" u="sng" dirty="0"/>
              <a:t>Detached &amp; Harsh</a:t>
            </a:r>
            <a:r>
              <a:rPr lang="en-US" dirty="0"/>
              <a:t>: High disengagement &amp; harshness, low scaffolding &amp; warmth</a:t>
            </a:r>
          </a:p>
        </p:txBody>
      </p:sp>
      <p:pic>
        <p:nvPicPr>
          <p:cNvPr id="16" name="Picture 15">
            <a:extLst>
              <a:ext uri="{FF2B5EF4-FFF2-40B4-BE49-F238E27FC236}">
                <a16:creationId xmlns:a16="http://schemas.microsoft.com/office/drawing/2014/main" id="{EE32BB33-FE5B-4D4C-AB72-35538C3CB2DE}"/>
              </a:ext>
            </a:extLst>
          </p:cNvPr>
          <p:cNvPicPr>
            <a:picLocks noChangeAspect="1"/>
          </p:cNvPicPr>
          <p:nvPr/>
        </p:nvPicPr>
        <p:blipFill>
          <a:blip r:embed="rId5"/>
          <a:stretch>
            <a:fillRect/>
          </a:stretch>
        </p:blipFill>
        <p:spPr>
          <a:xfrm>
            <a:off x="2543668" y="3069288"/>
            <a:ext cx="2320106" cy="1543925"/>
          </a:xfrm>
          <a:prstGeom prst="rect">
            <a:avLst/>
          </a:prstGeom>
        </p:spPr>
      </p:pic>
    </p:spTree>
    <p:extLst>
      <p:ext uri="{BB962C8B-B14F-4D97-AF65-F5344CB8AC3E}">
        <p14:creationId xmlns:p14="http://schemas.microsoft.com/office/powerpoint/2010/main" val="2109510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Primary Results</a:t>
            </a:r>
          </a:p>
        </p:txBody>
      </p:sp>
      <p:sp>
        <p:nvSpPr>
          <p:cNvPr id="4" name="TextBox 3">
            <a:extLst>
              <a:ext uri="{FF2B5EF4-FFF2-40B4-BE49-F238E27FC236}">
                <a16:creationId xmlns:a16="http://schemas.microsoft.com/office/drawing/2014/main" id="{0856AA94-9BCF-425A-BD0A-293367DA514F}"/>
              </a:ext>
            </a:extLst>
          </p:cNvPr>
          <p:cNvSpPr txBox="1"/>
          <p:nvPr/>
        </p:nvSpPr>
        <p:spPr>
          <a:xfrm>
            <a:off x="5120103" y="1683311"/>
            <a:ext cx="1980913" cy="1200329"/>
          </a:xfrm>
          <a:prstGeom prst="rect">
            <a:avLst/>
          </a:prstGeom>
          <a:noFill/>
        </p:spPr>
        <p:txBody>
          <a:bodyPr wrap="square" rtlCol="0">
            <a:spAutoFit/>
          </a:bodyPr>
          <a:lstStyle/>
          <a:p>
            <a:r>
              <a:rPr lang="en-US" b="1" i="1" u="sng" dirty="0"/>
              <a:t>Indulgent Support</a:t>
            </a:r>
            <a:r>
              <a:rPr lang="en-US" dirty="0"/>
              <a:t>: Warm BUT lower scaffolding &amp; assistance</a:t>
            </a:r>
          </a:p>
        </p:txBody>
      </p:sp>
      <p:pic>
        <p:nvPicPr>
          <p:cNvPr id="6" name="Picture 5">
            <a:extLst>
              <a:ext uri="{FF2B5EF4-FFF2-40B4-BE49-F238E27FC236}">
                <a16:creationId xmlns:a16="http://schemas.microsoft.com/office/drawing/2014/main" id="{D36736A4-786A-462C-A4C9-DAF401EAC8CA}"/>
              </a:ext>
            </a:extLst>
          </p:cNvPr>
          <p:cNvPicPr>
            <a:picLocks noChangeAspect="1"/>
          </p:cNvPicPr>
          <p:nvPr/>
        </p:nvPicPr>
        <p:blipFill>
          <a:blip r:embed="rId3"/>
          <a:stretch>
            <a:fillRect/>
          </a:stretch>
        </p:blipFill>
        <p:spPr>
          <a:xfrm>
            <a:off x="5171677" y="3105665"/>
            <a:ext cx="1507548" cy="1507548"/>
          </a:xfrm>
          <a:prstGeom prst="rect">
            <a:avLst/>
          </a:prstGeom>
        </p:spPr>
      </p:pic>
      <p:sp>
        <p:nvSpPr>
          <p:cNvPr id="7" name="TextBox 6">
            <a:extLst>
              <a:ext uri="{FF2B5EF4-FFF2-40B4-BE49-F238E27FC236}">
                <a16:creationId xmlns:a16="http://schemas.microsoft.com/office/drawing/2014/main" id="{E61539CD-8998-46E1-B605-003BBD08F0A9}"/>
              </a:ext>
            </a:extLst>
          </p:cNvPr>
          <p:cNvSpPr txBox="1"/>
          <p:nvPr/>
        </p:nvSpPr>
        <p:spPr>
          <a:xfrm>
            <a:off x="60239" y="1711992"/>
            <a:ext cx="2094089" cy="1200329"/>
          </a:xfrm>
          <a:prstGeom prst="rect">
            <a:avLst/>
          </a:prstGeom>
          <a:noFill/>
        </p:spPr>
        <p:txBody>
          <a:bodyPr wrap="square" rtlCol="0">
            <a:spAutoFit/>
          </a:bodyPr>
          <a:lstStyle/>
          <a:p>
            <a:r>
              <a:rPr lang="en-US" b="1" i="1" u="sng" dirty="0"/>
              <a:t>Balanced</a:t>
            </a:r>
            <a:r>
              <a:rPr lang="en-US" dirty="0"/>
              <a:t>: Moderate mix of supportive &amp; non-supportive behaviors</a:t>
            </a:r>
          </a:p>
        </p:txBody>
      </p:sp>
      <p:pic>
        <p:nvPicPr>
          <p:cNvPr id="9" name="Picture 8">
            <a:extLst>
              <a:ext uri="{FF2B5EF4-FFF2-40B4-BE49-F238E27FC236}">
                <a16:creationId xmlns:a16="http://schemas.microsoft.com/office/drawing/2014/main" id="{EF10AD57-0E28-486E-B31E-AD944DCCC5CA}"/>
              </a:ext>
            </a:extLst>
          </p:cNvPr>
          <p:cNvPicPr>
            <a:picLocks noChangeAspect="1"/>
          </p:cNvPicPr>
          <p:nvPr/>
        </p:nvPicPr>
        <p:blipFill>
          <a:blip r:embed="rId4"/>
          <a:stretch>
            <a:fillRect/>
          </a:stretch>
        </p:blipFill>
        <p:spPr>
          <a:xfrm>
            <a:off x="105265" y="3073445"/>
            <a:ext cx="2004036" cy="1539768"/>
          </a:xfrm>
          <a:prstGeom prst="rect">
            <a:avLst/>
          </a:prstGeom>
        </p:spPr>
      </p:pic>
      <p:sp>
        <p:nvSpPr>
          <p:cNvPr id="12" name="TextBox 11">
            <a:extLst>
              <a:ext uri="{FF2B5EF4-FFF2-40B4-BE49-F238E27FC236}">
                <a16:creationId xmlns:a16="http://schemas.microsoft.com/office/drawing/2014/main" id="{C6C80FD4-5290-4D55-AEAE-68DDE901B990}"/>
              </a:ext>
            </a:extLst>
          </p:cNvPr>
          <p:cNvSpPr txBox="1"/>
          <p:nvPr/>
        </p:nvSpPr>
        <p:spPr>
          <a:xfrm>
            <a:off x="2404340" y="1770267"/>
            <a:ext cx="2459434" cy="1200329"/>
          </a:xfrm>
          <a:prstGeom prst="rect">
            <a:avLst/>
          </a:prstGeom>
          <a:noFill/>
        </p:spPr>
        <p:txBody>
          <a:bodyPr wrap="square" rtlCol="0">
            <a:spAutoFit/>
          </a:bodyPr>
          <a:lstStyle/>
          <a:p>
            <a:r>
              <a:rPr lang="en-US" b="1" i="1" u="sng" dirty="0"/>
              <a:t>Detached &amp; Harsh</a:t>
            </a:r>
            <a:r>
              <a:rPr lang="en-US" dirty="0"/>
              <a:t>: High disengagement &amp; harshness, low scaffolding &amp; warmth</a:t>
            </a:r>
          </a:p>
        </p:txBody>
      </p:sp>
      <p:pic>
        <p:nvPicPr>
          <p:cNvPr id="16" name="Picture 15">
            <a:extLst>
              <a:ext uri="{FF2B5EF4-FFF2-40B4-BE49-F238E27FC236}">
                <a16:creationId xmlns:a16="http://schemas.microsoft.com/office/drawing/2014/main" id="{EE32BB33-FE5B-4D4C-AB72-35538C3CB2DE}"/>
              </a:ext>
            </a:extLst>
          </p:cNvPr>
          <p:cNvPicPr>
            <a:picLocks noChangeAspect="1"/>
          </p:cNvPicPr>
          <p:nvPr/>
        </p:nvPicPr>
        <p:blipFill>
          <a:blip r:embed="rId5"/>
          <a:stretch>
            <a:fillRect/>
          </a:stretch>
        </p:blipFill>
        <p:spPr>
          <a:xfrm>
            <a:off x="2543668" y="3069288"/>
            <a:ext cx="2320106" cy="1543925"/>
          </a:xfrm>
          <a:prstGeom prst="rect">
            <a:avLst/>
          </a:prstGeom>
        </p:spPr>
      </p:pic>
      <p:pic>
        <p:nvPicPr>
          <p:cNvPr id="18" name="Picture 17">
            <a:extLst>
              <a:ext uri="{FF2B5EF4-FFF2-40B4-BE49-F238E27FC236}">
                <a16:creationId xmlns:a16="http://schemas.microsoft.com/office/drawing/2014/main" id="{C69C19B8-31BB-4E0E-A00F-0BF9FC805455}"/>
              </a:ext>
            </a:extLst>
          </p:cNvPr>
          <p:cNvPicPr>
            <a:picLocks noChangeAspect="1"/>
          </p:cNvPicPr>
          <p:nvPr/>
        </p:nvPicPr>
        <p:blipFill>
          <a:blip r:embed="rId6"/>
          <a:stretch>
            <a:fillRect/>
          </a:stretch>
        </p:blipFill>
        <p:spPr>
          <a:xfrm>
            <a:off x="6987128" y="3141734"/>
            <a:ext cx="1865376" cy="1399032"/>
          </a:xfrm>
          <a:prstGeom prst="rect">
            <a:avLst/>
          </a:prstGeom>
        </p:spPr>
      </p:pic>
      <p:sp>
        <p:nvSpPr>
          <p:cNvPr id="19" name="TextBox 18">
            <a:extLst>
              <a:ext uri="{FF2B5EF4-FFF2-40B4-BE49-F238E27FC236}">
                <a16:creationId xmlns:a16="http://schemas.microsoft.com/office/drawing/2014/main" id="{18727005-7361-48D8-825F-FBF5561BA2A1}"/>
              </a:ext>
            </a:extLst>
          </p:cNvPr>
          <p:cNvSpPr txBox="1"/>
          <p:nvPr/>
        </p:nvSpPr>
        <p:spPr>
          <a:xfrm>
            <a:off x="7102848" y="1683310"/>
            <a:ext cx="1980913" cy="1200329"/>
          </a:xfrm>
          <a:prstGeom prst="rect">
            <a:avLst/>
          </a:prstGeom>
          <a:noFill/>
        </p:spPr>
        <p:txBody>
          <a:bodyPr wrap="square" rtlCol="0">
            <a:spAutoFit/>
          </a:bodyPr>
          <a:lstStyle/>
          <a:p>
            <a:r>
              <a:rPr lang="en-US" b="1" i="1" u="sng" dirty="0"/>
              <a:t>Scaffolded Support:</a:t>
            </a:r>
            <a:r>
              <a:rPr lang="en-US" dirty="0"/>
              <a:t> Extremely high warmth &amp; scaffolding</a:t>
            </a:r>
          </a:p>
        </p:txBody>
      </p:sp>
    </p:spTree>
    <p:extLst>
      <p:ext uri="{BB962C8B-B14F-4D97-AF65-F5344CB8AC3E}">
        <p14:creationId xmlns:p14="http://schemas.microsoft.com/office/powerpoint/2010/main" val="3724936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1 Primary Results</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447922" y="1730667"/>
            <a:ext cx="8605461" cy="2931949"/>
          </a:xfrm>
        </p:spPr>
        <p:txBody>
          <a:bodyPr/>
          <a:lstStyle/>
          <a:p>
            <a:r>
              <a:rPr lang="en-US" sz="1800" dirty="0"/>
              <a:t>Maternal psychopathology DOES NOT predict profile membership [(</a:t>
            </a:r>
            <a:r>
              <a:rPr lang="en-US" sz="1800" kern="1200" dirty="0">
                <a:effectLst/>
                <a:latin typeface="Calibri" panose="020F0502020204030204" pitchFamily="34" charset="0"/>
                <a:ea typeface="SimSun" panose="02010600030101010101" pitchFamily="2" charset="-122"/>
              </a:rPr>
              <a:t>Profile 1: β = .11 (</a:t>
            </a:r>
            <a:r>
              <a:rPr lang="en-US" sz="1800" i="1" kern="1200" dirty="0">
                <a:effectLst/>
                <a:latin typeface="Calibri" panose="020F0502020204030204" pitchFamily="34" charset="0"/>
                <a:ea typeface="SimSun" panose="02010600030101010101" pitchFamily="2" charset="-122"/>
              </a:rPr>
              <a:t>SE</a:t>
            </a:r>
            <a:r>
              <a:rPr lang="en-US" sz="1800" kern="1200" dirty="0">
                <a:effectLst/>
                <a:latin typeface="Calibri" panose="020F0502020204030204" pitchFamily="34" charset="0"/>
                <a:ea typeface="SimSun" panose="02010600030101010101" pitchFamily="2" charset="-122"/>
              </a:rPr>
              <a:t> = .22), </a:t>
            </a:r>
            <a:r>
              <a:rPr lang="en-US" sz="1800" i="1" kern="1200" dirty="0">
                <a:effectLst/>
                <a:latin typeface="Calibri" panose="020F0502020204030204" pitchFamily="34" charset="0"/>
                <a:ea typeface="SimSun" panose="02010600030101010101" pitchFamily="2" charset="-122"/>
              </a:rPr>
              <a:t>p</a:t>
            </a:r>
            <a:r>
              <a:rPr lang="en-US" sz="1800" kern="1200" dirty="0">
                <a:effectLst/>
                <a:latin typeface="Calibri" panose="020F0502020204030204" pitchFamily="34" charset="0"/>
                <a:ea typeface="SimSun" panose="02010600030101010101" pitchFamily="2" charset="-122"/>
              </a:rPr>
              <a:t> = .47; Profile 2: β = -.53 (</a:t>
            </a:r>
            <a:r>
              <a:rPr lang="en-US" sz="1800" i="1" kern="1200" dirty="0">
                <a:effectLst/>
                <a:latin typeface="Calibri" panose="020F0502020204030204" pitchFamily="34" charset="0"/>
                <a:ea typeface="SimSun" panose="02010600030101010101" pitchFamily="2" charset="-122"/>
              </a:rPr>
              <a:t>SE</a:t>
            </a:r>
            <a:r>
              <a:rPr lang="en-US" sz="1800" kern="1200" dirty="0">
                <a:effectLst/>
                <a:latin typeface="Calibri" panose="020F0502020204030204" pitchFamily="34" charset="0"/>
                <a:ea typeface="SimSun" panose="02010600030101010101" pitchFamily="2" charset="-122"/>
              </a:rPr>
              <a:t> = .25), </a:t>
            </a:r>
            <a:r>
              <a:rPr lang="en-US" sz="1800" i="1" kern="1200" dirty="0">
                <a:effectLst/>
                <a:latin typeface="Calibri" panose="020F0502020204030204" pitchFamily="34" charset="0"/>
                <a:ea typeface="SimSun" panose="02010600030101010101" pitchFamily="2" charset="-122"/>
              </a:rPr>
              <a:t>p</a:t>
            </a:r>
            <a:r>
              <a:rPr lang="en-US" sz="1800" kern="1200" dirty="0">
                <a:effectLst/>
                <a:latin typeface="Calibri" panose="020F0502020204030204" pitchFamily="34" charset="0"/>
                <a:ea typeface="SimSun" panose="02010600030101010101" pitchFamily="2" charset="-122"/>
              </a:rPr>
              <a:t> = .22; Profile 3: β = -.35 (</a:t>
            </a:r>
            <a:r>
              <a:rPr lang="en-US" sz="1800" i="1" kern="1200" dirty="0">
                <a:effectLst/>
                <a:latin typeface="Calibri" panose="020F0502020204030204" pitchFamily="34" charset="0"/>
                <a:ea typeface="SimSun" panose="02010600030101010101" pitchFamily="2" charset="-122"/>
              </a:rPr>
              <a:t>SE</a:t>
            </a:r>
            <a:r>
              <a:rPr lang="en-US" sz="1800" kern="1200" dirty="0">
                <a:effectLst/>
                <a:latin typeface="Calibri" panose="020F0502020204030204" pitchFamily="34" charset="0"/>
                <a:ea typeface="SimSun" panose="02010600030101010101" pitchFamily="2" charset="-122"/>
              </a:rPr>
              <a:t> = .22), </a:t>
            </a:r>
            <a:r>
              <a:rPr lang="en-US" sz="1800" i="1" kern="1200" dirty="0">
                <a:effectLst/>
                <a:latin typeface="Calibri" panose="020F0502020204030204" pitchFamily="34" charset="0"/>
                <a:ea typeface="SimSun" panose="02010600030101010101" pitchFamily="2" charset="-122"/>
              </a:rPr>
              <a:t>p</a:t>
            </a:r>
            <a:r>
              <a:rPr lang="en-US" sz="1800" kern="1200" dirty="0">
                <a:effectLst/>
                <a:latin typeface="Calibri" panose="020F0502020204030204" pitchFamily="34" charset="0"/>
                <a:ea typeface="SimSun" panose="02010600030101010101" pitchFamily="2" charset="-122"/>
              </a:rPr>
              <a:t> = .11)]</a:t>
            </a:r>
            <a:endParaRPr lang="en-US" sz="1800" dirty="0"/>
          </a:p>
          <a:p>
            <a:endParaRPr lang="en-US" sz="1800" dirty="0"/>
          </a:p>
          <a:p>
            <a:endParaRPr lang="en-US" sz="1800" dirty="0"/>
          </a:p>
        </p:txBody>
      </p:sp>
    </p:spTree>
    <p:extLst>
      <p:ext uri="{BB962C8B-B14F-4D97-AF65-F5344CB8AC3E}">
        <p14:creationId xmlns:p14="http://schemas.microsoft.com/office/powerpoint/2010/main" val="684022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1 Primary Results</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447922" y="1730667"/>
            <a:ext cx="8605461" cy="2931949"/>
          </a:xfrm>
        </p:spPr>
        <p:txBody>
          <a:bodyPr/>
          <a:lstStyle/>
          <a:p>
            <a:r>
              <a:rPr lang="en-US" sz="1800" dirty="0"/>
              <a:t>Maternal psychopathology DOES NOT predict profile membership</a:t>
            </a:r>
          </a:p>
          <a:p>
            <a:pPr marL="0" indent="0">
              <a:buNone/>
            </a:pPr>
            <a:endParaRPr lang="en-US" sz="1800" dirty="0"/>
          </a:p>
          <a:p>
            <a:r>
              <a:rPr lang="en-US" sz="1800" dirty="0"/>
              <a:t>Maternal alcohol dependence DOES predict membership…BUT…</a:t>
            </a:r>
          </a:p>
          <a:p>
            <a:endParaRPr lang="en-US" sz="1800" dirty="0"/>
          </a:p>
          <a:p>
            <a:pPr marL="0" indent="0">
              <a:buNone/>
            </a:pPr>
            <a:endParaRPr lang="en-US" sz="1800" dirty="0"/>
          </a:p>
        </p:txBody>
      </p:sp>
    </p:spTree>
    <p:extLst>
      <p:ext uri="{BB962C8B-B14F-4D97-AF65-F5344CB8AC3E}">
        <p14:creationId xmlns:p14="http://schemas.microsoft.com/office/powerpoint/2010/main" val="2582372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Study 1 Primary Results</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447922" y="1730667"/>
            <a:ext cx="8605461" cy="2931949"/>
          </a:xfrm>
        </p:spPr>
        <p:txBody>
          <a:bodyPr/>
          <a:lstStyle/>
          <a:p>
            <a:r>
              <a:rPr lang="en-US" sz="1800" dirty="0"/>
              <a:t>Maternal psychopathology DOES NOT predict profile membership</a:t>
            </a:r>
          </a:p>
          <a:p>
            <a:endParaRPr lang="en-US" sz="1800" dirty="0"/>
          </a:p>
          <a:p>
            <a:r>
              <a:rPr lang="en-US" sz="1800" dirty="0"/>
              <a:t>Maternal alcohol dependence DOES predict membership…BUT…</a:t>
            </a:r>
          </a:p>
          <a:p>
            <a:endParaRPr lang="en-US" sz="1800" dirty="0"/>
          </a:p>
          <a:p>
            <a:r>
              <a:rPr lang="en-US" sz="1800" i="1" u="sng" dirty="0">
                <a:solidFill>
                  <a:schemeClr val="tx1"/>
                </a:solidFill>
              </a:rPr>
              <a:t>Only in Detached &amp; Harsh profile (</a:t>
            </a:r>
            <a:r>
              <a:rPr lang="en-US" sz="1800" i="1" u="sng" kern="1200" dirty="0">
                <a:solidFill>
                  <a:schemeClr val="tx1"/>
                </a:solidFill>
                <a:effectLst/>
                <a:latin typeface="Calibri" panose="020F0502020204030204" pitchFamily="34" charset="0"/>
                <a:ea typeface="SimSun" panose="02010600030101010101" pitchFamily="2" charset="-122"/>
              </a:rPr>
              <a:t>β = .49, SE = .25, p = .05)</a:t>
            </a:r>
            <a:endParaRPr lang="en-US" sz="1400" i="1" u="sng" dirty="0">
              <a:solidFill>
                <a:schemeClr val="tx1"/>
              </a:solidFill>
            </a:endParaRPr>
          </a:p>
          <a:p>
            <a:endParaRPr lang="en-US" sz="1800" dirty="0"/>
          </a:p>
        </p:txBody>
      </p:sp>
    </p:spTree>
    <p:extLst>
      <p:ext uri="{BB962C8B-B14F-4D97-AF65-F5344CB8AC3E}">
        <p14:creationId xmlns:p14="http://schemas.microsoft.com/office/powerpoint/2010/main" val="36622422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Possible Explanation</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447922" y="1730667"/>
            <a:ext cx="8605461" cy="2931949"/>
          </a:xfrm>
        </p:spPr>
        <p:txBody>
          <a:bodyPr/>
          <a:lstStyle/>
          <a:p>
            <a:endParaRPr lang="en-US" sz="1800" dirty="0"/>
          </a:p>
          <a:p>
            <a:pPr marL="457200" lvl="1" indent="0">
              <a:buNone/>
            </a:pPr>
            <a:endParaRPr lang="en-US" sz="1000" dirty="0"/>
          </a:p>
        </p:txBody>
      </p:sp>
      <p:sp>
        <p:nvSpPr>
          <p:cNvPr id="4" name="TextBox 3">
            <a:extLst>
              <a:ext uri="{FF2B5EF4-FFF2-40B4-BE49-F238E27FC236}">
                <a16:creationId xmlns:a16="http://schemas.microsoft.com/office/drawing/2014/main" id="{A4EC1B87-0206-4690-BEA4-D467FC527B69}"/>
              </a:ext>
            </a:extLst>
          </p:cNvPr>
          <p:cNvSpPr txBox="1"/>
          <p:nvPr/>
        </p:nvSpPr>
        <p:spPr>
          <a:xfrm>
            <a:off x="1312232" y="2411811"/>
            <a:ext cx="6519536" cy="1569660"/>
          </a:xfrm>
          <a:prstGeom prst="rect">
            <a:avLst/>
          </a:prstGeom>
          <a:noFill/>
        </p:spPr>
        <p:txBody>
          <a:bodyPr wrap="square" rtlCol="0">
            <a:spAutoFit/>
          </a:bodyPr>
          <a:lstStyle/>
          <a:p>
            <a:r>
              <a:rPr lang="en-US" sz="2400" b="1" i="1" dirty="0"/>
              <a:t>Global &amp; specific substance-related impairments may undermine many elements and dynamic processes that structure, guide, and orchestrate scaffolding…</a:t>
            </a:r>
          </a:p>
        </p:txBody>
      </p:sp>
    </p:spTree>
    <p:extLst>
      <p:ext uri="{BB962C8B-B14F-4D97-AF65-F5344CB8AC3E}">
        <p14:creationId xmlns:p14="http://schemas.microsoft.com/office/powerpoint/2010/main" val="1733695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C6F4A-92D4-4DC5-8581-6D98EEBC648D}"/>
              </a:ext>
            </a:extLst>
          </p:cNvPr>
          <p:cNvSpPr>
            <a:spLocks noGrp="1"/>
          </p:cNvSpPr>
          <p:nvPr>
            <p:ph type="title"/>
          </p:nvPr>
        </p:nvSpPr>
        <p:spPr/>
        <p:txBody>
          <a:bodyPr/>
          <a:lstStyle/>
          <a:p>
            <a:pPr algn="ctr"/>
            <a:r>
              <a:rPr lang="en-US" dirty="0"/>
              <a:t>Study 2 aims</a:t>
            </a:r>
          </a:p>
        </p:txBody>
      </p:sp>
      <p:sp>
        <p:nvSpPr>
          <p:cNvPr id="3" name="Text Placeholder 2">
            <a:extLst>
              <a:ext uri="{FF2B5EF4-FFF2-40B4-BE49-F238E27FC236}">
                <a16:creationId xmlns:a16="http://schemas.microsoft.com/office/drawing/2014/main" id="{DC74096C-7CFF-49F8-9F26-E875981979C1}"/>
              </a:ext>
            </a:extLst>
          </p:cNvPr>
          <p:cNvSpPr>
            <a:spLocks noGrp="1"/>
          </p:cNvSpPr>
          <p:nvPr>
            <p:ph type="body" sz="quarter" idx="11"/>
          </p:nvPr>
        </p:nvSpPr>
        <p:spPr/>
        <p:txBody>
          <a:bodyPr/>
          <a:lstStyle/>
          <a:p>
            <a:r>
              <a:rPr lang="en-US" dirty="0"/>
              <a:t>Examine parent-infant enmeshment during dyadic problem-solving tasks</a:t>
            </a:r>
          </a:p>
          <a:p>
            <a:r>
              <a:rPr lang="en-US" dirty="0"/>
              <a:t>Research questions:</a:t>
            </a:r>
          </a:p>
          <a:p>
            <a:pPr lvl="1"/>
            <a:r>
              <a:rPr lang="en-US" dirty="0"/>
              <a:t>Do specific patterns of enmeshment emerge during these parent-child contexts?</a:t>
            </a:r>
          </a:p>
          <a:p>
            <a:pPr lvl="1"/>
            <a:r>
              <a:rPr lang="en-US" dirty="0"/>
              <a:t>Does alcohol dependence predict enmeshment?</a:t>
            </a:r>
          </a:p>
        </p:txBody>
      </p:sp>
    </p:spTree>
    <p:extLst>
      <p:ext uri="{BB962C8B-B14F-4D97-AF65-F5344CB8AC3E}">
        <p14:creationId xmlns:p14="http://schemas.microsoft.com/office/powerpoint/2010/main" val="365724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E4D0B-E640-4865-9431-91314E4F3984}"/>
              </a:ext>
            </a:extLst>
          </p:cNvPr>
          <p:cNvSpPr>
            <a:spLocks noGrp="1"/>
          </p:cNvSpPr>
          <p:nvPr>
            <p:ph type="title"/>
          </p:nvPr>
        </p:nvSpPr>
        <p:spPr/>
        <p:txBody>
          <a:bodyPr/>
          <a:lstStyle/>
          <a:p>
            <a:pPr algn="ctr"/>
            <a:r>
              <a:rPr lang="en-US" dirty="0"/>
              <a:t>Participants</a:t>
            </a:r>
          </a:p>
        </p:txBody>
      </p:sp>
      <p:sp>
        <p:nvSpPr>
          <p:cNvPr id="3" name="Text Placeholder 2">
            <a:extLst>
              <a:ext uri="{FF2B5EF4-FFF2-40B4-BE49-F238E27FC236}">
                <a16:creationId xmlns:a16="http://schemas.microsoft.com/office/drawing/2014/main" id="{82630C65-829F-4925-8464-6B8865F51F6A}"/>
              </a:ext>
            </a:extLst>
          </p:cNvPr>
          <p:cNvSpPr>
            <a:spLocks noGrp="1"/>
          </p:cNvSpPr>
          <p:nvPr>
            <p:ph type="body" sz="quarter" idx="11"/>
          </p:nvPr>
        </p:nvSpPr>
        <p:spPr/>
        <p:txBody>
          <a:bodyPr/>
          <a:lstStyle/>
          <a:p>
            <a:r>
              <a:rPr lang="en-US" sz="1800" dirty="0">
                <a:solidFill>
                  <a:schemeClr val="tx1"/>
                </a:solidFill>
              </a:rPr>
              <a:t>189 toddlers </a:t>
            </a:r>
            <a:r>
              <a:rPr lang="en-US" sz="1800" dirty="0"/>
              <a:t>(</a:t>
            </a:r>
            <a:r>
              <a:rPr lang="en-US" sz="1800" i="1" dirty="0"/>
              <a:t>M</a:t>
            </a:r>
            <a:r>
              <a:rPr lang="en-US" sz="1800" i="1" baseline="-25000" dirty="0"/>
              <a:t>age</a:t>
            </a:r>
            <a:r>
              <a:rPr lang="en-US" sz="1800" dirty="0"/>
              <a:t> = 26 months) </a:t>
            </a:r>
            <a:r>
              <a:rPr lang="en-US" sz="1800" dirty="0">
                <a:solidFill>
                  <a:schemeClr val="tx1"/>
                </a:solidFill>
              </a:rPr>
              <a:t>&amp; their mothers </a:t>
            </a:r>
            <a:r>
              <a:rPr lang="en-US" sz="1800" dirty="0"/>
              <a:t>(</a:t>
            </a:r>
            <a:r>
              <a:rPr lang="en-US" sz="1800" i="1" dirty="0"/>
              <a:t>M</a:t>
            </a:r>
            <a:r>
              <a:rPr lang="en-US" sz="1800" i="1" baseline="-25000" dirty="0"/>
              <a:t>age</a:t>
            </a:r>
            <a:r>
              <a:rPr lang="en-US" sz="1800" dirty="0"/>
              <a:t> = 26.32 years) </a:t>
            </a:r>
          </a:p>
          <a:p>
            <a:r>
              <a:rPr lang="en-US" sz="1800" dirty="0">
                <a:solidFill>
                  <a:schemeClr val="tx1"/>
                </a:solidFill>
              </a:rPr>
              <a:t>Median family income = $18,300 per year</a:t>
            </a:r>
          </a:p>
          <a:p>
            <a:r>
              <a:rPr lang="en-US" sz="1800" dirty="0">
                <a:solidFill>
                  <a:schemeClr val="tx1"/>
                </a:solidFill>
              </a:rPr>
              <a:t>30% of mothers had not completed high school</a:t>
            </a:r>
          </a:p>
          <a:p>
            <a:r>
              <a:rPr lang="en-US" sz="1800" dirty="0">
                <a:solidFill>
                  <a:schemeClr val="tx1"/>
                </a:solidFill>
              </a:rPr>
              <a:t>Majority ethnic minority sample:</a:t>
            </a:r>
          </a:p>
          <a:p>
            <a:pPr lvl="1"/>
            <a:r>
              <a:rPr lang="en-US" sz="1600" dirty="0">
                <a:solidFill>
                  <a:schemeClr val="tx1"/>
                </a:solidFill>
              </a:rPr>
              <a:t>56% Black/African American</a:t>
            </a:r>
          </a:p>
          <a:p>
            <a:pPr lvl="1"/>
            <a:r>
              <a:rPr lang="en-US" sz="1600" dirty="0">
                <a:solidFill>
                  <a:schemeClr val="tx1"/>
                </a:solidFill>
              </a:rPr>
              <a:t>23% White</a:t>
            </a:r>
          </a:p>
          <a:p>
            <a:pPr lvl="1"/>
            <a:r>
              <a:rPr lang="en-US" sz="1600" dirty="0">
                <a:solidFill>
                  <a:schemeClr val="tx1"/>
                </a:solidFill>
              </a:rPr>
              <a:t>11% Latinx/Hispanic</a:t>
            </a:r>
          </a:p>
          <a:p>
            <a:pPr lvl="1"/>
            <a:r>
              <a:rPr lang="en-US" sz="1600" dirty="0">
                <a:solidFill>
                  <a:schemeClr val="tx1"/>
                </a:solidFill>
              </a:rPr>
              <a:t>7% Multiracial</a:t>
            </a:r>
          </a:p>
          <a:p>
            <a:pPr lvl="1"/>
            <a:r>
              <a:rPr lang="en-US" sz="1600" dirty="0">
                <a:solidFill>
                  <a:schemeClr val="tx1"/>
                </a:solidFill>
              </a:rPr>
              <a:t>3% “Other”</a:t>
            </a:r>
          </a:p>
          <a:p>
            <a:endParaRPr lang="en-US" sz="1800" dirty="0"/>
          </a:p>
          <a:p>
            <a:endParaRPr lang="en-US" sz="1800" dirty="0"/>
          </a:p>
          <a:p>
            <a:endParaRPr lang="en-US" sz="1800" dirty="0"/>
          </a:p>
          <a:p>
            <a:pPr marL="0" indent="0">
              <a:buNone/>
            </a:pPr>
            <a:endParaRPr lang="en-US" dirty="0"/>
          </a:p>
        </p:txBody>
      </p:sp>
    </p:spTree>
    <p:extLst>
      <p:ext uri="{BB962C8B-B14F-4D97-AF65-F5344CB8AC3E}">
        <p14:creationId xmlns:p14="http://schemas.microsoft.com/office/powerpoint/2010/main" val="3138414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F3A87-CB52-4EFD-8FF6-53733F4C01C8}"/>
              </a:ext>
            </a:extLst>
          </p:cNvPr>
          <p:cNvSpPr>
            <a:spLocks noGrp="1"/>
          </p:cNvSpPr>
          <p:nvPr>
            <p:ph type="title"/>
          </p:nvPr>
        </p:nvSpPr>
        <p:spPr/>
        <p:txBody>
          <a:bodyPr/>
          <a:lstStyle/>
          <a:p>
            <a:pPr algn="ctr"/>
            <a:r>
              <a:rPr lang="en-US" dirty="0"/>
              <a:t>Enmeshment Codes</a:t>
            </a:r>
          </a:p>
        </p:txBody>
      </p:sp>
      <p:sp>
        <p:nvSpPr>
          <p:cNvPr id="3" name="Text Placeholder 2">
            <a:extLst>
              <a:ext uri="{FF2B5EF4-FFF2-40B4-BE49-F238E27FC236}">
                <a16:creationId xmlns:a16="http://schemas.microsoft.com/office/drawing/2014/main" id="{4708FA6A-2755-4DD0-8E3A-0DC14ED83694}"/>
              </a:ext>
            </a:extLst>
          </p:cNvPr>
          <p:cNvSpPr>
            <a:spLocks noGrp="1"/>
          </p:cNvSpPr>
          <p:nvPr>
            <p:ph type="body" sz="quarter" idx="11"/>
          </p:nvPr>
        </p:nvSpPr>
        <p:spPr/>
        <p:txBody>
          <a:bodyPr/>
          <a:lstStyle/>
          <a:p>
            <a:r>
              <a:rPr lang="en-US" sz="2000" dirty="0"/>
              <a:t>Indulgent Enmeshment: intrusive, hovering behavior aimed at obsessively meeting the child’s needs and wants.</a:t>
            </a:r>
          </a:p>
          <a:p>
            <a:r>
              <a:rPr lang="en-US" sz="2000" dirty="0"/>
              <a:t>Chaotic Enmeshment: extremely inadequate, ineffective, &amp; unpredictable parenting that forces children to rely on themselves</a:t>
            </a:r>
          </a:p>
          <a:p>
            <a:r>
              <a:rPr lang="en-US" sz="2000" dirty="0"/>
              <a:t>Controlling Enmeshment: parent dominates the interaction &amp; undermines children’s autonomy</a:t>
            </a:r>
          </a:p>
        </p:txBody>
      </p:sp>
      <p:sp>
        <p:nvSpPr>
          <p:cNvPr id="4" name="TextBox 3">
            <a:extLst>
              <a:ext uri="{FF2B5EF4-FFF2-40B4-BE49-F238E27FC236}">
                <a16:creationId xmlns:a16="http://schemas.microsoft.com/office/drawing/2014/main" id="{5AA9D6B3-5A6E-404C-9337-B050BE09E1F4}"/>
              </a:ext>
            </a:extLst>
          </p:cNvPr>
          <p:cNvSpPr txBox="1"/>
          <p:nvPr/>
        </p:nvSpPr>
        <p:spPr>
          <a:xfrm>
            <a:off x="0" y="4727399"/>
            <a:ext cx="6475614" cy="276999"/>
          </a:xfrm>
          <a:prstGeom prst="rect">
            <a:avLst/>
          </a:prstGeom>
          <a:noFill/>
        </p:spPr>
        <p:txBody>
          <a:bodyPr wrap="square" rtlCol="0">
            <a:spAutoFit/>
          </a:bodyPr>
          <a:lstStyle/>
          <a:p>
            <a:r>
              <a:rPr lang="en-US" sz="1200" dirty="0"/>
              <a:t>L. G. Manning &amp; P. T. Davies, 2011; Family Processes Coding System, unpublished coding system</a:t>
            </a:r>
          </a:p>
        </p:txBody>
      </p:sp>
    </p:spTree>
    <p:extLst>
      <p:ext uri="{BB962C8B-B14F-4D97-AF65-F5344CB8AC3E}">
        <p14:creationId xmlns:p14="http://schemas.microsoft.com/office/powerpoint/2010/main" val="3287792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9F1CD-88B0-4677-8ACB-26B8CFC8A820}"/>
              </a:ext>
            </a:extLst>
          </p:cNvPr>
          <p:cNvSpPr>
            <a:spLocks noGrp="1"/>
          </p:cNvSpPr>
          <p:nvPr>
            <p:ph type="title"/>
          </p:nvPr>
        </p:nvSpPr>
        <p:spPr/>
        <p:txBody>
          <a:bodyPr/>
          <a:lstStyle/>
          <a:p>
            <a:pPr algn="ctr"/>
            <a:r>
              <a:rPr lang="en-US" dirty="0"/>
              <a:t>Findings</a:t>
            </a:r>
          </a:p>
        </p:txBody>
      </p:sp>
      <p:sp>
        <p:nvSpPr>
          <p:cNvPr id="3" name="Text Placeholder 2">
            <a:extLst>
              <a:ext uri="{FF2B5EF4-FFF2-40B4-BE49-F238E27FC236}">
                <a16:creationId xmlns:a16="http://schemas.microsoft.com/office/drawing/2014/main" id="{9537FD23-1C37-48EE-9BDD-5E269FF66FD0}"/>
              </a:ext>
            </a:extLst>
          </p:cNvPr>
          <p:cNvSpPr>
            <a:spLocks noGrp="1"/>
          </p:cNvSpPr>
          <p:nvPr>
            <p:ph type="body" sz="quarter" idx="11"/>
          </p:nvPr>
        </p:nvSpPr>
        <p:spPr/>
        <p:txBody>
          <a:bodyPr/>
          <a:lstStyle/>
          <a:p>
            <a:r>
              <a:rPr lang="en-US" dirty="0"/>
              <a:t>Maternal alcohol dependence </a:t>
            </a:r>
            <a:r>
              <a:rPr lang="en-US" dirty="0">
                <a:sym typeface="Wingdings" panose="05000000000000000000" pitchFamily="2" charset="2"/>
              </a:rPr>
              <a:t> LESS indulgent enmeshment, </a:t>
            </a:r>
            <a:r>
              <a:rPr lang="el-GR" i="1" dirty="0">
                <a:sym typeface="Wingdings" panose="05000000000000000000" pitchFamily="2" charset="2"/>
              </a:rPr>
              <a:t>β</a:t>
            </a:r>
            <a:r>
              <a:rPr lang="en-US" dirty="0">
                <a:sym typeface="Wingdings" panose="05000000000000000000" pitchFamily="2" charset="2"/>
              </a:rPr>
              <a:t> = -0.148, </a:t>
            </a:r>
            <a:r>
              <a:rPr lang="en-US" i="1" dirty="0">
                <a:sym typeface="Wingdings" panose="05000000000000000000" pitchFamily="2" charset="2"/>
              </a:rPr>
              <a:t>p</a:t>
            </a:r>
            <a:r>
              <a:rPr lang="en-US" dirty="0">
                <a:sym typeface="Wingdings" panose="05000000000000000000" pitchFamily="2" charset="2"/>
              </a:rPr>
              <a:t> = .014.</a:t>
            </a:r>
          </a:p>
          <a:p>
            <a:r>
              <a:rPr lang="en-US" dirty="0">
                <a:sym typeface="Wingdings" panose="05000000000000000000" pitchFamily="2" charset="2"/>
              </a:rPr>
              <a:t>Maternal psychopathology  LESS chaotic enmeshment, </a:t>
            </a:r>
            <a:r>
              <a:rPr lang="el-GR" i="1" dirty="0">
                <a:sym typeface="Wingdings" panose="05000000000000000000" pitchFamily="2" charset="2"/>
              </a:rPr>
              <a:t>β</a:t>
            </a:r>
            <a:r>
              <a:rPr lang="en-US" i="1" dirty="0">
                <a:sym typeface="Wingdings" panose="05000000000000000000" pitchFamily="2" charset="2"/>
              </a:rPr>
              <a:t> = </a:t>
            </a:r>
            <a:r>
              <a:rPr lang="en-US" dirty="0">
                <a:sym typeface="Wingdings" panose="05000000000000000000" pitchFamily="2" charset="2"/>
              </a:rPr>
              <a:t>-0.140</a:t>
            </a:r>
            <a:r>
              <a:rPr lang="en-US" i="1" dirty="0">
                <a:sym typeface="Wingdings" panose="05000000000000000000" pitchFamily="2" charset="2"/>
              </a:rPr>
              <a:t>, p = </a:t>
            </a:r>
            <a:r>
              <a:rPr lang="en-US" dirty="0">
                <a:sym typeface="Wingdings" panose="05000000000000000000" pitchFamily="2" charset="2"/>
              </a:rPr>
              <a:t>.05</a:t>
            </a:r>
          </a:p>
          <a:p>
            <a:pPr marL="457200" lvl="1" indent="0">
              <a:buNone/>
            </a:pPr>
            <a:endParaRPr lang="en-US" dirty="0"/>
          </a:p>
        </p:txBody>
      </p:sp>
    </p:spTree>
    <p:extLst>
      <p:ext uri="{BB962C8B-B14F-4D97-AF65-F5344CB8AC3E}">
        <p14:creationId xmlns:p14="http://schemas.microsoft.com/office/powerpoint/2010/main" val="2922882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5DAF-74A5-4FF4-AF34-C45D0C1EBD27}"/>
              </a:ext>
            </a:extLst>
          </p:cNvPr>
          <p:cNvSpPr>
            <a:spLocks noGrp="1"/>
          </p:cNvSpPr>
          <p:nvPr>
            <p:ph type="title"/>
          </p:nvPr>
        </p:nvSpPr>
        <p:spPr/>
        <p:txBody>
          <a:bodyPr/>
          <a:lstStyle/>
          <a:p>
            <a:pPr algn="ctr"/>
            <a:r>
              <a:rPr lang="en-US" sz="2800" dirty="0"/>
              <a:t>Possible Explanation</a:t>
            </a:r>
          </a:p>
        </p:txBody>
      </p:sp>
      <p:sp>
        <p:nvSpPr>
          <p:cNvPr id="3" name="Text Placeholder 2">
            <a:extLst>
              <a:ext uri="{FF2B5EF4-FFF2-40B4-BE49-F238E27FC236}">
                <a16:creationId xmlns:a16="http://schemas.microsoft.com/office/drawing/2014/main" id="{6F43175E-8F11-494B-8630-082C85670EE5}"/>
              </a:ext>
            </a:extLst>
          </p:cNvPr>
          <p:cNvSpPr>
            <a:spLocks noGrp="1"/>
          </p:cNvSpPr>
          <p:nvPr>
            <p:ph type="body" sz="quarter" idx="11"/>
          </p:nvPr>
        </p:nvSpPr>
        <p:spPr>
          <a:xfrm>
            <a:off x="447922" y="1730667"/>
            <a:ext cx="8605461" cy="2931949"/>
          </a:xfrm>
        </p:spPr>
        <p:txBody>
          <a:bodyPr/>
          <a:lstStyle/>
          <a:p>
            <a:endParaRPr lang="en-US" sz="1800" dirty="0"/>
          </a:p>
          <a:p>
            <a:pPr marL="457200" lvl="1" indent="0">
              <a:buNone/>
            </a:pPr>
            <a:endParaRPr lang="en-US" sz="1000" dirty="0"/>
          </a:p>
        </p:txBody>
      </p:sp>
      <p:sp>
        <p:nvSpPr>
          <p:cNvPr id="4" name="TextBox 3">
            <a:extLst>
              <a:ext uri="{FF2B5EF4-FFF2-40B4-BE49-F238E27FC236}">
                <a16:creationId xmlns:a16="http://schemas.microsoft.com/office/drawing/2014/main" id="{A4EC1B87-0206-4690-BEA4-D467FC527B69}"/>
              </a:ext>
            </a:extLst>
          </p:cNvPr>
          <p:cNvSpPr txBox="1"/>
          <p:nvPr/>
        </p:nvSpPr>
        <p:spPr>
          <a:xfrm>
            <a:off x="1312232" y="2411811"/>
            <a:ext cx="6519536" cy="1569660"/>
          </a:xfrm>
          <a:prstGeom prst="rect">
            <a:avLst/>
          </a:prstGeom>
          <a:noFill/>
        </p:spPr>
        <p:txBody>
          <a:bodyPr wrap="square" rtlCol="0">
            <a:spAutoFit/>
          </a:bodyPr>
          <a:lstStyle/>
          <a:p>
            <a:r>
              <a:rPr lang="en-US" sz="2400" b="1" i="1" dirty="0"/>
              <a:t>Alcohol dependence may uniquely undermine mothers’ ability to consistently maintain emotionally-engaged, child-focused parenting reflective of indulgent/permissive parenting.</a:t>
            </a:r>
          </a:p>
        </p:txBody>
      </p:sp>
    </p:spTree>
    <p:extLst>
      <p:ext uri="{BB962C8B-B14F-4D97-AF65-F5344CB8AC3E}">
        <p14:creationId xmlns:p14="http://schemas.microsoft.com/office/powerpoint/2010/main" val="3731746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A6A95-0215-425D-9475-7A7DDA895A9A}"/>
              </a:ext>
            </a:extLst>
          </p:cNvPr>
          <p:cNvSpPr>
            <a:spLocks noGrp="1"/>
          </p:cNvSpPr>
          <p:nvPr>
            <p:ph type="title"/>
          </p:nvPr>
        </p:nvSpPr>
        <p:spPr/>
        <p:txBody>
          <a:bodyPr/>
          <a:lstStyle/>
          <a:p>
            <a:pPr algn="ctr"/>
            <a:r>
              <a:rPr lang="en-US" dirty="0"/>
              <a:t>Findings in Context</a:t>
            </a:r>
          </a:p>
        </p:txBody>
      </p:sp>
      <p:sp>
        <p:nvSpPr>
          <p:cNvPr id="3" name="Text Placeholder 2">
            <a:extLst>
              <a:ext uri="{FF2B5EF4-FFF2-40B4-BE49-F238E27FC236}">
                <a16:creationId xmlns:a16="http://schemas.microsoft.com/office/drawing/2014/main" id="{D9F0F4FB-9B86-417B-8F94-78365F6BCA3F}"/>
              </a:ext>
            </a:extLst>
          </p:cNvPr>
          <p:cNvSpPr>
            <a:spLocks noGrp="1"/>
          </p:cNvSpPr>
          <p:nvPr>
            <p:ph type="body" sz="quarter" idx="11"/>
          </p:nvPr>
        </p:nvSpPr>
        <p:spPr/>
        <p:txBody>
          <a:bodyPr/>
          <a:lstStyle/>
          <a:p>
            <a:r>
              <a:rPr lang="en-US" dirty="0"/>
              <a:t>Alcohol dependence affects maternal scaffolding and parent-child interactions in dynamic and unique ways</a:t>
            </a:r>
          </a:p>
          <a:p>
            <a:pPr marL="0" indent="0">
              <a:buNone/>
            </a:pPr>
            <a:endParaRPr lang="en-US" dirty="0"/>
          </a:p>
        </p:txBody>
      </p:sp>
    </p:spTree>
    <p:extLst>
      <p:ext uri="{BB962C8B-B14F-4D97-AF65-F5344CB8AC3E}">
        <p14:creationId xmlns:p14="http://schemas.microsoft.com/office/powerpoint/2010/main" val="1605638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DD502-D0CA-41C0-AEA1-ED1FE575A657}"/>
              </a:ext>
            </a:extLst>
          </p:cNvPr>
          <p:cNvSpPr>
            <a:spLocks noGrp="1"/>
          </p:cNvSpPr>
          <p:nvPr>
            <p:ph type="title"/>
          </p:nvPr>
        </p:nvSpPr>
        <p:spPr/>
        <p:txBody>
          <a:bodyPr/>
          <a:lstStyle/>
          <a:p>
            <a:endParaRPr lang="en-US" sz="2800" dirty="0"/>
          </a:p>
        </p:txBody>
      </p:sp>
      <p:pic>
        <p:nvPicPr>
          <p:cNvPr id="5" name="Content Placeholder 4">
            <a:extLst>
              <a:ext uri="{FF2B5EF4-FFF2-40B4-BE49-F238E27FC236}">
                <a16:creationId xmlns:a16="http://schemas.microsoft.com/office/drawing/2014/main" id="{2DA6A3DC-5BC0-4632-9C49-2A94542CA35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00150" y="1363112"/>
            <a:ext cx="1714500" cy="1714500"/>
          </a:xfrm>
        </p:spPr>
      </p:pic>
      <p:pic>
        <p:nvPicPr>
          <p:cNvPr id="6" name="Picture 5">
            <a:extLst>
              <a:ext uri="{FF2B5EF4-FFF2-40B4-BE49-F238E27FC236}">
                <a16:creationId xmlns:a16="http://schemas.microsoft.com/office/drawing/2014/main" id="{AF513294-3A9F-49B0-AA63-5DB2CC0B40BE}"/>
              </a:ext>
            </a:extLst>
          </p:cNvPr>
          <p:cNvPicPr>
            <a:picLocks noChangeAspect="1"/>
          </p:cNvPicPr>
          <p:nvPr/>
        </p:nvPicPr>
        <p:blipFill>
          <a:blip r:embed="rId4"/>
          <a:stretch>
            <a:fillRect/>
          </a:stretch>
        </p:blipFill>
        <p:spPr>
          <a:xfrm>
            <a:off x="1218855" y="1354784"/>
            <a:ext cx="1428750" cy="1714500"/>
          </a:xfrm>
          <a:prstGeom prst="rect">
            <a:avLst/>
          </a:prstGeom>
        </p:spPr>
      </p:pic>
      <p:pic>
        <p:nvPicPr>
          <p:cNvPr id="8" name="Picture 7">
            <a:extLst>
              <a:ext uri="{FF2B5EF4-FFF2-40B4-BE49-F238E27FC236}">
                <a16:creationId xmlns:a16="http://schemas.microsoft.com/office/drawing/2014/main" id="{0FAB3F84-1C84-4755-B408-D3D5A5D95E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0799" y="1344847"/>
            <a:ext cx="1156249" cy="1734374"/>
          </a:xfrm>
          <a:prstGeom prst="rect">
            <a:avLst/>
          </a:prstGeom>
        </p:spPr>
      </p:pic>
      <p:pic>
        <p:nvPicPr>
          <p:cNvPr id="10" name="Picture 9" descr="Logo&#10;&#10;Description automatically generated">
            <a:extLst>
              <a:ext uri="{FF2B5EF4-FFF2-40B4-BE49-F238E27FC236}">
                <a16:creationId xmlns:a16="http://schemas.microsoft.com/office/drawing/2014/main" id="{D42A9E96-8586-4B40-8F5D-17353DB9CE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7048" y="114301"/>
            <a:ext cx="1388485" cy="1221422"/>
          </a:xfrm>
          <a:prstGeom prst="rect">
            <a:avLst/>
          </a:prstGeom>
        </p:spPr>
      </p:pic>
      <p:sp>
        <p:nvSpPr>
          <p:cNvPr id="11" name="TextBox 10">
            <a:extLst>
              <a:ext uri="{FF2B5EF4-FFF2-40B4-BE49-F238E27FC236}">
                <a16:creationId xmlns:a16="http://schemas.microsoft.com/office/drawing/2014/main" id="{A434C795-9907-420E-9E63-7E72B2479686}"/>
              </a:ext>
            </a:extLst>
          </p:cNvPr>
          <p:cNvSpPr txBox="1"/>
          <p:nvPr/>
        </p:nvSpPr>
        <p:spPr>
          <a:xfrm>
            <a:off x="1024003" y="3192759"/>
            <a:ext cx="7038144" cy="3000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Patrick T. Davies, Ph.D.	                          </a:t>
            </a:r>
            <a:r>
              <a:rPr kumimoji="0" lang="en-US" sz="1350" b="0" i="0" u="none" strike="noStrike" kern="1200" cap="none" spc="0" normalizeH="0" baseline="0" noProof="0" dirty="0" err="1">
                <a:ln>
                  <a:noFill/>
                </a:ln>
                <a:solidFill>
                  <a:srgbClr val="FFFFFF"/>
                </a:solidFill>
                <a:effectLst/>
                <a:uLnTx/>
                <a:uFillTx/>
                <a:latin typeface="Calibri"/>
                <a:ea typeface="+mn-ea"/>
                <a:cs typeface="Calibri" panose="020F0502020204030204" pitchFamily="34" charset="0"/>
              </a:rPr>
              <a:t>Liviah</a:t>
            </a:r>
            <a:r>
              <a:rPr kumimoji="0" lang="en-US" sz="1350" b="0"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Manning, Ph.D.                   Dante Cicchetti, Ph.D.</a:t>
            </a:r>
          </a:p>
        </p:txBody>
      </p:sp>
      <p:sp>
        <p:nvSpPr>
          <p:cNvPr id="12" name="TextBox 11">
            <a:extLst>
              <a:ext uri="{FF2B5EF4-FFF2-40B4-BE49-F238E27FC236}">
                <a16:creationId xmlns:a16="http://schemas.microsoft.com/office/drawing/2014/main" id="{1CEEB68D-2A40-46C9-83E0-6834A8356ED3}"/>
              </a:ext>
            </a:extLst>
          </p:cNvPr>
          <p:cNvSpPr txBox="1"/>
          <p:nvPr/>
        </p:nvSpPr>
        <p:spPr>
          <a:xfrm>
            <a:off x="1578634" y="3704669"/>
            <a:ext cx="7038144" cy="923330"/>
          </a:xfrm>
          <a:prstGeom prst="rect">
            <a:avLst/>
          </a:prstGeom>
          <a:noFill/>
        </p:spPr>
        <p:txBody>
          <a:bodyPr wrap="square" rtlCol="0">
            <a:spAutoFit/>
          </a:bodyPr>
          <a:lstStyle/>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My collaborators, and funders: NIH &amp; University of Rochester, Texas Health and Human Services Commission, University of Minnesota, &amp; University of Washington</a:t>
            </a:r>
          </a:p>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Former research staff </a:t>
            </a:r>
          </a:p>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All our amazing families!</a:t>
            </a:r>
          </a:p>
        </p:txBody>
      </p:sp>
      <p:pic>
        <p:nvPicPr>
          <p:cNvPr id="16" name="Picture 15">
            <a:extLst>
              <a:ext uri="{FF2B5EF4-FFF2-40B4-BE49-F238E27FC236}">
                <a16:creationId xmlns:a16="http://schemas.microsoft.com/office/drawing/2014/main" id="{2A38FF9F-BBCA-45D2-9A25-EA892345E1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87" y="0"/>
            <a:ext cx="1185863" cy="1185863"/>
          </a:xfrm>
          <a:prstGeom prst="rect">
            <a:avLst/>
          </a:prstGeom>
        </p:spPr>
      </p:pic>
      <p:sp>
        <p:nvSpPr>
          <p:cNvPr id="15" name="TextBox 14">
            <a:extLst>
              <a:ext uri="{FF2B5EF4-FFF2-40B4-BE49-F238E27FC236}">
                <a16:creationId xmlns:a16="http://schemas.microsoft.com/office/drawing/2014/main" id="{C488418C-F9C3-4A37-A6F2-9028ECE13112}"/>
              </a:ext>
            </a:extLst>
          </p:cNvPr>
          <p:cNvSpPr txBox="1"/>
          <p:nvPr/>
        </p:nvSpPr>
        <p:spPr>
          <a:xfrm>
            <a:off x="2992015" y="354830"/>
            <a:ext cx="3159969"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libri"/>
                <a:ea typeface="+mn-ea"/>
                <a:cs typeface="+mn-cs"/>
              </a:rPr>
              <a:t>Acknowledgements</a:t>
            </a:r>
          </a:p>
        </p:txBody>
      </p:sp>
      <p:pic>
        <p:nvPicPr>
          <p:cNvPr id="7" name="Picture 6">
            <a:extLst>
              <a:ext uri="{FF2B5EF4-FFF2-40B4-BE49-F238E27FC236}">
                <a16:creationId xmlns:a16="http://schemas.microsoft.com/office/drawing/2014/main" id="{2AF6E200-AE05-499D-B206-D1FBE8EBE446}"/>
              </a:ext>
            </a:extLst>
          </p:cNvPr>
          <p:cNvPicPr>
            <a:picLocks noChangeAspect="1"/>
          </p:cNvPicPr>
          <p:nvPr/>
        </p:nvPicPr>
        <p:blipFill>
          <a:blip r:embed="rId8"/>
          <a:stretch>
            <a:fillRect/>
          </a:stretch>
        </p:blipFill>
        <p:spPr>
          <a:xfrm>
            <a:off x="6862672" y="4385228"/>
            <a:ext cx="2281328" cy="782170"/>
          </a:xfrm>
          <a:prstGeom prst="rect">
            <a:avLst/>
          </a:prstGeom>
        </p:spPr>
      </p:pic>
      <p:pic>
        <p:nvPicPr>
          <p:cNvPr id="13" name="Picture 12">
            <a:extLst>
              <a:ext uri="{FF2B5EF4-FFF2-40B4-BE49-F238E27FC236}">
                <a16:creationId xmlns:a16="http://schemas.microsoft.com/office/drawing/2014/main" id="{9B088242-95FD-4A73-9122-AF02A20CC8E7}"/>
              </a:ext>
            </a:extLst>
          </p:cNvPr>
          <p:cNvPicPr>
            <a:picLocks noChangeAspect="1"/>
          </p:cNvPicPr>
          <p:nvPr/>
        </p:nvPicPr>
        <p:blipFill>
          <a:blip r:embed="rId9"/>
          <a:stretch>
            <a:fillRect/>
          </a:stretch>
        </p:blipFill>
        <p:spPr>
          <a:xfrm>
            <a:off x="0" y="3735528"/>
            <a:ext cx="1431811" cy="1433459"/>
          </a:xfrm>
          <a:prstGeom prst="rect">
            <a:avLst/>
          </a:prstGeom>
        </p:spPr>
      </p:pic>
      <p:pic>
        <p:nvPicPr>
          <p:cNvPr id="1026" name="Picture 2">
            <a:extLst>
              <a:ext uri="{FF2B5EF4-FFF2-40B4-BE49-F238E27FC236}">
                <a16:creationId xmlns:a16="http://schemas.microsoft.com/office/drawing/2014/main" id="{D7BF9524-685B-45E8-8DBE-CC1DEC51E8F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14749" y="1344847"/>
            <a:ext cx="1714499" cy="1714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804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FCE24-3EBB-4C3A-BB5C-177383EB825E}"/>
              </a:ext>
            </a:extLst>
          </p:cNvPr>
          <p:cNvSpPr>
            <a:spLocks noGrp="1"/>
          </p:cNvSpPr>
          <p:nvPr>
            <p:ph type="title"/>
          </p:nvPr>
        </p:nvSpPr>
        <p:spPr>
          <a:xfrm>
            <a:off x="1060230" y="2206618"/>
            <a:ext cx="7023540" cy="730264"/>
          </a:xfrm>
        </p:spPr>
        <p:txBody>
          <a:bodyPr/>
          <a:lstStyle/>
          <a:p>
            <a:pPr algn="ctr"/>
            <a:r>
              <a:rPr lang="en-US" dirty="0"/>
              <a:t>Thank you!</a:t>
            </a:r>
          </a:p>
        </p:txBody>
      </p:sp>
    </p:spTree>
    <p:extLst>
      <p:ext uri="{BB962C8B-B14F-4D97-AF65-F5344CB8AC3E}">
        <p14:creationId xmlns:p14="http://schemas.microsoft.com/office/powerpoint/2010/main" val="1451819612"/>
      </p:ext>
    </p:extLst>
  </p:cSld>
  <p:clrMapOvr>
    <a:masterClrMapping/>
  </p:clrMapOvr>
</p:sld>
</file>

<file path=ppt/theme/theme1.xml><?xml version="1.0" encoding="utf-8"?>
<a:theme xmlns:a="http://schemas.openxmlformats.org/drawingml/2006/main" name="Custom Design">
  <a:themeElements>
    <a:clrScheme name="4b2e83">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Custom Design">
  <a:themeElements>
    <a:clrScheme name="4b2e83">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Custom 2">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4b2e83">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1830</TotalTime>
  <Words>3316</Words>
  <Application>Microsoft Office PowerPoint</Application>
  <PresentationFormat>On-screen Show (16:9)</PresentationFormat>
  <Paragraphs>349</Paragraphs>
  <Slides>36</Slides>
  <Notes>35</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36</vt:i4>
      </vt:variant>
    </vt:vector>
  </HeadingPairs>
  <TitlesOfParts>
    <vt:vector size="51" baseType="lpstr">
      <vt:lpstr>AdvTTc999d02f</vt:lpstr>
      <vt:lpstr>AdvTTc999d02f+fb</vt:lpstr>
      <vt:lpstr>Arial</vt:lpstr>
      <vt:lpstr>Calibri</vt:lpstr>
      <vt:lpstr>Courier New</vt:lpstr>
      <vt:lpstr>Encode Sans Normal Black</vt:lpstr>
      <vt:lpstr>Lucida Grande</vt:lpstr>
      <vt:lpstr>Open Sans</vt:lpstr>
      <vt:lpstr>Open Sans Light</vt:lpstr>
      <vt:lpstr>Uni Sans</vt:lpstr>
      <vt:lpstr>Uni Sans Regular</vt:lpstr>
      <vt:lpstr>Custom Design</vt:lpstr>
      <vt:lpstr>2_Custom Design</vt:lpstr>
      <vt:lpstr>1_Custom Design</vt:lpstr>
      <vt:lpstr>3_Custom Design</vt:lpstr>
      <vt:lpstr>What Lies Beneath the Surface?: Deconstructing Associations Between Parental Scaffolding, Parent-Infant Enmeshment, and Maternal Alcohol Dependence</vt:lpstr>
      <vt:lpstr>Scaffolding</vt:lpstr>
      <vt:lpstr>Scaffolding is Challenging!</vt:lpstr>
      <vt:lpstr>Scaffolding is Challenging!</vt:lpstr>
      <vt:lpstr>Scaffolding is Challenging!</vt:lpstr>
      <vt:lpstr>PowerPoint Presentation</vt:lpstr>
      <vt:lpstr>Parental Psychopathology &amp; Scaffolding</vt:lpstr>
      <vt:lpstr>Parental Psychopathology &amp; Scaffolding</vt:lpstr>
      <vt:lpstr>Study Aims</vt:lpstr>
      <vt:lpstr>Study Aims</vt:lpstr>
      <vt:lpstr>Study Aims</vt:lpstr>
      <vt:lpstr>PowerPoint Presentation</vt:lpstr>
      <vt:lpstr>Participants</vt:lpstr>
      <vt:lpstr>PowerPoint Presentation</vt:lpstr>
      <vt:lpstr>Procedures</vt:lpstr>
      <vt:lpstr>Measures</vt:lpstr>
      <vt:lpstr>Measures</vt:lpstr>
      <vt:lpstr>Study 1: Quality of Assistance &amp; Supportive Presence</vt:lpstr>
      <vt:lpstr>Study 1: Scaffolding: Quality of Assistance &amp; Supportive Presence</vt:lpstr>
      <vt:lpstr>Study 1 Primary Results</vt:lpstr>
      <vt:lpstr>Study 1 Primary Results</vt:lpstr>
      <vt:lpstr>Study 1 Primary Results</vt:lpstr>
      <vt:lpstr>Study 1 Primary Results</vt:lpstr>
      <vt:lpstr>Primary Results</vt:lpstr>
      <vt:lpstr>Study 1 Primary Results</vt:lpstr>
      <vt:lpstr>Study 1 Primary Results</vt:lpstr>
      <vt:lpstr>Study 1 Primary Results</vt:lpstr>
      <vt:lpstr>Possible Explanation</vt:lpstr>
      <vt:lpstr>Study 2 aims</vt:lpstr>
      <vt:lpstr>Participants</vt:lpstr>
      <vt:lpstr>Enmeshment Codes</vt:lpstr>
      <vt:lpstr>Findings</vt:lpstr>
      <vt:lpstr>Possible Explanation</vt:lpstr>
      <vt:lpstr>Findings in Context</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Alanya Cannon</dc:creator>
  <cp:lastModifiedBy>Debrielle Jacques</cp:lastModifiedBy>
  <cp:revision>41</cp:revision>
  <dcterms:created xsi:type="dcterms:W3CDTF">2014-10-14T00:51:43Z</dcterms:created>
  <dcterms:modified xsi:type="dcterms:W3CDTF">2026-09-15T17:39:11Z</dcterms:modified>
</cp:coreProperties>
</file>