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483" r:id="rId3"/>
    <p:sldId id="405" r:id="rId4"/>
    <p:sldId id="688" r:id="rId5"/>
    <p:sldId id="763" r:id="rId6"/>
    <p:sldId id="764" r:id="rId7"/>
    <p:sldId id="765" r:id="rId8"/>
    <p:sldId id="767" r:id="rId9"/>
    <p:sldId id="768" r:id="rId10"/>
    <p:sldId id="769" r:id="rId11"/>
    <p:sldId id="770" r:id="rId12"/>
  </p:sldIdLst>
  <p:sldSz cx="10287000" cy="6858000" type="35mm"/>
  <p:notesSz cx="676116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3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3399FF"/>
    <a:srgbClr val="00CC99"/>
    <a:srgbClr val="006699"/>
    <a:srgbClr val="3333CC"/>
    <a:srgbClr val="CCECFF"/>
    <a:srgbClr val="66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940" autoAdjust="0"/>
    <p:restoredTop sz="90667" autoAdjust="0"/>
  </p:normalViewPr>
  <p:slideViewPr>
    <p:cSldViewPr>
      <p:cViewPr varScale="1">
        <p:scale>
          <a:sx n="111" d="100"/>
          <a:sy n="111" d="100"/>
        </p:scale>
        <p:origin x="1818" y="102"/>
      </p:cViewPr>
      <p:guideLst>
        <p:guide orient="horz" pos="2544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Know + Use</c:v>
                </c:pt>
              </c:strCache>
            </c:strRef>
          </c:tx>
          <c:spPr>
            <a:solidFill>
              <a:srgbClr val="4472C4"/>
            </a:solidFill>
            <a:ln w="24131">
              <a:noFill/>
            </a:ln>
          </c:spPr>
          <c:invertIfNegative val="0"/>
          <c:cat>
            <c:strRef>
              <c:f>Tabelle1!$A$2:$A$10</c:f>
              <c:strCache>
                <c:ptCount val="9"/>
                <c:pt idx="0">
                  <c:v>Al-Anon</c:v>
                </c:pt>
                <c:pt idx="1">
                  <c:v>CRAFT</c:v>
                </c:pt>
                <c:pt idx="2">
                  <c:v>BCT</c:v>
                </c:pt>
                <c:pt idx="3">
                  <c:v>MDFT</c:v>
                </c:pt>
                <c:pt idx="4">
                  <c:v>5-Step Method</c:v>
                </c:pt>
                <c:pt idx="5">
                  <c:v>ETAPPE</c:v>
                </c:pt>
                <c:pt idx="6">
                  <c:v>Trampolin</c:v>
                </c:pt>
                <c:pt idx="7">
                  <c:v>Strengthening Families</c:v>
                </c:pt>
                <c:pt idx="8">
                  <c:v>Coping Skills Therapy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12.6</c:v>
                </c:pt>
                <c:pt idx="1">
                  <c:v>27.4</c:v>
                </c:pt>
                <c:pt idx="2">
                  <c:v>6.4</c:v>
                </c:pt>
                <c:pt idx="3">
                  <c:v>14</c:v>
                </c:pt>
                <c:pt idx="4">
                  <c:v>5.3</c:v>
                </c:pt>
                <c:pt idx="5">
                  <c:v>3.8</c:v>
                </c:pt>
                <c:pt idx="6">
                  <c:v>17.100000000000001</c:v>
                </c:pt>
                <c:pt idx="7">
                  <c:v>17.3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30-40F6-B971-E3BCA2C8EAC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Know, don´t use</c:v>
                </c:pt>
              </c:strCache>
            </c:strRef>
          </c:tx>
          <c:spPr>
            <a:solidFill>
              <a:srgbClr val="ED7D31"/>
            </a:solidFill>
            <a:ln w="24131">
              <a:noFill/>
            </a:ln>
          </c:spPr>
          <c:invertIfNegative val="0"/>
          <c:cat>
            <c:strRef>
              <c:f>Tabelle1!$A$2:$A$10</c:f>
              <c:strCache>
                <c:ptCount val="9"/>
                <c:pt idx="0">
                  <c:v>Al-Anon</c:v>
                </c:pt>
                <c:pt idx="1">
                  <c:v>CRAFT</c:v>
                </c:pt>
                <c:pt idx="2">
                  <c:v>BCT</c:v>
                </c:pt>
                <c:pt idx="3">
                  <c:v>MDFT</c:v>
                </c:pt>
                <c:pt idx="4">
                  <c:v>5-Step Method</c:v>
                </c:pt>
                <c:pt idx="5">
                  <c:v>ETAPPE</c:v>
                </c:pt>
                <c:pt idx="6">
                  <c:v>Trampolin</c:v>
                </c:pt>
                <c:pt idx="7">
                  <c:v>Strengthening Families</c:v>
                </c:pt>
                <c:pt idx="8">
                  <c:v>Coping Skills Therapy</c:v>
                </c:pt>
              </c:strCache>
            </c:str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63.4</c:v>
                </c:pt>
                <c:pt idx="1">
                  <c:v>28</c:v>
                </c:pt>
                <c:pt idx="2">
                  <c:v>19.899999999999999</c:v>
                </c:pt>
                <c:pt idx="3">
                  <c:v>25.4</c:v>
                </c:pt>
                <c:pt idx="4">
                  <c:v>11.4</c:v>
                </c:pt>
                <c:pt idx="5">
                  <c:v>7.6</c:v>
                </c:pt>
                <c:pt idx="6">
                  <c:v>42.5</c:v>
                </c:pt>
                <c:pt idx="7">
                  <c:v>21.9</c:v>
                </c:pt>
                <c:pt idx="8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30-40F6-B971-E3BCA2C8EAC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rgbClr val="92D050"/>
            </a:solidFill>
            <a:ln w="24131">
              <a:noFill/>
            </a:ln>
          </c:spPr>
          <c:invertIfNegative val="0"/>
          <c:cat>
            <c:strRef>
              <c:f>Tabelle1!$A$2:$A$10</c:f>
              <c:strCache>
                <c:ptCount val="9"/>
                <c:pt idx="0">
                  <c:v>Al-Anon</c:v>
                </c:pt>
                <c:pt idx="1">
                  <c:v>CRAFT</c:v>
                </c:pt>
                <c:pt idx="2">
                  <c:v>BCT</c:v>
                </c:pt>
                <c:pt idx="3">
                  <c:v>MDFT</c:v>
                </c:pt>
                <c:pt idx="4">
                  <c:v>5-Step Method</c:v>
                </c:pt>
                <c:pt idx="5">
                  <c:v>ETAPPE</c:v>
                </c:pt>
                <c:pt idx="6">
                  <c:v>Trampolin</c:v>
                </c:pt>
                <c:pt idx="7">
                  <c:v>Strengthening Families</c:v>
                </c:pt>
                <c:pt idx="8">
                  <c:v>Coping Skills Therapy</c:v>
                </c:pt>
              </c:strCache>
            </c:strRef>
          </c:cat>
          <c:val>
            <c:numRef>
              <c:f>Tabelle1!$D$2:$D$10</c:f>
              <c:numCache>
                <c:formatCode>General</c:formatCode>
                <c:ptCount val="9"/>
                <c:pt idx="0">
                  <c:v>23.5</c:v>
                </c:pt>
                <c:pt idx="1">
                  <c:v>44.7</c:v>
                </c:pt>
                <c:pt idx="2">
                  <c:v>73.7</c:v>
                </c:pt>
                <c:pt idx="3">
                  <c:v>60.6</c:v>
                </c:pt>
                <c:pt idx="4">
                  <c:v>83.3</c:v>
                </c:pt>
                <c:pt idx="5">
                  <c:v>88.6</c:v>
                </c:pt>
                <c:pt idx="6">
                  <c:v>40.5</c:v>
                </c:pt>
                <c:pt idx="7">
                  <c:v>60.8</c:v>
                </c:pt>
                <c:pt idx="8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30-40F6-B971-E3BCA2C8E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187416"/>
        <c:axId val="1"/>
        <c:axId val="2"/>
      </c:bar3DChart>
      <c:catAx>
        <c:axId val="22918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0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3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04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0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3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9187416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"/>
        <c:crosses val="autoZero"/>
        <c:tickLblSkip val="1"/>
        <c:tickMarkSkip val="1"/>
      </c:serAx>
      <c:spPr>
        <a:noFill/>
        <a:ln w="24131">
          <a:noFill/>
        </a:ln>
      </c:spPr>
    </c:plotArea>
    <c:legend>
      <c:legendPos val="b"/>
      <c:layout>
        <c:manualLayout>
          <c:xMode val="edge"/>
          <c:yMode val="edge"/>
          <c:x val="3.0114609063250201E-2"/>
          <c:y val="0.81147986110048798"/>
          <c:w val="0.45386260816337881"/>
          <c:h val="8.9565675809619549E-2"/>
        </c:manualLayout>
      </c:layout>
      <c:overlay val="0"/>
      <c:spPr>
        <a:noFill/>
        <a:ln w="2413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3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err="1"/>
              <a:t>Visity</a:t>
            </a:r>
            <a:r>
              <a:rPr lang="de-DE" dirty="0"/>
              <a:t> AFMs </a:t>
            </a:r>
            <a:r>
              <a:rPr lang="de-DE" dirty="0" err="1"/>
              <a:t>prior</a:t>
            </a:r>
            <a:r>
              <a:rPr lang="de-DE" dirty="0"/>
              <a:t> (2013) and after (2014ff.) </a:t>
            </a:r>
            <a:r>
              <a:rPr lang="de-DE" dirty="0" err="1"/>
              <a:t>implementing</a:t>
            </a:r>
            <a:r>
              <a:rPr lang="de-DE" dirty="0"/>
              <a:t> CRAFT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Single Visits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43</c:v>
                </c:pt>
                <c:pt idx="1">
                  <c:v>38</c:v>
                </c:pt>
                <c:pt idx="2">
                  <c:v>41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3-45D6-9747-48D2F758943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Multiple Visits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22</c:v>
                </c:pt>
                <c:pt idx="1">
                  <c:v>45</c:v>
                </c:pt>
                <c:pt idx="2">
                  <c:v>46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3-45D6-9747-48D2F758943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Total number contacts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336</c:v>
                </c:pt>
                <c:pt idx="1">
                  <c:v>440</c:v>
                </c:pt>
                <c:pt idx="2">
                  <c:v>529</c:v>
                </c:pt>
                <c:pt idx="3">
                  <c:v>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13-45D6-9747-48D2F7589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972831"/>
        <c:axId val="369962847"/>
      </c:barChart>
      <c:catAx>
        <c:axId val="369972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9962847"/>
        <c:crosses val="autoZero"/>
        <c:auto val="1"/>
        <c:lblAlgn val="ctr"/>
        <c:lblOffset val="100"/>
        <c:noMultiLvlLbl val="0"/>
      </c:catAx>
      <c:valAx>
        <c:axId val="369962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997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Depression &amp; </a:t>
            </a:r>
            <a:r>
              <a:rPr lang="de-DE" dirty="0" err="1"/>
              <a:t>Strain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Depression PHQ-8)</c:v>
                </c:pt>
                <c:pt idx="1">
                  <c:v>Strain (SQFM)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10.199999999999999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0-4876-8862-DF7A0D72D73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Post-treatment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Depression PHQ-8)</c:v>
                </c:pt>
                <c:pt idx="1">
                  <c:v>Strain (SQFM)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7.6</c:v>
                </c:pt>
                <c:pt idx="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E0-4876-8862-DF7A0D72D73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follow-up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Depression PHQ-8)</c:v>
                </c:pt>
                <c:pt idx="1">
                  <c:v>Strain (SQFM)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6.1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E0-4876-8862-DF7A0D72D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248592"/>
        <c:axId val="487247872"/>
      </c:barChart>
      <c:catAx>
        <c:axId val="48724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7247872"/>
        <c:crosses val="autoZero"/>
        <c:auto val="1"/>
        <c:lblAlgn val="ctr"/>
        <c:lblOffset val="100"/>
        <c:noMultiLvlLbl val="0"/>
      </c:catAx>
      <c:valAx>
        <c:axId val="48724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724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%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Relatives </a:t>
            </a:r>
            <a:r>
              <a:rPr lang="de-DE" baseline="0" dirty="0" err="1"/>
              <a:t>with</a:t>
            </a:r>
            <a:r>
              <a:rPr lang="de-DE" baseline="0" dirty="0"/>
              <a:t> Addiction in Treatment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Total sample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7-4123-8626-E222CFF4BAC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Posttreatment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Total sample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A7-4123-8626-E222CFF4BAC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3-months-f-u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Total sample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62.2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A7-4123-8626-E222CFF4B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874848"/>
        <c:axId val="347881688"/>
      </c:barChart>
      <c:catAx>
        <c:axId val="34787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7881688"/>
        <c:crosses val="autoZero"/>
        <c:auto val="1"/>
        <c:lblAlgn val="ctr"/>
        <c:lblOffset val="100"/>
        <c:noMultiLvlLbl val="0"/>
      </c:catAx>
      <c:valAx>
        <c:axId val="347881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787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0.16731</cdr:x>
      <cdr:y>0.18645</cdr:y>
    </cdr:from>
    <cdr:to>
      <cdr:x>0.32148</cdr:x>
      <cdr:y>0.18645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8743DB29-33BB-5398-BD81-122F0765DCA9}"/>
            </a:ext>
          </a:extLst>
        </cdr:cNvPr>
        <cdr:cNvCxnSpPr/>
      </cdr:nvCxnSpPr>
      <cdr:spPr>
        <a:xfrm xmlns:a="http://schemas.openxmlformats.org/drawingml/2006/main">
          <a:off x="1484734" y="811287"/>
          <a:ext cx="136815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0.28091</cdr:x>
      <cdr:y>0.25264</cdr:y>
    </cdr:from>
    <cdr:to>
      <cdr:x>0.28091</cdr:x>
      <cdr:y>0.3887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D798B696-C8D0-6E39-980A-6499DD1E1948}"/>
            </a:ext>
          </a:extLst>
        </cdr:cNvPr>
        <cdr:cNvCxnSpPr/>
      </cdr:nvCxnSpPr>
      <cdr:spPr>
        <a:xfrm xmlns:a="http://schemas.openxmlformats.org/drawingml/2006/main" flipV="1">
          <a:off x="2492846" y="1099319"/>
          <a:ext cx="0" cy="59204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0.37828</cdr:x>
      <cdr:y>0.25264</cdr:y>
    </cdr:from>
    <cdr:to>
      <cdr:x>0.37828</cdr:x>
      <cdr:y>0.48432</cdr:y>
    </cdr:to>
    <cdr:cxnSp macro="">
      <cdr:nvCxnSpPr>
        <cdr:cNvPr id="6" name="Gerader Verbinder 5">
          <a:extLst xmlns:a="http://schemas.openxmlformats.org/drawingml/2006/main">
            <a:ext uri="{FF2B5EF4-FFF2-40B4-BE49-F238E27FC236}">
              <a16:creationId xmlns:a16="http://schemas.microsoft.com/office/drawing/2014/main" id="{C9BDA8DE-08B3-3A03-2188-D435C42062A8}"/>
            </a:ext>
          </a:extLst>
        </cdr:cNvPr>
        <cdr:cNvCxnSpPr/>
      </cdr:nvCxnSpPr>
      <cdr:spPr>
        <a:xfrm xmlns:a="http://schemas.openxmlformats.org/drawingml/2006/main" flipV="1">
          <a:off x="3356942" y="1099319"/>
          <a:ext cx="0" cy="10081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0.28091</cdr:x>
      <cdr:y>0.25264</cdr:y>
    </cdr:from>
    <cdr:to>
      <cdr:x>0.37828</cdr:x>
      <cdr:y>0.25264</cdr:y>
    </cdr:to>
    <cdr:cxnSp macro="">
      <cdr:nvCxnSpPr>
        <cdr:cNvPr id="11" name="Gerader Verbinder 10">
          <a:extLst xmlns:a="http://schemas.openxmlformats.org/drawingml/2006/main">
            <a:ext uri="{FF2B5EF4-FFF2-40B4-BE49-F238E27FC236}">
              <a16:creationId xmlns:a16="http://schemas.microsoft.com/office/drawing/2014/main" id="{8A439EEF-12FB-401E-0A3F-550DAAA7AE46}"/>
            </a:ext>
          </a:extLst>
        </cdr:cNvPr>
        <cdr:cNvCxnSpPr/>
      </cdr:nvCxnSpPr>
      <cdr:spPr>
        <a:xfrm xmlns:a="http://schemas.openxmlformats.org/drawingml/2006/main">
          <a:off x="2492846" y="1099319"/>
          <a:ext cx="86409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0.32148</cdr:x>
      <cdr:y>0.18645</cdr:y>
    </cdr:from>
    <cdr:to>
      <cdr:x>0.32148</cdr:x>
      <cdr:y>0.25448</cdr:y>
    </cdr:to>
    <cdr:cxnSp macro="">
      <cdr:nvCxnSpPr>
        <cdr:cNvPr id="13" name="Gerader Verbinder 12">
          <a:extLst xmlns:a="http://schemas.openxmlformats.org/drawingml/2006/main">
            <a:ext uri="{FF2B5EF4-FFF2-40B4-BE49-F238E27FC236}">
              <a16:creationId xmlns:a16="http://schemas.microsoft.com/office/drawing/2014/main" id="{2C3BA3F1-41F1-C103-FE67-73AFFC8F9E3E}"/>
            </a:ext>
          </a:extLst>
        </cdr:cNvPr>
        <cdr:cNvCxnSpPr/>
      </cdr:nvCxnSpPr>
      <cdr:spPr>
        <a:xfrm xmlns:a="http://schemas.openxmlformats.org/drawingml/2006/main" flipV="1">
          <a:off x="2852886" y="811287"/>
          <a:ext cx="0" cy="29602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0.22411</cdr:x>
      <cdr:y>0.1368</cdr:y>
    </cdr:from>
    <cdr:to>
      <cdr:x>0.32715</cdr:x>
      <cdr:y>0.34694</cdr:y>
    </cdr:to>
    <cdr:sp macro="" textlink="">
      <cdr:nvSpPr>
        <cdr:cNvPr id="15" name="Textfeld 14">
          <a:extLst xmlns:a="http://schemas.openxmlformats.org/drawingml/2006/main">
            <a:ext uri="{FF2B5EF4-FFF2-40B4-BE49-F238E27FC236}">
              <a16:creationId xmlns:a16="http://schemas.microsoft.com/office/drawing/2014/main" id="{DCC6AF03-8749-158F-C471-0BF4FC7F15EF}"/>
            </a:ext>
          </a:extLst>
        </cdr:cNvPr>
        <cdr:cNvSpPr txBox="1"/>
      </cdr:nvSpPr>
      <cdr:spPr>
        <a:xfrm xmlns:a="http://schemas.openxmlformats.org/drawingml/2006/main">
          <a:off x="1988790" y="5952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 dirty="0"/>
            <a:t>***</a:t>
          </a:r>
        </a:p>
      </cdr:txBody>
    </cdr:sp>
  </cdr:relSizeAnchor>
  <cdr:relSizeAnchor xmlns:cdr="http://schemas.openxmlformats.org/drawingml/2006/chartDrawing">
    <cdr:from>
      <cdr:x>0.33204</cdr:x>
      <cdr:y>0.19184</cdr:y>
    </cdr:from>
    <cdr:to>
      <cdr:x>0.43508</cdr:x>
      <cdr:y>0.40198</cdr:y>
    </cdr:to>
    <cdr:sp macro="" textlink="">
      <cdr:nvSpPr>
        <cdr:cNvPr id="16" name="Textfeld 15">
          <a:extLst xmlns:a="http://schemas.openxmlformats.org/drawingml/2006/main">
            <a:ext uri="{FF2B5EF4-FFF2-40B4-BE49-F238E27FC236}">
              <a16:creationId xmlns:a16="http://schemas.microsoft.com/office/drawing/2014/main" id="{E9752138-069E-078B-4A81-3B351D0C0355}"/>
            </a:ext>
          </a:extLst>
        </cdr:cNvPr>
        <cdr:cNvSpPr txBox="1"/>
      </cdr:nvSpPr>
      <cdr:spPr>
        <a:xfrm xmlns:a="http://schemas.openxmlformats.org/drawingml/2006/main">
          <a:off x="2946561" y="8347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 dirty="0" err="1"/>
            <a:t>n.s</a:t>
          </a:r>
          <a:r>
            <a:rPr lang="de-DE" sz="1100" dirty="0"/>
            <a:t>.</a:t>
          </a:r>
        </a:p>
      </cdr:txBody>
    </cdr:sp>
  </cdr:relSizeAnchor>
  <cdr:relSizeAnchor xmlns:cdr="http://schemas.openxmlformats.org/drawingml/2006/chartDrawing">
    <cdr:from>
      <cdr:x>0.63794</cdr:x>
      <cdr:y>0.53396</cdr:y>
    </cdr:from>
    <cdr:to>
      <cdr:x>0.63794</cdr:x>
      <cdr:y>0.69945</cdr:y>
    </cdr:to>
    <cdr:cxnSp macro="">
      <cdr:nvCxnSpPr>
        <cdr:cNvPr id="18" name="Gerader Verbinder 17">
          <a:extLst xmlns:a="http://schemas.openxmlformats.org/drawingml/2006/main">
            <a:ext uri="{FF2B5EF4-FFF2-40B4-BE49-F238E27FC236}">
              <a16:creationId xmlns:a16="http://schemas.microsoft.com/office/drawing/2014/main" id="{25F12D2D-91CA-B9E8-830E-711690AB4BD7}"/>
            </a:ext>
          </a:extLst>
        </cdr:cNvPr>
        <cdr:cNvCxnSpPr/>
      </cdr:nvCxnSpPr>
      <cdr:spPr>
        <a:xfrm xmlns:a="http://schemas.openxmlformats.org/drawingml/2006/main" flipV="1">
          <a:off x="5661198" y="2323455"/>
          <a:ext cx="0" cy="7200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0.74343</cdr:x>
      <cdr:y>0.60016</cdr:y>
    </cdr:from>
    <cdr:to>
      <cdr:x>0.74343</cdr:x>
      <cdr:y>0.73255</cdr:y>
    </cdr:to>
    <cdr:cxnSp macro="">
      <cdr:nvCxnSpPr>
        <cdr:cNvPr id="19" name="Gerader Verbinder 18">
          <a:extLst xmlns:a="http://schemas.openxmlformats.org/drawingml/2006/main">
            <a:ext uri="{FF2B5EF4-FFF2-40B4-BE49-F238E27FC236}">
              <a16:creationId xmlns:a16="http://schemas.microsoft.com/office/drawing/2014/main" id="{93D11E11-5D4D-67D4-FE6B-A3D14D9C0045}"/>
            </a:ext>
          </a:extLst>
        </cdr:cNvPr>
        <cdr:cNvCxnSpPr/>
      </cdr:nvCxnSpPr>
      <cdr:spPr>
        <a:xfrm xmlns:a="http://schemas.openxmlformats.org/drawingml/2006/main" flipV="1">
          <a:off x="6597302" y="2611487"/>
          <a:ext cx="0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0.84892</cdr:x>
      <cdr:y>0.60016</cdr:y>
    </cdr:from>
    <cdr:to>
      <cdr:x>0.84892</cdr:x>
      <cdr:y>0.74909</cdr:y>
    </cdr:to>
    <cdr:cxnSp macro="">
      <cdr:nvCxnSpPr>
        <cdr:cNvPr id="20" name="Gerader Verbinder 19">
          <a:extLst xmlns:a="http://schemas.openxmlformats.org/drawingml/2006/main">
            <a:ext uri="{FF2B5EF4-FFF2-40B4-BE49-F238E27FC236}">
              <a16:creationId xmlns:a16="http://schemas.microsoft.com/office/drawing/2014/main" id="{35B26335-05E2-A01F-DBA0-8BC4131CE2F3}"/>
            </a:ext>
          </a:extLst>
        </cdr:cNvPr>
        <cdr:cNvCxnSpPr/>
      </cdr:nvCxnSpPr>
      <cdr:spPr>
        <a:xfrm xmlns:a="http://schemas.openxmlformats.org/drawingml/2006/main" flipV="1">
          <a:off x="7533406" y="2611487"/>
          <a:ext cx="0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0.74343</cdr:x>
      <cdr:y>0.60016</cdr:y>
    </cdr:from>
    <cdr:to>
      <cdr:x>0.84892</cdr:x>
      <cdr:y>0.60016</cdr:y>
    </cdr:to>
    <cdr:cxnSp macro="">
      <cdr:nvCxnSpPr>
        <cdr:cNvPr id="23" name="Gerader Verbinder 22">
          <a:extLst xmlns:a="http://schemas.openxmlformats.org/drawingml/2006/main">
            <a:ext uri="{FF2B5EF4-FFF2-40B4-BE49-F238E27FC236}">
              <a16:creationId xmlns:a16="http://schemas.microsoft.com/office/drawing/2014/main" id="{AC2BD12F-756D-8DA8-BCFA-BEA1B8EBA888}"/>
            </a:ext>
          </a:extLst>
        </cdr:cNvPr>
        <cdr:cNvCxnSpPr/>
      </cdr:nvCxnSpPr>
      <cdr:spPr>
        <a:xfrm xmlns:a="http://schemas.openxmlformats.org/drawingml/2006/main">
          <a:off x="6597302" y="2611487"/>
          <a:ext cx="93610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0.67852</cdr:x>
      <cdr:y>0.48432</cdr:y>
    </cdr:from>
    <cdr:to>
      <cdr:x>0.78156</cdr:x>
      <cdr:y>0.69446</cdr:y>
    </cdr:to>
    <cdr:sp macro="" textlink="">
      <cdr:nvSpPr>
        <cdr:cNvPr id="25" name="Textfeld 1">
          <a:extLst xmlns:a="http://schemas.openxmlformats.org/drawingml/2006/main">
            <a:ext uri="{FF2B5EF4-FFF2-40B4-BE49-F238E27FC236}">
              <a16:creationId xmlns:a16="http://schemas.microsoft.com/office/drawing/2014/main" id="{6F3DF3BE-4C9E-CA79-454E-191ACFA8485A}"/>
            </a:ext>
          </a:extLst>
        </cdr:cNvPr>
        <cdr:cNvSpPr txBox="1"/>
      </cdr:nvSpPr>
      <cdr:spPr>
        <a:xfrm xmlns:a="http://schemas.openxmlformats.org/drawingml/2006/main">
          <a:off x="6021238" y="21074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dirty="0"/>
            <a:t>***</a:t>
          </a:r>
        </a:p>
      </cdr:txBody>
    </cdr:sp>
  </cdr:relSizeAnchor>
  <cdr:relSizeAnchor xmlns:cdr="http://schemas.openxmlformats.org/drawingml/2006/chartDrawing">
    <cdr:from>
      <cdr:x>0.79212</cdr:x>
      <cdr:y>0.54229</cdr:y>
    </cdr:from>
    <cdr:to>
      <cdr:x>0.89516</cdr:x>
      <cdr:y>0.75243</cdr:y>
    </cdr:to>
    <cdr:sp macro="" textlink="">
      <cdr:nvSpPr>
        <cdr:cNvPr id="26" name="Textfeld 1">
          <a:extLst xmlns:a="http://schemas.openxmlformats.org/drawingml/2006/main">
            <a:ext uri="{FF2B5EF4-FFF2-40B4-BE49-F238E27FC236}">
              <a16:creationId xmlns:a16="http://schemas.microsoft.com/office/drawing/2014/main" id="{FB106279-5A82-CD6B-40A9-85FBF5CBD6B1}"/>
            </a:ext>
          </a:extLst>
        </cdr:cNvPr>
        <cdr:cNvSpPr txBox="1"/>
      </cdr:nvSpPr>
      <cdr:spPr>
        <a:xfrm xmlns:a="http://schemas.openxmlformats.org/drawingml/2006/main">
          <a:off x="7029350" y="23596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dirty="0" err="1"/>
            <a:t>n.s</a:t>
          </a:r>
          <a:r>
            <a:rPr lang="de-DE" sz="1100" dirty="0"/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59215D2-7528-4FA9-8A95-515021846A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3052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889000">
              <a:defRPr sz="1000" i="1">
                <a:solidFill>
                  <a:schemeClr val="tx1"/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1A95F6C-2571-4098-A9A9-804E1F68A0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305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89000">
              <a:defRPr sz="1000" i="1">
                <a:solidFill>
                  <a:schemeClr val="tx1"/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FE31C81-1469-499C-A5BC-C015F2FB5C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3113" y="706438"/>
            <a:ext cx="5213350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A342EDF-ACC2-4EA2-B4CF-26C427BB25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16425"/>
            <a:ext cx="49593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Klicken Sie, um die Formate des Vorlagentextes zu bearbeiten</a:t>
            </a:r>
          </a:p>
          <a:p>
            <a:pPr lvl="1"/>
            <a:r>
              <a:rPr lang="en-US" altLang="nl-NL"/>
              <a:t>Zweite Ebene</a:t>
            </a:r>
          </a:p>
          <a:p>
            <a:pPr lvl="2"/>
            <a:r>
              <a:rPr lang="en-US" altLang="nl-NL"/>
              <a:t>Dritte Ebene</a:t>
            </a:r>
          </a:p>
          <a:p>
            <a:pPr lvl="3"/>
            <a:r>
              <a:rPr lang="en-US" altLang="nl-NL"/>
              <a:t>Vierte Ebene</a:t>
            </a:r>
          </a:p>
          <a:p>
            <a:pPr lvl="4"/>
            <a:r>
              <a:rPr lang="en-US" altLang="nl-NL"/>
              <a:t>Fünfte Ebene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FDDD2EE-6FC9-4CC4-B36D-6DF1744798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32850"/>
            <a:ext cx="293052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889000">
              <a:defRPr sz="1000" i="1">
                <a:solidFill>
                  <a:schemeClr val="tx1"/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A4A731E-C3C8-4849-9444-6B121B3BB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8832850"/>
            <a:ext cx="29305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89000">
              <a:defRPr sz="1000" i="1">
                <a:solidFill>
                  <a:schemeClr val="tx1"/>
                </a:solidFill>
              </a:defRPr>
            </a:lvl1pPr>
          </a:lstStyle>
          <a:p>
            <a:fld id="{88E8ED9F-BFD5-418A-9404-B3A64E1565EA}" type="slidenum">
              <a:rPr lang="en-US" altLang="nl-NL"/>
              <a:pPr/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89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0850" algn="l" defTabSz="889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01700" algn="l" defTabSz="889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52550" algn="l" defTabSz="889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03400" algn="l" defTabSz="889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9F3B5C-4D99-48DE-A16B-4C065BF22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8B42E-FE02-4264-A97D-F546865C4BBB}" type="slidenum">
              <a:rPr lang="en-US" altLang="nl-NL"/>
              <a:pPr/>
              <a:t>1</a:t>
            </a:fld>
            <a:endParaRPr lang="en-US" altLang="nl-NL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A29FCAF-EF55-48B7-B4CD-3BCA2AB62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6288" y="706438"/>
            <a:ext cx="5207000" cy="3470275"/>
          </a:xfrm>
          <a:ln cap="flat"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7EFAB9-9166-4344-8EC0-D5E511178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>
            <a:extLst>
              <a:ext uri="{FF2B5EF4-FFF2-40B4-BE49-F238E27FC236}">
                <a16:creationId xmlns:a16="http://schemas.microsoft.com/office/drawing/2014/main" id="{4EB1FD7A-3E1F-426A-B6FD-990FAF38E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6288" y="706438"/>
            <a:ext cx="5207000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izenplatzhalter 2">
            <a:extLst>
              <a:ext uri="{FF2B5EF4-FFF2-40B4-BE49-F238E27FC236}">
                <a16:creationId xmlns:a16="http://schemas.microsoft.com/office/drawing/2014/main" id="{950E3DFA-6BC1-4466-9049-C299770D69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Was gibt es – wie gut ist es? </a:t>
            </a:r>
          </a:p>
        </p:txBody>
      </p:sp>
      <p:sp>
        <p:nvSpPr>
          <p:cNvPr id="49156" name="Foliennummernplatzhalter 3">
            <a:extLst>
              <a:ext uri="{FF2B5EF4-FFF2-40B4-BE49-F238E27FC236}">
                <a16:creationId xmlns:a16="http://schemas.microsoft.com/office/drawing/2014/main" id="{D0791352-9AC0-4FE2-8DB4-8301F6589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2FA2AE-4AD1-401C-8DD6-BD97C05362F2}" type="slidenum">
              <a:rPr lang="de-DE" altLang="de-DE" smtClean="0">
                <a:latin typeface="Calibri" panose="020F0502020204030204" pitchFamily="34" charset="0"/>
              </a:rPr>
              <a:pPr/>
              <a:t>4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>
            <a:extLst>
              <a:ext uri="{FF2B5EF4-FFF2-40B4-BE49-F238E27FC236}">
                <a16:creationId xmlns:a16="http://schemas.microsoft.com/office/drawing/2014/main" id="{4EB1FD7A-3E1F-426A-B6FD-990FAF38E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6288" y="706438"/>
            <a:ext cx="5207000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izenplatzhalter 2">
            <a:extLst>
              <a:ext uri="{FF2B5EF4-FFF2-40B4-BE49-F238E27FC236}">
                <a16:creationId xmlns:a16="http://schemas.microsoft.com/office/drawing/2014/main" id="{950E3DFA-6BC1-4466-9049-C299770D69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Was gibt es – wie gut ist es? </a:t>
            </a:r>
          </a:p>
        </p:txBody>
      </p:sp>
      <p:sp>
        <p:nvSpPr>
          <p:cNvPr id="49156" name="Foliennummernplatzhalter 3">
            <a:extLst>
              <a:ext uri="{FF2B5EF4-FFF2-40B4-BE49-F238E27FC236}">
                <a16:creationId xmlns:a16="http://schemas.microsoft.com/office/drawing/2014/main" id="{D0791352-9AC0-4FE2-8DB4-8301F6589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2FA2AE-4AD1-401C-8DD6-BD97C05362F2}" type="slidenum">
              <a:rPr lang="de-DE" altLang="de-DE" smtClean="0">
                <a:latin typeface="Calibri" panose="020F0502020204030204" pitchFamily="34" charset="0"/>
              </a:rPr>
              <a:pPr/>
              <a:t>11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2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EB6A-D1CA-44B8-9A66-D805045C1F0D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5873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A825-4FD9-43A6-9817-85F2170D019D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8336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D8A5-5CE9-454D-86F4-C63443B5E90C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9206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778D-C1B5-4E25-AC18-46A23C182594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8193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EB159-CF43-4850-B02C-0711B3C7D04E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2642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64C7-B9E6-4DAB-BB70-33131C824D86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5516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06C5-53E3-410A-9334-5F7A387FE648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1154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BB05-4E39-44FA-9DF8-203FE4B560CF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3288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C1CF-B160-4506-9630-2D03C17FEC2E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9151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A9E6-89A4-4E64-8E7C-26215F37841C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6958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FBF5-07EE-4D72-90B9-9D174A51C066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6613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6634-07C2-4639-8DCC-9103D2168553}" type="slidenum">
              <a:rPr lang="en-US" altLang="nl-NL" smtClean="0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2392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D00AC7-6EC0-4702-AABF-37A146814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163"/>
            <a:ext cx="10285413" cy="23089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de-DE" altLang="nl-NL" sz="3600" b="1" dirty="0">
                <a:solidFill>
                  <a:schemeClr val="tx2"/>
                </a:solidFill>
                <a:latin typeface="Arial" panose="020B0604020202020204" pitchFamily="34" charset="0"/>
              </a:rPr>
              <a:t>Community Reinforcement and Family Training (CRAFT): </a:t>
            </a:r>
          </a:p>
          <a:p>
            <a:pPr algn="ctr"/>
            <a:r>
              <a:rPr lang="de-DE" altLang="nl-NL" sz="3600" b="1" dirty="0">
                <a:solidFill>
                  <a:schemeClr val="tx2"/>
                </a:solidFill>
                <a:latin typeface="Arial" panose="020B0604020202020204" pitchFamily="34" charset="0"/>
              </a:rPr>
              <a:t>Real World </a:t>
            </a:r>
            <a:r>
              <a:rPr lang="de-DE" altLang="nl-NL" sz="3600" b="1" dirty="0" err="1">
                <a:solidFill>
                  <a:schemeClr val="tx2"/>
                </a:solidFill>
                <a:latin typeface="Arial" panose="020B0604020202020204" pitchFamily="34" charset="0"/>
              </a:rPr>
              <a:t>outcomes</a:t>
            </a:r>
            <a:r>
              <a:rPr lang="de-DE" altLang="nl-NL" sz="3600" b="1" dirty="0">
                <a:solidFill>
                  <a:schemeClr val="tx2"/>
                </a:solidFill>
                <a:latin typeface="Arial" panose="020B0604020202020204" pitchFamily="34" charset="0"/>
              </a:rPr>
              <a:t> in Germany</a:t>
            </a:r>
          </a:p>
          <a:p>
            <a:pPr algn="just"/>
            <a:endParaRPr lang="en-US" altLang="nl-NL" sz="36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BE3F7F9-7ABF-4352-B0D0-0A126BAF8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9982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de-DE" altLang="nl-NL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36749540-77BB-41CC-8D4D-269919EBB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209800"/>
            <a:ext cx="825341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2A6ED3E-E423-4464-9583-E4DA959CD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19400"/>
            <a:ext cx="99822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nl-NL" sz="2400" b="1">
                <a:solidFill>
                  <a:schemeClr val="tx2"/>
                </a:solidFill>
                <a:latin typeface="Arial" panose="020B0604020202020204" pitchFamily="34" charset="0"/>
              </a:rPr>
              <a:t>Dr. Gallus Bischof</a:t>
            </a:r>
          </a:p>
          <a:p>
            <a:pPr>
              <a:spcBef>
                <a:spcPct val="10000"/>
              </a:spcBef>
            </a:pPr>
            <a:r>
              <a:rPr lang="en-US" altLang="nl-NL" sz="2400" b="1">
                <a:solidFill>
                  <a:schemeClr val="tx2"/>
                </a:solidFill>
                <a:latin typeface="Arial" panose="020B0604020202020204" pitchFamily="34" charset="0"/>
              </a:rPr>
              <a:t>University Lübeck</a:t>
            </a:r>
          </a:p>
          <a:p>
            <a:pPr>
              <a:spcBef>
                <a:spcPct val="10000"/>
              </a:spcBef>
            </a:pPr>
            <a:r>
              <a:rPr lang="en-US" altLang="nl-NL" sz="2400" b="1">
                <a:solidFill>
                  <a:schemeClr val="tx2"/>
                </a:solidFill>
                <a:latin typeface="Arial" panose="020B0604020202020204" pitchFamily="34" charset="0"/>
              </a:rPr>
              <a:t>Dpt. of Psychiatry and Psychotherapy</a:t>
            </a:r>
          </a:p>
          <a:p>
            <a:pPr>
              <a:spcBef>
                <a:spcPct val="10000"/>
              </a:spcBef>
            </a:pPr>
            <a:r>
              <a:rPr lang="en-US" altLang="nl-NL" sz="2400" b="1">
                <a:solidFill>
                  <a:schemeClr val="tx2"/>
                </a:solidFill>
                <a:latin typeface="Arial" panose="020B0604020202020204" pitchFamily="34" charset="0"/>
              </a:rPr>
              <a:t>Research group</a:t>
            </a:r>
            <a:r>
              <a:rPr lang="en-US" altLang="nl-NL" sz="24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2400" b="1">
                <a:solidFill>
                  <a:schemeClr val="accent1"/>
                </a:solidFill>
                <a:latin typeface="Arial" panose="020B0604020202020204" pitchFamily="34" charset="0"/>
              </a:rPr>
              <a:t>S:TEP</a:t>
            </a:r>
            <a:r>
              <a:rPr lang="en-US" altLang="nl-NL" sz="24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10000"/>
              </a:spcBef>
            </a:pPr>
            <a:r>
              <a:rPr lang="en-US" altLang="nl-NL" sz="2400" b="1">
                <a:solidFill>
                  <a:schemeClr val="tx2"/>
                </a:solidFill>
                <a:latin typeface="Arial" panose="020B0604020202020204" pitchFamily="34" charset="0"/>
              </a:rPr>
              <a:t>(Substance abuse: Therapy, Epidemiology and Prevention)</a:t>
            </a:r>
            <a:endParaRPr lang="en-US" altLang="nl-NL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endParaRPr lang="en-US" altLang="nl-NL" sz="24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F1CAE3-2009-958C-374B-9E879960D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0938" t="-68652" r="-160938" b="-68652"/>
          <a:stretch>
            <a:fillRect/>
          </a:stretch>
        </p:blipFill>
        <p:spPr>
          <a:xfrm>
            <a:off x="7715250" y="5277445"/>
            <a:ext cx="2571750" cy="1446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58"/>
    </mc:Choice>
    <mc:Fallback>
      <p:transition spd="slow" advTm="9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02F6E-B6ED-1086-5CE0-AC742F6F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Treatment </a:t>
            </a:r>
            <a:r>
              <a:rPr lang="de-DE" dirty="0" err="1"/>
              <a:t>Utilization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relatives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BECD7B94-4695-8D5A-0DB2-5D30BBB9F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431693"/>
              </p:ext>
            </p:extLst>
          </p:nvPr>
        </p:nvGraphicFramePr>
        <p:xfrm>
          <a:off x="706438" y="1825625"/>
          <a:ext cx="88741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FBA6857-E2BD-64F4-D2BB-E6A45EE49167}"/>
              </a:ext>
            </a:extLst>
          </p:cNvPr>
          <p:cNvSpPr txBox="1"/>
          <p:nvPr/>
        </p:nvSpPr>
        <p:spPr>
          <a:xfrm>
            <a:off x="1615108" y="6291828"/>
            <a:ext cx="628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Incidence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previously</a:t>
            </a:r>
            <a:r>
              <a:rPr lang="de-DE" dirty="0"/>
              <a:t> </a:t>
            </a:r>
            <a:r>
              <a:rPr lang="de-DE" dirty="0" err="1"/>
              <a:t>untreated</a:t>
            </a:r>
            <a:r>
              <a:rPr lang="de-DE" dirty="0"/>
              <a:t> Relatives: 16%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642425D-3FBC-CB71-B671-A6E1164DB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0938" t="-68652" r="-160938" b="-68652"/>
          <a:stretch>
            <a:fillRect/>
          </a:stretch>
        </p:blipFill>
        <p:spPr>
          <a:xfrm>
            <a:off x="7715250" y="5277445"/>
            <a:ext cx="2571750" cy="14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9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78"/>
    </mc:Choice>
    <mc:Fallback>
      <p:transition spd="slow" advTm="35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>
            <a:extLst>
              <a:ext uri="{FF2B5EF4-FFF2-40B4-BE49-F238E27FC236}">
                <a16:creationId xmlns:a16="http://schemas.microsoft.com/office/drawing/2014/main" id="{97B50795-E891-4A5C-A0C8-6303576AF277}"/>
              </a:ext>
            </a:extLst>
          </p:cNvPr>
          <p:cNvSpPr txBox="1">
            <a:spLocks/>
          </p:cNvSpPr>
          <p:nvPr/>
        </p:nvSpPr>
        <p:spPr bwMode="auto">
          <a:xfrm>
            <a:off x="701874" y="593378"/>
            <a:ext cx="8872538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3712" b="1" dirty="0">
                <a:latin typeface="Calibri Light" panose="020F0302020204030204" pitchFamily="34" charset="0"/>
              </a:rPr>
              <a:t>Summary</a:t>
            </a:r>
            <a:endParaRPr lang="de-DE" altLang="de-DE" sz="16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3607A7-34CD-C963-9575-475C6585ACA8}"/>
              </a:ext>
            </a:extLst>
          </p:cNvPr>
          <p:cNvSpPr txBox="1">
            <a:spLocks noChangeArrowheads="1"/>
          </p:cNvSpPr>
          <p:nvPr/>
        </p:nvSpPr>
        <p:spPr>
          <a:xfrm>
            <a:off x="895028" y="1844824"/>
            <a:ext cx="9268519" cy="3798168"/>
          </a:xfrm>
          <a:prstGeom prst="rect">
            <a:avLst/>
          </a:prstGeom>
          <a:noFill/>
          <a:ln/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Implementing structured programs like CRAFT increases reach and treatment adherence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A substantial number of AFMs reached is attached to addicted relatives that already are in treatment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CRAFT provides positive effects in these AFMS regarding wellbeing and increase of withdrawal coping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Comparative studies in real world setting using unselected samples are needed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Ø"/>
            </a:pPr>
            <a:endParaRPr lang="en-US" altLang="nl-NL" b="1" dirty="0">
              <a:latin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229A32-A519-A7A7-1C46-D9EB8134F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0938" t="-68652" r="-160938" b="-68652"/>
          <a:stretch>
            <a:fillRect/>
          </a:stretch>
        </p:blipFill>
        <p:spPr>
          <a:xfrm>
            <a:off x="7715250" y="5277445"/>
            <a:ext cx="2571750" cy="14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9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02"/>
    </mc:Choice>
    <mc:Fallback>
      <p:transition spd="slow" advTm="56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4E6DED6B-660F-4198-8F2A-69367AC70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0287000" cy="1143000"/>
          </a:xfrm>
          <a:noFill/>
          <a:ln/>
        </p:spPr>
        <p:txBody>
          <a:bodyPr/>
          <a:lstStyle/>
          <a:p>
            <a:r>
              <a:rPr lang="en-US" altLang="nl-NL" sz="2800" b="1" dirty="0">
                <a:latin typeface="Arial" panose="020B0604020202020204" pitchFamily="34" charset="0"/>
              </a:rPr>
              <a:t>  Background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1D51E9C6-B86F-4A40-BA45-8B5C1CF69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1524" y="1143000"/>
            <a:ext cx="9268519" cy="3798168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In Germany, an estimated number of approx. 10 Million individuals are AFMs, i.e. affected by an addiction of a family member </a:t>
            </a:r>
            <a:r>
              <a:rPr lang="en-US" altLang="nl-NL" sz="1600" b="1" dirty="0">
                <a:latin typeface="Arial" panose="020B0604020202020204" pitchFamily="34" charset="0"/>
              </a:rPr>
              <a:t>(Bischof et al., 2023)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AFMs show significantly elevated levels of depression and ill-health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Cost free support for AFMs is available in addiction counselling </a:t>
            </a:r>
            <a:r>
              <a:rPr lang="en-US" altLang="nl-NL" b="1" dirty="0" err="1">
                <a:latin typeface="Arial" panose="020B0604020202020204" pitchFamily="34" charset="0"/>
              </a:rPr>
              <a:t>centres</a:t>
            </a:r>
            <a:r>
              <a:rPr lang="en-US" altLang="nl-NL" b="1" dirty="0">
                <a:latin typeface="Arial" panose="020B0604020202020204" pitchFamily="34" charset="0"/>
              </a:rPr>
              <a:t> (n&gt;1400) at no cost (financed by public agencies)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While counsellors need to have qualifications for counseling individuals with addictive disorders, only a minority has received training for working with AFMs</a:t>
            </a:r>
          </a:p>
        </p:txBody>
      </p:sp>
      <p:pic>
        <p:nvPicPr>
          <p:cNvPr id="219140" name="Picture 4">
            <a:extLst>
              <a:ext uri="{FF2B5EF4-FFF2-40B4-BE49-F238E27FC236}">
                <a16:creationId xmlns:a16="http://schemas.microsoft.com/office/drawing/2014/main" id="{3F8BEDC4-844F-495B-8ECE-BBC6F81CD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42" y="4941168"/>
            <a:ext cx="4047502" cy="18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E4186E-15AD-64FC-9F67-BA11D14FD3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60938" t="-68652" r="-160938" b="-68652"/>
          <a:stretch>
            <a:fillRect/>
          </a:stretch>
        </p:blipFill>
        <p:spPr>
          <a:xfrm>
            <a:off x="7715250" y="5277445"/>
            <a:ext cx="2571750" cy="14466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48"/>
    </mc:Choice>
    <mc:Fallback>
      <p:transition spd="slow" advTm="56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913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>
            <a:extLst>
              <a:ext uri="{FF2B5EF4-FFF2-40B4-BE49-F238E27FC236}">
                <a16:creationId xmlns:a16="http://schemas.microsoft.com/office/drawing/2014/main" id="{0B482E92-7F6F-4BD8-AF46-1153FF0E7B2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1" name="Rectangle 5">
            <a:extLst>
              <a:ext uri="{FF2B5EF4-FFF2-40B4-BE49-F238E27FC236}">
                <a16:creationId xmlns:a16="http://schemas.microsoft.com/office/drawing/2014/main" id="{77641AD8-81B2-41AE-B1D8-4DA445A26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3933056"/>
            <a:ext cx="6477000" cy="117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 dirty="0">
                <a:latin typeface="Arial" panose="020B0604020202020204" pitchFamily="34" charset="0"/>
              </a:rPr>
              <a:t>7,3 % </a:t>
            </a:r>
            <a:r>
              <a:rPr lang="de-DE" altLang="de-DE" sz="2800" b="1" dirty="0" err="1">
                <a:latin typeface="Arial" panose="020B0604020202020204" pitchFamily="34" charset="0"/>
              </a:rPr>
              <a:t>of</a:t>
            </a:r>
            <a:r>
              <a:rPr lang="de-DE" altLang="de-DE" sz="2800" b="1" dirty="0">
                <a:latin typeface="Arial" panose="020B0604020202020204" pitchFamily="34" charset="0"/>
              </a:rPr>
              <a:t> all </a:t>
            </a:r>
            <a:r>
              <a:rPr lang="de-DE" altLang="de-DE" sz="2800" b="1" dirty="0" err="1">
                <a:latin typeface="Arial" panose="020B0604020202020204" pitchFamily="34" charset="0"/>
              </a:rPr>
              <a:t>clients</a:t>
            </a:r>
            <a:endParaRPr lang="de-DE" altLang="de-DE" sz="28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2800" b="1" dirty="0">
                <a:latin typeface="Arial" panose="020B0604020202020204" pitchFamily="34" charset="0"/>
              </a:rPr>
              <a:t> &gt;1% </a:t>
            </a:r>
            <a:r>
              <a:rPr lang="de-DE" altLang="de-DE" sz="2800" b="1" dirty="0" err="1">
                <a:latin typeface="Arial" panose="020B0604020202020204" pitchFamily="34" charset="0"/>
              </a:rPr>
              <a:t>of</a:t>
            </a:r>
            <a:r>
              <a:rPr lang="de-DE" altLang="de-DE" sz="2800" b="1" dirty="0">
                <a:latin typeface="Arial" panose="020B0604020202020204" pitchFamily="34" charset="0"/>
              </a:rPr>
              <a:t> AFMs in </a:t>
            </a:r>
            <a:r>
              <a:rPr lang="de-DE" altLang="de-DE" sz="2800" b="1" dirty="0" err="1">
                <a:latin typeface="Arial" panose="020B0604020202020204" pitchFamily="34" charset="0"/>
              </a:rPr>
              <a:t>general</a:t>
            </a:r>
            <a:r>
              <a:rPr lang="de-DE" altLang="de-DE" sz="2800" b="1" dirty="0">
                <a:latin typeface="Arial" panose="020B0604020202020204" pitchFamily="34" charset="0"/>
              </a:rPr>
              <a:t> </a:t>
            </a:r>
            <a:r>
              <a:rPr lang="de-DE" altLang="de-DE" sz="2800" b="1" dirty="0" err="1">
                <a:latin typeface="Arial" panose="020B0604020202020204" pitchFamily="34" charset="0"/>
              </a:rPr>
              <a:t>population</a:t>
            </a:r>
            <a:endParaRPr lang="de-DE" altLang="de-DE" sz="2800" b="1" dirty="0">
              <a:latin typeface="Arial" panose="020B0604020202020204" pitchFamily="34" charset="0"/>
            </a:endParaRP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2DE4344F-BAAB-4CCC-9F73-B2015B5D8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9319964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chemeClr val="bg1"/>
                </a:solidFill>
                <a:latin typeface="Arial" panose="020B0604020202020204" pitchFamily="34" charset="0"/>
              </a:rPr>
              <a:t>Dauber et al. (2018), </a:t>
            </a:r>
            <a:r>
              <a:rPr lang="de-DE" altLang="de-DE" sz="1600" b="1" i="1" dirty="0">
                <a:solidFill>
                  <a:schemeClr val="bg1"/>
                </a:solidFill>
                <a:latin typeface="Arial" panose="020B0604020202020204" pitchFamily="34" charset="0"/>
              </a:rPr>
              <a:t>Jahresbericht der Deutschen Suchthilfestatistik, IFT München.</a:t>
            </a:r>
            <a:endParaRPr lang="de-DE" altLang="de-DE" sz="1600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de-DE" altLang="nl-NL" sz="1600" b="1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de-DE" altLang="nl-NL" sz="1600" i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6985" name="Rectangle 9">
            <a:extLst>
              <a:ext uri="{FF2B5EF4-FFF2-40B4-BE49-F238E27FC236}">
                <a16:creationId xmlns:a16="http://schemas.microsoft.com/office/drawing/2014/main" id="{4E33C3EA-40C9-4FC8-8382-89A037F752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8743950" cy="1143000"/>
          </a:xfrm>
        </p:spPr>
        <p:txBody>
          <a:bodyPr/>
          <a:lstStyle/>
          <a:p>
            <a:r>
              <a:rPr lang="de-DE" altLang="nl-NL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Utilization</a:t>
            </a:r>
            <a:r>
              <a:rPr lang="de-DE" altLang="nl-NL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altLang="nl-NL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of</a:t>
            </a:r>
            <a:r>
              <a:rPr lang="de-DE" altLang="nl-NL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altLang="nl-NL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addiction</a:t>
            </a:r>
            <a:r>
              <a:rPr lang="de-DE" altLang="nl-NL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altLang="nl-NL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counselling</a:t>
            </a:r>
            <a:r>
              <a:rPr lang="de-DE" altLang="nl-NL" sz="2400" b="1" dirty="0">
                <a:solidFill>
                  <a:schemeClr val="bg1"/>
                </a:solidFill>
                <a:latin typeface="Arial" panose="020B0604020202020204" pitchFamily="34" charset="0"/>
              </a:rPr>
              <a:t> in AFMs in Germany </a:t>
            </a:r>
            <a:endParaRPr lang="de-DE" altLang="nl-NL" dirty="0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098793-3402-C159-005A-B54FEE8934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60938" t="-68652" r="-160938" b="-68652"/>
          <a:stretch>
            <a:fillRect/>
          </a:stretch>
        </p:blipFill>
        <p:spPr>
          <a:xfrm>
            <a:off x="7715250" y="5277445"/>
            <a:ext cx="2571750" cy="14466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09"/>
    </mc:Choice>
    <mc:Fallback>
      <p:transition spd="slow" advTm="21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6981" grpId="0" autoUpdateAnimBg="0"/>
      <p:bldP spid="1269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>
            <a:extLst>
              <a:ext uri="{FF2B5EF4-FFF2-40B4-BE49-F238E27FC236}">
                <a16:creationId xmlns:a16="http://schemas.microsoft.com/office/drawing/2014/main" id="{97B50795-E891-4A5C-A0C8-6303576AF277}"/>
              </a:ext>
            </a:extLst>
          </p:cNvPr>
          <p:cNvSpPr txBox="1">
            <a:spLocks/>
          </p:cNvSpPr>
          <p:nvPr/>
        </p:nvSpPr>
        <p:spPr bwMode="auto">
          <a:xfrm>
            <a:off x="701874" y="593378"/>
            <a:ext cx="8872538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3712" dirty="0" err="1">
                <a:latin typeface="Calibri Light" panose="020F0302020204030204" pitchFamily="34" charset="0"/>
              </a:rPr>
              <a:t>Availability</a:t>
            </a:r>
            <a:r>
              <a:rPr lang="de-DE" altLang="de-DE" sz="3712" dirty="0">
                <a:latin typeface="Calibri Light" panose="020F0302020204030204" pitchFamily="34" charset="0"/>
              </a:rPr>
              <a:t> </a:t>
            </a:r>
            <a:r>
              <a:rPr lang="de-DE" altLang="de-DE" sz="3712" dirty="0" err="1">
                <a:latin typeface="Calibri Light" panose="020F0302020204030204" pitchFamily="34" charset="0"/>
              </a:rPr>
              <a:t>of</a:t>
            </a:r>
            <a:r>
              <a:rPr lang="de-DE" altLang="de-DE" sz="3712" dirty="0">
                <a:latin typeface="Calibri Light" panose="020F0302020204030204" pitchFamily="34" charset="0"/>
              </a:rPr>
              <a:t> </a:t>
            </a:r>
            <a:r>
              <a:rPr lang="de-DE" altLang="de-DE" sz="3712" dirty="0" err="1">
                <a:latin typeface="Calibri Light" panose="020F0302020204030204" pitchFamily="34" charset="0"/>
              </a:rPr>
              <a:t>Interventions</a:t>
            </a:r>
            <a:r>
              <a:rPr lang="de-DE" altLang="de-DE" sz="3712" dirty="0">
                <a:latin typeface="Calibri Light" panose="020F0302020204030204" pitchFamily="34" charset="0"/>
              </a:rPr>
              <a:t> </a:t>
            </a:r>
            <a:r>
              <a:rPr lang="de-DE" altLang="de-DE" sz="3712" dirty="0" err="1">
                <a:latin typeface="Calibri Light" panose="020F0302020204030204" pitchFamily="34" charset="0"/>
              </a:rPr>
              <a:t>for</a:t>
            </a:r>
            <a:r>
              <a:rPr lang="de-DE" altLang="de-DE" sz="3712" dirty="0">
                <a:latin typeface="Calibri Light" panose="020F0302020204030204" pitchFamily="34" charset="0"/>
              </a:rPr>
              <a:t> AFMs in Germany </a:t>
            </a:r>
            <a:r>
              <a:rPr lang="de-DE" altLang="de-DE" sz="1600" dirty="0">
                <a:latin typeface="Calibri Light" panose="020F0302020204030204" pitchFamily="34" charset="0"/>
              </a:rPr>
              <a:t>(EVIFA 2020)</a:t>
            </a:r>
          </a:p>
        </p:txBody>
      </p:sp>
      <p:graphicFrame>
        <p:nvGraphicFramePr>
          <p:cNvPr id="2" name="Diagramm 3">
            <a:extLst>
              <a:ext uri="{FF2B5EF4-FFF2-40B4-BE49-F238E27FC236}">
                <a16:creationId xmlns:a16="http://schemas.microsoft.com/office/drawing/2014/main" id="{9909D15B-6CEF-4E94-B777-9A68CB1A9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393977"/>
              </p:ext>
            </p:extLst>
          </p:nvPr>
        </p:nvGraphicFramePr>
        <p:xfrm>
          <a:off x="782456" y="1535884"/>
          <a:ext cx="8985250" cy="569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5F9B1DB-B3D0-CDD8-187B-4193305D562F}"/>
              </a:ext>
            </a:extLst>
          </p:cNvPr>
          <p:cNvSpPr txBox="1"/>
          <p:nvPr/>
        </p:nvSpPr>
        <p:spPr>
          <a:xfrm>
            <a:off x="5071492" y="1535884"/>
            <a:ext cx="469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N=352 Addiction </a:t>
            </a:r>
            <a:r>
              <a:rPr lang="de-DE" dirty="0" err="1"/>
              <a:t>Counselors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AFMs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7AB120A-3B4F-924D-0037-13F17E5CD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0938" t="-68652" r="-160938" b="-68652"/>
          <a:stretch>
            <a:fillRect/>
          </a:stretch>
        </p:blipFill>
        <p:spPr>
          <a:xfrm>
            <a:off x="7715250" y="5277445"/>
            <a:ext cx="2571750" cy="1446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828"/>
    </mc:Choice>
    <mc:Fallback>
      <p:transition spd="slow" advTm="68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565FC-A7F8-4670-A80D-2CCCEE8C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Implementation in an Addiction </a:t>
            </a:r>
            <a:r>
              <a:rPr lang="de-DE" dirty="0" err="1"/>
              <a:t>Counselling</a:t>
            </a:r>
            <a:r>
              <a:rPr lang="de-DE" dirty="0"/>
              <a:t> </a:t>
            </a:r>
            <a:r>
              <a:rPr lang="de-DE" dirty="0" err="1"/>
              <a:t>Centre</a:t>
            </a:r>
            <a:r>
              <a:rPr lang="de-DE" dirty="0"/>
              <a:t> (</a:t>
            </a:r>
            <a:r>
              <a:rPr lang="de-DE" dirty="0" err="1"/>
              <a:t>aggregated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)</a:t>
            </a:r>
            <a:endParaRPr lang="nl-NL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F5F0984E-B9FD-4224-B427-D6C27AE4F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352683"/>
              </p:ext>
            </p:extLst>
          </p:nvPr>
        </p:nvGraphicFramePr>
        <p:xfrm>
          <a:off x="706438" y="1825625"/>
          <a:ext cx="88741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1330305B-995B-CE24-2D4C-56B1DB9A5EFB}"/>
              </a:ext>
            </a:extLst>
          </p:cNvPr>
          <p:cNvSpPr txBox="1"/>
          <p:nvPr/>
        </p:nvSpPr>
        <p:spPr>
          <a:xfrm>
            <a:off x="713309" y="6182772"/>
            <a:ext cx="386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(Köster-Sommer &amp; </a:t>
            </a:r>
            <a:r>
              <a:rPr lang="de-DE" dirty="0" err="1"/>
              <a:t>Pöltl</a:t>
            </a:r>
            <a:r>
              <a:rPr lang="de-DE" dirty="0"/>
              <a:t>-Knüppel, 2017)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3E4495A-E384-4FD6-351A-989929BF5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0938" t="-68652" r="-160938" b="-68652"/>
          <a:stretch>
            <a:fillRect/>
          </a:stretch>
        </p:blipFill>
        <p:spPr>
          <a:xfrm>
            <a:off x="7715250" y="5277445"/>
            <a:ext cx="2571750" cy="14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4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40"/>
    </mc:Choice>
    <mc:Fallback>
      <p:transition spd="slow" advTm="34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4E6DED6B-660F-4198-8F2A-69367AC70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0287000" cy="1143000"/>
          </a:xfrm>
          <a:noFill/>
          <a:ln/>
        </p:spPr>
        <p:txBody>
          <a:bodyPr/>
          <a:lstStyle/>
          <a:p>
            <a:r>
              <a:rPr lang="en-US" altLang="nl-NL" sz="2800" b="1" dirty="0">
                <a:latin typeface="Arial" panose="020B0604020202020204" pitchFamily="34" charset="0"/>
              </a:rPr>
              <a:t>  Implementing CRAFT in an addiction counselling </a:t>
            </a:r>
            <a:r>
              <a:rPr lang="en-US" altLang="nl-NL" sz="2800" b="1" dirty="0" err="1">
                <a:latin typeface="Arial" panose="020B0604020202020204" pitchFamily="34" charset="0"/>
              </a:rPr>
              <a:t>centre</a:t>
            </a:r>
            <a:r>
              <a:rPr lang="en-US" altLang="nl-NL" sz="2800" b="1" dirty="0">
                <a:latin typeface="Arial" panose="020B0604020202020204" pitchFamily="34" charset="0"/>
              </a:rPr>
              <a:t> II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1D51E9C6-B86F-4A40-BA45-8B5C1CF69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1524" y="1143000"/>
            <a:ext cx="9268519" cy="3798168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Counseling </a:t>
            </a:r>
            <a:r>
              <a:rPr lang="en-US" altLang="nl-NL" b="1" dirty="0" err="1">
                <a:latin typeface="Arial" panose="020B0604020202020204" pitchFamily="34" charset="0"/>
              </a:rPr>
              <a:t>centre</a:t>
            </a:r>
            <a:r>
              <a:rPr lang="en-US" altLang="nl-NL" b="1" dirty="0">
                <a:latin typeface="Arial" panose="020B0604020202020204" pitchFamily="34" charset="0"/>
              </a:rPr>
              <a:t> in Darmstadt started in January 2021 to offer CRAFT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Ongoing project, Data available from January 2021 – April 2024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N=75 AFMs received an intake interview, N=55 participated in the program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Sociodemographic and addiction-related variables, coping behavior and well-being of AFMs were assessed at: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Intake interview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Start of treatment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End of treatment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nl-NL" b="1" dirty="0">
                <a:latin typeface="Arial" panose="020B0604020202020204" pitchFamily="34" charset="0"/>
              </a:rPr>
              <a:t>6-months follow-up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DDD41E-0D22-DE7B-645A-034241588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0938" t="-68652" r="-160938" b="-68652"/>
          <a:stretch>
            <a:fillRect/>
          </a:stretch>
        </p:blipFill>
        <p:spPr>
          <a:xfrm>
            <a:off x="7715250" y="5277445"/>
            <a:ext cx="2571750" cy="14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4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54"/>
    </mc:Choice>
    <mc:Fallback>
      <p:transition spd="slow" advTm="50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E5C5A-6E6E-C013-2778-3DCCDAA55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3" y="44624"/>
            <a:ext cx="8872538" cy="1325563"/>
          </a:xfrm>
        </p:spPr>
        <p:txBody>
          <a:bodyPr/>
          <a:lstStyle/>
          <a:p>
            <a:r>
              <a:rPr lang="de-DE" dirty="0" err="1"/>
              <a:t>Sociodemographic</a:t>
            </a:r>
            <a:r>
              <a:rPr lang="de-DE" dirty="0"/>
              <a:t> variables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3512AF4A-B336-9538-CCBC-38C488211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559188"/>
              </p:ext>
            </p:extLst>
          </p:nvPr>
        </p:nvGraphicFramePr>
        <p:xfrm>
          <a:off x="684303" y="1203960"/>
          <a:ext cx="887412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041">
                  <a:extLst>
                    <a:ext uri="{9D8B030D-6E8A-4147-A177-3AD203B41FA5}">
                      <a16:colId xmlns:a16="http://schemas.microsoft.com/office/drawing/2014/main" val="236555359"/>
                    </a:ext>
                  </a:extLst>
                </a:gridCol>
                <a:gridCol w="2958041">
                  <a:extLst>
                    <a:ext uri="{9D8B030D-6E8A-4147-A177-3AD203B41FA5}">
                      <a16:colId xmlns:a16="http://schemas.microsoft.com/office/drawing/2014/main" val="1904074721"/>
                    </a:ext>
                  </a:extLst>
                </a:gridCol>
                <a:gridCol w="2958041">
                  <a:extLst>
                    <a:ext uri="{9D8B030D-6E8A-4147-A177-3AD203B41FA5}">
                      <a16:colId xmlns:a16="http://schemas.microsoft.com/office/drawing/2014/main" val="2773415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Participants</a:t>
                      </a:r>
                      <a:r>
                        <a:rPr lang="de-DE" dirty="0"/>
                        <a:t> (n=55)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Non-</a:t>
                      </a:r>
                      <a:r>
                        <a:rPr lang="de-DE" dirty="0" err="1"/>
                        <a:t>Participants</a:t>
                      </a:r>
                      <a:r>
                        <a:rPr lang="de-DE" dirty="0"/>
                        <a:t> (n=20)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65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Female</a:t>
                      </a:r>
                      <a:r>
                        <a:rPr lang="de-DE" dirty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86,7*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88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Relationship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status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74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 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  </a:t>
                      </a:r>
                      <a:r>
                        <a:rPr lang="de-DE" dirty="0" err="1"/>
                        <a:t>Parents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568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 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722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Type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Addiction**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7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  </a:t>
                      </a:r>
                      <a:r>
                        <a:rPr lang="de-DE" dirty="0" err="1"/>
                        <a:t>Alcohol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247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 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6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  </a:t>
                      </a:r>
                      <a:r>
                        <a:rPr lang="de-DE" dirty="0" err="1"/>
                        <a:t>Prescription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drugs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15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  Gambling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848493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15A9ECE4-4A98-4C4D-4335-E95F1F5C3A5B}"/>
              </a:ext>
            </a:extLst>
          </p:cNvPr>
          <p:cNvSpPr txBox="1"/>
          <p:nvPr/>
        </p:nvSpPr>
        <p:spPr>
          <a:xfrm>
            <a:off x="823020" y="5654040"/>
            <a:ext cx="537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*n=7 (due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); ** multiple </a:t>
            </a:r>
            <a:r>
              <a:rPr lang="de-DE" dirty="0" err="1"/>
              <a:t>entries</a:t>
            </a:r>
            <a:r>
              <a:rPr lang="de-DE" dirty="0"/>
              <a:t> possible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6DE56D5-F601-12D9-6292-702E6262E0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0938" t="-68652" r="-160938" b="-68652"/>
          <a:stretch>
            <a:fillRect/>
          </a:stretch>
        </p:blipFill>
        <p:spPr>
          <a:xfrm>
            <a:off x="7715250" y="5277445"/>
            <a:ext cx="2571750" cy="14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9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03"/>
    </mc:Choice>
    <mc:Fallback>
      <p:transition spd="slow" advTm="13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2B17C-788A-B0B4-AE86-9229AED5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Outcomes </a:t>
            </a:r>
            <a:r>
              <a:rPr lang="de-DE" dirty="0" err="1"/>
              <a:t>wellbeing</a:t>
            </a:r>
            <a:r>
              <a:rPr lang="de-DE" dirty="0"/>
              <a:t> AFMs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BA513164-E3FD-2497-3D22-79E2E2AC07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493993"/>
              </p:ext>
            </p:extLst>
          </p:nvPr>
        </p:nvGraphicFramePr>
        <p:xfrm>
          <a:off x="706438" y="1825625"/>
          <a:ext cx="88741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798B696-C8D0-6E39-980A-6499DD1E1948}"/>
              </a:ext>
            </a:extLst>
          </p:cNvPr>
          <p:cNvCxnSpPr/>
          <p:nvPr/>
        </p:nvCxnSpPr>
        <p:spPr>
          <a:xfrm flipV="1">
            <a:off x="2191172" y="2636912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C9D0CA4-2B57-FA44-F7B7-27DC64119A04}"/>
              </a:ext>
            </a:extLst>
          </p:cNvPr>
          <p:cNvCxnSpPr/>
          <p:nvPr/>
        </p:nvCxnSpPr>
        <p:spPr>
          <a:xfrm>
            <a:off x="6367636" y="4149080"/>
            <a:ext cx="1368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4F03532-5E14-04E7-D207-D3F497DC19B6}"/>
              </a:ext>
            </a:extLst>
          </p:cNvPr>
          <p:cNvCxnSpPr/>
          <p:nvPr/>
        </p:nvCxnSpPr>
        <p:spPr>
          <a:xfrm>
            <a:off x="7735788" y="414908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12DBBE8-BB6D-DB19-FA28-1F55251C30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0938" t="-68652" r="-160938" b="-68652"/>
          <a:stretch>
            <a:fillRect/>
          </a:stretch>
        </p:blipFill>
        <p:spPr>
          <a:xfrm>
            <a:off x="7715250" y="5277445"/>
            <a:ext cx="2571750" cy="14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2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35"/>
    </mc:Choice>
    <mc:Fallback>
      <p:transition spd="slow" advTm="15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A037C-5437-070D-E33D-21D33277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Coping-</a:t>
            </a:r>
            <a:r>
              <a:rPr lang="de-DE" dirty="0" err="1"/>
              <a:t>mechanisms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AFMs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0091A55-2184-72B2-E954-318497CB7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6956" y="1700633"/>
            <a:ext cx="7899009" cy="41934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0AB3D8-D9CC-E2F7-BD2E-473A81891D09}"/>
              </a:ext>
            </a:extLst>
          </p:cNvPr>
          <p:cNvSpPr txBox="1"/>
          <p:nvPr/>
        </p:nvSpPr>
        <p:spPr>
          <a:xfrm>
            <a:off x="3503706" y="5489846"/>
            <a:ext cx="13855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/>
              <a:t>Posttreatment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577114-9D9A-A59F-92CB-FC91498362BA}"/>
              </a:ext>
            </a:extLst>
          </p:cNvPr>
          <p:cNvSpPr txBox="1"/>
          <p:nvPr/>
        </p:nvSpPr>
        <p:spPr>
          <a:xfrm>
            <a:off x="4999484" y="5489846"/>
            <a:ext cx="13401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/>
              <a:t>3-month-f-u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0811C7-2AFC-BFBD-7CE6-E4EF3A847A7E}"/>
              </a:ext>
            </a:extLst>
          </p:cNvPr>
          <p:cNvSpPr txBox="1"/>
          <p:nvPr/>
        </p:nvSpPr>
        <p:spPr>
          <a:xfrm>
            <a:off x="8383860" y="2204864"/>
            <a:ext cx="17354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CEE: </a:t>
            </a:r>
            <a:r>
              <a:rPr lang="de-DE" dirty="0" err="1"/>
              <a:t>Engaged</a:t>
            </a:r>
            <a:r>
              <a:rPr lang="de-DE" dirty="0"/>
              <a:t>-</a:t>
            </a:r>
          </a:p>
          <a:p>
            <a:r>
              <a:rPr lang="de-DE" dirty="0"/>
              <a:t>Emotional</a:t>
            </a:r>
          </a:p>
          <a:p>
            <a:r>
              <a:rPr lang="de-DE" dirty="0"/>
              <a:t>CEA: </a:t>
            </a:r>
            <a:r>
              <a:rPr lang="de-DE" dirty="0" err="1"/>
              <a:t>Engaged</a:t>
            </a:r>
            <a:r>
              <a:rPr lang="de-DE" dirty="0"/>
              <a:t>-</a:t>
            </a:r>
          </a:p>
          <a:p>
            <a:r>
              <a:rPr lang="de-DE" dirty="0" err="1"/>
              <a:t>Active</a:t>
            </a:r>
            <a:endParaRPr lang="de-DE" dirty="0"/>
          </a:p>
          <a:p>
            <a:r>
              <a:rPr lang="de-DE" dirty="0"/>
              <a:t>CTA: Tolerant-</a:t>
            </a:r>
          </a:p>
          <a:p>
            <a:r>
              <a:rPr lang="de-DE" dirty="0" err="1"/>
              <a:t>Inactive</a:t>
            </a:r>
            <a:endParaRPr lang="de-DE" dirty="0"/>
          </a:p>
          <a:p>
            <a:r>
              <a:rPr lang="de-DE" dirty="0"/>
              <a:t>CWI: </a:t>
            </a:r>
            <a:r>
              <a:rPr lang="de-DE" dirty="0" err="1"/>
              <a:t>withdrawal</a:t>
            </a:r>
            <a:endParaRPr lang="de-DE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73522FC-268A-2BA9-EF8F-3E690D10CF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0938" t="-68652" r="-160938" b="-68652"/>
          <a:stretch>
            <a:fillRect/>
          </a:stretch>
        </p:blipFill>
        <p:spPr>
          <a:xfrm>
            <a:off x="7715250" y="5277445"/>
            <a:ext cx="2571750" cy="14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2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26"/>
    </mc:Choice>
    <mc:Fallback>
      <p:transition spd="slow" advTm="14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492</Words>
  <Application>Microsoft Office PowerPoint</Application>
  <PresentationFormat>35-mm-Dias</PresentationFormat>
  <Paragraphs>91</Paragraphs>
  <Slides>11</Slides>
  <Notes>3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PowerPoint-Präsentation</vt:lpstr>
      <vt:lpstr>  Background</vt:lpstr>
      <vt:lpstr>Utilization of addiction counselling in AFMs in Germany </vt:lpstr>
      <vt:lpstr>PowerPoint-Präsentation</vt:lpstr>
      <vt:lpstr>Implementation in an Addiction Counselling Centre (aggregated data only)</vt:lpstr>
      <vt:lpstr>  Implementing CRAFT in an addiction counselling centre II</vt:lpstr>
      <vt:lpstr>Sociodemographic variables</vt:lpstr>
      <vt:lpstr>Outcomes wellbeing AFMs</vt:lpstr>
      <vt:lpstr>Coping-mechanisms of AFMs</vt:lpstr>
      <vt:lpstr>Treatment Utilization of relatives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Anwender</dc:creator>
  <cp:lastModifiedBy>Gallus Bischof</cp:lastModifiedBy>
  <cp:revision>137</cp:revision>
  <cp:lastPrinted>2002-04-08T15:01:24Z</cp:lastPrinted>
  <dcterms:created xsi:type="dcterms:W3CDTF">1995-06-17T23:31:02Z</dcterms:created>
  <dcterms:modified xsi:type="dcterms:W3CDTF">2024-09-17T15:17:13Z</dcterms:modified>
</cp:coreProperties>
</file>