
<file path=[Content_Types].xml><?xml version="1.0" encoding="utf-8"?>
<Types xmlns="http://schemas.openxmlformats.org/package/2006/content-types">
  <Default Extension="jpeg" ContentType="image/jpeg"/>
  <Default Extension="m4a" ContentType="audio/mp4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notesSlides/notesSlide2.xml" ContentType="application/vnd.openxmlformats-officedocument.presentationml.notesSlid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3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drawings/drawing1.xml" ContentType="application/vnd.openxmlformats-officedocument.drawingml.chartshapes+xml"/>
  <Override PartName="/ppt/charts/chart4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61" r:id="rId1"/>
  </p:sldMasterIdLst>
  <p:notesMasterIdLst>
    <p:notesMasterId r:id="rId13"/>
  </p:notesMasterIdLst>
  <p:handoutMasterIdLst>
    <p:handoutMasterId r:id="rId14"/>
  </p:handoutMasterIdLst>
  <p:sldIdLst>
    <p:sldId id="256" r:id="rId2"/>
    <p:sldId id="483" r:id="rId3"/>
    <p:sldId id="405" r:id="rId4"/>
    <p:sldId id="688" r:id="rId5"/>
    <p:sldId id="763" r:id="rId6"/>
    <p:sldId id="764" r:id="rId7"/>
    <p:sldId id="765" r:id="rId8"/>
    <p:sldId id="767" r:id="rId9"/>
    <p:sldId id="768" r:id="rId10"/>
    <p:sldId id="769" r:id="rId11"/>
    <p:sldId id="770" r:id="rId12"/>
  </p:sldIdLst>
  <p:sldSz cx="10287000" cy="6858000" type="35mm"/>
  <p:notesSz cx="6761163" cy="92964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544">
          <p15:clr>
            <a:srgbClr val="A4A3A4"/>
          </p15:clr>
        </p15:guide>
        <p15:guide id="2" pos="33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useTimings="0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FF9933"/>
    <a:srgbClr val="3399FF"/>
    <a:srgbClr val="00CC99"/>
    <a:srgbClr val="006699"/>
    <a:srgbClr val="3333CC"/>
    <a:srgbClr val="CCECFF"/>
    <a:srgbClr val="6600CC"/>
    <a:srgbClr val="99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inimized" horzBarState="maximized">
    <p:restoredLeft sz="32940" autoAdjust="0"/>
    <p:restoredTop sz="90667" autoAdjust="0"/>
  </p:normalViewPr>
  <p:slideViewPr>
    <p:cSldViewPr>
      <p:cViewPr varScale="1">
        <p:scale>
          <a:sx n="111" d="100"/>
          <a:sy n="111" d="100"/>
        </p:scale>
        <p:origin x="1818" y="102"/>
      </p:cViewPr>
      <p:guideLst>
        <p:guide orient="horz" pos="2544"/>
        <p:guide pos="33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8922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handoutMaster" Target="handoutMasters/handoutMaster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2.xml"/><Relationship Id="rId1" Type="http://schemas.microsoft.com/office/2011/relationships/chartStyle" Target="style2.xml"/><Relationship Id="rId4" Type="http://schemas.openxmlformats.org/officeDocument/2006/relationships/chartUserShapes" Target="../drawings/drawing1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de-D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15"/>
      <c:rotY val="20"/>
      <c:depthPercent val="100"/>
      <c:rAngAx val="1"/>
    </c:view3D>
    <c:floor>
      <c:thickness val="0"/>
      <c:spPr>
        <a:noFill/>
        <a:ln w="6350">
          <a:noFill/>
        </a:ln>
      </c:spPr>
    </c:floor>
    <c:sideWall>
      <c:thickness val="0"/>
      <c:spPr>
        <a:noFill/>
        <a:ln w="25400">
          <a:noFill/>
        </a:ln>
      </c:spPr>
    </c:sideWall>
    <c:backWall>
      <c:thickness val="0"/>
      <c:spPr>
        <a:noFill/>
        <a:ln w="25400">
          <a:noFill/>
        </a:ln>
      </c:spPr>
    </c:backWall>
    <c:plotArea>
      <c:layout/>
      <c:bar3DChart>
        <c:barDir val="col"/>
        <c:grouping val="standard"/>
        <c:varyColors val="0"/>
        <c:ser>
          <c:idx val="0"/>
          <c:order val="0"/>
          <c:tx>
            <c:strRef>
              <c:f>Tabelle1!$B$1</c:f>
              <c:strCache>
                <c:ptCount val="1"/>
                <c:pt idx="0">
                  <c:v>Know + Use</c:v>
                </c:pt>
              </c:strCache>
            </c:strRef>
          </c:tx>
          <c:spPr>
            <a:solidFill>
              <a:srgbClr val="4472C4"/>
            </a:solidFill>
            <a:ln w="24131">
              <a:noFill/>
            </a:ln>
          </c:spPr>
          <c:invertIfNegative val="0"/>
          <c:cat>
            <c:strRef>
              <c:f>Tabelle1!$A$2:$A$10</c:f>
              <c:strCache>
                <c:ptCount val="9"/>
                <c:pt idx="0">
                  <c:v>Al-Anon</c:v>
                </c:pt>
                <c:pt idx="1">
                  <c:v>CRAFT</c:v>
                </c:pt>
                <c:pt idx="2">
                  <c:v>BCT</c:v>
                </c:pt>
                <c:pt idx="3">
                  <c:v>MDFT</c:v>
                </c:pt>
                <c:pt idx="4">
                  <c:v>5-Step Method</c:v>
                </c:pt>
                <c:pt idx="5">
                  <c:v>ETAPPE</c:v>
                </c:pt>
                <c:pt idx="6">
                  <c:v>Trampolin</c:v>
                </c:pt>
                <c:pt idx="7">
                  <c:v>Strengthening Families</c:v>
                </c:pt>
                <c:pt idx="8">
                  <c:v>Coping Skills Therapy</c:v>
                </c:pt>
              </c:strCache>
            </c:strRef>
          </c:cat>
          <c:val>
            <c:numRef>
              <c:f>Tabelle1!$B$2:$B$10</c:f>
              <c:numCache>
                <c:formatCode>General</c:formatCode>
                <c:ptCount val="9"/>
                <c:pt idx="0">
                  <c:v>12.6</c:v>
                </c:pt>
                <c:pt idx="1">
                  <c:v>27.4</c:v>
                </c:pt>
                <c:pt idx="2">
                  <c:v>6.4</c:v>
                </c:pt>
                <c:pt idx="3">
                  <c:v>14</c:v>
                </c:pt>
                <c:pt idx="4">
                  <c:v>5.3</c:v>
                </c:pt>
                <c:pt idx="5">
                  <c:v>3.8</c:v>
                </c:pt>
                <c:pt idx="6">
                  <c:v>17.100000000000001</c:v>
                </c:pt>
                <c:pt idx="7">
                  <c:v>17.3</c:v>
                </c:pt>
                <c:pt idx="8">
                  <c:v>17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730-40F6-B971-E3BCA2C8EAC6}"/>
            </c:ext>
          </c:extLst>
        </c:ser>
        <c:ser>
          <c:idx val="1"/>
          <c:order val="1"/>
          <c:tx>
            <c:strRef>
              <c:f>Tabelle1!$C$1</c:f>
              <c:strCache>
                <c:ptCount val="1"/>
                <c:pt idx="0">
                  <c:v>Know, don´t use</c:v>
                </c:pt>
              </c:strCache>
            </c:strRef>
          </c:tx>
          <c:spPr>
            <a:solidFill>
              <a:srgbClr val="ED7D31"/>
            </a:solidFill>
            <a:ln w="24131">
              <a:noFill/>
            </a:ln>
          </c:spPr>
          <c:invertIfNegative val="0"/>
          <c:cat>
            <c:strRef>
              <c:f>Tabelle1!$A$2:$A$10</c:f>
              <c:strCache>
                <c:ptCount val="9"/>
                <c:pt idx="0">
                  <c:v>Al-Anon</c:v>
                </c:pt>
                <c:pt idx="1">
                  <c:v>CRAFT</c:v>
                </c:pt>
                <c:pt idx="2">
                  <c:v>BCT</c:v>
                </c:pt>
                <c:pt idx="3">
                  <c:v>MDFT</c:v>
                </c:pt>
                <c:pt idx="4">
                  <c:v>5-Step Method</c:v>
                </c:pt>
                <c:pt idx="5">
                  <c:v>ETAPPE</c:v>
                </c:pt>
                <c:pt idx="6">
                  <c:v>Trampolin</c:v>
                </c:pt>
                <c:pt idx="7">
                  <c:v>Strengthening Families</c:v>
                </c:pt>
                <c:pt idx="8">
                  <c:v>Coping Skills Therapy</c:v>
                </c:pt>
              </c:strCache>
            </c:strRef>
          </c:cat>
          <c:val>
            <c:numRef>
              <c:f>Tabelle1!$C$2:$C$10</c:f>
              <c:numCache>
                <c:formatCode>General</c:formatCode>
                <c:ptCount val="9"/>
                <c:pt idx="0">
                  <c:v>63.4</c:v>
                </c:pt>
                <c:pt idx="1">
                  <c:v>28</c:v>
                </c:pt>
                <c:pt idx="2">
                  <c:v>19.899999999999999</c:v>
                </c:pt>
                <c:pt idx="3">
                  <c:v>25.4</c:v>
                </c:pt>
                <c:pt idx="4">
                  <c:v>11.4</c:v>
                </c:pt>
                <c:pt idx="5">
                  <c:v>7.6</c:v>
                </c:pt>
                <c:pt idx="6">
                  <c:v>42.5</c:v>
                </c:pt>
                <c:pt idx="7">
                  <c:v>21.9</c:v>
                </c:pt>
                <c:pt idx="8">
                  <c:v>14.4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E730-40F6-B971-E3BCA2C8EAC6}"/>
            </c:ext>
          </c:extLst>
        </c:ser>
        <c:ser>
          <c:idx val="2"/>
          <c:order val="2"/>
          <c:tx>
            <c:strRef>
              <c:f>Tabelle1!$D$1</c:f>
              <c:strCache>
                <c:ptCount val="1"/>
                <c:pt idx="0">
                  <c:v>Unknown</c:v>
                </c:pt>
              </c:strCache>
            </c:strRef>
          </c:tx>
          <c:spPr>
            <a:solidFill>
              <a:srgbClr val="92D050"/>
            </a:solidFill>
            <a:ln w="24131">
              <a:noFill/>
            </a:ln>
          </c:spPr>
          <c:invertIfNegative val="0"/>
          <c:cat>
            <c:strRef>
              <c:f>Tabelle1!$A$2:$A$10</c:f>
              <c:strCache>
                <c:ptCount val="9"/>
                <c:pt idx="0">
                  <c:v>Al-Anon</c:v>
                </c:pt>
                <c:pt idx="1">
                  <c:v>CRAFT</c:v>
                </c:pt>
                <c:pt idx="2">
                  <c:v>BCT</c:v>
                </c:pt>
                <c:pt idx="3">
                  <c:v>MDFT</c:v>
                </c:pt>
                <c:pt idx="4">
                  <c:v>5-Step Method</c:v>
                </c:pt>
                <c:pt idx="5">
                  <c:v>ETAPPE</c:v>
                </c:pt>
                <c:pt idx="6">
                  <c:v>Trampolin</c:v>
                </c:pt>
                <c:pt idx="7">
                  <c:v>Strengthening Families</c:v>
                </c:pt>
                <c:pt idx="8">
                  <c:v>Coping Skills Therapy</c:v>
                </c:pt>
              </c:strCache>
            </c:strRef>
          </c:cat>
          <c:val>
            <c:numRef>
              <c:f>Tabelle1!$D$2:$D$10</c:f>
              <c:numCache>
                <c:formatCode>General</c:formatCode>
                <c:ptCount val="9"/>
                <c:pt idx="0">
                  <c:v>23.5</c:v>
                </c:pt>
                <c:pt idx="1">
                  <c:v>44.7</c:v>
                </c:pt>
                <c:pt idx="2">
                  <c:v>73.7</c:v>
                </c:pt>
                <c:pt idx="3">
                  <c:v>60.6</c:v>
                </c:pt>
                <c:pt idx="4">
                  <c:v>83.3</c:v>
                </c:pt>
                <c:pt idx="5">
                  <c:v>88.6</c:v>
                </c:pt>
                <c:pt idx="6">
                  <c:v>40.5</c:v>
                </c:pt>
                <c:pt idx="7">
                  <c:v>60.8</c:v>
                </c:pt>
                <c:pt idx="8">
                  <c:v>68.599999999999994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E730-40F6-B971-E3BCA2C8EAC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229187416"/>
        <c:axId val="1"/>
        <c:axId val="2"/>
      </c:bar3DChart>
      <c:catAx>
        <c:axId val="22918741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ln w="6033">
            <a:noFill/>
          </a:ln>
        </c:spPr>
        <c:txPr>
          <a:bodyPr rot="-60000000" spcFirstLastPara="1" vertOverflow="ellipsis" vert="horz" wrap="square" anchor="ctr" anchorCtr="1"/>
          <a:lstStyle/>
          <a:p>
            <a:pPr>
              <a:defRPr sz="113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de-DE"/>
          </a:p>
        </c:txPr>
        <c:crossAx val="1"/>
        <c:crosses val="autoZero"/>
        <c:auto val="1"/>
        <c:lblAlgn val="ctr"/>
        <c:lblOffset val="100"/>
        <c:noMultiLvlLbl val="0"/>
      </c:catAx>
      <c:valAx>
        <c:axId val="1"/>
        <c:scaling>
          <c:orientation val="minMax"/>
        </c:scaling>
        <c:delete val="0"/>
        <c:axPos val="l"/>
        <c:majorGridlines>
          <c:spPr>
            <a:ln w="9049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ln w="6033">
            <a:noFill/>
          </a:ln>
        </c:spPr>
        <c:txPr>
          <a:bodyPr rot="-60000000" spcFirstLastPara="1" vertOverflow="ellipsis" vert="horz" wrap="square" anchor="ctr" anchorCtr="1"/>
          <a:lstStyle/>
          <a:p>
            <a:pPr>
              <a:defRPr sz="113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de-DE"/>
          </a:p>
        </c:txPr>
        <c:crossAx val="229187416"/>
        <c:crosses val="autoZero"/>
        <c:crossBetween val="between"/>
      </c:valAx>
      <c:serAx>
        <c:axId val="2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1"/>
        <c:crosses val="autoZero"/>
        <c:tickLblSkip val="1"/>
        <c:tickMarkSkip val="1"/>
      </c:serAx>
      <c:spPr>
        <a:noFill/>
        <a:ln w="24131">
          <a:noFill/>
        </a:ln>
      </c:spPr>
    </c:plotArea>
    <c:legend>
      <c:legendPos val="b"/>
      <c:layout>
        <c:manualLayout>
          <c:xMode val="edge"/>
          <c:yMode val="edge"/>
          <c:x val="3.0114609063250201E-2"/>
          <c:y val="0.81147986110048798"/>
          <c:w val="0.45386260816337881"/>
          <c:h val="8.9565675809619549E-2"/>
        </c:manualLayout>
      </c:layout>
      <c:overlay val="0"/>
      <c:spPr>
        <a:noFill/>
        <a:ln w="24131">
          <a:noFill/>
        </a:ln>
      </c:spPr>
      <c:txPr>
        <a:bodyPr rot="0" spcFirstLastPara="1" vertOverflow="ellipsis" vert="horz" wrap="square" anchor="ctr" anchorCtr="1"/>
        <a:lstStyle/>
        <a:p>
          <a:pPr>
            <a:defRPr sz="113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de-DE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/>
      </a:pPr>
      <a:endParaRPr lang="de-DE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de-D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de-DE" dirty="0" err="1"/>
              <a:t>Visity</a:t>
            </a:r>
            <a:r>
              <a:rPr lang="de-DE" dirty="0"/>
              <a:t> AFMs </a:t>
            </a:r>
            <a:r>
              <a:rPr lang="de-DE" dirty="0" err="1"/>
              <a:t>prior</a:t>
            </a:r>
            <a:r>
              <a:rPr lang="de-DE" dirty="0"/>
              <a:t> (2013) and after (2014ff.) </a:t>
            </a:r>
            <a:r>
              <a:rPr lang="de-DE" dirty="0" err="1"/>
              <a:t>implementing</a:t>
            </a:r>
            <a:r>
              <a:rPr lang="de-DE" dirty="0"/>
              <a:t> CRAFT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de-DE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Tabelle1!$B$1</c:f>
              <c:strCache>
                <c:ptCount val="1"/>
                <c:pt idx="0">
                  <c:v>Single Visits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numRef>
              <c:f>Tabelle1!$A$2:$A$5</c:f>
              <c:numCache>
                <c:formatCode>General</c:formatCode>
                <c:ptCount val="4"/>
                <c:pt idx="0">
                  <c:v>2013</c:v>
                </c:pt>
                <c:pt idx="1">
                  <c:v>2014</c:v>
                </c:pt>
                <c:pt idx="2">
                  <c:v>2015</c:v>
                </c:pt>
                <c:pt idx="3">
                  <c:v>2016</c:v>
                </c:pt>
              </c:numCache>
            </c:numRef>
          </c:cat>
          <c:val>
            <c:numRef>
              <c:f>Tabelle1!$B$2:$B$5</c:f>
              <c:numCache>
                <c:formatCode>General</c:formatCode>
                <c:ptCount val="4"/>
                <c:pt idx="0">
                  <c:v>43</c:v>
                </c:pt>
                <c:pt idx="1">
                  <c:v>38</c:v>
                </c:pt>
                <c:pt idx="2">
                  <c:v>41</c:v>
                </c:pt>
                <c:pt idx="3">
                  <c:v>30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513-45D6-9747-48D2F758943B}"/>
            </c:ext>
          </c:extLst>
        </c:ser>
        <c:ser>
          <c:idx val="1"/>
          <c:order val="1"/>
          <c:tx>
            <c:strRef>
              <c:f>Tabelle1!$C$1</c:f>
              <c:strCache>
                <c:ptCount val="1"/>
                <c:pt idx="0">
                  <c:v>Multiple Visits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numRef>
              <c:f>Tabelle1!$A$2:$A$5</c:f>
              <c:numCache>
                <c:formatCode>General</c:formatCode>
                <c:ptCount val="4"/>
                <c:pt idx="0">
                  <c:v>2013</c:v>
                </c:pt>
                <c:pt idx="1">
                  <c:v>2014</c:v>
                </c:pt>
                <c:pt idx="2">
                  <c:v>2015</c:v>
                </c:pt>
                <c:pt idx="3">
                  <c:v>2016</c:v>
                </c:pt>
              </c:numCache>
            </c:numRef>
          </c:cat>
          <c:val>
            <c:numRef>
              <c:f>Tabelle1!$C$2:$C$5</c:f>
              <c:numCache>
                <c:formatCode>General</c:formatCode>
                <c:ptCount val="4"/>
                <c:pt idx="0">
                  <c:v>22</c:v>
                </c:pt>
                <c:pt idx="1">
                  <c:v>45</c:v>
                </c:pt>
                <c:pt idx="2">
                  <c:v>46</c:v>
                </c:pt>
                <c:pt idx="3">
                  <c:v>58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2513-45D6-9747-48D2F758943B}"/>
            </c:ext>
          </c:extLst>
        </c:ser>
        <c:ser>
          <c:idx val="2"/>
          <c:order val="2"/>
          <c:tx>
            <c:strRef>
              <c:f>Tabelle1!$D$1</c:f>
              <c:strCache>
                <c:ptCount val="1"/>
                <c:pt idx="0">
                  <c:v>Total number contacts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numRef>
              <c:f>Tabelle1!$A$2:$A$5</c:f>
              <c:numCache>
                <c:formatCode>General</c:formatCode>
                <c:ptCount val="4"/>
                <c:pt idx="0">
                  <c:v>2013</c:v>
                </c:pt>
                <c:pt idx="1">
                  <c:v>2014</c:v>
                </c:pt>
                <c:pt idx="2">
                  <c:v>2015</c:v>
                </c:pt>
                <c:pt idx="3">
                  <c:v>2016</c:v>
                </c:pt>
              </c:numCache>
            </c:numRef>
          </c:cat>
          <c:val>
            <c:numRef>
              <c:f>Tabelle1!$D$2:$D$5</c:f>
              <c:numCache>
                <c:formatCode>General</c:formatCode>
                <c:ptCount val="4"/>
                <c:pt idx="0">
                  <c:v>336</c:v>
                </c:pt>
                <c:pt idx="1">
                  <c:v>440</c:v>
                </c:pt>
                <c:pt idx="2">
                  <c:v>529</c:v>
                </c:pt>
                <c:pt idx="3">
                  <c:v>592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2513-45D6-9747-48D2F758943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369972831"/>
        <c:axId val="369962847"/>
      </c:barChart>
      <c:catAx>
        <c:axId val="369972831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de-DE"/>
          </a:p>
        </c:txPr>
        <c:crossAx val="369962847"/>
        <c:crosses val="autoZero"/>
        <c:auto val="1"/>
        <c:lblAlgn val="ctr"/>
        <c:lblOffset val="100"/>
        <c:noMultiLvlLbl val="0"/>
      </c:catAx>
      <c:valAx>
        <c:axId val="369962847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de-DE"/>
          </a:p>
        </c:txPr>
        <c:crossAx val="369972831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de-DE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de-DE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de-D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de-DE" dirty="0"/>
              <a:t>Depression &amp; </a:t>
            </a:r>
            <a:r>
              <a:rPr lang="de-DE" dirty="0" err="1"/>
              <a:t>Strain</a:t>
            </a:r>
            <a:endParaRPr lang="de-DE" dirty="0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de-DE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Tabelle1!$B$1</c:f>
              <c:strCache>
                <c:ptCount val="1"/>
                <c:pt idx="0">
                  <c:v>Baseline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Tabelle1!$A$2:$A$3</c:f>
              <c:strCache>
                <c:ptCount val="2"/>
                <c:pt idx="0">
                  <c:v>Depression PHQ-8)</c:v>
                </c:pt>
                <c:pt idx="1">
                  <c:v>Strain (SQFM)</c:v>
                </c:pt>
              </c:strCache>
            </c:strRef>
          </c:cat>
          <c:val>
            <c:numRef>
              <c:f>Tabelle1!$B$2:$B$3</c:f>
              <c:numCache>
                <c:formatCode>General</c:formatCode>
                <c:ptCount val="2"/>
                <c:pt idx="0">
                  <c:v>10.199999999999999</c:v>
                </c:pt>
                <c:pt idx="1">
                  <c:v>2.2999999999999998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AE0-4876-8862-DF7A0D72D73B}"/>
            </c:ext>
          </c:extLst>
        </c:ser>
        <c:ser>
          <c:idx val="1"/>
          <c:order val="1"/>
          <c:tx>
            <c:strRef>
              <c:f>Tabelle1!$C$1</c:f>
              <c:strCache>
                <c:ptCount val="1"/>
                <c:pt idx="0">
                  <c:v>Post-treatment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Tabelle1!$A$2:$A$3</c:f>
              <c:strCache>
                <c:ptCount val="2"/>
                <c:pt idx="0">
                  <c:v>Depression PHQ-8)</c:v>
                </c:pt>
                <c:pt idx="1">
                  <c:v>Strain (SQFM)</c:v>
                </c:pt>
              </c:strCache>
            </c:strRef>
          </c:cat>
          <c:val>
            <c:numRef>
              <c:f>Tabelle1!$C$2:$C$3</c:f>
              <c:numCache>
                <c:formatCode>General</c:formatCode>
                <c:ptCount val="2"/>
                <c:pt idx="0">
                  <c:v>7.6</c:v>
                </c:pt>
                <c:pt idx="1">
                  <c:v>1.9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0AE0-4876-8862-DF7A0D72D73B}"/>
            </c:ext>
          </c:extLst>
        </c:ser>
        <c:ser>
          <c:idx val="2"/>
          <c:order val="2"/>
          <c:tx>
            <c:strRef>
              <c:f>Tabelle1!$D$1</c:f>
              <c:strCache>
                <c:ptCount val="1"/>
                <c:pt idx="0">
                  <c:v>follow-up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strRef>
              <c:f>Tabelle1!$A$2:$A$3</c:f>
              <c:strCache>
                <c:ptCount val="2"/>
                <c:pt idx="0">
                  <c:v>Depression PHQ-8)</c:v>
                </c:pt>
                <c:pt idx="1">
                  <c:v>Strain (SQFM)</c:v>
                </c:pt>
              </c:strCache>
            </c:strRef>
          </c:cat>
          <c:val>
            <c:numRef>
              <c:f>Tabelle1!$D$2:$D$3</c:f>
              <c:numCache>
                <c:formatCode>General</c:formatCode>
                <c:ptCount val="2"/>
                <c:pt idx="0">
                  <c:v>6.1</c:v>
                </c:pt>
                <c:pt idx="1">
                  <c:v>1.6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0AE0-4876-8862-DF7A0D72D73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487248592"/>
        <c:axId val="487247872"/>
      </c:barChart>
      <c:catAx>
        <c:axId val="48724859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de-DE"/>
          </a:p>
        </c:txPr>
        <c:crossAx val="487247872"/>
        <c:crosses val="autoZero"/>
        <c:auto val="1"/>
        <c:lblAlgn val="ctr"/>
        <c:lblOffset val="100"/>
        <c:noMultiLvlLbl val="0"/>
      </c:catAx>
      <c:valAx>
        <c:axId val="48724787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de-DE"/>
          </a:p>
        </c:txPr>
        <c:crossAx val="48724859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de-DE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de-DE"/>
    </a:p>
  </c:txPr>
  <c:externalData r:id="rId3">
    <c:autoUpdate val="0"/>
  </c:externalData>
  <c:userShapes r:id="rId4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de-D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de-DE" dirty="0"/>
              <a:t>%</a:t>
            </a:r>
            <a:r>
              <a:rPr lang="de-DE" baseline="0" dirty="0"/>
              <a:t> </a:t>
            </a:r>
            <a:r>
              <a:rPr lang="de-DE" baseline="0" dirty="0" err="1"/>
              <a:t>of</a:t>
            </a:r>
            <a:r>
              <a:rPr lang="de-DE" baseline="0" dirty="0"/>
              <a:t> Relatives </a:t>
            </a:r>
            <a:r>
              <a:rPr lang="de-DE" baseline="0" dirty="0" err="1"/>
              <a:t>with</a:t>
            </a:r>
            <a:r>
              <a:rPr lang="de-DE" baseline="0" dirty="0"/>
              <a:t> Addiction in Treatment</a:t>
            </a:r>
            <a:endParaRPr lang="de-DE" dirty="0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de-DE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Tabelle1!$B$1</c:f>
              <c:strCache>
                <c:ptCount val="1"/>
                <c:pt idx="0">
                  <c:v>Baseline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Tabelle1!$A$2</c:f>
              <c:strCache>
                <c:ptCount val="1"/>
                <c:pt idx="0">
                  <c:v>Total sample</c:v>
                </c:pt>
              </c:strCache>
            </c:strRef>
          </c:cat>
          <c:val>
            <c:numRef>
              <c:f>Tabelle1!$B$2</c:f>
              <c:numCache>
                <c:formatCode>General</c:formatCode>
                <c:ptCount val="1"/>
                <c:pt idx="0">
                  <c:v>64.2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CA7-4123-8626-E222CFF4BAC5}"/>
            </c:ext>
          </c:extLst>
        </c:ser>
        <c:ser>
          <c:idx val="1"/>
          <c:order val="1"/>
          <c:tx>
            <c:strRef>
              <c:f>Tabelle1!$C$1</c:f>
              <c:strCache>
                <c:ptCount val="1"/>
                <c:pt idx="0">
                  <c:v>Posttreatment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Tabelle1!$A$2</c:f>
              <c:strCache>
                <c:ptCount val="1"/>
                <c:pt idx="0">
                  <c:v>Total sample</c:v>
                </c:pt>
              </c:strCache>
            </c:strRef>
          </c:cat>
          <c:val>
            <c:numRef>
              <c:f>Tabelle1!$C$2</c:f>
              <c:numCache>
                <c:formatCode>General</c:formatCode>
                <c:ptCount val="1"/>
                <c:pt idx="0">
                  <c:v>60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0CA7-4123-8626-E222CFF4BAC5}"/>
            </c:ext>
          </c:extLst>
        </c:ser>
        <c:ser>
          <c:idx val="2"/>
          <c:order val="2"/>
          <c:tx>
            <c:strRef>
              <c:f>Tabelle1!$D$1</c:f>
              <c:strCache>
                <c:ptCount val="1"/>
                <c:pt idx="0">
                  <c:v>3-months-f-u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strRef>
              <c:f>Tabelle1!$A$2</c:f>
              <c:strCache>
                <c:ptCount val="1"/>
                <c:pt idx="0">
                  <c:v>Total sample</c:v>
                </c:pt>
              </c:strCache>
            </c:strRef>
          </c:cat>
          <c:val>
            <c:numRef>
              <c:f>Tabelle1!$D$2</c:f>
              <c:numCache>
                <c:formatCode>General</c:formatCode>
                <c:ptCount val="1"/>
                <c:pt idx="0">
                  <c:v>62.2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0CA7-4123-8626-E222CFF4BAC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347874848"/>
        <c:axId val="347881688"/>
      </c:barChart>
      <c:catAx>
        <c:axId val="34787484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de-DE"/>
          </a:p>
        </c:txPr>
        <c:crossAx val="347881688"/>
        <c:crosses val="autoZero"/>
        <c:auto val="1"/>
        <c:lblAlgn val="ctr"/>
        <c:lblOffset val="100"/>
        <c:noMultiLvlLbl val="0"/>
      </c:catAx>
      <c:valAx>
        <c:axId val="34788168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de-DE"/>
          </a:p>
        </c:txPr>
        <c:crossAx val="34787484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de-DE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de-DE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0.16731</cdr:x>
      <cdr:y>0.18645</cdr:y>
    </cdr:from>
    <cdr:to>
      <cdr:x>0.32148</cdr:x>
      <cdr:y>0.18645</cdr:y>
    </cdr:to>
    <cdr:cxnSp macro="">
      <cdr:nvCxnSpPr>
        <cdr:cNvPr id="3" name="Gerader Verbinder 2">
          <a:extLst xmlns:a="http://schemas.openxmlformats.org/drawingml/2006/main">
            <a:ext uri="{FF2B5EF4-FFF2-40B4-BE49-F238E27FC236}">
              <a16:creationId xmlns:a16="http://schemas.microsoft.com/office/drawing/2014/main" id="{8743DB29-33BB-5398-BD81-122F0765DCA9}"/>
            </a:ext>
          </a:extLst>
        </cdr:cNvPr>
        <cdr:cNvCxnSpPr/>
      </cdr:nvCxnSpPr>
      <cdr:spPr>
        <a:xfrm xmlns:a="http://schemas.openxmlformats.org/drawingml/2006/main">
          <a:off x="1484734" y="811287"/>
          <a:ext cx="1368152" cy="0"/>
        </a:xfrm>
        <a:prstGeom xmlns:a="http://schemas.openxmlformats.org/drawingml/2006/main" prst="line">
          <a:avLst/>
        </a:prstGeom>
      </cdr:spPr>
      <cdr:style>
        <a:lnRef xmlns:a="http://schemas.openxmlformats.org/drawingml/2006/main" idx="1">
          <a:schemeClr val="dk1"/>
        </a:lnRef>
        <a:fillRef xmlns:a="http://schemas.openxmlformats.org/drawingml/2006/main" idx="0">
          <a:schemeClr val="dk1"/>
        </a:fillRef>
        <a:effectRef xmlns:a="http://schemas.openxmlformats.org/drawingml/2006/main" idx="0">
          <a:schemeClr val="dk1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0.28091</cdr:x>
      <cdr:y>0.25264</cdr:y>
    </cdr:from>
    <cdr:to>
      <cdr:x>0.28091</cdr:x>
      <cdr:y>0.3887</cdr:y>
    </cdr:to>
    <cdr:cxnSp macro="">
      <cdr:nvCxnSpPr>
        <cdr:cNvPr id="4" name="Gerader Verbinder 3">
          <a:extLst xmlns:a="http://schemas.openxmlformats.org/drawingml/2006/main">
            <a:ext uri="{FF2B5EF4-FFF2-40B4-BE49-F238E27FC236}">
              <a16:creationId xmlns:a16="http://schemas.microsoft.com/office/drawing/2014/main" id="{D798B696-C8D0-6E39-980A-6499DD1E1948}"/>
            </a:ext>
          </a:extLst>
        </cdr:cNvPr>
        <cdr:cNvCxnSpPr/>
      </cdr:nvCxnSpPr>
      <cdr:spPr>
        <a:xfrm xmlns:a="http://schemas.openxmlformats.org/drawingml/2006/main" flipV="1">
          <a:off x="2492846" y="1099319"/>
          <a:ext cx="0" cy="592044"/>
        </a:xfrm>
        <a:prstGeom xmlns:a="http://schemas.openxmlformats.org/drawingml/2006/main" prst="line">
          <a:avLst/>
        </a:prstGeom>
      </cdr:spPr>
      <cdr:style>
        <a:lnRef xmlns:a="http://schemas.openxmlformats.org/drawingml/2006/main" idx="1">
          <a:schemeClr val="dk1"/>
        </a:lnRef>
        <a:fillRef xmlns:a="http://schemas.openxmlformats.org/drawingml/2006/main" idx="0">
          <a:schemeClr val="dk1"/>
        </a:fillRef>
        <a:effectRef xmlns:a="http://schemas.openxmlformats.org/drawingml/2006/main" idx="0">
          <a:schemeClr val="dk1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0.37828</cdr:x>
      <cdr:y>0.25264</cdr:y>
    </cdr:from>
    <cdr:to>
      <cdr:x>0.37828</cdr:x>
      <cdr:y>0.48432</cdr:y>
    </cdr:to>
    <cdr:cxnSp macro="">
      <cdr:nvCxnSpPr>
        <cdr:cNvPr id="6" name="Gerader Verbinder 5">
          <a:extLst xmlns:a="http://schemas.openxmlformats.org/drawingml/2006/main">
            <a:ext uri="{FF2B5EF4-FFF2-40B4-BE49-F238E27FC236}">
              <a16:creationId xmlns:a16="http://schemas.microsoft.com/office/drawing/2014/main" id="{C9BDA8DE-08B3-3A03-2188-D435C42062A8}"/>
            </a:ext>
          </a:extLst>
        </cdr:cNvPr>
        <cdr:cNvCxnSpPr/>
      </cdr:nvCxnSpPr>
      <cdr:spPr>
        <a:xfrm xmlns:a="http://schemas.openxmlformats.org/drawingml/2006/main" flipV="1">
          <a:off x="3356942" y="1099319"/>
          <a:ext cx="0" cy="1008112"/>
        </a:xfrm>
        <a:prstGeom xmlns:a="http://schemas.openxmlformats.org/drawingml/2006/main" prst="line">
          <a:avLst/>
        </a:prstGeom>
      </cdr:spPr>
      <cdr:style>
        <a:lnRef xmlns:a="http://schemas.openxmlformats.org/drawingml/2006/main" idx="1">
          <a:schemeClr val="dk1"/>
        </a:lnRef>
        <a:fillRef xmlns:a="http://schemas.openxmlformats.org/drawingml/2006/main" idx="0">
          <a:schemeClr val="dk1"/>
        </a:fillRef>
        <a:effectRef xmlns:a="http://schemas.openxmlformats.org/drawingml/2006/main" idx="0">
          <a:schemeClr val="dk1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0.28091</cdr:x>
      <cdr:y>0.25264</cdr:y>
    </cdr:from>
    <cdr:to>
      <cdr:x>0.37828</cdr:x>
      <cdr:y>0.25264</cdr:y>
    </cdr:to>
    <cdr:cxnSp macro="">
      <cdr:nvCxnSpPr>
        <cdr:cNvPr id="11" name="Gerader Verbinder 10">
          <a:extLst xmlns:a="http://schemas.openxmlformats.org/drawingml/2006/main">
            <a:ext uri="{FF2B5EF4-FFF2-40B4-BE49-F238E27FC236}">
              <a16:creationId xmlns:a16="http://schemas.microsoft.com/office/drawing/2014/main" id="{8A439EEF-12FB-401E-0A3F-550DAAA7AE46}"/>
            </a:ext>
          </a:extLst>
        </cdr:cNvPr>
        <cdr:cNvCxnSpPr/>
      </cdr:nvCxnSpPr>
      <cdr:spPr>
        <a:xfrm xmlns:a="http://schemas.openxmlformats.org/drawingml/2006/main">
          <a:off x="2492846" y="1099319"/>
          <a:ext cx="864096" cy="0"/>
        </a:xfrm>
        <a:prstGeom xmlns:a="http://schemas.openxmlformats.org/drawingml/2006/main" prst="line">
          <a:avLst/>
        </a:prstGeom>
      </cdr:spPr>
      <cdr:style>
        <a:lnRef xmlns:a="http://schemas.openxmlformats.org/drawingml/2006/main" idx="1">
          <a:schemeClr val="dk1"/>
        </a:lnRef>
        <a:fillRef xmlns:a="http://schemas.openxmlformats.org/drawingml/2006/main" idx="0">
          <a:schemeClr val="dk1"/>
        </a:fillRef>
        <a:effectRef xmlns:a="http://schemas.openxmlformats.org/drawingml/2006/main" idx="0">
          <a:schemeClr val="dk1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0.32148</cdr:x>
      <cdr:y>0.18645</cdr:y>
    </cdr:from>
    <cdr:to>
      <cdr:x>0.32148</cdr:x>
      <cdr:y>0.25448</cdr:y>
    </cdr:to>
    <cdr:cxnSp macro="">
      <cdr:nvCxnSpPr>
        <cdr:cNvPr id="13" name="Gerader Verbinder 12">
          <a:extLst xmlns:a="http://schemas.openxmlformats.org/drawingml/2006/main">
            <a:ext uri="{FF2B5EF4-FFF2-40B4-BE49-F238E27FC236}">
              <a16:creationId xmlns:a16="http://schemas.microsoft.com/office/drawing/2014/main" id="{2C3BA3F1-41F1-C103-FE67-73AFFC8F9E3E}"/>
            </a:ext>
          </a:extLst>
        </cdr:cNvPr>
        <cdr:cNvCxnSpPr/>
      </cdr:nvCxnSpPr>
      <cdr:spPr>
        <a:xfrm xmlns:a="http://schemas.openxmlformats.org/drawingml/2006/main" flipV="1">
          <a:off x="2852886" y="811287"/>
          <a:ext cx="0" cy="296022"/>
        </a:xfrm>
        <a:prstGeom xmlns:a="http://schemas.openxmlformats.org/drawingml/2006/main" prst="line">
          <a:avLst/>
        </a:prstGeom>
      </cdr:spPr>
      <cdr:style>
        <a:lnRef xmlns:a="http://schemas.openxmlformats.org/drawingml/2006/main" idx="1">
          <a:schemeClr val="dk1"/>
        </a:lnRef>
        <a:fillRef xmlns:a="http://schemas.openxmlformats.org/drawingml/2006/main" idx="0">
          <a:schemeClr val="dk1"/>
        </a:fillRef>
        <a:effectRef xmlns:a="http://schemas.openxmlformats.org/drawingml/2006/main" idx="0">
          <a:schemeClr val="dk1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0.22411</cdr:x>
      <cdr:y>0.1368</cdr:y>
    </cdr:from>
    <cdr:to>
      <cdr:x>0.32715</cdr:x>
      <cdr:y>0.34694</cdr:y>
    </cdr:to>
    <cdr:sp macro="" textlink="">
      <cdr:nvSpPr>
        <cdr:cNvPr id="15" name="Textfeld 14">
          <a:extLst xmlns:a="http://schemas.openxmlformats.org/drawingml/2006/main">
            <a:ext uri="{FF2B5EF4-FFF2-40B4-BE49-F238E27FC236}">
              <a16:creationId xmlns:a16="http://schemas.microsoft.com/office/drawing/2014/main" id="{DCC6AF03-8749-158F-C471-0BF4FC7F15EF}"/>
            </a:ext>
          </a:extLst>
        </cdr:cNvPr>
        <cdr:cNvSpPr txBox="1"/>
      </cdr:nvSpPr>
      <cdr:spPr>
        <a:xfrm xmlns:a="http://schemas.openxmlformats.org/drawingml/2006/main">
          <a:off x="1988790" y="595263"/>
          <a:ext cx="914400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de-DE" sz="1100" dirty="0"/>
            <a:t>***</a:t>
          </a:r>
        </a:p>
      </cdr:txBody>
    </cdr:sp>
  </cdr:relSizeAnchor>
  <cdr:relSizeAnchor xmlns:cdr="http://schemas.openxmlformats.org/drawingml/2006/chartDrawing">
    <cdr:from>
      <cdr:x>0.33204</cdr:x>
      <cdr:y>0.19184</cdr:y>
    </cdr:from>
    <cdr:to>
      <cdr:x>0.43508</cdr:x>
      <cdr:y>0.40198</cdr:y>
    </cdr:to>
    <cdr:sp macro="" textlink="">
      <cdr:nvSpPr>
        <cdr:cNvPr id="16" name="Textfeld 15">
          <a:extLst xmlns:a="http://schemas.openxmlformats.org/drawingml/2006/main">
            <a:ext uri="{FF2B5EF4-FFF2-40B4-BE49-F238E27FC236}">
              <a16:creationId xmlns:a16="http://schemas.microsoft.com/office/drawing/2014/main" id="{E9752138-069E-078B-4A81-3B351D0C0355}"/>
            </a:ext>
          </a:extLst>
        </cdr:cNvPr>
        <cdr:cNvSpPr txBox="1"/>
      </cdr:nvSpPr>
      <cdr:spPr>
        <a:xfrm xmlns:a="http://schemas.openxmlformats.org/drawingml/2006/main">
          <a:off x="2946561" y="834759"/>
          <a:ext cx="914400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de-DE" sz="1100" dirty="0" err="1"/>
            <a:t>n.s</a:t>
          </a:r>
          <a:r>
            <a:rPr lang="de-DE" sz="1100" dirty="0"/>
            <a:t>.</a:t>
          </a:r>
        </a:p>
      </cdr:txBody>
    </cdr:sp>
  </cdr:relSizeAnchor>
  <cdr:relSizeAnchor xmlns:cdr="http://schemas.openxmlformats.org/drawingml/2006/chartDrawing">
    <cdr:from>
      <cdr:x>0.63794</cdr:x>
      <cdr:y>0.53396</cdr:y>
    </cdr:from>
    <cdr:to>
      <cdr:x>0.63794</cdr:x>
      <cdr:y>0.69945</cdr:y>
    </cdr:to>
    <cdr:cxnSp macro="">
      <cdr:nvCxnSpPr>
        <cdr:cNvPr id="18" name="Gerader Verbinder 17">
          <a:extLst xmlns:a="http://schemas.openxmlformats.org/drawingml/2006/main">
            <a:ext uri="{FF2B5EF4-FFF2-40B4-BE49-F238E27FC236}">
              <a16:creationId xmlns:a16="http://schemas.microsoft.com/office/drawing/2014/main" id="{25F12D2D-91CA-B9E8-830E-711690AB4BD7}"/>
            </a:ext>
          </a:extLst>
        </cdr:cNvPr>
        <cdr:cNvCxnSpPr/>
      </cdr:nvCxnSpPr>
      <cdr:spPr>
        <a:xfrm xmlns:a="http://schemas.openxmlformats.org/drawingml/2006/main" flipV="1">
          <a:off x="5661198" y="2323455"/>
          <a:ext cx="0" cy="720080"/>
        </a:xfrm>
        <a:prstGeom xmlns:a="http://schemas.openxmlformats.org/drawingml/2006/main" prst="line">
          <a:avLst/>
        </a:prstGeom>
      </cdr:spPr>
      <cdr:style>
        <a:lnRef xmlns:a="http://schemas.openxmlformats.org/drawingml/2006/main" idx="1">
          <a:schemeClr val="dk1"/>
        </a:lnRef>
        <a:fillRef xmlns:a="http://schemas.openxmlformats.org/drawingml/2006/main" idx="0">
          <a:schemeClr val="dk1"/>
        </a:fillRef>
        <a:effectRef xmlns:a="http://schemas.openxmlformats.org/drawingml/2006/main" idx="0">
          <a:schemeClr val="dk1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0.74343</cdr:x>
      <cdr:y>0.60016</cdr:y>
    </cdr:from>
    <cdr:to>
      <cdr:x>0.74343</cdr:x>
      <cdr:y>0.73255</cdr:y>
    </cdr:to>
    <cdr:cxnSp macro="">
      <cdr:nvCxnSpPr>
        <cdr:cNvPr id="19" name="Gerader Verbinder 18">
          <a:extLst xmlns:a="http://schemas.openxmlformats.org/drawingml/2006/main">
            <a:ext uri="{FF2B5EF4-FFF2-40B4-BE49-F238E27FC236}">
              <a16:creationId xmlns:a16="http://schemas.microsoft.com/office/drawing/2014/main" id="{93D11E11-5D4D-67D4-FE6B-A3D14D9C0045}"/>
            </a:ext>
          </a:extLst>
        </cdr:cNvPr>
        <cdr:cNvCxnSpPr/>
      </cdr:nvCxnSpPr>
      <cdr:spPr>
        <a:xfrm xmlns:a="http://schemas.openxmlformats.org/drawingml/2006/main" flipV="1">
          <a:off x="6597302" y="2611487"/>
          <a:ext cx="0" cy="576064"/>
        </a:xfrm>
        <a:prstGeom xmlns:a="http://schemas.openxmlformats.org/drawingml/2006/main" prst="line">
          <a:avLst/>
        </a:prstGeom>
      </cdr:spPr>
      <cdr:style>
        <a:lnRef xmlns:a="http://schemas.openxmlformats.org/drawingml/2006/main" idx="1">
          <a:schemeClr val="dk1"/>
        </a:lnRef>
        <a:fillRef xmlns:a="http://schemas.openxmlformats.org/drawingml/2006/main" idx="0">
          <a:schemeClr val="dk1"/>
        </a:fillRef>
        <a:effectRef xmlns:a="http://schemas.openxmlformats.org/drawingml/2006/main" idx="0">
          <a:schemeClr val="dk1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0.84892</cdr:x>
      <cdr:y>0.60016</cdr:y>
    </cdr:from>
    <cdr:to>
      <cdr:x>0.84892</cdr:x>
      <cdr:y>0.74909</cdr:y>
    </cdr:to>
    <cdr:cxnSp macro="">
      <cdr:nvCxnSpPr>
        <cdr:cNvPr id="20" name="Gerader Verbinder 19">
          <a:extLst xmlns:a="http://schemas.openxmlformats.org/drawingml/2006/main">
            <a:ext uri="{FF2B5EF4-FFF2-40B4-BE49-F238E27FC236}">
              <a16:creationId xmlns:a16="http://schemas.microsoft.com/office/drawing/2014/main" id="{35B26335-05E2-A01F-DBA0-8BC4131CE2F3}"/>
            </a:ext>
          </a:extLst>
        </cdr:cNvPr>
        <cdr:cNvCxnSpPr/>
      </cdr:nvCxnSpPr>
      <cdr:spPr>
        <a:xfrm xmlns:a="http://schemas.openxmlformats.org/drawingml/2006/main" flipV="1">
          <a:off x="7533406" y="2611487"/>
          <a:ext cx="0" cy="648072"/>
        </a:xfrm>
        <a:prstGeom xmlns:a="http://schemas.openxmlformats.org/drawingml/2006/main" prst="line">
          <a:avLst/>
        </a:prstGeom>
      </cdr:spPr>
      <cdr:style>
        <a:lnRef xmlns:a="http://schemas.openxmlformats.org/drawingml/2006/main" idx="1">
          <a:schemeClr val="dk1"/>
        </a:lnRef>
        <a:fillRef xmlns:a="http://schemas.openxmlformats.org/drawingml/2006/main" idx="0">
          <a:schemeClr val="dk1"/>
        </a:fillRef>
        <a:effectRef xmlns:a="http://schemas.openxmlformats.org/drawingml/2006/main" idx="0">
          <a:schemeClr val="dk1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0.74343</cdr:x>
      <cdr:y>0.60016</cdr:y>
    </cdr:from>
    <cdr:to>
      <cdr:x>0.84892</cdr:x>
      <cdr:y>0.60016</cdr:y>
    </cdr:to>
    <cdr:cxnSp macro="">
      <cdr:nvCxnSpPr>
        <cdr:cNvPr id="23" name="Gerader Verbinder 22">
          <a:extLst xmlns:a="http://schemas.openxmlformats.org/drawingml/2006/main">
            <a:ext uri="{FF2B5EF4-FFF2-40B4-BE49-F238E27FC236}">
              <a16:creationId xmlns:a16="http://schemas.microsoft.com/office/drawing/2014/main" id="{AC2BD12F-756D-8DA8-BCFA-BEA1B8EBA888}"/>
            </a:ext>
          </a:extLst>
        </cdr:cNvPr>
        <cdr:cNvCxnSpPr/>
      </cdr:nvCxnSpPr>
      <cdr:spPr>
        <a:xfrm xmlns:a="http://schemas.openxmlformats.org/drawingml/2006/main">
          <a:off x="6597302" y="2611487"/>
          <a:ext cx="936104" cy="0"/>
        </a:xfrm>
        <a:prstGeom xmlns:a="http://schemas.openxmlformats.org/drawingml/2006/main" prst="line">
          <a:avLst/>
        </a:prstGeom>
      </cdr:spPr>
      <cdr:style>
        <a:lnRef xmlns:a="http://schemas.openxmlformats.org/drawingml/2006/main" idx="1">
          <a:schemeClr val="dk1"/>
        </a:lnRef>
        <a:fillRef xmlns:a="http://schemas.openxmlformats.org/drawingml/2006/main" idx="0">
          <a:schemeClr val="dk1"/>
        </a:fillRef>
        <a:effectRef xmlns:a="http://schemas.openxmlformats.org/drawingml/2006/main" idx="0">
          <a:schemeClr val="dk1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0.67852</cdr:x>
      <cdr:y>0.48432</cdr:y>
    </cdr:from>
    <cdr:to>
      <cdr:x>0.78156</cdr:x>
      <cdr:y>0.69446</cdr:y>
    </cdr:to>
    <cdr:sp macro="" textlink="">
      <cdr:nvSpPr>
        <cdr:cNvPr id="25" name="Textfeld 1">
          <a:extLst xmlns:a="http://schemas.openxmlformats.org/drawingml/2006/main">
            <a:ext uri="{FF2B5EF4-FFF2-40B4-BE49-F238E27FC236}">
              <a16:creationId xmlns:a16="http://schemas.microsoft.com/office/drawing/2014/main" id="{6F3DF3BE-4C9E-CA79-454E-191ACFA8485A}"/>
            </a:ext>
          </a:extLst>
        </cdr:cNvPr>
        <cdr:cNvSpPr txBox="1"/>
      </cdr:nvSpPr>
      <cdr:spPr>
        <a:xfrm xmlns:a="http://schemas.openxmlformats.org/drawingml/2006/main">
          <a:off x="6021238" y="2107431"/>
          <a:ext cx="914400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de-DE" sz="1100" dirty="0"/>
            <a:t>***</a:t>
          </a:r>
        </a:p>
      </cdr:txBody>
    </cdr:sp>
  </cdr:relSizeAnchor>
  <cdr:relSizeAnchor xmlns:cdr="http://schemas.openxmlformats.org/drawingml/2006/chartDrawing">
    <cdr:from>
      <cdr:x>0.79212</cdr:x>
      <cdr:y>0.54229</cdr:y>
    </cdr:from>
    <cdr:to>
      <cdr:x>0.89516</cdr:x>
      <cdr:y>0.75243</cdr:y>
    </cdr:to>
    <cdr:sp macro="" textlink="">
      <cdr:nvSpPr>
        <cdr:cNvPr id="26" name="Textfeld 1">
          <a:extLst xmlns:a="http://schemas.openxmlformats.org/drawingml/2006/main">
            <a:ext uri="{FF2B5EF4-FFF2-40B4-BE49-F238E27FC236}">
              <a16:creationId xmlns:a16="http://schemas.microsoft.com/office/drawing/2014/main" id="{FB106279-5A82-CD6B-40A9-85FBF5CBD6B1}"/>
            </a:ext>
          </a:extLst>
        </cdr:cNvPr>
        <cdr:cNvSpPr txBox="1"/>
      </cdr:nvSpPr>
      <cdr:spPr>
        <a:xfrm xmlns:a="http://schemas.openxmlformats.org/drawingml/2006/main">
          <a:off x="7029350" y="2359685"/>
          <a:ext cx="914400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de-DE" sz="1100" dirty="0" err="1"/>
            <a:t>n.s</a:t>
          </a:r>
          <a:r>
            <a:rPr lang="de-DE" sz="1100" dirty="0"/>
            <a:t>.</a:t>
          </a:r>
        </a:p>
      </cdr:txBody>
    </cdr:sp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>
            <a:extLst>
              <a:ext uri="{FF2B5EF4-FFF2-40B4-BE49-F238E27FC236}">
                <a16:creationId xmlns:a16="http://schemas.microsoft.com/office/drawing/2014/main" id="{A59215D2-7528-4FA9-8A95-515021846ACD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-1588" y="0"/>
            <a:ext cx="2930526" cy="463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9050" tIns="0" rIns="19050" bIns="0" numCol="1" anchor="t" anchorCtr="0" compatLnSpc="1">
            <a:prstTxWarp prst="textNoShape">
              <a:avLst/>
            </a:prstTxWarp>
          </a:bodyPr>
          <a:lstStyle>
            <a:lvl1pPr algn="l" defTabSz="889000">
              <a:defRPr sz="1000" i="1">
                <a:solidFill>
                  <a:schemeClr val="tx1"/>
                </a:solidFill>
              </a:defRPr>
            </a:lvl1pPr>
          </a:lstStyle>
          <a:p>
            <a:endParaRPr lang="en-US" altLang="nl-NL"/>
          </a:p>
        </p:txBody>
      </p:sp>
      <p:sp>
        <p:nvSpPr>
          <p:cNvPr id="2051" name="Rectangle 3">
            <a:extLst>
              <a:ext uri="{FF2B5EF4-FFF2-40B4-BE49-F238E27FC236}">
                <a16:creationId xmlns:a16="http://schemas.microsoft.com/office/drawing/2014/main" id="{F1A95F6C-2571-4098-A9A9-804E1F68A0FC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3830638" y="0"/>
            <a:ext cx="2930525" cy="463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9050" tIns="0" rIns="19050" bIns="0" numCol="1" anchor="t" anchorCtr="0" compatLnSpc="1">
            <a:prstTxWarp prst="textNoShape">
              <a:avLst/>
            </a:prstTxWarp>
          </a:bodyPr>
          <a:lstStyle>
            <a:lvl1pPr algn="r" defTabSz="889000">
              <a:defRPr sz="1000" i="1">
                <a:solidFill>
                  <a:schemeClr val="tx1"/>
                </a:solidFill>
              </a:defRPr>
            </a:lvl1pPr>
          </a:lstStyle>
          <a:p>
            <a:endParaRPr lang="en-US" altLang="nl-NL"/>
          </a:p>
        </p:txBody>
      </p:sp>
      <p:sp>
        <p:nvSpPr>
          <p:cNvPr id="2052" name="Rectangle 4">
            <a:extLst>
              <a:ext uri="{FF2B5EF4-FFF2-40B4-BE49-F238E27FC236}">
                <a16:creationId xmlns:a16="http://schemas.microsoft.com/office/drawing/2014/main" id="{CFE31C81-1469-499C-A5BC-C015F2FB5C68}"/>
              </a:ext>
            </a:extLst>
          </p:cNvPr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773113" y="706438"/>
            <a:ext cx="5213350" cy="3470275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2053" name="Rectangle 5">
            <a:extLst>
              <a:ext uri="{FF2B5EF4-FFF2-40B4-BE49-F238E27FC236}">
                <a16:creationId xmlns:a16="http://schemas.microsoft.com/office/drawing/2014/main" id="{8A342EDF-ACC2-4EA2-B4CF-26C427BB2510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00113" y="4416425"/>
            <a:ext cx="4959350" cy="41830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488" tIns="46038" rIns="90488" bIns="4603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nl-NL"/>
              <a:t>Klicken Sie, um die Formate des Vorlagentextes zu bearbeiten</a:t>
            </a:r>
          </a:p>
          <a:p>
            <a:pPr lvl="1"/>
            <a:r>
              <a:rPr lang="en-US" altLang="nl-NL"/>
              <a:t>Zweite Ebene</a:t>
            </a:r>
          </a:p>
          <a:p>
            <a:pPr lvl="2"/>
            <a:r>
              <a:rPr lang="en-US" altLang="nl-NL"/>
              <a:t>Dritte Ebene</a:t>
            </a:r>
          </a:p>
          <a:p>
            <a:pPr lvl="3"/>
            <a:r>
              <a:rPr lang="en-US" altLang="nl-NL"/>
              <a:t>Vierte Ebene</a:t>
            </a:r>
          </a:p>
          <a:p>
            <a:pPr lvl="4"/>
            <a:r>
              <a:rPr lang="en-US" altLang="nl-NL"/>
              <a:t>Fünfte Ebene</a:t>
            </a:r>
          </a:p>
        </p:txBody>
      </p:sp>
      <p:sp>
        <p:nvSpPr>
          <p:cNvPr id="2054" name="Rectangle 6">
            <a:extLst>
              <a:ext uri="{FF2B5EF4-FFF2-40B4-BE49-F238E27FC236}">
                <a16:creationId xmlns:a16="http://schemas.microsoft.com/office/drawing/2014/main" id="{BFDDD2EE-6FC9-4CC4-B36D-6DF174479858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-1588" y="8832850"/>
            <a:ext cx="2930526" cy="463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9050" tIns="0" rIns="19050" bIns="0" numCol="1" anchor="b" anchorCtr="0" compatLnSpc="1">
            <a:prstTxWarp prst="textNoShape">
              <a:avLst/>
            </a:prstTxWarp>
          </a:bodyPr>
          <a:lstStyle>
            <a:lvl1pPr algn="l" defTabSz="889000">
              <a:defRPr sz="1000" i="1">
                <a:solidFill>
                  <a:schemeClr val="tx1"/>
                </a:solidFill>
              </a:defRPr>
            </a:lvl1pPr>
          </a:lstStyle>
          <a:p>
            <a:endParaRPr lang="en-US" altLang="nl-NL"/>
          </a:p>
        </p:txBody>
      </p:sp>
      <p:sp>
        <p:nvSpPr>
          <p:cNvPr id="2055" name="Rectangle 7">
            <a:extLst>
              <a:ext uri="{FF2B5EF4-FFF2-40B4-BE49-F238E27FC236}">
                <a16:creationId xmlns:a16="http://schemas.microsoft.com/office/drawing/2014/main" id="{8A4A731E-C3C8-4849-9444-6B121B3BB3CA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30638" y="8832850"/>
            <a:ext cx="2930525" cy="463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9050" tIns="0" rIns="19050" bIns="0" numCol="1" anchor="b" anchorCtr="0" compatLnSpc="1">
            <a:prstTxWarp prst="textNoShape">
              <a:avLst/>
            </a:prstTxWarp>
          </a:bodyPr>
          <a:lstStyle>
            <a:lvl1pPr algn="r" defTabSz="889000">
              <a:defRPr sz="1000" i="1">
                <a:solidFill>
                  <a:schemeClr val="tx1"/>
                </a:solidFill>
              </a:defRPr>
            </a:lvl1pPr>
          </a:lstStyle>
          <a:p>
            <a:fld id="{88E8ED9F-BFD5-418A-9404-B3A64E1565EA}" type="slidenum">
              <a:rPr lang="en-US" altLang="nl-NL"/>
              <a:pPr/>
              <a:t>‹Nr.›</a:t>
            </a:fld>
            <a:endParaRPr lang="en-US" altLang="nl-N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defTabSz="8890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1pPr>
    <a:lvl2pPr marL="450850" algn="l" defTabSz="8890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2pPr>
    <a:lvl3pPr marL="901700" algn="l" defTabSz="8890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3pPr>
    <a:lvl4pPr marL="1352550" algn="l" defTabSz="8890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4pPr>
    <a:lvl5pPr marL="1803400" algn="l" defTabSz="8890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279F3B5C-4D99-48DE-A16B-4C065BF22CEE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C48B42E-FE02-4264-A97D-F546865C4BBB}" type="slidenum">
              <a:rPr lang="en-US" altLang="nl-NL"/>
              <a:pPr/>
              <a:t>1</a:t>
            </a:fld>
            <a:endParaRPr lang="en-US" altLang="nl-NL"/>
          </a:p>
        </p:txBody>
      </p:sp>
      <p:sp>
        <p:nvSpPr>
          <p:cNvPr id="5122" name="Rectangle 2">
            <a:extLst>
              <a:ext uri="{FF2B5EF4-FFF2-40B4-BE49-F238E27FC236}">
                <a16:creationId xmlns:a16="http://schemas.microsoft.com/office/drawing/2014/main" id="{DA29FCAF-EF55-48B7-B4CD-3BCA2AB6233E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776288" y="706438"/>
            <a:ext cx="5207000" cy="3470275"/>
          </a:xfrm>
          <a:ln cap="flat"/>
        </p:spPr>
      </p:sp>
      <p:sp>
        <p:nvSpPr>
          <p:cNvPr id="5123" name="Rectangle 3">
            <a:extLst>
              <a:ext uri="{FF2B5EF4-FFF2-40B4-BE49-F238E27FC236}">
                <a16:creationId xmlns:a16="http://schemas.microsoft.com/office/drawing/2014/main" id="{F37EFAB9-9166-4344-8EC0-D5E51117818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ln/>
        </p:spPr>
        <p:txBody>
          <a:bodyPr/>
          <a:lstStyle/>
          <a:p>
            <a:endParaRPr lang="de-DE" altLang="nl-NL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Folienbildplatzhalter 1">
            <a:extLst>
              <a:ext uri="{FF2B5EF4-FFF2-40B4-BE49-F238E27FC236}">
                <a16:creationId xmlns:a16="http://schemas.microsoft.com/office/drawing/2014/main" id="{4EB1FD7A-3E1F-426A-B6FD-990FAF38ED9C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776288" y="706438"/>
            <a:ext cx="5207000" cy="3470275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9155" name="Notizenplatzhalter 2">
            <a:extLst>
              <a:ext uri="{FF2B5EF4-FFF2-40B4-BE49-F238E27FC236}">
                <a16:creationId xmlns:a16="http://schemas.microsoft.com/office/drawing/2014/main" id="{950E3DFA-6BC1-4466-9049-C299770D6956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de-DE" altLang="de-DE"/>
              <a:t>Was gibt es – wie gut ist es? </a:t>
            </a:r>
          </a:p>
        </p:txBody>
      </p:sp>
      <p:sp>
        <p:nvSpPr>
          <p:cNvPr id="49156" name="Foliennummernplatzhalter 3">
            <a:extLst>
              <a:ext uri="{FF2B5EF4-FFF2-40B4-BE49-F238E27FC236}">
                <a16:creationId xmlns:a16="http://schemas.microsoft.com/office/drawing/2014/main" id="{D0791352-9AC0-4FE2-8DB4-8301F65891B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69938" indent="-295275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84275" indent="-236538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57350" indent="-236538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132013" indent="-236538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89213" indent="-2365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3046413" indent="-2365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503613" indent="-2365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960813" indent="-2365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FE2FA2AE-4AD1-401C-8DD6-BD97C05362F2}" type="slidenum">
              <a:rPr lang="de-DE" altLang="de-DE" smtClean="0">
                <a:latin typeface="Calibri" panose="020F0502020204030204" pitchFamily="34" charset="0"/>
              </a:rPr>
              <a:pPr/>
              <a:t>4</a:t>
            </a:fld>
            <a:endParaRPr lang="de-DE" altLang="de-DE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Folienbildplatzhalter 1">
            <a:extLst>
              <a:ext uri="{FF2B5EF4-FFF2-40B4-BE49-F238E27FC236}">
                <a16:creationId xmlns:a16="http://schemas.microsoft.com/office/drawing/2014/main" id="{4EB1FD7A-3E1F-426A-B6FD-990FAF38ED9C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776288" y="706438"/>
            <a:ext cx="5207000" cy="3470275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9155" name="Notizenplatzhalter 2">
            <a:extLst>
              <a:ext uri="{FF2B5EF4-FFF2-40B4-BE49-F238E27FC236}">
                <a16:creationId xmlns:a16="http://schemas.microsoft.com/office/drawing/2014/main" id="{950E3DFA-6BC1-4466-9049-C299770D6956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de-DE" altLang="de-DE"/>
              <a:t>Was gibt es – wie gut ist es? </a:t>
            </a:r>
          </a:p>
        </p:txBody>
      </p:sp>
      <p:sp>
        <p:nvSpPr>
          <p:cNvPr id="49156" name="Foliennummernplatzhalter 3">
            <a:extLst>
              <a:ext uri="{FF2B5EF4-FFF2-40B4-BE49-F238E27FC236}">
                <a16:creationId xmlns:a16="http://schemas.microsoft.com/office/drawing/2014/main" id="{D0791352-9AC0-4FE2-8DB4-8301F65891B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69938" indent="-295275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84275" indent="-236538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57350" indent="-236538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132013" indent="-236538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89213" indent="-2365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3046413" indent="-2365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503613" indent="-2365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960813" indent="-2365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FE2FA2AE-4AD1-401C-8DD6-BD97C05362F2}" type="slidenum">
              <a:rPr lang="de-DE" altLang="de-DE" smtClean="0">
                <a:latin typeface="Calibri" panose="020F0502020204030204" pitchFamily="34" charset="0"/>
              </a:rPr>
              <a:pPr/>
              <a:t>11</a:t>
            </a:fld>
            <a:endParaRPr lang="de-DE" altLang="de-DE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5172173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71525" y="1122363"/>
            <a:ext cx="874395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85875" y="3602038"/>
            <a:ext cx="771525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47EB6A-D1CA-44B8-9A66-D805045C1F0D}" type="slidenum">
              <a:rPr lang="en-US" altLang="nl-NL" smtClean="0"/>
              <a:pPr/>
              <a:t>‹Nr.›</a:t>
            </a:fld>
            <a:endParaRPr lang="en-US" altLang="nl-NL"/>
          </a:p>
        </p:txBody>
      </p:sp>
    </p:spTree>
    <p:extLst>
      <p:ext uri="{BB962C8B-B14F-4D97-AF65-F5344CB8AC3E}">
        <p14:creationId xmlns:p14="http://schemas.microsoft.com/office/powerpoint/2010/main" val="10587380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8CA825-4FD9-43A6-9817-85F2170D019D}" type="slidenum">
              <a:rPr lang="en-US" altLang="nl-NL" smtClean="0"/>
              <a:pPr/>
              <a:t>‹Nr.›</a:t>
            </a:fld>
            <a:endParaRPr lang="en-US" altLang="nl-NL"/>
          </a:p>
        </p:txBody>
      </p:sp>
    </p:spTree>
    <p:extLst>
      <p:ext uri="{BB962C8B-B14F-4D97-AF65-F5344CB8AC3E}">
        <p14:creationId xmlns:p14="http://schemas.microsoft.com/office/powerpoint/2010/main" val="24833682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361635" y="365125"/>
            <a:ext cx="2218134" cy="5811838"/>
          </a:xfrm>
        </p:spPr>
        <p:txBody>
          <a:bodyPr vert="eaVert"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07232" y="365125"/>
            <a:ext cx="6525816" cy="5811838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BDD8A5-5CE9-454D-86F4-C63443B5E90C}" type="slidenum">
              <a:rPr lang="en-US" altLang="nl-NL" smtClean="0"/>
              <a:pPr/>
              <a:t>‹Nr.›</a:t>
            </a:fld>
            <a:endParaRPr lang="en-US" altLang="nl-NL"/>
          </a:p>
        </p:txBody>
      </p:sp>
    </p:spTree>
    <p:extLst>
      <p:ext uri="{BB962C8B-B14F-4D97-AF65-F5344CB8AC3E}">
        <p14:creationId xmlns:p14="http://schemas.microsoft.com/office/powerpoint/2010/main" val="22920644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CE778D-C1B5-4E25-AC18-46A23C182594}" type="slidenum">
              <a:rPr lang="en-US" altLang="nl-NL" smtClean="0"/>
              <a:pPr/>
              <a:t>‹Nr.›</a:t>
            </a:fld>
            <a:endParaRPr lang="en-US" altLang="nl-NL"/>
          </a:p>
        </p:txBody>
      </p:sp>
    </p:spTree>
    <p:extLst>
      <p:ext uri="{BB962C8B-B14F-4D97-AF65-F5344CB8AC3E}">
        <p14:creationId xmlns:p14="http://schemas.microsoft.com/office/powerpoint/2010/main" val="8819307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1874" y="1709740"/>
            <a:ext cx="8872538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01874" y="4589465"/>
            <a:ext cx="8872538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AEB159-CF43-4850-B02C-0711B3C7D04E}" type="slidenum">
              <a:rPr lang="en-US" altLang="nl-NL" smtClean="0"/>
              <a:pPr/>
              <a:t>‹Nr.›</a:t>
            </a:fld>
            <a:endParaRPr lang="en-US" altLang="nl-NL"/>
          </a:p>
        </p:txBody>
      </p:sp>
    </p:spTree>
    <p:extLst>
      <p:ext uri="{BB962C8B-B14F-4D97-AF65-F5344CB8AC3E}">
        <p14:creationId xmlns:p14="http://schemas.microsoft.com/office/powerpoint/2010/main" val="5264234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07231" y="1825625"/>
            <a:ext cx="4371975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207794" y="1825625"/>
            <a:ext cx="4371975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9764C7-B9E6-4DAB-BB70-33131C824D86}" type="slidenum">
              <a:rPr lang="en-US" altLang="nl-NL" smtClean="0"/>
              <a:pPr/>
              <a:t>‹Nr.›</a:t>
            </a:fld>
            <a:endParaRPr lang="en-US" altLang="nl-NL"/>
          </a:p>
        </p:txBody>
      </p:sp>
    </p:spTree>
    <p:extLst>
      <p:ext uri="{BB962C8B-B14F-4D97-AF65-F5344CB8AC3E}">
        <p14:creationId xmlns:p14="http://schemas.microsoft.com/office/powerpoint/2010/main" val="17551602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571" y="365127"/>
            <a:ext cx="8872538" cy="1325563"/>
          </a:xfrm>
        </p:spPr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08572" y="1681163"/>
            <a:ext cx="4351883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08572" y="2505075"/>
            <a:ext cx="4351883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207794" y="1681163"/>
            <a:ext cx="4373315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207794" y="2505075"/>
            <a:ext cx="4373315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nl-N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nl-N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9B06C5-53E3-410A-9334-5F7A387FE648}" type="slidenum">
              <a:rPr lang="en-US" altLang="nl-NL" smtClean="0"/>
              <a:pPr/>
              <a:t>‹Nr.›</a:t>
            </a:fld>
            <a:endParaRPr lang="en-US" altLang="nl-NL"/>
          </a:p>
        </p:txBody>
      </p:sp>
    </p:spTree>
    <p:extLst>
      <p:ext uri="{BB962C8B-B14F-4D97-AF65-F5344CB8AC3E}">
        <p14:creationId xmlns:p14="http://schemas.microsoft.com/office/powerpoint/2010/main" val="35115486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nl-N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nl-N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FABB05-4E39-44FA-9DF8-203FE4B560CF}" type="slidenum">
              <a:rPr lang="en-US" altLang="nl-NL" smtClean="0"/>
              <a:pPr/>
              <a:t>‹Nr.›</a:t>
            </a:fld>
            <a:endParaRPr lang="en-US" altLang="nl-NL"/>
          </a:p>
        </p:txBody>
      </p:sp>
    </p:spTree>
    <p:extLst>
      <p:ext uri="{BB962C8B-B14F-4D97-AF65-F5344CB8AC3E}">
        <p14:creationId xmlns:p14="http://schemas.microsoft.com/office/powerpoint/2010/main" val="26328880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nl-N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nl-N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5C1CF-B160-4506-9630-2D03C17FEC2E}" type="slidenum">
              <a:rPr lang="en-US" altLang="nl-NL" smtClean="0"/>
              <a:pPr/>
              <a:t>‹Nr.›</a:t>
            </a:fld>
            <a:endParaRPr lang="en-US" altLang="nl-NL"/>
          </a:p>
        </p:txBody>
      </p:sp>
    </p:spTree>
    <p:extLst>
      <p:ext uri="{BB962C8B-B14F-4D97-AF65-F5344CB8AC3E}">
        <p14:creationId xmlns:p14="http://schemas.microsoft.com/office/powerpoint/2010/main" val="9915159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571" y="457200"/>
            <a:ext cx="331782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73315" y="987427"/>
            <a:ext cx="5207794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8571" y="2057400"/>
            <a:ext cx="331782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6AA9E6-89A4-4E64-8E7C-26215F37841C}" type="slidenum">
              <a:rPr lang="en-US" altLang="nl-NL" smtClean="0"/>
              <a:pPr/>
              <a:t>‹Nr.›</a:t>
            </a:fld>
            <a:endParaRPr lang="en-US" altLang="nl-NL"/>
          </a:p>
        </p:txBody>
      </p:sp>
    </p:spTree>
    <p:extLst>
      <p:ext uri="{BB962C8B-B14F-4D97-AF65-F5344CB8AC3E}">
        <p14:creationId xmlns:p14="http://schemas.microsoft.com/office/powerpoint/2010/main" val="26695826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571" y="457200"/>
            <a:ext cx="331782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373315" y="987427"/>
            <a:ext cx="5207794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/>
              <a:t>Bild durch Klicken auf Symbol hinzufügen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8571" y="2057400"/>
            <a:ext cx="331782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D8FBF5-07EE-4D72-90B9-9D174A51C066}" type="slidenum">
              <a:rPr lang="en-US" altLang="nl-NL" smtClean="0"/>
              <a:pPr/>
              <a:t>‹Nr.›</a:t>
            </a:fld>
            <a:endParaRPr lang="en-US" altLang="nl-NL"/>
          </a:p>
        </p:txBody>
      </p:sp>
    </p:spTree>
    <p:extLst>
      <p:ext uri="{BB962C8B-B14F-4D97-AF65-F5344CB8AC3E}">
        <p14:creationId xmlns:p14="http://schemas.microsoft.com/office/powerpoint/2010/main" val="26661369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07231" y="365127"/>
            <a:ext cx="8872538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07231" y="1825625"/>
            <a:ext cx="8872538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07231" y="6356352"/>
            <a:ext cx="23145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alt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407569" y="6356352"/>
            <a:ext cx="347186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alt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265194" y="6356352"/>
            <a:ext cx="23145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29C6634-07C2-4639-8DCC-9103D2168553}" type="slidenum">
              <a:rPr lang="en-US" altLang="nl-NL" smtClean="0"/>
              <a:pPr/>
              <a:t>‹Nr.›</a:t>
            </a:fld>
            <a:endParaRPr lang="en-US" altLang="nl-NL"/>
          </a:p>
        </p:txBody>
      </p:sp>
    </p:spTree>
    <p:extLst>
      <p:ext uri="{BB962C8B-B14F-4D97-AF65-F5344CB8AC3E}">
        <p14:creationId xmlns:p14="http://schemas.microsoft.com/office/powerpoint/2010/main" val="38239282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5" Type="http://schemas.openxmlformats.org/officeDocument/2006/relationships/image" Target="../media/image1.png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0.m4a"/><Relationship Id="rId1" Type="http://schemas.microsoft.com/office/2007/relationships/media" Target="../media/media10.m4a"/><Relationship Id="rId5" Type="http://schemas.openxmlformats.org/officeDocument/2006/relationships/image" Target="../media/image1.png"/><Relationship Id="rId4" Type="http://schemas.openxmlformats.org/officeDocument/2006/relationships/chart" Target="../charts/char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1.m4a"/><Relationship Id="rId1" Type="http://schemas.microsoft.com/office/2007/relationships/media" Target="../media/media11.m4a"/><Relationship Id="rId5" Type="http://schemas.openxmlformats.org/officeDocument/2006/relationships/image" Target="../media/image1.png"/><Relationship Id="rId4" Type="http://schemas.openxmlformats.org/officeDocument/2006/relationships/notesSlide" Target="../notesSlides/notesSlide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audio" Target="../media/media2.m4a"/><Relationship Id="rId2" Type="http://schemas.microsoft.com/office/2007/relationships/media" Target="../media/media2.m4a"/><Relationship Id="rId1" Type="http://schemas.openxmlformats.org/officeDocument/2006/relationships/tags" Target="../tags/tag1.xml"/><Relationship Id="rId6" Type="http://schemas.openxmlformats.org/officeDocument/2006/relationships/image" Target="../media/image1.png"/><Relationship Id="rId5" Type="http://schemas.openxmlformats.org/officeDocument/2006/relationships/image" Target="../media/image2.png"/><Relationship Id="rId4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audio" Target="../media/media3.m4a"/><Relationship Id="rId2" Type="http://schemas.microsoft.com/office/2007/relationships/media" Target="../media/media3.m4a"/><Relationship Id="rId1" Type="http://schemas.openxmlformats.org/officeDocument/2006/relationships/tags" Target="../tags/tag2.xml"/><Relationship Id="rId6" Type="http://schemas.openxmlformats.org/officeDocument/2006/relationships/image" Target="../media/image1.png"/><Relationship Id="rId5" Type="http://schemas.openxmlformats.org/officeDocument/2006/relationships/image" Target="../media/image3.png"/><Relationship Id="rId4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4.m4a"/><Relationship Id="rId1" Type="http://schemas.microsoft.com/office/2007/relationships/media" Target="../media/media4.m4a"/><Relationship Id="rId6" Type="http://schemas.openxmlformats.org/officeDocument/2006/relationships/image" Target="../media/image1.png"/><Relationship Id="rId5" Type="http://schemas.openxmlformats.org/officeDocument/2006/relationships/chart" Target="../charts/chart1.xml"/><Relationship Id="rId4" Type="http://schemas.openxmlformats.org/officeDocument/2006/relationships/notesSlide" Target="../notesSlides/notesSlide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.m4a"/><Relationship Id="rId1" Type="http://schemas.microsoft.com/office/2007/relationships/media" Target="../media/media5.m4a"/><Relationship Id="rId5" Type="http://schemas.openxmlformats.org/officeDocument/2006/relationships/image" Target="../media/image1.png"/><Relationship Id="rId4" Type="http://schemas.openxmlformats.org/officeDocument/2006/relationships/chart" Target="../charts/char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.m4a"/><Relationship Id="rId1" Type="http://schemas.microsoft.com/office/2007/relationships/media" Target="../media/media6.m4a"/><Relationship Id="rId4" Type="http://schemas.openxmlformats.org/officeDocument/2006/relationships/image" Target="../media/image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.m4a"/><Relationship Id="rId1" Type="http://schemas.microsoft.com/office/2007/relationships/media" Target="../media/media7.m4a"/><Relationship Id="rId4" Type="http://schemas.openxmlformats.org/officeDocument/2006/relationships/image" Target="../media/image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8.m4a"/><Relationship Id="rId1" Type="http://schemas.microsoft.com/office/2007/relationships/media" Target="../media/media8.m4a"/><Relationship Id="rId5" Type="http://schemas.openxmlformats.org/officeDocument/2006/relationships/image" Target="../media/image1.png"/><Relationship Id="rId4" Type="http://schemas.openxmlformats.org/officeDocument/2006/relationships/chart" Target="../charts/char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9.m4a"/><Relationship Id="rId1" Type="http://schemas.microsoft.com/office/2007/relationships/media" Target="../media/media9.m4a"/><Relationship Id="rId5" Type="http://schemas.openxmlformats.org/officeDocument/2006/relationships/image" Target="../media/image1.png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>
            <a:extLst>
              <a:ext uri="{FF2B5EF4-FFF2-40B4-BE49-F238E27FC236}">
                <a16:creationId xmlns:a16="http://schemas.microsoft.com/office/drawing/2014/main" id="{19D00AC7-6EC0-4702-AABF-37A1468144C4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411163"/>
            <a:ext cx="10285413" cy="230896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2075" tIns="46038" rIns="92075" bIns="46038">
            <a:spAutoFit/>
          </a:bodyPr>
          <a:lstStyle/>
          <a:p>
            <a:pPr algn="ctr"/>
            <a:r>
              <a:rPr lang="de-DE" altLang="nl-NL" sz="3600" b="1" dirty="0">
                <a:solidFill>
                  <a:schemeClr val="tx2"/>
                </a:solidFill>
                <a:latin typeface="Arial" panose="020B0604020202020204" pitchFamily="34" charset="0"/>
              </a:rPr>
              <a:t>Community Reinforcement and Family Training (CRAFT): </a:t>
            </a:r>
          </a:p>
          <a:p>
            <a:pPr algn="ctr"/>
            <a:r>
              <a:rPr lang="de-DE" altLang="nl-NL" sz="3600" b="1" dirty="0">
                <a:solidFill>
                  <a:schemeClr val="tx2"/>
                </a:solidFill>
                <a:latin typeface="Arial" panose="020B0604020202020204" pitchFamily="34" charset="0"/>
              </a:rPr>
              <a:t>Real World </a:t>
            </a:r>
            <a:r>
              <a:rPr lang="de-DE" altLang="nl-NL" sz="3600" b="1" dirty="0" err="1">
                <a:solidFill>
                  <a:schemeClr val="tx2"/>
                </a:solidFill>
                <a:latin typeface="Arial" panose="020B0604020202020204" pitchFamily="34" charset="0"/>
              </a:rPr>
              <a:t>outcomes</a:t>
            </a:r>
            <a:r>
              <a:rPr lang="de-DE" altLang="nl-NL" sz="3600" b="1" dirty="0">
                <a:solidFill>
                  <a:schemeClr val="tx2"/>
                </a:solidFill>
                <a:latin typeface="Arial" panose="020B0604020202020204" pitchFamily="34" charset="0"/>
              </a:rPr>
              <a:t> in Germany</a:t>
            </a:r>
          </a:p>
          <a:p>
            <a:pPr algn="just"/>
            <a:endParaRPr lang="en-US" altLang="nl-NL" sz="3600" b="1" dirty="0">
              <a:solidFill>
                <a:schemeClr val="tx2"/>
              </a:solidFill>
              <a:latin typeface="Arial" panose="020B0604020202020204" pitchFamily="34" charset="0"/>
            </a:endParaRPr>
          </a:p>
        </p:txBody>
      </p:sp>
      <p:sp>
        <p:nvSpPr>
          <p:cNvPr id="4099" name="Rectangle 3">
            <a:extLst>
              <a:ext uri="{FF2B5EF4-FFF2-40B4-BE49-F238E27FC236}">
                <a16:creationId xmlns:a16="http://schemas.microsoft.com/office/drawing/2014/main" id="{DBE3F7F9-7ABF-4352-B0D0-0A126BAF8EB4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4800" y="2286000"/>
            <a:ext cx="9982200" cy="51911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2075" tIns="46038" rIns="92075" bIns="46038">
            <a:spAutoFit/>
          </a:bodyPr>
          <a:lstStyle/>
          <a:p>
            <a:pPr>
              <a:spcBef>
                <a:spcPct val="50000"/>
              </a:spcBef>
            </a:pPr>
            <a:endParaRPr lang="de-DE" altLang="nl-NL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sp>
        <p:nvSpPr>
          <p:cNvPr id="4101" name="Line 5">
            <a:extLst>
              <a:ext uri="{FF2B5EF4-FFF2-40B4-BE49-F238E27FC236}">
                <a16:creationId xmlns:a16="http://schemas.microsoft.com/office/drawing/2014/main" id="{36749540-77BB-41CC-8D4D-269919EBBDF3}"/>
              </a:ext>
            </a:extLst>
          </p:cNvPr>
          <p:cNvSpPr>
            <a:spLocks noChangeShapeType="1"/>
          </p:cNvSpPr>
          <p:nvPr/>
        </p:nvSpPr>
        <p:spPr bwMode="auto">
          <a:xfrm>
            <a:off x="1219200" y="2209800"/>
            <a:ext cx="8253413" cy="0"/>
          </a:xfrm>
          <a:prstGeom prst="line">
            <a:avLst/>
          </a:prstGeom>
          <a:noFill/>
          <a:ln w="12700">
            <a:solidFill>
              <a:schemeClr val="folHlink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nl-NL"/>
          </a:p>
        </p:txBody>
      </p:sp>
      <p:sp>
        <p:nvSpPr>
          <p:cNvPr id="4103" name="Rectangle 7">
            <a:extLst>
              <a:ext uri="{FF2B5EF4-FFF2-40B4-BE49-F238E27FC236}">
                <a16:creationId xmlns:a16="http://schemas.microsoft.com/office/drawing/2014/main" id="{92A6ED3E-E423-4464-9583-E4DA959CD80E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4800" y="2819400"/>
            <a:ext cx="9982200" cy="24653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10000"/>
              </a:spcBef>
            </a:pPr>
            <a:r>
              <a:rPr lang="en-US" altLang="nl-NL" sz="2400" b="1">
                <a:solidFill>
                  <a:schemeClr val="tx2"/>
                </a:solidFill>
                <a:latin typeface="Arial" panose="020B0604020202020204" pitchFamily="34" charset="0"/>
              </a:rPr>
              <a:t>Dr. Gallus Bischof</a:t>
            </a:r>
          </a:p>
          <a:p>
            <a:pPr>
              <a:spcBef>
                <a:spcPct val="10000"/>
              </a:spcBef>
            </a:pPr>
            <a:r>
              <a:rPr lang="en-US" altLang="nl-NL" sz="2400" b="1">
                <a:solidFill>
                  <a:schemeClr val="tx2"/>
                </a:solidFill>
                <a:latin typeface="Arial" panose="020B0604020202020204" pitchFamily="34" charset="0"/>
              </a:rPr>
              <a:t>University Lübeck</a:t>
            </a:r>
          </a:p>
          <a:p>
            <a:pPr>
              <a:spcBef>
                <a:spcPct val="10000"/>
              </a:spcBef>
            </a:pPr>
            <a:r>
              <a:rPr lang="en-US" altLang="nl-NL" sz="2400" b="1">
                <a:solidFill>
                  <a:schemeClr val="tx2"/>
                </a:solidFill>
                <a:latin typeface="Arial" panose="020B0604020202020204" pitchFamily="34" charset="0"/>
              </a:rPr>
              <a:t>Dpt. of Psychiatry and Psychotherapy</a:t>
            </a:r>
          </a:p>
          <a:p>
            <a:pPr>
              <a:spcBef>
                <a:spcPct val="10000"/>
              </a:spcBef>
            </a:pPr>
            <a:r>
              <a:rPr lang="en-US" altLang="nl-NL" sz="2400" b="1">
                <a:solidFill>
                  <a:schemeClr val="tx2"/>
                </a:solidFill>
                <a:latin typeface="Arial" panose="020B0604020202020204" pitchFamily="34" charset="0"/>
              </a:rPr>
              <a:t>Research group</a:t>
            </a:r>
            <a:r>
              <a:rPr lang="en-US" altLang="nl-NL" sz="2400" b="1">
                <a:solidFill>
                  <a:schemeClr val="tx1"/>
                </a:solidFill>
                <a:latin typeface="Arial" panose="020B0604020202020204" pitchFamily="34" charset="0"/>
              </a:rPr>
              <a:t> </a:t>
            </a:r>
            <a:r>
              <a:rPr lang="en-US" altLang="nl-NL" sz="2400" b="1">
                <a:solidFill>
                  <a:schemeClr val="accent1"/>
                </a:solidFill>
                <a:latin typeface="Arial" panose="020B0604020202020204" pitchFamily="34" charset="0"/>
              </a:rPr>
              <a:t>S:TEP</a:t>
            </a:r>
            <a:r>
              <a:rPr lang="en-US" altLang="nl-NL" sz="2400" b="1">
                <a:solidFill>
                  <a:schemeClr val="tx1"/>
                </a:solidFill>
                <a:latin typeface="Arial" panose="020B0604020202020204" pitchFamily="34" charset="0"/>
              </a:rPr>
              <a:t> </a:t>
            </a:r>
          </a:p>
          <a:p>
            <a:pPr>
              <a:spcBef>
                <a:spcPct val="10000"/>
              </a:spcBef>
            </a:pPr>
            <a:r>
              <a:rPr lang="en-US" altLang="nl-NL" sz="2400" b="1">
                <a:solidFill>
                  <a:schemeClr val="tx2"/>
                </a:solidFill>
                <a:latin typeface="Arial" panose="020B0604020202020204" pitchFamily="34" charset="0"/>
              </a:rPr>
              <a:t>(Substance abuse: Therapy, Epidemiology and Prevention)</a:t>
            </a:r>
            <a:endParaRPr lang="en-US" altLang="nl-NL" sz="2400" b="1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>
              <a:spcBef>
                <a:spcPct val="10000"/>
              </a:spcBef>
            </a:pPr>
            <a:endParaRPr lang="en-US" altLang="nl-NL" sz="2400" b="1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pic>
        <p:nvPicPr>
          <p:cNvPr id="2" name="Audio 1">
            <a:hlinkClick r:id="" action="ppaction://media"/>
            <a:extLst>
              <a:ext uri="{FF2B5EF4-FFF2-40B4-BE49-F238E27FC236}">
                <a16:creationId xmlns:a16="http://schemas.microsoft.com/office/drawing/2014/main" id="{71F1CAE3-2009-958C-374B-9E879960D44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rcRect l="-160938" t="-68652" r="-160938" b="-68652"/>
          <a:stretch>
            <a:fillRect/>
          </a:stretch>
        </p:blipFill>
        <p:spPr>
          <a:xfrm>
            <a:off x="7715250" y="5277445"/>
            <a:ext cx="2571750" cy="1446609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9458"/>
    </mc:Choice>
    <mc:Fallback>
      <p:transition spd="slow" advTm="945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4002F6E-B6ED-1086-5CE0-AC742F6F1A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Treatment </a:t>
            </a:r>
            <a:r>
              <a:rPr lang="de-DE" dirty="0" err="1"/>
              <a:t>Utilization</a:t>
            </a:r>
            <a:r>
              <a:rPr lang="de-DE" dirty="0"/>
              <a:t> </a:t>
            </a:r>
            <a:r>
              <a:rPr lang="de-DE" dirty="0" err="1"/>
              <a:t>of</a:t>
            </a:r>
            <a:r>
              <a:rPr lang="de-DE" dirty="0"/>
              <a:t> relatives</a:t>
            </a:r>
          </a:p>
        </p:txBody>
      </p:sp>
      <p:graphicFrame>
        <p:nvGraphicFramePr>
          <p:cNvPr id="6" name="Inhaltsplatzhalter 5">
            <a:extLst>
              <a:ext uri="{FF2B5EF4-FFF2-40B4-BE49-F238E27FC236}">
                <a16:creationId xmlns:a16="http://schemas.microsoft.com/office/drawing/2014/main" id="{BECD7B94-4695-8D5A-0DB2-5D30BBB9F56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75431693"/>
              </p:ext>
            </p:extLst>
          </p:nvPr>
        </p:nvGraphicFramePr>
        <p:xfrm>
          <a:off x="706438" y="1825625"/>
          <a:ext cx="8874125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7" name="Textfeld 6">
            <a:extLst>
              <a:ext uri="{FF2B5EF4-FFF2-40B4-BE49-F238E27FC236}">
                <a16:creationId xmlns:a16="http://schemas.microsoft.com/office/drawing/2014/main" id="{FFBA6857-E2BD-64F4-D2BB-E6A45EE49167}"/>
              </a:ext>
            </a:extLst>
          </p:cNvPr>
          <p:cNvSpPr txBox="1"/>
          <p:nvPr/>
        </p:nvSpPr>
        <p:spPr>
          <a:xfrm>
            <a:off x="1615108" y="6291828"/>
            <a:ext cx="628723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err="1"/>
              <a:t>Incidence</a:t>
            </a:r>
            <a:r>
              <a:rPr lang="de-DE" dirty="0"/>
              <a:t> </a:t>
            </a:r>
            <a:r>
              <a:rPr lang="de-DE" dirty="0" err="1"/>
              <a:t>treatment</a:t>
            </a:r>
            <a:r>
              <a:rPr lang="de-DE" dirty="0"/>
              <a:t> </a:t>
            </a:r>
            <a:r>
              <a:rPr lang="de-DE" dirty="0" err="1"/>
              <a:t>entry</a:t>
            </a:r>
            <a:r>
              <a:rPr lang="de-DE" dirty="0"/>
              <a:t> </a:t>
            </a:r>
            <a:r>
              <a:rPr lang="de-DE" dirty="0" err="1"/>
              <a:t>of</a:t>
            </a:r>
            <a:r>
              <a:rPr lang="de-DE" dirty="0"/>
              <a:t> </a:t>
            </a:r>
            <a:r>
              <a:rPr lang="de-DE" dirty="0" err="1"/>
              <a:t>previously</a:t>
            </a:r>
            <a:r>
              <a:rPr lang="de-DE" dirty="0"/>
              <a:t> </a:t>
            </a:r>
            <a:r>
              <a:rPr lang="de-DE" dirty="0" err="1"/>
              <a:t>untreated</a:t>
            </a:r>
            <a:r>
              <a:rPr lang="de-DE" dirty="0"/>
              <a:t> Relatives: 16%</a:t>
            </a:r>
          </a:p>
        </p:txBody>
      </p:sp>
      <p:pic>
        <p:nvPicPr>
          <p:cNvPr id="3" name="Audio 2">
            <a:hlinkClick r:id="" action="ppaction://media"/>
            <a:extLst>
              <a:ext uri="{FF2B5EF4-FFF2-40B4-BE49-F238E27FC236}">
                <a16:creationId xmlns:a16="http://schemas.microsoft.com/office/drawing/2014/main" id="{5642425D-3FBC-CB71-B671-A6E1164DB08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rcRect l="-160938" t="-68652" r="-160938" b="-68652"/>
          <a:stretch>
            <a:fillRect/>
          </a:stretch>
        </p:blipFill>
        <p:spPr>
          <a:xfrm>
            <a:off x="7715250" y="5277445"/>
            <a:ext cx="2571750" cy="14466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519176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35578"/>
    </mc:Choice>
    <mc:Fallback>
      <p:transition spd="slow" advTm="3557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Titel 1">
            <a:extLst>
              <a:ext uri="{FF2B5EF4-FFF2-40B4-BE49-F238E27FC236}">
                <a16:creationId xmlns:a16="http://schemas.microsoft.com/office/drawing/2014/main" id="{97B50795-E891-4A5C-A0C8-6303576AF277}"/>
              </a:ext>
            </a:extLst>
          </p:cNvPr>
          <p:cNvSpPr txBox="1">
            <a:spLocks/>
          </p:cNvSpPr>
          <p:nvPr/>
        </p:nvSpPr>
        <p:spPr bwMode="auto">
          <a:xfrm>
            <a:off x="701874" y="593378"/>
            <a:ext cx="8872538" cy="11184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lnSpc>
                <a:spcPct val="90000"/>
              </a:lnSpc>
              <a:spcBef>
                <a:spcPct val="0"/>
              </a:spcBef>
              <a:buFontTx/>
              <a:buNone/>
            </a:pPr>
            <a:r>
              <a:rPr lang="de-DE" altLang="de-DE" sz="3712" b="1" dirty="0">
                <a:latin typeface="Calibri Light" panose="020F0302020204030204" pitchFamily="34" charset="0"/>
              </a:rPr>
              <a:t>Summary</a:t>
            </a:r>
            <a:endParaRPr lang="de-DE" altLang="de-DE" sz="1600" b="1" dirty="0">
              <a:latin typeface="Calibri Light" panose="020F0302020204030204" pitchFamily="34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F43607A7-34CD-C963-9575-475C6585ACA8}"/>
              </a:ext>
            </a:extLst>
          </p:cNvPr>
          <p:cNvSpPr txBox="1">
            <a:spLocks noChangeArrowheads="1"/>
          </p:cNvSpPr>
          <p:nvPr/>
        </p:nvSpPr>
        <p:spPr>
          <a:xfrm>
            <a:off x="895028" y="1844824"/>
            <a:ext cx="9268519" cy="3798168"/>
          </a:xfrm>
          <a:prstGeom prst="rect">
            <a:avLst/>
          </a:prstGeom>
          <a:noFill/>
          <a:ln/>
        </p:spPr>
        <p:txBody>
          <a:bodyPr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Clr>
                <a:schemeClr val="hlink"/>
              </a:buClr>
              <a:buFont typeface="Wingdings" panose="05000000000000000000" pitchFamily="2" charset="2"/>
              <a:buChar char="Ø"/>
            </a:pPr>
            <a:r>
              <a:rPr lang="en-US" altLang="nl-NL" b="1" dirty="0">
                <a:latin typeface="Arial" panose="020B0604020202020204" pitchFamily="34" charset="0"/>
              </a:rPr>
              <a:t>Implementing structured programs like CRAFT increases reach and treatment adherence</a:t>
            </a:r>
          </a:p>
          <a:p>
            <a:pPr>
              <a:buClr>
                <a:schemeClr val="hlink"/>
              </a:buClr>
              <a:buFont typeface="Wingdings" panose="05000000000000000000" pitchFamily="2" charset="2"/>
              <a:buChar char="Ø"/>
            </a:pPr>
            <a:r>
              <a:rPr lang="en-US" altLang="nl-NL" b="1" dirty="0">
                <a:latin typeface="Arial" panose="020B0604020202020204" pitchFamily="34" charset="0"/>
              </a:rPr>
              <a:t>A substantial number of AFMs reached is attached to addicted relatives that already are in treatment</a:t>
            </a:r>
          </a:p>
          <a:p>
            <a:pPr>
              <a:buClr>
                <a:schemeClr val="hlink"/>
              </a:buClr>
              <a:buFont typeface="Wingdings" panose="05000000000000000000" pitchFamily="2" charset="2"/>
              <a:buChar char="Ø"/>
            </a:pPr>
            <a:r>
              <a:rPr lang="en-US" altLang="nl-NL" b="1" dirty="0">
                <a:latin typeface="Arial" panose="020B0604020202020204" pitchFamily="34" charset="0"/>
              </a:rPr>
              <a:t>CRAFT provides positive effects in these AFMS regarding wellbeing and increase of withdrawal coping</a:t>
            </a:r>
          </a:p>
          <a:p>
            <a:pPr>
              <a:buClr>
                <a:schemeClr val="hlink"/>
              </a:buClr>
              <a:buFont typeface="Wingdings" panose="05000000000000000000" pitchFamily="2" charset="2"/>
              <a:buChar char="Ø"/>
            </a:pPr>
            <a:r>
              <a:rPr lang="en-US" altLang="nl-NL" b="1" dirty="0">
                <a:latin typeface="Arial" panose="020B0604020202020204" pitchFamily="34" charset="0"/>
              </a:rPr>
              <a:t>Comparative studies in real world setting using unselected samples are needed</a:t>
            </a:r>
          </a:p>
          <a:p>
            <a:pPr>
              <a:buClr>
                <a:schemeClr val="hlink"/>
              </a:buClr>
              <a:buFont typeface="Wingdings" panose="05000000000000000000" pitchFamily="2" charset="2"/>
              <a:buChar char="Ø"/>
            </a:pPr>
            <a:endParaRPr lang="en-US" altLang="nl-NL" b="1" dirty="0">
              <a:latin typeface="Arial" panose="020B0604020202020204" pitchFamily="34" charset="0"/>
            </a:endParaRPr>
          </a:p>
        </p:txBody>
      </p:sp>
      <p:pic>
        <p:nvPicPr>
          <p:cNvPr id="2" name="Audio 1">
            <a:hlinkClick r:id="" action="ppaction://media"/>
            <a:extLst>
              <a:ext uri="{FF2B5EF4-FFF2-40B4-BE49-F238E27FC236}">
                <a16:creationId xmlns:a16="http://schemas.microsoft.com/office/drawing/2014/main" id="{4B229A32-A519-A7A7-1C46-D9EB8134F5A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rcRect l="-160938" t="-68652" r="-160938" b="-68652"/>
          <a:stretch>
            <a:fillRect/>
          </a:stretch>
        </p:blipFill>
        <p:spPr>
          <a:xfrm>
            <a:off x="7715250" y="5277445"/>
            <a:ext cx="2571750" cy="14466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839417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56202"/>
    </mc:Choice>
    <mc:Fallback>
      <p:transition spd="slow" advTm="5620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138" name="Rectangle 2">
            <a:extLst>
              <a:ext uri="{FF2B5EF4-FFF2-40B4-BE49-F238E27FC236}">
                <a16:creationId xmlns:a16="http://schemas.microsoft.com/office/drawing/2014/main" id="{4E6DED6B-660F-4198-8F2A-69367AC7079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0" y="152400"/>
            <a:ext cx="10287000" cy="1143000"/>
          </a:xfrm>
          <a:noFill/>
          <a:ln/>
        </p:spPr>
        <p:txBody>
          <a:bodyPr/>
          <a:lstStyle/>
          <a:p>
            <a:r>
              <a:rPr lang="en-US" altLang="nl-NL" sz="2800" b="1" dirty="0">
                <a:latin typeface="Arial" panose="020B0604020202020204" pitchFamily="34" charset="0"/>
              </a:rPr>
              <a:t>  Background</a:t>
            </a:r>
          </a:p>
        </p:txBody>
      </p:sp>
      <p:sp>
        <p:nvSpPr>
          <p:cNvPr id="219139" name="Rectangle 3">
            <a:extLst>
              <a:ext uri="{FF2B5EF4-FFF2-40B4-BE49-F238E27FC236}">
                <a16:creationId xmlns:a16="http://schemas.microsoft.com/office/drawing/2014/main" id="{1D51E9C6-B86F-4A40-BA45-8B5C1CF69934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771524" y="1143000"/>
            <a:ext cx="9268519" cy="3798168"/>
          </a:xfrm>
          <a:noFill/>
          <a:ln/>
        </p:spPr>
        <p:txBody>
          <a:bodyPr>
            <a:normAutofit fontScale="92500" lnSpcReduction="20000"/>
          </a:bodyPr>
          <a:lstStyle/>
          <a:p>
            <a:pPr>
              <a:lnSpc>
                <a:spcPct val="90000"/>
              </a:lnSpc>
              <a:buClr>
                <a:schemeClr val="hlink"/>
              </a:buClr>
              <a:buFont typeface="Wingdings" panose="05000000000000000000" pitchFamily="2" charset="2"/>
              <a:buChar char="Ø"/>
            </a:pPr>
            <a:r>
              <a:rPr lang="en-US" altLang="nl-NL" b="1" dirty="0">
                <a:latin typeface="Arial" panose="020B0604020202020204" pitchFamily="34" charset="0"/>
              </a:rPr>
              <a:t>In Germany, an estimated number of approx. 10 Million individuals are AFMs, i.e. affected by an addiction of a family member </a:t>
            </a:r>
            <a:r>
              <a:rPr lang="en-US" altLang="nl-NL" sz="1600" b="1" dirty="0">
                <a:latin typeface="Arial" panose="020B0604020202020204" pitchFamily="34" charset="0"/>
              </a:rPr>
              <a:t>(Bischof et al., 2023)</a:t>
            </a:r>
          </a:p>
          <a:p>
            <a:pPr>
              <a:lnSpc>
                <a:spcPct val="90000"/>
              </a:lnSpc>
              <a:buClr>
                <a:schemeClr val="hlink"/>
              </a:buClr>
              <a:buFont typeface="Wingdings" panose="05000000000000000000" pitchFamily="2" charset="2"/>
              <a:buChar char="Ø"/>
            </a:pPr>
            <a:r>
              <a:rPr lang="en-US" altLang="nl-NL" b="1" dirty="0">
                <a:latin typeface="Arial" panose="020B0604020202020204" pitchFamily="34" charset="0"/>
              </a:rPr>
              <a:t>AFMs show significantly elevated levels of depression and ill-health</a:t>
            </a:r>
          </a:p>
          <a:p>
            <a:pPr>
              <a:lnSpc>
                <a:spcPct val="90000"/>
              </a:lnSpc>
              <a:buClr>
                <a:schemeClr val="hlink"/>
              </a:buClr>
              <a:buFont typeface="Wingdings" panose="05000000000000000000" pitchFamily="2" charset="2"/>
              <a:buChar char="Ø"/>
            </a:pPr>
            <a:r>
              <a:rPr lang="en-US" altLang="nl-NL" b="1" dirty="0">
                <a:latin typeface="Arial" panose="020B0604020202020204" pitchFamily="34" charset="0"/>
              </a:rPr>
              <a:t>Cost free support for AFMs is available in addiction counselling </a:t>
            </a:r>
            <a:r>
              <a:rPr lang="en-US" altLang="nl-NL" b="1" dirty="0" err="1">
                <a:latin typeface="Arial" panose="020B0604020202020204" pitchFamily="34" charset="0"/>
              </a:rPr>
              <a:t>centres</a:t>
            </a:r>
            <a:r>
              <a:rPr lang="en-US" altLang="nl-NL" b="1" dirty="0">
                <a:latin typeface="Arial" panose="020B0604020202020204" pitchFamily="34" charset="0"/>
              </a:rPr>
              <a:t> (n&gt;1400) at no cost (financed by public agencies)</a:t>
            </a:r>
          </a:p>
          <a:p>
            <a:pPr>
              <a:lnSpc>
                <a:spcPct val="90000"/>
              </a:lnSpc>
              <a:buClr>
                <a:schemeClr val="hlink"/>
              </a:buClr>
              <a:buFont typeface="Wingdings" panose="05000000000000000000" pitchFamily="2" charset="2"/>
              <a:buChar char="Ø"/>
            </a:pPr>
            <a:r>
              <a:rPr lang="en-US" altLang="nl-NL" b="1" dirty="0">
                <a:latin typeface="Arial" panose="020B0604020202020204" pitchFamily="34" charset="0"/>
              </a:rPr>
              <a:t>While counsellors need to have qualifications for counseling individuals with addictive disorders, only a minority has received training for working with AFMs</a:t>
            </a:r>
          </a:p>
        </p:txBody>
      </p:sp>
      <p:pic>
        <p:nvPicPr>
          <p:cNvPr id="219140" name="Picture 4">
            <a:extLst>
              <a:ext uri="{FF2B5EF4-FFF2-40B4-BE49-F238E27FC236}">
                <a16:creationId xmlns:a16="http://schemas.microsoft.com/office/drawing/2014/main" id="{3F8BEDC4-844F-495B-8ECE-BBC6F81CDEF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83142" y="4941168"/>
            <a:ext cx="4047502" cy="18032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Audio 1">
            <a:hlinkClick r:id="" action="ppaction://media"/>
            <a:extLst>
              <a:ext uri="{FF2B5EF4-FFF2-40B4-BE49-F238E27FC236}">
                <a16:creationId xmlns:a16="http://schemas.microsoft.com/office/drawing/2014/main" id="{C8E4186E-15AD-64FC-9F67-BA11D14FD32A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6"/>
          <a:srcRect l="-160938" t="-68652" r="-160938" b="-68652"/>
          <a:stretch>
            <a:fillRect/>
          </a:stretch>
        </p:blipFill>
        <p:spPr>
          <a:xfrm>
            <a:off x="7715250" y="5277445"/>
            <a:ext cx="2571750" cy="1446609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56548"/>
    </mc:Choice>
    <mc:Fallback>
      <p:transition spd="slow" advTm="5654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9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191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191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219138" grpId="0" animBg="1" autoUpdateAnimBg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6978" name="Picture 2">
            <a:extLst>
              <a:ext uri="{FF2B5EF4-FFF2-40B4-BE49-F238E27FC236}">
                <a16:creationId xmlns:a16="http://schemas.microsoft.com/office/drawing/2014/main" id="{0B482E92-7F6F-4BD8-AF46-1153FF0E7B25}"/>
              </a:ext>
            </a:extLst>
          </p:cNvPr>
          <p:cNvPicPr>
            <a:picLocks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0287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26981" name="Rectangle 5">
            <a:extLst>
              <a:ext uri="{FF2B5EF4-FFF2-40B4-BE49-F238E27FC236}">
                <a16:creationId xmlns:a16="http://schemas.microsoft.com/office/drawing/2014/main" id="{77641AD8-81B2-41AE-B1D8-4DA445A26477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66950" y="3933056"/>
            <a:ext cx="6477000" cy="11701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92075" tIns="46038" rIns="92075" bIns="46038">
            <a:spAutoFit/>
          </a:bodyPr>
          <a:lstStyle>
            <a:lvl1pPr algn="l" defTabSz="7620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571500" algn="l" defTabSz="7620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algn="l" defTabSz="7620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714500" algn="l" defTabSz="7620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286000" algn="l" defTabSz="7620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743200" defTabSz="762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200400" defTabSz="762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657600" defTabSz="762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4114800" defTabSz="762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de-DE" altLang="de-DE" sz="2800" b="1" dirty="0">
                <a:latin typeface="Arial" panose="020B0604020202020204" pitchFamily="34" charset="0"/>
              </a:rPr>
              <a:t>7,3 % </a:t>
            </a:r>
            <a:r>
              <a:rPr lang="de-DE" altLang="de-DE" sz="2800" b="1" dirty="0" err="1">
                <a:latin typeface="Arial" panose="020B0604020202020204" pitchFamily="34" charset="0"/>
              </a:rPr>
              <a:t>of</a:t>
            </a:r>
            <a:r>
              <a:rPr lang="de-DE" altLang="de-DE" sz="2800" b="1" dirty="0">
                <a:latin typeface="Arial" panose="020B0604020202020204" pitchFamily="34" charset="0"/>
              </a:rPr>
              <a:t> all </a:t>
            </a:r>
            <a:r>
              <a:rPr lang="de-DE" altLang="de-DE" sz="2800" b="1" dirty="0" err="1">
                <a:latin typeface="Arial" panose="020B0604020202020204" pitchFamily="34" charset="0"/>
              </a:rPr>
              <a:t>clients</a:t>
            </a:r>
            <a:endParaRPr lang="de-DE" altLang="de-DE" sz="2800" b="1" dirty="0">
              <a:latin typeface="Arial" panose="020B0604020202020204" pitchFamily="34" charset="0"/>
            </a:endParaRPr>
          </a:p>
          <a:p>
            <a:pPr>
              <a:spcBef>
                <a:spcPct val="50000"/>
              </a:spcBef>
            </a:pPr>
            <a:r>
              <a:rPr lang="de-DE" altLang="de-DE" sz="2800" b="1" dirty="0">
                <a:latin typeface="Arial" panose="020B0604020202020204" pitchFamily="34" charset="0"/>
              </a:rPr>
              <a:t> &gt;1% </a:t>
            </a:r>
            <a:r>
              <a:rPr lang="de-DE" altLang="de-DE" sz="2800" b="1" dirty="0" err="1">
                <a:latin typeface="Arial" panose="020B0604020202020204" pitchFamily="34" charset="0"/>
              </a:rPr>
              <a:t>of</a:t>
            </a:r>
            <a:r>
              <a:rPr lang="de-DE" altLang="de-DE" sz="2800" b="1" dirty="0">
                <a:latin typeface="Arial" panose="020B0604020202020204" pitchFamily="34" charset="0"/>
              </a:rPr>
              <a:t> AFMs in </a:t>
            </a:r>
            <a:r>
              <a:rPr lang="de-DE" altLang="de-DE" sz="2800" b="1" dirty="0" err="1">
                <a:latin typeface="Arial" panose="020B0604020202020204" pitchFamily="34" charset="0"/>
              </a:rPr>
              <a:t>general</a:t>
            </a:r>
            <a:r>
              <a:rPr lang="de-DE" altLang="de-DE" sz="2800" b="1" dirty="0">
                <a:latin typeface="Arial" panose="020B0604020202020204" pitchFamily="34" charset="0"/>
              </a:rPr>
              <a:t> </a:t>
            </a:r>
            <a:r>
              <a:rPr lang="de-DE" altLang="de-DE" sz="2800" b="1" dirty="0" err="1">
                <a:latin typeface="Arial" panose="020B0604020202020204" pitchFamily="34" charset="0"/>
              </a:rPr>
              <a:t>population</a:t>
            </a:r>
            <a:endParaRPr lang="de-DE" altLang="de-DE" sz="2800" b="1" dirty="0">
              <a:latin typeface="Arial" panose="020B0604020202020204" pitchFamily="34" charset="0"/>
            </a:endParaRPr>
          </a:p>
        </p:txBody>
      </p:sp>
      <p:sp>
        <p:nvSpPr>
          <p:cNvPr id="126982" name="Rectangle 6">
            <a:extLst>
              <a:ext uri="{FF2B5EF4-FFF2-40B4-BE49-F238E27FC236}">
                <a16:creationId xmlns:a16="http://schemas.microsoft.com/office/drawing/2014/main" id="{2DE4344F-BAAB-4CCC-9F73-B2015B5D855B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6477000"/>
            <a:ext cx="9319964" cy="7085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92075" tIns="46038" rIns="92075" bIns="46038">
            <a:spAutoFit/>
          </a:bodyPr>
          <a:lstStyle/>
          <a:p>
            <a:pPr>
              <a:spcBef>
                <a:spcPct val="50000"/>
              </a:spcBef>
            </a:pPr>
            <a:r>
              <a:rPr lang="de-DE" altLang="de-DE" sz="1600" b="1" dirty="0">
                <a:solidFill>
                  <a:schemeClr val="bg1"/>
                </a:solidFill>
                <a:latin typeface="Arial" panose="020B0604020202020204" pitchFamily="34" charset="0"/>
              </a:rPr>
              <a:t>Dauber et al. (2018), </a:t>
            </a:r>
            <a:r>
              <a:rPr lang="de-DE" altLang="de-DE" sz="1600" b="1" i="1" dirty="0">
                <a:solidFill>
                  <a:schemeClr val="bg1"/>
                </a:solidFill>
                <a:latin typeface="Arial" panose="020B0604020202020204" pitchFamily="34" charset="0"/>
              </a:rPr>
              <a:t>Jahresbericht der Deutschen Suchthilfestatistik, IFT München.</a:t>
            </a:r>
            <a:endParaRPr lang="de-DE" altLang="de-DE" sz="1600" i="1" dirty="0">
              <a:solidFill>
                <a:schemeClr val="bg1"/>
              </a:solidFill>
              <a:latin typeface="Arial" panose="020B0604020202020204" pitchFamily="34" charset="0"/>
            </a:endParaRPr>
          </a:p>
          <a:p>
            <a:pPr algn="l">
              <a:spcBef>
                <a:spcPct val="50000"/>
              </a:spcBef>
            </a:pPr>
            <a:r>
              <a:rPr lang="de-DE" altLang="nl-NL" sz="1600" b="1" dirty="0">
                <a:solidFill>
                  <a:schemeClr val="tx2"/>
                </a:solidFill>
                <a:latin typeface="Arial" panose="020B0604020202020204" pitchFamily="34" charset="0"/>
              </a:rPr>
              <a:t>.</a:t>
            </a:r>
            <a:endParaRPr lang="de-DE" altLang="nl-NL" sz="1600" i="1" dirty="0">
              <a:solidFill>
                <a:schemeClr val="tx2"/>
              </a:solidFill>
              <a:latin typeface="Arial" panose="020B0604020202020204" pitchFamily="34" charset="0"/>
            </a:endParaRPr>
          </a:p>
        </p:txBody>
      </p:sp>
      <p:sp>
        <p:nvSpPr>
          <p:cNvPr id="126985" name="Rectangle 9">
            <a:extLst>
              <a:ext uri="{FF2B5EF4-FFF2-40B4-BE49-F238E27FC236}">
                <a16:creationId xmlns:a16="http://schemas.microsoft.com/office/drawing/2014/main" id="{4E33C3EA-40C9-4FC8-8382-89A037F75214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0" y="-76200"/>
            <a:ext cx="8743950" cy="1143000"/>
          </a:xfrm>
        </p:spPr>
        <p:txBody>
          <a:bodyPr/>
          <a:lstStyle/>
          <a:p>
            <a:r>
              <a:rPr lang="de-DE" altLang="nl-NL" sz="2400" b="1" dirty="0" err="1">
                <a:solidFill>
                  <a:schemeClr val="bg1"/>
                </a:solidFill>
                <a:latin typeface="Arial" panose="020B0604020202020204" pitchFamily="34" charset="0"/>
              </a:rPr>
              <a:t>Utilization</a:t>
            </a:r>
            <a:r>
              <a:rPr lang="de-DE" altLang="nl-NL" sz="2400" b="1" dirty="0">
                <a:solidFill>
                  <a:schemeClr val="bg1"/>
                </a:solidFill>
                <a:latin typeface="Arial" panose="020B0604020202020204" pitchFamily="34" charset="0"/>
              </a:rPr>
              <a:t> </a:t>
            </a:r>
            <a:r>
              <a:rPr lang="de-DE" altLang="nl-NL" sz="2400" b="1" dirty="0" err="1">
                <a:solidFill>
                  <a:schemeClr val="bg1"/>
                </a:solidFill>
                <a:latin typeface="Arial" panose="020B0604020202020204" pitchFamily="34" charset="0"/>
              </a:rPr>
              <a:t>of</a:t>
            </a:r>
            <a:r>
              <a:rPr lang="de-DE" altLang="nl-NL" sz="2400" b="1" dirty="0">
                <a:solidFill>
                  <a:schemeClr val="bg1"/>
                </a:solidFill>
                <a:latin typeface="Arial" panose="020B0604020202020204" pitchFamily="34" charset="0"/>
              </a:rPr>
              <a:t> </a:t>
            </a:r>
            <a:r>
              <a:rPr lang="de-DE" altLang="nl-NL" sz="2400" b="1" dirty="0" err="1">
                <a:solidFill>
                  <a:schemeClr val="bg1"/>
                </a:solidFill>
                <a:latin typeface="Arial" panose="020B0604020202020204" pitchFamily="34" charset="0"/>
              </a:rPr>
              <a:t>addiction</a:t>
            </a:r>
            <a:r>
              <a:rPr lang="de-DE" altLang="nl-NL" sz="2400" b="1" dirty="0">
                <a:solidFill>
                  <a:schemeClr val="bg1"/>
                </a:solidFill>
                <a:latin typeface="Arial" panose="020B0604020202020204" pitchFamily="34" charset="0"/>
              </a:rPr>
              <a:t> </a:t>
            </a:r>
            <a:r>
              <a:rPr lang="de-DE" altLang="nl-NL" sz="2400" b="1" dirty="0" err="1">
                <a:solidFill>
                  <a:schemeClr val="bg1"/>
                </a:solidFill>
                <a:latin typeface="Arial" panose="020B0604020202020204" pitchFamily="34" charset="0"/>
              </a:rPr>
              <a:t>counselling</a:t>
            </a:r>
            <a:r>
              <a:rPr lang="de-DE" altLang="nl-NL" sz="2400" b="1" dirty="0">
                <a:solidFill>
                  <a:schemeClr val="bg1"/>
                </a:solidFill>
                <a:latin typeface="Arial" panose="020B0604020202020204" pitchFamily="34" charset="0"/>
              </a:rPr>
              <a:t> in AFMs in Germany </a:t>
            </a:r>
            <a:endParaRPr lang="de-DE" altLang="nl-NL" dirty="0">
              <a:solidFill>
                <a:schemeClr val="bg1"/>
              </a:solidFill>
            </a:endParaRPr>
          </a:p>
        </p:txBody>
      </p:sp>
      <p:pic>
        <p:nvPicPr>
          <p:cNvPr id="2" name="Audio 1">
            <a:hlinkClick r:id="" action="ppaction://media"/>
            <a:extLst>
              <a:ext uri="{FF2B5EF4-FFF2-40B4-BE49-F238E27FC236}">
                <a16:creationId xmlns:a16="http://schemas.microsoft.com/office/drawing/2014/main" id="{9B098793-3402-C159-005A-B54FEE893497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6"/>
          <a:srcRect l="-160938" t="-68652" r="-160938" b="-68652"/>
          <a:stretch>
            <a:fillRect/>
          </a:stretch>
        </p:blipFill>
        <p:spPr>
          <a:xfrm>
            <a:off x="7715250" y="5277445"/>
            <a:ext cx="2571750" cy="1446609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1509"/>
    </mc:Choice>
    <mc:Fallback>
      <p:transition spd="slow" advTm="2150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69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69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126981" grpId="0" autoUpdateAnimBg="0"/>
      <p:bldP spid="126982" grpId="0" autoUpdateAnimBg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Titel 1">
            <a:extLst>
              <a:ext uri="{FF2B5EF4-FFF2-40B4-BE49-F238E27FC236}">
                <a16:creationId xmlns:a16="http://schemas.microsoft.com/office/drawing/2014/main" id="{97B50795-E891-4A5C-A0C8-6303576AF277}"/>
              </a:ext>
            </a:extLst>
          </p:cNvPr>
          <p:cNvSpPr txBox="1">
            <a:spLocks/>
          </p:cNvSpPr>
          <p:nvPr/>
        </p:nvSpPr>
        <p:spPr bwMode="auto">
          <a:xfrm>
            <a:off x="701874" y="593378"/>
            <a:ext cx="8872538" cy="11184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lnSpc>
                <a:spcPct val="90000"/>
              </a:lnSpc>
              <a:spcBef>
                <a:spcPct val="0"/>
              </a:spcBef>
              <a:buFontTx/>
              <a:buNone/>
            </a:pPr>
            <a:r>
              <a:rPr lang="de-DE" altLang="de-DE" sz="3712" dirty="0" err="1">
                <a:latin typeface="Calibri Light" panose="020F0302020204030204" pitchFamily="34" charset="0"/>
              </a:rPr>
              <a:t>Availability</a:t>
            </a:r>
            <a:r>
              <a:rPr lang="de-DE" altLang="de-DE" sz="3712" dirty="0">
                <a:latin typeface="Calibri Light" panose="020F0302020204030204" pitchFamily="34" charset="0"/>
              </a:rPr>
              <a:t> </a:t>
            </a:r>
            <a:r>
              <a:rPr lang="de-DE" altLang="de-DE" sz="3712" dirty="0" err="1">
                <a:latin typeface="Calibri Light" panose="020F0302020204030204" pitchFamily="34" charset="0"/>
              </a:rPr>
              <a:t>of</a:t>
            </a:r>
            <a:r>
              <a:rPr lang="de-DE" altLang="de-DE" sz="3712" dirty="0">
                <a:latin typeface="Calibri Light" panose="020F0302020204030204" pitchFamily="34" charset="0"/>
              </a:rPr>
              <a:t> </a:t>
            </a:r>
            <a:r>
              <a:rPr lang="de-DE" altLang="de-DE" sz="3712" dirty="0" err="1">
                <a:latin typeface="Calibri Light" panose="020F0302020204030204" pitchFamily="34" charset="0"/>
              </a:rPr>
              <a:t>Interventions</a:t>
            </a:r>
            <a:r>
              <a:rPr lang="de-DE" altLang="de-DE" sz="3712" dirty="0">
                <a:latin typeface="Calibri Light" panose="020F0302020204030204" pitchFamily="34" charset="0"/>
              </a:rPr>
              <a:t> </a:t>
            </a:r>
            <a:r>
              <a:rPr lang="de-DE" altLang="de-DE" sz="3712" dirty="0" err="1">
                <a:latin typeface="Calibri Light" panose="020F0302020204030204" pitchFamily="34" charset="0"/>
              </a:rPr>
              <a:t>for</a:t>
            </a:r>
            <a:r>
              <a:rPr lang="de-DE" altLang="de-DE" sz="3712" dirty="0">
                <a:latin typeface="Calibri Light" panose="020F0302020204030204" pitchFamily="34" charset="0"/>
              </a:rPr>
              <a:t> AFMs in Germany </a:t>
            </a:r>
            <a:r>
              <a:rPr lang="de-DE" altLang="de-DE" sz="1600" dirty="0">
                <a:latin typeface="Calibri Light" panose="020F0302020204030204" pitchFamily="34" charset="0"/>
              </a:rPr>
              <a:t>(EVIFA 2020)</a:t>
            </a:r>
          </a:p>
        </p:txBody>
      </p:sp>
      <p:graphicFrame>
        <p:nvGraphicFramePr>
          <p:cNvPr id="2" name="Diagramm 3">
            <a:extLst>
              <a:ext uri="{FF2B5EF4-FFF2-40B4-BE49-F238E27FC236}">
                <a16:creationId xmlns:a16="http://schemas.microsoft.com/office/drawing/2014/main" id="{9909D15B-6CEF-4E94-B777-9A68CB1A9039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186393977"/>
              </p:ext>
            </p:extLst>
          </p:nvPr>
        </p:nvGraphicFramePr>
        <p:xfrm>
          <a:off x="782456" y="1535884"/>
          <a:ext cx="8985250" cy="569823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3" name="Textfeld 2">
            <a:extLst>
              <a:ext uri="{FF2B5EF4-FFF2-40B4-BE49-F238E27FC236}">
                <a16:creationId xmlns:a16="http://schemas.microsoft.com/office/drawing/2014/main" id="{05F9B1DB-B3D0-CDD8-187B-4193305D562F}"/>
              </a:ext>
            </a:extLst>
          </p:cNvPr>
          <p:cNvSpPr txBox="1"/>
          <p:nvPr/>
        </p:nvSpPr>
        <p:spPr>
          <a:xfrm>
            <a:off x="5071492" y="1535884"/>
            <a:ext cx="469583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/>
              <a:t>N=352 Addiction </a:t>
            </a:r>
            <a:r>
              <a:rPr lang="de-DE" dirty="0" err="1"/>
              <a:t>Counselors</a:t>
            </a:r>
            <a:r>
              <a:rPr lang="de-DE" dirty="0"/>
              <a:t> </a:t>
            </a:r>
            <a:r>
              <a:rPr lang="de-DE" dirty="0" err="1"/>
              <a:t>working</a:t>
            </a:r>
            <a:r>
              <a:rPr lang="de-DE" dirty="0"/>
              <a:t> </a:t>
            </a:r>
            <a:r>
              <a:rPr lang="de-DE" dirty="0" err="1"/>
              <a:t>with</a:t>
            </a:r>
            <a:r>
              <a:rPr lang="de-DE" dirty="0"/>
              <a:t> AFMs</a:t>
            </a:r>
          </a:p>
        </p:txBody>
      </p:sp>
      <p:pic>
        <p:nvPicPr>
          <p:cNvPr id="4" name="Audio 3">
            <a:hlinkClick r:id="" action="ppaction://media"/>
            <a:extLst>
              <a:ext uri="{FF2B5EF4-FFF2-40B4-BE49-F238E27FC236}">
                <a16:creationId xmlns:a16="http://schemas.microsoft.com/office/drawing/2014/main" id="{F7AB120A-3B4F-924D-0037-13F17E5CD5E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rcRect l="-160938" t="-68652" r="-160938" b="-68652"/>
          <a:stretch>
            <a:fillRect/>
          </a:stretch>
        </p:blipFill>
        <p:spPr>
          <a:xfrm>
            <a:off x="7715250" y="5277445"/>
            <a:ext cx="2571750" cy="1446609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68828"/>
    </mc:Choice>
    <mc:Fallback>
      <p:transition spd="slow" advTm="6882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C1565FC-A7F8-4670-A80D-2CCCEE8C20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de-DE" dirty="0"/>
              <a:t>Implementation in an Addiction </a:t>
            </a:r>
            <a:r>
              <a:rPr lang="de-DE" dirty="0" err="1"/>
              <a:t>Counselling</a:t>
            </a:r>
            <a:r>
              <a:rPr lang="de-DE" dirty="0"/>
              <a:t> </a:t>
            </a:r>
            <a:r>
              <a:rPr lang="de-DE" dirty="0" err="1"/>
              <a:t>Centre</a:t>
            </a:r>
            <a:r>
              <a:rPr lang="de-DE" dirty="0"/>
              <a:t> (</a:t>
            </a:r>
            <a:r>
              <a:rPr lang="de-DE" dirty="0" err="1"/>
              <a:t>aggregated</a:t>
            </a:r>
            <a:r>
              <a:rPr lang="de-DE" dirty="0"/>
              <a:t> </a:t>
            </a:r>
            <a:r>
              <a:rPr lang="de-DE" dirty="0" err="1"/>
              <a:t>data</a:t>
            </a:r>
            <a:r>
              <a:rPr lang="de-DE" dirty="0"/>
              <a:t> </a:t>
            </a:r>
            <a:r>
              <a:rPr lang="de-DE" dirty="0" err="1"/>
              <a:t>only</a:t>
            </a:r>
            <a:r>
              <a:rPr lang="de-DE" dirty="0"/>
              <a:t>)</a:t>
            </a:r>
            <a:endParaRPr lang="nl-NL" dirty="0"/>
          </a:p>
        </p:txBody>
      </p:sp>
      <p:graphicFrame>
        <p:nvGraphicFramePr>
          <p:cNvPr id="6" name="Inhaltsplatzhalter 5">
            <a:extLst>
              <a:ext uri="{FF2B5EF4-FFF2-40B4-BE49-F238E27FC236}">
                <a16:creationId xmlns:a16="http://schemas.microsoft.com/office/drawing/2014/main" id="{F5F0984E-B9FD-4224-B427-D6C27AE4FA2A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059352683"/>
              </p:ext>
            </p:extLst>
          </p:nvPr>
        </p:nvGraphicFramePr>
        <p:xfrm>
          <a:off x="706438" y="1825625"/>
          <a:ext cx="8874125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3" name="Textfeld 2">
            <a:extLst>
              <a:ext uri="{FF2B5EF4-FFF2-40B4-BE49-F238E27FC236}">
                <a16:creationId xmlns:a16="http://schemas.microsoft.com/office/drawing/2014/main" id="{1330305B-995B-CE24-2D4C-56B1DB9A5EFB}"/>
              </a:ext>
            </a:extLst>
          </p:cNvPr>
          <p:cNvSpPr txBox="1"/>
          <p:nvPr/>
        </p:nvSpPr>
        <p:spPr>
          <a:xfrm>
            <a:off x="713309" y="6182772"/>
            <a:ext cx="38685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/>
              <a:t>(Köster-Sommer &amp; </a:t>
            </a:r>
            <a:r>
              <a:rPr lang="de-DE" dirty="0" err="1"/>
              <a:t>Pöltl</a:t>
            </a:r>
            <a:r>
              <a:rPr lang="de-DE" dirty="0"/>
              <a:t>-Knüppel, 2017)</a:t>
            </a:r>
          </a:p>
        </p:txBody>
      </p:sp>
      <p:pic>
        <p:nvPicPr>
          <p:cNvPr id="4" name="Audio 3">
            <a:hlinkClick r:id="" action="ppaction://media"/>
            <a:extLst>
              <a:ext uri="{FF2B5EF4-FFF2-40B4-BE49-F238E27FC236}">
                <a16:creationId xmlns:a16="http://schemas.microsoft.com/office/drawing/2014/main" id="{53E4495A-E384-4FD6-351A-989929BF543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rcRect l="-160938" t="-68652" r="-160938" b="-68652"/>
          <a:stretch>
            <a:fillRect/>
          </a:stretch>
        </p:blipFill>
        <p:spPr>
          <a:xfrm>
            <a:off x="7715250" y="5277445"/>
            <a:ext cx="2571750" cy="14466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224139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34340"/>
    </mc:Choice>
    <mc:Fallback>
      <p:transition spd="slow" advTm="3434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138" name="Rectangle 2">
            <a:extLst>
              <a:ext uri="{FF2B5EF4-FFF2-40B4-BE49-F238E27FC236}">
                <a16:creationId xmlns:a16="http://schemas.microsoft.com/office/drawing/2014/main" id="{4E6DED6B-660F-4198-8F2A-69367AC7079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0" y="152400"/>
            <a:ext cx="10287000" cy="1143000"/>
          </a:xfrm>
          <a:noFill/>
          <a:ln/>
        </p:spPr>
        <p:txBody>
          <a:bodyPr/>
          <a:lstStyle/>
          <a:p>
            <a:r>
              <a:rPr lang="en-US" altLang="nl-NL" sz="2800" b="1" dirty="0">
                <a:latin typeface="Arial" panose="020B0604020202020204" pitchFamily="34" charset="0"/>
              </a:rPr>
              <a:t>  Implementing CRAFT in an addiction counselling </a:t>
            </a:r>
            <a:r>
              <a:rPr lang="en-US" altLang="nl-NL" sz="2800" b="1" dirty="0" err="1">
                <a:latin typeface="Arial" panose="020B0604020202020204" pitchFamily="34" charset="0"/>
              </a:rPr>
              <a:t>centre</a:t>
            </a:r>
            <a:r>
              <a:rPr lang="en-US" altLang="nl-NL" sz="2800" b="1" dirty="0">
                <a:latin typeface="Arial" panose="020B0604020202020204" pitchFamily="34" charset="0"/>
              </a:rPr>
              <a:t> II</a:t>
            </a:r>
          </a:p>
        </p:txBody>
      </p:sp>
      <p:sp>
        <p:nvSpPr>
          <p:cNvPr id="219139" name="Rectangle 3">
            <a:extLst>
              <a:ext uri="{FF2B5EF4-FFF2-40B4-BE49-F238E27FC236}">
                <a16:creationId xmlns:a16="http://schemas.microsoft.com/office/drawing/2014/main" id="{1D51E9C6-B86F-4A40-BA45-8B5C1CF69934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771524" y="1143000"/>
            <a:ext cx="9268519" cy="3798168"/>
          </a:xfrm>
          <a:noFill/>
          <a:ln/>
        </p:spPr>
        <p:txBody>
          <a:bodyPr>
            <a:normAutofit fontScale="85000" lnSpcReduction="20000"/>
          </a:bodyPr>
          <a:lstStyle/>
          <a:p>
            <a:pPr>
              <a:lnSpc>
                <a:spcPct val="90000"/>
              </a:lnSpc>
              <a:buClr>
                <a:schemeClr val="hlink"/>
              </a:buClr>
              <a:buFont typeface="Wingdings" panose="05000000000000000000" pitchFamily="2" charset="2"/>
              <a:buChar char="Ø"/>
            </a:pPr>
            <a:r>
              <a:rPr lang="en-US" altLang="nl-NL" b="1" dirty="0">
                <a:latin typeface="Arial" panose="020B0604020202020204" pitchFamily="34" charset="0"/>
              </a:rPr>
              <a:t>Counseling </a:t>
            </a:r>
            <a:r>
              <a:rPr lang="en-US" altLang="nl-NL" b="1" dirty="0" err="1">
                <a:latin typeface="Arial" panose="020B0604020202020204" pitchFamily="34" charset="0"/>
              </a:rPr>
              <a:t>centre</a:t>
            </a:r>
            <a:r>
              <a:rPr lang="en-US" altLang="nl-NL" b="1" dirty="0">
                <a:latin typeface="Arial" panose="020B0604020202020204" pitchFamily="34" charset="0"/>
              </a:rPr>
              <a:t> in Darmstadt started in January 2021 to offer CRAFT</a:t>
            </a:r>
          </a:p>
          <a:p>
            <a:pPr>
              <a:lnSpc>
                <a:spcPct val="90000"/>
              </a:lnSpc>
              <a:buClr>
                <a:schemeClr val="hlink"/>
              </a:buClr>
              <a:buFont typeface="Wingdings" panose="05000000000000000000" pitchFamily="2" charset="2"/>
              <a:buChar char="Ø"/>
            </a:pPr>
            <a:r>
              <a:rPr lang="en-US" altLang="nl-NL" b="1" dirty="0">
                <a:latin typeface="Arial" panose="020B0604020202020204" pitchFamily="34" charset="0"/>
              </a:rPr>
              <a:t>Ongoing project, Data available from January 2021 – April 2024</a:t>
            </a:r>
          </a:p>
          <a:p>
            <a:pPr>
              <a:lnSpc>
                <a:spcPct val="90000"/>
              </a:lnSpc>
              <a:buClr>
                <a:schemeClr val="hlink"/>
              </a:buClr>
              <a:buFont typeface="Wingdings" panose="05000000000000000000" pitchFamily="2" charset="2"/>
              <a:buChar char="Ø"/>
            </a:pPr>
            <a:r>
              <a:rPr lang="en-US" altLang="nl-NL" b="1" dirty="0">
                <a:latin typeface="Arial" panose="020B0604020202020204" pitchFamily="34" charset="0"/>
              </a:rPr>
              <a:t>N=75 AFMs received an intake interview, N=55 participated in the program</a:t>
            </a:r>
          </a:p>
          <a:p>
            <a:pPr>
              <a:lnSpc>
                <a:spcPct val="90000"/>
              </a:lnSpc>
              <a:buClr>
                <a:schemeClr val="hlink"/>
              </a:buClr>
              <a:buFont typeface="Wingdings" panose="05000000000000000000" pitchFamily="2" charset="2"/>
              <a:buChar char="Ø"/>
            </a:pPr>
            <a:r>
              <a:rPr lang="en-US" altLang="nl-NL" b="1" dirty="0">
                <a:latin typeface="Arial" panose="020B0604020202020204" pitchFamily="34" charset="0"/>
              </a:rPr>
              <a:t>Sociodemographic and addiction-related variables, coping behavior and well-being of AFMs were assessed at:</a:t>
            </a:r>
          </a:p>
          <a:p>
            <a:pPr lvl="1">
              <a:buClr>
                <a:schemeClr val="hlink"/>
              </a:buClr>
              <a:buFont typeface="Wingdings" panose="05000000000000000000" pitchFamily="2" charset="2"/>
              <a:buChar char="Ø"/>
            </a:pPr>
            <a:r>
              <a:rPr lang="en-US" altLang="nl-NL" b="1" dirty="0">
                <a:latin typeface="Arial" panose="020B0604020202020204" pitchFamily="34" charset="0"/>
              </a:rPr>
              <a:t>Intake interview</a:t>
            </a:r>
          </a:p>
          <a:p>
            <a:pPr lvl="1">
              <a:buClr>
                <a:schemeClr val="hlink"/>
              </a:buClr>
              <a:buFont typeface="Wingdings" panose="05000000000000000000" pitchFamily="2" charset="2"/>
              <a:buChar char="Ø"/>
            </a:pPr>
            <a:r>
              <a:rPr lang="en-US" altLang="nl-NL" b="1" dirty="0">
                <a:latin typeface="Arial" panose="020B0604020202020204" pitchFamily="34" charset="0"/>
              </a:rPr>
              <a:t>Start of treatment</a:t>
            </a:r>
          </a:p>
          <a:p>
            <a:pPr lvl="1">
              <a:buClr>
                <a:schemeClr val="hlink"/>
              </a:buClr>
              <a:buFont typeface="Wingdings" panose="05000000000000000000" pitchFamily="2" charset="2"/>
              <a:buChar char="Ø"/>
            </a:pPr>
            <a:r>
              <a:rPr lang="en-US" altLang="nl-NL" b="1" dirty="0">
                <a:latin typeface="Arial" panose="020B0604020202020204" pitchFamily="34" charset="0"/>
              </a:rPr>
              <a:t>End of treatment</a:t>
            </a:r>
          </a:p>
          <a:p>
            <a:pPr lvl="1">
              <a:buClr>
                <a:schemeClr val="hlink"/>
              </a:buClr>
              <a:buFont typeface="Wingdings" panose="05000000000000000000" pitchFamily="2" charset="2"/>
              <a:buChar char="Ø"/>
            </a:pPr>
            <a:r>
              <a:rPr lang="en-US" altLang="nl-NL" b="1" dirty="0">
                <a:latin typeface="Arial" panose="020B0604020202020204" pitchFamily="34" charset="0"/>
              </a:rPr>
              <a:t>6-months follow-up </a:t>
            </a:r>
          </a:p>
        </p:txBody>
      </p:sp>
      <p:pic>
        <p:nvPicPr>
          <p:cNvPr id="2" name="Audio 1">
            <a:hlinkClick r:id="" action="ppaction://media"/>
            <a:extLst>
              <a:ext uri="{FF2B5EF4-FFF2-40B4-BE49-F238E27FC236}">
                <a16:creationId xmlns:a16="http://schemas.microsoft.com/office/drawing/2014/main" id="{8BDDD41E-0D22-DE7B-645A-034241588B9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rcRect l="-160938" t="-68652" r="-160938" b="-68652"/>
          <a:stretch>
            <a:fillRect/>
          </a:stretch>
        </p:blipFill>
        <p:spPr>
          <a:xfrm>
            <a:off x="7715250" y="5277445"/>
            <a:ext cx="2571750" cy="14466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734949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50654"/>
    </mc:Choice>
    <mc:Fallback>
      <p:transition spd="slow" advTm="5065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CCE5C5A-6E6E-C013-2778-3DCCDAA55F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8023" y="44624"/>
            <a:ext cx="8872538" cy="1325563"/>
          </a:xfrm>
        </p:spPr>
        <p:txBody>
          <a:bodyPr/>
          <a:lstStyle/>
          <a:p>
            <a:r>
              <a:rPr lang="de-DE" dirty="0" err="1"/>
              <a:t>Sociodemographic</a:t>
            </a:r>
            <a:r>
              <a:rPr lang="de-DE" dirty="0"/>
              <a:t> variables</a:t>
            </a:r>
          </a:p>
        </p:txBody>
      </p:sp>
      <p:graphicFrame>
        <p:nvGraphicFramePr>
          <p:cNvPr id="4" name="Inhaltsplatzhalter 3">
            <a:extLst>
              <a:ext uri="{FF2B5EF4-FFF2-40B4-BE49-F238E27FC236}">
                <a16:creationId xmlns:a16="http://schemas.microsoft.com/office/drawing/2014/main" id="{3512AF4A-B336-9538-CCBC-38C48821149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52559188"/>
              </p:ext>
            </p:extLst>
          </p:nvPr>
        </p:nvGraphicFramePr>
        <p:xfrm>
          <a:off x="684303" y="1203960"/>
          <a:ext cx="8874123" cy="4079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958041">
                  <a:extLst>
                    <a:ext uri="{9D8B030D-6E8A-4147-A177-3AD203B41FA5}">
                      <a16:colId xmlns:a16="http://schemas.microsoft.com/office/drawing/2014/main" val="236555359"/>
                    </a:ext>
                  </a:extLst>
                </a:gridCol>
                <a:gridCol w="2958041">
                  <a:extLst>
                    <a:ext uri="{9D8B030D-6E8A-4147-A177-3AD203B41FA5}">
                      <a16:colId xmlns:a16="http://schemas.microsoft.com/office/drawing/2014/main" val="1904074721"/>
                    </a:ext>
                  </a:extLst>
                </a:gridCol>
                <a:gridCol w="2958041">
                  <a:extLst>
                    <a:ext uri="{9D8B030D-6E8A-4147-A177-3AD203B41FA5}">
                      <a16:colId xmlns:a16="http://schemas.microsoft.com/office/drawing/2014/main" val="277341509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de-DE" dirty="0"/>
                        <a:t>Variable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 err="1"/>
                        <a:t>Participants</a:t>
                      </a:r>
                      <a:r>
                        <a:rPr lang="de-DE" dirty="0"/>
                        <a:t> (n=55)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Non-</a:t>
                      </a:r>
                      <a:r>
                        <a:rPr lang="de-DE" dirty="0" err="1"/>
                        <a:t>Participants</a:t>
                      </a:r>
                      <a:r>
                        <a:rPr lang="de-DE" dirty="0"/>
                        <a:t> (n=20)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5065239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dirty="0" err="1"/>
                        <a:t>Female</a:t>
                      </a:r>
                      <a:r>
                        <a:rPr lang="de-DE" dirty="0"/>
                        <a:t> (%)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78,2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86,7*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4988654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dirty="0" err="1"/>
                        <a:t>Relationship</a:t>
                      </a:r>
                      <a:r>
                        <a:rPr lang="de-DE" dirty="0"/>
                        <a:t> </a:t>
                      </a:r>
                      <a:r>
                        <a:rPr lang="de-DE" dirty="0" err="1"/>
                        <a:t>status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867494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dirty="0"/>
                        <a:t>   Partner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36,3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15,0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1912546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dirty="0"/>
                        <a:t>   </a:t>
                      </a:r>
                      <a:r>
                        <a:rPr lang="de-DE" dirty="0" err="1"/>
                        <a:t>Parents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54,5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45,0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9556857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dirty="0"/>
                        <a:t>   Other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9,1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40,0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6272285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dirty="0"/>
                        <a:t>Type </a:t>
                      </a:r>
                      <a:r>
                        <a:rPr lang="de-DE" dirty="0" err="1"/>
                        <a:t>of</a:t>
                      </a:r>
                      <a:r>
                        <a:rPr lang="de-DE" dirty="0"/>
                        <a:t> Addiction**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3227386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dirty="0"/>
                        <a:t>   </a:t>
                      </a:r>
                      <a:r>
                        <a:rPr lang="de-DE" dirty="0" err="1"/>
                        <a:t>Alcohol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74,1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72,2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8124799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dirty="0"/>
                        <a:t>   Drugs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44,4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38,9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3086907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dirty="0"/>
                        <a:t>   </a:t>
                      </a:r>
                      <a:r>
                        <a:rPr lang="de-DE" dirty="0" err="1"/>
                        <a:t>Prescription</a:t>
                      </a:r>
                      <a:r>
                        <a:rPr lang="de-DE" dirty="0"/>
                        <a:t> </a:t>
                      </a:r>
                      <a:r>
                        <a:rPr lang="de-DE" dirty="0" err="1"/>
                        <a:t>drugs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13,0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7015297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dirty="0"/>
                        <a:t>   Gambling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11,1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39848493"/>
                  </a:ext>
                </a:extLst>
              </a:tr>
            </a:tbl>
          </a:graphicData>
        </a:graphic>
      </p:graphicFrame>
      <p:sp>
        <p:nvSpPr>
          <p:cNvPr id="5" name="Textfeld 4">
            <a:extLst>
              <a:ext uri="{FF2B5EF4-FFF2-40B4-BE49-F238E27FC236}">
                <a16:creationId xmlns:a16="http://schemas.microsoft.com/office/drawing/2014/main" id="{15A9ECE4-4A98-4C4D-4335-E95F1F5C3A5B}"/>
              </a:ext>
            </a:extLst>
          </p:cNvPr>
          <p:cNvSpPr txBox="1"/>
          <p:nvPr/>
        </p:nvSpPr>
        <p:spPr>
          <a:xfrm>
            <a:off x="823020" y="5654040"/>
            <a:ext cx="537871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/>
              <a:t>*n=7 (due 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missing</a:t>
            </a:r>
            <a:r>
              <a:rPr lang="de-DE" dirty="0"/>
              <a:t> </a:t>
            </a:r>
            <a:r>
              <a:rPr lang="de-DE" dirty="0" err="1"/>
              <a:t>data</a:t>
            </a:r>
            <a:r>
              <a:rPr lang="de-DE" dirty="0"/>
              <a:t>); ** multiple </a:t>
            </a:r>
            <a:r>
              <a:rPr lang="de-DE" dirty="0" err="1"/>
              <a:t>entries</a:t>
            </a:r>
            <a:r>
              <a:rPr lang="de-DE" dirty="0"/>
              <a:t> possible</a:t>
            </a:r>
          </a:p>
        </p:txBody>
      </p:sp>
      <p:pic>
        <p:nvPicPr>
          <p:cNvPr id="3" name="Audio 2">
            <a:hlinkClick r:id="" action="ppaction://media"/>
            <a:extLst>
              <a:ext uri="{FF2B5EF4-FFF2-40B4-BE49-F238E27FC236}">
                <a16:creationId xmlns:a16="http://schemas.microsoft.com/office/drawing/2014/main" id="{06DE56D5-F601-12D9-6292-702E6262E06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rcRect l="-160938" t="-68652" r="-160938" b="-68652"/>
          <a:stretch>
            <a:fillRect/>
          </a:stretch>
        </p:blipFill>
        <p:spPr>
          <a:xfrm>
            <a:off x="7715250" y="5277445"/>
            <a:ext cx="2571750" cy="14466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969583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3203"/>
    </mc:Choice>
    <mc:Fallback>
      <p:transition spd="slow" advTm="1320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932B17C-788A-B0B4-AE86-9229AED5A0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Outcomes </a:t>
            </a:r>
            <a:r>
              <a:rPr lang="de-DE" dirty="0" err="1"/>
              <a:t>wellbeing</a:t>
            </a:r>
            <a:r>
              <a:rPr lang="de-DE" dirty="0"/>
              <a:t> AFMs</a:t>
            </a:r>
          </a:p>
        </p:txBody>
      </p:sp>
      <p:graphicFrame>
        <p:nvGraphicFramePr>
          <p:cNvPr id="6" name="Inhaltsplatzhalter 5">
            <a:extLst>
              <a:ext uri="{FF2B5EF4-FFF2-40B4-BE49-F238E27FC236}">
                <a16:creationId xmlns:a16="http://schemas.microsoft.com/office/drawing/2014/main" id="{BA513164-E3FD-2497-3D22-79E2E2AC07A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430493993"/>
              </p:ext>
            </p:extLst>
          </p:nvPr>
        </p:nvGraphicFramePr>
        <p:xfrm>
          <a:off x="706438" y="1825625"/>
          <a:ext cx="8874125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cxnSp>
        <p:nvCxnSpPr>
          <p:cNvPr id="8" name="Gerader Verbinder 7">
            <a:extLst>
              <a:ext uri="{FF2B5EF4-FFF2-40B4-BE49-F238E27FC236}">
                <a16:creationId xmlns:a16="http://schemas.microsoft.com/office/drawing/2014/main" id="{D798B696-C8D0-6E39-980A-6499DD1E1948}"/>
              </a:ext>
            </a:extLst>
          </p:cNvPr>
          <p:cNvCxnSpPr/>
          <p:nvPr/>
        </p:nvCxnSpPr>
        <p:spPr>
          <a:xfrm flipV="1">
            <a:off x="2191172" y="2636912"/>
            <a:ext cx="0" cy="216024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" name="Gerader Verbinder 9">
            <a:extLst>
              <a:ext uri="{FF2B5EF4-FFF2-40B4-BE49-F238E27FC236}">
                <a16:creationId xmlns:a16="http://schemas.microsoft.com/office/drawing/2014/main" id="{CC9D0CA4-2B57-FA44-F7B7-27DC64119A04}"/>
              </a:ext>
            </a:extLst>
          </p:cNvPr>
          <p:cNvCxnSpPr/>
          <p:nvPr/>
        </p:nvCxnSpPr>
        <p:spPr>
          <a:xfrm>
            <a:off x="6367636" y="4149080"/>
            <a:ext cx="1368152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2" name="Gerader Verbinder 11">
            <a:extLst>
              <a:ext uri="{FF2B5EF4-FFF2-40B4-BE49-F238E27FC236}">
                <a16:creationId xmlns:a16="http://schemas.microsoft.com/office/drawing/2014/main" id="{94F03532-5E14-04E7-D207-D3F497DC19B6}"/>
              </a:ext>
            </a:extLst>
          </p:cNvPr>
          <p:cNvCxnSpPr/>
          <p:nvPr/>
        </p:nvCxnSpPr>
        <p:spPr>
          <a:xfrm>
            <a:off x="7735788" y="4149080"/>
            <a:ext cx="0" cy="288032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Audio 2">
            <a:hlinkClick r:id="" action="ppaction://media"/>
            <a:extLst>
              <a:ext uri="{FF2B5EF4-FFF2-40B4-BE49-F238E27FC236}">
                <a16:creationId xmlns:a16="http://schemas.microsoft.com/office/drawing/2014/main" id="{812DBBE8-BB6D-DB19-FA28-1F55251C30D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rcRect l="-160938" t="-68652" r="-160938" b="-68652"/>
          <a:stretch>
            <a:fillRect/>
          </a:stretch>
        </p:blipFill>
        <p:spPr>
          <a:xfrm>
            <a:off x="7715250" y="5277445"/>
            <a:ext cx="2571750" cy="14466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492556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5135"/>
    </mc:Choice>
    <mc:Fallback>
      <p:transition spd="slow" advTm="1513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44A037C-5437-070D-E33D-21D33277C6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Coping-</a:t>
            </a:r>
            <a:r>
              <a:rPr lang="de-DE" dirty="0" err="1"/>
              <a:t>mechanisms</a:t>
            </a:r>
            <a:r>
              <a:rPr lang="de-DE" dirty="0"/>
              <a:t> </a:t>
            </a:r>
            <a:r>
              <a:rPr lang="de-DE" dirty="0" err="1"/>
              <a:t>of</a:t>
            </a:r>
            <a:r>
              <a:rPr lang="de-DE" dirty="0"/>
              <a:t> AFMs</a:t>
            </a:r>
          </a:p>
        </p:txBody>
      </p:sp>
      <p:pic>
        <p:nvPicPr>
          <p:cNvPr id="4" name="Inhaltsplatzhalter 3">
            <a:extLst>
              <a:ext uri="{FF2B5EF4-FFF2-40B4-BE49-F238E27FC236}">
                <a16:creationId xmlns:a16="http://schemas.microsoft.com/office/drawing/2014/main" id="{C0091A55-2184-72B2-E954-318497CB732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246956" y="1700633"/>
            <a:ext cx="7899009" cy="4193476"/>
          </a:xfrm>
          <a:prstGeom prst="rect">
            <a:avLst/>
          </a:prstGeom>
          <a:ln>
            <a:solidFill>
              <a:schemeClr val="bg1">
                <a:lumMod val="85000"/>
              </a:schemeClr>
            </a:solidFill>
          </a:ln>
        </p:spPr>
      </p:pic>
      <p:sp>
        <p:nvSpPr>
          <p:cNvPr id="5" name="Textfeld 4">
            <a:extLst>
              <a:ext uri="{FF2B5EF4-FFF2-40B4-BE49-F238E27FC236}">
                <a16:creationId xmlns:a16="http://schemas.microsoft.com/office/drawing/2014/main" id="{BF0AB3D8-D9CC-E2F7-BD2E-473A81891D09}"/>
              </a:ext>
            </a:extLst>
          </p:cNvPr>
          <p:cNvSpPr txBox="1"/>
          <p:nvPr/>
        </p:nvSpPr>
        <p:spPr>
          <a:xfrm>
            <a:off x="3503706" y="5489846"/>
            <a:ext cx="1385507" cy="338554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de-DE" sz="1600" dirty="0"/>
              <a:t>Posttreatment</a:t>
            </a:r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id="{F8577114-9D9A-A59F-92CB-FC91498362BA}"/>
              </a:ext>
            </a:extLst>
          </p:cNvPr>
          <p:cNvSpPr txBox="1"/>
          <p:nvPr/>
        </p:nvSpPr>
        <p:spPr>
          <a:xfrm>
            <a:off x="4999484" y="5489846"/>
            <a:ext cx="1340110" cy="338554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de-DE" sz="1600" dirty="0"/>
              <a:t>3-month-f-u   </a:t>
            </a:r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id="{2F0811C7-2AFC-BFBD-7CE6-E4EF3A847A7E}"/>
              </a:ext>
            </a:extLst>
          </p:cNvPr>
          <p:cNvSpPr txBox="1"/>
          <p:nvPr/>
        </p:nvSpPr>
        <p:spPr>
          <a:xfrm>
            <a:off x="8383860" y="2204864"/>
            <a:ext cx="1735475" cy="203132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/>
              <a:t>CEE: </a:t>
            </a:r>
            <a:r>
              <a:rPr lang="de-DE" dirty="0" err="1"/>
              <a:t>Engaged</a:t>
            </a:r>
            <a:r>
              <a:rPr lang="de-DE" dirty="0"/>
              <a:t>-</a:t>
            </a:r>
          </a:p>
          <a:p>
            <a:r>
              <a:rPr lang="de-DE" dirty="0"/>
              <a:t>Emotional</a:t>
            </a:r>
          </a:p>
          <a:p>
            <a:r>
              <a:rPr lang="de-DE" dirty="0"/>
              <a:t>CEA: </a:t>
            </a:r>
            <a:r>
              <a:rPr lang="de-DE" dirty="0" err="1"/>
              <a:t>Engaged</a:t>
            </a:r>
            <a:r>
              <a:rPr lang="de-DE" dirty="0"/>
              <a:t>-</a:t>
            </a:r>
          </a:p>
          <a:p>
            <a:r>
              <a:rPr lang="de-DE" dirty="0" err="1"/>
              <a:t>Active</a:t>
            </a:r>
            <a:endParaRPr lang="de-DE" dirty="0"/>
          </a:p>
          <a:p>
            <a:r>
              <a:rPr lang="de-DE" dirty="0"/>
              <a:t>CTA: Tolerant-</a:t>
            </a:r>
          </a:p>
          <a:p>
            <a:r>
              <a:rPr lang="de-DE" dirty="0" err="1"/>
              <a:t>Inactive</a:t>
            </a:r>
            <a:endParaRPr lang="de-DE" dirty="0"/>
          </a:p>
          <a:p>
            <a:r>
              <a:rPr lang="de-DE" dirty="0"/>
              <a:t>CWI: </a:t>
            </a:r>
            <a:r>
              <a:rPr lang="de-DE" dirty="0" err="1"/>
              <a:t>withdrawal</a:t>
            </a:r>
            <a:endParaRPr lang="de-DE" dirty="0"/>
          </a:p>
        </p:txBody>
      </p:sp>
      <p:pic>
        <p:nvPicPr>
          <p:cNvPr id="3" name="Audio 2">
            <a:hlinkClick r:id="" action="ppaction://media"/>
            <a:extLst>
              <a:ext uri="{FF2B5EF4-FFF2-40B4-BE49-F238E27FC236}">
                <a16:creationId xmlns:a16="http://schemas.microsoft.com/office/drawing/2014/main" id="{A73522FC-268A-2BA9-EF8F-3E690D10CF8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rcRect l="-160938" t="-68652" r="-160938" b="-68652"/>
          <a:stretch>
            <a:fillRect/>
          </a:stretch>
        </p:blipFill>
        <p:spPr>
          <a:xfrm>
            <a:off x="7715250" y="5277445"/>
            <a:ext cx="2571750" cy="14466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19290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4026"/>
    </mc:Choice>
    <mc:Fallback>
      <p:transition spd="slow" advTm="1402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2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D9A78"/>
      </a:accent1>
      <a:accent2>
        <a:srgbClr val="8BC145"/>
      </a:accent2>
      <a:accent3>
        <a:srgbClr val="36AFCE"/>
      </a:accent3>
      <a:accent4>
        <a:srgbClr val="1D6FA9"/>
      </a:accent4>
      <a:accent5>
        <a:srgbClr val="B74919"/>
      </a:accent5>
      <a:accent6>
        <a:srgbClr val="F19D19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AE6F2518-B084-4896-AF52-66CC2144AA26}"/>
    </a:ext>
  </a:extLst>
</a:theme>
</file>

<file path=ppt/theme/theme2.xml><?xml version="1.0" encoding="utf-8"?>
<a:theme xmlns:a="http://schemas.openxmlformats.org/drawingml/2006/main" name="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969696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492</Words>
  <Application>Microsoft Office PowerPoint</Application>
  <PresentationFormat>35-mm-Dias</PresentationFormat>
  <Paragraphs>91</Paragraphs>
  <Slides>11</Slides>
  <Notes>3</Notes>
  <HiddenSlides>0</HiddenSlides>
  <MMClips>11</MMClips>
  <ScaleCrop>false</ScaleCrop>
  <HeadingPairs>
    <vt:vector size="6" baseType="variant">
      <vt:variant>
        <vt:lpstr>Verwendete Schriftarten</vt:lpstr>
      </vt:variant>
      <vt:variant>
        <vt:i4>5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11</vt:i4>
      </vt:variant>
    </vt:vector>
  </HeadingPairs>
  <TitlesOfParts>
    <vt:vector size="17" baseType="lpstr">
      <vt:lpstr>Arial</vt:lpstr>
      <vt:lpstr>Calibri</vt:lpstr>
      <vt:lpstr>Calibri Light</vt:lpstr>
      <vt:lpstr>Times New Roman</vt:lpstr>
      <vt:lpstr>Wingdings</vt:lpstr>
      <vt:lpstr>Office Theme</vt:lpstr>
      <vt:lpstr>PowerPoint-Präsentation</vt:lpstr>
      <vt:lpstr>  Background</vt:lpstr>
      <vt:lpstr>Utilization of addiction counselling in AFMs in Germany </vt:lpstr>
      <vt:lpstr>PowerPoint-Präsentation</vt:lpstr>
      <vt:lpstr>Implementation in an Addiction Counselling Centre (aggregated data only)</vt:lpstr>
      <vt:lpstr>  Implementing CRAFT in an addiction counselling centre II</vt:lpstr>
      <vt:lpstr>Sociodemographic variables</vt:lpstr>
      <vt:lpstr>Outcomes wellbeing AFMs</vt:lpstr>
      <vt:lpstr>Coping-mechanisms of AFMs</vt:lpstr>
      <vt:lpstr>Treatment Utilization of relatives</vt:lpstr>
      <vt:lpstr>PowerPoint-Präsentation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Kein Folientitel</dc:title>
  <dc:creator>Anwender</dc:creator>
  <cp:lastModifiedBy>Gallus Bischof</cp:lastModifiedBy>
  <cp:revision>137</cp:revision>
  <cp:lastPrinted>2002-04-08T15:01:24Z</cp:lastPrinted>
  <dcterms:created xsi:type="dcterms:W3CDTF">1995-06-17T23:31:02Z</dcterms:created>
  <dcterms:modified xsi:type="dcterms:W3CDTF">2024-09-17T15:17:13Z</dcterms:modified>
</cp:coreProperties>
</file>