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  <p:sldMasterId id="2147483688" r:id="rId5"/>
    <p:sldMasterId id="2147483690" r:id="rId6"/>
    <p:sldMasterId id="2147483692" r:id="rId7"/>
    <p:sldMasterId id="2147483705" r:id="rId8"/>
    <p:sldMasterId id="2147483707" r:id="rId9"/>
    <p:sldMasterId id="2147483709" r:id="rId10"/>
    <p:sldMasterId id="2147483711" r:id="rId11"/>
  </p:sldMasterIdLst>
  <p:notesMasterIdLst>
    <p:notesMasterId r:id="rId32"/>
  </p:notesMasterIdLst>
  <p:sldIdLst>
    <p:sldId id="256" r:id="rId12"/>
    <p:sldId id="351" r:id="rId13"/>
    <p:sldId id="340" r:id="rId14"/>
    <p:sldId id="354" r:id="rId15"/>
    <p:sldId id="353" r:id="rId16"/>
    <p:sldId id="298" r:id="rId17"/>
    <p:sldId id="319" r:id="rId18"/>
    <p:sldId id="309" r:id="rId19"/>
    <p:sldId id="320" r:id="rId20"/>
    <p:sldId id="357" r:id="rId21"/>
    <p:sldId id="322" r:id="rId22"/>
    <p:sldId id="315" r:id="rId23"/>
    <p:sldId id="361" r:id="rId24"/>
    <p:sldId id="318" r:id="rId25"/>
    <p:sldId id="350" r:id="rId26"/>
    <p:sldId id="358" r:id="rId27"/>
    <p:sldId id="344" r:id="rId28"/>
    <p:sldId id="363" r:id="rId29"/>
    <p:sldId id="281" r:id="rId30"/>
    <p:sldId id="27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4" userDrawn="1">
          <p15:clr>
            <a:srgbClr val="A4A3A4"/>
          </p15:clr>
        </p15:guide>
        <p15:guide id="2" orient="horz" pos="2725" userDrawn="1">
          <p15:clr>
            <a:srgbClr val="A4A3A4"/>
          </p15:clr>
        </p15:guide>
        <p15:guide id="3" pos="2930" userDrawn="1">
          <p15:clr>
            <a:srgbClr val="A4A3A4"/>
          </p15:clr>
        </p15:guide>
        <p15:guide id="4" pos="5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4006D"/>
    <a:srgbClr val="00B4D0"/>
    <a:srgbClr val="D400F0"/>
    <a:srgbClr val="5D5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64238" autoAdjust="0"/>
  </p:normalViewPr>
  <p:slideViewPr>
    <p:cSldViewPr snapToGrid="0">
      <p:cViewPr varScale="1">
        <p:scale>
          <a:sx n="79" d="100"/>
          <a:sy n="79" d="100"/>
        </p:scale>
        <p:origin x="924" y="48"/>
      </p:cViewPr>
      <p:guideLst>
        <p:guide orient="horz" pos="854"/>
        <p:guide orient="horz" pos="2725"/>
        <p:guide pos="2930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0C69F-9A21-4F2D-8DBF-8E655BE4AE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4D37E-51EA-4054-AED0-F2B922300D9E}">
      <dgm:prSet custT="1"/>
      <dgm:spPr/>
      <dgm:t>
        <a:bodyPr/>
        <a:lstStyle/>
        <a:p>
          <a:r>
            <a:rPr lang="en-US" sz="900" dirty="0"/>
            <a:t>3. </a:t>
          </a:r>
          <a:r>
            <a:rPr lang="en-US" sz="900" dirty="0" err="1"/>
            <a:t>Copello</a:t>
          </a:r>
          <a:r>
            <a:rPr lang="en-US" sz="900" dirty="0"/>
            <a:t>, A., &amp; Templeton, L. (2012). </a:t>
          </a:r>
          <a:r>
            <a:rPr lang="en-US" sz="900" i="1" dirty="0"/>
            <a:t>The Forgotten </a:t>
          </a:r>
          <a:r>
            <a:rPr lang="en-US" sz="900" i="1" dirty="0" err="1"/>
            <a:t>Carers</a:t>
          </a:r>
          <a:r>
            <a:rPr lang="en-US" sz="900" i="1" dirty="0"/>
            <a:t>: Support for adult family members affected by a relative’s drug problem</a:t>
          </a:r>
          <a:r>
            <a:rPr lang="en-US" sz="900" dirty="0"/>
            <a:t>. U. D. P. Commission. https://www.ukdpc.org.uk/publication/the-forgotten-carers/ </a:t>
          </a:r>
        </a:p>
      </dgm:t>
    </dgm:pt>
    <dgm:pt modelId="{FA135EE7-CA6B-4171-BB28-E5365D142CB1}" type="parTrans" cxnId="{44E58A7F-C596-46A4-8FE8-9D0804128DBF}">
      <dgm:prSet/>
      <dgm:spPr/>
      <dgm:t>
        <a:bodyPr/>
        <a:lstStyle/>
        <a:p>
          <a:endParaRPr lang="en-GB"/>
        </a:p>
      </dgm:t>
    </dgm:pt>
    <dgm:pt modelId="{5F6D4B3B-C6B8-458B-88B0-58F2E618E675}" type="sibTrans" cxnId="{44E58A7F-C596-46A4-8FE8-9D0804128DBF}">
      <dgm:prSet/>
      <dgm:spPr/>
      <dgm:t>
        <a:bodyPr/>
        <a:lstStyle/>
        <a:p>
          <a:endParaRPr lang="en-GB"/>
        </a:p>
      </dgm:t>
    </dgm:pt>
    <dgm:pt modelId="{9D02558D-1128-4F3B-9E2D-906ABEF794EC}">
      <dgm:prSet custT="1"/>
      <dgm:spPr/>
      <dgm:t>
        <a:bodyPr/>
        <a:lstStyle/>
        <a:p>
          <a:r>
            <a:rPr lang="en-US" sz="900" dirty="0"/>
            <a:t>4. </a:t>
          </a:r>
          <a:r>
            <a:rPr lang="en-US" sz="900" dirty="0" err="1"/>
            <a:t>Copello</a:t>
          </a:r>
          <a:r>
            <a:rPr lang="en-US" sz="900" dirty="0"/>
            <a:t>, A., Templeton, L., &amp; Powell, J. (2010). The impact of addiction on the family: Estimates of prevalence and costs. </a:t>
          </a:r>
          <a:r>
            <a:rPr lang="en-US" sz="900" i="1" dirty="0"/>
            <a:t>Drugs: Education, Prevention and Policy</a:t>
          </a:r>
          <a:r>
            <a:rPr lang="en-US" sz="900" dirty="0"/>
            <a:t>,</a:t>
          </a:r>
          <a:r>
            <a:rPr lang="en-US" sz="900" i="1" dirty="0"/>
            <a:t> 17</a:t>
          </a:r>
          <a:r>
            <a:rPr lang="en-US" sz="900" dirty="0"/>
            <a:t>(sup1), 63-74. https://doi.org/10.3109/09687637.2010.514798 </a:t>
          </a:r>
        </a:p>
      </dgm:t>
    </dgm:pt>
    <dgm:pt modelId="{6C1F7717-87F3-46B6-810A-1A8BDDA23975}" type="parTrans" cxnId="{9C53048A-561B-410D-869B-862FAD0F7CDB}">
      <dgm:prSet/>
      <dgm:spPr/>
      <dgm:t>
        <a:bodyPr/>
        <a:lstStyle/>
        <a:p>
          <a:endParaRPr lang="en-GB"/>
        </a:p>
      </dgm:t>
    </dgm:pt>
    <dgm:pt modelId="{FF96DC2C-8946-458B-8810-774FC4D07650}" type="sibTrans" cxnId="{9C53048A-561B-410D-869B-862FAD0F7CDB}">
      <dgm:prSet/>
      <dgm:spPr/>
      <dgm:t>
        <a:bodyPr/>
        <a:lstStyle/>
        <a:p>
          <a:endParaRPr lang="en-GB"/>
        </a:p>
      </dgm:t>
    </dgm:pt>
    <dgm:pt modelId="{1C27164A-416F-4E46-8AC0-7FE1AA3BA962}">
      <dgm:prSet custT="1"/>
      <dgm:spPr/>
      <dgm:t>
        <a:bodyPr/>
        <a:lstStyle/>
        <a:p>
          <a:r>
            <a:rPr lang="en-US" sz="900" dirty="0"/>
            <a:t>6. Di </a:t>
          </a:r>
          <a:r>
            <a:rPr lang="en-US" sz="900" dirty="0" err="1"/>
            <a:t>Sarno</a:t>
          </a:r>
          <a:r>
            <a:rPr lang="en-US" sz="900" dirty="0"/>
            <a:t>, M., De Candia, V., </a:t>
          </a:r>
          <a:r>
            <a:rPr lang="en-US" sz="900" dirty="0" err="1"/>
            <a:t>Rancati</a:t>
          </a:r>
          <a:r>
            <a:rPr lang="en-US" sz="900" dirty="0"/>
            <a:t>, F., </a:t>
          </a:r>
          <a:r>
            <a:rPr lang="en-US" sz="900" dirty="0" err="1"/>
            <a:t>Madeddu</a:t>
          </a:r>
          <a:r>
            <a:rPr lang="en-US" sz="900" dirty="0"/>
            <a:t>, F., </a:t>
          </a:r>
          <a:r>
            <a:rPr lang="en-US" sz="900" dirty="0" err="1"/>
            <a:t>Calati</a:t>
          </a:r>
          <a:r>
            <a:rPr lang="en-US" sz="900" dirty="0"/>
            <a:t>, R., &amp; Di </a:t>
          </a:r>
          <a:r>
            <a:rPr lang="en-US" sz="900" dirty="0" err="1"/>
            <a:t>Pierro</a:t>
          </a:r>
          <a:r>
            <a:rPr lang="en-US" sz="900" dirty="0"/>
            <a:t>, R. (2021). Mental and physical health in family members of substance users: A scoping review. </a:t>
          </a:r>
          <a:r>
            <a:rPr lang="en-US" sz="900" i="1" dirty="0"/>
            <a:t>Drug Alcohol Depend</a:t>
          </a:r>
          <a:r>
            <a:rPr lang="en-US" sz="900" dirty="0"/>
            <a:t>,</a:t>
          </a:r>
          <a:r>
            <a:rPr lang="en-US" sz="900" i="1" dirty="0"/>
            <a:t> 219</a:t>
          </a:r>
          <a:r>
            <a:rPr lang="en-US" sz="900" dirty="0"/>
            <a:t>, 108439. https://doi.org/10.1016/j.drugalcdep.2020.108439 </a:t>
          </a:r>
        </a:p>
      </dgm:t>
    </dgm:pt>
    <dgm:pt modelId="{380858C1-7FF4-44E4-B226-5E4276DF176D}" type="parTrans" cxnId="{E48457C0-0B91-4F53-ABE7-5D402E1D522A}">
      <dgm:prSet/>
      <dgm:spPr/>
      <dgm:t>
        <a:bodyPr/>
        <a:lstStyle/>
        <a:p>
          <a:endParaRPr lang="en-GB"/>
        </a:p>
      </dgm:t>
    </dgm:pt>
    <dgm:pt modelId="{F46FAFD5-317D-404D-8D37-965B68669132}" type="sibTrans" cxnId="{E48457C0-0B91-4F53-ABE7-5D402E1D522A}">
      <dgm:prSet/>
      <dgm:spPr/>
      <dgm:t>
        <a:bodyPr/>
        <a:lstStyle/>
        <a:p>
          <a:endParaRPr lang="en-GB"/>
        </a:p>
      </dgm:t>
    </dgm:pt>
    <dgm:pt modelId="{2AFB8EB3-75C6-4AF6-BBC9-4A30311DF486}">
      <dgm:prSet custT="1"/>
      <dgm:spPr/>
      <dgm:t>
        <a:bodyPr/>
        <a:lstStyle/>
        <a:p>
          <a:r>
            <a:rPr lang="en-US" sz="900" dirty="0"/>
            <a:t>1. </a:t>
          </a:r>
          <a:r>
            <a:rPr lang="en-GB" sz="900" dirty="0"/>
            <a:t>Orford, J., Velleman, R., </a:t>
          </a:r>
          <a:r>
            <a:rPr lang="en-GB" sz="900" dirty="0" err="1"/>
            <a:t>Natera</a:t>
          </a:r>
          <a:r>
            <a:rPr lang="en-GB" sz="900" dirty="0"/>
            <a:t>, G., Templeton, L., &amp; </a:t>
          </a:r>
          <a:r>
            <a:rPr lang="en-GB" sz="900" dirty="0" err="1"/>
            <a:t>Copello</a:t>
          </a:r>
          <a:r>
            <a:rPr lang="en-GB" sz="900" dirty="0"/>
            <a:t>, A. (2013). Addiction in the family is a major but neglected contributor to the global burden of adult ill-health. </a:t>
          </a:r>
          <a:r>
            <a:rPr lang="en-GB" sz="900" i="1" dirty="0"/>
            <a:t>Soc Sci Med, 78</a:t>
          </a:r>
          <a:r>
            <a:rPr lang="en-GB" sz="900" dirty="0"/>
            <a:t>, 70-77. https://doi.org/10.1016/j.socscimed.2012.11.036  </a:t>
          </a:r>
          <a:endParaRPr lang="en-US" sz="900" dirty="0"/>
        </a:p>
      </dgm:t>
    </dgm:pt>
    <dgm:pt modelId="{917DF883-3A74-4CA9-A948-82604EEC7A28}" type="parTrans" cxnId="{E6BC08CA-5235-45E0-B775-D27ABD79EAB6}">
      <dgm:prSet/>
      <dgm:spPr/>
      <dgm:t>
        <a:bodyPr/>
        <a:lstStyle/>
        <a:p>
          <a:endParaRPr lang="en-GB"/>
        </a:p>
      </dgm:t>
    </dgm:pt>
    <dgm:pt modelId="{8E153B45-A841-49DF-986C-53AB2DEF0DC2}" type="sibTrans" cxnId="{E6BC08CA-5235-45E0-B775-D27ABD79EAB6}">
      <dgm:prSet/>
      <dgm:spPr/>
      <dgm:t>
        <a:bodyPr/>
        <a:lstStyle/>
        <a:p>
          <a:endParaRPr lang="en-GB"/>
        </a:p>
      </dgm:t>
    </dgm:pt>
    <dgm:pt modelId="{D4CBB5C4-E4B8-4598-9B16-C7539078C324}">
      <dgm:prSet custT="1"/>
      <dgm:spPr/>
      <dgm:t>
        <a:bodyPr/>
        <a:lstStyle/>
        <a:p>
          <a:r>
            <a:rPr lang="en-US" sz="900" dirty="0"/>
            <a:t>5. Dowling, N. A., Rodda, S. N., </a:t>
          </a:r>
          <a:r>
            <a:rPr lang="en-US" sz="900" dirty="0" err="1"/>
            <a:t>Lubman</a:t>
          </a:r>
          <a:r>
            <a:rPr lang="en-US" sz="900" dirty="0"/>
            <a:t>, D. I., &amp; Jackson, A. C. (2014). The impacts of problem gambling on concerned significant others accessing web-based counselling. </a:t>
          </a:r>
          <a:r>
            <a:rPr lang="en-US" sz="900" i="1" dirty="0"/>
            <a:t>Addict </a:t>
          </a:r>
          <a:r>
            <a:rPr lang="en-US" sz="900" i="1" dirty="0" err="1"/>
            <a:t>Behav</a:t>
          </a:r>
          <a:r>
            <a:rPr lang="en-US" sz="900" dirty="0"/>
            <a:t>,</a:t>
          </a:r>
          <a:r>
            <a:rPr lang="en-US" sz="900" i="1" dirty="0"/>
            <a:t> 39</a:t>
          </a:r>
          <a:r>
            <a:rPr lang="en-US" sz="900" dirty="0"/>
            <a:t>(8), 1253-1257. https://doi.org/10.1016/j.addbeh.2014.04.011 </a:t>
          </a:r>
        </a:p>
      </dgm:t>
    </dgm:pt>
    <dgm:pt modelId="{18152286-579D-4D19-908F-0A454DAEA1EC}" type="parTrans" cxnId="{DA803399-AAF9-4002-97BD-D2C2D3E95390}">
      <dgm:prSet/>
      <dgm:spPr/>
      <dgm:t>
        <a:bodyPr/>
        <a:lstStyle/>
        <a:p>
          <a:endParaRPr lang="en-GB"/>
        </a:p>
      </dgm:t>
    </dgm:pt>
    <dgm:pt modelId="{98175E82-31A2-4918-8A0D-E96A65C625BA}" type="sibTrans" cxnId="{DA803399-AAF9-4002-97BD-D2C2D3E95390}">
      <dgm:prSet/>
      <dgm:spPr/>
      <dgm:t>
        <a:bodyPr/>
        <a:lstStyle/>
        <a:p>
          <a:endParaRPr lang="en-GB"/>
        </a:p>
      </dgm:t>
    </dgm:pt>
    <dgm:pt modelId="{088D1432-A4B2-4652-A7DA-8C6173B44EE2}">
      <dgm:prSet custT="1"/>
      <dgm:spPr/>
      <dgm:t>
        <a:bodyPr/>
        <a:lstStyle/>
        <a:p>
          <a:r>
            <a:rPr lang="en-US" sz="900" dirty="0"/>
            <a:t>7. McDonagh, D., Connolly, N., &amp; Devaney, C. (2018). “Bury Don’t Discuss”: The help-seeking </a:t>
          </a:r>
          <a:r>
            <a:rPr lang="en-US" sz="900" dirty="0" err="1"/>
            <a:t>behaviour</a:t>
          </a:r>
          <a:r>
            <a:rPr lang="en-US" sz="900" dirty="0"/>
            <a:t> of family members affected by substance-use disorders. </a:t>
          </a:r>
          <a:r>
            <a:rPr lang="en-US" sz="900" i="1" dirty="0"/>
            <a:t>Child Care in Practice</a:t>
          </a:r>
          <a:r>
            <a:rPr lang="en-US" sz="900" dirty="0"/>
            <a:t>,</a:t>
          </a:r>
          <a:r>
            <a:rPr lang="en-US" sz="900" i="1" dirty="0"/>
            <a:t> 25</a:t>
          </a:r>
          <a:r>
            <a:rPr lang="en-US" sz="900" dirty="0"/>
            <a:t>(2), 175-188. https://doi.org/10.1080/13575279.2018.1448258 </a:t>
          </a:r>
        </a:p>
      </dgm:t>
    </dgm:pt>
    <dgm:pt modelId="{C0E2869E-C7B3-4DE3-B89E-18ABB4581B4F}" type="parTrans" cxnId="{B8B1CAC2-FF0A-486B-A376-E076B133BA32}">
      <dgm:prSet/>
      <dgm:spPr/>
      <dgm:t>
        <a:bodyPr/>
        <a:lstStyle/>
        <a:p>
          <a:endParaRPr lang="en-GB"/>
        </a:p>
      </dgm:t>
    </dgm:pt>
    <dgm:pt modelId="{2FA7D38C-0251-47DD-9E54-164A3E1DD42E}" type="sibTrans" cxnId="{B8B1CAC2-FF0A-486B-A376-E076B133BA32}">
      <dgm:prSet/>
      <dgm:spPr/>
      <dgm:t>
        <a:bodyPr/>
        <a:lstStyle/>
        <a:p>
          <a:endParaRPr lang="en-GB"/>
        </a:p>
      </dgm:t>
    </dgm:pt>
    <dgm:pt modelId="{6F879E00-8B94-4874-97FC-68B83FE149E5}">
      <dgm:prSet custT="1"/>
      <dgm:spPr/>
      <dgm:t>
        <a:bodyPr/>
        <a:lstStyle/>
        <a:p>
          <a:r>
            <a:rPr lang="en-IE" sz="900" dirty="0"/>
            <a:t>8. </a:t>
          </a:r>
          <a:r>
            <a:rPr lang="en-US" sz="900" dirty="0"/>
            <a:t>Orford, J., </a:t>
          </a:r>
          <a:r>
            <a:rPr lang="en-US" sz="900" dirty="0" err="1"/>
            <a:t>Copello</a:t>
          </a:r>
          <a:r>
            <a:rPr lang="en-US" sz="900" dirty="0"/>
            <a:t>, A., Velleman, R., &amp; Templeton, L. (2010). Family members affected by a close relative's addiction: The stress-strain-coping-support model. </a:t>
          </a:r>
          <a:r>
            <a:rPr lang="en-US" sz="900" i="1" dirty="0"/>
            <a:t>Drugs: Education, Prevention and Policy</a:t>
          </a:r>
          <a:r>
            <a:rPr lang="en-US" sz="900" dirty="0"/>
            <a:t>,</a:t>
          </a:r>
          <a:r>
            <a:rPr lang="en-US" sz="900" i="1" dirty="0"/>
            <a:t> 17</a:t>
          </a:r>
          <a:r>
            <a:rPr lang="en-US" sz="900" dirty="0"/>
            <a:t>(sup1), 36-43. https://doi.org/10.3109/09687637.2010.514801 </a:t>
          </a:r>
        </a:p>
      </dgm:t>
    </dgm:pt>
    <dgm:pt modelId="{04697617-B351-4F32-932A-A1A4F6A1DDC2}" type="parTrans" cxnId="{3D522DBB-136A-4CE0-B0C6-C8868699A5FD}">
      <dgm:prSet/>
      <dgm:spPr/>
      <dgm:t>
        <a:bodyPr/>
        <a:lstStyle/>
        <a:p>
          <a:endParaRPr lang="en-GB"/>
        </a:p>
      </dgm:t>
    </dgm:pt>
    <dgm:pt modelId="{E03C2FEB-7DC7-4814-811F-3C21DBBC7480}" type="sibTrans" cxnId="{3D522DBB-136A-4CE0-B0C6-C8868699A5FD}">
      <dgm:prSet/>
      <dgm:spPr/>
      <dgm:t>
        <a:bodyPr/>
        <a:lstStyle/>
        <a:p>
          <a:endParaRPr lang="en-GB"/>
        </a:p>
      </dgm:t>
    </dgm:pt>
    <dgm:pt modelId="{6415BA38-1C24-4619-88CF-8A1AF29481C0}">
      <dgm:prSet custT="1"/>
      <dgm:spPr/>
      <dgm:t>
        <a:bodyPr/>
        <a:lstStyle/>
        <a:p>
          <a:r>
            <a:rPr lang="en-US" sz="900" dirty="0"/>
            <a:t>2. Bischof, G., Bischof, A., Velleman, R., Orford, J., Kuhnert, R., Allen, J., Borgward, S., &amp; </a:t>
          </a:r>
          <a:r>
            <a:rPr lang="en-US" sz="900" dirty="0" err="1"/>
            <a:t>Rumpf</a:t>
          </a:r>
          <a:r>
            <a:rPr lang="en-US" sz="900" dirty="0"/>
            <a:t>, H. J. (2022). Prevalence and self-rated health and depression of family members affected by addictive disorders: Results of a nation-wide cross-sectional study. </a:t>
          </a:r>
          <a:r>
            <a:rPr lang="en-US" sz="900" i="1" dirty="0"/>
            <a:t>Addiction</a:t>
          </a:r>
          <a:r>
            <a:rPr lang="en-US" sz="900" dirty="0"/>
            <a:t>. https://doi.org/10.1111/add.15960 </a:t>
          </a:r>
        </a:p>
      </dgm:t>
    </dgm:pt>
    <dgm:pt modelId="{CD3888DC-F9D0-475D-A909-88037E14AFA1}" type="parTrans" cxnId="{60C60BB0-196B-45DA-AC82-78B855D47625}">
      <dgm:prSet/>
      <dgm:spPr/>
      <dgm:t>
        <a:bodyPr/>
        <a:lstStyle/>
        <a:p>
          <a:endParaRPr lang="en-GB"/>
        </a:p>
      </dgm:t>
    </dgm:pt>
    <dgm:pt modelId="{7F55DF01-08B1-4DEF-9498-4F3953BF130C}" type="sibTrans" cxnId="{60C60BB0-196B-45DA-AC82-78B855D47625}">
      <dgm:prSet/>
      <dgm:spPr/>
      <dgm:t>
        <a:bodyPr/>
        <a:lstStyle/>
        <a:p>
          <a:endParaRPr lang="en-GB"/>
        </a:p>
      </dgm:t>
    </dgm:pt>
    <dgm:pt modelId="{D661C33F-6F65-4D3B-ACDA-1C30CE5466DD}" type="pres">
      <dgm:prSet presAssocID="{8240C69F-9A21-4F2D-8DBF-8E655BE4AE4B}" presName="vert0" presStyleCnt="0">
        <dgm:presLayoutVars>
          <dgm:dir/>
          <dgm:animOne val="branch"/>
          <dgm:animLvl val="lvl"/>
        </dgm:presLayoutVars>
      </dgm:prSet>
      <dgm:spPr/>
    </dgm:pt>
    <dgm:pt modelId="{1B3648A1-031F-4EFF-B35D-AC9064505D8F}" type="pres">
      <dgm:prSet presAssocID="{2AFB8EB3-75C6-4AF6-BBC9-4A30311DF486}" presName="thickLine" presStyleLbl="alignNode1" presStyleIdx="0" presStyleCnt="8"/>
      <dgm:spPr/>
    </dgm:pt>
    <dgm:pt modelId="{95A16727-E2CB-47FB-86D2-6646BC079C66}" type="pres">
      <dgm:prSet presAssocID="{2AFB8EB3-75C6-4AF6-BBC9-4A30311DF486}" presName="horz1" presStyleCnt="0"/>
      <dgm:spPr/>
    </dgm:pt>
    <dgm:pt modelId="{ECC30AB5-E0BF-4EF8-9B93-0F3F7BB283E1}" type="pres">
      <dgm:prSet presAssocID="{2AFB8EB3-75C6-4AF6-BBC9-4A30311DF486}" presName="tx1" presStyleLbl="revTx" presStyleIdx="0" presStyleCnt="8" custScaleY="96190" custLinFactNeighborX="979" custLinFactNeighborY="-18292"/>
      <dgm:spPr/>
    </dgm:pt>
    <dgm:pt modelId="{0BC5D3C8-1C41-47E7-ABE4-94EAC3439236}" type="pres">
      <dgm:prSet presAssocID="{2AFB8EB3-75C6-4AF6-BBC9-4A30311DF486}" presName="vert1" presStyleCnt="0"/>
      <dgm:spPr/>
    </dgm:pt>
    <dgm:pt modelId="{FBB0AE63-A7AA-4A40-8B55-2B1E814EA353}" type="pres">
      <dgm:prSet presAssocID="{6415BA38-1C24-4619-88CF-8A1AF29481C0}" presName="thickLine" presStyleLbl="alignNode1" presStyleIdx="1" presStyleCnt="8"/>
      <dgm:spPr/>
    </dgm:pt>
    <dgm:pt modelId="{9B66116E-7DA1-4358-9198-2B657BCEBD50}" type="pres">
      <dgm:prSet presAssocID="{6415BA38-1C24-4619-88CF-8A1AF29481C0}" presName="horz1" presStyleCnt="0"/>
      <dgm:spPr/>
    </dgm:pt>
    <dgm:pt modelId="{39B2A9FF-E8E4-424B-83AA-1A2B9C599DE2}" type="pres">
      <dgm:prSet presAssocID="{6415BA38-1C24-4619-88CF-8A1AF29481C0}" presName="tx1" presStyleLbl="revTx" presStyleIdx="1" presStyleCnt="8" custScaleY="123040"/>
      <dgm:spPr/>
    </dgm:pt>
    <dgm:pt modelId="{87F10F72-3276-4F02-B952-248E479DA268}" type="pres">
      <dgm:prSet presAssocID="{6415BA38-1C24-4619-88CF-8A1AF29481C0}" presName="vert1" presStyleCnt="0"/>
      <dgm:spPr/>
    </dgm:pt>
    <dgm:pt modelId="{1282F271-51CB-45B5-8BB8-8AEC8D17B046}" type="pres">
      <dgm:prSet presAssocID="{4F24D37E-51EA-4054-AED0-F2B922300D9E}" presName="thickLine" presStyleLbl="alignNode1" presStyleIdx="2" presStyleCnt="8"/>
      <dgm:spPr/>
    </dgm:pt>
    <dgm:pt modelId="{B49692CC-9419-4D18-BC88-716FB70D3453}" type="pres">
      <dgm:prSet presAssocID="{4F24D37E-51EA-4054-AED0-F2B922300D9E}" presName="horz1" presStyleCnt="0"/>
      <dgm:spPr/>
    </dgm:pt>
    <dgm:pt modelId="{CA8DE8BD-FF02-4924-9978-D9C6B609AA15}" type="pres">
      <dgm:prSet presAssocID="{4F24D37E-51EA-4054-AED0-F2B922300D9E}" presName="tx1" presStyleLbl="revTx" presStyleIdx="2" presStyleCnt="8" custScaleY="91980"/>
      <dgm:spPr/>
    </dgm:pt>
    <dgm:pt modelId="{7F933B8D-7915-4A73-87F4-A9C34401EAB4}" type="pres">
      <dgm:prSet presAssocID="{4F24D37E-51EA-4054-AED0-F2B922300D9E}" presName="vert1" presStyleCnt="0"/>
      <dgm:spPr/>
    </dgm:pt>
    <dgm:pt modelId="{E7AB36B7-BE55-4BAD-869D-7E3D5EC0F066}" type="pres">
      <dgm:prSet presAssocID="{9D02558D-1128-4F3B-9E2D-906ABEF794EC}" presName="thickLine" presStyleLbl="alignNode1" presStyleIdx="3" presStyleCnt="8"/>
      <dgm:spPr/>
    </dgm:pt>
    <dgm:pt modelId="{3F793498-323B-4993-AA52-C565F317EB7B}" type="pres">
      <dgm:prSet presAssocID="{9D02558D-1128-4F3B-9E2D-906ABEF794EC}" presName="horz1" presStyleCnt="0"/>
      <dgm:spPr/>
    </dgm:pt>
    <dgm:pt modelId="{AB240E9C-BA88-484A-8A3D-A467A9649B3F}" type="pres">
      <dgm:prSet presAssocID="{9D02558D-1128-4F3B-9E2D-906ABEF794EC}" presName="tx1" presStyleLbl="revTx" presStyleIdx="3" presStyleCnt="8" custScaleY="85394"/>
      <dgm:spPr/>
    </dgm:pt>
    <dgm:pt modelId="{EA240842-4421-4ECE-A795-93EDAB9036B6}" type="pres">
      <dgm:prSet presAssocID="{9D02558D-1128-4F3B-9E2D-906ABEF794EC}" presName="vert1" presStyleCnt="0"/>
      <dgm:spPr/>
    </dgm:pt>
    <dgm:pt modelId="{24AAFFDD-B8FD-4C9A-B215-F94426A541DD}" type="pres">
      <dgm:prSet presAssocID="{D4CBB5C4-E4B8-4598-9B16-C7539078C324}" presName="thickLine" presStyleLbl="alignNode1" presStyleIdx="4" presStyleCnt="8"/>
      <dgm:spPr/>
    </dgm:pt>
    <dgm:pt modelId="{D8AF3CE2-1D85-4C94-AEBC-BB04A8BA27EC}" type="pres">
      <dgm:prSet presAssocID="{D4CBB5C4-E4B8-4598-9B16-C7539078C324}" presName="horz1" presStyleCnt="0"/>
      <dgm:spPr/>
    </dgm:pt>
    <dgm:pt modelId="{8CF6024E-2BCA-4F9C-855C-30CFBEC60DCA}" type="pres">
      <dgm:prSet presAssocID="{D4CBB5C4-E4B8-4598-9B16-C7539078C324}" presName="tx1" presStyleLbl="revTx" presStyleIdx="4" presStyleCnt="8" custScaleY="90566"/>
      <dgm:spPr/>
    </dgm:pt>
    <dgm:pt modelId="{F2C228DA-DCF3-4EB7-99E4-F399ED33EBC6}" type="pres">
      <dgm:prSet presAssocID="{D4CBB5C4-E4B8-4598-9B16-C7539078C324}" presName="vert1" presStyleCnt="0"/>
      <dgm:spPr/>
    </dgm:pt>
    <dgm:pt modelId="{7D8C2860-72D5-4230-939C-385AFECCA922}" type="pres">
      <dgm:prSet presAssocID="{1C27164A-416F-4E46-8AC0-7FE1AA3BA962}" presName="thickLine" presStyleLbl="alignNode1" presStyleIdx="5" presStyleCnt="8"/>
      <dgm:spPr/>
    </dgm:pt>
    <dgm:pt modelId="{A1D399C4-C5E3-4C2D-9514-C9CD853CD769}" type="pres">
      <dgm:prSet presAssocID="{1C27164A-416F-4E46-8AC0-7FE1AA3BA962}" presName="horz1" presStyleCnt="0"/>
      <dgm:spPr/>
    </dgm:pt>
    <dgm:pt modelId="{E7027EF2-C4D0-44C1-8558-A065751D2C07}" type="pres">
      <dgm:prSet presAssocID="{1C27164A-416F-4E46-8AC0-7FE1AA3BA962}" presName="tx1" presStyleLbl="revTx" presStyleIdx="5" presStyleCnt="8" custScaleY="118418"/>
      <dgm:spPr/>
    </dgm:pt>
    <dgm:pt modelId="{948E65B8-7825-44F8-833F-85E270F550E1}" type="pres">
      <dgm:prSet presAssocID="{1C27164A-416F-4E46-8AC0-7FE1AA3BA962}" presName="vert1" presStyleCnt="0"/>
      <dgm:spPr/>
    </dgm:pt>
    <dgm:pt modelId="{1AE998CC-CBC7-4DAE-B9F6-8F2A82C7BF67}" type="pres">
      <dgm:prSet presAssocID="{088D1432-A4B2-4652-A7DA-8C6173B44EE2}" presName="thickLine" presStyleLbl="alignNode1" presStyleIdx="6" presStyleCnt="8"/>
      <dgm:spPr/>
    </dgm:pt>
    <dgm:pt modelId="{BD0EF8F8-CE85-4FEB-85F1-2708AA0E2B9B}" type="pres">
      <dgm:prSet presAssocID="{088D1432-A4B2-4652-A7DA-8C6173B44EE2}" presName="horz1" presStyleCnt="0"/>
      <dgm:spPr/>
    </dgm:pt>
    <dgm:pt modelId="{34BEAAD5-2CAA-4090-831A-D8F32EEC1B63}" type="pres">
      <dgm:prSet presAssocID="{088D1432-A4B2-4652-A7DA-8C6173B44EE2}" presName="tx1" presStyleLbl="revTx" presStyleIdx="6" presStyleCnt="8" custScaleY="86389"/>
      <dgm:spPr/>
    </dgm:pt>
    <dgm:pt modelId="{867D6804-6F89-4615-8D73-7BC3B58E25D6}" type="pres">
      <dgm:prSet presAssocID="{088D1432-A4B2-4652-A7DA-8C6173B44EE2}" presName="vert1" presStyleCnt="0"/>
      <dgm:spPr/>
    </dgm:pt>
    <dgm:pt modelId="{296E820D-885F-4A9D-B9BA-501FD4760532}" type="pres">
      <dgm:prSet presAssocID="{6F879E00-8B94-4874-97FC-68B83FE149E5}" presName="thickLine" presStyleLbl="alignNode1" presStyleIdx="7" presStyleCnt="8"/>
      <dgm:spPr/>
    </dgm:pt>
    <dgm:pt modelId="{A330153C-4480-4D34-991C-7AB3DC2391F1}" type="pres">
      <dgm:prSet presAssocID="{6F879E00-8B94-4874-97FC-68B83FE149E5}" presName="horz1" presStyleCnt="0"/>
      <dgm:spPr/>
    </dgm:pt>
    <dgm:pt modelId="{E48EF5D6-B7E0-4BAE-94C8-6627BD194061}" type="pres">
      <dgm:prSet presAssocID="{6F879E00-8B94-4874-97FC-68B83FE149E5}" presName="tx1" presStyleLbl="revTx" presStyleIdx="7" presStyleCnt="8"/>
      <dgm:spPr/>
    </dgm:pt>
    <dgm:pt modelId="{9C01E745-1FF5-4288-B6C9-0EE9D2732903}" type="pres">
      <dgm:prSet presAssocID="{6F879E00-8B94-4874-97FC-68B83FE149E5}" presName="vert1" presStyleCnt="0"/>
      <dgm:spPr/>
    </dgm:pt>
  </dgm:ptLst>
  <dgm:cxnLst>
    <dgm:cxn modelId="{DB67D50F-9C8B-40EA-BA95-9C47C563DDE6}" type="presOf" srcId="{D4CBB5C4-E4B8-4598-9B16-C7539078C324}" destId="{8CF6024E-2BCA-4F9C-855C-30CFBEC60DCA}" srcOrd="0" destOrd="0" presId="urn:microsoft.com/office/officeart/2008/layout/LinedList"/>
    <dgm:cxn modelId="{DF942011-16C5-4E4B-860E-89F133093016}" type="presOf" srcId="{088D1432-A4B2-4652-A7DA-8C6173B44EE2}" destId="{34BEAAD5-2CAA-4090-831A-D8F32EEC1B63}" srcOrd="0" destOrd="0" presId="urn:microsoft.com/office/officeart/2008/layout/LinedList"/>
    <dgm:cxn modelId="{4C22AD2E-6FBE-4966-A02A-A7AECDB41806}" type="presOf" srcId="{2AFB8EB3-75C6-4AF6-BBC9-4A30311DF486}" destId="{ECC30AB5-E0BF-4EF8-9B93-0F3F7BB283E1}" srcOrd="0" destOrd="0" presId="urn:microsoft.com/office/officeart/2008/layout/LinedList"/>
    <dgm:cxn modelId="{19872A5D-EAA5-42E0-804A-0AF1E770D12E}" type="presOf" srcId="{1C27164A-416F-4E46-8AC0-7FE1AA3BA962}" destId="{E7027EF2-C4D0-44C1-8558-A065751D2C07}" srcOrd="0" destOrd="0" presId="urn:microsoft.com/office/officeart/2008/layout/LinedList"/>
    <dgm:cxn modelId="{4DD66B43-7DDD-4294-B878-C4A57348FA37}" type="presOf" srcId="{9D02558D-1128-4F3B-9E2D-906ABEF794EC}" destId="{AB240E9C-BA88-484A-8A3D-A467A9649B3F}" srcOrd="0" destOrd="0" presId="urn:microsoft.com/office/officeart/2008/layout/LinedList"/>
    <dgm:cxn modelId="{0FC6CE47-A1E4-43C6-A686-3E82A13AD647}" type="presOf" srcId="{4F24D37E-51EA-4054-AED0-F2B922300D9E}" destId="{CA8DE8BD-FF02-4924-9978-D9C6B609AA15}" srcOrd="0" destOrd="0" presId="urn:microsoft.com/office/officeart/2008/layout/LinedList"/>
    <dgm:cxn modelId="{2E702F52-6C7E-43C6-8F6A-3C6FCE8076E1}" type="presOf" srcId="{6415BA38-1C24-4619-88CF-8A1AF29481C0}" destId="{39B2A9FF-E8E4-424B-83AA-1A2B9C599DE2}" srcOrd="0" destOrd="0" presId="urn:microsoft.com/office/officeart/2008/layout/LinedList"/>
    <dgm:cxn modelId="{44E58A7F-C596-46A4-8FE8-9D0804128DBF}" srcId="{8240C69F-9A21-4F2D-8DBF-8E655BE4AE4B}" destId="{4F24D37E-51EA-4054-AED0-F2B922300D9E}" srcOrd="2" destOrd="0" parTransId="{FA135EE7-CA6B-4171-BB28-E5365D142CB1}" sibTransId="{5F6D4B3B-C6B8-458B-88B0-58F2E618E675}"/>
    <dgm:cxn modelId="{9C53048A-561B-410D-869B-862FAD0F7CDB}" srcId="{8240C69F-9A21-4F2D-8DBF-8E655BE4AE4B}" destId="{9D02558D-1128-4F3B-9E2D-906ABEF794EC}" srcOrd="3" destOrd="0" parTransId="{6C1F7717-87F3-46B6-810A-1A8BDDA23975}" sibTransId="{FF96DC2C-8946-458B-8810-774FC4D07650}"/>
    <dgm:cxn modelId="{AF85388C-4A1A-4090-8CD1-AD7C81C379E6}" type="presOf" srcId="{6F879E00-8B94-4874-97FC-68B83FE149E5}" destId="{E48EF5D6-B7E0-4BAE-94C8-6627BD194061}" srcOrd="0" destOrd="0" presId="urn:microsoft.com/office/officeart/2008/layout/LinedList"/>
    <dgm:cxn modelId="{DA803399-AAF9-4002-97BD-D2C2D3E95390}" srcId="{8240C69F-9A21-4F2D-8DBF-8E655BE4AE4B}" destId="{D4CBB5C4-E4B8-4598-9B16-C7539078C324}" srcOrd="4" destOrd="0" parTransId="{18152286-579D-4D19-908F-0A454DAEA1EC}" sibTransId="{98175E82-31A2-4918-8A0D-E96A65C625BA}"/>
    <dgm:cxn modelId="{60C60BB0-196B-45DA-AC82-78B855D47625}" srcId="{8240C69F-9A21-4F2D-8DBF-8E655BE4AE4B}" destId="{6415BA38-1C24-4619-88CF-8A1AF29481C0}" srcOrd="1" destOrd="0" parTransId="{CD3888DC-F9D0-475D-A909-88037E14AFA1}" sibTransId="{7F55DF01-08B1-4DEF-9498-4F3953BF130C}"/>
    <dgm:cxn modelId="{3D522DBB-136A-4CE0-B0C6-C8868699A5FD}" srcId="{8240C69F-9A21-4F2D-8DBF-8E655BE4AE4B}" destId="{6F879E00-8B94-4874-97FC-68B83FE149E5}" srcOrd="7" destOrd="0" parTransId="{04697617-B351-4F32-932A-A1A4F6A1DDC2}" sibTransId="{E03C2FEB-7DC7-4814-811F-3C21DBBC7480}"/>
    <dgm:cxn modelId="{E48457C0-0B91-4F53-ABE7-5D402E1D522A}" srcId="{8240C69F-9A21-4F2D-8DBF-8E655BE4AE4B}" destId="{1C27164A-416F-4E46-8AC0-7FE1AA3BA962}" srcOrd="5" destOrd="0" parTransId="{380858C1-7FF4-44E4-B226-5E4276DF176D}" sibTransId="{F46FAFD5-317D-404D-8D37-965B68669132}"/>
    <dgm:cxn modelId="{B8B1CAC2-FF0A-486B-A376-E076B133BA32}" srcId="{8240C69F-9A21-4F2D-8DBF-8E655BE4AE4B}" destId="{088D1432-A4B2-4652-A7DA-8C6173B44EE2}" srcOrd="6" destOrd="0" parTransId="{C0E2869E-C7B3-4DE3-B89E-18ABB4581B4F}" sibTransId="{2FA7D38C-0251-47DD-9E54-164A3E1DD42E}"/>
    <dgm:cxn modelId="{E6BC08CA-5235-45E0-B775-D27ABD79EAB6}" srcId="{8240C69F-9A21-4F2D-8DBF-8E655BE4AE4B}" destId="{2AFB8EB3-75C6-4AF6-BBC9-4A30311DF486}" srcOrd="0" destOrd="0" parTransId="{917DF883-3A74-4CA9-A948-82604EEC7A28}" sibTransId="{8E153B45-A841-49DF-986C-53AB2DEF0DC2}"/>
    <dgm:cxn modelId="{B6FF20CA-AF06-475F-8ED8-37E55FD9ED20}" type="presOf" srcId="{8240C69F-9A21-4F2D-8DBF-8E655BE4AE4B}" destId="{D661C33F-6F65-4D3B-ACDA-1C30CE5466DD}" srcOrd="0" destOrd="0" presId="urn:microsoft.com/office/officeart/2008/layout/LinedList"/>
    <dgm:cxn modelId="{78A8C1CE-05A7-416A-A612-093279B7A710}" type="presParOf" srcId="{D661C33F-6F65-4D3B-ACDA-1C30CE5466DD}" destId="{1B3648A1-031F-4EFF-B35D-AC9064505D8F}" srcOrd="0" destOrd="0" presId="urn:microsoft.com/office/officeart/2008/layout/LinedList"/>
    <dgm:cxn modelId="{F1F23243-2E0C-43E6-8A31-575A7E72BD11}" type="presParOf" srcId="{D661C33F-6F65-4D3B-ACDA-1C30CE5466DD}" destId="{95A16727-E2CB-47FB-86D2-6646BC079C66}" srcOrd="1" destOrd="0" presId="urn:microsoft.com/office/officeart/2008/layout/LinedList"/>
    <dgm:cxn modelId="{D4162699-F25F-453C-B726-6BD56472BA80}" type="presParOf" srcId="{95A16727-E2CB-47FB-86D2-6646BC079C66}" destId="{ECC30AB5-E0BF-4EF8-9B93-0F3F7BB283E1}" srcOrd="0" destOrd="0" presId="urn:microsoft.com/office/officeart/2008/layout/LinedList"/>
    <dgm:cxn modelId="{DFA0D66D-3596-4305-8AC0-5A7B88687D39}" type="presParOf" srcId="{95A16727-E2CB-47FB-86D2-6646BC079C66}" destId="{0BC5D3C8-1C41-47E7-ABE4-94EAC3439236}" srcOrd="1" destOrd="0" presId="urn:microsoft.com/office/officeart/2008/layout/LinedList"/>
    <dgm:cxn modelId="{A113E80F-50A7-46F9-82BC-C6E9F4751B16}" type="presParOf" srcId="{D661C33F-6F65-4D3B-ACDA-1C30CE5466DD}" destId="{FBB0AE63-A7AA-4A40-8B55-2B1E814EA353}" srcOrd="2" destOrd="0" presId="urn:microsoft.com/office/officeart/2008/layout/LinedList"/>
    <dgm:cxn modelId="{6384740F-C0DD-44F6-AFC0-5A35D9A78E93}" type="presParOf" srcId="{D661C33F-6F65-4D3B-ACDA-1C30CE5466DD}" destId="{9B66116E-7DA1-4358-9198-2B657BCEBD50}" srcOrd="3" destOrd="0" presId="urn:microsoft.com/office/officeart/2008/layout/LinedList"/>
    <dgm:cxn modelId="{D0639EB8-E889-4DF6-9CA7-1A9B9ED6F1F6}" type="presParOf" srcId="{9B66116E-7DA1-4358-9198-2B657BCEBD50}" destId="{39B2A9FF-E8E4-424B-83AA-1A2B9C599DE2}" srcOrd="0" destOrd="0" presId="urn:microsoft.com/office/officeart/2008/layout/LinedList"/>
    <dgm:cxn modelId="{58BF31F9-DC03-4D44-A092-6EED37AAA467}" type="presParOf" srcId="{9B66116E-7DA1-4358-9198-2B657BCEBD50}" destId="{87F10F72-3276-4F02-B952-248E479DA268}" srcOrd="1" destOrd="0" presId="urn:microsoft.com/office/officeart/2008/layout/LinedList"/>
    <dgm:cxn modelId="{5525D91F-495B-48BD-9EF3-F914AAFA6609}" type="presParOf" srcId="{D661C33F-6F65-4D3B-ACDA-1C30CE5466DD}" destId="{1282F271-51CB-45B5-8BB8-8AEC8D17B046}" srcOrd="4" destOrd="0" presId="urn:microsoft.com/office/officeart/2008/layout/LinedList"/>
    <dgm:cxn modelId="{7F9F0D33-E859-44B3-BE13-C8A6DF3BC469}" type="presParOf" srcId="{D661C33F-6F65-4D3B-ACDA-1C30CE5466DD}" destId="{B49692CC-9419-4D18-BC88-716FB70D3453}" srcOrd="5" destOrd="0" presId="urn:microsoft.com/office/officeart/2008/layout/LinedList"/>
    <dgm:cxn modelId="{6E43369F-CE0B-47C0-AB99-4DA69382D21E}" type="presParOf" srcId="{B49692CC-9419-4D18-BC88-716FB70D3453}" destId="{CA8DE8BD-FF02-4924-9978-D9C6B609AA15}" srcOrd="0" destOrd="0" presId="urn:microsoft.com/office/officeart/2008/layout/LinedList"/>
    <dgm:cxn modelId="{ABD913CE-814E-4E9A-AD82-4BF87C16091A}" type="presParOf" srcId="{B49692CC-9419-4D18-BC88-716FB70D3453}" destId="{7F933B8D-7915-4A73-87F4-A9C34401EAB4}" srcOrd="1" destOrd="0" presId="urn:microsoft.com/office/officeart/2008/layout/LinedList"/>
    <dgm:cxn modelId="{D2224307-B3D8-4484-9E70-B45AA95B76E2}" type="presParOf" srcId="{D661C33F-6F65-4D3B-ACDA-1C30CE5466DD}" destId="{E7AB36B7-BE55-4BAD-869D-7E3D5EC0F066}" srcOrd="6" destOrd="0" presId="urn:microsoft.com/office/officeart/2008/layout/LinedList"/>
    <dgm:cxn modelId="{FE80D432-F80C-4BF9-B396-C1B8CDA752EE}" type="presParOf" srcId="{D661C33F-6F65-4D3B-ACDA-1C30CE5466DD}" destId="{3F793498-323B-4993-AA52-C565F317EB7B}" srcOrd="7" destOrd="0" presId="urn:microsoft.com/office/officeart/2008/layout/LinedList"/>
    <dgm:cxn modelId="{D78D881D-D899-4FAC-8FAB-1B9B887731A0}" type="presParOf" srcId="{3F793498-323B-4993-AA52-C565F317EB7B}" destId="{AB240E9C-BA88-484A-8A3D-A467A9649B3F}" srcOrd="0" destOrd="0" presId="urn:microsoft.com/office/officeart/2008/layout/LinedList"/>
    <dgm:cxn modelId="{C758D43B-3C6F-4912-9ED2-0B4A48CE8BA4}" type="presParOf" srcId="{3F793498-323B-4993-AA52-C565F317EB7B}" destId="{EA240842-4421-4ECE-A795-93EDAB9036B6}" srcOrd="1" destOrd="0" presId="urn:microsoft.com/office/officeart/2008/layout/LinedList"/>
    <dgm:cxn modelId="{1BB1A7BC-DEED-4E32-B4F0-BD99CC30A086}" type="presParOf" srcId="{D661C33F-6F65-4D3B-ACDA-1C30CE5466DD}" destId="{24AAFFDD-B8FD-4C9A-B215-F94426A541DD}" srcOrd="8" destOrd="0" presId="urn:microsoft.com/office/officeart/2008/layout/LinedList"/>
    <dgm:cxn modelId="{D7101558-7277-44B0-82DD-CCCC472895DE}" type="presParOf" srcId="{D661C33F-6F65-4D3B-ACDA-1C30CE5466DD}" destId="{D8AF3CE2-1D85-4C94-AEBC-BB04A8BA27EC}" srcOrd="9" destOrd="0" presId="urn:microsoft.com/office/officeart/2008/layout/LinedList"/>
    <dgm:cxn modelId="{AF2ECE5C-B070-4324-811A-705429A9545B}" type="presParOf" srcId="{D8AF3CE2-1D85-4C94-AEBC-BB04A8BA27EC}" destId="{8CF6024E-2BCA-4F9C-855C-30CFBEC60DCA}" srcOrd="0" destOrd="0" presId="urn:microsoft.com/office/officeart/2008/layout/LinedList"/>
    <dgm:cxn modelId="{B7B64BD0-920B-4883-882A-6ABE8EBCF98D}" type="presParOf" srcId="{D8AF3CE2-1D85-4C94-AEBC-BB04A8BA27EC}" destId="{F2C228DA-DCF3-4EB7-99E4-F399ED33EBC6}" srcOrd="1" destOrd="0" presId="urn:microsoft.com/office/officeart/2008/layout/LinedList"/>
    <dgm:cxn modelId="{7E1D8D2C-2671-4E36-878D-4DD4AD6FB1B7}" type="presParOf" srcId="{D661C33F-6F65-4D3B-ACDA-1C30CE5466DD}" destId="{7D8C2860-72D5-4230-939C-385AFECCA922}" srcOrd="10" destOrd="0" presId="urn:microsoft.com/office/officeart/2008/layout/LinedList"/>
    <dgm:cxn modelId="{7AD9B784-B44B-4E08-BEA2-4C4F9775052D}" type="presParOf" srcId="{D661C33F-6F65-4D3B-ACDA-1C30CE5466DD}" destId="{A1D399C4-C5E3-4C2D-9514-C9CD853CD769}" srcOrd="11" destOrd="0" presId="urn:microsoft.com/office/officeart/2008/layout/LinedList"/>
    <dgm:cxn modelId="{622799A9-400B-4A69-A506-08A6B5D7D2D8}" type="presParOf" srcId="{A1D399C4-C5E3-4C2D-9514-C9CD853CD769}" destId="{E7027EF2-C4D0-44C1-8558-A065751D2C07}" srcOrd="0" destOrd="0" presId="urn:microsoft.com/office/officeart/2008/layout/LinedList"/>
    <dgm:cxn modelId="{87A50842-3D3C-4E5E-AA9B-A3994B5B5ABE}" type="presParOf" srcId="{A1D399C4-C5E3-4C2D-9514-C9CD853CD769}" destId="{948E65B8-7825-44F8-833F-85E270F550E1}" srcOrd="1" destOrd="0" presId="urn:microsoft.com/office/officeart/2008/layout/LinedList"/>
    <dgm:cxn modelId="{67AF6FD5-949E-432A-85F9-7D9421AA635D}" type="presParOf" srcId="{D661C33F-6F65-4D3B-ACDA-1C30CE5466DD}" destId="{1AE998CC-CBC7-4DAE-B9F6-8F2A82C7BF67}" srcOrd="12" destOrd="0" presId="urn:microsoft.com/office/officeart/2008/layout/LinedList"/>
    <dgm:cxn modelId="{C9124EAD-F971-43E8-B194-48F439CB2751}" type="presParOf" srcId="{D661C33F-6F65-4D3B-ACDA-1C30CE5466DD}" destId="{BD0EF8F8-CE85-4FEB-85F1-2708AA0E2B9B}" srcOrd="13" destOrd="0" presId="urn:microsoft.com/office/officeart/2008/layout/LinedList"/>
    <dgm:cxn modelId="{600C9726-C0F2-4DAD-BA78-56E9EAB5B9C7}" type="presParOf" srcId="{BD0EF8F8-CE85-4FEB-85F1-2708AA0E2B9B}" destId="{34BEAAD5-2CAA-4090-831A-D8F32EEC1B63}" srcOrd="0" destOrd="0" presId="urn:microsoft.com/office/officeart/2008/layout/LinedList"/>
    <dgm:cxn modelId="{108DF126-E2A8-4116-A6BB-075A3A83DC17}" type="presParOf" srcId="{BD0EF8F8-CE85-4FEB-85F1-2708AA0E2B9B}" destId="{867D6804-6F89-4615-8D73-7BC3B58E25D6}" srcOrd="1" destOrd="0" presId="urn:microsoft.com/office/officeart/2008/layout/LinedList"/>
    <dgm:cxn modelId="{0578B949-3BE3-436B-959D-9AA9046A2E42}" type="presParOf" srcId="{D661C33F-6F65-4D3B-ACDA-1C30CE5466DD}" destId="{296E820D-885F-4A9D-B9BA-501FD4760532}" srcOrd="14" destOrd="0" presId="urn:microsoft.com/office/officeart/2008/layout/LinedList"/>
    <dgm:cxn modelId="{08A06EA2-E492-4610-80E7-D6F1A966D805}" type="presParOf" srcId="{D661C33F-6F65-4D3B-ACDA-1C30CE5466DD}" destId="{A330153C-4480-4D34-991C-7AB3DC2391F1}" srcOrd="15" destOrd="0" presId="urn:microsoft.com/office/officeart/2008/layout/LinedList"/>
    <dgm:cxn modelId="{5BE9F1DC-ABA2-447B-AD57-911737487D0E}" type="presParOf" srcId="{A330153C-4480-4D34-991C-7AB3DC2391F1}" destId="{E48EF5D6-B7E0-4BAE-94C8-6627BD194061}" srcOrd="0" destOrd="0" presId="urn:microsoft.com/office/officeart/2008/layout/LinedList"/>
    <dgm:cxn modelId="{5100AED9-02DC-4DCB-BEBC-2EEF3732BB2B}" type="presParOf" srcId="{A330153C-4480-4D34-991C-7AB3DC2391F1}" destId="{9C01E745-1FF5-4288-B6C9-0EE9D27329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0C69F-9A21-4F2D-8DBF-8E655BE4AE4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96C4A1-0CFD-47B7-B491-69AE2DA9A208}">
      <dgm:prSet custT="1"/>
      <dgm:spPr/>
      <dgm:t>
        <a:bodyPr/>
        <a:lstStyle/>
        <a:p>
          <a:r>
            <a:rPr lang="en-US" sz="900" dirty="0"/>
            <a:t>12. Velleman, R., &amp; Templeton, L. J. (2016). Impact of parents' substance misuse on children: An update. </a:t>
          </a:r>
          <a:r>
            <a:rPr lang="en-US" sz="900" i="1" dirty="0" err="1"/>
            <a:t>BJPsych</a:t>
          </a:r>
          <a:r>
            <a:rPr lang="en-US" sz="900" i="1" dirty="0"/>
            <a:t> Advances</a:t>
          </a:r>
          <a:r>
            <a:rPr lang="en-US" sz="900" dirty="0"/>
            <a:t>,</a:t>
          </a:r>
          <a:r>
            <a:rPr lang="en-US" sz="900" i="1" dirty="0"/>
            <a:t> 22</a:t>
          </a:r>
          <a:r>
            <a:rPr lang="en-US" sz="900" dirty="0"/>
            <a:t>(2), 108-117. https://doi.org/10.1192/apt.bp.114.014449 </a:t>
          </a:r>
        </a:p>
      </dgm:t>
    </dgm:pt>
    <dgm:pt modelId="{0B9426D1-AFED-4191-BF81-A49FF18537CC}" type="parTrans" cxnId="{0360867F-E51E-448B-9EFC-73D7416F4D08}">
      <dgm:prSet/>
      <dgm:spPr/>
      <dgm:t>
        <a:bodyPr/>
        <a:lstStyle/>
        <a:p>
          <a:endParaRPr lang="en-GB"/>
        </a:p>
      </dgm:t>
    </dgm:pt>
    <dgm:pt modelId="{6F3E5DF3-9F69-4B48-899F-189174B74D27}" type="sibTrans" cxnId="{0360867F-E51E-448B-9EFC-73D7416F4D08}">
      <dgm:prSet/>
      <dgm:spPr/>
      <dgm:t>
        <a:bodyPr/>
        <a:lstStyle/>
        <a:p>
          <a:endParaRPr lang="en-GB"/>
        </a:p>
      </dgm:t>
    </dgm:pt>
    <dgm:pt modelId="{0C682ED5-617A-4834-9B16-E300BEF707B2}">
      <dgm:prSet custT="1"/>
      <dgm:spPr/>
      <dgm:t>
        <a:bodyPr/>
        <a:lstStyle/>
        <a:p>
          <a:r>
            <a:rPr lang="en-IE" sz="900" dirty="0"/>
            <a:t>13. Orford, J. (2022, 30 September 2022). </a:t>
          </a:r>
          <a:r>
            <a:rPr lang="en-IE" sz="900" i="1" dirty="0"/>
            <a:t>Mainstreaming work with affected family members: How far have we come and how far have we to go [Keynote]</a:t>
          </a:r>
          <a:r>
            <a:rPr lang="en-IE" sz="900" dirty="0"/>
            <a:t> </a:t>
          </a:r>
          <a:r>
            <a:rPr lang="en-IE" sz="900" dirty="0" err="1"/>
            <a:t>AFINet</a:t>
          </a:r>
          <a:r>
            <a:rPr lang="en-IE" sz="900" dirty="0"/>
            <a:t> 2022 Conference, Virtual. </a:t>
          </a:r>
          <a:r>
            <a:rPr lang="en-GB" sz="900" dirty="0"/>
            <a:t>www.afinetwork.info/afinet-conference/2022-conference-online/2022-conference-videos</a:t>
          </a:r>
          <a:endParaRPr lang="en-US" sz="900" dirty="0"/>
        </a:p>
      </dgm:t>
    </dgm:pt>
    <dgm:pt modelId="{B638DE9F-156B-4E0A-86B4-EA53E53F12A0}" type="parTrans" cxnId="{4B3F1131-CF2E-4D5B-A053-7EEBCF9594E8}">
      <dgm:prSet/>
      <dgm:spPr/>
      <dgm:t>
        <a:bodyPr/>
        <a:lstStyle/>
        <a:p>
          <a:endParaRPr lang="en-GB"/>
        </a:p>
      </dgm:t>
    </dgm:pt>
    <dgm:pt modelId="{EC81F24C-C4CB-4445-B5AB-BC9AE7F58800}" type="sibTrans" cxnId="{4B3F1131-CF2E-4D5B-A053-7EEBCF9594E8}">
      <dgm:prSet/>
      <dgm:spPr/>
      <dgm:t>
        <a:bodyPr/>
        <a:lstStyle/>
        <a:p>
          <a:endParaRPr lang="en-GB"/>
        </a:p>
      </dgm:t>
    </dgm:pt>
    <dgm:pt modelId="{0AF95380-AEFA-4D52-80D5-3F6153BEE8E9}">
      <dgm:prSet custT="1"/>
      <dgm:spPr/>
      <dgm:t>
        <a:bodyPr/>
        <a:lstStyle/>
        <a:p>
          <a:r>
            <a:rPr lang="en-US" sz="900" dirty="0"/>
            <a:t>15. </a:t>
          </a:r>
          <a:r>
            <a:rPr lang="en-GB" sz="900" dirty="0"/>
            <a:t>Health Research Board (2021). </a:t>
          </a:r>
          <a:r>
            <a:rPr lang="en-GB" sz="900" i="1" dirty="0"/>
            <a:t>National Drug Treatment Reporting System (NDTRS).</a:t>
          </a:r>
          <a:r>
            <a:rPr lang="en-GB" sz="900" dirty="0"/>
            <a:t> Available at: www.hrb.ie/data-collections-evidence/alcohol-and-drug-treatment/how-data-is-collected </a:t>
          </a:r>
          <a:endParaRPr lang="en-US" sz="900" dirty="0"/>
        </a:p>
      </dgm:t>
    </dgm:pt>
    <dgm:pt modelId="{ECF70FBE-5F1E-4DBC-8DA1-EF4733134DBD}" type="parTrans" cxnId="{07569A34-88DC-4FDC-A542-89789D289954}">
      <dgm:prSet/>
      <dgm:spPr/>
      <dgm:t>
        <a:bodyPr/>
        <a:lstStyle/>
        <a:p>
          <a:endParaRPr lang="en-GB"/>
        </a:p>
      </dgm:t>
    </dgm:pt>
    <dgm:pt modelId="{A1E643C1-99A2-442F-8A78-A670B78FCE05}" type="sibTrans" cxnId="{07569A34-88DC-4FDC-A542-89789D289954}">
      <dgm:prSet/>
      <dgm:spPr/>
      <dgm:t>
        <a:bodyPr/>
        <a:lstStyle/>
        <a:p>
          <a:endParaRPr lang="en-GB"/>
        </a:p>
      </dgm:t>
    </dgm:pt>
    <dgm:pt modelId="{FADC407C-9284-4B27-AE78-B9163AAE38C9}">
      <dgm:prSet custT="1"/>
      <dgm:spPr/>
      <dgm:t>
        <a:bodyPr/>
        <a:lstStyle/>
        <a:p>
          <a:r>
            <a:rPr lang="en-GB" sz="900" dirty="0"/>
            <a:t>10. Orford, J., Velleman, R., </a:t>
          </a:r>
          <a:r>
            <a:rPr lang="en-GB" sz="900" dirty="0" err="1"/>
            <a:t>Copello</a:t>
          </a:r>
          <a:r>
            <a:rPr lang="en-GB" sz="900" dirty="0"/>
            <a:t>, A., Templeton, L., &amp; </a:t>
          </a:r>
          <a:r>
            <a:rPr lang="en-GB" sz="900" dirty="0" err="1"/>
            <a:t>Ibanga</a:t>
          </a:r>
          <a:r>
            <a:rPr lang="en-GB" sz="900" dirty="0"/>
            <a:t>, A. (2010). The experiences of affected family members: A summary of two decades of qualitative research. Drugs: Education, Prevention and Policy, 17(sup1), 44-62. https://doi.org/10.3109/09687637.2010.514192 </a:t>
          </a:r>
          <a:endParaRPr lang="en-US" sz="900" dirty="0"/>
        </a:p>
      </dgm:t>
    </dgm:pt>
    <dgm:pt modelId="{5BF3D289-230E-434D-88C3-2DF2F2A2CC47}" type="parTrans" cxnId="{B91DAC0E-6410-4172-9CD7-32E38AB59858}">
      <dgm:prSet/>
      <dgm:spPr/>
      <dgm:t>
        <a:bodyPr/>
        <a:lstStyle/>
        <a:p>
          <a:endParaRPr lang="en-GB"/>
        </a:p>
      </dgm:t>
    </dgm:pt>
    <dgm:pt modelId="{77FBA63E-6E18-459C-80C5-787091414778}" type="sibTrans" cxnId="{B91DAC0E-6410-4172-9CD7-32E38AB59858}">
      <dgm:prSet/>
      <dgm:spPr/>
      <dgm:t>
        <a:bodyPr/>
        <a:lstStyle/>
        <a:p>
          <a:endParaRPr lang="en-GB"/>
        </a:p>
      </dgm:t>
    </dgm:pt>
    <dgm:pt modelId="{2ABB6319-41A9-4381-B411-86395E987B1D}">
      <dgm:prSet custT="1"/>
      <dgm:spPr/>
      <dgm:t>
        <a:bodyPr/>
        <a:lstStyle/>
        <a:p>
          <a:r>
            <a:rPr lang="en-US" sz="900" dirty="0"/>
            <a:t>14. Galligan, K., &amp; Comiskey, C. M. (2019). Hidden harms and the number of children whose parents misuse substances: A stepwise methodological framework for estimating prevalence. </a:t>
          </a:r>
          <a:r>
            <a:rPr lang="en-US" sz="900" i="1" dirty="0" err="1"/>
            <a:t>Subst</a:t>
          </a:r>
          <a:r>
            <a:rPr lang="en-US" sz="900" i="1" dirty="0"/>
            <a:t> Use Misuse</a:t>
          </a:r>
          <a:r>
            <a:rPr lang="en-US" sz="900" dirty="0"/>
            <a:t>,</a:t>
          </a:r>
          <a:r>
            <a:rPr lang="en-US" sz="900" i="1" dirty="0"/>
            <a:t> 54</a:t>
          </a:r>
          <a:r>
            <a:rPr lang="en-US" sz="900" dirty="0"/>
            <a:t>(9), 1429-1437. https://doi.org/10.1080/10826084.2019.1584224 </a:t>
          </a:r>
        </a:p>
      </dgm:t>
    </dgm:pt>
    <dgm:pt modelId="{A442046B-E40C-4B45-9AA3-DB772887215C}" type="parTrans" cxnId="{2CBF08BD-BBB9-42C3-821B-4AAFAF4A31F8}">
      <dgm:prSet/>
      <dgm:spPr/>
      <dgm:t>
        <a:bodyPr/>
        <a:lstStyle/>
        <a:p>
          <a:endParaRPr lang="en-GB"/>
        </a:p>
      </dgm:t>
    </dgm:pt>
    <dgm:pt modelId="{2F877F4B-4775-4F91-B755-FA72C9F4CDF6}" type="sibTrans" cxnId="{2CBF08BD-BBB9-42C3-821B-4AAFAF4A31F8}">
      <dgm:prSet/>
      <dgm:spPr/>
      <dgm:t>
        <a:bodyPr/>
        <a:lstStyle/>
        <a:p>
          <a:endParaRPr lang="en-GB"/>
        </a:p>
      </dgm:t>
    </dgm:pt>
    <dgm:pt modelId="{ECC83887-99F7-4ABB-97B7-3C84880486BE}">
      <dgm:prSet custT="1"/>
      <dgm:spPr/>
      <dgm:t>
        <a:bodyPr/>
        <a:lstStyle/>
        <a:p>
          <a:r>
            <a:rPr lang="en-US" sz="900" dirty="0"/>
            <a:t>11. </a:t>
          </a:r>
          <a:r>
            <a:rPr lang="en-GB" sz="900" dirty="0" err="1"/>
            <a:t>Sakiyama</a:t>
          </a:r>
          <a:r>
            <a:rPr lang="en-GB" sz="900" dirty="0"/>
            <a:t>, H. M., de Fatima </a:t>
          </a:r>
          <a:r>
            <a:rPr lang="en-GB" sz="900" dirty="0" err="1"/>
            <a:t>Rato</a:t>
          </a:r>
          <a:r>
            <a:rPr lang="en-GB" sz="900" dirty="0"/>
            <a:t> </a:t>
          </a:r>
          <a:r>
            <a:rPr lang="en-GB" sz="900" dirty="0" err="1"/>
            <a:t>Padin</a:t>
          </a:r>
          <a:r>
            <a:rPr lang="en-GB" sz="900" dirty="0"/>
            <a:t>, M., Canfield, M., </a:t>
          </a:r>
          <a:r>
            <a:rPr lang="en-GB" sz="900" dirty="0" err="1"/>
            <a:t>Laranjeira</a:t>
          </a:r>
          <a:r>
            <a:rPr lang="en-GB" sz="900" dirty="0"/>
            <a:t>, R., &amp; Mitsuhiro, S. S. (2015). Family members affected by a relative's substance misuse looking for social support: Who are they? </a:t>
          </a:r>
          <a:r>
            <a:rPr lang="en-GB" sz="900" i="1" dirty="0"/>
            <a:t>Drug Alcohol Depend, 147</a:t>
          </a:r>
          <a:r>
            <a:rPr lang="en-GB" sz="900" dirty="0"/>
            <a:t>, 276-279. https://doi.org/10.1016/j.drugalcdep.2014.11.030  </a:t>
          </a:r>
          <a:endParaRPr lang="en-US" sz="900" dirty="0"/>
        </a:p>
      </dgm:t>
    </dgm:pt>
    <dgm:pt modelId="{399D1968-AD1E-4D8C-94BA-4F0FA0C7F143}" type="parTrans" cxnId="{1EBC35D0-874A-4C78-B3D6-06720F56458B}">
      <dgm:prSet/>
      <dgm:spPr/>
      <dgm:t>
        <a:bodyPr/>
        <a:lstStyle/>
        <a:p>
          <a:endParaRPr lang="en-GB"/>
        </a:p>
      </dgm:t>
    </dgm:pt>
    <dgm:pt modelId="{A479D694-773C-4879-AECB-5A4B22A2DD0B}" type="sibTrans" cxnId="{1EBC35D0-874A-4C78-B3D6-06720F56458B}">
      <dgm:prSet/>
      <dgm:spPr/>
      <dgm:t>
        <a:bodyPr/>
        <a:lstStyle/>
        <a:p>
          <a:endParaRPr lang="en-GB"/>
        </a:p>
      </dgm:t>
    </dgm:pt>
    <dgm:pt modelId="{FF2A8F11-D007-4425-A0F2-89FFFA2CDDDE}">
      <dgm:prSet custT="1"/>
      <dgm:spPr/>
      <dgm:t>
        <a:bodyPr/>
        <a:lstStyle/>
        <a:p>
          <a:r>
            <a:rPr lang="en-US" sz="900" dirty="0"/>
            <a:t>9. </a:t>
          </a:r>
          <a:r>
            <a:rPr lang="en-GB" sz="900" dirty="0"/>
            <a:t>Orford, J., </a:t>
          </a:r>
          <a:r>
            <a:rPr lang="en-GB" sz="900" dirty="0" err="1"/>
            <a:t>Padin</a:t>
          </a:r>
          <a:r>
            <a:rPr lang="en-GB" sz="900" dirty="0"/>
            <a:t>, M. d. F. R., Canfield, M., </a:t>
          </a:r>
          <a:r>
            <a:rPr lang="en-GB" sz="900" dirty="0" err="1"/>
            <a:t>Sakiyama</a:t>
          </a:r>
          <a:r>
            <a:rPr lang="en-GB" sz="900" dirty="0"/>
            <a:t>, H. M. T., </a:t>
          </a:r>
          <a:r>
            <a:rPr lang="en-GB" sz="900" dirty="0" err="1"/>
            <a:t>Laranjeira</a:t>
          </a:r>
          <a:r>
            <a:rPr lang="en-GB" sz="900" dirty="0"/>
            <a:t>, R., &amp; Mitsuhiro, S. S. (2019). The burden experienced by Brazilian family members affected by their relatives’ alcohol or drug misuse. Drugs: Education, Prevention and Policy, 26(2), 157-165.</a:t>
          </a:r>
          <a:endParaRPr lang="en-US" sz="900" dirty="0"/>
        </a:p>
      </dgm:t>
    </dgm:pt>
    <dgm:pt modelId="{72C156D7-7ECE-4D42-A160-76D947C6928C}" type="parTrans" cxnId="{7A28AFD0-8A88-481B-8B61-D464E36AF31B}">
      <dgm:prSet/>
      <dgm:spPr/>
      <dgm:t>
        <a:bodyPr/>
        <a:lstStyle/>
        <a:p>
          <a:endParaRPr lang="en-GB"/>
        </a:p>
      </dgm:t>
    </dgm:pt>
    <dgm:pt modelId="{4A861459-3BA8-48EA-A9DF-8BCA3CC028DE}" type="sibTrans" cxnId="{7A28AFD0-8A88-481B-8B61-D464E36AF31B}">
      <dgm:prSet/>
      <dgm:spPr/>
      <dgm:t>
        <a:bodyPr/>
        <a:lstStyle/>
        <a:p>
          <a:endParaRPr lang="en-GB"/>
        </a:p>
      </dgm:t>
    </dgm:pt>
    <dgm:pt modelId="{D661C33F-6F65-4D3B-ACDA-1C30CE5466DD}" type="pres">
      <dgm:prSet presAssocID="{8240C69F-9A21-4F2D-8DBF-8E655BE4AE4B}" presName="vert0" presStyleCnt="0">
        <dgm:presLayoutVars>
          <dgm:dir/>
          <dgm:animOne val="branch"/>
          <dgm:animLvl val="lvl"/>
        </dgm:presLayoutVars>
      </dgm:prSet>
      <dgm:spPr/>
    </dgm:pt>
    <dgm:pt modelId="{8FAD68F5-F314-4B64-8B16-C55255C3B4D4}" type="pres">
      <dgm:prSet presAssocID="{FF2A8F11-D007-4425-A0F2-89FFFA2CDDDE}" presName="thickLine" presStyleLbl="alignNode1" presStyleIdx="0" presStyleCnt="7"/>
      <dgm:spPr/>
    </dgm:pt>
    <dgm:pt modelId="{0C750B4F-8D3D-4DE3-AD68-3CE195A7B708}" type="pres">
      <dgm:prSet presAssocID="{FF2A8F11-D007-4425-A0F2-89FFFA2CDDDE}" presName="horz1" presStyleCnt="0"/>
      <dgm:spPr/>
    </dgm:pt>
    <dgm:pt modelId="{EF82DE6E-E00B-49EA-8464-5F2457A48657}" type="pres">
      <dgm:prSet presAssocID="{FF2A8F11-D007-4425-A0F2-89FFFA2CDDDE}" presName="tx1" presStyleLbl="revTx" presStyleIdx="0" presStyleCnt="7" custScaleY="112525"/>
      <dgm:spPr/>
    </dgm:pt>
    <dgm:pt modelId="{9D12CA23-6BF0-4B13-A6F7-B5246D3C1AF6}" type="pres">
      <dgm:prSet presAssocID="{FF2A8F11-D007-4425-A0F2-89FFFA2CDDDE}" presName="vert1" presStyleCnt="0"/>
      <dgm:spPr/>
    </dgm:pt>
    <dgm:pt modelId="{41860951-6414-4716-A2A8-E09424EB29CC}" type="pres">
      <dgm:prSet presAssocID="{FADC407C-9284-4B27-AE78-B9163AAE38C9}" presName="thickLine" presStyleLbl="alignNode1" presStyleIdx="1" presStyleCnt="7"/>
      <dgm:spPr/>
    </dgm:pt>
    <dgm:pt modelId="{1FFC8AF1-6CDE-4A4D-B30D-7FA45C19C55D}" type="pres">
      <dgm:prSet presAssocID="{FADC407C-9284-4B27-AE78-B9163AAE38C9}" presName="horz1" presStyleCnt="0"/>
      <dgm:spPr/>
    </dgm:pt>
    <dgm:pt modelId="{9A625D94-3F15-445C-ABAB-576F39CD2477}" type="pres">
      <dgm:prSet presAssocID="{FADC407C-9284-4B27-AE78-B9163AAE38C9}" presName="tx1" presStyleLbl="revTx" presStyleIdx="1" presStyleCnt="7" custScaleY="104470"/>
      <dgm:spPr/>
    </dgm:pt>
    <dgm:pt modelId="{60FBB922-3578-495D-999D-B7AB65ADC925}" type="pres">
      <dgm:prSet presAssocID="{FADC407C-9284-4B27-AE78-B9163AAE38C9}" presName="vert1" presStyleCnt="0"/>
      <dgm:spPr/>
    </dgm:pt>
    <dgm:pt modelId="{972FF7F3-032D-4DF2-987A-97B8B249223C}" type="pres">
      <dgm:prSet presAssocID="{ECC83887-99F7-4ABB-97B7-3C84880486BE}" presName="thickLine" presStyleLbl="alignNode1" presStyleIdx="2" presStyleCnt="7"/>
      <dgm:spPr/>
    </dgm:pt>
    <dgm:pt modelId="{13F82017-2860-403A-A3AC-07225D567E74}" type="pres">
      <dgm:prSet presAssocID="{ECC83887-99F7-4ABB-97B7-3C84880486BE}" presName="horz1" presStyleCnt="0"/>
      <dgm:spPr/>
    </dgm:pt>
    <dgm:pt modelId="{74C4977C-B975-405B-88E7-428068D7810C}" type="pres">
      <dgm:prSet presAssocID="{ECC83887-99F7-4ABB-97B7-3C84880486BE}" presName="tx1" presStyleLbl="revTx" presStyleIdx="2" presStyleCnt="7" custScaleY="106997"/>
      <dgm:spPr/>
    </dgm:pt>
    <dgm:pt modelId="{B22421B7-B296-4E65-8754-05EC24D32775}" type="pres">
      <dgm:prSet presAssocID="{ECC83887-99F7-4ABB-97B7-3C84880486BE}" presName="vert1" presStyleCnt="0"/>
      <dgm:spPr/>
    </dgm:pt>
    <dgm:pt modelId="{B190E214-10A8-4CE6-9BB3-D2F61BF55B7E}" type="pres">
      <dgm:prSet presAssocID="{A896C4A1-0CFD-47B7-B491-69AE2DA9A208}" presName="thickLine" presStyleLbl="alignNode1" presStyleIdx="3" presStyleCnt="7"/>
      <dgm:spPr/>
    </dgm:pt>
    <dgm:pt modelId="{3EA4B7C0-321B-403E-B566-68E7E812A81B}" type="pres">
      <dgm:prSet presAssocID="{A896C4A1-0CFD-47B7-B491-69AE2DA9A208}" presName="horz1" presStyleCnt="0"/>
      <dgm:spPr/>
    </dgm:pt>
    <dgm:pt modelId="{4D64417B-FCFE-42D0-8312-33615CF0AF18}" type="pres">
      <dgm:prSet presAssocID="{A896C4A1-0CFD-47B7-B491-69AE2DA9A208}" presName="tx1" presStyleLbl="revTx" presStyleIdx="3" presStyleCnt="7" custScaleY="83508"/>
      <dgm:spPr/>
    </dgm:pt>
    <dgm:pt modelId="{F3F0E4EF-5256-4623-93B1-3244C36E676A}" type="pres">
      <dgm:prSet presAssocID="{A896C4A1-0CFD-47B7-B491-69AE2DA9A208}" presName="vert1" presStyleCnt="0"/>
      <dgm:spPr/>
    </dgm:pt>
    <dgm:pt modelId="{E069015C-99E0-440E-B0B5-9CC4ADB7D8C8}" type="pres">
      <dgm:prSet presAssocID="{0C682ED5-617A-4834-9B16-E300BEF707B2}" presName="thickLine" presStyleLbl="alignNode1" presStyleIdx="4" presStyleCnt="7"/>
      <dgm:spPr/>
    </dgm:pt>
    <dgm:pt modelId="{275E8049-6223-4012-ADDC-B587330DE46F}" type="pres">
      <dgm:prSet presAssocID="{0C682ED5-617A-4834-9B16-E300BEF707B2}" presName="horz1" presStyleCnt="0"/>
      <dgm:spPr/>
    </dgm:pt>
    <dgm:pt modelId="{FE91A7FD-FC87-4EBE-A4E4-05E5266C22AA}" type="pres">
      <dgm:prSet presAssocID="{0C682ED5-617A-4834-9B16-E300BEF707B2}" presName="tx1" presStyleLbl="revTx" presStyleIdx="4" presStyleCnt="7" custScaleY="103214"/>
      <dgm:spPr/>
    </dgm:pt>
    <dgm:pt modelId="{82FCA618-F072-43F1-A88D-FFCE03D3D832}" type="pres">
      <dgm:prSet presAssocID="{0C682ED5-617A-4834-9B16-E300BEF707B2}" presName="vert1" presStyleCnt="0"/>
      <dgm:spPr/>
    </dgm:pt>
    <dgm:pt modelId="{1C8C5343-9726-47FA-ADE8-F132FFDB2EF2}" type="pres">
      <dgm:prSet presAssocID="{2ABB6319-41A9-4381-B411-86395E987B1D}" presName="thickLine" presStyleLbl="alignNode1" presStyleIdx="5" presStyleCnt="7"/>
      <dgm:spPr/>
    </dgm:pt>
    <dgm:pt modelId="{3EE6DBA4-CBA5-4EFF-86C8-4628750586AA}" type="pres">
      <dgm:prSet presAssocID="{2ABB6319-41A9-4381-B411-86395E987B1D}" presName="horz1" presStyleCnt="0"/>
      <dgm:spPr/>
    </dgm:pt>
    <dgm:pt modelId="{FFD0C418-DF10-4F7D-85D9-7F655A218A82}" type="pres">
      <dgm:prSet presAssocID="{2ABB6319-41A9-4381-B411-86395E987B1D}" presName="tx1" presStyleLbl="revTx" presStyleIdx="5" presStyleCnt="7" custScaleY="105225"/>
      <dgm:spPr/>
    </dgm:pt>
    <dgm:pt modelId="{9F148E5E-FEDA-4DCB-93A1-FF605404A62C}" type="pres">
      <dgm:prSet presAssocID="{2ABB6319-41A9-4381-B411-86395E987B1D}" presName="vert1" presStyleCnt="0"/>
      <dgm:spPr/>
    </dgm:pt>
    <dgm:pt modelId="{CB8AA2CC-4E4E-4B7E-AB2E-0337068D2919}" type="pres">
      <dgm:prSet presAssocID="{0AF95380-AEFA-4D52-80D5-3F6153BEE8E9}" presName="thickLine" presStyleLbl="alignNode1" presStyleIdx="6" presStyleCnt="7"/>
      <dgm:spPr/>
    </dgm:pt>
    <dgm:pt modelId="{62750DE1-CBDE-4227-8A81-581D41545171}" type="pres">
      <dgm:prSet presAssocID="{0AF95380-AEFA-4D52-80D5-3F6153BEE8E9}" presName="horz1" presStyleCnt="0"/>
      <dgm:spPr/>
    </dgm:pt>
    <dgm:pt modelId="{1DC4F7C1-E644-4E52-8133-7F12963312B9}" type="pres">
      <dgm:prSet presAssocID="{0AF95380-AEFA-4D52-80D5-3F6153BEE8E9}" presName="tx1" presStyleLbl="revTx" presStyleIdx="6" presStyleCnt="7"/>
      <dgm:spPr/>
    </dgm:pt>
    <dgm:pt modelId="{097466CD-2E90-4B7A-8936-3DAE1DEBCC48}" type="pres">
      <dgm:prSet presAssocID="{0AF95380-AEFA-4D52-80D5-3F6153BEE8E9}" presName="vert1" presStyleCnt="0"/>
      <dgm:spPr/>
    </dgm:pt>
  </dgm:ptLst>
  <dgm:cxnLst>
    <dgm:cxn modelId="{B91DAC0E-6410-4172-9CD7-32E38AB59858}" srcId="{8240C69F-9A21-4F2D-8DBF-8E655BE4AE4B}" destId="{FADC407C-9284-4B27-AE78-B9163AAE38C9}" srcOrd="1" destOrd="0" parTransId="{5BF3D289-230E-434D-88C3-2DF2F2A2CC47}" sibTransId="{77FBA63E-6E18-459C-80C5-787091414778}"/>
    <dgm:cxn modelId="{A7B00F15-E718-43F6-A248-CDA9A9CF5F83}" type="presOf" srcId="{0AF95380-AEFA-4D52-80D5-3F6153BEE8E9}" destId="{1DC4F7C1-E644-4E52-8133-7F12963312B9}" srcOrd="0" destOrd="0" presId="urn:microsoft.com/office/officeart/2008/layout/LinedList"/>
    <dgm:cxn modelId="{E4CE3E29-EE55-4E21-8087-89483EBA26FC}" type="presOf" srcId="{ECC83887-99F7-4ABB-97B7-3C84880486BE}" destId="{74C4977C-B975-405B-88E7-428068D7810C}" srcOrd="0" destOrd="0" presId="urn:microsoft.com/office/officeart/2008/layout/LinedList"/>
    <dgm:cxn modelId="{4B3F1131-CF2E-4D5B-A053-7EEBCF9594E8}" srcId="{8240C69F-9A21-4F2D-8DBF-8E655BE4AE4B}" destId="{0C682ED5-617A-4834-9B16-E300BEF707B2}" srcOrd="4" destOrd="0" parTransId="{B638DE9F-156B-4E0A-86B4-EA53E53F12A0}" sibTransId="{EC81F24C-C4CB-4445-B5AB-BC9AE7F58800}"/>
    <dgm:cxn modelId="{F6C64E32-C1BF-4169-B1FF-69447F9D5146}" type="presOf" srcId="{FF2A8F11-D007-4425-A0F2-89FFFA2CDDDE}" destId="{EF82DE6E-E00B-49EA-8464-5F2457A48657}" srcOrd="0" destOrd="0" presId="urn:microsoft.com/office/officeart/2008/layout/LinedList"/>
    <dgm:cxn modelId="{07569A34-88DC-4FDC-A542-89789D289954}" srcId="{8240C69F-9A21-4F2D-8DBF-8E655BE4AE4B}" destId="{0AF95380-AEFA-4D52-80D5-3F6153BEE8E9}" srcOrd="6" destOrd="0" parTransId="{ECF70FBE-5F1E-4DBC-8DA1-EF4733134DBD}" sibTransId="{A1E643C1-99A2-442F-8A78-A670B78FCE05}"/>
    <dgm:cxn modelId="{FCE49B66-282A-4CBC-90A7-B40857384B25}" type="presOf" srcId="{2ABB6319-41A9-4381-B411-86395E987B1D}" destId="{FFD0C418-DF10-4F7D-85D9-7F655A218A82}" srcOrd="0" destOrd="0" presId="urn:microsoft.com/office/officeart/2008/layout/LinedList"/>
    <dgm:cxn modelId="{59DBF36D-A205-4CC0-BCFD-D78FC3D7190D}" type="presOf" srcId="{0C682ED5-617A-4834-9B16-E300BEF707B2}" destId="{FE91A7FD-FC87-4EBE-A4E4-05E5266C22AA}" srcOrd="0" destOrd="0" presId="urn:microsoft.com/office/officeart/2008/layout/LinedList"/>
    <dgm:cxn modelId="{D4B7274F-AFC1-4E75-AF28-194CBC64B0F9}" type="presOf" srcId="{A896C4A1-0CFD-47B7-B491-69AE2DA9A208}" destId="{4D64417B-FCFE-42D0-8312-33615CF0AF18}" srcOrd="0" destOrd="0" presId="urn:microsoft.com/office/officeart/2008/layout/LinedList"/>
    <dgm:cxn modelId="{0360867F-E51E-448B-9EFC-73D7416F4D08}" srcId="{8240C69F-9A21-4F2D-8DBF-8E655BE4AE4B}" destId="{A896C4A1-0CFD-47B7-B491-69AE2DA9A208}" srcOrd="3" destOrd="0" parTransId="{0B9426D1-AFED-4191-BF81-A49FF18537CC}" sibTransId="{6F3E5DF3-9F69-4B48-899F-189174B74D27}"/>
    <dgm:cxn modelId="{2CBF08BD-BBB9-42C3-821B-4AAFAF4A31F8}" srcId="{8240C69F-9A21-4F2D-8DBF-8E655BE4AE4B}" destId="{2ABB6319-41A9-4381-B411-86395E987B1D}" srcOrd="5" destOrd="0" parTransId="{A442046B-E40C-4B45-9AA3-DB772887215C}" sibTransId="{2F877F4B-4775-4F91-B755-FA72C9F4CDF6}"/>
    <dgm:cxn modelId="{27F721C1-7C8E-44A1-A7CC-F9526C55C2F8}" type="presOf" srcId="{FADC407C-9284-4B27-AE78-B9163AAE38C9}" destId="{9A625D94-3F15-445C-ABAB-576F39CD2477}" srcOrd="0" destOrd="0" presId="urn:microsoft.com/office/officeart/2008/layout/LinedList"/>
    <dgm:cxn modelId="{B6FF20CA-AF06-475F-8ED8-37E55FD9ED20}" type="presOf" srcId="{8240C69F-9A21-4F2D-8DBF-8E655BE4AE4B}" destId="{D661C33F-6F65-4D3B-ACDA-1C30CE5466DD}" srcOrd="0" destOrd="0" presId="urn:microsoft.com/office/officeart/2008/layout/LinedList"/>
    <dgm:cxn modelId="{1EBC35D0-874A-4C78-B3D6-06720F56458B}" srcId="{8240C69F-9A21-4F2D-8DBF-8E655BE4AE4B}" destId="{ECC83887-99F7-4ABB-97B7-3C84880486BE}" srcOrd="2" destOrd="0" parTransId="{399D1968-AD1E-4D8C-94BA-4F0FA0C7F143}" sibTransId="{A479D694-773C-4879-AECB-5A4B22A2DD0B}"/>
    <dgm:cxn modelId="{7A28AFD0-8A88-481B-8B61-D464E36AF31B}" srcId="{8240C69F-9A21-4F2D-8DBF-8E655BE4AE4B}" destId="{FF2A8F11-D007-4425-A0F2-89FFFA2CDDDE}" srcOrd="0" destOrd="0" parTransId="{72C156D7-7ECE-4D42-A160-76D947C6928C}" sibTransId="{4A861459-3BA8-48EA-A9DF-8BCA3CC028DE}"/>
    <dgm:cxn modelId="{903E3544-728C-467B-8F27-169497CCBCD0}" type="presParOf" srcId="{D661C33F-6F65-4D3B-ACDA-1C30CE5466DD}" destId="{8FAD68F5-F314-4B64-8B16-C55255C3B4D4}" srcOrd="0" destOrd="0" presId="urn:microsoft.com/office/officeart/2008/layout/LinedList"/>
    <dgm:cxn modelId="{46A73E60-00F7-4C0C-9D99-D2265F00C33B}" type="presParOf" srcId="{D661C33F-6F65-4D3B-ACDA-1C30CE5466DD}" destId="{0C750B4F-8D3D-4DE3-AD68-3CE195A7B708}" srcOrd="1" destOrd="0" presId="urn:microsoft.com/office/officeart/2008/layout/LinedList"/>
    <dgm:cxn modelId="{6F27166D-1A0C-461E-B721-9A2885D32F93}" type="presParOf" srcId="{0C750B4F-8D3D-4DE3-AD68-3CE195A7B708}" destId="{EF82DE6E-E00B-49EA-8464-5F2457A48657}" srcOrd="0" destOrd="0" presId="urn:microsoft.com/office/officeart/2008/layout/LinedList"/>
    <dgm:cxn modelId="{3C3338B6-0BE9-48A9-82BC-5E9C9E313D99}" type="presParOf" srcId="{0C750B4F-8D3D-4DE3-AD68-3CE195A7B708}" destId="{9D12CA23-6BF0-4B13-A6F7-B5246D3C1AF6}" srcOrd="1" destOrd="0" presId="urn:microsoft.com/office/officeart/2008/layout/LinedList"/>
    <dgm:cxn modelId="{1E7E50AF-CD95-48B0-96DE-D9F6597C0563}" type="presParOf" srcId="{D661C33F-6F65-4D3B-ACDA-1C30CE5466DD}" destId="{41860951-6414-4716-A2A8-E09424EB29CC}" srcOrd="2" destOrd="0" presId="urn:microsoft.com/office/officeart/2008/layout/LinedList"/>
    <dgm:cxn modelId="{44E65385-ABE4-47BD-8292-7F494AC2118E}" type="presParOf" srcId="{D661C33F-6F65-4D3B-ACDA-1C30CE5466DD}" destId="{1FFC8AF1-6CDE-4A4D-B30D-7FA45C19C55D}" srcOrd="3" destOrd="0" presId="urn:microsoft.com/office/officeart/2008/layout/LinedList"/>
    <dgm:cxn modelId="{0CF55399-B2D8-4854-8172-FABAC04EE86D}" type="presParOf" srcId="{1FFC8AF1-6CDE-4A4D-B30D-7FA45C19C55D}" destId="{9A625D94-3F15-445C-ABAB-576F39CD2477}" srcOrd="0" destOrd="0" presId="urn:microsoft.com/office/officeart/2008/layout/LinedList"/>
    <dgm:cxn modelId="{F0CF973E-FA0D-420C-B871-8A23969F68DF}" type="presParOf" srcId="{1FFC8AF1-6CDE-4A4D-B30D-7FA45C19C55D}" destId="{60FBB922-3578-495D-999D-B7AB65ADC925}" srcOrd="1" destOrd="0" presId="urn:microsoft.com/office/officeart/2008/layout/LinedList"/>
    <dgm:cxn modelId="{AB7489F6-A243-43F8-A9F1-ECE80F2E604C}" type="presParOf" srcId="{D661C33F-6F65-4D3B-ACDA-1C30CE5466DD}" destId="{972FF7F3-032D-4DF2-987A-97B8B249223C}" srcOrd="4" destOrd="0" presId="urn:microsoft.com/office/officeart/2008/layout/LinedList"/>
    <dgm:cxn modelId="{FDEB7205-9E9A-41E9-A67A-FC0AFB62121E}" type="presParOf" srcId="{D661C33F-6F65-4D3B-ACDA-1C30CE5466DD}" destId="{13F82017-2860-403A-A3AC-07225D567E74}" srcOrd="5" destOrd="0" presId="urn:microsoft.com/office/officeart/2008/layout/LinedList"/>
    <dgm:cxn modelId="{62ABC56F-1C15-445B-9710-1A41FC20BB47}" type="presParOf" srcId="{13F82017-2860-403A-A3AC-07225D567E74}" destId="{74C4977C-B975-405B-88E7-428068D7810C}" srcOrd="0" destOrd="0" presId="urn:microsoft.com/office/officeart/2008/layout/LinedList"/>
    <dgm:cxn modelId="{B4610609-4078-4339-BC43-7ABF426E1791}" type="presParOf" srcId="{13F82017-2860-403A-A3AC-07225D567E74}" destId="{B22421B7-B296-4E65-8754-05EC24D32775}" srcOrd="1" destOrd="0" presId="urn:microsoft.com/office/officeart/2008/layout/LinedList"/>
    <dgm:cxn modelId="{DFC13AA5-5F25-4D49-96C9-E72C454BF3FE}" type="presParOf" srcId="{D661C33F-6F65-4D3B-ACDA-1C30CE5466DD}" destId="{B190E214-10A8-4CE6-9BB3-D2F61BF55B7E}" srcOrd="6" destOrd="0" presId="urn:microsoft.com/office/officeart/2008/layout/LinedList"/>
    <dgm:cxn modelId="{95D31168-CCA7-45E6-9911-F554E7414D1B}" type="presParOf" srcId="{D661C33F-6F65-4D3B-ACDA-1C30CE5466DD}" destId="{3EA4B7C0-321B-403E-B566-68E7E812A81B}" srcOrd="7" destOrd="0" presId="urn:microsoft.com/office/officeart/2008/layout/LinedList"/>
    <dgm:cxn modelId="{4B167CD4-733C-4E99-9204-A26DAFA66D9F}" type="presParOf" srcId="{3EA4B7C0-321B-403E-B566-68E7E812A81B}" destId="{4D64417B-FCFE-42D0-8312-33615CF0AF18}" srcOrd="0" destOrd="0" presId="urn:microsoft.com/office/officeart/2008/layout/LinedList"/>
    <dgm:cxn modelId="{16A3D2F7-FA3A-447C-8754-3F8472569DFA}" type="presParOf" srcId="{3EA4B7C0-321B-403E-B566-68E7E812A81B}" destId="{F3F0E4EF-5256-4623-93B1-3244C36E676A}" srcOrd="1" destOrd="0" presId="urn:microsoft.com/office/officeart/2008/layout/LinedList"/>
    <dgm:cxn modelId="{AC0CC746-5034-4DEC-8333-E37DAC72CFDB}" type="presParOf" srcId="{D661C33F-6F65-4D3B-ACDA-1C30CE5466DD}" destId="{E069015C-99E0-440E-B0B5-9CC4ADB7D8C8}" srcOrd="8" destOrd="0" presId="urn:microsoft.com/office/officeart/2008/layout/LinedList"/>
    <dgm:cxn modelId="{D7C4D6DA-938D-4198-8EC6-76CB7635A5B1}" type="presParOf" srcId="{D661C33F-6F65-4D3B-ACDA-1C30CE5466DD}" destId="{275E8049-6223-4012-ADDC-B587330DE46F}" srcOrd="9" destOrd="0" presId="urn:microsoft.com/office/officeart/2008/layout/LinedList"/>
    <dgm:cxn modelId="{08DB890B-AB47-4053-85ED-8B202455624A}" type="presParOf" srcId="{275E8049-6223-4012-ADDC-B587330DE46F}" destId="{FE91A7FD-FC87-4EBE-A4E4-05E5266C22AA}" srcOrd="0" destOrd="0" presId="urn:microsoft.com/office/officeart/2008/layout/LinedList"/>
    <dgm:cxn modelId="{E5F3BB64-9C03-4A60-A995-998E16548934}" type="presParOf" srcId="{275E8049-6223-4012-ADDC-B587330DE46F}" destId="{82FCA618-F072-43F1-A88D-FFCE03D3D832}" srcOrd="1" destOrd="0" presId="urn:microsoft.com/office/officeart/2008/layout/LinedList"/>
    <dgm:cxn modelId="{E0967CA4-B116-47FE-AF7B-875531A0004C}" type="presParOf" srcId="{D661C33F-6F65-4D3B-ACDA-1C30CE5466DD}" destId="{1C8C5343-9726-47FA-ADE8-F132FFDB2EF2}" srcOrd="10" destOrd="0" presId="urn:microsoft.com/office/officeart/2008/layout/LinedList"/>
    <dgm:cxn modelId="{535F1372-5F7F-447A-B3BC-4D280C4D4E80}" type="presParOf" srcId="{D661C33F-6F65-4D3B-ACDA-1C30CE5466DD}" destId="{3EE6DBA4-CBA5-4EFF-86C8-4628750586AA}" srcOrd="11" destOrd="0" presId="urn:microsoft.com/office/officeart/2008/layout/LinedList"/>
    <dgm:cxn modelId="{09D2F600-B52B-4E34-9D6A-0ED029DE3C50}" type="presParOf" srcId="{3EE6DBA4-CBA5-4EFF-86C8-4628750586AA}" destId="{FFD0C418-DF10-4F7D-85D9-7F655A218A82}" srcOrd="0" destOrd="0" presId="urn:microsoft.com/office/officeart/2008/layout/LinedList"/>
    <dgm:cxn modelId="{C356A445-2466-425D-922D-6BAD45EED711}" type="presParOf" srcId="{3EE6DBA4-CBA5-4EFF-86C8-4628750586AA}" destId="{9F148E5E-FEDA-4DCB-93A1-FF605404A62C}" srcOrd="1" destOrd="0" presId="urn:microsoft.com/office/officeart/2008/layout/LinedList"/>
    <dgm:cxn modelId="{81E84C4B-9F3E-4D6D-92CB-5B798B5BC7ED}" type="presParOf" srcId="{D661C33F-6F65-4D3B-ACDA-1C30CE5466DD}" destId="{CB8AA2CC-4E4E-4B7E-AB2E-0337068D2919}" srcOrd="12" destOrd="0" presId="urn:microsoft.com/office/officeart/2008/layout/LinedList"/>
    <dgm:cxn modelId="{8BD8A1FB-AD9D-433F-9AF5-F16884C0666F}" type="presParOf" srcId="{D661C33F-6F65-4D3B-ACDA-1C30CE5466DD}" destId="{62750DE1-CBDE-4227-8A81-581D41545171}" srcOrd="13" destOrd="0" presId="urn:microsoft.com/office/officeart/2008/layout/LinedList"/>
    <dgm:cxn modelId="{FE0236DC-7E2B-4A64-9117-45BD4EFC90DF}" type="presParOf" srcId="{62750DE1-CBDE-4227-8A81-581D41545171}" destId="{1DC4F7C1-E644-4E52-8133-7F12963312B9}" srcOrd="0" destOrd="0" presId="urn:microsoft.com/office/officeart/2008/layout/LinedList"/>
    <dgm:cxn modelId="{B644D914-57A0-4E8F-A1C6-3BE392DE7E2F}" type="presParOf" srcId="{62750DE1-CBDE-4227-8A81-581D41545171}" destId="{097466CD-2E90-4B7A-8936-3DAE1DEBCC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648A1-031F-4EFF-B35D-AC9064505D8F}">
      <dsp:nvSpPr>
        <dsp:cNvPr id="0" name=""/>
        <dsp:cNvSpPr/>
      </dsp:nvSpPr>
      <dsp:spPr>
        <a:xfrm>
          <a:off x="0" y="715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30AB5-E0BF-4EF8-9B93-0F3F7BB283E1}">
      <dsp:nvSpPr>
        <dsp:cNvPr id="0" name=""/>
        <dsp:cNvSpPr/>
      </dsp:nvSpPr>
      <dsp:spPr>
        <a:xfrm>
          <a:off x="0" y="0"/>
          <a:ext cx="4014651" cy="481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1. </a:t>
          </a:r>
          <a:r>
            <a:rPr lang="en-GB" sz="900" kern="1200" dirty="0"/>
            <a:t>Orford, J., Velleman, R., </a:t>
          </a:r>
          <a:r>
            <a:rPr lang="en-GB" sz="900" kern="1200" dirty="0" err="1"/>
            <a:t>Natera</a:t>
          </a:r>
          <a:r>
            <a:rPr lang="en-GB" sz="900" kern="1200" dirty="0"/>
            <a:t>, G., Templeton, L., &amp; </a:t>
          </a:r>
          <a:r>
            <a:rPr lang="en-GB" sz="900" kern="1200" dirty="0" err="1"/>
            <a:t>Copello</a:t>
          </a:r>
          <a:r>
            <a:rPr lang="en-GB" sz="900" kern="1200" dirty="0"/>
            <a:t>, A. (2013). Addiction in the family is a major but neglected contributor to the global burden of adult ill-health. </a:t>
          </a:r>
          <a:r>
            <a:rPr lang="en-GB" sz="900" i="1" kern="1200" dirty="0"/>
            <a:t>Soc Sci Med, 78</a:t>
          </a:r>
          <a:r>
            <a:rPr lang="en-GB" sz="900" kern="1200" dirty="0"/>
            <a:t>, 70-77. https://doi.org/10.1016/j.socscimed.2012.11.036  </a:t>
          </a:r>
          <a:endParaRPr lang="en-US" sz="900" kern="1200" dirty="0"/>
        </a:p>
      </dsp:txBody>
      <dsp:txXfrm>
        <a:off x="0" y="0"/>
        <a:ext cx="4014651" cy="481081"/>
      </dsp:txXfrm>
    </dsp:sp>
    <dsp:sp modelId="{FBB0AE63-A7AA-4A40-8B55-2B1E814EA353}">
      <dsp:nvSpPr>
        <dsp:cNvPr id="0" name=""/>
        <dsp:cNvSpPr/>
      </dsp:nvSpPr>
      <dsp:spPr>
        <a:xfrm>
          <a:off x="0" y="481797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2A9FF-E8E4-424B-83AA-1A2B9C599DE2}">
      <dsp:nvSpPr>
        <dsp:cNvPr id="0" name=""/>
        <dsp:cNvSpPr/>
      </dsp:nvSpPr>
      <dsp:spPr>
        <a:xfrm>
          <a:off x="0" y="481797"/>
          <a:ext cx="4010730" cy="61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2. Bischof, G., Bischof, A., Velleman, R., Orford, J., Kuhnert, R., Allen, J., Borgward, S., &amp; </a:t>
          </a:r>
          <a:r>
            <a:rPr lang="en-US" sz="900" kern="1200" dirty="0" err="1"/>
            <a:t>Rumpf</a:t>
          </a:r>
          <a:r>
            <a:rPr lang="en-US" sz="900" kern="1200" dirty="0"/>
            <a:t>, H. J. (2022). Prevalence and self-rated health and depression of family members affected by addictive disorders: Results of a nation-wide cross-sectional study. </a:t>
          </a:r>
          <a:r>
            <a:rPr lang="en-US" sz="900" i="1" kern="1200" dirty="0"/>
            <a:t>Addiction</a:t>
          </a:r>
          <a:r>
            <a:rPr lang="en-US" sz="900" kern="1200" dirty="0"/>
            <a:t>. https://doi.org/10.1111/add.15960 </a:t>
          </a:r>
        </a:p>
      </dsp:txBody>
      <dsp:txXfrm>
        <a:off x="0" y="481797"/>
        <a:ext cx="4010730" cy="615368"/>
      </dsp:txXfrm>
    </dsp:sp>
    <dsp:sp modelId="{1282F271-51CB-45B5-8BB8-8AEC8D17B046}">
      <dsp:nvSpPr>
        <dsp:cNvPr id="0" name=""/>
        <dsp:cNvSpPr/>
      </dsp:nvSpPr>
      <dsp:spPr>
        <a:xfrm>
          <a:off x="0" y="1097165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DE8BD-FF02-4924-9978-D9C6B609AA15}">
      <dsp:nvSpPr>
        <dsp:cNvPr id="0" name=""/>
        <dsp:cNvSpPr/>
      </dsp:nvSpPr>
      <dsp:spPr>
        <a:xfrm>
          <a:off x="0" y="1097165"/>
          <a:ext cx="4014651" cy="46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3. </a:t>
          </a:r>
          <a:r>
            <a:rPr lang="en-US" sz="900" kern="1200" dirty="0" err="1"/>
            <a:t>Copello</a:t>
          </a:r>
          <a:r>
            <a:rPr lang="en-US" sz="900" kern="1200" dirty="0"/>
            <a:t>, A., &amp; Templeton, L. (2012). </a:t>
          </a:r>
          <a:r>
            <a:rPr lang="en-US" sz="900" i="1" kern="1200" dirty="0"/>
            <a:t>The Forgotten </a:t>
          </a:r>
          <a:r>
            <a:rPr lang="en-US" sz="900" i="1" kern="1200" dirty="0" err="1"/>
            <a:t>Carers</a:t>
          </a:r>
          <a:r>
            <a:rPr lang="en-US" sz="900" i="1" kern="1200" dirty="0"/>
            <a:t>: Support for adult family members affected by a relative’s drug problem</a:t>
          </a:r>
          <a:r>
            <a:rPr lang="en-US" sz="900" kern="1200" dirty="0"/>
            <a:t>. U. D. P. Commission. https://www.ukdpc.org.uk/publication/the-forgotten-carers/ </a:t>
          </a:r>
        </a:p>
      </dsp:txBody>
      <dsp:txXfrm>
        <a:off x="0" y="1097165"/>
        <a:ext cx="4014651" cy="460025"/>
      </dsp:txXfrm>
    </dsp:sp>
    <dsp:sp modelId="{E7AB36B7-BE55-4BAD-869D-7E3D5EC0F066}">
      <dsp:nvSpPr>
        <dsp:cNvPr id="0" name=""/>
        <dsp:cNvSpPr/>
      </dsp:nvSpPr>
      <dsp:spPr>
        <a:xfrm>
          <a:off x="0" y="1557191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40E9C-BA88-484A-8A3D-A467A9649B3F}">
      <dsp:nvSpPr>
        <dsp:cNvPr id="0" name=""/>
        <dsp:cNvSpPr/>
      </dsp:nvSpPr>
      <dsp:spPr>
        <a:xfrm>
          <a:off x="0" y="1557191"/>
          <a:ext cx="4014651" cy="427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4. </a:t>
          </a:r>
          <a:r>
            <a:rPr lang="en-US" sz="900" kern="1200" dirty="0" err="1"/>
            <a:t>Copello</a:t>
          </a:r>
          <a:r>
            <a:rPr lang="en-US" sz="900" kern="1200" dirty="0"/>
            <a:t>, A., Templeton, L., &amp; Powell, J. (2010). The impact of addiction on the family: Estimates of prevalence and costs. </a:t>
          </a:r>
          <a:r>
            <a:rPr lang="en-US" sz="900" i="1" kern="1200" dirty="0"/>
            <a:t>Drugs: Education, Prevention and Policy</a:t>
          </a:r>
          <a:r>
            <a:rPr lang="en-US" sz="900" kern="1200" dirty="0"/>
            <a:t>,</a:t>
          </a:r>
          <a:r>
            <a:rPr lang="en-US" sz="900" i="1" kern="1200" dirty="0"/>
            <a:t> 17</a:t>
          </a:r>
          <a:r>
            <a:rPr lang="en-US" sz="900" kern="1200" dirty="0"/>
            <a:t>(sup1), 63-74. https://doi.org/10.3109/09687637.2010.514798 </a:t>
          </a:r>
        </a:p>
      </dsp:txBody>
      <dsp:txXfrm>
        <a:off x="0" y="1557191"/>
        <a:ext cx="4014651" cy="427086"/>
      </dsp:txXfrm>
    </dsp:sp>
    <dsp:sp modelId="{24AAFFDD-B8FD-4C9A-B215-F94426A541DD}">
      <dsp:nvSpPr>
        <dsp:cNvPr id="0" name=""/>
        <dsp:cNvSpPr/>
      </dsp:nvSpPr>
      <dsp:spPr>
        <a:xfrm>
          <a:off x="0" y="1984278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6024E-2BCA-4F9C-855C-30CFBEC60DCA}">
      <dsp:nvSpPr>
        <dsp:cNvPr id="0" name=""/>
        <dsp:cNvSpPr/>
      </dsp:nvSpPr>
      <dsp:spPr>
        <a:xfrm>
          <a:off x="0" y="1984278"/>
          <a:ext cx="4014651" cy="452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5. Dowling, N. A., Rodda, S. N., </a:t>
          </a:r>
          <a:r>
            <a:rPr lang="en-US" sz="900" kern="1200" dirty="0" err="1"/>
            <a:t>Lubman</a:t>
          </a:r>
          <a:r>
            <a:rPr lang="en-US" sz="900" kern="1200" dirty="0"/>
            <a:t>, D. I., &amp; Jackson, A. C. (2014). The impacts of problem gambling on concerned significant others accessing web-based counselling. </a:t>
          </a:r>
          <a:r>
            <a:rPr lang="en-US" sz="900" i="1" kern="1200" dirty="0"/>
            <a:t>Addict </a:t>
          </a:r>
          <a:r>
            <a:rPr lang="en-US" sz="900" i="1" kern="1200" dirty="0" err="1"/>
            <a:t>Behav</a:t>
          </a:r>
          <a:r>
            <a:rPr lang="en-US" sz="900" kern="1200" dirty="0"/>
            <a:t>,</a:t>
          </a:r>
          <a:r>
            <a:rPr lang="en-US" sz="900" i="1" kern="1200" dirty="0"/>
            <a:t> 39</a:t>
          </a:r>
          <a:r>
            <a:rPr lang="en-US" sz="900" kern="1200" dirty="0"/>
            <a:t>(8), 1253-1257. https://doi.org/10.1016/j.addbeh.2014.04.011 </a:t>
          </a:r>
        </a:p>
      </dsp:txBody>
      <dsp:txXfrm>
        <a:off x="0" y="1984278"/>
        <a:ext cx="4014651" cy="452953"/>
      </dsp:txXfrm>
    </dsp:sp>
    <dsp:sp modelId="{7D8C2860-72D5-4230-939C-385AFECCA922}">
      <dsp:nvSpPr>
        <dsp:cNvPr id="0" name=""/>
        <dsp:cNvSpPr/>
      </dsp:nvSpPr>
      <dsp:spPr>
        <a:xfrm>
          <a:off x="0" y="2437232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27EF2-C4D0-44C1-8558-A065751D2C07}">
      <dsp:nvSpPr>
        <dsp:cNvPr id="0" name=""/>
        <dsp:cNvSpPr/>
      </dsp:nvSpPr>
      <dsp:spPr>
        <a:xfrm>
          <a:off x="0" y="2437232"/>
          <a:ext cx="4010730" cy="592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6. Di </a:t>
          </a:r>
          <a:r>
            <a:rPr lang="en-US" sz="900" kern="1200" dirty="0" err="1"/>
            <a:t>Sarno</a:t>
          </a:r>
          <a:r>
            <a:rPr lang="en-US" sz="900" kern="1200" dirty="0"/>
            <a:t>, M., De Candia, V., </a:t>
          </a:r>
          <a:r>
            <a:rPr lang="en-US" sz="900" kern="1200" dirty="0" err="1"/>
            <a:t>Rancati</a:t>
          </a:r>
          <a:r>
            <a:rPr lang="en-US" sz="900" kern="1200" dirty="0"/>
            <a:t>, F., </a:t>
          </a:r>
          <a:r>
            <a:rPr lang="en-US" sz="900" kern="1200" dirty="0" err="1"/>
            <a:t>Madeddu</a:t>
          </a:r>
          <a:r>
            <a:rPr lang="en-US" sz="900" kern="1200" dirty="0"/>
            <a:t>, F., </a:t>
          </a:r>
          <a:r>
            <a:rPr lang="en-US" sz="900" kern="1200" dirty="0" err="1"/>
            <a:t>Calati</a:t>
          </a:r>
          <a:r>
            <a:rPr lang="en-US" sz="900" kern="1200" dirty="0"/>
            <a:t>, R., &amp; Di </a:t>
          </a:r>
          <a:r>
            <a:rPr lang="en-US" sz="900" kern="1200" dirty="0" err="1"/>
            <a:t>Pierro</a:t>
          </a:r>
          <a:r>
            <a:rPr lang="en-US" sz="900" kern="1200" dirty="0"/>
            <a:t>, R. (2021). Mental and physical health in family members of substance users: A scoping review. </a:t>
          </a:r>
          <a:r>
            <a:rPr lang="en-US" sz="900" i="1" kern="1200" dirty="0"/>
            <a:t>Drug Alcohol Depend</a:t>
          </a:r>
          <a:r>
            <a:rPr lang="en-US" sz="900" kern="1200" dirty="0"/>
            <a:t>,</a:t>
          </a:r>
          <a:r>
            <a:rPr lang="en-US" sz="900" i="1" kern="1200" dirty="0"/>
            <a:t> 219</a:t>
          </a:r>
          <a:r>
            <a:rPr lang="en-US" sz="900" kern="1200" dirty="0"/>
            <a:t>, 108439. https://doi.org/10.1016/j.drugalcdep.2020.108439 </a:t>
          </a:r>
        </a:p>
      </dsp:txBody>
      <dsp:txXfrm>
        <a:off x="0" y="2437232"/>
        <a:ext cx="4010730" cy="592252"/>
      </dsp:txXfrm>
    </dsp:sp>
    <dsp:sp modelId="{1AE998CC-CBC7-4DAE-B9F6-8F2A82C7BF67}">
      <dsp:nvSpPr>
        <dsp:cNvPr id="0" name=""/>
        <dsp:cNvSpPr/>
      </dsp:nvSpPr>
      <dsp:spPr>
        <a:xfrm>
          <a:off x="0" y="3029484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EAAD5-2CAA-4090-831A-D8F32EEC1B63}">
      <dsp:nvSpPr>
        <dsp:cNvPr id="0" name=""/>
        <dsp:cNvSpPr/>
      </dsp:nvSpPr>
      <dsp:spPr>
        <a:xfrm>
          <a:off x="0" y="3029484"/>
          <a:ext cx="4014651" cy="432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7. McDonagh, D., Connolly, N., &amp; Devaney, C. (2018). “Bury Don’t Discuss”: The help-seeking </a:t>
          </a:r>
          <a:r>
            <a:rPr lang="en-US" sz="900" kern="1200" dirty="0" err="1"/>
            <a:t>behaviour</a:t>
          </a:r>
          <a:r>
            <a:rPr lang="en-US" sz="900" kern="1200" dirty="0"/>
            <a:t> of family members affected by substance-use disorders. </a:t>
          </a:r>
          <a:r>
            <a:rPr lang="en-US" sz="900" i="1" kern="1200" dirty="0"/>
            <a:t>Child Care in Practice</a:t>
          </a:r>
          <a:r>
            <a:rPr lang="en-US" sz="900" kern="1200" dirty="0"/>
            <a:t>,</a:t>
          </a:r>
          <a:r>
            <a:rPr lang="en-US" sz="900" i="1" kern="1200" dirty="0"/>
            <a:t> 25</a:t>
          </a:r>
          <a:r>
            <a:rPr lang="en-US" sz="900" kern="1200" dirty="0"/>
            <a:t>(2), 175-188. https://doi.org/10.1080/13575279.2018.1448258 </a:t>
          </a:r>
        </a:p>
      </dsp:txBody>
      <dsp:txXfrm>
        <a:off x="0" y="3029484"/>
        <a:ext cx="4014651" cy="432063"/>
      </dsp:txXfrm>
    </dsp:sp>
    <dsp:sp modelId="{296E820D-885F-4A9D-B9BA-501FD4760532}">
      <dsp:nvSpPr>
        <dsp:cNvPr id="0" name=""/>
        <dsp:cNvSpPr/>
      </dsp:nvSpPr>
      <dsp:spPr>
        <a:xfrm>
          <a:off x="0" y="3461547"/>
          <a:ext cx="40146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EF5D6-B7E0-4BAE-94C8-6627BD194061}">
      <dsp:nvSpPr>
        <dsp:cNvPr id="0" name=""/>
        <dsp:cNvSpPr/>
      </dsp:nvSpPr>
      <dsp:spPr>
        <a:xfrm>
          <a:off x="0" y="3461547"/>
          <a:ext cx="4014651" cy="500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900" kern="1200" dirty="0"/>
            <a:t>8. </a:t>
          </a:r>
          <a:r>
            <a:rPr lang="en-US" sz="900" kern="1200" dirty="0"/>
            <a:t>Orford, J., </a:t>
          </a:r>
          <a:r>
            <a:rPr lang="en-US" sz="900" kern="1200" dirty="0" err="1"/>
            <a:t>Copello</a:t>
          </a:r>
          <a:r>
            <a:rPr lang="en-US" sz="900" kern="1200" dirty="0"/>
            <a:t>, A., Velleman, R., &amp; Templeton, L. (2010). Family members affected by a close relative's addiction: The stress-strain-coping-support model. </a:t>
          </a:r>
          <a:r>
            <a:rPr lang="en-US" sz="900" i="1" kern="1200" dirty="0"/>
            <a:t>Drugs: Education, Prevention and Policy</a:t>
          </a:r>
          <a:r>
            <a:rPr lang="en-US" sz="900" kern="1200" dirty="0"/>
            <a:t>,</a:t>
          </a:r>
          <a:r>
            <a:rPr lang="en-US" sz="900" i="1" kern="1200" dirty="0"/>
            <a:t> 17</a:t>
          </a:r>
          <a:r>
            <a:rPr lang="en-US" sz="900" kern="1200" dirty="0"/>
            <a:t>(sup1), 36-43. https://doi.org/10.3109/09687637.2010.514801 </a:t>
          </a:r>
        </a:p>
      </dsp:txBody>
      <dsp:txXfrm>
        <a:off x="0" y="3461547"/>
        <a:ext cx="4014651" cy="500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D68F5-F314-4B64-8B16-C55255C3B4D4}">
      <dsp:nvSpPr>
        <dsp:cNvPr id="0" name=""/>
        <dsp:cNvSpPr/>
      </dsp:nvSpPr>
      <dsp:spPr>
        <a:xfrm>
          <a:off x="0" y="408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2DE6E-E00B-49EA-8464-5F2457A48657}">
      <dsp:nvSpPr>
        <dsp:cNvPr id="0" name=""/>
        <dsp:cNvSpPr/>
      </dsp:nvSpPr>
      <dsp:spPr>
        <a:xfrm>
          <a:off x="0" y="408"/>
          <a:ext cx="4075979" cy="634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9. </a:t>
          </a:r>
          <a:r>
            <a:rPr lang="en-GB" sz="900" kern="1200" dirty="0"/>
            <a:t>Orford, J., </a:t>
          </a:r>
          <a:r>
            <a:rPr lang="en-GB" sz="900" kern="1200" dirty="0" err="1"/>
            <a:t>Padin</a:t>
          </a:r>
          <a:r>
            <a:rPr lang="en-GB" sz="900" kern="1200" dirty="0"/>
            <a:t>, M. d. F. R., Canfield, M., </a:t>
          </a:r>
          <a:r>
            <a:rPr lang="en-GB" sz="900" kern="1200" dirty="0" err="1"/>
            <a:t>Sakiyama</a:t>
          </a:r>
          <a:r>
            <a:rPr lang="en-GB" sz="900" kern="1200" dirty="0"/>
            <a:t>, H. M. T., </a:t>
          </a:r>
          <a:r>
            <a:rPr lang="en-GB" sz="900" kern="1200" dirty="0" err="1"/>
            <a:t>Laranjeira</a:t>
          </a:r>
          <a:r>
            <a:rPr lang="en-GB" sz="900" kern="1200" dirty="0"/>
            <a:t>, R., &amp; Mitsuhiro, S. S. (2019). The burden experienced by Brazilian family members affected by their relatives’ alcohol or drug misuse. Drugs: Education, Prevention and Policy, 26(2), 157-165.</a:t>
          </a:r>
          <a:endParaRPr lang="en-US" sz="900" kern="1200" dirty="0"/>
        </a:p>
      </dsp:txBody>
      <dsp:txXfrm>
        <a:off x="0" y="408"/>
        <a:ext cx="4075979" cy="634623"/>
      </dsp:txXfrm>
    </dsp:sp>
    <dsp:sp modelId="{41860951-6414-4716-A2A8-E09424EB29CC}">
      <dsp:nvSpPr>
        <dsp:cNvPr id="0" name=""/>
        <dsp:cNvSpPr/>
      </dsp:nvSpPr>
      <dsp:spPr>
        <a:xfrm>
          <a:off x="0" y="635031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25D94-3F15-445C-ABAB-576F39CD2477}">
      <dsp:nvSpPr>
        <dsp:cNvPr id="0" name=""/>
        <dsp:cNvSpPr/>
      </dsp:nvSpPr>
      <dsp:spPr>
        <a:xfrm>
          <a:off x="0" y="635031"/>
          <a:ext cx="4075979" cy="589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10. Orford, J., Velleman, R., </a:t>
          </a:r>
          <a:r>
            <a:rPr lang="en-GB" sz="900" kern="1200" dirty="0" err="1"/>
            <a:t>Copello</a:t>
          </a:r>
          <a:r>
            <a:rPr lang="en-GB" sz="900" kern="1200" dirty="0"/>
            <a:t>, A., Templeton, L., &amp; </a:t>
          </a:r>
          <a:r>
            <a:rPr lang="en-GB" sz="900" kern="1200" dirty="0" err="1"/>
            <a:t>Ibanga</a:t>
          </a:r>
          <a:r>
            <a:rPr lang="en-GB" sz="900" kern="1200" dirty="0"/>
            <a:t>, A. (2010). The experiences of affected family members: A summary of two decades of qualitative research. Drugs: Education, Prevention and Policy, 17(sup1), 44-62. https://doi.org/10.3109/09687637.2010.514192 </a:t>
          </a:r>
          <a:endParaRPr lang="en-US" sz="900" kern="1200" dirty="0"/>
        </a:p>
      </dsp:txBody>
      <dsp:txXfrm>
        <a:off x="0" y="635031"/>
        <a:ext cx="4075979" cy="589194"/>
      </dsp:txXfrm>
    </dsp:sp>
    <dsp:sp modelId="{972FF7F3-032D-4DF2-987A-97B8B249223C}">
      <dsp:nvSpPr>
        <dsp:cNvPr id="0" name=""/>
        <dsp:cNvSpPr/>
      </dsp:nvSpPr>
      <dsp:spPr>
        <a:xfrm>
          <a:off x="0" y="1224226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4977C-B975-405B-88E7-428068D7810C}">
      <dsp:nvSpPr>
        <dsp:cNvPr id="0" name=""/>
        <dsp:cNvSpPr/>
      </dsp:nvSpPr>
      <dsp:spPr>
        <a:xfrm>
          <a:off x="0" y="1224226"/>
          <a:ext cx="4075979" cy="60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11. </a:t>
          </a:r>
          <a:r>
            <a:rPr lang="en-GB" sz="900" kern="1200" dirty="0" err="1"/>
            <a:t>Sakiyama</a:t>
          </a:r>
          <a:r>
            <a:rPr lang="en-GB" sz="900" kern="1200" dirty="0"/>
            <a:t>, H. M., de Fatima </a:t>
          </a:r>
          <a:r>
            <a:rPr lang="en-GB" sz="900" kern="1200" dirty="0" err="1"/>
            <a:t>Rato</a:t>
          </a:r>
          <a:r>
            <a:rPr lang="en-GB" sz="900" kern="1200" dirty="0"/>
            <a:t> </a:t>
          </a:r>
          <a:r>
            <a:rPr lang="en-GB" sz="900" kern="1200" dirty="0" err="1"/>
            <a:t>Padin</a:t>
          </a:r>
          <a:r>
            <a:rPr lang="en-GB" sz="900" kern="1200" dirty="0"/>
            <a:t>, M., Canfield, M., </a:t>
          </a:r>
          <a:r>
            <a:rPr lang="en-GB" sz="900" kern="1200" dirty="0" err="1"/>
            <a:t>Laranjeira</a:t>
          </a:r>
          <a:r>
            <a:rPr lang="en-GB" sz="900" kern="1200" dirty="0"/>
            <a:t>, R., &amp; Mitsuhiro, S. S. (2015). Family members affected by a relative's substance misuse looking for social support: Who are they? </a:t>
          </a:r>
          <a:r>
            <a:rPr lang="en-GB" sz="900" i="1" kern="1200" dirty="0"/>
            <a:t>Drug Alcohol Depend, 147</a:t>
          </a:r>
          <a:r>
            <a:rPr lang="en-GB" sz="900" kern="1200" dirty="0"/>
            <a:t>, 276-279. https://doi.org/10.1016/j.drugalcdep.2014.11.030  </a:t>
          </a:r>
          <a:endParaRPr lang="en-US" sz="900" kern="1200" dirty="0"/>
        </a:p>
      </dsp:txBody>
      <dsp:txXfrm>
        <a:off x="0" y="1224226"/>
        <a:ext cx="4075979" cy="603446"/>
      </dsp:txXfrm>
    </dsp:sp>
    <dsp:sp modelId="{B190E214-10A8-4CE6-9BB3-D2F61BF55B7E}">
      <dsp:nvSpPr>
        <dsp:cNvPr id="0" name=""/>
        <dsp:cNvSpPr/>
      </dsp:nvSpPr>
      <dsp:spPr>
        <a:xfrm>
          <a:off x="0" y="1827672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4417B-FCFE-42D0-8312-33615CF0AF18}">
      <dsp:nvSpPr>
        <dsp:cNvPr id="0" name=""/>
        <dsp:cNvSpPr/>
      </dsp:nvSpPr>
      <dsp:spPr>
        <a:xfrm>
          <a:off x="0" y="1827672"/>
          <a:ext cx="4079964" cy="47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12. Velleman, R., &amp; Templeton, L. J. (2016). Impact of parents' substance misuse on children: An update. </a:t>
          </a:r>
          <a:r>
            <a:rPr lang="en-US" sz="900" i="1" kern="1200" dirty="0" err="1"/>
            <a:t>BJPsych</a:t>
          </a:r>
          <a:r>
            <a:rPr lang="en-US" sz="900" i="1" kern="1200" dirty="0"/>
            <a:t> Advances</a:t>
          </a:r>
          <a:r>
            <a:rPr lang="en-US" sz="900" kern="1200" dirty="0"/>
            <a:t>,</a:t>
          </a:r>
          <a:r>
            <a:rPr lang="en-US" sz="900" i="1" kern="1200" dirty="0"/>
            <a:t> 22</a:t>
          </a:r>
          <a:r>
            <a:rPr lang="en-US" sz="900" kern="1200" dirty="0"/>
            <a:t>(2), 108-117. https://doi.org/10.1192/apt.bp.114.014449 </a:t>
          </a:r>
        </a:p>
      </dsp:txBody>
      <dsp:txXfrm>
        <a:off x="0" y="1827672"/>
        <a:ext cx="4079964" cy="470971"/>
      </dsp:txXfrm>
    </dsp:sp>
    <dsp:sp modelId="{E069015C-99E0-440E-B0B5-9CC4ADB7D8C8}">
      <dsp:nvSpPr>
        <dsp:cNvPr id="0" name=""/>
        <dsp:cNvSpPr/>
      </dsp:nvSpPr>
      <dsp:spPr>
        <a:xfrm>
          <a:off x="0" y="2298644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1A7FD-FC87-4EBE-A4E4-05E5266C22AA}">
      <dsp:nvSpPr>
        <dsp:cNvPr id="0" name=""/>
        <dsp:cNvSpPr/>
      </dsp:nvSpPr>
      <dsp:spPr>
        <a:xfrm>
          <a:off x="0" y="2298644"/>
          <a:ext cx="4075979" cy="58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900" kern="1200" dirty="0"/>
            <a:t>13. Orford, J. (2022, 30 September 2022). </a:t>
          </a:r>
          <a:r>
            <a:rPr lang="en-IE" sz="900" i="1" kern="1200" dirty="0"/>
            <a:t>Mainstreaming work with affected family members: How far have we come and how far have we to go [Keynote]</a:t>
          </a:r>
          <a:r>
            <a:rPr lang="en-IE" sz="900" kern="1200" dirty="0"/>
            <a:t> </a:t>
          </a:r>
          <a:r>
            <a:rPr lang="en-IE" sz="900" kern="1200" dirty="0" err="1"/>
            <a:t>AFINet</a:t>
          </a:r>
          <a:r>
            <a:rPr lang="en-IE" sz="900" kern="1200" dirty="0"/>
            <a:t> 2022 Conference, Virtual. </a:t>
          </a:r>
          <a:r>
            <a:rPr lang="en-GB" sz="900" kern="1200" dirty="0"/>
            <a:t>www.afinetwork.info/afinet-conference/2022-conference-online/2022-conference-videos</a:t>
          </a:r>
          <a:endParaRPr lang="en-US" sz="900" kern="1200" dirty="0"/>
        </a:p>
      </dsp:txBody>
      <dsp:txXfrm>
        <a:off x="0" y="2298644"/>
        <a:ext cx="4075979" cy="582110"/>
      </dsp:txXfrm>
    </dsp:sp>
    <dsp:sp modelId="{1C8C5343-9726-47FA-ADE8-F132FFDB2EF2}">
      <dsp:nvSpPr>
        <dsp:cNvPr id="0" name=""/>
        <dsp:cNvSpPr/>
      </dsp:nvSpPr>
      <dsp:spPr>
        <a:xfrm>
          <a:off x="0" y="2880754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0C418-DF10-4F7D-85D9-7F655A218A82}">
      <dsp:nvSpPr>
        <dsp:cNvPr id="0" name=""/>
        <dsp:cNvSpPr/>
      </dsp:nvSpPr>
      <dsp:spPr>
        <a:xfrm>
          <a:off x="0" y="2880754"/>
          <a:ext cx="4075979" cy="593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14. Galligan, K., &amp; Comiskey, C. M. (2019). Hidden harms and the number of children whose parents misuse substances: A stepwise methodological framework for estimating prevalence. </a:t>
          </a:r>
          <a:r>
            <a:rPr lang="en-US" sz="900" i="1" kern="1200" dirty="0" err="1"/>
            <a:t>Subst</a:t>
          </a:r>
          <a:r>
            <a:rPr lang="en-US" sz="900" i="1" kern="1200" dirty="0"/>
            <a:t> Use Misuse</a:t>
          </a:r>
          <a:r>
            <a:rPr lang="en-US" sz="900" kern="1200" dirty="0"/>
            <a:t>,</a:t>
          </a:r>
          <a:r>
            <a:rPr lang="en-US" sz="900" i="1" kern="1200" dirty="0"/>
            <a:t> 54</a:t>
          </a:r>
          <a:r>
            <a:rPr lang="en-US" sz="900" kern="1200" dirty="0"/>
            <a:t>(9), 1429-1437. https://doi.org/10.1080/10826084.2019.1584224 </a:t>
          </a:r>
        </a:p>
      </dsp:txBody>
      <dsp:txXfrm>
        <a:off x="0" y="2880754"/>
        <a:ext cx="4075979" cy="593452"/>
      </dsp:txXfrm>
    </dsp:sp>
    <dsp:sp modelId="{CB8AA2CC-4E4E-4B7E-AB2E-0337068D2919}">
      <dsp:nvSpPr>
        <dsp:cNvPr id="0" name=""/>
        <dsp:cNvSpPr/>
      </dsp:nvSpPr>
      <dsp:spPr>
        <a:xfrm>
          <a:off x="0" y="3474207"/>
          <a:ext cx="40799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4F7C1-E644-4E52-8133-7F12963312B9}">
      <dsp:nvSpPr>
        <dsp:cNvPr id="0" name=""/>
        <dsp:cNvSpPr/>
      </dsp:nvSpPr>
      <dsp:spPr>
        <a:xfrm>
          <a:off x="0" y="3474207"/>
          <a:ext cx="4079964" cy="56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15. </a:t>
          </a:r>
          <a:r>
            <a:rPr lang="en-GB" sz="900" kern="1200" dirty="0"/>
            <a:t>Health Research Board (2021). </a:t>
          </a:r>
          <a:r>
            <a:rPr lang="en-GB" sz="900" i="1" kern="1200" dirty="0"/>
            <a:t>National Drug Treatment Reporting System (NDTRS).</a:t>
          </a:r>
          <a:r>
            <a:rPr lang="en-GB" sz="900" kern="1200" dirty="0"/>
            <a:t> Available at: www.hrb.ie/data-collections-evidence/alcohol-and-drug-treatment/how-data-is-collected </a:t>
          </a:r>
          <a:endParaRPr lang="en-US" sz="900" kern="1200" dirty="0"/>
        </a:p>
      </dsp:txBody>
      <dsp:txXfrm>
        <a:off x="0" y="3474207"/>
        <a:ext cx="4079964" cy="563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9057B-C982-B242-9FB2-80E6CCE55B0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E48A9-E882-924C-9034-480D74388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1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6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53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48A9-E882-924C-9034-480D74388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94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99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5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91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89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75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48A9-E882-924C-9034-480D74388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7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47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48A9-E882-924C-9034-480D74388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52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7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48A9-E882-924C-9034-480D74388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7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7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48A9-E882-924C-9034-480D743887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48A9-E882-924C-9034-480D74388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9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B329-312E-E539-F1EE-B6087B9E3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935645"/>
            <a:ext cx="4681559" cy="17907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80678-F842-8B3E-40A5-79272CEA5E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2808000"/>
            <a:ext cx="4681559" cy="7233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093184-FDCB-29D1-7C40-9CA3A8B5A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3908425"/>
            <a:ext cx="4643438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Authors</a:t>
            </a:r>
          </a:p>
        </p:txBody>
      </p:sp>
    </p:spTree>
    <p:extLst>
      <p:ext uri="{BB962C8B-B14F-4D97-AF65-F5344CB8AC3E}">
        <p14:creationId xmlns:p14="http://schemas.microsoft.com/office/powerpoint/2010/main" val="123132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3D97-1BE7-0AA9-47FF-CE346EB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8265459" cy="61912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7004-9E99-2360-7F01-7185019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3962399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5D61F-120A-BA17-BF80-D12666B15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7037" y="1260475"/>
            <a:ext cx="4002086" cy="619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411A1-F9B8-753E-F433-1CFF435547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198" y="1995530"/>
            <a:ext cx="3962401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92B4C8-C167-5F0C-C50B-D34E45439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95530"/>
            <a:ext cx="4038602" cy="224477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98BC-5B97-1018-97F4-F41D8063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075" cy="993775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4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57E0C8-F716-14CB-F403-50AA30D6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182838" cy="486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A150CB1-B5D6-7424-1DB8-BBB77CF1DB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57200" y="1525748"/>
            <a:ext cx="8182838" cy="2321719"/>
          </a:xfrm>
          <a:prstGeom prst="rect">
            <a:avLst/>
          </a:prstGeom>
        </p:spPr>
        <p:txBody>
          <a:bodyPr lIns="90000">
            <a:normAutofit/>
          </a:bodyPr>
          <a:lstStyle>
            <a:lvl1pPr>
              <a:buNone/>
              <a:defRPr sz="2000"/>
            </a:lvl1pPr>
          </a:lstStyle>
          <a:p>
            <a:endParaRPr lang="en-IE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8537BF-C27B-4E90-F560-ECC0BCFCD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955748"/>
            <a:ext cx="8182838" cy="21550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  <a:lvl2pPr>
              <a:defRPr>
                <a:solidFill>
                  <a:srgbClr val="5D5F66"/>
                </a:solidFill>
              </a:defRPr>
            </a:lvl2pPr>
            <a:lvl3pPr>
              <a:defRPr>
                <a:solidFill>
                  <a:srgbClr val="5D5F66"/>
                </a:solidFill>
              </a:defRPr>
            </a:lvl3pPr>
            <a:lvl4pPr>
              <a:defRPr>
                <a:solidFill>
                  <a:srgbClr val="5D5F66"/>
                </a:solidFill>
              </a:defRPr>
            </a:lvl4pPr>
            <a:lvl5pPr>
              <a:defRPr>
                <a:solidFill>
                  <a:srgbClr val="5D5F66"/>
                </a:solidFill>
              </a:defRPr>
            </a:lvl5pPr>
          </a:lstStyle>
          <a:p>
            <a:pPr lvl="0"/>
            <a:r>
              <a:rPr lang="en-US" dirty="0"/>
              <a:t>Click to edit Master table/diagram credit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EE1A3B-05D6-34D4-17B9-18A568BA56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57275"/>
            <a:ext cx="8183563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 dirty="0"/>
              <a:t>Click to edit table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3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83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09F-F389-2EE2-2285-DB89C42C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899"/>
            <a:ext cx="2949575" cy="1476935"/>
          </a:xfrm>
          <a:prstGeom prst="rect">
            <a:avLst/>
          </a:prstGeom>
        </p:spPr>
        <p:txBody>
          <a:bodyPr anchor="t"/>
          <a:lstStyle>
            <a:lvl1pPr>
              <a:lnSpc>
                <a:spcPts val="34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684D-9816-325A-F8DC-5D5FA7252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08094"/>
            <a:ext cx="2949575" cy="21943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37F1CD-355F-03FA-702B-80C4F17A06C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863788" y="342900"/>
            <a:ext cx="4823014" cy="38595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85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8B33-21E7-A6C4-D531-FF5357BB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17712"/>
          </a:xfrm>
          <a:prstGeom prst="rect">
            <a:avLst/>
          </a:prstGeom>
        </p:spPr>
        <p:txBody>
          <a:bodyPr anchor="t"/>
          <a:lstStyle>
            <a:lvl1pPr>
              <a:lnSpc>
                <a:spcPts val="3700"/>
              </a:lnSpc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2197F-78BD-1899-72EC-8120E8953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57650" y="1367999"/>
            <a:ext cx="4629150" cy="2845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59AD5-65BB-8273-E523-EC982550F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68000"/>
            <a:ext cx="3352800" cy="2845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615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E22D-1A14-24F1-80D7-3A6B54850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155180"/>
            <a:ext cx="6858000" cy="17907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1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731061-683F-47EA-28F6-DCC17FEC234D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29DB97-214B-0BAB-65E4-4C301E6B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E903F8-8059-D215-3E05-2AE26002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FEB97-4547-51A6-4026-4C44E4E2EE42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9FBA5E-4E89-78CB-70F8-B72217C43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623DEF-A517-3D8C-A6F0-ECA5C18E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1DEAC4-3EE0-A7D2-FC8D-8B9F38273F21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258BA7C-CFA9-C113-2636-3A280EB9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B3976A-03D3-2B38-EDD8-1989BFD9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84BB3-B31C-1B81-A60D-F5732695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51B55F-940C-6147-AA5B-8BEDD6D746CB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8B0900-E8BE-36C1-C1FF-DD1EAC80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F681E2-5C3F-B874-8CF7-15AFDF653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4D4249-90B8-9738-825F-1625EC4EB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91E6B9-9E02-83E4-9A85-9AF2C90DDE70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AFDE97-00E3-95C9-A797-B7DE24CA6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064F06-CD90-C1A4-A2EC-C5DBFF3FE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C1F2EC-3381-C023-38D7-BA07499A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79AEB1-7799-D9B8-2661-9C643F92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3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0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D776-0B35-BAE4-C69F-E445E88203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B329-312E-E539-F1EE-B6087B9E3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935645"/>
            <a:ext cx="4681559" cy="17907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80678-F842-8B3E-40A5-79272CEA5E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2808000"/>
            <a:ext cx="4681559" cy="7233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093184-FDCB-29D1-7C40-9CA3A8B5A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3908425"/>
            <a:ext cx="4643438" cy="76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ts val="17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Authors</a:t>
            </a:r>
          </a:p>
        </p:txBody>
      </p:sp>
    </p:spTree>
    <p:extLst>
      <p:ext uri="{BB962C8B-B14F-4D97-AF65-F5344CB8AC3E}">
        <p14:creationId xmlns:p14="http://schemas.microsoft.com/office/powerpoint/2010/main" val="218613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8E96B1-5031-4BB4-896C-1522B44253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555812"/>
            <a:ext cx="4766682" cy="358588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5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3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&amp; Body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9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786D9D-4E0F-0388-2BA8-32FD037F0D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811037"/>
            <a:ext cx="8229599" cy="405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D4CC97D-41A4-292C-81EE-517249706B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199" y="3290895"/>
            <a:ext cx="8229599" cy="90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04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22800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666795-EB93-3082-5004-9E0B9C584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68000"/>
            <a:ext cx="8229599" cy="4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sub heading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8E6BC-CD4C-DB3F-3FE6-E118A9E2C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" y="1849746"/>
            <a:ext cx="8229599" cy="23457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56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nd 1 Column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1C93-7A75-8C0B-4557-8949D4BE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3388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4592F-E478-0562-52BA-E27F8D8056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1368000"/>
            <a:ext cx="8229600" cy="28418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– 1 column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64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74CD-0D61-1C0D-51DC-4796AD20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0635" cy="67235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80A8-B7FB-C374-C18B-8367DCA2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68000"/>
            <a:ext cx="8220635" cy="282546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887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9A4-0CA8-88D7-AEA4-FBE35B34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47529" cy="627529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9DD28-4173-A4F5-0F17-44433D063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368000"/>
            <a:ext cx="3962401" cy="2827056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51996-1484-FBAB-2BA3-1BE457601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8000"/>
            <a:ext cx="4038602" cy="283443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ts val="2000"/>
              </a:lnSpc>
              <a:spcAft>
                <a:spcPts val="200"/>
              </a:spcAft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lnSpc>
                <a:spcPts val="2000"/>
              </a:lnSpc>
              <a:spcAft>
                <a:spcPts val="200"/>
              </a:spcAft>
              <a:buFont typeface="Apple Symbols" panose="02000000000000000000" pitchFamily="2" charset="-79"/>
              <a:buChar char="⎼"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lnSpc>
                <a:spcPts val="2000"/>
              </a:lnSpc>
              <a:spcAft>
                <a:spcPts val="200"/>
              </a:spcAft>
              <a:buFont typeface="System Font Regular"/>
              <a:buChar char="○"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3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theme" Target="../theme/theme6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theme" Target="../theme/theme7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theme" Target="../theme/theme8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98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65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2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DB113-D2C1-0977-085E-A2E58DCC5C6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F6235-7458-0196-51F6-D18CC7A64364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053B54-8B9C-C201-9107-12D442B46E73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CA8100-4D9D-75C1-B646-747F4D268F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5" r:id="rId3"/>
    <p:sldLayoutId id="2147483694" r:id="rId4"/>
    <p:sldLayoutId id="2147483696" r:id="rId5"/>
    <p:sldLayoutId id="2147483697" r:id="rId6"/>
    <p:sldLayoutId id="2147483698" r:id="rId7"/>
    <p:sldLayoutId id="2147483702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2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E1D06-4C1E-4F59-872F-A728E62DC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E49807-23B0-D499-AE00-8CF4C40967BD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7ACDFA-ED0C-2D56-55CD-03F281B91205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93EA158-3AAA-8E3B-FDA6-3F115901C7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8EF8EA7-35B8-8FF4-9B41-AFA3B4909708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B9745-3714-0409-6971-E13B937F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9B645B-BB6A-F742-E2C6-5381E4D7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B55A65-70E3-1FB4-15C4-4D0596183E8B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47005F-E949-87EF-1E1B-E11F9AD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567D69-2ED7-EAB7-443E-A244B1F79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AC72EE-D265-802C-1621-9D6C8188B508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E312FF-1506-D470-A825-C8F8D04DC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789584-DF94-4996-279A-58B84CC0B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B1224A-9C5B-B789-3899-6FA89693B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A8BC0-CA67-3BDB-F24F-F2146CA14E18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5EAC23-0468-2BE1-A293-43601CB2E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2DE8AF-7D13-B808-EE01-31BB3574C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6DDEFA-E9EA-0327-4245-9BDF2564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16CE6F-60D1-6724-EC44-BB8225438E8C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1A4AB7-9F1F-520B-B83D-A5DB9E0C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F0069C-9161-7B5A-D82B-5D3654D6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16CD44-BEEF-423E-48DF-7195B181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BAFBBE-C278-4CC9-1E0B-B6F6B8B4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3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9B1C5-3B1E-6670-25BA-0D050DC99B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23E3E-00A7-D535-711F-99567D251A17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32CEA-8D64-66F9-8DFD-EC6EB97F86A2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D3A9AFA-389B-84CB-42DE-9A46BF786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94275-9E3C-511A-C21C-94B348488970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8D138E-2852-0C7B-3778-37E7DC32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3F9C4C-847E-C16E-8BCC-03113EE7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62EAB8-41B2-A6E8-EB7B-5EF284C5DDB3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EBE85E-6514-D142-8E2F-85B2956F5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15E1B8-309A-BBD8-0C94-EA3FF072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D0CBB7-7077-7EF0-8756-253E9F8A0906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32E996-DEBC-206A-E0AD-16E51F32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96BC5A-B1F8-369E-2628-B169AA32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1F5814-1C30-21BD-C56A-9385C29E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49DF58-0F42-1202-EB40-13A10963E614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BE07BD-9850-6FEF-986B-4AEA2D9A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2C415A-F950-C445-8481-32B78BFB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8E82CE-B1A5-0F23-EBC5-18ED502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EB1FC-8AF6-CF25-8AD0-7AEEA6C99FE2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9A1103-BC37-9B62-FEE8-EB90E756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ABCE93-4B85-3CE0-B25C-2EE68692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A408BD-7E79-E724-1230-40B351F6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D2C3629-7DE9-956D-EAEA-9261F43C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83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69B1C5-3B1E-6670-25BA-0D050DC99B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1900" y="4203700"/>
            <a:ext cx="15621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23E3E-00A7-D535-711F-99567D251A17}"/>
              </a:ext>
            </a:extLst>
          </p:cNvPr>
          <p:cNvSpPr txBox="1"/>
          <p:nvPr userDrawn="1"/>
        </p:nvSpPr>
        <p:spPr>
          <a:xfrm>
            <a:off x="8099612" y="4522375"/>
            <a:ext cx="815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hrb.ie</a:t>
            </a:r>
            <a:endParaRPr lang="en-US" sz="16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32CEA-8D64-66F9-8DFD-EC6EB97F86A2}"/>
              </a:ext>
            </a:extLst>
          </p:cNvPr>
          <p:cNvCxnSpPr>
            <a:cxnSpLocks/>
          </p:cNvCxnSpPr>
          <p:nvPr userDrawn="1"/>
        </p:nvCxnSpPr>
        <p:spPr>
          <a:xfrm>
            <a:off x="1498600" y="4446494"/>
            <a:ext cx="7188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D3A9AFA-389B-84CB-42DE-9A46BF786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9" y="4293111"/>
            <a:ext cx="1206500" cy="533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694275-9E3C-511A-C21C-94B348488970}"/>
              </a:ext>
            </a:extLst>
          </p:cNvPr>
          <p:cNvGrpSpPr/>
          <p:nvPr userDrawn="1"/>
        </p:nvGrpSpPr>
        <p:grpSpPr>
          <a:xfrm>
            <a:off x="3750365" y="395633"/>
            <a:ext cx="1628085" cy="2874617"/>
            <a:chOff x="3750365" y="395633"/>
            <a:chExt cx="1628085" cy="287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8D138E-2852-0C7B-3778-37E7DC324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50" y="1873250"/>
              <a:ext cx="1612900" cy="1397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3F9C4C-847E-C16E-8BCC-03113EE7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0365" y="395633"/>
              <a:ext cx="1612900" cy="1397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62EAB8-41B2-A6E8-EB7B-5EF284C5DDB3}"/>
              </a:ext>
            </a:extLst>
          </p:cNvPr>
          <p:cNvGrpSpPr/>
          <p:nvPr userDrawn="1"/>
        </p:nvGrpSpPr>
        <p:grpSpPr>
          <a:xfrm>
            <a:off x="5051011" y="1134442"/>
            <a:ext cx="1612900" cy="2881795"/>
            <a:chOff x="5051011" y="1134442"/>
            <a:chExt cx="1612900" cy="28817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EBE85E-6514-D142-8E2F-85B2956F5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1011" y="1134442"/>
              <a:ext cx="1612900" cy="139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15E1B8-309A-BBD8-0C94-EA3FF072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1011" y="2619237"/>
              <a:ext cx="1612900" cy="139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D0CBB7-7077-7EF0-8756-253E9F8A0906}"/>
              </a:ext>
            </a:extLst>
          </p:cNvPr>
          <p:cNvGrpSpPr/>
          <p:nvPr userDrawn="1"/>
        </p:nvGrpSpPr>
        <p:grpSpPr>
          <a:xfrm>
            <a:off x="6331778" y="395633"/>
            <a:ext cx="2191303" cy="2874617"/>
            <a:chOff x="6331778" y="395633"/>
            <a:chExt cx="2191303" cy="287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32E996-DEBC-206A-E0AD-16E51F32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1778" y="1873250"/>
              <a:ext cx="1612900" cy="1397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96BC5A-B1F8-369E-2628-B169AA32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31778" y="395633"/>
              <a:ext cx="1612900" cy="1397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1F5814-1C30-21BD-C56A-9385C29E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08681" y="1432892"/>
              <a:ext cx="914400" cy="8001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49DF58-0F42-1202-EB40-13A10963E614}"/>
              </a:ext>
            </a:extLst>
          </p:cNvPr>
          <p:cNvGrpSpPr/>
          <p:nvPr userDrawn="1"/>
        </p:nvGrpSpPr>
        <p:grpSpPr>
          <a:xfrm>
            <a:off x="602973" y="388455"/>
            <a:ext cx="2191303" cy="2888974"/>
            <a:chOff x="602973" y="388455"/>
            <a:chExt cx="2191303" cy="28889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BE07BD-9850-6FEF-986B-4AEA2D9A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1376" y="1880429"/>
              <a:ext cx="16129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2C415A-F950-C445-8481-32B78BFB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81376" y="388455"/>
              <a:ext cx="1612900" cy="1397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8E82CE-B1A5-0F23-EBC5-18ED5020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973" y="1434273"/>
              <a:ext cx="914400" cy="8001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EB1FC-8AF6-CF25-8AD0-7AEEA6C99FE2}"/>
              </a:ext>
            </a:extLst>
          </p:cNvPr>
          <p:cNvGrpSpPr/>
          <p:nvPr userDrawn="1"/>
        </p:nvGrpSpPr>
        <p:grpSpPr>
          <a:xfrm>
            <a:off x="1793461" y="487847"/>
            <a:ext cx="2299529" cy="3588577"/>
            <a:chOff x="1793461" y="487847"/>
            <a:chExt cx="2299529" cy="35885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C9A1103-BC37-9B62-FEE8-EB90E756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0211" y="1134442"/>
              <a:ext cx="1612900" cy="1397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ABCE93-4B85-3CE0-B25C-2EE68692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0090" y="2619237"/>
              <a:ext cx="1612900" cy="1397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A408BD-7E79-E724-1230-40B351F6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93461" y="3365224"/>
              <a:ext cx="812800" cy="71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D2C3629-7DE9-956D-EAEA-9261F43C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24979" y="487847"/>
              <a:ext cx="647700" cy="55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26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45D9-B9B0-7497-CF18-22E2892CC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7" y="882305"/>
            <a:ext cx="7274105" cy="1790700"/>
          </a:xfrm>
        </p:spPr>
        <p:txBody>
          <a:bodyPr/>
          <a:lstStyle/>
          <a:p>
            <a:r>
              <a:rPr lang="en-GB" sz="3600" dirty="0"/>
              <a:t>Affected family members seeking</a:t>
            </a:r>
            <a:br>
              <a:rPr lang="en-GB" sz="3600" dirty="0"/>
            </a:br>
            <a:r>
              <a:rPr lang="en-GB" sz="3600" dirty="0"/>
              <a:t>treatment in their own right: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23CB7-8168-C3EA-47C1-6B22DE240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99" y="2673005"/>
            <a:ext cx="7734001" cy="723387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Findings from a secondary analysis of existing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Irish health surveillance data for 2010 to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C7665-339C-CAEC-5A2C-5299008FB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645" y="3984584"/>
            <a:ext cx="4643438" cy="435919"/>
          </a:xfrm>
        </p:spPr>
        <p:txBody>
          <a:bodyPr/>
          <a:lstStyle/>
          <a:p>
            <a:r>
              <a:rPr lang="en-US" dirty="0"/>
              <a:t>Cathy Kelleher, Anne Marie Carew, &amp; Suzi Lyons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16A48-BA7A-F120-1881-5B790F924BCA}"/>
              </a:ext>
            </a:extLst>
          </p:cNvPr>
          <p:cNvSpPr txBox="1"/>
          <p:nvPr/>
        </p:nvSpPr>
        <p:spPr>
          <a:xfrm>
            <a:off x="648000" y="3428878"/>
            <a:ext cx="478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AFINet 2023 Conference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7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33A0BF2-2D30-51CF-46DF-7755E5ED41FE}"/>
              </a:ext>
            </a:extLst>
          </p:cNvPr>
          <p:cNvSpPr/>
          <p:nvPr/>
        </p:nvSpPr>
        <p:spPr>
          <a:xfrm>
            <a:off x="0" y="1253816"/>
            <a:ext cx="5139099" cy="2724538"/>
          </a:xfrm>
          <a:prstGeom prst="rect">
            <a:avLst/>
          </a:prstGeom>
          <a:solidFill>
            <a:schemeClr val="accent5">
              <a:alpha val="682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F1A27-55B1-46AA-EA96-6E17C647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482390"/>
            <a:ext cx="8247529" cy="627529"/>
          </a:xfrm>
        </p:spPr>
        <p:txBody>
          <a:bodyPr/>
          <a:lstStyle/>
          <a:p>
            <a:r>
              <a:rPr lang="en-GB" dirty="0"/>
              <a:t>Gender and age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F9EF7-3205-115C-5A75-364D66259B27}"/>
              </a:ext>
            </a:extLst>
          </p:cNvPr>
          <p:cNvSpPr txBox="1"/>
          <p:nvPr/>
        </p:nvSpPr>
        <p:spPr>
          <a:xfrm>
            <a:off x="1345816" y="3452542"/>
            <a:ext cx="304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0" baseline="0" dirty="0"/>
              <a:t>Adult </a:t>
            </a:r>
            <a:r>
              <a:rPr lang="en-GB" sz="1800" b="0" i="0" dirty="0"/>
              <a:t>referrals</a:t>
            </a:r>
            <a:endParaRPr lang="en-US" sz="16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3A9ADF5-A260-5047-09E9-EB88F3BD5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89" y="1592403"/>
            <a:ext cx="333540" cy="108147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D4394E4-02D1-F7DF-7F18-12B30AC0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19" y="1601971"/>
            <a:ext cx="495253" cy="1081473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AB12D472-9F18-EE1A-4473-F9DF64C2B9CD}"/>
              </a:ext>
            </a:extLst>
          </p:cNvPr>
          <p:cNvSpPr txBox="1"/>
          <p:nvPr/>
        </p:nvSpPr>
        <p:spPr>
          <a:xfrm>
            <a:off x="1199550" y="2839925"/>
            <a:ext cx="139337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 </a:t>
            </a:r>
            <a:endParaRPr lang="en-GB" sz="1600" dirty="0">
              <a:solidFill>
                <a:schemeClr val="accent5"/>
              </a:solidFill>
            </a:endParaRPr>
          </a:p>
          <a:p>
            <a:pPr algn="ctr">
              <a:lnSpc>
                <a:spcPts val="1700"/>
              </a:lnSpc>
            </a:pPr>
            <a:r>
              <a:rPr lang="en-GB" sz="1600" dirty="0">
                <a:solidFill>
                  <a:schemeClr val="accent5"/>
                </a:solidFill>
              </a:rPr>
              <a:t>35–54 years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68A7B4C-A294-39ED-9022-6235015CAF82}"/>
              </a:ext>
            </a:extLst>
          </p:cNvPr>
          <p:cNvSpPr txBox="1"/>
          <p:nvPr/>
        </p:nvSpPr>
        <p:spPr>
          <a:xfrm>
            <a:off x="2996251" y="2844676"/>
            <a:ext cx="139337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11%</a:t>
            </a:r>
            <a:endParaRPr lang="en-GB" sz="1600" dirty="0">
              <a:solidFill>
                <a:schemeClr val="accent5"/>
              </a:solidFill>
            </a:endParaRPr>
          </a:p>
          <a:p>
            <a:pPr algn="ctr">
              <a:lnSpc>
                <a:spcPts val="1700"/>
              </a:lnSpc>
            </a:pPr>
            <a:r>
              <a:rPr lang="en-GB" sz="1600" dirty="0">
                <a:solidFill>
                  <a:schemeClr val="accent5"/>
                </a:solidFill>
              </a:rPr>
              <a:t>35–54 years</a:t>
            </a:r>
            <a:r>
              <a:rPr lang="en-GB" sz="2000" b="1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90171A-C6CA-BF12-B6EE-B9BBF4D47BC5}"/>
              </a:ext>
            </a:extLst>
          </p:cNvPr>
          <p:cNvGrpSpPr/>
          <p:nvPr/>
        </p:nvGrpSpPr>
        <p:grpSpPr>
          <a:xfrm>
            <a:off x="5346683" y="1253816"/>
            <a:ext cx="3797317" cy="2724538"/>
            <a:chOff x="5346683" y="1253816"/>
            <a:chExt cx="3797317" cy="27245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61E450-5A28-363D-E8ED-FDC1A4CFDD94}"/>
                </a:ext>
              </a:extLst>
            </p:cNvPr>
            <p:cNvSpPr/>
            <p:nvPr/>
          </p:nvSpPr>
          <p:spPr>
            <a:xfrm>
              <a:off x="5346683" y="1253816"/>
              <a:ext cx="3797317" cy="2724538"/>
            </a:xfrm>
            <a:prstGeom prst="rect">
              <a:avLst/>
            </a:prstGeom>
            <a:solidFill>
              <a:schemeClr val="accent2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7CD3D1-B6D9-10AD-9044-47F0CB8E1670}"/>
                </a:ext>
              </a:extLst>
            </p:cNvPr>
            <p:cNvSpPr txBox="1"/>
            <p:nvPr/>
          </p:nvSpPr>
          <p:spPr>
            <a:xfrm>
              <a:off x="5735438" y="3475962"/>
              <a:ext cx="239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>
                  <a:solidFill>
                    <a:schemeClr val="accent2"/>
                  </a:solidFill>
                </a:rPr>
                <a:t>Child </a:t>
              </a:r>
              <a:r>
                <a:rPr lang="en-GB" sz="1800" b="0" i="0" dirty="0">
                  <a:solidFill>
                    <a:schemeClr val="accent2"/>
                  </a:solidFill>
                </a:rPr>
                <a:t>referrals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B29D4-B874-EF40-9108-3A9CFB536EED}"/>
                </a:ext>
              </a:extLst>
            </p:cNvPr>
            <p:cNvSpPr txBox="1"/>
            <p:nvPr/>
          </p:nvSpPr>
          <p:spPr>
            <a:xfrm>
              <a:off x="5458685" y="2769337"/>
              <a:ext cx="1518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2"/>
                  </a:solidFill>
                </a:rPr>
                <a:t>55%</a:t>
              </a:r>
              <a:r>
                <a:rPr lang="en-GB" sz="2000" b="1" dirty="0"/>
                <a:t> 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B59CC122-F5F0-0159-E22E-2479AD23D6A3}"/>
                </a:ext>
              </a:extLst>
            </p:cNvPr>
            <p:cNvGrpSpPr/>
            <p:nvPr/>
          </p:nvGrpSpPr>
          <p:grpSpPr>
            <a:xfrm>
              <a:off x="5998784" y="2097629"/>
              <a:ext cx="299104" cy="578878"/>
              <a:chOff x="6120183" y="1841843"/>
              <a:chExt cx="243140" cy="578878"/>
            </a:xfrm>
          </p:grpSpPr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54A3700C-9E35-28BF-7958-94DC7A6FF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0183" y="1931638"/>
                <a:ext cx="49810" cy="52091"/>
              </a:xfrm>
              <a:custGeom>
                <a:avLst/>
                <a:gdLst>
                  <a:gd name="T0" fmla="*/ 0 w 54"/>
                  <a:gd name="T1" fmla="*/ 0 h 54"/>
                  <a:gd name="T2" fmla="*/ 0 w 54"/>
                  <a:gd name="T3" fmla="*/ 0 h 54"/>
                  <a:gd name="T4" fmla="*/ 54 w 54"/>
                  <a:gd name="T5" fmla="*/ 0 h 54"/>
                  <a:gd name="T6" fmla="*/ 31 w 5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54">
                    <a:moveTo>
                      <a:pt x="0" y="0"/>
                    </a:moveTo>
                    <a:lnTo>
                      <a:pt x="0" y="0"/>
                    </a:lnTo>
                    <a:lnTo>
                      <a:pt x="54" y="0"/>
                    </a:lnTo>
                    <a:lnTo>
                      <a:pt x="31" y="54"/>
                    </a:lnTo>
                  </a:path>
                </a:pathLst>
              </a:custGeom>
              <a:noFill/>
              <a:ln w="26988" cap="rnd">
                <a:solidFill>
                  <a:srgbClr val="46B9D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BFB1C55-C97C-EC89-AA45-7B3C3CB9F873}"/>
                  </a:ext>
                </a:extLst>
              </p:cNvPr>
              <p:cNvGrpSpPr/>
              <p:nvPr/>
            </p:nvGrpSpPr>
            <p:grpSpPr>
              <a:xfrm>
                <a:off x="6129436" y="1841843"/>
                <a:ext cx="233887" cy="578878"/>
                <a:chOff x="5663309" y="1019483"/>
                <a:chExt cx="171450" cy="405765"/>
              </a:xfrm>
            </p:grpSpPr>
            <p:sp>
              <p:nvSpPr>
                <p:cNvPr id="86" name="Freeform 15">
                  <a:extLst>
                    <a:ext uri="{FF2B5EF4-FFF2-40B4-BE49-F238E27FC236}">
                      <a16:creationId xmlns:a16="http://schemas.microsoft.com/office/drawing/2014/main" id="{E9E56076-D432-8763-0C30-7763B159B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8529" y="1076008"/>
                  <a:ext cx="120650" cy="0"/>
                </a:xfrm>
                <a:custGeom>
                  <a:avLst/>
                  <a:gdLst>
                    <a:gd name="T0" fmla="*/ 0 w 177"/>
                    <a:gd name="T1" fmla="*/ 0 w 177"/>
                    <a:gd name="T2" fmla="*/ 177 w 17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7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7" y="0"/>
                      </a:lnTo>
                    </a:path>
                  </a:pathLst>
                </a:custGeom>
                <a:noFill/>
                <a:ln w="26988" cap="rnd">
                  <a:solidFill>
                    <a:srgbClr val="46B9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53675B6-3DD7-1023-D369-4DEE1E2B47A0}"/>
                    </a:ext>
                  </a:extLst>
                </p:cNvPr>
                <p:cNvGrpSpPr/>
                <p:nvPr/>
              </p:nvGrpSpPr>
              <p:grpSpPr>
                <a:xfrm>
                  <a:off x="5663309" y="1019483"/>
                  <a:ext cx="171450" cy="405765"/>
                  <a:chOff x="5663309" y="1019483"/>
                  <a:chExt cx="171450" cy="405765"/>
                </a:xfrm>
              </p:grpSpPr>
              <p:sp>
                <p:nvSpPr>
                  <p:cNvPr id="88" name="Freeform 11">
                    <a:extLst>
                      <a:ext uri="{FF2B5EF4-FFF2-40B4-BE49-F238E27FC236}">
                        <a16:creationId xmlns:a16="http://schemas.microsoft.com/office/drawing/2014/main" id="{7A3FAB68-45A9-54BB-A3EF-B269E41A1C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309" y="1169660"/>
                    <a:ext cx="171450" cy="255588"/>
                  </a:xfrm>
                  <a:custGeom>
                    <a:avLst/>
                    <a:gdLst>
                      <a:gd name="T0" fmla="*/ 251 w 251"/>
                      <a:gd name="T1" fmla="*/ 210 h 375"/>
                      <a:gd name="T2" fmla="*/ 251 w 251"/>
                      <a:gd name="T3" fmla="*/ 210 h 375"/>
                      <a:gd name="T4" fmla="*/ 191 w 251"/>
                      <a:gd name="T5" fmla="*/ 218 h 375"/>
                      <a:gd name="T6" fmla="*/ 176 w 251"/>
                      <a:gd name="T7" fmla="*/ 331 h 375"/>
                      <a:gd name="T8" fmla="*/ 125 w 251"/>
                      <a:gd name="T9" fmla="*/ 375 h 375"/>
                      <a:gd name="T10" fmla="*/ 75 w 251"/>
                      <a:gd name="T11" fmla="*/ 331 h 375"/>
                      <a:gd name="T12" fmla="*/ 60 w 251"/>
                      <a:gd name="T13" fmla="*/ 218 h 375"/>
                      <a:gd name="T14" fmla="*/ 0 w 251"/>
                      <a:gd name="T15" fmla="*/ 210 h 375"/>
                      <a:gd name="T16" fmla="*/ 40 w 251"/>
                      <a:gd name="T17" fmla="*/ 67 h 375"/>
                      <a:gd name="T18" fmla="*/ 125 w 251"/>
                      <a:gd name="T19" fmla="*/ 0 h 375"/>
                      <a:gd name="T20" fmla="*/ 211 w 251"/>
                      <a:gd name="T21" fmla="*/ 67 h 375"/>
                      <a:gd name="T22" fmla="*/ 251 w 251"/>
                      <a:gd name="T23" fmla="*/ 210 h 375"/>
                      <a:gd name="T24" fmla="*/ 251 w 251"/>
                      <a:gd name="T25" fmla="*/ 210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51" h="375">
                        <a:moveTo>
                          <a:pt x="251" y="210"/>
                        </a:moveTo>
                        <a:lnTo>
                          <a:pt x="251" y="210"/>
                        </a:lnTo>
                        <a:lnTo>
                          <a:pt x="191" y="218"/>
                        </a:lnTo>
                        <a:lnTo>
                          <a:pt x="176" y="331"/>
                        </a:lnTo>
                        <a:cubicBezTo>
                          <a:pt x="176" y="331"/>
                          <a:pt x="171" y="375"/>
                          <a:pt x="125" y="375"/>
                        </a:cubicBezTo>
                        <a:cubicBezTo>
                          <a:pt x="80" y="375"/>
                          <a:pt x="75" y="331"/>
                          <a:pt x="75" y="331"/>
                        </a:cubicBezTo>
                        <a:lnTo>
                          <a:pt x="60" y="218"/>
                        </a:lnTo>
                        <a:lnTo>
                          <a:pt x="0" y="210"/>
                        </a:lnTo>
                        <a:lnTo>
                          <a:pt x="40" y="67"/>
                        </a:lnTo>
                        <a:cubicBezTo>
                          <a:pt x="50" y="27"/>
                          <a:pt x="85" y="0"/>
                          <a:pt x="125" y="0"/>
                        </a:cubicBezTo>
                        <a:cubicBezTo>
                          <a:pt x="166" y="0"/>
                          <a:pt x="203" y="27"/>
                          <a:pt x="211" y="67"/>
                        </a:cubicBezTo>
                        <a:lnTo>
                          <a:pt x="251" y="210"/>
                        </a:lnTo>
                        <a:lnTo>
                          <a:pt x="251" y="210"/>
                        </a:lnTo>
                        <a:close/>
                      </a:path>
                    </a:pathLst>
                  </a:custGeom>
                  <a:noFill/>
                  <a:ln w="26988" cap="rnd">
                    <a:solidFill>
                      <a:srgbClr val="46B9D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89" name="Freeform 14">
                    <a:extLst>
                      <a:ext uri="{FF2B5EF4-FFF2-40B4-BE49-F238E27FC236}">
                        <a16:creationId xmlns:a16="http://schemas.microsoft.com/office/drawing/2014/main" id="{89DD818C-13A1-6AE2-1F5E-F4AAAE2A03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8696" y="1019483"/>
                    <a:ext cx="122238" cy="122238"/>
                  </a:xfrm>
                  <a:custGeom>
                    <a:avLst/>
                    <a:gdLst>
                      <a:gd name="T0" fmla="*/ 89 w 179"/>
                      <a:gd name="T1" fmla="*/ 180 h 180"/>
                      <a:gd name="T2" fmla="*/ 89 w 179"/>
                      <a:gd name="T3" fmla="*/ 180 h 180"/>
                      <a:gd name="T4" fmla="*/ 179 w 179"/>
                      <a:gd name="T5" fmla="*/ 90 h 180"/>
                      <a:gd name="T6" fmla="*/ 89 w 179"/>
                      <a:gd name="T7" fmla="*/ 0 h 180"/>
                      <a:gd name="T8" fmla="*/ 19 w 179"/>
                      <a:gd name="T9" fmla="*/ 34 h 180"/>
                      <a:gd name="T10" fmla="*/ 0 w 179"/>
                      <a:gd name="T11" fmla="*/ 90 h 180"/>
                      <a:gd name="T12" fmla="*/ 89 w 179"/>
                      <a:gd name="T13" fmla="*/ 180 h 180"/>
                      <a:gd name="T14" fmla="*/ 89 w 179"/>
                      <a:gd name="T15" fmla="*/ 180 h 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9" h="180">
                        <a:moveTo>
                          <a:pt x="89" y="180"/>
                        </a:moveTo>
                        <a:lnTo>
                          <a:pt x="89" y="180"/>
                        </a:lnTo>
                        <a:cubicBezTo>
                          <a:pt x="139" y="180"/>
                          <a:pt x="179" y="140"/>
                          <a:pt x="179" y="90"/>
                        </a:cubicBezTo>
                        <a:cubicBezTo>
                          <a:pt x="179" y="40"/>
                          <a:pt x="139" y="0"/>
                          <a:pt x="89" y="0"/>
                        </a:cubicBezTo>
                        <a:cubicBezTo>
                          <a:pt x="61" y="0"/>
                          <a:pt x="35" y="14"/>
                          <a:pt x="19" y="34"/>
                        </a:cubicBezTo>
                        <a:cubicBezTo>
                          <a:pt x="7" y="50"/>
                          <a:pt x="0" y="69"/>
                          <a:pt x="0" y="90"/>
                        </a:cubicBezTo>
                        <a:cubicBezTo>
                          <a:pt x="0" y="140"/>
                          <a:pt x="40" y="180"/>
                          <a:pt x="89" y="180"/>
                        </a:cubicBezTo>
                        <a:lnTo>
                          <a:pt x="89" y="180"/>
                        </a:lnTo>
                        <a:close/>
                      </a:path>
                    </a:pathLst>
                  </a:custGeom>
                  <a:noFill/>
                  <a:ln w="26988" cap="rnd">
                    <a:solidFill>
                      <a:srgbClr val="46B9D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0FC8947-98AA-D6E1-5EF5-7CE7BD68D7E8}"/>
                </a:ext>
              </a:extLst>
            </p:cNvPr>
            <p:cNvGrpSpPr/>
            <p:nvPr/>
          </p:nvGrpSpPr>
          <p:grpSpPr>
            <a:xfrm>
              <a:off x="7395289" y="2088865"/>
              <a:ext cx="287720" cy="572768"/>
              <a:chOff x="8159384" y="1738739"/>
              <a:chExt cx="233887" cy="572768"/>
            </a:xfrm>
          </p:grpSpPr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F928D274-475D-3186-415D-CCA4842A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5116" y="1825933"/>
                <a:ext cx="164587" cy="0"/>
              </a:xfrm>
              <a:custGeom>
                <a:avLst/>
                <a:gdLst>
                  <a:gd name="T0" fmla="*/ 0 w 177"/>
                  <a:gd name="T1" fmla="*/ 0 w 177"/>
                  <a:gd name="T2" fmla="*/ 177 w 1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77">
                    <a:moveTo>
                      <a:pt x="0" y="0"/>
                    </a:moveTo>
                    <a:lnTo>
                      <a:pt x="0" y="0"/>
                    </a:lnTo>
                    <a:lnTo>
                      <a:pt x="177" y="0"/>
                    </a:lnTo>
                  </a:path>
                </a:pathLst>
              </a:custGeom>
              <a:noFill/>
              <a:ln w="26988" cap="rnd">
                <a:solidFill>
                  <a:srgbClr val="46B9D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7C6896DB-C15E-FEDB-C088-C20D31464E02}"/>
                  </a:ext>
                </a:extLst>
              </p:cNvPr>
              <p:cNvGrpSpPr/>
              <p:nvPr/>
            </p:nvGrpSpPr>
            <p:grpSpPr>
              <a:xfrm>
                <a:off x="8159384" y="1738739"/>
                <a:ext cx="233887" cy="572768"/>
                <a:chOff x="8159384" y="1738739"/>
                <a:chExt cx="233887" cy="572768"/>
              </a:xfrm>
            </p:grpSpPr>
            <p:sp>
              <p:nvSpPr>
                <p:cNvPr id="81" name="Freeform 14">
                  <a:extLst>
                    <a:ext uri="{FF2B5EF4-FFF2-40B4-BE49-F238E27FC236}">
                      <a16:creationId xmlns:a16="http://schemas.microsoft.com/office/drawing/2014/main" id="{79B59900-C608-EAF2-A0C0-6CE11BB3D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2950" y="1738739"/>
                  <a:ext cx="166753" cy="174389"/>
                </a:xfrm>
                <a:custGeom>
                  <a:avLst/>
                  <a:gdLst>
                    <a:gd name="T0" fmla="*/ 89 w 179"/>
                    <a:gd name="T1" fmla="*/ 180 h 180"/>
                    <a:gd name="T2" fmla="*/ 89 w 179"/>
                    <a:gd name="T3" fmla="*/ 180 h 180"/>
                    <a:gd name="T4" fmla="*/ 179 w 179"/>
                    <a:gd name="T5" fmla="*/ 90 h 180"/>
                    <a:gd name="T6" fmla="*/ 89 w 179"/>
                    <a:gd name="T7" fmla="*/ 0 h 180"/>
                    <a:gd name="T8" fmla="*/ 19 w 179"/>
                    <a:gd name="T9" fmla="*/ 34 h 180"/>
                    <a:gd name="T10" fmla="*/ 0 w 179"/>
                    <a:gd name="T11" fmla="*/ 90 h 180"/>
                    <a:gd name="T12" fmla="*/ 89 w 179"/>
                    <a:gd name="T13" fmla="*/ 180 h 180"/>
                    <a:gd name="T14" fmla="*/ 89 w 179"/>
                    <a:gd name="T15" fmla="*/ 18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9" h="180">
                      <a:moveTo>
                        <a:pt x="89" y="180"/>
                      </a:moveTo>
                      <a:lnTo>
                        <a:pt x="89" y="180"/>
                      </a:lnTo>
                      <a:cubicBezTo>
                        <a:pt x="139" y="180"/>
                        <a:pt x="179" y="140"/>
                        <a:pt x="179" y="90"/>
                      </a:cubicBezTo>
                      <a:cubicBezTo>
                        <a:pt x="179" y="40"/>
                        <a:pt x="139" y="0"/>
                        <a:pt x="89" y="0"/>
                      </a:cubicBezTo>
                      <a:cubicBezTo>
                        <a:pt x="61" y="0"/>
                        <a:pt x="35" y="14"/>
                        <a:pt x="19" y="34"/>
                      </a:cubicBezTo>
                      <a:cubicBezTo>
                        <a:pt x="7" y="50"/>
                        <a:pt x="0" y="69"/>
                        <a:pt x="0" y="90"/>
                      </a:cubicBezTo>
                      <a:cubicBezTo>
                        <a:pt x="0" y="140"/>
                        <a:pt x="40" y="180"/>
                        <a:pt x="89" y="180"/>
                      </a:cubicBezTo>
                      <a:lnTo>
                        <a:pt x="89" y="180"/>
                      </a:lnTo>
                      <a:close/>
                    </a:path>
                  </a:pathLst>
                </a:custGeom>
                <a:noFill/>
                <a:ln w="26988" cap="rnd">
                  <a:solidFill>
                    <a:srgbClr val="46B9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" name="Freeform 17">
                  <a:extLst>
                    <a:ext uri="{FF2B5EF4-FFF2-40B4-BE49-F238E27FC236}">
                      <a16:creationId xmlns:a16="http://schemas.microsoft.com/office/drawing/2014/main" id="{10496958-AE47-7118-7C2D-3760C279E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9384" y="1946877"/>
                  <a:ext cx="233887" cy="364630"/>
                </a:xfrm>
                <a:custGeom>
                  <a:avLst/>
                  <a:gdLst>
                    <a:gd name="T0" fmla="*/ 0 w 252"/>
                    <a:gd name="T1" fmla="*/ 202 h 375"/>
                    <a:gd name="T2" fmla="*/ 0 w 252"/>
                    <a:gd name="T3" fmla="*/ 202 h 375"/>
                    <a:gd name="T4" fmla="*/ 48 w 252"/>
                    <a:gd name="T5" fmla="*/ 202 h 375"/>
                    <a:gd name="T6" fmla="*/ 68 w 252"/>
                    <a:gd name="T7" fmla="*/ 331 h 375"/>
                    <a:gd name="T8" fmla="*/ 126 w 252"/>
                    <a:gd name="T9" fmla="*/ 375 h 375"/>
                    <a:gd name="T10" fmla="*/ 181 w 252"/>
                    <a:gd name="T11" fmla="*/ 331 h 375"/>
                    <a:gd name="T12" fmla="*/ 202 w 252"/>
                    <a:gd name="T13" fmla="*/ 202 h 375"/>
                    <a:gd name="T14" fmla="*/ 252 w 252"/>
                    <a:gd name="T15" fmla="*/ 202 h 375"/>
                    <a:gd name="T16" fmla="*/ 252 w 252"/>
                    <a:gd name="T17" fmla="*/ 126 h 375"/>
                    <a:gd name="T18" fmla="*/ 126 w 252"/>
                    <a:gd name="T19" fmla="*/ 0 h 375"/>
                    <a:gd name="T20" fmla="*/ 0 w 252"/>
                    <a:gd name="T21" fmla="*/ 126 h 375"/>
                    <a:gd name="T22" fmla="*/ 0 w 252"/>
                    <a:gd name="T23" fmla="*/ 202 h 375"/>
                    <a:gd name="T24" fmla="*/ 0 w 252"/>
                    <a:gd name="T25" fmla="*/ 202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2" h="375">
                      <a:moveTo>
                        <a:pt x="0" y="202"/>
                      </a:moveTo>
                      <a:lnTo>
                        <a:pt x="0" y="202"/>
                      </a:lnTo>
                      <a:lnTo>
                        <a:pt x="48" y="202"/>
                      </a:lnTo>
                      <a:lnTo>
                        <a:pt x="68" y="331"/>
                      </a:lnTo>
                      <a:cubicBezTo>
                        <a:pt x="68" y="331"/>
                        <a:pt x="75" y="375"/>
                        <a:pt x="126" y="375"/>
                      </a:cubicBezTo>
                      <a:cubicBezTo>
                        <a:pt x="173" y="375"/>
                        <a:pt x="181" y="331"/>
                        <a:pt x="181" y="331"/>
                      </a:cubicBezTo>
                      <a:lnTo>
                        <a:pt x="202" y="202"/>
                      </a:lnTo>
                      <a:lnTo>
                        <a:pt x="252" y="202"/>
                      </a:lnTo>
                      <a:lnTo>
                        <a:pt x="252" y="126"/>
                      </a:lnTo>
                      <a:cubicBezTo>
                        <a:pt x="252" y="56"/>
                        <a:pt x="197" y="0"/>
                        <a:pt x="126" y="0"/>
                      </a:cubicBezTo>
                      <a:cubicBezTo>
                        <a:pt x="56" y="0"/>
                        <a:pt x="0" y="56"/>
                        <a:pt x="0" y="126"/>
                      </a:cubicBezTo>
                      <a:lnTo>
                        <a:pt x="0" y="202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26988" cap="rnd">
                  <a:solidFill>
                    <a:srgbClr val="46B9D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F6A3F112-3BCD-6D9D-527D-673FE52C3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171" y="2184823"/>
              <a:ext cx="56241" cy="45719"/>
            </a:xfrm>
            <a:custGeom>
              <a:avLst/>
              <a:gdLst>
                <a:gd name="T0" fmla="*/ 54 w 54"/>
                <a:gd name="T1" fmla="*/ 0 h 54"/>
                <a:gd name="T2" fmla="*/ 54 w 54"/>
                <a:gd name="T3" fmla="*/ 0 h 54"/>
                <a:gd name="T4" fmla="*/ 0 w 54"/>
                <a:gd name="T5" fmla="*/ 0 h 54"/>
                <a:gd name="T6" fmla="*/ 23 w 54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54">
                  <a:moveTo>
                    <a:pt x="54" y="0"/>
                  </a:moveTo>
                  <a:lnTo>
                    <a:pt x="54" y="0"/>
                  </a:lnTo>
                  <a:lnTo>
                    <a:pt x="0" y="0"/>
                  </a:lnTo>
                  <a:lnTo>
                    <a:pt x="23" y="54"/>
                  </a:lnTo>
                </a:path>
              </a:pathLst>
            </a:custGeom>
            <a:noFill/>
            <a:ln w="26988" cap="rnd">
              <a:solidFill>
                <a:srgbClr val="46B9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875950D-D6BA-5928-048E-5AE8109BD796}"/>
                </a:ext>
              </a:extLst>
            </p:cNvPr>
            <p:cNvSpPr txBox="1"/>
            <p:nvPr/>
          </p:nvSpPr>
          <p:spPr>
            <a:xfrm>
              <a:off x="6793127" y="2769337"/>
              <a:ext cx="1518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2"/>
                  </a:solidFill>
                </a:rPr>
                <a:t>45%</a:t>
              </a:r>
              <a:r>
                <a:rPr lang="en-GB" sz="20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/>
      <p:bldP spid="128" grpId="0"/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C1E297B-DBCF-E62C-B773-D0504C33E777}"/>
              </a:ext>
            </a:extLst>
          </p:cNvPr>
          <p:cNvSpPr/>
          <p:nvPr/>
        </p:nvSpPr>
        <p:spPr>
          <a:xfrm>
            <a:off x="7037631" y="1259633"/>
            <a:ext cx="2106370" cy="2724538"/>
          </a:xfrm>
          <a:prstGeom prst="rect">
            <a:avLst/>
          </a:prstGeom>
          <a:solidFill>
            <a:schemeClr val="accent2">
              <a:alpha val="682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4D6E2-400B-9C96-A4D4-FF3D29205692}"/>
              </a:ext>
            </a:extLst>
          </p:cNvPr>
          <p:cNvSpPr/>
          <p:nvPr/>
        </p:nvSpPr>
        <p:spPr>
          <a:xfrm>
            <a:off x="0" y="1259633"/>
            <a:ext cx="6898293" cy="2724538"/>
          </a:xfrm>
          <a:prstGeom prst="rect">
            <a:avLst/>
          </a:prstGeom>
          <a:solidFill>
            <a:schemeClr val="accent5">
              <a:alpha val="682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C2DA0-1388-3C0F-5DC1-9DCF8EA9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were they living with?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DB44B-1EE1-AA45-389A-46A65A55F942}"/>
              </a:ext>
            </a:extLst>
          </p:cNvPr>
          <p:cNvSpPr txBox="1"/>
          <p:nvPr/>
        </p:nvSpPr>
        <p:spPr>
          <a:xfrm>
            <a:off x="393209" y="3417855"/>
            <a:ext cx="639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0" baseline="0" dirty="0"/>
              <a:t>Adult </a:t>
            </a:r>
            <a:r>
              <a:rPr lang="en-GB" sz="1800" b="0" i="0" dirty="0"/>
              <a:t>referrals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3EC43E-17DE-58DA-CEC6-2A6F00AAFC29}"/>
              </a:ext>
            </a:extLst>
          </p:cNvPr>
          <p:cNvGrpSpPr/>
          <p:nvPr/>
        </p:nvGrpSpPr>
        <p:grpSpPr>
          <a:xfrm>
            <a:off x="1622955" y="1539323"/>
            <a:ext cx="1510498" cy="1783138"/>
            <a:chOff x="1622955" y="1539323"/>
            <a:chExt cx="1510498" cy="17831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0FAB59-745A-A6BB-DE39-246ED878E9D4}"/>
                </a:ext>
              </a:extLst>
            </p:cNvPr>
            <p:cNvSpPr txBox="1"/>
            <p:nvPr/>
          </p:nvSpPr>
          <p:spPr>
            <a:xfrm>
              <a:off x="1622955" y="2486335"/>
              <a:ext cx="1510498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19%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alone with child(ren)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D51EE0-7C10-50E8-C8CA-23AC4783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7686" y="1539323"/>
              <a:ext cx="841036" cy="84103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60E7F5-AD39-8D51-153D-558E124D7668}"/>
              </a:ext>
            </a:extLst>
          </p:cNvPr>
          <p:cNvGrpSpPr/>
          <p:nvPr/>
        </p:nvGrpSpPr>
        <p:grpSpPr>
          <a:xfrm>
            <a:off x="5619960" y="1565082"/>
            <a:ext cx="1167057" cy="1567584"/>
            <a:chOff x="5619960" y="1565082"/>
            <a:chExt cx="1167057" cy="15675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236D27-1C14-87B3-7E51-602D8EBB8BE8}"/>
                </a:ext>
              </a:extLst>
            </p:cNvPr>
            <p:cNvSpPr txBox="1"/>
            <p:nvPr/>
          </p:nvSpPr>
          <p:spPr>
            <a:xfrm>
              <a:off x="5619960" y="2486335"/>
              <a:ext cx="1167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10% </a:t>
              </a:r>
            </a:p>
            <a:p>
              <a:pPr algn="ctr"/>
              <a:r>
                <a:rPr lang="en-GB" sz="1600" dirty="0">
                  <a:solidFill>
                    <a:schemeClr val="accent5"/>
                  </a:solidFill>
                </a:rPr>
                <a:t>alone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E2D330-A1EB-F9C3-331A-45FBA9AC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2970" y="1565082"/>
              <a:ext cx="841036" cy="79677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2ABC3A-DC9C-8FFB-B054-130E552D0C9B}"/>
              </a:ext>
            </a:extLst>
          </p:cNvPr>
          <p:cNvGrpSpPr/>
          <p:nvPr/>
        </p:nvGrpSpPr>
        <p:grpSpPr>
          <a:xfrm>
            <a:off x="7129417" y="1566603"/>
            <a:ext cx="1875246" cy="2200389"/>
            <a:chOff x="7129417" y="1566603"/>
            <a:chExt cx="1875246" cy="22003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BB3E17-C781-5A0A-A033-044606F5EC5F}"/>
                </a:ext>
              </a:extLst>
            </p:cNvPr>
            <p:cNvSpPr txBox="1"/>
            <p:nvPr/>
          </p:nvSpPr>
          <p:spPr>
            <a:xfrm>
              <a:off x="7129417" y="3397660"/>
              <a:ext cx="1875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>
                  <a:solidFill>
                    <a:schemeClr val="accent2"/>
                  </a:solidFill>
                </a:rPr>
                <a:t>Child </a:t>
              </a:r>
              <a:r>
                <a:rPr lang="en-GB" sz="1800" b="0" i="0" dirty="0">
                  <a:solidFill>
                    <a:schemeClr val="accent2"/>
                  </a:solidFill>
                </a:rPr>
                <a:t>referrals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D9FEDA-21F9-8422-B826-F5BFE3F1ACEE}"/>
                </a:ext>
              </a:extLst>
            </p:cNvPr>
            <p:cNvSpPr txBox="1"/>
            <p:nvPr/>
          </p:nvSpPr>
          <p:spPr>
            <a:xfrm>
              <a:off x="7401888" y="2486335"/>
              <a:ext cx="1299029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93% 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with parents and family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CD3762-0B7C-69CF-8966-2E6329F4C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0884" y="1566603"/>
              <a:ext cx="841036" cy="84103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97CA83-05F2-E0C0-930F-FC73A6687099}"/>
              </a:ext>
            </a:extLst>
          </p:cNvPr>
          <p:cNvGrpSpPr/>
          <p:nvPr/>
        </p:nvGrpSpPr>
        <p:grpSpPr>
          <a:xfrm>
            <a:off x="2995451" y="1528477"/>
            <a:ext cx="1393371" cy="1793984"/>
            <a:chOff x="2995451" y="1528477"/>
            <a:chExt cx="1393371" cy="179398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C4F051-09F5-44B4-D2A1-E359B128F45E}"/>
                </a:ext>
              </a:extLst>
            </p:cNvPr>
            <p:cNvSpPr txBox="1"/>
            <p:nvPr/>
          </p:nvSpPr>
          <p:spPr>
            <a:xfrm>
              <a:off x="2995451" y="2486335"/>
              <a:ext cx="1393371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14%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with partner alone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5DD8E3-6EA0-7B73-8ABA-9A52A2948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302" y="1528477"/>
              <a:ext cx="871337" cy="82547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742565-8C2A-9B55-62D1-6AAD55D178C4}"/>
              </a:ext>
            </a:extLst>
          </p:cNvPr>
          <p:cNvGrpSpPr/>
          <p:nvPr/>
        </p:nvGrpSpPr>
        <p:grpSpPr>
          <a:xfrm>
            <a:off x="375871" y="1529430"/>
            <a:ext cx="1378857" cy="1762254"/>
            <a:chOff x="375871" y="1529430"/>
            <a:chExt cx="1378857" cy="17622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0B8C6-0CD0-8A47-72EE-ACBDBC79A6BF}"/>
                </a:ext>
              </a:extLst>
            </p:cNvPr>
            <p:cNvSpPr txBox="1"/>
            <p:nvPr/>
          </p:nvSpPr>
          <p:spPr>
            <a:xfrm>
              <a:off x="375871" y="2486335"/>
              <a:ext cx="1378857" cy="805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43%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with partner and child(ren)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CFFBFB-44C5-EE83-9827-A151361C1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375" y="1529430"/>
              <a:ext cx="841036" cy="8410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502BC9-CBC9-7748-A016-82870A08C71D}"/>
              </a:ext>
            </a:extLst>
          </p:cNvPr>
          <p:cNvGrpSpPr/>
          <p:nvPr/>
        </p:nvGrpSpPr>
        <p:grpSpPr>
          <a:xfrm>
            <a:off x="4435577" y="1547865"/>
            <a:ext cx="1234768" cy="1774596"/>
            <a:chOff x="4435577" y="1547865"/>
            <a:chExt cx="1234768" cy="17745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5CCD59-25C7-E6CD-B02B-FB513CA2FCDF}"/>
                </a:ext>
              </a:extLst>
            </p:cNvPr>
            <p:cNvSpPr txBox="1"/>
            <p:nvPr/>
          </p:nvSpPr>
          <p:spPr>
            <a:xfrm>
              <a:off x="4435577" y="2486335"/>
              <a:ext cx="1234768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with parents or family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538A02-6260-712F-1474-7AEAC41E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0814" y="1547865"/>
              <a:ext cx="1002738" cy="849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5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1A27-55B1-46AA-EA96-6E17C647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Employment status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F9702-3CFB-C06B-3522-9A0C2F6E12D8}"/>
              </a:ext>
            </a:extLst>
          </p:cNvPr>
          <p:cNvGrpSpPr/>
          <p:nvPr/>
        </p:nvGrpSpPr>
        <p:grpSpPr>
          <a:xfrm>
            <a:off x="4730008" y="1259633"/>
            <a:ext cx="4413993" cy="2724538"/>
            <a:chOff x="4730008" y="1259633"/>
            <a:chExt cx="4413993" cy="27245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186B5B-F15F-E759-5425-0C294B87F553}"/>
                </a:ext>
              </a:extLst>
            </p:cNvPr>
            <p:cNvSpPr/>
            <p:nvPr/>
          </p:nvSpPr>
          <p:spPr>
            <a:xfrm>
              <a:off x="4730008" y="1259633"/>
              <a:ext cx="4413993" cy="2724538"/>
            </a:xfrm>
            <a:prstGeom prst="rect">
              <a:avLst/>
            </a:prstGeom>
            <a:solidFill>
              <a:schemeClr val="accent2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41DC36-E755-9B46-9BC8-9C082BE8FBC8}"/>
                </a:ext>
              </a:extLst>
            </p:cNvPr>
            <p:cNvSpPr txBox="1"/>
            <p:nvPr/>
          </p:nvSpPr>
          <p:spPr>
            <a:xfrm>
              <a:off x="7027374" y="2393677"/>
              <a:ext cx="1299029" cy="61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94% </a:t>
              </a:r>
            </a:p>
            <a:p>
              <a:pPr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in education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FF65B2-103F-9BA5-F164-BACF0077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4199" y="1661652"/>
              <a:ext cx="1472805" cy="14728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1DC41B-1FC8-827D-AB2B-48100083F748}"/>
                </a:ext>
              </a:extLst>
            </p:cNvPr>
            <p:cNvSpPr txBox="1"/>
            <p:nvPr/>
          </p:nvSpPr>
          <p:spPr>
            <a:xfrm>
              <a:off x="5305134" y="3273013"/>
              <a:ext cx="302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>
                  <a:solidFill>
                    <a:schemeClr val="accent2"/>
                  </a:solidFill>
                </a:rPr>
                <a:t>Child </a:t>
              </a:r>
              <a:r>
                <a:rPr lang="en-GB" sz="1800" b="0" i="0" dirty="0">
                  <a:solidFill>
                    <a:schemeClr val="accent2"/>
                  </a:solidFill>
                </a:rPr>
                <a:t>referrals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CE07C0-3394-1D17-00FE-DC47BFCC0A16}"/>
              </a:ext>
            </a:extLst>
          </p:cNvPr>
          <p:cNvGrpSpPr/>
          <p:nvPr/>
        </p:nvGrpSpPr>
        <p:grpSpPr>
          <a:xfrm>
            <a:off x="1" y="1259633"/>
            <a:ext cx="4422700" cy="2724538"/>
            <a:chOff x="1" y="1259633"/>
            <a:chExt cx="4422700" cy="27245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C2F2AA-723C-8CA2-3D02-0C24C9CC8E8E}"/>
                </a:ext>
              </a:extLst>
            </p:cNvPr>
            <p:cNvSpPr/>
            <p:nvPr/>
          </p:nvSpPr>
          <p:spPr>
            <a:xfrm>
              <a:off x="1" y="1259633"/>
              <a:ext cx="4422700" cy="2724538"/>
            </a:xfrm>
            <a:prstGeom prst="rect">
              <a:avLst/>
            </a:prstGeom>
            <a:solidFill>
              <a:schemeClr val="accent5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EFFD0-3646-1439-5876-E505F0831D3B}"/>
                </a:ext>
              </a:extLst>
            </p:cNvPr>
            <p:cNvSpPr txBox="1"/>
            <p:nvPr/>
          </p:nvSpPr>
          <p:spPr>
            <a:xfrm>
              <a:off x="2330279" y="2393677"/>
              <a:ext cx="1299029" cy="61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51% </a:t>
              </a:r>
            </a:p>
            <a:p>
              <a:pPr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employed</a:t>
              </a:r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007EDB-3D2A-C973-918B-AF4138D30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416" y="1788019"/>
              <a:ext cx="924420" cy="13464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E34AD0-9CE8-3A54-8118-0EDBF90415FF}"/>
                </a:ext>
              </a:extLst>
            </p:cNvPr>
            <p:cNvSpPr txBox="1"/>
            <p:nvPr/>
          </p:nvSpPr>
          <p:spPr>
            <a:xfrm>
              <a:off x="808376" y="3273013"/>
              <a:ext cx="304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/>
                <a:t>Adult </a:t>
              </a:r>
              <a:r>
                <a:rPr lang="en-GB" sz="1800" b="0" i="0" dirty="0"/>
                <a:t>referrals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1A27-55B1-46AA-EA96-6E17C647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 completed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F9702-3CFB-C06B-3522-9A0C2F6E12D8}"/>
              </a:ext>
            </a:extLst>
          </p:cNvPr>
          <p:cNvGrpSpPr/>
          <p:nvPr/>
        </p:nvGrpSpPr>
        <p:grpSpPr>
          <a:xfrm>
            <a:off x="4730008" y="1259633"/>
            <a:ext cx="4413993" cy="2724538"/>
            <a:chOff x="4730008" y="1259633"/>
            <a:chExt cx="4413993" cy="27245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186B5B-F15F-E759-5425-0C294B87F553}"/>
                </a:ext>
              </a:extLst>
            </p:cNvPr>
            <p:cNvSpPr/>
            <p:nvPr/>
          </p:nvSpPr>
          <p:spPr>
            <a:xfrm>
              <a:off x="4730008" y="1259633"/>
              <a:ext cx="4413993" cy="2724538"/>
            </a:xfrm>
            <a:prstGeom prst="rect">
              <a:avLst/>
            </a:prstGeom>
            <a:solidFill>
              <a:schemeClr val="accent2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41DC36-E755-9B46-9BC8-9C082BE8FBC8}"/>
                </a:ext>
              </a:extLst>
            </p:cNvPr>
            <p:cNvSpPr txBox="1"/>
            <p:nvPr/>
          </p:nvSpPr>
          <p:spPr>
            <a:xfrm>
              <a:off x="6937004" y="2433353"/>
              <a:ext cx="1472805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90% </a:t>
              </a:r>
            </a:p>
            <a:p>
              <a:pPr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at least primary level 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FF65B2-103F-9BA5-F164-BACF0077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4199" y="1661652"/>
              <a:ext cx="1472805" cy="14728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1DC41B-1FC8-827D-AB2B-48100083F748}"/>
                </a:ext>
              </a:extLst>
            </p:cNvPr>
            <p:cNvSpPr txBox="1"/>
            <p:nvPr/>
          </p:nvSpPr>
          <p:spPr>
            <a:xfrm>
              <a:off x="5305134" y="3273013"/>
              <a:ext cx="302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>
                  <a:solidFill>
                    <a:schemeClr val="accent2"/>
                  </a:solidFill>
                </a:rPr>
                <a:t>Child </a:t>
              </a:r>
              <a:r>
                <a:rPr lang="en-GB" sz="1800" b="0" i="0" dirty="0">
                  <a:solidFill>
                    <a:schemeClr val="accent2"/>
                  </a:solidFill>
                </a:rPr>
                <a:t>referrals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CE07C0-3394-1D17-00FE-DC47BFCC0A16}"/>
              </a:ext>
            </a:extLst>
          </p:cNvPr>
          <p:cNvGrpSpPr/>
          <p:nvPr/>
        </p:nvGrpSpPr>
        <p:grpSpPr>
          <a:xfrm>
            <a:off x="1" y="1259633"/>
            <a:ext cx="4422700" cy="2724538"/>
            <a:chOff x="1" y="1259633"/>
            <a:chExt cx="4422700" cy="27245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C2F2AA-723C-8CA2-3D02-0C24C9CC8E8E}"/>
                </a:ext>
              </a:extLst>
            </p:cNvPr>
            <p:cNvSpPr/>
            <p:nvPr/>
          </p:nvSpPr>
          <p:spPr>
            <a:xfrm>
              <a:off x="1" y="1259633"/>
              <a:ext cx="4422700" cy="2724538"/>
            </a:xfrm>
            <a:prstGeom prst="rect">
              <a:avLst/>
            </a:prstGeom>
            <a:solidFill>
              <a:schemeClr val="accent5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CEFFD0-3646-1439-5876-E505F0831D3B}"/>
                </a:ext>
              </a:extLst>
            </p:cNvPr>
            <p:cNvSpPr txBox="1"/>
            <p:nvPr/>
          </p:nvSpPr>
          <p:spPr>
            <a:xfrm>
              <a:off x="2330279" y="2393677"/>
              <a:ext cx="1521903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88% </a:t>
              </a:r>
            </a:p>
            <a:p>
              <a:pPr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above primary level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E34AD0-9CE8-3A54-8118-0EDBF90415FF}"/>
                </a:ext>
              </a:extLst>
            </p:cNvPr>
            <p:cNvSpPr txBox="1"/>
            <p:nvPr/>
          </p:nvSpPr>
          <p:spPr>
            <a:xfrm>
              <a:off x="808376" y="3273013"/>
              <a:ext cx="304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/>
                <a:t>Adult </a:t>
              </a:r>
              <a:r>
                <a:rPr lang="en-GB" sz="1800" b="0" i="0" dirty="0"/>
                <a:t>referrals</a:t>
              </a:r>
              <a:endParaRPr lang="en-US" sz="16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D63AE1-8BA3-49FD-C7D4-5C7344C95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74" y="1657274"/>
            <a:ext cx="1472805" cy="14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A61E450-5A28-363D-E8ED-FDC1A4CFDD94}"/>
              </a:ext>
            </a:extLst>
          </p:cNvPr>
          <p:cNvSpPr/>
          <p:nvPr/>
        </p:nvSpPr>
        <p:spPr>
          <a:xfrm>
            <a:off x="4652680" y="1259633"/>
            <a:ext cx="4491322" cy="2724538"/>
          </a:xfrm>
          <a:prstGeom prst="rect">
            <a:avLst/>
          </a:prstGeom>
          <a:solidFill>
            <a:schemeClr val="accent2">
              <a:alpha val="682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3A0BF2-2D30-51CF-46DF-7755E5ED41FE}"/>
              </a:ext>
            </a:extLst>
          </p:cNvPr>
          <p:cNvSpPr/>
          <p:nvPr/>
        </p:nvSpPr>
        <p:spPr>
          <a:xfrm>
            <a:off x="0" y="1259633"/>
            <a:ext cx="4542759" cy="2724538"/>
          </a:xfrm>
          <a:prstGeom prst="rect">
            <a:avLst/>
          </a:prstGeom>
          <a:solidFill>
            <a:schemeClr val="accent5">
              <a:alpha val="682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F1A27-55B1-46AA-EA96-6E17C647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refers family members to services?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CD3D1-B6D9-10AD-9044-47F0CB8E1670}"/>
              </a:ext>
            </a:extLst>
          </p:cNvPr>
          <p:cNvSpPr txBox="1"/>
          <p:nvPr/>
        </p:nvSpPr>
        <p:spPr>
          <a:xfrm>
            <a:off x="5305134" y="3476198"/>
            <a:ext cx="30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0" baseline="0" dirty="0">
                <a:solidFill>
                  <a:schemeClr val="accent2"/>
                </a:solidFill>
              </a:rPr>
              <a:t>Child </a:t>
            </a:r>
            <a:r>
              <a:rPr lang="en-GB" sz="1800" b="0" i="0" dirty="0">
                <a:solidFill>
                  <a:schemeClr val="accent2"/>
                </a:solidFill>
              </a:rPr>
              <a:t>referrals</a:t>
            </a:r>
            <a:endParaRPr lang="en-US" sz="1600" dirty="0">
              <a:solidFill>
                <a:schemeClr val="accent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C22707-F94B-3B47-A7FD-4F02C4F655A7}"/>
              </a:ext>
            </a:extLst>
          </p:cNvPr>
          <p:cNvGrpSpPr/>
          <p:nvPr/>
        </p:nvGrpSpPr>
        <p:grpSpPr>
          <a:xfrm>
            <a:off x="7583866" y="1444111"/>
            <a:ext cx="1299029" cy="1741276"/>
            <a:chOff x="7583866" y="1444111"/>
            <a:chExt cx="1299029" cy="17412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B8DE7F-E372-665B-14E3-C7390355D028}"/>
                </a:ext>
              </a:extLst>
            </p:cNvPr>
            <p:cNvSpPr txBox="1"/>
            <p:nvPr/>
          </p:nvSpPr>
          <p:spPr>
            <a:xfrm>
              <a:off x="7583866" y="2349261"/>
              <a:ext cx="1299029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16% 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accent5"/>
                  </a:solidFill>
                </a:rPr>
                <a:t>school / college</a:t>
              </a:r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E64FBD-916B-7714-DABF-F4B100280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3770" y="1444111"/>
              <a:ext cx="839220" cy="83922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0FF9EF7-3205-115C-5A75-364D66259B27}"/>
              </a:ext>
            </a:extLst>
          </p:cNvPr>
          <p:cNvSpPr txBox="1"/>
          <p:nvPr/>
        </p:nvSpPr>
        <p:spPr>
          <a:xfrm>
            <a:off x="808376" y="3476198"/>
            <a:ext cx="304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0" baseline="0" dirty="0"/>
              <a:t>Adult </a:t>
            </a:r>
            <a:r>
              <a:rPr lang="en-GB" sz="1800" b="0" i="0" dirty="0"/>
              <a:t>referrals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12B372-B073-934D-0620-2A4E7FEB408E}"/>
              </a:ext>
            </a:extLst>
          </p:cNvPr>
          <p:cNvGrpSpPr/>
          <p:nvPr/>
        </p:nvGrpSpPr>
        <p:grpSpPr>
          <a:xfrm>
            <a:off x="422138" y="1688784"/>
            <a:ext cx="1378857" cy="1276290"/>
            <a:chOff x="422138" y="1688784"/>
            <a:chExt cx="1378857" cy="12762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B63C7D-6A0E-9D38-C913-23DFB4067849}"/>
                </a:ext>
              </a:extLst>
            </p:cNvPr>
            <p:cNvSpPr txBox="1"/>
            <p:nvPr/>
          </p:nvSpPr>
          <p:spPr>
            <a:xfrm>
              <a:off x="422138" y="2377734"/>
              <a:ext cx="1378857" cy="587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63%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self-referral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A15F85-99C5-4AE6-39E0-D9A4D364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86" y="1688784"/>
              <a:ext cx="558800" cy="5969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76E211-E8DE-13AF-3B8D-3AEF75C0D67A}"/>
              </a:ext>
            </a:extLst>
          </p:cNvPr>
          <p:cNvGrpSpPr/>
          <p:nvPr/>
        </p:nvGrpSpPr>
        <p:grpSpPr>
          <a:xfrm>
            <a:off x="1747382" y="1686431"/>
            <a:ext cx="1510498" cy="1745438"/>
            <a:chOff x="1747382" y="1686431"/>
            <a:chExt cx="1510498" cy="17454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183D08-0343-0FF3-B074-AD68235F831A}"/>
                </a:ext>
              </a:extLst>
            </p:cNvPr>
            <p:cNvSpPr txBox="1"/>
            <p:nvPr/>
          </p:nvSpPr>
          <p:spPr>
            <a:xfrm>
              <a:off x="1747382" y="2377734"/>
              <a:ext cx="1510498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13%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social / community services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26EC6F-0B68-69CE-B041-A6825F85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107" y="1686431"/>
              <a:ext cx="673100" cy="5969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100A18-B825-7B2D-484D-E2D084783DB9}"/>
              </a:ext>
            </a:extLst>
          </p:cNvPr>
          <p:cNvGrpSpPr/>
          <p:nvPr/>
        </p:nvGrpSpPr>
        <p:grpSpPr>
          <a:xfrm>
            <a:off x="6229561" y="1686431"/>
            <a:ext cx="1167057" cy="1716965"/>
            <a:chOff x="6229561" y="1686431"/>
            <a:chExt cx="1167057" cy="17169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613988-9812-3777-0F05-38C066A303A1}"/>
                </a:ext>
              </a:extLst>
            </p:cNvPr>
            <p:cNvSpPr txBox="1"/>
            <p:nvPr/>
          </p:nvSpPr>
          <p:spPr>
            <a:xfrm>
              <a:off x="6229561" y="2349261"/>
              <a:ext cx="1167057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2"/>
                  </a:solidFill>
                </a:rPr>
                <a:t>26%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social / community services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1535A9-573C-20F0-75EC-2C774848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6539" y="1686431"/>
              <a:ext cx="673100" cy="5969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99AE90-015A-9343-F356-43B6EA71183B}"/>
              </a:ext>
            </a:extLst>
          </p:cNvPr>
          <p:cNvGrpSpPr/>
          <p:nvPr/>
        </p:nvGrpSpPr>
        <p:grpSpPr>
          <a:xfrm>
            <a:off x="4732386" y="1759974"/>
            <a:ext cx="1234768" cy="1425413"/>
            <a:chOff x="4732386" y="1759974"/>
            <a:chExt cx="1234768" cy="14254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B29D4-B874-EF40-9108-3A9CFB536EED}"/>
                </a:ext>
              </a:extLst>
            </p:cNvPr>
            <p:cNvSpPr txBox="1"/>
            <p:nvPr/>
          </p:nvSpPr>
          <p:spPr>
            <a:xfrm>
              <a:off x="4732386" y="2349261"/>
              <a:ext cx="1234768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2"/>
                  </a:solidFill>
                </a:rPr>
                <a:t>41%</a:t>
              </a:r>
              <a:r>
                <a:rPr lang="en-GB" sz="2000" b="1" dirty="0"/>
                <a:t>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family and friends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2659DD-FC7B-B61B-3644-ED1178A0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5797" y="1759974"/>
              <a:ext cx="857115" cy="55950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23FCA-A707-D884-A533-5C019B7A1F4A}"/>
              </a:ext>
            </a:extLst>
          </p:cNvPr>
          <p:cNvGrpSpPr/>
          <p:nvPr/>
        </p:nvGrpSpPr>
        <p:grpSpPr>
          <a:xfrm>
            <a:off x="3142181" y="1765395"/>
            <a:ext cx="1393371" cy="1448465"/>
            <a:chOff x="3142181" y="1765395"/>
            <a:chExt cx="1393371" cy="1448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DDC21F-8E78-F96A-812D-141CD96E76C7}"/>
                </a:ext>
              </a:extLst>
            </p:cNvPr>
            <p:cNvSpPr txBox="1"/>
            <p:nvPr/>
          </p:nvSpPr>
          <p:spPr>
            <a:xfrm>
              <a:off x="3142181" y="2377734"/>
              <a:ext cx="1393371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11% </a:t>
              </a:r>
            </a:p>
            <a:p>
              <a:pPr algn="ctr">
                <a:lnSpc>
                  <a:spcPts val="1700"/>
                </a:lnSpc>
              </a:pPr>
              <a:r>
                <a:rPr lang="en-GB" sz="1600" dirty="0">
                  <a:solidFill>
                    <a:schemeClr val="accent5"/>
                  </a:solidFill>
                </a:rPr>
                <a:t>family and friends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3624E8-BC75-E729-0395-823B61EF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2142" y="1765395"/>
              <a:ext cx="1011872" cy="499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7C31-6458-52F3-0377-E08824E1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 of treatment provided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9B344-CDEB-E808-585C-14D463595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235" y="1472532"/>
            <a:ext cx="2053889" cy="663388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Individual counselling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C29412C-D7A1-BA05-FBB5-FC0759AAA195}"/>
              </a:ext>
            </a:extLst>
          </p:cNvPr>
          <p:cNvSpPr txBox="1">
            <a:spLocks/>
          </p:cNvSpPr>
          <p:nvPr/>
        </p:nvSpPr>
        <p:spPr>
          <a:xfrm>
            <a:off x="864235" y="2357853"/>
            <a:ext cx="1553322" cy="822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/>
                </a:solidFill>
              </a:rPr>
              <a:t>Brief intervention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B0FBE-3C1E-04BC-8C7C-58BE9A8C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7" y="1582098"/>
            <a:ext cx="1715138" cy="1784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D08F3A-86D4-1C53-62D6-F25A54CF6F07}"/>
              </a:ext>
            </a:extLst>
          </p:cNvPr>
          <p:cNvSpPr txBox="1"/>
          <p:nvPr/>
        </p:nvSpPr>
        <p:spPr>
          <a:xfrm>
            <a:off x="6079109" y="1394514"/>
            <a:ext cx="245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Individual education awareness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EBDC7-F636-D81F-6192-0156C83671AF}"/>
              </a:ext>
            </a:extLst>
          </p:cNvPr>
          <p:cNvSpPr txBox="1"/>
          <p:nvPr/>
        </p:nvSpPr>
        <p:spPr>
          <a:xfrm>
            <a:off x="6088755" y="2059417"/>
            <a:ext cx="244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Group education awareness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B49C4-8985-752D-F65F-47DD9969951E}"/>
              </a:ext>
            </a:extLst>
          </p:cNvPr>
          <p:cNvSpPr txBox="1"/>
          <p:nvPr/>
        </p:nvSpPr>
        <p:spPr>
          <a:xfrm>
            <a:off x="6079109" y="2764931"/>
            <a:ext cx="2063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Group counselling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3DB53-6BB0-8AAF-FFB3-9C3D60C44B30}"/>
              </a:ext>
            </a:extLst>
          </p:cNvPr>
          <p:cNvSpPr txBox="1"/>
          <p:nvPr/>
        </p:nvSpPr>
        <p:spPr>
          <a:xfrm>
            <a:off x="6076312" y="3367038"/>
            <a:ext cx="1694893" cy="31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sz="1600" dirty="0">
                <a:solidFill>
                  <a:schemeClr val="tx1"/>
                </a:solidFill>
              </a:rPr>
              <a:t>Family therapy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14A90D-727D-6D2C-AE7C-875492C51BB7}"/>
              </a:ext>
            </a:extLst>
          </p:cNvPr>
          <p:cNvCxnSpPr>
            <a:cxnSpLocks/>
          </p:cNvCxnSpPr>
          <p:nvPr/>
        </p:nvCxnSpPr>
        <p:spPr>
          <a:xfrm>
            <a:off x="6167402" y="1978567"/>
            <a:ext cx="39329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7CBFC0-AD75-34EB-D62C-66965CB6305B}"/>
              </a:ext>
            </a:extLst>
          </p:cNvPr>
          <p:cNvCxnSpPr>
            <a:cxnSpLocks/>
          </p:cNvCxnSpPr>
          <p:nvPr/>
        </p:nvCxnSpPr>
        <p:spPr>
          <a:xfrm>
            <a:off x="1024767" y="2245304"/>
            <a:ext cx="39329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18F3DB-CD9A-C731-7AEE-73450470B9A7}"/>
              </a:ext>
            </a:extLst>
          </p:cNvPr>
          <p:cNvCxnSpPr>
            <a:cxnSpLocks/>
          </p:cNvCxnSpPr>
          <p:nvPr/>
        </p:nvCxnSpPr>
        <p:spPr>
          <a:xfrm>
            <a:off x="6167402" y="2655218"/>
            <a:ext cx="39329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9A605-65D3-C5F6-87C1-F8F216A71BE5}"/>
              </a:ext>
            </a:extLst>
          </p:cNvPr>
          <p:cNvCxnSpPr>
            <a:cxnSpLocks/>
          </p:cNvCxnSpPr>
          <p:nvPr/>
        </p:nvCxnSpPr>
        <p:spPr>
          <a:xfrm>
            <a:off x="6156094" y="3180378"/>
            <a:ext cx="39329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10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A601965-17DC-72BE-AE0A-E4BEE2EF9E72}"/>
              </a:ext>
            </a:extLst>
          </p:cNvPr>
          <p:cNvGrpSpPr/>
          <p:nvPr/>
        </p:nvGrpSpPr>
        <p:grpSpPr>
          <a:xfrm>
            <a:off x="-1813" y="1296325"/>
            <a:ext cx="4572000" cy="2768873"/>
            <a:chOff x="-1813" y="1209481"/>
            <a:chExt cx="4572000" cy="27688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98074B-40D1-3094-8EA2-3CFE362111E3}"/>
                </a:ext>
              </a:extLst>
            </p:cNvPr>
            <p:cNvGrpSpPr/>
            <p:nvPr/>
          </p:nvGrpSpPr>
          <p:grpSpPr>
            <a:xfrm>
              <a:off x="-1813" y="1209481"/>
              <a:ext cx="4572000" cy="2724538"/>
              <a:chOff x="-1813" y="1209481"/>
              <a:chExt cx="4572000" cy="27245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B27489E-7177-7665-6713-8EEA5A3C1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6696" y="1378407"/>
                <a:ext cx="1410636" cy="114696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C0A1A7-F087-6B46-94C4-F3C4D56B0FE1}"/>
                  </a:ext>
                </a:extLst>
              </p:cNvPr>
              <p:cNvSpPr/>
              <p:nvPr/>
            </p:nvSpPr>
            <p:spPr>
              <a:xfrm>
                <a:off x="-1813" y="1209481"/>
                <a:ext cx="4572000" cy="2724538"/>
              </a:xfrm>
              <a:prstGeom prst="rect">
                <a:avLst/>
              </a:prstGeom>
              <a:solidFill>
                <a:schemeClr val="accent5">
                  <a:alpha val="682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1E587D-2E3D-2276-D2D6-94B49107DE2C}"/>
                </a:ext>
              </a:extLst>
            </p:cNvPr>
            <p:cNvSpPr txBox="1"/>
            <p:nvPr/>
          </p:nvSpPr>
          <p:spPr>
            <a:xfrm>
              <a:off x="817827" y="3609022"/>
              <a:ext cx="304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/>
                <a:t>Adult </a:t>
              </a:r>
              <a:r>
                <a:rPr lang="en-GB" sz="1800" b="0" i="0" dirty="0"/>
                <a:t>referrals</a:t>
              </a:r>
              <a:endParaRPr lang="en-US" sz="1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A481D3-EC68-1C1A-91D3-3DDC0A8982A8}"/>
              </a:ext>
            </a:extLst>
          </p:cNvPr>
          <p:cNvGrpSpPr/>
          <p:nvPr/>
        </p:nvGrpSpPr>
        <p:grpSpPr>
          <a:xfrm>
            <a:off x="4699589" y="1265746"/>
            <a:ext cx="4444411" cy="2724538"/>
            <a:chOff x="4699589" y="1265746"/>
            <a:chExt cx="4444411" cy="27245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00CE72-9A18-4913-E9EE-16D321244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7897" y="1751662"/>
              <a:ext cx="1410636" cy="790576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243ADE-3192-3FD0-3FB0-6C7BD15E57BA}"/>
                </a:ext>
              </a:extLst>
            </p:cNvPr>
            <p:cNvSpPr/>
            <p:nvPr/>
          </p:nvSpPr>
          <p:spPr>
            <a:xfrm>
              <a:off x="4699589" y="1265746"/>
              <a:ext cx="4444411" cy="2724538"/>
            </a:xfrm>
            <a:prstGeom prst="rect">
              <a:avLst/>
            </a:prstGeom>
            <a:solidFill>
              <a:schemeClr val="accent2">
                <a:alpha val="682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5846146C-5F8C-85AB-01A2-522C8B299627}"/>
                </a:ext>
              </a:extLst>
            </p:cNvPr>
            <p:cNvSpPr txBox="1">
              <a:spLocks/>
            </p:cNvSpPr>
            <p:nvPr/>
          </p:nvSpPr>
          <p:spPr>
            <a:xfrm>
              <a:off x="4819630" y="2571751"/>
              <a:ext cx="3867170" cy="1128785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Individual education awareness</a:t>
              </a:r>
            </a:p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median</a:t>
              </a:r>
            </a:p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-(165 days)+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E96E80-8968-D167-112C-3A89F382E360}"/>
                </a:ext>
              </a:extLst>
            </p:cNvPr>
            <p:cNvSpPr txBox="1"/>
            <p:nvPr/>
          </p:nvSpPr>
          <p:spPr>
            <a:xfrm>
              <a:off x="5318517" y="3620952"/>
              <a:ext cx="3021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i="0" baseline="0" dirty="0">
                  <a:solidFill>
                    <a:schemeClr val="accent2"/>
                  </a:solidFill>
                </a:rPr>
                <a:t>Child </a:t>
              </a:r>
              <a:r>
                <a:rPr lang="en-GB" sz="1800" b="0" i="0" dirty="0">
                  <a:solidFill>
                    <a:schemeClr val="accent2"/>
                  </a:solidFill>
                </a:rPr>
                <a:t>referrals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DD745E-6D73-6F08-E7A9-6FB7D091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duration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6D83B-13C9-77E2-B831-91CC08A70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907" y="2629082"/>
            <a:ext cx="2538214" cy="1066784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Group counselling</a:t>
            </a:r>
          </a:p>
          <a:p>
            <a:pPr algn="ctr"/>
            <a:r>
              <a:rPr lang="en-GB" dirty="0">
                <a:solidFill>
                  <a:schemeClr val="accent5"/>
                </a:solidFill>
              </a:rPr>
              <a:t>median</a:t>
            </a:r>
          </a:p>
          <a:p>
            <a:pPr algn="ctr"/>
            <a:r>
              <a:rPr lang="en-GB" dirty="0">
                <a:solidFill>
                  <a:schemeClr val="accent5"/>
                </a:solidFill>
              </a:rPr>
              <a:t>-(120 days)+</a:t>
            </a:r>
          </a:p>
        </p:txBody>
      </p:sp>
    </p:spTree>
    <p:extLst>
      <p:ext uri="{BB962C8B-B14F-4D97-AF65-F5344CB8AC3E}">
        <p14:creationId xmlns:p14="http://schemas.microsoft.com/office/powerpoint/2010/main" val="14449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A91E-F7D7-C0AF-CB22-AD745853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89E4E5-11F7-05D6-9A16-2C7EC4037665}"/>
              </a:ext>
            </a:extLst>
          </p:cNvPr>
          <p:cNvGrpSpPr/>
          <p:nvPr/>
        </p:nvGrpSpPr>
        <p:grpSpPr>
          <a:xfrm>
            <a:off x="604565" y="1873668"/>
            <a:ext cx="2001930" cy="1662323"/>
            <a:chOff x="604565" y="1873668"/>
            <a:chExt cx="2001930" cy="16623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6DCDFB-027A-B62A-F801-A9EE64241182}"/>
                </a:ext>
              </a:extLst>
            </p:cNvPr>
            <p:cNvSpPr/>
            <p:nvPr/>
          </p:nvSpPr>
          <p:spPr>
            <a:xfrm>
              <a:off x="604565" y="1873668"/>
              <a:ext cx="2001930" cy="16623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B335BE-03DE-AB41-0722-06341553B31B}"/>
                </a:ext>
              </a:extLst>
            </p:cNvPr>
            <p:cNvSpPr txBox="1"/>
            <p:nvPr/>
          </p:nvSpPr>
          <p:spPr>
            <a:xfrm>
              <a:off x="661210" y="1918371"/>
              <a:ext cx="1863138" cy="151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en-GB" sz="4000" b="1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13,744</a:t>
              </a:r>
            </a:p>
            <a:p>
              <a:pPr>
                <a:lnSpc>
                  <a:spcPts val="2100"/>
                </a:lnSpc>
              </a:pPr>
              <a:r>
                <a:rPr kumimoji="0" lang="en-GB" sz="2000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referrals for family members 2010-2020</a:t>
              </a:r>
              <a:endParaRPr lang="en-GB" sz="2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6C2D64-37A0-898E-FDFF-A33DEC6B3DD0}"/>
              </a:ext>
            </a:extLst>
          </p:cNvPr>
          <p:cNvSpPr txBox="1"/>
          <p:nvPr/>
        </p:nvSpPr>
        <p:spPr>
          <a:xfrm>
            <a:off x="5220429" y="2314216"/>
            <a:ext cx="1838130" cy="9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GB" sz="2000" b="1" dirty="0">
                <a:solidFill>
                  <a:schemeClr val="accent2"/>
                </a:solidFill>
              </a:rPr>
              <a:t>One-in-twenty referrals were children, </a:t>
            </a:r>
            <a:endParaRPr lang="en-GB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C76E13-BF64-B573-8672-32E2AFFA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29" y="1514549"/>
            <a:ext cx="874789" cy="7408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E1323-7C19-9001-7A65-C45A1F4DD114}"/>
              </a:ext>
            </a:extLst>
          </p:cNvPr>
          <p:cNvGrpSpPr/>
          <p:nvPr/>
        </p:nvGrpSpPr>
        <p:grpSpPr>
          <a:xfrm>
            <a:off x="2951726" y="1514549"/>
            <a:ext cx="1750901" cy="1430994"/>
            <a:chOff x="2951726" y="1514549"/>
            <a:chExt cx="1750901" cy="14309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36F307-7B63-1591-264B-D167B54229A6}"/>
                </a:ext>
              </a:extLst>
            </p:cNvPr>
            <p:cNvSpPr txBox="1"/>
            <p:nvPr/>
          </p:nvSpPr>
          <p:spPr>
            <a:xfrm>
              <a:off x="2951726" y="2314216"/>
              <a:ext cx="1750901" cy="63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  <a:spcAft>
                  <a:spcPts val="600"/>
                </a:spcAft>
              </a:pPr>
              <a:r>
                <a:rPr lang="en-GB" sz="2000" b="1" dirty="0">
                  <a:solidFill>
                    <a:schemeClr val="accent2"/>
                  </a:solidFill>
                </a:rPr>
                <a:t>Three-in-four were females,</a:t>
              </a:r>
              <a:endParaRPr lang="en-GB" sz="16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2C7A4C-E3A8-E156-4767-39438FFA8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022" y="1514549"/>
              <a:ext cx="1354159" cy="77380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47BD19-ACDA-09ED-AC26-58C268EE52F8}"/>
              </a:ext>
            </a:extLst>
          </p:cNvPr>
          <p:cNvSpPr txBox="1"/>
          <p:nvPr/>
        </p:nvSpPr>
        <p:spPr>
          <a:xfrm>
            <a:off x="2951726" y="2918258"/>
            <a:ext cx="1750901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GB" sz="1600" dirty="0"/>
              <a:t>mainly aged 35 to 54 years </a:t>
            </a:r>
            <a:r>
              <a:rPr lang="en-US" sz="1100" baseline="30000" dirty="0"/>
              <a:t>1</a:t>
            </a:r>
            <a:r>
              <a:rPr lang="en-GB" sz="1100" baseline="30000" dirty="0"/>
              <a:t>, 8, 9, 10, 11</a:t>
            </a:r>
            <a:endParaRPr lang="en-GB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795FD-87CF-A32F-5BCB-6AAA8D53AA4B}"/>
              </a:ext>
            </a:extLst>
          </p:cNvPr>
          <p:cNvSpPr txBox="1"/>
          <p:nvPr/>
        </p:nvSpPr>
        <p:spPr>
          <a:xfrm>
            <a:off x="7435782" y="3190044"/>
            <a:ext cx="157687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GB" sz="1600" dirty="0"/>
              <a:t>three-in-five with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75345-A640-157A-85FD-75FBD4F2BA94}"/>
              </a:ext>
            </a:extLst>
          </p:cNvPr>
          <p:cNvSpPr txBox="1"/>
          <p:nvPr/>
        </p:nvSpPr>
        <p:spPr>
          <a:xfrm>
            <a:off x="5220429" y="3199073"/>
            <a:ext cx="183813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GB" sz="1600" dirty="0"/>
              <a:t>half aged under 15 years </a:t>
            </a:r>
            <a:r>
              <a:rPr lang="en-IE" sz="11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12</a:t>
            </a:r>
            <a:endParaRPr lang="en-GB" sz="11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039FA-F5C4-E986-5289-01ADE8A64E1D}"/>
              </a:ext>
            </a:extLst>
          </p:cNvPr>
          <p:cNvGrpSpPr/>
          <p:nvPr/>
        </p:nvGrpSpPr>
        <p:grpSpPr>
          <a:xfrm>
            <a:off x="7435782" y="1551843"/>
            <a:ext cx="1576874" cy="1663004"/>
            <a:chOff x="7435782" y="1551843"/>
            <a:chExt cx="1576874" cy="16630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8591C-DF6F-275D-3DE9-921D4F464235}"/>
                </a:ext>
              </a:extLst>
            </p:cNvPr>
            <p:cNvSpPr txBox="1"/>
            <p:nvPr/>
          </p:nvSpPr>
          <p:spPr>
            <a:xfrm>
              <a:off x="7435782" y="2314216"/>
              <a:ext cx="1576874" cy="900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  <a:spcAft>
                  <a:spcPts val="600"/>
                </a:spcAft>
              </a:pPr>
              <a:r>
                <a:rPr lang="en-GB" sz="2000" b="1" dirty="0">
                  <a:solidFill>
                    <a:schemeClr val="accent2"/>
                  </a:solidFill>
                </a:rPr>
                <a:t>Most were living with others,</a:t>
              </a:r>
              <a:endParaRPr lang="en-GB" sz="16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60D283-42A6-24E4-01E6-4CD1E30E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3865" y="1551843"/>
              <a:ext cx="678409" cy="678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4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A456-67B4-AB03-B38C-68D90812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Conclusion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049D8C-9F7B-7E1E-D66F-6B17A634906E}"/>
              </a:ext>
            </a:extLst>
          </p:cNvPr>
          <p:cNvGrpSpPr/>
          <p:nvPr/>
        </p:nvGrpSpPr>
        <p:grpSpPr>
          <a:xfrm>
            <a:off x="457200" y="1192969"/>
            <a:ext cx="8346791" cy="1710475"/>
            <a:chOff x="0" y="-1047087"/>
            <a:chExt cx="8346791" cy="17104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58F7B5-CB1A-FE55-7977-5CBD956406DB}"/>
                </a:ext>
              </a:extLst>
            </p:cNvPr>
            <p:cNvSpPr/>
            <p:nvPr/>
          </p:nvSpPr>
          <p:spPr>
            <a:xfrm>
              <a:off x="0" y="0"/>
              <a:ext cx="8229600" cy="66338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D2BC2-8A13-9433-31B4-F528B29BC7DB}"/>
                </a:ext>
              </a:extLst>
            </p:cNvPr>
            <p:cNvSpPr txBox="1"/>
            <p:nvPr/>
          </p:nvSpPr>
          <p:spPr>
            <a:xfrm>
              <a:off x="117191" y="-1047087"/>
              <a:ext cx="8229600" cy="6633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b="1" kern="1200" dirty="0"/>
                <a:t>NDTRS is the only national dataset on AFMs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5E3AE5-1FB4-CE46-614F-DCA681317A60}"/>
              </a:ext>
            </a:extLst>
          </p:cNvPr>
          <p:cNvSpPr txBox="1"/>
          <p:nvPr/>
        </p:nvSpPr>
        <p:spPr>
          <a:xfrm>
            <a:off x="660792" y="1656386"/>
            <a:ext cx="8229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and demand for treatment is likely much greater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Difficult to assess the extent of hidden harm 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 monitoring is a valuable source of evidence on </a:t>
            </a:r>
            <a:r>
              <a:rPr lang="en-GB" sz="2000" dirty="0">
                <a:solidFill>
                  <a:schemeClr val="accent5"/>
                </a:solidFill>
                <a:latin typeface="Calibri" panose="020F0502020204030204"/>
              </a:rPr>
              <a:t>AFM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and hidden harm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variables on </a:t>
            </a:r>
            <a:r>
              <a:rPr lang="en-GB" sz="2000" dirty="0">
                <a:solidFill>
                  <a:schemeClr val="accent5"/>
                </a:solidFill>
                <a:latin typeface="Calibri" panose="020F0502020204030204"/>
              </a:rPr>
              <a:t>AFM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s, associated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problems,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family relationships, living circumstances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F0A7E4-1587-5087-5E2C-841D87E012CA}"/>
              </a:ext>
            </a:extLst>
          </p:cNvPr>
          <p:cNvCxnSpPr>
            <a:cxnSpLocks/>
          </p:cNvCxnSpPr>
          <p:nvPr/>
        </p:nvCxnSpPr>
        <p:spPr>
          <a:xfrm>
            <a:off x="574391" y="1156778"/>
            <a:ext cx="207327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9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8D5F-D70D-58E9-7F21-A1EEC2B9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45720"/>
            <a:ext cx="8229600" cy="304800"/>
          </a:xfrm>
        </p:spPr>
        <p:txBody>
          <a:bodyPr/>
          <a:lstStyle/>
          <a:p>
            <a:r>
              <a:rPr lang="en-GB" sz="1400" dirty="0"/>
              <a:t>References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0752E3C-32D7-7294-F016-C4FA12655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842156"/>
              </p:ext>
            </p:extLst>
          </p:nvPr>
        </p:nvGraphicFramePr>
        <p:xfrm>
          <a:off x="391885" y="350520"/>
          <a:ext cx="4014651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ext Placeholder 2">
            <a:extLst>
              <a:ext uri="{FF2B5EF4-FFF2-40B4-BE49-F238E27FC236}">
                <a16:creationId xmlns:a16="http://schemas.microsoft.com/office/drawing/2014/main" id="{D74149A9-9352-6B1D-A375-606581B6D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7117135"/>
              </p:ext>
            </p:extLst>
          </p:nvPr>
        </p:nvGraphicFramePr>
        <p:xfrm>
          <a:off x="4672151" y="274320"/>
          <a:ext cx="407996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1549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78D2-10C2-1591-F8E7-8244F015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Affected Family Members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34063-B6A2-D0DB-7CDC-D6544A6F7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849746"/>
            <a:ext cx="2837544" cy="2345736"/>
          </a:xfrm>
        </p:spPr>
        <p:txBody>
          <a:bodyPr/>
          <a:lstStyle/>
          <a:p>
            <a:r>
              <a:rPr lang="en-US" sz="2000" dirty="0">
                <a:solidFill>
                  <a:schemeClr val="accent5"/>
                </a:solidFill>
              </a:rPr>
              <a:t>Family members, f</a:t>
            </a:r>
            <a:r>
              <a:rPr lang="en-US" sz="200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riends, and colleagues affected by a significant other’s problem substance use or addictions 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B6EA6-C6E4-102A-B48D-2B22A060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341" y="196518"/>
            <a:ext cx="6223247" cy="4730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443DDB-4697-A24C-5C9F-485EE3A411CD}"/>
              </a:ext>
            </a:extLst>
          </p:cNvPr>
          <p:cNvSpPr txBox="1"/>
          <p:nvPr/>
        </p:nvSpPr>
        <p:spPr>
          <a:xfrm>
            <a:off x="738445" y="3502480"/>
            <a:ext cx="278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100m worldwide </a:t>
            </a:r>
            <a:r>
              <a:rPr kumimoji="0" lang="en-GB" sz="1200" i="0" u="none" strike="noStrike" kern="120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60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DD3E26F-63F8-0350-86B9-36E250BF9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881" y="1686347"/>
            <a:ext cx="4681559" cy="1053175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EFE8E111-95D4-ACB6-773F-84E4600247BC}"/>
              </a:ext>
            </a:extLst>
          </p:cNvPr>
          <p:cNvSpPr txBox="1">
            <a:spLocks/>
          </p:cNvSpPr>
          <p:nvPr/>
        </p:nvSpPr>
        <p:spPr>
          <a:xfrm>
            <a:off x="449881" y="2922752"/>
            <a:ext cx="4681559" cy="723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2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Cathy Kelleher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2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ckelleher@hrb.ie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52757-DF69-6034-2566-7D8EDF1ABDE4}"/>
              </a:ext>
            </a:extLst>
          </p:cNvPr>
          <p:cNvSpPr txBox="1"/>
          <p:nvPr/>
        </p:nvSpPr>
        <p:spPr>
          <a:xfrm>
            <a:off x="3669185" y="2834502"/>
            <a:ext cx="410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2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#AFINetworkConference2023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2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@HRBdrugslibrary </a:t>
            </a:r>
          </a:p>
        </p:txBody>
      </p:sp>
    </p:spTree>
    <p:extLst>
      <p:ext uri="{BB962C8B-B14F-4D97-AF65-F5344CB8AC3E}">
        <p14:creationId xmlns:p14="http://schemas.microsoft.com/office/powerpoint/2010/main" val="302576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268D-ECB2-E518-2300-2E5725A7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14" y="417891"/>
            <a:ext cx="7947746" cy="1361923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/>
              </a:rPr>
              <a:t>How are family members affected?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3200C-0032-4523-ABE1-4463E46311AE}"/>
              </a:ext>
            </a:extLst>
          </p:cNvPr>
          <p:cNvGrpSpPr/>
          <p:nvPr/>
        </p:nvGrpSpPr>
        <p:grpSpPr>
          <a:xfrm>
            <a:off x="419014" y="1185636"/>
            <a:ext cx="2530602" cy="3095066"/>
            <a:chOff x="419014" y="1185636"/>
            <a:chExt cx="2530602" cy="30950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022ABEE-F4EE-4D1C-B976-1518DE1713F2}"/>
                </a:ext>
              </a:extLst>
            </p:cNvPr>
            <p:cNvSpPr txBox="1"/>
            <p:nvPr/>
          </p:nvSpPr>
          <p:spPr>
            <a:xfrm>
              <a:off x="419014" y="2341710"/>
              <a:ext cx="25306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aseline="0" dirty="0">
                  <a:solidFill>
                    <a:schemeClr val="accent5"/>
                  </a:solidFill>
                </a:rPr>
                <a:t>Stress and strain experienced by family members can negatively impact</a:t>
              </a:r>
              <a:r>
                <a:rPr lang="en-GB" sz="1800" baseline="0" dirty="0">
                  <a:solidFill>
                    <a:schemeClr val="accent5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GB" sz="1800" baseline="0" dirty="0">
                  <a:solidFill>
                    <a:schemeClr val="accent5"/>
                  </a:solidFill>
                  <a:latin typeface="+mn-lt"/>
                  <a:cs typeface="Calibri Light" panose="020F0302020204030204" pitchFamily="34" charset="0"/>
                </a:rPr>
                <a:t>mental and physical </a:t>
              </a:r>
              <a:r>
                <a:rPr lang="en-GB" sz="1800" baseline="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health</a:t>
              </a:r>
              <a:endParaRPr lang="en-US" sz="1100" baseline="30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200" baseline="300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2, 3, 4, 5, 6, 7, 8, 9,10</a:t>
              </a:r>
              <a:endParaRPr lang="en-GB" sz="1200" dirty="0">
                <a:solidFill>
                  <a:schemeClr val="accent5"/>
                </a:solidFill>
              </a:endParaRPr>
            </a:p>
            <a:p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A3562B-DA5C-BF6E-4BDF-975F0FDA2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222" y="1185636"/>
              <a:ext cx="812800" cy="10795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8636E1-9CAF-58B5-8AD9-28E2431E77E5}"/>
              </a:ext>
            </a:extLst>
          </p:cNvPr>
          <p:cNvGrpSpPr/>
          <p:nvPr/>
        </p:nvGrpSpPr>
        <p:grpSpPr>
          <a:xfrm>
            <a:off x="3526971" y="1191986"/>
            <a:ext cx="2329543" cy="2809262"/>
            <a:chOff x="3526971" y="1191986"/>
            <a:chExt cx="2329543" cy="28092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4447B1-5277-0B7A-06BE-D38678D91CA7}"/>
                </a:ext>
              </a:extLst>
            </p:cNvPr>
            <p:cNvSpPr txBox="1"/>
            <p:nvPr/>
          </p:nvSpPr>
          <p:spPr>
            <a:xfrm>
              <a:off x="3526971" y="2339255"/>
              <a:ext cx="232954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>
                  <a:solidFill>
                    <a:schemeClr val="accent5"/>
                  </a:solidFill>
                </a:rPr>
                <a:t>Social support enhances coping and reduces negative impacts on health and functioning</a:t>
              </a:r>
              <a:endParaRPr lang="en-US" sz="1100" baseline="30000" dirty="0">
                <a:solidFill>
                  <a:schemeClr val="accent5"/>
                </a:solidFill>
              </a:endParaRPr>
            </a:p>
            <a:p>
              <a:r>
                <a:rPr lang="en-US" sz="1200" baseline="30000" dirty="0">
                  <a:solidFill>
                    <a:schemeClr val="accent5"/>
                  </a:solidFill>
                </a:rPr>
                <a:t>8, 10</a:t>
              </a:r>
              <a:endParaRPr lang="en-GB" sz="1200" dirty="0">
                <a:solidFill>
                  <a:schemeClr val="accent5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56CF1C-72A8-29F8-DADD-DBD70379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642" y="1191986"/>
              <a:ext cx="1054100" cy="1028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A674E-FCCF-8E99-7F74-76F0D23EB597}"/>
              </a:ext>
            </a:extLst>
          </p:cNvPr>
          <p:cNvGrpSpPr/>
          <p:nvPr/>
        </p:nvGrpSpPr>
        <p:grpSpPr>
          <a:xfrm>
            <a:off x="6574972" y="1166586"/>
            <a:ext cx="1937657" cy="2834662"/>
            <a:chOff x="6574972" y="1166586"/>
            <a:chExt cx="1937657" cy="28346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E35FF7-3175-7C99-634B-59427CFC6F01}"/>
                </a:ext>
              </a:extLst>
            </p:cNvPr>
            <p:cNvSpPr txBox="1"/>
            <p:nvPr/>
          </p:nvSpPr>
          <p:spPr>
            <a:xfrm>
              <a:off x="6574972" y="2339255"/>
              <a:ext cx="1937657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accent5"/>
                  </a:solidFill>
                </a:rPr>
                <a:t>Barriers exist for family members seeking help, such as stigma, fear and shame </a:t>
              </a:r>
              <a:endParaRPr lang="en-US" sz="1100" baseline="30000" dirty="0">
                <a:solidFill>
                  <a:schemeClr val="accent5"/>
                </a:solidFill>
              </a:endParaRPr>
            </a:p>
            <a:p>
              <a:r>
                <a:rPr lang="en-GB" sz="1200" baseline="30000" dirty="0">
                  <a:solidFill>
                    <a:schemeClr val="accent5"/>
                  </a:solidFill>
                </a:rPr>
                <a:t>7, 10</a:t>
              </a:r>
              <a:endParaRPr lang="en-GB" sz="1200" dirty="0">
                <a:solidFill>
                  <a:schemeClr val="accent5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32048A-7D31-AE1D-C5EB-79FF5AAD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4972" y="1166586"/>
              <a:ext cx="1054100" cy="105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96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54BC-04C1-9FB4-0BBF-8DC202FF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6" y="507492"/>
            <a:ext cx="2854671" cy="772668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/>
              </a:rPr>
              <a:t>Data on AFMs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24A5FD5-E142-BE61-3523-9DE67DDF53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87546" y="1398851"/>
            <a:ext cx="1116754" cy="1116754"/>
            <a:chOff x="288" y="814"/>
            <a:chExt cx="530" cy="53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C6E6B64-F529-89F9-4CB9-09B98BEFA6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814"/>
              <a:ext cx="530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75ABF8F-E3A8-DC5A-6666-E793A738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029"/>
              <a:ext cx="137" cy="138"/>
            </a:xfrm>
            <a:custGeom>
              <a:avLst/>
              <a:gdLst>
                <a:gd name="T0" fmla="*/ 0 w 261"/>
                <a:gd name="T1" fmla="*/ 131 h 261"/>
                <a:gd name="T2" fmla="*/ 0 w 261"/>
                <a:gd name="T3" fmla="*/ 131 h 261"/>
                <a:gd name="T4" fmla="*/ 131 w 261"/>
                <a:gd name="T5" fmla="*/ 261 h 261"/>
                <a:gd name="T6" fmla="*/ 261 w 261"/>
                <a:gd name="T7" fmla="*/ 131 h 261"/>
                <a:gd name="T8" fmla="*/ 261 w 261"/>
                <a:gd name="T9" fmla="*/ 131 h 261"/>
                <a:gd name="T10" fmla="*/ 131 w 261"/>
                <a:gd name="T11" fmla="*/ 0 h 261"/>
                <a:gd name="T12" fmla="*/ 0 w 261"/>
                <a:gd name="T13" fmla="*/ 131 h 261"/>
                <a:gd name="T14" fmla="*/ 0 w 261"/>
                <a:gd name="T15" fmla="*/ 131 h 261"/>
                <a:gd name="T16" fmla="*/ 0 w 261"/>
                <a:gd name="T17" fmla="*/ 13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261">
                  <a:moveTo>
                    <a:pt x="0" y="131"/>
                  </a:moveTo>
                  <a:lnTo>
                    <a:pt x="0" y="131"/>
                  </a:lnTo>
                  <a:cubicBezTo>
                    <a:pt x="0" y="203"/>
                    <a:pt x="59" y="261"/>
                    <a:pt x="131" y="261"/>
                  </a:cubicBezTo>
                  <a:cubicBezTo>
                    <a:pt x="203" y="261"/>
                    <a:pt x="261" y="203"/>
                    <a:pt x="261" y="131"/>
                  </a:cubicBezTo>
                  <a:lnTo>
                    <a:pt x="261" y="131"/>
                  </a:lnTo>
                  <a:cubicBezTo>
                    <a:pt x="261" y="59"/>
                    <a:pt x="203" y="0"/>
                    <a:pt x="131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131"/>
                    <a:pt x="0" y="131"/>
                    <a:pt x="0" y="131"/>
                  </a:cubicBezTo>
                  <a:lnTo>
                    <a:pt x="0" y="131"/>
                  </a:lnTo>
                  <a:close/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68F8B84-3673-CEB3-87D9-C485503BF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" y="1188"/>
              <a:ext cx="138" cy="116"/>
            </a:xfrm>
            <a:custGeom>
              <a:avLst/>
              <a:gdLst>
                <a:gd name="T0" fmla="*/ 261 w 261"/>
                <a:gd name="T1" fmla="*/ 36 h 220"/>
                <a:gd name="T2" fmla="*/ 261 w 261"/>
                <a:gd name="T3" fmla="*/ 36 h 220"/>
                <a:gd name="T4" fmla="*/ 11 w 261"/>
                <a:gd name="T5" fmla="*/ 155 h 220"/>
                <a:gd name="T6" fmla="*/ 0 w 261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220">
                  <a:moveTo>
                    <a:pt x="261" y="36"/>
                  </a:moveTo>
                  <a:lnTo>
                    <a:pt x="261" y="36"/>
                  </a:lnTo>
                  <a:cubicBezTo>
                    <a:pt x="159" y="0"/>
                    <a:pt x="47" y="53"/>
                    <a:pt x="11" y="155"/>
                  </a:cubicBezTo>
                  <a:cubicBezTo>
                    <a:pt x="4" y="176"/>
                    <a:pt x="0" y="198"/>
                    <a:pt x="0" y="220"/>
                  </a:cubicBezTo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29C62FE-93E7-E821-E4D2-F81ACABF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1201"/>
              <a:ext cx="137" cy="103"/>
            </a:xfrm>
            <a:custGeom>
              <a:avLst/>
              <a:gdLst>
                <a:gd name="T0" fmla="*/ 260 w 260"/>
                <a:gd name="T1" fmla="*/ 196 h 196"/>
                <a:gd name="T2" fmla="*/ 260 w 260"/>
                <a:gd name="T3" fmla="*/ 196 h 196"/>
                <a:gd name="T4" fmla="*/ 65 w 260"/>
                <a:gd name="T5" fmla="*/ 0 h 196"/>
                <a:gd name="T6" fmla="*/ 0 w 260"/>
                <a:gd name="T7" fmla="*/ 1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196">
                  <a:moveTo>
                    <a:pt x="260" y="196"/>
                  </a:moveTo>
                  <a:lnTo>
                    <a:pt x="260" y="196"/>
                  </a:lnTo>
                  <a:cubicBezTo>
                    <a:pt x="260" y="88"/>
                    <a:pt x="173" y="1"/>
                    <a:pt x="65" y="0"/>
                  </a:cubicBezTo>
                  <a:cubicBezTo>
                    <a:pt x="43" y="0"/>
                    <a:pt x="20" y="4"/>
                    <a:pt x="0" y="12"/>
                  </a:cubicBezTo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38A8F53-1A57-8287-82E6-C59FEC3E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029"/>
              <a:ext cx="138" cy="138"/>
            </a:xfrm>
            <a:custGeom>
              <a:avLst/>
              <a:gdLst>
                <a:gd name="T0" fmla="*/ 0 w 261"/>
                <a:gd name="T1" fmla="*/ 131 h 261"/>
                <a:gd name="T2" fmla="*/ 0 w 261"/>
                <a:gd name="T3" fmla="*/ 131 h 261"/>
                <a:gd name="T4" fmla="*/ 131 w 261"/>
                <a:gd name="T5" fmla="*/ 261 h 261"/>
                <a:gd name="T6" fmla="*/ 261 w 261"/>
                <a:gd name="T7" fmla="*/ 131 h 261"/>
                <a:gd name="T8" fmla="*/ 131 w 261"/>
                <a:gd name="T9" fmla="*/ 0 h 261"/>
                <a:gd name="T10" fmla="*/ 0 w 261"/>
                <a:gd name="T11" fmla="*/ 131 h 261"/>
                <a:gd name="T12" fmla="*/ 0 w 261"/>
                <a:gd name="T13" fmla="*/ 13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61">
                  <a:moveTo>
                    <a:pt x="0" y="131"/>
                  </a:moveTo>
                  <a:lnTo>
                    <a:pt x="0" y="131"/>
                  </a:lnTo>
                  <a:cubicBezTo>
                    <a:pt x="0" y="203"/>
                    <a:pt x="59" y="261"/>
                    <a:pt x="131" y="261"/>
                  </a:cubicBezTo>
                  <a:cubicBezTo>
                    <a:pt x="203" y="261"/>
                    <a:pt x="261" y="203"/>
                    <a:pt x="261" y="131"/>
                  </a:cubicBezTo>
                  <a:cubicBezTo>
                    <a:pt x="261" y="59"/>
                    <a:pt x="203" y="0"/>
                    <a:pt x="131" y="0"/>
                  </a:cubicBezTo>
                  <a:cubicBezTo>
                    <a:pt x="59" y="0"/>
                    <a:pt x="0" y="59"/>
                    <a:pt x="0" y="131"/>
                  </a:cubicBezTo>
                  <a:lnTo>
                    <a:pt x="0" y="131"/>
                  </a:lnTo>
                  <a:close/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41FFF0E-5D7A-0B7E-D75A-0387E87E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1167"/>
              <a:ext cx="103" cy="103"/>
            </a:xfrm>
            <a:custGeom>
              <a:avLst/>
              <a:gdLst>
                <a:gd name="T0" fmla="*/ 0 w 196"/>
                <a:gd name="T1" fmla="*/ 98 h 196"/>
                <a:gd name="T2" fmla="*/ 0 w 196"/>
                <a:gd name="T3" fmla="*/ 98 h 196"/>
                <a:gd name="T4" fmla="*/ 98 w 196"/>
                <a:gd name="T5" fmla="*/ 196 h 196"/>
                <a:gd name="T6" fmla="*/ 196 w 196"/>
                <a:gd name="T7" fmla="*/ 98 h 196"/>
                <a:gd name="T8" fmla="*/ 98 w 196"/>
                <a:gd name="T9" fmla="*/ 0 h 196"/>
                <a:gd name="T10" fmla="*/ 0 w 196"/>
                <a:gd name="T11" fmla="*/ 98 h 196"/>
                <a:gd name="T12" fmla="*/ 0 w 196"/>
                <a:gd name="T13" fmla="*/ 9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0" y="98"/>
                  </a:moveTo>
                  <a:lnTo>
                    <a:pt x="0" y="98"/>
                  </a:ln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ubicBezTo>
                    <a:pt x="44" y="0"/>
                    <a:pt x="0" y="44"/>
                    <a:pt x="0" y="98"/>
                  </a:cubicBezTo>
                  <a:lnTo>
                    <a:pt x="0" y="98"/>
                  </a:lnTo>
                  <a:close/>
                </a:path>
              </a:pathLst>
            </a:custGeom>
            <a:noFill/>
            <a:ln w="33338" cap="rnd">
              <a:solidFill>
                <a:srgbClr val="46B9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EDDADF8-4D93-0047-CBA5-5892317E2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" y="1272"/>
              <a:ext cx="179" cy="67"/>
            </a:xfrm>
            <a:custGeom>
              <a:avLst/>
              <a:gdLst>
                <a:gd name="T0" fmla="*/ 339 w 339"/>
                <a:gd name="T1" fmla="*/ 126 h 126"/>
                <a:gd name="T2" fmla="*/ 339 w 339"/>
                <a:gd name="T3" fmla="*/ 126 h 126"/>
                <a:gd name="T4" fmla="*/ 72 w 339"/>
                <a:gd name="T5" fmla="*/ 54 h 126"/>
                <a:gd name="T6" fmla="*/ 0 w 339"/>
                <a:gd name="T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9" h="126">
                  <a:moveTo>
                    <a:pt x="339" y="126"/>
                  </a:moveTo>
                  <a:lnTo>
                    <a:pt x="339" y="126"/>
                  </a:lnTo>
                  <a:cubicBezTo>
                    <a:pt x="285" y="32"/>
                    <a:pt x="166" y="0"/>
                    <a:pt x="72" y="54"/>
                  </a:cubicBezTo>
                  <a:cubicBezTo>
                    <a:pt x="42" y="71"/>
                    <a:pt x="18" y="96"/>
                    <a:pt x="0" y="126"/>
                  </a:cubicBezTo>
                </a:path>
              </a:pathLst>
            </a:custGeom>
            <a:noFill/>
            <a:ln w="33338" cap="rnd">
              <a:solidFill>
                <a:srgbClr val="46B9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BB2E2708-A961-316E-1E8E-4316F19767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47924" y="1280160"/>
            <a:ext cx="1135178" cy="1384734"/>
            <a:chOff x="4423" y="1999"/>
            <a:chExt cx="373" cy="45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F529F74-5D7F-538D-A5A3-1EE2EFF71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" y="2069"/>
              <a:ext cx="300" cy="385"/>
            </a:xfrm>
            <a:custGeom>
              <a:avLst/>
              <a:gdLst>
                <a:gd name="T0" fmla="*/ 476 w 698"/>
                <a:gd name="T1" fmla="*/ 900 h 900"/>
                <a:gd name="T2" fmla="*/ 476 w 698"/>
                <a:gd name="T3" fmla="*/ 900 h 900"/>
                <a:gd name="T4" fmla="*/ 0 w 698"/>
                <a:gd name="T5" fmla="*/ 900 h 900"/>
                <a:gd name="T6" fmla="*/ 0 w 698"/>
                <a:gd name="T7" fmla="*/ 276 h 900"/>
                <a:gd name="T8" fmla="*/ 276 w 698"/>
                <a:gd name="T9" fmla="*/ 0 h 900"/>
                <a:gd name="T10" fmla="*/ 698 w 698"/>
                <a:gd name="T11" fmla="*/ 0 h 900"/>
                <a:gd name="T12" fmla="*/ 698 w 698"/>
                <a:gd name="T13" fmla="*/ 179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900">
                  <a:moveTo>
                    <a:pt x="476" y="900"/>
                  </a:moveTo>
                  <a:lnTo>
                    <a:pt x="476" y="900"/>
                  </a:lnTo>
                  <a:lnTo>
                    <a:pt x="0" y="900"/>
                  </a:lnTo>
                  <a:lnTo>
                    <a:pt x="0" y="276"/>
                  </a:lnTo>
                  <a:lnTo>
                    <a:pt x="276" y="0"/>
                  </a:lnTo>
                  <a:lnTo>
                    <a:pt x="698" y="0"/>
                  </a:lnTo>
                  <a:lnTo>
                    <a:pt x="698" y="179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54A40E2-40CC-872A-2892-7F701C75A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" y="2287"/>
              <a:ext cx="77" cy="0"/>
            </a:xfrm>
            <a:custGeom>
              <a:avLst/>
              <a:gdLst>
                <a:gd name="T0" fmla="*/ 0 w 180"/>
                <a:gd name="T1" fmla="*/ 0 w 180"/>
                <a:gd name="T2" fmla="*/ 180 w 18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0">
                  <a:moveTo>
                    <a:pt x="0" y="0"/>
                  </a:moveTo>
                  <a:lnTo>
                    <a:pt x="0" y="0"/>
                  </a:lnTo>
                  <a:lnTo>
                    <a:pt x="180" y="0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5EA6916-9F12-2B21-C41F-D25E687DC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" y="2345"/>
              <a:ext cx="94" cy="0"/>
            </a:xfrm>
            <a:custGeom>
              <a:avLst/>
              <a:gdLst>
                <a:gd name="T0" fmla="*/ 0 w 219"/>
                <a:gd name="T1" fmla="*/ 0 w 219"/>
                <a:gd name="T2" fmla="*/ 219 w 2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19">
                  <a:moveTo>
                    <a:pt x="0" y="0"/>
                  </a:moveTo>
                  <a:lnTo>
                    <a:pt x="0" y="0"/>
                  </a:lnTo>
                  <a:lnTo>
                    <a:pt x="219" y="0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DB04000-D93D-EBB3-93AA-49CA7D59C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" y="2069"/>
              <a:ext cx="119" cy="118"/>
            </a:xfrm>
            <a:custGeom>
              <a:avLst/>
              <a:gdLst>
                <a:gd name="T0" fmla="*/ 0 w 276"/>
                <a:gd name="T1" fmla="*/ 276 h 276"/>
                <a:gd name="T2" fmla="*/ 0 w 276"/>
                <a:gd name="T3" fmla="*/ 276 h 276"/>
                <a:gd name="T4" fmla="*/ 276 w 276"/>
                <a:gd name="T5" fmla="*/ 276 h 276"/>
                <a:gd name="T6" fmla="*/ 276 w 276"/>
                <a:gd name="T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276">
                  <a:moveTo>
                    <a:pt x="0" y="276"/>
                  </a:moveTo>
                  <a:lnTo>
                    <a:pt x="0" y="276"/>
                  </a:lnTo>
                  <a:lnTo>
                    <a:pt x="276" y="276"/>
                  </a:lnTo>
                  <a:lnTo>
                    <a:pt x="276" y="0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AD71208-C858-1EE2-5D93-C2B481D90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" y="2038"/>
              <a:ext cx="300" cy="384"/>
            </a:xfrm>
            <a:custGeom>
              <a:avLst/>
              <a:gdLst>
                <a:gd name="T0" fmla="*/ 78 w 700"/>
                <a:gd name="T1" fmla="*/ 899 h 899"/>
                <a:gd name="T2" fmla="*/ 78 w 700"/>
                <a:gd name="T3" fmla="*/ 899 h 899"/>
                <a:gd name="T4" fmla="*/ 2 w 700"/>
                <a:gd name="T5" fmla="*/ 899 h 899"/>
                <a:gd name="T6" fmla="*/ 2 w 700"/>
                <a:gd name="T7" fmla="*/ 275 h 899"/>
                <a:gd name="T8" fmla="*/ 0 w 700"/>
                <a:gd name="T9" fmla="*/ 0 h 899"/>
                <a:gd name="T10" fmla="*/ 700 w 700"/>
                <a:gd name="T11" fmla="*/ 0 h 899"/>
                <a:gd name="T12" fmla="*/ 700 w 700"/>
                <a:gd name="T13" fmla="*/ 7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0" h="899">
                  <a:moveTo>
                    <a:pt x="78" y="899"/>
                  </a:moveTo>
                  <a:lnTo>
                    <a:pt x="78" y="899"/>
                  </a:lnTo>
                  <a:lnTo>
                    <a:pt x="2" y="899"/>
                  </a:lnTo>
                  <a:lnTo>
                    <a:pt x="2" y="275"/>
                  </a:lnTo>
                  <a:lnTo>
                    <a:pt x="0" y="0"/>
                  </a:lnTo>
                  <a:lnTo>
                    <a:pt x="700" y="0"/>
                  </a:lnTo>
                  <a:lnTo>
                    <a:pt x="700" y="70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8DD8618-1285-2C58-62A1-998B50F4E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999"/>
              <a:ext cx="299" cy="384"/>
            </a:xfrm>
            <a:custGeom>
              <a:avLst/>
              <a:gdLst>
                <a:gd name="T0" fmla="*/ 77 w 699"/>
                <a:gd name="T1" fmla="*/ 900 h 900"/>
                <a:gd name="T2" fmla="*/ 77 w 699"/>
                <a:gd name="T3" fmla="*/ 900 h 900"/>
                <a:gd name="T4" fmla="*/ 1 w 699"/>
                <a:gd name="T5" fmla="*/ 900 h 900"/>
                <a:gd name="T6" fmla="*/ 1 w 699"/>
                <a:gd name="T7" fmla="*/ 276 h 900"/>
                <a:gd name="T8" fmla="*/ 0 w 699"/>
                <a:gd name="T9" fmla="*/ 0 h 900"/>
                <a:gd name="T10" fmla="*/ 699 w 699"/>
                <a:gd name="T11" fmla="*/ 0 h 900"/>
                <a:gd name="T12" fmla="*/ 699 w 699"/>
                <a:gd name="T13" fmla="*/ 7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9" h="900">
                  <a:moveTo>
                    <a:pt x="77" y="900"/>
                  </a:moveTo>
                  <a:lnTo>
                    <a:pt x="77" y="900"/>
                  </a:lnTo>
                  <a:lnTo>
                    <a:pt x="1" y="900"/>
                  </a:lnTo>
                  <a:lnTo>
                    <a:pt x="1" y="276"/>
                  </a:lnTo>
                  <a:lnTo>
                    <a:pt x="0" y="0"/>
                  </a:lnTo>
                  <a:lnTo>
                    <a:pt x="699" y="0"/>
                  </a:lnTo>
                  <a:lnTo>
                    <a:pt x="699" y="71"/>
                  </a:lnTo>
                </a:path>
              </a:pathLst>
            </a:custGeom>
            <a:noFill/>
            <a:ln w="2698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F83546B-04AE-D35B-AEC8-BDBEBB2F5436}"/>
              </a:ext>
            </a:extLst>
          </p:cNvPr>
          <p:cNvSpPr txBox="1"/>
          <p:nvPr/>
        </p:nvSpPr>
        <p:spPr>
          <a:xfrm>
            <a:off x="381172" y="1349457"/>
            <a:ext cx="4681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000" baseline="0" dirty="0">
                <a:solidFill>
                  <a:schemeClr val="accent5"/>
                </a:solidFill>
              </a:rPr>
              <a:t>Largely “unknown and uncounted” </a:t>
            </a:r>
            <a:r>
              <a:rPr lang="en-GB" sz="1200" baseline="30000" dirty="0">
                <a:solidFill>
                  <a:schemeClr val="accent5"/>
                </a:solidFill>
              </a:rPr>
              <a:t>1</a:t>
            </a:r>
            <a:endParaRPr lang="en-GB" sz="1200" dirty="0">
              <a:solidFill>
                <a:schemeClr val="accent5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F5504-2C83-C59B-A790-D18C3E20BFD5}"/>
              </a:ext>
            </a:extLst>
          </p:cNvPr>
          <p:cNvSpPr txBox="1"/>
          <p:nvPr/>
        </p:nvSpPr>
        <p:spPr>
          <a:xfrm>
            <a:off x="381710" y="18664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aseline="0" dirty="0">
                <a:solidFill>
                  <a:schemeClr val="accent5"/>
                </a:solidFill>
              </a:rPr>
              <a:t>Prevalence data are lacking </a:t>
            </a:r>
            <a:r>
              <a:rPr lang="en-US" sz="1200" baseline="30000" dirty="0">
                <a:solidFill>
                  <a:schemeClr val="accent5"/>
                </a:solidFill>
              </a:rPr>
              <a:t>1, 3, 14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29935-EEB2-1365-E42D-B12CE0E6F19E}"/>
              </a:ext>
            </a:extLst>
          </p:cNvPr>
          <p:cNvSpPr txBox="1"/>
          <p:nvPr/>
        </p:nvSpPr>
        <p:spPr>
          <a:xfrm>
            <a:off x="366922" y="235403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000" baseline="0" dirty="0">
                <a:solidFill>
                  <a:schemeClr val="accent5"/>
                </a:solidFill>
              </a:rPr>
              <a:t>Some data from population surveys </a:t>
            </a:r>
            <a:r>
              <a:rPr lang="en-GB" sz="1200" baseline="30000" dirty="0">
                <a:solidFill>
                  <a:schemeClr val="accent5"/>
                </a:solidFill>
              </a:rPr>
              <a:t>2</a:t>
            </a:r>
            <a:endParaRPr lang="en-US" sz="1200" baseline="30000" dirty="0">
              <a:solidFill>
                <a:schemeClr val="accent5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D6D1D6-A940-FE37-6F76-9FC48732D927}"/>
              </a:ext>
            </a:extLst>
          </p:cNvPr>
          <p:cNvSpPr txBox="1"/>
          <p:nvPr/>
        </p:nvSpPr>
        <p:spPr>
          <a:xfrm>
            <a:off x="4938922" y="2901838"/>
            <a:ext cx="31998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E" sz="2000" b="1" i="0" baseline="0" dirty="0">
                <a:solidFill>
                  <a:schemeClr val="tx2"/>
                </a:solidFill>
              </a:rPr>
              <a:t>National Drug Treatment Reporting System (NDTRS) </a:t>
            </a:r>
            <a:r>
              <a:rPr lang="en-IE" sz="2000" b="0" i="0" baseline="0" dirty="0">
                <a:solidFill>
                  <a:schemeClr val="accent5"/>
                </a:solidFill>
              </a:rPr>
              <a:t>has collected data on </a:t>
            </a:r>
            <a:r>
              <a:rPr lang="en-IE" sz="2000" dirty="0">
                <a:solidFill>
                  <a:schemeClr val="accent5"/>
                </a:solidFill>
              </a:rPr>
              <a:t>AFMs</a:t>
            </a:r>
            <a:r>
              <a:rPr lang="en-IE" sz="2000" b="0" i="0" baseline="0" dirty="0">
                <a:solidFill>
                  <a:schemeClr val="accent5"/>
                </a:solidFill>
              </a:rPr>
              <a:t> since 2010 </a:t>
            </a:r>
            <a:r>
              <a:rPr lang="en-IE" sz="1200" b="0" i="0" baseline="30000" dirty="0">
                <a:solidFill>
                  <a:schemeClr val="accent5"/>
                </a:solidFill>
              </a:rPr>
              <a:t>15</a:t>
            </a:r>
            <a:endParaRPr lang="en-US" sz="1200" baseline="30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3985-0B8F-A16F-6571-7C2C69BB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aims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C52E141-F629-CDDE-9A90-A10F43828B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3108" y="1220993"/>
            <a:ext cx="1279637" cy="1279637"/>
            <a:chOff x="288" y="814"/>
            <a:chExt cx="530" cy="53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90806FF1-57B9-18C2-926A-0EF8F1B9A4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814"/>
              <a:ext cx="530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4938C2-B8AD-B8E0-294C-4EFD79B4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029"/>
              <a:ext cx="137" cy="138"/>
            </a:xfrm>
            <a:custGeom>
              <a:avLst/>
              <a:gdLst>
                <a:gd name="T0" fmla="*/ 0 w 261"/>
                <a:gd name="T1" fmla="*/ 131 h 261"/>
                <a:gd name="T2" fmla="*/ 0 w 261"/>
                <a:gd name="T3" fmla="*/ 131 h 261"/>
                <a:gd name="T4" fmla="*/ 131 w 261"/>
                <a:gd name="T5" fmla="*/ 261 h 261"/>
                <a:gd name="T6" fmla="*/ 261 w 261"/>
                <a:gd name="T7" fmla="*/ 131 h 261"/>
                <a:gd name="T8" fmla="*/ 261 w 261"/>
                <a:gd name="T9" fmla="*/ 131 h 261"/>
                <a:gd name="T10" fmla="*/ 131 w 261"/>
                <a:gd name="T11" fmla="*/ 0 h 261"/>
                <a:gd name="T12" fmla="*/ 0 w 261"/>
                <a:gd name="T13" fmla="*/ 131 h 261"/>
                <a:gd name="T14" fmla="*/ 0 w 261"/>
                <a:gd name="T15" fmla="*/ 131 h 261"/>
                <a:gd name="T16" fmla="*/ 0 w 261"/>
                <a:gd name="T17" fmla="*/ 13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261">
                  <a:moveTo>
                    <a:pt x="0" y="131"/>
                  </a:moveTo>
                  <a:lnTo>
                    <a:pt x="0" y="131"/>
                  </a:lnTo>
                  <a:cubicBezTo>
                    <a:pt x="0" y="203"/>
                    <a:pt x="59" y="261"/>
                    <a:pt x="131" y="261"/>
                  </a:cubicBezTo>
                  <a:cubicBezTo>
                    <a:pt x="203" y="261"/>
                    <a:pt x="261" y="203"/>
                    <a:pt x="261" y="131"/>
                  </a:cubicBezTo>
                  <a:lnTo>
                    <a:pt x="261" y="131"/>
                  </a:lnTo>
                  <a:cubicBezTo>
                    <a:pt x="261" y="59"/>
                    <a:pt x="203" y="0"/>
                    <a:pt x="131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131"/>
                    <a:pt x="0" y="131"/>
                    <a:pt x="0" y="131"/>
                  </a:cubicBezTo>
                  <a:lnTo>
                    <a:pt x="0" y="131"/>
                  </a:lnTo>
                  <a:close/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3EC3A17-23E0-D23E-04EE-3586550F2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" y="1188"/>
              <a:ext cx="138" cy="116"/>
            </a:xfrm>
            <a:custGeom>
              <a:avLst/>
              <a:gdLst>
                <a:gd name="T0" fmla="*/ 261 w 261"/>
                <a:gd name="T1" fmla="*/ 36 h 220"/>
                <a:gd name="T2" fmla="*/ 261 w 261"/>
                <a:gd name="T3" fmla="*/ 36 h 220"/>
                <a:gd name="T4" fmla="*/ 11 w 261"/>
                <a:gd name="T5" fmla="*/ 155 h 220"/>
                <a:gd name="T6" fmla="*/ 0 w 261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220">
                  <a:moveTo>
                    <a:pt x="261" y="36"/>
                  </a:moveTo>
                  <a:lnTo>
                    <a:pt x="261" y="36"/>
                  </a:lnTo>
                  <a:cubicBezTo>
                    <a:pt x="159" y="0"/>
                    <a:pt x="47" y="53"/>
                    <a:pt x="11" y="155"/>
                  </a:cubicBezTo>
                  <a:cubicBezTo>
                    <a:pt x="4" y="176"/>
                    <a:pt x="0" y="198"/>
                    <a:pt x="0" y="220"/>
                  </a:cubicBezTo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F6A072B-E239-3873-203C-797335996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1201"/>
              <a:ext cx="137" cy="103"/>
            </a:xfrm>
            <a:custGeom>
              <a:avLst/>
              <a:gdLst>
                <a:gd name="T0" fmla="*/ 260 w 260"/>
                <a:gd name="T1" fmla="*/ 196 h 196"/>
                <a:gd name="T2" fmla="*/ 260 w 260"/>
                <a:gd name="T3" fmla="*/ 196 h 196"/>
                <a:gd name="T4" fmla="*/ 65 w 260"/>
                <a:gd name="T5" fmla="*/ 0 h 196"/>
                <a:gd name="T6" fmla="*/ 0 w 260"/>
                <a:gd name="T7" fmla="*/ 1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196">
                  <a:moveTo>
                    <a:pt x="260" y="196"/>
                  </a:moveTo>
                  <a:lnTo>
                    <a:pt x="260" y="196"/>
                  </a:lnTo>
                  <a:cubicBezTo>
                    <a:pt x="260" y="88"/>
                    <a:pt x="173" y="1"/>
                    <a:pt x="65" y="0"/>
                  </a:cubicBezTo>
                  <a:cubicBezTo>
                    <a:pt x="43" y="0"/>
                    <a:pt x="20" y="4"/>
                    <a:pt x="0" y="12"/>
                  </a:cubicBezTo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5B59AF9-8707-3123-7A23-051A6D77B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029"/>
              <a:ext cx="138" cy="138"/>
            </a:xfrm>
            <a:custGeom>
              <a:avLst/>
              <a:gdLst>
                <a:gd name="T0" fmla="*/ 0 w 261"/>
                <a:gd name="T1" fmla="*/ 131 h 261"/>
                <a:gd name="T2" fmla="*/ 0 w 261"/>
                <a:gd name="T3" fmla="*/ 131 h 261"/>
                <a:gd name="T4" fmla="*/ 131 w 261"/>
                <a:gd name="T5" fmla="*/ 261 h 261"/>
                <a:gd name="T6" fmla="*/ 261 w 261"/>
                <a:gd name="T7" fmla="*/ 131 h 261"/>
                <a:gd name="T8" fmla="*/ 131 w 261"/>
                <a:gd name="T9" fmla="*/ 0 h 261"/>
                <a:gd name="T10" fmla="*/ 0 w 261"/>
                <a:gd name="T11" fmla="*/ 131 h 261"/>
                <a:gd name="T12" fmla="*/ 0 w 261"/>
                <a:gd name="T13" fmla="*/ 13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61">
                  <a:moveTo>
                    <a:pt x="0" y="131"/>
                  </a:moveTo>
                  <a:lnTo>
                    <a:pt x="0" y="131"/>
                  </a:lnTo>
                  <a:cubicBezTo>
                    <a:pt x="0" y="203"/>
                    <a:pt x="59" y="261"/>
                    <a:pt x="131" y="261"/>
                  </a:cubicBezTo>
                  <a:cubicBezTo>
                    <a:pt x="203" y="261"/>
                    <a:pt x="261" y="203"/>
                    <a:pt x="261" y="131"/>
                  </a:cubicBezTo>
                  <a:cubicBezTo>
                    <a:pt x="261" y="59"/>
                    <a:pt x="203" y="0"/>
                    <a:pt x="131" y="0"/>
                  </a:cubicBezTo>
                  <a:cubicBezTo>
                    <a:pt x="59" y="0"/>
                    <a:pt x="0" y="59"/>
                    <a:pt x="0" y="131"/>
                  </a:cubicBezTo>
                  <a:lnTo>
                    <a:pt x="0" y="131"/>
                  </a:lnTo>
                  <a:close/>
                </a:path>
              </a:pathLst>
            </a:custGeom>
            <a:noFill/>
            <a:ln w="33338" cap="rnd">
              <a:solidFill>
                <a:srgbClr val="2743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7A8CF34-F758-A35D-D418-7CD6A853D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1167"/>
              <a:ext cx="103" cy="103"/>
            </a:xfrm>
            <a:custGeom>
              <a:avLst/>
              <a:gdLst>
                <a:gd name="T0" fmla="*/ 0 w 196"/>
                <a:gd name="T1" fmla="*/ 98 h 196"/>
                <a:gd name="T2" fmla="*/ 0 w 196"/>
                <a:gd name="T3" fmla="*/ 98 h 196"/>
                <a:gd name="T4" fmla="*/ 98 w 196"/>
                <a:gd name="T5" fmla="*/ 196 h 196"/>
                <a:gd name="T6" fmla="*/ 196 w 196"/>
                <a:gd name="T7" fmla="*/ 98 h 196"/>
                <a:gd name="T8" fmla="*/ 98 w 196"/>
                <a:gd name="T9" fmla="*/ 0 h 196"/>
                <a:gd name="T10" fmla="*/ 0 w 196"/>
                <a:gd name="T11" fmla="*/ 98 h 196"/>
                <a:gd name="T12" fmla="*/ 0 w 196"/>
                <a:gd name="T13" fmla="*/ 9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196">
                  <a:moveTo>
                    <a:pt x="0" y="98"/>
                  </a:moveTo>
                  <a:lnTo>
                    <a:pt x="0" y="98"/>
                  </a:ln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ubicBezTo>
                    <a:pt x="44" y="0"/>
                    <a:pt x="0" y="44"/>
                    <a:pt x="0" y="98"/>
                  </a:cubicBezTo>
                  <a:lnTo>
                    <a:pt x="0" y="98"/>
                  </a:lnTo>
                  <a:close/>
                </a:path>
              </a:pathLst>
            </a:custGeom>
            <a:noFill/>
            <a:ln w="33338" cap="rnd">
              <a:solidFill>
                <a:srgbClr val="46B9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D1DFC77-2DCB-E9B5-F96B-3D1353E59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" y="1272"/>
              <a:ext cx="179" cy="67"/>
            </a:xfrm>
            <a:custGeom>
              <a:avLst/>
              <a:gdLst>
                <a:gd name="T0" fmla="*/ 339 w 339"/>
                <a:gd name="T1" fmla="*/ 126 h 126"/>
                <a:gd name="T2" fmla="*/ 339 w 339"/>
                <a:gd name="T3" fmla="*/ 126 h 126"/>
                <a:gd name="T4" fmla="*/ 72 w 339"/>
                <a:gd name="T5" fmla="*/ 54 h 126"/>
                <a:gd name="T6" fmla="*/ 0 w 339"/>
                <a:gd name="T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9" h="126">
                  <a:moveTo>
                    <a:pt x="339" y="126"/>
                  </a:moveTo>
                  <a:lnTo>
                    <a:pt x="339" y="126"/>
                  </a:lnTo>
                  <a:cubicBezTo>
                    <a:pt x="285" y="32"/>
                    <a:pt x="166" y="0"/>
                    <a:pt x="72" y="54"/>
                  </a:cubicBezTo>
                  <a:cubicBezTo>
                    <a:pt x="42" y="71"/>
                    <a:pt x="18" y="96"/>
                    <a:pt x="0" y="126"/>
                  </a:cubicBezTo>
                </a:path>
              </a:pathLst>
            </a:custGeom>
            <a:noFill/>
            <a:ln w="33338" cap="rnd">
              <a:solidFill>
                <a:srgbClr val="46B9D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Graphic 12" descr="Research with solid fill">
            <a:extLst>
              <a:ext uri="{FF2B5EF4-FFF2-40B4-BE49-F238E27FC236}">
                <a16:creationId xmlns:a16="http://schemas.microsoft.com/office/drawing/2014/main" id="{19327045-43C5-D4E8-CF4C-A12673E3D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1685" y="1612200"/>
            <a:ext cx="1086337" cy="1086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ECA73E-A3AD-EB24-53F2-8BCD3F6B8E38}"/>
              </a:ext>
            </a:extLst>
          </p:cNvPr>
          <p:cNvSpPr txBox="1"/>
          <p:nvPr/>
        </p:nvSpPr>
        <p:spPr>
          <a:xfrm>
            <a:off x="6017173" y="1735202"/>
            <a:ext cx="2530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/>
                </a:solidFill>
              </a:rPr>
              <a:t>Provide evidence to inform measures to address the support needs of AFMs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9BCDBA-3740-16E9-14CF-6877181BFC15}"/>
              </a:ext>
            </a:extLst>
          </p:cNvPr>
          <p:cNvSpPr txBox="1"/>
          <p:nvPr/>
        </p:nvSpPr>
        <p:spPr>
          <a:xfrm>
            <a:off x="2036914" y="1735202"/>
            <a:ext cx="22353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/>
                </a:solidFill>
              </a:rPr>
              <a:t>Describe AFMs seeking treatment in their own right, and the services they received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C4B5-CFE3-16C6-BF1F-6A4C5FC4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00" y="315632"/>
            <a:ext cx="6862645" cy="11099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NDTRS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data on AFMs 2010 to 2020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37F01-92E8-CAF3-D7F5-075F7F1F9319}"/>
              </a:ext>
            </a:extLst>
          </p:cNvPr>
          <p:cNvSpPr txBox="1"/>
          <p:nvPr/>
        </p:nvSpPr>
        <p:spPr>
          <a:xfrm>
            <a:off x="8189078" y="4757651"/>
            <a:ext cx="627061" cy="13776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GB" sz="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5122C-D4C6-19A9-44A5-830739ECD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851" y="2105064"/>
            <a:ext cx="1279468" cy="11447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57F178-33BF-4339-5D43-CA3DE7A8672E}"/>
              </a:ext>
            </a:extLst>
          </p:cNvPr>
          <p:cNvGrpSpPr/>
          <p:nvPr/>
        </p:nvGrpSpPr>
        <p:grpSpPr>
          <a:xfrm>
            <a:off x="4043265" y="1958269"/>
            <a:ext cx="2001930" cy="1421746"/>
            <a:chOff x="4043265" y="1958269"/>
            <a:chExt cx="2001930" cy="14217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79993B-8A1E-F35C-3519-C0256A040C9A}"/>
                </a:ext>
              </a:extLst>
            </p:cNvPr>
            <p:cNvSpPr/>
            <p:nvPr/>
          </p:nvSpPr>
          <p:spPr>
            <a:xfrm>
              <a:off x="4043265" y="1958269"/>
              <a:ext cx="2001930" cy="14217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05E4D2-087F-68B3-22DA-BE1DE44C236F}"/>
                </a:ext>
              </a:extLst>
            </p:cNvPr>
            <p:cNvSpPr txBox="1"/>
            <p:nvPr/>
          </p:nvSpPr>
          <p:spPr>
            <a:xfrm>
              <a:off x="4099910" y="2002971"/>
              <a:ext cx="1863138" cy="124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en-GB" sz="4000" b="1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13,744</a:t>
              </a:r>
            </a:p>
            <a:p>
              <a:pPr>
                <a:lnSpc>
                  <a:spcPts val="2100"/>
                </a:lnSpc>
              </a:pPr>
              <a:r>
                <a:rPr kumimoji="0" lang="en-GB" sz="2000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referrals </a:t>
              </a:r>
              <a:br>
                <a:rPr kumimoji="0" lang="en-GB" sz="2000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2000" i="0" u="none" strike="noStrike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2010-2020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124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5D65-C7A8-295B-46C9-B4F805345E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06616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BBE6-D4A3-455E-7DBE-4A0A48DE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87" y="463363"/>
            <a:ext cx="8229600" cy="663388"/>
          </a:xfrm>
        </p:spPr>
        <p:txBody>
          <a:bodyPr/>
          <a:lstStyle/>
          <a:p>
            <a:r>
              <a:rPr lang="en-GB" dirty="0"/>
              <a:t>Gender of referrals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6F1BB-C284-4A28-388B-C7F116E2C2A4}"/>
              </a:ext>
            </a:extLst>
          </p:cNvPr>
          <p:cNvSpPr txBox="1"/>
          <p:nvPr/>
        </p:nvSpPr>
        <p:spPr>
          <a:xfrm>
            <a:off x="6849014" y="2201058"/>
            <a:ext cx="81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45%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F636B-60DC-2873-3561-B8A4B53467F3}"/>
              </a:ext>
            </a:extLst>
          </p:cNvPr>
          <p:cNvSpPr txBox="1"/>
          <p:nvPr/>
        </p:nvSpPr>
        <p:spPr>
          <a:xfrm>
            <a:off x="898545" y="2201058"/>
            <a:ext cx="707043" cy="52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22.5%</a:t>
            </a:r>
          </a:p>
          <a:p>
            <a:pPr algn="r">
              <a:lnSpc>
                <a:spcPts val="17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Male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25B1C-544E-7800-EA23-6F21DF7A2030}"/>
              </a:ext>
            </a:extLst>
          </p:cNvPr>
          <p:cNvSpPr/>
          <p:nvPr/>
        </p:nvSpPr>
        <p:spPr>
          <a:xfrm>
            <a:off x="1605587" y="2236696"/>
            <a:ext cx="157535" cy="478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17B626-CF83-AEEA-A727-3E527E85E10D}"/>
              </a:ext>
            </a:extLst>
          </p:cNvPr>
          <p:cNvSpPr/>
          <p:nvPr/>
        </p:nvSpPr>
        <p:spPr>
          <a:xfrm>
            <a:off x="7141888" y="2236696"/>
            <a:ext cx="157535" cy="478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9C4166-92C4-8829-0DA2-9E6C7E3922D4}"/>
              </a:ext>
            </a:extLst>
          </p:cNvPr>
          <p:cNvSpPr txBox="1"/>
          <p:nvPr/>
        </p:nvSpPr>
        <p:spPr>
          <a:xfrm>
            <a:off x="7299423" y="2201058"/>
            <a:ext cx="90619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800" b="1" dirty="0">
                <a:solidFill>
                  <a:schemeClr val="accent5"/>
                </a:solidFill>
              </a:rPr>
              <a:t>77.5% Female </a:t>
            </a:r>
            <a:endParaRPr lang="en-US" sz="1800" b="1" dirty="0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05927-372B-C4C9-EBA0-B8DFA290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82" y="1176607"/>
            <a:ext cx="2922290" cy="2931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96CEF-30FC-F30E-F067-79EEC176B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046" y="1506037"/>
            <a:ext cx="1003017" cy="219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D8291-E4E0-8383-DC22-64E824E81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684" y="1506037"/>
            <a:ext cx="675501" cy="21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E1E5-9D5B-F65A-AF68-44F7025C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53" y="323913"/>
            <a:ext cx="3456883" cy="638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Age of referrals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3E68C-C340-B660-ECED-DB3E1996BDCD}"/>
              </a:ext>
            </a:extLst>
          </p:cNvPr>
          <p:cNvSpPr txBox="1"/>
          <p:nvPr/>
        </p:nvSpPr>
        <p:spPr>
          <a:xfrm>
            <a:off x="2139839" y="1665929"/>
            <a:ext cx="1224895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6.5%</a:t>
            </a:r>
          </a:p>
          <a:p>
            <a:pPr marL="0" marR="0" lvl="0" indent="0" algn="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chemeClr val="accent2"/>
                </a:solidFill>
                <a:latin typeface="Calibri" panose="020F0502020204030204"/>
              </a:rPr>
              <a:t>Children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973B8-5CF4-BC81-2583-0C2AAF680A53}"/>
              </a:ext>
            </a:extLst>
          </p:cNvPr>
          <p:cNvSpPr txBox="1"/>
          <p:nvPr/>
        </p:nvSpPr>
        <p:spPr>
          <a:xfrm>
            <a:off x="5615224" y="1665929"/>
            <a:ext cx="100828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93.5%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1B620B-03E3-C94C-FBA2-9F8B9EE9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23" y="962527"/>
            <a:ext cx="1827898" cy="3063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4D3221-F631-A54A-4CCE-396C0221C028}"/>
              </a:ext>
            </a:extLst>
          </p:cNvPr>
          <p:cNvSpPr txBox="1"/>
          <p:nvPr/>
        </p:nvSpPr>
        <p:spPr>
          <a:xfrm>
            <a:off x="1929165" y="2297256"/>
            <a:ext cx="1435569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 of the children were </a:t>
            </a:r>
            <a:b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aged under 15 years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6AD0C-135F-0F6E-5776-0F3B664F41BF}"/>
              </a:ext>
            </a:extLst>
          </p:cNvPr>
          <p:cNvSpPr txBox="1"/>
          <p:nvPr/>
        </p:nvSpPr>
        <p:spPr>
          <a:xfrm>
            <a:off x="5615224" y="2297256"/>
            <a:ext cx="1426446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 of the adults were </a:t>
            </a:r>
            <a:b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aged under 46 years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1130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tyle 1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Divider 1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Divider 2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tyles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utomatic Graphic Animatio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nual Graphic Animation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raphic Static">
  <a:themeElements>
    <a:clrScheme name="HRB">
      <a:dk1>
        <a:srgbClr val="003E90"/>
      </a:dk1>
      <a:lt1>
        <a:srgbClr val="FFFFFF"/>
      </a:lt1>
      <a:dk2>
        <a:srgbClr val="003E90"/>
      </a:dk2>
      <a:lt2>
        <a:srgbClr val="E7E6E6"/>
      </a:lt2>
      <a:accent1>
        <a:srgbClr val="FFF200"/>
      </a:accent1>
      <a:accent2>
        <a:srgbClr val="00AEC0"/>
      </a:accent2>
      <a:accent3>
        <a:srgbClr val="C9E2E2"/>
      </a:accent3>
      <a:accent4>
        <a:srgbClr val="94CDD5"/>
      </a:accent4>
      <a:accent5>
        <a:srgbClr val="61564B"/>
      </a:accent5>
      <a:accent6>
        <a:srgbClr val="A9A49D"/>
      </a:accent6>
      <a:hlink>
        <a:srgbClr val="003E90"/>
      </a:hlink>
      <a:folHlink>
        <a:srgbClr val="003E9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CF0996EA39D048BC632894A350EFF4" ma:contentTypeVersion="5" ma:contentTypeDescription="Create a new document." ma:contentTypeScope="" ma:versionID="7ec49449f3fa3b18293b5e100af9776b">
  <xsd:schema xmlns:xsd="http://www.w3.org/2001/XMLSchema" xmlns:xs="http://www.w3.org/2001/XMLSchema" xmlns:p="http://schemas.microsoft.com/office/2006/metadata/properties" xmlns:ns2="4fd29ad8-ff6c-41b4-a4fd-53f8dcfadb70" targetNamespace="http://schemas.microsoft.com/office/2006/metadata/properties" ma:root="true" ma:fieldsID="2aecc92d21e9c664b5b356cab6cc23c7" ns2:_="">
    <xsd:import namespace="4fd29ad8-ff6c-41b4-a4fd-53f8dcfad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29ad8-ff6c-41b4-a4fd-53f8dcfad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49CAFB-3603-4A4F-A67F-F302E721D6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4C459A-C10C-4BF0-A4C3-BFDFAD719F65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5ed0dca1-d712-464e-8845-271f9f9ebc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4A1C97-8370-492B-AC02-5378E81897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29ad8-ff6c-41b4-a4fd-53f8dcfadb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HRB_MasterTheme_2016</Template>
  <TotalTime>7830</TotalTime>
  <Words>1433</Words>
  <Application>Microsoft Office PowerPoint</Application>
  <PresentationFormat>On-screen Show (16:9)</PresentationFormat>
  <Paragraphs>162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Apple Symbols</vt:lpstr>
      <vt:lpstr>Arial</vt:lpstr>
      <vt:lpstr>Calibri</vt:lpstr>
      <vt:lpstr>Calibri Light</vt:lpstr>
      <vt:lpstr>System Font Regular</vt:lpstr>
      <vt:lpstr>Times New Roman</vt:lpstr>
      <vt:lpstr>Wingdings</vt:lpstr>
      <vt:lpstr>Cover Style 1</vt:lpstr>
      <vt:lpstr>Section Divider 1</vt:lpstr>
      <vt:lpstr>Section Divider 2</vt:lpstr>
      <vt:lpstr>Content Styles</vt:lpstr>
      <vt:lpstr>Custom Design</vt:lpstr>
      <vt:lpstr>Automatic Graphic Animation</vt:lpstr>
      <vt:lpstr>Manual Graphic Animation</vt:lpstr>
      <vt:lpstr>Graphic Static</vt:lpstr>
      <vt:lpstr>Affected family members seeking treatment in their own right:</vt:lpstr>
      <vt:lpstr>Affected Family Members</vt:lpstr>
      <vt:lpstr>How are family members affected?</vt:lpstr>
      <vt:lpstr>Data on AFMs</vt:lpstr>
      <vt:lpstr>Research aims</vt:lpstr>
      <vt:lpstr>NDTRS data on AFMs 2010 to 2020</vt:lpstr>
      <vt:lpstr>Results</vt:lpstr>
      <vt:lpstr>Gender of referrals</vt:lpstr>
      <vt:lpstr>Age of referrals</vt:lpstr>
      <vt:lpstr>Gender and age group</vt:lpstr>
      <vt:lpstr>Who were they living with?</vt:lpstr>
      <vt:lpstr>Employment status</vt:lpstr>
      <vt:lpstr>Education completed</vt:lpstr>
      <vt:lpstr>Who refers family members to services?</vt:lpstr>
      <vt:lpstr>Type of treatment provided</vt:lpstr>
      <vt:lpstr>Treatment duration</vt:lpstr>
      <vt:lpstr>Summary</vt:lpstr>
      <vt:lpstr>Conclusion</vt:lpstr>
      <vt:lpstr>References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Valerie Haslam</dc:creator>
  <cp:lastModifiedBy>Namen, D.M. van (Dorine)</cp:lastModifiedBy>
  <cp:revision>576</cp:revision>
  <dcterms:created xsi:type="dcterms:W3CDTF">2016-03-24T11:34:17Z</dcterms:created>
  <dcterms:modified xsi:type="dcterms:W3CDTF">2023-06-02T15:23:43Z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0x0101003E911B28A2CAEB41A4C858F387914698</vt:lpwstr>
  </property>
</Properties>
</file>