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notesSlides/notesSlide24.xml" ContentType="application/vnd.openxmlformats-officedocument.presentationml.notesSlide+xml"/>
  <Override PartName="/ppt/charts/chart18.xml" ContentType="application/vnd.openxmlformats-officedocument.drawingml.chart+xml"/>
  <Override PartName="/ppt/notesSlides/notesSlide25.xml" ContentType="application/vnd.openxmlformats-officedocument.presentationml.notesSlide+xml"/>
  <Override PartName="/ppt/charts/chart19.xml" ContentType="application/vnd.openxmlformats-officedocument.drawingml.chart+xml"/>
  <Override PartName="/ppt/notesSlides/notesSlide26.xml" ContentType="application/vnd.openxmlformats-officedocument.presentationml.notesSlide+xml"/>
  <Override PartName="/ppt/charts/chart20.xml" ContentType="application/vnd.openxmlformats-officedocument.drawingml.chart+xml"/>
  <Override PartName="/ppt/notesSlides/notesSlide27.xml" ContentType="application/vnd.openxmlformats-officedocument.presentationml.notesSlide+xml"/>
  <Override PartName="/ppt/charts/chart21.xml" ContentType="application/vnd.openxmlformats-officedocument.drawingml.chart+xml"/>
  <Override PartName="/ppt/notesSlides/notesSlide28.xml" ContentType="application/vnd.openxmlformats-officedocument.presentationml.notesSlide+xml"/>
  <Override PartName="/ppt/charts/chart22.xml" ContentType="application/vnd.openxmlformats-officedocument.drawingml.chart+xml"/>
  <Override PartName="/ppt/notesSlides/notesSlide29.xml" ContentType="application/vnd.openxmlformats-officedocument.presentationml.notesSlide+xml"/>
  <Override PartName="/ppt/charts/chart23.xml" ContentType="application/vnd.openxmlformats-officedocument.drawingml.chart+xml"/>
  <Override PartName="/ppt/notesSlides/notesSlide30.xml" ContentType="application/vnd.openxmlformats-officedocument.presentationml.notesSlide+xml"/>
  <Override PartName="/ppt/charts/chart24.xml" ContentType="application/vnd.openxmlformats-officedocument.drawingml.chart+xml"/>
  <Override PartName="/ppt/notesSlides/notesSlide31.xml" ContentType="application/vnd.openxmlformats-officedocument.presentationml.notesSlide+xml"/>
  <Override PartName="/ppt/charts/chart25.xml" ContentType="application/vnd.openxmlformats-officedocument.drawingml.chart+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Lst>
  <p:notesMasterIdLst>
    <p:notesMasterId r:id="rId61"/>
  </p:notesMasterIdLst>
  <p:sldIdLst>
    <p:sldId id="1346" r:id="rId4"/>
    <p:sldId id="1353" r:id="rId5"/>
    <p:sldId id="1344" r:id="rId6"/>
    <p:sldId id="1345" r:id="rId7"/>
    <p:sldId id="1357" r:id="rId8"/>
    <p:sldId id="1360" r:id="rId9"/>
    <p:sldId id="1375" r:id="rId10"/>
    <p:sldId id="1376" r:id="rId11"/>
    <p:sldId id="1359" r:id="rId12"/>
    <p:sldId id="1356" r:id="rId13"/>
    <p:sldId id="1347" r:id="rId14"/>
    <p:sldId id="293" r:id="rId15"/>
    <p:sldId id="1349" r:id="rId16"/>
    <p:sldId id="1365" r:id="rId17"/>
    <p:sldId id="1363" r:id="rId18"/>
    <p:sldId id="1364" r:id="rId19"/>
    <p:sldId id="1348" r:id="rId20"/>
    <p:sldId id="1366" r:id="rId21"/>
    <p:sldId id="1355" r:id="rId22"/>
    <p:sldId id="1373" r:id="rId23"/>
    <p:sldId id="277" r:id="rId24"/>
    <p:sldId id="278" r:id="rId25"/>
    <p:sldId id="279" r:id="rId26"/>
    <p:sldId id="281" r:id="rId27"/>
    <p:sldId id="282" r:id="rId28"/>
    <p:sldId id="284" r:id="rId29"/>
    <p:sldId id="285" r:id="rId30"/>
    <p:sldId id="297" r:id="rId31"/>
    <p:sldId id="352" r:id="rId32"/>
    <p:sldId id="299" r:id="rId33"/>
    <p:sldId id="303" r:id="rId34"/>
    <p:sldId id="304" r:id="rId35"/>
    <p:sldId id="305" r:id="rId36"/>
    <p:sldId id="312" r:id="rId37"/>
    <p:sldId id="354" r:id="rId38"/>
    <p:sldId id="315" r:id="rId39"/>
    <p:sldId id="318" r:id="rId40"/>
    <p:sldId id="356" r:id="rId41"/>
    <p:sldId id="321" r:id="rId42"/>
    <p:sldId id="322" r:id="rId43"/>
    <p:sldId id="324" r:id="rId44"/>
    <p:sldId id="326" r:id="rId45"/>
    <p:sldId id="357" r:id="rId46"/>
    <p:sldId id="358" r:id="rId47"/>
    <p:sldId id="1374" r:id="rId48"/>
    <p:sldId id="328" r:id="rId49"/>
    <p:sldId id="359" r:id="rId50"/>
    <p:sldId id="361" r:id="rId51"/>
    <p:sldId id="330" r:id="rId52"/>
    <p:sldId id="344" r:id="rId53"/>
    <p:sldId id="1379" r:id="rId54"/>
    <p:sldId id="1367" r:id="rId55"/>
    <p:sldId id="1380" r:id="rId56"/>
    <p:sldId id="1381" r:id="rId57"/>
    <p:sldId id="1382" r:id="rId58"/>
    <p:sldId id="1383" r:id="rId59"/>
    <p:sldId id="1384" r:id="rId6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FFCC"/>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40"/>
    <p:restoredTop sz="51259" autoAdjust="0"/>
  </p:normalViewPr>
  <p:slideViewPr>
    <p:cSldViewPr snapToGrid="0" snapToObjects="1">
      <p:cViewPr varScale="1">
        <p:scale>
          <a:sx n="45" d="100"/>
          <a:sy n="45" d="100"/>
        </p:scale>
        <p:origin x="2227" y="29"/>
      </p:cViewPr>
      <p:guideLst>
        <p:guide orient="horz" pos="2160"/>
        <p:guide pos="3840"/>
      </p:guideLst>
    </p:cSldViewPr>
  </p:slideViewPr>
  <p:notesTextViewPr>
    <p:cViewPr>
      <p:scale>
        <a:sx n="1" d="1"/>
        <a:sy n="1" d="1"/>
      </p:scale>
      <p:origin x="0" y="0"/>
    </p:cViewPr>
  </p:notesTextViewPr>
  <p:sorterViewPr>
    <p:cViewPr>
      <p:scale>
        <a:sx n="69" d="100"/>
        <a:sy n="6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LESSIO\Desktop\Desktop\Documents\CURRICULUM\Formazioni\Capitanucci_online_1_dic_22\Figure_Formazione_Ca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it-IT" sz="1400" dirty="0"/>
              <a:t>EDUCATIONAL</a:t>
            </a:r>
            <a:r>
              <a:rPr lang="it-IT" sz="1400" baseline="0" dirty="0"/>
              <a:t> STATUS</a:t>
            </a:r>
            <a:endParaRPr lang="it-IT" sz="1400" dirty="0"/>
          </a:p>
        </c:rich>
      </c:tx>
      <c:overlay val="0"/>
      <c:spPr>
        <a:noFill/>
        <a:ln>
          <a:noFill/>
        </a:ln>
        <a:effectLst/>
      </c:spPr>
    </c:title>
    <c:autoTitleDeleted val="0"/>
    <c:plotArea>
      <c:layout/>
      <c:barChart>
        <c:barDir val="bar"/>
        <c:grouping val="clustered"/>
        <c:varyColors val="0"/>
        <c:ser>
          <c:idx val="0"/>
          <c:order val="0"/>
          <c:spPr>
            <a:solidFill>
              <a:schemeClr val="accent2"/>
            </a:solidFill>
            <a:ln>
              <a:solidFill>
                <a:schemeClr val="tx1"/>
              </a:solidFill>
            </a:ln>
            <a:effectLst/>
          </c:spPr>
          <c:invertIfNegative val="0"/>
          <c:dPt>
            <c:idx val="0"/>
            <c:invertIfNegative val="0"/>
            <c:bubble3D val="0"/>
            <c:spPr>
              <a:solidFill>
                <a:schemeClr val="accent1">
                  <a:lumMod val="75000"/>
                </a:schemeClr>
              </a:solidFill>
              <a:ln>
                <a:solidFill>
                  <a:schemeClr val="tx1"/>
                </a:solidFill>
              </a:ln>
              <a:effectLst/>
            </c:spPr>
            <c:extLst>
              <c:ext xmlns:c16="http://schemas.microsoft.com/office/drawing/2014/chart" uri="{C3380CC4-5D6E-409C-BE32-E72D297353CC}">
                <c16:uniqueId val="{00000001-C822-46B1-8051-E46043ABAF01}"/>
              </c:ext>
            </c:extLst>
          </c:dPt>
          <c:dPt>
            <c:idx val="1"/>
            <c:invertIfNegative val="0"/>
            <c:bubble3D val="0"/>
            <c:spPr>
              <a:solidFill>
                <a:srgbClr val="1ED2EA"/>
              </a:solidFill>
              <a:ln>
                <a:solidFill>
                  <a:schemeClr val="tx1"/>
                </a:solidFill>
              </a:ln>
              <a:effectLst/>
            </c:spPr>
            <c:extLst>
              <c:ext xmlns:c16="http://schemas.microsoft.com/office/drawing/2014/chart" uri="{C3380CC4-5D6E-409C-BE32-E72D297353CC}">
                <c16:uniqueId val="{00000003-C822-46B1-8051-E46043ABAF01}"/>
              </c:ext>
            </c:extLst>
          </c:dPt>
          <c:dPt>
            <c:idx val="2"/>
            <c:invertIfNegative val="0"/>
            <c:bubble3D val="0"/>
            <c:spPr>
              <a:solidFill>
                <a:srgbClr val="7030A0"/>
              </a:solidFill>
              <a:ln>
                <a:solidFill>
                  <a:schemeClr val="tx1"/>
                </a:solidFill>
              </a:ln>
              <a:effectLst/>
            </c:spPr>
            <c:extLst>
              <c:ext xmlns:c16="http://schemas.microsoft.com/office/drawing/2014/chart" uri="{C3380CC4-5D6E-409C-BE32-E72D297353CC}">
                <c16:uniqueId val="{00000005-C822-46B1-8051-E46043ABAF01}"/>
              </c:ext>
            </c:extLst>
          </c:dPt>
          <c:cat>
            <c:strRef>
              <c:f>Foglio1!$A$1:$A$4</c:f>
              <c:strCache>
                <c:ptCount val="4"/>
                <c:pt idx="0">
                  <c:v>Elementary School</c:v>
                </c:pt>
                <c:pt idx="1">
                  <c:v>Middle School Diploma</c:v>
                </c:pt>
                <c:pt idx="2">
                  <c:v>High School Diploma</c:v>
                </c:pt>
                <c:pt idx="3">
                  <c:v>University Degree</c:v>
                </c:pt>
              </c:strCache>
            </c:strRef>
          </c:cat>
          <c:val>
            <c:numRef>
              <c:f>Foglio1!$B$1:$B$4</c:f>
              <c:numCache>
                <c:formatCode>0%</c:formatCode>
                <c:ptCount val="4"/>
                <c:pt idx="0">
                  <c:v>0.06</c:v>
                </c:pt>
                <c:pt idx="1">
                  <c:v>0.3</c:v>
                </c:pt>
                <c:pt idx="2">
                  <c:v>0.47</c:v>
                </c:pt>
                <c:pt idx="3">
                  <c:v>0.17</c:v>
                </c:pt>
              </c:numCache>
            </c:numRef>
          </c:val>
          <c:extLst>
            <c:ext xmlns:c16="http://schemas.microsoft.com/office/drawing/2014/chart" uri="{C3380CC4-5D6E-409C-BE32-E72D297353CC}">
              <c16:uniqueId val="{00000000-AFDC-4EF8-A2FE-872EBC1317BC}"/>
            </c:ext>
          </c:extLst>
        </c:ser>
        <c:dLbls>
          <c:showLegendKey val="0"/>
          <c:showVal val="0"/>
          <c:showCatName val="0"/>
          <c:showSerName val="0"/>
          <c:showPercent val="0"/>
          <c:showBubbleSize val="0"/>
        </c:dLbls>
        <c:gapWidth val="182"/>
        <c:axId val="244762496"/>
        <c:axId val="244764032"/>
      </c:barChart>
      <c:catAx>
        <c:axId val="244762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it-IT"/>
          </a:p>
        </c:txPr>
        <c:crossAx val="244764032"/>
        <c:crosses val="autoZero"/>
        <c:auto val="1"/>
        <c:lblAlgn val="ctr"/>
        <c:lblOffset val="100"/>
        <c:noMultiLvlLbl val="0"/>
      </c:catAx>
      <c:valAx>
        <c:axId val="2447640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it-IT"/>
          </a:p>
        </c:txPr>
        <c:crossAx val="2447624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solidFill>
            <a:schemeClr val="tx1"/>
          </a:solidFill>
          <a:latin typeface="Verdana" pitchFamily="34" charset="0"/>
          <a:ea typeface="Verdana" pitchFamily="34" charset="0"/>
        </a:defRPr>
      </a:pPr>
      <a:endParaRPr lang="it-I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it-IT" sz="1600"/>
              <a:t>Feelings about the closure of gambling opportunities</a:t>
            </a:r>
          </a:p>
        </c:rich>
      </c:tx>
      <c:overlay val="0"/>
    </c:title>
    <c:autoTitleDeleted val="0"/>
    <c:plotArea>
      <c:layout/>
      <c:barChart>
        <c:barDir val="col"/>
        <c:grouping val="clustered"/>
        <c:varyColors val="0"/>
        <c:ser>
          <c:idx val="0"/>
          <c:order val="0"/>
          <c:spPr>
            <a:ln>
              <a:solidFill>
                <a:schemeClr val="tx1"/>
              </a:solidFill>
            </a:ln>
          </c:spPr>
          <c:invertIfNegative val="0"/>
          <c:dPt>
            <c:idx val="0"/>
            <c:invertIfNegative val="0"/>
            <c:bubble3D val="0"/>
            <c:spPr>
              <a:solidFill>
                <a:srgbClr val="57C77A"/>
              </a:solidFill>
              <a:ln>
                <a:solidFill>
                  <a:schemeClr val="tx1"/>
                </a:solidFill>
              </a:ln>
            </c:spPr>
            <c:extLst>
              <c:ext xmlns:c16="http://schemas.microsoft.com/office/drawing/2014/chart" uri="{C3380CC4-5D6E-409C-BE32-E72D297353CC}">
                <c16:uniqueId val="{00000001-5943-488E-A8B2-117FB8206C5C}"/>
              </c:ext>
            </c:extLst>
          </c:dPt>
          <c:dPt>
            <c:idx val="1"/>
            <c:invertIfNegative val="0"/>
            <c:bubble3D val="0"/>
            <c:spPr>
              <a:solidFill>
                <a:srgbClr val="FF0000"/>
              </a:solidFill>
              <a:ln>
                <a:solidFill>
                  <a:schemeClr val="tx1"/>
                </a:solidFill>
              </a:ln>
            </c:spPr>
            <c:extLst>
              <c:ext xmlns:c16="http://schemas.microsoft.com/office/drawing/2014/chart" uri="{C3380CC4-5D6E-409C-BE32-E72D297353CC}">
                <c16:uniqueId val="{00000003-5943-488E-A8B2-117FB8206C5C}"/>
              </c:ext>
            </c:extLst>
          </c:dPt>
          <c:dPt>
            <c:idx val="2"/>
            <c:invertIfNegative val="0"/>
            <c:bubble3D val="0"/>
            <c:spPr>
              <a:solidFill>
                <a:schemeClr val="bg1">
                  <a:lumMod val="50000"/>
                </a:schemeClr>
              </a:solidFill>
              <a:ln>
                <a:solidFill>
                  <a:schemeClr val="tx1"/>
                </a:solidFill>
              </a:ln>
            </c:spPr>
            <c:extLst>
              <c:ext xmlns:c16="http://schemas.microsoft.com/office/drawing/2014/chart" uri="{C3380CC4-5D6E-409C-BE32-E72D297353CC}">
                <c16:uniqueId val="{00000005-5943-488E-A8B2-117FB8206C5C}"/>
              </c:ext>
            </c:extLst>
          </c:dPt>
          <c:cat>
            <c:strRef>
              <c:f>Foglio42!$A$1:$A$3</c:f>
              <c:strCache>
                <c:ptCount val="3"/>
                <c:pt idx="0">
                  <c:v>Relieved</c:v>
                </c:pt>
                <c:pt idx="1">
                  <c:v>Worried</c:v>
                </c:pt>
                <c:pt idx="2">
                  <c:v>Indifferent</c:v>
                </c:pt>
              </c:strCache>
            </c:strRef>
          </c:cat>
          <c:val>
            <c:numRef>
              <c:f>Foglio42!$B$1:$B$3</c:f>
              <c:numCache>
                <c:formatCode>0%</c:formatCode>
                <c:ptCount val="3"/>
                <c:pt idx="0">
                  <c:v>0.6</c:v>
                </c:pt>
                <c:pt idx="1">
                  <c:v>0.13</c:v>
                </c:pt>
                <c:pt idx="2">
                  <c:v>0.27</c:v>
                </c:pt>
              </c:numCache>
            </c:numRef>
          </c:val>
          <c:extLst>
            <c:ext xmlns:c16="http://schemas.microsoft.com/office/drawing/2014/chart" uri="{C3380CC4-5D6E-409C-BE32-E72D297353CC}">
              <c16:uniqueId val="{00000006-5943-488E-A8B2-117FB8206C5C}"/>
            </c:ext>
          </c:extLst>
        </c:ser>
        <c:dLbls>
          <c:showLegendKey val="0"/>
          <c:showVal val="0"/>
          <c:showCatName val="0"/>
          <c:showSerName val="0"/>
          <c:showPercent val="0"/>
          <c:showBubbleSize val="0"/>
        </c:dLbls>
        <c:gapWidth val="150"/>
        <c:axId val="251044224"/>
        <c:axId val="251045760"/>
      </c:barChart>
      <c:catAx>
        <c:axId val="251044224"/>
        <c:scaling>
          <c:orientation val="minMax"/>
        </c:scaling>
        <c:delete val="0"/>
        <c:axPos val="b"/>
        <c:numFmt formatCode="General" sourceLinked="0"/>
        <c:majorTickMark val="none"/>
        <c:minorTickMark val="none"/>
        <c:tickLblPos val="nextTo"/>
        <c:crossAx val="251045760"/>
        <c:crosses val="autoZero"/>
        <c:auto val="1"/>
        <c:lblAlgn val="ctr"/>
        <c:lblOffset val="100"/>
        <c:noMultiLvlLbl val="0"/>
      </c:catAx>
      <c:valAx>
        <c:axId val="251045760"/>
        <c:scaling>
          <c:orientation val="minMax"/>
        </c:scaling>
        <c:delete val="0"/>
        <c:axPos val="l"/>
        <c:majorGridlines/>
        <c:numFmt formatCode="0%" sourceLinked="1"/>
        <c:majorTickMark val="none"/>
        <c:minorTickMark val="none"/>
        <c:tickLblPos val="nextTo"/>
        <c:crossAx val="251044224"/>
        <c:crosses val="autoZero"/>
        <c:crossBetween val="between"/>
      </c:valAx>
    </c:plotArea>
    <c:plotVisOnly val="1"/>
    <c:dispBlanksAs val="gap"/>
    <c:showDLblsOverMax val="0"/>
  </c:chart>
  <c:txPr>
    <a:bodyPr/>
    <a:lstStyle/>
    <a:p>
      <a:pPr>
        <a:defRPr sz="1400">
          <a:latin typeface="Verdana" pitchFamily="34" charset="0"/>
          <a:ea typeface="Verdana" pitchFamily="34" charset="0"/>
        </a:defRPr>
      </a:pPr>
      <a:endParaRPr lang="it-I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it-IT" sz="1400"/>
              <a:t>Perception of gambling behavior by disordered family member </a:t>
            </a:r>
          </a:p>
        </c:rich>
      </c:tx>
      <c:overlay val="0"/>
    </c:title>
    <c:autoTitleDeleted val="0"/>
    <c:plotArea>
      <c:layout/>
      <c:barChart>
        <c:barDir val="col"/>
        <c:grouping val="clustered"/>
        <c:varyColors val="0"/>
        <c:ser>
          <c:idx val="0"/>
          <c:order val="0"/>
          <c:spPr>
            <a:ln>
              <a:solidFill>
                <a:schemeClr val="tx1"/>
              </a:solidFill>
            </a:ln>
          </c:spPr>
          <c:invertIfNegative val="0"/>
          <c:dPt>
            <c:idx val="0"/>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01-07BB-41B4-A564-96B33FF6A1AA}"/>
              </c:ext>
            </c:extLst>
          </c:dPt>
          <c:dPt>
            <c:idx val="1"/>
            <c:invertIfNegative val="0"/>
            <c:bubble3D val="0"/>
            <c:spPr>
              <a:solidFill>
                <a:schemeClr val="accent4"/>
              </a:solidFill>
              <a:ln>
                <a:solidFill>
                  <a:schemeClr val="tx1"/>
                </a:solidFill>
              </a:ln>
            </c:spPr>
            <c:extLst>
              <c:ext xmlns:c16="http://schemas.microsoft.com/office/drawing/2014/chart" uri="{C3380CC4-5D6E-409C-BE32-E72D297353CC}">
                <c16:uniqueId val="{00000003-07BB-41B4-A564-96B33FF6A1AA}"/>
              </c:ext>
            </c:extLst>
          </c:dPt>
          <c:dPt>
            <c:idx val="2"/>
            <c:invertIfNegative val="0"/>
            <c:bubble3D val="0"/>
            <c:spPr>
              <a:solidFill>
                <a:schemeClr val="accent4">
                  <a:lumMod val="75000"/>
                </a:schemeClr>
              </a:solidFill>
              <a:ln>
                <a:solidFill>
                  <a:schemeClr val="tx1"/>
                </a:solidFill>
              </a:ln>
            </c:spPr>
            <c:extLst>
              <c:ext xmlns:c16="http://schemas.microsoft.com/office/drawing/2014/chart" uri="{C3380CC4-5D6E-409C-BE32-E72D297353CC}">
                <c16:uniqueId val="{00000005-07BB-41B4-A564-96B33FF6A1AA}"/>
              </c:ext>
            </c:extLst>
          </c:dPt>
          <c:cat>
            <c:strRef>
              <c:f>Foglio22!$A$1:$A$3</c:f>
              <c:strCache>
                <c:ptCount val="3"/>
                <c:pt idx="0">
                  <c:v>NO</c:v>
                </c:pt>
                <c:pt idx="1">
                  <c:v>YES</c:v>
                </c:pt>
                <c:pt idx="2">
                  <c:v>DON'T KNOW</c:v>
                </c:pt>
              </c:strCache>
            </c:strRef>
          </c:cat>
          <c:val>
            <c:numRef>
              <c:f>Foglio22!$B$1:$B$3</c:f>
              <c:numCache>
                <c:formatCode>0%</c:formatCode>
                <c:ptCount val="3"/>
                <c:pt idx="0">
                  <c:v>0.81</c:v>
                </c:pt>
                <c:pt idx="1">
                  <c:v>0.04</c:v>
                </c:pt>
                <c:pt idx="2">
                  <c:v>0.15</c:v>
                </c:pt>
              </c:numCache>
            </c:numRef>
          </c:val>
          <c:extLst>
            <c:ext xmlns:c16="http://schemas.microsoft.com/office/drawing/2014/chart" uri="{C3380CC4-5D6E-409C-BE32-E72D297353CC}">
              <c16:uniqueId val="{00000006-07BB-41B4-A564-96B33FF6A1AA}"/>
            </c:ext>
          </c:extLst>
        </c:ser>
        <c:dLbls>
          <c:showLegendKey val="0"/>
          <c:showVal val="0"/>
          <c:showCatName val="0"/>
          <c:showSerName val="0"/>
          <c:showPercent val="0"/>
          <c:showBubbleSize val="0"/>
        </c:dLbls>
        <c:gapWidth val="150"/>
        <c:axId val="251097472"/>
        <c:axId val="251099008"/>
      </c:barChart>
      <c:catAx>
        <c:axId val="251097472"/>
        <c:scaling>
          <c:orientation val="minMax"/>
        </c:scaling>
        <c:delete val="0"/>
        <c:axPos val="b"/>
        <c:numFmt formatCode="General" sourceLinked="0"/>
        <c:majorTickMark val="none"/>
        <c:minorTickMark val="none"/>
        <c:tickLblPos val="nextTo"/>
        <c:txPr>
          <a:bodyPr/>
          <a:lstStyle/>
          <a:p>
            <a:pPr>
              <a:defRPr sz="1200"/>
            </a:pPr>
            <a:endParaRPr lang="it-IT"/>
          </a:p>
        </c:txPr>
        <c:crossAx val="251099008"/>
        <c:crosses val="autoZero"/>
        <c:auto val="1"/>
        <c:lblAlgn val="ctr"/>
        <c:lblOffset val="100"/>
        <c:noMultiLvlLbl val="0"/>
      </c:catAx>
      <c:valAx>
        <c:axId val="251099008"/>
        <c:scaling>
          <c:orientation val="minMax"/>
        </c:scaling>
        <c:delete val="0"/>
        <c:axPos val="l"/>
        <c:majorGridlines/>
        <c:numFmt formatCode="0%" sourceLinked="1"/>
        <c:majorTickMark val="none"/>
        <c:minorTickMark val="none"/>
        <c:tickLblPos val="nextTo"/>
        <c:txPr>
          <a:bodyPr/>
          <a:lstStyle/>
          <a:p>
            <a:pPr>
              <a:defRPr sz="1050">
                <a:solidFill>
                  <a:schemeClr val="tx1"/>
                </a:solidFill>
              </a:defRPr>
            </a:pPr>
            <a:endParaRPr lang="it-IT"/>
          </a:p>
        </c:txPr>
        <c:crossAx val="251097472"/>
        <c:crosses val="autoZero"/>
        <c:crossBetween val="between"/>
      </c:valAx>
    </c:plotArea>
    <c:plotVisOnly val="1"/>
    <c:dispBlanksAs val="gap"/>
    <c:showDLblsOverMax val="0"/>
  </c:chart>
  <c:txPr>
    <a:bodyPr/>
    <a:lstStyle/>
    <a:p>
      <a:pPr>
        <a:defRPr>
          <a:latin typeface="Verdana" pitchFamily="34" charset="0"/>
          <a:ea typeface="Verdana" pitchFamily="34" charset="0"/>
        </a:defRPr>
      </a:pPr>
      <a:endParaRPr lang="it-I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Verdana" pitchFamily="34" charset="0"/>
                <a:ea typeface="Verdana" pitchFamily="34" charset="0"/>
              </a:defRPr>
            </a:pPr>
            <a:r>
              <a:rPr lang="it-IT" sz="1400" dirty="0" err="1">
                <a:latin typeface="Verdana" pitchFamily="34" charset="0"/>
                <a:ea typeface="Verdana" pitchFamily="34" charset="0"/>
              </a:rPr>
              <a:t>Perception</a:t>
            </a:r>
            <a:r>
              <a:rPr lang="it-IT" sz="1400" dirty="0">
                <a:latin typeface="Verdana" pitchFamily="34" charset="0"/>
                <a:ea typeface="Verdana" pitchFamily="34" charset="0"/>
              </a:rPr>
              <a:t> of a </a:t>
            </a:r>
            <a:r>
              <a:rPr lang="it-IT" sz="1400" dirty="0" err="1">
                <a:latin typeface="Verdana" pitchFamily="34" charset="0"/>
                <a:ea typeface="Verdana" pitchFamily="34" charset="0"/>
              </a:rPr>
              <a:t>gambling</a:t>
            </a:r>
            <a:r>
              <a:rPr lang="it-IT" sz="1400" dirty="0">
                <a:latin typeface="Verdana" pitchFamily="34" charset="0"/>
                <a:ea typeface="Verdana" pitchFamily="34" charset="0"/>
              </a:rPr>
              <a:t> </a:t>
            </a:r>
            <a:r>
              <a:rPr lang="it-IT" sz="1400" dirty="0" err="1">
                <a:latin typeface="Verdana" pitchFamily="34" charset="0"/>
                <a:ea typeface="Verdana" pitchFamily="34" charset="0"/>
              </a:rPr>
              <a:t>problem</a:t>
            </a:r>
            <a:r>
              <a:rPr lang="it-IT" sz="1400" dirty="0">
                <a:latin typeface="Verdana" pitchFamily="34" charset="0"/>
                <a:ea typeface="Verdana" pitchFamily="34" charset="0"/>
              </a:rPr>
              <a:t> for the </a:t>
            </a:r>
            <a:r>
              <a:rPr lang="it-IT" sz="1400" dirty="0" err="1">
                <a:latin typeface="Verdana" pitchFamily="34" charset="0"/>
                <a:ea typeface="Verdana" pitchFamily="34" charset="0"/>
              </a:rPr>
              <a:t>disordered</a:t>
            </a:r>
            <a:r>
              <a:rPr lang="it-IT" sz="1400" baseline="0" dirty="0">
                <a:latin typeface="Verdana" pitchFamily="34" charset="0"/>
                <a:ea typeface="Verdana" pitchFamily="34" charset="0"/>
              </a:rPr>
              <a:t> family </a:t>
            </a:r>
            <a:r>
              <a:rPr lang="it-IT" sz="1400" baseline="0" dirty="0" err="1">
                <a:latin typeface="Verdana" pitchFamily="34" charset="0"/>
                <a:ea typeface="Verdana" pitchFamily="34" charset="0"/>
              </a:rPr>
              <a:t>member</a:t>
            </a:r>
            <a:r>
              <a:rPr lang="it-IT" sz="1400" baseline="0" dirty="0">
                <a:latin typeface="Verdana" pitchFamily="34" charset="0"/>
                <a:ea typeface="Verdana" pitchFamily="34" charset="0"/>
              </a:rPr>
              <a:t> </a:t>
            </a:r>
            <a:endParaRPr lang="it-IT" sz="1400" dirty="0">
              <a:latin typeface="Verdana" pitchFamily="34" charset="0"/>
              <a:ea typeface="Verdana" pitchFamily="34" charset="0"/>
            </a:endParaRPr>
          </a:p>
        </c:rich>
      </c:tx>
      <c:overlay val="0"/>
    </c:title>
    <c:autoTitleDeleted val="0"/>
    <c:plotArea>
      <c:layout/>
      <c:barChart>
        <c:barDir val="col"/>
        <c:grouping val="clustered"/>
        <c:varyColors val="0"/>
        <c:ser>
          <c:idx val="0"/>
          <c:order val="0"/>
          <c:spPr>
            <a:ln>
              <a:solidFill>
                <a:schemeClr val="tx1"/>
              </a:solidFill>
            </a:ln>
          </c:spPr>
          <c:invertIfNegative val="0"/>
          <c:dPt>
            <c:idx val="0"/>
            <c:invertIfNegative val="0"/>
            <c:bubble3D val="0"/>
            <c:spPr>
              <a:solidFill>
                <a:schemeClr val="accent2">
                  <a:lumMod val="20000"/>
                  <a:lumOff val="80000"/>
                </a:schemeClr>
              </a:solidFill>
              <a:ln>
                <a:solidFill>
                  <a:schemeClr val="tx1"/>
                </a:solidFill>
              </a:ln>
            </c:spPr>
            <c:extLst>
              <c:ext xmlns:c16="http://schemas.microsoft.com/office/drawing/2014/chart" uri="{C3380CC4-5D6E-409C-BE32-E72D297353CC}">
                <c16:uniqueId val="{00000001-BB8F-4050-AAAE-F427F8D9C504}"/>
              </c:ext>
            </c:extLst>
          </c:dPt>
          <c:dPt>
            <c:idx val="1"/>
            <c:invertIfNegative val="0"/>
            <c:bubble3D val="0"/>
            <c:spPr>
              <a:solidFill>
                <a:schemeClr val="accent2">
                  <a:lumMod val="60000"/>
                  <a:lumOff val="40000"/>
                </a:schemeClr>
              </a:solidFill>
              <a:ln>
                <a:solidFill>
                  <a:schemeClr val="tx1"/>
                </a:solidFill>
              </a:ln>
            </c:spPr>
            <c:extLst>
              <c:ext xmlns:c16="http://schemas.microsoft.com/office/drawing/2014/chart" uri="{C3380CC4-5D6E-409C-BE32-E72D297353CC}">
                <c16:uniqueId val="{00000003-BB8F-4050-AAAE-F427F8D9C504}"/>
              </c:ext>
            </c:extLst>
          </c:dPt>
          <c:dPt>
            <c:idx val="2"/>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05-BB8F-4050-AAAE-F427F8D9C504}"/>
              </c:ext>
            </c:extLst>
          </c:dPt>
          <c:cat>
            <c:strRef>
              <c:f>Foglio43!$A$1:$A$3</c:f>
              <c:strCache>
                <c:ptCount val="3"/>
                <c:pt idx="0">
                  <c:v>NO</c:v>
                </c:pt>
                <c:pt idx="1">
                  <c:v>YES</c:v>
                </c:pt>
                <c:pt idx="2">
                  <c:v>DON'T KNOW</c:v>
                </c:pt>
              </c:strCache>
            </c:strRef>
          </c:cat>
          <c:val>
            <c:numRef>
              <c:f>Foglio43!$B$1:$B$3</c:f>
              <c:numCache>
                <c:formatCode>0%</c:formatCode>
                <c:ptCount val="3"/>
                <c:pt idx="0">
                  <c:v>0.79</c:v>
                </c:pt>
                <c:pt idx="1">
                  <c:v>0.1</c:v>
                </c:pt>
                <c:pt idx="2">
                  <c:v>0.11</c:v>
                </c:pt>
              </c:numCache>
            </c:numRef>
          </c:val>
          <c:extLst>
            <c:ext xmlns:c16="http://schemas.microsoft.com/office/drawing/2014/chart" uri="{C3380CC4-5D6E-409C-BE32-E72D297353CC}">
              <c16:uniqueId val="{00000006-BB8F-4050-AAAE-F427F8D9C504}"/>
            </c:ext>
          </c:extLst>
        </c:ser>
        <c:dLbls>
          <c:showLegendKey val="0"/>
          <c:showVal val="0"/>
          <c:showCatName val="0"/>
          <c:showSerName val="0"/>
          <c:showPercent val="0"/>
          <c:showBubbleSize val="0"/>
        </c:dLbls>
        <c:gapWidth val="150"/>
        <c:axId val="251226368"/>
        <c:axId val="251228160"/>
      </c:barChart>
      <c:catAx>
        <c:axId val="251226368"/>
        <c:scaling>
          <c:orientation val="minMax"/>
        </c:scaling>
        <c:delete val="0"/>
        <c:axPos val="b"/>
        <c:numFmt formatCode="General" sourceLinked="0"/>
        <c:majorTickMark val="none"/>
        <c:minorTickMark val="none"/>
        <c:tickLblPos val="nextTo"/>
        <c:txPr>
          <a:bodyPr/>
          <a:lstStyle/>
          <a:p>
            <a:pPr>
              <a:defRPr sz="1200">
                <a:latin typeface="Verdana" pitchFamily="34" charset="0"/>
                <a:ea typeface="Verdana" pitchFamily="34" charset="0"/>
              </a:defRPr>
            </a:pPr>
            <a:endParaRPr lang="it-IT"/>
          </a:p>
        </c:txPr>
        <c:crossAx val="251228160"/>
        <c:crosses val="autoZero"/>
        <c:auto val="1"/>
        <c:lblAlgn val="ctr"/>
        <c:lblOffset val="100"/>
        <c:noMultiLvlLbl val="0"/>
      </c:catAx>
      <c:valAx>
        <c:axId val="251228160"/>
        <c:scaling>
          <c:orientation val="minMax"/>
        </c:scaling>
        <c:delete val="0"/>
        <c:axPos val="l"/>
        <c:majorGridlines/>
        <c:numFmt formatCode="0%" sourceLinked="1"/>
        <c:majorTickMark val="none"/>
        <c:minorTickMark val="none"/>
        <c:tickLblPos val="nextTo"/>
        <c:txPr>
          <a:bodyPr/>
          <a:lstStyle/>
          <a:p>
            <a:pPr>
              <a:defRPr sz="1200">
                <a:latin typeface="Verdana" pitchFamily="34" charset="0"/>
                <a:ea typeface="Verdana" pitchFamily="34" charset="0"/>
              </a:defRPr>
            </a:pPr>
            <a:endParaRPr lang="it-IT"/>
          </a:p>
        </c:txPr>
        <c:crossAx val="251226368"/>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Emotional state towards gambling</a:t>
            </a:r>
          </a:p>
        </c:rich>
      </c:tx>
      <c:overlay val="0"/>
    </c:title>
    <c:autoTitleDeleted val="0"/>
    <c:plotArea>
      <c:layout/>
      <c:barChart>
        <c:barDir val="col"/>
        <c:grouping val="clustered"/>
        <c:varyColors val="0"/>
        <c:ser>
          <c:idx val="0"/>
          <c:order val="0"/>
          <c:spPr>
            <a:ln>
              <a:solidFill>
                <a:schemeClr val="tx1"/>
              </a:solidFill>
            </a:ln>
          </c:spPr>
          <c:invertIfNegative val="0"/>
          <c:dPt>
            <c:idx val="1"/>
            <c:invertIfNegative val="0"/>
            <c:bubble3D val="0"/>
            <c:spPr>
              <a:solidFill>
                <a:schemeClr val="bg1">
                  <a:lumMod val="65000"/>
                </a:schemeClr>
              </a:solidFill>
              <a:ln>
                <a:solidFill>
                  <a:schemeClr val="tx1"/>
                </a:solidFill>
              </a:ln>
            </c:spPr>
            <c:extLst>
              <c:ext xmlns:c16="http://schemas.microsoft.com/office/drawing/2014/chart" uri="{C3380CC4-5D6E-409C-BE32-E72D297353CC}">
                <c16:uniqueId val="{00000001-F0A8-4B52-8863-563531F0D0F2}"/>
              </c:ext>
            </c:extLst>
          </c:dPt>
          <c:dPt>
            <c:idx val="2"/>
            <c:invertIfNegative val="0"/>
            <c:bubble3D val="0"/>
            <c:spPr>
              <a:solidFill>
                <a:srgbClr val="00B0F0"/>
              </a:solidFill>
              <a:ln>
                <a:solidFill>
                  <a:schemeClr val="tx1"/>
                </a:solidFill>
              </a:ln>
            </c:spPr>
            <c:extLst>
              <c:ext xmlns:c16="http://schemas.microsoft.com/office/drawing/2014/chart" uri="{C3380CC4-5D6E-409C-BE32-E72D297353CC}">
                <c16:uniqueId val="{00000003-F0A8-4B52-8863-563531F0D0F2}"/>
              </c:ext>
            </c:extLst>
          </c:dPt>
          <c:dPt>
            <c:idx val="3"/>
            <c:invertIfNegative val="0"/>
            <c:bubble3D val="0"/>
            <c:spPr>
              <a:solidFill>
                <a:schemeClr val="accent6">
                  <a:lumMod val="75000"/>
                </a:schemeClr>
              </a:solidFill>
              <a:ln>
                <a:solidFill>
                  <a:schemeClr val="tx1"/>
                </a:solidFill>
              </a:ln>
            </c:spPr>
            <c:extLst>
              <c:ext xmlns:c16="http://schemas.microsoft.com/office/drawing/2014/chart" uri="{C3380CC4-5D6E-409C-BE32-E72D297353CC}">
                <c16:uniqueId val="{00000005-F0A8-4B52-8863-563531F0D0F2}"/>
              </c:ext>
            </c:extLst>
          </c:dPt>
          <c:cat>
            <c:strRef>
              <c:f>Foglio30!$A$1:$A$4</c:f>
              <c:strCache>
                <c:ptCount val="4"/>
                <c:pt idx="0">
                  <c:v>General negative state</c:v>
                </c:pt>
                <c:pt idx="1">
                  <c:v>Indifference</c:v>
                </c:pt>
                <c:pt idx="2">
                  <c:v>Being worried and afraid about gambling</c:v>
                </c:pt>
                <c:pt idx="3">
                  <c:v>Feeling compassion for problem gamblers</c:v>
                </c:pt>
              </c:strCache>
            </c:strRef>
          </c:cat>
          <c:val>
            <c:numRef>
              <c:f>Foglio30!$B$1:$B$4</c:f>
              <c:numCache>
                <c:formatCode>0%</c:formatCode>
                <c:ptCount val="4"/>
                <c:pt idx="0">
                  <c:v>0.68</c:v>
                </c:pt>
                <c:pt idx="1">
                  <c:v>0.15</c:v>
                </c:pt>
                <c:pt idx="2">
                  <c:v>0.13</c:v>
                </c:pt>
                <c:pt idx="3">
                  <c:v>0.04</c:v>
                </c:pt>
              </c:numCache>
            </c:numRef>
          </c:val>
          <c:extLst>
            <c:ext xmlns:c16="http://schemas.microsoft.com/office/drawing/2014/chart" uri="{C3380CC4-5D6E-409C-BE32-E72D297353CC}">
              <c16:uniqueId val="{00000006-F0A8-4B52-8863-563531F0D0F2}"/>
            </c:ext>
          </c:extLst>
        </c:ser>
        <c:dLbls>
          <c:showLegendKey val="0"/>
          <c:showVal val="0"/>
          <c:showCatName val="0"/>
          <c:showSerName val="0"/>
          <c:showPercent val="0"/>
          <c:showBubbleSize val="0"/>
        </c:dLbls>
        <c:gapWidth val="150"/>
        <c:axId val="251609472"/>
        <c:axId val="251611008"/>
      </c:barChart>
      <c:catAx>
        <c:axId val="251609472"/>
        <c:scaling>
          <c:orientation val="minMax"/>
        </c:scaling>
        <c:delete val="0"/>
        <c:axPos val="b"/>
        <c:numFmt formatCode="General" sourceLinked="0"/>
        <c:majorTickMark val="none"/>
        <c:minorTickMark val="none"/>
        <c:tickLblPos val="nextTo"/>
        <c:txPr>
          <a:bodyPr/>
          <a:lstStyle/>
          <a:p>
            <a:pPr>
              <a:defRPr sz="1200"/>
            </a:pPr>
            <a:endParaRPr lang="it-IT"/>
          </a:p>
        </c:txPr>
        <c:crossAx val="251611008"/>
        <c:crosses val="autoZero"/>
        <c:auto val="1"/>
        <c:lblAlgn val="ctr"/>
        <c:lblOffset val="100"/>
        <c:noMultiLvlLbl val="0"/>
      </c:catAx>
      <c:valAx>
        <c:axId val="251611008"/>
        <c:scaling>
          <c:orientation val="minMax"/>
        </c:scaling>
        <c:delete val="0"/>
        <c:axPos val="l"/>
        <c:majorGridlines/>
        <c:numFmt formatCode="0%" sourceLinked="1"/>
        <c:majorTickMark val="none"/>
        <c:minorTickMark val="none"/>
        <c:tickLblPos val="nextTo"/>
        <c:crossAx val="251609472"/>
        <c:crosses val="autoZero"/>
        <c:crossBetween val="between"/>
      </c:valAx>
    </c:plotArea>
    <c:plotVisOnly val="1"/>
    <c:dispBlanksAs val="gap"/>
    <c:showDLblsOverMax val="0"/>
  </c:chart>
  <c:txPr>
    <a:bodyPr/>
    <a:lstStyle/>
    <a:p>
      <a:pPr>
        <a:defRPr>
          <a:latin typeface="Verdana" pitchFamily="34" charset="0"/>
          <a:ea typeface="Verdana" pitchFamily="34" charset="0"/>
        </a:defRPr>
      </a:pPr>
      <a:endParaRPr lang="it-I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it-IT" sz="1600"/>
              <a:t>Predictions of what will happen once the COVID-19 restrictions are left</a:t>
            </a:r>
          </a:p>
        </c:rich>
      </c:tx>
      <c:overlay val="0"/>
    </c:title>
    <c:autoTitleDeleted val="0"/>
    <c:plotArea>
      <c:layout/>
      <c:barChart>
        <c:barDir val="bar"/>
        <c:grouping val="clustered"/>
        <c:varyColors val="0"/>
        <c:ser>
          <c:idx val="0"/>
          <c:order val="0"/>
          <c:spPr>
            <a:ln>
              <a:solidFill>
                <a:schemeClr val="tx1"/>
              </a:solidFill>
            </a:ln>
          </c:spPr>
          <c:invertIfNegative val="0"/>
          <c:cat>
            <c:strRef>
              <c:f>Foglio47!$A$1:$A$3</c:f>
              <c:strCache>
                <c:ptCount val="3"/>
                <c:pt idx="0">
                  <c:v>Concerned that gamblers will relapse into gambling behaviours </c:v>
                </c:pt>
                <c:pt idx="1">
                  <c:v>Worried about a worsening of the COVID-19 pandemic</c:v>
                </c:pt>
                <c:pt idx="2">
                  <c:v>Thinking that the situation will not change</c:v>
                </c:pt>
              </c:strCache>
            </c:strRef>
          </c:cat>
          <c:val>
            <c:numRef>
              <c:f>Foglio47!$B$1:$B$3</c:f>
              <c:numCache>
                <c:formatCode>0%</c:formatCode>
                <c:ptCount val="3"/>
                <c:pt idx="0">
                  <c:v>0.77</c:v>
                </c:pt>
                <c:pt idx="1">
                  <c:v>0.1</c:v>
                </c:pt>
                <c:pt idx="2">
                  <c:v>0.13</c:v>
                </c:pt>
              </c:numCache>
            </c:numRef>
          </c:val>
          <c:extLst>
            <c:ext xmlns:c16="http://schemas.microsoft.com/office/drawing/2014/chart" uri="{C3380CC4-5D6E-409C-BE32-E72D297353CC}">
              <c16:uniqueId val="{00000000-6BE8-465A-92F2-62CCE1442C41}"/>
            </c:ext>
          </c:extLst>
        </c:ser>
        <c:dLbls>
          <c:showLegendKey val="0"/>
          <c:showVal val="0"/>
          <c:showCatName val="0"/>
          <c:showSerName val="0"/>
          <c:showPercent val="0"/>
          <c:showBubbleSize val="0"/>
        </c:dLbls>
        <c:gapWidth val="150"/>
        <c:axId val="251650432"/>
        <c:axId val="251651968"/>
      </c:barChart>
      <c:catAx>
        <c:axId val="251650432"/>
        <c:scaling>
          <c:orientation val="minMax"/>
        </c:scaling>
        <c:delete val="0"/>
        <c:axPos val="l"/>
        <c:numFmt formatCode="General" sourceLinked="0"/>
        <c:majorTickMark val="none"/>
        <c:minorTickMark val="none"/>
        <c:tickLblPos val="nextTo"/>
        <c:txPr>
          <a:bodyPr/>
          <a:lstStyle/>
          <a:p>
            <a:pPr>
              <a:defRPr sz="1200"/>
            </a:pPr>
            <a:endParaRPr lang="it-IT"/>
          </a:p>
        </c:txPr>
        <c:crossAx val="251651968"/>
        <c:crosses val="autoZero"/>
        <c:auto val="1"/>
        <c:lblAlgn val="ctr"/>
        <c:lblOffset val="100"/>
        <c:noMultiLvlLbl val="0"/>
      </c:catAx>
      <c:valAx>
        <c:axId val="251651968"/>
        <c:scaling>
          <c:orientation val="minMax"/>
        </c:scaling>
        <c:delete val="0"/>
        <c:axPos val="b"/>
        <c:majorGridlines/>
        <c:numFmt formatCode="0%" sourceLinked="1"/>
        <c:majorTickMark val="none"/>
        <c:minorTickMark val="none"/>
        <c:tickLblPos val="nextTo"/>
        <c:crossAx val="251650432"/>
        <c:crosses val="autoZero"/>
        <c:crossBetween val="between"/>
      </c:valAx>
    </c:plotArea>
    <c:plotVisOnly val="1"/>
    <c:dispBlanksAs val="gap"/>
    <c:showDLblsOverMax val="0"/>
  </c:chart>
  <c:txPr>
    <a:bodyPr/>
    <a:lstStyle/>
    <a:p>
      <a:pPr>
        <a:defRPr>
          <a:latin typeface="Verdana" pitchFamily="34" charset="0"/>
          <a:ea typeface="Verdana" pitchFamily="34" charset="0"/>
        </a:defRPr>
      </a:pPr>
      <a:endParaRPr lang="it-IT"/>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a:pPr>
            <a:r>
              <a:rPr lang="it-IT" sz="1600"/>
              <a:t>Self-reported gambling behavior in the last month</a:t>
            </a:r>
          </a:p>
        </c:rich>
      </c:tx>
      <c:overlay val="0"/>
      <c:spPr>
        <a:noFill/>
        <a:ln>
          <a:noFill/>
        </a:ln>
        <a:effectLst/>
      </c:spPr>
    </c:title>
    <c:autoTitleDeleted val="0"/>
    <c:plotArea>
      <c:layout>
        <c:manualLayout>
          <c:layoutTarget val="inner"/>
          <c:xMode val="edge"/>
          <c:yMode val="edge"/>
          <c:x val="0.21754746281714787"/>
          <c:y val="0.29674759405074363"/>
          <c:w val="0.42879418197725289"/>
          <c:h val="0.70325240594925631"/>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F84-44A5-8D88-071CBA84839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F84-44A5-8D88-071CBA848399}"/>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Foglio21!$A$1:$A$2</c:f>
              <c:strCache>
                <c:ptCount val="2"/>
                <c:pt idx="0">
                  <c:v>NO</c:v>
                </c:pt>
                <c:pt idx="1">
                  <c:v>YES</c:v>
                </c:pt>
              </c:strCache>
            </c:strRef>
          </c:cat>
          <c:val>
            <c:numRef>
              <c:f>Foglio21!$B$1:$B$2</c:f>
              <c:numCache>
                <c:formatCode>0%</c:formatCode>
                <c:ptCount val="2"/>
                <c:pt idx="0">
                  <c:v>0.93</c:v>
                </c:pt>
                <c:pt idx="1">
                  <c:v>7.0000000000000007E-2</c:v>
                </c:pt>
              </c:numCache>
            </c:numRef>
          </c:val>
          <c:extLst>
            <c:ext xmlns:c16="http://schemas.microsoft.com/office/drawing/2014/chart" uri="{C3380CC4-5D6E-409C-BE32-E72D297353CC}">
              <c16:uniqueId val="{00000000-8B0E-4954-B9AF-0AD8A1ED68DA}"/>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68413342082239725"/>
          <c:y val="0.5072262321376495"/>
          <c:w val="0.22617738407699037"/>
          <c:h val="9.4625619714202386E-2"/>
        </c:manualLayout>
      </c:layout>
      <c:overlay val="0"/>
      <c:spPr>
        <a:noFill/>
        <a:ln>
          <a:noFill/>
        </a:ln>
        <a:effectLst/>
      </c:spPr>
      <c:txPr>
        <a:bodyPr rot="0" vert="horz"/>
        <a:lstStyle/>
        <a:p>
          <a:pPr>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Verdana" pitchFamily="34" charset="0"/>
          <a:ea typeface="Verdana" pitchFamily="34" charset="0"/>
        </a:defRPr>
      </a:pPr>
      <a:endParaRPr lang="it-IT"/>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it-IT" sz="1600" dirty="0" err="1"/>
              <a:t>Emotional</a:t>
            </a:r>
            <a:r>
              <a:rPr lang="it-IT" sz="1600" dirty="0"/>
              <a:t> state </a:t>
            </a:r>
            <a:r>
              <a:rPr lang="it-IT" sz="1600" dirty="0" err="1"/>
              <a:t>towards</a:t>
            </a:r>
            <a:r>
              <a:rPr lang="it-IT" sz="1600" dirty="0"/>
              <a:t> </a:t>
            </a:r>
            <a:r>
              <a:rPr lang="it-IT" sz="1600" dirty="0" err="1"/>
              <a:t>gambling</a:t>
            </a:r>
            <a:endParaRPr lang="it-IT" sz="1600" dirty="0"/>
          </a:p>
        </c:rich>
      </c:tx>
      <c:overlay val="0"/>
    </c:title>
    <c:autoTitleDeleted val="0"/>
    <c:plotArea>
      <c:layout/>
      <c:barChart>
        <c:barDir val="col"/>
        <c:grouping val="clustered"/>
        <c:varyColors val="0"/>
        <c:ser>
          <c:idx val="0"/>
          <c:order val="0"/>
          <c:spPr>
            <a:ln>
              <a:solidFill>
                <a:schemeClr val="tx1"/>
              </a:solidFill>
            </a:ln>
          </c:spPr>
          <c:invertIfNegative val="0"/>
          <c:dPt>
            <c:idx val="0"/>
            <c:invertIfNegative val="0"/>
            <c:bubble3D val="0"/>
            <c:spPr>
              <a:solidFill>
                <a:srgbClr val="CB0F1C"/>
              </a:solidFill>
              <a:ln>
                <a:solidFill>
                  <a:schemeClr val="tx1"/>
                </a:solidFill>
              </a:ln>
            </c:spPr>
            <c:extLst>
              <c:ext xmlns:c16="http://schemas.microsoft.com/office/drawing/2014/chart" uri="{C3380CC4-5D6E-409C-BE32-E72D297353CC}">
                <c16:uniqueId val="{00000001-805D-45FE-B055-A2FC233097A7}"/>
              </c:ext>
            </c:extLst>
          </c:dPt>
          <c:dPt>
            <c:idx val="1"/>
            <c:invertIfNegative val="0"/>
            <c:bubble3D val="0"/>
            <c:spPr>
              <a:solidFill>
                <a:schemeClr val="bg1">
                  <a:lumMod val="65000"/>
                </a:schemeClr>
              </a:solidFill>
              <a:ln>
                <a:solidFill>
                  <a:schemeClr val="tx1"/>
                </a:solidFill>
              </a:ln>
            </c:spPr>
            <c:extLst>
              <c:ext xmlns:c16="http://schemas.microsoft.com/office/drawing/2014/chart" uri="{C3380CC4-5D6E-409C-BE32-E72D297353CC}">
                <c16:uniqueId val="{00000003-805D-45FE-B055-A2FC233097A7}"/>
              </c:ext>
            </c:extLst>
          </c:dPt>
          <c:dPt>
            <c:idx val="2"/>
            <c:invertIfNegative val="0"/>
            <c:bubble3D val="0"/>
            <c:spPr>
              <a:solidFill>
                <a:srgbClr val="FF0000"/>
              </a:solidFill>
              <a:ln>
                <a:solidFill>
                  <a:schemeClr val="tx1"/>
                </a:solidFill>
              </a:ln>
            </c:spPr>
            <c:extLst>
              <c:ext xmlns:c16="http://schemas.microsoft.com/office/drawing/2014/chart" uri="{C3380CC4-5D6E-409C-BE32-E72D297353CC}">
                <c16:uniqueId val="{00000005-805D-45FE-B055-A2FC233097A7}"/>
              </c:ext>
            </c:extLst>
          </c:dPt>
          <c:dPt>
            <c:idx val="3"/>
            <c:invertIfNegative val="0"/>
            <c:bubble3D val="0"/>
            <c:spPr>
              <a:solidFill>
                <a:schemeClr val="accent2">
                  <a:lumMod val="75000"/>
                </a:schemeClr>
              </a:solidFill>
              <a:ln>
                <a:solidFill>
                  <a:schemeClr val="tx1"/>
                </a:solidFill>
              </a:ln>
            </c:spPr>
            <c:extLst>
              <c:ext xmlns:c16="http://schemas.microsoft.com/office/drawing/2014/chart" uri="{C3380CC4-5D6E-409C-BE32-E72D297353CC}">
                <c16:uniqueId val="{00000007-805D-45FE-B055-A2FC233097A7}"/>
              </c:ext>
            </c:extLst>
          </c:dPt>
          <c:cat>
            <c:strRef>
              <c:f>Foglio49!$A$1:$A$4</c:f>
              <c:strCache>
                <c:ptCount val="4"/>
                <c:pt idx="0">
                  <c:v>Negative state</c:v>
                </c:pt>
                <c:pt idx="1">
                  <c:v>Indifference</c:v>
                </c:pt>
                <c:pt idx="2">
                  <c:v>Feeling guilty for gambling in the past</c:v>
                </c:pt>
                <c:pt idx="3">
                  <c:v>Being worried about a possible relapse</c:v>
                </c:pt>
              </c:strCache>
            </c:strRef>
          </c:cat>
          <c:val>
            <c:numRef>
              <c:f>Foglio49!$B$1:$B$4</c:f>
              <c:numCache>
                <c:formatCode>0%</c:formatCode>
                <c:ptCount val="4"/>
                <c:pt idx="0">
                  <c:v>0.38</c:v>
                </c:pt>
                <c:pt idx="1">
                  <c:v>0.48</c:v>
                </c:pt>
                <c:pt idx="2">
                  <c:v>0.09</c:v>
                </c:pt>
                <c:pt idx="3">
                  <c:v>0.05</c:v>
                </c:pt>
              </c:numCache>
            </c:numRef>
          </c:val>
          <c:extLst>
            <c:ext xmlns:c16="http://schemas.microsoft.com/office/drawing/2014/chart" uri="{C3380CC4-5D6E-409C-BE32-E72D297353CC}">
              <c16:uniqueId val="{00000008-805D-45FE-B055-A2FC233097A7}"/>
            </c:ext>
          </c:extLst>
        </c:ser>
        <c:dLbls>
          <c:showLegendKey val="0"/>
          <c:showVal val="0"/>
          <c:showCatName val="0"/>
          <c:showSerName val="0"/>
          <c:showPercent val="0"/>
          <c:showBubbleSize val="0"/>
        </c:dLbls>
        <c:gapWidth val="150"/>
        <c:axId val="251538816"/>
        <c:axId val="251544704"/>
      </c:barChart>
      <c:catAx>
        <c:axId val="251538816"/>
        <c:scaling>
          <c:orientation val="minMax"/>
        </c:scaling>
        <c:delete val="0"/>
        <c:axPos val="b"/>
        <c:numFmt formatCode="General" sourceLinked="0"/>
        <c:majorTickMark val="none"/>
        <c:minorTickMark val="none"/>
        <c:tickLblPos val="nextTo"/>
        <c:txPr>
          <a:bodyPr/>
          <a:lstStyle/>
          <a:p>
            <a:pPr>
              <a:defRPr sz="1100"/>
            </a:pPr>
            <a:endParaRPr lang="it-IT"/>
          </a:p>
        </c:txPr>
        <c:crossAx val="251544704"/>
        <c:crosses val="autoZero"/>
        <c:auto val="1"/>
        <c:lblAlgn val="ctr"/>
        <c:lblOffset val="100"/>
        <c:noMultiLvlLbl val="0"/>
      </c:catAx>
      <c:valAx>
        <c:axId val="251544704"/>
        <c:scaling>
          <c:orientation val="minMax"/>
        </c:scaling>
        <c:delete val="0"/>
        <c:axPos val="l"/>
        <c:majorGridlines/>
        <c:numFmt formatCode="0%" sourceLinked="1"/>
        <c:majorTickMark val="none"/>
        <c:minorTickMark val="none"/>
        <c:tickLblPos val="nextTo"/>
        <c:crossAx val="251538816"/>
        <c:crosses val="autoZero"/>
        <c:crossBetween val="between"/>
      </c:valAx>
    </c:plotArea>
    <c:plotVisOnly val="1"/>
    <c:dispBlanksAs val="gap"/>
    <c:showDLblsOverMax val="0"/>
  </c:chart>
  <c:txPr>
    <a:bodyPr/>
    <a:lstStyle/>
    <a:p>
      <a:pPr>
        <a:defRPr>
          <a:latin typeface="Verdana" pitchFamily="34" charset="0"/>
          <a:ea typeface="Verdana" pitchFamily="34" charset="0"/>
        </a:defRPr>
      </a:pPr>
      <a:endParaRPr lang="it-I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it-IT" sz="1600"/>
              <a:t>Perception of family relationships during the lockdown</a:t>
            </a:r>
          </a:p>
        </c:rich>
      </c:tx>
      <c:overlay val="0"/>
    </c:title>
    <c:autoTitleDeleted val="0"/>
    <c:plotArea>
      <c:layout/>
      <c:barChart>
        <c:barDir val="col"/>
        <c:grouping val="clustered"/>
        <c:varyColors val="0"/>
        <c:ser>
          <c:idx val="0"/>
          <c:order val="0"/>
          <c:spPr>
            <a:ln>
              <a:solidFill>
                <a:schemeClr val="tx1"/>
              </a:solidFill>
            </a:ln>
          </c:spPr>
          <c:invertIfNegative val="0"/>
          <c:dPt>
            <c:idx val="0"/>
            <c:invertIfNegative val="0"/>
            <c:bubble3D val="0"/>
            <c:spPr>
              <a:solidFill>
                <a:srgbClr val="1ED2EA"/>
              </a:solidFill>
              <a:ln>
                <a:solidFill>
                  <a:schemeClr val="tx1"/>
                </a:solidFill>
              </a:ln>
            </c:spPr>
            <c:extLst>
              <c:ext xmlns:c16="http://schemas.microsoft.com/office/drawing/2014/chart" uri="{C3380CC4-5D6E-409C-BE32-E72D297353CC}">
                <c16:uniqueId val="{00000001-450E-4373-AFA6-96A5089A0EBE}"/>
              </c:ext>
            </c:extLst>
          </c:dPt>
          <c:dPt>
            <c:idx val="1"/>
            <c:invertIfNegative val="0"/>
            <c:bubble3D val="0"/>
            <c:spPr>
              <a:solidFill>
                <a:srgbClr val="A4ECF6"/>
              </a:solidFill>
              <a:ln>
                <a:solidFill>
                  <a:schemeClr val="tx1"/>
                </a:solidFill>
              </a:ln>
            </c:spPr>
            <c:extLst>
              <c:ext xmlns:c16="http://schemas.microsoft.com/office/drawing/2014/chart" uri="{C3380CC4-5D6E-409C-BE32-E72D297353CC}">
                <c16:uniqueId val="{00000003-450E-4373-AFA6-96A5089A0EBE}"/>
              </c:ext>
            </c:extLst>
          </c:dPt>
          <c:cat>
            <c:strRef>
              <c:f>Foglio50!$A$1:$A$2</c:f>
              <c:strCache>
                <c:ptCount val="2"/>
                <c:pt idx="0">
                  <c:v>AFMs</c:v>
                </c:pt>
                <c:pt idx="1">
                  <c:v>Gamblers</c:v>
                </c:pt>
              </c:strCache>
            </c:strRef>
          </c:cat>
          <c:val>
            <c:numRef>
              <c:f>Foglio50!$B$1:$B$2</c:f>
              <c:numCache>
                <c:formatCode>General</c:formatCode>
                <c:ptCount val="2"/>
                <c:pt idx="0">
                  <c:v>7.89</c:v>
                </c:pt>
                <c:pt idx="1">
                  <c:v>7.92</c:v>
                </c:pt>
              </c:numCache>
            </c:numRef>
          </c:val>
          <c:extLst>
            <c:ext xmlns:c16="http://schemas.microsoft.com/office/drawing/2014/chart" uri="{C3380CC4-5D6E-409C-BE32-E72D297353CC}">
              <c16:uniqueId val="{00000004-450E-4373-AFA6-96A5089A0EBE}"/>
            </c:ext>
          </c:extLst>
        </c:ser>
        <c:dLbls>
          <c:showLegendKey val="0"/>
          <c:showVal val="0"/>
          <c:showCatName val="0"/>
          <c:showSerName val="0"/>
          <c:showPercent val="0"/>
          <c:showBubbleSize val="0"/>
        </c:dLbls>
        <c:gapWidth val="150"/>
        <c:axId val="251409920"/>
        <c:axId val="251411456"/>
      </c:barChart>
      <c:catAx>
        <c:axId val="251409920"/>
        <c:scaling>
          <c:orientation val="minMax"/>
        </c:scaling>
        <c:delete val="0"/>
        <c:axPos val="b"/>
        <c:numFmt formatCode="General" sourceLinked="0"/>
        <c:majorTickMark val="none"/>
        <c:minorTickMark val="none"/>
        <c:tickLblPos val="nextTo"/>
        <c:txPr>
          <a:bodyPr/>
          <a:lstStyle/>
          <a:p>
            <a:pPr>
              <a:defRPr sz="1600"/>
            </a:pPr>
            <a:endParaRPr lang="it-IT"/>
          </a:p>
        </c:txPr>
        <c:crossAx val="251411456"/>
        <c:crosses val="autoZero"/>
        <c:auto val="1"/>
        <c:lblAlgn val="ctr"/>
        <c:lblOffset val="100"/>
        <c:noMultiLvlLbl val="0"/>
      </c:catAx>
      <c:valAx>
        <c:axId val="251411456"/>
        <c:scaling>
          <c:orientation val="minMax"/>
        </c:scaling>
        <c:delete val="0"/>
        <c:axPos val="l"/>
        <c:majorGridlines/>
        <c:numFmt formatCode="General" sourceLinked="1"/>
        <c:majorTickMark val="none"/>
        <c:minorTickMark val="none"/>
        <c:tickLblPos val="nextTo"/>
        <c:crossAx val="251409920"/>
        <c:crosses val="autoZero"/>
        <c:crossBetween val="between"/>
        <c:majorUnit val="0.5"/>
      </c:valAx>
    </c:plotArea>
    <c:plotVisOnly val="1"/>
    <c:dispBlanksAs val="gap"/>
    <c:showDLblsOverMax val="0"/>
  </c:chart>
  <c:txPr>
    <a:bodyPr/>
    <a:lstStyle/>
    <a:p>
      <a:pPr>
        <a:defRPr>
          <a:latin typeface="Verdana" pitchFamily="34" charset="0"/>
          <a:ea typeface="Verdana" pitchFamily="34" charset="0"/>
        </a:defRPr>
      </a:pPr>
      <a:endParaRPr lang="it-I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it-IT" sz="1600" dirty="0" err="1"/>
              <a:t>Perceived</a:t>
            </a:r>
            <a:r>
              <a:rPr lang="it-IT" sz="1600" dirty="0"/>
              <a:t> </a:t>
            </a:r>
            <a:r>
              <a:rPr lang="it-IT" sz="1600" dirty="0" err="1"/>
              <a:t>change</a:t>
            </a:r>
            <a:r>
              <a:rPr lang="it-IT" sz="1600" dirty="0"/>
              <a:t> of the family </a:t>
            </a:r>
            <a:r>
              <a:rPr lang="it-IT" sz="1600" dirty="0" err="1"/>
              <a:t>relationships</a:t>
            </a:r>
            <a:r>
              <a:rPr lang="it-IT" sz="1600" dirty="0"/>
              <a:t> with </a:t>
            </a:r>
            <a:r>
              <a:rPr lang="it-IT" sz="1600" dirty="0" err="1"/>
              <a:t>respect</a:t>
            </a:r>
            <a:r>
              <a:rPr lang="it-IT" sz="1600" dirty="0"/>
              <a:t> to </a:t>
            </a:r>
            <a:r>
              <a:rPr lang="it-IT" sz="1600" dirty="0" err="1"/>
              <a:t>before</a:t>
            </a:r>
            <a:r>
              <a:rPr lang="it-IT" sz="1600" dirty="0"/>
              <a:t> the </a:t>
            </a:r>
            <a:r>
              <a:rPr lang="it-IT" sz="1600" dirty="0" err="1"/>
              <a:t>lockdown</a:t>
            </a:r>
            <a:endParaRPr lang="it-IT" sz="1600" dirty="0"/>
          </a:p>
        </c:rich>
      </c:tx>
      <c:overlay val="0"/>
    </c:title>
    <c:autoTitleDeleted val="0"/>
    <c:plotArea>
      <c:layout/>
      <c:barChart>
        <c:barDir val="col"/>
        <c:grouping val="clustered"/>
        <c:varyColors val="0"/>
        <c:ser>
          <c:idx val="0"/>
          <c:order val="0"/>
          <c:tx>
            <c:strRef>
              <c:f>Foglio51!$B$1</c:f>
              <c:strCache>
                <c:ptCount val="1"/>
                <c:pt idx="0">
                  <c:v>AFMs</c:v>
                </c:pt>
              </c:strCache>
            </c:strRef>
          </c:tx>
          <c:spPr>
            <a:solidFill>
              <a:srgbClr val="1ED2EA"/>
            </a:solidFill>
            <a:ln>
              <a:solidFill>
                <a:schemeClr val="tx1"/>
              </a:solidFill>
            </a:ln>
          </c:spPr>
          <c:invertIfNegative val="0"/>
          <c:cat>
            <c:strRef>
              <c:f>Foglio51!$A$2:$A$4</c:f>
              <c:strCache>
                <c:ptCount val="3"/>
                <c:pt idx="0">
                  <c:v>Improved</c:v>
                </c:pt>
                <c:pt idx="1">
                  <c:v>Worsened</c:v>
                </c:pt>
                <c:pt idx="2">
                  <c:v>Stable</c:v>
                </c:pt>
              </c:strCache>
            </c:strRef>
          </c:cat>
          <c:val>
            <c:numRef>
              <c:f>Foglio51!$B$2:$B$4</c:f>
              <c:numCache>
                <c:formatCode>0%</c:formatCode>
                <c:ptCount val="3"/>
                <c:pt idx="0">
                  <c:v>0.41</c:v>
                </c:pt>
                <c:pt idx="1">
                  <c:v>0.14000000000000001</c:v>
                </c:pt>
                <c:pt idx="2">
                  <c:v>0.45</c:v>
                </c:pt>
              </c:numCache>
            </c:numRef>
          </c:val>
          <c:extLst>
            <c:ext xmlns:c16="http://schemas.microsoft.com/office/drawing/2014/chart" uri="{C3380CC4-5D6E-409C-BE32-E72D297353CC}">
              <c16:uniqueId val="{00000000-9DEB-483F-89F7-20B6824E61CC}"/>
            </c:ext>
          </c:extLst>
        </c:ser>
        <c:ser>
          <c:idx val="1"/>
          <c:order val="1"/>
          <c:tx>
            <c:strRef>
              <c:f>Foglio51!$C$1</c:f>
              <c:strCache>
                <c:ptCount val="1"/>
                <c:pt idx="0">
                  <c:v>Gamblers</c:v>
                </c:pt>
              </c:strCache>
            </c:strRef>
          </c:tx>
          <c:spPr>
            <a:solidFill>
              <a:srgbClr val="A4ECF6"/>
            </a:solidFill>
            <a:ln>
              <a:solidFill>
                <a:schemeClr val="tx1"/>
              </a:solidFill>
            </a:ln>
          </c:spPr>
          <c:invertIfNegative val="0"/>
          <c:cat>
            <c:strRef>
              <c:f>Foglio51!$A$2:$A$4</c:f>
              <c:strCache>
                <c:ptCount val="3"/>
                <c:pt idx="0">
                  <c:v>Improved</c:v>
                </c:pt>
                <c:pt idx="1">
                  <c:v>Worsened</c:v>
                </c:pt>
                <c:pt idx="2">
                  <c:v>Stable</c:v>
                </c:pt>
              </c:strCache>
            </c:strRef>
          </c:cat>
          <c:val>
            <c:numRef>
              <c:f>Foglio51!$C$2:$C$4</c:f>
              <c:numCache>
                <c:formatCode>0%</c:formatCode>
                <c:ptCount val="3"/>
                <c:pt idx="0">
                  <c:v>0.59</c:v>
                </c:pt>
                <c:pt idx="1">
                  <c:v>0.11</c:v>
                </c:pt>
                <c:pt idx="2">
                  <c:v>0.3</c:v>
                </c:pt>
              </c:numCache>
            </c:numRef>
          </c:val>
          <c:extLst>
            <c:ext xmlns:c16="http://schemas.microsoft.com/office/drawing/2014/chart" uri="{C3380CC4-5D6E-409C-BE32-E72D297353CC}">
              <c16:uniqueId val="{00000001-9DEB-483F-89F7-20B6824E61CC}"/>
            </c:ext>
          </c:extLst>
        </c:ser>
        <c:dLbls>
          <c:showLegendKey val="0"/>
          <c:showVal val="0"/>
          <c:showCatName val="0"/>
          <c:showSerName val="0"/>
          <c:showPercent val="0"/>
          <c:showBubbleSize val="0"/>
        </c:dLbls>
        <c:gapWidth val="150"/>
        <c:axId val="251460224"/>
        <c:axId val="251658624"/>
      </c:barChart>
      <c:catAx>
        <c:axId val="251460224"/>
        <c:scaling>
          <c:orientation val="minMax"/>
        </c:scaling>
        <c:delete val="0"/>
        <c:axPos val="b"/>
        <c:numFmt formatCode="General" sourceLinked="0"/>
        <c:majorTickMark val="none"/>
        <c:minorTickMark val="none"/>
        <c:tickLblPos val="nextTo"/>
        <c:txPr>
          <a:bodyPr/>
          <a:lstStyle/>
          <a:p>
            <a:pPr>
              <a:defRPr sz="1400"/>
            </a:pPr>
            <a:endParaRPr lang="it-IT"/>
          </a:p>
        </c:txPr>
        <c:crossAx val="251658624"/>
        <c:crosses val="autoZero"/>
        <c:auto val="1"/>
        <c:lblAlgn val="ctr"/>
        <c:lblOffset val="100"/>
        <c:noMultiLvlLbl val="0"/>
      </c:catAx>
      <c:valAx>
        <c:axId val="251658624"/>
        <c:scaling>
          <c:orientation val="minMax"/>
        </c:scaling>
        <c:delete val="0"/>
        <c:axPos val="l"/>
        <c:majorGridlines/>
        <c:numFmt formatCode="0%" sourceLinked="1"/>
        <c:majorTickMark val="none"/>
        <c:minorTickMark val="none"/>
        <c:tickLblPos val="nextTo"/>
        <c:crossAx val="251460224"/>
        <c:crosses val="autoZero"/>
        <c:crossBetween val="between"/>
      </c:valAx>
    </c:plotArea>
    <c:legend>
      <c:legendPos val="r"/>
      <c:layout>
        <c:manualLayout>
          <c:xMode val="edge"/>
          <c:yMode val="edge"/>
          <c:x val="0.86103374813014744"/>
          <c:y val="0.45814576766751486"/>
          <c:w val="0.12841177028629086"/>
          <c:h val="0.17609224529384127"/>
        </c:manualLayout>
      </c:layout>
      <c:overlay val="0"/>
      <c:txPr>
        <a:bodyPr/>
        <a:lstStyle/>
        <a:p>
          <a:pPr>
            <a:defRPr sz="1200"/>
          </a:pPr>
          <a:endParaRPr lang="it-IT"/>
        </a:p>
      </c:txPr>
    </c:legend>
    <c:plotVisOnly val="1"/>
    <c:dispBlanksAs val="gap"/>
    <c:showDLblsOverMax val="0"/>
  </c:chart>
  <c:txPr>
    <a:bodyPr/>
    <a:lstStyle/>
    <a:p>
      <a:pPr>
        <a:defRPr>
          <a:latin typeface="Verdana" pitchFamily="34" charset="0"/>
          <a:ea typeface="Verdana" pitchFamily="34" charset="0"/>
        </a:defRPr>
      </a:pPr>
      <a:endParaRPr lang="it-I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it-IT" sz="1600" dirty="0" err="1"/>
              <a:t>Perceived</a:t>
            </a:r>
            <a:r>
              <a:rPr lang="it-IT" sz="1600" dirty="0"/>
              <a:t> </a:t>
            </a:r>
            <a:r>
              <a:rPr lang="it-IT" sz="1600" dirty="0" err="1"/>
              <a:t>change</a:t>
            </a:r>
            <a:r>
              <a:rPr lang="it-IT" sz="1600" dirty="0"/>
              <a:t> of the family </a:t>
            </a:r>
            <a:r>
              <a:rPr lang="it-IT" sz="1600" dirty="0" err="1"/>
              <a:t>relationships</a:t>
            </a:r>
            <a:r>
              <a:rPr lang="it-IT" sz="1600" dirty="0"/>
              <a:t> with </a:t>
            </a:r>
            <a:r>
              <a:rPr lang="it-IT" sz="1600" dirty="0" err="1"/>
              <a:t>respect</a:t>
            </a:r>
            <a:r>
              <a:rPr lang="it-IT" sz="1600" dirty="0"/>
              <a:t> to </a:t>
            </a:r>
            <a:r>
              <a:rPr lang="it-IT" sz="1600" dirty="0" err="1"/>
              <a:t>before</a:t>
            </a:r>
            <a:r>
              <a:rPr lang="it-IT" sz="1600" dirty="0"/>
              <a:t> the </a:t>
            </a:r>
            <a:r>
              <a:rPr lang="it-IT" sz="1600" dirty="0" err="1"/>
              <a:t>lockdown</a:t>
            </a:r>
            <a:endParaRPr lang="it-IT" sz="1600" dirty="0"/>
          </a:p>
        </c:rich>
      </c:tx>
      <c:overlay val="0"/>
    </c:title>
    <c:autoTitleDeleted val="0"/>
    <c:plotArea>
      <c:layout/>
      <c:barChart>
        <c:barDir val="col"/>
        <c:grouping val="clustered"/>
        <c:varyColors val="0"/>
        <c:ser>
          <c:idx val="0"/>
          <c:order val="0"/>
          <c:tx>
            <c:strRef>
              <c:f>Foglio51!$B$1</c:f>
              <c:strCache>
                <c:ptCount val="1"/>
                <c:pt idx="0">
                  <c:v>AFMs</c:v>
                </c:pt>
              </c:strCache>
            </c:strRef>
          </c:tx>
          <c:spPr>
            <a:solidFill>
              <a:srgbClr val="1ED2EA"/>
            </a:solidFill>
            <a:ln>
              <a:solidFill>
                <a:schemeClr val="tx1"/>
              </a:solidFill>
            </a:ln>
          </c:spPr>
          <c:invertIfNegative val="0"/>
          <c:cat>
            <c:strRef>
              <c:f>Foglio51!$A$2:$A$4</c:f>
              <c:strCache>
                <c:ptCount val="3"/>
                <c:pt idx="0">
                  <c:v>Improved</c:v>
                </c:pt>
                <c:pt idx="1">
                  <c:v>Worsened</c:v>
                </c:pt>
                <c:pt idx="2">
                  <c:v>Stable</c:v>
                </c:pt>
              </c:strCache>
            </c:strRef>
          </c:cat>
          <c:val>
            <c:numRef>
              <c:f>Foglio51!$B$2:$B$4</c:f>
              <c:numCache>
                <c:formatCode>0%</c:formatCode>
                <c:ptCount val="3"/>
                <c:pt idx="0">
                  <c:v>0.41</c:v>
                </c:pt>
                <c:pt idx="1">
                  <c:v>0.14000000000000001</c:v>
                </c:pt>
                <c:pt idx="2">
                  <c:v>0.45</c:v>
                </c:pt>
              </c:numCache>
            </c:numRef>
          </c:val>
          <c:extLst>
            <c:ext xmlns:c16="http://schemas.microsoft.com/office/drawing/2014/chart" uri="{C3380CC4-5D6E-409C-BE32-E72D297353CC}">
              <c16:uniqueId val="{00000000-B89F-40AD-9680-D284041C917E}"/>
            </c:ext>
          </c:extLst>
        </c:ser>
        <c:ser>
          <c:idx val="1"/>
          <c:order val="1"/>
          <c:tx>
            <c:strRef>
              <c:f>Foglio51!$C$1</c:f>
              <c:strCache>
                <c:ptCount val="1"/>
                <c:pt idx="0">
                  <c:v>Gamblers</c:v>
                </c:pt>
              </c:strCache>
            </c:strRef>
          </c:tx>
          <c:spPr>
            <a:solidFill>
              <a:srgbClr val="A4ECF6"/>
            </a:solidFill>
            <a:ln>
              <a:solidFill>
                <a:schemeClr val="tx1"/>
              </a:solidFill>
            </a:ln>
          </c:spPr>
          <c:invertIfNegative val="0"/>
          <c:cat>
            <c:strRef>
              <c:f>Foglio51!$A$2:$A$4</c:f>
              <c:strCache>
                <c:ptCount val="3"/>
                <c:pt idx="0">
                  <c:v>Improved</c:v>
                </c:pt>
                <c:pt idx="1">
                  <c:v>Worsened</c:v>
                </c:pt>
                <c:pt idx="2">
                  <c:v>Stable</c:v>
                </c:pt>
              </c:strCache>
            </c:strRef>
          </c:cat>
          <c:val>
            <c:numRef>
              <c:f>Foglio51!$C$2:$C$4</c:f>
              <c:numCache>
                <c:formatCode>0%</c:formatCode>
                <c:ptCount val="3"/>
                <c:pt idx="0">
                  <c:v>0.59</c:v>
                </c:pt>
                <c:pt idx="1">
                  <c:v>0.11</c:v>
                </c:pt>
                <c:pt idx="2">
                  <c:v>0.3</c:v>
                </c:pt>
              </c:numCache>
            </c:numRef>
          </c:val>
          <c:extLst>
            <c:ext xmlns:c16="http://schemas.microsoft.com/office/drawing/2014/chart" uri="{C3380CC4-5D6E-409C-BE32-E72D297353CC}">
              <c16:uniqueId val="{00000001-B89F-40AD-9680-D284041C917E}"/>
            </c:ext>
          </c:extLst>
        </c:ser>
        <c:dLbls>
          <c:showLegendKey val="0"/>
          <c:showVal val="0"/>
          <c:showCatName val="0"/>
          <c:showSerName val="0"/>
          <c:showPercent val="0"/>
          <c:showBubbleSize val="0"/>
        </c:dLbls>
        <c:gapWidth val="150"/>
        <c:axId val="251711872"/>
        <c:axId val="251713408"/>
      </c:barChart>
      <c:catAx>
        <c:axId val="251711872"/>
        <c:scaling>
          <c:orientation val="minMax"/>
        </c:scaling>
        <c:delete val="0"/>
        <c:axPos val="b"/>
        <c:numFmt formatCode="General" sourceLinked="0"/>
        <c:majorTickMark val="none"/>
        <c:minorTickMark val="none"/>
        <c:tickLblPos val="nextTo"/>
        <c:txPr>
          <a:bodyPr/>
          <a:lstStyle/>
          <a:p>
            <a:pPr>
              <a:defRPr sz="1400"/>
            </a:pPr>
            <a:endParaRPr lang="it-IT"/>
          </a:p>
        </c:txPr>
        <c:crossAx val="251713408"/>
        <c:crosses val="autoZero"/>
        <c:auto val="1"/>
        <c:lblAlgn val="ctr"/>
        <c:lblOffset val="100"/>
        <c:noMultiLvlLbl val="0"/>
      </c:catAx>
      <c:valAx>
        <c:axId val="251713408"/>
        <c:scaling>
          <c:orientation val="minMax"/>
        </c:scaling>
        <c:delete val="0"/>
        <c:axPos val="l"/>
        <c:majorGridlines/>
        <c:numFmt formatCode="0%" sourceLinked="1"/>
        <c:majorTickMark val="none"/>
        <c:minorTickMark val="none"/>
        <c:tickLblPos val="nextTo"/>
        <c:crossAx val="251711872"/>
        <c:crosses val="autoZero"/>
        <c:crossBetween val="between"/>
      </c:valAx>
    </c:plotArea>
    <c:legend>
      <c:legendPos val="r"/>
      <c:layout>
        <c:manualLayout>
          <c:xMode val="edge"/>
          <c:yMode val="edge"/>
          <c:x val="0.86103374813014744"/>
          <c:y val="0.45814576766751486"/>
          <c:w val="0.12841177028629086"/>
          <c:h val="0.17609224529384127"/>
        </c:manualLayout>
      </c:layout>
      <c:overlay val="0"/>
      <c:txPr>
        <a:bodyPr/>
        <a:lstStyle/>
        <a:p>
          <a:pPr>
            <a:defRPr sz="1200"/>
          </a:pPr>
          <a:endParaRPr lang="it-IT"/>
        </a:p>
      </c:txPr>
    </c:legend>
    <c:plotVisOnly val="1"/>
    <c:dispBlanksAs val="gap"/>
    <c:showDLblsOverMax val="0"/>
  </c:chart>
  <c:txPr>
    <a:bodyPr/>
    <a:lstStyle/>
    <a:p>
      <a:pPr>
        <a:defRPr>
          <a:latin typeface="Verdana" pitchFamily="34" charset="0"/>
          <a:ea typeface="Verdana" pitchFamily="34" charset="0"/>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solidFill>
                <a:latin typeface="Verdana" pitchFamily="34" charset="0"/>
                <a:ea typeface="Verdana" pitchFamily="34" charset="0"/>
                <a:cs typeface="+mn-cs"/>
              </a:defRPr>
            </a:pPr>
            <a:r>
              <a:rPr lang="it-IT" dirty="0">
                <a:solidFill>
                  <a:schemeClr val="tx1"/>
                </a:solidFill>
                <a:latin typeface="Verdana" pitchFamily="34" charset="0"/>
                <a:ea typeface="Verdana" pitchFamily="34" charset="0"/>
              </a:rPr>
              <a:t>OCCUPATIONAL</a:t>
            </a:r>
            <a:r>
              <a:rPr lang="it-IT" baseline="0" dirty="0">
                <a:solidFill>
                  <a:schemeClr val="tx1"/>
                </a:solidFill>
                <a:latin typeface="Verdana" pitchFamily="34" charset="0"/>
                <a:ea typeface="Verdana" pitchFamily="34" charset="0"/>
              </a:rPr>
              <a:t> STATUS</a:t>
            </a:r>
            <a:endParaRPr lang="it-IT" dirty="0">
              <a:solidFill>
                <a:schemeClr val="tx1"/>
              </a:solidFill>
              <a:latin typeface="Verdana" pitchFamily="34" charset="0"/>
              <a:ea typeface="Verdana" pitchFamily="34" charset="0"/>
            </a:endParaRPr>
          </a:p>
        </c:rich>
      </c:tx>
      <c:overlay val="0"/>
      <c:spPr>
        <a:noFill/>
        <a:ln>
          <a:noFill/>
        </a:ln>
        <a:effectLst/>
      </c:spPr>
    </c:title>
    <c:autoTitleDeleted val="0"/>
    <c:plotArea>
      <c:layout/>
      <c:doughnutChart>
        <c:varyColors val="1"/>
        <c:ser>
          <c:idx val="0"/>
          <c:order val="0"/>
          <c:spPr>
            <a:ln>
              <a:solidFill>
                <a:schemeClr val="tx1"/>
              </a:solidFill>
            </a:ln>
          </c:spPr>
          <c:dPt>
            <c:idx val="0"/>
            <c:bubble3D val="0"/>
            <c:spPr>
              <a:solidFill>
                <a:schemeClr val="accent2">
                  <a:lumMod val="75000"/>
                </a:schemeClr>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4B-445D-ADE3-AB3E1292C821}"/>
              </c:ext>
            </c:extLst>
          </c:dPt>
          <c:dPt>
            <c:idx val="1"/>
            <c:bubble3D val="0"/>
            <c:spPr>
              <a:solidFill>
                <a:srgbClr val="EA34A9"/>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4B-445D-ADE3-AB3E1292C821}"/>
              </c:ext>
            </c:extLst>
          </c:dPt>
          <c:dPt>
            <c:idx val="2"/>
            <c:bubble3D val="0"/>
            <c:spPr>
              <a:solidFill>
                <a:schemeClr val="accent3"/>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A4B-445D-ADE3-AB3E1292C821}"/>
              </c:ext>
            </c:extLst>
          </c:dPt>
          <c:dPt>
            <c:idx val="3"/>
            <c:bubble3D val="0"/>
            <c:spPr>
              <a:solidFill>
                <a:schemeClr val="accent4"/>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A4B-445D-ADE3-AB3E1292C821}"/>
              </c:ext>
            </c:extLst>
          </c:dPt>
          <c:dPt>
            <c:idx val="4"/>
            <c:bubble3D val="0"/>
            <c:spPr>
              <a:solidFill>
                <a:schemeClr val="accent5"/>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9A4B-445D-ADE3-AB3E1292C821}"/>
              </c:ext>
            </c:extLst>
          </c:dPt>
          <c:dPt>
            <c:idx val="5"/>
            <c:bubble3D val="0"/>
            <c:spPr>
              <a:solidFill>
                <a:schemeClr val="accent5">
                  <a:lumMod val="50000"/>
                </a:schemeClr>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9A4B-445D-ADE3-AB3E1292C821}"/>
              </c:ext>
            </c:extLst>
          </c:dPt>
          <c:dLbls>
            <c:dLbl>
              <c:idx val="0"/>
              <c:layout>
                <c:manualLayout>
                  <c:x val="6.8911776647518741E-2"/>
                  <c:y val="-5.092592592592592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4B-445D-ADE3-AB3E1292C821}"/>
                </c:ext>
              </c:extLst>
            </c:dLbl>
            <c:dLbl>
              <c:idx val="1"/>
              <c:layout>
                <c:manualLayout>
                  <c:x val="-0.12284273228470732"/>
                  <c:y val="4.629629629629629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A4B-445D-ADE3-AB3E1292C821}"/>
                </c:ext>
              </c:extLst>
            </c:dLbl>
            <c:dLbl>
              <c:idx val="2"/>
              <c:layout>
                <c:manualLayout>
                  <c:x val="-8.0896433455782873E-2"/>
                  <c:y val="4.629629629629629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A4B-445D-ADE3-AB3E1292C821}"/>
                </c:ext>
              </c:extLst>
            </c:dLbl>
            <c:dLbl>
              <c:idx val="3"/>
              <c:layout>
                <c:manualLayout>
                  <c:x val="-6.2919448243386675E-2"/>
                  <c:y val="-3.240740740740740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A4B-445D-ADE3-AB3E1292C821}"/>
                </c:ext>
              </c:extLst>
            </c:dLbl>
            <c:dLbl>
              <c:idx val="4"/>
              <c:layout>
                <c:manualLayout>
                  <c:x val="-4.7938627233056516E-2"/>
                  <c:y val="-5.555555555555555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A4B-445D-ADE3-AB3E1292C821}"/>
                </c:ext>
              </c:extLst>
            </c:dLbl>
            <c:dLbl>
              <c:idx val="5"/>
              <c:layout>
                <c:manualLayout>
                  <c:x val="-1.7976985212396192E-2"/>
                  <c:y val="-0.1018518518518518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A4B-445D-ADE3-AB3E1292C82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Verdana" pitchFamily="34" charset="0"/>
                    <a:ea typeface="Verdana" pitchFamily="34" charset="0"/>
                    <a:cs typeface="+mn-cs"/>
                  </a:defRPr>
                </a:pPr>
                <a:endParaRPr lang="it-IT"/>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Foglio2!$A$1:$A$6</c:f>
              <c:strCache>
                <c:ptCount val="6"/>
                <c:pt idx="0">
                  <c:v>Employed</c:v>
                </c:pt>
                <c:pt idx="1">
                  <c:v>Self-Employee</c:v>
                </c:pt>
                <c:pt idx="2">
                  <c:v>Retired</c:v>
                </c:pt>
                <c:pt idx="3">
                  <c:v>Housewife</c:v>
                </c:pt>
                <c:pt idx="4">
                  <c:v>Student</c:v>
                </c:pt>
                <c:pt idx="5">
                  <c:v>Unmployed</c:v>
                </c:pt>
              </c:strCache>
            </c:strRef>
          </c:cat>
          <c:val>
            <c:numRef>
              <c:f>Foglio2!$B$1:$B$6</c:f>
              <c:numCache>
                <c:formatCode>0%</c:formatCode>
                <c:ptCount val="6"/>
                <c:pt idx="0">
                  <c:v>0.5</c:v>
                </c:pt>
                <c:pt idx="1">
                  <c:v>0.14000000000000001</c:v>
                </c:pt>
                <c:pt idx="2">
                  <c:v>0.12</c:v>
                </c:pt>
                <c:pt idx="3">
                  <c:v>0.15</c:v>
                </c:pt>
                <c:pt idx="4">
                  <c:v>0.02</c:v>
                </c:pt>
                <c:pt idx="5">
                  <c:v>0.08</c:v>
                </c:pt>
              </c:numCache>
            </c:numRef>
          </c:val>
          <c:extLst>
            <c:ext xmlns:c16="http://schemas.microsoft.com/office/drawing/2014/chart" uri="{C3380CC4-5D6E-409C-BE32-E72D297353CC}">
              <c16:uniqueId val="{00000000-DD1F-4737-A493-D53124CDBAE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itchFamily="34" charset="0"/>
              <a:ea typeface="Verdana" pitchFamily="34" charset="0"/>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it-IT" sz="1600" dirty="0" err="1"/>
              <a:t>Perceived</a:t>
            </a:r>
            <a:r>
              <a:rPr lang="it-IT" sz="1600" dirty="0"/>
              <a:t> </a:t>
            </a:r>
            <a:r>
              <a:rPr lang="it-IT" sz="1600" dirty="0" err="1"/>
              <a:t>change</a:t>
            </a:r>
            <a:r>
              <a:rPr lang="it-IT" sz="1600" dirty="0"/>
              <a:t> of the family </a:t>
            </a:r>
            <a:r>
              <a:rPr lang="it-IT" sz="1600" dirty="0" err="1"/>
              <a:t>relationships</a:t>
            </a:r>
            <a:r>
              <a:rPr lang="it-IT" sz="1600" dirty="0"/>
              <a:t> with </a:t>
            </a:r>
            <a:r>
              <a:rPr lang="it-IT" sz="1600" dirty="0" err="1"/>
              <a:t>respect</a:t>
            </a:r>
            <a:r>
              <a:rPr lang="it-IT" sz="1600" dirty="0"/>
              <a:t> to </a:t>
            </a:r>
            <a:r>
              <a:rPr lang="it-IT" sz="1600" dirty="0" err="1"/>
              <a:t>before</a:t>
            </a:r>
            <a:r>
              <a:rPr lang="it-IT" sz="1600" dirty="0"/>
              <a:t> the </a:t>
            </a:r>
            <a:r>
              <a:rPr lang="it-IT" sz="1600" dirty="0" err="1"/>
              <a:t>lockdown</a:t>
            </a:r>
            <a:endParaRPr lang="it-IT" sz="1600" dirty="0"/>
          </a:p>
        </c:rich>
      </c:tx>
      <c:overlay val="0"/>
    </c:title>
    <c:autoTitleDeleted val="0"/>
    <c:plotArea>
      <c:layout/>
      <c:barChart>
        <c:barDir val="col"/>
        <c:grouping val="clustered"/>
        <c:varyColors val="0"/>
        <c:ser>
          <c:idx val="0"/>
          <c:order val="0"/>
          <c:tx>
            <c:strRef>
              <c:f>Foglio51!$B$1</c:f>
              <c:strCache>
                <c:ptCount val="1"/>
                <c:pt idx="0">
                  <c:v>AFMs</c:v>
                </c:pt>
              </c:strCache>
            </c:strRef>
          </c:tx>
          <c:spPr>
            <a:solidFill>
              <a:srgbClr val="1ED2EA"/>
            </a:solidFill>
            <a:ln>
              <a:solidFill>
                <a:schemeClr val="tx1"/>
              </a:solidFill>
            </a:ln>
          </c:spPr>
          <c:invertIfNegative val="0"/>
          <c:cat>
            <c:strRef>
              <c:f>Foglio51!$A$2:$A$4</c:f>
              <c:strCache>
                <c:ptCount val="3"/>
                <c:pt idx="0">
                  <c:v>Improved</c:v>
                </c:pt>
                <c:pt idx="1">
                  <c:v>Worsened</c:v>
                </c:pt>
                <c:pt idx="2">
                  <c:v>Stable</c:v>
                </c:pt>
              </c:strCache>
            </c:strRef>
          </c:cat>
          <c:val>
            <c:numRef>
              <c:f>Foglio51!$B$2:$B$4</c:f>
              <c:numCache>
                <c:formatCode>0%</c:formatCode>
                <c:ptCount val="3"/>
                <c:pt idx="0">
                  <c:v>0.41</c:v>
                </c:pt>
                <c:pt idx="1">
                  <c:v>0.14000000000000001</c:v>
                </c:pt>
                <c:pt idx="2">
                  <c:v>0.45</c:v>
                </c:pt>
              </c:numCache>
            </c:numRef>
          </c:val>
          <c:extLst>
            <c:ext xmlns:c16="http://schemas.microsoft.com/office/drawing/2014/chart" uri="{C3380CC4-5D6E-409C-BE32-E72D297353CC}">
              <c16:uniqueId val="{00000000-C372-4E83-87A9-33AA640485A6}"/>
            </c:ext>
          </c:extLst>
        </c:ser>
        <c:ser>
          <c:idx val="1"/>
          <c:order val="1"/>
          <c:tx>
            <c:strRef>
              <c:f>Foglio51!$C$1</c:f>
              <c:strCache>
                <c:ptCount val="1"/>
                <c:pt idx="0">
                  <c:v>Gamblers</c:v>
                </c:pt>
              </c:strCache>
            </c:strRef>
          </c:tx>
          <c:spPr>
            <a:solidFill>
              <a:srgbClr val="A4ECF6"/>
            </a:solidFill>
            <a:ln>
              <a:solidFill>
                <a:schemeClr val="tx1"/>
              </a:solidFill>
            </a:ln>
          </c:spPr>
          <c:invertIfNegative val="0"/>
          <c:cat>
            <c:strRef>
              <c:f>Foglio51!$A$2:$A$4</c:f>
              <c:strCache>
                <c:ptCount val="3"/>
                <c:pt idx="0">
                  <c:v>Improved</c:v>
                </c:pt>
                <c:pt idx="1">
                  <c:v>Worsened</c:v>
                </c:pt>
                <c:pt idx="2">
                  <c:v>Stable</c:v>
                </c:pt>
              </c:strCache>
            </c:strRef>
          </c:cat>
          <c:val>
            <c:numRef>
              <c:f>Foglio51!$C$2:$C$4</c:f>
              <c:numCache>
                <c:formatCode>0%</c:formatCode>
                <c:ptCount val="3"/>
                <c:pt idx="0">
                  <c:v>0.59</c:v>
                </c:pt>
                <c:pt idx="1">
                  <c:v>0.11</c:v>
                </c:pt>
                <c:pt idx="2">
                  <c:v>0.3</c:v>
                </c:pt>
              </c:numCache>
            </c:numRef>
          </c:val>
          <c:extLst>
            <c:ext xmlns:c16="http://schemas.microsoft.com/office/drawing/2014/chart" uri="{C3380CC4-5D6E-409C-BE32-E72D297353CC}">
              <c16:uniqueId val="{00000001-C372-4E83-87A9-33AA640485A6}"/>
            </c:ext>
          </c:extLst>
        </c:ser>
        <c:dLbls>
          <c:showLegendKey val="0"/>
          <c:showVal val="0"/>
          <c:showCatName val="0"/>
          <c:showSerName val="0"/>
          <c:showPercent val="0"/>
          <c:showBubbleSize val="0"/>
        </c:dLbls>
        <c:gapWidth val="150"/>
        <c:axId val="251784192"/>
        <c:axId val="251798272"/>
      </c:barChart>
      <c:catAx>
        <c:axId val="251784192"/>
        <c:scaling>
          <c:orientation val="minMax"/>
        </c:scaling>
        <c:delete val="0"/>
        <c:axPos val="b"/>
        <c:numFmt formatCode="General" sourceLinked="0"/>
        <c:majorTickMark val="none"/>
        <c:minorTickMark val="none"/>
        <c:tickLblPos val="nextTo"/>
        <c:txPr>
          <a:bodyPr/>
          <a:lstStyle/>
          <a:p>
            <a:pPr>
              <a:defRPr sz="1400"/>
            </a:pPr>
            <a:endParaRPr lang="it-IT"/>
          </a:p>
        </c:txPr>
        <c:crossAx val="251798272"/>
        <c:crosses val="autoZero"/>
        <c:auto val="1"/>
        <c:lblAlgn val="ctr"/>
        <c:lblOffset val="100"/>
        <c:noMultiLvlLbl val="0"/>
      </c:catAx>
      <c:valAx>
        <c:axId val="251798272"/>
        <c:scaling>
          <c:orientation val="minMax"/>
        </c:scaling>
        <c:delete val="0"/>
        <c:axPos val="l"/>
        <c:majorGridlines/>
        <c:numFmt formatCode="0%" sourceLinked="1"/>
        <c:majorTickMark val="none"/>
        <c:minorTickMark val="none"/>
        <c:tickLblPos val="nextTo"/>
        <c:crossAx val="251784192"/>
        <c:crosses val="autoZero"/>
        <c:crossBetween val="between"/>
      </c:valAx>
    </c:plotArea>
    <c:legend>
      <c:legendPos val="r"/>
      <c:layout>
        <c:manualLayout>
          <c:xMode val="edge"/>
          <c:yMode val="edge"/>
          <c:x val="0.86103374813014744"/>
          <c:y val="0.45814576766751486"/>
          <c:w val="0.12841177028629086"/>
          <c:h val="0.17609224529384127"/>
        </c:manualLayout>
      </c:layout>
      <c:overlay val="0"/>
      <c:txPr>
        <a:bodyPr/>
        <a:lstStyle/>
        <a:p>
          <a:pPr>
            <a:defRPr sz="1200"/>
          </a:pPr>
          <a:endParaRPr lang="it-IT"/>
        </a:p>
      </c:txPr>
    </c:legend>
    <c:plotVisOnly val="1"/>
    <c:dispBlanksAs val="gap"/>
    <c:showDLblsOverMax val="0"/>
  </c:chart>
  <c:txPr>
    <a:bodyPr/>
    <a:lstStyle/>
    <a:p>
      <a:pPr>
        <a:defRPr>
          <a:latin typeface="Verdana" pitchFamily="34" charset="0"/>
          <a:ea typeface="Verdana" pitchFamily="34" charset="0"/>
        </a:defRPr>
      </a:pPr>
      <a:endParaRPr lang="it-IT"/>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it-IT" sz="1600"/>
              <a:t>Emotional state during the lockdown</a:t>
            </a:r>
          </a:p>
        </c:rich>
      </c:tx>
      <c:overlay val="0"/>
    </c:title>
    <c:autoTitleDeleted val="0"/>
    <c:plotArea>
      <c:layout/>
      <c:barChart>
        <c:barDir val="col"/>
        <c:grouping val="clustered"/>
        <c:varyColors val="0"/>
        <c:ser>
          <c:idx val="0"/>
          <c:order val="0"/>
          <c:tx>
            <c:strRef>
              <c:f>Foglio52!$B$1</c:f>
              <c:strCache>
                <c:ptCount val="1"/>
                <c:pt idx="0">
                  <c:v>AFMs</c:v>
                </c:pt>
              </c:strCache>
            </c:strRef>
          </c:tx>
          <c:spPr>
            <a:solidFill>
              <a:srgbClr val="1ED2EA"/>
            </a:solidFill>
            <a:ln>
              <a:solidFill>
                <a:schemeClr val="tx1"/>
              </a:solidFill>
            </a:ln>
          </c:spPr>
          <c:invertIfNegative val="0"/>
          <c:cat>
            <c:strRef>
              <c:f>Foglio52!$A$2:$A$4</c:f>
              <c:strCache>
                <c:ptCount val="3"/>
                <c:pt idx="0">
                  <c:v>Positive</c:v>
                </c:pt>
                <c:pt idx="1">
                  <c:v>Negative</c:v>
                </c:pt>
                <c:pt idx="2">
                  <c:v>Swinging</c:v>
                </c:pt>
              </c:strCache>
            </c:strRef>
          </c:cat>
          <c:val>
            <c:numRef>
              <c:f>Foglio52!$B$2:$B$4</c:f>
              <c:numCache>
                <c:formatCode>0%</c:formatCode>
                <c:ptCount val="3"/>
                <c:pt idx="0">
                  <c:v>0.4</c:v>
                </c:pt>
                <c:pt idx="1">
                  <c:v>0.55000000000000004</c:v>
                </c:pt>
                <c:pt idx="2">
                  <c:v>0.05</c:v>
                </c:pt>
              </c:numCache>
            </c:numRef>
          </c:val>
          <c:extLst>
            <c:ext xmlns:c16="http://schemas.microsoft.com/office/drawing/2014/chart" uri="{C3380CC4-5D6E-409C-BE32-E72D297353CC}">
              <c16:uniqueId val="{00000000-3B55-4986-B411-A762DEADF1F7}"/>
            </c:ext>
          </c:extLst>
        </c:ser>
        <c:ser>
          <c:idx val="1"/>
          <c:order val="1"/>
          <c:tx>
            <c:strRef>
              <c:f>Foglio52!$C$1</c:f>
              <c:strCache>
                <c:ptCount val="1"/>
                <c:pt idx="0">
                  <c:v>Gamblers</c:v>
                </c:pt>
              </c:strCache>
            </c:strRef>
          </c:tx>
          <c:spPr>
            <a:solidFill>
              <a:srgbClr val="A4ECF6"/>
            </a:solidFill>
            <a:ln>
              <a:solidFill>
                <a:schemeClr val="tx1"/>
              </a:solidFill>
            </a:ln>
          </c:spPr>
          <c:invertIfNegative val="0"/>
          <c:cat>
            <c:strRef>
              <c:f>Foglio52!$A$2:$A$4</c:f>
              <c:strCache>
                <c:ptCount val="3"/>
                <c:pt idx="0">
                  <c:v>Positive</c:v>
                </c:pt>
                <c:pt idx="1">
                  <c:v>Negative</c:v>
                </c:pt>
                <c:pt idx="2">
                  <c:v>Swinging</c:v>
                </c:pt>
              </c:strCache>
            </c:strRef>
          </c:cat>
          <c:val>
            <c:numRef>
              <c:f>Foglio52!$C$2:$C$4</c:f>
              <c:numCache>
                <c:formatCode>0%</c:formatCode>
                <c:ptCount val="3"/>
                <c:pt idx="0">
                  <c:v>0.64</c:v>
                </c:pt>
                <c:pt idx="1">
                  <c:v>0.28999999999999998</c:v>
                </c:pt>
                <c:pt idx="2">
                  <c:v>7.0000000000000007E-2</c:v>
                </c:pt>
              </c:numCache>
            </c:numRef>
          </c:val>
          <c:extLst>
            <c:ext xmlns:c16="http://schemas.microsoft.com/office/drawing/2014/chart" uri="{C3380CC4-5D6E-409C-BE32-E72D297353CC}">
              <c16:uniqueId val="{00000001-3B55-4986-B411-A762DEADF1F7}"/>
            </c:ext>
          </c:extLst>
        </c:ser>
        <c:dLbls>
          <c:showLegendKey val="0"/>
          <c:showVal val="0"/>
          <c:showCatName val="0"/>
          <c:showSerName val="0"/>
          <c:showPercent val="0"/>
          <c:showBubbleSize val="0"/>
        </c:dLbls>
        <c:gapWidth val="150"/>
        <c:axId val="288250112"/>
        <c:axId val="288604160"/>
      </c:barChart>
      <c:catAx>
        <c:axId val="288250112"/>
        <c:scaling>
          <c:orientation val="minMax"/>
        </c:scaling>
        <c:delete val="0"/>
        <c:axPos val="b"/>
        <c:numFmt formatCode="General" sourceLinked="0"/>
        <c:majorTickMark val="none"/>
        <c:minorTickMark val="none"/>
        <c:tickLblPos val="nextTo"/>
        <c:txPr>
          <a:bodyPr/>
          <a:lstStyle/>
          <a:p>
            <a:pPr>
              <a:defRPr sz="1400"/>
            </a:pPr>
            <a:endParaRPr lang="it-IT"/>
          </a:p>
        </c:txPr>
        <c:crossAx val="288604160"/>
        <c:crosses val="autoZero"/>
        <c:auto val="1"/>
        <c:lblAlgn val="ctr"/>
        <c:lblOffset val="100"/>
        <c:noMultiLvlLbl val="0"/>
      </c:catAx>
      <c:valAx>
        <c:axId val="288604160"/>
        <c:scaling>
          <c:orientation val="minMax"/>
        </c:scaling>
        <c:delete val="0"/>
        <c:axPos val="l"/>
        <c:majorGridlines/>
        <c:numFmt formatCode="0%" sourceLinked="1"/>
        <c:majorTickMark val="none"/>
        <c:minorTickMark val="none"/>
        <c:tickLblPos val="nextTo"/>
        <c:crossAx val="288250112"/>
        <c:crosses val="autoZero"/>
        <c:crossBetween val="between"/>
      </c:valAx>
    </c:plotArea>
    <c:legend>
      <c:legendPos val="r"/>
      <c:overlay val="0"/>
      <c:txPr>
        <a:bodyPr/>
        <a:lstStyle/>
        <a:p>
          <a:pPr>
            <a:defRPr sz="1200"/>
          </a:pPr>
          <a:endParaRPr lang="it-IT"/>
        </a:p>
      </c:txPr>
    </c:legend>
    <c:plotVisOnly val="1"/>
    <c:dispBlanksAs val="gap"/>
    <c:showDLblsOverMax val="0"/>
  </c:chart>
  <c:txPr>
    <a:bodyPr/>
    <a:lstStyle/>
    <a:p>
      <a:pPr>
        <a:defRPr>
          <a:latin typeface="Verdana" pitchFamily="34" charset="0"/>
          <a:ea typeface="Verdana" pitchFamily="34" charset="0"/>
        </a:defRPr>
      </a:pPr>
      <a:endParaRPr lang="it-IT"/>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it-IT" sz="1600"/>
              <a:t>Emotional state during the lockdown</a:t>
            </a:r>
          </a:p>
        </c:rich>
      </c:tx>
      <c:overlay val="0"/>
    </c:title>
    <c:autoTitleDeleted val="0"/>
    <c:plotArea>
      <c:layout/>
      <c:barChart>
        <c:barDir val="col"/>
        <c:grouping val="clustered"/>
        <c:varyColors val="0"/>
        <c:ser>
          <c:idx val="0"/>
          <c:order val="0"/>
          <c:tx>
            <c:strRef>
              <c:f>Foglio52!$B$1</c:f>
              <c:strCache>
                <c:ptCount val="1"/>
                <c:pt idx="0">
                  <c:v>AFMs</c:v>
                </c:pt>
              </c:strCache>
            </c:strRef>
          </c:tx>
          <c:spPr>
            <a:solidFill>
              <a:srgbClr val="1ED2EA"/>
            </a:solidFill>
            <a:ln>
              <a:solidFill>
                <a:schemeClr val="tx1"/>
              </a:solidFill>
            </a:ln>
          </c:spPr>
          <c:invertIfNegative val="0"/>
          <c:cat>
            <c:strRef>
              <c:f>Foglio52!$A$2:$A$4</c:f>
              <c:strCache>
                <c:ptCount val="3"/>
                <c:pt idx="0">
                  <c:v>Positive</c:v>
                </c:pt>
                <c:pt idx="1">
                  <c:v>Negative</c:v>
                </c:pt>
                <c:pt idx="2">
                  <c:v>Swinging</c:v>
                </c:pt>
              </c:strCache>
            </c:strRef>
          </c:cat>
          <c:val>
            <c:numRef>
              <c:f>Foglio52!$B$2:$B$4</c:f>
              <c:numCache>
                <c:formatCode>0%</c:formatCode>
                <c:ptCount val="3"/>
                <c:pt idx="0">
                  <c:v>0.4</c:v>
                </c:pt>
                <c:pt idx="1">
                  <c:v>0.55000000000000004</c:v>
                </c:pt>
                <c:pt idx="2">
                  <c:v>0.05</c:v>
                </c:pt>
              </c:numCache>
            </c:numRef>
          </c:val>
          <c:extLst>
            <c:ext xmlns:c16="http://schemas.microsoft.com/office/drawing/2014/chart" uri="{C3380CC4-5D6E-409C-BE32-E72D297353CC}">
              <c16:uniqueId val="{00000000-3B55-4986-B411-A762DEADF1F7}"/>
            </c:ext>
          </c:extLst>
        </c:ser>
        <c:ser>
          <c:idx val="1"/>
          <c:order val="1"/>
          <c:tx>
            <c:strRef>
              <c:f>Foglio52!$C$1</c:f>
              <c:strCache>
                <c:ptCount val="1"/>
                <c:pt idx="0">
                  <c:v>Gamblers</c:v>
                </c:pt>
              </c:strCache>
            </c:strRef>
          </c:tx>
          <c:spPr>
            <a:solidFill>
              <a:srgbClr val="A4ECF6"/>
            </a:solidFill>
            <a:ln>
              <a:solidFill>
                <a:schemeClr val="tx1"/>
              </a:solidFill>
            </a:ln>
          </c:spPr>
          <c:invertIfNegative val="0"/>
          <c:cat>
            <c:strRef>
              <c:f>Foglio52!$A$2:$A$4</c:f>
              <c:strCache>
                <c:ptCount val="3"/>
                <c:pt idx="0">
                  <c:v>Positive</c:v>
                </c:pt>
                <c:pt idx="1">
                  <c:v>Negative</c:v>
                </c:pt>
                <c:pt idx="2">
                  <c:v>Swinging</c:v>
                </c:pt>
              </c:strCache>
            </c:strRef>
          </c:cat>
          <c:val>
            <c:numRef>
              <c:f>Foglio52!$C$2:$C$4</c:f>
              <c:numCache>
                <c:formatCode>0%</c:formatCode>
                <c:ptCount val="3"/>
                <c:pt idx="0">
                  <c:v>0.64</c:v>
                </c:pt>
                <c:pt idx="1">
                  <c:v>0.28999999999999998</c:v>
                </c:pt>
                <c:pt idx="2">
                  <c:v>7.0000000000000007E-2</c:v>
                </c:pt>
              </c:numCache>
            </c:numRef>
          </c:val>
          <c:extLst>
            <c:ext xmlns:c16="http://schemas.microsoft.com/office/drawing/2014/chart" uri="{C3380CC4-5D6E-409C-BE32-E72D297353CC}">
              <c16:uniqueId val="{00000001-3B55-4986-B411-A762DEADF1F7}"/>
            </c:ext>
          </c:extLst>
        </c:ser>
        <c:dLbls>
          <c:showLegendKey val="0"/>
          <c:showVal val="0"/>
          <c:showCatName val="0"/>
          <c:showSerName val="0"/>
          <c:showPercent val="0"/>
          <c:showBubbleSize val="0"/>
        </c:dLbls>
        <c:gapWidth val="150"/>
        <c:axId val="252204928"/>
        <c:axId val="252206464"/>
      </c:barChart>
      <c:catAx>
        <c:axId val="252204928"/>
        <c:scaling>
          <c:orientation val="minMax"/>
        </c:scaling>
        <c:delete val="0"/>
        <c:axPos val="b"/>
        <c:numFmt formatCode="General" sourceLinked="0"/>
        <c:majorTickMark val="none"/>
        <c:minorTickMark val="none"/>
        <c:tickLblPos val="nextTo"/>
        <c:txPr>
          <a:bodyPr/>
          <a:lstStyle/>
          <a:p>
            <a:pPr>
              <a:defRPr sz="1400"/>
            </a:pPr>
            <a:endParaRPr lang="it-IT"/>
          </a:p>
        </c:txPr>
        <c:crossAx val="252206464"/>
        <c:crosses val="autoZero"/>
        <c:auto val="1"/>
        <c:lblAlgn val="ctr"/>
        <c:lblOffset val="100"/>
        <c:noMultiLvlLbl val="0"/>
      </c:catAx>
      <c:valAx>
        <c:axId val="252206464"/>
        <c:scaling>
          <c:orientation val="minMax"/>
        </c:scaling>
        <c:delete val="0"/>
        <c:axPos val="l"/>
        <c:majorGridlines/>
        <c:numFmt formatCode="0%" sourceLinked="1"/>
        <c:majorTickMark val="none"/>
        <c:minorTickMark val="none"/>
        <c:tickLblPos val="nextTo"/>
        <c:crossAx val="252204928"/>
        <c:crosses val="autoZero"/>
        <c:crossBetween val="between"/>
      </c:valAx>
    </c:plotArea>
    <c:legend>
      <c:legendPos val="r"/>
      <c:overlay val="0"/>
      <c:txPr>
        <a:bodyPr/>
        <a:lstStyle/>
        <a:p>
          <a:pPr>
            <a:defRPr sz="1200"/>
          </a:pPr>
          <a:endParaRPr lang="it-IT"/>
        </a:p>
      </c:txPr>
    </c:legend>
    <c:plotVisOnly val="1"/>
    <c:dispBlanksAs val="gap"/>
    <c:showDLblsOverMax val="0"/>
  </c:chart>
  <c:txPr>
    <a:bodyPr/>
    <a:lstStyle/>
    <a:p>
      <a:pPr>
        <a:defRPr>
          <a:latin typeface="Verdana" pitchFamily="34" charset="0"/>
          <a:ea typeface="Verdana" pitchFamily="34" charset="0"/>
        </a:defRPr>
      </a:pPr>
      <a:endParaRPr lang="it-IT"/>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it-IT" sz="1600"/>
              <a:t>Emotional state during the lockdown</a:t>
            </a:r>
          </a:p>
        </c:rich>
      </c:tx>
      <c:overlay val="0"/>
    </c:title>
    <c:autoTitleDeleted val="0"/>
    <c:plotArea>
      <c:layout/>
      <c:barChart>
        <c:barDir val="col"/>
        <c:grouping val="clustered"/>
        <c:varyColors val="0"/>
        <c:ser>
          <c:idx val="0"/>
          <c:order val="0"/>
          <c:tx>
            <c:strRef>
              <c:f>Foglio52!$B$1</c:f>
              <c:strCache>
                <c:ptCount val="1"/>
                <c:pt idx="0">
                  <c:v>AFMs</c:v>
                </c:pt>
              </c:strCache>
            </c:strRef>
          </c:tx>
          <c:spPr>
            <a:solidFill>
              <a:srgbClr val="1ED2EA"/>
            </a:solidFill>
            <a:ln>
              <a:solidFill>
                <a:schemeClr val="tx1"/>
              </a:solidFill>
            </a:ln>
          </c:spPr>
          <c:invertIfNegative val="0"/>
          <c:cat>
            <c:strRef>
              <c:f>Foglio52!$A$2:$A$4</c:f>
              <c:strCache>
                <c:ptCount val="3"/>
                <c:pt idx="0">
                  <c:v>Positive</c:v>
                </c:pt>
                <c:pt idx="1">
                  <c:v>Negative</c:v>
                </c:pt>
                <c:pt idx="2">
                  <c:v>Swinging</c:v>
                </c:pt>
              </c:strCache>
            </c:strRef>
          </c:cat>
          <c:val>
            <c:numRef>
              <c:f>Foglio52!$B$2:$B$4</c:f>
              <c:numCache>
                <c:formatCode>0%</c:formatCode>
                <c:ptCount val="3"/>
                <c:pt idx="0">
                  <c:v>0.4</c:v>
                </c:pt>
                <c:pt idx="1">
                  <c:v>0.55000000000000004</c:v>
                </c:pt>
                <c:pt idx="2">
                  <c:v>0.05</c:v>
                </c:pt>
              </c:numCache>
            </c:numRef>
          </c:val>
          <c:extLst>
            <c:ext xmlns:c16="http://schemas.microsoft.com/office/drawing/2014/chart" uri="{C3380CC4-5D6E-409C-BE32-E72D297353CC}">
              <c16:uniqueId val="{00000000-54D1-4BD3-8ECA-379986D4FEBE}"/>
            </c:ext>
          </c:extLst>
        </c:ser>
        <c:ser>
          <c:idx val="1"/>
          <c:order val="1"/>
          <c:tx>
            <c:strRef>
              <c:f>Foglio52!$C$1</c:f>
              <c:strCache>
                <c:ptCount val="1"/>
                <c:pt idx="0">
                  <c:v>Gamblers</c:v>
                </c:pt>
              </c:strCache>
            </c:strRef>
          </c:tx>
          <c:spPr>
            <a:solidFill>
              <a:srgbClr val="A4ECF6"/>
            </a:solidFill>
            <a:ln>
              <a:solidFill>
                <a:schemeClr val="tx1"/>
              </a:solidFill>
            </a:ln>
          </c:spPr>
          <c:invertIfNegative val="0"/>
          <c:cat>
            <c:strRef>
              <c:f>Foglio52!$A$2:$A$4</c:f>
              <c:strCache>
                <c:ptCount val="3"/>
                <c:pt idx="0">
                  <c:v>Positive</c:v>
                </c:pt>
                <c:pt idx="1">
                  <c:v>Negative</c:v>
                </c:pt>
                <c:pt idx="2">
                  <c:v>Swinging</c:v>
                </c:pt>
              </c:strCache>
            </c:strRef>
          </c:cat>
          <c:val>
            <c:numRef>
              <c:f>Foglio52!$C$2:$C$4</c:f>
              <c:numCache>
                <c:formatCode>0%</c:formatCode>
                <c:ptCount val="3"/>
                <c:pt idx="0">
                  <c:v>0.64</c:v>
                </c:pt>
                <c:pt idx="1">
                  <c:v>0.28999999999999998</c:v>
                </c:pt>
                <c:pt idx="2">
                  <c:v>7.0000000000000007E-2</c:v>
                </c:pt>
              </c:numCache>
            </c:numRef>
          </c:val>
          <c:extLst>
            <c:ext xmlns:c16="http://schemas.microsoft.com/office/drawing/2014/chart" uri="{C3380CC4-5D6E-409C-BE32-E72D297353CC}">
              <c16:uniqueId val="{00000001-54D1-4BD3-8ECA-379986D4FEBE}"/>
            </c:ext>
          </c:extLst>
        </c:ser>
        <c:dLbls>
          <c:showLegendKey val="0"/>
          <c:showVal val="0"/>
          <c:showCatName val="0"/>
          <c:showSerName val="0"/>
          <c:showPercent val="0"/>
          <c:showBubbleSize val="0"/>
        </c:dLbls>
        <c:gapWidth val="150"/>
        <c:axId val="252260352"/>
        <c:axId val="252261888"/>
      </c:barChart>
      <c:catAx>
        <c:axId val="252260352"/>
        <c:scaling>
          <c:orientation val="minMax"/>
        </c:scaling>
        <c:delete val="0"/>
        <c:axPos val="b"/>
        <c:numFmt formatCode="General" sourceLinked="0"/>
        <c:majorTickMark val="none"/>
        <c:minorTickMark val="none"/>
        <c:tickLblPos val="nextTo"/>
        <c:txPr>
          <a:bodyPr/>
          <a:lstStyle/>
          <a:p>
            <a:pPr>
              <a:defRPr sz="1400"/>
            </a:pPr>
            <a:endParaRPr lang="it-IT"/>
          </a:p>
        </c:txPr>
        <c:crossAx val="252261888"/>
        <c:crosses val="autoZero"/>
        <c:auto val="1"/>
        <c:lblAlgn val="ctr"/>
        <c:lblOffset val="100"/>
        <c:noMultiLvlLbl val="0"/>
      </c:catAx>
      <c:valAx>
        <c:axId val="252261888"/>
        <c:scaling>
          <c:orientation val="minMax"/>
        </c:scaling>
        <c:delete val="0"/>
        <c:axPos val="l"/>
        <c:majorGridlines/>
        <c:numFmt formatCode="0%" sourceLinked="1"/>
        <c:majorTickMark val="none"/>
        <c:minorTickMark val="none"/>
        <c:tickLblPos val="nextTo"/>
        <c:crossAx val="252260352"/>
        <c:crosses val="autoZero"/>
        <c:crossBetween val="between"/>
      </c:valAx>
    </c:plotArea>
    <c:legend>
      <c:legendPos val="r"/>
      <c:overlay val="0"/>
      <c:txPr>
        <a:bodyPr/>
        <a:lstStyle/>
        <a:p>
          <a:pPr>
            <a:defRPr sz="1200"/>
          </a:pPr>
          <a:endParaRPr lang="it-IT"/>
        </a:p>
      </c:txPr>
    </c:legend>
    <c:plotVisOnly val="1"/>
    <c:dispBlanksAs val="gap"/>
    <c:showDLblsOverMax val="0"/>
  </c:chart>
  <c:txPr>
    <a:bodyPr/>
    <a:lstStyle/>
    <a:p>
      <a:pPr>
        <a:defRPr>
          <a:latin typeface="Verdana" pitchFamily="34" charset="0"/>
          <a:ea typeface="Verdana" pitchFamily="34" charset="0"/>
        </a:defRPr>
      </a:pPr>
      <a:endParaRPr lang="it-IT"/>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it-IT" sz="1600"/>
              <a:t>Perceived change of the emotional state with respect to before the lockdown</a:t>
            </a:r>
          </a:p>
        </c:rich>
      </c:tx>
      <c:overlay val="0"/>
    </c:title>
    <c:autoTitleDeleted val="0"/>
    <c:plotArea>
      <c:layout/>
      <c:barChart>
        <c:barDir val="col"/>
        <c:grouping val="clustered"/>
        <c:varyColors val="0"/>
        <c:ser>
          <c:idx val="0"/>
          <c:order val="0"/>
          <c:tx>
            <c:strRef>
              <c:f>Foglio53!$B$1</c:f>
              <c:strCache>
                <c:ptCount val="1"/>
                <c:pt idx="0">
                  <c:v>AFMs</c:v>
                </c:pt>
              </c:strCache>
            </c:strRef>
          </c:tx>
          <c:spPr>
            <a:solidFill>
              <a:srgbClr val="1ED2EA"/>
            </a:solidFill>
            <a:ln>
              <a:solidFill>
                <a:schemeClr val="tx1"/>
              </a:solidFill>
            </a:ln>
          </c:spPr>
          <c:invertIfNegative val="0"/>
          <c:cat>
            <c:strRef>
              <c:f>Foglio53!$A$2:$A$4</c:f>
              <c:strCache>
                <c:ptCount val="3"/>
                <c:pt idx="0">
                  <c:v>Improved</c:v>
                </c:pt>
                <c:pt idx="1">
                  <c:v>Worsened</c:v>
                </c:pt>
                <c:pt idx="2">
                  <c:v>Stable</c:v>
                </c:pt>
              </c:strCache>
            </c:strRef>
          </c:cat>
          <c:val>
            <c:numRef>
              <c:f>Foglio53!$B$2:$B$4</c:f>
              <c:numCache>
                <c:formatCode>0%</c:formatCode>
                <c:ptCount val="3"/>
                <c:pt idx="0">
                  <c:v>0.22</c:v>
                </c:pt>
                <c:pt idx="1">
                  <c:v>0.45</c:v>
                </c:pt>
                <c:pt idx="2">
                  <c:v>0.33</c:v>
                </c:pt>
              </c:numCache>
            </c:numRef>
          </c:val>
          <c:extLst>
            <c:ext xmlns:c16="http://schemas.microsoft.com/office/drawing/2014/chart" uri="{C3380CC4-5D6E-409C-BE32-E72D297353CC}">
              <c16:uniqueId val="{00000000-9E69-4FFA-996B-48A635B0BAF5}"/>
            </c:ext>
          </c:extLst>
        </c:ser>
        <c:ser>
          <c:idx val="1"/>
          <c:order val="1"/>
          <c:tx>
            <c:strRef>
              <c:f>Foglio53!$C$1</c:f>
              <c:strCache>
                <c:ptCount val="1"/>
                <c:pt idx="0">
                  <c:v>Gamblers</c:v>
                </c:pt>
              </c:strCache>
            </c:strRef>
          </c:tx>
          <c:spPr>
            <a:solidFill>
              <a:srgbClr val="A4ECF6"/>
            </a:solidFill>
            <a:ln>
              <a:solidFill>
                <a:schemeClr val="tx1"/>
              </a:solidFill>
            </a:ln>
          </c:spPr>
          <c:invertIfNegative val="0"/>
          <c:cat>
            <c:strRef>
              <c:f>Foglio53!$A$2:$A$4</c:f>
              <c:strCache>
                <c:ptCount val="3"/>
                <c:pt idx="0">
                  <c:v>Improved</c:v>
                </c:pt>
                <c:pt idx="1">
                  <c:v>Worsened</c:v>
                </c:pt>
                <c:pt idx="2">
                  <c:v>Stable</c:v>
                </c:pt>
              </c:strCache>
            </c:strRef>
          </c:cat>
          <c:val>
            <c:numRef>
              <c:f>Foglio53!$C$2:$C$4</c:f>
              <c:numCache>
                <c:formatCode>0%</c:formatCode>
                <c:ptCount val="3"/>
                <c:pt idx="0">
                  <c:v>0.31</c:v>
                </c:pt>
                <c:pt idx="1">
                  <c:v>0.36</c:v>
                </c:pt>
                <c:pt idx="2">
                  <c:v>0.33</c:v>
                </c:pt>
              </c:numCache>
            </c:numRef>
          </c:val>
          <c:extLst>
            <c:ext xmlns:c16="http://schemas.microsoft.com/office/drawing/2014/chart" uri="{C3380CC4-5D6E-409C-BE32-E72D297353CC}">
              <c16:uniqueId val="{00000001-9E69-4FFA-996B-48A635B0BAF5}"/>
            </c:ext>
          </c:extLst>
        </c:ser>
        <c:dLbls>
          <c:showLegendKey val="0"/>
          <c:showVal val="0"/>
          <c:showCatName val="0"/>
          <c:showSerName val="0"/>
          <c:showPercent val="0"/>
          <c:showBubbleSize val="0"/>
        </c:dLbls>
        <c:gapWidth val="150"/>
        <c:axId val="252368384"/>
        <c:axId val="252369920"/>
      </c:barChart>
      <c:catAx>
        <c:axId val="252368384"/>
        <c:scaling>
          <c:orientation val="minMax"/>
        </c:scaling>
        <c:delete val="0"/>
        <c:axPos val="b"/>
        <c:numFmt formatCode="General" sourceLinked="0"/>
        <c:majorTickMark val="none"/>
        <c:minorTickMark val="none"/>
        <c:tickLblPos val="nextTo"/>
        <c:txPr>
          <a:bodyPr/>
          <a:lstStyle/>
          <a:p>
            <a:pPr>
              <a:defRPr sz="1400"/>
            </a:pPr>
            <a:endParaRPr lang="it-IT"/>
          </a:p>
        </c:txPr>
        <c:crossAx val="252369920"/>
        <c:crosses val="autoZero"/>
        <c:auto val="1"/>
        <c:lblAlgn val="ctr"/>
        <c:lblOffset val="100"/>
        <c:noMultiLvlLbl val="0"/>
      </c:catAx>
      <c:valAx>
        <c:axId val="252369920"/>
        <c:scaling>
          <c:orientation val="minMax"/>
        </c:scaling>
        <c:delete val="0"/>
        <c:axPos val="l"/>
        <c:majorGridlines/>
        <c:numFmt formatCode="0%" sourceLinked="1"/>
        <c:majorTickMark val="none"/>
        <c:minorTickMark val="none"/>
        <c:tickLblPos val="nextTo"/>
        <c:crossAx val="252368384"/>
        <c:crosses val="autoZero"/>
        <c:crossBetween val="between"/>
      </c:valAx>
    </c:plotArea>
    <c:legend>
      <c:legendPos val="r"/>
      <c:overlay val="0"/>
    </c:legend>
    <c:plotVisOnly val="1"/>
    <c:dispBlanksAs val="gap"/>
    <c:showDLblsOverMax val="0"/>
  </c:chart>
  <c:txPr>
    <a:bodyPr/>
    <a:lstStyle/>
    <a:p>
      <a:pPr>
        <a:defRPr sz="1200">
          <a:latin typeface="Verdana" pitchFamily="34" charset="0"/>
          <a:ea typeface="Verdana" pitchFamily="34" charset="0"/>
        </a:defRPr>
      </a:pPr>
      <a:endParaRPr lang="it-IT"/>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it-IT" sz="1600"/>
              <a:t>Perceived change of the emotional state with respect to before the lockdown</a:t>
            </a:r>
          </a:p>
        </c:rich>
      </c:tx>
      <c:overlay val="0"/>
    </c:title>
    <c:autoTitleDeleted val="0"/>
    <c:plotArea>
      <c:layout/>
      <c:barChart>
        <c:barDir val="col"/>
        <c:grouping val="clustered"/>
        <c:varyColors val="0"/>
        <c:ser>
          <c:idx val="0"/>
          <c:order val="0"/>
          <c:tx>
            <c:strRef>
              <c:f>Foglio53!$B$1</c:f>
              <c:strCache>
                <c:ptCount val="1"/>
                <c:pt idx="0">
                  <c:v>AFMs</c:v>
                </c:pt>
              </c:strCache>
            </c:strRef>
          </c:tx>
          <c:spPr>
            <a:solidFill>
              <a:srgbClr val="1ED2EA"/>
            </a:solidFill>
            <a:ln>
              <a:solidFill>
                <a:schemeClr val="tx1"/>
              </a:solidFill>
            </a:ln>
          </c:spPr>
          <c:invertIfNegative val="0"/>
          <c:cat>
            <c:strRef>
              <c:f>Foglio53!$A$2:$A$4</c:f>
              <c:strCache>
                <c:ptCount val="3"/>
                <c:pt idx="0">
                  <c:v>Improved</c:v>
                </c:pt>
                <c:pt idx="1">
                  <c:v>Worsened</c:v>
                </c:pt>
                <c:pt idx="2">
                  <c:v>Stable</c:v>
                </c:pt>
              </c:strCache>
            </c:strRef>
          </c:cat>
          <c:val>
            <c:numRef>
              <c:f>Foglio53!$B$2:$B$4</c:f>
              <c:numCache>
                <c:formatCode>0%</c:formatCode>
                <c:ptCount val="3"/>
                <c:pt idx="0">
                  <c:v>0.22</c:v>
                </c:pt>
                <c:pt idx="1">
                  <c:v>0.45</c:v>
                </c:pt>
                <c:pt idx="2">
                  <c:v>0.33</c:v>
                </c:pt>
              </c:numCache>
            </c:numRef>
          </c:val>
          <c:extLst>
            <c:ext xmlns:c16="http://schemas.microsoft.com/office/drawing/2014/chart" uri="{C3380CC4-5D6E-409C-BE32-E72D297353CC}">
              <c16:uniqueId val="{00000000-A680-493A-9EB5-711378882AF8}"/>
            </c:ext>
          </c:extLst>
        </c:ser>
        <c:ser>
          <c:idx val="1"/>
          <c:order val="1"/>
          <c:tx>
            <c:strRef>
              <c:f>Foglio53!$C$1</c:f>
              <c:strCache>
                <c:ptCount val="1"/>
                <c:pt idx="0">
                  <c:v>Gamblers</c:v>
                </c:pt>
              </c:strCache>
            </c:strRef>
          </c:tx>
          <c:spPr>
            <a:solidFill>
              <a:srgbClr val="A4ECF6"/>
            </a:solidFill>
            <a:ln>
              <a:solidFill>
                <a:schemeClr val="tx1"/>
              </a:solidFill>
            </a:ln>
          </c:spPr>
          <c:invertIfNegative val="0"/>
          <c:cat>
            <c:strRef>
              <c:f>Foglio53!$A$2:$A$4</c:f>
              <c:strCache>
                <c:ptCount val="3"/>
                <c:pt idx="0">
                  <c:v>Improved</c:v>
                </c:pt>
                <c:pt idx="1">
                  <c:v>Worsened</c:v>
                </c:pt>
                <c:pt idx="2">
                  <c:v>Stable</c:v>
                </c:pt>
              </c:strCache>
            </c:strRef>
          </c:cat>
          <c:val>
            <c:numRef>
              <c:f>Foglio53!$C$2:$C$4</c:f>
              <c:numCache>
                <c:formatCode>0%</c:formatCode>
                <c:ptCount val="3"/>
                <c:pt idx="0">
                  <c:v>0.31</c:v>
                </c:pt>
                <c:pt idx="1">
                  <c:v>0.36</c:v>
                </c:pt>
                <c:pt idx="2">
                  <c:v>0.33</c:v>
                </c:pt>
              </c:numCache>
            </c:numRef>
          </c:val>
          <c:extLst>
            <c:ext xmlns:c16="http://schemas.microsoft.com/office/drawing/2014/chart" uri="{C3380CC4-5D6E-409C-BE32-E72D297353CC}">
              <c16:uniqueId val="{00000001-A680-493A-9EB5-711378882AF8}"/>
            </c:ext>
          </c:extLst>
        </c:ser>
        <c:dLbls>
          <c:showLegendKey val="0"/>
          <c:showVal val="0"/>
          <c:showCatName val="0"/>
          <c:showSerName val="0"/>
          <c:showPercent val="0"/>
          <c:showBubbleSize val="0"/>
        </c:dLbls>
        <c:gapWidth val="150"/>
        <c:axId val="251976704"/>
        <c:axId val="251982592"/>
      </c:barChart>
      <c:catAx>
        <c:axId val="251976704"/>
        <c:scaling>
          <c:orientation val="minMax"/>
        </c:scaling>
        <c:delete val="0"/>
        <c:axPos val="b"/>
        <c:numFmt formatCode="General" sourceLinked="0"/>
        <c:majorTickMark val="none"/>
        <c:minorTickMark val="none"/>
        <c:tickLblPos val="nextTo"/>
        <c:txPr>
          <a:bodyPr/>
          <a:lstStyle/>
          <a:p>
            <a:pPr>
              <a:defRPr sz="1400"/>
            </a:pPr>
            <a:endParaRPr lang="it-IT"/>
          </a:p>
        </c:txPr>
        <c:crossAx val="251982592"/>
        <c:crosses val="autoZero"/>
        <c:auto val="1"/>
        <c:lblAlgn val="ctr"/>
        <c:lblOffset val="100"/>
        <c:noMultiLvlLbl val="0"/>
      </c:catAx>
      <c:valAx>
        <c:axId val="251982592"/>
        <c:scaling>
          <c:orientation val="minMax"/>
        </c:scaling>
        <c:delete val="0"/>
        <c:axPos val="l"/>
        <c:majorGridlines/>
        <c:numFmt formatCode="0%" sourceLinked="1"/>
        <c:majorTickMark val="none"/>
        <c:minorTickMark val="none"/>
        <c:tickLblPos val="nextTo"/>
        <c:crossAx val="251976704"/>
        <c:crosses val="autoZero"/>
        <c:crossBetween val="between"/>
      </c:valAx>
    </c:plotArea>
    <c:legend>
      <c:legendPos val="r"/>
      <c:overlay val="0"/>
    </c:legend>
    <c:plotVisOnly val="1"/>
    <c:dispBlanksAs val="gap"/>
    <c:showDLblsOverMax val="0"/>
  </c:chart>
  <c:txPr>
    <a:bodyPr/>
    <a:lstStyle/>
    <a:p>
      <a:pPr>
        <a:defRPr sz="1200">
          <a:latin typeface="Verdana" pitchFamily="34" charset="0"/>
          <a:ea typeface="Verdana" pitchFamily="34" charset="0"/>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it-IT" sz="1400" dirty="0"/>
              <a:t>MARITAL STATUS</a:t>
            </a:r>
          </a:p>
        </c:rich>
      </c:tx>
      <c:overlay val="0"/>
      <c:spPr>
        <a:noFill/>
        <a:ln>
          <a:noFill/>
        </a:ln>
        <a:effectLst/>
      </c:spPr>
    </c:title>
    <c:autoTitleDeleted val="0"/>
    <c:plotArea>
      <c:layout/>
      <c:doughnutChart>
        <c:varyColors val="1"/>
        <c:ser>
          <c:idx val="0"/>
          <c:order val="0"/>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726A-4E39-9F2F-49FD16B6D17F}"/>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726A-4E39-9F2F-49FD16B6D17F}"/>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726A-4E39-9F2F-49FD16B6D17F}"/>
              </c:ext>
            </c:extLst>
          </c:dPt>
          <c:dPt>
            <c:idx val="3"/>
            <c:bubble3D val="0"/>
            <c:spPr>
              <a:solidFill>
                <a:schemeClr val="accent4"/>
              </a:solidFill>
              <a:ln w="19050">
                <a:solidFill>
                  <a:schemeClr val="tx1"/>
                </a:solidFill>
              </a:ln>
              <a:effectLst/>
            </c:spPr>
            <c:extLst>
              <c:ext xmlns:c16="http://schemas.microsoft.com/office/drawing/2014/chart" uri="{C3380CC4-5D6E-409C-BE32-E72D297353CC}">
                <c16:uniqueId val="{00000007-726A-4E39-9F2F-49FD16B6D17F}"/>
              </c:ext>
            </c:extLst>
          </c:dPt>
          <c:dPt>
            <c:idx val="4"/>
            <c:bubble3D val="0"/>
            <c:spPr>
              <a:solidFill>
                <a:schemeClr val="accent5"/>
              </a:solidFill>
              <a:ln w="19050">
                <a:solidFill>
                  <a:schemeClr val="tx1"/>
                </a:solidFill>
              </a:ln>
              <a:effectLst/>
            </c:spPr>
            <c:extLst>
              <c:ext xmlns:c16="http://schemas.microsoft.com/office/drawing/2014/chart" uri="{C3380CC4-5D6E-409C-BE32-E72D297353CC}">
                <c16:uniqueId val="{00000009-726A-4E39-9F2F-49FD16B6D17F}"/>
              </c:ext>
            </c:extLst>
          </c:dPt>
          <c:dLbls>
            <c:dLbl>
              <c:idx val="0"/>
              <c:layout>
                <c:manualLayout>
                  <c:x val="9.6519650189389017E-2"/>
                  <c:y val="8.2030513574798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6A-4E39-9F2F-49FD16B6D17F}"/>
                </c:ext>
              </c:extLst>
            </c:dLbl>
            <c:dLbl>
              <c:idx val="1"/>
              <c:layout>
                <c:manualLayout>
                  <c:x val="-0.1082190017274967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6A-4E39-9F2F-49FD16B6D17F}"/>
                </c:ext>
              </c:extLst>
            </c:dLbl>
            <c:dLbl>
              <c:idx val="2"/>
              <c:layout>
                <c:manualLayout>
                  <c:x val="-4.9722244036957977E-2"/>
                  <c:y val="-4.1015256787399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6A-4E39-9F2F-49FD16B6D17F}"/>
                </c:ext>
              </c:extLst>
            </c:dLbl>
            <c:dLbl>
              <c:idx val="3"/>
              <c:layout>
                <c:manualLayout>
                  <c:x val="-3.2173216729796339E-2"/>
                  <c:y val="-8.2030513574798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6A-4E39-9F2F-49FD16B6D17F}"/>
                </c:ext>
              </c:extLst>
            </c:dLbl>
            <c:dLbl>
              <c:idx val="4"/>
              <c:layout>
                <c:manualLayout>
                  <c:x val="1.1699351538107758E-2"/>
                  <c:y val="-0.117918863263772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6A-4E39-9F2F-49FD16B6D17F}"/>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Foglio3!$A$1:$A$5</c:f>
              <c:strCache>
                <c:ptCount val="5"/>
                <c:pt idx="0">
                  <c:v>Married</c:v>
                </c:pt>
                <c:pt idx="1">
                  <c:v>Cohabiting</c:v>
                </c:pt>
                <c:pt idx="2">
                  <c:v>Single</c:v>
                </c:pt>
                <c:pt idx="3">
                  <c:v>Separate/Divorced</c:v>
                </c:pt>
                <c:pt idx="4">
                  <c:v>Widowed</c:v>
                </c:pt>
              </c:strCache>
            </c:strRef>
          </c:cat>
          <c:val>
            <c:numRef>
              <c:f>Foglio3!$B$1:$B$5</c:f>
              <c:numCache>
                <c:formatCode>0%</c:formatCode>
                <c:ptCount val="5"/>
                <c:pt idx="0">
                  <c:v>0.62</c:v>
                </c:pt>
                <c:pt idx="1">
                  <c:v>0.17</c:v>
                </c:pt>
                <c:pt idx="2">
                  <c:v>0.08</c:v>
                </c:pt>
                <c:pt idx="3">
                  <c:v>0.09</c:v>
                </c:pt>
                <c:pt idx="4">
                  <c:v>0.02</c:v>
                </c:pt>
              </c:numCache>
            </c:numRef>
          </c:val>
          <c:extLst>
            <c:ext xmlns:c16="http://schemas.microsoft.com/office/drawing/2014/chart" uri="{C3380CC4-5D6E-409C-BE32-E72D297353CC}">
              <c16:uniqueId val="{00000000-708D-4C30-8757-465A5A3FF9BC}"/>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vert="horz"/>
        <a:lstStyle/>
        <a:p>
          <a:pPr>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latin typeface="Verdana" pitchFamily="34" charset="0"/>
          <a:ea typeface="Verdana" pitchFamily="34" charset="0"/>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spPr>
            <a:ln>
              <a:solidFill>
                <a:schemeClr val="tx1"/>
              </a:solidFill>
            </a:ln>
          </c:spPr>
          <c:dPt>
            <c:idx val="0"/>
            <c:bubble3D val="0"/>
            <c:spPr>
              <a:solidFill>
                <a:srgbClr val="30D858"/>
              </a:solidFill>
              <a:ln>
                <a:solidFill>
                  <a:schemeClr val="tx1"/>
                </a:solidFill>
              </a:ln>
            </c:spPr>
            <c:extLst>
              <c:ext xmlns:c16="http://schemas.microsoft.com/office/drawing/2014/chart" uri="{C3380CC4-5D6E-409C-BE32-E72D297353CC}">
                <c16:uniqueId val="{00000001-0564-4110-A64B-AF30DAC2C5C5}"/>
              </c:ext>
            </c:extLst>
          </c:dPt>
          <c:dPt>
            <c:idx val="1"/>
            <c:bubble3D val="0"/>
            <c:spPr>
              <a:solidFill>
                <a:schemeClr val="accent1">
                  <a:lumMod val="20000"/>
                  <a:lumOff val="80000"/>
                </a:schemeClr>
              </a:solidFill>
              <a:ln>
                <a:solidFill>
                  <a:schemeClr val="tx1"/>
                </a:solidFill>
              </a:ln>
            </c:spPr>
            <c:extLst>
              <c:ext xmlns:c16="http://schemas.microsoft.com/office/drawing/2014/chart" uri="{C3380CC4-5D6E-409C-BE32-E72D297353CC}">
                <c16:uniqueId val="{00000003-0564-4110-A64B-AF30DAC2C5C5}"/>
              </c:ext>
            </c:extLst>
          </c:dPt>
          <c:dLbls>
            <c:spPr>
              <a:noFill/>
              <a:ln>
                <a:noFill/>
              </a:ln>
              <a:effectLst/>
            </c:spPr>
            <c:txPr>
              <a:bodyPr/>
              <a:lstStyle/>
              <a:p>
                <a:pPr>
                  <a:defRPr>
                    <a:solidFill>
                      <a:schemeClr val="tx1"/>
                    </a:solidFill>
                  </a:defRPr>
                </a:pPr>
                <a:endParaRPr lang="it-IT"/>
              </a:p>
            </c:txPr>
            <c:showLegendKey val="0"/>
            <c:showVal val="1"/>
            <c:showCatName val="0"/>
            <c:showSerName val="0"/>
            <c:showPercent val="0"/>
            <c:showBubbleSize val="0"/>
            <c:showLeaderLines val="1"/>
            <c:extLst>
              <c:ext xmlns:c15="http://schemas.microsoft.com/office/drawing/2012/chart" uri="{CE6537A1-D6FC-4f65-9D91-7224C49458BB}"/>
            </c:extLst>
          </c:dLbls>
          <c:cat>
            <c:strRef>
              <c:f>Foglio4!$A$1:$A$4</c:f>
              <c:strCache>
                <c:ptCount val="4"/>
                <c:pt idx="0">
                  <c:v>Spouse/Cohabitant</c:v>
                </c:pt>
                <c:pt idx="1">
                  <c:v>Parents</c:v>
                </c:pt>
                <c:pt idx="2">
                  <c:v>Sibling</c:v>
                </c:pt>
                <c:pt idx="3">
                  <c:v>Son/Daughter</c:v>
                </c:pt>
              </c:strCache>
            </c:strRef>
          </c:cat>
          <c:val>
            <c:numRef>
              <c:f>Foglio4!$B$1:$B$4</c:f>
              <c:numCache>
                <c:formatCode>0%</c:formatCode>
                <c:ptCount val="4"/>
                <c:pt idx="0">
                  <c:v>0.56999999999999995</c:v>
                </c:pt>
                <c:pt idx="1">
                  <c:v>0.19</c:v>
                </c:pt>
                <c:pt idx="2">
                  <c:v>0.11</c:v>
                </c:pt>
                <c:pt idx="3">
                  <c:v>0.11</c:v>
                </c:pt>
              </c:numCache>
            </c:numRef>
          </c:val>
          <c:extLst>
            <c:ext xmlns:c16="http://schemas.microsoft.com/office/drawing/2014/chart" uri="{C3380CC4-5D6E-409C-BE32-E72D297353CC}">
              <c16:uniqueId val="{00000004-0564-4110-A64B-AF30DAC2C5C5}"/>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8106841401436227"/>
          <c:y val="0.12819758837183942"/>
          <c:w val="0.39990973357174719"/>
          <c:h val="0.74360482325632116"/>
        </c:manualLayout>
      </c:layout>
      <c:overlay val="0"/>
      <c:txPr>
        <a:bodyPr/>
        <a:lstStyle/>
        <a:p>
          <a:pPr>
            <a:defRPr sz="1050">
              <a:latin typeface="Verdana" pitchFamily="34" charset="0"/>
              <a:ea typeface="Verdana" pitchFamily="34" charset="0"/>
            </a:defRPr>
          </a:pPr>
          <a:endParaRPr lang="it-IT"/>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Level of Treatment</a:t>
            </a:r>
          </a:p>
        </c:rich>
      </c:tx>
      <c:overlay val="0"/>
    </c:title>
    <c:autoTitleDeleted val="0"/>
    <c:plotArea>
      <c:layout/>
      <c:barChart>
        <c:barDir val="col"/>
        <c:grouping val="clustered"/>
        <c:varyColors val="0"/>
        <c:ser>
          <c:idx val="0"/>
          <c:order val="0"/>
          <c:spPr>
            <a:ln>
              <a:solidFill>
                <a:schemeClr val="tx1"/>
              </a:solidFill>
            </a:ln>
          </c:spPr>
          <c:invertIfNegative val="0"/>
          <c:dPt>
            <c:idx val="0"/>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01-59B5-4DC9-9432-4EA7307D4961}"/>
              </c:ext>
            </c:extLst>
          </c:dPt>
          <c:dPt>
            <c:idx val="1"/>
            <c:invertIfNegative val="0"/>
            <c:bubble3D val="0"/>
            <c:spPr>
              <a:solidFill>
                <a:schemeClr val="accent4">
                  <a:lumMod val="40000"/>
                  <a:lumOff val="60000"/>
                </a:schemeClr>
              </a:solidFill>
              <a:ln>
                <a:solidFill>
                  <a:schemeClr val="tx1"/>
                </a:solidFill>
              </a:ln>
            </c:spPr>
            <c:extLst>
              <c:ext xmlns:c16="http://schemas.microsoft.com/office/drawing/2014/chart" uri="{C3380CC4-5D6E-409C-BE32-E72D297353CC}">
                <c16:uniqueId val="{00000003-59B5-4DC9-9432-4EA7307D4961}"/>
              </c:ext>
            </c:extLst>
          </c:dPt>
          <c:dPt>
            <c:idx val="2"/>
            <c:invertIfNegative val="0"/>
            <c:bubble3D val="0"/>
            <c:spPr>
              <a:solidFill>
                <a:schemeClr val="accent4">
                  <a:lumMod val="60000"/>
                  <a:lumOff val="40000"/>
                </a:schemeClr>
              </a:solidFill>
              <a:ln>
                <a:solidFill>
                  <a:schemeClr val="tx1"/>
                </a:solidFill>
              </a:ln>
            </c:spPr>
            <c:extLst>
              <c:ext xmlns:c16="http://schemas.microsoft.com/office/drawing/2014/chart" uri="{C3380CC4-5D6E-409C-BE32-E72D297353CC}">
                <c16:uniqueId val="{00000005-59B5-4DC9-9432-4EA7307D4961}"/>
              </c:ext>
            </c:extLst>
          </c:dPt>
          <c:dPt>
            <c:idx val="3"/>
            <c:invertIfNegative val="0"/>
            <c:bubble3D val="0"/>
            <c:spPr>
              <a:solidFill>
                <a:schemeClr val="accent4">
                  <a:lumMod val="75000"/>
                </a:schemeClr>
              </a:solidFill>
              <a:ln>
                <a:solidFill>
                  <a:schemeClr val="tx1"/>
                </a:solidFill>
              </a:ln>
            </c:spPr>
            <c:extLst>
              <c:ext xmlns:c16="http://schemas.microsoft.com/office/drawing/2014/chart" uri="{C3380CC4-5D6E-409C-BE32-E72D297353CC}">
                <c16:uniqueId val="{00000007-59B5-4DC9-9432-4EA7307D4961}"/>
              </c:ext>
            </c:extLst>
          </c:dPt>
          <c:cat>
            <c:strRef>
              <c:f>Foglio37!$A$1:$A$4</c:f>
              <c:strCache>
                <c:ptCount val="4"/>
                <c:pt idx="0">
                  <c:v>In the middle of the treatment</c:v>
                </c:pt>
                <c:pt idx="1">
                  <c:v>Monitored</c:v>
                </c:pt>
                <c:pt idx="2">
                  <c:v>Pre-dismissal stage</c:v>
                </c:pt>
                <c:pt idx="3">
                  <c:v>Discharged</c:v>
                </c:pt>
              </c:strCache>
            </c:strRef>
          </c:cat>
          <c:val>
            <c:numRef>
              <c:f>Foglio37!$B$1:$B$4</c:f>
              <c:numCache>
                <c:formatCode>0%</c:formatCode>
                <c:ptCount val="4"/>
                <c:pt idx="0">
                  <c:v>0.5</c:v>
                </c:pt>
                <c:pt idx="1">
                  <c:v>0.36</c:v>
                </c:pt>
                <c:pt idx="2">
                  <c:v>0.12</c:v>
                </c:pt>
                <c:pt idx="3">
                  <c:v>0.02</c:v>
                </c:pt>
              </c:numCache>
            </c:numRef>
          </c:val>
          <c:extLst>
            <c:ext xmlns:c16="http://schemas.microsoft.com/office/drawing/2014/chart" uri="{C3380CC4-5D6E-409C-BE32-E72D297353CC}">
              <c16:uniqueId val="{00000008-59B5-4DC9-9432-4EA7307D4961}"/>
            </c:ext>
          </c:extLst>
        </c:ser>
        <c:dLbls>
          <c:showLegendKey val="0"/>
          <c:showVal val="0"/>
          <c:showCatName val="0"/>
          <c:showSerName val="0"/>
          <c:showPercent val="0"/>
          <c:showBubbleSize val="0"/>
        </c:dLbls>
        <c:gapWidth val="150"/>
        <c:axId val="274702720"/>
        <c:axId val="274704256"/>
      </c:barChart>
      <c:catAx>
        <c:axId val="274702720"/>
        <c:scaling>
          <c:orientation val="minMax"/>
        </c:scaling>
        <c:delete val="0"/>
        <c:axPos val="b"/>
        <c:numFmt formatCode="General" sourceLinked="0"/>
        <c:majorTickMark val="none"/>
        <c:minorTickMark val="none"/>
        <c:tickLblPos val="nextTo"/>
        <c:txPr>
          <a:bodyPr/>
          <a:lstStyle/>
          <a:p>
            <a:pPr>
              <a:defRPr sz="800">
                <a:solidFill>
                  <a:schemeClr val="tx1"/>
                </a:solidFill>
              </a:defRPr>
            </a:pPr>
            <a:endParaRPr lang="it-IT"/>
          </a:p>
        </c:txPr>
        <c:crossAx val="274704256"/>
        <c:crosses val="autoZero"/>
        <c:auto val="1"/>
        <c:lblAlgn val="ctr"/>
        <c:lblOffset val="100"/>
        <c:noMultiLvlLbl val="0"/>
      </c:catAx>
      <c:valAx>
        <c:axId val="274704256"/>
        <c:scaling>
          <c:orientation val="minMax"/>
        </c:scaling>
        <c:delete val="0"/>
        <c:axPos val="l"/>
        <c:majorGridlines/>
        <c:numFmt formatCode="0%" sourceLinked="1"/>
        <c:majorTickMark val="none"/>
        <c:minorTickMark val="none"/>
        <c:tickLblPos val="nextTo"/>
        <c:crossAx val="274702720"/>
        <c:crosses val="autoZero"/>
        <c:crossBetween val="between"/>
      </c:valAx>
    </c:plotArea>
    <c:plotVisOnly val="1"/>
    <c:dispBlanksAs val="gap"/>
    <c:showDLblsOverMax val="0"/>
  </c:chart>
  <c:txPr>
    <a:bodyPr/>
    <a:lstStyle/>
    <a:p>
      <a:pPr>
        <a:defRPr sz="1000">
          <a:latin typeface="Verdana" pitchFamily="34" charset="0"/>
          <a:ea typeface="Verdana" pitchFamily="34" charset="0"/>
        </a:defRPr>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Occupational Status</a:t>
            </a:r>
          </a:p>
        </c:rich>
      </c:tx>
      <c:overlay val="0"/>
    </c:title>
    <c:autoTitleDeleted val="0"/>
    <c:plotArea>
      <c:layout/>
      <c:barChart>
        <c:barDir val="col"/>
        <c:grouping val="clustered"/>
        <c:varyColors val="0"/>
        <c:ser>
          <c:idx val="0"/>
          <c:order val="0"/>
          <c:spPr>
            <a:ln>
              <a:solidFill>
                <a:schemeClr val="tx1"/>
              </a:solidFill>
            </a:ln>
          </c:spPr>
          <c:invertIfNegative val="0"/>
          <c:dPt>
            <c:idx val="1"/>
            <c:invertIfNegative val="0"/>
            <c:bubble3D val="0"/>
            <c:spPr>
              <a:solidFill>
                <a:schemeClr val="accent1">
                  <a:lumMod val="60000"/>
                  <a:lumOff val="40000"/>
                </a:schemeClr>
              </a:solidFill>
              <a:ln>
                <a:solidFill>
                  <a:schemeClr val="tx1"/>
                </a:solidFill>
              </a:ln>
            </c:spPr>
            <c:extLst>
              <c:ext xmlns:c16="http://schemas.microsoft.com/office/drawing/2014/chart" uri="{C3380CC4-5D6E-409C-BE32-E72D297353CC}">
                <c16:uniqueId val="{00000001-2816-4513-B89E-6DC3A74E0DC9}"/>
              </c:ext>
            </c:extLst>
          </c:dPt>
          <c:dPt>
            <c:idx val="2"/>
            <c:invertIfNegative val="0"/>
            <c:bubble3D val="0"/>
            <c:spPr>
              <a:solidFill>
                <a:schemeClr val="accent1">
                  <a:lumMod val="20000"/>
                  <a:lumOff val="80000"/>
                </a:schemeClr>
              </a:solidFill>
              <a:ln>
                <a:solidFill>
                  <a:schemeClr val="tx1"/>
                </a:solidFill>
              </a:ln>
            </c:spPr>
            <c:extLst>
              <c:ext xmlns:c16="http://schemas.microsoft.com/office/drawing/2014/chart" uri="{C3380CC4-5D6E-409C-BE32-E72D297353CC}">
                <c16:uniqueId val="{00000003-2816-4513-B89E-6DC3A74E0DC9}"/>
              </c:ext>
            </c:extLst>
          </c:dPt>
          <c:dPt>
            <c:idx val="3"/>
            <c:invertIfNegative val="0"/>
            <c:bubble3D val="0"/>
            <c:spPr>
              <a:solidFill>
                <a:schemeClr val="accent3">
                  <a:lumMod val="20000"/>
                  <a:lumOff val="80000"/>
                </a:schemeClr>
              </a:solidFill>
              <a:ln>
                <a:solidFill>
                  <a:schemeClr val="tx1"/>
                </a:solidFill>
              </a:ln>
            </c:spPr>
            <c:extLst>
              <c:ext xmlns:c16="http://schemas.microsoft.com/office/drawing/2014/chart" uri="{C3380CC4-5D6E-409C-BE32-E72D297353CC}">
                <c16:uniqueId val="{00000005-2816-4513-B89E-6DC3A74E0DC9}"/>
              </c:ext>
            </c:extLst>
          </c:dPt>
          <c:cat>
            <c:strRef>
              <c:f>Foglio36!$A$1:$A$4</c:f>
              <c:strCache>
                <c:ptCount val="4"/>
                <c:pt idx="0">
                  <c:v>Employed</c:v>
                </c:pt>
                <c:pt idx="1">
                  <c:v>Self-Employed</c:v>
                </c:pt>
                <c:pt idx="2">
                  <c:v>Retired</c:v>
                </c:pt>
                <c:pt idx="3">
                  <c:v>Unmployed</c:v>
                </c:pt>
              </c:strCache>
            </c:strRef>
          </c:cat>
          <c:val>
            <c:numRef>
              <c:f>Foglio36!$B$1:$B$4</c:f>
              <c:numCache>
                <c:formatCode>0%</c:formatCode>
                <c:ptCount val="4"/>
                <c:pt idx="0">
                  <c:v>0.5</c:v>
                </c:pt>
                <c:pt idx="1">
                  <c:v>0.19</c:v>
                </c:pt>
                <c:pt idx="2">
                  <c:v>0.21</c:v>
                </c:pt>
                <c:pt idx="3">
                  <c:v>0.1</c:v>
                </c:pt>
              </c:numCache>
            </c:numRef>
          </c:val>
          <c:extLst>
            <c:ext xmlns:c16="http://schemas.microsoft.com/office/drawing/2014/chart" uri="{C3380CC4-5D6E-409C-BE32-E72D297353CC}">
              <c16:uniqueId val="{00000006-2816-4513-B89E-6DC3A74E0DC9}"/>
            </c:ext>
          </c:extLst>
        </c:ser>
        <c:dLbls>
          <c:showLegendKey val="0"/>
          <c:showVal val="0"/>
          <c:showCatName val="0"/>
          <c:showSerName val="0"/>
          <c:showPercent val="0"/>
          <c:showBubbleSize val="0"/>
        </c:dLbls>
        <c:gapWidth val="150"/>
        <c:axId val="274522496"/>
        <c:axId val="274524032"/>
      </c:barChart>
      <c:catAx>
        <c:axId val="274522496"/>
        <c:scaling>
          <c:orientation val="minMax"/>
        </c:scaling>
        <c:delete val="0"/>
        <c:axPos val="b"/>
        <c:numFmt formatCode="General" sourceLinked="0"/>
        <c:majorTickMark val="none"/>
        <c:minorTickMark val="none"/>
        <c:tickLblPos val="nextTo"/>
        <c:txPr>
          <a:bodyPr/>
          <a:lstStyle/>
          <a:p>
            <a:pPr>
              <a:defRPr sz="800"/>
            </a:pPr>
            <a:endParaRPr lang="it-IT"/>
          </a:p>
        </c:txPr>
        <c:crossAx val="274524032"/>
        <c:crosses val="autoZero"/>
        <c:auto val="1"/>
        <c:lblAlgn val="ctr"/>
        <c:lblOffset val="100"/>
        <c:noMultiLvlLbl val="0"/>
      </c:catAx>
      <c:valAx>
        <c:axId val="274524032"/>
        <c:scaling>
          <c:orientation val="minMax"/>
        </c:scaling>
        <c:delete val="0"/>
        <c:axPos val="l"/>
        <c:majorGridlines/>
        <c:numFmt formatCode="0%" sourceLinked="1"/>
        <c:majorTickMark val="none"/>
        <c:minorTickMark val="none"/>
        <c:tickLblPos val="nextTo"/>
        <c:crossAx val="274522496"/>
        <c:crosses val="autoZero"/>
        <c:crossBetween val="between"/>
      </c:valAx>
    </c:plotArea>
    <c:plotVisOnly val="1"/>
    <c:dispBlanksAs val="gap"/>
    <c:showDLblsOverMax val="0"/>
  </c:chart>
  <c:txPr>
    <a:bodyPr/>
    <a:lstStyle/>
    <a:p>
      <a:pPr>
        <a:defRPr sz="1000">
          <a:latin typeface="Verdana" pitchFamily="34" charset="0"/>
          <a:ea typeface="Verdana" pitchFamily="34" charset="0"/>
        </a:defRPr>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Most practised gambling activity</a:t>
            </a:r>
          </a:p>
        </c:rich>
      </c:tx>
      <c:overlay val="0"/>
    </c:title>
    <c:autoTitleDeleted val="0"/>
    <c:plotArea>
      <c:layout/>
      <c:barChart>
        <c:barDir val="col"/>
        <c:grouping val="clustered"/>
        <c:varyColors val="0"/>
        <c:ser>
          <c:idx val="0"/>
          <c:order val="0"/>
          <c:spPr>
            <a:ln>
              <a:solidFill>
                <a:schemeClr val="tx1"/>
              </a:solidFill>
            </a:ln>
          </c:spPr>
          <c:invertIfNegative val="0"/>
          <c:cat>
            <c:strRef>
              <c:f>Foglio38!$A$1:$A$6</c:f>
              <c:strCache>
                <c:ptCount val="6"/>
                <c:pt idx="0">
                  <c:v>Slot Machines</c:v>
                </c:pt>
                <c:pt idx="1">
                  <c:v>Bets on sport events</c:v>
                </c:pt>
                <c:pt idx="2">
                  <c:v>Instant scracth cards</c:v>
                </c:pt>
                <c:pt idx="3">
                  <c:v>Online gambling</c:v>
                </c:pt>
                <c:pt idx="4">
                  <c:v>Bets on the stock market</c:v>
                </c:pt>
                <c:pt idx="5">
                  <c:v>Lotteries</c:v>
                </c:pt>
              </c:strCache>
            </c:strRef>
          </c:cat>
          <c:val>
            <c:numRef>
              <c:f>Foglio38!$B$1:$B$6</c:f>
              <c:numCache>
                <c:formatCode>0%</c:formatCode>
                <c:ptCount val="6"/>
                <c:pt idx="0">
                  <c:v>0.82</c:v>
                </c:pt>
                <c:pt idx="1">
                  <c:v>0.06</c:v>
                </c:pt>
                <c:pt idx="2">
                  <c:v>0.04</c:v>
                </c:pt>
                <c:pt idx="3">
                  <c:v>0.04</c:v>
                </c:pt>
                <c:pt idx="4">
                  <c:v>0.02</c:v>
                </c:pt>
                <c:pt idx="5">
                  <c:v>0.02</c:v>
                </c:pt>
              </c:numCache>
            </c:numRef>
          </c:val>
          <c:extLst>
            <c:ext xmlns:c16="http://schemas.microsoft.com/office/drawing/2014/chart" uri="{C3380CC4-5D6E-409C-BE32-E72D297353CC}">
              <c16:uniqueId val="{00000000-B58A-4F2C-A195-FAAB4AF852EA}"/>
            </c:ext>
          </c:extLst>
        </c:ser>
        <c:dLbls>
          <c:showLegendKey val="0"/>
          <c:showVal val="0"/>
          <c:showCatName val="0"/>
          <c:showSerName val="0"/>
          <c:showPercent val="0"/>
          <c:showBubbleSize val="0"/>
        </c:dLbls>
        <c:gapWidth val="150"/>
        <c:axId val="250600064"/>
        <c:axId val="250601856"/>
      </c:barChart>
      <c:catAx>
        <c:axId val="250600064"/>
        <c:scaling>
          <c:orientation val="minMax"/>
        </c:scaling>
        <c:delete val="0"/>
        <c:axPos val="b"/>
        <c:numFmt formatCode="General" sourceLinked="0"/>
        <c:majorTickMark val="none"/>
        <c:minorTickMark val="none"/>
        <c:tickLblPos val="nextTo"/>
        <c:crossAx val="250601856"/>
        <c:crosses val="autoZero"/>
        <c:auto val="1"/>
        <c:lblAlgn val="ctr"/>
        <c:lblOffset val="100"/>
        <c:noMultiLvlLbl val="0"/>
      </c:catAx>
      <c:valAx>
        <c:axId val="250601856"/>
        <c:scaling>
          <c:orientation val="minMax"/>
        </c:scaling>
        <c:delete val="0"/>
        <c:axPos val="l"/>
        <c:majorGridlines/>
        <c:numFmt formatCode="0%" sourceLinked="1"/>
        <c:majorTickMark val="none"/>
        <c:minorTickMark val="none"/>
        <c:tickLblPos val="nextTo"/>
        <c:crossAx val="250600064"/>
        <c:crosses val="autoZero"/>
        <c:crossBetween val="between"/>
      </c:valAx>
    </c:plotArea>
    <c:plotVisOnly val="1"/>
    <c:dispBlanksAs val="gap"/>
    <c:showDLblsOverMax val="0"/>
  </c:chart>
  <c:txPr>
    <a:bodyPr/>
    <a:lstStyle/>
    <a:p>
      <a:pPr>
        <a:defRPr sz="1100">
          <a:latin typeface="Verdana" pitchFamily="34" charset="0"/>
          <a:ea typeface="Verdana" pitchFamily="34" charset="0"/>
        </a:defRPr>
      </a:pPr>
      <a:endParaRPr lang="it-I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it-IT" sz="1600"/>
              <a:t>Emotional State</a:t>
            </a:r>
          </a:p>
        </c:rich>
      </c:tx>
      <c:overlay val="0"/>
    </c:title>
    <c:autoTitleDeleted val="0"/>
    <c:plotArea>
      <c:layout/>
      <c:barChart>
        <c:barDir val="col"/>
        <c:grouping val="clustered"/>
        <c:varyColors val="0"/>
        <c:ser>
          <c:idx val="0"/>
          <c:order val="0"/>
          <c:spPr>
            <a:ln>
              <a:solidFill>
                <a:schemeClr val="tx1"/>
              </a:solidFill>
            </a:ln>
          </c:spPr>
          <c:invertIfNegative val="0"/>
          <c:dPt>
            <c:idx val="0"/>
            <c:invertIfNegative val="0"/>
            <c:bubble3D val="0"/>
            <c:spPr>
              <a:solidFill>
                <a:srgbClr val="57C77A"/>
              </a:solidFill>
              <a:ln>
                <a:solidFill>
                  <a:schemeClr val="tx1"/>
                </a:solidFill>
              </a:ln>
            </c:spPr>
            <c:extLst>
              <c:ext xmlns:c16="http://schemas.microsoft.com/office/drawing/2014/chart" uri="{C3380CC4-5D6E-409C-BE32-E72D297353CC}">
                <c16:uniqueId val="{00000001-F782-4F73-BF0F-7801EA357563}"/>
              </c:ext>
            </c:extLst>
          </c:dPt>
          <c:dPt>
            <c:idx val="1"/>
            <c:invertIfNegative val="0"/>
            <c:bubble3D val="0"/>
            <c:spPr>
              <a:solidFill>
                <a:srgbClr val="FF0000"/>
              </a:solidFill>
              <a:ln>
                <a:solidFill>
                  <a:schemeClr val="tx1"/>
                </a:solidFill>
              </a:ln>
            </c:spPr>
            <c:extLst>
              <c:ext xmlns:c16="http://schemas.microsoft.com/office/drawing/2014/chart" uri="{C3380CC4-5D6E-409C-BE32-E72D297353CC}">
                <c16:uniqueId val="{00000003-F782-4F73-BF0F-7801EA357563}"/>
              </c:ext>
            </c:extLst>
          </c:dPt>
          <c:dPt>
            <c:idx val="2"/>
            <c:invertIfNegative val="0"/>
            <c:bubble3D val="0"/>
            <c:spPr>
              <a:solidFill>
                <a:schemeClr val="accent3">
                  <a:lumMod val="75000"/>
                </a:schemeClr>
              </a:solidFill>
              <a:ln>
                <a:solidFill>
                  <a:schemeClr val="tx1"/>
                </a:solidFill>
              </a:ln>
            </c:spPr>
            <c:extLst>
              <c:ext xmlns:c16="http://schemas.microsoft.com/office/drawing/2014/chart" uri="{C3380CC4-5D6E-409C-BE32-E72D297353CC}">
                <c16:uniqueId val="{00000005-F782-4F73-BF0F-7801EA357563}"/>
              </c:ext>
            </c:extLst>
          </c:dPt>
          <c:cat>
            <c:strRef>
              <c:f>Foglio40!$A$1:$A$3</c:f>
              <c:strCache>
                <c:ptCount val="3"/>
                <c:pt idx="0">
                  <c:v>Positive</c:v>
                </c:pt>
                <c:pt idx="1">
                  <c:v>Negative</c:v>
                </c:pt>
                <c:pt idx="2">
                  <c:v>Swinging</c:v>
                </c:pt>
              </c:strCache>
            </c:strRef>
          </c:cat>
          <c:val>
            <c:numRef>
              <c:f>Foglio40!$B$1:$B$3</c:f>
              <c:numCache>
                <c:formatCode>0%</c:formatCode>
                <c:ptCount val="3"/>
                <c:pt idx="0">
                  <c:v>0.45</c:v>
                </c:pt>
                <c:pt idx="1">
                  <c:v>0.51</c:v>
                </c:pt>
                <c:pt idx="2">
                  <c:v>0.04</c:v>
                </c:pt>
              </c:numCache>
            </c:numRef>
          </c:val>
          <c:extLst>
            <c:ext xmlns:c16="http://schemas.microsoft.com/office/drawing/2014/chart" uri="{C3380CC4-5D6E-409C-BE32-E72D297353CC}">
              <c16:uniqueId val="{00000006-F782-4F73-BF0F-7801EA357563}"/>
            </c:ext>
          </c:extLst>
        </c:ser>
        <c:dLbls>
          <c:showLegendKey val="0"/>
          <c:showVal val="0"/>
          <c:showCatName val="0"/>
          <c:showSerName val="0"/>
          <c:showPercent val="0"/>
          <c:showBubbleSize val="0"/>
        </c:dLbls>
        <c:gapWidth val="150"/>
        <c:axId val="250935552"/>
        <c:axId val="250945536"/>
      </c:barChart>
      <c:catAx>
        <c:axId val="250935552"/>
        <c:scaling>
          <c:orientation val="minMax"/>
        </c:scaling>
        <c:delete val="0"/>
        <c:axPos val="b"/>
        <c:numFmt formatCode="General" sourceLinked="0"/>
        <c:majorTickMark val="none"/>
        <c:minorTickMark val="none"/>
        <c:tickLblPos val="nextTo"/>
        <c:txPr>
          <a:bodyPr/>
          <a:lstStyle/>
          <a:p>
            <a:pPr>
              <a:defRPr sz="1400"/>
            </a:pPr>
            <a:endParaRPr lang="it-IT"/>
          </a:p>
        </c:txPr>
        <c:crossAx val="250945536"/>
        <c:crosses val="autoZero"/>
        <c:auto val="1"/>
        <c:lblAlgn val="ctr"/>
        <c:lblOffset val="100"/>
        <c:noMultiLvlLbl val="0"/>
      </c:catAx>
      <c:valAx>
        <c:axId val="250945536"/>
        <c:scaling>
          <c:orientation val="minMax"/>
        </c:scaling>
        <c:delete val="0"/>
        <c:axPos val="l"/>
        <c:majorGridlines/>
        <c:numFmt formatCode="0%" sourceLinked="1"/>
        <c:majorTickMark val="none"/>
        <c:minorTickMark val="none"/>
        <c:tickLblPos val="nextTo"/>
        <c:crossAx val="250935552"/>
        <c:crosses val="autoZero"/>
        <c:crossBetween val="between"/>
      </c:valAx>
    </c:plotArea>
    <c:plotVisOnly val="1"/>
    <c:dispBlanksAs val="gap"/>
    <c:showDLblsOverMax val="0"/>
  </c:chart>
  <c:txPr>
    <a:bodyPr/>
    <a:lstStyle/>
    <a:p>
      <a:pPr>
        <a:defRPr sz="1000">
          <a:latin typeface="Verdana" pitchFamily="34" charset="0"/>
          <a:ea typeface="Verdana" pitchFamily="34" charset="0"/>
        </a:defRPr>
      </a:pPr>
      <a:endParaRPr lang="it-I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Change of the emotional state from before the lockdown</a:t>
            </a:r>
          </a:p>
        </c:rich>
      </c:tx>
      <c:overlay val="0"/>
    </c:title>
    <c:autoTitleDeleted val="0"/>
    <c:plotArea>
      <c:layout/>
      <c:barChart>
        <c:barDir val="col"/>
        <c:grouping val="clustered"/>
        <c:varyColors val="0"/>
        <c:ser>
          <c:idx val="0"/>
          <c:order val="0"/>
          <c:spPr>
            <a:ln>
              <a:solidFill>
                <a:schemeClr val="tx1"/>
              </a:solidFill>
            </a:ln>
          </c:spPr>
          <c:invertIfNegative val="0"/>
          <c:dPt>
            <c:idx val="0"/>
            <c:invertIfNegative val="0"/>
            <c:bubble3D val="0"/>
            <c:spPr>
              <a:solidFill>
                <a:srgbClr val="30D858"/>
              </a:solidFill>
              <a:ln>
                <a:solidFill>
                  <a:schemeClr val="tx1"/>
                </a:solidFill>
              </a:ln>
            </c:spPr>
            <c:extLst>
              <c:ext xmlns:c16="http://schemas.microsoft.com/office/drawing/2014/chart" uri="{C3380CC4-5D6E-409C-BE32-E72D297353CC}">
                <c16:uniqueId val="{00000001-769E-4AEA-A52A-7EE8745AC7AD}"/>
              </c:ext>
            </c:extLst>
          </c:dPt>
          <c:dPt>
            <c:idx val="1"/>
            <c:invertIfNegative val="0"/>
            <c:bubble3D val="0"/>
            <c:spPr>
              <a:solidFill>
                <a:srgbClr val="FF0000"/>
              </a:solidFill>
              <a:ln>
                <a:solidFill>
                  <a:schemeClr val="tx1"/>
                </a:solidFill>
              </a:ln>
            </c:spPr>
            <c:extLst>
              <c:ext xmlns:c16="http://schemas.microsoft.com/office/drawing/2014/chart" uri="{C3380CC4-5D6E-409C-BE32-E72D297353CC}">
                <c16:uniqueId val="{00000003-769E-4AEA-A52A-7EE8745AC7AD}"/>
              </c:ext>
            </c:extLst>
          </c:dPt>
          <c:dPt>
            <c:idx val="2"/>
            <c:invertIfNegative val="0"/>
            <c:bubble3D val="0"/>
            <c:spPr>
              <a:solidFill>
                <a:schemeClr val="bg1">
                  <a:lumMod val="75000"/>
                </a:schemeClr>
              </a:solidFill>
              <a:ln>
                <a:solidFill>
                  <a:schemeClr val="tx1"/>
                </a:solidFill>
              </a:ln>
            </c:spPr>
            <c:extLst>
              <c:ext xmlns:c16="http://schemas.microsoft.com/office/drawing/2014/chart" uri="{C3380CC4-5D6E-409C-BE32-E72D297353CC}">
                <c16:uniqueId val="{00000005-769E-4AEA-A52A-7EE8745AC7AD}"/>
              </c:ext>
            </c:extLst>
          </c:dPt>
          <c:cat>
            <c:strRef>
              <c:f>Foglio41!$A$1:$A$3</c:f>
              <c:strCache>
                <c:ptCount val="3"/>
                <c:pt idx="0">
                  <c:v>Improved</c:v>
                </c:pt>
                <c:pt idx="1">
                  <c:v>Worsened</c:v>
                </c:pt>
                <c:pt idx="2">
                  <c:v>Remained the same</c:v>
                </c:pt>
              </c:strCache>
            </c:strRef>
          </c:cat>
          <c:val>
            <c:numRef>
              <c:f>Foglio41!$B$1:$B$3</c:f>
              <c:numCache>
                <c:formatCode>0%</c:formatCode>
                <c:ptCount val="3"/>
                <c:pt idx="0">
                  <c:v>0.25</c:v>
                </c:pt>
                <c:pt idx="1">
                  <c:v>0.4</c:v>
                </c:pt>
                <c:pt idx="2">
                  <c:v>0.35</c:v>
                </c:pt>
              </c:numCache>
            </c:numRef>
          </c:val>
          <c:extLst>
            <c:ext xmlns:c16="http://schemas.microsoft.com/office/drawing/2014/chart" uri="{C3380CC4-5D6E-409C-BE32-E72D297353CC}">
              <c16:uniqueId val="{00000006-769E-4AEA-A52A-7EE8745AC7AD}"/>
            </c:ext>
          </c:extLst>
        </c:ser>
        <c:dLbls>
          <c:showLegendKey val="0"/>
          <c:showVal val="0"/>
          <c:showCatName val="0"/>
          <c:showSerName val="0"/>
          <c:showPercent val="0"/>
          <c:showBubbleSize val="0"/>
        </c:dLbls>
        <c:gapWidth val="150"/>
        <c:axId val="250972032"/>
        <c:axId val="250973568"/>
      </c:barChart>
      <c:catAx>
        <c:axId val="250972032"/>
        <c:scaling>
          <c:orientation val="minMax"/>
        </c:scaling>
        <c:delete val="0"/>
        <c:axPos val="b"/>
        <c:numFmt formatCode="General" sourceLinked="0"/>
        <c:majorTickMark val="none"/>
        <c:minorTickMark val="none"/>
        <c:tickLblPos val="nextTo"/>
        <c:crossAx val="250973568"/>
        <c:crosses val="autoZero"/>
        <c:auto val="1"/>
        <c:lblAlgn val="ctr"/>
        <c:lblOffset val="100"/>
        <c:noMultiLvlLbl val="0"/>
      </c:catAx>
      <c:valAx>
        <c:axId val="250973568"/>
        <c:scaling>
          <c:orientation val="minMax"/>
        </c:scaling>
        <c:delete val="0"/>
        <c:axPos val="l"/>
        <c:majorGridlines/>
        <c:numFmt formatCode="0%" sourceLinked="1"/>
        <c:majorTickMark val="none"/>
        <c:minorTickMark val="none"/>
        <c:tickLblPos val="nextTo"/>
        <c:crossAx val="250972032"/>
        <c:crosses val="autoZero"/>
        <c:crossBetween val="between"/>
      </c:valAx>
    </c:plotArea>
    <c:plotVisOnly val="1"/>
    <c:dispBlanksAs val="gap"/>
    <c:showDLblsOverMax val="0"/>
  </c:chart>
  <c:txPr>
    <a:bodyPr/>
    <a:lstStyle/>
    <a:p>
      <a:pPr>
        <a:defRPr sz="1400">
          <a:latin typeface="Verdana" pitchFamily="34" charset="0"/>
          <a:ea typeface="Verdana" pitchFamily="34" charset="0"/>
        </a:defRPr>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2E181-CBE1-3B4A-BFC4-BA79464C1DB2}" type="datetimeFigureOut">
              <a:rPr lang="it-IT" smtClean="0"/>
              <a:t>12/12/2022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B54A5-1A9F-104B-A614-85B88DA7F43F}" type="slidenum">
              <a:rPr lang="it-IT" smtClean="0"/>
              <a:t>‹N›</a:t>
            </a:fld>
            <a:endParaRPr lang="it-IT"/>
          </a:p>
        </p:txBody>
      </p:sp>
    </p:spTree>
    <p:extLst>
      <p:ext uri="{BB962C8B-B14F-4D97-AF65-F5344CB8AC3E}">
        <p14:creationId xmlns:p14="http://schemas.microsoft.com/office/powerpoint/2010/main" val="896123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p>
        </p:txBody>
      </p:sp>
      <p:sp>
        <p:nvSpPr>
          <p:cNvPr id="4" name="Segnaposto numero diapositiva 3"/>
          <p:cNvSpPr>
            <a:spLocks noGrp="1"/>
          </p:cNvSpPr>
          <p:nvPr>
            <p:ph type="sldNum" sz="quarter" idx="10"/>
          </p:nvPr>
        </p:nvSpPr>
        <p:spPr/>
        <p:txBody>
          <a:bodyPr/>
          <a:lstStyle/>
          <a:p>
            <a:fld id="{FEFB54A5-1A9F-104B-A614-85B88DA7F43F}" type="slidenum">
              <a:rPr lang="it-IT" smtClean="0"/>
              <a:t>19</a:t>
            </a:fld>
            <a:endParaRPr lang="it-IT"/>
          </a:p>
        </p:txBody>
      </p:sp>
    </p:spTree>
    <p:extLst>
      <p:ext uri="{BB962C8B-B14F-4D97-AF65-F5344CB8AC3E}">
        <p14:creationId xmlns:p14="http://schemas.microsoft.com/office/powerpoint/2010/main" val="210197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 semi-structured telephone interview conducted by healthcare professionals was also developed for the relatives in treatment for GD. </a:t>
            </a:r>
          </a:p>
          <a:p>
            <a:endParaRPr lang="en-US" dirty="0"/>
          </a:p>
          <a:p>
            <a:r>
              <a:rPr lang="en-US" dirty="0"/>
              <a:t>Data were collected from 7 April 2020 to 28 May 2020. </a:t>
            </a:r>
          </a:p>
          <a:p>
            <a:endParaRPr lang="en-US" dirty="0"/>
          </a:p>
          <a:p>
            <a:r>
              <a:rPr lang="en-US" dirty="0"/>
              <a:t>The interviews lasted ∼40 min</a:t>
            </a:r>
            <a:r>
              <a:rPr lang="en-US" baseline="0" dirty="0"/>
              <a:t> and questions were referred to the lockdown period.</a:t>
            </a:r>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892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interview</a:t>
            </a:r>
            <a:r>
              <a:rPr lang="it-IT" baseline="0" dirty="0"/>
              <a:t> </a:t>
            </a:r>
            <a:r>
              <a:rPr lang="it-IT" baseline="0" dirty="0" err="1"/>
              <a:t>conducted</a:t>
            </a:r>
            <a:r>
              <a:rPr lang="it-IT" baseline="0" dirty="0"/>
              <a:t> with the </a:t>
            </a:r>
            <a:r>
              <a:rPr lang="it-IT" baseline="0" dirty="0" err="1"/>
              <a:t>gamblers</a:t>
            </a:r>
            <a:r>
              <a:rPr lang="it-IT" baseline="0" dirty="0"/>
              <a:t> </a:t>
            </a:r>
            <a:r>
              <a:rPr lang="it-IT" baseline="0" dirty="0" err="1"/>
              <a:t>contained</a:t>
            </a:r>
            <a:r>
              <a:rPr lang="it-IT" baseline="0" dirty="0"/>
              <a:t> some of the </a:t>
            </a:r>
            <a:r>
              <a:rPr lang="it-IT" baseline="0" dirty="0" err="1"/>
              <a:t>questions</a:t>
            </a:r>
            <a:r>
              <a:rPr lang="it-IT" baseline="0" dirty="0"/>
              <a:t> </a:t>
            </a:r>
            <a:r>
              <a:rPr lang="it-IT" baseline="0" dirty="0" err="1"/>
              <a:t>included</a:t>
            </a:r>
            <a:r>
              <a:rPr lang="it-IT" baseline="0" dirty="0"/>
              <a:t> for the family </a:t>
            </a:r>
            <a:r>
              <a:rPr lang="it-IT" baseline="0" dirty="0" err="1"/>
              <a:t>members</a:t>
            </a:r>
            <a:r>
              <a:rPr lang="it-IT" baseline="0" dirty="0"/>
              <a:t>, i.e., </a:t>
            </a:r>
            <a:r>
              <a:rPr lang="it-IT" baseline="0" dirty="0" err="1"/>
              <a:t>questions</a:t>
            </a:r>
            <a:r>
              <a:rPr lang="it-IT" baseline="0" dirty="0"/>
              <a:t> </a:t>
            </a:r>
            <a:r>
              <a:rPr lang="it-IT" baseline="0" dirty="0" err="1"/>
              <a:t>about</a:t>
            </a:r>
            <a:r>
              <a:rPr lang="it-IT" baseline="0" dirty="0"/>
              <a:t> life </a:t>
            </a:r>
            <a:r>
              <a:rPr lang="it-IT" baseline="0" dirty="0" err="1"/>
              <a:t>conditions</a:t>
            </a:r>
            <a:r>
              <a:rPr lang="it-IT" baseline="0" dirty="0"/>
              <a:t> and </a:t>
            </a:r>
            <a:r>
              <a:rPr lang="it-IT" baseline="0" dirty="0" err="1"/>
              <a:t>emotional</a:t>
            </a:r>
            <a:r>
              <a:rPr lang="it-IT" baseline="0" dirty="0"/>
              <a:t> state, </a:t>
            </a:r>
            <a:r>
              <a:rPr lang="it-IT" baseline="0" dirty="0" err="1"/>
              <a:t>their</a:t>
            </a:r>
            <a:r>
              <a:rPr lang="it-IT" baseline="0" dirty="0"/>
              <a:t> </a:t>
            </a:r>
            <a:r>
              <a:rPr lang="it-IT" baseline="0" dirty="0" err="1"/>
              <a:t>gambling</a:t>
            </a:r>
            <a:r>
              <a:rPr lang="it-IT" baseline="0" dirty="0"/>
              <a:t> </a:t>
            </a:r>
            <a:r>
              <a:rPr lang="it-IT" baseline="0" dirty="0" err="1"/>
              <a:t>behaviors</a:t>
            </a:r>
            <a:r>
              <a:rPr lang="it-IT" baseline="0" dirty="0"/>
              <a:t> and feelings with </a:t>
            </a:r>
            <a:r>
              <a:rPr lang="it-IT" baseline="0" dirty="0" err="1"/>
              <a:t>respect</a:t>
            </a:r>
            <a:r>
              <a:rPr lang="it-IT" baseline="0" dirty="0"/>
              <a:t> to </a:t>
            </a:r>
            <a:r>
              <a:rPr lang="it-IT" baseline="0" dirty="0" err="1"/>
              <a:t>gambling</a:t>
            </a:r>
            <a:r>
              <a:rPr lang="it-IT" baseline="0" dirty="0"/>
              <a:t>.</a:t>
            </a:r>
          </a:p>
          <a:p>
            <a:endParaRPr lang="it-IT" baseline="0" dirty="0"/>
          </a:p>
          <a:p>
            <a:r>
              <a:rPr lang="it-IT" baseline="0" dirty="0" err="1"/>
              <a:t>Moreover</a:t>
            </a:r>
            <a:r>
              <a:rPr lang="it-IT" baseline="0" dirty="0"/>
              <a:t>, the SOGS </a:t>
            </a:r>
            <a:r>
              <a:rPr lang="it-IT" baseline="0" dirty="0" err="1"/>
              <a:t>was</a:t>
            </a:r>
            <a:r>
              <a:rPr lang="it-IT" baseline="0" dirty="0"/>
              <a:t> </a:t>
            </a:r>
            <a:r>
              <a:rPr lang="it-IT" baseline="0" dirty="0" err="1"/>
              <a:t>administered</a:t>
            </a:r>
            <a:r>
              <a:rPr lang="it-IT" baseline="0" dirty="0"/>
              <a:t> to </a:t>
            </a:r>
            <a:r>
              <a:rPr lang="it-IT" baseline="0" dirty="0" err="1"/>
              <a:t>gamblers</a:t>
            </a:r>
            <a:r>
              <a:rPr lang="it-IT" baseline="0" dirty="0"/>
              <a:t> to investigate </a:t>
            </a:r>
            <a:r>
              <a:rPr lang="it-IT" baseline="0" dirty="0" err="1"/>
              <a:t>gambling</a:t>
            </a:r>
            <a:r>
              <a:rPr lang="it-IT" baseline="0" dirty="0"/>
              <a:t> </a:t>
            </a:r>
            <a:r>
              <a:rPr lang="it-IT" baseline="0" dirty="0" err="1"/>
              <a:t>frequency</a:t>
            </a:r>
            <a:r>
              <a:rPr lang="it-IT" baseline="0" dirty="0"/>
              <a:t> and </a:t>
            </a:r>
            <a:r>
              <a:rPr lang="it-IT" baseline="0" dirty="0" err="1"/>
              <a:t>related</a:t>
            </a:r>
            <a:r>
              <a:rPr lang="it-IT" baseline="0" dirty="0"/>
              <a:t> </a:t>
            </a:r>
            <a:r>
              <a:rPr lang="it-IT" baseline="0" dirty="0" err="1"/>
              <a:t>severity</a:t>
            </a:r>
            <a:r>
              <a:rPr lang="it-IT" baseline="0" dirty="0"/>
              <a:t> by </a:t>
            </a:r>
            <a:r>
              <a:rPr lang="it-IT" baseline="0" dirty="0" err="1"/>
              <a:t>referring</a:t>
            </a:r>
            <a:r>
              <a:rPr lang="it-IT" baseline="0" dirty="0"/>
              <a:t> to the last </a:t>
            </a:r>
            <a:r>
              <a:rPr lang="it-IT" baseline="0" dirty="0" err="1"/>
              <a:t>month</a:t>
            </a:r>
            <a:r>
              <a:rPr lang="it-IT" baseline="0" dirty="0"/>
              <a:t> and </a:t>
            </a:r>
            <a:r>
              <a:rPr lang="it-IT" baseline="0" dirty="0" err="1"/>
              <a:t>including</a:t>
            </a:r>
            <a:r>
              <a:rPr lang="it-IT" baseline="0" dirty="0"/>
              <a:t> </a:t>
            </a:r>
            <a:r>
              <a:rPr lang="it-IT" baseline="0" dirty="0" err="1"/>
              <a:t>also</a:t>
            </a:r>
            <a:r>
              <a:rPr lang="it-IT" baseline="0" dirty="0"/>
              <a:t> online </a:t>
            </a:r>
            <a:r>
              <a:rPr lang="it-IT" baseline="0" dirty="0" err="1"/>
              <a:t>gambling</a:t>
            </a:r>
            <a:r>
              <a:rPr lang="it-IT" baseline="0" dirty="0"/>
              <a:t> </a:t>
            </a:r>
            <a:r>
              <a:rPr lang="it-IT" baseline="0" dirty="0" err="1"/>
              <a:t>acitivities</a:t>
            </a:r>
            <a:r>
              <a:rPr lang="it-IT" baseline="0" dirty="0"/>
              <a:t> and private </a:t>
            </a:r>
            <a:r>
              <a:rPr lang="it-IT" baseline="0" dirty="0" err="1"/>
              <a:t>bets</a:t>
            </a:r>
            <a:r>
              <a:rPr lang="it-IT" baseline="0" dirty="0"/>
              <a:t>. </a:t>
            </a:r>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6185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rtl="0" latinLnBrk="0"/>
            <a:r>
              <a:rPr lang="it-IT" sz="1200" dirty="0">
                <a:effectLst/>
                <a:latin typeface="Arial" panose="020B0604020202020204" pitchFamily="34" charset="0"/>
                <a:cs typeface="Arial" panose="020B0604020202020204" pitchFamily="34" charset="0"/>
              </a:rPr>
              <a:t>Ok, </a:t>
            </a:r>
            <a:r>
              <a:rPr lang="it-IT" sz="1200" dirty="0" err="1">
                <a:effectLst/>
                <a:latin typeface="Arial" panose="020B0604020202020204" pitchFamily="34" charset="0"/>
                <a:cs typeface="Arial" panose="020B0604020202020204" pitchFamily="34" charset="0"/>
              </a:rPr>
              <a:t>now</a:t>
            </a:r>
            <a:r>
              <a:rPr lang="it-IT" sz="1200" dirty="0">
                <a:effectLst/>
                <a:latin typeface="Arial" panose="020B0604020202020204" pitchFamily="34" charset="0"/>
                <a:cs typeface="Arial" panose="020B0604020202020204" pitchFamily="34" charset="0"/>
              </a:rPr>
              <a:t> I </a:t>
            </a:r>
            <a:r>
              <a:rPr lang="it-IT" sz="1200" dirty="0" err="1">
                <a:effectLst/>
                <a:latin typeface="Arial" panose="020B0604020202020204" pitchFamily="34" charset="0"/>
                <a:cs typeface="Arial" panose="020B0604020202020204" pitchFamily="34" charset="0"/>
              </a:rPr>
              <a:t>will</a:t>
            </a:r>
            <a:r>
              <a:rPr lang="it-IT" sz="1200" dirty="0">
                <a:effectLst/>
                <a:latin typeface="Arial" panose="020B0604020202020204" pitchFamily="34" charset="0"/>
                <a:cs typeface="Arial" panose="020B0604020202020204" pitchFamily="34" charset="0"/>
              </a:rPr>
              <a:t> show </a:t>
            </a:r>
            <a:r>
              <a:rPr lang="it-IT" sz="1200" dirty="0" err="1">
                <a:effectLst/>
                <a:latin typeface="Arial" panose="020B0604020202020204" pitchFamily="34" charset="0"/>
                <a:cs typeface="Arial" panose="020B0604020202020204" pitchFamily="34" charset="0"/>
              </a:rPr>
              <a:t>you</a:t>
            </a:r>
            <a:r>
              <a:rPr lang="it-IT" sz="1200" dirty="0">
                <a:effectLst/>
                <a:latin typeface="Arial" panose="020B0604020202020204" pitchFamily="34" charset="0"/>
                <a:cs typeface="Arial" panose="020B0604020202020204" pitchFamily="34" charset="0"/>
              </a:rPr>
              <a:t> the </a:t>
            </a:r>
            <a:r>
              <a:rPr lang="it-IT" sz="1200" dirty="0" err="1">
                <a:effectLst/>
                <a:latin typeface="Arial" panose="020B0604020202020204" pitchFamily="34" charset="0"/>
                <a:cs typeface="Arial" panose="020B0604020202020204" pitchFamily="34" charset="0"/>
              </a:rPr>
              <a:t>results</a:t>
            </a:r>
            <a:r>
              <a:rPr lang="it-IT" sz="1200" baseline="0" dirty="0">
                <a:effectLst/>
                <a:latin typeface="Arial" panose="020B0604020202020204" pitchFamily="34" charset="0"/>
                <a:cs typeface="Arial" panose="020B0604020202020204" pitchFamily="34" charset="0"/>
              </a:rPr>
              <a:t> of </a:t>
            </a:r>
            <a:r>
              <a:rPr lang="it-IT" sz="1200" baseline="0" dirty="0" err="1">
                <a:effectLst/>
                <a:latin typeface="Arial" panose="020B0604020202020204" pitchFamily="34" charset="0"/>
                <a:cs typeface="Arial" panose="020B0604020202020204" pitchFamily="34" charset="0"/>
              </a:rPr>
              <a:t>our</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study</a:t>
            </a:r>
            <a:r>
              <a:rPr lang="it-IT" sz="1200" baseline="0" dirty="0">
                <a:effectLst/>
                <a:latin typeface="Arial" panose="020B0604020202020204" pitchFamily="34" charset="0"/>
                <a:cs typeface="Arial" panose="020B0604020202020204" pitchFamily="34" charset="0"/>
              </a:rPr>
              <a:t>. </a:t>
            </a:r>
          </a:p>
          <a:p>
            <a:pPr rtl="0" latinLnBrk="0"/>
            <a:endParaRPr lang="it-IT" sz="1200" baseline="0" dirty="0">
              <a:effectLst/>
              <a:latin typeface="Arial" panose="020B0604020202020204" pitchFamily="34" charset="0"/>
              <a:cs typeface="Arial" panose="020B0604020202020204" pitchFamily="34" charset="0"/>
            </a:endParaRPr>
          </a:p>
          <a:p>
            <a:pPr rtl="0" latinLnBrk="0"/>
            <a:r>
              <a:rPr lang="it-IT" sz="1200" baseline="0" dirty="0">
                <a:effectLst/>
                <a:latin typeface="Arial" panose="020B0604020202020204" pitchFamily="34" charset="0"/>
                <a:cs typeface="Arial" panose="020B0604020202020204" pitchFamily="34" charset="0"/>
              </a:rPr>
              <a:t>First, I </a:t>
            </a:r>
            <a:r>
              <a:rPr lang="it-IT" sz="1200" baseline="0" dirty="0" err="1">
                <a:effectLst/>
                <a:latin typeface="Arial" panose="020B0604020202020204" pitchFamily="34" charset="0"/>
                <a:cs typeface="Arial" panose="020B0604020202020204" pitchFamily="34" charset="0"/>
              </a:rPr>
              <a:t>will</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present</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you</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results</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concerning</a:t>
            </a:r>
            <a:r>
              <a:rPr lang="it-IT" sz="1200" baseline="0" dirty="0">
                <a:effectLst/>
                <a:latin typeface="Arial" panose="020B0604020202020204" pitchFamily="34" charset="0"/>
                <a:cs typeface="Arial" panose="020B0604020202020204" pitchFamily="34" charset="0"/>
              </a:rPr>
              <a:t> the </a:t>
            </a:r>
            <a:r>
              <a:rPr lang="it-IT" sz="1200" baseline="0" dirty="0" err="1">
                <a:effectLst/>
                <a:latin typeface="Arial" panose="020B0604020202020204" pitchFamily="34" charset="0"/>
                <a:cs typeface="Arial" panose="020B0604020202020204" pitchFamily="34" charset="0"/>
              </a:rPr>
              <a:t>Affected</a:t>
            </a:r>
            <a:r>
              <a:rPr lang="it-IT" sz="1200" baseline="0" dirty="0">
                <a:effectLst/>
                <a:latin typeface="Arial" panose="020B0604020202020204" pitchFamily="34" charset="0"/>
                <a:cs typeface="Arial" panose="020B0604020202020204" pitchFamily="34" charset="0"/>
              </a:rPr>
              <a:t> Family </a:t>
            </a:r>
            <a:r>
              <a:rPr lang="it-IT" sz="1200" baseline="0" dirty="0" err="1">
                <a:effectLst/>
                <a:latin typeface="Arial" panose="020B0604020202020204" pitchFamily="34" charset="0"/>
                <a:cs typeface="Arial" panose="020B0604020202020204" pitchFamily="34" charset="0"/>
              </a:rPr>
              <a:t>Members</a:t>
            </a:r>
            <a:r>
              <a:rPr lang="it-IT" sz="1200" baseline="0" dirty="0">
                <a:effectLst/>
                <a:latin typeface="Arial" panose="020B0604020202020204" pitchFamily="34" charset="0"/>
                <a:cs typeface="Arial" panose="020B0604020202020204" pitchFamily="34" charset="0"/>
              </a:rPr>
              <a:t>. </a:t>
            </a:r>
            <a:endParaRPr lang="it-IT" sz="1200" dirty="0">
              <a:effectLst/>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472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For general emotional state, participants’ responses were classified in different categories based on the reported words. </a:t>
            </a:r>
          </a:p>
          <a:p>
            <a:endParaRPr lang="en-US" dirty="0"/>
          </a:p>
          <a:p>
            <a:r>
              <a:rPr lang="en-US" dirty="0"/>
              <a:t>Responses in which terms such as “well, better, calm, serene, happy” appeared were treated as responses reflecting a general positive state, while responses with terms such as “tired, bored, depressed, sad, worried” were treated as responses reflecting a general negative state.</a:t>
            </a:r>
            <a:r>
              <a:rPr lang="en-US" baseline="0" dirty="0"/>
              <a:t> </a:t>
            </a:r>
          </a:p>
          <a:p>
            <a:endParaRPr lang="en-US" baseline="0" dirty="0"/>
          </a:p>
          <a:p>
            <a:r>
              <a:rPr lang="en-US" baseline="0" dirty="0"/>
              <a:t>About 40% reported a general positive state. However, the majority of the sample, about 50%, reported a general negative state,</a:t>
            </a:r>
            <a:r>
              <a:rPr lang="en-US" dirty="0"/>
              <a:t> because of fear, anxiety, and mood swings. One participant made an explicit reference to gambling, reporting concern for the reopening of slot venues. </a:t>
            </a:r>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4977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 many respondents reported a general positive emotional state, most of the participants described their emotional state as worsened with respect to before the lockdown.</a:t>
            </a:r>
            <a:endParaRPr lang="it-IT" dirty="0"/>
          </a:p>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158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Referring to feelings about the closure of gambling opportunities due to COVID-19, 60% of AFMs reported being relieved, because their relative in treatment for GD had stopped gambling, while 13% reported being worried, because of the patient’s online gambling or because they were afraid of future reopening. </a:t>
            </a:r>
          </a:p>
          <a:p>
            <a:endParaRPr lang="en-US" dirty="0"/>
          </a:p>
          <a:p>
            <a:r>
              <a:rPr lang="en-US" dirty="0"/>
              <a:t>Twenty-six percent of AFMs reported being indifferent because of the online gambling of their relative or because they had not thought about it.</a:t>
            </a:r>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700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Most of the participants reported that their addicted relative had not gambled in the previous month.</a:t>
            </a:r>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6825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And the majority reported that their addicted relative did not have a gambling problem at the time.</a:t>
            </a:r>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302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As for the emotional state towards gambling, participants’ responses were classified in different categories based on their reported words. </a:t>
            </a:r>
          </a:p>
          <a:p>
            <a:endParaRPr lang="en-US" dirty="0"/>
          </a:p>
          <a:p>
            <a:r>
              <a:rPr lang="en-US" dirty="0"/>
              <a:t>Most AFMs declared having a general negative state towards gambling, as indicated by the word “disgust,” “anger,” and “hate”</a:t>
            </a:r>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352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Referring to the predictions of what would happen once the COVID-19 restrictions were lifted, most participants were concerned that the gamblers would relapse into gambling </a:t>
            </a:r>
            <a:r>
              <a:rPr lang="en-US" dirty="0" err="1"/>
              <a:t>behaviours</a:t>
            </a:r>
            <a:r>
              <a:rPr lang="en-US" dirty="0"/>
              <a:t>.</a:t>
            </a:r>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356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rtl="0" latinLnBrk="0"/>
            <a:r>
              <a:rPr lang="it-IT" sz="1200" dirty="0">
                <a:effectLst/>
                <a:latin typeface="Arial" panose="020B0604020202020204" pitchFamily="34" charset="0"/>
                <a:cs typeface="Arial" panose="020B0604020202020204" pitchFamily="34" charset="0"/>
              </a:rPr>
              <a:t>First of </a:t>
            </a:r>
            <a:r>
              <a:rPr lang="it-IT" sz="1200" dirty="0" err="1">
                <a:effectLst/>
                <a:latin typeface="Arial" panose="020B0604020202020204" pitchFamily="34" charset="0"/>
                <a:cs typeface="Arial" panose="020B0604020202020204" pitchFamily="34" charset="0"/>
              </a:rPr>
              <a:t>all</a:t>
            </a:r>
            <a:r>
              <a:rPr lang="it-IT" sz="1200" dirty="0">
                <a:effectLst/>
                <a:latin typeface="Arial" panose="020B0604020202020204" pitchFamily="34" charset="0"/>
                <a:cs typeface="Arial" panose="020B0604020202020204" pitchFamily="34" charset="0"/>
              </a:rPr>
              <a:t>, I </a:t>
            </a:r>
            <a:r>
              <a:rPr lang="it-IT" sz="1200" dirty="0" err="1">
                <a:effectLst/>
                <a:latin typeface="Arial" panose="020B0604020202020204" pitchFamily="34" charset="0"/>
                <a:cs typeface="Arial" panose="020B0604020202020204" pitchFamily="34" charset="0"/>
              </a:rPr>
              <a:t>would</a:t>
            </a:r>
            <a:r>
              <a:rPr lang="it-IT" sz="1200" dirty="0">
                <a:effectLst/>
                <a:latin typeface="Arial" panose="020B0604020202020204" pitchFamily="34" charset="0"/>
                <a:cs typeface="Arial" panose="020B0604020202020204" pitchFamily="34" charset="0"/>
              </a:rPr>
              <a:t> </a:t>
            </a:r>
            <a:r>
              <a:rPr lang="it-IT" sz="1200" dirty="0" err="1">
                <a:effectLst/>
                <a:latin typeface="Arial" panose="020B0604020202020204" pitchFamily="34" charset="0"/>
                <a:cs typeface="Arial" panose="020B0604020202020204" pitchFamily="34" charset="0"/>
              </a:rPr>
              <a:t>like</a:t>
            </a:r>
            <a:r>
              <a:rPr lang="it-IT" sz="1200" dirty="0">
                <a:effectLst/>
                <a:latin typeface="Arial" panose="020B0604020202020204" pitchFamily="34" charset="0"/>
                <a:cs typeface="Arial" panose="020B0604020202020204" pitchFamily="34" charset="0"/>
              </a:rPr>
              <a:t> to </a:t>
            </a:r>
            <a:r>
              <a:rPr lang="it-IT" sz="1200" dirty="0" err="1">
                <a:effectLst/>
                <a:latin typeface="Arial" panose="020B0604020202020204" pitchFamily="34" charset="0"/>
                <a:cs typeface="Arial" panose="020B0604020202020204" pitchFamily="34" charset="0"/>
              </a:rPr>
              <a:t>thank</a:t>
            </a:r>
            <a:r>
              <a:rPr lang="it-IT" sz="1200" dirty="0">
                <a:effectLst/>
                <a:latin typeface="Arial" panose="020B0604020202020204" pitchFamily="34" charset="0"/>
                <a:cs typeface="Arial" panose="020B0604020202020204" pitchFamily="34" charset="0"/>
              </a:rPr>
              <a:t> Richard for </a:t>
            </a:r>
            <a:r>
              <a:rPr lang="it-IT" sz="1200" dirty="0" err="1">
                <a:effectLst/>
                <a:latin typeface="Arial" panose="020B0604020202020204" pitchFamily="34" charset="0"/>
                <a:cs typeface="Arial" panose="020B0604020202020204" pitchFamily="34" charset="0"/>
              </a:rPr>
              <a:t>organizing</a:t>
            </a:r>
            <a:r>
              <a:rPr lang="it-IT" sz="1200" baseline="0" dirty="0">
                <a:effectLst/>
                <a:latin typeface="Arial" panose="020B0604020202020204" pitchFamily="34" charset="0"/>
                <a:cs typeface="Arial" panose="020B0604020202020204" pitchFamily="34" charset="0"/>
              </a:rPr>
              <a:t> </a:t>
            </a:r>
            <a:r>
              <a:rPr lang="it-IT" sz="1200" dirty="0">
                <a:effectLst/>
                <a:latin typeface="Arial" panose="020B0604020202020204" pitchFamily="34" charset="0"/>
                <a:cs typeface="Arial" panose="020B0604020202020204" pitchFamily="34" charset="0"/>
              </a:rPr>
              <a:t>the </a:t>
            </a:r>
            <a:r>
              <a:rPr lang="it-IT" sz="1200" dirty="0" err="1">
                <a:effectLst/>
                <a:latin typeface="Arial" panose="020B0604020202020204" pitchFamily="34" charset="0"/>
                <a:cs typeface="Arial" panose="020B0604020202020204" pitchFamily="34" charset="0"/>
              </a:rPr>
              <a:t>webinar</a:t>
            </a:r>
            <a:r>
              <a:rPr lang="it-IT" sz="1200" dirty="0">
                <a:effectLst/>
                <a:latin typeface="Arial" panose="020B0604020202020204" pitchFamily="34" charset="0"/>
                <a:cs typeface="Arial" panose="020B0604020202020204" pitchFamily="34" charset="0"/>
              </a:rPr>
              <a:t> and for </a:t>
            </a:r>
            <a:r>
              <a:rPr lang="it-IT" sz="1200" dirty="0" err="1">
                <a:effectLst/>
                <a:latin typeface="Arial" panose="020B0604020202020204" pitchFamily="34" charset="0"/>
                <a:cs typeface="Arial" panose="020B0604020202020204" pitchFamily="34" charset="0"/>
              </a:rPr>
              <a:t>inviting</a:t>
            </a:r>
            <a:r>
              <a:rPr lang="it-IT" sz="1200" dirty="0">
                <a:effectLst/>
                <a:latin typeface="Arial" panose="020B0604020202020204" pitchFamily="34" charset="0"/>
                <a:cs typeface="Arial" panose="020B0604020202020204" pitchFamily="34" charset="0"/>
              </a:rPr>
              <a:t> me and Daniela.</a:t>
            </a:r>
            <a:r>
              <a:rPr lang="it-IT" sz="1200" baseline="0" dirty="0">
                <a:effectLst/>
                <a:latin typeface="Arial" panose="020B0604020202020204" pitchFamily="34" charset="0"/>
                <a:cs typeface="Arial" panose="020B0604020202020204" pitchFamily="34" charset="0"/>
              </a:rPr>
              <a:t> </a:t>
            </a:r>
          </a:p>
          <a:p>
            <a:pPr rtl="0" latinLnBrk="0"/>
            <a:endParaRPr lang="it-IT" sz="1200" baseline="0" dirty="0">
              <a:effectLst/>
              <a:latin typeface="Arial" panose="020B0604020202020204" pitchFamily="34" charset="0"/>
              <a:cs typeface="Arial" panose="020B0604020202020204" pitchFamily="34" charset="0"/>
            </a:endParaRPr>
          </a:p>
          <a:p>
            <a:pPr rtl="0" latinLnBrk="0"/>
            <a:r>
              <a:rPr lang="it-IT" sz="1200" baseline="0" dirty="0">
                <a:effectLst/>
                <a:latin typeface="Arial" panose="020B0604020202020204" pitchFamily="34" charset="0"/>
                <a:cs typeface="Arial" panose="020B0604020202020204" pitchFamily="34" charset="0"/>
              </a:rPr>
              <a:t>The </a:t>
            </a:r>
            <a:r>
              <a:rPr lang="it-IT" sz="1200" baseline="0" dirty="0" err="1">
                <a:effectLst/>
                <a:latin typeface="Arial" panose="020B0604020202020204" pitchFamily="34" charset="0"/>
                <a:cs typeface="Arial" panose="020B0604020202020204" pitchFamily="34" charset="0"/>
              </a:rPr>
              <a:t>research</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I’m</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going</a:t>
            </a:r>
            <a:r>
              <a:rPr lang="it-IT" sz="1200" baseline="0" dirty="0">
                <a:effectLst/>
                <a:latin typeface="Arial" panose="020B0604020202020204" pitchFamily="34" charset="0"/>
                <a:cs typeface="Arial" panose="020B0604020202020204" pitchFamily="34" charset="0"/>
              </a:rPr>
              <a:t> to </a:t>
            </a:r>
            <a:r>
              <a:rPr lang="it-IT" sz="1200" baseline="0" dirty="0" err="1">
                <a:effectLst/>
                <a:latin typeface="Arial" panose="020B0604020202020204" pitchFamily="34" charset="0"/>
                <a:cs typeface="Arial" panose="020B0604020202020204" pitchFamily="34" charset="0"/>
              </a:rPr>
              <a:t>present</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you</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is</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one</a:t>
            </a:r>
            <a:r>
              <a:rPr lang="it-IT" sz="1200" baseline="0" dirty="0">
                <a:effectLst/>
                <a:latin typeface="Arial" panose="020B0604020202020204" pitchFamily="34" charset="0"/>
                <a:cs typeface="Arial" panose="020B0604020202020204" pitchFamily="34" charset="0"/>
              </a:rPr>
              <a:t> of the </a:t>
            </a:r>
            <a:r>
              <a:rPr lang="it-IT" sz="1200" baseline="0" dirty="0" err="1">
                <a:effectLst/>
                <a:latin typeface="Arial" panose="020B0604020202020204" pitchFamily="34" charset="0"/>
                <a:cs typeface="Arial" panose="020B0604020202020204" pitchFamily="34" charset="0"/>
              </a:rPr>
              <a:t>works</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that</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we</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have</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conducted</a:t>
            </a:r>
            <a:r>
              <a:rPr lang="it-IT" sz="1200" baseline="0" dirty="0">
                <a:effectLst/>
                <a:latin typeface="Arial" panose="020B0604020202020204" pitchFamily="34" charset="0"/>
                <a:cs typeface="Arial" panose="020B0604020202020204" pitchFamily="34" charset="0"/>
              </a:rPr>
              <a:t> in </a:t>
            </a:r>
            <a:r>
              <a:rPr lang="it-IT" sz="1200" baseline="0" dirty="0" err="1">
                <a:effectLst/>
                <a:latin typeface="Arial" panose="020B0604020202020204" pitchFamily="34" charset="0"/>
                <a:cs typeface="Arial" panose="020B0604020202020204" pitchFamily="34" charset="0"/>
              </a:rPr>
              <a:t>collaboration</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trying</a:t>
            </a:r>
            <a:r>
              <a:rPr lang="it-IT" sz="1200" baseline="0" dirty="0">
                <a:effectLst/>
                <a:latin typeface="Arial" panose="020B0604020202020204" pitchFamily="34" charset="0"/>
                <a:cs typeface="Arial" panose="020B0604020202020204" pitchFamily="34" charset="0"/>
              </a:rPr>
              <a:t> to integrate </a:t>
            </a:r>
            <a:r>
              <a:rPr lang="it-IT" sz="1200" baseline="0" dirty="0" err="1">
                <a:effectLst/>
                <a:latin typeface="Arial" panose="020B0604020202020204" pitchFamily="34" charset="0"/>
                <a:cs typeface="Arial" panose="020B0604020202020204" pitchFamily="34" charset="0"/>
              </a:rPr>
              <a:t>research</a:t>
            </a:r>
            <a:r>
              <a:rPr lang="it-IT" sz="1200" baseline="0" dirty="0">
                <a:effectLst/>
                <a:latin typeface="Arial" panose="020B0604020202020204" pitchFamily="34" charset="0"/>
                <a:cs typeface="Arial" panose="020B0604020202020204" pitchFamily="34" charset="0"/>
              </a:rPr>
              <a:t> and clinic. </a:t>
            </a:r>
          </a:p>
          <a:p>
            <a:pPr rtl="0" latinLnBrk="0"/>
            <a:endParaRPr lang="it-IT" sz="1200" baseline="0" dirty="0">
              <a:effectLst/>
              <a:latin typeface="Arial" panose="020B0604020202020204" pitchFamily="34" charset="0"/>
              <a:cs typeface="Arial" panose="020B0604020202020204" pitchFamily="34" charset="0"/>
            </a:endParaRPr>
          </a:p>
          <a:p>
            <a:pPr rtl="0" latinLnBrk="0"/>
            <a:r>
              <a:rPr lang="it-IT" sz="1200" baseline="0" dirty="0">
                <a:effectLst/>
                <a:latin typeface="Arial" panose="020B0604020202020204" pitchFamily="34" charset="0"/>
                <a:cs typeface="Arial" panose="020B0604020202020204" pitchFamily="34" charset="0"/>
              </a:rPr>
              <a:t>I </a:t>
            </a:r>
            <a:r>
              <a:rPr lang="it-IT" sz="1200" baseline="0" dirty="0" err="1">
                <a:effectLst/>
                <a:latin typeface="Arial" panose="020B0604020202020204" pitchFamily="34" charset="0"/>
                <a:cs typeface="Arial" panose="020B0604020202020204" pitchFamily="34" charset="0"/>
              </a:rPr>
              <a:t>would</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also</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like</a:t>
            </a:r>
            <a:r>
              <a:rPr lang="it-IT" sz="1200" baseline="0" dirty="0">
                <a:effectLst/>
                <a:latin typeface="Arial" panose="020B0604020202020204" pitchFamily="34" charset="0"/>
                <a:cs typeface="Arial" panose="020B0604020202020204" pitchFamily="34" charset="0"/>
              </a:rPr>
              <a:t> to </a:t>
            </a:r>
            <a:r>
              <a:rPr lang="it-IT" sz="1200" baseline="0" dirty="0" err="1">
                <a:effectLst/>
                <a:latin typeface="Arial" panose="020B0604020202020204" pitchFamily="34" charset="0"/>
                <a:cs typeface="Arial" panose="020B0604020202020204" pitchFamily="34" charset="0"/>
              </a:rPr>
              <a:t>say</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sorry</a:t>
            </a:r>
            <a:r>
              <a:rPr lang="it-IT" sz="1200" baseline="0" dirty="0">
                <a:effectLst/>
                <a:latin typeface="Arial" panose="020B0604020202020204" pitchFamily="34" charset="0"/>
                <a:cs typeface="Arial" panose="020B0604020202020204" pitchFamily="34" charset="0"/>
              </a:rPr>
              <a:t> for </a:t>
            </a:r>
            <a:r>
              <a:rPr lang="it-IT" sz="1200" baseline="0" dirty="0" err="1">
                <a:effectLst/>
                <a:latin typeface="Arial" panose="020B0604020202020204" pitchFamily="34" charset="0"/>
                <a:cs typeface="Arial" panose="020B0604020202020204" pitchFamily="34" charset="0"/>
              </a:rPr>
              <a:t>my</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bad</a:t>
            </a:r>
            <a:r>
              <a:rPr lang="it-IT" sz="1200" baseline="0" dirty="0">
                <a:effectLst/>
                <a:latin typeface="Arial" panose="020B0604020202020204" pitchFamily="34" charset="0"/>
                <a:cs typeface="Arial" panose="020B0604020202020204" pitchFamily="34" charset="0"/>
              </a:rPr>
              <a:t> English. </a:t>
            </a:r>
          </a:p>
          <a:p>
            <a:pPr rtl="0" latinLnBrk="0"/>
            <a:endParaRPr lang="it-IT" sz="1200" baseline="0" dirty="0">
              <a:effectLst/>
              <a:latin typeface="Arial" panose="020B0604020202020204" pitchFamily="34" charset="0"/>
              <a:cs typeface="Arial" panose="020B0604020202020204" pitchFamily="34" charset="0"/>
            </a:endParaRPr>
          </a:p>
          <a:p>
            <a:pPr rtl="0" latinLnBrk="0"/>
            <a:r>
              <a:rPr lang="it-IT" sz="1200" baseline="0" dirty="0" err="1">
                <a:effectLst/>
                <a:latin typeface="Arial" panose="020B0604020202020204" pitchFamily="34" charset="0"/>
                <a:cs typeface="Arial" panose="020B0604020202020204" pitchFamily="34" charset="0"/>
              </a:rPr>
              <a:t>Let’s</a:t>
            </a:r>
            <a:r>
              <a:rPr lang="it-IT" sz="1200" baseline="0" dirty="0">
                <a:effectLst/>
                <a:latin typeface="Arial" panose="020B0604020202020204" pitchFamily="34" charset="0"/>
                <a:cs typeface="Arial" panose="020B0604020202020204" pitchFamily="34" charset="0"/>
              </a:rPr>
              <a:t> start with </a:t>
            </a:r>
            <a:r>
              <a:rPr lang="it-IT" sz="1200" baseline="0" dirty="0" err="1">
                <a:effectLst/>
                <a:latin typeface="Arial" panose="020B0604020202020204" pitchFamily="34" charset="0"/>
                <a:cs typeface="Arial" panose="020B0604020202020204" pitchFamily="34" charset="0"/>
              </a:rPr>
              <a:t>my</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presentation</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As</a:t>
            </a:r>
            <a:r>
              <a:rPr lang="it-IT" sz="1200" baseline="0" dirty="0">
                <a:effectLst/>
                <a:latin typeface="Arial" panose="020B0604020202020204" pitchFamily="34" charset="0"/>
                <a:cs typeface="Arial" panose="020B0604020202020204" pitchFamily="34" charset="0"/>
              </a:rPr>
              <a:t> Daniela </a:t>
            </a:r>
            <a:r>
              <a:rPr lang="it-IT" sz="1200" baseline="0" dirty="0" err="1">
                <a:effectLst/>
                <a:latin typeface="Arial" panose="020B0604020202020204" pitchFamily="34" charset="0"/>
                <a:cs typeface="Arial" panose="020B0604020202020204" pitchFamily="34" charset="0"/>
              </a:rPr>
              <a:t>said</a:t>
            </a:r>
            <a:r>
              <a:rPr lang="it-IT" sz="1200" baseline="0" dirty="0">
                <a:effectLst/>
                <a:latin typeface="Arial" panose="020B0604020202020204" pitchFamily="34" charset="0"/>
                <a:cs typeface="Arial" panose="020B0604020202020204" pitchFamily="34" charset="0"/>
              </a:rPr>
              <a:t>, I </a:t>
            </a:r>
            <a:r>
              <a:rPr lang="it-IT" sz="1200" baseline="0" dirty="0" err="1">
                <a:effectLst/>
                <a:latin typeface="Arial" panose="020B0604020202020204" pitchFamily="34" charset="0"/>
                <a:cs typeface="Arial" panose="020B0604020202020204" pitchFamily="34" charset="0"/>
              </a:rPr>
              <a:t>will</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present</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you</a:t>
            </a:r>
            <a:r>
              <a:rPr lang="it-IT" sz="1200" baseline="0" dirty="0">
                <a:effectLst/>
                <a:latin typeface="Arial" panose="020B0604020202020204" pitchFamily="34" charset="0"/>
                <a:cs typeface="Arial" panose="020B0604020202020204" pitchFamily="34" charset="0"/>
              </a:rPr>
              <a:t> some </a:t>
            </a:r>
            <a:r>
              <a:rPr lang="it-IT" sz="1200" baseline="0" dirty="0" err="1">
                <a:effectLst/>
                <a:latin typeface="Arial" panose="020B0604020202020204" pitchFamily="34" charset="0"/>
                <a:cs typeface="Arial" panose="020B0604020202020204" pitchFamily="34" charset="0"/>
              </a:rPr>
              <a:t>methodological</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aspects</a:t>
            </a:r>
            <a:r>
              <a:rPr lang="it-IT" sz="1200" baseline="0" dirty="0">
                <a:effectLst/>
                <a:latin typeface="Arial" panose="020B0604020202020204" pitchFamily="34" charset="0"/>
                <a:cs typeface="Arial" panose="020B0604020202020204" pitchFamily="34" charset="0"/>
              </a:rPr>
              <a:t> of the </a:t>
            </a:r>
            <a:r>
              <a:rPr lang="it-IT" sz="1200" baseline="0" dirty="0" err="1">
                <a:effectLst/>
                <a:latin typeface="Arial" panose="020B0604020202020204" pitchFamily="34" charset="0"/>
                <a:cs typeface="Arial" panose="020B0604020202020204" pitchFamily="34" charset="0"/>
              </a:rPr>
              <a:t>study</a:t>
            </a:r>
            <a:r>
              <a:rPr lang="it-IT" sz="1200" baseline="0" dirty="0">
                <a:effectLst/>
                <a:latin typeface="Arial" panose="020B0604020202020204" pitchFamily="34" charset="0"/>
                <a:cs typeface="Arial" panose="020B0604020202020204" pitchFamily="34" charset="0"/>
              </a:rPr>
              <a:t> and the </a:t>
            </a:r>
            <a:r>
              <a:rPr lang="it-IT" sz="1200" baseline="0" dirty="0" err="1">
                <a:effectLst/>
                <a:latin typeface="Arial" panose="020B0604020202020204" pitchFamily="34" charset="0"/>
                <a:cs typeface="Arial" panose="020B0604020202020204" pitchFamily="34" charset="0"/>
              </a:rPr>
              <a:t>findings</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we</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obtained</a:t>
            </a:r>
            <a:r>
              <a:rPr lang="it-IT" sz="1200" baseline="0" dirty="0">
                <a:effectLst/>
                <a:latin typeface="Arial" panose="020B0604020202020204" pitchFamily="34" charset="0"/>
                <a:cs typeface="Arial" panose="020B0604020202020204" pitchFamily="34" charset="0"/>
              </a:rPr>
              <a:t>. </a:t>
            </a:r>
          </a:p>
          <a:p>
            <a:pPr rtl="0" latinLnBrk="0"/>
            <a:endParaRPr lang="it-IT" sz="1200" dirty="0">
              <a:effectLst/>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2970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aseline="0" dirty="0" err="1">
                <a:effectLst/>
                <a:latin typeface="Arial" panose="020B0604020202020204" pitchFamily="34" charset="0"/>
                <a:cs typeface="Arial" panose="020B0604020202020204" pitchFamily="34" charset="0"/>
              </a:rPr>
              <a:t>Now</a:t>
            </a:r>
            <a:r>
              <a:rPr lang="it-IT" sz="1200" baseline="0" dirty="0">
                <a:effectLst/>
                <a:latin typeface="Arial" panose="020B0604020202020204" pitchFamily="34" charset="0"/>
                <a:cs typeface="Arial" panose="020B0604020202020204" pitchFamily="34" charset="0"/>
              </a:rPr>
              <a:t>, I </a:t>
            </a:r>
            <a:r>
              <a:rPr lang="it-IT" sz="1200" baseline="0" dirty="0" err="1">
                <a:effectLst/>
                <a:latin typeface="Arial" panose="020B0604020202020204" pitchFamily="34" charset="0"/>
                <a:cs typeface="Arial" panose="020B0604020202020204" pitchFamily="34" charset="0"/>
              </a:rPr>
              <a:t>will</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present</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you</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results</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concerning</a:t>
            </a:r>
            <a:r>
              <a:rPr lang="it-IT" sz="1200" baseline="0" dirty="0">
                <a:effectLst/>
                <a:latin typeface="Arial" panose="020B0604020202020204" pitchFamily="34" charset="0"/>
                <a:cs typeface="Arial" panose="020B0604020202020204" pitchFamily="34" charset="0"/>
              </a:rPr>
              <a:t> the </a:t>
            </a:r>
            <a:r>
              <a:rPr lang="it-IT" sz="1200" baseline="0" dirty="0" err="1">
                <a:effectLst/>
                <a:latin typeface="Arial" panose="020B0604020202020204" pitchFamily="34" charset="0"/>
                <a:cs typeface="Arial" panose="020B0604020202020204" pitchFamily="34" charset="0"/>
              </a:rPr>
              <a:t>Affected</a:t>
            </a:r>
            <a:r>
              <a:rPr lang="it-IT" sz="1200" baseline="0" dirty="0">
                <a:effectLst/>
                <a:latin typeface="Arial" panose="020B0604020202020204" pitchFamily="34" charset="0"/>
                <a:cs typeface="Arial" panose="020B0604020202020204" pitchFamily="34" charset="0"/>
              </a:rPr>
              <a:t> Family </a:t>
            </a:r>
            <a:r>
              <a:rPr lang="it-IT" sz="1200" baseline="0" dirty="0" err="1">
                <a:effectLst/>
                <a:latin typeface="Arial" panose="020B0604020202020204" pitchFamily="34" charset="0"/>
                <a:cs typeface="Arial" panose="020B0604020202020204" pitchFamily="34" charset="0"/>
              </a:rPr>
              <a:t>Members</a:t>
            </a:r>
            <a:r>
              <a:rPr lang="it-IT" sz="1200" baseline="0" dirty="0">
                <a:effectLst/>
                <a:latin typeface="Arial" panose="020B0604020202020204" pitchFamily="34" charset="0"/>
                <a:cs typeface="Arial" panose="020B0604020202020204" pitchFamily="34" charset="0"/>
              </a:rPr>
              <a:t> in </a:t>
            </a:r>
            <a:r>
              <a:rPr lang="it-IT" sz="1200" baseline="0" dirty="0" err="1">
                <a:effectLst/>
                <a:latin typeface="Arial" panose="020B0604020202020204" pitchFamily="34" charset="0"/>
                <a:cs typeface="Arial" panose="020B0604020202020204" pitchFamily="34" charset="0"/>
              </a:rPr>
              <a:t>comparison</a:t>
            </a:r>
            <a:r>
              <a:rPr lang="it-IT" sz="1200" baseline="0" dirty="0">
                <a:effectLst/>
                <a:latin typeface="Arial" panose="020B0604020202020204" pitchFamily="34" charset="0"/>
                <a:cs typeface="Arial" panose="020B0604020202020204" pitchFamily="34" charset="0"/>
              </a:rPr>
              <a:t> with </a:t>
            </a:r>
            <a:r>
              <a:rPr lang="it-IT" sz="1200" baseline="0" dirty="0" err="1">
                <a:effectLst/>
                <a:latin typeface="Arial" panose="020B0604020202020204" pitchFamily="34" charset="0"/>
                <a:cs typeface="Arial" panose="020B0604020202020204" pitchFamily="34" charset="0"/>
              </a:rPr>
              <a:t>their</a:t>
            </a:r>
            <a:r>
              <a:rPr lang="it-IT" sz="1200" baseline="0" dirty="0">
                <a:effectLst/>
                <a:latin typeface="Arial" panose="020B0604020202020204" pitchFamily="34" charset="0"/>
                <a:cs typeface="Arial" panose="020B0604020202020204" pitchFamily="34" charset="0"/>
              </a:rPr>
              <a:t> </a:t>
            </a:r>
            <a:r>
              <a:rPr lang="it-IT" sz="1200" baseline="0" dirty="0" err="1">
                <a:effectLst/>
                <a:latin typeface="Arial" panose="020B0604020202020204" pitchFamily="34" charset="0"/>
                <a:cs typeface="Arial" panose="020B0604020202020204" pitchFamily="34" charset="0"/>
              </a:rPr>
              <a:t>relatives</a:t>
            </a:r>
            <a:r>
              <a:rPr lang="it-IT" sz="1200" baseline="0" dirty="0">
                <a:effectLst/>
                <a:latin typeface="Arial" panose="020B0604020202020204" pitchFamily="34" charset="0"/>
                <a:cs typeface="Arial" panose="020B0604020202020204" pitchFamily="34" charset="0"/>
              </a:rPr>
              <a:t> in treatment for GD.</a:t>
            </a:r>
            <a:endParaRPr lang="it-IT" sz="1200" dirty="0">
              <a:effectLst/>
              <a:latin typeface="Arial" panose="020B0604020202020204" pitchFamily="34" charset="0"/>
              <a:cs typeface="Arial" panose="020B0604020202020204" pitchFamily="34" charset="0"/>
            </a:endParaRPr>
          </a:p>
          <a:p>
            <a:pPr rtl="0" latinLnBrk="0"/>
            <a:endParaRPr lang="it-IT" sz="1200" dirty="0">
              <a:effectLst/>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049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First, </a:t>
            </a:r>
            <a:r>
              <a:rPr lang="it-IT" dirty="0" err="1"/>
              <a:t>it</a:t>
            </a:r>
            <a:r>
              <a:rPr lang="it-IT" baseline="0" dirty="0"/>
              <a:t> </a:t>
            </a:r>
            <a:r>
              <a:rPr lang="it-IT" baseline="0" dirty="0" err="1"/>
              <a:t>is</a:t>
            </a:r>
            <a:r>
              <a:rPr lang="it-IT" baseline="0" dirty="0"/>
              <a:t> </a:t>
            </a:r>
            <a:r>
              <a:rPr lang="it-IT" baseline="0" dirty="0" err="1"/>
              <a:t>important</a:t>
            </a:r>
            <a:r>
              <a:rPr lang="it-IT" baseline="0" dirty="0"/>
              <a:t> to </a:t>
            </a:r>
            <a:r>
              <a:rPr lang="it-IT" baseline="0" dirty="0" err="1"/>
              <a:t>highlight</a:t>
            </a:r>
            <a:r>
              <a:rPr lang="it-IT" baseline="0" dirty="0"/>
              <a:t> </a:t>
            </a:r>
            <a:r>
              <a:rPr lang="it-IT" baseline="0" dirty="0" err="1"/>
              <a:t>that</a:t>
            </a:r>
            <a:r>
              <a:rPr lang="it-IT" baseline="0" dirty="0"/>
              <a:t> </a:t>
            </a:r>
            <a:r>
              <a:rPr lang="it-IT" baseline="0" dirty="0" err="1"/>
              <a:t>predominantly</a:t>
            </a:r>
            <a:r>
              <a:rPr lang="it-IT" baseline="0" dirty="0"/>
              <a:t> </a:t>
            </a:r>
            <a:r>
              <a:rPr lang="it-IT" baseline="0" dirty="0" err="1"/>
              <a:t>gamblers</a:t>
            </a:r>
            <a:r>
              <a:rPr lang="it-IT" baseline="0" dirty="0"/>
              <a:t> </a:t>
            </a:r>
            <a:r>
              <a:rPr lang="it-IT" baseline="0" dirty="0" err="1"/>
              <a:t>reported</a:t>
            </a:r>
            <a:r>
              <a:rPr lang="it-IT" baseline="0" dirty="0"/>
              <a:t> to do </a:t>
            </a:r>
            <a:r>
              <a:rPr lang="it-IT" baseline="0" dirty="0" err="1"/>
              <a:t>not</a:t>
            </a:r>
            <a:r>
              <a:rPr lang="it-IT" baseline="0" dirty="0"/>
              <a:t> </a:t>
            </a:r>
            <a:r>
              <a:rPr lang="it-IT" baseline="0" dirty="0" err="1"/>
              <a:t>gamble</a:t>
            </a:r>
            <a:r>
              <a:rPr lang="it-IT" baseline="0" dirty="0"/>
              <a:t> </a:t>
            </a:r>
            <a:r>
              <a:rPr lang="it-IT" baseline="0" dirty="0" err="1"/>
              <a:t>during</a:t>
            </a:r>
            <a:r>
              <a:rPr lang="it-IT" baseline="0" dirty="0"/>
              <a:t> the last </a:t>
            </a:r>
            <a:r>
              <a:rPr lang="it-IT" baseline="0" dirty="0" err="1"/>
              <a:t>month</a:t>
            </a:r>
            <a:r>
              <a:rPr lang="it-IT" baseline="0" dirty="0"/>
              <a:t>. </a:t>
            </a:r>
          </a:p>
          <a:p>
            <a:endParaRPr lang="it-IT" baseline="0" dirty="0"/>
          </a:p>
          <a:p>
            <a:r>
              <a:rPr lang="it-IT" baseline="0" dirty="0" err="1"/>
              <a:t>Only</a:t>
            </a:r>
            <a:r>
              <a:rPr lang="it-IT" baseline="0" dirty="0"/>
              <a:t> 7% of </a:t>
            </a:r>
            <a:r>
              <a:rPr lang="it-IT" baseline="0" dirty="0" err="1"/>
              <a:t>them</a:t>
            </a:r>
            <a:r>
              <a:rPr lang="it-IT" baseline="0" dirty="0"/>
              <a:t> </a:t>
            </a:r>
            <a:r>
              <a:rPr lang="it-IT" baseline="0" dirty="0" err="1"/>
              <a:t>gambled</a:t>
            </a:r>
            <a:r>
              <a:rPr lang="it-IT" baseline="0" dirty="0"/>
              <a:t>: 2 </a:t>
            </a:r>
            <a:r>
              <a:rPr lang="it-IT" baseline="0" dirty="0" err="1"/>
              <a:t>persons</a:t>
            </a:r>
            <a:r>
              <a:rPr lang="it-IT" baseline="0" dirty="0"/>
              <a:t> </a:t>
            </a:r>
            <a:r>
              <a:rPr lang="it-IT" baseline="0" dirty="0" err="1"/>
              <a:t>gambled</a:t>
            </a:r>
            <a:r>
              <a:rPr lang="it-IT" baseline="0" dirty="0"/>
              <a:t> on </a:t>
            </a:r>
            <a:r>
              <a:rPr lang="it-IT" baseline="0" dirty="0" err="1"/>
              <a:t>traditional</a:t>
            </a:r>
            <a:r>
              <a:rPr lang="it-IT" baseline="0" dirty="0"/>
              <a:t> and </a:t>
            </a:r>
            <a:r>
              <a:rPr lang="it-IT" baseline="0" dirty="0" err="1"/>
              <a:t>instant</a:t>
            </a:r>
            <a:r>
              <a:rPr lang="it-IT" baseline="0" dirty="0"/>
              <a:t> </a:t>
            </a:r>
            <a:r>
              <a:rPr lang="it-IT" baseline="0" dirty="0" err="1"/>
              <a:t>lotteries</a:t>
            </a:r>
            <a:r>
              <a:rPr lang="it-IT" baseline="0" dirty="0"/>
              <a:t>, and </a:t>
            </a:r>
            <a:r>
              <a:rPr lang="it-IT" baseline="0" dirty="0" err="1"/>
              <a:t>one</a:t>
            </a:r>
            <a:r>
              <a:rPr lang="it-IT" baseline="0" dirty="0"/>
              <a:t> </a:t>
            </a:r>
            <a:r>
              <a:rPr lang="it-IT" baseline="0" dirty="0" err="1"/>
              <a:t>person</a:t>
            </a:r>
            <a:r>
              <a:rPr lang="it-IT" baseline="0" dirty="0"/>
              <a:t> on online </a:t>
            </a:r>
            <a:r>
              <a:rPr lang="it-IT" baseline="0" dirty="0" err="1"/>
              <a:t>activities</a:t>
            </a:r>
            <a:r>
              <a:rPr lang="it-IT" baseline="0" dirty="0"/>
              <a:t>. </a:t>
            </a:r>
          </a:p>
          <a:p>
            <a:endParaRPr lang="it-IT" baseline="0" dirty="0"/>
          </a:p>
          <a:p>
            <a:r>
              <a:rPr lang="it-IT" baseline="0" dirty="0" err="1"/>
              <a:t>Even</a:t>
            </a:r>
            <a:r>
              <a:rPr lang="it-IT" baseline="0" dirty="0"/>
              <a:t> </a:t>
            </a:r>
            <a:r>
              <a:rPr lang="it-IT" baseline="0" dirty="0" err="1"/>
              <a:t>if</a:t>
            </a:r>
            <a:r>
              <a:rPr lang="it-IT" baseline="0" dirty="0"/>
              <a:t> </a:t>
            </a:r>
            <a:r>
              <a:rPr lang="it-IT" baseline="0" dirty="0" err="1"/>
              <a:t>thee</a:t>
            </a:r>
            <a:r>
              <a:rPr lang="it-IT" baseline="0" dirty="0"/>
              <a:t> </a:t>
            </a:r>
            <a:r>
              <a:rPr lang="it-IT" baseline="0" dirty="0" err="1"/>
              <a:t>persons</a:t>
            </a:r>
            <a:r>
              <a:rPr lang="it-IT" baseline="0" dirty="0"/>
              <a:t> </a:t>
            </a:r>
            <a:r>
              <a:rPr lang="it-IT" baseline="0" dirty="0" err="1"/>
              <a:t>gambled</a:t>
            </a:r>
            <a:r>
              <a:rPr lang="it-IT" baseline="0" dirty="0"/>
              <a:t>, the </a:t>
            </a:r>
            <a:r>
              <a:rPr lang="it-IT" baseline="0" dirty="0" err="1"/>
              <a:t>frequency</a:t>
            </a:r>
            <a:r>
              <a:rPr lang="it-IT" baseline="0" dirty="0"/>
              <a:t> </a:t>
            </a:r>
            <a:r>
              <a:rPr lang="it-IT" baseline="0" dirty="0" err="1"/>
              <a:t>was</a:t>
            </a:r>
            <a:r>
              <a:rPr lang="it-IT" baseline="0" dirty="0"/>
              <a:t> non-regular and the </a:t>
            </a:r>
            <a:r>
              <a:rPr lang="it-IT" baseline="0" dirty="0" err="1"/>
              <a:t>mean</a:t>
            </a:r>
            <a:r>
              <a:rPr lang="it-IT" baseline="0" dirty="0"/>
              <a:t> </a:t>
            </a:r>
            <a:r>
              <a:rPr lang="it-IT" baseline="0" dirty="0" err="1"/>
              <a:t>value</a:t>
            </a:r>
            <a:r>
              <a:rPr lang="it-IT" baseline="0" dirty="0"/>
              <a:t> </a:t>
            </a:r>
            <a:r>
              <a:rPr lang="it-IT" baseline="0" dirty="0" err="1"/>
              <a:t>at</a:t>
            </a:r>
            <a:r>
              <a:rPr lang="it-IT" baseline="0" dirty="0"/>
              <a:t> the SOGS </a:t>
            </a:r>
            <a:r>
              <a:rPr lang="it-IT" baseline="0" dirty="0" err="1"/>
              <a:t>was</a:t>
            </a:r>
            <a:r>
              <a:rPr lang="it-IT" baseline="0" dirty="0"/>
              <a:t> </a:t>
            </a:r>
            <a:r>
              <a:rPr lang="it-IT" baseline="0" dirty="0" err="1"/>
              <a:t>very</a:t>
            </a:r>
            <a:r>
              <a:rPr lang="it-IT" baseline="0" dirty="0"/>
              <a:t> </a:t>
            </a:r>
            <a:r>
              <a:rPr lang="it-IT" baseline="0" dirty="0" err="1"/>
              <a:t>low</a:t>
            </a:r>
            <a:r>
              <a:rPr lang="it-IT" baseline="0" dirty="0"/>
              <a:t>. </a:t>
            </a:r>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3708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As for the emotional state towards gambling, 38% of the responses reflected a generally negative state, as evidenced by the terms “disgust,” “anger,” and “hate,” </a:t>
            </a:r>
          </a:p>
          <a:p>
            <a:endParaRPr lang="en-US" dirty="0"/>
          </a:p>
          <a:p>
            <a:r>
              <a:rPr lang="en-US" dirty="0"/>
              <a:t>while 48% reported being indifferent to gambling. </a:t>
            </a:r>
          </a:p>
          <a:p>
            <a:endParaRPr lang="en-US" dirty="0"/>
          </a:p>
          <a:p>
            <a:r>
              <a:rPr lang="en-US" dirty="0"/>
              <a:t>On the other hand, 9% reported feeling guilty for gambling in the past, and 5% specified being worried about a possible relapse. </a:t>
            </a:r>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4735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Concerning familial relationships during the lockdown period, AFMs considered them as quite good, as did their relatives in treatment for GD. </a:t>
            </a:r>
          </a:p>
          <a:p>
            <a:endParaRPr lang="en-US" dirty="0"/>
          </a:p>
          <a:p>
            <a:r>
              <a:rPr lang="en-US" dirty="0"/>
              <a:t>Indeed, through paired t-tests, we found a substantial equivalence.</a:t>
            </a:r>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5753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When asked if the familial relationships changed from before the pandemic, no significant difference was detected between AFMs and the relative with GD when comparing the prevalence of responses indicating an improvement, a worsening, or a stability of the relationships. </a:t>
            </a:r>
          </a:p>
          <a:p>
            <a:endParaRPr lang="en-US" dirty="0"/>
          </a:p>
          <a:p>
            <a:r>
              <a:rPr lang="en-US" dirty="0"/>
              <a:t>Most AFMs reported that the quality of family relationships improved from before the lockdown or remained stable, as occurred among the group of relatives with GD. </a:t>
            </a:r>
          </a:p>
          <a:p>
            <a:endParaRPr lang="en-US"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0675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Among AFMs, those who reported that familial relationships improved during the lockdown period mainly attributed it to a greater family sharing,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while those who reported a worsening of family relationships during the lockdown generally attributed it to daily management difficulties.</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AFMs who perceived a stability in their family relationships attributed this perception to the fact that there were no changes, they were already good before, or the same problems/discussions always occurred. </a:t>
            </a:r>
            <a:endParaRPr lang="it-IT" dirty="0"/>
          </a:p>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5583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relatives in treatment for GD who reported that family relationships improved during the lockdown period attributed this change to greater family sharing and greater serenity, and to a reduction of personal gambling </a:t>
            </a:r>
            <a:r>
              <a:rPr lang="en-US" dirty="0" err="1"/>
              <a:t>behaviour</a:t>
            </a:r>
            <a:r>
              <a:rPr lang="en-US" dirty="0"/>
              <a:t>. </a:t>
            </a:r>
          </a:p>
          <a:p>
            <a:endParaRPr lang="en-US" dirty="0"/>
          </a:p>
          <a:p>
            <a:r>
              <a:rPr lang="en-US" dirty="0"/>
              <a:t>The gamblers who reported a worsening of family relationships during the lockdown generally attributed it to the restrictions related to COVID-19 and to arguments and quarrels with other family members. </a:t>
            </a:r>
          </a:p>
          <a:p>
            <a:endParaRPr lang="en-US" dirty="0"/>
          </a:p>
          <a:p>
            <a:r>
              <a:rPr lang="en-US" dirty="0"/>
              <a:t>Those who declared no changes generally reported that the situation remained stable because there were no changes or because they were already good before.</a:t>
            </a:r>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4957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Concerning emotional state during the lockdown period, statistical comparisons indicate a significant difference </a:t>
            </a:r>
            <a:r>
              <a:rPr lang="en-US" dirty="0" err="1"/>
              <a:t>characterised</a:t>
            </a:r>
            <a:r>
              <a:rPr lang="en-US" dirty="0"/>
              <a:t> by a moderate effect size between the AFMs and the relatives with GD.</a:t>
            </a:r>
          </a:p>
          <a:p>
            <a:endParaRPr lang="en-US" dirty="0"/>
          </a:p>
          <a:p>
            <a:r>
              <a:rPr lang="en-US" dirty="0"/>
              <a:t>The emotional state of the AFMs was more negative than in the gamblers. </a:t>
            </a:r>
          </a:p>
          <a:p>
            <a:endParaRPr lang="en-US" dirty="0"/>
          </a:p>
          <a:p>
            <a:r>
              <a:rPr lang="en-US" dirty="0"/>
              <a:t>Most of the AFMs’ responses reflected a generally negative state (“tired, bored, depressed, sad, worried”).</a:t>
            </a:r>
            <a:r>
              <a:rPr lang="en-US" baseline="0" dirty="0"/>
              <a:t> </a:t>
            </a:r>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3000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Concerning emotional state during the lockdown period, statistical comparisons indicate a significant difference </a:t>
            </a:r>
            <a:r>
              <a:rPr lang="en-US" dirty="0" err="1"/>
              <a:t>characterised</a:t>
            </a:r>
            <a:r>
              <a:rPr lang="en-US" dirty="0"/>
              <a:t> by a moderate effect size between the AFMs and the relatives with GD.</a:t>
            </a:r>
          </a:p>
          <a:p>
            <a:endParaRPr lang="en-US" dirty="0"/>
          </a:p>
          <a:p>
            <a:r>
              <a:rPr lang="en-US" dirty="0"/>
              <a:t>The emotional state of the AFMs was more negative than in the gamblers. </a:t>
            </a:r>
          </a:p>
          <a:p>
            <a:endParaRPr lang="en-US" dirty="0"/>
          </a:p>
          <a:p>
            <a:r>
              <a:rPr lang="en-US" dirty="0"/>
              <a:t>Most of the AFMs’ responses reflected a generally negative state (“tired, bored, depressed, sad, worried”).</a:t>
            </a:r>
            <a:r>
              <a:rPr lang="en-US" baseline="0" dirty="0"/>
              <a:t> </a:t>
            </a:r>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3000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Instead, among their relatives in treatment for GD, the majority of the responses reflected a generally positive state, as evidenced by terms like “well, better, calm, serene, happy”.</a:t>
            </a:r>
            <a:endParaRPr lang="it-IT" dirty="0"/>
          </a:p>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712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Participants were 53 AFMs of disordered gamblers.</a:t>
            </a:r>
          </a:p>
          <a:p>
            <a:endParaRPr lang="en-US" dirty="0"/>
          </a:p>
          <a:p>
            <a:r>
              <a:rPr lang="en-US" dirty="0"/>
              <a:t>77% of them were females.</a:t>
            </a:r>
            <a:r>
              <a:rPr lang="en-US" baseline="0" dirty="0"/>
              <a:t> </a:t>
            </a:r>
          </a:p>
          <a:p>
            <a:endParaRPr lang="en-US" baseline="0" dirty="0"/>
          </a:p>
          <a:p>
            <a:r>
              <a:rPr lang="en-US" baseline="0" dirty="0"/>
              <a:t>The</a:t>
            </a:r>
            <a:r>
              <a:rPr lang="en-US" dirty="0"/>
              <a:t> mean age was about 50 years,</a:t>
            </a:r>
            <a:r>
              <a:rPr lang="en-US" baseline="0" dirty="0"/>
              <a:t> with an age </a:t>
            </a:r>
            <a:r>
              <a:rPr lang="en-US" dirty="0"/>
              <a:t>range</a:t>
            </a:r>
            <a:r>
              <a:rPr lang="en-US" baseline="0" dirty="0"/>
              <a:t> comprised between </a:t>
            </a:r>
            <a:r>
              <a:rPr lang="en-US" dirty="0"/>
              <a:t>27</a:t>
            </a:r>
            <a:r>
              <a:rPr lang="en-US" baseline="0" dirty="0"/>
              <a:t> and </a:t>
            </a:r>
            <a:r>
              <a:rPr lang="en-US" dirty="0"/>
              <a:t>77 years.</a:t>
            </a:r>
            <a:r>
              <a:rPr lang="en-US" baseline="0" dirty="0"/>
              <a:t> </a:t>
            </a:r>
          </a:p>
          <a:p>
            <a:endParaRPr lang="en-US" baseline="0" dirty="0"/>
          </a:p>
          <a:p>
            <a:r>
              <a:rPr lang="en-US" dirty="0"/>
              <a:t>They were recruited in the north of Italy by the health services at which the disordered gamblers were in treatment. </a:t>
            </a:r>
          </a:p>
          <a:p>
            <a:endParaRPr lang="en-US" dirty="0"/>
          </a:p>
          <a:p>
            <a:r>
              <a:rPr lang="en-US" dirty="0"/>
              <a:t>The majority of the participants were contacted through the National Health Drugs Services but also through the private non-profit association AND Gambling and New Addictions.</a:t>
            </a:r>
            <a:r>
              <a:rPr lang="en-US" baseline="0" dirty="0"/>
              <a:t> </a:t>
            </a:r>
            <a:endParaRPr lang="it-IT" dirty="0"/>
          </a:p>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7577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Also considering the emotional state compared to before the lockdown, a significant difference, </a:t>
            </a:r>
            <a:r>
              <a:rPr lang="en-US" dirty="0" err="1"/>
              <a:t>characterised</a:t>
            </a:r>
            <a:r>
              <a:rPr lang="en-US" dirty="0"/>
              <a:t> by a moderate effect size, was evidenced between the AFMs and the relatives with GD. </a:t>
            </a:r>
          </a:p>
          <a:p>
            <a:endParaRPr lang="en-US" dirty="0"/>
          </a:p>
          <a:p>
            <a:r>
              <a:rPr lang="en-US" dirty="0"/>
              <a:t>The emotional state of the AFMs compared to before the lockdown was more negative than in the gamblers. </a:t>
            </a:r>
          </a:p>
          <a:p>
            <a:endParaRPr lang="en-US" dirty="0"/>
          </a:p>
          <a:p>
            <a:r>
              <a:rPr lang="en-US" dirty="0"/>
              <a:t>Among AFMs, most of the participants reported that their emotional state worsened, while among their addicted relatives, there was a substantial equal distribution of the responses across improved, worsened, and remained stable.</a:t>
            </a:r>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2037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Both among the AFMs and their addicted relatives who reported an improvement in their emotional state during the lockdown, the majority attributed the change to greater family sharing and greater serenity. The gamblers also cited the reduction of personal gambling </a:t>
            </a:r>
            <a:r>
              <a:rPr lang="en-US" dirty="0" err="1"/>
              <a:t>behaviour</a:t>
            </a:r>
            <a:r>
              <a:rPr lang="en-US" dirty="0"/>
              <a:t>.</a:t>
            </a:r>
          </a:p>
          <a:p>
            <a:endParaRPr lang="en-US" dirty="0"/>
          </a:p>
          <a:p>
            <a:r>
              <a:rPr lang="en-US" dirty="0"/>
              <a:t>Among the AFMs who reported a worsening of their emotional state during the lockdown, most of them attributed it to daily management difficulties, while among their relatives in treatment for GD, the majority attributed the worsening to COVID-19 restrictions or to concerns for work and future. </a:t>
            </a:r>
          </a:p>
          <a:p>
            <a:endParaRPr lang="en-US" dirty="0"/>
          </a:p>
          <a:p>
            <a:r>
              <a:rPr lang="en-US" dirty="0"/>
              <a:t>Both among the AFMs and their gambling relatives who reported that their emotional state remained stable, the majority reported that there were no changes.</a:t>
            </a:r>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9143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rtl="0" latinLnBrk="0"/>
            <a:endParaRPr lang="it-IT" sz="1200" dirty="0">
              <a:effectLst/>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288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Concerning educational level, the majority of the family</a:t>
            </a:r>
            <a:r>
              <a:rPr lang="en-US" baseline="0" dirty="0"/>
              <a:t> members</a:t>
            </a:r>
            <a:r>
              <a:rPr lang="en-US" dirty="0"/>
              <a:t> had a high school diploma and half of the sample were employed.</a:t>
            </a:r>
            <a:r>
              <a:rPr lang="en-US" baseline="0" dirty="0"/>
              <a:t> </a:t>
            </a:r>
          </a:p>
          <a:p>
            <a:endParaRPr lang="en-US" baseline="0" dirty="0"/>
          </a:p>
          <a:p>
            <a:r>
              <a:rPr lang="en-US" dirty="0"/>
              <a:t>Most of them were married, and in terms of kinship with the gambler, the majority were the spouse/cohabitant.</a:t>
            </a:r>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1426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For 42 of the 53 family members, we also recruited their relative in treatment for GD. </a:t>
            </a:r>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923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Mos</a:t>
            </a:r>
            <a:r>
              <a:rPr lang="en-US" baseline="0" dirty="0"/>
              <a:t>t of the gamblers were </a:t>
            </a:r>
            <a:r>
              <a:rPr lang="en-US" dirty="0"/>
              <a:t>males,</a:t>
            </a:r>
            <a:r>
              <a:rPr lang="en-US" baseline="0" dirty="0"/>
              <a:t> and they had a </a:t>
            </a:r>
            <a:r>
              <a:rPr lang="en-US" dirty="0"/>
              <a:t>mean age of</a:t>
            </a:r>
            <a:r>
              <a:rPr lang="en-US" baseline="0" dirty="0"/>
              <a:t> about 50 years, ranging from </a:t>
            </a:r>
            <a:r>
              <a:rPr lang="en-US" dirty="0"/>
              <a:t>28</a:t>
            </a:r>
            <a:r>
              <a:rPr lang="en-US" baseline="0" dirty="0"/>
              <a:t> to </a:t>
            </a:r>
            <a:r>
              <a:rPr lang="en-US" dirty="0"/>
              <a:t>73 years.</a:t>
            </a:r>
          </a:p>
          <a:p>
            <a:endParaRPr lang="en-US" dirty="0"/>
          </a:p>
          <a:p>
            <a:r>
              <a:rPr lang="en-US" dirty="0"/>
              <a:t>Half of them were employed.</a:t>
            </a:r>
          </a:p>
          <a:p>
            <a:endParaRPr lang="en-US" dirty="0"/>
          </a:p>
          <a:p>
            <a:r>
              <a:rPr lang="en-US" dirty="0"/>
              <a:t>The majority</a:t>
            </a:r>
            <a:r>
              <a:rPr lang="en-US" baseline="0" dirty="0"/>
              <a:t> were recruited at </a:t>
            </a:r>
            <a:r>
              <a:rPr lang="en-US" dirty="0"/>
              <a:t>the National Health Drugs Services,</a:t>
            </a:r>
            <a:r>
              <a:rPr lang="en-US" baseline="0" dirty="0"/>
              <a:t> </a:t>
            </a:r>
            <a:r>
              <a:rPr lang="en-US" dirty="0"/>
              <a:t>but also through the private non-profit association AND.</a:t>
            </a:r>
            <a:endParaRPr lang="it-IT" dirty="0"/>
          </a:p>
          <a:p>
            <a:endParaRPr lang="en-US" dirty="0"/>
          </a:p>
          <a:p>
            <a:r>
              <a:rPr lang="en-US" dirty="0"/>
              <a:t>Half of the gamblers were in the middle of the treatment for GD. </a:t>
            </a:r>
          </a:p>
          <a:p>
            <a:endParaRPr lang="en-US"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24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Most of the gamblers used slot machines for gambling.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Almost all were regular gamblers—that is, they gambled weekly or daily.</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According to the South Oaks Gambling Screen, they were all classifiable as problem gamblers.</a:t>
            </a:r>
            <a:r>
              <a:rPr lang="en-US" baseline="0" dirty="0"/>
              <a:t> </a:t>
            </a:r>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530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SzPct val="106000"/>
              <a:buFont typeface="Arial" pitchFamily="34" charset="0"/>
              <a:buNone/>
            </a:pPr>
            <a:r>
              <a:rPr lang="it-IT" dirty="0"/>
              <a:t>To </a:t>
            </a:r>
            <a:r>
              <a:rPr lang="it-IT" dirty="0" err="1"/>
              <a:t>collect</a:t>
            </a:r>
            <a:r>
              <a:rPr lang="it-IT" dirty="0"/>
              <a:t> data, a s</a:t>
            </a:r>
            <a:r>
              <a:rPr lang="it-IT" altLang="it-IT" dirty="0"/>
              <a:t>emi-</a:t>
            </a:r>
            <a:r>
              <a:rPr lang="it-IT" altLang="it-IT" dirty="0" err="1"/>
              <a:t>structured</a:t>
            </a:r>
            <a:r>
              <a:rPr lang="it-IT" altLang="it-IT" dirty="0"/>
              <a:t> </a:t>
            </a:r>
            <a:r>
              <a:rPr lang="it-IT" altLang="it-IT" dirty="0" err="1"/>
              <a:t>interview</a:t>
            </a:r>
            <a:r>
              <a:rPr lang="it-IT" altLang="it-IT" dirty="0"/>
              <a:t> </a:t>
            </a:r>
            <a:r>
              <a:rPr lang="it-IT" altLang="it-IT" dirty="0" err="1"/>
              <a:t>was</a:t>
            </a:r>
            <a:r>
              <a:rPr lang="it-IT" altLang="it-IT" dirty="0"/>
              <a:t> </a:t>
            </a:r>
            <a:r>
              <a:rPr lang="it-IT" altLang="it-IT" dirty="0" err="1"/>
              <a:t>developed</a:t>
            </a:r>
            <a:r>
              <a:rPr lang="it-IT" altLang="it-IT" dirty="0"/>
              <a:t> for </a:t>
            </a:r>
            <a:r>
              <a:rPr lang="it-IT" altLang="it-IT" dirty="0" err="1"/>
              <a:t>this</a:t>
            </a:r>
            <a:r>
              <a:rPr lang="it-IT" altLang="it-IT" dirty="0"/>
              <a:t> </a:t>
            </a:r>
            <a:r>
              <a:rPr lang="it-IT" altLang="it-IT" dirty="0" err="1"/>
              <a:t>study</a:t>
            </a:r>
            <a:r>
              <a:rPr lang="it-IT" altLang="it-IT" dirty="0"/>
              <a:t> and </a:t>
            </a:r>
            <a:r>
              <a:rPr lang="it-IT" altLang="it-IT" dirty="0" err="1"/>
              <a:t>conducted</a:t>
            </a:r>
            <a:r>
              <a:rPr lang="it-IT" altLang="it-IT" dirty="0"/>
              <a:t> by the </a:t>
            </a:r>
            <a:r>
              <a:rPr lang="it-IT" altLang="it-IT" dirty="0" err="1"/>
              <a:t>healthcare</a:t>
            </a:r>
            <a:r>
              <a:rPr lang="it-IT" altLang="it-IT" dirty="0"/>
              <a:t> </a:t>
            </a:r>
            <a:r>
              <a:rPr lang="it-IT" altLang="it-IT" dirty="0" err="1"/>
              <a:t>professionals</a:t>
            </a:r>
            <a:r>
              <a:rPr lang="it-IT" altLang="it-IT" dirty="0"/>
              <a:t>.</a:t>
            </a:r>
          </a:p>
          <a:p>
            <a:pPr marL="0" indent="0">
              <a:buSzPct val="106000"/>
              <a:buFont typeface="Arial" pitchFamily="34" charset="0"/>
              <a:buNone/>
            </a:pPr>
            <a:endParaRPr lang="it-IT" altLang="it-IT" dirty="0"/>
          </a:p>
          <a:p>
            <a:pPr marL="0" indent="0">
              <a:buSzPct val="106000"/>
              <a:buFont typeface="Arial" pitchFamily="34" charset="0"/>
              <a:buNone/>
            </a:pPr>
            <a:r>
              <a:rPr lang="en-US" dirty="0"/>
              <a:t>Data were collected during the lockdown period due to the COVID-19 pandemic, specifically from 9 May 2020 to 18 June 2020. </a:t>
            </a:r>
          </a:p>
          <a:p>
            <a:pPr marL="0" indent="0">
              <a:buSzPct val="106000"/>
              <a:buFont typeface="Arial" pitchFamily="34" charset="0"/>
              <a:buNone/>
            </a:pPr>
            <a:endParaRPr lang="en-US" dirty="0"/>
          </a:p>
          <a:p>
            <a:pPr marL="0" indent="0">
              <a:buSzPct val="106000"/>
              <a:buFont typeface="Arial" pitchFamily="34" charset="0"/>
              <a:buNone/>
            </a:pPr>
            <a:r>
              <a:rPr lang="en-US" dirty="0"/>
              <a:t>Participants completed the interview only after having given their informed consent.</a:t>
            </a:r>
          </a:p>
          <a:p>
            <a:pPr marL="0" indent="0">
              <a:buSzPct val="106000"/>
              <a:buFont typeface="Arial" pitchFamily="34" charset="0"/>
              <a:buNone/>
            </a:pPr>
            <a:endParaRPr lang="en-US" dirty="0"/>
          </a:p>
          <a:p>
            <a:pPr marL="0" indent="0">
              <a:buSzPct val="106000"/>
              <a:buFont typeface="Arial" pitchFamily="34" charset="0"/>
              <a:buNone/>
            </a:pPr>
            <a:r>
              <a:rPr lang="en-US" dirty="0"/>
              <a:t>The interviews lasted about 40 min, and participants were asked to respond with reference to the lockdown period.</a:t>
            </a:r>
            <a:endParaRPr lang="it-IT" alt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343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telephone interview was divided in four sections. </a:t>
            </a:r>
          </a:p>
          <a:p>
            <a:endParaRPr lang="en-US" dirty="0"/>
          </a:p>
          <a:p>
            <a:r>
              <a:rPr lang="en-US" dirty="0"/>
              <a:t>The first section focused on the participants’ life conditions and emotional state during the lockdown. </a:t>
            </a:r>
          </a:p>
          <a:p>
            <a:endParaRPr lang="en-US" dirty="0"/>
          </a:p>
          <a:p>
            <a:r>
              <a:rPr lang="en-US" dirty="0"/>
              <a:t>In the second section, there</a:t>
            </a:r>
            <a:r>
              <a:rPr lang="en-US" baseline="0" dirty="0"/>
              <a:t> were </a:t>
            </a:r>
            <a:r>
              <a:rPr lang="en-US" dirty="0"/>
              <a:t>questions focused on personal experience with the COVID-19 disease and attitude towards the national restrictions during the lockdown. </a:t>
            </a:r>
          </a:p>
          <a:p>
            <a:endParaRPr lang="en-US" dirty="0"/>
          </a:p>
          <a:p>
            <a:r>
              <a:rPr lang="en-US" dirty="0"/>
              <a:t>In the third section, the</a:t>
            </a:r>
            <a:r>
              <a:rPr lang="en-US" baseline="0" dirty="0"/>
              <a:t> focus was on</a:t>
            </a:r>
            <a:r>
              <a:rPr lang="en-US" dirty="0"/>
              <a:t> gambling </a:t>
            </a:r>
            <a:r>
              <a:rPr lang="en-US" dirty="0" err="1"/>
              <a:t>behaviour</a:t>
            </a:r>
            <a:r>
              <a:rPr lang="en-US" dirty="0"/>
              <a:t> of the relative in treatment for GD:</a:t>
            </a:r>
            <a:r>
              <a:rPr lang="en-US" baseline="0" dirty="0"/>
              <a:t> questions were about the </a:t>
            </a:r>
            <a:r>
              <a:rPr lang="en-US" dirty="0"/>
              <a:t>situations that occurred in the family because of the relative who gambles, the coping strategies used to manage their relative’s gambling </a:t>
            </a:r>
            <a:r>
              <a:rPr lang="en-US" dirty="0" err="1"/>
              <a:t>behaviour</a:t>
            </a:r>
            <a:r>
              <a:rPr lang="en-US" dirty="0"/>
              <a:t>, and feelings with respect to gambling.</a:t>
            </a:r>
          </a:p>
          <a:p>
            <a:endParaRPr lang="en-US" dirty="0"/>
          </a:p>
          <a:p>
            <a:r>
              <a:rPr lang="en-US" dirty="0"/>
              <a:t>The fourth section focused on expectations regarding the future, with specific reference to feelings about the closure of gambling opportunities due to COVID-19 and the future easing of restrictive measures. </a:t>
            </a:r>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E7D7B2-511C-5746-97D1-507EEDB38854}"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363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stile</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73F7ACC-F733-AE4B-A3D2-113EF32E7D3B}" type="datetimeFigureOut">
              <a:rPr lang="it-IT" smtClean="0"/>
              <a:t>12/12/2022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F61627-8654-D649-8290-ED2CCAACD5AA}" type="slidenum">
              <a:rPr lang="it-IT" smtClean="0"/>
              <a:t>‹N›</a:t>
            </a:fld>
            <a:endParaRPr lang="it-IT"/>
          </a:p>
        </p:txBody>
      </p:sp>
    </p:spTree>
    <p:extLst>
      <p:ext uri="{BB962C8B-B14F-4D97-AF65-F5344CB8AC3E}">
        <p14:creationId xmlns:p14="http://schemas.microsoft.com/office/powerpoint/2010/main" val="22295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73F7ACC-F733-AE4B-A3D2-113EF32E7D3B}" type="datetimeFigureOut">
              <a:rPr lang="it-IT" smtClean="0"/>
              <a:t>12/12/2022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F61627-8654-D649-8290-ED2CCAACD5AA}" type="slidenum">
              <a:rPr lang="it-IT" smtClean="0"/>
              <a:t>‹N›</a:t>
            </a:fld>
            <a:endParaRPr lang="it-IT"/>
          </a:p>
        </p:txBody>
      </p:sp>
    </p:spTree>
    <p:extLst>
      <p:ext uri="{BB962C8B-B14F-4D97-AF65-F5344CB8AC3E}">
        <p14:creationId xmlns:p14="http://schemas.microsoft.com/office/powerpoint/2010/main" val="16455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73F7ACC-F733-AE4B-A3D2-113EF32E7D3B}" type="datetimeFigureOut">
              <a:rPr lang="it-IT" smtClean="0"/>
              <a:t>12/12/2022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F61627-8654-D649-8290-ED2CCAACD5AA}" type="slidenum">
              <a:rPr lang="it-IT" smtClean="0"/>
              <a:t>‹N›</a:t>
            </a:fld>
            <a:endParaRPr lang="it-IT"/>
          </a:p>
        </p:txBody>
      </p:sp>
    </p:spTree>
    <p:extLst>
      <p:ext uri="{BB962C8B-B14F-4D97-AF65-F5344CB8AC3E}">
        <p14:creationId xmlns:p14="http://schemas.microsoft.com/office/powerpoint/2010/main" val="1688421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49A2C67-3301-4627-8464-2FBEECAAFCA0}" type="datetimeFigureOut">
              <a:rPr lang="it-IT" smtClean="0">
                <a:solidFill>
                  <a:prstClr val="black">
                    <a:tint val="75000"/>
                  </a:prstClr>
                </a:solidFill>
              </a:rPr>
              <a:pPr/>
              <a:t>12/12/2022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983D478-A87E-424B-80C8-64B24142315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83542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pertina">
    <p:bg>
      <p:bgPr>
        <a:solidFill>
          <a:schemeClr val="bg1"/>
        </a:solidFill>
        <a:effectLst/>
      </p:bgPr>
    </p:bg>
    <p:spTree>
      <p:nvGrpSpPr>
        <p:cNvPr id="1" name=""/>
        <p:cNvGrpSpPr/>
        <p:nvPr/>
      </p:nvGrpSpPr>
      <p:grpSpPr>
        <a:xfrm>
          <a:off x="0" y="0"/>
          <a:ext cx="0" cy="0"/>
          <a:chOff x="0" y="0"/>
          <a:chExt cx="0" cy="0"/>
        </a:xfrm>
      </p:grpSpPr>
      <p:pic>
        <p:nvPicPr>
          <p:cNvPr id="3" name="Sfondo diapositiva">
            <a:extLst>
              <a:ext uri="{FF2B5EF4-FFF2-40B4-BE49-F238E27FC236}">
                <a16:creationId xmlns:a16="http://schemas.microsoft.com/office/drawing/2014/main" id="{F200A84E-7986-C941-8FF7-A4CA8D08C69C}"/>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olo relazione">
            <a:extLst>
              <a:ext uri="{FF2B5EF4-FFF2-40B4-BE49-F238E27FC236}">
                <a16:creationId xmlns:a16="http://schemas.microsoft.com/office/drawing/2014/main" id="{05BBF5B6-31C4-4BDC-A474-09BF69D00B5F}"/>
              </a:ext>
            </a:extLst>
          </p:cNvPr>
          <p:cNvSpPr>
            <a:spLocks noGrp="1"/>
          </p:cNvSpPr>
          <p:nvPr>
            <p:ph type="title" hasCustomPrompt="1"/>
          </p:nvPr>
        </p:nvSpPr>
        <p:spPr>
          <a:xfrm>
            <a:off x="1589068" y="2330164"/>
            <a:ext cx="10515600" cy="795080"/>
          </a:xfrm>
          <a:prstGeom prst="rect">
            <a:avLst/>
          </a:prstGeom>
        </p:spPr>
        <p:txBody>
          <a:bodyPr/>
          <a:lstStyle>
            <a:lvl1pPr>
              <a:defRPr sz="50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it-IT" sz="3750" b="1" dirty="0" err="1">
                <a:solidFill>
                  <a:schemeClr val="bg1"/>
                </a:solidFill>
                <a:latin typeface="Arial" panose="020B0604020202020204" pitchFamily="34" charset="0"/>
                <a:cs typeface="Arial" panose="020B0604020202020204" pitchFamily="34" charset="0"/>
              </a:rPr>
              <a:t>Titolo_Verdana</a:t>
            </a:r>
            <a:r>
              <a:rPr lang="it-IT" sz="3750" b="1" dirty="0">
                <a:solidFill>
                  <a:schemeClr val="bg1"/>
                </a:solidFill>
                <a:latin typeface="Arial" panose="020B0604020202020204" pitchFamily="34" charset="0"/>
                <a:cs typeface="Arial" panose="020B0604020202020204" pitchFamily="34" charset="0"/>
              </a:rPr>
              <a:t> </a:t>
            </a:r>
            <a:r>
              <a:rPr lang="it-IT" sz="3750" b="1" dirty="0" err="1">
                <a:solidFill>
                  <a:schemeClr val="bg1"/>
                </a:solidFill>
                <a:latin typeface="Arial" panose="020B0604020202020204" pitchFamily="34" charset="0"/>
                <a:cs typeface="Arial" panose="020B0604020202020204" pitchFamily="34" charset="0"/>
              </a:rPr>
              <a:t>Bold</a:t>
            </a:r>
            <a:r>
              <a:rPr lang="it-IT" sz="3750" b="1" dirty="0">
                <a:solidFill>
                  <a:schemeClr val="bg1"/>
                </a:solidFill>
                <a:latin typeface="Arial" panose="020B0604020202020204" pitchFamily="34" charset="0"/>
                <a:cs typeface="Arial" panose="020B0604020202020204" pitchFamily="34" charset="0"/>
              </a:rPr>
              <a:t> 50pt</a:t>
            </a:r>
          </a:p>
        </p:txBody>
      </p:sp>
      <p:sp>
        <p:nvSpPr>
          <p:cNvPr id="9" name="Sottotitolo relazione">
            <a:extLst>
              <a:ext uri="{FF2B5EF4-FFF2-40B4-BE49-F238E27FC236}">
                <a16:creationId xmlns:a16="http://schemas.microsoft.com/office/drawing/2014/main" id="{475FD1B4-BD36-4041-A9C9-DAF49CEB83E9}"/>
              </a:ext>
            </a:extLst>
          </p:cNvPr>
          <p:cNvSpPr>
            <a:spLocks noGrp="1"/>
          </p:cNvSpPr>
          <p:nvPr>
            <p:ph type="body" sz="quarter" idx="10" hasCustomPrompt="1"/>
          </p:nvPr>
        </p:nvSpPr>
        <p:spPr>
          <a:xfrm>
            <a:off x="1589068" y="3247578"/>
            <a:ext cx="10515600" cy="795079"/>
          </a:xfrm>
          <a:prstGeom prst="rect">
            <a:avLst/>
          </a:prstGeom>
        </p:spPr>
        <p:txBody>
          <a:bodyPr/>
          <a:lstStyle>
            <a:lvl1pPr marL="5954" indent="0">
              <a:buNone/>
              <a:tabLst/>
              <a:defRPr sz="4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it-IT" dirty="0" err="1"/>
              <a:t>Sottotitolo_Verdana</a:t>
            </a:r>
            <a:r>
              <a:rPr lang="it-IT" dirty="0"/>
              <a:t> 40pt</a:t>
            </a:r>
          </a:p>
        </p:txBody>
      </p:sp>
      <p:sp>
        <p:nvSpPr>
          <p:cNvPr id="11" name="Nome e cognome relatore">
            <a:extLst>
              <a:ext uri="{FF2B5EF4-FFF2-40B4-BE49-F238E27FC236}">
                <a16:creationId xmlns:a16="http://schemas.microsoft.com/office/drawing/2014/main" id="{FDB9FF1D-DAE9-4957-B599-C6B8B209B80C}"/>
              </a:ext>
            </a:extLst>
          </p:cNvPr>
          <p:cNvSpPr>
            <a:spLocks noGrp="1"/>
          </p:cNvSpPr>
          <p:nvPr>
            <p:ph type="body" sz="quarter" idx="11" hasCustomPrompt="1"/>
          </p:nvPr>
        </p:nvSpPr>
        <p:spPr>
          <a:xfrm>
            <a:off x="1589621" y="4433565"/>
            <a:ext cx="6994887" cy="376437"/>
          </a:xfrm>
          <a:prstGeom prst="rect">
            <a:avLst/>
          </a:prstGeom>
        </p:spPr>
        <p:txBody>
          <a:bodyPr>
            <a:noAutofit/>
          </a:bodyPr>
          <a:lstStyle>
            <a:lvl1pPr marL="5954" indent="0">
              <a:buNone/>
              <a:tabLst/>
              <a:defRPr sz="25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it-IT" dirty="0" err="1"/>
              <a:t>Relatore_Verdana</a:t>
            </a:r>
            <a:r>
              <a:rPr lang="it-IT" dirty="0"/>
              <a:t> 25pt</a:t>
            </a:r>
          </a:p>
        </p:txBody>
      </p:sp>
      <p:sp>
        <p:nvSpPr>
          <p:cNvPr id="13" name="Ruolo relatore">
            <a:extLst>
              <a:ext uri="{FF2B5EF4-FFF2-40B4-BE49-F238E27FC236}">
                <a16:creationId xmlns:a16="http://schemas.microsoft.com/office/drawing/2014/main" id="{1BDCF4A3-46D7-4603-8D04-616F017FCBC9}"/>
              </a:ext>
            </a:extLst>
          </p:cNvPr>
          <p:cNvSpPr>
            <a:spLocks noGrp="1"/>
          </p:cNvSpPr>
          <p:nvPr>
            <p:ph type="body" sz="quarter" idx="12" hasCustomPrompt="1"/>
          </p:nvPr>
        </p:nvSpPr>
        <p:spPr>
          <a:xfrm>
            <a:off x="1589617" y="4915518"/>
            <a:ext cx="7295512" cy="304988"/>
          </a:xfrm>
          <a:prstGeom prst="rect">
            <a:avLst/>
          </a:prstGeom>
        </p:spPr>
        <p:txBody>
          <a:bodyPr>
            <a:noAutofit/>
          </a:bodyPr>
          <a:lstStyle>
            <a:lvl1pPr marL="5954" indent="0">
              <a:buNone/>
              <a:tabLst/>
              <a:defRPr sz="1800" i="0" u="none">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it-IT" dirty="0"/>
              <a:t>Ruolo </a:t>
            </a:r>
            <a:r>
              <a:rPr lang="it-IT" dirty="0" err="1"/>
              <a:t>relatore_Verdana</a:t>
            </a:r>
            <a:r>
              <a:rPr lang="it-IT" dirty="0"/>
              <a:t> 18pt</a:t>
            </a:r>
          </a:p>
        </p:txBody>
      </p:sp>
    </p:spTree>
    <p:extLst>
      <p:ext uri="{BB962C8B-B14F-4D97-AF65-F5344CB8AC3E}">
        <p14:creationId xmlns:p14="http://schemas.microsoft.com/office/powerpoint/2010/main" val="1021452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erna_solo testo">
    <p:spTree>
      <p:nvGrpSpPr>
        <p:cNvPr id="1" name=""/>
        <p:cNvGrpSpPr/>
        <p:nvPr/>
      </p:nvGrpSpPr>
      <p:grpSpPr>
        <a:xfrm>
          <a:off x="0" y="0"/>
          <a:ext cx="0" cy="0"/>
          <a:chOff x="0" y="0"/>
          <a:chExt cx="0" cy="0"/>
        </a:xfrm>
      </p:grpSpPr>
      <p:pic>
        <p:nvPicPr>
          <p:cNvPr id="3" name="Sfondo diapositiva">
            <a:extLst>
              <a:ext uri="{FF2B5EF4-FFF2-40B4-BE49-F238E27FC236}">
                <a16:creationId xmlns:a16="http://schemas.microsoft.com/office/drawing/2014/main" id="{AAF2BE35-58D0-BA41-B3DA-597B679ADF8D}"/>
              </a:ext>
            </a:extLst>
          </p:cNvPr>
          <p:cNvPicPr>
            <a:picLocks noChangeAspect="1"/>
          </p:cNvPicPr>
          <p:nvPr userDrawn="1"/>
        </p:nvPicPr>
        <p:blipFill>
          <a:blip r:embed="rId2"/>
          <a:srcRect/>
          <a:stretch/>
        </p:blipFill>
        <p:spPr>
          <a:xfrm>
            <a:off x="0" y="0"/>
            <a:ext cx="12192000" cy="6858000"/>
          </a:xfrm>
          <a:prstGeom prst="rect">
            <a:avLst/>
          </a:prstGeom>
        </p:spPr>
      </p:pic>
      <p:sp>
        <p:nvSpPr>
          <p:cNvPr id="12" name="Dati generali relazione">
            <a:extLst>
              <a:ext uri="{FF2B5EF4-FFF2-40B4-BE49-F238E27FC236}">
                <a16:creationId xmlns:a16="http://schemas.microsoft.com/office/drawing/2014/main" id="{37D8B424-C818-4FA2-9F43-383AC97ADC6B}"/>
              </a:ext>
            </a:extLst>
          </p:cNvPr>
          <p:cNvSpPr>
            <a:spLocks noGrp="1"/>
          </p:cNvSpPr>
          <p:nvPr>
            <p:ph type="body" sz="quarter" idx="14" hasCustomPrompt="1"/>
          </p:nvPr>
        </p:nvSpPr>
        <p:spPr>
          <a:xfrm>
            <a:off x="328778" y="6607582"/>
            <a:ext cx="10120335" cy="250425"/>
          </a:xfrm>
          <a:prstGeom prst="rect">
            <a:avLst/>
          </a:prstGeom>
        </p:spPr>
        <p:txBody>
          <a:bodyPr/>
          <a:lstStyle>
            <a:lvl1pPr>
              <a:buNone/>
              <a:defRPr sz="1100" b="0" i="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defRPr sz="750"/>
            </a:lvl2pPr>
            <a:lvl3pPr>
              <a:defRPr sz="750"/>
            </a:lvl3pPr>
            <a:lvl4pPr>
              <a:defRPr sz="750"/>
            </a:lvl4pPr>
            <a:lvl5pPr>
              <a:defRPr sz="750"/>
            </a:lvl5pPr>
          </a:lstStyle>
          <a:p>
            <a:pPr lvl="0"/>
            <a:r>
              <a:rPr lang="it-IT" dirty="0"/>
              <a:t>Titolo Sottotitolo _ Relatore | Carica relatore (</a:t>
            </a:r>
            <a:r>
              <a:rPr lang="it-IT" dirty="0" err="1"/>
              <a:t>Verdana</a:t>
            </a:r>
            <a:r>
              <a:rPr lang="it-IT" dirty="0"/>
              <a:t> 11pt)</a:t>
            </a:r>
          </a:p>
        </p:txBody>
      </p:sp>
      <p:sp>
        <p:nvSpPr>
          <p:cNvPr id="7" name="Numero slide">
            <a:extLst>
              <a:ext uri="{FF2B5EF4-FFF2-40B4-BE49-F238E27FC236}">
                <a16:creationId xmlns:a16="http://schemas.microsoft.com/office/drawing/2014/main" id="{FA9D60FB-E0F4-46D2-B15D-4CAD34B259A1}"/>
              </a:ext>
            </a:extLst>
          </p:cNvPr>
          <p:cNvSpPr txBox="1"/>
          <p:nvPr userDrawn="1"/>
        </p:nvSpPr>
        <p:spPr>
          <a:xfrm>
            <a:off x="10399004" y="6598101"/>
            <a:ext cx="1358760" cy="219291"/>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D436A0-D5FC-479D-9D1C-A714A6CDB9F8}" type="slidenum">
              <a:rPr kumimoji="0" lang="it-IT" sz="825" b="1" i="0" u="none" strike="noStrike" kern="1200" cap="none" spc="0" normalizeH="0" baseline="0" noProof="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it-IT" sz="825" b="1"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sto diapositiva">
            <a:extLst>
              <a:ext uri="{FF2B5EF4-FFF2-40B4-BE49-F238E27FC236}">
                <a16:creationId xmlns:a16="http://schemas.microsoft.com/office/drawing/2014/main" id="{344E0AE5-EDEF-46FF-879E-9278F8E8B08C}"/>
              </a:ext>
            </a:extLst>
          </p:cNvPr>
          <p:cNvSpPr>
            <a:spLocks noGrp="1"/>
          </p:cNvSpPr>
          <p:nvPr>
            <p:ph type="body" sz="quarter" idx="13"/>
          </p:nvPr>
        </p:nvSpPr>
        <p:spPr>
          <a:xfrm>
            <a:off x="952500" y="1814983"/>
            <a:ext cx="10805264" cy="4470050"/>
          </a:xfrm>
          <a:prstGeom prst="rect">
            <a:avLst/>
          </a:prstGeom>
        </p:spPr>
        <p:txBody>
          <a:bodyPr/>
          <a:lstStyle>
            <a:lvl1pPr marL="5954" indent="0">
              <a:lnSpc>
                <a:spcPct val="150000"/>
              </a:lnSpc>
              <a:buFont typeface="Courier New" panose="02070309020205020404" pitchFamily="49" charset="0"/>
              <a:buNone/>
              <a:tabLst/>
              <a:defRPr sz="1800">
                <a:latin typeface="Verdana" panose="020B0604030504040204" pitchFamily="34" charset="0"/>
                <a:ea typeface="Verdana" panose="020B0604030504040204" pitchFamily="34" charset="0"/>
                <a:cs typeface="Verdana" panose="020B0604030504040204" pitchFamily="34" charset="0"/>
              </a:defRPr>
            </a:lvl1pPr>
            <a:lvl2pPr>
              <a:buFont typeface="Courier New" panose="02070309020205020404" pitchFamily="49" charset="0"/>
              <a:buChar char="o"/>
              <a:defRPr sz="1800">
                <a:latin typeface="Verdana" panose="020B0604030504040204" pitchFamily="34" charset="0"/>
                <a:ea typeface="Verdana" panose="020B0604030504040204" pitchFamily="34" charset="0"/>
                <a:cs typeface="Verdana" panose="020B0604030504040204" pitchFamily="34" charset="0"/>
              </a:defRPr>
            </a:lvl2pPr>
            <a:lvl3pPr>
              <a:buFont typeface="Courier New" panose="02070309020205020404" pitchFamily="49" charset="0"/>
              <a:buChar char="o"/>
              <a:defRPr sz="1800">
                <a:latin typeface="Verdana" panose="020B0604030504040204" pitchFamily="34" charset="0"/>
                <a:ea typeface="Verdana" panose="020B0604030504040204" pitchFamily="34" charset="0"/>
                <a:cs typeface="Verdana" panose="020B0604030504040204" pitchFamily="34" charset="0"/>
              </a:defRPr>
            </a:lvl3pPr>
            <a:lvl4pPr>
              <a:buFont typeface="Courier New" panose="02070309020205020404" pitchFamily="49" charset="0"/>
              <a:buChar char="o"/>
              <a:defRPr sz="1800">
                <a:latin typeface="Verdana" panose="020B0604030504040204" pitchFamily="34" charset="0"/>
                <a:ea typeface="Verdana" panose="020B0604030504040204" pitchFamily="34" charset="0"/>
                <a:cs typeface="Verdana" panose="020B0604030504040204" pitchFamily="34" charset="0"/>
              </a:defRPr>
            </a:lvl4pPr>
            <a:lvl5pPr>
              <a:buFont typeface="Courier New" panose="02070309020205020404" pitchFamily="49" charset="0"/>
              <a:buChar char="o"/>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Titolo diapositiva">
            <a:extLst>
              <a:ext uri="{FF2B5EF4-FFF2-40B4-BE49-F238E27FC236}">
                <a16:creationId xmlns:a16="http://schemas.microsoft.com/office/drawing/2014/main" id="{B1A728D7-4BF7-BE41-A0AF-2F9CA93A2CBA}"/>
              </a:ext>
            </a:extLst>
          </p:cNvPr>
          <p:cNvSpPr>
            <a:spLocks noGrp="1"/>
          </p:cNvSpPr>
          <p:nvPr>
            <p:ph type="title"/>
          </p:nvPr>
        </p:nvSpPr>
        <p:spPr>
          <a:xfrm>
            <a:off x="952500" y="950910"/>
            <a:ext cx="10805264" cy="854592"/>
          </a:xfrm>
          <a:prstGeom prst="rect">
            <a:avLst/>
          </a:prstGeom>
        </p:spPr>
        <p:txBody>
          <a:bodyPr/>
          <a:lstStyle>
            <a:lvl1pPr>
              <a:defRPr sz="2000" b="1">
                <a:latin typeface="Verdana" panose="020B0604030504040204" pitchFamily="34" charset="0"/>
                <a:ea typeface="Verdana" panose="020B0604030504040204" pitchFamily="34" charset="0"/>
                <a:cs typeface="Verdana" panose="020B0604030504040204" pitchFamily="34" charset="0"/>
              </a:defRPr>
            </a:lvl1pPr>
          </a:lstStyle>
          <a:p>
            <a:r>
              <a:rPr lang="it-IT" dirty="0"/>
              <a:t>Fare clic per modificare lo stile del titolo dello schema</a:t>
            </a:r>
          </a:p>
        </p:txBody>
      </p:sp>
    </p:spTree>
    <p:extLst>
      <p:ext uri="{BB962C8B-B14F-4D97-AF65-F5344CB8AC3E}">
        <p14:creationId xmlns:p14="http://schemas.microsoft.com/office/powerpoint/2010/main" val="72035920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73F7ACC-F733-AE4B-A3D2-113EF32E7D3B}" type="datetimeFigureOut">
              <a:rPr lang="it-IT" smtClean="0"/>
              <a:t>12/12/2022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F61627-8654-D649-8290-ED2CCAACD5AA}" type="slidenum">
              <a:rPr lang="it-IT" smtClean="0"/>
              <a:t>‹N›</a:t>
            </a:fld>
            <a:endParaRPr lang="it-IT"/>
          </a:p>
        </p:txBody>
      </p:sp>
    </p:spTree>
    <p:extLst>
      <p:ext uri="{BB962C8B-B14F-4D97-AF65-F5344CB8AC3E}">
        <p14:creationId xmlns:p14="http://schemas.microsoft.com/office/powerpoint/2010/main" val="22117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F73F7ACC-F733-AE4B-A3D2-113EF32E7D3B}" type="datetimeFigureOut">
              <a:rPr lang="it-IT" smtClean="0"/>
              <a:t>12/12/2022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F61627-8654-D649-8290-ED2CCAACD5AA}" type="slidenum">
              <a:rPr lang="it-IT" smtClean="0"/>
              <a:t>‹N›</a:t>
            </a:fld>
            <a:endParaRPr lang="it-IT"/>
          </a:p>
        </p:txBody>
      </p:sp>
    </p:spTree>
    <p:extLst>
      <p:ext uri="{BB962C8B-B14F-4D97-AF65-F5344CB8AC3E}">
        <p14:creationId xmlns:p14="http://schemas.microsoft.com/office/powerpoint/2010/main" val="22860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73F7ACC-F733-AE4B-A3D2-113EF32E7D3B}" type="datetimeFigureOut">
              <a:rPr lang="it-IT" smtClean="0"/>
              <a:t>12/12/2022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F61627-8654-D649-8290-ED2CCAACD5AA}" type="slidenum">
              <a:rPr lang="it-IT" smtClean="0"/>
              <a:t>‹N›</a:t>
            </a:fld>
            <a:endParaRPr lang="it-IT"/>
          </a:p>
        </p:txBody>
      </p:sp>
    </p:spTree>
    <p:extLst>
      <p:ext uri="{BB962C8B-B14F-4D97-AF65-F5344CB8AC3E}">
        <p14:creationId xmlns:p14="http://schemas.microsoft.com/office/powerpoint/2010/main" val="27911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stile</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73F7ACC-F733-AE4B-A3D2-113EF32E7D3B}" type="datetimeFigureOut">
              <a:rPr lang="it-IT" smtClean="0"/>
              <a:t>12/12/2022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CF61627-8654-D649-8290-ED2CCAACD5AA}" type="slidenum">
              <a:rPr lang="it-IT" smtClean="0"/>
              <a:t>‹N›</a:t>
            </a:fld>
            <a:endParaRPr lang="it-IT"/>
          </a:p>
        </p:txBody>
      </p:sp>
    </p:spTree>
    <p:extLst>
      <p:ext uri="{BB962C8B-B14F-4D97-AF65-F5344CB8AC3E}">
        <p14:creationId xmlns:p14="http://schemas.microsoft.com/office/powerpoint/2010/main" val="99763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F73F7ACC-F733-AE4B-A3D2-113EF32E7D3B}" type="datetimeFigureOut">
              <a:rPr lang="it-IT" smtClean="0"/>
              <a:t>12/12/2022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CF61627-8654-D649-8290-ED2CCAACD5AA}" type="slidenum">
              <a:rPr lang="it-IT" smtClean="0"/>
              <a:t>‹N›</a:t>
            </a:fld>
            <a:endParaRPr lang="it-IT"/>
          </a:p>
        </p:txBody>
      </p:sp>
    </p:spTree>
    <p:extLst>
      <p:ext uri="{BB962C8B-B14F-4D97-AF65-F5344CB8AC3E}">
        <p14:creationId xmlns:p14="http://schemas.microsoft.com/office/powerpoint/2010/main" val="189476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73F7ACC-F733-AE4B-A3D2-113EF32E7D3B}" type="datetimeFigureOut">
              <a:rPr lang="it-IT" smtClean="0"/>
              <a:t>12/12/2022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CF61627-8654-D649-8290-ED2CCAACD5AA}" type="slidenum">
              <a:rPr lang="it-IT" smtClean="0"/>
              <a:t>‹N›</a:t>
            </a:fld>
            <a:endParaRPr lang="it-IT"/>
          </a:p>
        </p:txBody>
      </p:sp>
    </p:spTree>
    <p:extLst>
      <p:ext uri="{BB962C8B-B14F-4D97-AF65-F5344CB8AC3E}">
        <p14:creationId xmlns:p14="http://schemas.microsoft.com/office/powerpoint/2010/main" val="2791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F73F7ACC-F733-AE4B-A3D2-113EF32E7D3B}" type="datetimeFigureOut">
              <a:rPr lang="it-IT" smtClean="0"/>
              <a:t>12/12/2022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F61627-8654-D649-8290-ED2CCAACD5AA}" type="slidenum">
              <a:rPr lang="it-IT" smtClean="0"/>
              <a:t>‹N›</a:t>
            </a:fld>
            <a:endParaRPr lang="it-IT"/>
          </a:p>
        </p:txBody>
      </p:sp>
    </p:spTree>
    <p:extLst>
      <p:ext uri="{BB962C8B-B14F-4D97-AF65-F5344CB8AC3E}">
        <p14:creationId xmlns:p14="http://schemas.microsoft.com/office/powerpoint/2010/main" val="103628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F73F7ACC-F733-AE4B-A3D2-113EF32E7D3B}" type="datetimeFigureOut">
              <a:rPr lang="it-IT" smtClean="0"/>
              <a:t>12/12/2022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F61627-8654-D649-8290-ED2CCAACD5AA}" type="slidenum">
              <a:rPr lang="it-IT" smtClean="0"/>
              <a:t>‹N›</a:t>
            </a:fld>
            <a:endParaRPr lang="it-IT"/>
          </a:p>
        </p:txBody>
      </p:sp>
    </p:spTree>
    <p:extLst>
      <p:ext uri="{BB962C8B-B14F-4D97-AF65-F5344CB8AC3E}">
        <p14:creationId xmlns:p14="http://schemas.microsoft.com/office/powerpoint/2010/main" val="745046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F7ACC-F733-AE4B-A3D2-113EF32E7D3B}" type="datetimeFigureOut">
              <a:rPr lang="it-IT" smtClean="0"/>
              <a:t>12/12/2022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61627-8654-D649-8290-ED2CCAACD5AA}" type="slidenum">
              <a:rPr lang="it-IT" smtClean="0"/>
              <a:t>‹N›</a:t>
            </a:fld>
            <a:endParaRPr lang="it-IT"/>
          </a:p>
        </p:txBody>
      </p:sp>
    </p:spTree>
    <p:extLst>
      <p:ext uri="{BB962C8B-B14F-4D97-AF65-F5344CB8AC3E}">
        <p14:creationId xmlns:p14="http://schemas.microsoft.com/office/powerpoint/2010/main" val="8446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A2C67-3301-4627-8464-2FBEECAAFCA0}" type="datetimeFigureOut">
              <a:rPr lang="it-IT" smtClean="0"/>
              <a:t>12/12/2022</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3D478-A87E-424B-80C8-64B241423154}" type="slidenum">
              <a:rPr lang="it-IT" smtClean="0"/>
              <a:t>‹N›</a:t>
            </a:fld>
            <a:endParaRPr lang="it-IT"/>
          </a:p>
        </p:txBody>
      </p:sp>
    </p:spTree>
    <p:extLst>
      <p:ext uri="{BB962C8B-B14F-4D97-AF65-F5344CB8AC3E}">
        <p14:creationId xmlns:p14="http://schemas.microsoft.com/office/powerpoint/2010/main" val="90146014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3576605"/>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9.png"/><Relationship Id="rId12"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5.jp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entroexplora.it/it/doc/"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EE92BC6A-3883-371D-39BD-024422FBB5CC}"/>
              </a:ext>
            </a:extLst>
          </p:cNvPr>
          <p:cNvPicPr>
            <a:picLocks noChangeAspect="1"/>
          </p:cNvPicPr>
          <p:nvPr/>
        </p:nvPicPr>
        <p:blipFill rotWithShape="1">
          <a:blip r:embed="rId2"/>
          <a:srcRect l="22284" t="25120" r="25649" b="29945"/>
          <a:stretch/>
        </p:blipFill>
        <p:spPr>
          <a:xfrm>
            <a:off x="1195754" y="1626576"/>
            <a:ext cx="10178562" cy="4941104"/>
          </a:xfrm>
          <a:prstGeom prst="rect">
            <a:avLst/>
          </a:prstGeom>
        </p:spPr>
      </p:pic>
      <p:pic>
        <p:nvPicPr>
          <p:cNvPr id="14" name="Immagine 13">
            <a:extLst>
              <a:ext uri="{FF2B5EF4-FFF2-40B4-BE49-F238E27FC236}">
                <a16:creationId xmlns:a16="http://schemas.microsoft.com/office/drawing/2014/main" id="{08AFAB96-6F29-DED4-3701-B38121BCD94E}"/>
              </a:ext>
            </a:extLst>
          </p:cNvPr>
          <p:cNvPicPr>
            <a:picLocks noChangeAspect="1"/>
          </p:cNvPicPr>
          <p:nvPr/>
        </p:nvPicPr>
        <p:blipFill rotWithShape="1">
          <a:blip r:embed="rId2"/>
          <a:srcRect l="18381" t="13846" r="39456" b="72588"/>
          <a:stretch/>
        </p:blipFill>
        <p:spPr>
          <a:xfrm>
            <a:off x="3385039" y="202218"/>
            <a:ext cx="7990308" cy="1446152"/>
          </a:xfrm>
          <a:prstGeom prst="rect">
            <a:avLst/>
          </a:prstGeom>
        </p:spPr>
      </p:pic>
      <p:sp>
        <p:nvSpPr>
          <p:cNvPr id="16" name="Rettangolo 15">
            <a:extLst>
              <a:ext uri="{FF2B5EF4-FFF2-40B4-BE49-F238E27FC236}">
                <a16:creationId xmlns:a16="http://schemas.microsoft.com/office/drawing/2014/main" id="{D75DBC1E-D62D-93D4-1B05-072903F24157}"/>
              </a:ext>
            </a:extLst>
          </p:cNvPr>
          <p:cNvSpPr/>
          <p:nvPr/>
        </p:nvSpPr>
        <p:spPr>
          <a:xfrm>
            <a:off x="1195754" y="202218"/>
            <a:ext cx="10179593" cy="636546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D0FD5174-4BC8-491F-88A4-37F844853248}"/>
              </a:ext>
            </a:extLst>
          </p:cNvPr>
          <p:cNvPicPr>
            <a:picLocks noChangeAspect="1"/>
          </p:cNvPicPr>
          <p:nvPr/>
        </p:nvPicPr>
        <p:blipFill rotWithShape="1">
          <a:blip r:embed="rId3"/>
          <a:srcRect t="27186" r="15962" b="32837"/>
          <a:stretch/>
        </p:blipFill>
        <p:spPr>
          <a:xfrm>
            <a:off x="1248509" y="255152"/>
            <a:ext cx="5075319" cy="1358050"/>
          </a:xfrm>
          <a:prstGeom prst="rect">
            <a:avLst/>
          </a:prstGeom>
        </p:spPr>
      </p:pic>
    </p:spTree>
    <p:extLst>
      <p:ext uri="{BB962C8B-B14F-4D97-AF65-F5344CB8AC3E}">
        <p14:creationId xmlns:p14="http://schemas.microsoft.com/office/powerpoint/2010/main" val="1727537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8444AE-893D-9E75-2BF9-6BC4FB6899DF}"/>
              </a:ext>
            </a:extLst>
          </p:cNvPr>
          <p:cNvSpPr>
            <a:spLocks noGrp="1"/>
          </p:cNvSpPr>
          <p:nvPr>
            <p:ph type="title"/>
          </p:nvPr>
        </p:nvSpPr>
        <p:spPr/>
        <p:txBody>
          <a:bodyPr/>
          <a:lstStyle/>
          <a:p>
            <a:r>
              <a:rPr lang="it-IT" dirty="0"/>
              <a:t>COVID-19 PANDEMIC IN ITALY</a:t>
            </a:r>
          </a:p>
        </p:txBody>
      </p:sp>
      <p:sp>
        <p:nvSpPr>
          <p:cNvPr id="3" name="Segnaposto testo 2">
            <a:extLst>
              <a:ext uri="{FF2B5EF4-FFF2-40B4-BE49-F238E27FC236}">
                <a16:creationId xmlns:a16="http://schemas.microsoft.com/office/drawing/2014/main" id="{9FDCDD0B-E690-33A0-33C0-3F2C1F809FE9}"/>
              </a:ext>
            </a:extLst>
          </p:cNvPr>
          <p:cNvSpPr>
            <a:spLocks noGrp="1"/>
          </p:cNvSpPr>
          <p:nvPr>
            <p:ph type="body" idx="1"/>
          </p:nvPr>
        </p:nvSpPr>
        <p:spPr/>
        <p:txBody>
          <a:bodyPr/>
          <a:lstStyle/>
          <a:p>
            <a:endParaRPr lang="it-IT"/>
          </a:p>
        </p:txBody>
      </p:sp>
      <p:pic>
        <p:nvPicPr>
          <p:cNvPr id="4" name="Picture 10" descr="D:\AND\Volantino, Carta intestata\Cartoncini e Volantino\Grafica e loghi\Loghi AND_APS 2007\AND logo APS-1 07.gif">
            <a:extLst>
              <a:ext uri="{FF2B5EF4-FFF2-40B4-BE49-F238E27FC236}">
                <a16:creationId xmlns:a16="http://schemas.microsoft.com/office/drawing/2014/main" id="{06254E78-F71D-4CB1-95CF-1BDD670545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289" y="612776"/>
            <a:ext cx="1521133" cy="145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629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41633F-A1DE-2507-C7C2-63B7AD49A188}"/>
              </a:ext>
            </a:extLst>
          </p:cNvPr>
          <p:cNvSpPr>
            <a:spLocks noGrp="1"/>
          </p:cNvSpPr>
          <p:nvPr>
            <p:ph type="title"/>
          </p:nvPr>
        </p:nvSpPr>
        <p:spPr>
          <a:xfrm>
            <a:off x="906469" y="153071"/>
            <a:ext cx="10515600" cy="1325563"/>
          </a:xfrm>
        </p:spPr>
        <p:txBody>
          <a:bodyPr>
            <a:normAutofit/>
          </a:bodyPr>
          <a:lstStyle/>
          <a:p>
            <a:r>
              <a:rPr lang="en-US" b="1" dirty="0"/>
              <a:t>COVID-19 global pandemic evolution </a:t>
            </a:r>
            <a:endParaRPr lang="it-IT" b="1" dirty="0"/>
          </a:p>
        </p:txBody>
      </p:sp>
      <p:sp>
        <p:nvSpPr>
          <p:cNvPr id="3" name="Segnaposto contenuto 2">
            <a:extLst>
              <a:ext uri="{FF2B5EF4-FFF2-40B4-BE49-F238E27FC236}">
                <a16:creationId xmlns:a16="http://schemas.microsoft.com/office/drawing/2014/main" id="{A3F0D11C-EF72-672B-DD26-6C5CA5C5ACA2}"/>
              </a:ext>
            </a:extLst>
          </p:cNvPr>
          <p:cNvSpPr>
            <a:spLocks noGrp="1"/>
          </p:cNvSpPr>
          <p:nvPr>
            <p:ph idx="1"/>
          </p:nvPr>
        </p:nvSpPr>
        <p:spPr>
          <a:xfrm>
            <a:off x="838200" y="1394460"/>
            <a:ext cx="10515600" cy="4691063"/>
          </a:xfrm>
        </p:spPr>
        <p:txBody>
          <a:bodyPr>
            <a:normAutofit fontScale="85000" lnSpcReduction="20000"/>
          </a:bodyPr>
          <a:lstStyle/>
          <a:p>
            <a:r>
              <a:rPr lang="it-IT" dirty="0" err="1"/>
              <a:t>December</a:t>
            </a:r>
            <a:r>
              <a:rPr lang="it-IT" dirty="0"/>
              <a:t> 31</a:t>
            </a:r>
            <a:r>
              <a:rPr lang="en-US" baseline="30000" dirty="0" err="1"/>
              <a:t>st</a:t>
            </a:r>
            <a:r>
              <a:rPr lang="en-US" dirty="0"/>
              <a:t> </a:t>
            </a:r>
            <a:r>
              <a:rPr lang="it-IT" dirty="0"/>
              <a:t>2019 - </a:t>
            </a:r>
            <a:r>
              <a:rPr lang="en-US" dirty="0"/>
              <a:t>China admitted that there have been cases of unknown pneumonia linked to the Wuhan market</a:t>
            </a:r>
          </a:p>
          <a:p>
            <a:r>
              <a:rPr lang="en-US" b="1" dirty="0"/>
              <a:t>January 2020</a:t>
            </a:r>
            <a:r>
              <a:rPr lang="en-US" dirty="0"/>
              <a:t> – first lockdown in China and </a:t>
            </a:r>
            <a:r>
              <a:rPr lang="en-US" b="1" dirty="0"/>
              <a:t>first 2 Sars Covid-19 cases in Italy</a:t>
            </a:r>
          </a:p>
          <a:p>
            <a:r>
              <a:rPr lang="en-US" dirty="0"/>
              <a:t>February 21</a:t>
            </a:r>
            <a:r>
              <a:rPr lang="en-US" baseline="30000" dirty="0"/>
              <a:t>st</a:t>
            </a:r>
            <a:r>
              <a:rPr lang="en-US" dirty="0"/>
              <a:t> 2020 – 16 confirmed cases in Codogno (the next day will be 60 cases, and two patients deceased in Codogno and close to Padua)</a:t>
            </a:r>
          </a:p>
          <a:p>
            <a:r>
              <a:rPr lang="en-US" dirty="0"/>
              <a:t>February 23</a:t>
            </a:r>
            <a:r>
              <a:rPr lang="en-US" baseline="30000" dirty="0"/>
              <a:t>rd</a:t>
            </a:r>
            <a:r>
              <a:rPr lang="en-US" dirty="0"/>
              <a:t> 2020 – some Italian municipal quarantines began</a:t>
            </a:r>
          </a:p>
          <a:p>
            <a:r>
              <a:rPr lang="en-US" dirty="0"/>
              <a:t>March 5</a:t>
            </a:r>
            <a:r>
              <a:rPr lang="en-US" baseline="30000" dirty="0"/>
              <a:t>th</a:t>
            </a:r>
            <a:r>
              <a:rPr lang="en-US" dirty="0"/>
              <a:t> 2020 - face-to-face lessons at school were suspended in Italy</a:t>
            </a:r>
          </a:p>
          <a:p>
            <a:r>
              <a:rPr lang="en-US" b="1" dirty="0"/>
              <a:t>March 9</a:t>
            </a:r>
            <a:r>
              <a:rPr lang="en-US" b="1" baseline="30000" dirty="0"/>
              <a:t>th</a:t>
            </a:r>
            <a:r>
              <a:rPr lang="en-US" b="1" dirty="0"/>
              <a:t> 2020 - the Italian government declared the first lockdown</a:t>
            </a:r>
          </a:p>
          <a:p>
            <a:r>
              <a:rPr lang="en-US" b="1" dirty="0"/>
              <a:t>March 11</a:t>
            </a:r>
            <a:r>
              <a:rPr lang="en-US" b="1" baseline="30000" dirty="0"/>
              <a:t>th</a:t>
            </a:r>
            <a:r>
              <a:rPr lang="en-US" b="1" dirty="0"/>
              <a:t> 2020 -  The WHO officially declared a global pandemic due to the coronavirus disease 19 (COVID-19)</a:t>
            </a:r>
          </a:p>
          <a:p>
            <a:r>
              <a:rPr lang="en-US" dirty="0"/>
              <a:t>March 18</a:t>
            </a:r>
            <a:r>
              <a:rPr lang="en-US" baseline="30000" dirty="0"/>
              <a:t>th</a:t>
            </a:r>
            <a:r>
              <a:rPr lang="en-US" dirty="0"/>
              <a:t> 2020 - all Italian provinces had reported the presence of at least one positive case of Covid-19</a:t>
            </a:r>
          </a:p>
          <a:p>
            <a:r>
              <a:rPr lang="it-IT" sz="2800" b="1" dirty="0"/>
              <a:t>November 3rd 2020 – the </a:t>
            </a:r>
            <a:r>
              <a:rPr lang="it-IT" sz="2800" b="1" dirty="0" err="1"/>
              <a:t>Italian</a:t>
            </a:r>
            <a:r>
              <a:rPr lang="it-IT" sz="2800" b="1" dirty="0"/>
              <a:t> government </a:t>
            </a:r>
            <a:r>
              <a:rPr lang="it-IT" sz="2800" b="1" dirty="0" err="1"/>
              <a:t>declared</a:t>
            </a:r>
            <a:r>
              <a:rPr lang="it-IT" sz="2800" b="1" dirty="0"/>
              <a:t> the second lockdown</a:t>
            </a:r>
            <a:endParaRPr lang="it-IT" b="1" dirty="0"/>
          </a:p>
        </p:txBody>
      </p:sp>
      <p:pic>
        <p:nvPicPr>
          <p:cNvPr id="6" name="Picture 10" descr="D:\AND\Volantino, Carta intestata\Cartoncini e Volantino\Grafica e loghi\Loghi AND_APS 2007\AND logo APS-1 07.gif">
            <a:extLst>
              <a:ext uri="{FF2B5EF4-FFF2-40B4-BE49-F238E27FC236}">
                <a16:creationId xmlns:a16="http://schemas.microsoft.com/office/drawing/2014/main" id="{645EABA7-2ADA-764C-1D34-7CB39C7B11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2600" y="153071"/>
            <a:ext cx="117773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a:extLst>
              <a:ext uri="{FF2B5EF4-FFF2-40B4-BE49-F238E27FC236}">
                <a16:creationId xmlns:a16="http://schemas.microsoft.com/office/drawing/2014/main" id="{6E4AD20C-C5AF-8162-A69F-F6F97B24760B}"/>
              </a:ext>
            </a:extLst>
          </p:cNvPr>
          <p:cNvSpPr/>
          <p:nvPr/>
        </p:nvSpPr>
        <p:spPr>
          <a:xfrm>
            <a:off x="2447256" y="2073918"/>
            <a:ext cx="7684347" cy="3416320"/>
          </a:xfrm>
          <a:prstGeom prst="rect">
            <a:avLst/>
          </a:prstGeom>
          <a:solidFill>
            <a:srgbClr val="FFFF00"/>
          </a:solidFill>
        </p:spPr>
        <p:txBody>
          <a:bodyPr wrap="none" lIns="91440" tIns="45720" rIns="91440" bIns="45720">
            <a:spAutoFit/>
          </a:bodyPr>
          <a:lstStyle/>
          <a:p>
            <a:pPr algn="ctr"/>
            <a:r>
              <a:rPr lang="en-US" sz="5400" b="1" cap="none" spc="0" dirty="0">
                <a:ln w="22225">
                  <a:solidFill>
                    <a:schemeClr val="tx1"/>
                  </a:solidFill>
                  <a:prstDash val="solid"/>
                </a:ln>
                <a:solidFill>
                  <a:srgbClr val="FF0000"/>
                </a:solidFill>
                <a:effectLst/>
              </a:rPr>
              <a:t>Italy, one of the countries </a:t>
            </a:r>
          </a:p>
          <a:p>
            <a:pPr algn="ctr"/>
            <a:r>
              <a:rPr lang="en-US" sz="5400" b="1" cap="none" spc="0" dirty="0">
                <a:ln w="22225">
                  <a:solidFill>
                    <a:schemeClr val="tx1"/>
                  </a:solidFill>
                  <a:prstDash val="solid"/>
                </a:ln>
                <a:solidFill>
                  <a:srgbClr val="FF0000"/>
                </a:solidFill>
                <a:effectLst/>
              </a:rPr>
              <a:t>most affected </a:t>
            </a:r>
          </a:p>
          <a:p>
            <a:pPr algn="ctr"/>
            <a:r>
              <a:rPr lang="en-US" sz="5400" b="1" cap="none" spc="0" dirty="0">
                <a:ln w="22225">
                  <a:solidFill>
                    <a:schemeClr val="tx1"/>
                  </a:solidFill>
                  <a:prstDash val="solid"/>
                </a:ln>
                <a:solidFill>
                  <a:srgbClr val="FF0000"/>
                </a:solidFill>
                <a:effectLst/>
              </a:rPr>
              <a:t>by Covid 19 </a:t>
            </a:r>
          </a:p>
          <a:p>
            <a:pPr algn="ctr"/>
            <a:r>
              <a:rPr lang="en-US" sz="5400" b="1" cap="none" spc="0" dirty="0">
                <a:ln w="22225">
                  <a:solidFill>
                    <a:schemeClr val="tx1"/>
                  </a:solidFill>
                  <a:prstDash val="solid"/>
                </a:ln>
                <a:solidFill>
                  <a:srgbClr val="FF0000"/>
                </a:solidFill>
                <a:effectLst/>
              </a:rPr>
              <a:t>in Europe</a:t>
            </a:r>
            <a:endParaRPr lang="it-IT" sz="5400" b="1" cap="none" spc="0" dirty="0">
              <a:ln w="22225">
                <a:solidFill>
                  <a:schemeClr val="tx1"/>
                </a:solidFill>
                <a:prstDash val="solid"/>
              </a:ln>
              <a:solidFill>
                <a:srgbClr val="FF0000"/>
              </a:solidFill>
              <a:effectLst/>
            </a:endParaRPr>
          </a:p>
        </p:txBody>
      </p:sp>
    </p:spTree>
    <p:extLst>
      <p:ext uri="{BB962C8B-B14F-4D97-AF65-F5344CB8AC3E}">
        <p14:creationId xmlns:p14="http://schemas.microsoft.com/office/powerpoint/2010/main" val="351898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a:t>First </a:t>
            </a:r>
            <a:r>
              <a:rPr lang="it-IT" b="1" dirty="0" err="1"/>
              <a:t>rigid</a:t>
            </a:r>
            <a:r>
              <a:rPr lang="it-IT" b="1" dirty="0"/>
              <a:t> lockdown in </a:t>
            </a:r>
            <a:r>
              <a:rPr lang="it-IT" b="1" dirty="0" err="1"/>
              <a:t>Italy</a:t>
            </a:r>
            <a:r>
              <a:rPr lang="it-IT" b="1" dirty="0"/>
              <a:t> </a:t>
            </a:r>
            <a:br>
              <a:rPr lang="it-IT" b="1" dirty="0"/>
            </a:br>
            <a:r>
              <a:rPr lang="it-IT" b="1" dirty="0"/>
              <a:t>(March 9th– June 19th 2020)</a:t>
            </a:r>
            <a:br>
              <a:rPr lang="it-IT" b="1" dirty="0"/>
            </a:br>
            <a:r>
              <a:rPr lang="it-IT" b="1" dirty="0">
                <a:solidFill>
                  <a:srgbClr val="FF0000"/>
                </a:solidFill>
                <a:latin typeface="+mn-lt"/>
              </a:rPr>
              <a:t>A national </a:t>
            </a:r>
            <a:r>
              <a:rPr lang="it-IT" b="1" dirty="0" err="1">
                <a:solidFill>
                  <a:srgbClr val="FF0000"/>
                </a:solidFill>
                <a:latin typeface="+mn-lt"/>
              </a:rPr>
              <a:t>level</a:t>
            </a:r>
            <a:r>
              <a:rPr lang="it-IT" b="1" dirty="0">
                <a:solidFill>
                  <a:srgbClr val="FF0000"/>
                </a:solidFill>
                <a:latin typeface="+mn-lt"/>
              </a:rPr>
              <a:t> of</a:t>
            </a:r>
            <a:r>
              <a:rPr lang="it-IT" b="1" dirty="0">
                <a:solidFill>
                  <a:srgbClr val="FF0000"/>
                </a:solidFill>
              </a:rPr>
              <a:t> </a:t>
            </a:r>
            <a:r>
              <a:rPr lang="it-IT" b="1" dirty="0">
                <a:solidFill>
                  <a:srgbClr val="FF0000"/>
                </a:solidFill>
                <a:latin typeface="+mn-lt"/>
              </a:rPr>
              <a:t>«Stay </a:t>
            </a:r>
            <a:r>
              <a:rPr lang="it-IT" b="1" dirty="0" err="1">
                <a:solidFill>
                  <a:srgbClr val="FF0000"/>
                </a:solidFill>
                <a:latin typeface="+mn-lt"/>
              </a:rPr>
              <a:t>at</a:t>
            </a:r>
            <a:r>
              <a:rPr lang="it-IT" b="1" dirty="0">
                <a:solidFill>
                  <a:srgbClr val="FF0000"/>
                </a:solidFill>
                <a:latin typeface="+mn-lt"/>
              </a:rPr>
              <a:t> home!»</a:t>
            </a:r>
          </a:p>
        </p:txBody>
      </p:sp>
      <p:sp>
        <p:nvSpPr>
          <p:cNvPr id="3" name="Segnaposto contenuto 2"/>
          <p:cNvSpPr>
            <a:spLocks noGrp="1"/>
          </p:cNvSpPr>
          <p:nvPr>
            <p:ph idx="1"/>
          </p:nvPr>
        </p:nvSpPr>
        <p:spPr>
          <a:xfrm>
            <a:off x="919480" y="2029777"/>
            <a:ext cx="10515600" cy="4351338"/>
          </a:xfrm>
        </p:spPr>
        <p:txBody>
          <a:bodyPr>
            <a:normAutofit fontScale="92500" lnSpcReduction="10000"/>
          </a:bodyPr>
          <a:lstStyle/>
          <a:p>
            <a:r>
              <a:rPr lang="en-US" sz="3200" b="1" dirty="0"/>
              <a:t>Individual freedom </a:t>
            </a:r>
            <a:r>
              <a:rPr lang="en-US" sz="3200" dirty="0"/>
              <a:t>of movement was </a:t>
            </a:r>
            <a:r>
              <a:rPr lang="en-US" sz="3200" b="1" dirty="0"/>
              <a:t>limited</a:t>
            </a:r>
            <a:r>
              <a:rPr lang="en-US" sz="3200" dirty="0"/>
              <a:t> and </a:t>
            </a:r>
            <a:r>
              <a:rPr lang="en-US" sz="3200" b="1" dirty="0"/>
              <a:t>only indispensable activities were allowed</a:t>
            </a:r>
            <a:r>
              <a:rPr lang="en-US" sz="3200" dirty="0"/>
              <a:t> throughout the entire country</a:t>
            </a:r>
          </a:p>
          <a:p>
            <a:r>
              <a:rPr lang="en-US" sz="3200" dirty="0"/>
              <a:t>Among sanitary measures enforced, Italian Government </a:t>
            </a:r>
            <a:r>
              <a:rPr lang="en-US" sz="3200" b="1" i="1" dirty="0"/>
              <a:t>shut down all the unnecessary activities</a:t>
            </a:r>
            <a:r>
              <a:rPr lang="en-US" sz="3200" i="1" dirty="0"/>
              <a:t>, including gambling land based offers</a:t>
            </a:r>
          </a:p>
          <a:p>
            <a:r>
              <a:rPr lang="en-US" sz="3200" dirty="0"/>
              <a:t>This resulted in the </a:t>
            </a:r>
            <a:r>
              <a:rPr lang="en-US" sz="3200" b="1" dirty="0"/>
              <a:t>generalized unavailability</a:t>
            </a:r>
            <a:r>
              <a:rPr lang="en-US" sz="3200" dirty="0"/>
              <a:t> - from March 9</a:t>
            </a:r>
            <a:r>
              <a:rPr lang="en-US" sz="3200" baseline="30000" dirty="0"/>
              <a:t>th </a:t>
            </a:r>
            <a:r>
              <a:rPr lang="en-US" sz="3200" dirty="0"/>
              <a:t>2020 till June 19</a:t>
            </a:r>
            <a:r>
              <a:rPr lang="en-US" sz="3200" baseline="30000" dirty="0"/>
              <a:t>th </a:t>
            </a:r>
            <a:r>
              <a:rPr lang="en-US" sz="3200" dirty="0"/>
              <a:t>2020 - </a:t>
            </a:r>
            <a:r>
              <a:rPr lang="en-US" sz="3200" b="1" dirty="0"/>
              <a:t>of most land-based gambling </a:t>
            </a:r>
            <a:r>
              <a:rPr lang="en-US" sz="3200" dirty="0"/>
              <a:t>(particularly EGMs, the prevalent game practiced by Italian PGs patients, as well as Lotto Drawings, Sport Betting, etc.).</a:t>
            </a:r>
          </a:p>
        </p:txBody>
      </p:sp>
      <p:pic>
        <p:nvPicPr>
          <p:cNvPr id="5" name="Picture 10" descr="D:\AND\Volantino, Carta intestata\Cartoncini e Volantino\Grafica e loghi\Loghi AND_APS 2007\AND logo APS-1 07.gif">
            <a:extLst>
              <a:ext uri="{FF2B5EF4-FFF2-40B4-BE49-F238E27FC236}">
                <a16:creationId xmlns:a16="http://schemas.microsoft.com/office/drawing/2014/main" id="{5E57C046-D9AE-9A3E-672B-BCB89061F9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4280" y="365125"/>
            <a:ext cx="1521133" cy="145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139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B2A3841-CA06-2981-23AD-3943404B56A8}"/>
              </a:ext>
            </a:extLst>
          </p:cNvPr>
          <p:cNvSpPr>
            <a:spLocks noGrp="1"/>
          </p:cNvSpPr>
          <p:nvPr>
            <p:ph idx="1"/>
          </p:nvPr>
        </p:nvSpPr>
        <p:spPr>
          <a:xfrm>
            <a:off x="767861" y="6145820"/>
            <a:ext cx="10515600" cy="562707"/>
          </a:xfrm>
        </p:spPr>
        <p:txBody>
          <a:bodyPr>
            <a:normAutofit/>
          </a:bodyPr>
          <a:lstStyle/>
          <a:p>
            <a:pPr marL="0" indent="0">
              <a:buNone/>
            </a:pPr>
            <a:r>
              <a:rPr lang="it-IT" sz="1200" dirty="0" err="1"/>
              <a:t>Adapted</a:t>
            </a:r>
            <a:r>
              <a:rPr lang="it-IT" sz="1200" dirty="0"/>
              <a:t> from: </a:t>
            </a:r>
            <a:r>
              <a:rPr lang="it-IT" sz="1200" dirty="0" err="1"/>
              <a:t>Capriulo</a:t>
            </a:r>
            <a:r>
              <a:rPr lang="it-IT" sz="1200" dirty="0"/>
              <a:t> et al. (2020). </a:t>
            </a:r>
            <a:r>
              <a:rPr lang="en-US" sz="1200" dirty="0"/>
              <a:t>Gambling </a:t>
            </a:r>
            <a:r>
              <a:rPr lang="en-US" sz="1200" dirty="0" err="1"/>
              <a:t>behavioural</a:t>
            </a:r>
            <a:r>
              <a:rPr lang="en-US" sz="1200" dirty="0"/>
              <a:t> change during the Covid-19 pandemic: public health policies perspectives. </a:t>
            </a:r>
            <a:r>
              <a:rPr lang="en-US" sz="1200" i="1" dirty="0"/>
              <a:t>The 3rd International Electronic Conference on Environmental Research and Public Health</a:t>
            </a:r>
          </a:p>
          <a:p>
            <a:pPr marL="0" indent="0">
              <a:buNone/>
            </a:pPr>
            <a:endParaRPr lang="it-IT" sz="1200" dirty="0"/>
          </a:p>
        </p:txBody>
      </p:sp>
      <p:pic>
        <p:nvPicPr>
          <p:cNvPr id="5" name="Immagine 4">
            <a:extLst>
              <a:ext uri="{FF2B5EF4-FFF2-40B4-BE49-F238E27FC236}">
                <a16:creationId xmlns:a16="http://schemas.microsoft.com/office/drawing/2014/main" id="{7C8F3967-782B-C71D-A71D-BBC76A458F9D}"/>
              </a:ext>
            </a:extLst>
          </p:cNvPr>
          <p:cNvPicPr>
            <a:picLocks noChangeAspect="1"/>
          </p:cNvPicPr>
          <p:nvPr/>
        </p:nvPicPr>
        <p:blipFill rotWithShape="1">
          <a:blip r:embed="rId2"/>
          <a:srcRect l="10457" t="14872" r="16490" b="14102"/>
          <a:stretch/>
        </p:blipFill>
        <p:spPr>
          <a:xfrm>
            <a:off x="430823" y="627393"/>
            <a:ext cx="11368453" cy="5500843"/>
          </a:xfrm>
          <a:prstGeom prst="rect">
            <a:avLst/>
          </a:prstGeom>
        </p:spPr>
      </p:pic>
      <p:sp>
        <p:nvSpPr>
          <p:cNvPr id="6" name="Titolo 1">
            <a:extLst>
              <a:ext uri="{FF2B5EF4-FFF2-40B4-BE49-F238E27FC236}">
                <a16:creationId xmlns:a16="http://schemas.microsoft.com/office/drawing/2014/main" id="{BADD3804-CBA8-8462-261C-58DEFE712918}"/>
              </a:ext>
            </a:extLst>
          </p:cNvPr>
          <p:cNvSpPr>
            <a:spLocks noGrp="1"/>
          </p:cNvSpPr>
          <p:nvPr>
            <p:ph type="title"/>
          </p:nvPr>
        </p:nvSpPr>
        <p:spPr>
          <a:xfrm>
            <a:off x="838200" y="-223957"/>
            <a:ext cx="10515600" cy="1325563"/>
          </a:xfrm>
        </p:spPr>
        <p:txBody>
          <a:bodyPr>
            <a:normAutofit/>
          </a:bodyPr>
          <a:lstStyle/>
          <a:p>
            <a:pPr algn="ctr"/>
            <a:r>
              <a:rPr lang="it-IT" sz="3600" b="1" dirty="0"/>
              <a:t>First lockdown in </a:t>
            </a:r>
            <a:r>
              <a:rPr lang="it-IT" sz="3600" b="1" dirty="0" err="1"/>
              <a:t>Italy</a:t>
            </a:r>
            <a:r>
              <a:rPr lang="it-IT" sz="3600" b="1" dirty="0"/>
              <a:t>: </a:t>
            </a:r>
            <a:r>
              <a:rPr lang="it-IT" sz="3600" b="1" dirty="0" err="1"/>
              <a:t>closure</a:t>
            </a:r>
            <a:r>
              <a:rPr lang="it-IT" sz="3600" b="1" dirty="0"/>
              <a:t> of gambling activities</a:t>
            </a:r>
          </a:p>
        </p:txBody>
      </p:sp>
      <p:sp>
        <p:nvSpPr>
          <p:cNvPr id="7" name="Ovale 6">
            <a:extLst>
              <a:ext uri="{FF2B5EF4-FFF2-40B4-BE49-F238E27FC236}">
                <a16:creationId xmlns:a16="http://schemas.microsoft.com/office/drawing/2014/main" id="{CE1C0BA1-8CE0-744A-E91C-D6F4470ABFEE}"/>
              </a:ext>
            </a:extLst>
          </p:cNvPr>
          <p:cNvSpPr/>
          <p:nvPr/>
        </p:nvSpPr>
        <p:spPr>
          <a:xfrm>
            <a:off x="430823" y="1354015"/>
            <a:ext cx="1143000" cy="2549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25ED16C9-3B9A-38A1-9AB3-B6461BFEC5BE}"/>
              </a:ext>
            </a:extLst>
          </p:cNvPr>
          <p:cNvSpPr/>
          <p:nvPr/>
        </p:nvSpPr>
        <p:spPr>
          <a:xfrm>
            <a:off x="504092" y="820616"/>
            <a:ext cx="2247899" cy="298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6D24924D-4391-F975-387E-CFDD0098647C}"/>
              </a:ext>
            </a:extLst>
          </p:cNvPr>
          <p:cNvSpPr/>
          <p:nvPr/>
        </p:nvSpPr>
        <p:spPr>
          <a:xfrm>
            <a:off x="489437" y="4015153"/>
            <a:ext cx="2543909" cy="298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677980DD-7FFB-9325-C724-580370D6CC14}"/>
              </a:ext>
            </a:extLst>
          </p:cNvPr>
          <p:cNvSpPr/>
          <p:nvPr/>
        </p:nvSpPr>
        <p:spPr>
          <a:xfrm>
            <a:off x="489437" y="4313727"/>
            <a:ext cx="1084386" cy="56307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10" descr="D:\AND\Volantino, Carta intestata\Cartoncini e Volantino\Grafica e loghi\Loghi AND_APS 2007\AND logo APS-1 07.gif">
            <a:extLst>
              <a:ext uri="{FF2B5EF4-FFF2-40B4-BE49-F238E27FC236}">
                <a16:creationId xmlns:a16="http://schemas.microsoft.com/office/drawing/2014/main" id="{6DA13C5A-3A28-50BD-D6D0-E55C3FBF94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48" y="5000502"/>
            <a:ext cx="1184225" cy="113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D0C5A336-44B4-4EF0-2C11-A47596309D7C}"/>
              </a:ext>
            </a:extLst>
          </p:cNvPr>
          <p:cNvSpPr/>
          <p:nvPr/>
        </p:nvSpPr>
        <p:spPr>
          <a:xfrm>
            <a:off x="3956538" y="4739054"/>
            <a:ext cx="949570" cy="89681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8AF386FC-73EB-3386-751B-B6A2541C59EB}"/>
              </a:ext>
            </a:extLst>
          </p:cNvPr>
          <p:cNvSpPr/>
          <p:nvPr/>
        </p:nvSpPr>
        <p:spPr>
          <a:xfrm>
            <a:off x="10843838" y="4777157"/>
            <a:ext cx="949570" cy="896815"/>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A81ABFB8-6C1F-2D2D-BFD6-206C29E402BB}"/>
              </a:ext>
            </a:extLst>
          </p:cNvPr>
          <p:cNvSpPr/>
          <p:nvPr/>
        </p:nvSpPr>
        <p:spPr>
          <a:xfrm>
            <a:off x="5611430" y="725296"/>
            <a:ext cx="3518912" cy="523220"/>
          </a:xfrm>
          <a:prstGeom prst="rect">
            <a:avLst/>
          </a:prstGeom>
          <a:noFill/>
        </p:spPr>
        <p:txBody>
          <a:bodyPr wrap="none" lIns="91440" tIns="45720" rIns="91440" bIns="45720">
            <a:spAutoFit/>
          </a:bodyPr>
          <a:lstStyle/>
          <a:p>
            <a:pPr algn="ctr"/>
            <a:r>
              <a:rPr lang="it-IT"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 </a:t>
            </a:r>
            <a:r>
              <a:rPr lang="it-IT" sz="28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months</a:t>
            </a:r>
            <a:r>
              <a:rPr lang="it-IT"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it-IT" sz="28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total</a:t>
            </a:r>
            <a:r>
              <a:rPr lang="it-IT"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it-IT" sz="28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closure</a:t>
            </a:r>
            <a:endParaRPr lang="it-IT"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944838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003973F-ABAE-8FDD-8292-79346D2905BF}"/>
              </a:ext>
            </a:extLst>
          </p:cNvPr>
          <p:cNvSpPr>
            <a:spLocks noGrp="1"/>
          </p:cNvSpPr>
          <p:nvPr>
            <p:ph idx="1"/>
          </p:nvPr>
        </p:nvSpPr>
        <p:spPr>
          <a:xfrm>
            <a:off x="939800" y="1690688"/>
            <a:ext cx="10297160" cy="5032375"/>
          </a:xfrm>
        </p:spPr>
        <p:txBody>
          <a:bodyPr>
            <a:normAutofit/>
          </a:bodyPr>
          <a:lstStyle/>
          <a:p>
            <a:pPr marL="0" indent="0">
              <a:buNone/>
            </a:pPr>
            <a:r>
              <a:rPr lang="en-US" sz="3200" b="1" dirty="0"/>
              <a:t>Jim </a:t>
            </a:r>
            <a:r>
              <a:rPr lang="en-US" sz="3200" b="1" dirty="0" err="1"/>
              <a:t>Orford</a:t>
            </a:r>
            <a:r>
              <a:rPr lang="en-US" sz="3200" dirty="0"/>
              <a:t> has stated that although the reasons for harm are complex and multifactorial, “</a:t>
            </a:r>
            <a:r>
              <a:rPr lang="en-US" sz="3200" b="1" dirty="0"/>
              <a:t>the more the product is supplied in an accessible form, the greater the consumption and the greater the incidence and prevalence of harm</a:t>
            </a:r>
            <a:r>
              <a:rPr lang="en-US" sz="3200" dirty="0"/>
              <a:t>”</a:t>
            </a:r>
          </a:p>
          <a:p>
            <a:endParaRPr lang="en-US" dirty="0"/>
          </a:p>
          <a:p>
            <a:endParaRPr lang="en-US" dirty="0"/>
          </a:p>
          <a:p>
            <a:pPr marL="0" indent="0">
              <a:buNone/>
            </a:pPr>
            <a:endParaRPr lang="en-US" dirty="0"/>
          </a:p>
          <a:p>
            <a:pPr marL="0" indent="0">
              <a:buNone/>
            </a:pPr>
            <a:r>
              <a:rPr lang="en-US" sz="2000" dirty="0" err="1"/>
              <a:t>Orford</a:t>
            </a:r>
            <a:r>
              <a:rPr lang="en-US" sz="2000" dirty="0"/>
              <a:t> J. (2005). Complicity on the river bank: The search for the truth about problem gambling: Reply to the commentaries. </a:t>
            </a:r>
            <a:r>
              <a:rPr lang="en-US" sz="2000" i="1" dirty="0"/>
              <a:t>Addiction</a:t>
            </a:r>
            <a:r>
              <a:rPr lang="en-US" sz="2000" dirty="0"/>
              <a:t>. 2005;100(9):1235-9. P. 1236.</a:t>
            </a:r>
          </a:p>
          <a:p>
            <a:endParaRPr lang="it-IT" dirty="0"/>
          </a:p>
        </p:txBody>
      </p:sp>
      <p:sp>
        <p:nvSpPr>
          <p:cNvPr id="4" name="Titolo 1">
            <a:extLst>
              <a:ext uri="{FF2B5EF4-FFF2-40B4-BE49-F238E27FC236}">
                <a16:creationId xmlns:a16="http://schemas.microsoft.com/office/drawing/2014/main" id="{2390CD61-32E6-1269-2DE6-4AAAF5AB6893}"/>
              </a:ext>
            </a:extLst>
          </p:cNvPr>
          <p:cNvSpPr>
            <a:spLocks noGrp="1"/>
          </p:cNvSpPr>
          <p:nvPr>
            <p:ph type="title"/>
          </p:nvPr>
        </p:nvSpPr>
        <p:spPr>
          <a:xfrm>
            <a:off x="838200" y="365125"/>
            <a:ext cx="11016916" cy="1325563"/>
          </a:xfrm>
        </p:spPr>
        <p:txBody>
          <a:bodyPr/>
          <a:lstStyle/>
          <a:p>
            <a:r>
              <a:rPr lang="it-IT" dirty="0" err="1"/>
              <a:t>Availability</a:t>
            </a:r>
            <a:r>
              <a:rPr lang="it-IT" dirty="0"/>
              <a:t> &amp; Accessibility &lt;-&gt; DGA </a:t>
            </a:r>
            <a:r>
              <a:rPr lang="it-IT" dirty="0" err="1"/>
              <a:t>prevalence</a:t>
            </a:r>
            <a:r>
              <a:rPr lang="it-IT" dirty="0"/>
              <a:t>?</a:t>
            </a:r>
          </a:p>
        </p:txBody>
      </p:sp>
      <p:pic>
        <p:nvPicPr>
          <p:cNvPr id="5" name="Picture 10" descr="D:\AND\Volantino, Carta intestata\Cartoncini e Volantino\Grafica e loghi\Loghi AND_APS 2007\AND logo APS-1 07.gif">
            <a:extLst>
              <a:ext uri="{FF2B5EF4-FFF2-40B4-BE49-F238E27FC236}">
                <a16:creationId xmlns:a16="http://schemas.microsoft.com/office/drawing/2014/main" id="{86D207B7-BF5A-5129-2909-072582BB22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1200" y="5495222"/>
            <a:ext cx="1157958" cy="111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198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80D454-F19F-9ADA-89C8-6D3CF053DC10}"/>
              </a:ext>
            </a:extLst>
          </p:cNvPr>
          <p:cNvSpPr>
            <a:spLocks noGrp="1"/>
          </p:cNvSpPr>
          <p:nvPr>
            <p:ph type="title"/>
          </p:nvPr>
        </p:nvSpPr>
        <p:spPr/>
        <p:txBody>
          <a:bodyPr/>
          <a:lstStyle/>
          <a:p>
            <a:r>
              <a:rPr lang="en-US" dirty="0"/>
              <a:t>“Lockdown: The world’s </a:t>
            </a:r>
            <a:br>
              <a:rPr lang="en-US" dirty="0"/>
            </a:br>
            <a:r>
              <a:rPr lang="en-US" dirty="0"/>
              <a:t>biggest psychological experiment”</a:t>
            </a:r>
            <a:endParaRPr lang="it-IT" dirty="0"/>
          </a:p>
        </p:txBody>
      </p:sp>
      <p:sp>
        <p:nvSpPr>
          <p:cNvPr id="3" name="Segnaposto testo 2">
            <a:extLst>
              <a:ext uri="{FF2B5EF4-FFF2-40B4-BE49-F238E27FC236}">
                <a16:creationId xmlns:a16="http://schemas.microsoft.com/office/drawing/2014/main" id="{27705C76-5FED-FA3A-48E7-54AFDDF81D02}"/>
              </a:ext>
            </a:extLst>
          </p:cNvPr>
          <p:cNvSpPr>
            <a:spLocks noGrp="1"/>
          </p:cNvSpPr>
          <p:nvPr>
            <p:ph type="body" idx="1"/>
          </p:nvPr>
        </p:nvSpPr>
        <p:spPr>
          <a:xfrm>
            <a:off x="838200" y="4741863"/>
            <a:ext cx="10515600" cy="1500187"/>
          </a:xfrm>
        </p:spPr>
        <p:txBody>
          <a:bodyPr>
            <a:normAutofit/>
          </a:bodyPr>
          <a:lstStyle/>
          <a:p>
            <a:r>
              <a:rPr lang="en-US" dirty="0"/>
              <a:t>Hoof, E. V. (2020). Lockdown Is the World’s Biggest Psychological Experiment—and We Will Pay the Price. Available online at: https://www.weforum.org/agenda/2020/04/this-is-the-psychological-side-of-the-covid-19-pandemic-thatwere-ignoring/ (accessed September 20, 2021).</a:t>
            </a:r>
          </a:p>
          <a:p>
            <a:endParaRPr lang="it-IT" dirty="0"/>
          </a:p>
        </p:txBody>
      </p:sp>
      <p:pic>
        <p:nvPicPr>
          <p:cNvPr id="4" name="Picture 10" descr="D:\AND\Volantino, Carta intestata\Cartoncini e Volantino\Grafica e loghi\Loghi AND_APS 2007\AND logo APS-1 07.gif">
            <a:extLst>
              <a:ext uri="{FF2B5EF4-FFF2-40B4-BE49-F238E27FC236}">
                <a16:creationId xmlns:a16="http://schemas.microsoft.com/office/drawing/2014/main" id="{8ABD6425-3454-DE00-6E4F-084E16E379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5640" y="1102996"/>
            <a:ext cx="1521133" cy="145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952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8B554C-B2D0-4E78-4135-E8DF39611DAB}"/>
              </a:ext>
            </a:extLst>
          </p:cNvPr>
          <p:cNvSpPr>
            <a:spLocks noGrp="1"/>
          </p:cNvSpPr>
          <p:nvPr>
            <p:ph type="title"/>
          </p:nvPr>
        </p:nvSpPr>
        <p:spPr/>
        <p:txBody>
          <a:bodyPr>
            <a:normAutofit/>
          </a:bodyPr>
          <a:lstStyle/>
          <a:p>
            <a:pPr algn="r"/>
            <a:r>
              <a:rPr lang="it-IT" sz="5400" b="1" dirty="0">
                <a:ln>
                  <a:solidFill>
                    <a:schemeClr val="tx1"/>
                  </a:solidFill>
                </a:ln>
                <a:solidFill>
                  <a:srgbClr val="00FFCC"/>
                </a:solidFill>
              </a:rPr>
              <a:t>No more gambling ….</a:t>
            </a:r>
          </a:p>
        </p:txBody>
      </p:sp>
      <p:sp>
        <p:nvSpPr>
          <p:cNvPr id="3" name="Segnaposto contenuto 2">
            <a:extLst>
              <a:ext uri="{FF2B5EF4-FFF2-40B4-BE49-F238E27FC236}">
                <a16:creationId xmlns:a16="http://schemas.microsoft.com/office/drawing/2014/main" id="{CD054A18-B000-6712-C93E-E39FFAF980D5}"/>
              </a:ext>
            </a:extLst>
          </p:cNvPr>
          <p:cNvSpPr>
            <a:spLocks noGrp="1"/>
          </p:cNvSpPr>
          <p:nvPr>
            <p:ph idx="1"/>
          </p:nvPr>
        </p:nvSpPr>
        <p:spPr>
          <a:xfrm>
            <a:off x="853440" y="2476500"/>
            <a:ext cx="10515600" cy="3385820"/>
          </a:xfrm>
        </p:spPr>
        <p:txBody>
          <a:bodyPr>
            <a:normAutofit fontScale="92500" lnSpcReduction="20000"/>
          </a:bodyPr>
          <a:lstStyle/>
          <a:p>
            <a:pPr marL="0" indent="0">
              <a:buNone/>
            </a:pPr>
            <a:r>
              <a:rPr lang="en-US" sz="3600" dirty="0"/>
              <a:t>Several studies focused on </a:t>
            </a:r>
            <a:r>
              <a:rPr lang="en-US" sz="3600" b="1" i="1" dirty="0"/>
              <a:t>behavioral</a:t>
            </a:r>
            <a:r>
              <a:rPr lang="en-US" sz="3600" i="1" dirty="0"/>
              <a:t> </a:t>
            </a:r>
            <a:r>
              <a:rPr lang="en-US" sz="3600" dirty="0"/>
              <a:t>and </a:t>
            </a:r>
            <a:r>
              <a:rPr lang="en-US" sz="3600" b="1" i="1" dirty="0"/>
              <a:t>psychological</a:t>
            </a:r>
            <a:r>
              <a:rPr lang="en-US" sz="3600" i="1" dirty="0"/>
              <a:t> </a:t>
            </a:r>
            <a:r>
              <a:rPr lang="en-US" sz="3600" b="1" i="1" dirty="0"/>
              <a:t>effects</a:t>
            </a:r>
            <a:r>
              <a:rPr lang="en-US" sz="3600" dirty="0"/>
              <a:t> </a:t>
            </a:r>
            <a:r>
              <a:rPr lang="en-US" sz="3600" b="1" i="1" dirty="0"/>
              <a:t>connected</a:t>
            </a:r>
            <a:r>
              <a:rPr lang="en-US" sz="3600" i="1" dirty="0"/>
              <a:t> </a:t>
            </a:r>
            <a:r>
              <a:rPr lang="en-US" sz="3600" b="1" i="1" dirty="0"/>
              <a:t>with the decreased availability </a:t>
            </a:r>
            <a:r>
              <a:rPr lang="en-US" sz="3600" i="1" dirty="0"/>
              <a:t>of chance-based </a:t>
            </a:r>
            <a:r>
              <a:rPr lang="en-US" sz="3600" b="1" i="1" dirty="0"/>
              <a:t>gambling</a:t>
            </a:r>
            <a:r>
              <a:rPr lang="en-US" sz="3600" i="1" dirty="0"/>
              <a:t> games and, with the </a:t>
            </a:r>
            <a:r>
              <a:rPr lang="en-US" sz="3600" b="1" i="1" dirty="0"/>
              <a:t>reduced</a:t>
            </a:r>
            <a:r>
              <a:rPr lang="en-US" sz="3600" i="1" dirty="0"/>
              <a:t> </a:t>
            </a:r>
            <a:r>
              <a:rPr lang="en-US" sz="3600" b="1" i="1" dirty="0"/>
              <a:t>exposure</a:t>
            </a:r>
            <a:r>
              <a:rPr lang="en-US" sz="3600" i="1" dirty="0"/>
              <a:t> to land-based gambling offerings</a:t>
            </a:r>
            <a:r>
              <a:rPr lang="en-US" sz="3600" dirty="0"/>
              <a:t> </a:t>
            </a:r>
            <a:r>
              <a:rPr lang="en-US" sz="3600" b="1" dirty="0"/>
              <a:t>on</a:t>
            </a:r>
            <a:r>
              <a:rPr lang="en-US" sz="3600" dirty="0"/>
              <a:t> the </a:t>
            </a:r>
            <a:r>
              <a:rPr lang="en-US" sz="3600" b="1" dirty="0"/>
              <a:t>general population</a:t>
            </a:r>
            <a:r>
              <a:rPr lang="en-US" sz="3600" dirty="0"/>
              <a:t>, </a:t>
            </a:r>
            <a:r>
              <a:rPr lang="en-US" sz="3600" b="1" dirty="0"/>
              <a:t>gamblers</a:t>
            </a:r>
            <a:r>
              <a:rPr lang="en-US" sz="3600" dirty="0"/>
              <a:t>, and </a:t>
            </a:r>
            <a:r>
              <a:rPr lang="en-US" sz="3600" b="1" dirty="0"/>
              <a:t>disordered gamblers</a:t>
            </a:r>
            <a:r>
              <a:rPr lang="en-US" sz="3600" dirty="0"/>
              <a:t>. </a:t>
            </a:r>
          </a:p>
          <a:p>
            <a:r>
              <a:rPr lang="en-US" sz="4000" b="1" dirty="0"/>
              <a:t>What about gamblers’ relatives, AFMs</a:t>
            </a:r>
            <a:r>
              <a:rPr lang="en-US" sz="3600" dirty="0"/>
              <a:t>? </a:t>
            </a:r>
          </a:p>
          <a:p>
            <a:pPr marL="0" indent="0">
              <a:buNone/>
            </a:pPr>
            <a:r>
              <a:rPr lang="en-US" sz="3600" dirty="0"/>
              <a:t>	</a:t>
            </a:r>
            <a:r>
              <a:rPr lang="en-US" sz="3600" b="1" dirty="0"/>
              <a:t>Little attention</a:t>
            </a:r>
            <a:r>
              <a:rPr lang="en-US" sz="3600" dirty="0"/>
              <a:t> was given to study what occurred 	among the families of people in treatment for GD.</a:t>
            </a:r>
            <a:endParaRPr lang="it-IT" sz="3600" dirty="0"/>
          </a:p>
        </p:txBody>
      </p:sp>
      <p:pic>
        <p:nvPicPr>
          <p:cNvPr id="5" name="Immagine 4">
            <a:extLst>
              <a:ext uri="{FF2B5EF4-FFF2-40B4-BE49-F238E27FC236}">
                <a16:creationId xmlns:a16="http://schemas.microsoft.com/office/drawing/2014/main" id="{0C331246-445A-DAEA-F493-60948B575916}"/>
              </a:ext>
            </a:extLst>
          </p:cNvPr>
          <p:cNvPicPr>
            <a:picLocks noChangeAspect="1"/>
          </p:cNvPicPr>
          <p:nvPr/>
        </p:nvPicPr>
        <p:blipFill>
          <a:blip r:embed="rId2"/>
          <a:stretch>
            <a:fillRect/>
          </a:stretch>
        </p:blipFill>
        <p:spPr>
          <a:xfrm>
            <a:off x="731520" y="162560"/>
            <a:ext cx="4572000" cy="2009775"/>
          </a:xfrm>
          <a:prstGeom prst="rect">
            <a:avLst/>
          </a:prstGeom>
        </p:spPr>
      </p:pic>
      <p:pic>
        <p:nvPicPr>
          <p:cNvPr id="6" name="Immagine 5">
            <a:extLst>
              <a:ext uri="{FF2B5EF4-FFF2-40B4-BE49-F238E27FC236}">
                <a16:creationId xmlns:a16="http://schemas.microsoft.com/office/drawing/2014/main" id="{41690BDA-C26C-8CBB-E642-E8367D438575}"/>
              </a:ext>
            </a:extLst>
          </p:cNvPr>
          <p:cNvPicPr>
            <a:picLocks noChangeAspect="1"/>
          </p:cNvPicPr>
          <p:nvPr/>
        </p:nvPicPr>
        <p:blipFill rotWithShape="1">
          <a:blip r:embed="rId3"/>
          <a:srcRect t="27186" b="32837"/>
          <a:stretch/>
        </p:blipFill>
        <p:spPr>
          <a:xfrm>
            <a:off x="3667760" y="5730239"/>
            <a:ext cx="5153171" cy="1006475"/>
          </a:xfrm>
          <a:prstGeom prst="rect">
            <a:avLst/>
          </a:prstGeom>
        </p:spPr>
      </p:pic>
    </p:spTree>
    <p:extLst>
      <p:ext uri="{BB962C8B-B14F-4D97-AF65-F5344CB8AC3E}">
        <p14:creationId xmlns:p14="http://schemas.microsoft.com/office/powerpoint/2010/main" val="2012250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41633F-A1DE-2507-C7C2-63B7AD49A188}"/>
              </a:ext>
            </a:extLst>
          </p:cNvPr>
          <p:cNvSpPr>
            <a:spLocks noGrp="1"/>
          </p:cNvSpPr>
          <p:nvPr>
            <p:ph type="title"/>
          </p:nvPr>
        </p:nvSpPr>
        <p:spPr>
          <a:xfrm>
            <a:off x="838200" y="2130731"/>
            <a:ext cx="10515600" cy="1325563"/>
          </a:xfrm>
        </p:spPr>
        <p:txBody>
          <a:bodyPr>
            <a:normAutofit fontScale="90000"/>
          </a:bodyPr>
          <a:lstStyle/>
          <a:p>
            <a:pPr algn="ctr"/>
            <a:r>
              <a:rPr lang="en-US" sz="6000" b="1" dirty="0">
                <a:latin typeface="+mn-lt"/>
              </a:rPr>
              <a:t>Our main research question:</a:t>
            </a:r>
            <a:br>
              <a:rPr lang="en-US" sz="6000" b="1" dirty="0">
                <a:latin typeface="+mn-lt"/>
              </a:rPr>
            </a:br>
            <a:br>
              <a:rPr lang="en-US" b="1" dirty="0"/>
            </a:br>
            <a:r>
              <a:rPr lang="en-US" b="1" dirty="0">
                <a:latin typeface="+mn-lt"/>
              </a:rPr>
              <a:t>Environmental-contextual factors </a:t>
            </a:r>
            <a:br>
              <a:rPr lang="en-US" b="1" dirty="0"/>
            </a:br>
            <a:r>
              <a:rPr lang="en-US" b="1" dirty="0"/>
              <a:t>due to COVID-19 global pandemic, </a:t>
            </a:r>
            <a:br>
              <a:rPr lang="en-US" b="1" dirty="0"/>
            </a:br>
            <a:r>
              <a:rPr lang="en-US" b="1" dirty="0">
                <a:latin typeface="+mn-lt"/>
              </a:rPr>
              <a:t>during lockdown acted </a:t>
            </a:r>
            <a:br>
              <a:rPr lang="en-US" b="1" dirty="0"/>
            </a:br>
            <a:r>
              <a:rPr lang="en-US" b="1" dirty="0"/>
              <a:t>as </a:t>
            </a:r>
            <a:r>
              <a:rPr lang="en-US" b="1" dirty="0">
                <a:latin typeface="+mn-lt"/>
              </a:rPr>
              <a:t>risk</a:t>
            </a:r>
            <a:r>
              <a:rPr lang="en-US" b="1" dirty="0"/>
              <a:t> or </a:t>
            </a:r>
            <a:r>
              <a:rPr lang="en-US" b="1" dirty="0">
                <a:latin typeface="+mn-lt"/>
              </a:rPr>
              <a:t>protective</a:t>
            </a:r>
            <a:r>
              <a:rPr lang="en-US" b="1" dirty="0"/>
              <a:t> variables </a:t>
            </a:r>
            <a:br>
              <a:rPr lang="en-US" b="1" dirty="0"/>
            </a:br>
            <a:r>
              <a:rPr lang="en-US" b="1" dirty="0">
                <a:latin typeface="+mn-lt"/>
              </a:rPr>
              <a:t>for</a:t>
            </a:r>
            <a:r>
              <a:rPr lang="en-US" b="1" dirty="0"/>
              <a:t> Addicted Family Members - </a:t>
            </a:r>
            <a:r>
              <a:rPr lang="en-US" b="1" dirty="0">
                <a:latin typeface="+mn-lt"/>
              </a:rPr>
              <a:t>AFMs</a:t>
            </a:r>
            <a:r>
              <a:rPr lang="en-US" b="1" dirty="0"/>
              <a:t> </a:t>
            </a:r>
            <a:br>
              <a:rPr lang="en-US" b="1" dirty="0"/>
            </a:br>
            <a:r>
              <a:rPr lang="en-US" b="1" dirty="0">
                <a:latin typeface="+mn-lt"/>
              </a:rPr>
              <a:t>of disordered gamblers in treatment?</a:t>
            </a:r>
            <a:endParaRPr lang="it-IT" b="1" dirty="0">
              <a:latin typeface="+mn-lt"/>
            </a:endParaRPr>
          </a:p>
        </p:txBody>
      </p:sp>
      <p:pic>
        <p:nvPicPr>
          <p:cNvPr id="4" name="Immagine 3">
            <a:extLst>
              <a:ext uri="{FF2B5EF4-FFF2-40B4-BE49-F238E27FC236}">
                <a16:creationId xmlns:a16="http://schemas.microsoft.com/office/drawing/2014/main" id="{17F3B8F6-2FE7-AC38-DF3B-60B711FF4059}"/>
              </a:ext>
            </a:extLst>
          </p:cNvPr>
          <p:cNvPicPr>
            <a:picLocks noChangeAspect="1"/>
          </p:cNvPicPr>
          <p:nvPr/>
        </p:nvPicPr>
        <p:blipFill rotWithShape="1">
          <a:blip r:embed="rId2"/>
          <a:srcRect t="27186" b="32837"/>
          <a:stretch/>
        </p:blipFill>
        <p:spPr>
          <a:xfrm>
            <a:off x="3667760" y="5374741"/>
            <a:ext cx="5153171" cy="1158774"/>
          </a:xfrm>
          <a:prstGeom prst="rect">
            <a:avLst/>
          </a:prstGeom>
        </p:spPr>
      </p:pic>
    </p:spTree>
    <p:extLst>
      <p:ext uri="{BB962C8B-B14F-4D97-AF65-F5344CB8AC3E}">
        <p14:creationId xmlns:p14="http://schemas.microsoft.com/office/powerpoint/2010/main" val="2001900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4CEE15-8662-341B-FB21-ED667F3142EC}"/>
              </a:ext>
            </a:extLst>
          </p:cNvPr>
          <p:cNvSpPr>
            <a:spLocks noGrp="1"/>
          </p:cNvSpPr>
          <p:nvPr>
            <p:ph type="title"/>
          </p:nvPr>
        </p:nvSpPr>
        <p:spPr/>
        <p:txBody>
          <a:bodyPr/>
          <a:lstStyle/>
          <a:p>
            <a:r>
              <a:rPr lang="it-IT" b="1" dirty="0">
                <a:latin typeface="+mn-lt"/>
              </a:rPr>
              <a:t>Goals of </a:t>
            </a:r>
            <a:r>
              <a:rPr lang="it-IT" b="1" dirty="0" err="1">
                <a:latin typeface="+mn-lt"/>
              </a:rPr>
              <a:t>our</a:t>
            </a:r>
            <a:r>
              <a:rPr lang="it-IT" b="1" dirty="0">
                <a:latin typeface="+mn-lt"/>
              </a:rPr>
              <a:t> study</a:t>
            </a:r>
          </a:p>
        </p:txBody>
      </p:sp>
      <p:sp>
        <p:nvSpPr>
          <p:cNvPr id="3" name="Segnaposto contenuto 2">
            <a:extLst>
              <a:ext uri="{FF2B5EF4-FFF2-40B4-BE49-F238E27FC236}">
                <a16:creationId xmlns:a16="http://schemas.microsoft.com/office/drawing/2014/main" id="{2DB32860-B9A0-4B6A-4EEA-C8880575AF80}"/>
              </a:ext>
            </a:extLst>
          </p:cNvPr>
          <p:cNvSpPr>
            <a:spLocks noGrp="1"/>
          </p:cNvSpPr>
          <p:nvPr>
            <p:ph idx="1"/>
          </p:nvPr>
        </p:nvSpPr>
        <p:spPr/>
        <p:txBody>
          <a:bodyPr/>
          <a:lstStyle/>
          <a:p>
            <a:r>
              <a:rPr lang="en-US" dirty="0"/>
              <a:t>To </a:t>
            </a:r>
            <a:r>
              <a:rPr lang="en-US" b="1" dirty="0"/>
              <a:t>investigate</a:t>
            </a:r>
            <a:r>
              <a:rPr lang="en-US" dirty="0"/>
              <a:t> the </a:t>
            </a:r>
            <a:r>
              <a:rPr lang="en-US" b="1" dirty="0"/>
              <a:t>psychological state of disordered gamblers’ AFMs</a:t>
            </a:r>
            <a:r>
              <a:rPr lang="en-US" dirty="0"/>
              <a:t> during the COVID-19 lockdown in Italy. </a:t>
            </a:r>
          </a:p>
          <a:p>
            <a:r>
              <a:rPr lang="en-US" dirty="0"/>
              <a:t>To </a:t>
            </a:r>
            <a:r>
              <a:rPr lang="en-US" b="1" dirty="0"/>
              <a:t>understand</a:t>
            </a:r>
            <a:r>
              <a:rPr lang="en-US" dirty="0"/>
              <a:t> if the </a:t>
            </a:r>
            <a:r>
              <a:rPr lang="en-US" b="1" dirty="0"/>
              <a:t>unavailability</a:t>
            </a:r>
            <a:r>
              <a:rPr lang="en-US" dirty="0"/>
              <a:t> of most </a:t>
            </a:r>
            <a:r>
              <a:rPr lang="en-US" b="1" dirty="0"/>
              <a:t>land-based gambling </a:t>
            </a:r>
            <a:r>
              <a:rPr lang="en-US" dirty="0"/>
              <a:t>offerings during the lockdown </a:t>
            </a:r>
            <a:r>
              <a:rPr lang="en-US" b="1" dirty="0"/>
              <a:t>created relief for AFMs.</a:t>
            </a:r>
          </a:p>
          <a:p>
            <a:r>
              <a:rPr lang="en-US" dirty="0"/>
              <a:t>To </a:t>
            </a:r>
            <a:r>
              <a:rPr lang="en-US" b="1" dirty="0"/>
              <a:t>compare</a:t>
            </a:r>
            <a:r>
              <a:rPr lang="en-US" dirty="0"/>
              <a:t> </a:t>
            </a:r>
            <a:r>
              <a:rPr lang="en-US" b="1" dirty="0"/>
              <a:t>AFMs</a:t>
            </a:r>
            <a:r>
              <a:rPr lang="en-US" dirty="0"/>
              <a:t> to their </a:t>
            </a:r>
            <a:r>
              <a:rPr lang="en-US" b="1" dirty="0"/>
              <a:t>relative with GD</a:t>
            </a:r>
            <a:r>
              <a:rPr lang="en-US" dirty="0"/>
              <a:t>, in relation to the </a:t>
            </a:r>
            <a:r>
              <a:rPr lang="en-US" b="1" dirty="0"/>
              <a:t>quality of family relationships and emotional state during the lockdown</a:t>
            </a:r>
            <a:r>
              <a:rPr lang="en-US" dirty="0"/>
              <a:t>. </a:t>
            </a:r>
            <a:endParaRPr lang="it-IT" dirty="0"/>
          </a:p>
        </p:txBody>
      </p:sp>
      <p:pic>
        <p:nvPicPr>
          <p:cNvPr id="4" name="Immagine 3">
            <a:extLst>
              <a:ext uri="{FF2B5EF4-FFF2-40B4-BE49-F238E27FC236}">
                <a16:creationId xmlns:a16="http://schemas.microsoft.com/office/drawing/2014/main" id="{91219E70-B4AE-CF43-F7FD-18766F13151D}"/>
              </a:ext>
            </a:extLst>
          </p:cNvPr>
          <p:cNvPicPr>
            <a:picLocks noChangeAspect="1"/>
          </p:cNvPicPr>
          <p:nvPr/>
        </p:nvPicPr>
        <p:blipFill rotWithShape="1">
          <a:blip r:embed="rId2"/>
          <a:srcRect t="27186" b="32837"/>
          <a:stretch/>
        </p:blipFill>
        <p:spPr>
          <a:xfrm>
            <a:off x="3667760" y="5344261"/>
            <a:ext cx="5153171" cy="1158774"/>
          </a:xfrm>
          <a:prstGeom prst="rect">
            <a:avLst/>
          </a:prstGeom>
        </p:spPr>
      </p:pic>
    </p:spTree>
    <p:extLst>
      <p:ext uri="{BB962C8B-B14F-4D97-AF65-F5344CB8AC3E}">
        <p14:creationId xmlns:p14="http://schemas.microsoft.com/office/powerpoint/2010/main" val="72774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4828F-EB06-C16A-1F2B-8826C5189A02}"/>
              </a:ext>
            </a:extLst>
          </p:cNvPr>
          <p:cNvSpPr>
            <a:spLocks noGrp="1"/>
          </p:cNvSpPr>
          <p:nvPr>
            <p:ph type="ctrTitle"/>
          </p:nvPr>
        </p:nvSpPr>
        <p:spPr/>
        <p:txBody>
          <a:bodyPr/>
          <a:lstStyle/>
          <a:p>
            <a:r>
              <a:rPr lang="it-IT" dirty="0"/>
              <a:t>METHODS &amp; RESULTS</a:t>
            </a:r>
          </a:p>
        </p:txBody>
      </p:sp>
      <p:sp>
        <p:nvSpPr>
          <p:cNvPr id="3" name="Sottotitolo 2">
            <a:extLst>
              <a:ext uri="{FF2B5EF4-FFF2-40B4-BE49-F238E27FC236}">
                <a16:creationId xmlns:a16="http://schemas.microsoft.com/office/drawing/2014/main" id="{EB3744A9-4646-A239-79CD-89C471FC3580}"/>
              </a:ext>
            </a:extLst>
          </p:cNvPr>
          <p:cNvSpPr>
            <a:spLocks noGrp="1"/>
          </p:cNvSpPr>
          <p:nvPr>
            <p:ph type="subTitle" idx="1"/>
          </p:nvPr>
        </p:nvSpPr>
        <p:spPr/>
        <p:txBody>
          <a:bodyPr/>
          <a:lstStyle/>
          <a:p>
            <a:r>
              <a:rPr lang="it-IT" dirty="0"/>
              <a:t>Maria Anna Donati</a:t>
            </a:r>
          </a:p>
        </p:txBody>
      </p:sp>
      <p:pic>
        <p:nvPicPr>
          <p:cNvPr id="4" name="Immagine 3">
            <a:extLst>
              <a:ext uri="{FF2B5EF4-FFF2-40B4-BE49-F238E27FC236}">
                <a16:creationId xmlns:a16="http://schemas.microsoft.com/office/drawing/2014/main" id="{F7A34A20-0CC7-636F-38A9-1114B7E5B055}"/>
              </a:ext>
            </a:extLst>
          </p:cNvPr>
          <p:cNvPicPr>
            <a:picLocks noChangeAspect="1"/>
          </p:cNvPicPr>
          <p:nvPr/>
        </p:nvPicPr>
        <p:blipFill rotWithShape="1">
          <a:blip r:embed="rId3"/>
          <a:srcRect t="27186" b="32837"/>
          <a:stretch/>
        </p:blipFill>
        <p:spPr>
          <a:xfrm>
            <a:off x="3661654" y="5156250"/>
            <a:ext cx="5153171" cy="1158774"/>
          </a:xfrm>
          <a:prstGeom prst="rect">
            <a:avLst/>
          </a:prstGeom>
        </p:spPr>
      </p:pic>
    </p:spTree>
    <p:extLst>
      <p:ext uri="{BB962C8B-B14F-4D97-AF65-F5344CB8AC3E}">
        <p14:creationId xmlns:p14="http://schemas.microsoft.com/office/powerpoint/2010/main" val="249881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3B09E5-EDF4-F2A3-3646-0FC9E6AC7542}"/>
              </a:ext>
            </a:extLst>
          </p:cNvPr>
          <p:cNvSpPr>
            <a:spLocks noGrp="1"/>
          </p:cNvSpPr>
          <p:nvPr>
            <p:ph type="ctrTitle"/>
          </p:nvPr>
        </p:nvSpPr>
        <p:spPr/>
        <p:txBody>
          <a:bodyPr/>
          <a:lstStyle/>
          <a:p>
            <a:r>
              <a:rPr lang="it-IT" dirty="0"/>
              <a:t>INTRODUCTION</a:t>
            </a:r>
          </a:p>
        </p:txBody>
      </p:sp>
      <p:sp>
        <p:nvSpPr>
          <p:cNvPr id="3" name="Sottotitolo 2">
            <a:extLst>
              <a:ext uri="{FF2B5EF4-FFF2-40B4-BE49-F238E27FC236}">
                <a16:creationId xmlns:a16="http://schemas.microsoft.com/office/drawing/2014/main" id="{FB8E5523-2F86-C09E-2829-2217BA061DE3}"/>
              </a:ext>
            </a:extLst>
          </p:cNvPr>
          <p:cNvSpPr>
            <a:spLocks noGrp="1"/>
          </p:cNvSpPr>
          <p:nvPr>
            <p:ph type="subTitle" idx="1"/>
          </p:nvPr>
        </p:nvSpPr>
        <p:spPr/>
        <p:txBody>
          <a:bodyPr/>
          <a:lstStyle/>
          <a:p>
            <a:r>
              <a:rPr lang="it-IT" dirty="0"/>
              <a:t>Daniela Capitanucci</a:t>
            </a:r>
          </a:p>
        </p:txBody>
      </p:sp>
      <p:pic>
        <p:nvPicPr>
          <p:cNvPr id="4" name="Immagine 3">
            <a:extLst>
              <a:ext uri="{FF2B5EF4-FFF2-40B4-BE49-F238E27FC236}">
                <a16:creationId xmlns:a16="http://schemas.microsoft.com/office/drawing/2014/main" id="{73F3980B-BA88-A6AC-42CC-4A541238BE2C}"/>
              </a:ext>
            </a:extLst>
          </p:cNvPr>
          <p:cNvPicPr>
            <a:picLocks noChangeAspect="1"/>
          </p:cNvPicPr>
          <p:nvPr/>
        </p:nvPicPr>
        <p:blipFill rotWithShape="1">
          <a:blip r:embed="rId2"/>
          <a:srcRect t="27186" b="32837"/>
          <a:stretch/>
        </p:blipFill>
        <p:spPr>
          <a:xfrm>
            <a:off x="3289788" y="4922660"/>
            <a:ext cx="6140743" cy="1380845"/>
          </a:xfrm>
          <a:prstGeom prst="rect">
            <a:avLst/>
          </a:prstGeom>
        </p:spPr>
      </p:pic>
    </p:spTree>
    <p:extLst>
      <p:ext uri="{BB962C8B-B14F-4D97-AF65-F5344CB8AC3E}">
        <p14:creationId xmlns:p14="http://schemas.microsoft.com/office/powerpoint/2010/main" val="736339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55688C8B-20B5-944F-B9EB-AAB0D3AE430D}"/>
              </a:ext>
            </a:extLst>
          </p:cNvPr>
          <p:cNvSpPr>
            <a:spLocks noGrp="1"/>
          </p:cNvSpPr>
          <p:nvPr>
            <p:ph type="title"/>
          </p:nvPr>
        </p:nvSpPr>
        <p:spPr>
          <a:xfrm>
            <a:off x="2240788" y="2330164"/>
            <a:ext cx="7886700" cy="795080"/>
          </a:xfrm>
        </p:spPr>
        <p:txBody>
          <a:bodyPr>
            <a:normAutofit/>
          </a:bodyPr>
          <a:lstStyle/>
          <a:p>
            <a:pPr algn="ctr"/>
            <a:r>
              <a:rPr lang="it-IT" dirty="0"/>
              <a:t>Method</a:t>
            </a:r>
            <a:endParaRPr lang="it-IT" b="1" dirty="0"/>
          </a:p>
        </p:txBody>
      </p:sp>
    </p:spTree>
    <p:extLst>
      <p:ext uri="{BB962C8B-B14F-4D97-AF65-F5344CB8AC3E}">
        <p14:creationId xmlns:p14="http://schemas.microsoft.com/office/powerpoint/2010/main" val="2234195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Participants</a:t>
            </a:r>
            <a:endParaRPr lang="it-IT" dirty="0"/>
          </a:p>
        </p:txBody>
      </p:sp>
      <p:sp>
        <p:nvSpPr>
          <p:cNvPr id="7" name="Segnaposto testo 2">
            <a:extLst>
              <a:ext uri="{FF2B5EF4-FFF2-40B4-BE49-F238E27FC236}">
                <a16:creationId xmlns:a16="http://schemas.microsoft.com/office/drawing/2014/main" id="{9BDD4492-39CC-4849-B705-53CF271D1DC6}"/>
              </a:ext>
            </a:extLst>
          </p:cNvPr>
          <p:cNvSpPr>
            <a:spLocks noGrp="1"/>
          </p:cNvSpPr>
          <p:nvPr>
            <p:ph type="body" sz="quarter" idx="13"/>
          </p:nvPr>
        </p:nvSpPr>
        <p:spPr>
          <a:xfrm>
            <a:off x="2238375" y="1532547"/>
            <a:ext cx="8729877" cy="4512666"/>
          </a:xfrm>
        </p:spPr>
        <p:txBody>
          <a:bodyPr/>
          <a:lstStyle/>
          <a:p>
            <a:pPr marL="132954" indent="-280988">
              <a:buSzPct val="106000"/>
              <a:buFont typeface="Arial" pitchFamily="34" charset="0"/>
              <a:buChar char="•"/>
            </a:pPr>
            <a:r>
              <a:rPr lang="it-IT" altLang="it-IT" i="1" dirty="0"/>
              <a:t>n</a:t>
            </a:r>
            <a:r>
              <a:rPr lang="it-IT" altLang="it-IT" dirty="0"/>
              <a:t> = 53 </a:t>
            </a:r>
            <a:r>
              <a:rPr lang="it-IT" altLang="it-IT" b="1" dirty="0" err="1"/>
              <a:t>affected</a:t>
            </a:r>
            <a:r>
              <a:rPr lang="it-IT" altLang="it-IT" b="1" dirty="0"/>
              <a:t> family </a:t>
            </a:r>
            <a:r>
              <a:rPr lang="it-IT" altLang="it-IT" b="1" dirty="0" err="1"/>
              <a:t>members</a:t>
            </a:r>
            <a:r>
              <a:rPr lang="it-IT" altLang="it-IT" b="1" dirty="0"/>
              <a:t> (</a:t>
            </a:r>
            <a:r>
              <a:rPr lang="it-IT" altLang="it-IT" b="1" dirty="0" err="1"/>
              <a:t>AFMs</a:t>
            </a:r>
            <a:r>
              <a:rPr lang="it-IT" altLang="it-IT" b="1" dirty="0"/>
              <a:t>) </a:t>
            </a:r>
            <a:r>
              <a:rPr lang="it-IT" altLang="it-IT" dirty="0"/>
              <a:t>of </a:t>
            </a:r>
            <a:r>
              <a:rPr lang="it-IT" altLang="it-IT" dirty="0" err="1"/>
              <a:t>disordered</a:t>
            </a:r>
            <a:r>
              <a:rPr lang="it-IT" altLang="it-IT" dirty="0"/>
              <a:t> </a:t>
            </a:r>
            <a:r>
              <a:rPr lang="it-IT" altLang="it-IT" dirty="0" err="1"/>
              <a:t>gamblers</a:t>
            </a:r>
            <a:endParaRPr lang="it-IT" altLang="it-IT" dirty="0"/>
          </a:p>
          <a:p>
            <a:pPr marL="355600" lvl="1" indent="-177800">
              <a:buSzPct val="106000"/>
              <a:buFont typeface="Arial" pitchFamily="34" charset="0"/>
              <a:buChar char="•"/>
            </a:pPr>
            <a:r>
              <a:rPr lang="it-IT" altLang="it-IT" dirty="0"/>
              <a:t>77% </a:t>
            </a:r>
            <a:r>
              <a:rPr lang="it-IT" altLang="it-IT" dirty="0" err="1"/>
              <a:t>females</a:t>
            </a:r>
            <a:endParaRPr lang="it-IT" altLang="it-IT" dirty="0"/>
          </a:p>
          <a:p>
            <a:pPr marL="355600" lvl="1" indent="-177800">
              <a:buSzPct val="106000"/>
              <a:buFont typeface="Arial" pitchFamily="34" charset="0"/>
              <a:buChar char="•"/>
            </a:pPr>
            <a:r>
              <a:rPr lang="it-IT" altLang="it-IT" dirty="0" err="1"/>
              <a:t>Mean</a:t>
            </a:r>
            <a:r>
              <a:rPr lang="it-IT" altLang="it-IT" dirty="0"/>
              <a:t> </a:t>
            </a:r>
            <a:r>
              <a:rPr lang="it-IT" altLang="it-IT" dirty="0" err="1"/>
              <a:t>age</a:t>
            </a:r>
            <a:r>
              <a:rPr lang="it-IT" altLang="it-IT" dirty="0"/>
              <a:t>: 50.28, </a:t>
            </a:r>
            <a:r>
              <a:rPr lang="it-IT" altLang="it-IT" i="1" dirty="0"/>
              <a:t>SD</a:t>
            </a:r>
            <a:r>
              <a:rPr lang="it-IT" altLang="it-IT" dirty="0"/>
              <a:t> = 13.34, range: 27 – 77 </a:t>
            </a:r>
            <a:r>
              <a:rPr lang="it-IT" altLang="it-IT" dirty="0" err="1"/>
              <a:t>years</a:t>
            </a:r>
            <a:endParaRPr lang="it-IT" altLang="it-IT" dirty="0"/>
          </a:p>
          <a:p>
            <a:pPr marL="355600" lvl="1" indent="-177800">
              <a:buSzPct val="106000"/>
              <a:buFont typeface="Arial" pitchFamily="34" charset="0"/>
              <a:buChar char="•"/>
            </a:pPr>
            <a:endParaRPr lang="it-IT" altLang="it-IT" dirty="0"/>
          </a:p>
          <a:p>
            <a:pPr marL="355600" lvl="1" indent="-177800">
              <a:buSzPct val="106000"/>
              <a:buFont typeface="Arial" pitchFamily="34" charset="0"/>
              <a:buChar char="•"/>
            </a:pPr>
            <a:r>
              <a:rPr lang="it-IT" altLang="it-IT" dirty="0"/>
              <a:t>National </a:t>
            </a:r>
            <a:r>
              <a:rPr lang="it-IT" altLang="it-IT" dirty="0" err="1"/>
              <a:t>Health</a:t>
            </a:r>
            <a:r>
              <a:rPr lang="it-IT" altLang="it-IT" dirty="0"/>
              <a:t> </a:t>
            </a:r>
            <a:r>
              <a:rPr lang="it-IT" altLang="it-IT" dirty="0" err="1"/>
              <a:t>Drugs</a:t>
            </a:r>
            <a:r>
              <a:rPr lang="it-IT" altLang="it-IT" dirty="0"/>
              <a:t> Service (</a:t>
            </a:r>
            <a:r>
              <a:rPr lang="it-IT" altLang="it-IT" dirty="0" err="1"/>
              <a:t>Ser.D</a:t>
            </a:r>
            <a:r>
              <a:rPr lang="it-IT" altLang="it-IT" dirty="0"/>
              <a:t>.) in La Spezia (Liguria): 74%</a:t>
            </a:r>
          </a:p>
          <a:p>
            <a:pPr marL="355600" lvl="1" indent="-177800">
              <a:buSzPct val="106000"/>
              <a:buFont typeface="Arial" pitchFamily="34" charset="0"/>
              <a:buChar char="•"/>
            </a:pPr>
            <a:r>
              <a:rPr lang="it-IT" altLang="it-IT" dirty="0"/>
              <a:t>National </a:t>
            </a:r>
            <a:r>
              <a:rPr lang="it-IT" altLang="it-IT" dirty="0" err="1"/>
              <a:t>Health</a:t>
            </a:r>
            <a:r>
              <a:rPr lang="it-IT" altLang="it-IT" dirty="0"/>
              <a:t> </a:t>
            </a:r>
            <a:r>
              <a:rPr lang="it-IT" altLang="it-IT" dirty="0" err="1"/>
              <a:t>Drugs</a:t>
            </a:r>
            <a:r>
              <a:rPr lang="it-IT" altLang="it-IT" dirty="0"/>
              <a:t> Service (</a:t>
            </a:r>
            <a:r>
              <a:rPr lang="it-IT" altLang="it-IT" dirty="0" err="1"/>
              <a:t>Ser.D</a:t>
            </a:r>
            <a:r>
              <a:rPr lang="it-IT" altLang="it-IT" dirty="0"/>
              <a:t>.) in Rovigo (Veneto): 11%</a:t>
            </a:r>
          </a:p>
          <a:p>
            <a:pPr marL="355600" lvl="1" indent="-177800">
              <a:buSzPct val="106000"/>
              <a:buFont typeface="Arial" pitchFamily="34" charset="0"/>
              <a:buChar char="•"/>
            </a:pPr>
            <a:r>
              <a:rPr lang="it-IT" altLang="it-IT" dirty="0"/>
              <a:t>Private non-profit </a:t>
            </a:r>
            <a:r>
              <a:rPr lang="it-IT" altLang="it-IT" dirty="0" err="1"/>
              <a:t>Association</a:t>
            </a:r>
            <a:r>
              <a:rPr lang="it-IT" altLang="it-IT" dirty="0"/>
              <a:t> AND (</a:t>
            </a:r>
            <a:r>
              <a:rPr lang="it-IT" altLang="it-IT" dirty="0" err="1"/>
              <a:t>Gambling</a:t>
            </a:r>
            <a:r>
              <a:rPr lang="it-IT" altLang="it-IT" dirty="0"/>
              <a:t> and New </a:t>
            </a:r>
            <a:r>
              <a:rPr lang="it-IT" altLang="it-IT" dirty="0" err="1"/>
              <a:t>Addictions</a:t>
            </a:r>
            <a:r>
              <a:rPr lang="it-IT" altLang="it-IT" dirty="0"/>
              <a:t>) </a:t>
            </a:r>
          </a:p>
          <a:p>
            <a:pPr marL="177800" lvl="1" indent="0">
              <a:buSzPct val="106000"/>
              <a:buNone/>
            </a:pPr>
            <a:r>
              <a:rPr lang="it-IT" altLang="it-IT" dirty="0"/>
              <a:t>   in Gallarate, Varese (</a:t>
            </a:r>
            <a:r>
              <a:rPr lang="it-IT" altLang="it-IT" dirty="0" err="1"/>
              <a:t>Lombardy</a:t>
            </a:r>
            <a:r>
              <a:rPr lang="it-IT" altLang="it-IT" dirty="0"/>
              <a:t>): 15%</a:t>
            </a:r>
          </a:p>
        </p:txBody>
      </p:sp>
    </p:spTree>
    <p:extLst>
      <p:ext uri="{BB962C8B-B14F-4D97-AF65-F5344CB8AC3E}">
        <p14:creationId xmlns:p14="http://schemas.microsoft.com/office/powerpoint/2010/main" val="1011140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2238375" y="282450"/>
            <a:ext cx="8103948" cy="854592"/>
          </a:xfrm>
        </p:spPr>
        <p:txBody>
          <a:bodyPr/>
          <a:lstStyle/>
          <a:p>
            <a:pPr algn="ctr"/>
            <a:r>
              <a:rPr lang="it-IT" dirty="0" err="1"/>
              <a:t>Participants</a:t>
            </a:r>
            <a:r>
              <a:rPr lang="it-IT" dirty="0"/>
              <a:t> - </a:t>
            </a:r>
            <a:r>
              <a:rPr lang="it-IT" altLang="it-IT" i="1" dirty="0" err="1"/>
              <a:t>AFMs</a:t>
            </a:r>
            <a:endParaRPr lang="it-IT" i="1" dirty="0"/>
          </a:p>
        </p:txBody>
      </p:sp>
      <p:graphicFrame>
        <p:nvGraphicFramePr>
          <p:cNvPr id="12" name="Grafico 11">
            <a:extLst>
              <a:ext uri="{FF2B5EF4-FFF2-40B4-BE49-F238E27FC236}">
                <a16:creationId xmlns:a16="http://schemas.microsoft.com/office/drawing/2014/main" id="{9C0D9FB2-B42E-FABC-06FD-E1F205A78B46}"/>
              </a:ext>
            </a:extLst>
          </p:cNvPr>
          <p:cNvGraphicFramePr>
            <a:graphicFrameLocks/>
          </p:cNvGraphicFramePr>
          <p:nvPr/>
        </p:nvGraphicFramePr>
        <p:xfrm>
          <a:off x="1733805" y="127600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fico 13">
            <a:extLst>
              <a:ext uri="{FF2B5EF4-FFF2-40B4-BE49-F238E27FC236}">
                <a16:creationId xmlns:a16="http://schemas.microsoft.com/office/drawing/2014/main" id="{4D2C497A-C130-F36E-9DA2-B85762E7CA5A}"/>
              </a:ext>
            </a:extLst>
          </p:cNvPr>
          <p:cNvGraphicFramePr>
            <a:graphicFrameLocks/>
          </p:cNvGraphicFramePr>
          <p:nvPr>
            <p:extLst>
              <p:ext uri="{D42A27DB-BD31-4B8C-83A1-F6EECF244321}">
                <p14:modId xmlns:p14="http://schemas.microsoft.com/office/powerpoint/2010/main" val="4251752174"/>
              </p:ext>
            </p:extLst>
          </p:nvPr>
        </p:nvGraphicFramePr>
        <p:xfrm>
          <a:off x="6305805" y="1313538"/>
          <a:ext cx="4238753"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fico 14">
            <a:extLst>
              <a:ext uri="{FF2B5EF4-FFF2-40B4-BE49-F238E27FC236}">
                <a16:creationId xmlns:a16="http://schemas.microsoft.com/office/drawing/2014/main" id="{74ED095E-0452-8034-982A-BCBAC15A27B0}"/>
              </a:ext>
            </a:extLst>
          </p:cNvPr>
          <p:cNvGraphicFramePr>
            <a:graphicFrameLocks/>
          </p:cNvGraphicFramePr>
          <p:nvPr/>
        </p:nvGraphicFramePr>
        <p:xfrm>
          <a:off x="2074903" y="4019207"/>
          <a:ext cx="4342121" cy="24771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afico 15"/>
          <p:cNvGraphicFramePr>
            <a:graphicFrameLocks/>
          </p:cNvGraphicFramePr>
          <p:nvPr/>
        </p:nvGraphicFramePr>
        <p:xfrm>
          <a:off x="6662082" y="4090798"/>
          <a:ext cx="4005919" cy="2054048"/>
        </p:xfrm>
        <a:graphic>
          <a:graphicData uri="http://schemas.openxmlformats.org/drawingml/2006/chart">
            <c:chart xmlns:c="http://schemas.openxmlformats.org/drawingml/2006/chart" xmlns:r="http://schemas.openxmlformats.org/officeDocument/2006/relationships" r:id="rId6"/>
          </a:graphicData>
        </a:graphic>
      </p:graphicFrame>
      <p:sp>
        <p:nvSpPr>
          <p:cNvPr id="6" name="CasellaDiTesto 5"/>
          <p:cNvSpPr txBox="1"/>
          <p:nvPr/>
        </p:nvSpPr>
        <p:spPr>
          <a:xfrm>
            <a:off x="6901219" y="4008432"/>
            <a:ext cx="2893741" cy="307777"/>
          </a:xfrm>
          <a:prstGeom prst="rect">
            <a:avLst/>
          </a:prstGeom>
          <a:noFill/>
        </p:spPr>
        <p:txBody>
          <a:bodyPr wrap="none" rtlCol="0">
            <a:spAutoFit/>
          </a:bodyPr>
          <a:lstStyle/>
          <a:p>
            <a:pPr defTabSz="457200"/>
            <a:r>
              <a:rPr lang="it-IT" sz="1400" b="1" dirty="0">
                <a:solidFill>
                  <a:prstClr val="black"/>
                </a:solidFill>
                <a:latin typeface="Verdana" pitchFamily="34" charset="0"/>
                <a:ea typeface="Verdana" pitchFamily="34" charset="0"/>
              </a:rPr>
              <a:t>KINDSHIP WITH GAMBLER</a:t>
            </a:r>
          </a:p>
        </p:txBody>
      </p:sp>
    </p:spTree>
    <p:extLst>
      <p:ext uri="{BB962C8B-B14F-4D97-AF65-F5344CB8AC3E}">
        <p14:creationId xmlns:p14="http://schemas.microsoft.com/office/powerpoint/2010/main" val="1052149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725269" y="113778"/>
            <a:ext cx="8103948" cy="854592"/>
          </a:xfrm>
        </p:spPr>
        <p:txBody>
          <a:bodyPr/>
          <a:lstStyle/>
          <a:p>
            <a:r>
              <a:rPr lang="it-IT" dirty="0" err="1"/>
              <a:t>Participants</a:t>
            </a:r>
            <a:endParaRPr lang="it-IT" dirty="0"/>
          </a:p>
        </p:txBody>
      </p:sp>
      <p:sp>
        <p:nvSpPr>
          <p:cNvPr id="6" name="CasellaDiTesto 5">
            <a:extLst>
              <a:ext uri="{FF2B5EF4-FFF2-40B4-BE49-F238E27FC236}">
                <a16:creationId xmlns:a16="http://schemas.microsoft.com/office/drawing/2014/main" id="{19EDCB44-7AC0-6013-6562-020AE47BD6CB}"/>
              </a:ext>
            </a:extLst>
          </p:cNvPr>
          <p:cNvSpPr txBox="1"/>
          <p:nvPr/>
        </p:nvSpPr>
        <p:spPr>
          <a:xfrm>
            <a:off x="3491297" y="1558748"/>
            <a:ext cx="978152" cy="646331"/>
          </a:xfrm>
          <a:prstGeom prst="rect">
            <a:avLst/>
          </a:prstGeom>
          <a:noFill/>
        </p:spPr>
        <p:txBody>
          <a:bodyPr wrap="none" rtlCol="0">
            <a:spAutoFit/>
          </a:bodyPr>
          <a:lstStyle/>
          <a:p>
            <a:pPr algn="ctr" defTabSz="457200"/>
            <a:r>
              <a:rPr lang="it-IT" b="1" dirty="0" err="1">
                <a:solidFill>
                  <a:prstClr val="black"/>
                </a:solidFill>
                <a:latin typeface="Verdana" panose="020B0604030504040204" pitchFamily="34" charset="0"/>
                <a:ea typeface="Verdana" panose="020B0604030504040204" pitchFamily="34" charset="0"/>
              </a:rPr>
              <a:t>AFMs</a:t>
            </a:r>
            <a:endParaRPr lang="it-IT" b="1" dirty="0">
              <a:solidFill>
                <a:prstClr val="black"/>
              </a:solidFill>
              <a:latin typeface="Verdana" panose="020B0604030504040204" pitchFamily="34" charset="0"/>
              <a:ea typeface="Verdana" panose="020B0604030504040204" pitchFamily="34" charset="0"/>
            </a:endParaRPr>
          </a:p>
          <a:p>
            <a:pPr algn="ctr" defTabSz="457200"/>
            <a:r>
              <a:rPr lang="it-IT" dirty="0">
                <a:solidFill>
                  <a:prstClr val="black"/>
                </a:solidFill>
                <a:latin typeface="Verdana" panose="020B0604030504040204" pitchFamily="34" charset="0"/>
                <a:ea typeface="Verdana" panose="020B0604030504040204" pitchFamily="34" charset="0"/>
              </a:rPr>
              <a:t>n = 53</a:t>
            </a:r>
          </a:p>
        </p:txBody>
      </p:sp>
      <p:pic>
        <p:nvPicPr>
          <p:cNvPr id="7" name="Immagine 6">
            <a:extLst>
              <a:ext uri="{FF2B5EF4-FFF2-40B4-BE49-F238E27FC236}">
                <a16:creationId xmlns:a16="http://schemas.microsoft.com/office/drawing/2014/main" id="{B7E7BDD6-D760-9A1B-CA63-896FFF447A33}"/>
              </a:ext>
            </a:extLst>
          </p:cNvPr>
          <p:cNvPicPr>
            <a:picLocks noChangeAspect="1"/>
          </p:cNvPicPr>
          <p:nvPr/>
        </p:nvPicPr>
        <p:blipFill>
          <a:blip r:embed="rId3"/>
          <a:stretch>
            <a:fillRect/>
          </a:stretch>
        </p:blipFill>
        <p:spPr>
          <a:xfrm>
            <a:off x="1812935" y="2166585"/>
            <a:ext cx="4255943" cy="2553566"/>
          </a:xfrm>
          <a:prstGeom prst="rect">
            <a:avLst/>
          </a:prstGeom>
        </p:spPr>
      </p:pic>
      <p:sp>
        <p:nvSpPr>
          <p:cNvPr id="12" name="Ovale 11">
            <a:extLst>
              <a:ext uri="{FF2B5EF4-FFF2-40B4-BE49-F238E27FC236}">
                <a16:creationId xmlns:a16="http://schemas.microsoft.com/office/drawing/2014/main" id="{65F0106C-E80D-068E-0956-4D8CC7EB128B}"/>
              </a:ext>
            </a:extLst>
          </p:cNvPr>
          <p:cNvSpPr/>
          <p:nvPr/>
        </p:nvSpPr>
        <p:spPr>
          <a:xfrm>
            <a:off x="3048000" y="2812987"/>
            <a:ext cx="3181134" cy="126076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t-IT">
              <a:solidFill>
                <a:prstClr val="white"/>
              </a:solidFill>
              <a:latin typeface="Calibri"/>
            </a:endParaRPr>
          </a:p>
        </p:txBody>
      </p:sp>
      <p:sp>
        <p:nvSpPr>
          <p:cNvPr id="14" name="CasellaDiTesto 13">
            <a:extLst>
              <a:ext uri="{FF2B5EF4-FFF2-40B4-BE49-F238E27FC236}">
                <a16:creationId xmlns:a16="http://schemas.microsoft.com/office/drawing/2014/main" id="{024E2C25-13D4-D8B0-F5CE-BA0D07E0C773}"/>
              </a:ext>
            </a:extLst>
          </p:cNvPr>
          <p:cNvSpPr txBox="1"/>
          <p:nvPr/>
        </p:nvSpPr>
        <p:spPr>
          <a:xfrm>
            <a:off x="4692523" y="4688182"/>
            <a:ext cx="978152" cy="646331"/>
          </a:xfrm>
          <a:prstGeom prst="rect">
            <a:avLst/>
          </a:prstGeom>
          <a:noFill/>
        </p:spPr>
        <p:txBody>
          <a:bodyPr wrap="none" rtlCol="0">
            <a:spAutoFit/>
          </a:bodyPr>
          <a:lstStyle/>
          <a:p>
            <a:pPr algn="ctr" defTabSz="457200"/>
            <a:r>
              <a:rPr lang="it-IT" b="1" dirty="0" err="1">
                <a:solidFill>
                  <a:srgbClr val="00B050"/>
                </a:solidFill>
                <a:latin typeface="Verdana" panose="020B0604030504040204" pitchFamily="34" charset="0"/>
                <a:ea typeface="Verdana" panose="020B0604030504040204" pitchFamily="34" charset="0"/>
              </a:rPr>
              <a:t>AFMs</a:t>
            </a:r>
            <a:endParaRPr lang="it-IT" b="1" dirty="0">
              <a:solidFill>
                <a:srgbClr val="00B050"/>
              </a:solidFill>
              <a:latin typeface="Verdana" panose="020B0604030504040204" pitchFamily="34" charset="0"/>
              <a:ea typeface="Verdana" panose="020B0604030504040204" pitchFamily="34" charset="0"/>
            </a:endParaRPr>
          </a:p>
          <a:p>
            <a:pPr algn="ctr" defTabSz="457200"/>
            <a:r>
              <a:rPr lang="it-IT" dirty="0">
                <a:solidFill>
                  <a:srgbClr val="00B050"/>
                </a:solidFill>
                <a:latin typeface="Verdana" panose="020B0604030504040204" pitchFamily="34" charset="0"/>
                <a:ea typeface="Verdana" panose="020B0604030504040204" pitchFamily="34" charset="0"/>
              </a:rPr>
              <a:t>n = 42</a:t>
            </a:r>
          </a:p>
        </p:txBody>
      </p:sp>
      <p:pic>
        <p:nvPicPr>
          <p:cNvPr id="1028" name="Picture 4" descr="gruppo-persone-stilizzato - Merlin Wizard Internet Media">
            <a:extLst>
              <a:ext uri="{FF2B5EF4-FFF2-40B4-BE49-F238E27FC236}">
                <a16:creationId xmlns:a16="http://schemas.microsoft.com/office/drawing/2014/main" id="{80527A95-3E2E-12F6-7024-ABE7F3D04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2682" y="2205079"/>
            <a:ext cx="3181134" cy="2515073"/>
          </a:xfrm>
          <a:prstGeom prst="rect">
            <a:avLst/>
          </a:prstGeom>
          <a:noFill/>
          <a:extLst>
            <a:ext uri="{909E8E84-426E-40DD-AFC4-6F175D3DCCD1}">
              <a14:hiddenFill xmlns:a14="http://schemas.microsoft.com/office/drawing/2010/main">
                <a:solidFill>
                  <a:srgbClr val="FFFFFF"/>
                </a:solidFill>
              </a14:hiddenFill>
            </a:ext>
          </a:extLst>
        </p:spPr>
      </p:pic>
      <p:sp>
        <p:nvSpPr>
          <p:cNvPr id="17" name="CasellaDiTesto 16">
            <a:extLst>
              <a:ext uri="{FF2B5EF4-FFF2-40B4-BE49-F238E27FC236}">
                <a16:creationId xmlns:a16="http://schemas.microsoft.com/office/drawing/2014/main" id="{78DD46C9-D0A5-92B0-96E2-35F369D0D76F}"/>
              </a:ext>
            </a:extLst>
          </p:cNvPr>
          <p:cNvSpPr txBox="1"/>
          <p:nvPr/>
        </p:nvSpPr>
        <p:spPr>
          <a:xfrm>
            <a:off x="7294780" y="4720152"/>
            <a:ext cx="2896947" cy="646331"/>
          </a:xfrm>
          <a:prstGeom prst="rect">
            <a:avLst/>
          </a:prstGeom>
          <a:noFill/>
        </p:spPr>
        <p:txBody>
          <a:bodyPr wrap="none" rtlCol="0">
            <a:spAutoFit/>
          </a:bodyPr>
          <a:lstStyle/>
          <a:p>
            <a:pPr algn="ctr" defTabSz="457200"/>
            <a:r>
              <a:rPr lang="it-IT" b="1" dirty="0" err="1">
                <a:solidFill>
                  <a:srgbClr val="00B050"/>
                </a:solidFill>
                <a:latin typeface="Verdana" panose="020B0604030504040204" pitchFamily="34" charset="0"/>
                <a:ea typeface="Verdana" panose="020B0604030504040204" pitchFamily="34" charset="0"/>
              </a:rPr>
              <a:t>Disordered</a:t>
            </a:r>
            <a:r>
              <a:rPr lang="it-IT" b="1" dirty="0">
                <a:solidFill>
                  <a:srgbClr val="00B050"/>
                </a:solidFill>
                <a:latin typeface="Verdana" panose="020B0604030504040204" pitchFamily="34" charset="0"/>
                <a:ea typeface="Verdana" panose="020B0604030504040204" pitchFamily="34" charset="0"/>
              </a:rPr>
              <a:t> </a:t>
            </a:r>
            <a:r>
              <a:rPr lang="it-IT" b="1" dirty="0" err="1">
                <a:solidFill>
                  <a:srgbClr val="00B050"/>
                </a:solidFill>
                <a:latin typeface="Verdana" panose="020B0604030504040204" pitchFamily="34" charset="0"/>
                <a:ea typeface="Verdana" panose="020B0604030504040204" pitchFamily="34" charset="0"/>
              </a:rPr>
              <a:t>gamblers</a:t>
            </a:r>
            <a:endParaRPr lang="it-IT" b="1" dirty="0">
              <a:solidFill>
                <a:srgbClr val="00B050"/>
              </a:solidFill>
              <a:latin typeface="Verdana" panose="020B0604030504040204" pitchFamily="34" charset="0"/>
              <a:ea typeface="Verdana" panose="020B0604030504040204" pitchFamily="34" charset="0"/>
            </a:endParaRPr>
          </a:p>
          <a:p>
            <a:pPr algn="ctr" defTabSz="457200"/>
            <a:r>
              <a:rPr lang="it-IT" dirty="0">
                <a:solidFill>
                  <a:srgbClr val="00B050"/>
                </a:solidFill>
                <a:latin typeface="Verdana" panose="020B0604030504040204" pitchFamily="34" charset="0"/>
                <a:ea typeface="Verdana" panose="020B0604030504040204" pitchFamily="34" charset="0"/>
              </a:rPr>
              <a:t>n = 42</a:t>
            </a:r>
          </a:p>
        </p:txBody>
      </p:sp>
      <p:sp>
        <p:nvSpPr>
          <p:cNvPr id="18" name="Freccia bidirezionale verticale 17">
            <a:extLst>
              <a:ext uri="{FF2B5EF4-FFF2-40B4-BE49-F238E27FC236}">
                <a16:creationId xmlns:a16="http://schemas.microsoft.com/office/drawing/2014/main" id="{8468A630-CD2E-B94C-E1CA-CE89728D7AD5}"/>
              </a:ext>
            </a:extLst>
          </p:cNvPr>
          <p:cNvSpPr/>
          <p:nvPr/>
        </p:nvSpPr>
        <p:spPr>
          <a:xfrm rot="5400000">
            <a:off x="6619560" y="4578836"/>
            <a:ext cx="484632" cy="753411"/>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t-IT">
              <a:solidFill>
                <a:prstClr val="white"/>
              </a:solidFill>
              <a:latin typeface="Calibri"/>
            </a:endParaRPr>
          </a:p>
        </p:txBody>
      </p:sp>
    </p:spTree>
    <p:extLst>
      <p:ext uri="{BB962C8B-B14F-4D97-AF65-F5344CB8AC3E}">
        <p14:creationId xmlns:p14="http://schemas.microsoft.com/office/powerpoint/2010/main" val="171929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2238375" y="429132"/>
            <a:ext cx="8103948" cy="854592"/>
          </a:xfrm>
        </p:spPr>
        <p:txBody>
          <a:bodyPr/>
          <a:lstStyle/>
          <a:p>
            <a:pPr algn="ctr"/>
            <a:r>
              <a:rPr lang="it-IT" dirty="0" err="1"/>
              <a:t>Participants</a:t>
            </a:r>
            <a:r>
              <a:rPr lang="it-IT" dirty="0"/>
              <a:t> – </a:t>
            </a:r>
            <a:r>
              <a:rPr lang="it-IT" i="1" dirty="0" err="1"/>
              <a:t>Disordered</a:t>
            </a:r>
            <a:r>
              <a:rPr lang="it-IT" i="1" dirty="0"/>
              <a:t> </a:t>
            </a:r>
            <a:r>
              <a:rPr lang="it-IT" i="1" dirty="0" err="1"/>
              <a:t>Gamblers</a:t>
            </a:r>
            <a:endParaRPr lang="it-IT" i="1" dirty="0"/>
          </a:p>
        </p:txBody>
      </p:sp>
      <p:sp>
        <p:nvSpPr>
          <p:cNvPr id="7" name="Segnaposto testo 2">
            <a:extLst>
              <a:ext uri="{FF2B5EF4-FFF2-40B4-BE49-F238E27FC236}">
                <a16:creationId xmlns:a16="http://schemas.microsoft.com/office/drawing/2014/main" id="{9BDD4492-39CC-4849-B705-53CF271D1DC6}"/>
              </a:ext>
            </a:extLst>
          </p:cNvPr>
          <p:cNvSpPr>
            <a:spLocks noGrp="1"/>
          </p:cNvSpPr>
          <p:nvPr>
            <p:ph type="body" sz="quarter" idx="13"/>
          </p:nvPr>
        </p:nvSpPr>
        <p:spPr>
          <a:xfrm>
            <a:off x="1674126" y="1193181"/>
            <a:ext cx="5117911" cy="4852033"/>
          </a:xfrm>
        </p:spPr>
        <p:txBody>
          <a:bodyPr/>
          <a:lstStyle/>
          <a:p>
            <a:pPr marL="132954" indent="-280988">
              <a:buSzPct val="106000"/>
              <a:buFont typeface="Arial" pitchFamily="34" charset="0"/>
              <a:buChar char="•"/>
            </a:pPr>
            <a:endParaRPr lang="it-IT" altLang="it-IT" i="1" dirty="0"/>
          </a:p>
          <a:p>
            <a:pPr marL="132954" indent="-280988">
              <a:buSzPct val="106000"/>
              <a:buFont typeface="Arial" pitchFamily="34" charset="0"/>
              <a:buChar char="•"/>
            </a:pPr>
            <a:r>
              <a:rPr lang="it-IT" altLang="it-IT" i="1" dirty="0"/>
              <a:t>n</a:t>
            </a:r>
            <a:r>
              <a:rPr lang="it-IT" altLang="it-IT" dirty="0"/>
              <a:t> = 42 </a:t>
            </a:r>
            <a:r>
              <a:rPr lang="it-IT" altLang="it-IT" b="1" dirty="0" err="1"/>
              <a:t>Disordered</a:t>
            </a:r>
            <a:r>
              <a:rPr lang="it-IT" altLang="it-IT" b="1" dirty="0"/>
              <a:t> </a:t>
            </a:r>
            <a:r>
              <a:rPr lang="it-IT" altLang="it-IT" b="1" dirty="0" err="1"/>
              <a:t>gamblers</a:t>
            </a:r>
            <a:r>
              <a:rPr lang="it-IT" altLang="it-IT" b="1" dirty="0"/>
              <a:t> in  treatment</a:t>
            </a:r>
            <a:endParaRPr lang="it-IT" altLang="it-IT" dirty="0"/>
          </a:p>
          <a:p>
            <a:pPr marL="531813" lvl="1" indent="-176213">
              <a:buSzPct val="106000"/>
              <a:buFont typeface="Arial" pitchFamily="34" charset="0"/>
              <a:buChar char="•"/>
            </a:pPr>
            <a:r>
              <a:rPr lang="it-IT" altLang="it-IT" dirty="0"/>
              <a:t>86% </a:t>
            </a:r>
            <a:r>
              <a:rPr lang="it-IT" altLang="it-IT" dirty="0" err="1"/>
              <a:t>males</a:t>
            </a:r>
            <a:endParaRPr lang="it-IT" altLang="it-IT" dirty="0"/>
          </a:p>
          <a:p>
            <a:pPr marL="531813" lvl="1" indent="-176213">
              <a:buSzPct val="106000"/>
              <a:buFont typeface="Arial" pitchFamily="34" charset="0"/>
              <a:buChar char="•"/>
            </a:pPr>
            <a:r>
              <a:rPr lang="it-IT" altLang="it-IT" dirty="0" err="1"/>
              <a:t>Mean</a:t>
            </a:r>
            <a:r>
              <a:rPr lang="it-IT" altLang="it-IT" dirty="0"/>
              <a:t> </a:t>
            </a:r>
            <a:r>
              <a:rPr lang="it-IT" altLang="it-IT" dirty="0" err="1"/>
              <a:t>age</a:t>
            </a:r>
            <a:r>
              <a:rPr lang="it-IT" altLang="it-IT" dirty="0"/>
              <a:t>: 48.98, </a:t>
            </a:r>
            <a:r>
              <a:rPr lang="it-IT" altLang="it-IT" i="1" dirty="0"/>
              <a:t>SD</a:t>
            </a:r>
            <a:r>
              <a:rPr lang="it-IT" altLang="it-IT" dirty="0"/>
              <a:t> = 13.62, </a:t>
            </a:r>
          </a:p>
          <a:p>
            <a:pPr marL="355600" lvl="1" indent="0">
              <a:buSzPct val="106000"/>
              <a:buNone/>
            </a:pPr>
            <a:r>
              <a:rPr lang="it-IT" altLang="it-IT" dirty="0"/>
              <a:t>   </a:t>
            </a:r>
            <a:r>
              <a:rPr lang="it-IT" altLang="it-IT" dirty="0" err="1"/>
              <a:t>range</a:t>
            </a:r>
            <a:r>
              <a:rPr lang="it-IT" altLang="it-IT" dirty="0"/>
              <a:t>: 28 – 73 </a:t>
            </a:r>
            <a:r>
              <a:rPr lang="it-IT" altLang="it-IT" dirty="0" err="1"/>
              <a:t>years</a:t>
            </a:r>
            <a:endParaRPr lang="it-IT" altLang="it-IT" dirty="0"/>
          </a:p>
          <a:p>
            <a:pPr marL="531813" lvl="1" indent="-176213">
              <a:buSzPct val="106000"/>
              <a:buFont typeface="Arial" pitchFamily="34" charset="0"/>
              <a:buChar char="•"/>
            </a:pPr>
            <a:endParaRPr lang="it-IT" altLang="it-IT" dirty="0"/>
          </a:p>
          <a:p>
            <a:pPr marL="531813" lvl="1" indent="-176213">
              <a:buSzPct val="106000"/>
              <a:buFont typeface="Arial" pitchFamily="34" charset="0"/>
              <a:buChar char="•"/>
            </a:pPr>
            <a:endParaRPr lang="it-IT" altLang="it-IT" dirty="0"/>
          </a:p>
          <a:p>
            <a:pPr marL="531813" lvl="1" indent="-176213">
              <a:buSzPct val="106000"/>
              <a:buFont typeface="Arial" pitchFamily="34" charset="0"/>
              <a:buChar char="•"/>
            </a:pPr>
            <a:r>
              <a:rPr lang="it-IT" altLang="it-IT" dirty="0"/>
              <a:t>National </a:t>
            </a:r>
            <a:r>
              <a:rPr lang="it-IT" altLang="it-IT" dirty="0" err="1"/>
              <a:t>Health</a:t>
            </a:r>
            <a:r>
              <a:rPr lang="it-IT" altLang="it-IT" dirty="0"/>
              <a:t> </a:t>
            </a:r>
            <a:r>
              <a:rPr lang="it-IT" altLang="it-IT" dirty="0" err="1"/>
              <a:t>Drugs</a:t>
            </a:r>
            <a:r>
              <a:rPr lang="it-IT" altLang="it-IT" dirty="0"/>
              <a:t> Service (</a:t>
            </a:r>
            <a:r>
              <a:rPr lang="it-IT" altLang="it-IT" dirty="0" err="1"/>
              <a:t>Ser.D</a:t>
            </a:r>
            <a:r>
              <a:rPr lang="it-IT" altLang="it-IT" dirty="0"/>
              <a:t>.) in La Spezia (Liguria): 81%</a:t>
            </a:r>
          </a:p>
          <a:p>
            <a:pPr marL="531813" lvl="1" indent="-176213">
              <a:buSzPct val="106000"/>
              <a:buFont typeface="Arial" pitchFamily="34" charset="0"/>
              <a:buChar char="•"/>
            </a:pPr>
            <a:r>
              <a:rPr lang="it-IT" altLang="it-IT" dirty="0"/>
              <a:t>Private non-profit </a:t>
            </a:r>
            <a:r>
              <a:rPr lang="it-IT" altLang="it-IT" dirty="0" err="1"/>
              <a:t>Association</a:t>
            </a:r>
            <a:r>
              <a:rPr lang="it-IT" altLang="it-IT" dirty="0"/>
              <a:t> AND </a:t>
            </a:r>
          </a:p>
          <a:p>
            <a:pPr marL="531813" lvl="1" indent="-176213">
              <a:buSzPct val="106000"/>
              <a:buNone/>
            </a:pPr>
            <a:r>
              <a:rPr lang="it-IT" altLang="it-IT" dirty="0"/>
              <a:t>  (</a:t>
            </a:r>
            <a:r>
              <a:rPr lang="it-IT" altLang="it-IT" dirty="0" err="1"/>
              <a:t>Gambling</a:t>
            </a:r>
            <a:r>
              <a:rPr lang="it-IT" altLang="it-IT" dirty="0"/>
              <a:t> and New </a:t>
            </a:r>
            <a:r>
              <a:rPr lang="it-IT" altLang="it-IT" dirty="0" err="1"/>
              <a:t>Addictions</a:t>
            </a:r>
            <a:r>
              <a:rPr lang="it-IT" altLang="it-IT" dirty="0"/>
              <a:t>) in </a:t>
            </a:r>
          </a:p>
          <a:p>
            <a:pPr marL="531813" lvl="1" indent="-176213">
              <a:buSzPct val="106000"/>
              <a:buNone/>
            </a:pPr>
            <a:r>
              <a:rPr lang="it-IT" altLang="it-IT" dirty="0"/>
              <a:t>   Gallarate, Varese (</a:t>
            </a:r>
            <a:r>
              <a:rPr lang="it-IT" altLang="it-IT" dirty="0" err="1"/>
              <a:t>Lombardy</a:t>
            </a:r>
            <a:r>
              <a:rPr lang="it-IT" altLang="it-IT" dirty="0"/>
              <a:t>): 19%</a:t>
            </a:r>
          </a:p>
          <a:p>
            <a:pPr marL="812800" lvl="1" indent="-280988">
              <a:buSzPct val="106000"/>
              <a:buFont typeface="Arial" pitchFamily="34" charset="0"/>
              <a:buChar char="•"/>
            </a:pPr>
            <a:endParaRPr lang="it-IT" altLang="it-IT" dirty="0">
              <a:solidFill>
                <a:srgbClr val="FF0000"/>
              </a:solidFill>
            </a:endParaRPr>
          </a:p>
          <a:p>
            <a:pPr marL="531812" lvl="1" indent="0">
              <a:buSzPct val="106000"/>
              <a:buNone/>
            </a:pPr>
            <a:endParaRPr lang="it-IT" altLang="it-IT" dirty="0">
              <a:solidFill>
                <a:srgbClr val="FF0000"/>
              </a:solidFill>
            </a:endParaRPr>
          </a:p>
        </p:txBody>
      </p:sp>
      <p:graphicFrame>
        <p:nvGraphicFramePr>
          <p:cNvPr id="8" name="Grafico 7"/>
          <p:cNvGraphicFramePr>
            <a:graphicFrameLocks/>
          </p:cNvGraphicFramePr>
          <p:nvPr/>
        </p:nvGraphicFramePr>
        <p:xfrm>
          <a:off x="6553200" y="3932440"/>
          <a:ext cx="3875964" cy="25911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co 8"/>
          <p:cNvGraphicFramePr>
            <a:graphicFrameLocks/>
          </p:cNvGraphicFramePr>
          <p:nvPr>
            <p:extLst>
              <p:ext uri="{D42A27DB-BD31-4B8C-83A1-F6EECF244321}">
                <p14:modId xmlns:p14="http://schemas.microsoft.com/office/powerpoint/2010/main" val="938113380"/>
              </p:ext>
            </p:extLst>
          </p:nvPr>
        </p:nvGraphicFramePr>
        <p:xfrm>
          <a:off x="6553200" y="1671145"/>
          <a:ext cx="3875964" cy="22612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636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2">
            <a:extLst>
              <a:ext uri="{FF2B5EF4-FFF2-40B4-BE49-F238E27FC236}">
                <a16:creationId xmlns:a16="http://schemas.microsoft.com/office/drawing/2014/main" id="{057EAE16-A7CF-7457-06B5-E31AD87925FE}"/>
              </a:ext>
            </a:extLst>
          </p:cNvPr>
          <p:cNvSpPr txBox="1">
            <a:spLocks/>
          </p:cNvSpPr>
          <p:nvPr/>
        </p:nvSpPr>
        <p:spPr>
          <a:xfrm>
            <a:off x="1849677" y="4186700"/>
            <a:ext cx="8668198" cy="4512666"/>
          </a:xfrm>
          <a:prstGeom prst="rect">
            <a:avLst/>
          </a:prstGeom>
        </p:spPr>
        <p:txBody>
          <a:bodyPr/>
          <a:lstStyle>
            <a:lvl1pPr marL="5954" indent="0" algn="l" defTabSz="914400" rtl="0" eaLnBrk="1" latinLnBrk="0" hangingPunct="1">
              <a:lnSpc>
                <a:spcPct val="150000"/>
              </a:lnSpc>
              <a:spcBef>
                <a:spcPts val="1000"/>
              </a:spcBef>
              <a:buFont typeface="Courier New" panose="02070309020205020404" pitchFamily="49" charset="0"/>
              <a:buNone/>
              <a:tabLst/>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2954" indent="-280988">
              <a:buSzPct val="106000"/>
              <a:buFont typeface="Arial" pitchFamily="34" charset="0"/>
              <a:buChar char="•"/>
            </a:pPr>
            <a:r>
              <a:rPr lang="it-IT" altLang="it-IT" dirty="0">
                <a:solidFill>
                  <a:prstClr val="black"/>
                </a:solidFill>
              </a:rPr>
              <a:t>98% regular </a:t>
            </a:r>
            <a:r>
              <a:rPr lang="it-IT" altLang="it-IT" dirty="0" err="1">
                <a:solidFill>
                  <a:prstClr val="black"/>
                </a:solidFill>
              </a:rPr>
              <a:t>gamblers</a:t>
            </a:r>
            <a:endParaRPr lang="it-IT" altLang="it-IT" dirty="0">
              <a:solidFill>
                <a:prstClr val="black"/>
              </a:solidFill>
            </a:endParaRPr>
          </a:p>
          <a:p>
            <a:pPr marL="132954" indent="-280988">
              <a:buSzPct val="106000"/>
              <a:buFont typeface="Arial" pitchFamily="34" charset="0"/>
              <a:buChar char="•"/>
            </a:pPr>
            <a:r>
              <a:rPr lang="it-IT" altLang="it-IT" dirty="0">
                <a:solidFill>
                  <a:prstClr val="black"/>
                </a:solidFill>
              </a:rPr>
              <a:t>100% </a:t>
            </a:r>
            <a:r>
              <a:rPr lang="it-IT" altLang="it-IT" dirty="0" err="1">
                <a:solidFill>
                  <a:prstClr val="black"/>
                </a:solidFill>
              </a:rPr>
              <a:t>problem</a:t>
            </a:r>
            <a:r>
              <a:rPr lang="it-IT" altLang="it-IT" dirty="0">
                <a:solidFill>
                  <a:prstClr val="black"/>
                </a:solidFill>
              </a:rPr>
              <a:t> </a:t>
            </a:r>
            <a:r>
              <a:rPr lang="it-IT" altLang="it-IT" dirty="0" err="1">
                <a:solidFill>
                  <a:prstClr val="black"/>
                </a:solidFill>
              </a:rPr>
              <a:t>gamblers</a:t>
            </a:r>
            <a:r>
              <a:rPr lang="it-IT" altLang="it-IT" dirty="0">
                <a:solidFill>
                  <a:prstClr val="black"/>
                </a:solidFill>
              </a:rPr>
              <a:t> (</a:t>
            </a:r>
            <a:r>
              <a:rPr lang="it-IT" altLang="it-IT" i="1" dirty="0">
                <a:solidFill>
                  <a:prstClr val="black"/>
                </a:solidFill>
              </a:rPr>
              <a:t>South Oaks Gambling Screen</a:t>
            </a:r>
            <a:r>
              <a:rPr lang="it-IT" altLang="it-IT" dirty="0">
                <a:solidFill>
                  <a:prstClr val="black"/>
                </a:solidFill>
              </a:rPr>
              <a:t>; SOGS; </a:t>
            </a:r>
            <a:r>
              <a:rPr lang="it-IT" altLang="it-IT" dirty="0" err="1">
                <a:solidFill>
                  <a:prstClr val="black"/>
                </a:solidFill>
              </a:rPr>
              <a:t>Lesieur</a:t>
            </a:r>
            <a:r>
              <a:rPr lang="it-IT" altLang="it-IT" dirty="0">
                <a:solidFill>
                  <a:prstClr val="black"/>
                </a:solidFill>
              </a:rPr>
              <a:t> &amp; </a:t>
            </a:r>
            <a:r>
              <a:rPr lang="it-IT" altLang="it-IT" dirty="0" err="1">
                <a:solidFill>
                  <a:prstClr val="black"/>
                </a:solidFill>
              </a:rPr>
              <a:t>Blume</a:t>
            </a:r>
            <a:r>
              <a:rPr lang="it-IT" altLang="it-IT" dirty="0">
                <a:solidFill>
                  <a:prstClr val="black"/>
                </a:solidFill>
              </a:rPr>
              <a:t>, 1987; </a:t>
            </a:r>
            <a:r>
              <a:rPr lang="it-IT" altLang="it-IT" dirty="0" err="1">
                <a:solidFill>
                  <a:prstClr val="black"/>
                </a:solidFill>
              </a:rPr>
              <a:t>Italian</a:t>
            </a:r>
            <a:r>
              <a:rPr lang="it-IT" altLang="it-IT" dirty="0">
                <a:solidFill>
                  <a:prstClr val="black"/>
                </a:solidFill>
              </a:rPr>
              <a:t> </a:t>
            </a:r>
            <a:r>
              <a:rPr lang="it-IT" altLang="it-IT" dirty="0" err="1">
                <a:solidFill>
                  <a:prstClr val="black"/>
                </a:solidFill>
              </a:rPr>
              <a:t>version</a:t>
            </a:r>
            <a:r>
              <a:rPr lang="it-IT" altLang="it-IT" dirty="0">
                <a:solidFill>
                  <a:prstClr val="black"/>
                </a:solidFill>
              </a:rPr>
              <a:t>: Guerreschi &amp; Gander, 2000: </a:t>
            </a:r>
            <a:r>
              <a:rPr lang="it-IT" altLang="it-IT" i="1" dirty="0">
                <a:solidFill>
                  <a:prstClr val="black"/>
                </a:solidFill>
              </a:rPr>
              <a:t>M</a:t>
            </a:r>
            <a:r>
              <a:rPr lang="it-IT" altLang="it-IT" dirty="0">
                <a:solidFill>
                  <a:prstClr val="black"/>
                </a:solidFill>
              </a:rPr>
              <a:t> = 11.62, </a:t>
            </a:r>
            <a:r>
              <a:rPr lang="it-IT" altLang="it-IT" i="1" dirty="0">
                <a:solidFill>
                  <a:prstClr val="black"/>
                </a:solidFill>
              </a:rPr>
              <a:t>SD</a:t>
            </a:r>
            <a:r>
              <a:rPr lang="it-IT" altLang="it-IT" dirty="0">
                <a:solidFill>
                  <a:prstClr val="black"/>
                </a:solidFill>
              </a:rPr>
              <a:t> = 3.72, range: 6 – 16)</a:t>
            </a:r>
          </a:p>
          <a:p>
            <a:pPr marL="132954" indent="-280988">
              <a:buSzPct val="106000"/>
              <a:buFont typeface="Arial" pitchFamily="34" charset="0"/>
              <a:buChar char="•"/>
            </a:pPr>
            <a:endParaRPr lang="it-IT" altLang="it-IT" sz="2400" dirty="0">
              <a:solidFill>
                <a:srgbClr val="FF0000"/>
              </a:solidFill>
            </a:endParaRPr>
          </a:p>
          <a:p>
            <a:pPr marL="531812" lvl="1" indent="0">
              <a:buSzPct val="106000"/>
              <a:buNone/>
            </a:pPr>
            <a:endParaRPr lang="it-IT" altLang="it-IT" sz="2400" dirty="0">
              <a:solidFill>
                <a:srgbClr val="FF0000"/>
              </a:solidFill>
            </a:endParaRPr>
          </a:p>
        </p:txBody>
      </p:sp>
      <p:graphicFrame>
        <p:nvGraphicFramePr>
          <p:cNvPr id="10" name="Grafico 9"/>
          <p:cNvGraphicFramePr>
            <a:graphicFrameLocks/>
          </p:cNvGraphicFramePr>
          <p:nvPr/>
        </p:nvGraphicFramePr>
        <p:xfrm>
          <a:off x="3734003" y="1283724"/>
          <a:ext cx="4899546" cy="2902976"/>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olo 4"/>
          <p:cNvSpPr>
            <a:spLocks noGrp="1"/>
          </p:cNvSpPr>
          <p:nvPr>
            <p:ph type="title"/>
          </p:nvPr>
        </p:nvSpPr>
        <p:spPr>
          <a:xfrm>
            <a:off x="2238375" y="429132"/>
            <a:ext cx="8103948" cy="854592"/>
          </a:xfrm>
        </p:spPr>
        <p:txBody>
          <a:bodyPr/>
          <a:lstStyle/>
          <a:p>
            <a:pPr algn="ctr"/>
            <a:r>
              <a:rPr lang="it-IT" dirty="0" err="1"/>
              <a:t>Participants</a:t>
            </a:r>
            <a:r>
              <a:rPr lang="it-IT" dirty="0"/>
              <a:t> – </a:t>
            </a:r>
            <a:r>
              <a:rPr lang="it-IT" i="1" dirty="0" err="1"/>
              <a:t>Disordered</a:t>
            </a:r>
            <a:r>
              <a:rPr lang="it-IT" i="1" dirty="0"/>
              <a:t> </a:t>
            </a:r>
            <a:r>
              <a:rPr lang="it-IT" i="1" dirty="0" err="1"/>
              <a:t>Gamblers</a:t>
            </a:r>
            <a:endParaRPr lang="it-IT" i="1" dirty="0"/>
          </a:p>
        </p:txBody>
      </p:sp>
    </p:spTree>
    <p:extLst>
      <p:ext uri="{BB962C8B-B14F-4D97-AF65-F5344CB8AC3E}">
        <p14:creationId xmlns:p14="http://schemas.microsoft.com/office/powerpoint/2010/main" val="341604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AFMs</a:t>
            </a:r>
            <a:r>
              <a:rPr lang="it-IT" dirty="0"/>
              <a:t> - Procedure</a:t>
            </a:r>
          </a:p>
        </p:txBody>
      </p:sp>
      <p:sp>
        <p:nvSpPr>
          <p:cNvPr id="7" name="Segnaposto testo 2">
            <a:extLst>
              <a:ext uri="{FF2B5EF4-FFF2-40B4-BE49-F238E27FC236}">
                <a16:creationId xmlns:a16="http://schemas.microsoft.com/office/drawing/2014/main" id="{9BDD4492-39CC-4849-B705-53CF271D1DC6}"/>
              </a:ext>
            </a:extLst>
          </p:cNvPr>
          <p:cNvSpPr>
            <a:spLocks noGrp="1"/>
          </p:cNvSpPr>
          <p:nvPr>
            <p:ph type="body" sz="quarter" idx="13"/>
          </p:nvPr>
        </p:nvSpPr>
        <p:spPr>
          <a:xfrm>
            <a:off x="2238375" y="1532547"/>
            <a:ext cx="8103948" cy="4512666"/>
          </a:xfrm>
        </p:spPr>
        <p:txBody>
          <a:bodyPr/>
          <a:lstStyle/>
          <a:p>
            <a:pPr marL="132954" indent="-280988">
              <a:buSzPct val="106000"/>
              <a:buFont typeface="Arial" pitchFamily="34" charset="0"/>
              <a:buChar char="•"/>
            </a:pPr>
            <a:r>
              <a:rPr lang="it-IT" altLang="it-IT" dirty="0"/>
              <a:t>Semi-</a:t>
            </a:r>
            <a:r>
              <a:rPr lang="it-IT" altLang="it-IT" dirty="0" err="1"/>
              <a:t>structured</a:t>
            </a:r>
            <a:r>
              <a:rPr lang="it-IT" altLang="it-IT" dirty="0"/>
              <a:t> </a:t>
            </a:r>
            <a:r>
              <a:rPr lang="it-IT" altLang="it-IT" dirty="0" err="1"/>
              <a:t>interview</a:t>
            </a:r>
            <a:r>
              <a:rPr lang="it-IT" altLang="it-IT" dirty="0"/>
              <a:t> </a:t>
            </a:r>
            <a:r>
              <a:rPr lang="it-IT" altLang="it-IT" dirty="0" err="1"/>
              <a:t>developed</a:t>
            </a:r>
            <a:r>
              <a:rPr lang="it-IT" altLang="it-IT" dirty="0"/>
              <a:t> for </a:t>
            </a:r>
            <a:r>
              <a:rPr lang="it-IT" altLang="it-IT" dirty="0" err="1"/>
              <a:t>this</a:t>
            </a:r>
            <a:r>
              <a:rPr lang="it-IT" altLang="it-IT" dirty="0"/>
              <a:t> </a:t>
            </a:r>
            <a:r>
              <a:rPr lang="it-IT" altLang="it-IT" dirty="0" err="1"/>
              <a:t>study</a:t>
            </a:r>
            <a:r>
              <a:rPr lang="it-IT" altLang="it-IT" dirty="0"/>
              <a:t> and </a:t>
            </a:r>
            <a:r>
              <a:rPr lang="it-IT" altLang="it-IT" dirty="0" err="1"/>
              <a:t>conducted</a:t>
            </a:r>
            <a:r>
              <a:rPr lang="it-IT" altLang="it-IT" dirty="0"/>
              <a:t> by the </a:t>
            </a:r>
            <a:r>
              <a:rPr lang="it-IT" altLang="it-IT" dirty="0" err="1"/>
              <a:t>healthcare</a:t>
            </a:r>
            <a:r>
              <a:rPr lang="it-IT" altLang="it-IT" dirty="0"/>
              <a:t> </a:t>
            </a:r>
            <a:r>
              <a:rPr lang="it-IT" altLang="it-IT" dirty="0" err="1"/>
              <a:t>professionals</a:t>
            </a:r>
            <a:endParaRPr lang="it-IT" altLang="it-IT" dirty="0"/>
          </a:p>
          <a:p>
            <a:pPr marL="132954" indent="-280988">
              <a:buSzPct val="106000"/>
              <a:buFont typeface="Arial" pitchFamily="34" charset="0"/>
              <a:buChar char="•"/>
            </a:pPr>
            <a:r>
              <a:rPr lang="it-IT" altLang="it-IT" dirty="0"/>
              <a:t>Data </a:t>
            </a:r>
            <a:r>
              <a:rPr lang="it-IT" altLang="it-IT" dirty="0" err="1"/>
              <a:t>collection</a:t>
            </a:r>
            <a:r>
              <a:rPr lang="it-IT" altLang="it-IT" dirty="0"/>
              <a:t> </a:t>
            </a:r>
            <a:r>
              <a:rPr lang="it-IT" altLang="it-IT" dirty="0" err="1"/>
              <a:t>was</a:t>
            </a:r>
            <a:r>
              <a:rPr lang="it-IT" altLang="it-IT" dirty="0"/>
              <a:t> from 9 </a:t>
            </a:r>
            <a:r>
              <a:rPr lang="it-IT" altLang="it-IT" dirty="0" err="1"/>
              <a:t>May</a:t>
            </a:r>
            <a:r>
              <a:rPr lang="it-IT" altLang="it-IT" dirty="0"/>
              <a:t> 2020 to 18 </a:t>
            </a:r>
            <a:r>
              <a:rPr lang="it-IT" altLang="it-IT" dirty="0" err="1"/>
              <a:t>June</a:t>
            </a:r>
            <a:r>
              <a:rPr lang="it-IT" altLang="it-IT" dirty="0"/>
              <a:t> 2020</a:t>
            </a:r>
          </a:p>
          <a:p>
            <a:pPr marL="132954" indent="-280988">
              <a:buSzPct val="106000"/>
              <a:buFont typeface="Arial" pitchFamily="34" charset="0"/>
              <a:buChar char="•"/>
            </a:pPr>
            <a:r>
              <a:rPr lang="it-IT" altLang="it-IT" dirty="0" err="1"/>
              <a:t>Questions</a:t>
            </a:r>
            <a:r>
              <a:rPr lang="it-IT" altLang="it-IT" dirty="0"/>
              <a:t> </a:t>
            </a:r>
            <a:r>
              <a:rPr lang="it-IT" altLang="it-IT" dirty="0" err="1"/>
              <a:t>referred</a:t>
            </a:r>
            <a:r>
              <a:rPr lang="it-IT" altLang="it-IT" dirty="0"/>
              <a:t> to the </a:t>
            </a:r>
            <a:r>
              <a:rPr lang="it-IT" altLang="it-IT" u="sng" dirty="0" err="1"/>
              <a:t>lockdown</a:t>
            </a:r>
            <a:r>
              <a:rPr lang="it-IT" altLang="it-IT" u="sng" dirty="0"/>
              <a:t> </a:t>
            </a:r>
            <a:r>
              <a:rPr lang="it-IT" altLang="it-IT" u="sng" dirty="0" err="1"/>
              <a:t>period</a:t>
            </a:r>
            <a:endParaRPr lang="it-IT" altLang="it-IT" u="sng" dirty="0"/>
          </a:p>
          <a:p>
            <a:pPr marL="132954" indent="-280988">
              <a:buSzPct val="106000"/>
              <a:buFont typeface="Arial" pitchFamily="34" charset="0"/>
              <a:buChar char="•"/>
            </a:pPr>
            <a:r>
              <a:rPr lang="it-IT" altLang="it-IT" dirty="0"/>
              <a:t>The </a:t>
            </a:r>
            <a:r>
              <a:rPr lang="it-IT" altLang="it-IT" dirty="0" err="1"/>
              <a:t>interview</a:t>
            </a:r>
            <a:r>
              <a:rPr lang="it-IT" altLang="it-IT" dirty="0"/>
              <a:t> </a:t>
            </a:r>
            <a:r>
              <a:rPr lang="it-IT" altLang="it-IT" dirty="0" err="1"/>
              <a:t>lasted</a:t>
            </a:r>
            <a:r>
              <a:rPr lang="it-IT" altLang="it-IT" dirty="0"/>
              <a:t> </a:t>
            </a:r>
            <a:r>
              <a:rPr lang="it-IT" altLang="it-IT" dirty="0" err="1"/>
              <a:t>about</a:t>
            </a:r>
            <a:r>
              <a:rPr lang="it-IT" altLang="it-IT" dirty="0"/>
              <a:t> 40 </a:t>
            </a:r>
            <a:r>
              <a:rPr lang="it-IT" altLang="it-IT" dirty="0" err="1"/>
              <a:t>min</a:t>
            </a:r>
            <a:endParaRPr lang="it-IT" altLang="it-IT" dirty="0"/>
          </a:p>
          <a:p>
            <a:pPr marL="132954" indent="-280988">
              <a:buSzPct val="106000"/>
              <a:buFont typeface="Arial" pitchFamily="34" charset="0"/>
              <a:buChar char="•"/>
            </a:pPr>
            <a:r>
              <a:rPr lang="it-IT" altLang="it-IT" dirty="0" err="1"/>
              <a:t>Informed</a:t>
            </a:r>
            <a:r>
              <a:rPr lang="it-IT" altLang="it-IT" dirty="0"/>
              <a:t> </a:t>
            </a:r>
            <a:r>
              <a:rPr lang="it-IT" altLang="it-IT" dirty="0" err="1"/>
              <a:t>consent</a:t>
            </a:r>
            <a:endParaRPr lang="it-IT" altLang="it-IT" dirty="0"/>
          </a:p>
        </p:txBody>
      </p:sp>
    </p:spTree>
    <p:extLst>
      <p:ext uri="{BB962C8B-B14F-4D97-AF65-F5344CB8AC3E}">
        <p14:creationId xmlns:p14="http://schemas.microsoft.com/office/powerpoint/2010/main" val="2196282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AFMs</a:t>
            </a:r>
            <a:r>
              <a:rPr lang="it-IT" dirty="0"/>
              <a:t> – The </a:t>
            </a:r>
            <a:r>
              <a:rPr lang="it-IT" dirty="0" err="1"/>
              <a:t>interview</a:t>
            </a:r>
            <a:endParaRPr lang="it-IT" dirty="0"/>
          </a:p>
        </p:txBody>
      </p:sp>
      <p:sp>
        <p:nvSpPr>
          <p:cNvPr id="7" name="Segnaposto testo 2">
            <a:extLst>
              <a:ext uri="{FF2B5EF4-FFF2-40B4-BE49-F238E27FC236}">
                <a16:creationId xmlns:a16="http://schemas.microsoft.com/office/drawing/2014/main" id="{9BDD4492-39CC-4849-B705-53CF271D1DC6}"/>
              </a:ext>
            </a:extLst>
          </p:cNvPr>
          <p:cNvSpPr>
            <a:spLocks noGrp="1"/>
          </p:cNvSpPr>
          <p:nvPr>
            <p:ph type="body" sz="quarter" idx="13"/>
          </p:nvPr>
        </p:nvSpPr>
        <p:spPr>
          <a:xfrm>
            <a:off x="2025805" y="1532547"/>
            <a:ext cx="8316518" cy="4868253"/>
          </a:xfrm>
        </p:spPr>
        <p:txBody>
          <a:bodyPr/>
          <a:lstStyle/>
          <a:p>
            <a:pPr marL="132954" indent="-280988">
              <a:buSzPct val="106000"/>
              <a:buFont typeface="Arial" pitchFamily="34" charset="0"/>
              <a:buChar char="•"/>
            </a:pPr>
            <a:r>
              <a:rPr lang="it-IT" altLang="it-IT" b="1" dirty="0" err="1"/>
              <a:t>Four</a:t>
            </a:r>
            <a:r>
              <a:rPr lang="it-IT" altLang="it-IT" b="1" dirty="0"/>
              <a:t> </a:t>
            </a:r>
            <a:r>
              <a:rPr lang="it-IT" altLang="it-IT" b="1" dirty="0" err="1"/>
              <a:t>sections</a:t>
            </a:r>
            <a:r>
              <a:rPr lang="it-IT" altLang="it-IT" b="1" dirty="0"/>
              <a:t>: </a:t>
            </a:r>
          </a:p>
          <a:p>
            <a:pPr marL="900113" lvl="2" indent="-368300">
              <a:lnSpc>
                <a:spcPct val="100000"/>
              </a:lnSpc>
              <a:buSzPct val="106000"/>
              <a:buAutoNum type="arabicParenR"/>
            </a:pPr>
            <a:r>
              <a:rPr lang="it-IT" altLang="it-IT" dirty="0" err="1"/>
              <a:t>Participants</a:t>
            </a:r>
            <a:r>
              <a:rPr lang="it-IT" altLang="it-IT" dirty="0"/>
              <a:t>’ life </a:t>
            </a:r>
            <a:r>
              <a:rPr lang="it-IT" altLang="it-IT" dirty="0" err="1"/>
              <a:t>conditions</a:t>
            </a:r>
            <a:r>
              <a:rPr lang="it-IT" altLang="it-IT" dirty="0"/>
              <a:t> and </a:t>
            </a:r>
            <a:r>
              <a:rPr lang="it-IT" altLang="it-IT" dirty="0" err="1"/>
              <a:t>emotional</a:t>
            </a:r>
            <a:r>
              <a:rPr lang="it-IT" altLang="it-IT" dirty="0"/>
              <a:t> state </a:t>
            </a:r>
          </a:p>
          <a:p>
            <a:pPr marL="900113" lvl="2" indent="-368300">
              <a:lnSpc>
                <a:spcPct val="100000"/>
              </a:lnSpc>
              <a:buSzPct val="106000"/>
              <a:buAutoNum type="arabicParenR"/>
            </a:pPr>
            <a:r>
              <a:rPr lang="it-IT" altLang="it-IT" dirty="0"/>
              <a:t>Personal </a:t>
            </a:r>
            <a:r>
              <a:rPr lang="it-IT" altLang="it-IT" dirty="0" err="1"/>
              <a:t>experience</a:t>
            </a:r>
            <a:r>
              <a:rPr lang="it-IT" altLang="it-IT" dirty="0"/>
              <a:t> with the COVID-19 </a:t>
            </a:r>
            <a:r>
              <a:rPr lang="it-IT" altLang="it-IT" dirty="0" err="1"/>
              <a:t>disease</a:t>
            </a:r>
            <a:r>
              <a:rPr lang="it-IT" altLang="it-IT" dirty="0"/>
              <a:t> and </a:t>
            </a:r>
            <a:r>
              <a:rPr lang="it-IT" altLang="it-IT" dirty="0" err="1"/>
              <a:t>attitude</a:t>
            </a:r>
            <a:r>
              <a:rPr lang="it-IT" altLang="it-IT" dirty="0"/>
              <a:t> </a:t>
            </a:r>
            <a:r>
              <a:rPr lang="it-IT" altLang="it-IT" dirty="0" err="1"/>
              <a:t>towards</a:t>
            </a:r>
            <a:r>
              <a:rPr lang="it-IT" altLang="it-IT" dirty="0"/>
              <a:t> the </a:t>
            </a:r>
            <a:r>
              <a:rPr lang="it-IT" altLang="it-IT" dirty="0" err="1"/>
              <a:t>national</a:t>
            </a:r>
            <a:r>
              <a:rPr lang="it-IT" altLang="it-IT" dirty="0"/>
              <a:t> </a:t>
            </a:r>
            <a:r>
              <a:rPr lang="it-IT" altLang="it-IT" dirty="0" err="1"/>
              <a:t>restrictions</a:t>
            </a:r>
            <a:endParaRPr lang="it-IT" altLang="it-IT" dirty="0"/>
          </a:p>
          <a:p>
            <a:pPr marL="900113" lvl="2" indent="-368300">
              <a:lnSpc>
                <a:spcPct val="100000"/>
              </a:lnSpc>
              <a:buSzPct val="106000"/>
              <a:buAutoNum type="arabicParenR"/>
            </a:pPr>
            <a:r>
              <a:rPr lang="it-IT" altLang="it-IT" dirty="0" err="1"/>
              <a:t>Gambling</a:t>
            </a:r>
            <a:r>
              <a:rPr lang="it-IT" altLang="it-IT" dirty="0"/>
              <a:t> </a:t>
            </a:r>
            <a:r>
              <a:rPr lang="it-IT" altLang="it-IT" dirty="0" err="1"/>
              <a:t>behavior</a:t>
            </a:r>
            <a:r>
              <a:rPr lang="it-IT" altLang="it-IT" dirty="0"/>
              <a:t> of the relative in treatment for GD</a:t>
            </a:r>
          </a:p>
          <a:p>
            <a:pPr marL="1357313" lvl="4" indent="-368300">
              <a:lnSpc>
                <a:spcPct val="100000"/>
              </a:lnSpc>
              <a:spcBef>
                <a:spcPts val="0"/>
              </a:spcBef>
              <a:buSzPct val="106000"/>
              <a:buFont typeface="Arial" panose="020B0604020202020204" pitchFamily="34" charset="0"/>
              <a:buChar char="•"/>
            </a:pPr>
            <a:r>
              <a:rPr lang="it-IT" altLang="it-IT" dirty="0" err="1"/>
              <a:t>Situations</a:t>
            </a:r>
            <a:r>
              <a:rPr lang="it-IT" altLang="it-IT" dirty="0"/>
              <a:t> </a:t>
            </a:r>
            <a:r>
              <a:rPr lang="it-IT" altLang="it-IT" dirty="0" err="1"/>
              <a:t>that</a:t>
            </a:r>
            <a:r>
              <a:rPr lang="it-IT" altLang="it-IT" dirty="0"/>
              <a:t> </a:t>
            </a:r>
            <a:r>
              <a:rPr lang="it-IT" altLang="it-IT" dirty="0" err="1"/>
              <a:t>occurred</a:t>
            </a:r>
            <a:r>
              <a:rPr lang="it-IT" altLang="it-IT" dirty="0"/>
              <a:t> in the family </a:t>
            </a:r>
            <a:r>
              <a:rPr lang="it-IT" altLang="it-IT" dirty="0" err="1"/>
              <a:t>because</a:t>
            </a:r>
            <a:r>
              <a:rPr lang="it-IT" altLang="it-IT" dirty="0"/>
              <a:t> of the relative </a:t>
            </a:r>
            <a:r>
              <a:rPr lang="it-IT" altLang="it-IT" dirty="0" err="1"/>
              <a:t>who</a:t>
            </a:r>
            <a:r>
              <a:rPr lang="it-IT" altLang="it-IT" dirty="0"/>
              <a:t> </a:t>
            </a:r>
            <a:r>
              <a:rPr lang="it-IT" altLang="it-IT" dirty="0" err="1"/>
              <a:t>gambles</a:t>
            </a:r>
            <a:r>
              <a:rPr lang="it-IT" altLang="it-IT" dirty="0"/>
              <a:t>; </a:t>
            </a:r>
          </a:p>
          <a:p>
            <a:pPr marL="1357313" lvl="4" indent="-368300">
              <a:lnSpc>
                <a:spcPct val="100000"/>
              </a:lnSpc>
              <a:spcBef>
                <a:spcPts val="0"/>
              </a:spcBef>
              <a:buSzPct val="106000"/>
              <a:buFont typeface="Arial" panose="020B0604020202020204" pitchFamily="34" charset="0"/>
              <a:buChar char="•"/>
            </a:pPr>
            <a:r>
              <a:rPr lang="it-IT" altLang="it-IT" dirty="0" err="1"/>
              <a:t>Coping</a:t>
            </a:r>
            <a:r>
              <a:rPr lang="it-IT" altLang="it-IT" dirty="0"/>
              <a:t> </a:t>
            </a:r>
            <a:r>
              <a:rPr lang="it-IT" altLang="it-IT" dirty="0" err="1"/>
              <a:t>strategies</a:t>
            </a:r>
            <a:r>
              <a:rPr lang="it-IT" altLang="it-IT" dirty="0"/>
              <a:t> </a:t>
            </a:r>
            <a:r>
              <a:rPr lang="it-IT" altLang="it-IT" dirty="0" err="1"/>
              <a:t>used</a:t>
            </a:r>
            <a:r>
              <a:rPr lang="it-IT" altLang="it-IT" dirty="0"/>
              <a:t> to </a:t>
            </a:r>
            <a:r>
              <a:rPr lang="it-IT" altLang="it-IT" dirty="0" err="1"/>
              <a:t>manage</a:t>
            </a:r>
            <a:r>
              <a:rPr lang="it-IT" altLang="it-IT" dirty="0"/>
              <a:t> the </a:t>
            </a:r>
            <a:r>
              <a:rPr lang="it-IT" altLang="it-IT" dirty="0" err="1"/>
              <a:t>relative’s</a:t>
            </a:r>
            <a:r>
              <a:rPr lang="it-IT" altLang="it-IT" dirty="0"/>
              <a:t> </a:t>
            </a:r>
            <a:r>
              <a:rPr lang="it-IT" altLang="it-IT" dirty="0" err="1"/>
              <a:t>gambling</a:t>
            </a:r>
            <a:r>
              <a:rPr lang="it-IT" altLang="it-IT" dirty="0"/>
              <a:t> </a:t>
            </a:r>
            <a:r>
              <a:rPr lang="it-IT" altLang="it-IT" dirty="0" err="1"/>
              <a:t>behavior</a:t>
            </a:r>
            <a:r>
              <a:rPr lang="it-IT" altLang="it-IT" dirty="0"/>
              <a:t>;</a:t>
            </a:r>
          </a:p>
          <a:p>
            <a:pPr marL="1357313" lvl="4" indent="-368300">
              <a:lnSpc>
                <a:spcPct val="100000"/>
              </a:lnSpc>
              <a:spcBef>
                <a:spcPts val="0"/>
              </a:spcBef>
              <a:buSzPct val="106000"/>
              <a:buFont typeface="Arial" panose="020B0604020202020204" pitchFamily="34" charset="0"/>
              <a:buChar char="•"/>
            </a:pPr>
            <a:r>
              <a:rPr lang="it-IT" altLang="it-IT" dirty="0"/>
              <a:t>Feelings with </a:t>
            </a:r>
            <a:r>
              <a:rPr lang="it-IT" altLang="it-IT" dirty="0" err="1"/>
              <a:t>respect</a:t>
            </a:r>
            <a:r>
              <a:rPr lang="it-IT" altLang="it-IT" dirty="0"/>
              <a:t> to </a:t>
            </a:r>
            <a:r>
              <a:rPr lang="it-IT" altLang="it-IT" dirty="0" err="1"/>
              <a:t>gambling</a:t>
            </a:r>
            <a:endParaRPr lang="it-IT" altLang="it-IT" dirty="0"/>
          </a:p>
          <a:p>
            <a:pPr marL="900113" lvl="2" indent="-368300">
              <a:lnSpc>
                <a:spcPct val="100000"/>
              </a:lnSpc>
              <a:buSzPct val="106000"/>
              <a:buAutoNum type="arabicParenR"/>
            </a:pPr>
            <a:r>
              <a:rPr lang="it-IT" altLang="it-IT" dirty="0" err="1"/>
              <a:t>Expectations</a:t>
            </a:r>
            <a:r>
              <a:rPr lang="it-IT" altLang="it-IT" dirty="0"/>
              <a:t> </a:t>
            </a:r>
            <a:r>
              <a:rPr lang="it-IT" altLang="it-IT" dirty="0" err="1"/>
              <a:t>regarding</a:t>
            </a:r>
            <a:r>
              <a:rPr lang="it-IT" altLang="it-IT" dirty="0"/>
              <a:t> the future</a:t>
            </a:r>
          </a:p>
          <a:p>
            <a:pPr marL="1357313" lvl="4" indent="-368300">
              <a:lnSpc>
                <a:spcPct val="100000"/>
              </a:lnSpc>
              <a:buSzPct val="106000"/>
              <a:buFont typeface="Arial" panose="020B0604020202020204" pitchFamily="34" charset="0"/>
              <a:buChar char="•"/>
            </a:pPr>
            <a:r>
              <a:rPr lang="it-IT" altLang="it-IT" dirty="0"/>
              <a:t>Feelings </a:t>
            </a:r>
            <a:r>
              <a:rPr lang="it-IT" altLang="it-IT" dirty="0" err="1"/>
              <a:t>about</a:t>
            </a:r>
            <a:r>
              <a:rPr lang="it-IT" altLang="it-IT" dirty="0"/>
              <a:t> the </a:t>
            </a:r>
            <a:r>
              <a:rPr lang="it-IT" altLang="it-IT" dirty="0" err="1"/>
              <a:t>closure</a:t>
            </a:r>
            <a:r>
              <a:rPr lang="it-IT" altLang="it-IT" dirty="0"/>
              <a:t> of </a:t>
            </a:r>
            <a:r>
              <a:rPr lang="it-IT" altLang="it-IT" dirty="0" err="1"/>
              <a:t>gambling</a:t>
            </a:r>
            <a:r>
              <a:rPr lang="it-IT" altLang="it-IT" dirty="0"/>
              <a:t> </a:t>
            </a:r>
            <a:r>
              <a:rPr lang="it-IT" altLang="it-IT" dirty="0" err="1"/>
              <a:t>opportunities</a:t>
            </a:r>
            <a:r>
              <a:rPr lang="it-IT" altLang="it-IT" dirty="0"/>
              <a:t> and the future </a:t>
            </a:r>
            <a:r>
              <a:rPr lang="it-IT" altLang="it-IT" dirty="0" err="1"/>
              <a:t>easing</a:t>
            </a:r>
            <a:r>
              <a:rPr lang="it-IT" altLang="it-IT" dirty="0"/>
              <a:t> of </a:t>
            </a:r>
            <a:r>
              <a:rPr lang="it-IT" altLang="it-IT" dirty="0" err="1"/>
              <a:t>restrictive</a:t>
            </a:r>
            <a:r>
              <a:rPr lang="it-IT" altLang="it-IT" dirty="0"/>
              <a:t> </a:t>
            </a:r>
            <a:r>
              <a:rPr lang="it-IT" altLang="it-IT" dirty="0" err="1"/>
              <a:t>measures</a:t>
            </a:r>
            <a:endParaRPr lang="it-IT" altLang="it-IT" dirty="0"/>
          </a:p>
          <a:p>
            <a:pPr marL="900113" lvl="2" indent="-368300">
              <a:buSzPct val="106000"/>
              <a:buFont typeface="Arial" pitchFamily="34" charset="0"/>
              <a:buChar char="•"/>
            </a:pPr>
            <a:endParaRPr lang="it-IT" altLang="it-IT" dirty="0"/>
          </a:p>
        </p:txBody>
      </p:sp>
    </p:spTree>
    <p:extLst>
      <p:ext uri="{BB962C8B-B14F-4D97-AF65-F5344CB8AC3E}">
        <p14:creationId xmlns:p14="http://schemas.microsoft.com/office/powerpoint/2010/main" val="2646768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Disordered</a:t>
            </a:r>
            <a:r>
              <a:rPr lang="it-IT" dirty="0"/>
              <a:t> </a:t>
            </a:r>
            <a:r>
              <a:rPr lang="it-IT" dirty="0" err="1"/>
              <a:t>Gamblers</a:t>
            </a:r>
            <a:r>
              <a:rPr lang="it-IT" dirty="0"/>
              <a:t> - Procedure</a:t>
            </a:r>
          </a:p>
        </p:txBody>
      </p:sp>
      <p:sp>
        <p:nvSpPr>
          <p:cNvPr id="7" name="Segnaposto testo 2">
            <a:extLst>
              <a:ext uri="{FF2B5EF4-FFF2-40B4-BE49-F238E27FC236}">
                <a16:creationId xmlns:a16="http://schemas.microsoft.com/office/drawing/2014/main" id="{9BDD4492-39CC-4849-B705-53CF271D1DC6}"/>
              </a:ext>
            </a:extLst>
          </p:cNvPr>
          <p:cNvSpPr>
            <a:spLocks noGrp="1"/>
          </p:cNvSpPr>
          <p:nvPr>
            <p:ph type="body" sz="quarter" idx="13"/>
          </p:nvPr>
        </p:nvSpPr>
        <p:spPr>
          <a:xfrm>
            <a:off x="2238375" y="1321197"/>
            <a:ext cx="8273508" cy="4512666"/>
          </a:xfrm>
        </p:spPr>
        <p:txBody>
          <a:bodyPr/>
          <a:lstStyle/>
          <a:p>
            <a:pPr marL="132954" indent="-280988">
              <a:buSzPct val="106000"/>
              <a:buFont typeface="Arial" pitchFamily="34" charset="0"/>
              <a:buChar char="•"/>
            </a:pPr>
            <a:r>
              <a:rPr lang="it-IT" altLang="it-IT" dirty="0"/>
              <a:t>Semi-</a:t>
            </a:r>
            <a:r>
              <a:rPr lang="it-IT" altLang="it-IT" dirty="0" err="1"/>
              <a:t>structured</a:t>
            </a:r>
            <a:r>
              <a:rPr lang="it-IT" altLang="it-IT" dirty="0"/>
              <a:t> </a:t>
            </a:r>
            <a:r>
              <a:rPr lang="it-IT" altLang="it-IT" dirty="0" err="1"/>
              <a:t>interview</a:t>
            </a:r>
            <a:r>
              <a:rPr lang="it-IT" altLang="it-IT" dirty="0"/>
              <a:t> </a:t>
            </a:r>
            <a:r>
              <a:rPr lang="it-IT" altLang="it-IT" dirty="0" err="1"/>
              <a:t>developed</a:t>
            </a:r>
            <a:r>
              <a:rPr lang="it-IT" altLang="it-IT" dirty="0"/>
              <a:t> for </a:t>
            </a:r>
            <a:r>
              <a:rPr lang="it-IT" altLang="it-IT" dirty="0" err="1"/>
              <a:t>this</a:t>
            </a:r>
            <a:r>
              <a:rPr lang="it-IT" altLang="it-IT" dirty="0"/>
              <a:t> </a:t>
            </a:r>
            <a:r>
              <a:rPr lang="it-IT" altLang="it-IT" dirty="0" err="1"/>
              <a:t>study</a:t>
            </a:r>
            <a:r>
              <a:rPr lang="it-IT" altLang="it-IT" dirty="0"/>
              <a:t> and </a:t>
            </a:r>
            <a:r>
              <a:rPr lang="it-IT" altLang="it-IT" dirty="0" err="1"/>
              <a:t>conducted</a:t>
            </a:r>
            <a:r>
              <a:rPr lang="it-IT" altLang="it-IT" dirty="0"/>
              <a:t> by the </a:t>
            </a:r>
            <a:r>
              <a:rPr lang="it-IT" altLang="it-IT" dirty="0" err="1"/>
              <a:t>healthcare</a:t>
            </a:r>
            <a:r>
              <a:rPr lang="it-IT" altLang="it-IT" dirty="0"/>
              <a:t> </a:t>
            </a:r>
            <a:r>
              <a:rPr lang="it-IT" altLang="it-IT" dirty="0" err="1"/>
              <a:t>professionals</a:t>
            </a:r>
            <a:endParaRPr lang="it-IT" altLang="it-IT" dirty="0"/>
          </a:p>
          <a:p>
            <a:pPr marL="132954" indent="-280988">
              <a:buSzPct val="106000"/>
              <a:buFont typeface="Arial" pitchFamily="34" charset="0"/>
              <a:buChar char="•"/>
            </a:pPr>
            <a:r>
              <a:rPr lang="it-IT" altLang="it-IT" dirty="0"/>
              <a:t>Data </a:t>
            </a:r>
            <a:r>
              <a:rPr lang="it-IT" altLang="it-IT" dirty="0" err="1"/>
              <a:t>collection</a:t>
            </a:r>
            <a:r>
              <a:rPr lang="it-IT" altLang="it-IT" dirty="0"/>
              <a:t> </a:t>
            </a:r>
            <a:r>
              <a:rPr lang="it-IT" altLang="it-IT" dirty="0" err="1"/>
              <a:t>was</a:t>
            </a:r>
            <a:r>
              <a:rPr lang="it-IT" altLang="it-IT" dirty="0"/>
              <a:t> from 7 April 2020 to 28 </a:t>
            </a:r>
            <a:r>
              <a:rPr lang="it-IT" altLang="it-IT" dirty="0" err="1"/>
              <a:t>May</a:t>
            </a:r>
            <a:r>
              <a:rPr lang="it-IT" altLang="it-IT" dirty="0"/>
              <a:t> 2020</a:t>
            </a:r>
          </a:p>
          <a:p>
            <a:pPr marL="132954" indent="-280988">
              <a:buSzPct val="106000"/>
              <a:buFont typeface="Arial" pitchFamily="34" charset="0"/>
              <a:buChar char="•"/>
            </a:pPr>
            <a:r>
              <a:rPr lang="it-IT" altLang="it-IT" dirty="0" err="1"/>
              <a:t>Questions</a:t>
            </a:r>
            <a:r>
              <a:rPr lang="it-IT" altLang="it-IT" dirty="0"/>
              <a:t> </a:t>
            </a:r>
            <a:r>
              <a:rPr lang="it-IT" altLang="it-IT" dirty="0" err="1"/>
              <a:t>referred</a:t>
            </a:r>
            <a:r>
              <a:rPr lang="it-IT" altLang="it-IT" dirty="0"/>
              <a:t> to the </a:t>
            </a:r>
            <a:r>
              <a:rPr lang="it-IT" altLang="it-IT" u="sng" dirty="0" err="1"/>
              <a:t>lockdown</a:t>
            </a:r>
            <a:r>
              <a:rPr lang="it-IT" altLang="it-IT" u="sng" dirty="0"/>
              <a:t> </a:t>
            </a:r>
            <a:r>
              <a:rPr lang="it-IT" altLang="it-IT" u="sng" dirty="0" err="1"/>
              <a:t>period</a:t>
            </a:r>
            <a:endParaRPr lang="it-IT" altLang="it-IT" u="sng" dirty="0"/>
          </a:p>
          <a:p>
            <a:pPr marL="132954" indent="-280988">
              <a:buSzPct val="106000"/>
              <a:buFont typeface="Arial" pitchFamily="34" charset="0"/>
              <a:buChar char="•"/>
            </a:pPr>
            <a:r>
              <a:rPr lang="it-IT" altLang="it-IT" dirty="0"/>
              <a:t>The </a:t>
            </a:r>
            <a:r>
              <a:rPr lang="it-IT" altLang="it-IT" dirty="0" err="1"/>
              <a:t>interview</a:t>
            </a:r>
            <a:r>
              <a:rPr lang="it-IT" altLang="it-IT" dirty="0"/>
              <a:t> </a:t>
            </a:r>
            <a:r>
              <a:rPr lang="it-IT" altLang="it-IT" dirty="0" err="1"/>
              <a:t>lasted</a:t>
            </a:r>
            <a:r>
              <a:rPr lang="it-IT" altLang="it-IT" dirty="0"/>
              <a:t> </a:t>
            </a:r>
            <a:r>
              <a:rPr lang="it-IT" altLang="it-IT" dirty="0" err="1"/>
              <a:t>about</a:t>
            </a:r>
            <a:r>
              <a:rPr lang="it-IT" altLang="it-IT" dirty="0"/>
              <a:t> 40 </a:t>
            </a:r>
            <a:r>
              <a:rPr lang="it-IT" altLang="it-IT" dirty="0" err="1"/>
              <a:t>min</a:t>
            </a:r>
            <a:endParaRPr lang="it-IT" altLang="it-IT" dirty="0"/>
          </a:p>
          <a:p>
            <a:pPr marL="132954" indent="-280988">
              <a:buSzPct val="106000"/>
              <a:buFont typeface="Arial" pitchFamily="34" charset="0"/>
              <a:buChar char="•"/>
            </a:pPr>
            <a:r>
              <a:rPr lang="it-IT" altLang="it-IT" dirty="0" err="1"/>
              <a:t>Informed</a:t>
            </a:r>
            <a:r>
              <a:rPr lang="it-IT" altLang="it-IT" dirty="0"/>
              <a:t> </a:t>
            </a:r>
            <a:r>
              <a:rPr lang="it-IT" altLang="it-IT" dirty="0" err="1"/>
              <a:t>consent</a:t>
            </a:r>
            <a:endParaRPr lang="it-IT" altLang="it-IT" dirty="0"/>
          </a:p>
          <a:p>
            <a:pPr marL="132954" indent="-280988">
              <a:buSzPct val="106000"/>
              <a:buFont typeface="Arial" pitchFamily="34" charset="0"/>
              <a:buChar char="•"/>
            </a:pPr>
            <a:endParaRPr lang="it-IT" altLang="it-IT" dirty="0"/>
          </a:p>
        </p:txBody>
      </p:sp>
    </p:spTree>
    <p:extLst>
      <p:ext uri="{BB962C8B-B14F-4D97-AF65-F5344CB8AC3E}">
        <p14:creationId xmlns:p14="http://schemas.microsoft.com/office/powerpoint/2010/main" val="251351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Disordered</a:t>
            </a:r>
            <a:r>
              <a:rPr lang="it-IT" dirty="0"/>
              <a:t> </a:t>
            </a:r>
            <a:r>
              <a:rPr lang="it-IT" dirty="0" err="1"/>
              <a:t>Gamblers</a:t>
            </a:r>
            <a:r>
              <a:rPr lang="it-IT" dirty="0"/>
              <a:t> – The </a:t>
            </a:r>
            <a:r>
              <a:rPr lang="it-IT" dirty="0" err="1"/>
              <a:t>interview</a:t>
            </a:r>
            <a:endParaRPr lang="it-IT" dirty="0"/>
          </a:p>
        </p:txBody>
      </p:sp>
      <p:sp>
        <p:nvSpPr>
          <p:cNvPr id="7" name="Segnaposto testo 2">
            <a:extLst>
              <a:ext uri="{FF2B5EF4-FFF2-40B4-BE49-F238E27FC236}">
                <a16:creationId xmlns:a16="http://schemas.microsoft.com/office/drawing/2014/main" id="{9BDD4492-39CC-4849-B705-53CF271D1DC6}"/>
              </a:ext>
            </a:extLst>
          </p:cNvPr>
          <p:cNvSpPr>
            <a:spLocks noGrp="1"/>
          </p:cNvSpPr>
          <p:nvPr>
            <p:ph type="body" sz="quarter" idx="13"/>
          </p:nvPr>
        </p:nvSpPr>
        <p:spPr>
          <a:xfrm>
            <a:off x="2025805" y="1532547"/>
            <a:ext cx="8316518" cy="4868253"/>
          </a:xfrm>
        </p:spPr>
        <p:txBody>
          <a:bodyPr/>
          <a:lstStyle/>
          <a:p>
            <a:pPr marL="132954" indent="-280988">
              <a:buSzPct val="106000"/>
              <a:buFont typeface="Arial" pitchFamily="34" charset="0"/>
              <a:buChar char="•"/>
            </a:pPr>
            <a:r>
              <a:rPr lang="it-IT" altLang="it-IT" dirty="0" err="1"/>
              <a:t>AFM’s</a:t>
            </a:r>
            <a:r>
              <a:rPr lang="it-IT" altLang="it-IT" dirty="0"/>
              <a:t> </a:t>
            </a:r>
            <a:r>
              <a:rPr lang="it-IT" altLang="it-IT" dirty="0" err="1"/>
              <a:t>Four</a:t>
            </a:r>
            <a:r>
              <a:rPr lang="it-IT" altLang="it-IT" dirty="0"/>
              <a:t> </a:t>
            </a:r>
            <a:r>
              <a:rPr lang="it-IT" altLang="it-IT" dirty="0" err="1"/>
              <a:t>sections</a:t>
            </a:r>
            <a:r>
              <a:rPr lang="it-IT" altLang="it-IT" dirty="0"/>
              <a:t>: </a:t>
            </a:r>
          </a:p>
          <a:p>
            <a:pPr marL="900113" lvl="2" indent="-368300">
              <a:lnSpc>
                <a:spcPct val="100000"/>
              </a:lnSpc>
              <a:buSzPct val="106000"/>
              <a:buAutoNum type="arabicParenR"/>
            </a:pPr>
            <a:r>
              <a:rPr lang="it-IT" altLang="it-IT" b="1" i="1" dirty="0" err="1"/>
              <a:t>Participants</a:t>
            </a:r>
            <a:r>
              <a:rPr lang="it-IT" altLang="it-IT" b="1" i="1" dirty="0"/>
              <a:t>’ life </a:t>
            </a:r>
            <a:r>
              <a:rPr lang="it-IT" altLang="it-IT" b="1" i="1" dirty="0" err="1"/>
              <a:t>conditions</a:t>
            </a:r>
            <a:r>
              <a:rPr lang="it-IT" altLang="it-IT" b="1" i="1" dirty="0"/>
              <a:t> and </a:t>
            </a:r>
            <a:r>
              <a:rPr lang="it-IT" altLang="it-IT" b="1" i="1" dirty="0" err="1"/>
              <a:t>emotional</a:t>
            </a:r>
            <a:r>
              <a:rPr lang="it-IT" altLang="it-IT" b="1" i="1" dirty="0"/>
              <a:t> state </a:t>
            </a:r>
          </a:p>
          <a:p>
            <a:pPr marL="900113" lvl="2" indent="-368300">
              <a:lnSpc>
                <a:spcPct val="100000"/>
              </a:lnSpc>
              <a:buSzPct val="106000"/>
              <a:buAutoNum type="arabicParenR"/>
            </a:pPr>
            <a:r>
              <a:rPr lang="it-IT" altLang="it-IT" dirty="0"/>
              <a:t>Personal </a:t>
            </a:r>
            <a:r>
              <a:rPr lang="it-IT" altLang="it-IT" dirty="0" err="1"/>
              <a:t>experience</a:t>
            </a:r>
            <a:r>
              <a:rPr lang="it-IT" altLang="it-IT" dirty="0"/>
              <a:t> with the COVID-19 </a:t>
            </a:r>
            <a:r>
              <a:rPr lang="it-IT" altLang="it-IT" dirty="0" err="1"/>
              <a:t>disease</a:t>
            </a:r>
            <a:r>
              <a:rPr lang="it-IT" altLang="it-IT" dirty="0"/>
              <a:t> and </a:t>
            </a:r>
            <a:r>
              <a:rPr lang="it-IT" altLang="it-IT" dirty="0" err="1"/>
              <a:t>attitude</a:t>
            </a:r>
            <a:r>
              <a:rPr lang="it-IT" altLang="it-IT" dirty="0"/>
              <a:t> </a:t>
            </a:r>
            <a:r>
              <a:rPr lang="it-IT" altLang="it-IT" dirty="0" err="1"/>
              <a:t>towards</a:t>
            </a:r>
            <a:r>
              <a:rPr lang="it-IT" altLang="it-IT" dirty="0"/>
              <a:t> the </a:t>
            </a:r>
            <a:r>
              <a:rPr lang="it-IT" altLang="it-IT" dirty="0" err="1"/>
              <a:t>national</a:t>
            </a:r>
            <a:r>
              <a:rPr lang="it-IT" altLang="it-IT" dirty="0"/>
              <a:t> </a:t>
            </a:r>
            <a:r>
              <a:rPr lang="it-IT" altLang="it-IT" dirty="0" err="1"/>
              <a:t>restrictions</a:t>
            </a:r>
            <a:endParaRPr lang="it-IT" altLang="it-IT" dirty="0"/>
          </a:p>
          <a:p>
            <a:pPr marL="900113" lvl="2" indent="-368300">
              <a:lnSpc>
                <a:spcPct val="100000"/>
              </a:lnSpc>
              <a:buSzPct val="106000"/>
              <a:buAutoNum type="arabicParenR"/>
            </a:pPr>
            <a:r>
              <a:rPr lang="it-IT" altLang="it-IT" b="1" i="1" dirty="0" err="1"/>
              <a:t>Gambling</a:t>
            </a:r>
            <a:r>
              <a:rPr lang="it-IT" altLang="it-IT" b="1" i="1" dirty="0"/>
              <a:t> </a:t>
            </a:r>
            <a:r>
              <a:rPr lang="it-IT" altLang="it-IT" b="1" i="1" dirty="0" err="1"/>
              <a:t>behavior</a:t>
            </a:r>
            <a:r>
              <a:rPr lang="it-IT" altLang="it-IT" b="1" i="1" dirty="0"/>
              <a:t> of the relative in treatment for GD</a:t>
            </a:r>
          </a:p>
          <a:p>
            <a:pPr marL="1357313" lvl="4" indent="-368300">
              <a:lnSpc>
                <a:spcPct val="100000"/>
              </a:lnSpc>
              <a:spcBef>
                <a:spcPts val="0"/>
              </a:spcBef>
              <a:buSzPct val="106000"/>
              <a:buFont typeface="Arial" panose="020B0604020202020204" pitchFamily="34" charset="0"/>
              <a:buChar char="•"/>
            </a:pPr>
            <a:r>
              <a:rPr lang="it-IT" altLang="it-IT" dirty="0" err="1"/>
              <a:t>Situations</a:t>
            </a:r>
            <a:r>
              <a:rPr lang="it-IT" altLang="it-IT" dirty="0"/>
              <a:t> </a:t>
            </a:r>
            <a:r>
              <a:rPr lang="it-IT" altLang="it-IT" dirty="0" err="1"/>
              <a:t>that</a:t>
            </a:r>
            <a:r>
              <a:rPr lang="it-IT" altLang="it-IT" dirty="0"/>
              <a:t> </a:t>
            </a:r>
            <a:r>
              <a:rPr lang="it-IT" altLang="it-IT" dirty="0" err="1"/>
              <a:t>occurred</a:t>
            </a:r>
            <a:r>
              <a:rPr lang="it-IT" altLang="it-IT" dirty="0"/>
              <a:t> in the family </a:t>
            </a:r>
            <a:r>
              <a:rPr lang="it-IT" altLang="it-IT" dirty="0" err="1"/>
              <a:t>because</a:t>
            </a:r>
            <a:r>
              <a:rPr lang="it-IT" altLang="it-IT" dirty="0"/>
              <a:t> of the relative </a:t>
            </a:r>
            <a:r>
              <a:rPr lang="it-IT" altLang="it-IT" dirty="0" err="1"/>
              <a:t>who</a:t>
            </a:r>
            <a:r>
              <a:rPr lang="it-IT" altLang="it-IT" dirty="0"/>
              <a:t> </a:t>
            </a:r>
            <a:r>
              <a:rPr lang="it-IT" altLang="it-IT" dirty="0" err="1"/>
              <a:t>gambles</a:t>
            </a:r>
            <a:r>
              <a:rPr lang="it-IT" altLang="it-IT" dirty="0"/>
              <a:t>; </a:t>
            </a:r>
          </a:p>
          <a:p>
            <a:pPr marL="1357313" lvl="4" indent="-368300">
              <a:lnSpc>
                <a:spcPct val="100000"/>
              </a:lnSpc>
              <a:spcBef>
                <a:spcPts val="0"/>
              </a:spcBef>
              <a:buSzPct val="106000"/>
              <a:buFont typeface="Arial" panose="020B0604020202020204" pitchFamily="34" charset="0"/>
              <a:buChar char="•"/>
            </a:pPr>
            <a:r>
              <a:rPr lang="it-IT" altLang="it-IT" dirty="0" err="1"/>
              <a:t>Coping</a:t>
            </a:r>
            <a:r>
              <a:rPr lang="it-IT" altLang="it-IT" dirty="0"/>
              <a:t> </a:t>
            </a:r>
            <a:r>
              <a:rPr lang="it-IT" altLang="it-IT" dirty="0" err="1"/>
              <a:t>strategies</a:t>
            </a:r>
            <a:r>
              <a:rPr lang="it-IT" altLang="it-IT" dirty="0"/>
              <a:t> </a:t>
            </a:r>
            <a:r>
              <a:rPr lang="it-IT" altLang="it-IT" dirty="0" err="1"/>
              <a:t>used</a:t>
            </a:r>
            <a:r>
              <a:rPr lang="it-IT" altLang="it-IT" dirty="0"/>
              <a:t> to </a:t>
            </a:r>
            <a:r>
              <a:rPr lang="it-IT" altLang="it-IT" dirty="0" err="1"/>
              <a:t>manage</a:t>
            </a:r>
            <a:r>
              <a:rPr lang="it-IT" altLang="it-IT" dirty="0"/>
              <a:t> the </a:t>
            </a:r>
            <a:r>
              <a:rPr lang="it-IT" altLang="it-IT" dirty="0" err="1"/>
              <a:t>relative’s</a:t>
            </a:r>
            <a:r>
              <a:rPr lang="it-IT" altLang="it-IT" dirty="0"/>
              <a:t> </a:t>
            </a:r>
            <a:r>
              <a:rPr lang="it-IT" altLang="it-IT" dirty="0" err="1"/>
              <a:t>gambling</a:t>
            </a:r>
            <a:r>
              <a:rPr lang="it-IT" altLang="it-IT" dirty="0"/>
              <a:t> </a:t>
            </a:r>
            <a:r>
              <a:rPr lang="it-IT" altLang="it-IT" dirty="0" err="1"/>
              <a:t>behavior</a:t>
            </a:r>
            <a:r>
              <a:rPr lang="it-IT" altLang="it-IT" dirty="0"/>
              <a:t>;</a:t>
            </a:r>
          </a:p>
          <a:p>
            <a:pPr marL="1357313" lvl="4" indent="-368300">
              <a:lnSpc>
                <a:spcPct val="100000"/>
              </a:lnSpc>
              <a:spcBef>
                <a:spcPts val="0"/>
              </a:spcBef>
              <a:buSzPct val="106000"/>
              <a:buFont typeface="Arial" panose="020B0604020202020204" pitchFamily="34" charset="0"/>
              <a:buChar char="•"/>
            </a:pPr>
            <a:r>
              <a:rPr lang="it-IT" altLang="it-IT" b="1" i="1" dirty="0"/>
              <a:t>Feelings with </a:t>
            </a:r>
            <a:r>
              <a:rPr lang="it-IT" altLang="it-IT" b="1" i="1" dirty="0" err="1"/>
              <a:t>respect</a:t>
            </a:r>
            <a:r>
              <a:rPr lang="it-IT" altLang="it-IT" b="1" i="1" dirty="0"/>
              <a:t> to </a:t>
            </a:r>
            <a:r>
              <a:rPr lang="it-IT" altLang="it-IT" b="1" i="1" dirty="0" err="1"/>
              <a:t>gambling</a:t>
            </a:r>
            <a:endParaRPr lang="it-IT" altLang="it-IT" b="1" i="1" dirty="0"/>
          </a:p>
          <a:p>
            <a:pPr marL="900113" lvl="2" indent="-368300">
              <a:lnSpc>
                <a:spcPct val="100000"/>
              </a:lnSpc>
              <a:buSzPct val="106000"/>
              <a:buAutoNum type="arabicParenR"/>
            </a:pPr>
            <a:r>
              <a:rPr lang="it-IT" altLang="it-IT" dirty="0" err="1"/>
              <a:t>Expectations</a:t>
            </a:r>
            <a:r>
              <a:rPr lang="it-IT" altLang="it-IT" dirty="0"/>
              <a:t> </a:t>
            </a:r>
            <a:r>
              <a:rPr lang="it-IT" altLang="it-IT" dirty="0" err="1"/>
              <a:t>regarding</a:t>
            </a:r>
            <a:r>
              <a:rPr lang="it-IT" altLang="it-IT" dirty="0"/>
              <a:t> the future</a:t>
            </a:r>
          </a:p>
          <a:p>
            <a:pPr marL="1357313" lvl="4" indent="-368300">
              <a:lnSpc>
                <a:spcPct val="100000"/>
              </a:lnSpc>
              <a:buSzPct val="106000"/>
              <a:buFont typeface="Arial" panose="020B0604020202020204" pitchFamily="34" charset="0"/>
              <a:buChar char="•"/>
            </a:pPr>
            <a:r>
              <a:rPr lang="it-IT" altLang="it-IT" dirty="0"/>
              <a:t>Feelings </a:t>
            </a:r>
            <a:r>
              <a:rPr lang="it-IT" altLang="it-IT" dirty="0" err="1"/>
              <a:t>about</a:t>
            </a:r>
            <a:r>
              <a:rPr lang="it-IT" altLang="it-IT" dirty="0"/>
              <a:t> the </a:t>
            </a:r>
            <a:r>
              <a:rPr lang="it-IT" altLang="it-IT" dirty="0" err="1"/>
              <a:t>closure</a:t>
            </a:r>
            <a:r>
              <a:rPr lang="it-IT" altLang="it-IT" dirty="0"/>
              <a:t> of </a:t>
            </a:r>
            <a:r>
              <a:rPr lang="it-IT" altLang="it-IT" dirty="0" err="1"/>
              <a:t>gambling</a:t>
            </a:r>
            <a:r>
              <a:rPr lang="it-IT" altLang="it-IT" dirty="0"/>
              <a:t> </a:t>
            </a:r>
            <a:r>
              <a:rPr lang="it-IT" altLang="it-IT" dirty="0" err="1"/>
              <a:t>opportunities</a:t>
            </a:r>
            <a:r>
              <a:rPr lang="it-IT" altLang="it-IT" dirty="0"/>
              <a:t> and the future </a:t>
            </a:r>
            <a:r>
              <a:rPr lang="it-IT" altLang="it-IT" dirty="0" err="1"/>
              <a:t>easing</a:t>
            </a:r>
            <a:r>
              <a:rPr lang="it-IT" altLang="it-IT" dirty="0"/>
              <a:t> of </a:t>
            </a:r>
            <a:r>
              <a:rPr lang="it-IT" altLang="it-IT" dirty="0" err="1"/>
              <a:t>restrictive</a:t>
            </a:r>
            <a:r>
              <a:rPr lang="it-IT" altLang="it-IT" dirty="0"/>
              <a:t> </a:t>
            </a:r>
            <a:r>
              <a:rPr lang="it-IT" altLang="it-IT" dirty="0" err="1"/>
              <a:t>measures</a:t>
            </a:r>
            <a:endParaRPr lang="it-IT" altLang="it-IT" dirty="0"/>
          </a:p>
          <a:p>
            <a:pPr marL="1357313" lvl="4" indent="-368300">
              <a:lnSpc>
                <a:spcPct val="100000"/>
              </a:lnSpc>
              <a:buSzPct val="106000"/>
              <a:buFont typeface="Arial" panose="020B0604020202020204" pitchFamily="34" charset="0"/>
              <a:buChar char="•"/>
            </a:pPr>
            <a:endParaRPr lang="it-IT" altLang="it-IT" dirty="0"/>
          </a:p>
          <a:p>
            <a:pPr marL="442913" lvl="1" indent="-368300">
              <a:buSzPct val="106000"/>
              <a:buFont typeface="Arial" pitchFamily="34" charset="0"/>
              <a:buChar char="•"/>
            </a:pPr>
            <a:r>
              <a:rPr lang="it-IT" altLang="it-IT" b="1" dirty="0"/>
              <a:t>SOGS for </a:t>
            </a:r>
            <a:r>
              <a:rPr lang="it-IT" altLang="it-IT" b="1" dirty="0" err="1"/>
              <a:t>gambling</a:t>
            </a:r>
            <a:r>
              <a:rPr lang="it-IT" altLang="it-IT" b="1" dirty="0"/>
              <a:t> </a:t>
            </a:r>
            <a:r>
              <a:rPr lang="it-IT" altLang="it-IT" b="1" dirty="0" err="1"/>
              <a:t>frequency</a:t>
            </a:r>
            <a:r>
              <a:rPr lang="it-IT" altLang="it-IT" b="1" dirty="0"/>
              <a:t> and </a:t>
            </a:r>
            <a:r>
              <a:rPr lang="it-IT" altLang="it-IT" b="1" dirty="0" err="1"/>
              <a:t>gambling</a:t>
            </a:r>
            <a:r>
              <a:rPr lang="it-IT" altLang="it-IT" b="1" dirty="0"/>
              <a:t> </a:t>
            </a:r>
            <a:r>
              <a:rPr lang="it-IT" altLang="it-IT" b="1" dirty="0" err="1"/>
              <a:t>severity</a:t>
            </a:r>
            <a:r>
              <a:rPr lang="it-IT" altLang="it-IT" b="1" dirty="0"/>
              <a:t> (</a:t>
            </a:r>
            <a:r>
              <a:rPr lang="it-IT" altLang="it-IT" b="1" dirty="0" err="1"/>
              <a:t>referred</a:t>
            </a:r>
            <a:r>
              <a:rPr lang="it-IT" altLang="it-IT" b="1" dirty="0"/>
              <a:t> to the last </a:t>
            </a:r>
            <a:r>
              <a:rPr lang="it-IT" altLang="it-IT" b="1" dirty="0" err="1"/>
              <a:t>month</a:t>
            </a:r>
            <a:r>
              <a:rPr lang="it-IT" altLang="it-IT" b="1" dirty="0"/>
              <a:t>; online games and private </a:t>
            </a:r>
            <a:r>
              <a:rPr lang="it-IT" altLang="it-IT" b="1" dirty="0" err="1"/>
              <a:t>bets</a:t>
            </a:r>
            <a:r>
              <a:rPr lang="it-IT" altLang="it-IT" b="1" dirty="0"/>
              <a:t>)</a:t>
            </a:r>
          </a:p>
        </p:txBody>
      </p:sp>
    </p:spTree>
    <p:extLst>
      <p:ext uri="{BB962C8B-B14F-4D97-AF65-F5344CB8AC3E}">
        <p14:creationId xmlns:p14="http://schemas.microsoft.com/office/powerpoint/2010/main" val="188594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49BB8A-EC87-42DD-81EC-5CE6598AE9F3}"/>
              </a:ext>
            </a:extLst>
          </p:cNvPr>
          <p:cNvSpPr>
            <a:spLocks noGrp="1"/>
          </p:cNvSpPr>
          <p:nvPr>
            <p:ph type="title"/>
          </p:nvPr>
        </p:nvSpPr>
        <p:spPr>
          <a:xfrm>
            <a:off x="838200" y="312371"/>
            <a:ext cx="4697767" cy="1325563"/>
          </a:xfrm>
        </p:spPr>
        <p:txBody>
          <a:bodyPr/>
          <a:lstStyle/>
          <a:p>
            <a:r>
              <a:rPr lang="it-IT" dirty="0"/>
              <a:t>The </a:t>
            </a:r>
            <a:r>
              <a:rPr lang="it-IT" dirty="0" err="1"/>
              <a:t>research</a:t>
            </a:r>
            <a:r>
              <a:rPr lang="it-IT" dirty="0"/>
              <a:t> group</a:t>
            </a:r>
          </a:p>
        </p:txBody>
      </p:sp>
      <p:sp>
        <p:nvSpPr>
          <p:cNvPr id="3" name="Segnaposto contenuto 2">
            <a:extLst>
              <a:ext uri="{FF2B5EF4-FFF2-40B4-BE49-F238E27FC236}">
                <a16:creationId xmlns:a16="http://schemas.microsoft.com/office/drawing/2014/main" id="{3C5EB8A0-B0C5-43E7-BE13-8F25AF885625}"/>
              </a:ext>
            </a:extLst>
          </p:cNvPr>
          <p:cNvSpPr>
            <a:spLocks noGrp="1"/>
          </p:cNvSpPr>
          <p:nvPr>
            <p:ph idx="1"/>
          </p:nvPr>
        </p:nvSpPr>
        <p:spPr>
          <a:xfrm>
            <a:off x="81724" y="3610947"/>
            <a:ext cx="11699968" cy="521921"/>
          </a:xfrm>
        </p:spPr>
        <p:txBody>
          <a:bodyPr>
            <a:normAutofit/>
          </a:bodyPr>
          <a:lstStyle/>
          <a:p>
            <a:pPr marL="0" indent="0">
              <a:buNone/>
            </a:pPr>
            <a:r>
              <a:rPr lang="it-IT" sz="1600" dirty="0"/>
              <a:t>Maria Anna Donati    Daniela Capitanucci      Carola Beccari      Roberta Smaniotto  Eleonora Quadrelli       Alfredo Casini          Caterina Primi </a:t>
            </a:r>
            <a:endParaRPr lang="it-IT" sz="1100" dirty="0"/>
          </a:p>
          <a:p>
            <a:pPr marL="0" indent="0">
              <a:buNone/>
            </a:pPr>
            <a:endParaRPr lang="it-IT" sz="1600" dirty="0"/>
          </a:p>
          <a:p>
            <a:pPr marL="0" indent="0">
              <a:buNone/>
            </a:pPr>
            <a:endParaRPr lang="it-IT" sz="1600" dirty="0"/>
          </a:p>
          <a:p>
            <a:pPr marL="0" indent="0">
              <a:buNone/>
            </a:pPr>
            <a:endParaRPr lang="it-IT" sz="1600" dirty="0"/>
          </a:p>
          <a:p>
            <a:pPr marL="0" indent="0">
              <a:buNone/>
            </a:pPr>
            <a:endParaRPr lang="it-IT" sz="1600" dirty="0"/>
          </a:p>
        </p:txBody>
      </p:sp>
      <p:pic>
        <p:nvPicPr>
          <p:cNvPr id="1026" name="Picture 2" descr="Caterina PRIMI | Professor (Full) | University of Florence, Florence |  UNIFI | Dipartimento di Neuroscienze, Psicologia, Area del Farmaco e Salute  del Bambino - Page 4">
            <a:extLst>
              <a:ext uri="{FF2B5EF4-FFF2-40B4-BE49-F238E27FC236}">
                <a16:creationId xmlns:a16="http://schemas.microsoft.com/office/drawing/2014/main" id="{AE66D31D-046E-4F61-9D9F-797795D994B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0646"/>
          <a:stretch/>
        </p:blipFill>
        <p:spPr bwMode="auto">
          <a:xfrm>
            <a:off x="10172700" y="1729749"/>
            <a:ext cx="1609880" cy="18016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ola BECCARI | Research Assistant | Doctor of Psychology | University of  Florence, Florence | UNIFI | Dipartimento di Neuroscienze, Psicologia, Area  del Farmaco e Salute del Bambino">
            <a:extLst>
              <a:ext uri="{FF2B5EF4-FFF2-40B4-BE49-F238E27FC236}">
                <a16:creationId xmlns:a16="http://schemas.microsoft.com/office/drawing/2014/main" id="{DE1C0C1F-1348-40E8-A778-5C2912E15DE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590580" y="1881414"/>
            <a:ext cx="1650023" cy="165002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lumni IESCUM: Eleonora Quadrelli">
            <a:extLst>
              <a:ext uri="{FF2B5EF4-FFF2-40B4-BE49-F238E27FC236}">
                <a16:creationId xmlns:a16="http://schemas.microsoft.com/office/drawing/2014/main" id="{C8652FD9-CDB4-4710-8556-B30EFD52C4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5318" y="1842676"/>
            <a:ext cx="1090246" cy="168089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on Martini e il dottor Casini">
            <a:extLst>
              <a:ext uri="{FF2B5EF4-FFF2-40B4-BE49-F238E27FC236}">
                <a16:creationId xmlns:a16="http://schemas.microsoft.com/office/drawing/2014/main" id="{49AB69CD-5342-40EB-86D9-A10ACFCB81A6}"/>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l="71557" t="3115" r="7383" b="54172"/>
          <a:stretch/>
        </p:blipFill>
        <p:spPr bwMode="auto">
          <a:xfrm>
            <a:off x="8536948" y="1829387"/>
            <a:ext cx="1505155" cy="1702050"/>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73259CA6-3735-5A1B-E3EB-CB3AFAD814AC}"/>
              </a:ext>
            </a:extLst>
          </p:cNvPr>
          <p:cNvPicPr>
            <a:picLocks noChangeAspect="1"/>
          </p:cNvPicPr>
          <p:nvPr/>
        </p:nvPicPr>
        <p:blipFill rotWithShape="1">
          <a:blip r:embed="rId9"/>
          <a:srcRect l="29450" t="24743" r="50000" b="23847"/>
          <a:stretch/>
        </p:blipFill>
        <p:spPr>
          <a:xfrm>
            <a:off x="5503990" y="1871901"/>
            <a:ext cx="1179288" cy="1659536"/>
          </a:xfrm>
          <a:prstGeom prst="rect">
            <a:avLst/>
          </a:prstGeom>
        </p:spPr>
      </p:pic>
      <p:pic>
        <p:nvPicPr>
          <p:cNvPr id="9" name="Immagine 8">
            <a:extLst>
              <a:ext uri="{FF2B5EF4-FFF2-40B4-BE49-F238E27FC236}">
                <a16:creationId xmlns:a16="http://schemas.microsoft.com/office/drawing/2014/main" id="{AD6BCF49-63BA-9EAA-F848-A9771CF8BD37}"/>
              </a:ext>
            </a:extLst>
          </p:cNvPr>
          <p:cNvPicPr>
            <a:picLocks noChangeAspect="1"/>
          </p:cNvPicPr>
          <p:nvPr/>
        </p:nvPicPr>
        <p:blipFill rotWithShape="1">
          <a:blip r:embed="rId10"/>
          <a:srcRect l="27044" t="23884" r="52115" b="24744"/>
          <a:stretch/>
        </p:blipFill>
        <p:spPr>
          <a:xfrm>
            <a:off x="2079219" y="1881414"/>
            <a:ext cx="1241332" cy="1721149"/>
          </a:xfrm>
          <a:prstGeom prst="rect">
            <a:avLst/>
          </a:prstGeom>
        </p:spPr>
      </p:pic>
      <p:sp>
        <p:nvSpPr>
          <p:cNvPr id="15" name="Rettangolo 14">
            <a:extLst>
              <a:ext uri="{FF2B5EF4-FFF2-40B4-BE49-F238E27FC236}">
                <a16:creationId xmlns:a16="http://schemas.microsoft.com/office/drawing/2014/main" id="{C397C4D8-ADD2-4E88-271B-160479236CA2}"/>
              </a:ext>
            </a:extLst>
          </p:cNvPr>
          <p:cNvSpPr/>
          <p:nvPr/>
        </p:nvSpPr>
        <p:spPr>
          <a:xfrm>
            <a:off x="7754816" y="5178670"/>
            <a:ext cx="1627032" cy="900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Immagine 17">
            <a:extLst>
              <a:ext uri="{FF2B5EF4-FFF2-40B4-BE49-F238E27FC236}">
                <a16:creationId xmlns:a16="http://schemas.microsoft.com/office/drawing/2014/main" id="{4FC35FB4-1F98-58E4-ECDB-4A8E357037DA}"/>
              </a:ext>
            </a:extLst>
          </p:cNvPr>
          <p:cNvPicPr>
            <a:picLocks noChangeAspect="1"/>
          </p:cNvPicPr>
          <p:nvPr/>
        </p:nvPicPr>
        <p:blipFill rotWithShape="1">
          <a:blip r:embed="rId11"/>
          <a:srcRect t="27186" b="32837"/>
          <a:stretch/>
        </p:blipFill>
        <p:spPr>
          <a:xfrm>
            <a:off x="1397977" y="4315675"/>
            <a:ext cx="9853246" cy="2215661"/>
          </a:xfrm>
          <a:prstGeom prst="rect">
            <a:avLst/>
          </a:prstGeom>
        </p:spPr>
      </p:pic>
      <p:pic>
        <p:nvPicPr>
          <p:cNvPr id="4" name="Immagine 3">
            <a:extLst>
              <a:ext uri="{FF2B5EF4-FFF2-40B4-BE49-F238E27FC236}">
                <a16:creationId xmlns:a16="http://schemas.microsoft.com/office/drawing/2014/main" id="{2CF0C2B5-138A-FBDA-02E5-CD3022707473}"/>
              </a:ext>
            </a:extLst>
          </p:cNvPr>
          <p:cNvPicPr>
            <a:picLocks noChangeAspect="1"/>
          </p:cNvPicPr>
          <p:nvPr/>
        </p:nvPicPr>
        <p:blipFill rotWithShape="1">
          <a:blip r:embed="rId12"/>
          <a:srcRect l="19770" t="2228" r="8744" b="39276"/>
          <a:stretch/>
        </p:blipFill>
        <p:spPr>
          <a:xfrm>
            <a:off x="167103" y="1870925"/>
            <a:ext cx="1587391" cy="1731638"/>
          </a:xfrm>
          <a:prstGeom prst="rect">
            <a:avLst/>
          </a:prstGeom>
        </p:spPr>
      </p:pic>
    </p:spTree>
    <p:extLst>
      <p:ext uri="{BB962C8B-B14F-4D97-AF65-F5344CB8AC3E}">
        <p14:creationId xmlns:p14="http://schemas.microsoft.com/office/powerpoint/2010/main" val="997517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55688C8B-20B5-944F-B9EB-AAB0D3AE430D}"/>
              </a:ext>
            </a:extLst>
          </p:cNvPr>
          <p:cNvSpPr>
            <a:spLocks noGrp="1"/>
          </p:cNvSpPr>
          <p:nvPr>
            <p:ph type="title"/>
          </p:nvPr>
        </p:nvSpPr>
        <p:spPr>
          <a:xfrm>
            <a:off x="2240788" y="2330164"/>
            <a:ext cx="7886700" cy="795080"/>
          </a:xfrm>
        </p:spPr>
        <p:txBody>
          <a:bodyPr>
            <a:normAutofit fontScale="90000"/>
          </a:bodyPr>
          <a:lstStyle/>
          <a:p>
            <a:pPr algn="ctr"/>
            <a:r>
              <a:rPr lang="it-IT" b="1" dirty="0" err="1"/>
              <a:t>Results</a:t>
            </a:r>
            <a:br>
              <a:rPr lang="it-IT" b="1" dirty="0"/>
            </a:br>
            <a:br>
              <a:rPr lang="it-IT" b="1" dirty="0"/>
            </a:br>
            <a:r>
              <a:rPr lang="it-IT" sz="4400" b="1" i="1" dirty="0" err="1"/>
              <a:t>AFMs</a:t>
            </a:r>
            <a:endParaRPr lang="it-IT" sz="4400" b="1" i="1" dirty="0"/>
          </a:p>
        </p:txBody>
      </p:sp>
    </p:spTree>
    <p:extLst>
      <p:ext uri="{BB962C8B-B14F-4D97-AF65-F5344CB8AC3E}">
        <p14:creationId xmlns:p14="http://schemas.microsoft.com/office/powerpoint/2010/main" val="89577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AFMs</a:t>
            </a:r>
            <a:endParaRPr lang="it-IT" dirty="0"/>
          </a:p>
        </p:txBody>
      </p:sp>
      <p:sp>
        <p:nvSpPr>
          <p:cNvPr id="4" name="Rettangolo con angoli arrotondati 3">
            <a:extLst>
              <a:ext uri="{FF2B5EF4-FFF2-40B4-BE49-F238E27FC236}">
                <a16:creationId xmlns:a16="http://schemas.microsoft.com/office/drawing/2014/main" id="{E421B7F1-D650-351D-03BA-9B29E56C2CAB}"/>
              </a:ext>
            </a:extLst>
          </p:cNvPr>
          <p:cNvSpPr/>
          <p:nvPr/>
        </p:nvSpPr>
        <p:spPr>
          <a:xfrm>
            <a:off x="1619537" y="2688610"/>
            <a:ext cx="1815151" cy="1339939"/>
          </a:xfrm>
          <a:prstGeom prst="roundRect">
            <a:avLst/>
          </a:prstGeom>
          <a:solidFill>
            <a:srgbClr val="30D8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600" dirty="0">
                <a:solidFill>
                  <a:prstClr val="black"/>
                </a:solidFill>
                <a:latin typeface="Verdana" panose="020B0604030504040204" pitchFamily="34" charset="0"/>
                <a:ea typeface="Verdana" panose="020B0604030504040204" pitchFamily="34" charset="0"/>
              </a:rPr>
              <a:t>«</a:t>
            </a:r>
            <a:r>
              <a:rPr lang="it-IT" sz="1600" dirty="0" err="1">
                <a:solidFill>
                  <a:prstClr val="black"/>
                </a:solidFill>
                <a:latin typeface="Verdana" panose="020B0604030504040204" pitchFamily="34" charset="0"/>
                <a:ea typeface="Verdana" panose="020B0604030504040204" pitchFamily="34" charset="0"/>
              </a:rPr>
              <a:t>well</a:t>
            </a:r>
            <a:r>
              <a:rPr lang="it-IT" sz="1600" dirty="0">
                <a:solidFill>
                  <a:prstClr val="black"/>
                </a:solidFill>
                <a:latin typeface="Verdana" panose="020B0604030504040204" pitchFamily="34" charset="0"/>
                <a:ea typeface="Verdana" panose="020B0604030504040204" pitchFamily="34" charset="0"/>
              </a:rPr>
              <a:t>, </a:t>
            </a:r>
            <a:r>
              <a:rPr lang="it-IT" sz="1600" dirty="0" err="1">
                <a:solidFill>
                  <a:prstClr val="black"/>
                </a:solidFill>
                <a:latin typeface="Verdana" panose="020B0604030504040204" pitchFamily="34" charset="0"/>
                <a:ea typeface="Verdana" panose="020B0604030504040204" pitchFamily="34" charset="0"/>
              </a:rPr>
              <a:t>better</a:t>
            </a:r>
            <a:r>
              <a:rPr lang="it-IT" sz="1600" dirty="0">
                <a:solidFill>
                  <a:prstClr val="black"/>
                </a:solidFill>
                <a:latin typeface="Verdana" panose="020B0604030504040204" pitchFamily="34" charset="0"/>
                <a:ea typeface="Verdana" panose="020B0604030504040204" pitchFamily="34" charset="0"/>
              </a:rPr>
              <a:t>, </a:t>
            </a:r>
            <a:r>
              <a:rPr lang="it-IT" sz="1600" dirty="0" err="1">
                <a:solidFill>
                  <a:prstClr val="black"/>
                </a:solidFill>
                <a:latin typeface="Verdana" panose="020B0604030504040204" pitchFamily="34" charset="0"/>
                <a:ea typeface="Verdana" panose="020B0604030504040204" pitchFamily="34" charset="0"/>
              </a:rPr>
              <a:t>calm</a:t>
            </a:r>
            <a:r>
              <a:rPr lang="it-IT" sz="1600" dirty="0">
                <a:solidFill>
                  <a:prstClr val="black"/>
                </a:solidFill>
                <a:latin typeface="Verdana" panose="020B0604030504040204" pitchFamily="34" charset="0"/>
                <a:ea typeface="Verdana" panose="020B0604030504040204" pitchFamily="34" charset="0"/>
              </a:rPr>
              <a:t>, serene, happy»</a:t>
            </a:r>
          </a:p>
        </p:txBody>
      </p:sp>
      <p:sp>
        <p:nvSpPr>
          <p:cNvPr id="8" name="Rettangolo con angoli arrotondati 7">
            <a:extLst>
              <a:ext uri="{FF2B5EF4-FFF2-40B4-BE49-F238E27FC236}">
                <a16:creationId xmlns:a16="http://schemas.microsoft.com/office/drawing/2014/main" id="{C0285E74-032F-9505-A525-43DAF36054A8}"/>
              </a:ext>
            </a:extLst>
          </p:cNvPr>
          <p:cNvSpPr/>
          <p:nvPr/>
        </p:nvSpPr>
        <p:spPr>
          <a:xfrm>
            <a:off x="4891822" y="5155776"/>
            <a:ext cx="2338541" cy="103439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600" dirty="0">
                <a:solidFill>
                  <a:prstClr val="black"/>
                </a:solidFill>
                <a:latin typeface="Verdana" panose="020B0604030504040204" pitchFamily="34" charset="0"/>
                <a:ea typeface="Verdana" panose="020B0604030504040204" pitchFamily="34" charset="0"/>
              </a:rPr>
              <a:t>«</a:t>
            </a:r>
            <a:r>
              <a:rPr lang="it-IT" sz="1600" dirty="0" err="1">
                <a:solidFill>
                  <a:prstClr val="black"/>
                </a:solidFill>
                <a:latin typeface="Verdana" panose="020B0604030504040204" pitchFamily="34" charset="0"/>
                <a:ea typeface="Verdana" panose="020B0604030504040204" pitchFamily="34" charset="0"/>
              </a:rPr>
              <a:t>tired</a:t>
            </a:r>
            <a:r>
              <a:rPr lang="it-IT" sz="1600" dirty="0">
                <a:solidFill>
                  <a:prstClr val="black"/>
                </a:solidFill>
                <a:latin typeface="Verdana" panose="020B0604030504040204" pitchFamily="34" charset="0"/>
                <a:ea typeface="Verdana" panose="020B0604030504040204" pitchFamily="34" charset="0"/>
              </a:rPr>
              <a:t>, </a:t>
            </a:r>
            <a:r>
              <a:rPr lang="it-IT" sz="1600" dirty="0" err="1">
                <a:solidFill>
                  <a:prstClr val="black"/>
                </a:solidFill>
                <a:latin typeface="Verdana" panose="020B0604030504040204" pitchFamily="34" charset="0"/>
                <a:ea typeface="Verdana" panose="020B0604030504040204" pitchFamily="34" charset="0"/>
              </a:rPr>
              <a:t>bored</a:t>
            </a:r>
            <a:r>
              <a:rPr lang="it-IT" sz="1600" dirty="0">
                <a:solidFill>
                  <a:prstClr val="black"/>
                </a:solidFill>
                <a:latin typeface="Verdana" panose="020B0604030504040204" pitchFamily="34" charset="0"/>
                <a:ea typeface="Verdana" panose="020B0604030504040204" pitchFamily="34" charset="0"/>
              </a:rPr>
              <a:t>, </a:t>
            </a:r>
            <a:r>
              <a:rPr lang="it-IT" sz="1600" dirty="0" err="1">
                <a:solidFill>
                  <a:prstClr val="black"/>
                </a:solidFill>
                <a:latin typeface="Verdana" panose="020B0604030504040204" pitchFamily="34" charset="0"/>
                <a:ea typeface="Verdana" panose="020B0604030504040204" pitchFamily="34" charset="0"/>
              </a:rPr>
              <a:t>depressed</a:t>
            </a:r>
            <a:r>
              <a:rPr lang="it-IT" sz="1600" dirty="0">
                <a:solidFill>
                  <a:prstClr val="black"/>
                </a:solidFill>
                <a:latin typeface="Verdana" panose="020B0604030504040204" pitchFamily="34" charset="0"/>
                <a:ea typeface="Verdana" panose="020B0604030504040204" pitchFamily="34" charset="0"/>
              </a:rPr>
              <a:t>, </a:t>
            </a:r>
            <a:r>
              <a:rPr lang="it-IT" sz="1600" dirty="0" err="1">
                <a:solidFill>
                  <a:prstClr val="black"/>
                </a:solidFill>
                <a:latin typeface="Verdana" panose="020B0604030504040204" pitchFamily="34" charset="0"/>
                <a:ea typeface="Verdana" panose="020B0604030504040204" pitchFamily="34" charset="0"/>
              </a:rPr>
              <a:t>sad</a:t>
            </a:r>
            <a:r>
              <a:rPr lang="it-IT" sz="1600" dirty="0">
                <a:solidFill>
                  <a:prstClr val="black"/>
                </a:solidFill>
                <a:latin typeface="Verdana" panose="020B0604030504040204" pitchFamily="34" charset="0"/>
                <a:ea typeface="Verdana" panose="020B0604030504040204" pitchFamily="34" charset="0"/>
              </a:rPr>
              <a:t>, </a:t>
            </a:r>
            <a:r>
              <a:rPr lang="it-IT" sz="1600" dirty="0" err="1">
                <a:solidFill>
                  <a:prstClr val="black"/>
                </a:solidFill>
                <a:latin typeface="Verdana" panose="020B0604030504040204" pitchFamily="34" charset="0"/>
                <a:ea typeface="Verdana" panose="020B0604030504040204" pitchFamily="34" charset="0"/>
              </a:rPr>
              <a:t>worried</a:t>
            </a:r>
            <a:r>
              <a:rPr lang="it-IT" sz="1600" dirty="0">
                <a:solidFill>
                  <a:prstClr val="black"/>
                </a:solidFill>
                <a:latin typeface="Verdana" panose="020B0604030504040204" pitchFamily="34" charset="0"/>
                <a:ea typeface="Verdana" panose="020B0604030504040204" pitchFamily="34" charset="0"/>
              </a:rPr>
              <a:t>»</a:t>
            </a:r>
          </a:p>
        </p:txBody>
      </p:sp>
      <p:sp>
        <p:nvSpPr>
          <p:cNvPr id="12" name="Rettangolo con angoli arrotondati 11">
            <a:extLst>
              <a:ext uri="{FF2B5EF4-FFF2-40B4-BE49-F238E27FC236}">
                <a16:creationId xmlns:a16="http://schemas.microsoft.com/office/drawing/2014/main" id="{441A3450-8DCB-1F3D-D324-981844661A59}"/>
              </a:ext>
            </a:extLst>
          </p:cNvPr>
          <p:cNvSpPr/>
          <p:nvPr/>
        </p:nvSpPr>
        <p:spPr>
          <a:xfrm>
            <a:off x="7383326" y="5139016"/>
            <a:ext cx="2338541" cy="103439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600" dirty="0" err="1">
                <a:solidFill>
                  <a:prstClr val="black"/>
                </a:solidFill>
                <a:latin typeface="Verdana" panose="020B0604030504040204" pitchFamily="34" charset="0"/>
                <a:ea typeface="Verdana" panose="020B0604030504040204" pitchFamily="34" charset="0"/>
              </a:rPr>
              <a:t>Fear</a:t>
            </a:r>
            <a:r>
              <a:rPr lang="it-IT" sz="1600" dirty="0">
                <a:solidFill>
                  <a:prstClr val="black"/>
                </a:solidFill>
                <a:latin typeface="Verdana" panose="020B0604030504040204" pitchFamily="34" charset="0"/>
                <a:ea typeface="Verdana" panose="020B0604030504040204" pitchFamily="34" charset="0"/>
              </a:rPr>
              <a:t>, </a:t>
            </a:r>
            <a:r>
              <a:rPr lang="it-IT" sz="1600" dirty="0" err="1">
                <a:solidFill>
                  <a:prstClr val="black"/>
                </a:solidFill>
                <a:latin typeface="Verdana" panose="020B0604030504040204" pitchFamily="34" charset="0"/>
                <a:ea typeface="Verdana" panose="020B0604030504040204" pitchFamily="34" charset="0"/>
              </a:rPr>
              <a:t>anxiety</a:t>
            </a:r>
            <a:r>
              <a:rPr lang="it-IT" sz="1600" dirty="0">
                <a:solidFill>
                  <a:prstClr val="black"/>
                </a:solidFill>
                <a:latin typeface="Verdana" panose="020B0604030504040204" pitchFamily="34" charset="0"/>
                <a:ea typeface="Verdana" panose="020B0604030504040204" pitchFamily="34" charset="0"/>
              </a:rPr>
              <a:t>, mood </a:t>
            </a:r>
            <a:r>
              <a:rPr lang="it-IT" sz="1600" dirty="0" err="1">
                <a:solidFill>
                  <a:prstClr val="black"/>
                </a:solidFill>
                <a:latin typeface="Verdana" panose="020B0604030504040204" pitchFamily="34" charset="0"/>
                <a:ea typeface="Verdana" panose="020B0604030504040204" pitchFamily="34" charset="0"/>
              </a:rPr>
              <a:t>swings</a:t>
            </a:r>
            <a:endParaRPr lang="it-IT" sz="1600" dirty="0">
              <a:solidFill>
                <a:prstClr val="black"/>
              </a:solidFill>
              <a:latin typeface="Verdana" panose="020B0604030504040204" pitchFamily="34" charset="0"/>
              <a:ea typeface="Verdana" panose="020B0604030504040204" pitchFamily="34" charset="0"/>
            </a:endParaRPr>
          </a:p>
        </p:txBody>
      </p:sp>
      <p:sp>
        <p:nvSpPr>
          <p:cNvPr id="13" name="Rettangolo con angoli arrotondati 12">
            <a:extLst>
              <a:ext uri="{FF2B5EF4-FFF2-40B4-BE49-F238E27FC236}">
                <a16:creationId xmlns:a16="http://schemas.microsoft.com/office/drawing/2014/main" id="{C6D8AADF-5E3D-A536-0DA6-1E14676A5187}"/>
              </a:ext>
            </a:extLst>
          </p:cNvPr>
          <p:cNvSpPr/>
          <p:nvPr/>
        </p:nvSpPr>
        <p:spPr>
          <a:xfrm>
            <a:off x="2401893" y="5133532"/>
            <a:ext cx="2338541" cy="103439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600" i="1" dirty="0" err="1">
                <a:solidFill>
                  <a:prstClr val="black"/>
                </a:solidFill>
                <a:latin typeface="Verdana" panose="020B0604030504040204" pitchFamily="34" charset="0"/>
                <a:ea typeface="Verdana" panose="020B0604030504040204" pitchFamily="34" charset="0"/>
              </a:rPr>
              <a:t>Concern</a:t>
            </a:r>
            <a:r>
              <a:rPr lang="it-IT" sz="1600" i="1" dirty="0">
                <a:solidFill>
                  <a:prstClr val="black"/>
                </a:solidFill>
                <a:latin typeface="Verdana" panose="020B0604030504040204" pitchFamily="34" charset="0"/>
                <a:ea typeface="Verdana" panose="020B0604030504040204" pitchFamily="34" charset="0"/>
              </a:rPr>
              <a:t> for the </a:t>
            </a:r>
            <a:r>
              <a:rPr lang="it-IT" sz="1600" i="1" dirty="0" err="1">
                <a:solidFill>
                  <a:prstClr val="black"/>
                </a:solidFill>
                <a:latin typeface="Verdana" panose="020B0604030504040204" pitchFamily="34" charset="0"/>
                <a:ea typeface="Verdana" panose="020B0604030504040204" pitchFamily="34" charset="0"/>
              </a:rPr>
              <a:t>reopening</a:t>
            </a:r>
            <a:r>
              <a:rPr lang="it-IT" sz="1600" i="1" dirty="0">
                <a:solidFill>
                  <a:prstClr val="black"/>
                </a:solidFill>
                <a:latin typeface="Verdana" panose="020B0604030504040204" pitchFamily="34" charset="0"/>
                <a:ea typeface="Verdana" panose="020B0604030504040204" pitchFamily="34" charset="0"/>
              </a:rPr>
              <a:t> of slot </a:t>
            </a:r>
            <a:r>
              <a:rPr lang="it-IT" sz="1600" i="1" dirty="0" err="1">
                <a:solidFill>
                  <a:prstClr val="black"/>
                </a:solidFill>
                <a:latin typeface="Verdana" panose="020B0604030504040204" pitchFamily="34" charset="0"/>
                <a:ea typeface="Verdana" panose="020B0604030504040204" pitchFamily="34" charset="0"/>
              </a:rPr>
              <a:t>venues</a:t>
            </a:r>
            <a:endParaRPr lang="it-IT" sz="1600" i="1" dirty="0">
              <a:solidFill>
                <a:prstClr val="black"/>
              </a:solidFill>
              <a:latin typeface="Verdana" panose="020B0604030504040204" pitchFamily="34" charset="0"/>
              <a:ea typeface="Verdana" panose="020B0604030504040204" pitchFamily="34" charset="0"/>
            </a:endParaRPr>
          </a:p>
        </p:txBody>
      </p:sp>
      <p:graphicFrame>
        <p:nvGraphicFramePr>
          <p:cNvPr id="9" name="Grafico 8"/>
          <p:cNvGraphicFramePr>
            <a:graphicFrameLocks/>
          </p:cNvGraphicFramePr>
          <p:nvPr>
            <p:extLst>
              <p:ext uri="{D42A27DB-BD31-4B8C-83A1-F6EECF244321}">
                <p14:modId xmlns:p14="http://schemas.microsoft.com/office/powerpoint/2010/main" val="2329968995"/>
              </p:ext>
            </p:extLst>
          </p:nvPr>
        </p:nvGraphicFramePr>
        <p:xfrm>
          <a:off x="3571164" y="1705971"/>
          <a:ext cx="5008729" cy="3094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4847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a:graphicFrameLocks/>
          </p:cNvGraphicFramePr>
          <p:nvPr/>
        </p:nvGraphicFramePr>
        <p:xfrm>
          <a:off x="2533935" y="2057400"/>
          <a:ext cx="6537277" cy="381113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olo 4"/>
          <p:cNvSpPr>
            <a:spLocks noGrp="1"/>
          </p:cNvSpPr>
          <p:nvPr>
            <p:ph type="title"/>
          </p:nvPr>
        </p:nvSpPr>
        <p:spPr>
          <a:xfrm>
            <a:off x="2238375" y="950910"/>
            <a:ext cx="8103948" cy="854592"/>
          </a:xfrm>
        </p:spPr>
        <p:txBody>
          <a:bodyPr/>
          <a:lstStyle/>
          <a:p>
            <a:r>
              <a:rPr lang="it-IT" dirty="0" err="1"/>
              <a:t>AFMs</a:t>
            </a:r>
            <a:endParaRPr lang="it-IT" dirty="0"/>
          </a:p>
        </p:txBody>
      </p:sp>
    </p:spTree>
    <p:extLst>
      <p:ext uri="{BB962C8B-B14F-4D97-AF65-F5344CB8AC3E}">
        <p14:creationId xmlns:p14="http://schemas.microsoft.com/office/powerpoint/2010/main" val="2627520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con angoli arrotondati 3">
            <a:extLst>
              <a:ext uri="{FF2B5EF4-FFF2-40B4-BE49-F238E27FC236}">
                <a16:creationId xmlns:a16="http://schemas.microsoft.com/office/drawing/2014/main" id="{2B5F90EA-981B-8B4C-BFEC-C33476FA54E2}"/>
              </a:ext>
            </a:extLst>
          </p:cNvPr>
          <p:cNvSpPr/>
          <p:nvPr/>
        </p:nvSpPr>
        <p:spPr>
          <a:xfrm>
            <a:off x="2661202" y="4770558"/>
            <a:ext cx="2338541" cy="846161"/>
          </a:xfrm>
          <a:prstGeom prst="roundRect">
            <a:avLst/>
          </a:prstGeom>
          <a:solidFill>
            <a:srgbClr val="57C7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a:solidFill>
                  <a:prstClr val="black"/>
                </a:solidFill>
                <a:latin typeface="Verdana" panose="020B0604030504040204" pitchFamily="34" charset="0"/>
                <a:ea typeface="Verdana" panose="020B0604030504040204" pitchFamily="34" charset="0"/>
              </a:rPr>
              <a:t>The relative in treatment for GD </a:t>
            </a:r>
            <a:r>
              <a:rPr lang="it-IT" sz="1400" dirty="0" err="1">
                <a:solidFill>
                  <a:prstClr val="black"/>
                </a:solidFill>
                <a:latin typeface="Verdana" panose="020B0604030504040204" pitchFamily="34" charset="0"/>
                <a:ea typeface="Verdana" panose="020B0604030504040204" pitchFamily="34" charset="0"/>
              </a:rPr>
              <a:t>had</a:t>
            </a:r>
            <a:r>
              <a:rPr lang="it-IT" sz="1400" dirty="0">
                <a:solidFill>
                  <a:prstClr val="black"/>
                </a:solidFill>
                <a:latin typeface="Verdana" panose="020B0604030504040204" pitchFamily="34" charset="0"/>
                <a:ea typeface="Verdana" panose="020B0604030504040204" pitchFamily="34" charset="0"/>
              </a:rPr>
              <a:t> </a:t>
            </a:r>
            <a:r>
              <a:rPr lang="it-IT" sz="1400" dirty="0" err="1">
                <a:solidFill>
                  <a:prstClr val="black"/>
                </a:solidFill>
                <a:latin typeface="Verdana" panose="020B0604030504040204" pitchFamily="34" charset="0"/>
                <a:ea typeface="Verdana" panose="020B0604030504040204" pitchFamily="34" charset="0"/>
              </a:rPr>
              <a:t>stopped</a:t>
            </a:r>
            <a:r>
              <a:rPr lang="it-IT" sz="1400" dirty="0">
                <a:solidFill>
                  <a:prstClr val="black"/>
                </a:solidFill>
                <a:latin typeface="Verdana" panose="020B0604030504040204" pitchFamily="34" charset="0"/>
                <a:ea typeface="Verdana" panose="020B0604030504040204" pitchFamily="34" charset="0"/>
              </a:rPr>
              <a:t> </a:t>
            </a:r>
            <a:r>
              <a:rPr lang="it-IT" sz="1400" dirty="0" err="1">
                <a:solidFill>
                  <a:prstClr val="black"/>
                </a:solidFill>
                <a:latin typeface="Verdana" panose="020B0604030504040204" pitchFamily="34" charset="0"/>
                <a:ea typeface="Verdana" panose="020B0604030504040204" pitchFamily="34" charset="0"/>
              </a:rPr>
              <a:t>gambling</a:t>
            </a:r>
            <a:endParaRPr lang="it-IT" sz="1400" dirty="0">
              <a:solidFill>
                <a:prstClr val="black"/>
              </a:solidFill>
              <a:latin typeface="Verdana" panose="020B0604030504040204" pitchFamily="34" charset="0"/>
              <a:ea typeface="Verdana" panose="020B0604030504040204" pitchFamily="34" charset="0"/>
            </a:endParaRPr>
          </a:p>
        </p:txBody>
      </p:sp>
      <p:sp>
        <p:nvSpPr>
          <p:cNvPr id="6" name="Rettangolo con angoli arrotondati 5">
            <a:extLst>
              <a:ext uri="{FF2B5EF4-FFF2-40B4-BE49-F238E27FC236}">
                <a16:creationId xmlns:a16="http://schemas.microsoft.com/office/drawing/2014/main" id="{B55AB8A7-4A0E-C489-0B13-E44F207911ED}"/>
              </a:ext>
            </a:extLst>
          </p:cNvPr>
          <p:cNvSpPr/>
          <p:nvPr/>
        </p:nvSpPr>
        <p:spPr>
          <a:xfrm>
            <a:off x="5174782" y="4763069"/>
            <a:ext cx="2338541" cy="813158"/>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a:solidFill>
                  <a:prstClr val="black"/>
                </a:solidFill>
                <a:latin typeface="Verdana" panose="020B0604030504040204" pitchFamily="34" charset="0"/>
                <a:ea typeface="Verdana" panose="020B0604030504040204" pitchFamily="34" charset="0"/>
              </a:rPr>
              <a:t>Online </a:t>
            </a:r>
            <a:r>
              <a:rPr lang="it-IT" sz="1400" dirty="0" err="1">
                <a:solidFill>
                  <a:prstClr val="black"/>
                </a:solidFill>
                <a:latin typeface="Verdana" panose="020B0604030504040204" pitchFamily="34" charset="0"/>
                <a:ea typeface="Verdana" panose="020B0604030504040204" pitchFamily="34" charset="0"/>
              </a:rPr>
              <a:t>gambling</a:t>
            </a:r>
            <a:r>
              <a:rPr lang="it-IT" sz="1400" dirty="0">
                <a:solidFill>
                  <a:prstClr val="black"/>
                </a:solidFill>
                <a:latin typeface="Verdana" panose="020B0604030504040204" pitchFamily="34" charset="0"/>
                <a:ea typeface="Verdana" panose="020B0604030504040204" pitchFamily="34" charset="0"/>
              </a:rPr>
              <a:t> of the relative with GD</a:t>
            </a:r>
          </a:p>
        </p:txBody>
      </p:sp>
      <p:sp>
        <p:nvSpPr>
          <p:cNvPr id="8" name="Rettangolo con angoli arrotondati 7">
            <a:extLst>
              <a:ext uri="{FF2B5EF4-FFF2-40B4-BE49-F238E27FC236}">
                <a16:creationId xmlns:a16="http://schemas.microsoft.com/office/drawing/2014/main" id="{158E214E-D65D-07F5-E20F-D3CAEF367154}"/>
              </a:ext>
            </a:extLst>
          </p:cNvPr>
          <p:cNvSpPr/>
          <p:nvPr/>
        </p:nvSpPr>
        <p:spPr>
          <a:xfrm>
            <a:off x="5195582" y="5616719"/>
            <a:ext cx="2338541" cy="875065"/>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err="1">
                <a:solidFill>
                  <a:prstClr val="black"/>
                </a:solidFill>
                <a:latin typeface="Verdana" panose="020B0604030504040204" pitchFamily="34" charset="0"/>
                <a:ea typeface="Verdana" panose="020B0604030504040204" pitchFamily="34" charset="0"/>
              </a:rPr>
              <a:t>Afraid</a:t>
            </a:r>
            <a:r>
              <a:rPr lang="it-IT" sz="1400" dirty="0">
                <a:solidFill>
                  <a:prstClr val="black"/>
                </a:solidFill>
                <a:latin typeface="Verdana" panose="020B0604030504040204" pitchFamily="34" charset="0"/>
                <a:ea typeface="Verdana" panose="020B0604030504040204" pitchFamily="34" charset="0"/>
              </a:rPr>
              <a:t> for future </a:t>
            </a:r>
            <a:r>
              <a:rPr lang="it-IT" sz="1400" dirty="0" err="1">
                <a:solidFill>
                  <a:prstClr val="black"/>
                </a:solidFill>
                <a:latin typeface="Verdana" panose="020B0604030504040204" pitchFamily="34" charset="0"/>
                <a:ea typeface="Verdana" panose="020B0604030504040204" pitchFamily="34" charset="0"/>
              </a:rPr>
              <a:t>reopening</a:t>
            </a:r>
            <a:r>
              <a:rPr lang="it-IT" sz="1400" dirty="0">
                <a:solidFill>
                  <a:prstClr val="black"/>
                </a:solidFill>
                <a:latin typeface="Verdana" panose="020B0604030504040204" pitchFamily="34" charset="0"/>
                <a:ea typeface="Verdana" panose="020B0604030504040204" pitchFamily="34" charset="0"/>
              </a:rPr>
              <a:t> </a:t>
            </a:r>
          </a:p>
        </p:txBody>
      </p:sp>
      <p:graphicFrame>
        <p:nvGraphicFramePr>
          <p:cNvPr id="11" name="Grafico 10"/>
          <p:cNvGraphicFramePr>
            <a:graphicFrameLocks/>
          </p:cNvGraphicFramePr>
          <p:nvPr>
            <p:extLst>
              <p:ext uri="{D42A27DB-BD31-4B8C-83A1-F6EECF244321}">
                <p14:modId xmlns:p14="http://schemas.microsoft.com/office/powerpoint/2010/main" val="4285762221"/>
              </p:ext>
            </p:extLst>
          </p:nvPr>
        </p:nvGraphicFramePr>
        <p:xfrm>
          <a:off x="2793242" y="1538785"/>
          <a:ext cx="6329068" cy="3210636"/>
        </p:xfrm>
        <a:graphic>
          <a:graphicData uri="http://schemas.openxmlformats.org/drawingml/2006/chart">
            <c:chart xmlns:c="http://schemas.openxmlformats.org/drawingml/2006/chart" xmlns:r="http://schemas.openxmlformats.org/officeDocument/2006/relationships" r:id="rId3"/>
          </a:graphicData>
        </a:graphic>
      </p:graphicFrame>
      <p:sp>
        <p:nvSpPr>
          <p:cNvPr id="12" name="Rettangolo con angoli arrotondati 5">
            <a:extLst>
              <a:ext uri="{FF2B5EF4-FFF2-40B4-BE49-F238E27FC236}">
                <a16:creationId xmlns:a16="http://schemas.microsoft.com/office/drawing/2014/main" id="{B55AB8A7-4A0E-C489-0B13-E44F207911ED}"/>
              </a:ext>
            </a:extLst>
          </p:cNvPr>
          <p:cNvSpPr/>
          <p:nvPr/>
        </p:nvSpPr>
        <p:spPr>
          <a:xfrm>
            <a:off x="7715537" y="4749421"/>
            <a:ext cx="2338541" cy="813158"/>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a:solidFill>
                  <a:prstClr val="black"/>
                </a:solidFill>
                <a:latin typeface="Verdana" panose="020B0604030504040204" pitchFamily="34" charset="0"/>
                <a:ea typeface="Verdana" panose="020B0604030504040204" pitchFamily="34" charset="0"/>
              </a:rPr>
              <a:t>Online </a:t>
            </a:r>
            <a:r>
              <a:rPr lang="it-IT" sz="1400" dirty="0" err="1">
                <a:solidFill>
                  <a:prstClr val="black"/>
                </a:solidFill>
                <a:latin typeface="Verdana" panose="020B0604030504040204" pitchFamily="34" charset="0"/>
                <a:ea typeface="Verdana" panose="020B0604030504040204" pitchFamily="34" charset="0"/>
              </a:rPr>
              <a:t>gambling</a:t>
            </a:r>
            <a:r>
              <a:rPr lang="it-IT" sz="1400" dirty="0">
                <a:solidFill>
                  <a:prstClr val="black"/>
                </a:solidFill>
                <a:latin typeface="Verdana" panose="020B0604030504040204" pitchFamily="34" charset="0"/>
                <a:ea typeface="Verdana" panose="020B0604030504040204" pitchFamily="34" charset="0"/>
              </a:rPr>
              <a:t> of the relative with GD</a:t>
            </a:r>
          </a:p>
        </p:txBody>
      </p:sp>
      <p:sp>
        <p:nvSpPr>
          <p:cNvPr id="13" name="Rettangolo con angoli arrotondati 5">
            <a:extLst>
              <a:ext uri="{FF2B5EF4-FFF2-40B4-BE49-F238E27FC236}">
                <a16:creationId xmlns:a16="http://schemas.microsoft.com/office/drawing/2014/main" id="{B55AB8A7-4A0E-C489-0B13-E44F207911ED}"/>
              </a:ext>
            </a:extLst>
          </p:cNvPr>
          <p:cNvSpPr/>
          <p:nvPr/>
        </p:nvSpPr>
        <p:spPr>
          <a:xfrm>
            <a:off x="7715537" y="5651329"/>
            <a:ext cx="2338541" cy="813158"/>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err="1">
                <a:solidFill>
                  <a:prstClr val="black"/>
                </a:solidFill>
                <a:latin typeface="Verdana" panose="020B0604030504040204" pitchFamily="34" charset="0"/>
                <a:ea typeface="Verdana" panose="020B0604030504040204" pitchFamily="34" charset="0"/>
              </a:rPr>
              <a:t>Not</a:t>
            </a:r>
            <a:r>
              <a:rPr lang="it-IT" sz="1400" dirty="0">
                <a:solidFill>
                  <a:prstClr val="black"/>
                </a:solidFill>
                <a:latin typeface="Verdana" panose="020B0604030504040204" pitchFamily="34" charset="0"/>
                <a:ea typeface="Verdana" panose="020B0604030504040204" pitchFamily="34" charset="0"/>
              </a:rPr>
              <a:t> </a:t>
            </a:r>
            <a:r>
              <a:rPr lang="it-IT" sz="1400" dirty="0" err="1">
                <a:solidFill>
                  <a:prstClr val="black"/>
                </a:solidFill>
                <a:latin typeface="Verdana" panose="020B0604030504040204" pitchFamily="34" charset="0"/>
                <a:ea typeface="Verdana" panose="020B0604030504040204" pitchFamily="34" charset="0"/>
              </a:rPr>
              <a:t>thought</a:t>
            </a:r>
            <a:r>
              <a:rPr lang="it-IT" sz="1400" dirty="0">
                <a:solidFill>
                  <a:prstClr val="black"/>
                </a:solidFill>
                <a:latin typeface="Verdana" panose="020B0604030504040204" pitchFamily="34" charset="0"/>
                <a:ea typeface="Verdana" panose="020B0604030504040204" pitchFamily="34" charset="0"/>
              </a:rPr>
              <a:t> </a:t>
            </a:r>
            <a:r>
              <a:rPr lang="it-IT" sz="1400" dirty="0" err="1">
                <a:solidFill>
                  <a:prstClr val="black"/>
                </a:solidFill>
                <a:latin typeface="Verdana" panose="020B0604030504040204" pitchFamily="34" charset="0"/>
                <a:ea typeface="Verdana" panose="020B0604030504040204" pitchFamily="34" charset="0"/>
              </a:rPr>
              <a:t>about</a:t>
            </a:r>
            <a:r>
              <a:rPr lang="it-IT" sz="1400" dirty="0">
                <a:solidFill>
                  <a:prstClr val="black"/>
                </a:solidFill>
                <a:latin typeface="Verdana" panose="020B0604030504040204" pitchFamily="34" charset="0"/>
                <a:ea typeface="Verdana" panose="020B0604030504040204" pitchFamily="34" charset="0"/>
              </a:rPr>
              <a:t> </a:t>
            </a:r>
          </a:p>
        </p:txBody>
      </p:sp>
      <p:sp>
        <p:nvSpPr>
          <p:cNvPr id="14" name="Titolo 4"/>
          <p:cNvSpPr>
            <a:spLocks noGrp="1"/>
          </p:cNvSpPr>
          <p:nvPr>
            <p:ph type="title"/>
          </p:nvPr>
        </p:nvSpPr>
        <p:spPr>
          <a:xfrm>
            <a:off x="2238375" y="950910"/>
            <a:ext cx="8103948" cy="854592"/>
          </a:xfrm>
        </p:spPr>
        <p:txBody>
          <a:bodyPr/>
          <a:lstStyle/>
          <a:p>
            <a:r>
              <a:rPr lang="it-IT" dirty="0" err="1"/>
              <a:t>AFMs</a:t>
            </a:r>
            <a:endParaRPr lang="it-IT" dirty="0"/>
          </a:p>
        </p:txBody>
      </p:sp>
    </p:spTree>
    <p:extLst>
      <p:ext uri="{BB962C8B-B14F-4D97-AF65-F5344CB8AC3E}">
        <p14:creationId xmlns:p14="http://schemas.microsoft.com/office/powerpoint/2010/main" val="2966598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AFMs</a:t>
            </a:r>
            <a:endParaRPr lang="it-IT" dirty="0"/>
          </a:p>
        </p:txBody>
      </p:sp>
      <p:graphicFrame>
        <p:nvGraphicFramePr>
          <p:cNvPr id="6" name="Grafico 5"/>
          <p:cNvGraphicFramePr>
            <a:graphicFrameLocks/>
          </p:cNvGraphicFramePr>
          <p:nvPr/>
        </p:nvGraphicFramePr>
        <p:xfrm>
          <a:off x="2861481" y="1675262"/>
          <a:ext cx="6277970" cy="3906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7876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AFMs</a:t>
            </a:r>
            <a:endParaRPr lang="it-IT" dirty="0"/>
          </a:p>
        </p:txBody>
      </p:sp>
      <p:graphicFrame>
        <p:nvGraphicFramePr>
          <p:cNvPr id="4" name="Grafico 3"/>
          <p:cNvGraphicFramePr>
            <a:graphicFrameLocks/>
          </p:cNvGraphicFramePr>
          <p:nvPr/>
        </p:nvGraphicFramePr>
        <p:xfrm>
          <a:off x="2847834" y="1805503"/>
          <a:ext cx="6168787" cy="39947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7019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con angoli arrotondati 7">
            <a:extLst>
              <a:ext uri="{FF2B5EF4-FFF2-40B4-BE49-F238E27FC236}">
                <a16:creationId xmlns:a16="http://schemas.microsoft.com/office/drawing/2014/main" id="{467F97E8-A30A-B514-32A9-0A81C5B2EA02}"/>
              </a:ext>
            </a:extLst>
          </p:cNvPr>
          <p:cNvSpPr/>
          <p:nvPr/>
        </p:nvSpPr>
        <p:spPr>
          <a:xfrm>
            <a:off x="3270914" y="5223008"/>
            <a:ext cx="1908119" cy="8652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600" dirty="0" err="1">
                <a:solidFill>
                  <a:prstClr val="black"/>
                </a:solidFill>
                <a:latin typeface="Verdana" panose="020B0604030504040204" pitchFamily="34" charset="0"/>
                <a:ea typeface="Verdana" panose="020B0604030504040204" pitchFamily="34" charset="0"/>
              </a:rPr>
              <a:t>Disgust</a:t>
            </a:r>
            <a:endParaRPr lang="it-IT" sz="1600" dirty="0">
              <a:solidFill>
                <a:prstClr val="black"/>
              </a:solidFill>
              <a:latin typeface="Verdana" panose="020B0604030504040204" pitchFamily="34" charset="0"/>
              <a:ea typeface="Verdana" panose="020B0604030504040204" pitchFamily="34" charset="0"/>
            </a:endParaRPr>
          </a:p>
          <a:p>
            <a:pPr algn="ctr" defTabSz="457200"/>
            <a:r>
              <a:rPr lang="it-IT" sz="1600" dirty="0">
                <a:solidFill>
                  <a:prstClr val="black"/>
                </a:solidFill>
                <a:latin typeface="Verdana" panose="020B0604030504040204" pitchFamily="34" charset="0"/>
                <a:ea typeface="Verdana" panose="020B0604030504040204" pitchFamily="34" charset="0"/>
              </a:rPr>
              <a:t>Anger</a:t>
            </a:r>
          </a:p>
          <a:p>
            <a:pPr algn="ctr" defTabSz="457200"/>
            <a:r>
              <a:rPr lang="it-IT" sz="1600" dirty="0" err="1">
                <a:solidFill>
                  <a:prstClr val="black"/>
                </a:solidFill>
                <a:latin typeface="Verdana" panose="020B0604030504040204" pitchFamily="34" charset="0"/>
                <a:ea typeface="Verdana" panose="020B0604030504040204" pitchFamily="34" charset="0"/>
              </a:rPr>
              <a:t>Hate</a:t>
            </a:r>
            <a:endParaRPr lang="it-IT" sz="1600" dirty="0">
              <a:solidFill>
                <a:prstClr val="black"/>
              </a:solidFill>
              <a:latin typeface="Verdana" panose="020B0604030504040204" pitchFamily="34" charset="0"/>
              <a:ea typeface="Verdana" panose="020B0604030504040204" pitchFamily="34" charset="0"/>
            </a:endParaRPr>
          </a:p>
        </p:txBody>
      </p:sp>
      <p:graphicFrame>
        <p:nvGraphicFramePr>
          <p:cNvPr id="6" name="Grafico 5"/>
          <p:cNvGraphicFramePr>
            <a:graphicFrameLocks/>
          </p:cNvGraphicFramePr>
          <p:nvPr/>
        </p:nvGraphicFramePr>
        <p:xfrm>
          <a:off x="3058856" y="1666396"/>
          <a:ext cx="6114197" cy="357912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olo 4"/>
          <p:cNvSpPr>
            <a:spLocks noGrp="1"/>
          </p:cNvSpPr>
          <p:nvPr>
            <p:ph type="title"/>
          </p:nvPr>
        </p:nvSpPr>
        <p:spPr>
          <a:xfrm>
            <a:off x="2238375" y="950910"/>
            <a:ext cx="8103948" cy="854592"/>
          </a:xfrm>
        </p:spPr>
        <p:txBody>
          <a:bodyPr/>
          <a:lstStyle/>
          <a:p>
            <a:r>
              <a:rPr lang="it-IT" dirty="0" err="1"/>
              <a:t>AFMs</a:t>
            </a:r>
            <a:endParaRPr lang="it-IT" dirty="0"/>
          </a:p>
        </p:txBody>
      </p:sp>
    </p:spTree>
    <p:extLst>
      <p:ext uri="{BB962C8B-B14F-4D97-AF65-F5344CB8AC3E}">
        <p14:creationId xmlns:p14="http://schemas.microsoft.com/office/powerpoint/2010/main" val="81262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AFMs</a:t>
            </a:r>
            <a:endParaRPr lang="it-IT" dirty="0"/>
          </a:p>
        </p:txBody>
      </p:sp>
      <p:graphicFrame>
        <p:nvGraphicFramePr>
          <p:cNvPr id="4" name="Grafico 3"/>
          <p:cNvGraphicFramePr>
            <a:graphicFrameLocks/>
          </p:cNvGraphicFramePr>
          <p:nvPr/>
        </p:nvGraphicFramePr>
        <p:xfrm>
          <a:off x="2547582" y="1805503"/>
          <a:ext cx="6837528" cy="4008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1611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55688C8B-20B5-944F-B9EB-AAB0D3AE430D}"/>
              </a:ext>
            </a:extLst>
          </p:cNvPr>
          <p:cNvSpPr>
            <a:spLocks noGrp="1"/>
          </p:cNvSpPr>
          <p:nvPr>
            <p:ph type="title"/>
          </p:nvPr>
        </p:nvSpPr>
        <p:spPr>
          <a:xfrm>
            <a:off x="2240788" y="2330164"/>
            <a:ext cx="7886700" cy="795080"/>
          </a:xfrm>
        </p:spPr>
        <p:txBody>
          <a:bodyPr>
            <a:normAutofit fontScale="90000"/>
          </a:bodyPr>
          <a:lstStyle/>
          <a:p>
            <a:pPr algn="ctr"/>
            <a:r>
              <a:rPr lang="it-IT" b="1" dirty="0" err="1"/>
              <a:t>Results</a:t>
            </a:r>
            <a:br>
              <a:rPr lang="it-IT" b="1" dirty="0"/>
            </a:br>
            <a:br>
              <a:rPr lang="it-IT" b="1" dirty="0"/>
            </a:br>
            <a:r>
              <a:rPr lang="it-IT" sz="4400" b="1" i="1" dirty="0" err="1"/>
              <a:t>AFMs</a:t>
            </a:r>
            <a:r>
              <a:rPr lang="it-IT" sz="4400" b="1" i="1" dirty="0"/>
              <a:t> and </a:t>
            </a:r>
            <a:r>
              <a:rPr lang="it-IT" sz="4400" b="1" i="1" dirty="0" err="1"/>
              <a:t>their</a:t>
            </a:r>
            <a:r>
              <a:rPr lang="it-IT" sz="4400" b="1" i="1" dirty="0"/>
              <a:t> relative in treatment for GD</a:t>
            </a:r>
            <a:endParaRPr lang="it-IT" sz="3600" b="1" i="1" dirty="0"/>
          </a:p>
        </p:txBody>
      </p:sp>
    </p:spTree>
    <p:extLst>
      <p:ext uri="{BB962C8B-B14F-4D97-AF65-F5344CB8AC3E}">
        <p14:creationId xmlns:p14="http://schemas.microsoft.com/office/powerpoint/2010/main" val="1609647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Disordered</a:t>
            </a:r>
            <a:r>
              <a:rPr lang="it-IT" dirty="0"/>
              <a:t> </a:t>
            </a:r>
            <a:r>
              <a:rPr lang="it-IT" dirty="0" err="1"/>
              <a:t>Gamblers</a:t>
            </a:r>
            <a:endParaRPr lang="it-IT" dirty="0"/>
          </a:p>
        </p:txBody>
      </p:sp>
      <p:sp>
        <p:nvSpPr>
          <p:cNvPr id="4" name="Rettangolo con angoli arrotondati 3">
            <a:extLst>
              <a:ext uri="{FF2B5EF4-FFF2-40B4-BE49-F238E27FC236}">
                <a16:creationId xmlns:a16="http://schemas.microsoft.com/office/drawing/2014/main" id="{1BBA26DA-11DC-51EE-53C0-A09963B82536}"/>
              </a:ext>
            </a:extLst>
          </p:cNvPr>
          <p:cNvSpPr/>
          <p:nvPr/>
        </p:nvSpPr>
        <p:spPr>
          <a:xfrm>
            <a:off x="1839039" y="4806646"/>
            <a:ext cx="2960425" cy="151226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600" i="1" dirty="0">
                <a:solidFill>
                  <a:prstClr val="black"/>
                </a:solidFill>
                <a:latin typeface="Verdana" panose="020B0604030504040204" pitchFamily="34" charset="0"/>
                <a:ea typeface="Verdana" panose="020B0604030504040204" pitchFamily="34" charset="0"/>
              </a:rPr>
              <a:t>n</a:t>
            </a:r>
            <a:r>
              <a:rPr lang="it-IT" sz="1600" dirty="0">
                <a:solidFill>
                  <a:prstClr val="black"/>
                </a:solidFill>
                <a:latin typeface="Verdana" panose="020B0604030504040204" pitchFamily="34" charset="0"/>
                <a:ea typeface="Verdana" panose="020B0604030504040204" pitchFamily="34" charset="0"/>
              </a:rPr>
              <a:t> = 2</a:t>
            </a:r>
          </a:p>
          <a:p>
            <a:pPr algn="ctr" defTabSz="457200"/>
            <a:r>
              <a:rPr lang="it-IT" sz="1600" dirty="0" err="1">
                <a:solidFill>
                  <a:prstClr val="black"/>
                </a:solidFill>
                <a:latin typeface="Verdana" panose="020B0604030504040204" pitchFamily="34" charset="0"/>
                <a:ea typeface="Verdana" panose="020B0604030504040204" pitchFamily="34" charset="0"/>
              </a:rPr>
              <a:t>Traditional</a:t>
            </a:r>
            <a:r>
              <a:rPr lang="it-IT" sz="1600" dirty="0">
                <a:solidFill>
                  <a:prstClr val="black"/>
                </a:solidFill>
                <a:latin typeface="Verdana" panose="020B0604030504040204" pitchFamily="34" charset="0"/>
                <a:ea typeface="Verdana" panose="020B0604030504040204" pitchFamily="34" charset="0"/>
              </a:rPr>
              <a:t>/</a:t>
            </a:r>
            <a:r>
              <a:rPr lang="it-IT" sz="1600" dirty="0" err="1">
                <a:solidFill>
                  <a:prstClr val="black"/>
                </a:solidFill>
                <a:latin typeface="Verdana" panose="020B0604030504040204" pitchFamily="34" charset="0"/>
                <a:ea typeface="Verdana" panose="020B0604030504040204" pitchFamily="34" charset="0"/>
              </a:rPr>
              <a:t>Instant</a:t>
            </a:r>
            <a:r>
              <a:rPr lang="it-IT" sz="1600" dirty="0">
                <a:solidFill>
                  <a:prstClr val="black"/>
                </a:solidFill>
                <a:latin typeface="Verdana" panose="020B0604030504040204" pitchFamily="34" charset="0"/>
                <a:ea typeface="Verdana" panose="020B0604030504040204" pitchFamily="34" charset="0"/>
              </a:rPr>
              <a:t> </a:t>
            </a:r>
            <a:r>
              <a:rPr lang="it-IT" sz="1600" dirty="0" err="1">
                <a:solidFill>
                  <a:prstClr val="black"/>
                </a:solidFill>
                <a:latin typeface="Verdana" panose="020B0604030504040204" pitchFamily="34" charset="0"/>
                <a:ea typeface="Verdana" panose="020B0604030504040204" pitchFamily="34" charset="0"/>
              </a:rPr>
              <a:t>lotteries</a:t>
            </a:r>
            <a:endParaRPr lang="it-IT" sz="1600" dirty="0">
              <a:solidFill>
                <a:prstClr val="black"/>
              </a:solidFill>
              <a:latin typeface="Verdana" panose="020B0604030504040204" pitchFamily="34" charset="0"/>
              <a:ea typeface="Verdana" panose="020B0604030504040204" pitchFamily="34" charset="0"/>
            </a:endParaRPr>
          </a:p>
          <a:p>
            <a:pPr algn="ctr" defTabSz="457200"/>
            <a:endParaRPr lang="it-IT" sz="1600" dirty="0">
              <a:solidFill>
                <a:prstClr val="black"/>
              </a:solidFill>
              <a:latin typeface="Verdana" panose="020B0604030504040204" pitchFamily="34" charset="0"/>
              <a:ea typeface="Verdana" panose="020B0604030504040204" pitchFamily="34" charset="0"/>
            </a:endParaRPr>
          </a:p>
          <a:p>
            <a:pPr algn="ctr" defTabSz="457200"/>
            <a:r>
              <a:rPr lang="it-IT" sz="1600" i="1" dirty="0">
                <a:solidFill>
                  <a:prstClr val="black"/>
                </a:solidFill>
                <a:latin typeface="Verdana" panose="020B0604030504040204" pitchFamily="34" charset="0"/>
                <a:ea typeface="Verdana" panose="020B0604030504040204" pitchFamily="34" charset="0"/>
              </a:rPr>
              <a:t>n</a:t>
            </a:r>
            <a:r>
              <a:rPr lang="it-IT" sz="1600" dirty="0">
                <a:solidFill>
                  <a:prstClr val="black"/>
                </a:solidFill>
                <a:latin typeface="Verdana" panose="020B0604030504040204" pitchFamily="34" charset="0"/>
                <a:ea typeface="Verdana" panose="020B0604030504040204" pitchFamily="34" charset="0"/>
              </a:rPr>
              <a:t> = 1</a:t>
            </a:r>
          </a:p>
          <a:p>
            <a:pPr algn="ctr" defTabSz="457200"/>
            <a:r>
              <a:rPr lang="it-IT" sz="1600" dirty="0">
                <a:solidFill>
                  <a:prstClr val="black"/>
                </a:solidFill>
                <a:latin typeface="Verdana" panose="020B0604030504040204" pitchFamily="34" charset="0"/>
                <a:ea typeface="Verdana" panose="020B0604030504040204" pitchFamily="34" charset="0"/>
              </a:rPr>
              <a:t>Online </a:t>
            </a:r>
            <a:r>
              <a:rPr lang="it-IT" sz="1600" dirty="0" err="1">
                <a:solidFill>
                  <a:prstClr val="black"/>
                </a:solidFill>
                <a:latin typeface="Verdana" panose="020B0604030504040204" pitchFamily="34" charset="0"/>
                <a:ea typeface="Verdana" panose="020B0604030504040204" pitchFamily="34" charset="0"/>
              </a:rPr>
              <a:t>gambling</a:t>
            </a:r>
            <a:endParaRPr lang="it-IT" sz="1600" dirty="0">
              <a:solidFill>
                <a:prstClr val="black"/>
              </a:solidFill>
              <a:latin typeface="Verdana" panose="020B0604030504040204" pitchFamily="34" charset="0"/>
              <a:ea typeface="Verdana" panose="020B0604030504040204" pitchFamily="34" charset="0"/>
            </a:endParaRPr>
          </a:p>
        </p:txBody>
      </p:sp>
      <p:sp>
        <p:nvSpPr>
          <p:cNvPr id="6" name="Rettangolo con angoli arrotondati 5">
            <a:extLst>
              <a:ext uri="{FF2B5EF4-FFF2-40B4-BE49-F238E27FC236}">
                <a16:creationId xmlns:a16="http://schemas.microsoft.com/office/drawing/2014/main" id="{840F28A3-34E7-7B5F-D653-C5EEC7585E59}"/>
              </a:ext>
            </a:extLst>
          </p:cNvPr>
          <p:cNvSpPr/>
          <p:nvPr/>
        </p:nvSpPr>
        <p:spPr>
          <a:xfrm>
            <a:off x="5121077" y="4968407"/>
            <a:ext cx="2338541" cy="92943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600" dirty="0">
                <a:solidFill>
                  <a:prstClr val="black"/>
                </a:solidFill>
                <a:latin typeface="Verdana" panose="020B0604030504040204" pitchFamily="34" charset="0"/>
                <a:ea typeface="Verdana" panose="020B0604030504040204" pitchFamily="34" charset="0"/>
              </a:rPr>
              <a:t>100% Non-regular </a:t>
            </a:r>
            <a:r>
              <a:rPr lang="it-IT" sz="1600" dirty="0" err="1">
                <a:solidFill>
                  <a:prstClr val="black"/>
                </a:solidFill>
                <a:latin typeface="Verdana" panose="020B0604030504040204" pitchFamily="34" charset="0"/>
                <a:ea typeface="Verdana" panose="020B0604030504040204" pitchFamily="34" charset="0"/>
              </a:rPr>
              <a:t>frequency</a:t>
            </a:r>
            <a:endParaRPr lang="it-IT" sz="1600" dirty="0">
              <a:solidFill>
                <a:prstClr val="black"/>
              </a:solidFill>
              <a:latin typeface="Verdana" panose="020B0604030504040204" pitchFamily="34" charset="0"/>
              <a:ea typeface="Verdana" panose="020B0604030504040204" pitchFamily="34" charset="0"/>
            </a:endParaRPr>
          </a:p>
        </p:txBody>
      </p:sp>
      <p:graphicFrame>
        <p:nvGraphicFramePr>
          <p:cNvPr id="8" name="Tabella 7">
            <a:extLst>
              <a:ext uri="{FF2B5EF4-FFF2-40B4-BE49-F238E27FC236}">
                <a16:creationId xmlns:a16="http://schemas.microsoft.com/office/drawing/2014/main" id="{6413672D-0AFD-B287-2678-C09ECE4A1C0D}"/>
              </a:ext>
            </a:extLst>
          </p:cNvPr>
          <p:cNvGraphicFramePr>
            <a:graphicFrameLocks noGrp="1"/>
          </p:cNvGraphicFramePr>
          <p:nvPr/>
        </p:nvGraphicFramePr>
        <p:xfrm>
          <a:off x="7648403" y="4933069"/>
          <a:ext cx="2879902" cy="1041400"/>
        </p:xfrm>
        <a:graphic>
          <a:graphicData uri="http://schemas.openxmlformats.org/drawingml/2006/table">
            <a:tbl>
              <a:tblPr firstRow="1" bandRow="1">
                <a:tableStyleId>{5C22544A-7EE6-4342-B048-85BDC9FD1C3A}</a:tableStyleId>
              </a:tblPr>
              <a:tblGrid>
                <a:gridCol w="693492">
                  <a:extLst>
                    <a:ext uri="{9D8B030D-6E8A-4147-A177-3AD203B41FA5}">
                      <a16:colId xmlns:a16="http://schemas.microsoft.com/office/drawing/2014/main" val="2351163591"/>
                    </a:ext>
                  </a:extLst>
                </a:gridCol>
                <a:gridCol w="689810">
                  <a:extLst>
                    <a:ext uri="{9D8B030D-6E8A-4147-A177-3AD203B41FA5}">
                      <a16:colId xmlns:a16="http://schemas.microsoft.com/office/drawing/2014/main" val="2706179687"/>
                    </a:ext>
                  </a:extLst>
                </a:gridCol>
                <a:gridCol w="1496600">
                  <a:extLst>
                    <a:ext uri="{9D8B030D-6E8A-4147-A177-3AD203B41FA5}">
                      <a16:colId xmlns:a16="http://schemas.microsoft.com/office/drawing/2014/main" val="641577869"/>
                    </a:ext>
                  </a:extLst>
                </a:gridCol>
              </a:tblGrid>
              <a:tr h="0">
                <a:tc gridSpan="3">
                  <a:txBody>
                    <a:bodyPr/>
                    <a:lstStyle/>
                    <a:p>
                      <a:pPr algn="ctr"/>
                      <a:r>
                        <a:rPr lang="it-IT" sz="1600" i="0" dirty="0">
                          <a:solidFill>
                            <a:schemeClr val="tx1"/>
                          </a:solidFill>
                          <a:latin typeface="Verdana" panose="020B0604030504040204" pitchFamily="34" charset="0"/>
                          <a:ea typeface="Verdana" panose="020B0604030504040204" pitchFamily="34" charset="0"/>
                        </a:rPr>
                        <a:t>SOGS</a:t>
                      </a:r>
                    </a:p>
                  </a:txBody>
                  <a:tcPr>
                    <a:solidFill>
                      <a:schemeClr val="accent2"/>
                    </a:solidFill>
                  </a:tcPr>
                </a:tc>
                <a:tc hMerge="1">
                  <a:txBody>
                    <a:bodyPr/>
                    <a:lstStyle/>
                    <a:p>
                      <a:pPr algn="ctr"/>
                      <a:endParaRPr lang="it-IT" sz="1400" i="1" dirty="0">
                        <a:latin typeface="Verdana" panose="020B0604030504040204" pitchFamily="34" charset="0"/>
                        <a:ea typeface="Verdana" panose="020B0604030504040204" pitchFamily="34" charset="0"/>
                      </a:endParaRPr>
                    </a:p>
                  </a:txBody>
                  <a:tcPr/>
                </a:tc>
                <a:tc hMerge="1">
                  <a:txBody>
                    <a:bodyPr/>
                    <a:lstStyle/>
                    <a:p>
                      <a:pPr algn="ctr"/>
                      <a:endParaRPr lang="it-IT" sz="1400" i="1"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862505234"/>
                  </a:ext>
                </a:extLst>
              </a:tr>
              <a:tr h="0">
                <a:tc>
                  <a:txBody>
                    <a:bodyPr/>
                    <a:lstStyle/>
                    <a:p>
                      <a:pPr algn="ctr"/>
                      <a:r>
                        <a:rPr lang="it-IT" sz="1600" i="1" dirty="0">
                          <a:latin typeface="Verdana" panose="020B0604030504040204" pitchFamily="34" charset="0"/>
                          <a:ea typeface="Verdana" panose="020B0604030504040204" pitchFamily="34" charset="0"/>
                        </a:rPr>
                        <a:t>M</a:t>
                      </a:r>
                    </a:p>
                  </a:txBody>
                  <a:tcPr>
                    <a:solidFill>
                      <a:schemeClr val="accent2"/>
                    </a:solidFill>
                  </a:tcPr>
                </a:tc>
                <a:tc>
                  <a:txBody>
                    <a:bodyPr/>
                    <a:lstStyle/>
                    <a:p>
                      <a:pPr algn="ctr"/>
                      <a:r>
                        <a:rPr lang="it-IT" sz="1600" i="1" dirty="0">
                          <a:latin typeface="Verdana" panose="020B0604030504040204" pitchFamily="34" charset="0"/>
                          <a:ea typeface="Verdana" panose="020B0604030504040204" pitchFamily="34" charset="0"/>
                        </a:rPr>
                        <a:t>SD</a:t>
                      </a:r>
                    </a:p>
                  </a:txBody>
                  <a:tcPr>
                    <a:solidFill>
                      <a:schemeClr val="accent2"/>
                    </a:solidFill>
                  </a:tcPr>
                </a:tc>
                <a:tc>
                  <a:txBody>
                    <a:bodyPr/>
                    <a:lstStyle/>
                    <a:p>
                      <a:pPr algn="ctr"/>
                      <a:r>
                        <a:rPr lang="it-IT" sz="1600" i="1" dirty="0">
                          <a:latin typeface="Verdana" panose="020B0604030504040204" pitchFamily="34" charset="0"/>
                          <a:ea typeface="Verdana" panose="020B0604030504040204" pitchFamily="34" charset="0"/>
                        </a:rPr>
                        <a:t>range</a:t>
                      </a:r>
                    </a:p>
                  </a:txBody>
                  <a:tcPr>
                    <a:solidFill>
                      <a:schemeClr val="accent2"/>
                    </a:solidFill>
                  </a:tcPr>
                </a:tc>
                <a:extLst>
                  <a:ext uri="{0D108BD9-81ED-4DB2-BD59-A6C34878D82A}">
                    <a16:rowId xmlns:a16="http://schemas.microsoft.com/office/drawing/2014/main" val="763646173"/>
                  </a:ext>
                </a:extLst>
              </a:tr>
              <a:tr h="370840">
                <a:tc>
                  <a:txBody>
                    <a:bodyPr/>
                    <a:lstStyle/>
                    <a:p>
                      <a:pPr algn="ctr"/>
                      <a:r>
                        <a:rPr lang="it-IT" sz="1600" dirty="0">
                          <a:latin typeface="Verdana" panose="020B0604030504040204" pitchFamily="34" charset="0"/>
                          <a:ea typeface="Verdana" panose="020B0604030504040204" pitchFamily="34" charset="0"/>
                        </a:rPr>
                        <a:t>1.02</a:t>
                      </a:r>
                    </a:p>
                  </a:txBody>
                  <a:tcPr>
                    <a:solidFill>
                      <a:schemeClr val="accent2"/>
                    </a:solidFill>
                  </a:tcPr>
                </a:tc>
                <a:tc>
                  <a:txBody>
                    <a:bodyPr/>
                    <a:lstStyle/>
                    <a:p>
                      <a:pPr algn="ctr"/>
                      <a:r>
                        <a:rPr lang="it-IT" sz="1600" dirty="0">
                          <a:latin typeface="Verdana" panose="020B0604030504040204" pitchFamily="34" charset="0"/>
                          <a:ea typeface="Verdana" panose="020B0604030504040204" pitchFamily="34" charset="0"/>
                        </a:rPr>
                        <a:t>1.44</a:t>
                      </a:r>
                    </a:p>
                  </a:txBody>
                  <a:tcPr>
                    <a:solidFill>
                      <a:schemeClr val="accent2"/>
                    </a:solidFill>
                  </a:tcPr>
                </a:tc>
                <a:tc>
                  <a:txBody>
                    <a:bodyPr/>
                    <a:lstStyle/>
                    <a:p>
                      <a:pPr algn="ctr"/>
                      <a:r>
                        <a:rPr lang="it-IT" sz="1600" dirty="0">
                          <a:latin typeface="Verdana" panose="020B0604030504040204" pitchFamily="34" charset="0"/>
                          <a:ea typeface="Verdana" panose="020B0604030504040204" pitchFamily="34" charset="0"/>
                        </a:rPr>
                        <a:t>0.00 – 8.00</a:t>
                      </a:r>
                    </a:p>
                  </a:txBody>
                  <a:tcPr>
                    <a:solidFill>
                      <a:schemeClr val="accent2"/>
                    </a:solidFill>
                  </a:tcPr>
                </a:tc>
                <a:extLst>
                  <a:ext uri="{0D108BD9-81ED-4DB2-BD59-A6C34878D82A}">
                    <a16:rowId xmlns:a16="http://schemas.microsoft.com/office/drawing/2014/main" val="3373887736"/>
                  </a:ext>
                </a:extLst>
              </a:tr>
            </a:tbl>
          </a:graphicData>
        </a:graphic>
      </p:graphicFrame>
      <p:graphicFrame>
        <p:nvGraphicFramePr>
          <p:cNvPr id="7" name="Grafico 6">
            <a:extLst>
              <a:ext uri="{FF2B5EF4-FFF2-40B4-BE49-F238E27FC236}">
                <a16:creationId xmlns:a16="http://schemas.microsoft.com/office/drawing/2014/main" id="{4134FF9D-34A9-CDAB-EFCA-EC3618F0C644}"/>
              </a:ext>
            </a:extLst>
          </p:cNvPr>
          <p:cNvGraphicFramePr>
            <a:graphicFrameLocks/>
          </p:cNvGraphicFramePr>
          <p:nvPr/>
        </p:nvGraphicFramePr>
        <p:xfrm>
          <a:off x="3810000" y="1530606"/>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114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00363B1-388E-A678-9FF8-9A846B39EF7C}"/>
              </a:ext>
            </a:extLst>
          </p:cNvPr>
          <p:cNvPicPr>
            <a:picLocks noChangeAspect="1"/>
          </p:cNvPicPr>
          <p:nvPr/>
        </p:nvPicPr>
        <p:blipFill rotWithShape="1">
          <a:blip r:embed="rId2"/>
          <a:srcRect l="17524" t="16153" r="20168" b="23961"/>
          <a:stretch/>
        </p:blipFill>
        <p:spPr>
          <a:xfrm>
            <a:off x="175845" y="0"/>
            <a:ext cx="11839378" cy="6400800"/>
          </a:xfrm>
          <a:prstGeom prst="rect">
            <a:avLst/>
          </a:prstGeom>
        </p:spPr>
      </p:pic>
    </p:spTree>
    <p:extLst>
      <p:ext uri="{BB962C8B-B14F-4D97-AF65-F5344CB8AC3E}">
        <p14:creationId xmlns:p14="http://schemas.microsoft.com/office/powerpoint/2010/main" val="1823920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Disordered</a:t>
            </a:r>
            <a:r>
              <a:rPr lang="it-IT" dirty="0"/>
              <a:t> </a:t>
            </a:r>
            <a:r>
              <a:rPr lang="it-IT" dirty="0" err="1"/>
              <a:t>Gamblers</a:t>
            </a:r>
            <a:endParaRPr lang="it-IT" dirty="0"/>
          </a:p>
        </p:txBody>
      </p:sp>
      <p:sp>
        <p:nvSpPr>
          <p:cNvPr id="9" name="Rettangolo con angoli arrotondati 8">
            <a:extLst>
              <a:ext uri="{FF2B5EF4-FFF2-40B4-BE49-F238E27FC236}">
                <a16:creationId xmlns:a16="http://schemas.microsoft.com/office/drawing/2014/main" id="{0C09DEEC-7424-32E5-3C68-7A2D518B078A}"/>
              </a:ext>
            </a:extLst>
          </p:cNvPr>
          <p:cNvSpPr/>
          <p:nvPr/>
        </p:nvSpPr>
        <p:spPr>
          <a:xfrm>
            <a:off x="2615822" y="5424137"/>
            <a:ext cx="2338541" cy="934024"/>
          </a:xfrm>
          <a:prstGeom prst="roundRect">
            <a:avLst/>
          </a:prstGeom>
          <a:solidFill>
            <a:srgbClr val="CB0F1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600" dirty="0" err="1">
                <a:solidFill>
                  <a:prstClr val="black"/>
                </a:solidFill>
                <a:latin typeface="Verdana" panose="020B0604030504040204" pitchFamily="34" charset="0"/>
                <a:ea typeface="Verdana" panose="020B0604030504040204" pitchFamily="34" charset="0"/>
              </a:rPr>
              <a:t>Disgust</a:t>
            </a:r>
            <a:endParaRPr lang="it-IT" sz="1600" dirty="0">
              <a:solidFill>
                <a:prstClr val="black"/>
              </a:solidFill>
              <a:latin typeface="Verdana" panose="020B0604030504040204" pitchFamily="34" charset="0"/>
              <a:ea typeface="Verdana" panose="020B0604030504040204" pitchFamily="34" charset="0"/>
            </a:endParaRPr>
          </a:p>
          <a:p>
            <a:pPr algn="ctr" defTabSz="457200"/>
            <a:r>
              <a:rPr lang="it-IT" sz="1600" dirty="0">
                <a:solidFill>
                  <a:prstClr val="black"/>
                </a:solidFill>
                <a:latin typeface="Verdana" panose="020B0604030504040204" pitchFamily="34" charset="0"/>
                <a:ea typeface="Verdana" panose="020B0604030504040204" pitchFamily="34" charset="0"/>
              </a:rPr>
              <a:t>Anger</a:t>
            </a:r>
          </a:p>
          <a:p>
            <a:pPr algn="ctr" defTabSz="457200"/>
            <a:r>
              <a:rPr lang="it-IT" sz="1600" dirty="0" err="1">
                <a:solidFill>
                  <a:prstClr val="black"/>
                </a:solidFill>
                <a:latin typeface="Verdana" panose="020B0604030504040204" pitchFamily="34" charset="0"/>
                <a:ea typeface="Verdana" panose="020B0604030504040204" pitchFamily="34" charset="0"/>
              </a:rPr>
              <a:t>Hate</a:t>
            </a:r>
            <a:endParaRPr lang="it-IT" sz="1600" dirty="0">
              <a:solidFill>
                <a:prstClr val="black"/>
              </a:solidFill>
              <a:latin typeface="Verdana" panose="020B0604030504040204" pitchFamily="34" charset="0"/>
              <a:ea typeface="Verdana" panose="020B0604030504040204" pitchFamily="34" charset="0"/>
            </a:endParaRPr>
          </a:p>
        </p:txBody>
      </p:sp>
      <p:graphicFrame>
        <p:nvGraphicFramePr>
          <p:cNvPr id="6" name="Grafico 5"/>
          <p:cNvGraphicFramePr>
            <a:graphicFrameLocks/>
          </p:cNvGraphicFramePr>
          <p:nvPr>
            <p:extLst>
              <p:ext uri="{D42A27DB-BD31-4B8C-83A1-F6EECF244321}">
                <p14:modId xmlns:p14="http://schemas.microsoft.com/office/powerpoint/2010/main" val="710396058"/>
              </p:ext>
            </p:extLst>
          </p:nvPr>
        </p:nvGraphicFramePr>
        <p:xfrm>
          <a:off x="2615822" y="2057400"/>
          <a:ext cx="6373504"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4473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AFMs</a:t>
            </a:r>
            <a:r>
              <a:rPr lang="it-IT" dirty="0"/>
              <a:t> and </a:t>
            </a:r>
            <a:r>
              <a:rPr lang="it-IT" dirty="0" err="1"/>
              <a:t>Disordered</a:t>
            </a:r>
            <a:r>
              <a:rPr lang="it-IT" dirty="0"/>
              <a:t> </a:t>
            </a:r>
            <a:r>
              <a:rPr lang="it-IT" dirty="0" err="1"/>
              <a:t>Gamblers</a:t>
            </a:r>
            <a:endParaRPr lang="it-IT" dirty="0"/>
          </a:p>
        </p:txBody>
      </p:sp>
      <p:sp>
        <p:nvSpPr>
          <p:cNvPr id="3" name="CasellaDiTesto 2">
            <a:extLst>
              <a:ext uri="{FF2B5EF4-FFF2-40B4-BE49-F238E27FC236}">
                <a16:creationId xmlns:a16="http://schemas.microsoft.com/office/drawing/2014/main" id="{07E3CF97-3D6D-207B-3D9A-690D10B2DBC2}"/>
              </a:ext>
            </a:extLst>
          </p:cNvPr>
          <p:cNvSpPr txBox="1"/>
          <p:nvPr/>
        </p:nvSpPr>
        <p:spPr>
          <a:xfrm>
            <a:off x="5082492" y="5375875"/>
            <a:ext cx="2247731" cy="369332"/>
          </a:xfrm>
          <a:prstGeom prst="rect">
            <a:avLst/>
          </a:prstGeom>
          <a:noFill/>
        </p:spPr>
        <p:txBody>
          <a:bodyPr wrap="none" rtlCol="0">
            <a:spAutoFit/>
          </a:bodyPr>
          <a:lstStyle/>
          <a:p>
            <a:pPr defTabSz="457200"/>
            <a:r>
              <a:rPr lang="it-IT" i="1" dirty="0">
                <a:solidFill>
                  <a:prstClr val="black"/>
                </a:solidFill>
                <a:latin typeface="Verdana" pitchFamily="34" charset="0"/>
                <a:ea typeface="Verdana" pitchFamily="34" charset="0"/>
              </a:rPr>
              <a:t>p </a:t>
            </a:r>
            <a:r>
              <a:rPr lang="it-IT" dirty="0">
                <a:solidFill>
                  <a:prstClr val="black"/>
                </a:solidFill>
                <a:latin typeface="Verdana" pitchFamily="34" charset="0"/>
                <a:ea typeface="Verdana" pitchFamily="34" charset="0"/>
              </a:rPr>
              <a:t>= .443, </a:t>
            </a:r>
            <a:r>
              <a:rPr lang="it-IT" i="1" dirty="0">
                <a:solidFill>
                  <a:prstClr val="black"/>
                </a:solidFill>
                <a:latin typeface="Verdana" pitchFamily="34" charset="0"/>
                <a:ea typeface="Verdana" pitchFamily="34" charset="0"/>
              </a:rPr>
              <a:t>d </a:t>
            </a:r>
            <a:r>
              <a:rPr lang="it-IT" dirty="0">
                <a:solidFill>
                  <a:prstClr val="black"/>
                </a:solidFill>
                <a:latin typeface="Verdana" pitchFamily="34" charset="0"/>
                <a:ea typeface="Verdana" pitchFamily="34" charset="0"/>
              </a:rPr>
              <a:t>= .02</a:t>
            </a:r>
          </a:p>
        </p:txBody>
      </p:sp>
      <p:graphicFrame>
        <p:nvGraphicFramePr>
          <p:cNvPr id="6" name="Grafico 5"/>
          <p:cNvGraphicFramePr>
            <a:graphicFrameLocks/>
          </p:cNvGraphicFramePr>
          <p:nvPr/>
        </p:nvGraphicFramePr>
        <p:xfrm>
          <a:off x="2370162" y="1665028"/>
          <a:ext cx="7246961" cy="3739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4605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AFMs</a:t>
            </a:r>
            <a:r>
              <a:rPr lang="it-IT" dirty="0"/>
              <a:t> and </a:t>
            </a:r>
            <a:r>
              <a:rPr lang="it-IT" dirty="0" err="1"/>
              <a:t>Disordered</a:t>
            </a:r>
            <a:r>
              <a:rPr lang="it-IT" dirty="0"/>
              <a:t> </a:t>
            </a:r>
            <a:r>
              <a:rPr lang="it-IT" dirty="0" err="1"/>
              <a:t>Gamblers</a:t>
            </a:r>
            <a:endParaRPr lang="it-IT" dirty="0"/>
          </a:p>
        </p:txBody>
      </p:sp>
      <p:sp>
        <p:nvSpPr>
          <p:cNvPr id="3" name="CasellaDiTesto 2">
            <a:extLst>
              <a:ext uri="{FF2B5EF4-FFF2-40B4-BE49-F238E27FC236}">
                <a16:creationId xmlns:a16="http://schemas.microsoft.com/office/drawing/2014/main" id="{07E3CF97-3D6D-207B-3D9A-690D10B2DBC2}"/>
              </a:ext>
            </a:extLst>
          </p:cNvPr>
          <p:cNvSpPr txBox="1"/>
          <p:nvPr/>
        </p:nvSpPr>
        <p:spPr>
          <a:xfrm>
            <a:off x="4869435" y="2422898"/>
            <a:ext cx="2286203" cy="369332"/>
          </a:xfrm>
          <a:prstGeom prst="rect">
            <a:avLst/>
          </a:prstGeom>
          <a:noFill/>
        </p:spPr>
        <p:txBody>
          <a:bodyPr wrap="none" rtlCol="0">
            <a:spAutoFit/>
          </a:bodyPr>
          <a:lstStyle/>
          <a:p>
            <a:pPr defTabSz="457200"/>
            <a:r>
              <a:rPr lang="it-IT" i="1" dirty="0">
                <a:solidFill>
                  <a:prstClr val="black"/>
                </a:solidFill>
                <a:latin typeface="Verdana" pitchFamily="34" charset="0"/>
                <a:ea typeface="Verdana" pitchFamily="34" charset="0"/>
              </a:rPr>
              <a:t>p </a:t>
            </a:r>
            <a:r>
              <a:rPr lang="it-IT" dirty="0">
                <a:solidFill>
                  <a:prstClr val="black"/>
                </a:solidFill>
                <a:latin typeface="Verdana" pitchFamily="34" charset="0"/>
                <a:ea typeface="Verdana" pitchFamily="34" charset="0"/>
              </a:rPr>
              <a:t>= .261, </a:t>
            </a:r>
            <a:r>
              <a:rPr lang="el-GR" i="1" dirty="0">
                <a:solidFill>
                  <a:prstClr val="black"/>
                </a:solidFill>
                <a:latin typeface="Verdana" pitchFamily="34" charset="0"/>
                <a:ea typeface="Verdana" pitchFamily="34" charset="0"/>
              </a:rPr>
              <a:t>φ</a:t>
            </a:r>
            <a:r>
              <a:rPr lang="it-IT" i="1" dirty="0">
                <a:solidFill>
                  <a:prstClr val="black"/>
                </a:solidFill>
                <a:latin typeface="Verdana" pitchFamily="34" charset="0"/>
                <a:ea typeface="Verdana" pitchFamily="34" charset="0"/>
              </a:rPr>
              <a:t> </a:t>
            </a:r>
            <a:r>
              <a:rPr lang="it-IT" dirty="0">
                <a:solidFill>
                  <a:prstClr val="black"/>
                </a:solidFill>
                <a:latin typeface="Verdana" pitchFamily="34" charset="0"/>
                <a:ea typeface="Verdana" pitchFamily="34" charset="0"/>
              </a:rPr>
              <a:t>= .03</a:t>
            </a:r>
          </a:p>
        </p:txBody>
      </p:sp>
      <p:graphicFrame>
        <p:nvGraphicFramePr>
          <p:cNvPr id="6" name="Grafico 5"/>
          <p:cNvGraphicFramePr>
            <a:graphicFrameLocks/>
          </p:cNvGraphicFramePr>
          <p:nvPr/>
        </p:nvGraphicFramePr>
        <p:xfrm>
          <a:off x="2069911" y="1678675"/>
          <a:ext cx="8272413" cy="39714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9026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AFMs</a:t>
            </a:r>
            <a:r>
              <a:rPr lang="it-IT" dirty="0"/>
              <a:t> and </a:t>
            </a:r>
            <a:r>
              <a:rPr lang="it-IT" dirty="0" err="1"/>
              <a:t>Gamblers</a:t>
            </a:r>
            <a:endParaRPr lang="it-IT" dirty="0"/>
          </a:p>
        </p:txBody>
      </p:sp>
      <p:sp>
        <p:nvSpPr>
          <p:cNvPr id="3" name="CasellaDiTesto 2">
            <a:extLst>
              <a:ext uri="{FF2B5EF4-FFF2-40B4-BE49-F238E27FC236}">
                <a16:creationId xmlns:a16="http://schemas.microsoft.com/office/drawing/2014/main" id="{07E3CF97-3D6D-207B-3D9A-690D10B2DBC2}"/>
              </a:ext>
            </a:extLst>
          </p:cNvPr>
          <p:cNvSpPr txBox="1"/>
          <p:nvPr/>
        </p:nvSpPr>
        <p:spPr>
          <a:xfrm>
            <a:off x="4910378" y="2422898"/>
            <a:ext cx="2286203" cy="369332"/>
          </a:xfrm>
          <a:prstGeom prst="rect">
            <a:avLst/>
          </a:prstGeom>
          <a:noFill/>
        </p:spPr>
        <p:txBody>
          <a:bodyPr wrap="none" rtlCol="0">
            <a:spAutoFit/>
          </a:bodyPr>
          <a:lstStyle/>
          <a:p>
            <a:pPr defTabSz="457200"/>
            <a:r>
              <a:rPr lang="it-IT" i="1" dirty="0">
                <a:solidFill>
                  <a:prstClr val="black"/>
                </a:solidFill>
                <a:latin typeface="Verdana" pitchFamily="34" charset="0"/>
                <a:ea typeface="Verdana" pitchFamily="34" charset="0"/>
              </a:rPr>
              <a:t>p </a:t>
            </a:r>
            <a:r>
              <a:rPr lang="it-IT" dirty="0">
                <a:solidFill>
                  <a:prstClr val="black"/>
                </a:solidFill>
                <a:latin typeface="Verdana" pitchFamily="34" charset="0"/>
                <a:ea typeface="Verdana" pitchFamily="34" charset="0"/>
              </a:rPr>
              <a:t>= .261, </a:t>
            </a:r>
            <a:r>
              <a:rPr lang="el-GR" i="1" dirty="0">
                <a:solidFill>
                  <a:prstClr val="black"/>
                </a:solidFill>
                <a:latin typeface="Verdana" pitchFamily="34" charset="0"/>
                <a:ea typeface="Verdana" pitchFamily="34" charset="0"/>
              </a:rPr>
              <a:t>φ</a:t>
            </a:r>
            <a:r>
              <a:rPr lang="it-IT" i="1" dirty="0">
                <a:solidFill>
                  <a:prstClr val="black"/>
                </a:solidFill>
                <a:latin typeface="Verdana" pitchFamily="34" charset="0"/>
                <a:ea typeface="Verdana" pitchFamily="34" charset="0"/>
              </a:rPr>
              <a:t> </a:t>
            </a:r>
            <a:r>
              <a:rPr lang="it-IT" dirty="0">
                <a:solidFill>
                  <a:prstClr val="black"/>
                </a:solidFill>
                <a:latin typeface="Verdana" pitchFamily="34" charset="0"/>
                <a:ea typeface="Verdana" pitchFamily="34" charset="0"/>
              </a:rPr>
              <a:t>= .03</a:t>
            </a:r>
          </a:p>
        </p:txBody>
      </p:sp>
      <p:graphicFrame>
        <p:nvGraphicFramePr>
          <p:cNvPr id="6" name="Grafico 5"/>
          <p:cNvGraphicFramePr>
            <a:graphicFrameLocks/>
          </p:cNvGraphicFramePr>
          <p:nvPr/>
        </p:nvGraphicFramePr>
        <p:xfrm>
          <a:off x="2069911" y="1678675"/>
          <a:ext cx="8272413" cy="3971498"/>
        </p:xfrm>
        <a:graphic>
          <a:graphicData uri="http://schemas.openxmlformats.org/drawingml/2006/chart">
            <c:chart xmlns:c="http://schemas.openxmlformats.org/drawingml/2006/chart" xmlns:r="http://schemas.openxmlformats.org/officeDocument/2006/relationships" r:id="rId3"/>
          </a:graphicData>
        </a:graphic>
      </p:graphicFrame>
      <p:sp>
        <p:nvSpPr>
          <p:cNvPr id="7" name="Rettangolo con angoli arrotondati 5">
            <a:extLst>
              <a:ext uri="{FF2B5EF4-FFF2-40B4-BE49-F238E27FC236}">
                <a16:creationId xmlns:a16="http://schemas.microsoft.com/office/drawing/2014/main" id="{0D42A881-7ED7-DDDC-32F4-E36D41EBFF5E}"/>
              </a:ext>
            </a:extLst>
          </p:cNvPr>
          <p:cNvSpPr/>
          <p:nvPr/>
        </p:nvSpPr>
        <p:spPr>
          <a:xfrm>
            <a:off x="1671024" y="5650173"/>
            <a:ext cx="2338541" cy="644708"/>
          </a:xfrm>
          <a:prstGeom prst="roundRect">
            <a:avLst/>
          </a:prstGeom>
          <a:solidFill>
            <a:srgbClr val="1ED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a:solidFill>
                  <a:prstClr val="black"/>
                </a:solidFill>
                <a:latin typeface="Verdana" panose="020B0604030504040204" pitchFamily="34" charset="0"/>
                <a:ea typeface="Verdana" panose="020B0604030504040204" pitchFamily="34" charset="0"/>
              </a:rPr>
              <a:t>Greater family </a:t>
            </a:r>
            <a:r>
              <a:rPr lang="it-IT" sz="1400" dirty="0" err="1">
                <a:solidFill>
                  <a:prstClr val="black"/>
                </a:solidFill>
                <a:latin typeface="Verdana" panose="020B0604030504040204" pitchFamily="34" charset="0"/>
                <a:ea typeface="Verdana" panose="020B0604030504040204" pitchFamily="34" charset="0"/>
              </a:rPr>
              <a:t>sharing</a:t>
            </a:r>
            <a:endParaRPr lang="it-IT" sz="1400" dirty="0">
              <a:solidFill>
                <a:prstClr val="black"/>
              </a:solidFill>
              <a:latin typeface="Verdana" panose="020B0604030504040204" pitchFamily="34" charset="0"/>
              <a:ea typeface="Verdana" panose="020B0604030504040204" pitchFamily="34" charset="0"/>
            </a:endParaRPr>
          </a:p>
          <a:p>
            <a:pPr algn="ctr" defTabSz="457200"/>
            <a:r>
              <a:rPr lang="it-IT" sz="1400" dirty="0">
                <a:solidFill>
                  <a:prstClr val="black"/>
                </a:solidFill>
                <a:latin typeface="Verdana" panose="020B0604030504040204" pitchFamily="34" charset="0"/>
                <a:ea typeface="Verdana" panose="020B0604030504040204" pitchFamily="34" charset="0"/>
              </a:rPr>
              <a:t>Greater </a:t>
            </a:r>
            <a:r>
              <a:rPr lang="it-IT" sz="1400" dirty="0" err="1">
                <a:solidFill>
                  <a:prstClr val="black"/>
                </a:solidFill>
                <a:latin typeface="Verdana" panose="020B0604030504040204" pitchFamily="34" charset="0"/>
                <a:ea typeface="Verdana" panose="020B0604030504040204" pitchFamily="34" charset="0"/>
              </a:rPr>
              <a:t>serenity</a:t>
            </a:r>
            <a:endParaRPr lang="it-IT" sz="1400" dirty="0">
              <a:solidFill>
                <a:prstClr val="black"/>
              </a:solidFill>
              <a:latin typeface="Verdana" panose="020B0604030504040204" pitchFamily="34" charset="0"/>
              <a:ea typeface="Verdana" panose="020B0604030504040204" pitchFamily="34" charset="0"/>
            </a:endParaRPr>
          </a:p>
        </p:txBody>
      </p:sp>
      <p:sp>
        <p:nvSpPr>
          <p:cNvPr id="8" name="Rettangolo con angoli arrotondati 8">
            <a:extLst>
              <a:ext uri="{FF2B5EF4-FFF2-40B4-BE49-F238E27FC236}">
                <a16:creationId xmlns:a16="http://schemas.microsoft.com/office/drawing/2014/main" id="{F3EE32CD-BD3C-DBE5-B5EB-D653B6757860}"/>
              </a:ext>
            </a:extLst>
          </p:cNvPr>
          <p:cNvSpPr/>
          <p:nvPr/>
        </p:nvSpPr>
        <p:spPr>
          <a:xfrm>
            <a:off x="4064156" y="5662613"/>
            <a:ext cx="3418654" cy="632269"/>
          </a:xfrm>
          <a:prstGeom prst="roundRect">
            <a:avLst/>
          </a:prstGeom>
          <a:solidFill>
            <a:srgbClr val="1ED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err="1">
                <a:solidFill>
                  <a:prstClr val="black"/>
                </a:solidFill>
                <a:latin typeface="Verdana" panose="020B0604030504040204" pitchFamily="34" charset="0"/>
                <a:ea typeface="Verdana" panose="020B0604030504040204" pitchFamily="34" charset="0"/>
              </a:rPr>
              <a:t>Daily</a:t>
            </a:r>
            <a:r>
              <a:rPr lang="it-IT" sz="1400" dirty="0">
                <a:solidFill>
                  <a:prstClr val="black"/>
                </a:solidFill>
                <a:latin typeface="Verdana" panose="020B0604030504040204" pitchFamily="34" charset="0"/>
                <a:ea typeface="Verdana" panose="020B0604030504040204" pitchFamily="34" charset="0"/>
              </a:rPr>
              <a:t> management </a:t>
            </a:r>
            <a:r>
              <a:rPr lang="it-IT" sz="1400" dirty="0" err="1">
                <a:solidFill>
                  <a:prstClr val="black"/>
                </a:solidFill>
                <a:latin typeface="Verdana" panose="020B0604030504040204" pitchFamily="34" charset="0"/>
                <a:ea typeface="Verdana" panose="020B0604030504040204" pitchFamily="34" charset="0"/>
              </a:rPr>
              <a:t>difficulties</a:t>
            </a:r>
            <a:endParaRPr lang="it-IT" sz="1400" dirty="0">
              <a:solidFill>
                <a:prstClr val="black"/>
              </a:solidFill>
              <a:latin typeface="Verdana" panose="020B0604030504040204" pitchFamily="34" charset="0"/>
              <a:ea typeface="Verdana" panose="020B0604030504040204" pitchFamily="34" charset="0"/>
            </a:endParaRPr>
          </a:p>
          <a:p>
            <a:pPr algn="ctr" defTabSz="457200"/>
            <a:r>
              <a:rPr lang="it-IT" sz="1400" dirty="0" err="1">
                <a:solidFill>
                  <a:prstClr val="black"/>
                </a:solidFill>
                <a:latin typeface="Verdana" panose="020B0604030504040204" pitchFamily="34" charset="0"/>
                <a:ea typeface="Verdana" panose="020B0604030504040204" pitchFamily="34" charset="0"/>
              </a:rPr>
              <a:t>Arguments</a:t>
            </a:r>
            <a:r>
              <a:rPr lang="it-IT" sz="1400" dirty="0">
                <a:solidFill>
                  <a:prstClr val="black"/>
                </a:solidFill>
                <a:latin typeface="Verdana" panose="020B0604030504040204" pitchFamily="34" charset="0"/>
                <a:ea typeface="Verdana" panose="020B0604030504040204" pitchFamily="34" charset="0"/>
              </a:rPr>
              <a:t> with </a:t>
            </a:r>
            <a:r>
              <a:rPr lang="it-IT" sz="1400" dirty="0" err="1">
                <a:solidFill>
                  <a:prstClr val="black"/>
                </a:solidFill>
                <a:latin typeface="Verdana" panose="020B0604030504040204" pitchFamily="34" charset="0"/>
                <a:ea typeface="Verdana" panose="020B0604030504040204" pitchFamily="34" charset="0"/>
              </a:rPr>
              <a:t>other</a:t>
            </a:r>
            <a:r>
              <a:rPr lang="it-IT" sz="1400" dirty="0">
                <a:solidFill>
                  <a:prstClr val="black"/>
                </a:solidFill>
                <a:latin typeface="Verdana" panose="020B0604030504040204" pitchFamily="34" charset="0"/>
                <a:ea typeface="Verdana" panose="020B0604030504040204" pitchFamily="34" charset="0"/>
              </a:rPr>
              <a:t> family </a:t>
            </a:r>
            <a:r>
              <a:rPr lang="it-IT" sz="1400" dirty="0" err="1">
                <a:solidFill>
                  <a:prstClr val="black"/>
                </a:solidFill>
                <a:latin typeface="Verdana" panose="020B0604030504040204" pitchFamily="34" charset="0"/>
                <a:ea typeface="Verdana" panose="020B0604030504040204" pitchFamily="34" charset="0"/>
              </a:rPr>
              <a:t>members</a:t>
            </a:r>
            <a:endParaRPr lang="it-IT" sz="1400" dirty="0">
              <a:solidFill>
                <a:prstClr val="black"/>
              </a:solidFill>
              <a:latin typeface="Verdana" panose="020B0604030504040204" pitchFamily="34" charset="0"/>
              <a:ea typeface="Verdana" panose="020B0604030504040204" pitchFamily="34" charset="0"/>
            </a:endParaRPr>
          </a:p>
        </p:txBody>
      </p:sp>
      <p:sp>
        <p:nvSpPr>
          <p:cNvPr id="9" name="Rettangolo con angoli arrotondati 9">
            <a:extLst>
              <a:ext uri="{FF2B5EF4-FFF2-40B4-BE49-F238E27FC236}">
                <a16:creationId xmlns:a16="http://schemas.microsoft.com/office/drawing/2014/main" id="{61DF58E0-43CC-C67D-E5AE-6022A035C50A}"/>
              </a:ext>
            </a:extLst>
          </p:cNvPr>
          <p:cNvSpPr/>
          <p:nvPr/>
        </p:nvSpPr>
        <p:spPr>
          <a:xfrm>
            <a:off x="7551051" y="5662613"/>
            <a:ext cx="2953703" cy="632269"/>
          </a:xfrm>
          <a:prstGeom prst="roundRect">
            <a:avLst/>
          </a:prstGeom>
          <a:solidFill>
            <a:srgbClr val="1ED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a:solidFill>
                  <a:prstClr val="black"/>
                </a:solidFill>
                <a:latin typeface="Verdana" panose="020B0604030504040204" pitchFamily="34" charset="0"/>
                <a:ea typeface="Verdana" panose="020B0604030504040204" pitchFamily="34" charset="0"/>
              </a:rPr>
              <a:t>No </a:t>
            </a:r>
            <a:r>
              <a:rPr lang="it-IT" sz="1400" dirty="0" err="1">
                <a:solidFill>
                  <a:prstClr val="black"/>
                </a:solidFill>
                <a:latin typeface="Verdana" panose="020B0604030504040204" pitchFamily="34" charset="0"/>
                <a:ea typeface="Verdana" panose="020B0604030504040204" pitchFamily="34" charset="0"/>
              </a:rPr>
              <a:t>changes</a:t>
            </a:r>
            <a:endParaRPr lang="it-IT" sz="1400" dirty="0">
              <a:solidFill>
                <a:prstClr val="black"/>
              </a:solidFill>
              <a:latin typeface="Verdana" panose="020B0604030504040204" pitchFamily="34" charset="0"/>
              <a:ea typeface="Verdana" panose="020B0604030504040204" pitchFamily="34" charset="0"/>
            </a:endParaRPr>
          </a:p>
          <a:p>
            <a:pPr algn="ctr" defTabSz="457200"/>
            <a:r>
              <a:rPr lang="it-IT" sz="1400" dirty="0" err="1">
                <a:solidFill>
                  <a:prstClr val="black"/>
                </a:solidFill>
                <a:latin typeface="Verdana" panose="020B0604030504040204" pitchFamily="34" charset="0"/>
                <a:ea typeface="Verdana" panose="020B0604030504040204" pitchFamily="34" charset="0"/>
              </a:rPr>
              <a:t>Relationhips</a:t>
            </a:r>
            <a:r>
              <a:rPr lang="it-IT" sz="1400" dirty="0">
                <a:solidFill>
                  <a:prstClr val="black"/>
                </a:solidFill>
                <a:latin typeface="Verdana" panose="020B0604030504040204" pitchFamily="34" charset="0"/>
                <a:ea typeface="Verdana" panose="020B0604030504040204" pitchFamily="34" charset="0"/>
              </a:rPr>
              <a:t> </a:t>
            </a:r>
            <a:r>
              <a:rPr lang="it-IT" sz="1400" dirty="0" err="1">
                <a:solidFill>
                  <a:prstClr val="black"/>
                </a:solidFill>
                <a:latin typeface="Verdana" panose="020B0604030504040204" pitchFamily="34" charset="0"/>
                <a:ea typeface="Verdana" panose="020B0604030504040204" pitchFamily="34" charset="0"/>
              </a:rPr>
              <a:t>already</a:t>
            </a:r>
            <a:r>
              <a:rPr lang="it-IT" sz="1400" dirty="0">
                <a:solidFill>
                  <a:prstClr val="black"/>
                </a:solidFill>
                <a:latin typeface="Verdana" panose="020B0604030504040204" pitchFamily="34" charset="0"/>
                <a:ea typeface="Verdana" panose="020B0604030504040204" pitchFamily="34" charset="0"/>
              </a:rPr>
              <a:t> </a:t>
            </a:r>
            <a:r>
              <a:rPr lang="it-IT" sz="1400" dirty="0" err="1">
                <a:solidFill>
                  <a:prstClr val="black"/>
                </a:solidFill>
                <a:latin typeface="Verdana" panose="020B0604030504040204" pitchFamily="34" charset="0"/>
                <a:ea typeface="Verdana" panose="020B0604030504040204" pitchFamily="34" charset="0"/>
              </a:rPr>
              <a:t>good</a:t>
            </a:r>
            <a:endParaRPr lang="it-IT" sz="1400" dirty="0">
              <a:solidFill>
                <a:prstClr val="black"/>
              </a:solidFill>
              <a:latin typeface="Verdana" panose="020B0604030504040204" pitchFamily="34" charset="0"/>
              <a:ea typeface="Verdana" panose="020B0604030504040204" pitchFamily="34" charset="0"/>
            </a:endParaRPr>
          </a:p>
          <a:p>
            <a:pPr algn="ctr" defTabSz="457200"/>
            <a:r>
              <a:rPr lang="it-IT" sz="1400" dirty="0" err="1">
                <a:solidFill>
                  <a:prstClr val="black"/>
                </a:solidFill>
                <a:latin typeface="Verdana" panose="020B0604030504040204" pitchFamily="34" charset="0"/>
                <a:ea typeface="Verdana" panose="020B0604030504040204" pitchFamily="34" charset="0"/>
              </a:rPr>
              <a:t>Same</a:t>
            </a:r>
            <a:r>
              <a:rPr lang="it-IT" sz="1400" dirty="0">
                <a:solidFill>
                  <a:prstClr val="black"/>
                </a:solidFill>
                <a:latin typeface="Verdana" panose="020B0604030504040204" pitchFamily="34" charset="0"/>
                <a:ea typeface="Verdana" panose="020B0604030504040204" pitchFamily="34" charset="0"/>
              </a:rPr>
              <a:t> </a:t>
            </a:r>
            <a:r>
              <a:rPr lang="it-IT" sz="1400" dirty="0" err="1">
                <a:solidFill>
                  <a:prstClr val="black"/>
                </a:solidFill>
                <a:latin typeface="Verdana" panose="020B0604030504040204" pitchFamily="34" charset="0"/>
                <a:ea typeface="Verdana" panose="020B0604030504040204" pitchFamily="34" charset="0"/>
              </a:rPr>
              <a:t>problems</a:t>
            </a:r>
            <a:r>
              <a:rPr lang="it-IT" sz="1400" dirty="0">
                <a:solidFill>
                  <a:prstClr val="black"/>
                </a:solidFill>
                <a:latin typeface="Verdana" panose="020B0604030504040204" pitchFamily="34" charset="0"/>
                <a:ea typeface="Verdana" panose="020B0604030504040204" pitchFamily="34" charset="0"/>
              </a:rPr>
              <a:t>/</a:t>
            </a:r>
            <a:r>
              <a:rPr lang="it-IT" sz="1400" dirty="0" err="1">
                <a:solidFill>
                  <a:prstClr val="black"/>
                </a:solidFill>
                <a:latin typeface="Verdana" panose="020B0604030504040204" pitchFamily="34" charset="0"/>
                <a:ea typeface="Verdana" panose="020B0604030504040204" pitchFamily="34" charset="0"/>
              </a:rPr>
              <a:t>discussions</a:t>
            </a:r>
            <a:endParaRPr lang="it-IT" sz="1400" dirty="0">
              <a:solidFill>
                <a:prstClr val="black"/>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09843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AFMs</a:t>
            </a:r>
            <a:r>
              <a:rPr lang="it-IT" dirty="0"/>
              <a:t> and </a:t>
            </a:r>
            <a:r>
              <a:rPr lang="it-IT" dirty="0" err="1"/>
              <a:t>Gamblers</a:t>
            </a:r>
            <a:endParaRPr lang="it-IT" dirty="0"/>
          </a:p>
        </p:txBody>
      </p:sp>
      <p:sp>
        <p:nvSpPr>
          <p:cNvPr id="3" name="CasellaDiTesto 2">
            <a:extLst>
              <a:ext uri="{FF2B5EF4-FFF2-40B4-BE49-F238E27FC236}">
                <a16:creationId xmlns:a16="http://schemas.microsoft.com/office/drawing/2014/main" id="{07E3CF97-3D6D-207B-3D9A-690D10B2DBC2}"/>
              </a:ext>
            </a:extLst>
          </p:cNvPr>
          <p:cNvSpPr txBox="1"/>
          <p:nvPr/>
        </p:nvSpPr>
        <p:spPr>
          <a:xfrm>
            <a:off x="4910378" y="2422898"/>
            <a:ext cx="2286203" cy="369332"/>
          </a:xfrm>
          <a:prstGeom prst="rect">
            <a:avLst/>
          </a:prstGeom>
          <a:noFill/>
        </p:spPr>
        <p:txBody>
          <a:bodyPr wrap="none" rtlCol="0">
            <a:spAutoFit/>
          </a:bodyPr>
          <a:lstStyle/>
          <a:p>
            <a:pPr defTabSz="457200"/>
            <a:r>
              <a:rPr lang="it-IT" i="1" dirty="0">
                <a:solidFill>
                  <a:prstClr val="black"/>
                </a:solidFill>
                <a:latin typeface="Verdana" pitchFamily="34" charset="0"/>
                <a:ea typeface="Verdana" pitchFamily="34" charset="0"/>
              </a:rPr>
              <a:t>p </a:t>
            </a:r>
            <a:r>
              <a:rPr lang="it-IT" dirty="0">
                <a:solidFill>
                  <a:prstClr val="black"/>
                </a:solidFill>
                <a:latin typeface="Verdana" pitchFamily="34" charset="0"/>
                <a:ea typeface="Verdana" pitchFamily="34" charset="0"/>
              </a:rPr>
              <a:t>= .261, </a:t>
            </a:r>
            <a:r>
              <a:rPr lang="el-GR" i="1" dirty="0">
                <a:solidFill>
                  <a:prstClr val="black"/>
                </a:solidFill>
                <a:latin typeface="Verdana" pitchFamily="34" charset="0"/>
                <a:ea typeface="Verdana" pitchFamily="34" charset="0"/>
              </a:rPr>
              <a:t>φ</a:t>
            </a:r>
            <a:r>
              <a:rPr lang="it-IT" i="1" dirty="0">
                <a:solidFill>
                  <a:prstClr val="black"/>
                </a:solidFill>
                <a:latin typeface="Verdana" pitchFamily="34" charset="0"/>
                <a:ea typeface="Verdana" pitchFamily="34" charset="0"/>
              </a:rPr>
              <a:t> </a:t>
            </a:r>
            <a:r>
              <a:rPr lang="it-IT" dirty="0">
                <a:solidFill>
                  <a:prstClr val="black"/>
                </a:solidFill>
                <a:latin typeface="Verdana" pitchFamily="34" charset="0"/>
                <a:ea typeface="Verdana" pitchFamily="34" charset="0"/>
              </a:rPr>
              <a:t>= .03</a:t>
            </a:r>
          </a:p>
        </p:txBody>
      </p:sp>
      <p:graphicFrame>
        <p:nvGraphicFramePr>
          <p:cNvPr id="6" name="Grafico 5"/>
          <p:cNvGraphicFramePr>
            <a:graphicFrameLocks/>
          </p:cNvGraphicFramePr>
          <p:nvPr/>
        </p:nvGraphicFramePr>
        <p:xfrm>
          <a:off x="2069911" y="1678675"/>
          <a:ext cx="8272413" cy="3971498"/>
        </p:xfrm>
        <a:graphic>
          <a:graphicData uri="http://schemas.openxmlformats.org/drawingml/2006/chart">
            <c:chart xmlns:c="http://schemas.openxmlformats.org/drawingml/2006/chart" xmlns:r="http://schemas.openxmlformats.org/officeDocument/2006/relationships" r:id="rId3"/>
          </a:graphicData>
        </a:graphic>
      </p:graphicFrame>
      <p:sp>
        <p:nvSpPr>
          <p:cNvPr id="7" name="Rettangolo con angoli arrotondati 5">
            <a:extLst>
              <a:ext uri="{FF2B5EF4-FFF2-40B4-BE49-F238E27FC236}">
                <a16:creationId xmlns:a16="http://schemas.microsoft.com/office/drawing/2014/main" id="{0D42A881-7ED7-DDDC-32F4-E36D41EBFF5E}"/>
              </a:ext>
            </a:extLst>
          </p:cNvPr>
          <p:cNvSpPr/>
          <p:nvPr/>
        </p:nvSpPr>
        <p:spPr>
          <a:xfrm>
            <a:off x="1671024" y="5650173"/>
            <a:ext cx="2338541" cy="900752"/>
          </a:xfrm>
          <a:prstGeom prst="roundRect">
            <a:avLst/>
          </a:prstGeom>
          <a:solidFill>
            <a:srgbClr val="A4EC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a:solidFill>
                  <a:prstClr val="black"/>
                </a:solidFill>
                <a:latin typeface="Verdana" panose="020B0604030504040204" pitchFamily="34" charset="0"/>
                <a:ea typeface="Verdana" panose="020B0604030504040204" pitchFamily="34" charset="0"/>
              </a:rPr>
              <a:t>Greater family </a:t>
            </a:r>
            <a:r>
              <a:rPr lang="it-IT" sz="1400" dirty="0" err="1">
                <a:solidFill>
                  <a:prstClr val="black"/>
                </a:solidFill>
                <a:latin typeface="Verdana" panose="020B0604030504040204" pitchFamily="34" charset="0"/>
                <a:ea typeface="Verdana" panose="020B0604030504040204" pitchFamily="34" charset="0"/>
              </a:rPr>
              <a:t>sharing</a:t>
            </a:r>
            <a:endParaRPr lang="it-IT" sz="1400" dirty="0">
              <a:solidFill>
                <a:prstClr val="black"/>
              </a:solidFill>
              <a:latin typeface="Verdana" panose="020B0604030504040204" pitchFamily="34" charset="0"/>
              <a:ea typeface="Verdana" panose="020B0604030504040204" pitchFamily="34" charset="0"/>
            </a:endParaRPr>
          </a:p>
          <a:p>
            <a:pPr algn="ctr" defTabSz="457200"/>
            <a:r>
              <a:rPr lang="it-IT" sz="1400" dirty="0">
                <a:solidFill>
                  <a:prstClr val="black"/>
                </a:solidFill>
                <a:latin typeface="Verdana" panose="020B0604030504040204" pitchFamily="34" charset="0"/>
                <a:ea typeface="Verdana" panose="020B0604030504040204" pitchFamily="34" charset="0"/>
              </a:rPr>
              <a:t>Greater </a:t>
            </a:r>
            <a:r>
              <a:rPr lang="it-IT" sz="1400" dirty="0" err="1">
                <a:solidFill>
                  <a:prstClr val="black"/>
                </a:solidFill>
                <a:latin typeface="Verdana" panose="020B0604030504040204" pitchFamily="34" charset="0"/>
                <a:ea typeface="Verdana" panose="020B0604030504040204" pitchFamily="34" charset="0"/>
              </a:rPr>
              <a:t>serenity</a:t>
            </a:r>
            <a:endParaRPr lang="it-IT" sz="1400" dirty="0">
              <a:solidFill>
                <a:prstClr val="black"/>
              </a:solidFill>
              <a:latin typeface="Verdana" panose="020B0604030504040204" pitchFamily="34" charset="0"/>
              <a:ea typeface="Verdana" panose="020B0604030504040204" pitchFamily="34" charset="0"/>
            </a:endParaRPr>
          </a:p>
          <a:p>
            <a:pPr algn="ctr" defTabSz="457200"/>
            <a:r>
              <a:rPr lang="it-IT" sz="1400" i="1" dirty="0" err="1">
                <a:solidFill>
                  <a:prstClr val="black"/>
                </a:solidFill>
                <a:latin typeface="Verdana" panose="020B0604030504040204" pitchFamily="34" charset="0"/>
                <a:ea typeface="Verdana" panose="020B0604030504040204" pitchFamily="34" charset="0"/>
              </a:rPr>
              <a:t>Reduction</a:t>
            </a:r>
            <a:r>
              <a:rPr lang="it-IT" sz="1400" i="1" dirty="0">
                <a:solidFill>
                  <a:prstClr val="black"/>
                </a:solidFill>
                <a:latin typeface="Verdana" panose="020B0604030504040204" pitchFamily="34" charset="0"/>
                <a:ea typeface="Verdana" panose="020B0604030504040204" pitchFamily="34" charset="0"/>
              </a:rPr>
              <a:t> of personal </a:t>
            </a:r>
            <a:r>
              <a:rPr lang="it-IT" sz="1400" i="1" dirty="0" err="1">
                <a:solidFill>
                  <a:prstClr val="black"/>
                </a:solidFill>
                <a:latin typeface="Verdana" panose="020B0604030504040204" pitchFamily="34" charset="0"/>
                <a:ea typeface="Verdana" panose="020B0604030504040204" pitchFamily="34" charset="0"/>
              </a:rPr>
              <a:t>gambling</a:t>
            </a:r>
            <a:r>
              <a:rPr lang="it-IT" sz="1400" i="1" dirty="0">
                <a:solidFill>
                  <a:prstClr val="black"/>
                </a:solidFill>
                <a:latin typeface="Verdana" panose="020B0604030504040204" pitchFamily="34" charset="0"/>
                <a:ea typeface="Verdana" panose="020B0604030504040204" pitchFamily="34" charset="0"/>
              </a:rPr>
              <a:t> </a:t>
            </a:r>
            <a:r>
              <a:rPr lang="it-IT" sz="1400" i="1" dirty="0" err="1">
                <a:solidFill>
                  <a:prstClr val="black"/>
                </a:solidFill>
                <a:latin typeface="Verdana" panose="020B0604030504040204" pitchFamily="34" charset="0"/>
                <a:ea typeface="Verdana" panose="020B0604030504040204" pitchFamily="34" charset="0"/>
              </a:rPr>
              <a:t>behavior</a:t>
            </a:r>
            <a:endParaRPr lang="it-IT" sz="1400" i="1" dirty="0">
              <a:solidFill>
                <a:prstClr val="black"/>
              </a:solidFill>
              <a:latin typeface="Verdana" panose="020B0604030504040204" pitchFamily="34" charset="0"/>
              <a:ea typeface="Verdana" panose="020B0604030504040204" pitchFamily="34" charset="0"/>
            </a:endParaRPr>
          </a:p>
        </p:txBody>
      </p:sp>
      <p:sp>
        <p:nvSpPr>
          <p:cNvPr id="8" name="Rettangolo con angoli arrotondati 8">
            <a:extLst>
              <a:ext uri="{FF2B5EF4-FFF2-40B4-BE49-F238E27FC236}">
                <a16:creationId xmlns:a16="http://schemas.microsoft.com/office/drawing/2014/main" id="{F3EE32CD-BD3C-DBE5-B5EB-D653B6757860}"/>
              </a:ext>
            </a:extLst>
          </p:cNvPr>
          <p:cNvSpPr/>
          <p:nvPr/>
        </p:nvSpPr>
        <p:spPr>
          <a:xfrm>
            <a:off x="4064156" y="5662613"/>
            <a:ext cx="3418654" cy="888313"/>
          </a:xfrm>
          <a:prstGeom prst="roundRect">
            <a:avLst/>
          </a:prstGeom>
          <a:solidFill>
            <a:srgbClr val="A4EC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i="1" dirty="0" err="1">
                <a:solidFill>
                  <a:prstClr val="black"/>
                </a:solidFill>
                <a:latin typeface="Verdana" panose="020B0604030504040204" pitchFamily="34" charset="0"/>
                <a:ea typeface="Verdana" panose="020B0604030504040204" pitchFamily="34" charset="0"/>
              </a:rPr>
              <a:t>Restrictions</a:t>
            </a:r>
            <a:r>
              <a:rPr lang="it-IT" sz="1400" i="1" dirty="0">
                <a:solidFill>
                  <a:prstClr val="black"/>
                </a:solidFill>
                <a:latin typeface="Verdana" panose="020B0604030504040204" pitchFamily="34" charset="0"/>
                <a:ea typeface="Verdana" panose="020B0604030504040204" pitchFamily="34" charset="0"/>
              </a:rPr>
              <a:t> </a:t>
            </a:r>
            <a:r>
              <a:rPr lang="it-IT" sz="1400" i="1" dirty="0" err="1">
                <a:solidFill>
                  <a:prstClr val="black"/>
                </a:solidFill>
                <a:latin typeface="Verdana" panose="020B0604030504040204" pitchFamily="34" charset="0"/>
                <a:ea typeface="Verdana" panose="020B0604030504040204" pitchFamily="34" charset="0"/>
              </a:rPr>
              <a:t>related</a:t>
            </a:r>
            <a:r>
              <a:rPr lang="it-IT" sz="1400" i="1" dirty="0">
                <a:solidFill>
                  <a:prstClr val="black"/>
                </a:solidFill>
                <a:latin typeface="Verdana" panose="020B0604030504040204" pitchFamily="34" charset="0"/>
                <a:ea typeface="Verdana" panose="020B0604030504040204" pitchFamily="34" charset="0"/>
              </a:rPr>
              <a:t> to COVID-19</a:t>
            </a:r>
          </a:p>
          <a:p>
            <a:pPr algn="ctr" defTabSz="457200"/>
            <a:r>
              <a:rPr lang="it-IT" sz="1400" dirty="0" err="1">
                <a:solidFill>
                  <a:prstClr val="black"/>
                </a:solidFill>
                <a:latin typeface="Verdana" panose="020B0604030504040204" pitchFamily="34" charset="0"/>
                <a:ea typeface="Verdana" panose="020B0604030504040204" pitchFamily="34" charset="0"/>
              </a:rPr>
              <a:t>Arguments</a:t>
            </a:r>
            <a:r>
              <a:rPr lang="it-IT" sz="1400" dirty="0">
                <a:solidFill>
                  <a:prstClr val="black"/>
                </a:solidFill>
                <a:latin typeface="Verdana" panose="020B0604030504040204" pitchFamily="34" charset="0"/>
                <a:ea typeface="Verdana" panose="020B0604030504040204" pitchFamily="34" charset="0"/>
              </a:rPr>
              <a:t> with </a:t>
            </a:r>
            <a:r>
              <a:rPr lang="it-IT" sz="1400" dirty="0" err="1">
                <a:solidFill>
                  <a:prstClr val="black"/>
                </a:solidFill>
                <a:latin typeface="Verdana" panose="020B0604030504040204" pitchFamily="34" charset="0"/>
                <a:ea typeface="Verdana" panose="020B0604030504040204" pitchFamily="34" charset="0"/>
              </a:rPr>
              <a:t>other</a:t>
            </a:r>
            <a:r>
              <a:rPr lang="it-IT" sz="1400" dirty="0">
                <a:solidFill>
                  <a:prstClr val="black"/>
                </a:solidFill>
                <a:latin typeface="Verdana" panose="020B0604030504040204" pitchFamily="34" charset="0"/>
                <a:ea typeface="Verdana" panose="020B0604030504040204" pitchFamily="34" charset="0"/>
              </a:rPr>
              <a:t> family </a:t>
            </a:r>
            <a:r>
              <a:rPr lang="it-IT" sz="1400" dirty="0" err="1">
                <a:solidFill>
                  <a:prstClr val="black"/>
                </a:solidFill>
                <a:latin typeface="Verdana" panose="020B0604030504040204" pitchFamily="34" charset="0"/>
                <a:ea typeface="Verdana" panose="020B0604030504040204" pitchFamily="34" charset="0"/>
              </a:rPr>
              <a:t>members</a:t>
            </a:r>
            <a:endParaRPr lang="it-IT" sz="1400" dirty="0">
              <a:solidFill>
                <a:prstClr val="black"/>
              </a:solidFill>
              <a:latin typeface="Verdana" panose="020B0604030504040204" pitchFamily="34" charset="0"/>
              <a:ea typeface="Verdana" panose="020B0604030504040204" pitchFamily="34" charset="0"/>
            </a:endParaRPr>
          </a:p>
        </p:txBody>
      </p:sp>
      <p:sp>
        <p:nvSpPr>
          <p:cNvPr id="9" name="Rettangolo con angoli arrotondati 9">
            <a:extLst>
              <a:ext uri="{FF2B5EF4-FFF2-40B4-BE49-F238E27FC236}">
                <a16:creationId xmlns:a16="http://schemas.microsoft.com/office/drawing/2014/main" id="{61DF58E0-43CC-C67D-E5AE-6022A035C50A}"/>
              </a:ext>
            </a:extLst>
          </p:cNvPr>
          <p:cNvSpPr/>
          <p:nvPr/>
        </p:nvSpPr>
        <p:spPr>
          <a:xfrm>
            <a:off x="7551051" y="5662613"/>
            <a:ext cx="2953703" cy="888313"/>
          </a:xfrm>
          <a:prstGeom prst="roundRect">
            <a:avLst/>
          </a:prstGeom>
          <a:solidFill>
            <a:srgbClr val="A4EC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a:solidFill>
                  <a:prstClr val="black"/>
                </a:solidFill>
                <a:latin typeface="Verdana" panose="020B0604030504040204" pitchFamily="34" charset="0"/>
                <a:ea typeface="Verdana" panose="020B0604030504040204" pitchFamily="34" charset="0"/>
              </a:rPr>
              <a:t>No </a:t>
            </a:r>
            <a:r>
              <a:rPr lang="it-IT" sz="1400" dirty="0" err="1">
                <a:solidFill>
                  <a:prstClr val="black"/>
                </a:solidFill>
                <a:latin typeface="Verdana" panose="020B0604030504040204" pitchFamily="34" charset="0"/>
                <a:ea typeface="Verdana" panose="020B0604030504040204" pitchFamily="34" charset="0"/>
              </a:rPr>
              <a:t>changes</a:t>
            </a:r>
            <a:endParaRPr lang="it-IT" sz="1400" dirty="0">
              <a:solidFill>
                <a:prstClr val="black"/>
              </a:solidFill>
              <a:latin typeface="Verdana" panose="020B0604030504040204" pitchFamily="34" charset="0"/>
              <a:ea typeface="Verdana" panose="020B0604030504040204" pitchFamily="34" charset="0"/>
            </a:endParaRPr>
          </a:p>
          <a:p>
            <a:pPr algn="ctr" defTabSz="457200"/>
            <a:r>
              <a:rPr lang="it-IT" sz="1400" dirty="0" err="1">
                <a:solidFill>
                  <a:prstClr val="black"/>
                </a:solidFill>
                <a:latin typeface="Verdana" panose="020B0604030504040204" pitchFamily="34" charset="0"/>
                <a:ea typeface="Verdana" panose="020B0604030504040204" pitchFamily="34" charset="0"/>
              </a:rPr>
              <a:t>Relationhips</a:t>
            </a:r>
            <a:r>
              <a:rPr lang="it-IT" sz="1400" dirty="0">
                <a:solidFill>
                  <a:prstClr val="black"/>
                </a:solidFill>
                <a:latin typeface="Verdana" panose="020B0604030504040204" pitchFamily="34" charset="0"/>
                <a:ea typeface="Verdana" panose="020B0604030504040204" pitchFamily="34" charset="0"/>
              </a:rPr>
              <a:t> </a:t>
            </a:r>
            <a:r>
              <a:rPr lang="it-IT" sz="1400" dirty="0" err="1">
                <a:solidFill>
                  <a:prstClr val="black"/>
                </a:solidFill>
                <a:latin typeface="Verdana" panose="020B0604030504040204" pitchFamily="34" charset="0"/>
                <a:ea typeface="Verdana" panose="020B0604030504040204" pitchFamily="34" charset="0"/>
              </a:rPr>
              <a:t>already</a:t>
            </a:r>
            <a:r>
              <a:rPr lang="it-IT" sz="1400" dirty="0">
                <a:solidFill>
                  <a:prstClr val="black"/>
                </a:solidFill>
                <a:latin typeface="Verdana" panose="020B0604030504040204" pitchFamily="34" charset="0"/>
                <a:ea typeface="Verdana" panose="020B0604030504040204" pitchFamily="34" charset="0"/>
              </a:rPr>
              <a:t> </a:t>
            </a:r>
            <a:r>
              <a:rPr lang="it-IT" sz="1400" dirty="0" err="1">
                <a:solidFill>
                  <a:prstClr val="black"/>
                </a:solidFill>
                <a:latin typeface="Verdana" panose="020B0604030504040204" pitchFamily="34" charset="0"/>
                <a:ea typeface="Verdana" panose="020B0604030504040204" pitchFamily="34" charset="0"/>
              </a:rPr>
              <a:t>good</a:t>
            </a:r>
            <a:endParaRPr lang="it-IT" sz="1400" dirty="0">
              <a:solidFill>
                <a:prstClr val="black"/>
              </a:solidFill>
              <a:latin typeface="Verdana" panose="020B0604030504040204" pitchFamily="34" charset="0"/>
              <a:ea typeface="Verdana" panose="020B0604030504040204" pitchFamily="34" charset="0"/>
            </a:endParaRPr>
          </a:p>
          <a:p>
            <a:pPr algn="ctr" defTabSz="457200"/>
            <a:r>
              <a:rPr lang="it-IT" sz="1400" dirty="0" err="1">
                <a:solidFill>
                  <a:prstClr val="black"/>
                </a:solidFill>
                <a:latin typeface="Verdana" panose="020B0604030504040204" pitchFamily="34" charset="0"/>
                <a:ea typeface="Verdana" panose="020B0604030504040204" pitchFamily="34" charset="0"/>
              </a:rPr>
              <a:t>Same</a:t>
            </a:r>
            <a:r>
              <a:rPr lang="it-IT" sz="1400" dirty="0">
                <a:solidFill>
                  <a:prstClr val="black"/>
                </a:solidFill>
                <a:latin typeface="Verdana" panose="020B0604030504040204" pitchFamily="34" charset="0"/>
                <a:ea typeface="Verdana" panose="020B0604030504040204" pitchFamily="34" charset="0"/>
              </a:rPr>
              <a:t> </a:t>
            </a:r>
            <a:r>
              <a:rPr lang="it-IT" sz="1400" dirty="0" err="1">
                <a:solidFill>
                  <a:prstClr val="black"/>
                </a:solidFill>
                <a:latin typeface="Verdana" panose="020B0604030504040204" pitchFamily="34" charset="0"/>
                <a:ea typeface="Verdana" panose="020B0604030504040204" pitchFamily="34" charset="0"/>
              </a:rPr>
              <a:t>problems</a:t>
            </a:r>
            <a:r>
              <a:rPr lang="it-IT" sz="1400" dirty="0">
                <a:solidFill>
                  <a:prstClr val="black"/>
                </a:solidFill>
                <a:latin typeface="Verdana" panose="020B0604030504040204" pitchFamily="34" charset="0"/>
                <a:ea typeface="Verdana" panose="020B0604030504040204" pitchFamily="34" charset="0"/>
              </a:rPr>
              <a:t>/</a:t>
            </a:r>
            <a:r>
              <a:rPr lang="it-IT" sz="1400" dirty="0" err="1">
                <a:solidFill>
                  <a:prstClr val="black"/>
                </a:solidFill>
                <a:latin typeface="Verdana" panose="020B0604030504040204" pitchFamily="34" charset="0"/>
                <a:ea typeface="Verdana" panose="020B0604030504040204" pitchFamily="34" charset="0"/>
              </a:rPr>
              <a:t>discussions</a:t>
            </a:r>
            <a:endParaRPr lang="it-IT" sz="1400" dirty="0">
              <a:solidFill>
                <a:prstClr val="black"/>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78787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AFMs</a:t>
            </a:r>
            <a:r>
              <a:rPr lang="it-IT" dirty="0"/>
              <a:t> and </a:t>
            </a:r>
            <a:r>
              <a:rPr lang="it-IT" dirty="0" err="1"/>
              <a:t>Gamblers</a:t>
            </a:r>
            <a:endParaRPr lang="it-IT" dirty="0"/>
          </a:p>
        </p:txBody>
      </p:sp>
      <p:sp>
        <p:nvSpPr>
          <p:cNvPr id="3" name="CasellaDiTesto 2">
            <a:extLst>
              <a:ext uri="{FF2B5EF4-FFF2-40B4-BE49-F238E27FC236}">
                <a16:creationId xmlns:a16="http://schemas.microsoft.com/office/drawing/2014/main" id="{07E3CF97-3D6D-207B-3D9A-690D10B2DBC2}"/>
              </a:ext>
            </a:extLst>
          </p:cNvPr>
          <p:cNvSpPr txBox="1"/>
          <p:nvPr/>
        </p:nvSpPr>
        <p:spPr>
          <a:xfrm>
            <a:off x="6237588" y="2356629"/>
            <a:ext cx="2286203" cy="369332"/>
          </a:xfrm>
          <a:prstGeom prst="rect">
            <a:avLst/>
          </a:prstGeom>
          <a:noFill/>
        </p:spPr>
        <p:txBody>
          <a:bodyPr wrap="none" rtlCol="0">
            <a:spAutoFit/>
          </a:bodyPr>
          <a:lstStyle/>
          <a:p>
            <a:pPr defTabSz="457200"/>
            <a:r>
              <a:rPr lang="it-IT" i="1" dirty="0">
                <a:solidFill>
                  <a:prstClr val="black"/>
                </a:solidFill>
                <a:latin typeface="Verdana" pitchFamily="34" charset="0"/>
                <a:ea typeface="Verdana" pitchFamily="34" charset="0"/>
              </a:rPr>
              <a:t>p </a:t>
            </a:r>
            <a:r>
              <a:rPr lang="it-IT" dirty="0">
                <a:solidFill>
                  <a:prstClr val="black"/>
                </a:solidFill>
                <a:latin typeface="Verdana" pitchFamily="34" charset="0"/>
                <a:ea typeface="Verdana" pitchFamily="34" charset="0"/>
              </a:rPr>
              <a:t>= .039, </a:t>
            </a:r>
            <a:r>
              <a:rPr lang="el-GR" i="1" dirty="0">
                <a:solidFill>
                  <a:prstClr val="black"/>
                </a:solidFill>
                <a:latin typeface="Verdana" pitchFamily="34" charset="0"/>
                <a:ea typeface="Verdana" pitchFamily="34" charset="0"/>
              </a:rPr>
              <a:t>φ</a:t>
            </a:r>
            <a:r>
              <a:rPr lang="it-IT" i="1" dirty="0">
                <a:solidFill>
                  <a:prstClr val="black"/>
                </a:solidFill>
                <a:latin typeface="Verdana" pitchFamily="34" charset="0"/>
                <a:ea typeface="Verdana" pitchFamily="34" charset="0"/>
              </a:rPr>
              <a:t> </a:t>
            </a:r>
            <a:r>
              <a:rPr lang="it-IT" dirty="0">
                <a:solidFill>
                  <a:prstClr val="black"/>
                </a:solidFill>
                <a:latin typeface="Verdana" pitchFamily="34" charset="0"/>
                <a:ea typeface="Verdana" pitchFamily="34" charset="0"/>
              </a:rPr>
              <a:t>= .45</a:t>
            </a:r>
          </a:p>
        </p:txBody>
      </p:sp>
      <p:graphicFrame>
        <p:nvGraphicFramePr>
          <p:cNvPr id="7" name="Grafico 6"/>
          <p:cNvGraphicFramePr>
            <a:graphicFrameLocks/>
          </p:cNvGraphicFramePr>
          <p:nvPr/>
        </p:nvGraphicFramePr>
        <p:xfrm>
          <a:off x="2238375" y="1856681"/>
          <a:ext cx="7829124" cy="3779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54270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AFMs</a:t>
            </a:r>
            <a:r>
              <a:rPr lang="it-IT" dirty="0"/>
              <a:t> and </a:t>
            </a:r>
            <a:r>
              <a:rPr lang="it-IT" dirty="0" err="1"/>
              <a:t>Gamblers</a:t>
            </a:r>
            <a:endParaRPr lang="it-IT" dirty="0"/>
          </a:p>
        </p:txBody>
      </p:sp>
      <p:sp>
        <p:nvSpPr>
          <p:cNvPr id="3" name="CasellaDiTesto 2">
            <a:extLst>
              <a:ext uri="{FF2B5EF4-FFF2-40B4-BE49-F238E27FC236}">
                <a16:creationId xmlns:a16="http://schemas.microsoft.com/office/drawing/2014/main" id="{07E3CF97-3D6D-207B-3D9A-690D10B2DBC2}"/>
              </a:ext>
            </a:extLst>
          </p:cNvPr>
          <p:cNvSpPr txBox="1"/>
          <p:nvPr/>
        </p:nvSpPr>
        <p:spPr>
          <a:xfrm>
            <a:off x="6237588" y="2356629"/>
            <a:ext cx="2286203" cy="369332"/>
          </a:xfrm>
          <a:prstGeom prst="rect">
            <a:avLst/>
          </a:prstGeom>
          <a:noFill/>
        </p:spPr>
        <p:txBody>
          <a:bodyPr wrap="none" rtlCol="0">
            <a:spAutoFit/>
          </a:bodyPr>
          <a:lstStyle/>
          <a:p>
            <a:pPr defTabSz="457200"/>
            <a:r>
              <a:rPr lang="it-IT" i="1" dirty="0">
                <a:solidFill>
                  <a:prstClr val="black"/>
                </a:solidFill>
                <a:latin typeface="Verdana" pitchFamily="34" charset="0"/>
                <a:ea typeface="Verdana" pitchFamily="34" charset="0"/>
              </a:rPr>
              <a:t>p </a:t>
            </a:r>
            <a:r>
              <a:rPr lang="it-IT" dirty="0">
                <a:solidFill>
                  <a:prstClr val="black"/>
                </a:solidFill>
                <a:latin typeface="Verdana" pitchFamily="34" charset="0"/>
                <a:ea typeface="Verdana" pitchFamily="34" charset="0"/>
              </a:rPr>
              <a:t>= .039, </a:t>
            </a:r>
            <a:r>
              <a:rPr lang="el-GR" i="1" dirty="0">
                <a:solidFill>
                  <a:prstClr val="black"/>
                </a:solidFill>
                <a:latin typeface="Verdana" pitchFamily="34" charset="0"/>
                <a:ea typeface="Verdana" pitchFamily="34" charset="0"/>
              </a:rPr>
              <a:t>φ</a:t>
            </a:r>
            <a:r>
              <a:rPr lang="it-IT" i="1" dirty="0">
                <a:solidFill>
                  <a:prstClr val="black"/>
                </a:solidFill>
                <a:latin typeface="Verdana" pitchFamily="34" charset="0"/>
                <a:ea typeface="Verdana" pitchFamily="34" charset="0"/>
              </a:rPr>
              <a:t> </a:t>
            </a:r>
            <a:r>
              <a:rPr lang="it-IT" dirty="0">
                <a:solidFill>
                  <a:prstClr val="black"/>
                </a:solidFill>
                <a:latin typeface="Verdana" pitchFamily="34" charset="0"/>
                <a:ea typeface="Verdana" pitchFamily="34" charset="0"/>
              </a:rPr>
              <a:t>= .45</a:t>
            </a:r>
          </a:p>
        </p:txBody>
      </p:sp>
      <p:sp>
        <p:nvSpPr>
          <p:cNvPr id="6" name="Rettangolo con angoli arrotondati 5">
            <a:extLst>
              <a:ext uri="{FF2B5EF4-FFF2-40B4-BE49-F238E27FC236}">
                <a16:creationId xmlns:a16="http://schemas.microsoft.com/office/drawing/2014/main" id="{46FF8813-A98B-F7E6-4E23-36B24FE2800C}"/>
              </a:ext>
            </a:extLst>
          </p:cNvPr>
          <p:cNvSpPr/>
          <p:nvPr/>
        </p:nvSpPr>
        <p:spPr>
          <a:xfrm>
            <a:off x="4099129" y="5733423"/>
            <a:ext cx="3418654" cy="632269"/>
          </a:xfrm>
          <a:prstGeom prst="roundRect">
            <a:avLst/>
          </a:prstGeom>
          <a:solidFill>
            <a:srgbClr val="1ED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a:solidFill>
                  <a:prstClr val="black"/>
                </a:solidFill>
                <a:latin typeface="Verdana" panose="020B0604030504040204" pitchFamily="34" charset="0"/>
                <a:ea typeface="Verdana" panose="020B0604030504040204" pitchFamily="34" charset="0"/>
              </a:rPr>
              <a:t>«</a:t>
            </a:r>
            <a:r>
              <a:rPr lang="it-IT" sz="1400" dirty="0" err="1">
                <a:solidFill>
                  <a:prstClr val="black"/>
                </a:solidFill>
                <a:latin typeface="Verdana" panose="020B0604030504040204" pitchFamily="34" charset="0"/>
                <a:ea typeface="Verdana" panose="020B0604030504040204" pitchFamily="34" charset="0"/>
              </a:rPr>
              <a:t>Tired</a:t>
            </a:r>
            <a:r>
              <a:rPr lang="it-IT" sz="1400" dirty="0">
                <a:solidFill>
                  <a:prstClr val="black"/>
                </a:solidFill>
                <a:latin typeface="Verdana" panose="020B0604030504040204" pitchFamily="34" charset="0"/>
                <a:ea typeface="Verdana" panose="020B0604030504040204" pitchFamily="34" charset="0"/>
              </a:rPr>
              <a:t>, </a:t>
            </a:r>
            <a:r>
              <a:rPr lang="it-IT" sz="1400" dirty="0" err="1">
                <a:solidFill>
                  <a:prstClr val="black"/>
                </a:solidFill>
                <a:latin typeface="Verdana" panose="020B0604030504040204" pitchFamily="34" charset="0"/>
                <a:ea typeface="Verdana" panose="020B0604030504040204" pitchFamily="34" charset="0"/>
              </a:rPr>
              <a:t>bored</a:t>
            </a:r>
            <a:r>
              <a:rPr lang="it-IT" sz="1400" dirty="0">
                <a:solidFill>
                  <a:prstClr val="black"/>
                </a:solidFill>
                <a:latin typeface="Verdana" panose="020B0604030504040204" pitchFamily="34" charset="0"/>
                <a:ea typeface="Verdana" panose="020B0604030504040204" pitchFamily="34" charset="0"/>
              </a:rPr>
              <a:t>, </a:t>
            </a:r>
            <a:r>
              <a:rPr lang="it-IT" sz="1400" dirty="0" err="1">
                <a:solidFill>
                  <a:prstClr val="black"/>
                </a:solidFill>
                <a:latin typeface="Verdana" panose="020B0604030504040204" pitchFamily="34" charset="0"/>
                <a:ea typeface="Verdana" panose="020B0604030504040204" pitchFamily="34" charset="0"/>
              </a:rPr>
              <a:t>depressed</a:t>
            </a:r>
            <a:r>
              <a:rPr lang="it-IT" sz="1400" dirty="0">
                <a:solidFill>
                  <a:prstClr val="black"/>
                </a:solidFill>
                <a:latin typeface="Verdana" panose="020B0604030504040204" pitchFamily="34" charset="0"/>
                <a:ea typeface="Verdana" panose="020B0604030504040204" pitchFamily="34" charset="0"/>
              </a:rPr>
              <a:t>, </a:t>
            </a:r>
            <a:r>
              <a:rPr lang="it-IT" sz="1400" dirty="0" err="1">
                <a:solidFill>
                  <a:prstClr val="black"/>
                </a:solidFill>
                <a:latin typeface="Verdana" panose="020B0604030504040204" pitchFamily="34" charset="0"/>
                <a:ea typeface="Verdana" panose="020B0604030504040204" pitchFamily="34" charset="0"/>
              </a:rPr>
              <a:t>sad</a:t>
            </a:r>
            <a:r>
              <a:rPr lang="it-IT" sz="1400" dirty="0">
                <a:solidFill>
                  <a:prstClr val="black"/>
                </a:solidFill>
                <a:latin typeface="Verdana" panose="020B0604030504040204" pitchFamily="34" charset="0"/>
                <a:ea typeface="Verdana" panose="020B0604030504040204" pitchFamily="34" charset="0"/>
              </a:rPr>
              <a:t>, </a:t>
            </a:r>
            <a:r>
              <a:rPr lang="it-IT" sz="1400" dirty="0" err="1">
                <a:solidFill>
                  <a:prstClr val="black"/>
                </a:solidFill>
                <a:latin typeface="Verdana" panose="020B0604030504040204" pitchFamily="34" charset="0"/>
                <a:ea typeface="Verdana" panose="020B0604030504040204" pitchFamily="34" charset="0"/>
              </a:rPr>
              <a:t>worried</a:t>
            </a:r>
            <a:r>
              <a:rPr lang="it-IT" sz="1400" dirty="0">
                <a:solidFill>
                  <a:prstClr val="black"/>
                </a:solidFill>
                <a:latin typeface="Verdana" panose="020B0604030504040204" pitchFamily="34" charset="0"/>
                <a:ea typeface="Verdana" panose="020B0604030504040204" pitchFamily="34" charset="0"/>
              </a:rPr>
              <a:t>»</a:t>
            </a:r>
          </a:p>
        </p:txBody>
      </p:sp>
      <p:graphicFrame>
        <p:nvGraphicFramePr>
          <p:cNvPr id="7" name="Grafico 6"/>
          <p:cNvGraphicFramePr>
            <a:graphicFrameLocks/>
          </p:cNvGraphicFramePr>
          <p:nvPr/>
        </p:nvGraphicFramePr>
        <p:xfrm>
          <a:off x="2238375" y="1856681"/>
          <a:ext cx="7829124" cy="3779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4296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AFMs</a:t>
            </a:r>
            <a:r>
              <a:rPr lang="it-IT" dirty="0"/>
              <a:t> and </a:t>
            </a:r>
            <a:r>
              <a:rPr lang="it-IT" dirty="0" err="1"/>
              <a:t>Gamblers</a:t>
            </a:r>
            <a:endParaRPr lang="it-IT" dirty="0"/>
          </a:p>
        </p:txBody>
      </p:sp>
      <p:sp>
        <p:nvSpPr>
          <p:cNvPr id="3" name="CasellaDiTesto 2">
            <a:extLst>
              <a:ext uri="{FF2B5EF4-FFF2-40B4-BE49-F238E27FC236}">
                <a16:creationId xmlns:a16="http://schemas.microsoft.com/office/drawing/2014/main" id="{07E3CF97-3D6D-207B-3D9A-690D10B2DBC2}"/>
              </a:ext>
            </a:extLst>
          </p:cNvPr>
          <p:cNvSpPr txBox="1"/>
          <p:nvPr/>
        </p:nvSpPr>
        <p:spPr>
          <a:xfrm>
            <a:off x="6237588" y="2356629"/>
            <a:ext cx="2286203" cy="369332"/>
          </a:xfrm>
          <a:prstGeom prst="rect">
            <a:avLst/>
          </a:prstGeom>
          <a:noFill/>
        </p:spPr>
        <p:txBody>
          <a:bodyPr wrap="none" rtlCol="0">
            <a:spAutoFit/>
          </a:bodyPr>
          <a:lstStyle/>
          <a:p>
            <a:pPr defTabSz="457200"/>
            <a:r>
              <a:rPr lang="it-IT" i="1" dirty="0">
                <a:solidFill>
                  <a:prstClr val="black"/>
                </a:solidFill>
                <a:latin typeface="Verdana" pitchFamily="34" charset="0"/>
                <a:ea typeface="Verdana" pitchFamily="34" charset="0"/>
              </a:rPr>
              <a:t>p </a:t>
            </a:r>
            <a:r>
              <a:rPr lang="it-IT" dirty="0">
                <a:solidFill>
                  <a:prstClr val="black"/>
                </a:solidFill>
                <a:latin typeface="Verdana" pitchFamily="34" charset="0"/>
                <a:ea typeface="Verdana" pitchFamily="34" charset="0"/>
              </a:rPr>
              <a:t>= .039, </a:t>
            </a:r>
            <a:r>
              <a:rPr lang="el-GR" i="1" dirty="0">
                <a:solidFill>
                  <a:prstClr val="black"/>
                </a:solidFill>
                <a:latin typeface="Verdana" pitchFamily="34" charset="0"/>
                <a:ea typeface="Verdana" pitchFamily="34" charset="0"/>
              </a:rPr>
              <a:t>φ</a:t>
            </a:r>
            <a:r>
              <a:rPr lang="it-IT" i="1" dirty="0">
                <a:solidFill>
                  <a:prstClr val="black"/>
                </a:solidFill>
                <a:latin typeface="Verdana" pitchFamily="34" charset="0"/>
                <a:ea typeface="Verdana" pitchFamily="34" charset="0"/>
              </a:rPr>
              <a:t> </a:t>
            </a:r>
            <a:r>
              <a:rPr lang="it-IT" dirty="0">
                <a:solidFill>
                  <a:prstClr val="black"/>
                </a:solidFill>
                <a:latin typeface="Verdana" pitchFamily="34" charset="0"/>
                <a:ea typeface="Verdana" pitchFamily="34" charset="0"/>
              </a:rPr>
              <a:t>= .45</a:t>
            </a:r>
          </a:p>
        </p:txBody>
      </p:sp>
      <p:sp>
        <p:nvSpPr>
          <p:cNvPr id="6" name="Rettangolo con angoli arrotondati 5">
            <a:extLst>
              <a:ext uri="{FF2B5EF4-FFF2-40B4-BE49-F238E27FC236}">
                <a16:creationId xmlns:a16="http://schemas.microsoft.com/office/drawing/2014/main" id="{46FF8813-A98B-F7E6-4E23-36B24FE2800C}"/>
              </a:ext>
            </a:extLst>
          </p:cNvPr>
          <p:cNvSpPr/>
          <p:nvPr/>
        </p:nvSpPr>
        <p:spPr>
          <a:xfrm>
            <a:off x="1942783" y="5721138"/>
            <a:ext cx="3418654" cy="632269"/>
          </a:xfrm>
          <a:prstGeom prst="roundRect">
            <a:avLst/>
          </a:prstGeom>
          <a:solidFill>
            <a:srgbClr val="A4EC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a:solidFill>
                  <a:prstClr val="black"/>
                </a:solidFill>
                <a:latin typeface="Verdana" panose="020B0604030504040204" pitchFamily="34" charset="0"/>
                <a:ea typeface="Verdana" panose="020B0604030504040204" pitchFamily="34" charset="0"/>
              </a:rPr>
              <a:t>«</a:t>
            </a:r>
            <a:r>
              <a:rPr lang="it-IT" sz="1400" dirty="0" err="1">
                <a:solidFill>
                  <a:prstClr val="black"/>
                </a:solidFill>
                <a:latin typeface="Verdana" panose="020B0604030504040204" pitchFamily="34" charset="0"/>
                <a:ea typeface="Verdana" panose="020B0604030504040204" pitchFamily="34" charset="0"/>
              </a:rPr>
              <a:t>Well</a:t>
            </a:r>
            <a:r>
              <a:rPr lang="it-IT" sz="1400" dirty="0">
                <a:solidFill>
                  <a:prstClr val="black"/>
                </a:solidFill>
                <a:latin typeface="Verdana" panose="020B0604030504040204" pitchFamily="34" charset="0"/>
                <a:ea typeface="Verdana" panose="020B0604030504040204" pitchFamily="34" charset="0"/>
              </a:rPr>
              <a:t>, </a:t>
            </a:r>
            <a:r>
              <a:rPr lang="it-IT" sz="1400" dirty="0" err="1">
                <a:solidFill>
                  <a:prstClr val="black"/>
                </a:solidFill>
                <a:latin typeface="Verdana" panose="020B0604030504040204" pitchFamily="34" charset="0"/>
                <a:ea typeface="Verdana" panose="020B0604030504040204" pitchFamily="34" charset="0"/>
              </a:rPr>
              <a:t>better</a:t>
            </a:r>
            <a:r>
              <a:rPr lang="it-IT" sz="1400" dirty="0">
                <a:solidFill>
                  <a:prstClr val="black"/>
                </a:solidFill>
                <a:latin typeface="Verdana" panose="020B0604030504040204" pitchFamily="34" charset="0"/>
                <a:ea typeface="Verdana" panose="020B0604030504040204" pitchFamily="34" charset="0"/>
              </a:rPr>
              <a:t>, </a:t>
            </a:r>
            <a:r>
              <a:rPr lang="it-IT" sz="1400" dirty="0" err="1">
                <a:solidFill>
                  <a:prstClr val="black"/>
                </a:solidFill>
                <a:latin typeface="Verdana" panose="020B0604030504040204" pitchFamily="34" charset="0"/>
                <a:ea typeface="Verdana" panose="020B0604030504040204" pitchFamily="34" charset="0"/>
              </a:rPr>
              <a:t>calm</a:t>
            </a:r>
            <a:r>
              <a:rPr lang="it-IT" sz="1400" dirty="0">
                <a:solidFill>
                  <a:prstClr val="black"/>
                </a:solidFill>
                <a:latin typeface="Verdana" panose="020B0604030504040204" pitchFamily="34" charset="0"/>
                <a:ea typeface="Verdana" panose="020B0604030504040204" pitchFamily="34" charset="0"/>
              </a:rPr>
              <a:t>, serene, happy»</a:t>
            </a:r>
          </a:p>
        </p:txBody>
      </p:sp>
      <p:graphicFrame>
        <p:nvGraphicFramePr>
          <p:cNvPr id="7" name="Grafico 6"/>
          <p:cNvGraphicFramePr>
            <a:graphicFrameLocks/>
          </p:cNvGraphicFramePr>
          <p:nvPr/>
        </p:nvGraphicFramePr>
        <p:xfrm>
          <a:off x="2238375" y="1856681"/>
          <a:ext cx="7829124" cy="3779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8249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AFMs</a:t>
            </a:r>
            <a:r>
              <a:rPr lang="it-IT" dirty="0"/>
              <a:t> and </a:t>
            </a:r>
            <a:r>
              <a:rPr lang="it-IT" dirty="0" err="1"/>
              <a:t>Gamblers</a:t>
            </a:r>
            <a:endParaRPr lang="it-IT" dirty="0"/>
          </a:p>
        </p:txBody>
      </p:sp>
      <p:sp>
        <p:nvSpPr>
          <p:cNvPr id="3" name="CasellaDiTesto 2">
            <a:extLst>
              <a:ext uri="{FF2B5EF4-FFF2-40B4-BE49-F238E27FC236}">
                <a16:creationId xmlns:a16="http://schemas.microsoft.com/office/drawing/2014/main" id="{07E3CF97-3D6D-207B-3D9A-690D10B2DBC2}"/>
              </a:ext>
            </a:extLst>
          </p:cNvPr>
          <p:cNvSpPr txBox="1"/>
          <p:nvPr/>
        </p:nvSpPr>
        <p:spPr>
          <a:xfrm>
            <a:off x="8381798" y="3055584"/>
            <a:ext cx="2286203" cy="369332"/>
          </a:xfrm>
          <a:prstGeom prst="rect">
            <a:avLst/>
          </a:prstGeom>
          <a:noFill/>
        </p:spPr>
        <p:txBody>
          <a:bodyPr wrap="none" rtlCol="0">
            <a:spAutoFit/>
          </a:bodyPr>
          <a:lstStyle/>
          <a:p>
            <a:pPr defTabSz="457200"/>
            <a:r>
              <a:rPr lang="it-IT" i="1" dirty="0">
                <a:solidFill>
                  <a:prstClr val="black"/>
                </a:solidFill>
                <a:latin typeface="Verdana" pitchFamily="34" charset="0"/>
                <a:ea typeface="Verdana" pitchFamily="34" charset="0"/>
              </a:rPr>
              <a:t>p </a:t>
            </a:r>
            <a:r>
              <a:rPr lang="it-IT" dirty="0">
                <a:solidFill>
                  <a:prstClr val="black"/>
                </a:solidFill>
                <a:latin typeface="Verdana" pitchFamily="34" charset="0"/>
                <a:ea typeface="Verdana" pitchFamily="34" charset="0"/>
              </a:rPr>
              <a:t>= .038, </a:t>
            </a:r>
            <a:r>
              <a:rPr lang="el-GR" i="1" dirty="0">
                <a:solidFill>
                  <a:prstClr val="black"/>
                </a:solidFill>
                <a:latin typeface="Verdana" pitchFamily="34" charset="0"/>
                <a:ea typeface="Verdana" pitchFamily="34" charset="0"/>
              </a:rPr>
              <a:t>φ</a:t>
            </a:r>
            <a:r>
              <a:rPr lang="it-IT" i="1" dirty="0">
                <a:solidFill>
                  <a:prstClr val="black"/>
                </a:solidFill>
                <a:latin typeface="Verdana" pitchFamily="34" charset="0"/>
                <a:ea typeface="Verdana" pitchFamily="34" charset="0"/>
              </a:rPr>
              <a:t> </a:t>
            </a:r>
            <a:r>
              <a:rPr lang="it-IT" dirty="0">
                <a:solidFill>
                  <a:prstClr val="black"/>
                </a:solidFill>
                <a:latin typeface="Verdana" pitchFamily="34" charset="0"/>
                <a:ea typeface="Verdana" pitchFamily="34" charset="0"/>
              </a:rPr>
              <a:t>= .45</a:t>
            </a:r>
          </a:p>
        </p:txBody>
      </p:sp>
      <p:graphicFrame>
        <p:nvGraphicFramePr>
          <p:cNvPr id="6" name="Grafico 5"/>
          <p:cNvGraphicFramePr>
            <a:graphicFrameLocks/>
          </p:cNvGraphicFramePr>
          <p:nvPr/>
        </p:nvGraphicFramePr>
        <p:xfrm>
          <a:off x="2370162" y="1805502"/>
          <a:ext cx="7178723" cy="4076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7897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AFMs</a:t>
            </a:r>
            <a:r>
              <a:rPr lang="it-IT" dirty="0"/>
              <a:t> and </a:t>
            </a:r>
            <a:r>
              <a:rPr lang="it-IT" dirty="0" err="1"/>
              <a:t>Gamblers</a:t>
            </a:r>
            <a:endParaRPr lang="it-IT" dirty="0"/>
          </a:p>
        </p:txBody>
      </p:sp>
      <p:sp>
        <p:nvSpPr>
          <p:cNvPr id="3" name="CasellaDiTesto 2">
            <a:extLst>
              <a:ext uri="{FF2B5EF4-FFF2-40B4-BE49-F238E27FC236}">
                <a16:creationId xmlns:a16="http://schemas.microsoft.com/office/drawing/2014/main" id="{07E3CF97-3D6D-207B-3D9A-690D10B2DBC2}"/>
              </a:ext>
            </a:extLst>
          </p:cNvPr>
          <p:cNvSpPr txBox="1"/>
          <p:nvPr/>
        </p:nvSpPr>
        <p:spPr>
          <a:xfrm>
            <a:off x="8381798" y="3055584"/>
            <a:ext cx="2286203" cy="369332"/>
          </a:xfrm>
          <a:prstGeom prst="rect">
            <a:avLst/>
          </a:prstGeom>
          <a:noFill/>
        </p:spPr>
        <p:txBody>
          <a:bodyPr wrap="none" rtlCol="0">
            <a:spAutoFit/>
          </a:bodyPr>
          <a:lstStyle/>
          <a:p>
            <a:pPr defTabSz="457200"/>
            <a:r>
              <a:rPr lang="it-IT" i="1" dirty="0">
                <a:solidFill>
                  <a:prstClr val="black"/>
                </a:solidFill>
                <a:latin typeface="Verdana" pitchFamily="34" charset="0"/>
                <a:ea typeface="Verdana" pitchFamily="34" charset="0"/>
              </a:rPr>
              <a:t>p </a:t>
            </a:r>
            <a:r>
              <a:rPr lang="it-IT" dirty="0">
                <a:solidFill>
                  <a:prstClr val="black"/>
                </a:solidFill>
                <a:latin typeface="Verdana" pitchFamily="34" charset="0"/>
                <a:ea typeface="Verdana" pitchFamily="34" charset="0"/>
              </a:rPr>
              <a:t>= .038, </a:t>
            </a:r>
            <a:r>
              <a:rPr lang="el-GR" i="1" dirty="0">
                <a:solidFill>
                  <a:prstClr val="black"/>
                </a:solidFill>
                <a:latin typeface="Verdana" pitchFamily="34" charset="0"/>
                <a:ea typeface="Verdana" pitchFamily="34" charset="0"/>
              </a:rPr>
              <a:t>φ</a:t>
            </a:r>
            <a:r>
              <a:rPr lang="it-IT" i="1" dirty="0">
                <a:solidFill>
                  <a:prstClr val="black"/>
                </a:solidFill>
                <a:latin typeface="Verdana" pitchFamily="34" charset="0"/>
                <a:ea typeface="Verdana" pitchFamily="34" charset="0"/>
              </a:rPr>
              <a:t> </a:t>
            </a:r>
            <a:r>
              <a:rPr lang="it-IT" dirty="0">
                <a:solidFill>
                  <a:prstClr val="black"/>
                </a:solidFill>
                <a:latin typeface="Verdana" pitchFamily="34" charset="0"/>
                <a:ea typeface="Verdana" pitchFamily="34" charset="0"/>
              </a:rPr>
              <a:t>= .45</a:t>
            </a:r>
          </a:p>
        </p:txBody>
      </p:sp>
      <p:graphicFrame>
        <p:nvGraphicFramePr>
          <p:cNvPr id="6" name="Grafico 5"/>
          <p:cNvGraphicFramePr>
            <a:graphicFrameLocks/>
          </p:cNvGraphicFramePr>
          <p:nvPr/>
        </p:nvGraphicFramePr>
        <p:xfrm>
          <a:off x="2390545" y="1386575"/>
          <a:ext cx="7178723" cy="4076683"/>
        </p:xfrm>
        <a:graphic>
          <a:graphicData uri="http://schemas.openxmlformats.org/drawingml/2006/chart">
            <c:chart xmlns:c="http://schemas.openxmlformats.org/drawingml/2006/chart" xmlns:r="http://schemas.openxmlformats.org/officeDocument/2006/relationships" r:id="rId3"/>
          </a:graphicData>
        </a:graphic>
      </p:graphicFrame>
      <p:sp>
        <p:nvSpPr>
          <p:cNvPr id="7" name="Rettangolo con angoli arrotondati 5">
            <a:extLst>
              <a:ext uri="{FF2B5EF4-FFF2-40B4-BE49-F238E27FC236}">
                <a16:creationId xmlns:a16="http://schemas.microsoft.com/office/drawing/2014/main" id="{0D42A881-7ED7-DDDC-32F4-E36D41EBFF5E}"/>
              </a:ext>
            </a:extLst>
          </p:cNvPr>
          <p:cNvSpPr/>
          <p:nvPr/>
        </p:nvSpPr>
        <p:spPr>
          <a:xfrm>
            <a:off x="1725616" y="5469800"/>
            <a:ext cx="2338541" cy="644708"/>
          </a:xfrm>
          <a:prstGeom prst="roundRect">
            <a:avLst/>
          </a:prstGeom>
          <a:solidFill>
            <a:srgbClr val="1ED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a:solidFill>
                  <a:prstClr val="black"/>
                </a:solidFill>
                <a:latin typeface="Verdana" panose="020B0604030504040204" pitchFamily="34" charset="0"/>
                <a:ea typeface="Verdana" panose="020B0604030504040204" pitchFamily="34" charset="0"/>
              </a:rPr>
              <a:t>Greater family </a:t>
            </a:r>
            <a:r>
              <a:rPr lang="it-IT" sz="1400" dirty="0" err="1">
                <a:solidFill>
                  <a:prstClr val="black"/>
                </a:solidFill>
                <a:latin typeface="Verdana" panose="020B0604030504040204" pitchFamily="34" charset="0"/>
                <a:ea typeface="Verdana" panose="020B0604030504040204" pitchFamily="34" charset="0"/>
              </a:rPr>
              <a:t>sharing</a:t>
            </a:r>
            <a:endParaRPr lang="it-IT" sz="1400" dirty="0">
              <a:solidFill>
                <a:prstClr val="black"/>
              </a:solidFill>
              <a:latin typeface="Verdana" panose="020B0604030504040204" pitchFamily="34" charset="0"/>
              <a:ea typeface="Verdana" panose="020B0604030504040204" pitchFamily="34" charset="0"/>
            </a:endParaRPr>
          </a:p>
          <a:p>
            <a:pPr algn="ctr" defTabSz="457200"/>
            <a:r>
              <a:rPr lang="it-IT" sz="1400" dirty="0">
                <a:solidFill>
                  <a:prstClr val="black"/>
                </a:solidFill>
                <a:latin typeface="Verdana" panose="020B0604030504040204" pitchFamily="34" charset="0"/>
                <a:ea typeface="Verdana" panose="020B0604030504040204" pitchFamily="34" charset="0"/>
              </a:rPr>
              <a:t>Greater </a:t>
            </a:r>
            <a:r>
              <a:rPr lang="it-IT" sz="1400" dirty="0" err="1">
                <a:solidFill>
                  <a:prstClr val="black"/>
                </a:solidFill>
                <a:latin typeface="Verdana" panose="020B0604030504040204" pitchFamily="34" charset="0"/>
                <a:ea typeface="Verdana" panose="020B0604030504040204" pitchFamily="34" charset="0"/>
              </a:rPr>
              <a:t>serenity</a:t>
            </a:r>
            <a:endParaRPr lang="it-IT" sz="1400" dirty="0">
              <a:solidFill>
                <a:prstClr val="black"/>
              </a:solidFill>
              <a:latin typeface="Verdana" panose="020B0604030504040204" pitchFamily="34" charset="0"/>
              <a:ea typeface="Verdana" panose="020B0604030504040204" pitchFamily="34" charset="0"/>
            </a:endParaRPr>
          </a:p>
        </p:txBody>
      </p:sp>
      <p:sp>
        <p:nvSpPr>
          <p:cNvPr id="8" name="Rettangolo con angoli arrotondati 8">
            <a:extLst>
              <a:ext uri="{FF2B5EF4-FFF2-40B4-BE49-F238E27FC236}">
                <a16:creationId xmlns:a16="http://schemas.microsoft.com/office/drawing/2014/main" id="{F3EE32CD-BD3C-DBE5-B5EB-D653B6757860}"/>
              </a:ext>
            </a:extLst>
          </p:cNvPr>
          <p:cNvSpPr/>
          <p:nvPr/>
        </p:nvSpPr>
        <p:spPr>
          <a:xfrm>
            <a:off x="4102256" y="5486333"/>
            <a:ext cx="3418654" cy="632269"/>
          </a:xfrm>
          <a:prstGeom prst="roundRect">
            <a:avLst/>
          </a:prstGeom>
          <a:solidFill>
            <a:srgbClr val="1ED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err="1">
                <a:solidFill>
                  <a:prstClr val="black"/>
                </a:solidFill>
                <a:latin typeface="Verdana" panose="020B0604030504040204" pitchFamily="34" charset="0"/>
                <a:ea typeface="Verdana" panose="020B0604030504040204" pitchFamily="34" charset="0"/>
              </a:rPr>
              <a:t>Daily</a:t>
            </a:r>
            <a:r>
              <a:rPr lang="it-IT" sz="1400" dirty="0">
                <a:solidFill>
                  <a:prstClr val="black"/>
                </a:solidFill>
                <a:latin typeface="Verdana" panose="020B0604030504040204" pitchFamily="34" charset="0"/>
                <a:ea typeface="Verdana" panose="020B0604030504040204" pitchFamily="34" charset="0"/>
              </a:rPr>
              <a:t> management </a:t>
            </a:r>
            <a:r>
              <a:rPr lang="it-IT" sz="1400" dirty="0" err="1">
                <a:solidFill>
                  <a:prstClr val="black"/>
                </a:solidFill>
                <a:latin typeface="Verdana" panose="020B0604030504040204" pitchFamily="34" charset="0"/>
                <a:ea typeface="Verdana" panose="020B0604030504040204" pitchFamily="34" charset="0"/>
              </a:rPr>
              <a:t>difficulties</a:t>
            </a:r>
            <a:endParaRPr lang="it-IT" sz="1400" dirty="0">
              <a:solidFill>
                <a:prstClr val="black"/>
              </a:solidFill>
              <a:latin typeface="Verdana" panose="020B0604030504040204" pitchFamily="34" charset="0"/>
              <a:ea typeface="Verdana" panose="020B0604030504040204" pitchFamily="34" charset="0"/>
            </a:endParaRPr>
          </a:p>
        </p:txBody>
      </p:sp>
      <p:sp>
        <p:nvSpPr>
          <p:cNvPr id="9" name="Rettangolo con angoli arrotondati 9">
            <a:extLst>
              <a:ext uri="{FF2B5EF4-FFF2-40B4-BE49-F238E27FC236}">
                <a16:creationId xmlns:a16="http://schemas.microsoft.com/office/drawing/2014/main" id="{61DF58E0-43CC-C67D-E5AE-6022A035C50A}"/>
              </a:ext>
            </a:extLst>
          </p:cNvPr>
          <p:cNvSpPr/>
          <p:nvPr/>
        </p:nvSpPr>
        <p:spPr>
          <a:xfrm>
            <a:off x="7570101" y="5505383"/>
            <a:ext cx="2953703" cy="632269"/>
          </a:xfrm>
          <a:prstGeom prst="roundRect">
            <a:avLst/>
          </a:prstGeom>
          <a:solidFill>
            <a:srgbClr val="1ED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a:solidFill>
                  <a:prstClr val="black"/>
                </a:solidFill>
                <a:latin typeface="Verdana" panose="020B0604030504040204" pitchFamily="34" charset="0"/>
                <a:ea typeface="Verdana" panose="020B0604030504040204" pitchFamily="34" charset="0"/>
              </a:rPr>
              <a:t>No </a:t>
            </a:r>
            <a:r>
              <a:rPr lang="it-IT" sz="1400" dirty="0" err="1">
                <a:solidFill>
                  <a:prstClr val="black"/>
                </a:solidFill>
                <a:latin typeface="Verdana" panose="020B0604030504040204" pitchFamily="34" charset="0"/>
                <a:ea typeface="Verdana" panose="020B0604030504040204" pitchFamily="34" charset="0"/>
              </a:rPr>
              <a:t>changes</a:t>
            </a:r>
            <a:endParaRPr lang="it-IT" sz="1400" dirty="0">
              <a:solidFill>
                <a:prstClr val="black"/>
              </a:solidFill>
              <a:latin typeface="Verdana" panose="020B0604030504040204" pitchFamily="34" charset="0"/>
              <a:ea typeface="Verdana" panose="020B0604030504040204" pitchFamily="34" charset="0"/>
            </a:endParaRPr>
          </a:p>
        </p:txBody>
      </p:sp>
      <p:sp>
        <p:nvSpPr>
          <p:cNvPr id="10" name="Rettangolo con angoli arrotondati 5">
            <a:extLst>
              <a:ext uri="{FF2B5EF4-FFF2-40B4-BE49-F238E27FC236}">
                <a16:creationId xmlns:a16="http://schemas.microsoft.com/office/drawing/2014/main" id="{0D42A881-7ED7-DDDC-32F4-E36D41EBFF5E}"/>
              </a:ext>
            </a:extLst>
          </p:cNvPr>
          <p:cNvSpPr/>
          <p:nvPr/>
        </p:nvSpPr>
        <p:spPr>
          <a:xfrm>
            <a:off x="1600200" y="6118601"/>
            <a:ext cx="3551520" cy="644708"/>
          </a:xfrm>
          <a:prstGeom prst="roundRect">
            <a:avLst/>
          </a:prstGeom>
          <a:solidFill>
            <a:srgbClr val="A4EC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a:solidFill>
                  <a:prstClr val="black"/>
                </a:solidFill>
                <a:latin typeface="Verdana" panose="020B0604030504040204" pitchFamily="34" charset="0"/>
                <a:ea typeface="Verdana" panose="020B0604030504040204" pitchFamily="34" charset="0"/>
              </a:rPr>
              <a:t>Greater family </a:t>
            </a:r>
            <a:r>
              <a:rPr lang="it-IT" sz="1400" dirty="0" err="1">
                <a:solidFill>
                  <a:prstClr val="black"/>
                </a:solidFill>
                <a:latin typeface="Verdana" panose="020B0604030504040204" pitchFamily="34" charset="0"/>
                <a:ea typeface="Verdana" panose="020B0604030504040204" pitchFamily="34" charset="0"/>
              </a:rPr>
              <a:t>sharing</a:t>
            </a:r>
            <a:r>
              <a:rPr lang="it-IT" sz="1400" dirty="0">
                <a:solidFill>
                  <a:prstClr val="black"/>
                </a:solidFill>
                <a:latin typeface="Verdana" panose="020B0604030504040204" pitchFamily="34" charset="0"/>
                <a:ea typeface="Verdana" panose="020B0604030504040204" pitchFamily="34" charset="0"/>
              </a:rPr>
              <a:t>/</a:t>
            </a:r>
            <a:r>
              <a:rPr lang="it-IT" sz="1400" dirty="0" err="1">
                <a:solidFill>
                  <a:prstClr val="black"/>
                </a:solidFill>
                <a:latin typeface="Verdana" panose="020B0604030504040204" pitchFamily="34" charset="0"/>
                <a:ea typeface="Verdana" panose="020B0604030504040204" pitchFamily="34" charset="0"/>
              </a:rPr>
              <a:t>serenity</a:t>
            </a:r>
            <a:endParaRPr lang="it-IT" sz="1400" dirty="0">
              <a:solidFill>
                <a:prstClr val="black"/>
              </a:solidFill>
              <a:latin typeface="Verdana" panose="020B0604030504040204" pitchFamily="34" charset="0"/>
              <a:ea typeface="Verdana" panose="020B0604030504040204" pitchFamily="34" charset="0"/>
            </a:endParaRPr>
          </a:p>
          <a:p>
            <a:pPr algn="ctr" defTabSz="457200"/>
            <a:r>
              <a:rPr lang="it-IT" sz="1400" i="1" dirty="0" err="1">
                <a:solidFill>
                  <a:prstClr val="black"/>
                </a:solidFill>
                <a:latin typeface="Verdana" panose="020B0604030504040204" pitchFamily="34" charset="0"/>
                <a:ea typeface="Verdana" panose="020B0604030504040204" pitchFamily="34" charset="0"/>
              </a:rPr>
              <a:t>Reduction</a:t>
            </a:r>
            <a:r>
              <a:rPr lang="it-IT" sz="1400" i="1" dirty="0">
                <a:solidFill>
                  <a:prstClr val="black"/>
                </a:solidFill>
                <a:latin typeface="Verdana" panose="020B0604030504040204" pitchFamily="34" charset="0"/>
                <a:ea typeface="Verdana" panose="020B0604030504040204" pitchFamily="34" charset="0"/>
              </a:rPr>
              <a:t> of personal </a:t>
            </a:r>
            <a:r>
              <a:rPr lang="it-IT" sz="1400" i="1" dirty="0" err="1">
                <a:solidFill>
                  <a:prstClr val="black"/>
                </a:solidFill>
                <a:latin typeface="Verdana" panose="020B0604030504040204" pitchFamily="34" charset="0"/>
                <a:ea typeface="Verdana" panose="020B0604030504040204" pitchFamily="34" charset="0"/>
              </a:rPr>
              <a:t>gambling</a:t>
            </a:r>
            <a:r>
              <a:rPr lang="it-IT" sz="1400" i="1" dirty="0">
                <a:solidFill>
                  <a:prstClr val="black"/>
                </a:solidFill>
                <a:latin typeface="Verdana" panose="020B0604030504040204" pitchFamily="34" charset="0"/>
                <a:ea typeface="Verdana" panose="020B0604030504040204" pitchFamily="34" charset="0"/>
              </a:rPr>
              <a:t> </a:t>
            </a:r>
            <a:r>
              <a:rPr lang="it-IT" sz="1400" i="1" dirty="0" err="1">
                <a:solidFill>
                  <a:prstClr val="black"/>
                </a:solidFill>
                <a:latin typeface="Verdana" panose="020B0604030504040204" pitchFamily="34" charset="0"/>
                <a:ea typeface="Verdana" panose="020B0604030504040204" pitchFamily="34" charset="0"/>
              </a:rPr>
              <a:t>behavior</a:t>
            </a:r>
            <a:endParaRPr lang="it-IT" sz="1400" i="1" dirty="0">
              <a:solidFill>
                <a:prstClr val="black"/>
              </a:solidFill>
              <a:latin typeface="Verdana" panose="020B0604030504040204" pitchFamily="34" charset="0"/>
              <a:ea typeface="Verdana" panose="020B0604030504040204" pitchFamily="34" charset="0"/>
            </a:endParaRPr>
          </a:p>
        </p:txBody>
      </p:sp>
      <p:sp>
        <p:nvSpPr>
          <p:cNvPr id="11" name="Rettangolo con angoli arrotondati 8">
            <a:extLst>
              <a:ext uri="{FF2B5EF4-FFF2-40B4-BE49-F238E27FC236}">
                <a16:creationId xmlns:a16="http://schemas.microsoft.com/office/drawing/2014/main" id="{F3EE32CD-BD3C-DBE5-B5EB-D653B6757860}"/>
              </a:ext>
            </a:extLst>
          </p:cNvPr>
          <p:cNvSpPr/>
          <p:nvPr/>
        </p:nvSpPr>
        <p:spPr>
          <a:xfrm>
            <a:off x="5189820" y="6114441"/>
            <a:ext cx="2947918" cy="632269"/>
          </a:xfrm>
          <a:prstGeom prst="roundRect">
            <a:avLst/>
          </a:prstGeom>
          <a:solidFill>
            <a:srgbClr val="A4EC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err="1">
                <a:solidFill>
                  <a:prstClr val="black"/>
                </a:solidFill>
                <a:latin typeface="Verdana" panose="020B0604030504040204" pitchFamily="34" charset="0"/>
                <a:ea typeface="Verdana" panose="020B0604030504040204" pitchFamily="34" charset="0"/>
              </a:rPr>
              <a:t>Worsening</a:t>
            </a:r>
            <a:r>
              <a:rPr lang="it-IT" sz="1400" dirty="0">
                <a:solidFill>
                  <a:prstClr val="black"/>
                </a:solidFill>
                <a:latin typeface="Verdana" panose="020B0604030504040204" pitchFamily="34" charset="0"/>
                <a:ea typeface="Verdana" panose="020B0604030504040204" pitchFamily="34" charset="0"/>
              </a:rPr>
              <a:t> to COVID-19 </a:t>
            </a:r>
            <a:r>
              <a:rPr lang="it-IT" sz="1400" dirty="0" err="1">
                <a:solidFill>
                  <a:prstClr val="black"/>
                </a:solidFill>
                <a:latin typeface="Verdana" panose="020B0604030504040204" pitchFamily="34" charset="0"/>
                <a:ea typeface="Verdana" panose="020B0604030504040204" pitchFamily="34" charset="0"/>
              </a:rPr>
              <a:t>restrictions</a:t>
            </a:r>
            <a:endParaRPr lang="it-IT" sz="1400" dirty="0">
              <a:solidFill>
                <a:prstClr val="black"/>
              </a:solidFill>
              <a:latin typeface="Verdana" panose="020B0604030504040204" pitchFamily="34" charset="0"/>
              <a:ea typeface="Verdana" panose="020B0604030504040204" pitchFamily="34" charset="0"/>
            </a:endParaRPr>
          </a:p>
          <a:p>
            <a:pPr algn="ctr" defTabSz="457200"/>
            <a:r>
              <a:rPr lang="it-IT" sz="1400" i="1" dirty="0" err="1">
                <a:solidFill>
                  <a:prstClr val="black"/>
                </a:solidFill>
                <a:latin typeface="Verdana" panose="020B0604030504040204" pitchFamily="34" charset="0"/>
                <a:ea typeface="Verdana" panose="020B0604030504040204" pitchFamily="34" charset="0"/>
              </a:rPr>
              <a:t>Concerns</a:t>
            </a:r>
            <a:r>
              <a:rPr lang="it-IT" sz="1400" i="1" dirty="0">
                <a:solidFill>
                  <a:prstClr val="black"/>
                </a:solidFill>
                <a:latin typeface="Verdana" panose="020B0604030504040204" pitchFamily="34" charset="0"/>
                <a:ea typeface="Verdana" panose="020B0604030504040204" pitchFamily="34" charset="0"/>
              </a:rPr>
              <a:t> for work and future</a:t>
            </a:r>
          </a:p>
        </p:txBody>
      </p:sp>
      <p:sp>
        <p:nvSpPr>
          <p:cNvPr id="12" name="Rettangolo con angoli arrotondati 9">
            <a:extLst>
              <a:ext uri="{FF2B5EF4-FFF2-40B4-BE49-F238E27FC236}">
                <a16:creationId xmlns:a16="http://schemas.microsoft.com/office/drawing/2014/main" id="{61DF58E0-43CC-C67D-E5AE-6022A035C50A}"/>
              </a:ext>
            </a:extLst>
          </p:cNvPr>
          <p:cNvSpPr/>
          <p:nvPr/>
        </p:nvSpPr>
        <p:spPr>
          <a:xfrm>
            <a:off x="8175838" y="6137652"/>
            <a:ext cx="2197816" cy="632269"/>
          </a:xfrm>
          <a:prstGeom prst="roundRect">
            <a:avLst/>
          </a:prstGeom>
          <a:solidFill>
            <a:srgbClr val="A4EC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it-IT" sz="1400" dirty="0">
                <a:solidFill>
                  <a:prstClr val="black"/>
                </a:solidFill>
                <a:latin typeface="Verdana" panose="020B0604030504040204" pitchFamily="34" charset="0"/>
                <a:ea typeface="Verdana" panose="020B0604030504040204" pitchFamily="34" charset="0"/>
              </a:rPr>
              <a:t>No </a:t>
            </a:r>
            <a:r>
              <a:rPr lang="it-IT" sz="1400" dirty="0" err="1">
                <a:solidFill>
                  <a:prstClr val="black"/>
                </a:solidFill>
                <a:latin typeface="Verdana" panose="020B0604030504040204" pitchFamily="34" charset="0"/>
                <a:ea typeface="Verdana" panose="020B0604030504040204" pitchFamily="34" charset="0"/>
              </a:rPr>
              <a:t>changes</a:t>
            </a:r>
            <a:endParaRPr lang="it-IT" sz="1400" dirty="0">
              <a:solidFill>
                <a:prstClr val="black"/>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864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9EF508-941E-1496-587F-A146274DBCF5}"/>
              </a:ext>
            </a:extLst>
          </p:cNvPr>
          <p:cNvSpPr>
            <a:spLocks noGrp="1"/>
          </p:cNvSpPr>
          <p:nvPr>
            <p:ph type="title"/>
          </p:nvPr>
        </p:nvSpPr>
        <p:spPr/>
        <p:txBody>
          <a:bodyPr/>
          <a:lstStyle/>
          <a:p>
            <a:r>
              <a:rPr lang="it-IT" dirty="0"/>
              <a:t>GAMBLING IN ITALY</a:t>
            </a:r>
          </a:p>
        </p:txBody>
      </p:sp>
      <p:sp>
        <p:nvSpPr>
          <p:cNvPr id="3" name="Segnaposto testo 2">
            <a:extLst>
              <a:ext uri="{FF2B5EF4-FFF2-40B4-BE49-F238E27FC236}">
                <a16:creationId xmlns:a16="http://schemas.microsoft.com/office/drawing/2014/main" id="{C87FF340-38A5-1E9D-F4C6-7A01EC2DB5EA}"/>
              </a:ext>
            </a:extLst>
          </p:cNvPr>
          <p:cNvSpPr>
            <a:spLocks noGrp="1"/>
          </p:cNvSpPr>
          <p:nvPr>
            <p:ph type="body" idx="1"/>
          </p:nvPr>
        </p:nvSpPr>
        <p:spPr/>
        <p:txBody>
          <a:bodyPr/>
          <a:lstStyle/>
          <a:p>
            <a:endParaRPr lang="it-IT"/>
          </a:p>
        </p:txBody>
      </p:sp>
      <p:pic>
        <p:nvPicPr>
          <p:cNvPr id="4" name="Picture 10" descr="D:\AND\Volantino, Carta intestata\Cartoncini e Volantino\Grafica e loghi\Loghi AND_APS 2007\AND logo APS-1 07.gif">
            <a:extLst>
              <a:ext uri="{FF2B5EF4-FFF2-40B4-BE49-F238E27FC236}">
                <a16:creationId xmlns:a16="http://schemas.microsoft.com/office/drawing/2014/main" id="{538808CD-9056-5906-D056-EAC78ECEDD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289" y="612776"/>
            <a:ext cx="1521133" cy="145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3360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55688C8B-20B5-944F-B9EB-AAB0D3AE430D}"/>
              </a:ext>
            </a:extLst>
          </p:cNvPr>
          <p:cNvSpPr>
            <a:spLocks noGrp="1"/>
          </p:cNvSpPr>
          <p:nvPr>
            <p:ph type="title"/>
          </p:nvPr>
        </p:nvSpPr>
        <p:spPr>
          <a:xfrm>
            <a:off x="2240788" y="2330164"/>
            <a:ext cx="7886700" cy="795080"/>
          </a:xfrm>
        </p:spPr>
        <p:txBody>
          <a:bodyPr>
            <a:normAutofit fontScale="90000"/>
          </a:bodyPr>
          <a:lstStyle/>
          <a:p>
            <a:pPr algn="ctr"/>
            <a:r>
              <a:rPr lang="it-IT" b="1" dirty="0" err="1"/>
              <a:t>Thank</a:t>
            </a:r>
            <a:r>
              <a:rPr lang="it-IT" b="1" dirty="0"/>
              <a:t> </a:t>
            </a:r>
            <a:r>
              <a:rPr lang="it-IT" b="1" dirty="0" err="1"/>
              <a:t>you</a:t>
            </a:r>
            <a:r>
              <a:rPr lang="it-IT" b="1" dirty="0"/>
              <a:t>!</a:t>
            </a:r>
            <a:br>
              <a:rPr lang="it-IT" b="1" dirty="0"/>
            </a:br>
            <a:br>
              <a:rPr lang="it-IT" b="1" dirty="0"/>
            </a:br>
            <a:br>
              <a:rPr lang="it-IT" b="1" dirty="0"/>
            </a:br>
            <a:r>
              <a:rPr lang="it-IT" sz="3100" b="1" dirty="0"/>
              <a:t>mariaanna.donati@unifi.it</a:t>
            </a:r>
          </a:p>
        </p:txBody>
      </p:sp>
    </p:spTree>
    <p:extLst>
      <p:ext uri="{BB962C8B-B14F-4D97-AF65-F5344CB8AC3E}">
        <p14:creationId xmlns:p14="http://schemas.microsoft.com/office/powerpoint/2010/main" val="3329578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54034C-927E-F01B-4331-DBE996AF9B8C}"/>
              </a:ext>
            </a:extLst>
          </p:cNvPr>
          <p:cNvSpPr>
            <a:spLocks noGrp="1"/>
          </p:cNvSpPr>
          <p:nvPr>
            <p:ph type="ctrTitle"/>
          </p:nvPr>
        </p:nvSpPr>
        <p:spPr/>
        <p:txBody>
          <a:bodyPr/>
          <a:lstStyle/>
          <a:p>
            <a:r>
              <a:rPr lang="it-IT" dirty="0"/>
              <a:t>GENERAL CONCLUSIONS</a:t>
            </a:r>
          </a:p>
        </p:txBody>
      </p:sp>
      <p:sp>
        <p:nvSpPr>
          <p:cNvPr id="3" name="Sottotitolo 2">
            <a:extLst>
              <a:ext uri="{FF2B5EF4-FFF2-40B4-BE49-F238E27FC236}">
                <a16:creationId xmlns:a16="http://schemas.microsoft.com/office/drawing/2014/main" id="{D8F4445E-AAA9-18C1-CEB3-644C120CECFB}"/>
              </a:ext>
            </a:extLst>
          </p:cNvPr>
          <p:cNvSpPr>
            <a:spLocks noGrp="1"/>
          </p:cNvSpPr>
          <p:nvPr>
            <p:ph type="subTitle" idx="1"/>
          </p:nvPr>
        </p:nvSpPr>
        <p:spPr/>
        <p:txBody>
          <a:bodyPr/>
          <a:lstStyle/>
          <a:p>
            <a:r>
              <a:rPr lang="it-IT" dirty="0"/>
              <a:t>Daniela Capitanucci</a:t>
            </a:r>
          </a:p>
        </p:txBody>
      </p:sp>
      <p:pic>
        <p:nvPicPr>
          <p:cNvPr id="4" name="Immagine 3">
            <a:extLst>
              <a:ext uri="{FF2B5EF4-FFF2-40B4-BE49-F238E27FC236}">
                <a16:creationId xmlns:a16="http://schemas.microsoft.com/office/drawing/2014/main" id="{13A49520-3105-8703-2CC1-670B453A4185}"/>
              </a:ext>
            </a:extLst>
          </p:cNvPr>
          <p:cNvPicPr>
            <a:picLocks noChangeAspect="1"/>
          </p:cNvPicPr>
          <p:nvPr/>
        </p:nvPicPr>
        <p:blipFill rotWithShape="1">
          <a:blip r:embed="rId2"/>
          <a:srcRect t="27186" b="32837"/>
          <a:stretch/>
        </p:blipFill>
        <p:spPr>
          <a:xfrm>
            <a:off x="3749040" y="5156250"/>
            <a:ext cx="5153171" cy="1158774"/>
          </a:xfrm>
          <a:prstGeom prst="rect">
            <a:avLst/>
          </a:prstGeom>
        </p:spPr>
      </p:pic>
    </p:spTree>
    <p:extLst>
      <p:ext uri="{BB962C8B-B14F-4D97-AF65-F5344CB8AC3E}">
        <p14:creationId xmlns:p14="http://schemas.microsoft.com/office/powerpoint/2010/main" val="2231858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0C2718-24FA-F64B-0BCB-0F72402DFC11}"/>
              </a:ext>
            </a:extLst>
          </p:cNvPr>
          <p:cNvSpPr>
            <a:spLocks noGrp="1"/>
          </p:cNvSpPr>
          <p:nvPr>
            <p:ph type="title"/>
          </p:nvPr>
        </p:nvSpPr>
        <p:spPr>
          <a:xfrm>
            <a:off x="838200" y="212725"/>
            <a:ext cx="10515600" cy="1325563"/>
          </a:xfrm>
        </p:spPr>
        <p:txBody>
          <a:bodyPr/>
          <a:lstStyle/>
          <a:p>
            <a:r>
              <a:rPr lang="it-IT" b="1" dirty="0" err="1">
                <a:latin typeface="+mn-lt"/>
              </a:rPr>
              <a:t>AFMs</a:t>
            </a:r>
            <a:r>
              <a:rPr lang="it-IT" b="1" dirty="0">
                <a:latin typeface="+mn-lt"/>
              </a:rPr>
              <a:t> </a:t>
            </a:r>
            <a:r>
              <a:rPr lang="it-IT" b="1" dirty="0" err="1">
                <a:latin typeface="+mn-lt"/>
              </a:rPr>
              <a:t>during</a:t>
            </a:r>
            <a:r>
              <a:rPr lang="it-IT" b="1" dirty="0">
                <a:latin typeface="+mn-lt"/>
              </a:rPr>
              <a:t> lockdown…</a:t>
            </a:r>
          </a:p>
        </p:txBody>
      </p:sp>
      <p:sp>
        <p:nvSpPr>
          <p:cNvPr id="3" name="Segnaposto contenuto 2">
            <a:extLst>
              <a:ext uri="{FF2B5EF4-FFF2-40B4-BE49-F238E27FC236}">
                <a16:creationId xmlns:a16="http://schemas.microsoft.com/office/drawing/2014/main" id="{98D6D4AD-56EC-561B-A8B1-557AC0074315}"/>
              </a:ext>
            </a:extLst>
          </p:cNvPr>
          <p:cNvSpPr>
            <a:spLocks noGrp="1"/>
          </p:cNvSpPr>
          <p:nvPr>
            <p:ph idx="1"/>
          </p:nvPr>
        </p:nvSpPr>
        <p:spPr>
          <a:xfrm>
            <a:off x="838200" y="1519263"/>
            <a:ext cx="10515600" cy="4351338"/>
          </a:xfrm>
        </p:spPr>
        <p:txBody>
          <a:bodyPr>
            <a:normAutofit/>
          </a:bodyPr>
          <a:lstStyle/>
          <a:p>
            <a:r>
              <a:rPr lang="en-US" sz="3200" dirty="0"/>
              <a:t>Showed a </a:t>
            </a:r>
            <a:r>
              <a:rPr lang="en-US" sz="3200" b="1" dirty="0"/>
              <a:t>general emotional state of stress, fear, and tension</a:t>
            </a:r>
            <a:r>
              <a:rPr lang="en-US" sz="3200" dirty="0"/>
              <a:t>, along with the psychological consequences of the hard situation due to general lockdown restrictions</a:t>
            </a:r>
          </a:p>
          <a:p>
            <a:r>
              <a:rPr lang="en-US" sz="3200" dirty="0"/>
              <a:t>Showed a </a:t>
            </a:r>
            <a:r>
              <a:rPr lang="en-US" sz="3200" b="1" dirty="0"/>
              <a:t>lower prevalence of a general positive state and a higher prevalence of its worsening subjective perception</a:t>
            </a:r>
            <a:r>
              <a:rPr lang="en-US" sz="3200" dirty="0"/>
              <a:t> during the lockdown, </a:t>
            </a:r>
            <a:r>
              <a:rPr lang="en-US" sz="3200" b="1" dirty="0"/>
              <a:t>compared to their gamblers</a:t>
            </a:r>
          </a:p>
          <a:p>
            <a:r>
              <a:rPr lang="en-US" sz="3200" b="1" dirty="0"/>
              <a:t>Didn’t express</a:t>
            </a:r>
            <a:r>
              <a:rPr lang="en-US" sz="3200" dirty="0"/>
              <a:t> a </a:t>
            </a:r>
            <a:r>
              <a:rPr lang="en-US" sz="3200" b="1" dirty="0"/>
              <a:t>long-term experience of relief,</a:t>
            </a:r>
            <a:r>
              <a:rPr lang="en-US" sz="3200" dirty="0"/>
              <a:t> </a:t>
            </a:r>
            <a:r>
              <a:rPr lang="en-US" sz="3200" b="1" dirty="0"/>
              <a:t>related to their joint gambler’s lack of exposure to gambling due to the lockdown</a:t>
            </a:r>
            <a:r>
              <a:rPr lang="en-US" sz="3200" dirty="0"/>
              <a:t> </a:t>
            </a:r>
          </a:p>
          <a:p>
            <a:pPr marL="0" indent="0">
              <a:buNone/>
            </a:pPr>
            <a:endParaRPr lang="it-IT" sz="3200" dirty="0"/>
          </a:p>
        </p:txBody>
      </p:sp>
      <p:pic>
        <p:nvPicPr>
          <p:cNvPr id="4" name="Immagine 3">
            <a:extLst>
              <a:ext uri="{FF2B5EF4-FFF2-40B4-BE49-F238E27FC236}">
                <a16:creationId xmlns:a16="http://schemas.microsoft.com/office/drawing/2014/main" id="{C848C81E-6A14-A61A-7A3F-A960DE012AB2}"/>
              </a:ext>
            </a:extLst>
          </p:cNvPr>
          <p:cNvPicPr>
            <a:picLocks noChangeAspect="1"/>
          </p:cNvPicPr>
          <p:nvPr/>
        </p:nvPicPr>
        <p:blipFill rotWithShape="1">
          <a:blip r:embed="rId2"/>
          <a:srcRect t="27186" b="32837"/>
          <a:stretch/>
        </p:blipFill>
        <p:spPr>
          <a:xfrm>
            <a:off x="3918780" y="5757549"/>
            <a:ext cx="4354439" cy="979166"/>
          </a:xfrm>
          <a:prstGeom prst="rect">
            <a:avLst/>
          </a:prstGeom>
        </p:spPr>
      </p:pic>
    </p:spTree>
    <p:extLst>
      <p:ext uri="{BB962C8B-B14F-4D97-AF65-F5344CB8AC3E}">
        <p14:creationId xmlns:p14="http://schemas.microsoft.com/office/powerpoint/2010/main" val="2654758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70A7D2-8CD6-4CD6-99D7-05E44A3EE2B0}"/>
              </a:ext>
            </a:extLst>
          </p:cNvPr>
          <p:cNvSpPr>
            <a:spLocks noGrp="1"/>
          </p:cNvSpPr>
          <p:nvPr>
            <p:ph type="title"/>
          </p:nvPr>
        </p:nvSpPr>
        <p:spPr>
          <a:xfrm>
            <a:off x="838199" y="310904"/>
            <a:ext cx="11060723" cy="1325563"/>
          </a:xfrm>
        </p:spPr>
        <p:txBody>
          <a:bodyPr/>
          <a:lstStyle/>
          <a:p>
            <a:r>
              <a:rPr lang="it-IT" b="1" dirty="0" err="1">
                <a:latin typeface="+mn-lt"/>
              </a:rPr>
              <a:t>During</a:t>
            </a:r>
            <a:r>
              <a:rPr lang="it-IT" sz="4000" b="1" dirty="0">
                <a:latin typeface="+mn-lt"/>
              </a:rPr>
              <a:t> lockdown, </a:t>
            </a:r>
            <a:r>
              <a:rPr lang="it-IT" sz="4000" b="1" dirty="0" err="1">
                <a:latin typeface="+mn-lt"/>
              </a:rPr>
              <a:t>AFMs</a:t>
            </a:r>
            <a:r>
              <a:rPr lang="it-IT" sz="4000" b="1" dirty="0">
                <a:latin typeface="+mn-lt"/>
              </a:rPr>
              <a:t> </a:t>
            </a:r>
            <a:r>
              <a:rPr lang="it-IT" sz="4000" b="1" i="1" u="sng" dirty="0" err="1">
                <a:latin typeface="+mn-lt"/>
              </a:rPr>
              <a:t>compared</a:t>
            </a:r>
            <a:r>
              <a:rPr lang="it-IT" sz="4000" b="1" i="1" u="sng" dirty="0">
                <a:latin typeface="+mn-lt"/>
              </a:rPr>
              <a:t> to </a:t>
            </a:r>
            <a:r>
              <a:rPr lang="it-IT" sz="4000" b="1" i="1" u="sng" dirty="0" err="1">
                <a:latin typeface="+mn-lt"/>
              </a:rPr>
              <a:t>their</a:t>
            </a:r>
            <a:r>
              <a:rPr lang="it-IT" sz="4000" b="1" i="1" u="sng" dirty="0">
                <a:latin typeface="+mn-lt"/>
              </a:rPr>
              <a:t> </a:t>
            </a:r>
            <a:r>
              <a:rPr lang="it-IT" sz="4000" b="1" i="1" u="sng" dirty="0" err="1">
                <a:latin typeface="+mn-lt"/>
              </a:rPr>
              <a:t>GPs</a:t>
            </a:r>
            <a:r>
              <a:rPr lang="it-IT" sz="4000" b="1" i="1" u="sng" dirty="0">
                <a:latin typeface="+mn-lt"/>
              </a:rPr>
              <a:t>’</a:t>
            </a:r>
            <a:r>
              <a:rPr lang="it-IT" sz="4000" b="1" dirty="0">
                <a:latin typeface="+mn-lt"/>
              </a:rPr>
              <a:t>… </a:t>
            </a:r>
            <a:r>
              <a:rPr lang="it-IT" sz="4000" dirty="0"/>
              <a:t> </a:t>
            </a:r>
          </a:p>
        </p:txBody>
      </p:sp>
      <p:sp>
        <p:nvSpPr>
          <p:cNvPr id="3" name="Segnaposto contenuto 2">
            <a:extLst>
              <a:ext uri="{FF2B5EF4-FFF2-40B4-BE49-F238E27FC236}">
                <a16:creationId xmlns:a16="http://schemas.microsoft.com/office/drawing/2014/main" id="{174AE474-F522-47D6-82FB-C96EB4C3C979}"/>
              </a:ext>
            </a:extLst>
          </p:cNvPr>
          <p:cNvSpPr>
            <a:spLocks noGrp="1"/>
          </p:cNvSpPr>
          <p:nvPr>
            <p:ph idx="1"/>
          </p:nvPr>
        </p:nvSpPr>
        <p:spPr>
          <a:xfrm>
            <a:off x="838200" y="1681650"/>
            <a:ext cx="10515600" cy="4351338"/>
          </a:xfrm>
        </p:spPr>
        <p:txBody>
          <a:bodyPr>
            <a:normAutofit/>
          </a:bodyPr>
          <a:lstStyle/>
          <a:p>
            <a:r>
              <a:rPr lang="en-US" sz="4000" b="1" dirty="0"/>
              <a:t>expressed a worse emotional </a:t>
            </a:r>
            <a:r>
              <a:rPr lang="it-IT" sz="4000" b="1" dirty="0"/>
              <a:t>state</a:t>
            </a:r>
          </a:p>
          <a:p>
            <a:r>
              <a:rPr lang="en-US" sz="4000" b="1" dirty="0"/>
              <a:t>reported to feel worse (</a:t>
            </a:r>
            <a:r>
              <a:rPr lang="en-US" sz="4000" dirty="0"/>
              <a:t>compared to before the lockdown)</a:t>
            </a:r>
          </a:p>
          <a:p>
            <a:r>
              <a:rPr lang="en-US" sz="4000" b="1" dirty="0"/>
              <a:t>achieved less </a:t>
            </a:r>
            <a:r>
              <a:rPr lang="en-US" sz="4000" b="1" i="1" dirty="0"/>
              <a:t>serenity</a:t>
            </a:r>
            <a:r>
              <a:rPr lang="en-US" sz="4000" b="1" dirty="0"/>
              <a:t>, although gambling land based offer was mostly closed</a:t>
            </a:r>
            <a:endParaRPr lang="it-IT" sz="4000" dirty="0"/>
          </a:p>
          <a:p>
            <a:endParaRPr lang="it-IT" sz="4000" dirty="0"/>
          </a:p>
        </p:txBody>
      </p:sp>
      <p:pic>
        <p:nvPicPr>
          <p:cNvPr id="5" name="Immagine 4">
            <a:extLst>
              <a:ext uri="{FF2B5EF4-FFF2-40B4-BE49-F238E27FC236}">
                <a16:creationId xmlns:a16="http://schemas.microsoft.com/office/drawing/2014/main" id="{3E4468B0-D7CA-55C9-0487-6E2D79EDC93F}"/>
              </a:ext>
            </a:extLst>
          </p:cNvPr>
          <p:cNvPicPr>
            <a:picLocks noChangeAspect="1"/>
          </p:cNvPicPr>
          <p:nvPr/>
        </p:nvPicPr>
        <p:blipFill rotWithShape="1">
          <a:blip r:embed="rId2"/>
          <a:srcRect t="27186" b="32837"/>
          <a:stretch/>
        </p:blipFill>
        <p:spPr>
          <a:xfrm>
            <a:off x="3667760" y="5577941"/>
            <a:ext cx="5153171" cy="1158774"/>
          </a:xfrm>
          <a:prstGeom prst="rect">
            <a:avLst/>
          </a:prstGeom>
        </p:spPr>
      </p:pic>
    </p:spTree>
    <p:extLst>
      <p:ext uri="{BB962C8B-B14F-4D97-AF65-F5344CB8AC3E}">
        <p14:creationId xmlns:p14="http://schemas.microsoft.com/office/powerpoint/2010/main" val="719354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70A7D2-8CD6-4CD6-99D7-05E44A3EE2B0}"/>
              </a:ext>
            </a:extLst>
          </p:cNvPr>
          <p:cNvSpPr>
            <a:spLocks noGrp="1"/>
          </p:cNvSpPr>
          <p:nvPr>
            <p:ph type="title"/>
          </p:nvPr>
        </p:nvSpPr>
        <p:spPr>
          <a:xfrm>
            <a:off x="838200" y="41569"/>
            <a:ext cx="10515600" cy="1325563"/>
          </a:xfrm>
        </p:spPr>
        <p:txBody>
          <a:bodyPr/>
          <a:lstStyle/>
          <a:p>
            <a:r>
              <a:rPr lang="it-IT" sz="4000" b="1" dirty="0" err="1"/>
              <a:t>AFMs</a:t>
            </a:r>
            <a:r>
              <a:rPr lang="it-IT" sz="4000" b="1" dirty="0"/>
              <a:t> </a:t>
            </a:r>
            <a:r>
              <a:rPr lang="it-IT" sz="4000" b="1" dirty="0" err="1"/>
              <a:t>during</a:t>
            </a:r>
            <a:r>
              <a:rPr lang="it-IT" sz="4000" b="1" dirty="0"/>
              <a:t> the Lockdown….</a:t>
            </a:r>
            <a:r>
              <a:rPr lang="it-IT" sz="4000" dirty="0"/>
              <a:t> </a:t>
            </a:r>
          </a:p>
        </p:txBody>
      </p:sp>
      <p:sp>
        <p:nvSpPr>
          <p:cNvPr id="3" name="Segnaposto contenuto 2">
            <a:extLst>
              <a:ext uri="{FF2B5EF4-FFF2-40B4-BE49-F238E27FC236}">
                <a16:creationId xmlns:a16="http://schemas.microsoft.com/office/drawing/2014/main" id="{174AE474-F522-47D6-82FB-C96EB4C3C979}"/>
              </a:ext>
            </a:extLst>
          </p:cNvPr>
          <p:cNvSpPr>
            <a:spLocks noGrp="1"/>
          </p:cNvSpPr>
          <p:nvPr>
            <p:ph idx="1"/>
          </p:nvPr>
        </p:nvSpPr>
        <p:spPr>
          <a:xfrm>
            <a:off x="838199" y="1215244"/>
            <a:ext cx="10990385" cy="4728355"/>
          </a:xfrm>
        </p:spPr>
        <p:txBody>
          <a:bodyPr>
            <a:normAutofit/>
          </a:bodyPr>
          <a:lstStyle/>
          <a:p>
            <a:pPr marL="0" indent="0">
              <a:buNone/>
            </a:pPr>
            <a:r>
              <a:rPr lang="it-IT" b="1" dirty="0" err="1"/>
              <a:t>Told</a:t>
            </a:r>
            <a:r>
              <a:rPr lang="it-IT" b="1" dirty="0"/>
              <a:t> </a:t>
            </a:r>
            <a:r>
              <a:rPr lang="it-IT" b="1" dirty="0" err="1"/>
              <a:t>us</a:t>
            </a:r>
            <a:r>
              <a:rPr lang="it-IT" b="1" dirty="0"/>
              <a:t> </a:t>
            </a:r>
            <a:r>
              <a:rPr lang="it-IT" b="1" dirty="0" err="1"/>
              <a:t>that</a:t>
            </a:r>
            <a:r>
              <a:rPr lang="it-IT" b="1" dirty="0"/>
              <a:t> </a:t>
            </a:r>
            <a:r>
              <a:rPr lang="it-IT" b="1" dirty="0" err="1"/>
              <a:t>t</a:t>
            </a:r>
            <a:r>
              <a:rPr lang="it-IT" sz="2800" b="1" dirty="0" err="1"/>
              <a:t>hey</a:t>
            </a:r>
            <a:r>
              <a:rPr lang="it-IT" sz="2800" b="1" dirty="0"/>
              <a:t> </a:t>
            </a:r>
            <a:r>
              <a:rPr lang="it-IT" sz="2800" b="1" dirty="0" err="1"/>
              <a:t>felt</a:t>
            </a:r>
            <a:r>
              <a:rPr lang="it-IT" sz="2800" b="1" dirty="0"/>
              <a:t> </a:t>
            </a:r>
            <a:r>
              <a:rPr lang="it-IT" sz="2800" b="1" dirty="0" err="1"/>
              <a:t>relieved</a:t>
            </a:r>
            <a:r>
              <a:rPr lang="it-IT" sz="2800" b="1" dirty="0"/>
              <a:t> </a:t>
            </a:r>
            <a:r>
              <a:rPr lang="it-IT" sz="2800" b="1" dirty="0" err="1"/>
              <a:t>toward</a:t>
            </a:r>
            <a:r>
              <a:rPr lang="it-IT" sz="2800" b="1" dirty="0"/>
              <a:t> the Covid-19’s </a:t>
            </a:r>
            <a:r>
              <a:rPr lang="it-IT" sz="2800" b="1" dirty="0" err="1"/>
              <a:t>closures</a:t>
            </a:r>
            <a:r>
              <a:rPr lang="it-IT" sz="2800" b="1" dirty="0"/>
              <a:t> of </a:t>
            </a:r>
            <a:r>
              <a:rPr lang="it-IT" sz="2800" b="1" dirty="0" err="1"/>
              <a:t>land-based</a:t>
            </a:r>
            <a:r>
              <a:rPr lang="it-IT" sz="2800" b="1" dirty="0"/>
              <a:t> games… </a:t>
            </a:r>
          </a:p>
          <a:p>
            <a:pPr marL="0" indent="0" algn="ctr">
              <a:buNone/>
            </a:pPr>
            <a:r>
              <a:rPr lang="it-IT" sz="3200" b="1" dirty="0"/>
              <a:t>BUT……</a:t>
            </a:r>
          </a:p>
          <a:p>
            <a:pPr marL="0" indent="0">
              <a:buNone/>
            </a:pPr>
            <a:r>
              <a:rPr lang="en-US" sz="2800" b="1" dirty="0"/>
              <a:t>….the majority of </a:t>
            </a:r>
            <a:r>
              <a:rPr lang="it-IT" sz="2800" b="1" dirty="0" err="1"/>
              <a:t>AFMs</a:t>
            </a:r>
            <a:r>
              <a:rPr lang="it-IT" sz="2800" b="1" dirty="0"/>
              <a:t>’ </a:t>
            </a:r>
            <a:r>
              <a:rPr lang="en-US" sz="2800" b="1" i="1" u="sng" dirty="0"/>
              <a:t>feared a relapse </a:t>
            </a:r>
            <a:r>
              <a:rPr lang="en-US" b="1" dirty="0"/>
              <a:t>when </a:t>
            </a:r>
            <a:r>
              <a:rPr lang="en-US" sz="2800" b="1" dirty="0"/>
              <a:t>the reduction of restrictions and reopening</a:t>
            </a:r>
            <a:r>
              <a:rPr lang="it-IT" sz="2800" b="1" dirty="0"/>
              <a:t> </a:t>
            </a:r>
            <a:r>
              <a:rPr lang="it-IT" sz="2800" b="1" dirty="0" err="1"/>
              <a:t>would</a:t>
            </a:r>
            <a:r>
              <a:rPr lang="it-IT" sz="2800" b="1" dirty="0"/>
              <a:t> </a:t>
            </a:r>
            <a:r>
              <a:rPr lang="it-IT" sz="2800" b="1" dirty="0" err="1"/>
              <a:t>occur</a:t>
            </a:r>
            <a:endParaRPr lang="it-IT" sz="2800" b="1" dirty="0"/>
          </a:p>
          <a:p>
            <a:pPr marL="0" indent="0">
              <a:buNone/>
            </a:pPr>
            <a:r>
              <a:rPr lang="en-US" sz="2800" b="1" dirty="0"/>
              <a:t>Even in this period of “gambling offer suspension“, nevertheless AFMs </a:t>
            </a:r>
            <a:r>
              <a:rPr lang="en-US" sz="2800" b="1" u="sng" dirty="0"/>
              <a:t>showed important </a:t>
            </a:r>
            <a:r>
              <a:rPr lang="en-US" sz="2800" b="1" i="1" u="sng" dirty="0"/>
              <a:t>symptoms</a:t>
            </a:r>
            <a:r>
              <a:rPr lang="en-US" sz="2800" b="1" u="sng" dirty="0"/>
              <a:t>, that </a:t>
            </a:r>
            <a:r>
              <a:rPr lang="en-US" sz="2800" b="1" i="1" u="sng" dirty="0"/>
              <a:t>remained unchanged</a:t>
            </a:r>
            <a:r>
              <a:rPr lang="en-US" sz="2800" b="1" u="sng" dirty="0"/>
              <a:t> </a:t>
            </a:r>
            <a:r>
              <a:rPr lang="en-US" sz="2800" b="1" dirty="0"/>
              <a:t>compared to before the lockdown: </a:t>
            </a:r>
            <a:r>
              <a:rPr lang="it-IT" sz="2800" b="1" dirty="0"/>
              <a:t> </a:t>
            </a:r>
            <a:r>
              <a:rPr lang="it-IT" sz="2800" b="1" dirty="0" err="1"/>
              <a:t>they</a:t>
            </a:r>
            <a:r>
              <a:rPr lang="it-IT" sz="2800" b="1" dirty="0"/>
              <a:t> </a:t>
            </a:r>
            <a:r>
              <a:rPr lang="it-IT" sz="2800" b="1" dirty="0" err="1"/>
              <a:t>reported</a:t>
            </a:r>
            <a:r>
              <a:rPr lang="it-IT" sz="2800" b="1" dirty="0"/>
              <a:t> feeling </a:t>
            </a:r>
            <a:r>
              <a:rPr lang="it-IT" sz="2800" b="1" dirty="0" err="1"/>
              <a:t>worried</a:t>
            </a:r>
            <a:r>
              <a:rPr lang="it-IT" sz="2800" b="1" dirty="0"/>
              <a:t>, </a:t>
            </a:r>
            <a:r>
              <a:rPr lang="it-IT" sz="2800" b="1" dirty="0" err="1"/>
              <a:t>nervous</a:t>
            </a:r>
            <a:r>
              <a:rPr lang="it-IT" sz="2800" b="1" dirty="0"/>
              <a:t>, </a:t>
            </a:r>
            <a:r>
              <a:rPr lang="it-IT" sz="2800" b="1" dirty="0" err="1"/>
              <a:t>apprehensive</a:t>
            </a:r>
            <a:r>
              <a:rPr lang="it-IT" b="1" dirty="0"/>
              <a:t>, </a:t>
            </a:r>
            <a:r>
              <a:rPr lang="it-IT" b="1" dirty="0" err="1"/>
              <a:t>depressed</a:t>
            </a:r>
            <a:r>
              <a:rPr lang="it-IT" b="1" dirty="0"/>
              <a:t>, </a:t>
            </a:r>
            <a:r>
              <a:rPr lang="it-IT" b="1" dirty="0" err="1"/>
              <a:t>irritable</a:t>
            </a:r>
            <a:r>
              <a:rPr lang="it-IT" b="1" dirty="0"/>
              <a:t>. </a:t>
            </a:r>
            <a:r>
              <a:rPr lang="it-IT" b="1" dirty="0" err="1"/>
              <a:t>They</a:t>
            </a:r>
            <a:r>
              <a:rPr lang="it-IT" b="1" dirty="0"/>
              <a:t> </a:t>
            </a:r>
            <a:r>
              <a:rPr lang="it-IT" b="1" dirty="0" err="1"/>
              <a:t>also</a:t>
            </a:r>
            <a:r>
              <a:rPr lang="it-IT" b="1" dirty="0"/>
              <a:t> </a:t>
            </a:r>
            <a:r>
              <a:rPr lang="it-IT" b="1" dirty="0" err="1"/>
              <a:t>reported</a:t>
            </a:r>
            <a:r>
              <a:rPr lang="it-IT" b="1" dirty="0"/>
              <a:t> to </a:t>
            </a:r>
            <a:r>
              <a:rPr lang="it-IT" b="1" dirty="0" err="1"/>
              <a:t>feel</a:t>
            </a:r>
            <a:r>
              <a:rPr lang="it-IT" b="1" dirty="0"/>
              <a:t> </a:t>
            </a:r>
            <a:r>
              <a:rPr lang="it-IT" b="1" dirty="0" err="1"/>
              <a:t>even</a:t>
            </a:r>
            <a:r>
              <a:rPr lang="it-IT" b="1" dirty="0"/>
              <a:t> more </a:t>
            </a:r>
            <a:r>
              <a:rPr lang="it-IT" b="1" dirty="0" err="1"/>
              <a:t>fatigued</a:t>
            </a:r>
            <a:r>
              <a:rPr lang="it-IT" b="1" dirty="0"/>
              <a:t> </a:t>
            </a:r>
            <a:r>
              <a:rPr lang="it-IT" b="1" dirty="0" err="1"/>
              <a:t>than</a:t>
            </a:r>
            <a:r>
              <a:rPr lang="it-IT" b="1" dirty="0"/>
              <a:t> </a:t>
            </a:r>
            <a:r>
              <a:rPr lang="it-IT" b="1" dirty="0" err="1"/>
              <a:t>before</a:t>
            </a:r>
            <a:r>
              <a:rPr lang="it-IT" b="1" dirty="0"/>
              <a:t> the lockdown.</a:t>
            </a:r>
            <a:endParaRPr lang="it-IT" sz="2800" b="1" dirty="0"/>
          </a:p>
          <a:p>
            <a:endParaRPr lang="it-IT" dirty="0"/>
          </a:p>
          <a:p>
            <a:endParaRPr lang="it-IT" dirty="0"/>
          </a:p>
        </p:txBody>
      </p:sp>
      <p:pic>
        <p:nvPicPr>
          <p:cNvPr id="5" name="Immagine 4">
            <a:extLst>
              <a:ext uri="{FF2B5EF4-FFF2-40B4-BE49-F238E27FC236}">
                <a16:creationId xmlns:a16="http://schemas.microsoft.com/office/drawing/2014/main" id="{464C8D0C-06A2-2843-8EF3-3421EA6DD8BF}"/>
              </a:ext>
            </a:extLst>
          </p:cNvPr>
          <p:cNvPicPr>
            <a:picLocks noChangeAspect="1"/>
          </p:cNvPicPr>
          <p:nvPr/>
        </p:nvPicPr>
        <p:blipFill rotWithShape="1">
          <a:blip r:embed="rId2"/>
          <a:srcRect t="27186" b="32837"/>
          <a:stretch/>
        </p:blipFill>
        <p:spPr>
          <a:xfrm>
            <a:off x="4094480" y="5738591"/>
            <a:ext cx="4167651" cy="937164"/>
          </a:xfrm>
          <a:prstGeom prst="rect">
            <a:avLst/>
          </a:prstGeom>
        </p:spPr>
      </p:pic>
    </p:spTree>
    <p:extLst>
      <p:ext uri="{BB962C8B-B14F-4D97-AF65-F5344CB8AC3E}">
        <p14:creationId xmlns:p14="http://schemas.microsoft.com/office/powerpoint/2010/main" val="1053371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93F57C-DF0E-47A0-AB58-6E4BC1670F40}"/>
              </a:ext>
            </a:extLst>
          </p:cNvPr>
          <p:cNvSpPr>
            <a:spLocks noGrp="1"/>
          </p:cNvSpPr>
          <p:nvPr>
            <p:ph type="title"/>
          </p:nvPr>
        </p:nvSpPr>
        <p:spPr>
          <a:xfrm>
            <a:off x="838200" y="172085"/>
            <a:ext cx="10515600" cy="1325563"/>
          </a:xfrm>
        </p:spPr>
        <p:txBody>
          <a:bodyPr/>
          <a:lstStyle/>
          <a:p>
            <a:r>
              <a:rPr lang="it-IT" b="1" dirty="0">
                <a:latin typeface="+mn-lt"/>
              </a:rPr>
              <a:t>Take home </a:t>
            </a:r>
            <a:r>
              <a:rPr lang="it-IT" b="1" dirty="0" err="1">
                <a:latin typeface="+mn-lt"/>
              </a:rPr>
              <a:t>message</a:t>
            </a:r>
            <a:r>
              <a:rPr lang="it-IT" b="1" dirty="0">
                <a:latin typeface="+mn-lt"/>
              </a:rPr>
              <a:t>:</a:t>
            </a:r>
          </a:p>
        </p:txBody>
      </p:sp>
      <p:sp>
        <p:nvSpPr>
          <p:cNvPr id="3" name="Segnaposto contenuto 2">
            <a:extLst>
              <a:ext uri="{FF2B5EF4-FFF2-40B4-BE49-F238E27FC236}">
                <a16:creationId xmlns:a16="http://schemas.microsoft.com/office/drawing/2014/main" id="{E0F51C0E-6D84-4298-9C61-49974AA79A0A}"/>
              </a:ext>
            </a:extLst>
          </p:cNvPr>
          <p:cNvSpPr>
            <a:spLocks noGrp="1"/>
          </p:cNvSpPr>
          <p:nvPr>
            <p:ph idx="1"/>
          </p:nvPr>
        </p:nvSpPr>
        <p:spPr>
          <a:xfrm>
            <a:off x="838200" y="1327785"/>
            <a:ext cx="10515600" cy="4351338"/>
          </a:xfrm>
        </p:spPr>
        <p:txBody>
          <a:bodyPr>
            <a:normAutofit fontScale="85000" lnSpcReduction="10000"/>
          </a:bodyPr>
          <a:lstStyle/>
          <a:p>
            <a:r>
              <a:rPr lang="en-US" sz="3200" dirty="0"/>
              <a:t>This study reconfirms the </a:t>
            </a:r>
            <a:r>
              <a:rPr lang="en-US" sz="3200" b="1" dirty="0"/>
              <a:t>severity of emotional and health harms experienced by PGs family members</a:t>
            </a:r>
            <a:r>
              <a:rPr lang="en-US" sz="3200" dirty="0"/>
              <a:t>, who are not as much relieved as their PGs instead are, as a consequence of a lower pressure due to a reduced exposition to invasive gambling offers and triggers</a:t>
            </a:r>
          </a:p>
          <a:p>
            <a:r>
              <a:rPr lang="en-US" sz="3200" dirty="0"/>
              <a:t>Their </a:t>
            </a:r>
            <a:r>
              <a:rPr lang="en-US" sz="3200" b="1" dirty="0"/>
              <a:t>wounds</a:t>
            </a:r>
            <a:r>
              <a:rPr lang="en-US" sz="3200" dirty="0"/>
              <a:t> remain </a:t>
            </a:r>
            <a:r>
              <a:rPr lang="en-US" sz="3200" b="1" dirty="0"/>
              <a:t>open</a:t>
            </a:r>
            <a:r>
              <a:rPr lang="en-US" sz="3200" dirty="0"/>
              <a:t> or with </a:t>
            </a:r>
            <a:r>
              <a:rPr lang="en-US" sz="3200" b="1" dirty="0"/>
              <a:t>very visible scars</a:t>
            </a:r>
          </a:p>
          <a:p>
            <a:r>
              <a:rPr lang="en-US" sz="3200" b="1" dirty="0"/>
              <a:t>“Passive” gambling</a:t>
            </a:r>
            <a:r>
              <a:rPr lang="en-US" sz="3200" dirty="0"/>
              <a:t> is confirmed to have a </a:t>
            </a:r>
            <a:r>
              <a:rPr lang="en-US" sz="3200" b="1" dirty="0"/>
              <a:t>traumatic impact</a:t>
            </a:r>
            <a:r>
              <a:rPr lang="en-US" sz="3200" dirty="0"/>
              <a:t> and therefore is confirmed to be an </a:t>
            </a:r>
            <a:r>
              <a:rPr lang="en-US" sz="3200" b="1" dirty="0"/>
              <a:t>important risk factor for the well-being of PGs’ Significant Others</a:t>
            </a:r>
            <a:endParaRPr lang="en-US" sz="3200" dirty="0"/>
          </a:p>
          <a:p>
            <a:r>
              <a:rPr lang="en-US" sz="3200" dirty="0"/>
              <a:t>This issue </a:t>
            </a:r>
            <a:r>
              <a:rPr lang="en-US" sz="3200" b="1" dirty="0"/>
              <a:t>should became a concern in prevention and treatment</a:t>
            </a:r>
            <a:r>
              <a:rPr lang="en-US" sz="3200" dirty="0"/>
              <a:t> implementation in Countries, such as Italy, where legalized gambling is authorized, </a:t>
            </a:r>
            <a:r>
              <a:rPr lang="en-US" sz="3200" b="1" dirty="0"/>
              <a:t>with specific attention to the quality of life of the AFMs</a:t>
            </a:r>
          </a:p>
          <a:p>
            <a:pPr marL="0" indent="0">
              <a:buNone/>
            </a:pPr>
            <a:endParaRPr lang="it-IT" dirty="0"/>
          </a:p>
        </p:txBody>
      </p:sp>
      <p:pic>
        <p:nvPicPr>
          <p:cNvPr id="5" name="Immagine 4">
            <a:extLst>
              <a:ext uri="{FF2B5EF4-FFF2-40B4-BE49-F238E27FC236}">
                <a16:creationId xmlns:a16="http://schemas.microsoft.com/office/drawing/2014/main" id="{8E218CFA-0583-3C62-0808-070BCEAC06FF}"/>
              </a:ext>
            </a:extLst>
          </p:cNvPr>
          <p:cNvPicPr>
            <a:picLocks noChangeAspect="1"/>
          </p:cNvPicPr>
          <p:nvPr/>
        </p:nvPicPr>
        <p:blipFill rotWithShape="1">
          <a:blip r:embed="rId2"/>
          <a:srcRect t="27186" b="32837"/>
          <a:stretch/>
        </p:blipFill>
        <p:spPr>
          <a:xfrm>
            <a:off x="3667760" y="5577941"/>
            <a:ext cx="5153171" cy="1158774"/>
          </a:xfrm>
          <a:prstGeom prst="rect">
            <a:avLst/>
          </a:prstGeom>
        </p:spPr>
      </p:pic>
    </p:spTree>
    <p:extLst>
      <p:ext uri="{BB962C8B-B14F-4D97-AF65-F5344CB8AC3E}">
        <p14:creationId xmlns:p14="http://schemas.microsoft.com/office/powerpoint/2010/main" val="2083622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976914-06A5-C6E2-9848-1524112FA280}"/>
              </a:ext>
            </a:extLst>
          </p:cNvPr>
          <p:cNvSpPr>
            <a:spLocks noGrp="1"/>
          </p:cNvSpPr>
          <p:nvPr>
            <p:ph type="title"/>
          </p:nvPr>
        </p:nvSpPr>
        <p:spPr/>
        <p:txBody>
          <a:bodyPr/>
          <a:lstStyle/>
          <a:p>
            <a:r>
              <a:rPr lang="it-IT" b="1" dirty="0">
                <a:latin typeface="+mn-lt"/>
              </a:rPr>
              <a:t>WHAT TO DO NEXT?</a:t>
            </a:r>
          </a:p>
        </p:txBody>
      </p:sp>
      <p:sp>
        <p:nvSpPr>
          <p:cNvPr id="3" name="Segnaposto contenuto 2">
            <a:extLst>
              <a:ext uri="{FF2B5EF4-FFF2-40B4-BE49-F238E27FC236}">
                <a16:creationId xmlns:a16="http://schemas.microsoft.com/office/drawing/2014/main" id="{1836351E-F822-DCD7-6683-56422E61A986}"/>
              </a:ext>
            </a:extLst>
          </p:cNvPr>
          <p:cNvSpPr>
            <a:spLocks noGrp="1"/>
          </p:cNvSpPr>
          <p:nvPr>
            <p:ph idx="1"/>
          </p:nvPr>
        </p:nvSpPr>
        <p:spPr>
          <a:xfrm>
            <a:off x="838200" y="1614610"/>
            <a:ext cx="10515600" cy="4065221"/>
          </a:xfrm>
        </p:spPr>
        <p:txBody>
          <a:bodyPr>
            <a:normAutofit/>
          </a:bodyPr>
          <a:lstStyle/>
          <a:p>
            <a:r>
              <a:rPr lang="en-US" dirty="0"/>
              <a:t>The </a:t>
            </a:r>
            <a:r>
              <a:rPr lang="en-US" b="1" dirty="0"/>
              <a:t>disordered gambler’s temporary abstention from gambling</a:t>
            </a:r>
            <a:r>
              <a:rPr lang="en-US" dirty="0"/>
              <a:t> is </a:t>
            </a:r>
            <a:r>
              <a:rPr lang="en-US" b="1" dirty="0"/>
              <a:t>not indicative of the well-being of the family member;          </a:t>
            </a:r>
            <a:r>
              <a:rPr lang="en-US" dirty="0"/>
              <a:t>therefore, </a:t>
            </a:r>
            <a:r>
              <a:rPr lang="en-US" b="1" dirty="0"/>
              <a:t>their specific needs must also be taken into account</a:t>
            </a:r>
          </a:p>
          <a:p>
            <a:r>
              <a:rPr lang="en-US" dirty="0"/>
              <a:t>Taking care of </a:t>
            </a:r>
            <a:r>
              <a:rPr lang="en-US" b="1" dirty="0"/>
              <a:t>family members</a:t>
            </a:r>
            <a:r>
              <a:rPr lang="en-US" dirty="0"/>
              <a:t> (</a:t>
            </a:r>
            <a:r>
              <a:rPr lang="en-US" b="1" dirty="0"/>
              <a:t>not only co-therapists</a:t>
            </a:r>
            <a:r>
              <a:rPr lang="en-US" dirty="0"/>
              <a:t>, but </a:t>
            </a:r>
            <a:r>
              <a:rPr lang="en-US" b="1" dirty="0"/>
              <a:t>in need of treatment for their specific needs</a:t>
            </a:r>
            <a:r>
              <a:rPr lang="en-US" dirty="0"/>
              <a:t>) and families (not just the gambler!) is necessary</a:t>
            </a:r>
          </a:p>
          <a:p>
            <a:r>
              <a:rPr lang="en-US" dirty="0"/>
              <a:t>Act on the </a:t>
            </a:r>
            <a:r>
              <a:rPr lang="en-US" b="1" dirty="0"/>
              <a:t>policies</a:t>
            </a:r>
            <a:r>
              <a:rPr lang="en-US" dirty="0"/>
              <a:t> of </a:t>
            </a:r>
            <a:r>
              <a:rPr lang="en-US" b="1" dirty="0"/>
              <a:t>supply reduction</a:t>
            </a:r>
            <a:r>
              <a:rPr lang="en-US" dirty="0"/>
              <a:t>, </a:t>
            </a:r>
            <a:r>
              <a:rPr lang="en-US" b="1" dirty="0"/>
              <a:t>self/hetero exclusion</a:t>
            </a:r>
            <a:r>
              <a:rPr lang="en-US" dirty="0"/>
              <a:t> of the person with disordered gambling practice</a:t>
            </a:r>
            <a:endParaRPr lang="it-IT" dirty="0"/>
          </a:p>
        </p:txBody>
      </p:sp>
      <p:pic>
        <p:nvPicPr>
          <p:cNvPr id="4" name="Immagine 3">
            <a:extLst>
              <a:ext uri="{FF2B5EF4-FFF2-40B4-BE49-F238E27FC236}">
                <a16:creationId xmlns:a16="http://schemas.microsoft.com/office/drawing/2014/main" id="{5B91C248-922D-0334-AA4A-265517FCCDA4}"/>
              </a:ext>
            </a:extLst>
          </p:cNvPr>
          <p:cNvPicPr>
            <a:picLocks noChangeAspect="1"/>
          </p:cNvPicPr>
          <p:nvPr/>
        </p:nvPicPr>
        <p:blipFill rotWithShape="1">
          <a:blip r:embed="rId2"/>
          <a:srcRect t="27186" b="32837"/>
          <a:stretch/>
        </p:blipFill>
        <p:spPr>
          <a:xfrm>
            <a:off x="3868615" y="5726845"/>
            <a:ext cx="3888446" cy="874380"/>
          </a:xfrm>
          <a:prstGeom prst="rect">
            <a:avLst/>
          </a:prstGeom>
        </p:spPr>
      </p:pic>
    </p:spTree>
    <p:extLst>
      <p:ext uri="{BB962C8B-B14F-4D97-AF65-F5344CB8AC3E}">
        <p14:creationId xmlns:p14="http://schemas.microsoft.com/office/powerpoint/2010/main" val="38379712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54034C-927E-F01B-4331-DBE996AF9B8C}"/>
              </a:ext>
            </a:extLst>
          </p:cNvPr>
          <p:cNvSpPr>
            <a:spLocks noGrp="1"/>
          </p:cNvSpPr>
          <p:nvPr>
            <p:ph type="ctrTitle"/>
          </p:nvPr>
        </p:nvSpPr>
        <p:spPr/>
        <p:txBody>
          <a:bodyPr/>
          <a:lstStyle/>
          <a:p>
            <a:r>
              <a:rPr lang="it-IT" dirty="0"/>
              <a:t>THANK YOU</a:t>
            </a:r>
            <a:br>
              <a:rPr lang="it-IT" dirty="0"/>
            </a:br>
            <a:r>
              <a:rPr lang="it-IT" dirty="0"/>
              <a:t>(end of </a:t>
            </a:r>
            <a:r>
              <a:rPr lang="it-IT" dirty="0" err="1"/>
              <a:t>presentation</a:t>
            </a:r>
            <a:r>
              <a:rPr lang="it-IT" dirty="0"/>
              <a:t>)</a:t>
            </a:r>
          </a:p>
        </p:txBody>
      </p:sp>
      <p:pic>
        <p:nvPicPr>
          <p:cNvPr id="4" name="Immagine 3">
            <a:extLst>
              <a:ext uri="{FF2B5EF4-FFF2-40B4-BE49-F238E27FC236}">
                <a16:creationId xmlns:a16="http://schemas.microsoft.com/office/drawing/2014/main" id="{13A49520-3105-8703-2CC1-670B453A4185}"/>
              </a:ext>
            </a:extLst>
          </p:cNvPr>
          <p:cNvPicPr>
            <a:picLocks noChangeAspect="1"/>
          </p:cNvPicPr>
          <p:nvPr/>
        </p:nvPicPr>
        <p:blipFill rotWithShape="1">
          <a:blip r:embed="rId2"/>
          <a:srcRect t="27186" b="32837"/>
          <a:stretch/>
        </p:blipFill>
        <p:spPr>
          <a:xfrm>
            <a:off x="3749040" y="5156250"/>
            <a:ext cx="5153171" cy="1158774"/>
          </a:xfrm>
          <a:prstGeom prst="rect">
            <a:avLst/>
          </a:prstGeom>
        </p:spPr>
      </p:pic>
    </p:spTree>
    <p:extLst>
      <p:ext uri="{BB962C8B-B14F-4D97-AF65-F5344CB8AC3E}">
        <p14:creationId xmlns:p14="http://schemas.microsoft.com/office/powerpoint/2010/main" val="66644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B19FF8-5800-D96C-AEBB-D17FE42DF25F}"/>
              </a:ext>
            </a:extLst>
          </p:cNvPr>
          <p:cNvSpPr>
            <a:spLocks noGrp="1"/>
          </p:cNvSpPr>
          <p:nvPr>
            <p:ph type="title"/>
          </p:nvPr>
        </p:nvSpPr>
        <p:spPr/>
        <p:txBody>
          <a:bodyPr/>
          <a:lstStyle/>
          <a:p>
            <a:r>
              <a:rPr lang="it-IT" dirty="0"/>
              <a:t>Highlights</a:t>
            </a:r>
          </a:p>
        </p:txBody>
      </p:sp>
      <p:sp>
        <p:nvSpPr>
          <p:cNvPr id="3" name="Segnaposto contenuto 2">
            <a:extLst>
              <a:ext uri="{FF2B5EF4-FFF2-40B4-BE49-F238E27FC236}">
                <a16:creationId xmlns:a16="http://schemas.microsoft.com/office/drawing/2014/main" id="{581EBDC5-15ED-1A02-3882-15641C70F4FC}"/>
              </a:ext>
            </a:extLst>
          </p:cNvPr>
          <p:cNvSpPr>
            <a:spLocks noGrp="1"/>
          </p:cNvSpPr>
          <p:nvPr>
            <p:ph idx="1"/>
          </p:nvPr>
        </p:nvSpPr>
        <p:spPr/>
        <p:txBody>
          <a:bodyPr/>
          <a:lstStyle/>
          <a:p>
            <a:pPr marL="0" indent="0">
              <a:buNone/>
            </a:pPr>
            <a:r>
              <a:rPr lang="it-IT" sz="3200" dirty="0"/>
              <a:t>Strong rise of gambling </a:t>
            </a:r>
            <a:r>
              <a:rPr lang="it-IT" sz="3200" dirty="0" err="1"/>
              <a:t>accessibility</a:t>
            </a:r>
            <a:r>
              <a:rPr lang="it-IT" sz="3200" dirty="0"/>
              <a:t> in </a:t>
            </a:r>
            <a:r>
              <a:rPr lang="it-IT" sz="3200" dirty="0" err="1"/>
              <a:t>Italy</a:t>
            </a:r>
            <a:r>
              <a:rPr lang="it-IT" sz="3200" dirty="0"/>
              <a:t> (2003-2021)</a:t>
            </a:r>
            <a:endParaRPr lang="it-IT" dirty="0"/>
          </a:p>
          <a:p>
            <a:pPr lvl="1"/>
            <a:r>
              <a:rPr lang="it-IT" sz="3200" dirty="0"/>
              <a:t>Spending </a:t>
            </a:r>
          </a:p>
          <a:p>
            <a:pPr lvl="1"/>
            <a:r>
              <a:rPr lang="it-IT" sz="3200" dirty="0" err="1"/>
              <a:t>Participation</a:t>
            </a:r>
            <a:endParaRPr lang="it-IT" sz="3200" dirty="0"/>
          </a:p>
          <a:p>
            <a:pPr lvl="1"/>
            <a:r>
              <a:rPr lang="it-IT" sz="3200" dirty="0" err="1"/>
              <a:t>Prevalence</a:t>
            </a:r>
            <a:r>
              <a:rPr lang="it-IT" sz="3200" dirty="0"/>
              <a:t> of gambling disorder (GD) rates </a:t>
            </a:r>
          </a:p>
          <a:p>
            <a:pPr lvl="1"/>
            <a:r>
              <a:rPr lang="it-IT" sz="3200" dirty="0"/>
              <a:t>&amp; Gambling </a:t>
            </a:r>
            <a:r>
              <a:rPr lang="it-IT" sz="3200" dirty="0" err="1"/>
              <a:t>related</a:t>
            </a:r>
            <a:r>
              <a:rPr lang="it-IT" sz="3200" dirty="0"/>
              <a:t> </a:t>
            </a:r>
            <a:r>
              <a:rPr lang="it-IT" sz="3200" dirty="0" err="1"/>
              <a:t>harm</a:t>
            </a:r>
            <a:r>
              <a:rPr lang="it-IT" sz="3200" dirty="0"/>
              <a:t> </a:t>
            </a:r>
            <a:endParaRPr lang="it-IT" dirty="0"/>
          </a:p>
          <a:p>
            <a:pPr marL="0" indent="0">
              <a:buNone/>
            </a:pPr>
            <a:r>
              <a:rPr lang="it-IT" dirty="0"/>
              <a:t>							           </a:t>
            </a:r>
            <a:r>
              <a:rPr lang="it-IT" sz="3600" dirty="0"/>
              <a:t> </a:t>
            </a:r>
            <a:r>
              <a:rPr lang="it-IT" sz="3600" dirty="0" err="1"/>
              <a:t>have</a:t>
            </a:r>
            <a:r>
              <a:rPr lang="it-IT" sz="3600" dirty="0"/>
              <a:t> </a:t>
            </a:r>
            <a:r>
              <a:rPr lang="it-IT" sz="3600" dirty="0" err="1"/>
              <a:t>increased</a:t>
            </a:r>
            <a:endParaRPr lang="it-IT" sz="3600" dirty="0"/>
          </a:p>
        </p:txBody>
      </p:sp>
      <p:pic>
        <p:nvPicPr>
          <p:cNvPr id="4" name="Picture 10" descr="D:\AND\Volantino, Carta intestata\Cartoncini e Volantino\Grafica e loghi\Loghi AND_APS 2007\AND logo APS-1 07.gif">
            <a:extLst>
              <a:ext uri="{FF2B5EF4-FFF2-40B4-BE49-F238E27FC236}">
                <a16:creationId xmlns:a16="http://schemas.microsoft.com/office/drawing/2014/main" id="{C979C9FC-D437-7D3F-9AE8-146A364934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852036"/>
            <a:ext cx="1521133" cy="145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160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E7665-E3DE-D1E3-ACB9-C344F6742EE0}"/>
              </a:ext>
            </a:extLst>
          </p:cNvPr>
          <p:cNvSpPr>
            <a:spLocks noGrp="1"/>
          </p:cNvSpPr>
          <p:nvPr>
            <p:ph type="title"/>
          </p:nvPr>
        </p:nvSpPr>
        <p:spPr/>
        <p:txBody>
          <a:bodyPr/>
          <a:lstStyle/>
          <a:p>
            <a:r>
              <a:rPr lang="it-IT" dirty="0"/>
              <a:t>ITALY &amp; GAMBLING MARKET</a:t>
            </a:r>
          </a:p>
        </p:txBody>
      </p:sp>
      <p:sp>
        <p:nvSpPr>
          <p:cNvPr id="3" name="Segnaposto contenuto 2">
            <a:extLst>
              <a:ext uri="{FF2B5EF4-FFF2-40B4-BE49-F238E27FC236}">
                <a16:creationId xmlns:a16="http://schemas.microsoft.com/office/drawing/2014/main" id="{67946410-8247-3E86-3B46-EC422B7F0673}"/>
              </a:ext>
            </a:extLst>
          </p:cNvPr>
          <p:cNvSpPr>
            <a:spLocks noGrp="1"/>
          </p:cNvSpPr>
          <p:nvPr>
            <p:ph idx="1"/>
          </p:nvPr>
        </p:nvSpPr>
        <p:spPr>
          <a:xfrm>
            <a:off x="838200" y="1825624"/>
            <a:ext cx="10515600" cy="4276238"/>
          </a:xfrm>
        </p:spPr>
        <p:txBody>
          <a:bodyPr>
            <a:normAutofit lnSpcReduction="10000"/>
          </a:bodyPr>
          <a:lstStyle/>
          <a:p>
            <a:pPr marL="0" indent="0">
              <a:buNone/>
            </a:pPr>
            <a:r>
              <a:rPr lang="en-US" sz="3200" dirty="0"/>
              <a:t>Italy is </a:t>
            </a:r>
          </a:p>
          <a:p>
            <a:r>
              <a:rPr lang="en-US" sz="3200" b="1" dirty="0"/>
              <a:t>the</a:t>
            </a:r>
            <a:r>
              <a:rPr lang="en-US" sz="3200" dirty="0"/>
              <a:t> </a:t>
            </a:r>
            <a:r>
              <a:rPr lang="en-US" sz="3200" b="1" dirty="0"/>
              <a:t>largest gambling market in Europe</a:t>
            </a:r>
            <a:r>
              <a:rPr lang="en-US" sz="3200" dirty="0"/>
              <a:t> </a:t>
            </a:r>
          </a:p>
          <a:p>
            <a:r>
              <a:rPr lang="en-US" sz="3200" dirty="0"/>
              <a:t>and </a:t>
            </a:r>
            <a:r>
              <a:rPr lang="en-US" sz="3200" b="1" dirty="0"/>
              <a:t>the fourth largest market in the world</a:t>
            </a:r>
            <a:r>
              <a:rPr lang="en-US" sz="3200" dirty="0"/>
              <a:t>, after the United States,  China, and Japan</a:t>
            </a:r>
          </a:p>
          <a:p>
            <a:pPr marL="0" indent="0">
              <a:buNone/>
            </a:pPr>
            <a:endParaRPr lang="en-US" sz="3200" dirty="0"/>
          </a:p>
          <a:p>
            <a:pPr marL="0" indent="0">
              <a:buNone/>
            </a:pPr>
            <a:r>
              <a:rPr lang="en-US" sz="3200" b="1" dirty="0"/>
              <a:t>Total gross GAMBLING revenue in 2019 was </a:t>
            </a:r>
          </a:p>
          <a:p>
            <a:pPr marL="0" indent="0">
              <a:buNone/>
            </a:pPr>
            <a:r>
              <a:rPr lang="en-US" sz="3200" dirty="0"/>
              <a:t>- 10% of Final Italian total consumption</a:t>
            </a:r>
          </a:p>
          <a:p>
            <a:pPr marL="0" indent="0">
              <a:buNone/>
            </a:pPr>
            <a:r>
              <a:rPr lang="it-IT" sz="3200" dirty="0"/>
              <a:t>- and 6% of </a:t>
            </a:r>
            <a:r>
              <a:rPr lang="it-IT" sz="3200" dirty="0" err="1"/>
              <a:t>Italian</a:t>
            </a:r>
            <a:r>
              <a:rPr lang="it-IT" sz="3200" dirty="0"/>
              <a:t> GDP (Gross </a:t>
            </a:r>
            <a:r>
              <a:rPr lang="it-IT" sz="3200" dirty="0" err="1"/>
              <a:t>Domestic</a:t>
            </a:r>
            <a:r>
              <a:rPr lang="it-IT" sz="3200" dirty="0"/>
              <a:t> Product)</a:t>
            </a:r>
          </a:p>
        </p:txBody>
      </p:sp>
      <p:pic>
        <p:nvPicPr>
          <p:cNvPr id="4" name="Picture 10" descr="D:\AND\Volantino, Carta intestata\Cartoncini e Volantino\Grafica e loghi\Loghi AND_APS 2007\AND logo APS-1 07.gif">
            <a:extLst>
              <a:ext uri="{FF2B5EF4-FFF2-40B4-BE49-F238E27FC236}">
                <a16:creationId xmlns:a16="http://schemas.microsoft.com/office/drawing/2014/main" id="{8A1AA83E-DE1C-FB46-C832-316F915704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6546" y="587766"/>
            <a:ext cx="1521133" cy="145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706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7CDA45-8C6F-B788-9C3C-11B17C16428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F63B00F-2B60-2CEE-8AD6-E26FBA0DD139}"/>
              </a:ext>
            </a:extLst>
          </p:cNvPr>
          <p:cNvSpPr>
            <a:spLocks noGrp="1"/>
          </p:cNvSpPr>
          <p:nvPr>
            <p:ph idx="1"/>
          </p:nvPr>
        </p:nvSpPr>
        <p:spPr/>
        <p:txBody>
          <a:bodyPr/>
          <a:lstStyle/>
          <a:p>
            <a:endParaRPr lang="it-IT"/>
          </a:p>
        </p:txBody>
      </p:sp>
      <p:pic>
        <p:nvPicPr>
          <p:cNvPr id="5" name="Immagine 4">
            <a:extLst>
              <a:ext uri="{FF2B5EF4-FFF2-40B4-BE49-F238E27FC236}">
                <a16:creationId xmlns:a16="http://schemas.microsoft.com/office/drawing/2014/main" id="{71B90A7B-BA05-0D91-9903-24A9D853FAD0}"/>
              </a:ext>
            </a:extLst>
          </p:cNvPr>
          <p:cNvPicPr>
            <a:picLocks noChangeAspect="1"/>
          </p:cNvPicPr>
          <p:nvPr/>
        </p:nvPicPr>
        <p:blipFill rotWithShape="1">
          <a:blip r:embed="rId4"/>
          <a:srcRect l="20075" t="14445" r="22438" b="14444"/>
          <a:stretch/>
        </p:blipFill>
        <p:spPr>
          <a:xfrm>
            <a:off x="433752" y="116619"/>
            <a:ext cx="11286394" cy="6097411"/>
          </a:xfrm>
          <a:prstGeom prst="rect">
            <a:avLst/>
          </a:prstGeom>
        </p:spPr>
      </p:pic>
      <p:sp>
        <p:nvSpPr>
          <p:cNvPr id="6" name="CasellaDiTesto 5">
            <a:extLst>
              <a:ext uri="{FF2B5EF4-FFF2-40B4-BE49-F238E27FC236}">
                <a16:creationId xmlns:a16="http://schemas.microsoft.com/office/drawing/2014/main" id="{DC8CAAD5-C1D3-F187-4270-D66917F8EED9}"/>
              </a:ext>
            </a:extLst>
          </p:cNvPr>
          <p:cNvSpPr txBox="1"/>
          <p:nvPr/>
        </p:nvSpPr>
        <p:spPr>
          <a:xfrm>
            <a:off x="2783632" y="6214030"/>
            <a:ext cx="69665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a:ea typeface="+mn-ea"/>
                <a:cs typeface="+mn-cs"/>
              </a:rPr>
              <a:t>Source: Nicola Matteucci, Università Politecnica delle Marche, 09/2022</a:t>
            </a:r>
          </a:p>
        </p:txBody>
      </p:sp>
      <p:pic>
        <p:nvPicPr>
          <p:cNvPr id="7" name="Immagine 6">
            <a:extLst>
              <a:ext uri="{FF2B5EF4-FFF2-40B4-BE49-F238E27FC236}">
                <a16:creationId xmlns:a16="http://schemas.microsoft.com/office/drawing/2014/main" id="{51FF9C67-47C0-3F75-D217-A77374F7FB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997" y="5623841"/>
            <a:ext cx="894955" cy="894955"/>
          </a:xfrm>
          <a:prstGeom prst="rect">
            <a:avLst/>
          </a:prstGeom>
        </p:spPr>
      </p:pic>
      <p:sp>
        <p:nvSpPr>
          <p:cNvPr id="8" name="CasellaDiTesto 7">
            <a:extLst>
              <a:ext uri="{FF2B5EF4-FFF2-40B4-BE49-F238E27FC236}">
                <a16:creationId xmlns:a16="http://schemas.microsoft.com/office/drawing/2014/main" id="{D4979D08-FCC8-0343-A551-E67EE8E4B442}"/>
              </a:ext>
            </a:extLst>
          </p:cNvPr>
          <p:cNvSpPr txBox="1"/>
          <p:nvPr/>
        </p:nvSpPr>
        <p:spPr>
          <a:xfrm>
            <a:off x="1609688" y="698773"/>
            <a:ext cx="848025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Share collected from Gambling: out of GDP and final consumption (%)</a:t>
            </a:r>
            <a:r>
              <a:rPr kumimoji="0" lang="it-IT" sz="1800" b="1" i="0" u="none" strike="noStrike" kern="1200" cap="none" spc="0" normalizeH="0" baseline="0" noProof="0" dirty="0">
                <a:ln>
                  <a:noFill/>
                </a:ln>
                <a:solidFill>
                  <a:srgbClr val="FF0000"/>
                </a:solidFill>
                <a:effectLst/>
                <a:uLnTx/>
                <a:uFillTx/>
                <a:latin typeface="Calibri"/>
                <a:ea typeface="+mn-ea"/>
                <a:cs typeface="+mn-cs"/>
              </a:rPr>
              <a:t>, 2000-2020</a:t>
            </a:r>
          </a:p>
        </p:txBody>
      </p:sp>
      <p:sp>
        <p:nvSpPr>
          <p:cNvPr id="10" name="CasellaDiTesto 9">
            <a:extLst>
              <a:ext uri="{FF2B5EF4-FFF2-40B4-BE49-F238E27FC236}">
                <a16:creationId xmlns:a16="http://schemas.microsoft.com/office/drawing/2014/main" id="{DF46A482-A6D0-CB9F-E8C1-76D34EC0A932}"/>
              </a:ext>
            </a:extLst>
          </p:cNvPr>
          <p:cNvSpPr txBox="1"/>
          <p:nvPr/>
        </p:nvSpPr>
        <p:spPr>
          <a:xfrm>
            <a:off x="10267218" y="2800360"/>
            <a:ext cx="16287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Gambling/GDP</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CasellaDiTesto 10">
            <a:extLst>
              <a:ext uri="{FF2B5EF4-FFF2-40B4-BE49-F238E27FC236}">
                <a16:creationId xmlns:a16="http://schemas.microsoft.com/office/drawing/2014/main" id="{B540658C-DECB-9A59-CDE0-2F75C4990A9F}"/>
              </a:ext>
            </a:extLst>
          </p:cNvPr>
          <p:cNvSpPr txBox="1"/>
          <p:nvPr/>
        </p:nvSpPr>
        <p:spPr>
          <a:xfrm>
            <a:off x="8889023" y="1836139"/>
            <a:ext cx="295421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Gambling/Final consumption</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vale 11">
            <a:extLst>
              <a:ext uri="{FF2B5EF4-FFF2-40B4-BE49-F238E27FC236}">
                <a16:creationId xmlns:a16="http://schemas.microsoft.com/office/drawing/2014/main" id="{4EF7E637-82A2-91AF-0A73-B1651B129C6D}"/>
              </a:ext>
            </a:extLst>
          </p:cNvPr>
          <p:cNvSpPr/>
          <p:nvPr/>
        </p:nvSpPr>
        <p:spPr>
          <a:xfrm>
            <a:off x="9416562" y="1143000"/>
            <a:ext cx="536330" cy="4842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e 12">
            <a:extLst>
              <a:ext uri="{FF2B5EF4-FFF2-40B4-BE49-F238E27FC236}">
                <a16:creationId xmlns:a16="http://schemas.microsoft.com/office/drawing/2014/main" id="{F5BCC6F1-CC9F-9777-8841-CC934A401C50}"/>
              </a:ext>
            </a:extLst>
          </p:cNvPr>
          <p:cNvSpPr/>
          <p:nvPr/>
        </p:nvSpPr>
        <p:spPr>
          <a:xfrm>
            <a:off x="9419494" y="2667000"/>
            <a:ext cx="536330" cy="4842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e 13">
            <a:extLst>
              <a:ext uri="{FF2B5EF4-FFF2-40B4-BE49-F238E27FC236}">
                <a16:creationId xmlns:a16="http://schemas.microsoft.com/office/drawing/2014/main" id="{47CE1043-70A1-9B12-9295-EE7D903B7CF3}"/>
              </a:ext>
            </a:extLst>
          </p:cNvPr>
          <p:cNvSpPr/>
          <p:nvPr/>
        </p:nvSpPr>
        <p:spPr>
          <a:xfrm>
            <a:off x="9340364" y="4504588"/>
            <a:ext cx="536330" cy="4842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ttangolo 3">
            <a:extLst>
              <a:ext uri="{FF2B5EF4-FFF2-40B4-BE49-F238E27FC236}">
                <a16:creationId xmlns:a16="http://schemas.microsoft.com/office/drawing/2014/main" id="{2AA3C3A2-9381-53EE-6997-B1B561803206}"/>
              </a:ext>
            </a:extLst>
          </p:cNvPr>
          <p:cNvSpPr/>
          <p:nvPr/>
        </p:nvSpPr>
        <p:spPr>
          <a:xfrm>
            <a:off x="0" y="1059154"/>
            <a:ext cx="5646867"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1" i="0" u="none" strike="noStrike" kern="1200" cap="none" spc="0" normalizeH="0" baseline="0" noProof="0"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alibri"/>
                <a:ea typeface="+mn-ea"/>
                <a:cs typeface="+mn-cs"/>
              </a:rPr>
              <a:t>SHARP INCREASE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1" i="0" u="none" strike="noStrike" kern="1200" cap="none" spc="0" normalizeH="0" baseline="0" noProof="0"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alibri"/>
                <a:ea typeface="+mn-ea"/>
                <a:cs typeface="+mn-cs"/>
              </a:rPr>
              <a:t>IN A FEW DECADES</a:t>
            </a:r>
          </a:p>
        </p:txBody>
      </p:sp>
    </p:spTree>
    <p:extLst>
      <p:ext uri="{BB962C8B-B14F-4D97-AF65-F5344CB8AC3E}">
        <p14:creationId xmlns:p14="http://schemas.microsoft.com/office/powerpoint/2010/main" val="19014449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E7665-E3DE-D1E3-ACB9-C344F6742EE0}"/>
              </a:ext>
            </a:extLst>
          </p:cNvPr>
          <p:cNvSpPr>
            <a:spLocks noGrp="1"/>
          </p:cNvSpPr>
          <p:nvPr>
            <p:ph type="title"/>
          </p:nvPr>
        </p:nvSpPr>
        <p:spPr/>
        <p:txBody>
          <a:bodyPr/>
          <a:lstStyle/>
          <a:p>
            <a:r>
              <a:rPr lang="it-IT" dirty="0"/>
              <a:t>ITALY &amp; PROBLEM GAMBLING </a:t>
            </a:r>
          </a:p>
        </p:txBody>
      </p:sp>
      <p:sp>
        <p:nvSpPr>
          <p:cNvPr id="3" name="Segnaposto contenuto 2">
            <a:extLst>
              <a:ext uri="{FF2B5EF4-FFF2-40B4-BE49-F238E27FC236}">
                <a16:creationId xmlns:a16="http://schemas.microsoft.com/office/drawing/2014/main" id="{67946410-8247-3E86-3B46-EC422B7F0673}"/>
              </a:ext>
            </a:extLst>
          </p:cNvPr>
          <p:cNvSpPr>
            <a:spLocks noGrp="1"/>
          </p:cNvSpPr>
          <p:nvPr>
            <p:ph idx="1"/>
          </p:nvPr>
        </p:nvSpPr>
        <p:spPr>
          <a:xfrm>
            <a:off x="838200" y="1827923"/>
            <a:ext cx="5640959" cy="3202154"/>
          </a:xfrm>
        </p:spPr>
        <p:txBody>
          <a:bodyPr>
            <a:normAutofit lnSpcReduction="10000"/>
          </a:bodyPr>
          <a:lstStyle/>
          <a:p>
            <a:pPr marL="0" indent="0">
              <a:buNone/>
            </a:pPr>
            <a:r>
              <a:rPr lang="en-US" sz="3200" dirty="0"/>
              <a:t>In Italy 3% of the population, both adult and underage*, have lost control over their gambling behavior and can be considered “disordered gamblers”</a:t>
            </a:r>
          </a:p>
          <a:p>
            <a:pPr marL="0" indent="0">
              <a:buNone/>
            </a:pPr>
            <a:endParaRPr lang="en-US" sz="3200" dirty="0"/>
          </a:p>
          <a:p>
            <a:pPr marL="0" indent="0">
              <a:buNone/>
            </a:pPr>
            <a:r>
              <a:rPr lang="en-US" i="1" dirty="0"/>
              <a:t>* 59.07 million in 2021</a:t>
            </a:r>
            <a:endParaRPr lang="it-IT" i="1" dirty="0"/>
          </a:p>
        </p:txBody>
      </p:sp>
      <p:sp>
        <p:nvSpPr>
          <p:cNvPr id="4" name="Segnaposto contenuto 2">
            <a:extLst>
              <a:ext uri="{FF2B5EF4-FFF2-40B4-BE49-F238E27FC236}">
                <a16:creationId xmlns:a16="http://schemas.microsoft.com/office/drawing/2014/main" id="{E668C356-E19B-E59A-AB01-D9482DFE91FB}"/>
              </a:ext>
            </a:extLst>
          </p:cNvPr>
          <p:cNvSpPr txBox="1">
            <a:spLocks/>
          </p:cNvSpPr>
          <p:nvPr/>
        </p:nvSpPr>
        <p:spPr>
          <a:xfrm>
            <a:off x="838200" y="5384067"/>
            <a:ext cx="10515600" cy="668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it-IT" sz="1200" dirty="0" err="1"/>
              <a:t>Mastrobattista</a:t>
            </a:r>
            <a:r>
              <a:rPr lang="it-IT" sz="1200" dirty="0"/>
              <a:t> et al. (2019). “Gioco d’azzardo nella popolazione adulta: studio epidemiologico trasversale di tipo osservazionale,” in “Gioco d’azzardo in Italia: ricerca, formazione e informazione”: risultati di un progetto integrato, </a:t>
            </a:r>
            <a:r>
              <a:rPr lang="it-IT" sz="1200" dirty="0" err="1"/>
              <a:t>eds</a:t>
            </a:r>
            <a:r>
              <a:rPr lang="it-IT" sz="1200" dirty="0"/>
              <a:t> R. Pacifici, L. </a:t>
            </a:r>
            <a:r>
              <a:rPr lang="it-IT" sz="1200" dirty="0" err="1"/>
              <a:t>Mastrobattista</a:t>
            </a:r>
            <a:r>
              <a:rPr lang="it-IT" sz="1200" dirty="0"/>
              <a:t>, A. Minutillo, and C. Mortali (Roma: Rapporti ISTISAN, 19/28), 7–95. </a:t>
            </a:r>
            <a:r>
              <a:rPr lang="it-IT" sz="1200" dirty="0" err="1"/>
              <a:t>Available</a:t>
            </a:r>
            <a:r>
              <a:rPr lang="it-IT" sz="1200" dirty="0"/>
              <a:t> online </a:t>
            </a:r>
            <a:r>
              <a:rPr lang="it-IT" sz="1200" dirty="0" err="1"/>
              <a:t>at</a:t>
            </a:r>
            <a:r>
              <a:rPr lang="it-IT" sz="1200" dirty="0"/>
              <a:t>: </a:t>
            </a:r>
            <a:r>
              <a:rPr lang="it-IT" sz="1200" dirty="0">
                <a:hlinkClick r:id="rId2"/>
              </a:rPr>
              <a:t>http://www.centroexplora.it/it/doc/</a:t>
            </a:r>
            <a:r>
              <a:rPr lang="it-IT" sz="1200" dirty="0"/>
              <a:t> Rapporto_ISTISAN_gioco_d_azzardo.pdf (</a:t>
            </a:r>
            <a:r>
              <a:rPr lang="it-IT" sz="1200" dirty="0" err="1"/>
              <a:t>accessed</a:t>
            </a:r>
            <a:r>
              <a:rPr lang="it-IT" sz="1200" dirty="0"/>
              <a:t> </a:t>
            </a:r>
            <a:r>
              <a:rPr lang="it-IT" sz="1200" dirty="0" err="1"/>
              <a:t>October</a:t>
            </a:r>
            <a:r>
              <a:rPr lang="it-IT" sz="1200" dirty="0"/>
              <a:t> 01, 2021).</a:t>
            </a:r>
          </a:p>
          <a:p>
            <a:pPr marL="0" indent="0">
              <a:buFont typeface="Arial"/>
              <a:buNone/>
            </a:pPr>
            <a:endParaRPr lang="it-IT" sz="1200" dirty="0"/>
          </a:p>
        </p:txBody>
      </p:sp>
      <p:pic>
        <p:nvPicPr>
          <p:cNvPr id="6" name="Immagine 5">
            <a:extLst>
              <a:ext uri="{FF2B5EF4-FFF2-40B4-BE49-F238E27FC236}">
                <a16:creationId xmlns:a16="http://schemas.microsoft.com/office/drawing/2014/main" id="{E05B201A-FD50-211C-47A0-AB0C159FC395}"/>
              </a:ext>
            </a:extLst>
          </p:cNvPr>
          <p:cNvPicPr>
            <a:picLocks noChangeAspect="1"/>
          </p:cNvPicPr>
          <p:nvPr/>
        </p:nvPicPr>
        <p:blipFill rotWithShape="1">
          <a:blip r:embed="rId3"/>
          <a:srcRect l="23026" t="14737" r="26777" b="12749"/>
          <a:stretch/>
        </p:blipFill>
        <p:spPr>
          <a:xfrm>
            <a:off x="6540967" y="1357156"/>
            <a:ext cx="4520065" cy="3672922"/>
          </a:xfrm>
          <a:prstGeom prst="rect">
            <a:avLst/>
          </a:prstGeom>
        </p:spPr>
      </p:pic>
      <p:pic>
        <p:nvPicPr>
          <p:cNvPr id="9" name="Picture 10" descr="D:\AND\Volantino, Carta intestata\Cartoncini e Volantino\Grafica e loghi\Loghi AND_APS 2007\AND logo APS-1 07.gif">
            <a:extLst>
              <a:ext uri="{FF2B5EF4-FFF2-40B4-BE49-F238E27FC236}">
                <a16:creationId xmlns:a16="http://schemas.microsoft.com/office/drawing/2014/main" id="{968AD9F9-AAA9-6AD3-E288-997CAD2C6D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6283" y="368059"/>
            <a:ext cx="1521133" cy="145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92341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 UniFI">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8144</TotalTime>
  <Words>4240</Words>
  <Application>Microsoft Office PowerPoint</Application>
  <PresentationFormat>Widescreen</PresentationFormat>
  <Paragraphs>441</Paragraphs>
  <Slides>57</Slides>
  <Notes>32</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57</vt:i4>
      </vt:variant>
    </vt:vector>
  </HeadingPairs>
  <TitlesOfParts>
    <vt:vector size="65" baseType="lpstr">
      <vt:lpstr>Arial</vt:lpstr>
      <vt:lpstr>Calibri</vt:lpstr>
      <vt:lpstr>Calibri Light</vt:lpstr>
      <vt:lpstr>Courier New</vt:lpstr>
      <vt:lpstr>Verdana</vt:lpstr>
      <vt:lpstr>Tema di Office</vt:lpstr>
      <vt:lpstr>1_Tema di Office</vt:lpstr>
      <vt:lpstr>Template UniFI</vt:lpstr>
      <vt:lpstr>Presentazione standard di PowerPoint</vt:lpstr>
      <vt:lpstr>INTRODUCTION</vt:lpstr>
      <vt:lpstr>The research group</vt:lpstr>
      <vt:lpstr>Presentazione standard di PowerPoint</vt:lpstr>
      <vt:lpstr>GAMBLING IN ITALY</vt:lpstr>
      <vt:lpstr>Highlights</vt:lpstr>
      <vt:lpstr>ITALY &amp; GAMBLING MARKET</vt:lpstr>
      <vt:lpstr>Presentazione standard di PowerPoint</vt:lpstr>
      <vt:lpstr>ITALY &amp; PROBLEM GAMBLING </vt:lpstr>
      <vt:lpstr>COVID-19 PANDEMIC IN ITALY</vt:lpstr>
      <vt:lpstr>COVID-19 global pandemic evolution </vt:lpstr>
      <vt:lpstr>First rigid lockdown in Italy  (March 9th– June 19th 2020) A national level of «Stay at home!»</vt:lpstr>
      <vt:lpstr>First lockdown in Italy: closure of gambling activities</vt:lpstr>
      <vt:lpstr>Availability &amp; Accessibility &lt;-&gt; DGA prevalence?</vt:lpstr>
      <vt:lpstr>“Lockdown: The world’s  biggest psychological experiment”</vt:lpstr>
      <vt:lpstr>No more gambling ….</vt:lpstr>
      <vt:lpstr>Our main research question:  Environmental-contextual factors  due to COVID-19 global pandemic,  during lockdown acted  as risk or protective variables  for Addicted Family Members - AFMs  of disordered gamblers in treatment?</vt:lpstr>
      <vt:lpstr>Goals of our study</vt:lpstr>
      <vt:lpstr>METHODS &amp; RESULTS</vt:lpstr>
      <vt:lpstr>Method</vt:lpstr>
      <vt:lpstr>Participants</vt:lpstr>
      <vt:lpstr>Participants - AFMs</vt:lpstr>
      <vt:lpstr>Participants</vt:lpstr>
      <vt:lpstr>Participants – Disordered Gamblers</vt:lpstr>
      <vt:lpstr>Participants – Disordered Gamblers</vt:lpstr>
      <vt:lpstr>AFMs - Procedure</vt:lpstr>
      <vt:lpstr>AFMs – The interview</vt:lpstr>
      <vt:lpstr>Disordered Gamblers - Procedure</vt:lpstr>
      <vt:lpstr>Disordered Gamblers – The interview</vt:lpstr>
      <vt:lpstr>Results  AFMs</vt:lpstr>
      <vt:lpstr>AFMs</vt:lpstr>
      <vt:lpstr>AFMs</vt:lpstr>
      <vt:lpstr>AFMs</vt:lpstr>
      <vt:lpstr>AFMs</vt:lpstr>
      <vt:lpstr>AFMs</vt:lpstr>
      <vt:lpstr>AFMs</vt:lpstr>
      <vt:lpstr>AFMs</vt:lpstr>
      <vt:lpstr>Results  AFMs and their relative in treatment for GD</vt:lpstr>
      <vt:lpstr>Disordered Gamblers</vt:lpstr>
      <vt:lpstr>Disordered Gamblers</vt:lpstr>
      <vt:lpstr>AFMs and Disordered Gamblers</vt:lpstr>
      <vt:lpstr>AFMs and Disordered Gamblers</vt:lpstr>
      <vt:lpstr>AFMs and Gamblers</vt:lpstr>
      <vt:lpstr>AFMs and Gamblers</vt:lpstr>
      <vt:lpstr>AFMs and Gamblers</vt:lpstr>
      <vt:lpstr>AFMs and Gamblers</vt:lpstr>
      <vt:lpstr>AFMs and Gamblers</vt:lpstr>
      <vt:lpstr>AFMs and Gamblers</vt:lpstr>
      <vt:lpstr>AFMs and Gamblers</vt:lpstr>
      <vt:lpstr>Thank you!   mariaanna.donati@unifi.it</vt:lpstr>
      <vt:lpstr>GENERAL CONCLUSIONS</vt:lpstr>
      <vt:lpstr>AFMs during lockdown…</vt:lpstr>
      <vt:lpstr>During lockdown, AFMs compared to their GPs’…  </vt:lpstr>
      <vt:lpstr>AFMs during the Lockdown…. </vt:lpstr>
      <vt:lpstr>Take home message:</vt:lpstr>
      <vt:lpstr>WHAT TO DO NEXT?</vt:lpstr>
      <vt:lpstr>THANK YOU (end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Familiari Gambling Covid-19</dc:title>
  <dc:creator>Utente di Microsoft Office</dc:creator>
  <cp:lastModifiedBy>Daniela Capitanucci</cp:lastModifiedBy>
  <cp:revision>427</cp:revision>
  <dcterms:created xsi:type="dcterms:W3CDTF">2021-06-30T08:24:46Z</dcterms:created>
  <dcterms:modified xsi:type="dcterms:W3CDTF">2022-12-12T10:18:33Z</dcterms:modified>
</cp:coreProperties>
</file>